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58" r:id="rId2"/>
    <p:sldId id="527" r:id="rId3"/>
    <p:sldId id="344" r:id="rId4"/>
    <p:sldId id="345" r:id="rId5"/>
    <p:sldId id="566" r:id="rId6"/>
    <p:sldId id="533" r:id="rId7"/>
    <p:sldId id="485" r:id="rId8"/>
    <p:sldId id="568" r:id="rId9"/>
    <p:sldId id="572" r:id="rId10"/>
    <p:sldId id="553" r:id="rId11"/>
    <p:sldId id="562" r:id="rId12"/>
    <p:sldId id="559" r:id="rId13"/>
    <p:sldId id="483" r:id="rId14"/>
    <p:sldId id="573" r:id="rId15"/>
    <p:sldId id="476" r:id="rId16"/>
    <p:sldId id="571" r:id="rId17"/>
    <p:sldId id="588" r:id="rId18"/>
    <p:sldId id="576" r:id="rId19"/>
    <p:sldId id="575" r:id="rId20"/>
    <p:sldId id="578" r:id="rId21"/>
    <p:sldId id="567" r:id="rId22"/>
    <p:sldId id="577" r:id="rId23"/>
    <p:sldId id="574" r:id="rId24"/>
    <p:sldId id="563" r:id="rId25"/>
    <p:sldId id="564" r:id="rId26"/>
    <p:sldId id="565" r:id="rId27"/>
    <p:sldId id="537" r:id="rId28"/>
    <p:sldId id="538" r:id="rId29"/>
    <p:sldId id="550" r:id="rId30"/>
    <p:sldId id="557" r:id="rId31"/>
    <p:sldId id="589" r:id="rId32"/>
    <p:sldId id="590" r:id="rId33"/>
    <p:sldId id="579" r:id="rId34"/>
    <p:sldId id="598" r:id="rId35"/>
    <p:sldId id="551" r:id="rId36"/>
    <p:sldId id="607" r:id="rId37"/>
    <p:sldId id="608" r:id="rId38"/>
    <p:sldId id="599" r:id="rId39"/>
    <p:sldId id="555" r:id="rId40"/>
    <p:sldId id="584" r:id="rId41"/>
    <p:sldId id="547" r:id="rId42"/>
    <p:sldId id="580" r:id="rId43"/>
    <p:sldId id="581" r:id="rId44"/>
    <p:sldId id="582" r:id="rId45"/>
    <p:sldId id="549" r:id="rId46"/>
    <p:sldId id="592" r:id="rId47"/>
    <p:sldId id="595" r:id="rId48"/>
    <p:sldId id="596" r:id="rId49"/>
    <p:sldId id="603" r:id="rId50"/>
    <p:sldId id="583" r:id="rId51"/>
    <p:sldId id="569" r:id="rId52"/>
    <p:sldId id="587" r:id="rId53"/>
    <p:sldId id="609" r:id="rId54"/>
    <p:sldId id="597" r:id="rId55"/>
    <p:sldId id="600" r:id="rId56"/>
    <p:sldId id="604" r:id="rId57"/>
    <p:sldId id="605" r:id="rId58"/>
    <p:sldId id="606" r:id="rId59"/>
    <p:sldId id="602" r:id="rId60"/>
    <p:sldId id="586" r:id="rId61"/>
    <p:sldId id="536" r:id="rId62"/>
    <p:sldId id="616" r:id="rId63"/>
    <p:sldId id="613" r:id="rId64"/>
    <p:sldId id="614" r:id="rId65"/>
    <p:sldId id="615" r:id="rId66"/>
    <p:sldId id="612" r:id="rId67"/>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00000"/>
    <a:srgbClr val="EB0000"/>
    <a:srgbClr val="F60000"/>
    <a:srgbClr val="E60000"/>
    <a:srgbClr val="83C937"/>
    <a:srgbClr val="8DCD47"/>
    <a:srgbClr val="D60000"/>
    <a:srgbClr val="A08E6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0293" autoAdjust="0"/>
    <p:restoredTop sz="94622" autoAdjust="0"/>
  </p:normalViewPr>
  <p:slideViewPr>
    <p:cSldViewPr>
      <p:cViewPr>
        <p:scale>
          <a:sx n="70" d="100"/>
          <a:sy n="70" d="100"/>
        </p:scale>
        <p:origin x="-1602" y="-78"/>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0" d="100"/>
        <a:sy n="60" d="100"/>
      </p:scale>
      <p:origin x="0" y="4488"/>
    </p:cViewPr>
  </p:sorterViewPr>
  <p:notesViewPr>
    <p:cSldViewPr>
      <p:cViewPr varScale="1">
        <p:scale>
          <a:sx n="60" d="100"/>
          <a:sy n="60" d="100"/>
        </p:scale>
        <p:origin x="-2712" y="-78"/>
      </p:cViewPr>
      <p:guideLst>
        <p:guide orient="horz" pos="2909"/>
        <p:guide pos="2189"/>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AB1B76-77CC-410F-8814-804E091BE6A5}" type="doc">
      <dgm:prSet loTypeId="urn:microsoft.com/office/officeart/2005/8/layout/vList3#1" loCatId="list" qsTypeId="urn:microsoft.com/office/officeart/2005/8/quickstyle/3d3" qsCatId="3D" csTypeId="urn:microsoft.com/office/officeart/2005/8/colors/accent1_2" csCatId="accent1" phldr="1"/>
      <dgm:spPr/>
    </dgm:pt>
    <dgm:pt modelId="{28CECB83-4E57-474D-9177-E9E6FD52D2ED}">
      <dgm:prSet phldrT="[Text]"/>
      <dgm:spPr/>
      <dgm:t>
        <a:bodyPr/>
        <a:lstStyle/>
        <a:p>
          <a:r>
            <a:rPr lang="en-US" altLang="en-US" b="1" dirty="0" smtClean="0"/>
            <a:t>500,000</a:t>
          </a:r>
          <a:r>
            <a:rPr lang="en-US" altLang="en-US" dirty="0" smtClean="0"/>
            <a:t>  TEKUN Nasional Micro Entrepreneurs</a:t>
          </a:r>
          <a:endParaRPr lang="en-MY" dirty="0"/>
        </a:p>
      </dgm:t>
    </dgm:pt>
    <dgm:pt modelId="{2EED8B8C-2722-400A-A8B3-AED260A86354}" type="parTrans" cxnId="{F8BFCF61-1C36-4696-B1E0-128141C5376B}">
      <dgm:prSet/>
      <dgm:spPr/>
      <dgm:t>
        <a:bodyPr/>
        <a:lstStyle/>
        <a:p>
          <a:endParaRPr lang="en-MY"/>
        </a:p>
      </dgm:t>
    </dgm:pt>
    <dgm:pt modelId="{4B1D26DE-1679-41B3-AD87-16E7A754EA50}" type="sibTrans" cxnId="{F8BFCF61-1C36-4696-B1E0-128141C5376B}">
      <dgm:prSet/>
      <dgm:spPr/>
      <dgm:t>
        <a:bodyPr/>
        <a:lstStyle/>
        <a:p>
          <a:endParaRPr lang="en-MY"/>
        </a:p>
      </dgm:t>
    </dgm:pt>
    <dgm:pt modelId="{86A8E4BE-4752-4730-94EF-A17CB302B116}">
      <dgm:prSet phldrT="[Text]"/>
      <dgm:spPr/>
      <dgm:t>
        <a:bodyPr/>
        <a:lstStyle/>
        <a:p>
          <a:r>
            <a:rPr lang="en-US" altLang="en-US" b="1" dirty="0" smtClean="0"/>
            <a:t>300,000</a:t>
          </a:r>
          <a:r>
            <a:rPr lang="en-US" altLang="en-US" dirty="0" smtClean="0"/>
            <a:t>  AIM Micro Entrepreneurs</a:t>
          </a:r>
          <a:endParaRPr lang="en-MY" dirty="0"/>
        </a:p>
      </dgm:t>
    </dgm:pt>
    <dgm:pt modelId="{C255EA56-28B1-4D01-AA85-6B60BB1E935A}" type="parTrans" cxnId="{FCBBDA6C-E28A-4EEB-9CF5-7A4F0119567C}">
      <dgm:prSet/>
      <dgm:spPr/>
      <dgm:t>
        <a:bodyPr/>
        <a:lstStyle/>
        <a:p>
          <a:endParaRPr lang="en-MY"/>
        </a:p>
      </dgm:t>
    </dgm:pt>
    <dgm:pt modelId="{A6E572F1-505A-4549-9CB4-CD80561F29D4}" type="sibTrans" cxnId="{FCBBDA6C-E28A-4EEB-9CF5-7A4F0119567C}">
      <dgm:prSet/>
      <dgm:spPr/>
      <dgm:t>
        <a:bodyPr/>
        <a:lstStyle/>
        <a:p>
          <a:endParaRPr lang="en-MY"/>
        </a:p>
      </dgm:t>
    </dgm:pt>
    <dgm:pt modelId="{CB3A7B04-59EC-4831-A746-92F5AE650F1C}">
      <dgm:prSet phldrT="[Text]"/>
      <dgm:spPr/>
      <dgm:t>
        <a:bodyPr/>
        <a:lstStyle/>
        <a:p>
          <a:r>
            <a:rPr lang="en-US" altLang="en-US" b="1" dirty="0" smtClean="0"/>
            <a:t>15,000</a:t>
          </a:r>
          <a:r>
            <a:rPr lang="en-US" altLang="en-US" dirty="0" smtClean="0"/>
            <a:t>  Co-operatives </a:t>
          </a:r>
          <a:r>
            <a:rPr lang="en-US" altLang="en-US" dirty="0" err="1" smtClean="0"/>
            <a:t>i.e</a:t>
          </a:r>
          <a:r>
            <a:rPr lang="en-US" altLang="en-US" dirty="0" smtClean="0"/>
            <a:t> Micro Co-Operatives</a:t>
          </a:r>
          <a:endParaRPr lang="en-MY" dirty="0"/>
        </a:p>
      </dgm:t>
    </dgm:pt>
    <dgm:pt modelId="{8B3DD184-352E-4888-8909-20D5B38BBED7}" type="parTrans" cxnId="{8B37C28B-FA78-4D6D-9557-39F7EC27930F}">
      <dgm:prSet/>
      <dgm:spPr/>
      <dgm:t>
        <a:bodyPr/>
        <a:lstStyle/>
        <a:p>
          <a:endParaRPr lang="en-MY"/>
        </a:p>
      </dgm:t>
    </dgm:pt>
    <dgm:pt modelId="{D6A995DF-2CF4-4622-87A6-8E2D454EE685}" type="sibTrans" cxnId="{8B37C28B-FA78-4D6D-9557-39F7EC27930F}">
      <dgm:prSet/>
      <dgm:spPr/>
      <dgm:t>
        <a:bodyPr/>
        <a:lstStyle/>
        <a:p>
          <a:endParaRPr lang="en-MY"/>
        </a:p>
      </dgm:t>
    </dgm:pt>
    <dgm:pt modelId="{26456A65-DCB6-4A0F-BDB1-2BDF6791131C}">
      <dgm:prSet phldrT="[Text]"/>
      <dgm:spPr/>
      <dgm:t>
        <a:bodyPr/>
        <a:lstStyle/>
        <a:p>
          <a:r>
            <a:rPr lang="en-US" altLang="en-US" b="1" dirty="0" smtClean="0"/>
            <a:t>500</a:t>
          </a:r>
          <a:r>
            <a:rPr lang="en-US" altLang="en-US" dirty="0" smtClean="0"/>
            <a:t>  PKK Nationwide</a:t>
          </a:r>
          <a:endParaRPr lang="en-MY" dirty="0"/>
        </a:p>
      </dgm:t>
    </dgm:pt>
    <dgm:pt modelId="{C6DD214D-9E24-449B-86C8-1A6A00DD0470}" type="parTrans" cxnId="{7E04C1D9-8A6F-4761-9A39-9C2C66375271}">
      <dgm:prSet/>
      <dgm:spPr/>
      <dgm:t>
        <a:bodyPr/>
        <a:lstStyle/>
        <a:p>
          <a:endParaRPr lang="en-MY"/>
        </a:p>
      </dgm:t>
    </dgm:pt>
    <dgm:pt modelId="{14FCDD23-1A66-4372-AC59-EB6FFCE66D6E}" type="sibTrans" cxnId="{7E04C1D9-8A6F-4761-9A39-9C2C66375271}">
      <dgm:prSet/>
      <dgm:spPr/>
      <dgm:t>
        <a:bodyPr/>
        <a:lstStyle/>
        <a:p>
          <a:endParaRPr lang="en-MY"/>
        </a:p>
      </dgm:t>
    </dgm:pt>
    <dgm:pt modelId="{FCED924F-99AE-4F3A-86C7-FED5F4D48C04}">
      <dgm:prSet/>
      <dgm:spPr/>
      <dgm:t>
        <a:bodyPr/>
        <a:lstStyle/>
        <a:p>
          <a:r>
            <a:rPr lang="en-US" altLang="en-US" b="1" dirty="0" smtClean="0"/>
            <a:t>400</a:t>
          </a:r>
          <a:r>
            <a:rPr lang="en-US" altLang="en-US" dirty="0" smtClean="0"/>
            <a:t>  Fishermen’s Association Nationwide</a:t>
          </a:r>
          <a:endParaRPr lang="en-MY" altLang="en-US" dirty="0"/>
        </a:p>
      </dgm:t>
    </dgm:pt>
    <dgm:pt modelId="{EA525908-6231-44F4-ADCF-07528D6243CF}" type="parTrans" cxnId="{4D52670F-E9BE-4C51-9B07-73F4E7892D13}">
      <dgm:prSet/>
      <dgm:spPr/>
      <dgm:t>
        <a:bodyPr/>
        <a:lstStyle/>
        <a:p>
          <a:endParaRPr lang="en-MY"/>
        </a:p>
      </dgm:t>
    </dgm:pt>
    <dgm:pt modelId="{980F9221-4304-4C3B-96C5-961AD7EF14D6}" type="sibTrans" cxnId="{4D52670F-E9BE-4C51-9B07-73F4E7892D13}">
      <dgm:prSet/>
      <dgm:spPr/>
      <dgm:t>
        <a:bodyPr/>
        <a:lstStyle/>
        <a:p>
          <a:endParaRPr lang="en-MY"/>
        </a:p>
      </dgm:t>
    </dgm:pt>
    <dgm:pt modelId="{82468FBE-B816-4696-8060-8B528693674F}" type="pres">
      <dgm:prSet presAssocID="{F3AB1B76-77CC-410F-8814-804E091BE6A5}" presName="linearFlow" presStyleCnt="0">
        <dgm:presLayoutVars>
          <dgm:dir/>
          <dgm:resizeHandles val="exact"/>
        </dgm:presLayoutVars>
      </dgm:prSet>
      <dgm:spPr/>
    </dgm:pt>
    <dgm:pt modelId="{B7B03E74-8D5D-4B34-80F7-005443F22F0D}" type="pres">
      <dgm:prSet presAssocID="{28CECB83-4E57-474D-9177-E9E6FD52D2ED}" presName="composite" presStyleCnt="0"/>
      <dgm:spPr/>
    </dgm:pt>
    <dgm:pt modelId="{A149DAFD-7D70-4629-AF24-A51B2AE1980B}" type="pres">
      <dgm:prSet presAssocID="{28CECB83-4E57-474D-9177-E9E6FD52D2ED}" presName="imgShp" presStyleLbl="fgImgPlace1" presStyleIdx="0" presStyleCnt="5"/>
      <dgm:spPr/>
    </dgm:pt>
    <dgm:pt modelId="{CD72A9F6-DD4E-4353-B050-7D51E14286AA}" type="pres">
      <dgm:prSet presAssocID="{28CECB83-4E57-474D-9177-E9E6FD52D2ED}" presName="txShp" presStyleLbl="node1" presStyleIdx="0" presStyleCnt="5">
        <dgm:presLayoutVars>
          <dgm:bulletEnabled val="1"/>
        </dgm:presLayoutVars>
      </dgm:prSet>
      <dgm:spPr/>
      <dgm:t>
        <a:bodyPr/>
        <a:lstStyle/>
        <a:p>
          <a:endParaRPr lang="en-MY"/>
        </a:p>
      </dgm:t>
    </dgm:pt>
    <dgm:pt modelId="{27B47E7A-15D4-4AFB-A1CF-C8A015ACC0EA}" type="pres">
      <dgm:prSet presAssocID="{4B1D26DE-1679-41B3-AD87-16E7A754EA50}" presName="spacing" presStyleCnt="0"/>
      <dgm:spPr/>
    </dgm:pt>
    <dgm:pt modelId="{EF1BEFB4-50F8-489D-A23C-D480476218E9}" type="pres">
      <dgm:prSet presAssocID="{86A8E4BE-4752-4730-94EF-A17CB302B116}" presName="composite" presStyleCnt="0"/>
      <dgm:spPr/>
    </dgm:pt>
    <dgm:pt modelId="{7E19C163-0D95-4D94-9590-92996E5A5B6C}" type="pres">
      <dgm:prSet presAssocID="{86A8E4BE-4752-4730-94EF-A17CB302B116}" presName="imgShp" presStyleLbl="fgImgPlace1" presStyleIdx="1" presStyleCnt="5"/>
      <dgm:spPr/>
    </dgm:pt>
    <dgm:pt modelId="{96D7F493-1E97-4256-820C-755714B4B056}" type="pres">
      <dgm:prSet presAssocID="{86A8E4BE-4752-4730-94EF-A17CB302B116}" presName="txShp" presStyleLbl="node1" presStyleIdx="1" presStyleCnt="5">
        <dgm:presLayoutVars>
          <dgm:bulletEnabled val="1"/>
        </dgm:presLayoutVars>
      </dgm:prSet>
      <dgm:spPr/>
      <dgm:t>
        <a:bodyPr/>
        <a:lstStyle/>
        <a:p>
          <a:endParaRPr lang="en-MY"/>
        </a:p>
      </dgm:t>
    </dgm:pt>
    <dgm:pt modelId="{2C033AB1-2A80-4166-A859-88F5DA876519}" type="pres">
      <dgm:prSet presAssocID="{A6E572F1-505A-4549-9CB4-CD80561F29D4}" presName="spacing" presStyleCnt="0"/>
      <dgm:spPr/>
    </dgm:pt>
    <dgm:pt modelId="{A2F481FE-DEBB-4204-9BE7-370BEABDCA25}" type="pres">
      <dgm:prSet presAssocID="{CB3A7B04-59EC-4831-A746-92F5AE650F1C}" presName="composite" presStyleCnt="0"/>
      <dgm:spPr/>
    </dgm:pt>
    <dgm:pt modelId="{6C51DC44-8A43-49EB-97BE-C4F21A3ADB06}" type="pres">
      <dgm:prSet presAssocID="{CB3A7B04-59EC-4831-A746-92F5AE650F1C}" presName="imgShp" presStyleLbl="fgImgPlace1" presStyleIdx="2" presStyleCnt="5"/>
      <dgm:spPr/>
    </dgm:pt>
    <dgm:pt modelId="{A4BB9396-1D8C-4AE8-92AA-329B6A694FB8}" type="pres">
      <dgm:prSet presAssocID="{CB3A7B04-59EC-4831-A746-92F5AE650F1C}" presName="txShp" presStyleLbl="node1" presStyleIdx="2" presStyleCnt="5">
        <dgm:presLayoutVars>
          <dgm:bulletEnabled val="1"/>
        </dgm:presLayoutVars>
      </dgm:prSet>
      <dgm:spPr/>
      <dgm:t>
        <a:bodyPr/>
        <a:lstStyle/>
        <a:p>
          <a:endParaRPr lang="en-MY"/>
        </a:p>
      </dgm:t>
    </dgm:pt>
    <dgm:pt modelId="{1B5F2FFD-D03A-41C3-A2DD-6EFC399431B7}" type="pres">
      <dgm:prSet presAssocID="{D6A995DF-2CF4-4622-87A6-8E2D454EE685}" presName="spacing" presStyleCnt="0"/>
      <dgm:spPr/>
    </dgm:pt>
    <dgm:pt modelId="{890763B1-6B3D-4F0F-BDF9-24B08EBE519B}" type="pres">
      <dgm:prSet presAssocID="{26456A65-DCB6-4A0F-BDB1-2BDF6791131C}" presName="composite" presStyleCnt="0"/>
      <dgm:spPr/>
    </dgm:pt>
    <dgm:pt modelId="{2FA539EE-F50B-4BC9-AAD8-5E354D9D2C0C}" type="pres">
      <dgm:prSet presAssocID="{26456A65-DCB6-4A0F-BDB1-2BDF6791131C}" presName="imgShp" presStyleLbl="fgImgPlace1" presStyleIdx="3" presStyleCnt="5"/>
      <dgm:spPr/>
    </dgm:pt>
    <dgm:pt modelId="{315ED164-D2F0-40BE-A8AF-1C4DECB28AFF}" type="pres">
      <dgm:prSet presAssocID="{26456A65-DCB6-4A0F-BDB1-2BDF6791131C}" presName="txShp" presStyleLbl="node1" presStyleIdx="3" presStyleCnt="5">
        <dgm:presLayoutVars>
          <dgm:bulletEnabled val="1"/>
        </dgm:presLayoutVars>
      </dgm:prSet>
      <dgm:spPr/>
      <dgm:t>
        <a:bodyPr/>
        <a:lstStyle/>
        <a:p>
          <a:endParaRPr lang="en-MY"/>
        </a:p>
      </dgm:t>
    </dgm:pt>
    <dgm:pt modelId="{2772418A-4680-42B6-ACCF-5A577B239259}" type="pres">
      <dgm:prSet presAssocID="{14FCDD23-1A66-4372-AC59-EB6FFCE66D6E}" presName="spacing" presStyleCnt="0"/>
      <dgm:spPr/>
    </dgm:pt>
    <dgm:pt modelId="{D09B91FF-5952-4D28-9DD4-4BE9767247B7}" type="pres">
      <dgm:prSet presAssocID="{FCED924F-99AE-4F3A-86C7-FED5F4D48C04}" presName="composite" presStyleCnt="0"/>
      <dgm:spPr/>
    </dgm:pt>
    <dgm:pt modelId="{BF9861A7-0CB7-4A3A-97A8-38AB3B81CA9C}" type="pres">
      <dgm:prSet presAssocID="{FCED924F-99AE-4F3A-86C7-FED5F4D48C04}" presName="imgShp" presStyleLbl="fgImgPlace1" presStyleIdx="4" presStyleCnt="5"/>
      <dgm:spPr/>
    </dgm:pt>
    <dgm:pt modelId="{1F2DF510-7DA3-403B-8491-2549516C714F}" type="pres">
      <dgm:prSet presAssocID="{FCED924F-99AE-4F3A-86C7-FED5F4D48C04}" presName="txShp" presStyleLbl="node1" presStyleIdx="4" presStyleCnt="5">
        <dgm:presLayoutVars>
          <dgm:bulletEnabled val="1"/>
        </dgm:presLayoutVars>
      </dgm:prSet>
      <dgm:spPr/>
      <dgm:t>
        <a:bodyPr/>
        <a:lstStyle/>
        <a:p>
          <a:endParaRPr lang="en-MY"/>
        </a:p>
      </dgm:t>
    </dgm:pt>
  </dgm:ptLst>
  <dgm:cxnLst>
    <dgm:cxn modelId="{8B37C28B-FA78-4D6D-9557-39F7EC27930F}" srcId="{F3AB1B76-77CC-410F-8814-804E091BE6A5}" destId="{CB3A7B04-59EC-4831-A746-92F5AE650F1C}" srcOrd="2" destOrd="0" parTransId="{8B3DD184-352E-4888-8909-20D5B38BBED7}" sibTransId="{D6A995DF-2CF4-4622-87A6-8E2D454EE685}"/>
    <dgm:cxn modelId="{FCBBDA6C-E28A-4EEB-9CF5-7A4F0119567C}" srcId="{F3AB1B76-77CC-410F-8814-804E091BE6A5}" destId="{86A8E4BE-4752-4730-94EF-A17CB302B116}" srcOrd="1" destOrd="0" parTransId="{C255EA56-28B1-4D01-AA85-6B60BB1E935A}" sibTransId="{A6E572F1-505A-4549-9CB4-CD80561F29D4}"/>
    <dgm:cxn modelId="{7E04C1D9-8A6F-4761-9A39-9C2C66375271}" srcId="{F3AB1B76-77CC-410F-8814-804E091BE6A5}" destId="{26456A65-DCB6-4A0F-BDB1-2BDF6791131C}" srcOrd="3" destOrd="0" parTransId="{C6DD214D-9E24-449B-86C8-1A6A00DD0470}" sibTransId="{14FCDD23-1A66-4372-AC59-EB6FFCE66D6E}"/>
    <dgm:cxn modelId="{F8BFCF61-1C36-4696-B1E0-128141C5376B}" srcId="{F3AB1B76-77CC-410F-8814-804E091BE6A5}" destId="{28CECB83-4E57-474D-9177-E9E6FD52D2ED}" srcOrd="0" destOrd="0" parTransId="{2EED8B8C-2722-400A-A8B3-AED260A86354}" sibTransId="{4B1D26DE-1679-41B3-AD87-16E7A754EA50}"/>
    <dgm:cxn modelId="{0A0AD2A3-1537-4241-9565-E9EAF59D4E91}" type="presOf" srcId="{26456A65-DCB6-4A0F-BDB1-2BDF6791131C}" destId="{315ED164-D2F0-40BE-A8AF-1C4DECB28AFF}" srcOrd="0" destOrd="0" presId="urn:microsoft.com/office/officeart/2005/8/layout/vList3#1"/>
    <dgm:cxn modelId="{4D52670F-E9BE-4C51-9B07-73F4E7892D13}" srcId="{F3AB1B76-77CC-410F-8814-804E091BE6A5}" destId="{FCED924F-99AE-4F3A-86C7-FED5F4D48C04}" srcOrd="4" destOrd="0" parTransId="{EA525908-6231-44F4-ADCF-07528D6243CF}" sibTransId="{980F9221-4304-4C3B-96C5-961AD7EF14D6}"/>
    <dgm:cxn modelId="{58C6237A-374D-4A73-B2FD-FB4A81433C14}" type="presOf" srcId="{28CECB83-4E57-474D-9177-E9E6FD52D2ED}" destId="{CD72A9F6-DD4E-4353-B050-7D51E14286AA}" srcOrd="0" destOrd="0" presId="urn:microsoft.com/office/officeart/2005/8/layout/vList3#1"/>
    <dgm:cxn modelId="{2540649F-6BD3-41B5-824E-CA03B908290B}" type="presOf" srcId="{CB3A7B04-59EC-4831-A746-92F5AE650F1C}" destId="{A4BB9396-1D8C-4AE8-92AA-329B6A694FB8}" srcOrd="0" destOrd="0" presId="urn:microsoft.com/office/officeart/2005/8/layout/vList3#1"/>
    <dgm:cxn modelId="{03786D63-FCBA-48DB-891B-2A34820DF900}" type="presOf" srcId="{FCED924F-99AE-4F3A-86C7-FED5F4D48C04}" destId="{1F2DF510-7DA3-403B-8491-2549516C714F}" srcOrd="0" destOrd="0" presId="urn:microsoft.com/office/officeart/2005/8/layout/vList3#1"/>
    <dgm:cxn modelId="{0C52EF24-DF1E-491A-B53A-F8D237BEA43D}" type="presOf" srcId="{F3AB1B76-77CC-410F-8814-804E091BE6A5}" destId="{82468FBE-B816-4696-8060-8B528693674F}" srcOrd="0" destOrd="0" presId="urn:microsoft.com/office/officeart/2005/8/layout/vList3#1"/>
    <dgm:cxn modelId="{C231521A-7556-4D94-9707-B3ADC9C964CB}" type="presOf" srcId="{86A8E4BE-4752-4730-94EF-A17CB302B116}" destId="{96D7F493-1E97-4256-820C-755714B4B056}" srcOrd="0" destOrd="0" presId="urn:microsoft.com/office/officeart/2005/8/layout/vList3#1"/>
    <dgm:cxn modelId="{EACFCE53-C9D6-4482-B15F-60524D820C53}" type="presParOf" srcId="{82468FBE-B816-4696-8060-8B528693674F}" destId="{B7B03E74-8D5D-4B34-80F7-005443F22F0D}" srcOrd="0" destOrd="0" presId="urn:microsoft.com/office/officeart/2005/8/layout/vList3#1"/>
    <dgm:cxn modelId="{765E4714-1AD9-47DB-A33F-258A824EFD44}" type="presParOf" srcId="{B7B03E74-8D5D-4B34-80F7-005443F22F0D}" destId="{A149DAFD-7D70-4629-AF24-A51B2AE1980B}" srcOrd="0" destOrd="0" presId="urn:microsoft.com/office/officeart/2005/8/layout/vList3#1"/>
    <dgm:cxn modelId="{0847A03A-1D7B-4A62-A247-32BB6BDD8FF5}" type="presParOf" srcId="{B7B03E74-8D5D-4B34-80F7-005443F22F0D}" destId="{CD72A9F6-DD4E-4353-B050-7D51E14286AA}" srcOrd="1" destOrd="0" presId="urn:microsoft.com/office/officeart/2005/8/layout/vList3#1"/>
    <dgm:cxn modelId="{BB92AED4-D67A-4BAA-9407-F39DA7CA672F}" type="presParOf" srcId="{82468FBE-B816-4696-8060-8B528693674F}" destId="{27B47E7A-15D4-4AFB-A1CF-C8A015ACC0EA}" srcOrd="1" destOrd="0" presId="urn:microsoft.com/office/officeart/2005/8/layout/vList3#1"/>
    <dgm:cxn modelId="{B5E315CB-E08C-43CE-852A-940BE7BB638B}" type="presParOf" srcId="{82468FBE-B816-4696-8060-8B528693674F}" destId="{EF1BEFB4-50F8-489D-A23C-D480476218E9}" srcOrd="2" destOrd="0" presId="urn:microsoft.com/office/officeart/2005/8/layout/vList3#1"/>
    <dgm:cxn modelId="{BE7111C3-6FB9-4752-A9A9-7D02EC14129B}" type="presParOf" srcId="{EF1BEFB4-50F8-489D-A23C-D480476218E9}" destId="{7E19C163-0D95-4D94-9590-92996E5A5B6C}" srcOrd="0" destOrd="0" presId="urn:microsoft.com/office/officeart/2005/8/layout/vList3#1"/>
    <dgm:cxn modelId="{30AB6C38-B543-4D7C-9197-4FE15EBF26EC}" type="presParOf" srcId="{EF1BEFB4-50F8-489D-A23C-D480476218E9}" destId="{96D7F493-1E97-4256-820C-755714B4B056}" srcOrd="1" destOrd="0" presId="urn:microsoft.com/office/officeart/2005/8/layout/vList3#1"/>
    <dgm:cxn modelId="{570BFE61-2468-433B-AA9F-AD677DDD245D}" type="presParOf" srcId="{82468FBE-B816-4696-8060-8B528693674F}" destId="{2C033AB1-2A80-4166-A859-88F5DA876519}" srcOrd="3" destOrd="0" presId="urn:microsoft.com/office/officeart/2005/8/layout/vList3#1"/>
    <dgm:cxn modelId="{36D9C36A-C2BA-45D3-8253-18D150B488BA}" type="presParOf" srcId="{82468FBE-B816-4696-8060-8B528693674F}" destId="{A2F481FE-DEBB-4204-9BE7-370BEABDCA25}" srcOrd="4" destOrd="0" presId="urn:microsoft.com/office/officeart/2005/8/layout/vList3#1"/>
    <dgm:cxn modelId="{823ADE17-B8C5-4403-8151-367BD8B8BDEC}" type="presParOf" srcId="{A2F481FE-DEBB-4204-9BE7-370BEABDCA25}" destId="{6C51DC44-8A43-49EB-97BE-C4F21A3ADB06}" srcOrd="0" destOrd="0" presId="urn:microsoft.com/office/officeart/2005/8/layout/vList3#1"/>
    <dgm:cxn modelId="{30D4BC12-9F51-402E-985A-CF64B392400A}" type="presParOf" srcId="{A2F481FE-DEBB-4204-9BE7-370BEABDCA25}" destId="{A4BB9396-1D8C-4AE8-92AA-329B6A694FB8}" srcOrd="1" destOrd="0" presId="urn:microsoft.com/office/officeart/2005/8/layout/vList3#1"/>
    <dgm:cxn modelId="{1921C6A8-2E3B-4651-B1FA-89CCA7B805CA}" type="presParOf" srcId="{82468FBE-B816-4696-8060-8B528693674F}" destId="{1B5F2FFD-D03A-41C3-A2DD-6EFC399431B7}" srcOrd="5" destOrd="0" presId="urn:microsoft.com/office/officeart/2005/8/layout/vList3#1"/>
    <dgm:cxn modelId="{040022A1-FF34-4526-BDCC-C739680A4212}" type="presParOf" srcId="{82468FBE-B816-4696-8060-8B528693674F}" destId="{890763B1-6B3D-4F0F-BDF9-24B08EBE519B}" srcOrd="6" destOrd="0" presId="urn:microsoft.com/office/officeart/2005/8/layout/vList3#1"/>
    <dgm:cxn modelId="{D2E06353-0927-4F38-A63B-EF976F2C39A3}" type="presParOf" srcId="{890763B1-6B3D-4F0F-BDF9-24B08EBE519B}" destId="{2FA539EE-F50B-4BC9-AAD8-5E354D9D2C0C}" srcOrd="0" destOrd="0" presId="urn:microsoft.com/office/officeart/2005/8/layout/vList3#1"/>
    <dgm:cxn modelId="{1180432D-6AB8-48CF-AF5D-8A6AAD9D81BD}" type="presParOf" srcId="{890763B1-6B3D-4F0F-BDF9-24B08EBE519B}" destId="{315ED164-D2F0-40BE-A8AF-1C4DECB28AFF}" srcOrd="1" destOrd="0" presId="urn:microsoft.com/office/officeart/2005/8/layout/vList3#1"/>
    <dgm:cxn modelId="{85A0041D-22CF-4738-94CB-E9BEE6178BC3}" type="presParOf" srcId="{82468FBE-B816-4696-8060-8B528693674F}" destId="{2772418A-4680-42B6-ACCF-5A577B239259}" srcOrd="7" destOrd="0" presId="urn:microsoft.com/office/officeart/2005/8/layout/vList3#1"/>
    <dgm:cxn modelId="{D82F1FC7-3F17-4480-AD7E-11E305FF1128}" type="presParOf" srcId="{82468FBE-B816-4696-8060-8B528693674F}" destId="{D09B91FF-5952-4D28-9DD4-4BE9767247B7}" srcOrd="8" destOrd="0" presId="urn:microsoft.com/office/officeart/2005/8/layout/vList3#1"/>
    <dgm:cxn modelId="{5BFD5A77-C764-4683-B05F-A7B7A8A5C709}" type="presParOf" srcId="{D09B91FF-5952-4D28-9DD4-4BE9767247B7}" destId="{BF9861A7-0CB7-4A3A-97A8-38AB3B81CA9C}" srcOrd="0" destOrd="0" presId="urn:microsoft.com/office/officeart/2005/8/layout/vList3#1"/>
    <dgm:cxn modelId="{9E99654F-9E63-4964-87E0-947FB0CC3EEF}" type="presParOf" srcId="{D09B91FF-5952-4D28-9DD4-4BE9767247B7}" destId="{1F2DF510-7DA3-403B-8491-2549516C714F}" srcOrd="1" destOrd="0" presId="urn:microsoft.com/office/officeart/2005/8/layout/vList3#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2A9F6-DD4E-4353-B050-7D51E14286AA}">
      <dsp:nvSpPr>
        <dsp:cNvPr id="0" name=""/>
        <dsp:cNvSpPr/>
      </dsp:nvSpPr>
      <dsp:spPr>
        <a:xfrm rot="10800000">
          <a:off x="695661" y="1799"/>
          <a:ext cx="2380110" cy="384641"/>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9616" tIns="38100" rIns="71120" bIns="38100" numCol="1" spcCol="1270" anchor="ctr" anchorCtr="0">
          <a:noAutofit/>
        </a:bodyPr>
        <a:lstStyle/>
        <a:p>
          <a:pPr lvl="0" algn="ctr" defTabSz="444500">
            <a:lnSpc>
              <a:spcPct val="90000"/>
            </a:lnSpc>
            <a:spcBef>
              <a:spcPct val="0"/>
            </a:spcBef>
            <a:spcAft>
              <a:spcPct val="35000"/>
            </a:spcAft>
          </a:pPr>
          <a:r>
            <a:rPr lang="en-US" altLang="en-US" sz="1000" b="1" kern="1200" dirty="0" smtClean="0"/>
            <a:t>500,000</a:t>
          </a:r>
          <a:r>
            <a:rPr lang="en-US" altLang="en-US" sz="1000" kern="1200" dirty="0" smtClean="0"/>
            <a:t>  TEKUN Nasional Micro Entrepreneurs</a:t>
          </a:r>
          <a:endParaRPr lang="en-MY" sz="1000" kern="1200" dirty="0"/>
        </a:p>
      </dsp:txBody>
      <dsp:txXfrm rot="10800000">
        <a:off x="791821" y="1799"/>
        <a:ext cx="2283950" cy="384641"/>
      </dsp:txXfrm>
    </dsp:sp>
    <dsp:sp modelId="{A149DAFD-7D70-4629-AF24-A51B2AE1980B}">
      <dsp:nvSpPr>
        <dsp:cNvPr id="0" name=""/>
        <dsp:cNvSpPr/>
      </dsp:nvSpPr>
      <dsp:spPr>
        <a:xfrm>
          <a:off x="503341" y="1799"/>
          <a:ext cx="384641" cy="384641"/>
        </a:xfrm>
        <a:prstGeom prst="ellipse">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6D7F493-1E97-4256-820C-755714B4B056}">
      <dsp:nvSpPr>
        <dsp:cNvPr id="0" name=""/>
        <dsp:cNvSpPr/>
      </dsp:nvSpPr>
      <dsp:spPr>
        <a:xfrm rot="10800000">
          <a:off x="695661" y="501258"/>
          <a:ext cx="2380110" cy="384641"/>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9616" tIns="38100" rIns="71120" bIns="38100" numCol="1" spcCol="1270" anchor="ctr" anchorCtr="0">
          <a:noAutofit/>
        </a:bodyPr>
        <a:lstStyle/>
        <a:p>
          <a:pPr lvl="0" algn="ctr" defTabSz="444500">
            <a:lnSpc>
              <a:spcPct val="90000"/>
            </a:lnSpc>
            <a:spcBef>
              <a:spcPct val="0"/>
            </a:spcBef>
            <a:spcAft>
              <a:spcPct val="35000"/>
            </a:spcAft>
          </a:pPr>
          <a:r>
            <a:rPr lang="en-US" altLang="en-US" sz="1000" b="1" kern="1200" dirty="0" smtClean="0"/>
            <a:t>300,000</a:t>
          </a:r>
          <a:r>
            <a:rPr lang="en-US" altLang="en-US" sz="1000" kern="1200" dirty="0" smtClean="0"/>
            <a:t>  AIM Micro Entrepreneurs</a:t>
          </a:r>
          <a:endParaRPr lang="en-MY" sz="1000" kern="1200" dirty="0"/>
        </a:p>
      </dsp:txBody>
      <dsp:txXfrm rot="10800000">
        <a:off x="791821" y="501258"/>
        <a:ext cx="2283950" cy="384641"/>
      </dsp:txXfrm>
    </dsp:sp>
    <dsp:sp modelId="{7E19C163-0D95-4D94-9590-92996E5A5B6C}">
      <dsp:nvSpPr>
        <dsp:cNvPr id="0" name=""/>
        <dsp:cNvSpPr/>
      </dsp:nvSpPr>
      <dsp:spPr>
        <a:xfrm>
          <a:off x="503341" y="501258"/>
          <a:ext cx="384641" cy="384641"/>
        </a:xfrm>
        <a:prstGeom prst="ellipse">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4BB9396-1D8C-4AE8-92AA-329B6A694FB8}">
      <dsp:nvSpPr>
        <dsp:cNvPr id="0" name=""/>
        <dsp:cNvSpPr/>
      </dsp:nvSpPr>
      <dsp:spPr>
        <a:xfrm rot="10800000">
          <a:off x="695661" y="1000717"/>
          <a:ext cx="2380110" cy="384641"/>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9616" tIns="38100" rIns="71120" bIns="38100" numCol="1" spcCol="1270" anchor="ctr" anchorCtr="0">
          <a:noAutofit/>
        </a:bodyPr>
        <a:lstStyle/>
        <a:p>
          <a:pPr lvl="0" algn="ctr" defTabSz="444500">
            <a:lnSpc>
              <a:spcPct val="90000"/>
            </a:lnSpc>
            <a:spcBef>
              <a:spcPct val="0"/>
            </a:spcBef>
            <a:spcAft>
              <a:spcPct val="35000"/>
            </a:spcAft>
          </a:pPr>
          <a:r>
            <a:rPr lang="en-US" altLang="en-US" sz="1000" b="1" kern="1200" dirty="0" smtClean="0"/>
            <a:t>15,000</a:t>
          </a:r>
          <a:r>
            <a:rPr lang="en-US" altLang="en-US" sz="1000" kern="1200" dirty="0" smtClean="0"/>
            <a:t>  Co-operatives </a:t>
          </a:r>
          <a:r>
            <a:rPr lang="en-US" altLang="en-US" sz="1000" kern="1200" dirty="0" err="1" smtClean="0"/>
            <a:t>i.e</a:t>
          </a:r>
          <a:r>
            <a:rPr lang="en-US" altLang="en-US" sz="1000" kern="1200" dirty="0" smtClean="0"/>
            <a:t> Micro Co-Operatives</a:t>
          </a:r>
          <a:endParaRPr lang="en-MY" sz="1000" kern="1200" dirty="0"/>
        </a:p>
      </dsp:txBody>
      <dsp:txXfrm rot="10800000">
        <a:off x="791821" y="1000717"/>
        <a:ext cx="2283950" cy="384641"/>
      </dsp:txXfrm>
    </dsp:sp>
    <dsp:sp modelId="{6C51DC44-8A43-49EB-97BE-C4F21A3ADB06}">
      <dsp:nvSpPr>
        <dsp:cNvPr id="0" name=""/>
        <dsp:cNvSpPr/>
      </dsp:nvSpPr>
      <dsp:spPr>
        <a:xfrm>
          <a:off x="503341" y="1000717"/>
          <a:ext cx="384641" cy="384641"/>
        </a:xfrm>
        <a:prstGeom prst="ellipse">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15ED164-D2F0-40BE-A8AF-1C4DECB28AFF}">
      <dsp:nvSpPr>
        <dsp:cNvPr id="0" name=""/>
        <dsp:cNvSpPr/>
      </dsp:nvSpPr>
      <dsp:spPr>
        <a:xfrm rot="10800000">
          <a:off x="695661" y="1500177"/>
          <a:ext cx="2380110" cy="384641"/>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9616" tIns="38100" rIns="71120" bIns="38100" numCol="1" spcCol="1270" anchor="ctr" anchorCtr="0">
          <a:noAutofit/>
        </a:bodyPr>
        <a:lstStyle/>
        <a:p>
          <a:pPr lvl="0" algn="ctr" defTabSz="444500">
            <a:lnSpc>
              <a:spcPct val="90000"/>
            </a:lnSpc>
            <a:spcBef>
              <a:spcPct val="0"/>
            </a:spcBef>
            <a:spcAft>
              <a:spcPct val="35000"/>
            </a:spcAft>
          </a:pPr>
          <a:r>
            <a:rPr lang="en-US" altLang="en-US" sz="1000" b="1" kern="1200" dirty="0" smtClean="0"/>
            <a:t>500</a:t>
          </a:r>
          <a:r>
            <a:rPr lang="en-US" altLang="en-US" sz="1000" kern="1200" dirty="0" smtClean="0"/>
            <a:t>  PKK Nationwide</a:t>
          </a:r>
          <a:endParaRPr lang="en-MY" sz="1000" kern="1200" dirty="0"/>
        </a:p>
      </dsp:txBody>
      <dsp:txXfrm rot="10800000">
        <a:off x="791821" y="1500177"/>
        <a:ext cx="2283950" cy="384641"/>
      </dsp:txXfrm>
    </dsp:sp>
    <dsp:sp modelId="{2FA539EE-F50B-4BC9-AAD8-5E354D9D2C0C}">
      <dsp:nvSpPr>
        <dsp:cNvPr id="0" name=""/>
        <dsp:cNvSpPr/>
      </dsp:nvSpPr>
      <dsp:spPr>
        <a:xfrm>
          <a:off x="503341" y="1500177"/>
          <a:ext cx="384641" cy="384641"/>
        </a:xfrm>
        <a:prstGeom prst="ellipse">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F2DF510-7DA3-403B-8491-2549516C714F}">
      <dsp:nvSpPr>
        <dsp:cNvPr id="0" name=""/>
        <dsp:cNvSpPr/>
      </dsp:nvSpPr>
      <dsp:spPr>
        <a:xfrm rot="10800000">
          <a:off x="695661" y="1999636"/>
          <a:ext cx="2380110" cy="384641"/>
        </a:xfrm>
        <a:prstGeom prst="homePlat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9616" tIns="38100" rIns="71120" bIns="38100" numCol="1" spcCol="1270" anchor="ctr" anchorCtr="0">
          <a:noAutofit/>
        </a:bodyPr>
        <a:lstStyle/>
        <a:p>
          <a:pPr lvl="0" algn="ctr" defTabSz="444500">
            <a:lnSpc>
              <a:spcPct val="90000"/>
            </a:lnSpc>
            <a:spcBef>
              <a:spcPct val="0"/>
            </a:spcBef>
            <a:spcAft>
              <a:spcPct val="35000"/>
            </a:spcAft>
          </a:pPr>
          <a:r>
            <a:rPr lang="en-US" altLang="en-US" sz="1000" b="1" kern="1200" dirty="0" smtClean="0"/>
            <a:t>400</a:t>
          </a:r>
          <a:r>
            <a:rPr lang="en-US" altLang="en-US" sz="1000" kern="1200" dirty="0" smtClean="0"/>
            <a:t>  Fishermen’s Association Nationwide</a:t>
          </a:r>
          <a:endParaRPr lang="en-MY" altLang="en-US" sz="1000" kern="1200" dirty="0"/>
        </a:p>
      </dsp:txBody>
      <dsp:txXfrm rot="10800000">
        <a:off x="791821" y="1999636"/>
        <a:ext cx="2283950" cy="384641"/>
      </dsp:txXfrm>
    </dsp:sp>
    <dsp:sp modelId="{BF9861A7-0CB7-4A3A-97A8-38AB3B81CA9C}">
      <dsp:nvSpPr>
        <dsp:cNvPr id="0" name=""/>
        <dsp:cNvSpPr/>
      </dsp:nvSpPr>
      <dsp:spPr>
        <a:xfrm>
          <a:off x="503341" y="1999636"/>
          <a:ext cx="384641" cy="384641"/>
        </a:xfrm>
        <a:prstGeom prst="ellipse">
          <a:avLst/>
        </a:prstGeom>
        <a:solidFill>
          <a:schemeClr val="accent1">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MY"/>
          </a:p>
        </p:txBody>
      </p:sp>
      <p:sp>
        <p:nvSpPr>
          <p:cNvPr id="3" name="Date Placeholder 2"/>
          <p:cNvSpPr>
            <a:spLocks noGrp="1"/>
          </p:cNvSpPr>
          <p:nvPr>
            <p:ph type="dt" sz="quarter" idx="1"/>
          </p:nvPr>
        </p:nvSpPr>
        <p:spPr>
          <a:xfrm>
            <a:off x="3937000" y="0"/>
            <a:ext cx="3011488" cy="461963"/>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7830E19C-E1D8-4D95-BF03-6EF15E5B236D}" type="datetimeFigureOut">
              <a:rPr lang="en-MY"/>
              <a:pPr>
                <a:defRPr/>
              </a:pPr>
              <a:t>20/11/2016</a:t>
            </a:fld>
            <a:endParaRPr lang="en-MY"/>
          </a:p>
        </p:txBody>
      </p:sp>
      <p:sp>
        <p:nvSpPr>
          <p:cNvPr id="4" name="Footer Placeholder 3"/>
          <p:cNvSpPr>
            <a:spLocks noGrp="1"/>
          </p:cNvSpPr>
          <p:nvPr>
            <p:ph type="ftr" sz="quarter" idx="2"/>
          </p:nvPr>
        </p:nvSpPr>
        <p:spPr>
          <a:xfrm>
            <a:off x="0" y="8772525"/>
            <a:ext cx="3011488" cy="461963"/>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MY"/>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9D985E11-840E-4C01-8ACA-87674D74C612}" type="slidenum">
              <a:rPr lang="en-MY"/>
              <a:pPr>
                <a:defRPr/>
              </a:pPr>
              <a:t>‹#›</a:t>
            </a:fld>
            <a:endParaRPr lang="en-MY"/>
          </a:p>
        </p:txBody>
      </p:sp>
    </p:spTree>
    <p:extLst>
      <p:ext uri="{BB962C8B-B14F-4D97-AF65-F5344CB8AC3E}">
        <p14:creationId xmlns:p14="http://schemas.microsoft.com/office/powerpoint/2010/main" xmlns="" val="2606946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MY"/>
          </a:p>
        </p:txBody>
      </p:sp>
      <p:sp>
        <p:nvSpPr>
          <p:cNvPr id="3" name="Date Placeholder 2"/>
          <p:cNvSpPr>
            <a:spLocks noGrp="1"/>
          </p:cNvSpPr>
          <p:nvPr>
            <p:ph type="dt" idx="1"/>
          </p:nvPr>
        </p:nvSpPr>
        <p:spPr>
          <a:xfrm>
            <a:off x="3937000" y="0"/>
            <a:ext cx="3011488" cy="461963"/>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557E26B3-F29E-4DB7-97AB-67959F0C40E8}" type="datetimeFigureOut">
              <a:rPr lang="en-MY"/>
              <a:pPr>
                <a:defRPr/>
              </a:pPr>
              <a:t>20/11/2016</a:t>
            </a:fld>
            <a:endParaRPr lang="en-MY"/>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n-MY" noProof="0"/>
          </a:p>
        </p:txBody>
      </p:sp>
      <p:sp>
        <p:nvSpPr>
          <p:cNvPr id="5" name="Notes Placeholder 4"/>
          <p:cNvSpPr>
            <a:spLocks noGrp="1"/>
          </p:cNvSpPr>
          <p:nvPr>
            <p:ph type="body" sz="quarter" idx="3"/>
          </p:nvPr>
        </p:nvSpPr>
        <p:spPr>
          <a:xfrm>
            <a:off x="695325" y="4387850"/>
            <a:ext cx="5559425" cy="4156075"/>
          </a:xfrm>
          <a:prstGeom prst="rect">
            <a:avLst/>
          </a:prstGeom>
        </p:spPr>
        <p:txBody>
          <a:bodyPr vert="horz" lIns="92492" tIns="46246" rIns="92492" bIns="4624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MY" noProof="0"/>
          </a:p>
        </p:txBody>
      </p:sp>
      <p:sp>
        <p:nvSpPr>
          <p:cNvPr id="6" name="Footer Placeholder 5"/>
          <p:cNvSpPr>
            <a:spLocks noGrp="1"/>
          </p:cNvSpPr>
          <p:nvPr>
            <p:ph type="ftr" sz="quarter" idx="4"/>
          </p:nvPr>
        </p:nvSpPr>
        <p:spPr>
          <a:xfrm>
            <a:off x="0" y="8772525"/>
            <a:ext cx="3011488" cy="461963"/>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MY"/>
          </a:p>
        </p:txBody>
      </p:sp>
      <p:sp>
        <p:nvSpPr>
          <p:cNvPr id="7" name="Slide Number Placeholder 6"/>
          <p:cNvSpPr>
            <a:spLocks noGrp="1"/>
          </p:cNvSpPr>
          <p:nvPr>
            <p:ph type="sldNum" sz="quarter" idx="5"/>
          </p:nvPr>
        </p:nvSpPr>
        <p:spPr>
          <a:xfrm>
            <a:off x="3937000" y="8772525"/>
            <a:ext cx="3011488" cy="461963"/>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B89D0AE3-C217-4232-BE4D-C44CCDC7130E}" type="slidenum">
              <a:rPr lang="en-MY"/>
              <a:pPr>
                <a:defRPr/>
              </a:pPr>
              <a:t>‹#›</a:t>
            </a:fld>
            <a:endParaRPr lang="en-MY"/>
          </a:p>
        </p:txBody>
      </p:sp>
    </p:spTree>
    <p:extLst>
      <p:ext uri="{BB962C8B-B14F-4D97-AF65-F5344CB8AC3E}">
        <p14:creationId xmlns:p14="http://schemas.microsoft.com/office/powerpoint/2010/main" xmlns="" val="21345603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a:t>
            </a:fld>
            <a:endParaRPr lang="en-MY"/>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15</a:t>
            </a:fld>
            <a:endParaRPr lang="en-MY"/>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16</a:t>
            </a:fld>
            <a:endParaRPr lang="en-MY"/>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17</a:t>
            </a:fld>
            <a:endParaRPr lang="en-MY"/>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xmlns="" val="3736989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33279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xmlns="" val="2792744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28</a:t>
            </a:fld>
            <a:endParaRPr lang="en-MY"/>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3</a:t>
            </a:fld>
            <a:endParaRPr lang="en-MY"/>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4</a:t>
            </a:fld>
            <a:endParaRPr lang="en-MY"/>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5</a:t>
            </a:fld>
            <a:endParaRPr lang="en-MY"/>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6</a:t>
            </a:fld>
            <a:endParaRPr lang="en-MY"/>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10</a:t>
            </a:fld>
            <a:endParaRPr lang="en-MY"/>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12</a:t>
            </a:fld>
            <a:endParaRPr lang="en-MY"/>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E285FF64-83B0-4ACD-9084-82670A9F2EB8}" type="slidenum">
              <a:rPr lang="en-MY" smtClean="0"/>
              <a:pPr>
                <a:defRPr/>
              </a:pPr>
              <a:t>13</a:t>
            </a:fld>
            <a:endParaRPr lang="en-MY"/>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14</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Slide Number Placeholder 5"/>
          <p:cNvSpPr>
            <a:spLocks noGrp="1"/>
          </p:cNvSpPr>
          <p:nvPr>
            <p:ph type="sldNum" sz="quarter" idx="10"/>
          </p:nvPr>
        </p:nvSpPr>
        <p:spPr/>
        <p:txBody>
          <a:bodyPr/>
          <a:lstStyle>
            <a:lvl1pPr>
              <a:defRPr/>
            </a:lvl1pPr>
          </a:lstStyle>
          <a:p>
            <a:pPr>
              <a:defRPr/>
            </a:pPr>
            <a:fld id="{6410CA0A-851B-4D87-BB53-0797E0BB2155}" type="slidenum">
              <a:rPr lang="en-US"/>
              <a:pPr>
                <a:defRPr/>
              </a:pPr>
              <a:t>‹#›</a:t>
            </a:fld>
            <a:endParaRPr lang="en-US" dirty="0"/>
          </a:p>
        </p:txBody>
      </p:sp>
      <p:sp>
        <p:nvSpPr>
          <p:cNvPr id="11" name="Footer Placeholder 4"/>
          <p:cNvSpPr>
            <a:spLocks noGrp="1"/>
          </p:cNvSpPr>
          <p:nvPr>
            <p:ph type="ftr" sz="quarter" idx="11"/>
          </p:nvPr>
        </p:nvSpPr>
        <p:spPr/>
        <p:txBody>
          <a:bodyPr/>
          <a:lstStyle>
            <a:lvl1pPr>
              <a:defRPr dirty="0"/>
            </a:lvl1pPr>
          </a:lstStyle>
          <a:p>
            <a:pPr>
              <a:defRPr/>
            </a:pPr>
            <a:endParaRPr lang="en-US"/>
          </a:p>
        </p:txBody>
      </p:sp>
      <p:sp>
        <p:nvSpPr>
          <p:cNvPr id="12" name="Date Placeholder 3"/>
          <p:cNvSpPr>
            <a:spLocks noGrp="1"/>
          </p:cNvSpPr>
          <p:nvPr>
            <p:ph type="dt" sz="half" idx="12"/>
          </p:nvPr>
        </p:nvSpPr>
        <p:spPr/>
        <p:txBody>
          <a:bodyPr/>
          <a:lstStyle>
            <a:lvl1pPr>
              <a:defRPr/>
            </a:lvl1pPr>
          </a:lstStyle>
          <a:p>
            <a:pPr>
              <a:defRPr/>
            </a:pPr>
            <a:fld id="{8E066DC7-7940-4A60-A7D9-CB9A03B14F17}" type="datetimeFigureOut">
              <a:rPr lang="en-US"/>
              <a:pPr>
                <a:defRPr/>
              </a:pPr>
              <a:t>11/20/2016</a:t>
            </a:fld>
            <a:endParaRPr lang="en-US"/>
          </a:p>
        </p:txBody>
      </p:sp>
    </p:spTree>
    <p:extLst>
      <p:ext uri="{BB962C8B-B14F-4D97-AF65-F5344CB8AC3E}">
        <p14:creationId xmlns:p14="http://schemas.microsoft.com/office/powerpoint/2010/main" xmlns="" val="169277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0EE14B-2EAE-4206-B764-D0C93500B131}" type="datetimeFigureOut">
              <a:rPr lang="en-US"/>
              <a:pPr>
                <a:defRPr/>
              </a:pPr>
              <a:t>11/20/2016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38C8CF-033F-4D31-8FB6-BF56670EB4F8}" type="slidenum">
              <a:rPr lang="en-US"/>
              <a:pPr>
                <a:defRPr/>
              </a:pPr>
              <a:t>‹#›</a:t>
            </a:fld>
            <a:endParaRPr lang="en-US" dirty="0"/>
          </a:p>
        </p:txBody>
      </p:sp>
    </p:spTree>
    <p:extLst>
      <p:ext uri="{BB962C8B-B14F-4D97-AF65-F5344CB8AC3E}">
        <p14:creationId xmlns:p14="http://schemas.microsoft.com/office/powerpoint/2010/main" xmlns="" val="1104338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119D8D-8067-4262-B23B-856C343DFF0D}" type="datetimeFigureOut">
              <a:rPr lang="en-US"/>
              <a:pPr>
                <a:defRPr/>
              </a:pPr>
              <a:t>11/20/2016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98AA5E-37C1-43A6-9BEC-60C474C3C2BB}" type="slidenum">
              <a:rPr lang="en-US"/>
              <a:pPr>
                <a:defRPr/>
              </a:pPr>
              <a:t>‹#›</a:t>
            </a:fld>
            <a:endParaRPr lang="en-US" dirty="0"/>
          </a:p>
        </p:txBody>
      </p:sp>
    </p:spTree>
    <p:extLst>
      <p:ext uri="{BB962C8B-B14F-4D97-AF65-F5344CB8AC3E}">
        <p14:creationId xmlns:p14="http://schemas.microsoft.com/office/powerpoint/2010/main" xmlns="" val="3568912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A9C833-AE11-40E1-8DFB-E5044ABEC07C}" type="datetimeFigureOut">
              <a:rPr lang="en-US"/>
              <a:pPr>
                <a:defRPr/>
              </a:pPr>
              <a:t>11/20/2016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E5B55A-11DB-49A5-A147-E2785BB3B4D9}" type="slidenum">
              <a:rPr lang="en-US"/>
              <a:pPr>
                <a:defRPr/>
              </a:pPr>
              <a:t>‹#›</a:t>
            </a:fld>
            <a:endParaRPr lang="en-US" dirty="0"/>
          </a:p>
        </p:txBody>
      </p:sp>
    </p:spTree>
    <p:extLst>
      <p:ext uri="{BB962C8B-B14F-4D97-AF65-F5344CB8AC3E}">
        <p14:creationId xmlns:p14="http://schemas.microsoft.com/office/powerpoint/2010/main" xmlns="" val="305777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7208838" y="6303963"/>
            <a:ext cx="792162"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ounded Rectangle 4"/>
          <p:cNvSpPr/>
          <p:nvPr userDrawn="1"/>
        </p:nvSpPr>
        <p:spPr>
          <a:xfrm rot="10800000">
            <a:off x="0" y="6408738"/>
            <a:ext cx="965200" cy="762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sp>
        <p:nvSpPr>
          <p:cNvPr id="6" name="Rounded Rectangle 5"/>
          <p:cNvSpPr/>
          <p:nvPr userDrawn="1"/>
        </p:nvSpPr>
        <p:spPr>
          <a:xfrm rot="10800000" flipV="1">
            <a:off x="8077200" y="6408738"/>
            <a:ext cx="1066800" cy="762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pic>
        <p:nvPicPr>
          <p:cNvPr id="7" name="Picture 2" descr="C:\Users\User\Downloads\logo fr.jp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84263" y="6180138"/>
            <a:ext cx="1125537" cy="525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8"/>
          <p:cNvSpPr/>
          <p:nvPr userDrawn="1"/>
        </p:nvSpPr>
        <p:spPr>
          <a:xfrm rot="10800000" flipV="1">
            <a:off x="3840163" y="6408738"/>
            <a:ext cx="3246437" cy="85725"/>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p:txBody>
          <a:bodyPr/>
          <a:lstStyle>
            <a:lvl1pPr>
              <a:defRPr/>
            </a:lvl1pPr>
          </a:lstStyle>
          <a:p>
            <a:pPr>
              <a:defRPr/>
            </a:pPr>
            <a:fld id="{A5D935B1-1A1A-492B-BAC9-662D3B3D1272}" type="datetimeFigureOut">
              <a:rPr lang="en-US"/>
              <a:pPr>
                <a:defRPr/>
              </a:pPr>
              <a:t>11/20/2016</a:t>
            </a:fld>
            <a:endParaRPr lang="en-US"/>
          </a:p>
        </p:txBody>
      </p:sp>
      <p:sp>
        <p:nvSpPr>
          <p:cNvPr id="11" name="Footer Placeholder 4"/>
          <p:cNvSpPr>
            <a:spLocks noGrp="1"/>
          </p:cNvSpPr>
          <p:nvPr>
            <p:ph type="ftr" sz="quarter" idx="11"/>
          </p:nvPr>
        </p:nvSpPr>
        <p:spPr/>
        <p:txBody>
          <a:bodyPr/>
          <a:lstStyle>
            <a:lvl1pPr>
              <a:defRPr dirty="0"/>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10900C66-51F3-40B7-ADF9-FB7B495E0E52}" type="slidenum">
              <a:rPr lang="en-US"/>
              <a:pPr>
                <a:defRPr/>
              </a:pPr>
              <a:t>‹#›</a:t>
            </a:fld>
            <a:endParaRPr lang="en-US" dirty="0"/>
          </a:p>
        </p:txBody>
      </p:sp>
      <p:pic>
        <p:nvPicPr>
          <p:cNvPr id="2050" name="Picture 2" descr="C:\Users\User\Desktop\pi1m.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7056987" y="76200"/>
            <a:ext cx="2010813" cy="35887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C:\Users\User\Desktop\SALIHIN\Arts\Salihin logo png\sgst.png"/>
          <p:cNvPicPr>
            <a:picLocks noChangeAspect="1" noChangeArrowheads="1"/>
          </p:cNvPicPr>
          <p:nvPr userDrawn="1"/>
        </p:nvPicPr>
        <p:blipFill>
          <a:blip r:embed="rId5" cstate="print">
            <a:extLst>
              <a:ext uri="{28A0092B-C50C-407E-A947-70E740481C1C}">
                <a14:useLocalDpi xmlns:a14="http://schemas.microsoft.com/office/drawing/2010/main" xmlns="" val="0"/>
              </a:ext>
            </a:extLst>
          </a:blip>
          <a:srcRect/>
          <a:stretch>
            <a:fillRect/>
          </a:stretch>
        </p:blipFill>
        <p:spPr bwMode="auto">
          <a:xfrm>
            <a:off x="2362200" y="6281174"/>
            <a:ext cx="1295400" cy="3233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841412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3"/>
          <p:cNvSpPr>
            <a:spLocks noGrp="1"/>
          </p:cNvSpPr>
          <p:nvPr>
            <p:ph type="dt" sz="half" idx="10"/>
          </p:nvPr>
        </p:nvSpPr>
        <p:spPr/>
        <p:txBody>
          <a:bodyPr/>
          <a:lstStyle>
            <a:lvl1pPr>
              <a:defRPr/>
            </a:lvl1pPr>
          </a:lstStyle>
          <a:p>
            <a:pPr>
              <a:defRPr/>
            </a:pPr>
            <a:fld id="{D105FF6A-DC21-4B80-B0DA-325AD84AE055}" type="datetimeFigureOut">
              <a:rPr lang="en-US"/>
              <a:pPr>
                <a:defRPr/>
              </a:pPr>
              <a:t>11/20/2016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9409C2-3A9B-413A-9E35-533E0D82B55F}" type="slidenum">
              <a:rPr lang="en-US"/>
              <a:pPr>
                <a:defRPr/>
              </a:pPr>
              <a:t>‹#›</a:t>
            </a:fld>
            <a:endParaRPr lang="en-US" dirty="0"/>
          </a:p>
        </p:txBody>
      </p:sp>
    </p:spTree>
    <p:extLst>
      <p:ext uri="{BB962C8B-B14F-4D97-AF65-F5344CB8AC3E}">
        <p14:creationId xmlns:p14="http://schemas.microsoft.com/office/powerpoint/2010/main" xmlns="" val="158915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A797AB-040F-47DC-8833-B35C3C6C7ECF}" type="datetimeFigureOut">
              <a:rPr lang="en-US"/>
              <a:pPr>
                <a:defRPr/>
              </a:pPr>
              <a:t>11/20/2016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47B84C-561E-449E-9912-C7E1226990DE}" type="slidenum">
              <a:rPr lang="en-US"/>
              <a:pPr>
                <a:defRPr/>
              </a:pPr>
              <a:t>‹#›</a:t>
            </a:fld>
            <a:endParaRPr lang="en-US" dirty="0"/>
          </a:p>
        </p:txBody>
      </p:sp>
    </p:spTree>
    <p:extLst>
      <p:ext uri="{BB962C8B-B14F-4D97-AF65-F5344CB8AC3E}">
        <p14:creationId xmlns:p14="http://schemas.microsoft.com/office/powerpoint/2010/main" xmlns="" val="384957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97F7BF-AF6E-4678-92DC-3BE9096902B8}" type="datetimeFigureOut">
              <a:rPr lang="en-US"/>
              <a:pPr>
                <a:defRPr/>
              </a:pPr>
              <a:t>11/20/2016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BA1538-4752-4022-ACD2-7F1E4D082DC2}" type="slidenum">
              <a:rPr lang="en-US"/>
              <a:pPr>
                <a:defRPr/>
              </a:pPr>
              <a:t>‹#›</a:t>
            </a:fld>
            <a:endParaRPr lang="en-US" dirty="0"/>
          </a:p>
        </p:txBody>
      </p:sp>
    </p:spTree>
    <p:extLst>
      <p:ext uri="{BB962C8B-B14F-4D97-AF65-F5344CB8AC3E}">
        <p14:creationId xmlns:p14="http://schemas.microsoft.com/office/powerpoint/2010/main" xmlns="" val="294510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38323AB-B035-43AA-A173-13B61E92EA14}" type="datetimeFigureOut">
              <a:rPr lang="en-US"/>
              <a:pPr>
                <a:defRPr/>
              </a:pPr>
              <a:t>11/20/2016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DEC533-6E7C-46AD-AED4-02560FA36E99}" type="slidenum">
              <a:rPr lang="en-US"/>
              <a:pPr>
                <a:defRPr/>
              </a:pPr>
              <a:t>‹#›</a:t>
            </a:fld>
            <a:endParaRPr lang="en-US" dirty="0"/>
          </a:p>
        </p:txBody>
      </p:sp>
    </p:spTree>
    <p:extLst>
      <p:ext uri="{BB962C8B-B14F-4D97-AF65-F5344CB8AC3E}">
        <p14:creationId xmlns:p14="http://schemas.microsoft.com/office/powerpoint/2010/main" xmlns="" val="151086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A3D710A-3ADB-43E9-B9B6-43CD39DE4F29}" type="datetimeFigureOut">
              <a:rPr lang="en-US"/>
              <a:pPr>
                <a:defRPr/>
              </a:pPr>
              <a:t>11/20/2016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DAD95BE-0A4A-4D83-B9BD-22E3BC5C7471}" type="slidenum">
              <a:rPr lang="en-US"/>
              <a:pPr>
                <a:defRPr/>
              </a:pPr>
              <a:t>‹#›</a:t>
            </a:fld>
            <a:endParaRPr lang="en-US" dirty="0"/>
          </a:p>
        </p:txBody>
      </p:sp>
    </p:spTree>
    <p:extLst>
      <p:ext uri="{BB962C8B-B14F-4D97-AF65-F5344CB8AC3E}">
        <p14:creationId xmlns:p14="http://schemas.microsoft.com/office/powerpoint/2010/main" xmlns="" val="58007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74D265-E10F-46B1-A696-4039C712C3C6}" type="datetimeFigureOut">
              <a:rPr lang="en-US"/>
              <a:pPr>
                <a:defRPr/>
              </a:pPr>
              <a:t>11/20/2016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3C97538-8983-4B10-B318-B7BBA9E4717F}" type="slidenum">
              <a:rPr lang="en-US"/>
              <a:pPr>
                <a:defRPr/>
              </a:pPr>
              <a:t>‹#›</a:t>
            </a:fld>
            <a:endParaRPr lang="en-US" dirty="0"/>
          </a:p>
        </p:txBody>
      </p:sp>
    </p:spTree>
    <p:extLst>
      <p:ext uri="{BB962C8B-B14F-4D97-AF65-F5344CB8AC3E}">
        <p14:creationId xmlns:p14="http://schemas.microsoft.com/office/powerpoint/2010/main" xmlns="" val="2678864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321000-4CC9-4C3A-A23E-F51694A51538}" type="datetimeFigureOut">
              <a:rPr lang="en-US"/>
              <a:pPr>
                <a:defRPr/>
              </a:pPr>
              <a:t>11/20/2016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E095DA-93F8-420C-B8E4-9C034E1F3053}" type="slidenum">
              <a:rPr lang="en-US"/>
              <a:pPr>
                <a:defRPr/>
              </a:pPr>
              <a:t>‹#›</a:t>
            </a:fld>
            <a:endParaRPr lang="en-US" dirty="0"/>
          </a:p>
        </p:txBody>
      </p:sp>
    </p:spTree>
    <p:extLst>
      <p:ext uri="{BB962C8B-B14F-4D97-AF65-F5344CB8AC3E}">
        <p14:creationId xmlns:p14="http://schemas.microsoft.com/office/powerpoint/2010/main" xmlns="" val="273815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752600" y="64166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370A139-1758-4015-AB38-3681F6F996B1}" type="datetimeFigureOut">
              <a:rPr lang="en-US"/>
              <a:pPr>
                <a:defRPr/>
              </a:pPr>
              <a:t>11/20/2016</a:t>
            </a:fld>
            <a:endParaRPr lang="en-US" dirty="0"/>
          </a:p>
        </p:txBody>
      </p:sp>
      <p:sp>
        <p:nvSpPr>
          <p:cNvPr id="5" name="Footer Placeholder 4"/>
          <p:cNvSpPr>
            <a:spLocks noGrp="1"/>
          </p:cNvSpPr>
          <p:nvPr>
            <p:ph type="ftr" sz="quarter" idx="3"/>
          </p:nvPr>
        </p:nvSpPr>
        <p:spPr>
          <a:xfrm>
            <a:off x="3886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1354E46-6B6D-4257-9750-717452E46748}" type="slidenum">
              <a:rPr lang="en-US"/>
              <a:pPr>
                <a:defRPr/>
              </a:pPr>
              <a:t>‹#›</a:t>
            </a:fld>
            <a:endParaRPr lang="en-US" dirty="0"/>
          </a:p>
        </p:txBody>
      </p:sp>
      <p:sp>
        <p:nvSpPr>
          <p:cNvPr id="1031" name="TextBox 7"/>
          <p:cNvSpPr txBox="1">
            <a:spLocks noChangeArrowheads="1"/>
          </p:cNvSpPr>
          <p:nvPr userDrawn="1"/>
        </p:nvSpPr>
        <p:spPr bwMode="auto">
          <a:xfrm>
            <a:off x="3810000" y="6642100"/>
            <a:ext cx="3836988"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sz="700" b="1" dirty="0" smtClean="0">
                <a:solidFill>
                  <a:srgbClr val="000000"/>
                </a:solidFill>
                <a:latin typeface="Arial" charset="0"/>
                <a:sym typeface="Arial" charset="0"/>
              </a:rPr>
              <a:t>Copyright 2016 </a:t>
            </a:r>
            <a:r>
              <a:rPr lang="en-US" altLang="en-US" sz="700" b="1" dirty="0" smtClean="0">
                <a:solidFill>
                  <a:srgbClr val="F00000"/>
                </a:solidFill>
                <a:latin typeface="Neuropol" pitchFamily="34" charset="0"/>
                <a:sym typeface="Arial" charset="0"/>
              </a:rPr>
              <a:t>SALIHIN</a:t>
            </a:r>
            <a:r>
              <a:rPr lang="en-US" altLang="en-US" sz="700" b="1" dirty="0" smtClean="0">
                <a:solidFill>
                  <a:srgbClr val="F00000"/>
                </a:solidFill>
                <a:latin typeface="Arial" charset="0"/>
                <a:sym typeface="Arial" charset="0"/>
              </a:rPr>
              <a:t>. </a:t>
            </a:r>
            <a:r>
              <a:rPr lang="en-US" altLang="en-US" sz="700" b="1" dirty="0" smtClean="0">
                <a:solidFill>
                  <a:srgbClr val="000000"/>
                </a:solidFill>
                <a:latin typeface="Arial" charset="0"/>
                <a:sym typeface="Arial" charset="0"/>
              </a:rPr>
              <a:t>All Rights Reserved</a:t>
            </a:r>
            <a:endParaRPr lang="en-SG" altLang="en-US" sz="700" b="1" dirty="0" smtClean="0">
              <a:solidFill>
                <a:srgbClr val="000000"/>
              </a:solidFill>
              <a:latin typeface="Arial" charset="0"/>
              <a:sym typeface="Arial" charset="0"/>
            </a:endParaRP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6.png"/><Relationship Id="rId21" Type="http://schemas.openxmlformats.org/officeDocument/2006/relationships/image" Target="../media/image40.png"/><Relationship Id="rId7" Type="http://schemas.openxmlformats.org/officeDocument/2006/relationships/diagramQuickStyle" Target="../diagrams/quickStyle1.xml"/><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5.png"/><Relationship Id="rId16" Type="http://schemas.openxmlformats.org/officeDocument/2006/relationships/image" Target="../media/image35.jpe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30.png"/><Relationship Id="rId24" Type="http://schemas.microsoft.com/office/2007/relationships/diagramDrawing" Target="../diagrams/drawing1.xml"/><Relationship Id="rId5" Type="http://schemas.openxmlformats.org/officeDocument/2006/relationships/diagramData" Target="../diagrams/data1.xml"/><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png"/><Relationship Id="rId3" Type="http://schemas.openxmlformats.org/officeDocument/2006/relationships/image" Target="../media/image92.jpeg"/><Relationship Id="rId7" Type="http://schemas.openxmlformats.org/officeDocument/2006/relationships/image" Target="../media/image96.png"/><Relationship Id="rId12" Type="http://schemas.openxmlformats.org/officeDocument/2006/relationships/image" Target="../media/image101.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jpe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55.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4.jpeg"/><Relationship Id="rId7" Type="http://schemas.openxmlformats.org/officeDocument/2006/relationships/image" Target="../media/image106.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4.jpeg"/><Relationship Id="rId4" Type="http://schemas.openxmlformats.org/officeDocument/2006/relationships/image" Target="../media/image105.png"/><Relationship Id="rId9" Type="http://schemas.openxmlformats.org/officeDocument/2006/relationships/image" Target="../media/image99.png"/></Relationships>
</file>

<file path=ppt/slides/_rels/slide5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93.png"/><Relationship Id="rId7" Type="http://schemas.openxmlformats.org/officeDocument/2006/relationships/image" Target="../media/image100.png"/><Relationship Id="rId12"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12.png"/><Relationship Id="rId5" Type="http://schemas.openxmlformats.org/officeDocument/2006/relationships/image" Target="../media/image98.png"/><Relationship Id="rId10" Type="http://schemas.openxmlformats.org/officeDocument/2006/relationships/image" Target="../media/image111.png"/><Relationship Id="rId4" Type="http://schemas.openxmlformats.org/officeDocument/2006/relationships/image" Target="../media/image94.jpeg"/><Relationship Id="rId9" Type="http://schemas.openxmlformats.org/officeDocument/2006/relationships/image" Target="../media/image110.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4.jpeg"/><Relationship Id="rId7" Type="http://schemas.openxmlformats.org/officeDocument/2006/relationships/image" Target="../media/image36.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24.png"/><Relationship Id="rId4" Type="http://schemas.openxmlformats.org/officeDocument/2006/relationships/image" Target="../media/image100.png"/><Relationship Id="rId9"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7"/>
          <p:cNvSpPr txBox="1">
            <a:spLocks noChangeArrowheads="1"/>
          </p:cNvSpPr>
          <p:nvPr/>
        </p:nvSpPr>
        <p:spPr bwMode="auto">
          <a:xfrm>
            <a:off x="6248400" y="5100737"/>
            <a:ext cx="11351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MY" altLang="en-US" sz="1400" b="1" dirty="0" smtClean="0">
                <a:solidFill>
                  <a:srgbClr val="000000"/>
                </a:solidFill>
                <a:latin typeface="+mj-lt"/>
              </a:rPr>
              <a:t>Prepared by:</a:t>
            </a:r>
          </a:p>
        </p:txBody>
      </p:sp>
      <p:sp>
        <p:nvSpPr>
          <p:cNvPr id="4100" name="TextBox 10"/>
          <p:cNvSpPr txBox="1">
            <a:spLocks noChangeArrowheads="1"/>
          </p:cNvSpPr>
          <p:nvPr/>
        </p:nvSpPr>
        <p:spPr bwMode="auto">
          <a:xfrm>
            <a:off x="1371600" y="5103912"/>
            <a:ext cx="116865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MY" altLang="en-US" sz="1400" b="1" dirty="0" smtClean="0">
                <a:solidFill>
                  <a:srgbClr val="000000"/>
                </a:solidFill>
                <a:latin typeface="+mj-lt"/>
              </a:rPr>
              <a:t>Prepared for:</a:t>
            </a:r>
          </a:p>
        </p:txBody>
      </p:sp>
      <p:pic>
        <p:nvPicPr>
          <p:cNvPr id="4104" name="Picture 9" descr="C:\Users\User\Downloads\logo fr.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57800" y="5588000"/>
            <a:ext cx="157797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 y="2732782"/>
            <a:ext cx="9144001" cy="1077218"/>
          </a:xfrm>
          <a:prstGeom prst="rect">
            <a:avLst/>
          </a:prstGeom>
          <a:noFill/>
        </p:spPr>
        <p:txBody>
          <a:bodyPr wrap="square" rtlCol="0">
            <a:spAutoFit/>
          </a:bodyPr>
          <a:lstStyle/>
          <a:p>
            <a:pPr algn="ctr"/>
            <a:r>
              <a:rPr lang="en-US" sz="3200" b="1" dirty="0" smtClean="0"/>
              <a:t>PI1M COMMUNITY CONTENT ENHANCEMENT </a:t>
            </a:r>
            <a:endParaRPr lang="en-US" sz="3200" b="1" dirty="0"/>
          </a:p>
          <a:p>
            <a:pPr algn="ctr"/>
            <a:r>
              <a:rPr lang="en-US" sz="3200" b="1" dirty="0"/>
              <a:t>B</a:t>
            </a:r>
            <a:r>
              <a:rPr lang="en-US" sz="3200" b="1" dirty="0" smtClean="0"/>
              <a:t>Y ACCOUNTING SOLUTIONS</a:t>
            </a:r>
          </a:p>
        </p:txBody>
      </p:sp>
      <p:pic>
        <p:nvPicPr>
          <p:cNvPr id="4103" name="Picture 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38400" y="5562600"/>
            <a:ext cx="1026714" cy="827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2" name="Picture 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5542893"/>
            <a:ext cx="1957999" cy="9341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descr="C:\Users\User\Desktop\SALIHIN\Arts\Salihin logo png\sgst.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14066" y="5755515"/>
            <a:ext cx="1825134" cy="455634"/>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User\Desktop\pi1m.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20813" y="368329"/>
            <a:ext cx="6902372" cy="123187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2750024" y="3810000"/>
            <a:ext cx="4270866" cy="1200329"/>
          </a:xfrm>
          <a:prstGeom prst="rect">
            <a:avLst/>
          </a:prstGeom>
          <a:noFill/>
        </p:spPr>
        <p:txBody>
          <a:bodyPr wrap="square" rtlCol="0">
            <a:spAutoFit/>
          </a:bodyPr>
          <a:lstStyle/>
          <a:p>
            <a:r>
              <a:rPr lang="en-US" sz="2400" b="1" dirty="0" smtClean="0"/>
              <a:t>Date	:</a:t>
            </a:r>
            <a:r>
              <a:rPr lang="en-US" sz="2400" dirty="0" smtClean="0"/>
              <a:t>  17</a:t>
            </a:r>
            <a:r>
              <a:rPr lang="en-US" sz="2400" baseline="30000" dirty="0" smtClean="0"/>
              <a:t>th</a:t>
            </a:r>
            <a:r>
              <a:rPr lang="en-US" sz="2400" dirty="0" smtClean="0"/>
              <a:t> </a:t>
            </a:r>
            <a:r>
              <a:rPr lang="en-US" sz="2400" dirty="0" err="1" smtClean="0"/>
              <a:t>november</a:t>
            </a:r>
            <a:r>
              <a:rPr lang="en-US" sz="2400" dirty="0" smtClean="0"/>
              <a:t> 2016 </a:t>
            </a:r>
          </a:p>
          <a:p>
            <a:r>
              <a:rPr lang="en-US" sz="2400" b="1" dirty="0" smtClean="0"/>
              <a:t>Time	:</a:t>
            </a:r>
            <a:r>
              <a:rPr lang="en-US" sz="2400" dirty="0" smtClean="0"/>
              <a:t>  02.30 </a:t>
            </a:r>
            <a:r>
              <a:rPr lang="en-US" sz="2400" dirty="0" err="1" smtClean="0"/>
              <a:t>p.m</a:t>
            </a:r>
            <a:endParaRPr lang="en-US" sz="2400" dirty="0" smtClean="0"/>
          </a:p>
          <a:p>
            <a:r>
              <a:rPr lang="en-US" sz="2400" b="1" dirty="0" smtClean="0"/>
              <a:t>Venue	:</a:t>
            </a:r>
            <a:r>
              <a:rPr lang="en-US" sz="2400" dirty="0" smtClean="0"/>
              <a:t> </a:t>
            </a:r>
            <a:r>
              <a:rPr lang="en-US" sz="2400" dirty="0" err="1" smtClean="0"/>
              <a:t>cyberjaya</a:t>
            </a:r>
            <a:endParaRPr lang="en-MY" sz="2400" dirty="0"/>
          </a:p>
        </p:txBody>
      </p:sp>
    </p:spTree>
  </p:cSld>
  <p:clrMapOvr>
    <a:masterClrMapping/>
  </p:clrMapOvr>
  <p:transition spd="slow">
    <p:push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199" y="304800"/>
            <a:ext cx="7690597"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What is </a:t>
            </a:r>
            <a:r>
              <a:rPr lang="en-US" sz="2800" dirty="0" err="1" smtClean="0">
                <a:solidFill>
                  <a:schemeClr val="tx1"/>
                </a:solidFill>
                <a:latin typeface="Arial Black"/>
              </a:rPr>
              <a:t>sps</a:t>
            </a:r>
            <a:r>
              <a:rPr lang="en-US" sz="2800" dirty="0" smtClean="0">
                <a:solidFill>
                  <a:schemeClr val="tx1"/>
                </a:solidFill>
                <a:latin typeface="Arial Black"/>
              </a:rPr>
              <a:t>?</a:t>
            </a:r>
            <a:endParaRPr lang="en-MY" sz="2800" dirty="0">
              <a:solidFill>
                <a:schemeClr val="tx1"/>
              </a:solidFill>
              <a:latin typeface="Arial Black"/>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76200" y="1222144"/>
            <a:ext cx="9058663" cy="3959456"/>
          </a:xfrm>
          <a:prstGeom prst="rect">
            <a:avLst/>
          </a:prstGeom>
        </p:spPr>
      </p:pic>
      <p:sp>
        <p:nvSpPr>
          <p:cNvPr id="11" name="Rectangle 10"/>
          <p:cNvSpPr/>
          <p:nvPr/>
        </p:nvSpPr>
        <p:spPr>
          <a:xfrm>
            <a:off x="304800" y="4648200"/>
            <a:ext cx="2204197" cy="10667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14" name="Content Placeholder 4"/>
          <p:cNvSpPr>
            <a:spLocks noGrp="1"/>
          </p:cNvSpPr>
          <p:nvPr>
            <p:ph sz="quarter" idx="1"/>
          </p:nvPr>
        </p:nvSpPr>
        <p:spPr>
          <a:xfrm>
            <a:off x="375397" y="4721530"/>
            <a:ext cx="2286000" cy="1374470"/>
          </a:xfrm>
          <a:solidFill>
            <a:schemeClr val="accent2"/>
          </a:solidFill>
        </p:spPr>
        <p:style>
          <a:lnRef idx="1">
            <a:schemeClr val="accent5"/>
          </a:lnRef>
          <a:fillRef idx="2">
            <a:schemeClr val="accent5"/>
          </a:fillRef>
          <a:effectRef idx="1">
            <a:schemeClr val="accent5"/>
          </a:effectRef>
          <a:fontRef idx="minor">
            <a:schemeClr val="dk1"/>
          </a:fontRef>
        </p:style>
        <p:txBody>
          <a:bodyPr>
            <a:noAutofit/>
          </a:bodyPr>
          <a:lstStyle/>
          <a:p>
            <a:pPr marL="285750" lvl="0" indent="-285750">
              <a:buFont typeface="Arial" panose="020B0604020202020204" pitchFamily="34" charset="0"/>
              <a:buChar char="•"/>
            </a:pPr>
            <a:r>
              <a:rPr lang="en-US" sz="1400" dirty="0">
                <a:solidFill>
                  <a:schemeClr val="bg1"/>
                </a:solidFill>
                <a:ea typeface="Calibri"/>
                <a:cs typeface="Calibri"/>
                <a:sym typeface="Calibri"/>
              </a:rPr>
              <a:t>Equip PI1M Centre </a:t>
            </a:r>
            <a:r>
              <a:rPr lang="en-US" sz="1400" dirty="0" smtClean="0">
                <a:solidFill>
                  <a:schemeClr val="bg1"/>
                </a:solidFill>
                <a:ea typeface="Calibri"/>
                <a:cs typeface="Calibri"/>
                <a:sym typeface="Calibri"/>
              </a:rPr>
              <a:t>with </a:t>
            </a:r>
            <a:r>
              <a:rPr lang="en-US" sz="1400" b="1" dirty="0" smtClean="0">
                <a:solidFill>
                  <a:schemeClr val="bg1"/>
                </a:solidFill>
                <a:ea typeface="Calibri"/>
                <a:cs typeface="Calibri"/>
                <a:sym typeface="Calibri"/>
              </a:rPr>
              <a:t>comprehensive </a:t>
            </a:r>
            <a:r>
              <a:rPr lang="en-US" sz="1400" b="1" dirty="0">
                <a:solidFill>
                  <a:schemeClr val="bg1"/>
                </a:solidFill>
                <a:ea typeface="Calibri"/>
                <a:cs typeface="Calibri"/>
                <a:sym typeface="Calibri"/>
              </a:rPr>
              <a:t>SOFTWARE</a:t>
            </a:r>
            <a:r>
              <a:rPr lang="en-US" sz="1400" dirty="0">
                <a:solidFill>
                  <a:schemeClr val="bg1"/>
                </a:solidFill>
                <a:ea typeface="Calibri"/>
                <a:cs typeface="Calibri"/>
                <a:sym typeface="Calibri"/>
              </a:rPr>
              <a:t> &amp; </a:t>
            </a:r>
            <a:r>
              <a:rPr lang="en-US" sz="1400" b="1" dirty="0">
                <a:solidFill>
                  <a:schemeClr val="bg1"/>
                </a:solidFill>
                <a:ea typeface="Calibri"/>
                <a:cs typeface="Calibri"/>
                <a:sym typeface="Calibri"/>
              </a:rPr>
              <a:t>FREE TRAININGS</a:t>
            </a:r>
            <a:r>
              <a:rPr lang="en-US" sz="1400" dirty="0">
                <a:solidFill>
                  <a:schemeClr val="bg1"/>
                </a:solidFill>
                <a:ea typeface="Calibri"/>
                <a:cs typeface="Calibri"/>
                <a:sym typeface="Calibri"/>
              </a:rPr>
              <a:t> of high value added accounting software.</a:t>
            </a:r>
          </a:p>
        </p:txBody>
      </p:sp>
      <p:sp>
        <p:nvSpPr>
          <p:cNvPr id="22" name="Rectangle 21"/>
          <p:cNvSpPr/>
          <p:nvPr/>
        </p:nvSpPr>
        <p:spPr>
          <a:xfrm>
            <a:off x="2895600" y="4876801"/>
            <a:ext cx="2204197" cy="10667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23" name="Content Placeholder 4"/>
          <p:cNvSpPr txBox="1">
            <a:spLocks/>
          </p:cNvSpPr>
          <p:nvPr/>
        </p:nvSpPr>
        <p:spPr bwMode="auto">
          <a:xfrm>
            <a:off x="3042397" y="4953000"/>
            <a:ext cx="2514600" cy="1145870"/>
          </a:xfrm>
          <a:prstGeom prst="rect">
            <a:avLst/>
          </a:prstGeom>
          <a:solidFill>
            <a:schemeClr val="accent2"/>
          </a:soli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ea typeface="Calibri"/>
                <a:cs typeface="Calibri"/>
                <a:sym typeface="Calibri"/>
              </a:rPr>
              <a:t>Groom &amp; nurture a </a:t>
            </a:r>
            <a:r>
              <a:rPr lang="en-US" sz="1400" b="1" dirty="0">
                <a:solidFill>
                  <a:schemeClr val="bg1"/>
                </a:solidFill>
                <a:ea typeface="Calibri"/>
                <a:cs typeface="Calibri"/>
                <a:sym typeface="Calibri"/>
              </a:rPr>
              <a:t>FINANCIAL, MANAGEMENT &amp; BUSINESS SOUND</a:t>
            </a:r>
            <a:r>
              <a:rPr lang="en-US" sz="1400" dirty="0">
                <a:solidFill>
                  <a:schemeClr val="bg1"/>
                </a:solidFill>
                <a:ea typeface="Calibri"/>
                <a:cs typeface="Calibri"/>
                <a:sym typeface="Calibri"/>
              </a:rPr>
              <a:t> entrepreneurs in underserved areas.</a:t>
            </a:r>
          </a:p>
        </p:txBody>
      </p:sp>
      <p:sp>
        <p:nvSpPr>
          <p:cNvPr id="24" name="Rectangle 23"/>
          <p:cNvSpPr/>
          <p:nvPr/>
        </p:nvSpPr>
        <p:spPr>
          <a:xfrm>
            <a:off x="5709397" y="5181600"/>
            <a:ext cx="2204197" cy="6770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25" name="Content Placeholder 4"/>
          <p:cNvSpPr txBox="1">
            <a:spLocks/>
          </p:cNvSpPr>
          <p:nvPr/>
        </p:nvSpPr>
        <p:spPr bwMode="auto">
          <a:xfrm>
            <a:off x="5861797" y="5278009"/>
            <a:ext cx="2286000" cy="817991"/>
          </a:xfrm>
          <a:prstGeom prst="rect">
            <a:avLst/>
          </a:prstGeom>
          <a:solidFill>
            <a:schemeClr val="accent2"/>
          </a:soli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sym typeface="Calibri"/>
              </a:rPr>
              <a:t>Increase </a:t>
            </a:r>
            <a:r>
              <a:rPr lang="en-US" sz="1400" b="1" dirty="0">
                <a:solidFill>
                  <a:schemeClr val="bg1"/>
                </a:solidFill>
                <a:sym typeface="Calibri"/>
              </a:rPr>
              <a:t>PI1M BUSINESS RELEVANCY</a:t>
            </a:r>
            <a:r>
              <a:rPr lang="en-US" sz="1400" dirty="0">
                <a:solidFill>
                  <a:schemeClr val="bg1"/>
                </a:solidFill>
                <a:sym typeface="Calibri"/>
              </a:rPr>
              <a:t> to its respective communities.</a:t>
            </a:r>
            <a:endParaRPr lang="en-MY" sz="1400" dirty="0">
              <a:solidFill>
                <a:schemeClr val="bg1"/>
              </a:solidFill>
            </a:endParaRPr>
          </a:p>
        </p:txBody>
      </p:sp>
    </p:spTree>
    <p:extLst>
      <p:ext uri="{BB962C8B-B14F-4D97-AF65-F5344CB8AC3E}">
        <p14:creationId xmlns:p14="http://schemas.microsoft.com/office/powerpoint/2010/main" xmlns="" val="230448009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p:cNvGrpSpPr/>
          <p:nvPr/>
        </p:nvGrpSpPr>
        <p:grpSpPr>
          <a:xfrm>
            <a:off x="3429000" y="2647210"/>
            <a:ext cx="1481645" cy="1524000"/>
            <a:chOff x="3429000" y="2647210"/>
            <a:chExt cx="1481645" cy="1524000"/>
          </a:xfrm>
        </p:grpSpPr>
        <p:pic>
          <p:nvPicPr>
            <p:cNvPr id="26" name="Picture 2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79731" y="2973059"/>
              <a:ext cx="1044669" cy="8723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6" name="Flowchart: Connector 105"/>
            <p:cNvSpPr/>
            <p:nvPr/>
          </p:nvSpPr>
          <p:spPr>
            <a:xfrm>
              <a:off x="3429000" y="2647210"/>
              <a:ext cx="1481645" cy="1524000"/>
            </a:xfrm>
            <a:prstGeom prst="flowChartConnector">
              <a:avLst/>
            </a:prstGeom>
            <a:solidFill>
              <a:schemeClr val="accent1">
                <a:alpha val="36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grpSp>
        <p:nvGrpSpPr>
          <p:cNvPr id="31" name="Group 30"/>
          <p:cNvGrpSpPr/>
          <p:nvPr/>
        </p:nvGrpSpPr>
        <p:grpSpPr>
          <a:xfrm>
            <a:off x="4986428" y="5032361"/>
            <a:ext cx="1451878" cy="1210374"/>
            <a:chOff x="-1981200" y="505663"/>
            <a:chExt cx="1612900" cy="1344612"/>
          </a:xfrm>
        </p:grpSpPr>
        <p:sp>
          <p:nvSpPr>
            <p:cNvPr id="24" name="TextBox 44"/>
            <p:cNvSpPr txBox="1">
              <a:spLocks noChangeArrowheads="1"/>
            </p:cNvSpPr>
            <p:nvPr/>
          </p:nvSpPr>
          <p:spPr bwMode="auto">
            <a:xfrm>
              <a:off x="-1981200" y="1388313"/>
              <a:ext cx="16129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a:t>PI1M “</a:t>
              </a:r>
              <a:r>
                <a:rPr lang="en-US" altLang="en-US" sz="1200" b="1" dirty="0" smtClean="0"/>
                <a:t>Accountant”</a:t>
              </a:r>
              <a:endParaRPr lang="en-US" altLang="en-US" sz="1200" b="1" dirty="0"/>
            </a:p>
            <a:p>
              <a:pPr algn="ctr" eaLnBrk="1" hangingPunct="1">
                <a:spcBef>
                  <a:spcPct val="0"/>
                </a:spcBef>
                <a:buFontTx/>
                <a:buNone/>
              </a:pPr>
              <a:r>
                <a:rPr lang="en-MY" altLang="en-US" sz="1200" b="1" dirty="0"/>
                <a:t>New Job Creation</a:t>
              </a:r>
              <a:endParaRPr lang="en-US" altLang="en-US" sz="1200" b="1" dirty="0"/>
            </a:p>
          </p:txBody>
        </p:sp>
        <p:pic>
          <p:nvPicPr>
            <p:cNvPr id="29"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3375" y="505663"/>
              <a:ext cx="841375"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2" name="Group 31"/>
          <p:cNvGrpSpPr/>
          <p:nvPr/>
        </p:nvGrpSpPr>
        <p:grpSpPr>
          <a:xfrm>
            <a:off x="3276600" y="4980769"/>
            <a:ext cx="1524472" cy="1314560"/>
            <a:chOff x="-1935162" y="1907425"/>
            <a:chExt cx="1524000" cy="1314153"/>
          </a:xfrm>
        </p:grpSpPr>
        <p:sp>
          <p:nvSpPr>
            <p:cNvPr id="28" name="Rectangle 11"/>
            <p:cNvSpPr>
              <a:spLocks noChangeArrowheads="1"/>
            </p:cNvSpPr>
            <p:nvPr/>
          </p:nvSpPr>
          <p:spPr bwMode="auto">
            <a:xfrm>
              <a:off x="-1935162" y="2759913"/>
              <a:ext cx="152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Potential accounts </a:t>
              </a:r>
              <a:r>
                <a:rPr lang="en-US" altLang="en-US" sz="1200" b="1" dirty="0"/>
                <a:t>to </a:t>
              </a:r>
              <a:r>
                <a:rPr lang="en-US" altLang="en-US" sz="1200" b="1" dirty="0" smtClean="0"/>
                <a:t>be served </a:t>
              </a:r>
              <a:r>
                <a:rPr lang="en-US" altLang="en-US" sz="1200" b="1" dirty="0"/>
                <a:t>via PI1M</a:t>
              </a:r>
            </a:p>
          </p:txBody>
        </p:sp>
        <p:pic>
          <p:nvPicPr>
            <p:cNvPr id="30" name="Picture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84325" y="1907425"/>
              <a:ext cx="82232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2" name="Group 61"/>
          <p:cNvGrpSpPr/>
          <p:nvPr/>
        </p:nvGrpSpPr>
        <p:grpSpPr>
          <a:xfrm>
            <a:off x="-76200" y="2628259"/>
            <a:ext cx="3579113" cy="2556323"/>
            <a:chOff x="2904376" y="4379222"/>
            <a:chExt cx="3047999" cy="2176982"/>
          </a:xfrm>
        </p:grpSpPr>
        <p:graphicFrame>
          <p:nvGraphicFramePr>
            <p:cNvPr id="39" name="Diagram 38"/>
            <p:cNvGraphicFramePr/>
            <p:nvPr>
              <p:extLst>
                <p:ext uri="{D42A27DB-BD31-4B8C-83A1-F6EECF244321}">
                  <p14:modId xmlns:p14="http://schemas.microsoft.com/office/powerpoint/2010/main" xmlns="" val="84099347"/>
                </p:ext>
              </p:extLst>
            </p:nvPr>
          </p:nvGraphicFramePr>
          <p:xfrm>
            <a:off x="2904376" y="4383518"/>
            <a:ext cx="3047999" cy="2031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0"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192523" y="4780290"/>
              <a:ext cx="554212" cy="3837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 name="Picture 3"/>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3042425" y="4379222"/>
              <a:ext cx="704311" cy="3574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2" name="Picture 4"/>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3230699" y="5640498"/>
              <a:ext cx="516037" cy="4589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3" name="Picture 8"/>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230702" y="6099417"/>
              <a:ext cx="516034" cy="4567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4" name="Picture 21"/>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3005730" y="5190927"/>
              <a:ext cx="742249" cy="449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70" name="Group 69"/>
          <p:cNvGrpSpPr/>
          <p:nvPr/>
        </p:nvGrpSpPr>
        <p:grpSpPr>
          <a:xfrm>
            <a:off x="1954927" y="464231"/>
            <a:ext cx="1855073" cy="1263300"/>
            <a:chOff x="3065655" y="1447800"/>
            <a:chExt cx="2988679" cy="2753127"/>
          </a:xfrm>
        </p:grpSpPr>
        <p:pic>
          <p:nvPicPr>
            <p:cNvPr id="71" name="Picture 9"/>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876578" y="1447800"/>
              <a:ext cx="686022" cy="5526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2" name="Picture 8"/>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3460391" y="1447800"/>
              <a:ext cx="1340209" cy="6393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5" name="Picture 2" descr="C:\Users\User\Desktop\Pusat Internet 1 Malaysia_files\image02.jpg"/>
            <p:cNvPicPr>
              <a:picLocks noChangeAspect="1" noChangeArrowheads="1"/>
            </p:cNvPicPr>
            <p:nvPr/>
          </p:nvPicPr>
          <p:blipFill rotWithShape="1">
            <a:blip r:embed="rId16" cstate="print">
              <a:extLst>
                <a:ext uri="{28A0092B-C50C-407E-A947-70E740481C1C}">
                  <a14:useLocalDpi xmlns:a14="http://schemas.microsoft.com/office/drawing/2010/main" xmlns="" val="0"/>
                </a:ext>
              </a:extLst>
            </a:blip>
            <a:srcRect l="9643" t="15922" r="5322"/>
            <a:stretch/>
          </p:blipFill>
          <p:spPr bwMode="auto">
            <a:xfrm>
              <a:off x="3065655" y="2238929"/>
              <a:ext cx="2988679" cy="1961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pic>
        <p:nvPicPr>
          <p:cNvPr id="80" name="Picture 79"/>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6290081" y="627600"/>
            <a:ext cx="985975" cy="392860"/>
          </a:xfrm>
          <a:prstGeom prst="rect">
            <a:avLst/>
          </a:prstGeom>
        </p:spPr>
      </p:pic>
      <p:pic>
        <p:nvPicPr>
          <p:cNvPr id="81" name="Picture 80"/>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6096403" y="1142696"/>
            <a:ext cx="1286633" cy="491948"/>
          </a:xfrm>
          <a:prstGeom prst="rect">
            <a:avLst/>
          </a:prstGeom>
        </p:spPr>
      </p:pic>
      <p:sp>
        <p:nvSpPr>
          <p:cNvPr id="85" name="Rectangle 84"/>
          <p:cNvSpPr/>
          <p:nvPr/>
        </p:nvSpPr>
        <p:spPr bwMode="auto">
          <a:xfrm>
            <a:off x="7318137" y="2362200"/>
            <a:ext cx="1684337" cy="762000"/>
          </a:xfrm>
          <a:prstGeom prst="rect">
            <a:avLst/>
          </a:prstGeom>
          <a:blipFill rotWithShape="0">
            <a:blip r:embed="rId19"/>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6" name="Rectangle 85"/>
          <p:cNvSpPr/>
          <p:nvPr/>
        </p:nvSpPr>
        <p:spPr bwMode="auto">
          <a:xfrm>
            <a:off x="7318137" y="3017823"/>
            <a:ext cx="1684337" cy="631825"/>
          </a:xfrm>
          <a:prstGeom prst="rect">
            <a:avLst/>
          </a:prstGeom>
          <a:blipFill rotWithShape="0">
            <a:blip r:embed="rId20"/>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7" name="Rectangle 86"/>
          <p:cNvSpPr/>
          <p:nvPr/>
        </p:nvSpPr>
        <p:spPr bwMode="auto">
          <a:xfrm>
            <a:off x="7318137" y="3682986"/>
            <a:ext cx="1684337" cy="758825"/>
          </a:xfrm>
          <a:prstGeom prst="rect">
            <a:avLst/>
          </a:prstGeom>
          <a:blipFill rotWithShape="0">
            <a:blip r:embed="rId21"/>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8" name="Rectangle 87"/>
          <p:cNvSpPr/>
          <p:nvPr/>
        </p:nvSpPr>
        <p:spPr bwMode="auto">
          <a:xfrm>
            <a:off x="7318137" y="4368786"/>
            <a:ext cx="1684337" cy="511175"/>
          </a:xfrm>
          <a:prstGeom prst="rect">
            <a:avLst/>
          </a:prstGeom>
          <a:blipFill rotWithShape="0">
            <a:blip r:embed="rId22"/>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93" name="Rectangle 11"/>
          <p:cNvSpPr>
            <a:spLocks noChangeArrowheads="1"/>
          </p:cNvSpPr>
          <p:nvPr/>
        </p:nvSpPr>
        <p:spPr bwMode="auto">
          <a:xfrm>
            <a:off x="2179266" y="1846968"/>
            <a:ext cx="152447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Rural Community</a:t>
            </a:r>
            <a:endParaRPr lang="en-US" altLang="en-US" sz="1200" b="1" dirty="0"/>
          </a:p>
        </p:txBody>
      </p:sp>
      <p:sp>
        <p:nvSpPr>
          <p:cNvPr id="100" name="Bent Arrow 99"/>
          <p:cNvSpPr/>
          <p:nvPr/>
        </p:nvSpPr>
        <p:spPr>
          <a:xfrm>
            <a:off x="752797" y="1020460"/>
            <a:ext cx="716986" cy="12021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101" name="Bent Arrow 100"/>
          <p:cNvSpPr/>
          <p:nvPr/>
        </p:nvSpPr>
        <p:spPr>
          <a:xfrm rot="5400000">
            <a:off x="7801812" y="777888"/>
            <a:ext cx="716986" cy="12021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102" name="Bent Arrow 101"/>
          <p:cNvSpPr/>
          <p:nvPr/>
        </p:nvSpPr>
        <p:spPr>
          <a:xfrm rot="10800000">
            <a:off x="6709832" y="5410200"/>
            <a:ext cx="2051538" cy="74323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103" name="Bent Arrow 102"/>
          <p:cNvSpPr/>
          <p:nvPr/>
        </p:nvSpPr>
        <p:spPr>
          <a:xfrm rot="16200000">
            <a:off x="1557389" y="4631859"/>
            <a:ext cx="716986" cy="232617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104" name="Right Arrow 103"/>
          <p:cNvSpPr/>
          <p:nvPr/>
        </p:nvSpPr>
        <p:spPr>
          <a:xfrm>
            <a:off x="4355306" y="1020460"/>
            <a:ext cx="1262241" cy="358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nvGrpSpPr>
          <p:cNvPr id="109" name="Group 108"/>
          <p:cNvGrpSpPr/>
          <p:nvPr/>
        </p:nvGrpSpPr>
        <p:grpSpPr>
          <a:xfrm>
            <a:off x="5181600" y="2647210"/>
            <a:ext cx="1481645" cy="1524000"/>
            <a:chOff x="5181600" y="2647210"/>
            <a:chExt cx="1481645" cy="1524000"/>
          </a:xfrm>
        </p:grpSpPr>
        <p:pic>
          <p:nvPicPr>
            <p:cNvPr id="25" name="Picture 24"/>
            <p:cNvPicPr>
              <a:picLocks noChangeAspect="1" noChangeArrowheads="1"/>
            </p:cNvPicPr>
            <p:nvPr/>
          </p:nvPicPr>
          <p:blipFill>
            <a:blip r:embed="rId23">
              <a:extLst>
                <a:ext uri="{28A0092B-C50C-407E-A947-70E740481C1C}">
                  <a14:useLocalDpi xmlns:a14="http://schemas.microsoft.com/office/drawing/2010/main" xmlns="" val="0"/>
                </a:ext>
              </a:extLst>
            </a:blip>
            <a:srcRect/>
            <a:stretch>
              <a:fillRect/>
            </a:stretch>
          </p:blipFill>
          <p:spPr bwMode="auto">
            <a:xfrm>
              <a:off x="5404073" y="3234674"/>
              <a:ext cx="1166142" cy="4702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7" name="Flowchart: Connector 106"/>
            <p:cNvSpPr/>
            <p:nvPr/>
          </p:nvSpPr>
          <p:spPr>
            <a:xfrm>
              <a:off x="5181600" y="2647210"/>
              <a:ext cx="1481645" cy="1524000"/>
            </a:xfrm>
            <a:prstGeom prst="flowChartConnector">
              <a:avLst/>
            </a:prstGeom>
            <a:solidFill>
              <a:schemeClr val="accent1">
                <a:alpha val="36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grpSp>
    </p:spTree>
    <p:extLst>
      <p:ext uri="{BB962C8B-B14F-4D97-AF65-F5344CB8AC3E}">
        <p14:creationId xmlns:p14="http://schemas.microsoft.com/office/powerpoint/2010/main" xmlns="" val="39871329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anim calcmode="lin" valueType="num">
                                      <p:cBhvr>
                                        <p:cTn id="8" dur="1000" fill="hold"/>
                                        <p:tgtEl>
                                          <p:spTgt spid="108"/>
                                        </p:tgtEl>
                                        <p:attrNameLst>
                                          <p:attrName>ppt_x</p:attrName>
                                        </p:attrNameLst>
                                      </p:cBhvr>
                                      <p:tavLst>
                                        <p:tav tm="0">
                                          <p:val>
                                            <p:strVal val="#ppt_x"/>
                                          </p:val>
                                        </p:tav>
                                        <p:tav tm="100000">
                                          <p:val>
                                            <p:strVal val="#ppt_x"/>
                                          </p:val>
                                        </p:tav>
                                      </p:tavLst>
                                    </p:anim>
                                    <p:anim calcmode="lin" valueType="num">
                                      <p:cBhvr>
                                        <p:cTn id="9" dur="900" decel="100000" fill="hold"/>
                                        <p:tgtEl>
                                          <p:spTgt spid="10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9"/>
                                        </p:tgtEl>
                                        <p:attrNameLst>
                                          <p:attrName>style.visibility</p:attrName>
                                        </p:attrNameLst>
                                      </p:cBhvr>
                                      <p:to>
                                        <p:strVal val="visible"/>
                                      </p:to>
                                    </p:set>
                                    <p:animEffect transition="in" filter="fade">
                                      <p:cBhvr>
                                        <p:cTn id="14" dur="1000"/>
                                        <p:tgtEl>
                                          <p:spTgt spid="109"/>
                                        </p:tgtEl>
                                      </p:cBhvr>
                                    </p:animEffect>
                                    <p:anim calcmode="lin" valueType="num">
                                      <p:cBhvr>
                                        <p:cTn id="15" dur="1000" fill="hold"/>
                                        <p:tgtEl>
                                          <p:spTgt spid="109"/>
                                        </p:tgtEl>
                                        <p:attrNameLst>
                                          <p:attrName>ppt_x</p:attrName>
                                        </p:attrNameLst>
                                      </p:cBhvr>
                                      <p:tavLst>
                                        <p:tav tm="0">
                                          <p:val>
                                            <p:strVal val="#ppt_x"/>
                                          </p:val>
                                        </p:tav>
                                        <p:tav tm="100000">
                                          <p:val>
                                            <p:strVal val="#ppt_x"/>
                                          </p:val>
                                        </p:tav>
                                      </p:tavLst>
                                    </p:anim>
                                    <p:anim calcmode="lin" valueType="num">
                                      <p:cBhvr>
                                        <p:cTn id="16" dur="900" decel="100000" fill="hold"/>
                                        <p:tgtEl>
                                          <p:spTgt spid="10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9"/>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 calcmode="lin" valueType="num">
                                      <p:cBhvr>
                                        <p:cTn id="22" dur="500" fill="hold"/>
                                        <p:tgtEl>
                                          <p:spTgt spid="70"/>
                                        </p:tgtEl>
                                        <p:attrNameLst>
                                          <p:attrName>ppt_w</p:attrName>
                                        </p:attrNameLst>
                                      </p:cBhvr>
                                      <p:tavLst>
                                        <p:tav tm="0">
                                          <p:val>
                                            <p:fltVal val="0"/>
                                          </p:val>
                                        </p:tav>
                                        <p:tav tm="100000">
                                          <p:val>
                                            <p:strVal val="#ppt_w"/>
                                          </p:val>
                                        </p:tav>
                                      </p:tavLst>
                                    </p:anim>
                                    <p:anim calcmode="lin" valueType="num">
                                      <p:cBhvr>
                                        <p:cTn id="23" dur="500" fill="hold"/>
                                        <p:tgtEl>
                                          <p:spTgt spid="70"/>
                                        </p:tgtEl>
                                        <p:attrNameLst>
                                          <p:attrName>ppt_h</p:attrName>
                                        </p:attrNameLst>
                                      </p:cBhvr>
                                      <p:tavLst>
                                        <p:tav tm="0">
                                          <p:val>
                                            <p:fltVal val="0"/>
                                          </p:val>
                                        </p:tav>
                                        <p:tav tm="100000">
                                          <p:val>
                                            <p:strVal val="#ppt_h"/>
                                          </p:val>
                                        </p:tav>
                                      </p:tavLst>
                                    </p:anim>
                                    <p:animEffect transition="in" filter="fade">
                                      <p:cBhvr>
                                        <p:cTn id="24" dur="500"/>
                                        <p:tgtEl>
                                          <p:spTgt spid="70"/>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1000"/>
                                        <p:tgtEl>
                                          <p:spTgt spid="93"/>
                                        </p:tgtEl>
                                      </p:cBhvr>
                                    </p:animEffect>
                                    <p:anim calcmode="lin" valueType="num">
                                      <p:cBhvr>
                                        <p:cTn id="29" dur="1000" fill="hold"/>
                                        <p:tgtEl>
                                          <p:spTgt spid="93"/>
                                        </p:tgtEl>
                                        <p:attrNameLst>
                                          <p:attrName>ppt_x</p:attrName>
                                        </p:attrNameLst>
                                      </p:cBhvr>
                                      <p:tavLst>
                                        <p:tav tm="0">
                                          <p:val>
                                            <p:strVal val="#ppt_x"/>
                                          </p:val>
                                        </p:tav>
                                        <p:tav tm="100000">
                                          <p:val>
                                            <p:strVal val="#ppt_x"/>
                                          </p:val>
                                        </p:tav>
                                      </p:tavLst>
                                    </p:anim>
                                    <p:anim calcmode="lin" valueType="num">
                                      <p:cBhvr>
                                        <p:cTn id="30"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04"/>
                                        </p:tgtEl>
                                        <p:attrNameLst>
                                          <p:attrName>style.visibility</p:attrName>
                                        </p:attrNameLst>
                                      </p:cBhvr>
                                      <p:to>
                                        <p:strVal val="visible"/>
                                      </p:to>
                                    </p:set>
                                    <p:animEffect transition="in" filter="strips(downLeft)">
                                      <p:cBhvr>
                                        <p:cTn id="35" dur="500"/>
                                        <p:tgtEl>
                                          <p:spTgt spid="104"/>
                                        </p:tgtEl>
                                      </p:cBhvr>
                                    </p:animEffect>
                                  </p:childTnLst>
                                </p:cTn>
                              </p:par>
                            </p:childTnLst>
                          </p:cTn>
                        </p:par>
                        <p:par>
                          <p:cTn id="36" fill="hold">
                            <p:stCondLst>
                              <p:cond delay="500"/>
                            </p:stCondLst>
                            <p:childTnLst>
                              <p:par>
                                <p:cTn id="37" presetID="47" presetClass="entr" presetSubtype="0" fill="hold" nodeType="after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250"/>
                                        <p:tgtEl>
                                          <p:spTgt spid="80"/>
                                        </p:tgtEl>
                                      </p:cBhvr>
                                    </p:animEffect>
                                    <p:anim calcmode="lin" valueType="num">
                                      <p:cBhvr>
                                        <p:cTn id="40" dur="250" fill="hold"/>
                                        <p:tgtEl>
                                          <p:spTgt spid="80"/>
                                        </p:tgtEl>
                                        <p:attrNameLst>
                                          <p:attrName>ppt_x</p:attrName>
                                        </p:attrNameLst>
                                      </p:cBhvr>
                                      <p:tavLst>
                                        <p:tav tm="0">
                                          <p:val>
                                            <p:strVal val="#ppt_x"/>
                                          </p:val>
                                        </p:tav>
                                        <p:tav tm="100000">
                                          <p:val>
                                            <p:strVal val="#ppt_x"/>
                                          </p:val>
                                        </p:tav>
                                      </p:tavLst>
                                    </p:anim>
                                    <p:anim calcmode="lin" valueType="num">
                                      <p:cBhvr>
                                        <p:cTn id="41" dur="250" fill="hold"/>
                                        <p:tgtEl>
                                          <p:spTgt spid="80"/>
                                        </p:tgtEl>
                                        <p:attrNameLst>
                                          <p:attrName>ppt_y</p:attrName>
                                        </p:attrNameLst>
                                      </p:cBhvr>
                                      <p:tavLst>
                                        <p:tav tm="0">
                                          <p:val>
                                            <p:strVal val="#ppt_y-.1"/>
                                          </p:val>
                                        </p:tav>
                                        <p:tav tm="100000">
                                          <p:val>
                                            <p:strVal val="#ppt_y"/>
                                          </p:val>
                                        </p:tav>
                                      </p:tavLst>
                                    </p:anim>
                                  </p:childTnLst>
                                </p:cTn>
                              </p:par>
                            </p:childTnLst>
                          </p:cTn>
                        </p:par>
                        <p:par>
                          <p:cTn id="42" fill="hold">
                            <p:stCondLst>
                              <p:cond delay="750"/>
                            </p:stCondLst>
                            <p:childTnLst>
                              <p:par>
                                <p:cTn id="43" presetID="42" presetClass="entr" presetSubtype="0" fill="hold" nodeType="after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500"/>
                                        <p:tgtEl>
                                          <p:spTgt spid="81"/>
                                        </p:tgtEl>
                                      </p:cBhvr>
                                    </p:animEffect>
                                    <p:anim calcmode="lin" valueType="num">
                                      <p:cBhvr>
                                        <p:cTn id="46" dur="500" fill="hold"/>
                                        <p:tgtEl>
                                          <p:spTgt spid="81"/>
                                        </p:tgtEl>
                                        <p:attrNameLst>
                                          <p:attrName>ppt_x</p:attrName>
                                        </p:attrNameLst>
                                      </p:cBhvr>
                                      <p:tavLst>
                                        <p:tav tm="0">
                                          <p:val>
                                            <p:strVal val="#ppt_x"/>
                                          </p:val>
                                        </p:tav>
                                        <p:tav tm="100000">
                                          <p:val>
                                            <p:strVal val="#ppt_x"/>
                                          </p:val>
                                        </p:tav>
                                      </p:tavLst>
                                    </p:anim>
                                    <p:anim calcmode="lin" valueType="num">
                                      <p:cBhvr>
                                        <p:cTn id="47" dur="5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strips(downLeft)">
                                      <p:cBhvr>
                                        <p:cTn id="52" dur="500"/>
                                        <p:tgtEl>
                                          <p:spTgt spid="101"/>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85"/>
                                        </p:tgtEl>
                                        <p:attrNameLst>
                                          <p:attrName>style.visibility</p:attrName>
                                        </p:attrNameLst>
                                      </p:cBhvr>
                                      <p:to>
                                        <p:strVal val="visible"/>
                                      </p:to>
                                    </p:set>
                                    <p:anim calcmode="lin" valueType="num">
                                      <p:cBhvr>
                                        <p:cTn id="56" dur="1000" fill="hold"/>
                                        <p:tgtEl>
                                          <p:spTgt spid="85"/>
                                        </p:tgtEl>
                                        <p:attrNameLst>
                                          <p:attrName>ppt_w</p:attrName>
                                        </p:attrNameLst>
                                      </p:cBhvr>
                                      <p:tavLst>
                                        <p:tav tm="0">
                                          <p:val>
                                            <p:fltVal val="0"/>
                                          </p:val>
                                        </p:tav>
                                        <p:tav tm="100000">
                                          <p:val>
                                            <p:strVal val="#ppt_w"/>
                                          </p:val>
                                        </p:tav>
                                      </p:tavLst>
                                    </p:anim>
                                    <p:anim calcmode="lin" valueType="num">
                                      <p:cBhvr>
                                        <p:cTn id="57" dur="1000" fill="hold"/>
                                        <p:tgtEl>
                                          <p:spTgt spid="85"/>
                                        </p:tgtEl>
                                        <p:attrNameLst>
                                          <p:attrName>ppt_h</p:attrName>
                                        </p:attrNameLst>
                                      </p:cBhvr>
                                      <p:tavLst>
                                        <p:tav tm="0">
                                          <p:val>
                                            <p:fltVal val="0"/>
                                          </p:val>
                                        </p:tav>
                                        <p:tav tm="100000">
                                          <p:val>
                                            <p:strVal val="#ppt_h"/>
                                          </p:val>
                                        </p:tav>
                                      </p:tavLst>
                                    </p:anim>
                                    <p:anim calcmode="lin" valueType="num">
                                      <p:cBhvr>
                                        <p:cTn id="58" dur="1000" fill="hold"/>
                                        <p:tgtEl>
                                          <p:spTgt spid="85"/>
                                        </p:tgtEl>
                                        <p:attrNameLst>
                                          <p:attrName>style.rotation</p:attrName>
                                        </p:attrNameLst>
                                      </p:cBhvr>
                                      <p:tavLst>
                                        <p:tav tm="0">
                                          <p:val>
                                            <p:fltVal val="90"/>
                                          </p:val>
                                        </p:tav>
                                        <p:tav tm="100000">
                                          <p:val>
                                            <p:fltVal val="0"/>
                                          </p:val>
                                        </p:tav>
                                      </p:tavLst>
                                    </p:anim>
                                    <p:animEffect transition="in" filter="fade">
                                      <p:cBhvr>
                                        <p:cTn id="59" dur="1000"/>
                                        <p:tgtEl>
                                          <p:spTgt spid="85"/>
                                        </p:tgtEl>
                                      </p:cBhvr>
                                    </p:animEffect>
                                  </p:childTnLst>
                                </p:cTn>
                              </p:par>
                            </p:childTnLst>
                          </p:cTn>
                        </p:par>
                        <p:par>
                          <p:cTn id="60" fill="hold">
                            <p:stCondLst>
                              <p:cond delay="1500"/>
                            </p:stCondLst>
                            <p:childTnLst>
                              <p:par>
                                <p:cTn id="61" presetID="31" presetClass="entr" presetSubtype="0" fill="hold" nodeType="afterEffect">
                                  <p:stCondLst>
                                    <p:cond delay="0"/>
                                  </p:stCondLst>
                                  <p:childTnLst>
                                    <p:set>
                                      <p:cBhvr>
                                        <p:cTn id="62" dur="1" fill="hold">
                                          <p:stCondLst>
                                            <p:cond delay="0"/>
                                          </p:stCondLst>
                                        </p:cTn>
                                        <p:tgtEl>
                                          <p:spTgt spid="86"/>
                                        </p:tgtEl>
                                        <p:attrNameLst>
                                          <p:attrName>style.visibility</p:attrName>
                                        </p:attrNameLst>
                                      </p:cBhvr>
                                      <p:to>
                                        <p:strVal val="visible"/>
                                      </p:to>
                                    </p:set>
                                    <p:anim calcmode="lin" valueType="num">
                                      <p:cBhvr>
                                        <p:cTn id="63" dur="1000" fill="hold"/>
                                        <p:tgtEl>
                                          <p:spTgt spid="86"/>
                                        </p:tgtEl>
                                        <p:attrNameLst>
                                          <p:attrName>ppt_w</p:attrName>
                                        </p:attrNameLst>
                                      </p:cBhvr>
                                      <p:tavLst>
                                        <p:tav tm="0">
                                          <p:val>
                                            <p:fltVal val="0"/>
                                          </p:val>
                                        </p:tav>
                                        <p:tav tm="100000">
                                          <p:val>
                                            <p:strVal val="#ppt_w"/>
                                          </p:val>
                                        </p:tav>
                                      </p:tavLst>
                                    </p:anim>
                                    <p:anim calcmode="lin" valueType="num">
                                      <p:cBhvr>
                                        <p:cTn id="64" dur="1000" fill="hold"/>
                                        <p:tgtEl>
                                          <p:spTgt spid="86"/>
                                        </p:tgtEl>
                                        <p:attrNameLst>
                                          <p:attrName>ppt_h</p:attrName>
                                        </p:attrNameLst>
                                      </p:cBhvr>
                                      <p:tavLst>
                                        <p:tav tm="0">
                                          <p:val>
                                            <p:fltVal val="0"/>
                                          </p:val>
                                        </p:tav>
                                        <p:tav tm="100000">
                                          <p:val>
                                            <p:strVal val="#ppt_h"/>
                                          </p:val>
                                        </p:tav>
                                      </p:tavLst>
                                    </p:anim>
                                    <p:anim calcmode="lin" valueType="num">
                                      <p:cBhvr>
                                        <p:cTn id="65" dur="1000" fill="hold"/>
                                        <p:tgtEl>
                                          <p:spTgt spid="86"/>
                                        </p:tgtEl>
                                        <p:attrNameLst>
                                          <p:attrName>style.rotation</p:attrName>
                                        </p:attrNameLst>
                                      </p:cBhvr>
                                      <p:tavLst>
                                        <p:tav tm="0">
                                          <p:val>
                                            <p:fltVal val="90"/>
                                          </p:val>
                                        </p:tav>
                                        <p:tav tm="100000">
                                          <p:val>
                                            <p:fltVal val="0"/>
                                          </p:val>
                                        </p:tav>
                                      </p:tavLst>
                                    </p:anim>
                                    <p:animEffect transition="in" filter="fade">
                                      <p:cBhvr>
                                        <p:cTn id="66" dur="1000"/>
                                        <p:tgtEl>
                                          <p:spTgt spid="86"/>
                                        </p:tgtEl>
                                      </p:cBhvr>
                                    </p:animEffect>
                                  </p:childTnLst>
                                </p:cTn>
                              </p:par>
                            </p:childTnLst>
                          </p:cTn>
                        </p:par>
                        <p:par>
                          <p:cTn id="67" fill="hold">
                            <p:stCondLst>
                              <p:cond delay="2500"/>
                            </p:stCondLst>
                            <p:childTnLst>
                              <p:par>
                                <p:cTn id="68" presetID="31" presetClass="entr" presetSubtype="0" fill="hold" nodeType="afterEffect">
                                  <p:stCondLst>
                                    <p:cond delay="0"/>
                                  </p:stCondLst>
                                  <p:childTnLst>
                                    <p:set>
                                      <p:cBhvr>
                                        <p:cTn id="69" dur="1" fill="hold">
                                          <p:stCondLst>
                                            <p:cond delay="0"/>
                                          </p:stCondLst>
                                        </p:cTn>
                                        <p:tgtEl>
                                          <p:spTgt spid="87"/>
                                        </p:tgtEl>
                                        <p:attrNameLst>
                                          <p:attrName>style.visibility</p:attrName>
                                        </p:attrNameLst>
                                      </p:cBhvr>
                                      <p:to>
                                        <p:strVal val="visible"/>
                                      </p:to>
                                    </p:set>
                                    <p:anim calcmode="lin" valueType="num">
                                      <p:cBhvr>
                                        <p:cTn id="70" dur="1000" fill="hold"/>
                                        <p:tgtEl>
                                          <p:spTgt spid="87"/>
                                        </p:tgtEl>
                                        <p:attrNameLst>
                                          <p:attrName>ppt_w</p:attrName>
                                        </p:attrNameLst>
                                      </p:cBhvr>
                                      <p:tavLst>
                                        <p:tav tm="0">
                                          <p:val>
                                            <p:fltVal val="0"/>
                                          </p:val>
                                        </p:tav>
                                        <p:tav tm="100000">
                                          <p:val>
                                            <p:strVal val="#ppt_w"/>
                                          </p:val>
                                        </p:tav>
                                      </p:tavLst>
                                    </p:anim>
                                    <p:anim calcmode="lin" valueType="num">
                                      <p:cBhvr>
                                        <p:cTn id="71" dur="1000" fill="hold"/>
                                        <p:tgtEl>
                                          <p:spTgt spid="87"/>
                                        </p:tgtEl>
                                        <p:attrNameLst>
                                          <p:attrName>ppt_h</p:attrName>
                                        </p:attrNameLst>
                                      </p:cBhvr>
                                      <p:tavLst>
                                        <p:tav tm="0">
                                          <p:val>
                                            <p:fltVal val="0"/>
                                          </p:val>
                                        </p:tav>
                                        <p:tav tm="100000">
                                          <p:val>
                                            <p:strVal val="#ppt_h"/>
                                          </p:val>
                                        </p:tav>
                                      </p:tavLst>
                                    </p:anim>
                                    <p:anim calcmode="lin" valueType="num">
                                      <p:cBhvr>
                                        <p:cTn id="72" dur="1000" fill="hold"/>
                                        <p:tgtEl>
                                          <p:spTgt spid="87"/>
                                        </p:tgtEl>
                                        <p:attrNameLst>
                                          <p:attrName>style.rotation</p:attrName>
                                        </p:attrNameLst>
                                      </p:cBhvr>
                                      <p:tavLst>
                                        <p:tav tm="0">
                                          <p:val>
                                            <p:fltVal val="90"/>
                                          </p:val>
                                        </p:tav>
                                        <p:tav tm="100000">
                                          <p:val>
                                            <p:fltVal val="0"/>
                                          </p:val>
                                        </p:tav>
                                      </p:tavLst>
                                    </p:anim>
                                    <p:animEffect transition="in" filter="fade">
                                      <p:cBhvr>
                                        <p:cTn id="73" dur="1000"/>
                                        <p:tgtEl>
                                          <p:spTgt spid="87"/>
                                        </p:tgtEl>
                                      </p:cBhvr>
                                    </p:animEffect>
                                  </p:childTnLst>
                                </p:cTn>
                              </p:par>
                            </p:childTnLst>
                          </p:cTn>
                        </p:par>
                        <p:par>
                          <p:cTn id="74" fill="hold">
                            <p:stCondLst>
                              <p:cond delay="3500"/>
                            </p:stCondLst>
                            <p:childTnLst>
                              <p:par>
                                <p:cTn id="75" presetID="31" presetClass="entr" presetSubtype="0" fill="hold" nodeType="afterEffect">
                                  <p:stCondLst>
                                    <p:cond delay="0"/>
                                  </p:stCondLst>
                                  <p:childTnLst>
                                    <p:set>
                                      <p:cBhvr>
                                        <p:cTn id="76" dur="1" fill="hold">
                                          <p:stCondLst>
                                            <p:cond delay="0"/>
                                          </p:stCondLst>
                                        </p:cTn>
                                        <p:tgtEl>
                                          <p:spTgt spid="88"/>
                                        </p:tgtEl>
                                        <p:attrNameLst>
                                          <p:attrName>style.visibility</p:attrName>
                                        </p:attrNameLst>
                                      </p:cBhvr>
                                      <p:to>
                                        <p:strVal val="visible"/>
                                      </p:to>
                                    </p:set>
                                    <p:anim calcmode="lin" valueType="num">
                                      <p:cBhvr>
                                        <p:cTn id="77" dur="1000" fill="hold"/>
                                        <p:tgtEl>
                                          <p:spTgt spid="88"/>
                                        </p:tgtEl>
                                        <p:attrNameLst>
                                          <p:attrName>ppt_w</p:attrName>
                                        </p:attrNameLst>
                                      </p:cBhvr>
                                      <p:tavLst>
                                        <p:tav tm="0">
                                          <p:val>
                                            <p:fltVal val="0"/>
                                          </p:val>
                                        </p:tav>
                                        <p:tav tm="100000">
                                          <p:val>
                                            <p:strVal val="#ppt_w"/>
                                          </p:val>
                                        </p:tav>
                                      </p:tavLst>
                                    </p:anim>
                                    <p:anim calcmode="lin" valueType="num">
                                      <p:cBhvr>
                                        <p:cTn id="78" dur="1000" fill="hold"/>
                                        <p:tgtEl>
                                          <p:spTgt spid="88"/>
                                        </p:tgtEl>
                                        <p:attrNameLst>
                                          <p:attrName>ppt_h</p:attrName>
                                        </p:attrNameLst>
                                      </p:cBhvr>
                                      <p:tavLst>
                                        <p:tav tm="0">
                                          <p:val>
                                            <p:fltVal val="0"/>
                                          </p:val>
                                        </p:tav>
                                        <p:tav tm="100000">
                                          <p:val>
                                            <p:strVal val="#ppt_h"/>
                                          </p:val>
                                        </p:tav>
                                      </p:tavLst>
                                    </p:anim>
                                    <p:anim calcmode="lin" valueType="num">
                                      <p:cBhvr>
                                        <p:cTn id="79" dur="1000" fill="hold"/>
                                        <p:tgtEl>
                                          <p:spTgt spid="88"/>
                                        </p:tgtEl>
                                        <p:attrNameLst>
                                          <p:attrName>style.rotation</p:attrName>
                                        </p:attrNameLst>
                                      </p:cBhvr>
                                      <p:tavLst>
                                        <p:tav tm="0">
                                          <p:val>
                                            <p:fltVal val="90"/>
                                          </p:val>
                                        </p:tav>
                                        <p:tav tm="100000">
                                          <p:val>
                                            <p:fltVal val="0"/>
                                          </p:val>
                                        </p:tav>
                                      </p:tavLst>
                                    </p:anim>
                                    <p:animEffect transition="in" filter="fade">
                                      <p:cBhvr>
                                        <p:cTn id="80" dur="1000"/>
                                        <p:tgtEl>
                                          <p:spTgt spid="88"/>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12" fill="hold" grpId="0" nodeType="clickEffect">
                                  <p:stCondLst>
                                    <p:cond delay="0"/>
                                  </p:stCondLst>
                                  <p:childTnLst>
                                    <p:set>
                                      <p:cBhvr>
                                        <p:cTn id="84" dur="1" fill="hold">
                                          <p:stCondLst>
                                            <p:cond delay="0"/>
                                          </p:stCondLst>
                                        </p:cTn>
                                        <p:tgtEl>
                                          <p:spTgt spid="102"/>
                                        </p:tgtEl>
                                        <p:attrNameLst>
                                          <p:attrName>style.visibility</p:attrName>
                                        </p:attrNameLst>
                                      </p:cBhvr>
                                      <p:to>
                                        <p:strVal val="visible"/>
                                      </p:to>
                                    </p:set>
                                    <p:animEffect transition="in" filter="strips(downLeft)">
                                      <p:cBhvr>
                                        <p:cTn id="85" dur="500"/>
                                        <p:tgtEl>
                                          <p:spTgt spid="102"/>
                                        </p:tgtEl>
                                      </p:cBhvr>
                                    </p:animEffect>
                                  </p:childTnLst>
                                </p:cTn>
                              </p:par>
                            </p:childTnLst>
                          </p:cTn>
                        </p:par>
                        <p:par>
                          <p:cTn id="86" fill="hold">
                            <p:stCondLst>
                              <p:cond delay="500"/>
                            </p:stCondLst>
                            <p:childTnLst>
                              <p:par>
                                <p:cTn id="87" presetID="53" presetClass="entr" presetSubtype="16" fill="hold" nodeType="after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p:cTn id="89" dur="500" fill="hold"/>
                                        <p:tgtEl>
                                          <p:spTgt spid="31"/>
                                        </p:tgtEl>
                                        <p:attrNameLst>
                                          <p:attrName>ppt_w</p:attrName>
                                        </p:attrNameLst>
                                      </p:cBhvr>
                                      <p:tavLst>
                                        <p:tav tm="0">
                                          <p:val>
                                            <p:fltVal val="0"/>
                                          </p:val>
                                        </p:tav>
                                        <p:tav tm="100000">
                                          <p:val>
                                            <p:strVal val="#ppt_w"/>
                                          </p:val>
                                        </p:tav>
                                      </p:tavLst>
                                    </p:anim>
                                    <p:anim calcmode="lin" valueType="num">
                                      <p:cBhvr>
                                        <p:cTn id="90" dur="500" fill="hold"/>
                                        <p:tgtEl>
                                          <p:spTgt spid="31"/>
                                        </p:tgtEl>
                                        <p:attrNameLst>
                                          <p:attrName>ppt_h</p:attrName>
                                        </p:attrNameLst>
                                      </p:cBhvr>
                                      <p:tavLst>
                                        <p:tav tm="0">
                                          <p:val>
                                            <p:fltVal val="0"/>
                                          </p:val>
                                        </p:tav>
                                        <p:tav tm="100000">
                                          <p:val>
                                            <p:strVal val="#ppt_h"/>
                                          </p:val>
                                        </p:tav>
                                      </p:tavLst>
                                    </p:anim>
                                    <p:animEffect transition="in" filter="fade">
                                      <p:cBhvr>
                                        <p:cTn id="91" dur="500"/>
                                        <p:tgtEl>
                                          <p:spTgt spid="31"/>
                                        </p:tgtEl>
                                      </p:cBhvr>
                                    </p:animEffect>
                                  </p:childTnLst>
                                </p:cTn>
                              </p:par>
                            </p:childTnLst>
                          </p:cTn>
                        </p:par>
                        <p:par>
                          <p:cTn id="92" fill="hold">
                            <p:stCondLst>
                              <p:cond delay="1000"/>
                            </p:stCondLst>
                            <p:childTnLst>
                              <p:par>
                                <p:cTn id="93" presetID="53" presetClass="entr" presetSubtype="16" fill="hold" nodeType="after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500" fill="hold"/>
                                        <p:tgtEl>
                                          <p:spTgt spid="32"/>
                                        </p:tgtEl>
                                        <p:attrNameLst>
                                          <p:attrName>ppt_w</p:attrName>
                                        </p:attrNameLst>
                                      </p:cBhvr>
                                      <p:tavLst>
                                        <p:tav tm="0">
                                          <p:val>
                                            <p:fltVal val="0"/>
                                          </p:val>
                                        </p:tav>
                                        <p:tav tm="100000">
                                          <p:val>
                                            <p:strVal val="#ppt_w"/>
                                          </p:val>
                                        </p:tav>
                                      </p:tavLst>
                                    </p:anim>
                                    <p:anim calcmode="lin" valueType="num">
                                      <p:cBhvr>
                                        <p:cTn id="96" dur="500" fill="hold"/>
                                        <p:tgtEl>
                                          <p:spTgt spid="32"/>
                                        </p:tgtEl>
                                        <p:attrNameLst>
                                          <p:attrName>ppt_h</p:attrName>
                                        </p:attrNameLst>
                                      </p:cBhvr>
                                      <p:tavLst>
                                        <p:tav tm="0">
                                          <p:val>
                                            <p:fltVal val="0"/>
                                          </p:val>
                                        </p:tav>
                                        <p:tav tm="100000">
                                          <p:val>
                                            <p:strVal val="#ppt_h"/>
                                          </p:val>
                                        </p:tav>
                                      </p:tavLst>
                                    </p:anim>
                                    <p:animEffect transition="in" filter="fade">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18" presetClass="entr" presetSubtype="12" fill="hold" grpId="0" nodeType="clickEffect">
                                  <p:stCondLst>
                                    <p:cond delay="0"/>
                                  </p:stCondLst>
                                  <p:childTnLst>
                                    <p:set>
                                      <p:cBhvr>
                                        <p:cTn id="101" dur="1" fill="hold">
                                          <p:stCondLst>
                                            <p:cond delay="0"/>
                                          </p:stCondLst>
                                        </p:cTn>
                                        <p:tgtEl>
                                          <p:spTgt spid="103"/>
                                        </p:tgtEl>
                                        <p:attrNameLst>
                                          <p:attrName>style.visibility</p:attrName>
                                        </p:attrNameLst>
                                      </p:cBhvr>
                                      <p:to>
                                        <p:strVal val="visible"/>
                                      </p:to>
                                    </p:set>
                                    <p:animEffect transition="in" filter="strips(downLeft)">
                                      <p:cBhvr>
                                        <p:cTn id="102" dur="500"/>
                                        <p:tgtEl>
                                          <p:spTgt spid="103"/>
                                        </p:tgtEl>
                                      </p:cBhvr>
                                    </p:animEffect>
                                  </p:childTnLst>
                                </p:cTn>
                              </p:par>
                            </p:childTnLst>
                          </p:cTn>
                        </p:par>
                        <p:par>
                          <p:cTn id="103" fill="hold">
                            <p:stCondLst>
                              <p:cond delay="500"/>
                            </p:stCondLst>
                            <p:childTnLst>
                              <p:par>
                                <p:cTn id="104" presetID="26" presetClass="entr" presetSubtype="0" fill="hold" nodeType="afterEffect">
                                  <p:stCondLst>
                                    <p:cond delay="0"/>
                                  </p:stCondLst>
                                  <p:childTnLst>
                                    <p:set>
                                      <p:cBhvr>
                                        <p:cTn id="105" dur="1" fill="hold">
                                          <p:stCondLst>
                                            <p:cond delay="0"/>
                                          </p:stCondLst>
                                        </p:cTn>
                                        <p:tgtEl>
                                          <p:spTgt spid="62"/>
                                        </p:tgtEl>
                                        <p:attrNameLst>
                                          <p:attrName>style.visibility</p:attrName>
                                        </p:attrNameLst>
                                      </p:cBhvr>
                                      <p:to>
                                        <p:strVal val="visible"/>
                                      </p:to>
                                    </p:set>
                                    <p:animEffect transition="in" filter="wipe(down)">
                                      <p:cBhvr>
                                        <p:cTn id="106" dur="580">
                                          <p:stCondLst>
                                            <p:cond delay="0"/>
                                          </p:stCondLst>
                                        </p:cTn>
                                        <p:tgtEl>
                                          <p:spTgt spid="62"/>
                                        </p:tgtEl>
                                      </p:cBhvr>
                                    </p:animEffect>
                                    <p:anim calcmode="lin" valueType="num">
                                      <p:cBhvr>
                                        <p:cTn id="107"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112" dur="26">
                                          <p:stCondLst>
                                            <p:cond delay="650"/>
                                          </p:stCondLst>
                                        </p:cTn>
                                        <p:tgtEl>
                                          <p:spTgt spid="62"/>
                                        </p:tgtEl>
                                      </p:cBhvr>
                                      <p:to x="100000" y="60000"/>
                                    </p:animScale>
                                    <p:animScale>
                                      <p:cBhvr>
                                        <p:cTn id="113" dur="166" decel="50000">
                                          <p:stCondLst>
                                            <p:cond delay="676"/>
                                          </p:stCondLst>
                                        </p:cTn>
                                        <p:tgtEl>
                                          <p:spTgt spid="62"/>
                                        </p:tgtEl>
                                      </p:cBhvr>
                                      <p:to x="100000" y="100000"/>
                                    </p:animScale>
                                    <p:animScale>
                                      <p:cBhvr>
                                        <p:cTn id="114" dur="26">
                                          <p:stCondLst>
                                            <p:cond delay="1312"/>
                                          </p:stCondLst>
                                        </p:cTn>
                                        <p:tgtEl>
                                          <p:spTgt spid="62"/>
                                        </p:tgtEl>
                                      </p:cBhvr>
                                      <p:to x="100000" y="80000"/>
                                    </p:animScale>
                                    <p:animScale>
                                      <p:cBhvr>
                                        <p:cTn id="115" dur="166" decel="50000">
                                          <p:stCondLst>
                                            <p:cond delay="1338"/>
                                          </p:stCondLst>
                                        </p:cTn>
                                        <p:tgtEl>
                                          <p:spTgt spid="62"/>
                                        </p:tgtEl>
                                      </p:cBhvr>
                                      <p:to x="100000" y="100000"/>
                                    </p:animScale>
                                    <p:animScale>
                                      <p:cBhvr>
                                        <p:cTn id="116" dur="26">
                                          <p:stCondLst>
                                            <p:cond delay="1642"/>
                                          </p:stCondLst>
                                        </p:cTn>
                                        <p:tgtEl>
                                          <p:spTgt spid="62"/>
                                        </p:tgtEl>
                                      </p:cBhvr>
                                      <p:to x="100000" y="90000"/>
                                    </p:animScale>
                                    <p:animScale>
                                      <p:cBhvr>
                                        <p:cTn id="117" dur="166" decel="50000">
                                          <p:stCondLst>
                                            <p:cond delay="1668"/>
                                          </p:stCondLst>
                                        </p:cTn>
                                        <p:tgtEl>
                                          <p:spTgt spid="62"/>
                                        </p:tgtEl>
                                      </p:cBhvr>
                                      <p:to x="100000" y="100000"/>
                                    </p:animScale>
                                    <p:animScale>
                                      <p:cBhvr>
                                        <p:cTn id="118" dur="26">
                                          <p:stCondLst>
                                            <p:cond delay="1808"/>
                                          </p:stCondLst>
                                        </p:cTn>
                                        <p:tgtEl>
                                          <p:spTgt spid="62"/>
                                        </p:tgtEl>
                                      </p:cBhvr>
                                      <p:to x="100000" y="95000"/>
                                    </p:animScale>
                                    <p:animScale>
                                      <p:cBhvr>
                                        <p:cTn id="119" dur="166" decel="50000">
                                          <p:stCondLst>
                                            <p:cond delay="1834"/>
                                          </p:stCondLst>
                                        </p:cTn>
                                        <p:tgtEl>
                                          <p:spTgt spid="62"/>
                                        </p:tgtEl>
                                      </p:cBhvr>
                                      <p:to x="100000" y="100000"/>
                                    </p:animScale>
                                  </p:childTnLst>
                                </p:cTn>
                              </p:par>
                            </p:childTnLst>
                          </p:cTn>
                        </p:par>
                        <p:par>
                          <p:cTn id="120" fill="hold">
                            <p:stCondLst>
                              <p:cond delay="2500"/>
                            </p:stCondLst>
                            <p:childTnLst>
                              <p:par>
                                <p:cTn id="121" presetID="1" presetClass="entr" presetSubtype="0" fill="hold" grpId="0" nodeType="afterEffect">
                                  <p:stCondLst>
                                    <p:cond delay="0"/>
                                  </p:stCondLst>
                                  <p:childTnLst>
                                    <p:set>
                                      <p:cBhvr>
                                        <p:cTn id="12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00" grpId="0" animBg="1"/>
      <p:bldP spid="101" grpId="0" animBg="1"/>
      <p:bldP spid="102" grpId="0" animBg="1"/>
      <p:bldP spid="103" grpId="0" animBg="1"/>
      <p:bldP spid="10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err="1" smtClean="0">
                <a:solidFill>
                  <a:schemeClr val="tx1"/>
                </a:solidFill>
                <a:latin typeface="Arial Black"/>
              </a:rPr>
              <a:t>Sps</a:t>
            </a:r>
            <a:r>
              <a:rPr lang="en-US" sz="3000" dirty="0" smtClean="0">
                <a:solidFill>
                  <a:schemeClr val="tx1"/>
                </a:solidFill>
                <a:latin typeface="Arial Black"/>
              </a:rPr>
              <a:t> accounting offerings</a:t>
            </a:r>
            <a:endParaRPr lang="en-MY" sz="3000" dirty="0">
              <a:solidFill>
                <a:schemeClr val="tx1"/>
              </a:solidFill>
              <a:latin typeface="Arial Black"/>
            </a:endParaRPr>
          </a:p>
        </p:txBody>
      </p:sp>
      <p:sp>
        <p:nvSpPr>
          <p:cNvPr id="17" name="Rectangle 25"/>
          <p:cNvSpPr>
            <a:spLocks noChangeArrowheads="1"/>
          </p:cNvSpPr>
          <p:nvPr/>
        </p:nvSpPr>
        <p:spPr bwMode="auto">
          <a:xfrm>
            <a:off x="1237" y="4387114"/>
            <a:ext cx="9141715" cy="738874"/>
          </a:xfrm>
          <a:prstGeom prst="rect">
            <a:avLst/>
          </a:prstGeom>
          <a:solidFill>
            <a:srgbClr val="EEEEE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18" name="Rectangle 26"/>
          <p:cNvSpPr>
            <a:spLocks noChangeArrowheads="1"/>
          </p:cNvSpPr>
          <p:nvPr/>
        </p:nvSpPr>
        <p:spPr bwMode="auto">
          <a:xfrm>
            <a:off x="0" y="3697499"/>
            <a:ext cx="9144000" cy="738874"/>
          </a:xfrm>
          <a:prstGeom prst="rect">
            <a:avLst/>
          </a:prstGeom>
          <a:solidFill>
            <a:srgbClr val="EEEEE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19" name="Rectangle 27"/>
          <p:cNvSpPr>
            <a:spLocks noChangeArrowheads="1"/>
          </p:cNvSpPr>
          <p:nvPr/>
        </p:nvSpPr>
        <p:spPr bwMode="auto">
          <a:xfrm>
            <a:off x="0" y="2898713"/>
            <a:ext cx="9144000" cy="835749"/>
          </a:xfrm>
          <a:prstGeom prst="rect">
            <a:avLst/>
          </a:prstGeom>
          <a:solidFill>
            <a:srgbClr val="EEEEE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20" name="Rectangle 28"/>
          <p:cNvSpPr>
            <a:spLocks noChangeArrowheads="1"/>
          </p:cNvSpPr>
          <p:nvPr/>
        </p:nvSpPr>
        <p:spPr bwMode="auto">
          <a:xfrm>
            <a:off x="1237" y="2260558"/>
            <a:ext cx="9141715" cy="740422"/>
          </a:xfrm>
          <a:prstGeom prst="rect">
            <a:avLst/>
          </a:prstGeom>
          <a:solidFill>
            <a:srgbClr val="EEEEE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22" name="Rectangle 30"/>
          <p:cNvSpPr>
            <a:spLocks noChangeArrowheads="1"/>
          </p:cNvSpPr>
          <p:nvPr/>
        </p:nvSpPr>
        <p:spPr bwMode="auto">
          <a:xfrm>
            <a:off x="0" y="2188424"/>
            <a:ext cx="9144000" cy="85017"/>
          </a:xfrm>
          <a:prstGeom prst="rect">
            <a:avLst/>
          </a:prstGeom>
          <a:solidFill>
            <a:srgbClr val="EEEEE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23" name="Rectangle 34"/>
          <p:cNvSpPr>
            <a:spLocks noChangeArrowheads="1"/>
          </p:cNvSpPr>
          <p:nvPr/>
        </p:nvSpPr>
        <p:spPr bwMode="auto">
          <a:xfrm>
            <a:off x="1237" y="3641233"/>
            <a:ext cx="9141715" cy="86562"/>
          </a:xfrm>
          <a:prstGeom prst="rect">
            <a:avLst/>
          </a:prstGeom>
          <a:solidFill>
            <a:srgbClr val="EEEEE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24" name="Rectangle 36"/>
          <p:cNvSpPr>
            <a:spLocks noChangeArrowheads="1"/>
          </p:cNvSpPr>
          <p:nvPr/>
        </p:nvSpPr>
        <p:spPr bwMode="auto">
          <a:xfrm>
            <a:off x="0" y="4387115"/>
            <a:ext cx="9144000" cy="85017"/>
          </a:xfrm>
          <a:prstGeom prst="rect">
            <a:avLst/>
          </a:prstGeom>
          <a:solidFill>
            <a:srgbClr val="EEEEE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25" name="Rectangle 37"/>
          <p:cNvSpPr>
            <a:spLocks noChangeArrowheads="1"/>
          </p:cNvSpPr>
          <p:nvPr/>
        </p:nvSpPr>
        <p:spPr bwMode="auto">
          <a:xfrm>
            <a:off x="4590" y="5229658"/>
            <a:ext cx="9135527" cy="86562"/>
          </a:xfrm>
          <a:prstGeom prst="rect">
            <a:avLst/>
          </a:prstGeom>
          <a:solidFill>
            <a:srgbClr val="D4D4D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26" name="Rectangle 38"/>
          <p:cNvSpPr>
            <a:spLocks noChangeArrowheads="1"/>
          </p:cNvSpPr>
          <p:nvPr/>
        </p:nvSpPr>
        <p:spPr bwMode="auto">
          <a:xfrm>
            <a:off x="4590" y="5150310"/>
            <a:ext cx="9135527" cy="85017"/>
          </a:xfrm>
          <a:prstGeom prst="rect">
            <a:avLst/>
          </a:prstGeom>
          <a:solidFill>
            <a:srgbClr val="EEEEE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27" name="Rectangle 70"/>
          <p:cNvSpPr>
            <a:spLocks noChangeArrowheads="1"/>
          </p:cNvSpPr>
          <p:nvPr/>
        </p:nvSpPr>
        <p:spPr bwMode="auto">
          <a:xfrm>
            <a:off x="0" y="5004596"/>
            <a:ext cx="9144000" cy="156122"/>
          </a:xfrm>
          <a:prstGeom prst="rect">
            <a:avLst/>
          </a:prstGeom>
          <a:solidFill>
            <a:srgbClr val="FAFAF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40" name="Rectangle 71"/>
          <p:cNvSpPr>
            <a:spLocks noChangeArrowheads="1"/>
          </p:cNvSpPr>
          <p:nvPr/>
        </p:nvSpPr>
        <p:spPr bwMode="auto">
          <a:xfrm>
            <a:off x="0" y="4258714"/>
            <a:ext cx="9144001" cy="137574"/>
          </a:xfrm>
          <a:prstGeom prst="rect">
            <a:avLst/>
          </a:prstGeom>
          <a:solidFill>
            <a:srgbClr val="FAFAF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41" name="Rectangle 72"/>
          <p:cNvSpPr>
            <a:spLocks noChangeArrowheads="1"/>
          </p:cNvSpPr>
          <p:nvPr/>
        </p:nvSpPr>
        <p:spPr bwMode="auto">
          <a:xfrm>
            <a:off x="1237" y="3531587"/>
            <a:ext cx="9141715" cy="117479"/>
          </a:xfrm>
          <a:prstGeom prst="rect">
            <a:avLst/>
          </a:prstGeom>
          <a:solidFill>
            <a:srgbClr val="FAFAF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42" name="Rectangle 73"/>
          <p:cNvSpPr>
            <a:spLocks noChangeArrowheads="1"/>
          </p:cNvSpPr>
          <p:nvPr/>
        </p:nvSpPr>
        <p:spPr bwMode="auto">
          <a:xfrm>
            <a:off x="1237" y="2805904"/>
            <a:ext cx="9141715" cy="97383"/>
          </a:xfrm>
          <a:prstGeom prst="rect">
            <a:avLst/>
          </a:prstGeom>
          <a:solidFill>
            <a:srgbClr val="FAFAF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43" name="Rectangle 74"/>
          <p:cNvSpPr>
            <a:spLocks noChangeArrowheads="1"/>
          </p:cNvSpPr>
          <p:nvPr/>
        </p:nvSpPr>
        <p:spPr bwMode="auto">
          <a:xfrm>
            <a:off x="1237" y="2133600"/>
            <a:ext cx="9141715" cy="58739"/>
          </a:xfrm>
          <a:prstGeom prst="rect">
            <a:avLst/>
          </a:prstGeom>
          <a:solidFill>
            <a:srgbClr val="FAFAF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p>
        </p:txBody>
      </p:sp>
      <p:sp>
        <p:nvSpPr>
          <p:cNvPr id="44" name="Freeform 75"/>
          <p:cNvSpPr>
            <a:spLocks/>
          </p:cNvSpPr>
          <p:nvPr/>
        </p:nvSpPr>
        <p:spPr bwMode="auto">
          <a:xfrm>
            <a:off x="2097793" y="2133600"/>
            <a:ext cx="5271147" cy="163852"/>
          </a:xfrm>
          <a:custGeom>
            <a:avLst/>
            <a:gdLst>
              <a:gd name="T0" fmla="*/ 0 w 9953"/>
              <a:gd name="T1" fmla="*/ 153 h 425"/>
              <a:gd name="T2" fmla="*/ 4996 w 9953"/>
              <a:gd name="T3" fmla="*/ 425 h 425"/>
              <a:gd name="T4" fmla="*/ 9953 w 9953"/>
              <a:gd name="T5" fmla="*/ 153 h 425"/>
              <a:gd name="T6" fmla="*/ 8416 w 9953"/>
              <a:gd name="T7" fmla="*/ 0 h 425"/>
              <a:gd name="T8" fmla="*/ 1538 w 9953"/>
              <a:gd name="T9" fmla="*/ 0 h 425"/>
              <a:gd name="T10" fmla="*/ 0 w 9953"/>
              <a:gd name="T11" fmla="*/ 153 h 425"/>
            </a:gdLst>
            <a:ahLst/>
            <a:cxnLst>
              <a:cxn ang="0">
                <a:pos x="T0" y="T1"/>
              </a:cxn>
              <a:cxn ang="0">
                <a:pos x="T2" y="T3"/>
              </a:cxn>
              <a:cxn ang="0">
                <a:pos x="T4" y="T5"/>
              </a:cxn>
              <a:cxn ang="0">
                <a:pos x="T6" y="T7"/>
              </a:cxn>
              <a:cxn ang="0">
                <a:pos x="T8" y="T9"/>
              </a:cxn>
              <a:cxn ang="0">
                <a:pos x="T10" y="T11"/>
              </a:cxn>
            </a:cxnLst>
            <a:rect l="0" t="0" r="r" b="b"/>
            <a:pathLst>
              <a:path w="9953" h="425">
                <a:moveTo>
                  <a:pt x="0" y="153"/>
                </a:moveTo>
                <a:lnTo>
                  <a:pt x="4996" y="425"/>
                </a:lnTo>
                <a:lnTo>
                  <a:pt x="9953" y="153"/>
                </a:lnTo>
                <a:lnTo>
                  <a:pt x="8416" y="0"/>
                </a:lnTo>
                <a:lnTo>
                  <a:pt x="1538" y="0"/>
                </a:lnTo>
                <a:lnTo>
                  <a:pt x="0" y="153"/>
                </a:lnTo>
                <a:close/>
              </a:path>
            </a:pathLst>
          </a:custGeom>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p>
        </p:txBody>
      </p:sp>
      <p:sp>
        <p:nvSpPr>
          <p:cNvPr id="45" name="Rectangle 76"/>
          <p:cNvSpPr>
            <a:spLocks noChangeArrowheads="1"/>
          </p:cNvSpPr>
          <p:nvPr/>
        </p:nvSpPr>
        <p:spPr bwMode="auto">
          <a:xfrm>
            <a:off x="2097793" y="2179078"/>
            <a:ext cx="5271147" cy="661587"/>
          </a:xfrm>
          <a:prstGeom prst="rect">
            <a:avLst/>
          </a:prstGeom>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ctr" anchorCtr="0" compatLnSpc="1">
            <a:prstTxWarp prst="textNoShape">
              <a:avLst/>
            </a:prstTxWarp>
          </a:bodyPr>
          <a:lstStyle/>
          <a:p>
            <a:pPr algn="ctr"/>
            <a:r>
              <a:rPr lang="en-US" altLang="en-US" sz="1400" b="1" dirty="0" smtClean="0">
                <a:solidFill>
                  <a:schemeClr val="tx1"/>
                </a:solidFill>
              </a:rPr>
              <a:t>30,000 </a:t>
            </a:r>
            <a:r>
              <a:rPr lang="en-US" altLang="en-US" sz="1400" b="1" dirty="0">
                <a:solidFill>
                  <a:schemeClr val="tx1"/>
                </a:solidFill>
              </a:rPr>
              <a:t>FREE</a:t>
            </a:r>
            <a:r>
              <a:rPr lang="en-US" altLang="en-US" sz="1400" b="1" dirty="0" smtClean="0">
                <a:solidFill>
                  <a:schemeClr val="tx1"/>
                </a:solidFill>
                <a:latin typeface="+mj-lt"/>
              </a:rPr>
              <a:t> Licenses for 5 Years</a:t>
            </a:r>
          </a:p>
          <a:p>
            <a:pPr algn="ctr"/>
            <a:r>
              <a:rPr lang="en-US" altLang="en-US" sz="1400" dirty="0" smtClean="0">
                <a:solidFill>
                  <a:schemeClr val="tx1"/>
                </a:solidFill>
                <a:latin typeface="+mj-lt"/>
              </a:rPr>
              <a:t>SPS, SPSLite CashBook &amp; Entrepreneurs Web @ 600 PI1M</a:t>
            </a:r>
            <a:endParaRPr lang="en-US" sz="1400" cap="all" dirty="0">
              <a:solidFill>
                <a:schemeClr val="tx1"/>
              </a:solidFill>
              <a:latin typeface="+mj-lt"/>
            </a:endParaRPr>
          </a:p>
        </p:txBody>
      </p:sp>
      <p:sp>
        <p:nvSpPr>
          <p:cNvPr id="46" name="Freeform 78"/>
          <p:cNvSpPr>
            <a:spLocks/>
          </p:cNvSpPr>
          <p:nvPr/>
        </p:nvSpPr>
        <p:spPr bwMode="auto">
          <a:xfrm>
            <a:off x="1439079" y="2805904"/>
            <a:ext cx="6487239" cy="182400"/>
          </a:xfrm>
          <a:custGeom>
            <a:avLst/>
            <a:gdLst>
              <a:gd name="T0" fmla="*/ 0 w 12247"/>
              <a:gd name="T1" fmla="*/ 253 h 476"/>
              <a:gd name="T2" fmla="*/ 6148 w 12247"/>
              <a:gd name="T3" fmla="*/ 476 h 476"/>
              <a:gd name="T4" fmla="*/ 12247 w 12247"/>
              <a:gd name="T5" fmla="*/ 253 h 476"/>
              <a:gd name="T6" fmla="*/ 11115 w 12247"/>
              <a:gd name="T7" fmla="*/ 0 h 476"/>
              <a:gd name="T8" fmla="*/ 1132 w 12247"/>
              <a:gd name="T9" fmla="*/ 0 h 476"/>
              <a:gd name="T10" fmla="*/ 0 w 12247"/>
              <a:gd name="T11" fmla="*/ 253 h 476"/>
            </a:gdLst>
            <a:ahLst/>
            <a:cxnLst>
              <a:cxn ang="0">
                <a:pos x="T0" y="T1"/>
              </a:cxn>
              <a:cxn ang="0">
                <a:pos x="T2" y="T3"/>
              </a:cxn>
              <a:cxn ang="0">
                <a:pos x="T4" y="T5"/>
              </a:cxn>
              <a:cxn ang="0">
                <a:pos x="T6" y="T7"/>
              </a:cxn>
              <a:cxn ang="0">
                <a:pos x="T8" y="T9"/>
              </a:cxn>
              <a:cxn ang="0">
                <a:pos x="T10" y="T11"/>
              </a:cxn>
            </a:cxnLst>
            <a:rect l="0" t="0" r="r" b="b"/>
            <a:pathLst>
              <a:path w="12247" h="476">
                <a:moveTo>
                  <a:pt x="0" y="253"/>
                </a:moveTo>
                <a:lnTo>
                  <a:pt x="6148" y="476"/>
                </a:lnTo>
                <a:lnTo>
                  <a:pt x="12247" y="253"/>
                </a:lnTo>
                <a:lnTo>
                  <a:pt x="11115" y="0"/>
                </a:lnTo>
                <a:lnTo>
                  <a:pt x="1132" y="0"/>
                </a:lnTo>
                <a:lnTo>
                  <a:pt x="0" y="253"/>
                </a:lnTo>
                <a:close/>
              </a:path>
            </a:pathLst>
          </a:custGeom>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47" name="Rectangle 79"/>
          <p:cNvSpPr>
            <a:spLocks noChangeArrowheads="1"/>
          </p:cNvSpPr>
          <p:nvPr/>
        </p:nvSpPr>
        <p:spPr bwMode="auto">
          <a:xfrm>
            <a:off x="1439079" y="2896794"/>
            <a:ext cx="6487239" cy="661587"/>
          </a:xfrm>
          <a:prstGeom prst="rect">
            <a:avLst/>
          </a:prstGeom>
          <a:solidFill>
            <a:srgbClr val="F36F1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0" tIns="45720" rIns="91440" bIns="27432" numCol="1" anchor="b" anchorCtr="0" compatLnSpc="1">
            <a:prstTxWarp prst="textNoShape">
              <a:avLst/>
            </a:prstTxWarp>
          </a:bodyPr>
          <a:lstStyle/>
          <a:p>
            <a:pPr lvl="1"/>
            <a:endParaRPr lang="en-US" altLang="en-US" sz="1400" b="1" dirty="0">
              <a:latin typeface="Calibri" panose="020F0502020204030204" pitchFamily="34" charset="0"/>
            </a:endParaRPr>
          </a:p>
        </p:txBody>
      </p:sp>
      <p:sp>
        <p:nvSpPr>
          <p:cNvPr id="48" name="Freeform 81"/>
          <p:cNvSpPr>
            <a:spLocks/>
          </p:cNvSpPr>
          <p:nvPr/>
        </p:nvSpPr>
        <p:spPr bwMode="auto">
          <a:xfrm>
            <a:off x="927253" y="3479031"/>
            <a:ext cx="7432147" cy="222590"/>
          </a:xfrm>
          <a:custGeom>
            <a:avLst/>
            <a:gdLst>
              <a:gd name="T0" fmla="*/ 0 w 14033"/>
              <a:gd name="T1" fmla="*/ 354 h 577"/>
              <a:gd name="T2" fmla="*/ 7148 w 14033"/>
              <a:gd name="T3" fmla="*/ 577 h 577"/>
              <a:gd name="T4" fmla="*/ 14033 w 14033"/>
              <a:gd name="T5" fmla="*/ 354 h 577"/>
              <a:gd name="T6" fmla="*/ 13140 w 14033"/>
              <a:gd name="T7" fmla="*/ 0 h 577"/>
              <a:gd name="T8" fmla="*/ 893 w 14033"/>
              <a:gd name="T9" fmla="*/ 0 h 577"/>
              <a:gd name="T10" fmla="*/ 0 w 14033"/>
              <a:gd name="T11" fmla="*/ 354 h 577"/>
            </a:gdLst>
            <a:ahLst/>
            <a:cxnLst>
              <a:cxn ang="0">
                <a:pos x="T0" y="T1"/>
              </a:cxn>
              <a:cxn ang="0">
                <a:pos x="T2" y="T3"/>
              </a:cxn>
              <a:cxn ang="0">
                <a:pos x="T4" y="T5"/>
              </a:cxn>
              <a:cxn ang="0">
                <a:pos x="T6" y="T7"/>
              </a:cxn>
              <a:cxn ang="0">
                <a:pos x="T8" y="T9"/>
              </a:cxn>
              <a:cxn ang="0">
                <a:pos x="T10" y="T11"/>
              </a:cxn>
            </a:cxnLst>
            <a:rect l="0" t="0" r="r" b="b"/>
            <a:pathLst>
              <a:path w="14033" h="577">
                <a:moveTo>
                  <a:pt x="0" y="354"/>
                </a:moveTo>
                <a:lnTo>
                  <a:pt x="7148" y="577"/>
                </a:lnTo>
                <a:lnTo>
                  <a:pt x="14033" y="354"/>
                </a:lnTo>
                <a:lnTo>
                  <a:pt x="13140" y="0"/>
                </a:lnTo>
                <a:lnTo>
                  <a:pt x="893" y="0"/>
                </a:lnTo>
                <a:lnTo>
                  <a:pt x="0" y="354"/>
                </a:lnTo>
                <a:close/>
              </a:path>
            </a:pathLst>
          </a:custGeom>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49" name="Rectangle 82"/>
          <p:cNvSpPr>
            <a:spLocks noChangeArrowheads="1"/>
          </p:cNvSpPr>
          <p:nvPr/>
        </p:nvSpPr>
        <p:spPr bwMode="auto">
          <a:xfrm>
            <a:off x="927253" y="3641233"/>
            <a:ext cx="7432147" cy="661587"/>
          </a:xfrm>
          <a:prstGeom prst="rect">
            <a:avLst/>
          </a:prstGeom>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tx1"/>
              </a:solidFill>
            </a:endParaRPr>
          </a:p>
        </p:txBody>
      </p:sp>
      <p:sp>
        <p:nvSpPr>
          <p:cNvPr id="50" name="Freeform 84"/>
          <p:cNvSpPr>
            <a:spLocks/>
          </p:cNvSpPr>
          <p:nvPr/>
        </p:nvSpPr>
        <p:spPr bwMode="auto">
          <a:xfrm>
            <a:off x="374116" y="4258714"/>
            <a:ext cx="8453328" cy="241138"/>
          </a:xfrm>
          <a:custGeom>
            <a:avLst/>
            <a:gdLst>
              <a:gd name="T0" fmla="*/ 0 w 15959"/>
              <a:gd name="T1" fmla="*/ 383 h 623"/>
              <a:gd name="T2" fmla="*/ 8528 w 15959"/>
              <a:gd name="T3" fmla="*/ 623 h 623"/>
              <a:gd name="T4" fmla="*/ 15959 w 15959"/>
              <a:gd name="T5" fmla="*/ 383 h 623"/>
              <a:gd name="T6" fmla="*/ 14996 w 15959"/>
              <a:gd name="T7" fmla="*/ 0 h 623"/>
              <a:gd name="T8" fmla="*/ 963 w 15959"/>
              <a:gd name="T9" fmla="*/ 0 h 623"/>
              <a:gd name="T10" fmla="*/ 0 w 15959"/>
              <a:gd name="T11" fmla="*/ 383 h 623"/>
            </a:gdLst>
            <a:ahLst/>
            <a:cxnLst>
              <a:cxn ang="0">
                <a:pos x="T0" y="T1"/>
              </a:cxn>
              <a:cxn ang="0">
                <a:pos x="T2" y="T3"/>
              </a:cxn>
              <a:cxn ang="0">
                <a:pos x="T4" y="T5"/>
              </a:cxn>
              <a:cxn ang="0">
                <a:pos x="T6" y="T7"/>
              </a:cxn>
              <a:cxn ang="0">
                <a:pos x="T8" y="T9"/>
              </a:cxn>
              <a:cxn ang="0">
                <a:pos x="T10" y="T11"/>
              </a:cxn>
            </a:cxnLst>
            <a:rect l="0" t="0" r="r" b="b"/>
            <a:pathLst>
              <a:path w="15959" h="623">
                <a:moveTo>
                  <a:pt x="0" y="383"/>
                </a:moveTo>
                <a:lnTo>
                  <a:pt x="8528" y="623"/>
                </a:lnTo>
                <a:lnTo>
                  <a:pt x="15959" y="383"/>
                </a:lnTo>
                <a:lnTo>
                  <a:pt x="14996" y="0"/>
                </a:lnTo>
                <a:lnTo>
                  <a:pt x="963" y="0"/>
                </a:lnTo>
                <a:lnTo>
                  <a:pt x="0" y="383"/>
                </a:lnTo>
                <a:close/>
              </a:path>
            </a:pathLst>
          </a:custGeom>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51" name="Rectangle 85"/>
          <p:cNvSpPr>
            <a:spLocks noChangeArrowheads="1"/>
          </p:cNvSpPr>
          <p:nvPr/>
        </p:nvSpPr>
        <p:spPr bwMode="auto">
          <a:xfrm>
            <a:off x="374116" y="4397214"/>
            <a:ext cx="8453328" cy="650766"/>
          </a:xfrm>
          <a:prstGeom prst="rect">
            <a:avLst/>
          </a:prstGeom>
          <a:ln/>
          <a:extLst/>
        </p:spPr>
        <p:style>
          <a:lnRef idx="0">
            <a:schemeClr val="accent6"/>
          </a:lnRef>
          <a:fillRef idx="3">
            <a:schemeClr val="accent6"/>
          </a:fillRef>
          <a:effectRef idx="3">
            <a:schemeClr val="accent6"/>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tx1"/>
              </a:solidFill>
            </a:endParaRPr>
          </a:p>
        </p:txBody>
      </p:sp>
      <p:sp>
        <p:nvSpPr>
          <p:cNvPr id="52" name="Freeform 87"/>
          <p:cNvSpPr>
            <a:spLocks/>
          </p:cNvSpPr>
          <p:nvPr/>
        </p:nvSpPr>
        <p:spPr bwMode="auto">
          <a:xfrm>
            <a:off x="0" y="5004596"/>
            <a:ext cx="9144000" cy="239592"/>
          </a:xfrm>
          <a:custGeom>
            <a:avLst/>
            <a:gdLst>
              <a:gd name="T0" fmla="*/ 0 w 17250"/>
              <a:gd name="T1" fmla="*/ 382 h 622"/>
              <a:gd name="T2" fmla="*/ 8210 w 17250"/>
              <a:gd name="T3" fmla="*/ 622 h 622"/>
              <a:gd name="T4" fmla="*/ 17250 w 17250"/>
              <a:gd name="T5" fmla="*/ 382 h 622"/>
              <a:gd name="T6" fmla="*/ 16604 w 17250"/>
              <a:gd name="T7" fmla="*/ 0 h 622"/>
              <a:gd name="T8" fmla="*/ 645 w 17250"/>
              <a:gd name="T9" fmla="*/ 0 h 622"/>
              <a:gd name="T10" fmla="*/ 0 w 17250"/>
              <a:gd name="T11" fmla="*/ 382 h 622"/>
            </a:gdLst>
            <a:ahLst/>
            <a:cxnLst>
              <a:cxn ang="0">
                <a:pos x="T0" y="T1"/>
              </a:cxn>
              <a:cxn ang="0">
                <a:pos x="T2" y="T3"/>
              </a:cxn>
              <a:cxn ang="0">
                <a:pos x="T4" y="T5"/>
              </a:cxn>
              <a:cxn ang="0">
                <a:pos x="T6" y="T7"/>
              </a:cxn>
              <a:cxn ang="0">
                <a:pos x="T8" y="T9"/>
              </a:cxn>
              <a:cxn ang="0">
                <a:pos x="T10" y="T11"/>
              </a:cxn>
            </a:cxnLst>
            <a:rect l="0" t="0" r="r" b="b"/>
            <a:pathLst>
              <a:path w="17250" h="622">
                <a:moveTo>
                  <a:pt x="0" y="382"/>
                </a:moveTo>
                <a:lnTo>
                  <a:pt x="8210" y="622"/>
                </a:lnTo>
                <a:lnTo>
                  <a:pt x="17250" y="382"/>
                </a:lnTo>
                <a:lnTo>
                  <a:pt x="16604" y="0"/>
                </a:lnTo>
                <a:lnTo>
                  <a:pt x="645" y="0"/>
                </a:lnTo>
                <a:lnTo>
                  <a:pt x="0" y="382"/>
                </a:lnTo>
                <a:close/>
              </a:path>
            </a:pathLst>
          </a:custGeom>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53" name="Rectangle 88"/>
          <p:cNvSpPr>
            <a:spLocks noChangeArrowheads="1"/>
          </p:cNvSpPr>
          <p:nvPr/>
        </p:nvSpPr>
        <p:spPr bwMode="auto">
          <a:xfrm>
            <a:off x="0" y="5143095"/>
            <a:ext cx="9144000" cy="649221"/>
          </a:xfrm>
          <a:prstGeom prst="rect">
            <a:avLst/>
          </a:prstGeom>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tx1"/>
              </a:solidFill>
            </a:endParaRPr>
          </a:p>
        </p:txBody>
      </p:sp>
      <p:sp>
        <p:nvSpPr>
          <p:cNvPr id="54" name="TextBox 53"/>
          <p:cNvSpPr txBox="1"/>
          <p:nvPr/>
        </p:nvSpPr>
        <p:spPr>
          <a:xfrm>
            <a:off x="1439080" y="2981980"/>
            <a:ext cx="6487238" cy="52322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lvl="1" algn="ctr"/>
            <a:r>
              <a:rPr lang="en-US" altLang="en-US" sz="1400" b="1" dirty="0" smtClean="0">
                <a:solidFill>
                  <a:schemeClr val="tx1"/>
                </a:solidFill>
              </a:rPr>
              <a:t>1,600 FREE </a:t>
            </a:r>
            <a:r>
              <a:rPr lang="en-US" altLang="en-US" sz="1400" b="1" dirty="0">
                <a:solidFill>
                  <a:schemeClr val="tx1"/>
                </a:solidFill>
              </a:rPr>
              <a:t>Training </a:t>
            </a:r>
            <a:r>
              <a:rPr lang="en-US" altLang="en-US" sz="1400" b="1" dirty="0" smtClean="0">
                <a:solidFill>
                  <a:schemeClr val="tx1"/>
                </a:solidFill>
              </a:rPr>
              <a:t>Session with examination for 4 Years</a:t>
            </a:r>
          </a:p>
          <a:p>
            <a:pPr algn="ctr"/>
            <a:r>
              <a:rPr lang="en-US" altLang="en-US" sz="1400" dirty="0">
                <a:solidFill>
                  <a:schemeClr val="tx1"/>
                </a:solidFill>
              </a:rPr>
              <a:t>SPS, SPSLite CashBook &amp; Entrepreneurs Web @ 600 PI1M</a:t>
            </a:r>
            <a:endParaRPr lang="en-US" sz="1400" cap="all" dirty="0">
              <a:solidFill>
                <a:schemeClr val="tx1"/>
              </a:solidFill>
            </a:endParaRPr>
          </a:p>
        </p:txBody>
      </p:sp>
      <p:sp>
        <p:nvSpPr>
          <p:cNvPr id="55" name="TextBox 54"/>
          <p:cNvSpPr txBox="1"/>
          <p:nvPr/>
        </p:nvSpPr>
        <p:spPr>
          <a:xfrm>
            <a:off x="927252" y="3681113"/>
            <a:ext cx="7432147" cy="52322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1" algn="ctr"/>
            <a:r>
              <a:rPr lang="en-US" altLang="en-US" sz="1400" b="1" dirty="0" smtClean="0">
                <a:solidFill>
                  <a:schemeClr val="tx1"/>
                </a:solidFill>
              </a:rPr>
              <a:t>30,000 Accreditation &amp; Certifications</a:t>
            </a:r>
            <a:endParaRPr lang="en-US" altLang="en-US" sz="1400" b="1" dirty="0">
              <a:solidFill>
                <a:schemeClr val="tx1"/>
              </a:solidFill>
            </a:endParaRPr>
          </a:p>
          <a:p>
            <a:pPr algn="ctr"/>
            <a:r>
              <a:rPr lang="en-US" altLang="en-US" sz="1400" dirty="0">
                <a:solidFill>
                  <a:schemeClr val="tx1"/>
                </a:solidFill>
              </a:rPr>
              <a:t>SPS, SPSLite CashBook &amp; Entrepreneurs Web @ 600 PI1M</a:t>
            </a:r>
            <a:endParaRPr lang="en-US" sz="1400" cap="all" dirty="0">
              <a:solidFill>
                <a:schemeClr val="tx1"/>
              </a:solidFill>
            </a:endParaRPr>
          </a:p>
        </p:txBody>
      </p:sp>
      <p:sp>
        <p:nvSpPr>
          <p:cNvPr id="56" name="TextBox 55"/>
          <p:cNvSpPr txBox="1"/>
          <p:nvPr/>
        </p:nvSpPr>
        <p:spPr>
          <a:xfrm>
            <a:off x="374116" y="4551580"/>
            <a:ext cx="8453328" cy="307777"/>
          </a:xfrm>
          <a:prstGeom prst="rect">
            <a:avLst/>
          </a:prstGeom>
          <a:noFill/>
        </p:spPr>
        <p:txBody>
          <a:bodyPr wrap="square" rtlCol="0">
            <a:spAutoFit/>
          </a:bodyPr>
          <a:lstStyle/>
          <a:p>
            <a:pPr lvl="1" algn="ctr"/>
            <a:r>
              <a:rPr lang="en-US" altLang="en-US" sz="1400" b="1" dirty="0" smtClean="0">
                <a:latin typeface="+mj-lt"/>
              </a:rPr>
              <a:t>Learning &amp; Job Matching Platform  for participants to engage with potential employers </a:t>
            </a:r>
            <a:endParaRPr lang="en-US" altLang="en-US" sz="1400" b="1" dirty="0">
              <a:latin typeface="+mj-lt"/>
            </a:endParaRPr>
          </a:p>
        </p:txBody>
      </p:sp>
      <p:sp>
        <p:nvSpPr>
          <p:cNvPr id="57" name="Rectangle 56"/>
          <p:cNvSpPr/>
          <p:nvPr/>
        </p:nvSpPr>
        <p:spPr>
          <a:xfrm>
            <a:off x="128" y="5174337"/>
            <a:ext cx="9140141" cy="52322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1" algn="ctr"/>
            <a:r>
              <a:rPr lang="en-US" altLang="en-US" sz="1400" b="1" dirty="0">
                <a:solidFill>
                  <a:schemeClr val="tx1"/>
                </a:solidFill>
                <a:latin typeface="+mj-lt"/>
              </a:rPr>
              <a:t>Free </a:t>
            </a:r>
            <a:r>
              <a:rPr lang="en-US" altLang="en-US" sz="1400" b="1" dirty="0" smtClean="0">
                <a:solidFill>
                  <a:schemeClr val="tx1"/>
                </a:solidFill>
                <a:latin typeface="+mj-lt"/>
              </a:rPr>
              <a:t> PI1M Entrepreneurs </a:t>
            </a:r>
            <a:r>
              <a:rPr lang="en-US" altLang="en-US" sz="1400" b="1" dirty="0">
                <a:solidFill>
                  <a:schemeClr val="tx1"/>
                </a:solidFill>
                <a:latin typeface="+mj-lt"/>
              </a:rPr>
              <a:t>Event Awards with Media Coverage in Major Malay Newspaper for 1 </a:t>
            </a:r>
            <a:r>
              <a:rPr lang="en-US" altLang="en-US" sz="1400" b="1" dirty="0" smtClean="0">
                <a:solidFill>
                  <a:schemeClr val="tx1"/>
                </a:solidFill>
                <a:latin typeface="+mj-lt"/>
              </a:rPr>
              <a:t>Years</a:t>
            </a:r>
          </a:p>
          <a:p>
            <a:pPr lvl="1" algn="ctr"/>
            <a:r>
              <a:rPr lang="en-US" altLang="en-US" sz="1400" b="1" dirty="0" smtClean="0">
                <a:solidFill>
                  <a:schemeClr val="tx1"/>
                </a:solidFill>
                <a:latin typeface="+mj-lt"/>
              </a:rPr>
              <a:t>(Schedule and Timetable – TBD)</a:t>
            </a:r>
            <a:endParaRPr lang="en-US" altLang="en-US" sz="1400" b="1" dirty="0">
              <a:solidFill>
                <a:schemeClr val="tx1"/>
              </a:solidFill>
              <a:latin typeface="+mj-lt"/>
            </a:endParaRPr>
          </a:p>
        </p:txBody>
      </p:sp>
      <p:pic>
        <p:nvPicPr>
          <p:cNvPr id="59" name="Picture 5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52710" y="1447800"/>
            <a:ext cx="1290623" cy="51424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20531" y="1447800"/>
            <a:ext cx="1451669" cy="555050"/>
          </a:xfrm>
          <a:prstGeom prst="rect">
            <a:avLst/>
          </a:prstGeom>
        </p:spPr>
      </p:pic>
    </p:spTree>
    <p:extLst>
      <p:ext uri="{BB962C8B-B14F-4D97-AF65-F5344CB8AC3E}">
        <p14:creationId xmlns:p14="http://schemas.microsoft.com/office/powerpoint/2010/main" xmlns="" val="29886343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82924" y="1651455"/>
            <a:ext cx="590766" cy="6302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5" name="Group 4"/>
          <p:cNvGrpSpPr/>
          <p:nvPr/>
        </p:nvGrpSpPr>
        <p:grpSpPr>
          <a:xfrm>
            <a:off x="627468" y="4724400"/>
            <a:ext cx="1048932" cy="914400"/>
            <a:chOff x="805304" y="5257800"/>
            <a:chExt cx="1048932" cy="914400"/>
          </a:xfrm>
        </p:grpSpPr>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5304" y="5257800"/>
              <a:ext cx="451971" cy="914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24418" y="5257800"/>
              <a:ext cx="529818" cy="914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4" name="Group 3"/>
          <p:cNvGrpSpPr/>
          <p:nvPr/>
        </p:nvGrpSpPr>
        <p:grpSpPr>
          <a:xfrm>
            <a:off x="589868" y="3657600"/>
            <a:ext cx="1010332" cy="832701"/>
            <a:chOff x="773324" y="3891698"/>
            <a:chExt cx="1010332" cy="832701"/>
          </a:xfrm>
        </p:grpSpPr>
        <p:pic>
          <p:nvPicPr>
            <p:cNvPr id="12294"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73324" y="3891698"/>
              <a:ext cx="522293" cy="8327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5"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370484" y="3917124"/>
              <a:ext cx="413172" cy="807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2296" name="TextBox 1"/>
          <p:cNvSpPr txBox="1">
            <a:spLocks noChangeArrowheads="1"/>
          </p:cNvSpPr>
          <p:nvPr/>
        </p:nvSpPr>
        <p:spPr bwMode="auto">
          <a:xfrm>
            <a:off x="2144924" y="1600200"/>
            <a:ext cx="18108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Small &amp; Micro</a:t>
            </a:r>
            <a:endParaRPr lang="en-US" altLang="en-US" sz="1600" b="1" dirty="0"/>
          </a:p>
          <a:p>
            <a:pPr eaLnBrk="1" hangingPunct="1">
              <a:spcBef>
                <a:spcPct val="0"/>
              </a:spcBef>
              <a:buFontTx/>
              <a:buNone/>
            </a:pPr>
            <a:r>
              <a:rPr lang="en-US" altLang="en-US" sz="1600" b="1" dirty="0"/>
              <a:t>Entrepreneurs</a:t>
            </a:r>
            <a:endParaRPr lang="en-MY" altLang="en-US" sz="1600" b="1" dirty="0"/>
          </a:p>
        </p:txBody>
      </p:sp>
      <p:sp>
        <p:nvSpPr>
          <p:cNvPr id="12297" name="TextBox 16"/>
          <p:cNvSpPr txBox="1">
            <a:spLocks noChangeArrowheads="1"/>
          </p:cNvSpPr>
          <p:nvPr/>
        </p:nvSpPr>
        <p:spPr bwMode="auto">
          <a:xfrm>
            <a:off x="2161592" y="3657600"/>
            <a:ext cx="225800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Student</a:t>
            </a:r>
          </a:p>
          <a:p>
            <a:pPr eaLnBrk="1" hangingPunct="1">
              <a:spcBef>
                <a:spcPct val="0"/>
              </a:spcBef>
              <a:buFontTx/>
              <a:buNone/>
            </a:pPr>
            <a:r>
              <a:rPr lang="en-US" altLang="en-US" sz="1600" b="1" dirty="0" smtClean="0"/>
              <a:t>Under </a:t>
            </a:r>
            <a:r>
              <a:rPr lang="en-US" altLang="en-US" sz="1600" b="1" dirty="0"/>
              <a:t>Graduate </a:t>
            </a:r>
            <a:r>
              <a:rPr lang="en-US" altLang="en-US" sz="1600" b="1" dirty="0" smtClean="0"/>
              <a:t>Student</a:t>
            </a:r>
          </a:p>
          <a:p>
            <a:pPr eaLnBrk="1" hangingPunct="1">
              <a:spcBef>
                <a:spcPct val="0"/>
              </a:spcBef>
              <a:buFontTx/>
              <a:buNone/>
            </a:pPr>
            <a:r>
              <a:rPr lang="en-US" altLang="en-US" sz="1600" b="1" dirty="0" smtClean="0"/>
              <a:t>Graduates</a:t>
            </a:r>
            <a:endParaRPr lang="en-MY" altLang="en-US" sz="1600" b="1" dirty="0"/>
          </a:p>
        </p:txBody>
      </p:sp>
      <p:sp>
        <p:nvSpPr>
          <p:cNvPr id="12298" name="TextBox 17"/>
          <p:cNvSpPr txBox="1">
            <a:spLocks noChangeArrowheads="1"/>
          </p:cNvSpPr>
          <p:nvPr/>
        </p:nvSpPr>
        <p:spPr bwMode="auto">
          <a:xfrm>
            <a:off x="2161592" y="4807803"/>
            <a:ext cx="202940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SPM Leavers</a:t>
            </a:r>
          </a:p>
          <a:p>
            <a:pPr eaLnBrk="1" hangingPunct="1">
              <a:spcBef>
                <a:spcPct val="0"/>
              </a:spcBef>
              <a:buFontTx/>
              <a:buNone/>
            </a:pPr>
            <a:r>
              <a:rPr lang="en-US" altLang="en-US" sz="1600" b="1" dirty="0" smtClean="0"/>
              <a:t>Unemployed </a:t>
            </a:r>
            <a:endParaRPr lang="en-MY" altLang="en-US" sz="1600" b="1" dirty="0"/>
          </a:p>
        </p:txBody>
      </p:sp>
      <p:pic>
        <p:nvPicPr>
          <p:cNvPr id="12299" name="Picture 8"/>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68524" y="1447800"/>
            <a:ext cx="855871" cy="8545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itle 1"/>
          <p:cNvSpPr txBox="1">
            <a:spLocks/>
          </p:cNvSpPr>
          <p:nvPr/>
        </p:nvSpPr>
        <p:spPr>
          <a:xfrm>
            <a:off x="6096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Target audience</a:t>
            </a:r>
            <a:endParaRPr lang="en-MY" sz="3000" dirty="0">
              <a:solidFill>
                <a:schemeClr val="tx1"/>
              </a:solidFill>
              <a:latin typeface="Arial Black"/>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191000" y="1147019"/>
            <a:ext cx="4866747" cy="5177581"/>
          </a:xfrm>
          <a:prstGeom prst="rect">
            <a:avLst/>
          </a:prstGeom>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16392" y="2554709"/>
            <a:ext cx="1388608" cy="9504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TextBox 1"/>
          <p:cNvSpPr txBox="1">
            <a:spLocks noChangeArrowheads="1"/>
          </p:cNvSpPr>
          <p:nvPr/>
        </p:nvSpPr>
        <p:spPr bwMode="auto">
          <a:xfrm>
            <a:off x="2133600" y="2598003"/>
            <a:ext cx="2286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Women Entrepreneurs</a:t>
            </a:r>
          </a:p>
          <a:p>
            <a:pPr eaLnBrk="1" hangingPunct="1">
              <a:spcBef>
                <a:spcPct val="0"/>
              </a:spcBef>
              <a:buFontTx/>
              <a:buNone/>
            </a:pPr>
            <a:r>
              <a:rPr lang="en-US" altLang="en-US" sz="1600" b="1" dirty="0" smtClean="0"/>
              <a:t>Single Parent</a:t>
            </a:r>
          </a:p>
          <a:p>
            <a:pPr eaLnBrk="1" hangingPunct="1">
              <a:spcBef>
                <a:spcPct val="0"/>
              </a:spcBef>
              <a:buFontTx/>
              <a:buNone/>
            </a:pPr>
            <a:r>
              <a:rPr lang="en-US" altLang="en-US" sz="1600" b="1" dirty="0" smtClean="0"/>
              <a:t>Part-Time Housewife</a:t>
            </a:r>
            <a:endParaRPr lang="en-MY" altLang="en-US" sz="1600" b="1" dirty="0"/>
          </a:p>
        </p:txBody>
      </p:sp>
    </p:spTree>
    <p:extLst>
      <p:ext uri="{BB962C8B-B14F-4D97-AF65-F5344CB8AC3E}">
        <p14:creationId xmlns:p14="http://schemas.microsoft.com/office/powerpoint/2010/main" xmlns="" val="6067315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457200" y="1447800"/>
            <a:ext cx="8147050" cy="254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buFont typeface="Arial" charset="0"/>
              <a:buNone/>
            </a:pPr>
            <a:r>
              <a:rPr lang="en-MY" altLang="en-US" sz="1600" i="1" dirty="0" err="1"/>
              <a:t>Salihin</a:t>
            </a:r>
            <a:r>
              <a:rPr lang="en-MY" altLang="en-US" sz="1600" i="1" dirty="0"/>
              <a:t> Training Program</a:t>
            </a:r>
            <a:r>
              <a:rPr lang="en-MY" altLang="en-US" sz="1600" dirty="0"/>
              <a:t> is part of </a:t>
            </a:r>
            <a:r>
              <a:rPr lang="en-MY" altLang="en-US" sz="1600" i="1" dirty="0"/>
              <a:t>FR </a:t>
            </a:r>
            <a:r>
              <a:rPr lang="en-MY" altLang="en-US" sz="1600" i="1" dirty="0" err="1"/>
              <a:t>Mutiara</a:t>
            </a:r>
            <a:r>
              <a:rPr lang="en-MY" altLang="en-US" sz="1600" i="1" dirty="0"/>
              <a:t> 5 Years Pi1M Content Empowerment Proposal submitted to</a:t>
            </a:r>
            <a:r>
              <a:rPr lang="en-MY" altLang="en-US" sz="1600" dirty="0"/>
              <a:t> </a:t>
            </a:r>
            <a:r>
              <a:rPr lang="en-MY" altLang="en-US" sz="1600" i="1" dirty="0"/>
              <a:t>MCMC via USP Fund initiative</a:t>
            </a:r>
            <a:r>
              <a:rPr lang="en-MY" altLang="en-US" sz="1600" dirty="0"/>
              <a:t> to help grow local economies and bring about greater shared prosperity and social change by providing  underserved communities with a business and accounting upskilling opportunities  via Pi1M.</a:t>
            </a:r>
          </a:p>
          <a:p>
            <a:pPr algn="just">
              <a:buFont typeface="Arial" charset="0"/>
              <a:buNone/>
            </a:pPr>
            <a:endParaRPr lang="en-US" altLang="en-US" sz="1000" dirty="0"/>
          </a:p>
          <a:p>
            <a:pPr algn="just">
              <a:buFont typeface="Arial" charset="0"/>
              <a:buNone/>
            </a:pPr>
            <a:r>
              <a:rPr lang="en-MY" altLang="en-US" sz="1600" dirty="0"/>
              <a:t>We at </a:t>
            </a:r>
            <a:r>
              <a:rPr lang="en-MY" altLang="en-US" sz="1600" dirty="0" err="1"/>
              <a:t>Salihin</a:t>
            </a:r>
            <a:r>
              <a:rPr lang="en-MY" altLang="en-US" sz="1600" dirty="0"/>
              <a:t> believe that such an investment can have a significant multiplier effect; These education can lead not only to increased revenues and job creation, but also to healthier, better educated families and, ultimately, more prosperous communities and nations. Put more simply, by helping to transform the lives of promising underserved target communities, we in turn transform the lives of those around them.</a:t>
            </a:r>
          </a:p>
        </p:txBody>
      </p:sp>
      <p:sp>
        <p:nvSpPr>
          <p:cNvPr id="13" name="Title 1"/>
          <p:cNvSpPr txBox="1">
            <a:spLocks/>
          </p:cNvSpPr>
          <p:nvPr/>
        </p:nvSpPr>
        <p:spPr>
          <a:xfrm>
            <a:off x="457200" y="15240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SPS training &amp; Certification</a:t>
            </a:r>
            <a:endParaRPr lang="en-MY" sz="3000" dirty="0">
              <a:solidFill>
                <a:schemeClr val="tx1"/>
              </a:solidFill>
              <a:latin typeface="Arial Black"/>
            </a:endParaRPr>
          </a:p>
        </p:txBody>
      </p:sp>
      <p:grpSp>
        <p:nvGrpSpPr>
          <p:cNvPr id="5124" name="Group 13"/>
          <p:cNvGrpSpPr>
            <a:grpSpLocks/>
          </p:cNvGrpSpPr>
          <p:nvPr/>
        </p:nvGrpSpPr>
        <p:grpSpPr bwMode="auto">
          <a:xfrm>
            <a:off x="5959475" y="3733800"/>
            <a:ext cx="2498725" cy="2473325"/>
            <a:chOff x="2627784" y="1988840"/>
            <a:chExt cx="4196848" cy="4176464"/>
          </a:xfrm>
        </p:grpSpPr>
        <p:sp>
          <p:nvSpPr>
            <p:cNvPr id="14" name="Freeform 13"/>
            <p:cNvSpPr/>
            <p:nvPr/>
          </p:nvSpPr>
          <p:spPr>
            <a:xfrm>
              <a:off x="3880972" y="1988840"/>
              <a:ext cx="2741016" cy="2074829"/>
            </a:xfrm>
            <a:custGeom>
              <a:avLst/>
              <a:gdLst>
                <a:gd name="connsiteX0" fmla="*/ 672724 w 2176259"/>
                <a:gd name="connsiteY0" fmla="*/ 0 h 1646031"/>
                <a:gd name="connsiteX1" fmla="*/ 2124457 w 2176259"/>
                <a:gd name="connsiteY1" fmla="*/ 864036 h 1646031"/>
                <a:gd name="connsiteX2" fmla="*/ 2176259 w 2176259"/>
                <a:gd name="connsiteY2" fmla="*/ 971569 h 1646031"/>
                <a:gd name="connsiteX3" fmla="*/ 1501797 w 2176259"/>
                <a:gd name="connsiteY3" fmla="*/ 1646031 h 1646031"/>
                <a:gd name="connsiteX4" fmla="*/ 0 w 2176259"/>
                <a:gd name="connsiteY4" fmla="*/ 144234 h 1646031"/>
                <a:gd name="connsiteX5" fmla="*/ 30081 w 2176259"/>
                <a:gd name="connsiteY5" fmla="*/ 129744 h 1646031"/>
                <a:gd name="connsiteX6" fmla="*/ 672724 w 2176259"/>
                <a:gd name="connsiteY6" fmla="*/ 0 h 164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259" h="1646031">
                  <a:moveTo>
                    <a:pt x="672724" y="0"/>
                  </a:moveTo>
                  <a:cubicBezTo>
                    <a:pt x="1299602" y="0"/>
                    <a:pt x="1844878" y="349377"/>
                    <a:pt x="2124457" y="864036"/>
                  </a:cubicBezTo>
                  <a:lnTo>
                    <a:pt x="2176259" y="971569"/>
                  </a:lnTo>
                  <a:lnTo>
                    <a:pt x="1501797" y="1646031"/>
                  </a:lnTo>
                  <a:lnTo>
                    <a:pt x="0" y="144234"/>
                  </a:lnTo>
                  <a:lnTo>
                    <a:pt x="30081" y="129744"/>
                  </a:lnTo>
                  <a:cubicBezTo>
                    <a:pt x="227604" y="46199"/>
                    <a:pt x="444769" y="0"/>
                    <a:pt x="672724" y="0"/>
                  </a:cubicBezTo>
                  <a:close/>
                </a:path>
              </a:pathLst>
            </a:custGeom>
            <a:solidFill>
              <a:srgbClr val="009ADA"/>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5" name="Freeform 14"/>
            <p:cNvSpPr/>
            <p:nvPr/>
          </p:nvSpPr>
          <p:spPr>
            <a:xfrm>
              <a:off x="4744873" y="3221942"/>
              <a:ext cx="2079759" cy="2744993"/>
            </a:xfrm>
            <a:custGeom>
              <a:avLst/>
              <a:gdLst>
                <a:gd name="connsiteX0" fmla="*/ 1506765 w 1650999"/>
                <a:gd name="connsiteY0" fmla="*/ 0 h 2179490"/>
                <a:gd name="connsiteX1" fmla="*/ 1521255 w 1650999"/>
                <a:gd name="connsiteY1" fmla="*/ 30081 h 2179490"/>
                <a:gd name="connsiteX2" fmla="*/ 1650999 w 1650999"/>
                <a:gd name="connsiteY2" fmla="*/ 672724 h 2179490"/>
                <a:gd name="connsiteX3" fmla="*/ 786964 w 1650999"/>
                <a:gd name="connsiteY3" fmla="*/ 2124457 h 2179490"/>
                <a:gd name="connsiteX4" fmla="*/ 672724 w 1650999"/>
                <a:gd name="connsiteY4" fmla="*/ 2179490 h 2179490"/>
                <a:gd name="connsiteX5" fmla="*/ 0 w 1650999"/>
                <a:gd name="connsiteY5" fmla="*/ 1506766 h 217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999" h="2179490">
                  <a:moveTo>
                    <a:pt x="1506765" y="0"/>
                  </a:moveTo>
                  <a:lnTo>
                    <a:pt x="1521255" y="30081"/>
                  </a:lnTo>
                  <a:cubicBezTo>
                    <a:pt x="1604801" y="227603"/>
                    <a:pt x="1650999" y="444769"/>
                    <a:pt x="1650999" y="672724"/>
                  </a:cubicBezTo>
                  <a:cubicBezTo>
                    <a:pt x="1650999" y="1299602"/>
                    <a:pt x="1301622" y="1844878"/>
                    <a:pt x="786964" y="2124457"/>
                  </a:cubicBezTo>
                  <a:lnTo>
                    <a:pt x="672724" y="2179490"/>
                  </a:lnTo>
                  <a:lnTo>
                    <a:pt x="0" y="1506766"/>
                  </a:lnTo>
                  <a:close/>
                </a:path>
              </a:pathLst>
            </a:custGeom>
            <a:solidFill>
              <a:srgbClr val="90CC26"/>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6" name="Freeform 15"/>
            <p:cNvSpPr/>
            <p:nvPr/>
          </p:nvSpPr>
          <p:spPr>
            <a:xfrm>
              <a:off x="2833094" y="4090475"/>
              <a:ext cx="2741016" cy="2074829"/>
            </a:xfrm>
            <a:custGeom>
              <a:avLst/>
              <a:gdLst>
                <a:gd name="connsiteX0" fmla="*/ 674494 w 2176194"/>
                <a:gd name="connsiteY0" fmla="*/ 0 h 1645933"/>
                <a:gd name="connsiteX1" fmla="*/ 2176194 w 2176194"/>
                <a:gd name="connsiteY1" fmla="*/ 1501700 h 1645933"/>
                <a:gd name="connsiteX2" fmla="*/ 2146116 w 2176194"/>
                <a:gd name="connsiteY2" fmla="*/ 1516189 h 1645933"/>
                <a:gd name="connsiteX3" fmla="*/ 1503472 w 2176194"/>
                <a:gd name="connsiteY3" fmla="*/ 1645933 h 1645933"/>
                <a:gd name="connsiteX4" fmla="*/ 51739 w 2176194"/>
                <a:gd name="connsiteY4" fmla="*/ 781898 h 1645933"/>
                <a:gd name="connsiteX5" fmla="*/ 0 w 2176194"/>
                <a:gd name="connsiteY5" fmla="*/ 674494 h 164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6194" h="1645933">
                  <a:moveTo>
                    <a:pt x="674494" y="0"/>
                  </a:moveTo>
                  <a:lnTo>
                    <a:pt x="2176194" y="1501700"/>
                  </a:lnTo>
                  <a:lnTo>
                    <a:pt x="2146116" y="1516189"/>
                  </a:lnTo>
                  <a:cubicBezTo>
                    <a:pt x="1948593" y="1599735"/>
                    <a:pt x="1731428" y="1645933"/>
                    <a:pt x="1503472" y="1645933"/>
                  </a:cubicBezTo>
                  <a:cubicBezTo>
                    <a:pt x="876595" y="1645933"/>
                    <a:pt x="331318" y="1296556"/>
                    <a:pt x="51739" y="781898"/>
                  </a:cubicBezTo>
                  <a:lnTo>
                    <a:pt x="0" y="674494"/>
                  </a:lnTo>
                  <a:close/>
                </a:path>
              </a:pathLst>
            </a:custGeom>
            <a:solidFill>
              <a:srgbClr val="0070C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7" name="Freeform 16"/>
            <p:cNvSpPr/>
            <p:nvPr/>
          </p:nvSpPr>
          <p:spPr>
            <a:xfrm>
              <a:off x="2627784" y="2179168"/>
              <a:ext cx="2077094" cy="2744993"/>
            </a:xfrm>
            <a:custGeom>
              <a:avLst/>
              <a:gdLst>
                <a:gd name="connsiteX0" fmla="*/ 974468 w 1648179"/>
                <a:gd name="connsiteY0" fmla="*/ 0 h 2177655"/>
                <a:gd name="connsiteX1" fmla="*/ 1648179 w 1648179"/>
                <a:gd name="connsiteY1" fmla="*/ 673711 h 2177655"/>
                <a:gd name="connsiteX2" fmla="*/ 144234 w 1648179"/>
                <a:gd name="connsiteY2" fmla="*/ 2177655 h 2177655"/>
                <a:gd name="connsiteX3" fmla="*/ 129744 w 1648179"/>
                <a:gd name="connsiteY3" fmla="*/ 2147575 h 2177655"/>
                <a:gd name="connsiteX4" fmla="*/ 0 w 1648179"/>
                <a:gd name="connsiteY4" fmla="*/ 1504931 h 2177655"/>
                <a:gd name="connsiteX5" fmla="*/ 864036 w 1648179"/>
                <a:gd name="connsiteY5" fmla="*/ 53198 h 21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179" h="2177655">
                  <a:moveTo>
                    <a:pt x="974468" y="0"/>
                  </a:moveTo>
                  <a:lnTo>
                    <a:pt x="1648179" y="673711"/>
                  </a:lnTo>
                  <a:lnTo>
                    <a:pt x="144234" y="2177655"/>
                  </a:lnTo>
                  <a:lnTo>
                    <a:pt x="129744" y="2147575"/>
                  </a:lnTo>
                  <a:cubicBezTo>
                    <a:pt x="46199" y="1950052"/>
                    <a:pt x="0" y="1732887"/>
                    <a:pt x="0" y="1504931"/>
                  </a:cubicBezTo>
                  <a:cubicBezTo>
                    <a:pt x="0" y="878053"/>
                    <a:pt x="349377" y="332777"/>
                    <a:pt x="864036" y="53198"/>
                  </a:cubicBezTo>
                  <a:close/>
                </a:path>
              </a:pathLst>
            </a:custGeom>
            <a:solidFill>
              <a:srgbClr val="FD850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sp>
        <p:nvSpPr>
          <p:cNvPr id="5125" name="TextBox 26"/>
          <p:cNvSpPr txBox="1">
            <a:spLocks noChangeArrowheads="1"/>
          </p:cNvSpPr>
          <p:nvPr/>
        </p:nvSpPr>
        <p:spPr bwMode="auto">
          <a:xfrm>
            <a:off x="7177088" y="3979863"/>
            <a:ext cx="977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chemeClr val="bg1"/>
                </a:solidFill>
                <a:latin typeface="Calibri Light" pitchFamily="34" charset="0"/>
              </a:rPr>
              <a:t>Communities</a:t>
            </a:r>
          </a:p>
          <a:p>
            <a:pPr eaLnBrk="1" hangingPunct="1">
              <a:spcBef>
                <a:spcPct val="0"/>
              </a:spcBef>
              <a:buFontTx/>
              <a:buNone/>
            </a:pPr>
            <a:r>
              <a:rPr lang="en-US" altLang="en-US" sz="1000">
                <a:solidFill>
                  <a:schemeClr val="bg1"/>
                </a:solidFill>
                <a:latin typeface="Calibri Light" pitchFamily="34" charset="0"/>
              </a:rPr>
              <a:t>Transformation</a:t>
            </a:r>
          </a:p>
        </p:txBody>
      </p:sp>
      <p:sp>
        <p:nvSpPr>
          <p:cNvPr id="19" name="TextBox 27"/>
          <p:cNvSpPr txBox="1">
            <a:spLocks noChangeArrowheads="1"/>
          </p:cNvSpPr>
          <p:nvPr/>
        </p:nvSpPr>
        <p:spPr bwMode="auto">
          <a:xfrm>
            <a:off x="7348538" y="5183188"/>
            <a:ext cx="981075"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1050" dirty="0" smtClean="0">
                <a:solidFill>
                  <a:schemeClr val="bg1"/>
                </a:solidFill>
                <a:latin typeface="Calibri Light" pitchFamily="34" charset="0"/>
              </a:rPr>
              <a:t>      Accelerate </a:t>
            </a:r>
          </a:p>
          <a:p>
            <a:pPr eaLnBrk="1" hangingPunct="1">
              <a:spcBef>
                <a:spcPct val="0"/>
              </a:spcBef>
              <a:buFontTx/>
              <a:buNone/>
              <a:defRPr/>
            </a:pPr>
            <a:r>
              <a:rPr lang="en-US" altLang="en-US" sz="1050" dirty="0" smtClean="0">
                <a:solidFill>
                  <a:schemeClr val="bg1"/>
                </a:solidFill>
                <a:latin typeface="Calibri Light" pitchFamily="34" charset="0"/>
              </a:rPr>
              <a:t>     Rate of         </a:t>
            </a:r>
          </a:p>
          <a:p>
            <a:pPr eaLnBrk="1" hangingPunct="1">
              <a:spcBef>
                <a:spcPct val="0"/>
              </a:spcBef>
              <a:buFontTx/>
              <a:buNone/>
              <a:defRPr/>
            </a:pPr>
            <a:r>
              <a:rPr lang="en-US" altLang="en-US" sz="1050" dirty="0" smtClean="0">
                <a:solidFill>
                  <a:schemeClr val="bg1"/>
                </a:solidFill>
                <a:latin typeface="Calibri Light" pitchFamily="34" charset="0"/>
              </a:rPr>
              <a:t>   Change</a:t>
            </a:r>
          </a:p>
        </p:txBody>
      </p:sp>
      <p:sp>
        <p:nvSpPr>
          <p:cNvPr id="5127" name="TextBox 28"/>
          <p:cNvSpPr txBox="1">
            <a:spLocks noChangeArrowheads="1"/>
          </p:cNvSpPr>
          <p:nvPr/>
        </p:nvSpPr>
        <p:spPr bwMode="auto">
          <a:xfrm>
            <a:off x="6259513" y="5470525"/>
            <a:ext cx="1055687"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chemeClr val="bg1"/>
                </a:solidFill>
                <a:latin typeface="Calibri Light" pitchFamily="34" charset="0"/>
              </a:rPr>
              <a:t>Economy </a:t>
            </a:r>
          </a:p>
          <a:p>
            <a:pPr eaLnBrk="1" hangingPunct="1">
              <a:spcBef>
                <a:spcPct val="0"/>
              </a:spcBef>
              <a:buFontTx/>
              <a:buNone/>
            </a:pPr>
            <a:r>
              <a:rPr lang="en-US" altLang="en-US" sz="1000">
                <a:solidFill>
                  <a:schemeClr val="bg1"/>
                </a:solidFill>
                <a:latin typeface="Calibri Light" pitchFamily="34" charset="0"/>
              </a:rPr>
              <a:t>     vs Education </a:t>
            </a:r>
          </a:p>
          <a:p>
            <a:pPr eaLnBrk="1" hangingPunct="1">
              <a:spcBef>
                <a:spcPct val="0"/>
              </a:spcBef>
              <a:buFontTx/>
              <a:buNone/>
            </a:pPr>
            <a:r>
              <a:rPr lang="en-US" altLang="en-US" sz="1000">
                <a:solidFill>
                  <a:schemeClr val="bg1"/>
                </a:solidFill>
                <a:latin typeface="Calibri Light" pitchFamily="34" charset="0"/>
              </a:rPr>
              <a:t>            Demand</a:t>
            </a:r>
          </a:p>
        </p:txBody>
      </p:sp>
      <p:sp>
        <p:nvSpPr>
          <p:cNvPr id="5128" name="TextBox 29"/>
          <p:cNvSpPr txBox="1">
            <a:spLocks noChangeArrowheads="1"/>
          </p:cNvSpPr>
          <p:nvPr/>
        </p:nvSpPr>
        <p:spPr bwMode="auto">
          <a:xfrm>
            <a:off x="6227763" y="4211638"/>
            <a:ext cx="554037"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US" altLang="en-US" sz="1000" dirty="0">
                <a:solidFill>
                  <a:schemeClr val="bg1"/>
                </a:solidFill>
                <a:latin typeface="Calibri Light" pitchFamily="34" charset="0"/>
              </a:rPr>
              <a:t>Closing </a:t>
            </a:r>
          </a:p>
          <a:p>
            <a:pPr eaLnBrk="1" hangingPunct="1">
              <a:spcBef>
                <a:spcPct val="0"/>
              </a:spcBef>
              <a:buFontTx/>
              <a:buNone/>
            </a:pPr>
            <a:r>
              <a:rPr lang="en-US" altLang="en-US" sz="1000" dirty="0">
                <a:solidFill>
                  <a:schemeClr val="bg1"/>
                </a:solidFill>
                <a:latin typeface="Calibri Light" pitchFamily="34" charset="0"/>
              </a:rPr>
              <a:t>  Skills        </a:t>
            </a:r>
          </a:p>
          <a:p>
            <a:pPr eaLnBrk="1" hangingPunct="1">
              <a:spcBef>
                <a:spcPct val="0"/>
              </a:spcBef>
              <a:buFontTx/>
              <a:buNone/>
            </a:pPr>
            <a:r>
              <a:rPr lang="en-US" altLang="en-US" sz="1000" dirty="0">
                <a:solidFill>
                  <a:schemeClr val="bg1"/>
                </a:solidFill>
                <a:latin typeface="Calibri Light" pitchFamily="34" charset="0"/>
              </a:rPr>
              <a:t>    Gaps</a:t>
            </a:r>
          </a:p>
        </p:txBody>
      </p:sp>
      <p:grpSp>
        <p:nvGrpSpPr>
          <p:cNvPr id="5129" name="Ellipse 256"/>
          <p:cNvGrpSpPr>
            <a:grpSpLocks/>
          </p:cNvGrpSpPr>
          <p:nvPr/>
        </p:nvGrpSpPr>
        <p:grpSpPr bwMode="auto">
          <a:xfrm>
            <a:off x="-4002088" y="4418013"/>
            <a:ext cx="2768600" cy="409575"/>
            <a:chOff x="4712208" y="4803648"/>
            <a:chExt cx="2822448" cy="621792"/>
          </a:xfrm>
        </p:grpSpPr>
        <p:pic>
          <p:nvPicPr>
            <p:cNvPr id="5133" name="Ellipse 256"/>
            <p:cNvPicPr>
              <a:picLocks noChangeArrowheads="1"/>
            </p:cNvPicPr>
            <p:nvPr/>
          </p:nvPicPr>
          <p:blipFill>
            <a:blip r:embed="rId3">
              <a:lum bright="60000"/>
              <a:extLst>
                <a:ext uri="{28A0092B-C50C-407E-A947-70E740481C1C}">
                  <a14:useLocalDpi xmlns:a14="http://schemas.microsoft.com/office/drawing/2010/main" xmlns="" val="0"/>
                </a:ext>
              </a:extLst>
            </a:blip>
            <a:srcRect/>
            <a:stretch>
              <a:fillRect/>
            </a:stretch>
          </p:blipFill>
          <p:spPr bwMode="auto">
            <a:xfrm>
              <a:off x="4712208" y="4803648"/>
              <a:ext cx="2822448" cy="621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4" name="Text Box 369"/>
            <p:cNvSpPr txBox="1">
              <a:spLocks noChangeArrowheads="1"/>
            </p:cNvSpPr>
            <p:nvPr/>
          </p:nvSpPr>
          <p:spPr bwMode="auto">
            <a:xfrm>
              <a:off x="5129610" y="4897422"/>
              <a:ext cx="1985245" cy="434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MY" altLang="en-US" sz="1800" noProof="1">
                <a:solidFill>
                  <a:srgbClr val="FFFFFF"/>
                </a:solidFill>
                <a:ea typeface="MS PGothic" pitchFamily="34" charset="-128"/>
              </a:endParaRPr>
            </a:p>
          </p:txBody>
        </p:sp>
      </p:grpSp>
      <p:sp>
        <p:nvSpPr>
          <p:cNvPr id="25" name="Title 1"/>
          <p:cNvSpPr txBox="1">
            <a:spLocks/>
          </p:cNvSpPr>
          <p:nvPr/>
        </p:nvSpPr>
        <p:spPr>
          <a:xfrm>
            <a:off x="1363663" y="4267200"/>
            <a:ext cx="4459287" cy="306388"/>
          </a:xfrm>
          <a:prstGeom prst="rect">
            <a:avLst/>
          </a:prstGeom>
        </p:spPr>
        <p:txBody>
          <a:bodyPr anchor="b">
            <a:normAutofit fontScale="92500" lnSpcReduction="1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r" fontAlgn="auto">
              <a:spcAft>
                <a:spcPts val="0"/>
              </a:spcAft>
              <a:defRPr/>
            </a:pPr>
            <a:r>
              <a:rPr lang="en-US" sz="1600" dirty="0" smtClean="0">
                <a:solidFill>
                  <a:schemeClr val="tx1"/>
                </a:solidFill>
                <a:latin typeface="Arial Black"/>
              </a:rPr>
              <a:t>Catalyze underserved growth</a:t>
            </a:r>
            <a:endParaRPr lang="en-MY" sz="1600" dirty="0">
              <a:solidFill>
                <a:schemeClr val="tx1"/>
              </a:solidFill>
              <a:latin typeface="Arial Black"/>
            </a:endParaRPr>
          </a:p>
        </p:txBody>
      </p:sp>
      <p:sp>
        <p:nvSpPr>
          <p:cNvPr id="26" name="Title 1"/>
          <p:cNvSpPr txBox="1">
            <a:spLocks/>
          </p:cNvSpPr>
          <p:nvPr/>
        </p:nvSpPr>
        <p:spPr>
          <a:xfrm>
            <a:off x="1143000" y="4854575"/>
            <a:ext cx="4459288" cy="306388"/>
          </a:xfrm>
          <a:prstGeom prst="rect">
            <a:avLst/>
          </a:prstGeom>
        </p:spPr>
        <p:txBody>
          <a:bodyPr anchor="b">
            <a:normAutofit fontScale="92500" lnSpcReduction="1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r" fontAlgn="auto">
              <a:spcAft>
                <a:spcPts val="0"/>
              </a:spcAft>
              <a:defRPr/>
            </a:pPr>
            <a:r>
              <a:rPr lang="en-US" sz="1600" dirty="0" smtClean="0">
                <a:solidFill>
                  <a:schemeClr val="tx1"/>
                </a:solidFill>
                <a:latin typeface="Arial Black"/>
              </a:rPr>
              <a:t>Bridging skills and knowledge gap</a:t>
            </a:r>
            <a:endParaRPr lang="en-MY" sz="1600" dirty="0">
              <a:solidFill>
                <a:schemeClr val="tx1"/>
              </a:solidFill>
              <a:latin typeface="Arial Black"/>
            </a:endParaRPr>
          </a:p>
        </p:txBody>
      </p:sp>
      <p:sp>
        <p:nvSpPr>
          <p:cNvPr id="27" name="Title 1"/>
          <p:cNvSpPr txBox="1">
            <a:spLocks/>
          </p:cNvSpPr>
          <p:nvPr/>
        </p:nvSpPr>
        <p:spPr>
          <a:xfrm>
            <a:off x="1143000" y="5387975"/>
            <a:ext cx="4800600" cy="306388"/>
          </a:xfrm>
          <a:prstGeom prst="rect">
            <a:avLst/>
          </a:prstGeom>
        </p:spPr>
        <p:txBody>
          <a:bodyPr anchor="b"/>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r" fontAlgn="auto">
              <a:spcAft>
                <a:spcPts val="0"/>
              </a:spcAft>
              <a:defRPr/>
            </a:pPr>
            <a:r>
              <a:rPr lang="en-US" sz="1400" dirty="0" smtClean="0">
                <a:solidFill>
                  <a:schemeClr val="tx1"/>
                </a:solidFill>
                <a:latin typeface="Arial Black"/>
              </a:rPr>
              <a:t>Bringing industries close to communities</a:t>
            </a:r>
            <a:endParaRPr lang="en-MY" sz="1400" dirty="0">
              <a:solidFill>
                <a:schemeClr val="tx1"/>
              </a:solidFill>
              <a:latin typeface="Arial Black"/>
            </a:endParaRPr>
          </a:p>
        </p:txBody>
      </p:sp>
    </p:spTree>
    <p:extLst>
      <p:ext uri="{BB962C8B-B14F-4D97-AF65-F5344CB8AC3E}">
        <p14:creationId xmlns:p14="http://schemas.microsoft.com/office/powerpoint/2010/main" xmlns="" val="23809545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0480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err="1" smtClean="0">
                <a:solidFill>
                  <a:schemeClr val="tx1"/>
                </a:solidFill>
                <a:latin typeface="Arial Black"/>
              </a:rPr>
              <a:t>Sps</a:t>
            </a:r>
            <a:r>
              <a:rPr lang="en-US" sz="3000" dirty="0" smtClean="0">
                <a:solidFill>
                  <a:schemeClr val="tx1"/>
                </a:solidFill>
                <a:latin typeface="Arial Black"/>
              </a:rPr>
              <a:t> training &amp; certification</a:t>
            </a:r>
            <a:endParaRPr lang="en-MY" sz="3000" dirty="0">
              <a:solidFill>
                <a:schemeClr val="tx1"/>
              </a:solidFill>
              <a:latin typeface="Arial Black"/>
            </a:endParaRPr>
          </a:p>
        </p:txBody>
      </p:sp>
      <p:grpSp>
        <p:nvGrpSpPr>
          <p:cNvPr id="5" name="Group 1"/>
          <p:cNvGrpSpPr>
            <a:grpSpLocks/>
          </p:cNvGrpSpPr>
          <p:nvPr/>
        </p:nvGrpSpPr>
        <p:grpSpPr bwMode="auto">
          <a:xfrm>
            <a:off x="685800" y="1279525"/>
            <a:ext cx="7839075" cy="4740275"/>
            <a:chOff x="838200" y="1279268"/>
            <a:chExt cx="7839075" cy="4740533"/>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8200" y="1279268"/>
              <a:ext cx="7839075" cy="22259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12"/>
            <p:cNvSpPr>
              <a:spLocks noChangeArrowheads="1"/>
            </p:cNvSpPr>
            <p:nvPr/>
          </p:nvSpPr>
          <p:spPr bwMode="auto">
            <a:xfrm>
              <a:off x="914400" y="1490008"/>
              <a:ext cx="4572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en-MY" altLang="en-US" sz="2000"/>
                <a:t>Salihin’s Training &amp; Certification Program entail an aggressive educational program that tests the level of competence in the principles and practices of SALIHIN PREMIER SOLUTIONS (SPS) &amp; SPSLite CashBook Softwares. </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46161" y="3764341"/>
              <a:ext cx="7831114" cy="22554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tangle 7"/>
            <p:cNvSpPr>
              <a:spLocks noChangeArrowheads="1"/>
            </p:cNvSpPr>
            <p:nvPr/>
          </p:nvSpPr>
          <p:spPr bwMode="auto">
            <a:xfrm>
              <a:off x="922361" y="3852208"/>
              <a:ext cx="2811439"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en-MY" altLang="en-US" sz="2000"/>
                <a:t>The Certification will only be issued to participants whom passed the exam, while others will be issued the participation certificates.</a:t>
              </a:r>
            </a:p>
          </p:txBody>
        </p:sp>
        <p:sp>
          <p:nvSpPr>
            <p:cNvPr id="11" name="Rectangle 13"/>
            <p:cNvSpPr>
              <a:spLocks noChangeArrowheads="1"/>
            </p:cNvSpPr>
            <p:nvPr/>
          </p:nvSpPr>
          <p:spPr bwMode="auto">
            <a:xfrm>
              <a:off x="4191000" y="3863412"/>
              <a:ext cx="1905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MY" altLang="en-US" sz="2000"/>
                <a:t>These principles and practices are closely monitor by reputable bodies .</a:t>
              </a:r>
            </a:p>
          </p:txBody>
        </p:sp>
      </p:grpSp>
    </p:spTree>
    <p:extLst>
      <p:ext uri="{BB962C8B-B14F-4D97-AF65-F5344CB8AC3E}">
        <p14:creationId xmlns:p14="http://schemas.microsoft.com/office/powerpoint/2010/main" xmlns="" val="61862116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0480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SPS Training Syllabus</a:t>
            </a:r>
            <a:endParaRPr lang="en-MY" sz="3000" dirty="0">
              <a:solidFill>
                <a:schemeClr val="tx1"/>
              </a:solidFill>
              <a:latin typeface="Arial Black"/>
            </a:endParaRPr>
          </a:p>
        </p:txBody>
      </p:sp>
      <p:pic>
        <p:nvPicPr>
          <p:cNvPr id="3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544977" y="1295400"/>
            <a:ext cx="3446624" cy="487680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xmlns="" val="1561466375"/>
              </p:ext>
            </p:extLst>
          </p:nvPr>
        </p:nvGraphicFramePr>
        <p:xfrm>
          <a:off x="457200" y="1295401"/>
          <a:ext cx="5029200" cy="4804182"/>
        </p:xfrm>
        <a:graphic>
          <a:graphicData uri="http://schemas.openxmlformats.org/drawingml/2006/table">
            <a:tbl>
              <a:tblPr firstRow="1" bandRow="1">
                <a:tableStyleId>{5C22544A-7EE6-4342-B048-85BDC9FD1C3A}</a:tableStyleId>
              </a:tblPr>
              <a:tblGrid>
                <a:gridCol w="463216"/>
                <a:gridCol w="1455821"/>
                <a:gridCol w="1455821"/>
                <a:gridCol w="1654342"/>
              </a:tblGrid>
              <a:tr h="269527">
                <a:tc>
                  <a:txBody>
                    <a:bodyPr/>
                    <a:lstStyle/>
                    <a:p>
                      <a:pPr algn="ctr"/>
                      <a:r>
                        <a:rPr lang="en-US" sz="1100" dirty="0" smtClean="0"/>
                        <a:t>NO.</a:t>
                      </a:r>
                      <a:endParaRPr lang="en-MY" sz="1100" dirty="0"/>
                    </a:p>
                  </a:txBody>
                  <a:tcPr marL="91423" marR="91423" marT="45673" marB="45673"/>
                </a:tc>
                <a:tc>
                  <a:txBody>
                    <a:bodyPr/>
                    <a:lstStyle/>
                    <a:p>
                      <a:pPr algn="ctr"/>
                      <a:r>
                        <a:rPr lang="en-MY" sz="1100" dirty="0" smtClean="0"/>
                        <a:t>TRAINING MODULES</a:t>
                      </a:r>
                      <a:endParaRPr lang="en-MY" sz="1100" dirty="0"/>
                    </a:p>
                  </a:txBody>
                  <a:tcPr marL="91423" marR="91423" marT="45673" marB="45673"/>
                </a:tc>
                <a:tc>
                  <a:txBody>
                    <a:bodyPr/>
                    <a:lstStyle/>
                    <a:p>
                      <a:pPr algn="ctr"/>
                      <a:r>
                        <a:rPr lang="en-US" sz="1100" dirty="0" smtClean="0"/>
                        <a:t>METHOD</a:t>
                      </a:r>
                      <a:r>
                        <a:rPr lang="en-US" sz="1100" baseline="0" dirty="0" smtClean="0"/>
                        <a:t> OF TRAINING</a:t>
                      </a:r>
                    </a:p>
                    <a:p>
                      <a:pPr algn="ctr"/>
                      <a:endParaRPr lang="en-MY" sz="1100" dirty="0"/>
                    </a:p>
                  </a:txBody>
                  <a:tcPr marL="91423" marR="91423" marT="45673" marB="45673"/>
                </a:tc>
                <a:tc>
                  <a:txBody>
                    <a:bodyPr/>
                    <a:lstStyle/>
                    <a:p>
                      <a:pPr algn="ctr"/>
                      <a:r>
                        <a:rPr lang="en-MY" sz="1100" dirty="0" smtClean="0"/>
                        <a:t>SYLLABUS</a:t>
                      </a:r>
                      <a:endParaRPr lang="en-MY" sz="1100" dirty="0"/>
                    </a:p>
                  </a:txBody>
                  <a:tcPr marL="91423" marR="91423" marT="45673" marB="45673"/>
                </a:tc>
              </a:tr>
              <a:tr h="618454">
                <a:tc rowSpan="2">
                  <a:txBody>
                    <a:bodyPr/>
                    <a:lstStyle/>
                    <a:p>
                      <a:pPr algn="ctr"/>
                      <a:r>
                        <a:rPr lang="en-US" sz="1100" dirty="0" smtClean="0"/>
                        <a:t>DAY 1</a:t>
                      </a:r>
                      <a:endParaRPr lang="en-MY" sz="1100" dirty="0"/>
                    </a:p>
                    <a:p>
                      <a:pPr algn="ctr"/>
                      <a:endParaRPr lang="en-MY" sz="1100" dirty="0"/>
                    </a:p>
                  </a:txBody>
                  <a:tcPr marL="91423" marR="91423" marT="45673" marB="45673" anchor="ctr"/>
                </a:tc>
                <a:tc>
                  <a:txBody>
                    <a:bodyPr/>
                    <a:lstStyle/>
                    <a:p>
                      <a:pPr algn="l"/>
                      <a:r>
                        <a:rPr lang="en-MY" sz="1100" dirty="0" smtClean="0"/>
                        <a:t>Basic Accounting &amp; Business Documentation</a:t>
                      </a:r>
                    </a:p>
                  </a:txBody>
                  <a:tcPr marL="91423" marR="91423" marT="45673" marB="45673" anchor="ctr"/>
                </a:tc>
                <a:tc rowSpan="3">
                  <a:txBody>
                    <a:bodyPr/>
                    <a:lstStyle/>
                    <a:p>
                      <a:pPr marL="171450" indent="-171450" algn="l">
                        <a:buFont typeface="Wingdings" panose="05000000000000000000" pitchFamily="2" charset="2"/>
                        <a:buChar char="ü"/>
                      </a:pPr>
                      <a:r>
                        <a:rPr lang="en-US" sz="1100" b="1" dirty="0" smtClean="0"/>
                        <a:t>Class</a:t>
                      </a:r>
                      <a:r>
                        <a:rPr lang="en-US" sz="1100" b="1" baseline="0" dirty="0" smtClean="0"/>
                        <a:t> Room</a:t>
                      </a:r>
                    </a:p>
                    <a:p>
                      <a:pPr marL="171450" indent="-171450" algn="l">
                        <a:buFont typeface="Wingdings" panose="05000000000000000000" pitchFamily="2" charset="2"/>
                        <a:buChar char="ü"/>
                      </a:pPr>
                      <a:r>
                        <a:rPr lang="en-US" sz="1100" baseline="0" dirty="0" smtClean="0"/>
                        <a:t>Online Seminar (Webinar)</a:t>
                      </a:r>
                    </a:p>
                    <a:p>
                      <a:pPr marL="171450" indent="-171450" algn="l">
                        <a:buFont typeface="Wingdings" panose="05000000000000000000" pitchFamily="2" charset="2"/>
                        <a:buChar char="ü"/>
                      </a:pPr>
                      <a:r>
                        <a:rPr lang="en-US" sz="1100" baseline="0" dirty="0" smtClean="0"/>
                        <a:t>Online Training Video &amp; Tutorial</a:t>
                      </a:r>
                    </a:p>
                    <a:p>
                      <a:pPr marL="171450" indent="-171450" algn="l">
                        <a:buFont typeface="Wingdings" panose="05000000000000000000" pitchFamily="2" charset="2"/>
                        <a:buChar char="ü"/>
                      </a:pPr>
                      <a:r>
                        <a:rPr lang="en-US" sz="1100" baseline="0" dirty="0" smtClean="0"/>
                        <a:t>Online Training Material</a:t>
                      </a:r>
                    </a:p>
                    <a:p>
                      <a:pPr marL="171450" indent="-171450" algn="l">
                        <a:buFont typeface="Wingdings" panose="05000000000000000000" pitchFamily="2" charset="2"/>
                        <a:buChar char="ü"/>
                      </a:pPr>
                      <a:r>
                        <a:rPr lang="en-US" sz="1100" baseline="0" dirty="0" smtClean="0"/>
                        <a:t>Online Test &amp; Examinations</a:t>
                      </a:r>
                      <a:endParaRPr lang="en-MY" sz="1100" dirty="0"/>
                    </a:p>
                  </a:txBody>
                  <a:tcPr marL="91423" marR="91423" marT="45673" marB="45673" anchor="ctr"/>
                </a:tc>
                <a:tc rowSpan="4">
                  <a:txBody>
                    <a:bodyPr/>
                    <a:lstStyle/>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sz="1000" u="none" strike="noStrike" baseline="0" dirty="0" smtClean="0"/>
                        <a:t>Objective: </a:t>
                      </a:r>
                      <a:r>
                        <a:rPr lang="en-MY" sz="1000" dirty="0" smtClean="0"/>
                        <a:t>To </a:t>
                      </a:r>
                      <a:r>
                        <a:rPr lang="en-US" sz="1000" dirty="0" smtClean="0"/>
                        <a:t>Maintain Systematic Records of Business Transaction in Order to Generate Various Report</a:t>
                      </a:r>
                      <a:r>
                        <a:rPr lang="en-US" sz="1000" baseline="0" dirty="0" smtClean="0"/>
                        <a:t>.</a:t>
                      </a:r>
                    </a:p>
                    <a:p>
                      <a:pPr marL="742950" lvl="1" indent="-285750" algn="l">
                        <a:buFont typeface="Wingdings" panose="05000000000000000000" pitchFamily="2" charset="2"/>
                        <a:buChar char="ü"/>
                      </a:pPr>
                      <a:r>
                        <a:rPr lang="en-MY" sz="1000" u="none" strike="noStrike" baseline="0" dirty="0" smtClean="0"/>
                        <a:t>Company Setup</a:t>
                      </a:r>
                    </a:p>
                    <a:p>
                      <a:pPr marL="742950" lvl="1" indent="-285750" algn="l">
                        <a:buFont typeface="Wingdings" panose="05000000000000000000" pitchFamily="2" charset="2"/>
                        <a:buChar char="ü"/>
                      </a:pPr>
                      <a:r>
                        <a:rPr lang="en-MY" sz="1000" u="none" strike="noStrike" baseline="0" dirty="0" smtClean="0"/>
                        <a:t>User Setup </a:t>
                      </a:r>
                    </a:p>
                    <a:p>
                      <a:pPr marL="742950" lvl="1" indent="-285750" algn="l">
                        <a:buFont typeface="Wingdings" panose="05000000000000000000" pitchFamily="2" charset="2"/>
                        <a:buChar char="ü"/>
                      </a:pPr>
                      <a:r>
                        <a:rPr lang="en-MY" sz="1000" u="none" strike="noStrike" baseline="0" dirty="0" smtClean="0"/>
                        <a:t>User Access Right </a:t>
                      </a:r>
                    </a:p>
                    <a:p>
                      <a:pPr marL="742950" lvl="1" indent="-285750" algn="l">
                        <a:buFont typeface="Wingdings" panose="05000000000000000000" pitchFamily="2" charset="2"/>
                        <a:buChar char="ü"/>
                      </a:pPr>
                      <a:r>
                        <a:rPr lang="en-MY" sz="1000" u="none" strike="noStrike" baseline="0" dirty="0" smtClean="0"/>
                        <a:t>Chart of Account </a:t>
                      </a:r>
                    </a:p>
                    <a:p>
                      <a:pPr marL="742950" lvl="1" indent="-285750" algn="l">
                        <a:buFont typeface="Wingdings" panose="05000000000000000000" pitchFamily="2" charset="2"/>
                        <a:buChar char="ü"/>
                      </a:pPr>
                      <a:r>
                        <a:rPr lang="en-MY" sz="1000" u="none" strike="noStrike" baseline="0" dirty="0" smtClean="0"/>
                        <a:t>System &amp; General Setup</a:t>
                      </a:r>
                    </a:p>
                    <a:p>
                      <a:pPr marL="742950" lvl="1" indent="-285750" algn="l">
                        <a:buFont typeface="Wingdings" panose="05000000000000000000" pitchFamily="2" charset="2"/>
                        <a:buChar char="ü"/>
                      </a:pPr>
                      <a:r>
                        <a:rPr lang="en-MY" sz="1000" u="none" strike="noStrike" baseline="0" dirty="0" smtClean="0"/>
                        <a:t>Form Setup</a:t>
                      </a:r>
                    </a:p>
                    <a:p>
                      <a:pPr marL="742950" lvl="1" indent="-285750" algn="l">
                        <a:buFont typeface="Wingdings" panose="05000000000000000000" pitchFamily="2" charset="2"/>
                        <a:buChar char="ü"/>
                      </a:pPr>
                      <a:r>
                        <a:rPr lang="en-MY" sz="1000" u="none" strike="noStrike" baseline="0" dirty="0" smtClean="0"/>
                        <a:t>Financial Year Calendar</a:t>
                      </a:r>
                      <a:endParaRPr lang="en-US" sz="1000" baseline="0" dirty="0" smtClean="0"/>
                    </a:p>
                  </a:txBody>
                  <a:tcPr marL="91423" marR="91423" marT="45673" marB="45673" anchor="ctr"/>
                </a:tc>
              </a:tr>
              <a:tr h="792917">
                <a:tc vMerge="1">
                  <a:txBody>
                    <a:bodyPr/>
                    <a:lstStyle/>
                    <a:p>
                      <a:pPr algn="ctr"/>
                      <a:endParaRPr lang="en-MY" sz="1200" dirty="0"/>
                    </a:p>
                  </a:txBody>
                  <a:tcPr marL="91423" marR="91423" marT="45686" marB="4568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100" dirty="0" smtClean="0"/>
                        <a:t>SPSLite Training &amp; Basic/ Advance SPSLite Website Training </a:t>
                      </a:r>
                    </a:p>
                  </a:txBody>
                  <a:tcPr marL="91423" marR="91423" marT="45673" marB="45673" anchor="ctr"/>
                </a:tc>
                <a:tc vMerge="1">
                  <a:txBody>
                    <a:bodyPr/>
                    <a:lstStyle/>
                    <a:p>
                      <a:pPr algn="l"/>
                      <a:endParaRPr lang="en-MY" sz="1100" dirty="0" smtClean="0"/>
                    </a:p>
                  </a:txBody>
                  <a:tcPr marL="91423" marR="91423" marT="45673" marB="45673" anchor="ctr"/>
                </a:tc>
                <a:tc vMerge="1">
                  <a:txBody>
                    <a:bodyPr/>
                    <a:lstStyle/>
                    <a:p>
                      <a:pPr algn="ctr"/>
                      <a:endParaRPr lang="en-MY" sz="1200" dirty="0" smtClean="0"/>
                    </a:p>
                  </a:txBody>
                  <a:tcPr marL="91423" marR="91423" marT="45686" marB="45686"/>
                </a:tc>
              </a:tr>
              <a:tr h="792917">
                <a:tc>
                  <a:txBody>
                    <a:bodyPr/>
                    <a:lstStyle/>
                    <a:p>
                      <a:pPr algn="ctr"/>
                      <a:endParaRPr lang="en-US" sz="1100" dirty="0" smtClean="0"/>
                    </a:p>
                    <a:p>
                      <a:pPr algn="ctr"/>
                      <a:r>
                        <a:rPr lang="en-US" sz="1100" dirty="0" smtClean="0"/>
                        <a:t>DAY 2</a:t>
                      </a:r>
                    </a:p>
                    <a:p>
                      <a:pPr algn="ctr"/>
                      <a:endParaRPr lang="en-MY" sz="1100" dirty="0"/>
                    </a:p>
                  </a:txBody>
                  <a:tcPr marL="91423" marR="91423" marT="45673" marB="45673" anchor="ctr"/>
                </a:tc>
                <a:tc>
                  <a:txBody>
                    <a:bodyPr/>
                    <a:lstStyle/>
                    <a:p>
                      <a:pPr algn="l"/>
                      <a:r>
                        <a:rPr lang="en-MY" sz="1100" dirty="0" smtClean="0"/>
                        <a:t>SPS Training</a:t>
                      </a:r>
                      <a:endParaRPr lang="en-MY" sz="1100" dirty="0"/>
                    </a:p>
                  </a:txBody>
                  <a:tcPr marL="91423" marR="91423" marT="45673" marB="45673" anchor="ctr"/>
                </a:tc>
                <a:tc vMerge="1">
                  <a:txBody>
                    <a:bodyPr/>
                    <a:lstStyle/>
                    <a:p>
                      <a:pPr algn="l"/>
                      <a:endParaRPr lang="en-MY" sz="1100" dirty="0"/>
                    </a:p>
                  </a:txBody>
                  <a:tcPr marL="91423" marR="91423" marT="45673" marB="45673" anchor="ctr"/>
                </a:tc>
                <a:tc vMerge="1">
                  <a:txBody>
                    <a:bodyPr/>
                    <a:lstStyle/>
                    <a:p>
                      <a:pPr algn="ctr"/>
                      <a:endParaRPr lang="en-MY" sz="1200" dirty="0" smtClean="0"/>
                    </a:p>
                  </a:txBody>
                  <a:tcPr marL="91423" marR="91423" marT="45686" marB="45686"/>
                </a:tc>
              </a:tr>
              <a:tr h="569485">
                <a:tc>
                  <a:txBody>
                    <a:bodyPr/>
                    <a:lstStyle/>
                    <a:p>
                      <a:pPr algn="ctr"/>
                      <a:endParaRPr lang="en-US" sz="1100" dirty="0" smtClean="0"/>
                    </a:p>
                    <a:p>
                      <a:pPr algn="ctr"/>
                      <a:r>
                        <a:rPr lang="en-US" sz="1100" dirty="0" smtClean="0"/>
                        <a:t>DAY 3</a:t>
                      </a:r>
                    </a:p>
                    <a:p>
                      <a:pPr algn="ctr"/>
                      <a:endParaRPr lang="en-MY" sz="1100" dirty="0"/>
                    </a:p>
                  </a:txBody>
                  <a:tcPr marL="91423" marR="91423" marT="45673" marB="45673" anchor="ctr"/>
                </a:tc>
                <a:tc>
                  <a:txBody>
                    <a:bodyPr/>
                    <a:lstStyle/>
                    <a:p>
                      <a:pPr algn="l"/>
                      <a:r>
                        <a:rPr lang="en-US" sz="1100" dirty="0" smtClean="0"/>
                        <a:t>Revision</a:t>
                      </a:r>
                    </a:p>
                    <a:p>
                      <a:pPr algn="l"/>
                      <a:r>
                        <a:rPr lang="en-US" sz="1100" dirty="0" smtClean="0"/>
                        <a:t>Examination</a:t>
                      </a:r>
                      <a:endParaRPr lang="en-MY" sz="1100" dirty="0"/>
                    </a:p>
                  </a:txBody>
                  <a:tcPr marL="91423" marR="91423" marT="45673" marB="45673" anchor="ctr"/>
                </a:tc>
                <a:tc>
                  <a:txBody>
                    <a:bodyPr/>
                    <a:lstStyle/>
                    <a:p>
                      <a:pPr algn="l"/>
                      <a:r>
                        <a:rPr lang="en-US" sz="1100" dirty="0" smtClean="0"/>
                        <a:t>4 Hours</a:t>
                      </a:r>
                    </a:p>
                    <a:p>
                      <a:pPr algn="l"/>
                      <a:r>
                        <a:rPr lang="en-US" sz="1100" dirty="0" smtClean="0"/>
                        <a:t>4 Hours</a:t>
                      </a:r>
                      <a:endParaRPr lang="en-MY" sz="1100" dirty="0"/>
                    </a:p>
                  </a:txBody>
                  <a:tcPr marL="91423" marR="91423" marT="45673" marB="45673" anchor="ctr"/>
                </a:tc>
                <a:tc vMerge="1">
                  <a:txBody>
                    <a:bodyPr/>
                    <a:lstStyle/>
                    <a:p>
                      <a:pPr algn="ctr"/>
                      <a:endParaRPr lang="en-MY" sz="1200" dirty="0" smtClean="0"/>
                    </a:p>
                  </a:txBody>
                  <a:tcPr marL="91423" marR="91423" marT="45686" marB="45686"/>
                </a:tc>
              </a:tr>
              <a:tr h="1243722">
                <a:tc gridSpan="4">
                  <a:txBody>
                    <a:bodyPr/>
                    <a:lstStyle/>
                    <a:p>
                      <a:pPr marL="285750" indent="-285750">
                        <a:buFont typeface="Arial" panose="020B0604020202020204" pitchFamily="34" charset="0"/>
                        <a:buChar char="•"/>
                      </a:pPr>
                      <a:r>
                        <a:rPr lang="en-US" altLang="en-US" sz="1400" dirty="0" smtClean="0"/>
                        <a:t>Class Room Training for 600 PI1M</a:t>
                      </a:r>
                    </a:p>
                    <a:p>
                      <a:pPr marL="628650" lvl="1" indent="-171450">
                        <a:buFont typeface="Wingdings" panose="05000000000000000000" pitchFamily="2" charset="2"/>
                        <a:buChar char="ü"/>
                      </a:pPr>
                      <a:r>
                        <a:rPr lang="en-US" altLang="en-US" sz="1200" dirty="0" smtClean="0"/>
                        <a:t>Min 10-20 Participation</a:t>
                      </a:r>
                    </a:p>
                    <a:p>
                      <a:pPr marL="628650" lvl="1" indent="-171450">
                        <a:buFont typeface="Wingdings" panose="05000000000000000000" pitchFamily="2" charset="2"/>
                        <a:buChar char="ü"/>
                      </a:pPr>
                      <a:r>
                        <a:rPr lang="en-US" altLang="en-US" sz="1200" dirty="0" smtClean="0"/>
                        <a:t>3 Modules (SPS, </a:t>
                      </a:r>
                      <a:r>
                        <a:rPr lang="en-US" altLang="en-US" sz="1200" dirty="0" err="1" smtClean="0"/>
                        <a:t>SPSLite</a:t>
                      </a:r>
                      <a:r>
                        <a:rPr lang="en-US" altLang="en-US" sz="1200" dirty="0" smtClean="0"/>
                        <a:t> &amp; </a:t>
                      </a:r>
                      <a:r>
                        <a:rPr lang="en-US" altLang="en-US" sz="1200" dirty="0" err="1" smtClean="0"/>
                        <a:t>SPSWeb</a:t>
                      </a:r>
                      <a:r>
                        <a:rPr lang="en-US" altLang="en-US" sz="1200" dirty="0" smtClean="0"/>
                        <a:t>)</a:t>
                      </a:r>
                    </a:p>
                    <a:p>
                      <a:pPr marL="628650" lvl="1" indent="-171450">
                        <a:buFont typeface="Wingdings" panose="05000000000000000000" pitchFamily="2" charset="2"/>
                        <a:buChar char="ü"/>
                      </a:pPr>
                      <a:r>
                        <a:rPr lang="en-US" altLang="en-US" sz="1200" dirty="0" smtClean="0"/>
                        <a:t>2 Days Training + 1 Day Exam</a:t>
                      </a:r>
                    </a:p>
                    <a:p>
                      <a:pPr marL="628650" lvl="1" indent="-171450">
                        <a:buFont typeface="Wingdings" panose="05000000000000000000" pitchFamily="2" charset="2"/>
                        <a:buChar char="ü"/>
                      </a:pPr>
                      <a:r>
                        <a:rPr lang="en-US" altLang="en-US" sz="1200" dirty="0" smtClean="0"/>
                        <a:t>Online Certification (.pdf format)</a:t>
                      </a:r>
                    </a:p>
                  </a:txBody>
                  <a:tcPr marL="91423" marR="91423" marT="45673" marB="45673" anchor="ctr"/>
                </a:tc>
                <a:tc hMerge="1">
                  <a:txBody>
                    <a:bodyPr/>
                    <a:lstStyle/>
                    <a:p>
                      <a:pPr algn="l"/>
                      <a:endParaRPr lang="en-MY" sz="1100" dirty="0" smtClean="0"/>
                    </a:p>
                  </a:txBody>
                  <a:tcPr marL="91423" marR="91423" marT="45673" marB="45673" anchor="ctr">
                    <a:solidFill>
                      <a:schemeClr val="accent6">
                        <a:lumMod val="20000"/>
                        <a:lumOff val="80000"/>
                      </a:schemeClr>
                    </a:solidFill>
                  </a:tcPr>
                </a:tc>
                <a:tc hMerge="1">
                  <a:txBody>
                    <a:bodyPr/>
                    <a:lstStyle/>
                    <a:p>
                      <a:pPr algn="l"/>
                      <a:endParaRPr lang="en-MY" sz="1100" dirty="0" smtClean="0"/>
                    </a:p>
                  </a:txBody>
                  <a:tcPr marL="91423" marR="91423" marT="45673" marB="45673" anchor="ctr">
                    <a:solidFill>
                      <a:schemeClr val="accent6">
                        <a:lumMod val="20000"/>
                        <a:lumOff val="80000"/>
                      </a:schemeClr>
                    </a:solidFill>
                  </a:tcPr>
                </a:tc>
                <a:tc hMerge="1">
                  <a:txBody>
                    <a:bodyPr/>
                    <a:lstStyle/>
                    <a:p>
                      <a:pPr algn="ctr"/>
                      <a:endParaRPr lang="en-MY" sz="1100" dirty="0" smtClean="0"/>
                    </a:p>
                  </a:txBody>
                  <a:tcPr marL="91423" marR="91423" marT="45673" marB="45673" anchor="ctr">
                    <a:solidFill>
                      <a:schemeClr val="accent6">
                        <a:lumMod val="20000"/>
                        <a:lumOff val="80000"/>
                      </a:schemeClr>
                    </a:solidFill>
                  </a:tcPr>
                </a:tc>
              </a:tr>
            </a:tbl>
          </a:graphicData>
        </a:graphic>
      </p:graphicFrame>
    </p:spTree>
    <p:extLst>
      <p:ext uri="{BB962C8B-B14F-4D97-AF65-F5344CB8AC3E}">
        <p14:creationId xmlns:p14="http://schemas.microsoft.com/office/powerpoint/2010/main" xmlns="" val="20132393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0480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SPS certification</a:t>
            </a:r>
            <a:endParaRPr lang="en-MY" sz="3000" dirty="0">
              <a:solidFill>
                <a:schemeClr val="tx1"/>
              </a:solidFill>
              <a:latin typeface="Arial Black"/>
            </a:endParaRPr>
          </a:p>
        </p:txBody>
      </p:sp>
    </p:spTree>
    <p:extLst>
      <p:ext uri="{BB962C8B-B14F-4D97-AF65-F5344CB8AC3E}">
        <p14:creationId xmlns:p14="http://schemas.microsoft.com/office/powerpoint/2010/main" xmlns="" val="40949101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90713" y="814388"/>
            <a:ext cx="5362575" cy="5229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3104798" y="2514600"/>
            <a:ext cx="2610202" cy="2062103"/>
          </a:xfrm>
          <a:prstGeom prst="rect">
            <a:avLst/>
          </a:prstGeom>
          <a:noFill/>
        </p:spPr>
        <p:txBody>
          <a:bodyPr wrap="none" rtlCol="0">
            <a:spAutoFit/>
          </a:bodyPr>
          <a:lstStyle/>
          <a:p>
            <a:pPr algn="ctr"/>
            <a:r>
              <a:rPr lang="en-US" sz="3200" b="1" dirty="0" smtClean="0"/>
              <a:t>COMERCIAL </a:t>
            </a:r>
          </a:p>
          <a:p>
            <a:pPr algn="ctr"/>
            <a:r>
              <a:rPr lang="en-US" sz="3200" b="1" dirty="0" smtClean="0"/>
              <a:t>MILEAGE </a:t>
            </a:r>
          </a:p>
          <a:p>
            <a:pPr algn="ctr"/>
            <a:r>
              <a:rPr lang="en-US" sz="3200" b="1" dirty="0" smtClean="0"/>
              <a:t>&amp; </a:t>
            </a:r>
          </a:p>
          <a:p>
            <a:pPr algn="ctr"/>
            <a:r>
              <a:rPr lang="en-US" sz="3200" b="1" dirty="0" smtClean="0"/>
              <a:t>GRADUATION </a:t>
            </a:r>
            <a:endParaRPr lang="en-MY" sz="3200" b="1" dirty="0"/>
          </a:p>
        </p:txBody>
      </p:sp>
    </p:spTree>
    <p:extLst>
      <p:ext uri="{BB962C8B-B14F-4D97-AF65-F5344CB8AC3E}">
        <p14:creationId xmlns:p14="http://schemas.microsoft.com/office/powerpoint/2010/main" xmlns="" val="220112769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Commercial mileage</a:t>
            </a:r>
            <a:endParaRPr lang="en-MY" sz="3000" dirty="0">
              <a:solidFill>
                <a:schemeClr val="tx1"/>
              </a:solidFill>
              <a:latin typeface="Arial Black"/>
            </a:endParaRPr>
          </a:p>
        </p:txBody>
      </p:sp>
      <p:sp>
        <p:nvSpPr>
          <p:cNvPr id="21" name="Rectangle 20"/>
          <p:cNvSpPr/>
          <p:nvPr/>
        </p:nvSpPr>
        <p:spPr>
          <a:xfrm>
            <a:off x="381001" y="1524000"/>
            <a:ext cx="8610599" cy="923330"/>
          </a:xfrm>
          <a:prstGeom prst="rect">
            <a:avLst/>
          </a:prstGeom>
        </p:spPr>
        <p:txBody>
          <a:bodyPr wrap="square">
            <a:spAutoFit/>
          </a:bodyPr>
          <a:lstStyle/>
          <a:p>
            <a:pPr algn="just"/>
            <a:r>
              <a:rPr lang="en-US" dirty="0"/>
              <a:t>In the spirit of business collaboration between </a:t>
            </a:r>
            <a:r>
              <a:rPr lang="en-US" dirty="0" smtClean="0"/>
              <a:t>FR MUTIARA/ SALIHIN and KKMM/MCMC/PI1M, we </a:t>
            </a:r>
            <a:r>
              <a:rPr lang="en-US" dirty="0"/>
              <a:t>will support </a:t>
            </a:r>
            <a:r>
              <a:rPr lang="en-US" dirty="0" smtClean="0"/>
              <a:t>Pi1M in </a:t>
            </a:r>
            <a:r>
              <a:rPr lang="en-US" dirty="0"/>
              <a:t>providing quality products </a:t>
            </a:r>
            <a:r>
              <a:rPr lang="en-US" dirty="0" smtClean="0"/>
              <a:t>and services with </a:t>
            </a:r>
            <a:r>
              <a:rPr lang="en-US" dirty="0"/>
              <a:t>the highest degree of customer satisfaction.</a:t>
            </a:r>
            <a:endParaRPr lang="en-MY" dirty="0"/>
          </a:p>
        </p:txBody>
      </p:sp>
      <p:sp>
        <p:nvSpPr>
          <p:cNvPr id="24" name="Rectangle 23"/>
          <p:cNvSpPr/>
          <p:nvPr/>
        </p:nvSpPr>
        <p:spPr>
          <a:xfrm>
            <a:off x="4572001" y="2743200"/>
            <a:ext cx="4305301" cy="2677656"/>
          </a:xfrm>
          <a:prstGeom prst="rect">
            <a:avLst/>
          </a:prstGeom>
        </p:spPr>
        <p:txBody>
          <a:bodyPr wrap="square">
            <a:spAutoFit/>
          </a:bodyPr>
          <a:lstStyle/>
          <a:p>
            <a:pPr marL="285750" indent="-285750" algn="just">
              <a:buFont typeface="Arial" panose="020B0604020202020204" pitchFamily="34" charset="0"/>
              <a:buChar char="•"/>
            </a:pPr>
            <a:r>
              <a:rPr lang="en-US" sz="1400" dirty="0" smtClean="0"/>
              <a:t>MCMC is required to share the success stories of PI1M business &amp; entrepreneurs on monthly basis in </a:t>
            </a:r>
            <a:r>
              <a:rPr lang="en-US" sz="1400" dirty="0" err="1" smtClean="0"/>
              <a:t>Utusan</a:t>
            </a:r>
            <a:r>
              <a:rPr lang="en-US" sz="1400" dirty="0" smtClean="0"/>
              <a:t>/ </a:t>
            </a:r>
            <a:r>
              <a:rPr lang="en-US" sz="1400" dirty="0" err="1" smtClean="0"/>
              <a:t>Sinar</a:t>
            </a:r>
            <a:r>
              <a:rPr lang="en-US" sz="1400" dirty="0" smtClean="0"/>
              <a:t> </a:t>
            </a:r>
            <a:r>
              <a:rPr lang="en-US" sz="1400" dirty="0" err="1" smtClean="0"/>
              <a:t>Harian</a:t>
            </a:r>
            <a:r>
              <a:rPr lang="en-US" sz="1400" dirty="0" smtClean="0"/>
              <a:t>. (</a:t>
            </a:r>
            <a:r>
              <a:rPr lang="en-US" sz="1400" i="1" dirty="0" smtClean="0"/>
              <a:t>subject to negotiations terms &amp; conditions between us and respective parties).</a:t>
            </a:r>
          </a:p>
          <a:p>
            <a:pPr marL="285750" indent="-285750" algn="just">
              <a:buFont typeface="Arial" panose="020B0604020202020204" pitchFamily="34" charset="0"/>
              <a:buChar char="•"/>
            </a:pPr>
            <a:r>
              <a:rPr lang="en-US" sz="1400" dirty="0" smtClean="0"/>
              <a:t> FR </a:t>
            </a:r>
            <a:r>
              <a:rPr lang="en-US" sz="1400" dirty="0" err="1" smtClean="0"/>
              <a:t>Mutiara</a:t>
            </a:r>
            <a:r>
              <a:rPr lang="en-US" sz="1400" dirty="0" smtClean="0"/>
              <a:t>/ SALIHIN will do the selection of the SME award winner lists based on good financial management &amp; governance and MCMC internal criteria.</a:t>
            </a:r>
          </a:p>
          <a:p>
            <a:pPr marL="285750" indent="-285750" algn="just">
              <a:buFont typeface="Arial" panose="020B0604020202020204" pitchFamily="34" charset="0"/>
              <a:buChar char="•"/>
            </a:pPr>
            <a:r>
              <a:rPr lang="en-US" sz="1400" dirty="0" smtClean="0"/>
              <a:t>An event will be held to celebrate the winners.</a:t>
            </a:r>
          </a:p>
          <a:p>
            <a:pPr marL="285750" indent="-285750" algn="just">
              <a:buFont typeface="Arial" panose="020B0604020202020204" pitchFamily="34" charset="0"/>
              <a:buChar char="•"/>
            </a:pPr>
            <a:r>
              <a:rPr lang="en-US" sz="1400" dirty="0" smtClean="0"/>
              <a:t>Award will be sponsored by FR </a:t>
            </a:r>
            <a:r>
              <a:rPr lang="en-US" sz="1400" dirty="0" err="1" smtClean="0"/>
              <a:t>Mutiara</a:t>
            </a:r>
            <a:r>
              <a:rPr lang="en-US" sz="1400" dirty="0" smtClean="0"/>
              <a:t>/ SALIHIN.</a:t>
            </a:r>
          </a:p>
          <a:p>
            <a:pPr marL="285750" indent="-285750" algn="just">
              <a:buFont typeface="Arial" panose="020B0604020202020204" pitchFamily="34" charset="0"/>
              <a:buChar char="•"/>
            </a:pPr>
            <a:r>
              <a:rPr lang="en-US" sz="1400" dirty="0"/>
              <a:t>FR </a:t>
            </a:r>
            <a:r>
              <a:rPr lang="en-US" sz="1400" dirty="0" err="1" smtClean="0"/>
              <a:t>Mutiara</a:t>
            </a:r>
            <a:r>
              <a:rPr lang="en-US" sz="1400" dirty="0" smtClean="0"/>
              <a:t>/ SALIHIN will sponsor the 1</a:t>
            </a:r>
            <a:r>
              <a:rPr lang="en-US" sz="1400" baseline="30000" dirty="0" smtClean="0"/>
              <a:t>st</a:t>
            </a:r>
            <a:r>
              <a:rPr lang="en-US" sz="1400" dirty="0" smtClean="0"/>
              <a:t> year event and entrepreneurs segment in </a:t>
            </a:r>
            <a:r>
              <a:rPr lang="en-US" sz="1400" dirty="0" err="1"/>
              <a:t>Utusan</a:t>
            </a:r>
            <a:r>
              <a:rPr lang="en-US" sz="1400" dirty="0"/>
              <a:t>/ </a:t>
            </a:r>
            <a:r>
              <a:rPr lang="en-US" sz="1400" dirty="0" err="1" smtClean="0"/>
              <a:t>Sinar</a:t>
            </a:r>
            <a:r>
              <a:rPr lang="en-US" sz="1400" dirty="0" smtClean="0"/>
              <a:t> </a:t>
            </a:r>
            <a:r>
              <a:rPr lang="en-US" sz="1400" dirty="0" err="1" smtClean="0"/>
              <a:t>Harian</a:t>
            </a:r>
            <a:r>
              <a:rPr lang="en-US" sz="1400" dirty="0"/>
              <a:t>.</a:t>
            </a:r>
          </a:p>
        </p:txBody>
      </p:sp>
      <p:sp>
        <p:nvSpPr>
          <p:cNvPr id="25" name="Rounded Rectangle 24"/>
          <p:cNvSpPr/>
          <p:nvPr/>
        </p:nvSpPr>
        <p:spPr>
          <a:xfrm>
            <a:off x="536576" y="2488659"/>
            <a:ext cx="2618945" cy="3006671"/>
          </a:xfrm>
          <a:prstGeom prst="roundRect">
            <a:avLst/>
          </a:prstGeom>
          <a:solidFill>
            <a:srgbClr val="00B0F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smtClean="0">
                <a:solidFill>
                  <a:schemeClr val="tx1"/>
                </a:solidFill>
              </a:rPr>
              <a:t>PI1M BUSINESS AWARD</a:t>
            </a:r>
          </a:p>
          <a:p>
            <a:pPr algn="ctr"/>
            <a:r>
              <a:rPr lang="en-US" sz="2000" dirty="0" smtClean="0">
                <a:solidFill>
                  <a:schemeClr val="tx1"/>
                </a:solidFill>
              </a:rPr>
              <a:t>Joint program between </a:t>
            </a:r>
          </a:p>
          <a:p>
            <a:pPr algn="ctr"/>
            <a:r>
              <a:rPr lang="en-US" sz="2000" b="1" dirty="0" smtClean="0">
                <a:solidFill>
                  <a:schemeClr val="tx1"/>
                </a:solidFill>
              </a:rPr>
              <a:t>FR </a:t>
            </a:r>
            <a:r>
              <a:rPr lang="en-US" sz="2000" b="1" dirty="0" err="1" smtClean="0">
                <a:solidFill>
                  <a:schemeClr val="tx1"/>
                </a:solidFill>
              </a:rPr>
              <a:t>Mutiara</a:t>
            </a:r>
            <a:r>
              <a:rPr lang="en-US" sz="2000" b="1" dirty="0" smtClean="0">
                <a:solidFill>
                  <a:schemeClr val="tx1"/>
                </a:solidFill>
              </a:rPr>
              <a:t>-SALIHIN-KKMM-MCMC- PI1M</a:t>
            </a:r>
            <a:endParaRPr lang="en-MY" sz="2000" b="1" dirty="0">
              <a:solidFill>
                <a:schemeClr val="tx1"/>
              </a:solidFill>
            </a:endParaRPr>
          </a:p>
        </p:txBody>
      </p:sp>
      <p:pic>
        <p:nvPicPr>
          <p:cNvPr id="26"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55521" y="2456855"/>
            <a:ext cx="1340280" cy="3038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7" name="TextBox 26"/>
          <p:cNvSpPr txBox="1"/>
          <p:nvPr/>
        </p:nvSpPr>
        <p:spPr>
          <a:xfrm>
            <a:off x="533401" y="5697498"/>
            <a:ext cx="1330172" cy="369332"/>
          </a:xfrm>
          <a:prstGeom prst="rect">
            <a:avLst/>
          </a:prstGeom>
          <a:noFill/>
        </p:spPr>
        <p:txBody>
          <a:bodyPr wrap="none" rtlCol="0">
            <a:spAutoFit/>
          </a:bodyPr>
          <a:lstStyle/>
          <a:p>
            <a:r>
              <a:rPr lang="en-US" dirty="0" smtClean="0"/>
              <a:t>Support By: </a:t>
            </a:r>
            <a:endParaRPr lang="en-MY" dirty="0"/>
          </a:p>
        </p:txBody>
      </p:sp>
      <p:grpSp>
        <p:nvGrpSpPr>
          <p:cNvPr id="28" name="Group 27"/>
          <p:cNvGrpSpPr/>
          <p:nvPr/>
        </p:nvGrpSpPr>
        <p:grpSpPr>
          <a:xfrm>
            <a:off x="1922456" y="5647730"/>
            <a:ext cx="5926145" cy="468868"/>
            <a:chOff x="601663" y="5105400"/>
            <a:chExt cx="6580524" cy="621268"/>
          </a:xfrm>
        </p:grpSpPr>
        <p:sp>
          <p:nvSpPr>
            <p:cNvPr id="29" name="Rectangle 28"/>
            <p:cNvSpPr/>
            <p:nvPr/>
          </p:nvSpPr>
          <p:spPr bwMode="auto">
            <a:xfrm>
              <a:off x="3982742" y="5105400"/>
              <a:ext cx="1507161" cy="609600"/>
            </a:xfrm>
            <a:prstGeom prst="rect">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0" name="Rectangle 29"/>
            <p:cNvSpPr/>
            <p:nvPr/>
          </p:nvSpPr>
          <p:spPr bwMode="auto">
            <a:xfrm>
              <a:off x="2298405" y="5105400"/>
              <a:ext cx="1499214" cy="511175"/>
            </a:xfrm>
            <a:prstGeom prst="rect">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1" name="Rectangle 30"/>
            <p:cNvSpPr/>
            <p:nvPr/>
          </p:nvSpPr>
          <p:spPr bwMode="auto">
            <a:xfrm>
              <a:off x="5667079" y="5105400"/>
              <a:ext cx="1515108" cy="621268"/>
            </a:xfrm>
            <a:prstGeom prst="rect">
              <a:avLst/>
            </a:prstGeom>
            <a:blipFill rotWithShape="0">
              <a:blip r:embed="rId5" cstate="print"/>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2" name="Rectangle 31"/>
            <p:cNvSpPr/>
            <p:nvPr/>
          </p:nvSpPr>
          <p:spPr bwMode="auto">
            <a:xfrm>
              <a:off x="601663" y="5105400"/>
              <a:ext cx="1503673" cy="511175"/>
            </a:xfrm>
            <a:prstGeom prst="rect">
              <a:avLst/>
            </a:prstGeom>
            <a:blipFill rotWithShape="0">
              <a:blip r:embed="rId6" cstate="print"/>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spTree>
    <p:extLst>
      <p:ext uri="{BB962C8B-B14F-4D97-AF65-F5344CB8AC3E}">
        <p14:creationId xmlns:p14="http://schemas.microsoft.com/office/powerpoint/2010/main" xmlns="" val="18424505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Project directorate</a:t>
            </a:r>
            <a:endParaRPr lang="en-MY" sz="2800" dirty="0">
              <a:solidFill>
                <a:schemeClr val="tx1"/>
              </a:solidFill>
              <a:latin typeface="Arial Black"/>
            </a:endParaRPr>
          </a:p>
        </p:txBody>
      </p:sp>
      <p:sp>
        <p:nvSpPr>
          <p:cNvPr id="20" name="Content Placeholder 2"/>
          <p:cNvSpPr>
            <a:spLocks noGrp="1"/>
          </p:cNvSpPr>
          <p:nvPr>
            <p:ph idx="1"/>
          </p:nvPr>
        </p:nvSpPr>
        <p:spPr>
          <a:xfrm>
            <a:off x="304800" y="1371600"/>
            <a:ext cx="8534400" cy="1524000"/>
          </a:xfrm>
        </p:spPr>
        <p:txBody>
          <a:bodyPr>
            <a:noAutofit/>
          </a:bodyPr>
          <a:lstStyle/>
          <a:p>
            <a:pPr marL="0" lvl="0" indent="0" algn="just">
              <a:buNone/>
            </a:pPr>
            <a:r>
              <a:rPr lang="en-US" sz="1600" dirty="0" smtClean="0"/>
              <a:t>FR </a:t>
            </a:r>
            <a:r>
              <a:rPr lang="en-US" sz="1600" dirty="0" err="1" smtClean="0"/>
              <a:t>Mutiara</a:t>
            </a:r>
            <a:r>
              <a:rPr lang="en-US" sz="1600" dirty="0" smtClean="0"/>
              <a:t> </a:t>
            </a:r>
            <a:r>
              <a:rPr lang="en-US" sz="1600" dirty="0"/>
              <a:t>is an established information &amp; technology consultation company with a mission to </a:t>
            </a:r>
            <a:r>
              <a:rPr lang="en-US" sz="1600" dirty="0" smtClean="0"/>
              <a:t>be the </a:t>
            </a:r>
            <a:r>
              <a:rPr lang="en-US" sz="1600" dirty="0"/>
              <a:t>preferred project management consultant and to become one of the premier player in Malaysia business landscape which provide consultancy services and solutions to different organizations across Malaysia, creating value for clients by leveraging industry knowledge and service offering expertise with an insight into and access to all the emerging technologies.</a:t>
            </a:r>
            <a:endParaRPr lang="en-MY" sz="1600" dirty="0"/>
          </a:p>
        </p:txBody>
      </p:sp>
      <p:sp>
        <p:nvSpPr>
          <p:cNvPr id="14" name="Rectangle 13"/>
          <p:cNvSpPr/>
          <p:nvPr/>
        </p:nvSpPr>
        <p:spPr>
          <a:xfrm>
            <a:off x="6958121" y="2895600"/>
            <a:ext cx="1804879" cy="311766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15" name="Rectangle 14"/>
          <p:cNvSpPr/>
          <p:nvPr/>
        </p:nvSpPr>
        <p:spPr>
          <a:xfrm>
            <a:off x="6958121" y="3027827"/>
            <a:ext cx="1804879" cy="2985443"/>
          </a:xfrm>
          <a:prstGeom prst="rect">
            <a:avLst/>
          </a:prstGeom>
        </p:spPr>
        <p:txBody>
          <a:bodyPr wrap="square" lIns="182889" tIns="91445" rIns="182889" bIns="91445">
            <a:spAutoFit/>
          </a:bodyPr>
          <a:lstStyle/>
          <a:p>
            <a:pPr algn="ctr"/>
            <a:r>
              <a:rPr lang="en-US" sz="1400" b="1" dirty="0" smtClean="0">
                <a:solidFill>
                  <a:schemeClr val="bg1"/>
                </a:solidFill>
                <a:latin typeface="+mj-lt"/>
                <a:ea typeface="Open Sans" panose="020B0606030504020204" pitchFamily="34" charset="0"/>
                <a:cs typeface="Open Sans" panose="020B0606030504020204" pitchFamily="34" charset="0"/>
              </a:rPr>
              <a:t>Company Vision</a:t>
            </a:r>
          </a:p>
          <a:p>
            <a:pPr algn="ctr"/>
            <a:r>
              <a:rPr lang="en-US" sz="1400" dirty="0" smtClean="0">
                <a:solidFill>
                  <a:schemeClr val="bg1"/>
                </a:solidFill>
                <a:latin typeface="+mj-lt"/>
                <a:ea typeface="Open Sans Light"/>
                <a:cs typeface="Open Sans Light"/>
              </a:rPr>
              <a:t>“Setting standards utilizing best available solutions”</a:t>
            </a:r>
          </a:p>
          <a:p>
            <a:pPr algn="ctr"/>
            <a:endParaRPr lang="en-US" sz="1400" dirty="0" smtClean="0">
              <a:solidFill>
                <a:schemeClr val="bg1"/>
              </a:solidFill>
              <a:latin typeface="+mj-lt"/>
              <a:ea typeface="Open Sans Light"/>
              <a:cs typeface="Open Sans Light"/>
            </a:endParaRPr>
          </a:p>
          <a:p>
            <a:pPr algn="ctr"/>
            <a:r>
              <a:rPr lang="en-US" sz="1400" b="1" dirty="0" smtClean="0">
                <a:solidFill>
                  <a:schemeClr val="bg1"/>
                </a:solidFill>
                <a:latin typeface="+mj-lt"/>
                <a:ea typeface="Open Sans" panose="020B0606030504020204" pitchFamily="34" charset="0"/>
                <a:cs typeface="Open Sans" panose="020B0606030504020204" pitchFamily="34" charset="0"/>
              </a:rPr>
              <a:t>Mission Statement</a:t>
            </a:r>
            <a:endParaRPr lang="en-US" sz="1400" b="1" dirty="0">
              <a:solidFill>
                <a:schemeClr val="bg1"/>
              </a:solidFill>
              <a:latin typeface="+mj-lt"/>
              <a:ea typeface="Open Sans" panose="020B0606030504020204" pitchFamily="34" charset="0"/>
              <a:cs typeface="Open Sans" panose="020B0606030504020204" pitchFamily="34" charset="0"/>
            </a:endParaRPr>
          </a:p>
          <a:p>
            <a:pPr algn="ctr"/>
            <a:r>
              <a:rPr lang="en-US" sz="1400" dirty="0" smtClean="0">
                <a:solidFill>
                  <a:schemeClr val="bg1"/>
                </a:solidFill>
                <a:latin typeface="+mj-lt"/>
                <a:ea typeface="Open Sans Light"/>
                <a:cs typeface="Open Sans Light"/>
              </a:rPr>
              <a:t>“Committed to excellence in providing innovative and reliable Information Technology services”</a:t>
            </a:r>
            <a:endParaRPr lang="en-US" sz="1400" dirty="0">
              <a:solidFill>
                <a:schemeClr val="bg1"/>
              </a:solidFill>
              <a:latin typeface="+mj-lt"/>
              <a:ea typeface="Open Sans Light"/>
              <a:cs typeface="Open Sans Ligh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02797" y="2667000"/>
            <a:ext cx="3355003" cy="3506841"/>
          </a:xfrm>
          <a:prstGeom prst="rect">
            <a:avLst/>
          </a:prstGeom>
        </p:spPr>
      </p:pic>
    </p:spTree>
    <p:extLst>
      <p:ext uri="{BB962C8B-B14F-4D97-AF65-F5344CB8AC3E}">
        <p14:creationId xmlns:p14="http://schemas.microsoft.com/office/powerpoint/2010/main" xmlns="" val="7641104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ACKNOWLEDGEMENT DAY</a:t>
            </a:r>
            <a:endParaRPr lang="en-MY" sz="3000" dirty="0">
              <a:solidFill>
                <a:schemeClr val="tx1"/>
              </a:solidFill>
              <a:latin typeface="Arial Black"/>
            </a:endParaRPr>
          </a:p>
        </p:txBody>
      </p:sp>
    </p:spTree>
    <p:extLst>
      <p:ext uri="{BB962C8B-B14F-4D97-AF65-F5344CB8AC3E}">
        <p14:creationId xmlns:p14="http://schemas.microsoft.com/office/powerpoint/2010/main" xmlns="" val="233432000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90713" y="814388"/>
            <a:ext cx="5362575" cy="5229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3186793" y="2890391"/>
            <a:ext cx="2363339" cy="1077218"/>
          </a:xfrm>
          <a:prstGeom prst="rect">
            <a:avLst/>
          </a:prstGeom>
          <a:noFill/>
        </p:spPr>
        <p:txBody>
          <a:bodyPr wrap="none" rtlCol="0">
            <a:spAutoFit/>
          </a:bodyPr>
          <a:lstStyle/>
          <a:p>
            <a:pPr algn="ctr"/>
            <a:r>
              <a:rPr lang="en-US" sz="3200" b="1" dirty="0" smtClean="0"/>
              <a:t>CONTINOUS </a:t>
            </a:r>
          </a:p>
          <a:p>
            <a:pPr algn="ctr"/>
            <a:r>
              <a:rPr lang="en-US" sz="3200" b="1" dirty="0" smtClean="0"/>
              <a:t>EDUCATION</a:t>
            </a:r>
            <a:endParaRPr lang="en-MY" sz="3200" b="1" dirty="0"/>
          </a:p>
        </p:txBody>
      </p:sp>
    </p:spTree>
    <p:extLst>
      <p:ext uri="{BB962C8B-B14F-4D97-AF65-F5344CB8AC3E}">
        <p14:creationId xmlns:p14="http://schemas.microsoft.com/office/powerpoint/2010/main" xmlns="" val="105047521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90713" y="814388"/>
            <a:ext cx="5362575" cy="5229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3591190" y="2621340"/>
            <a:ext cx="1666610" cy="1569660"/>
          </a:xfrm>
          <a:prstGeom prst="rect">
            <a:avLst/>
          </a:prstGeom>
          <a:noFill/>
        </p:spPr>
        <p:txBody>
          <a:bodyPr wrap="none" rtlCol="0">
            <a:spAutoFit/>
          </a:bodyPr>
          <a:lstStyle/>
          <a:p>
            <a:pPr algn="ctr"/>
            <a:r>
              <a:rPr lang="en-US" sz="3200" b="1" dirty="0" smtClean="0"/>
              <a:t>ROAD </a:t>
            </a:r>
          </a:p>
          <a:p>
            <a:pPr algn="ctr"/>
            <a:r>
              <a:rPr lang="en-US" sz="3200" b="1" dirty="0" smtClean="0"/>
              <a:t>TO </a:t>
            </a:r>
          </a:p>
          <a:p>
            <a:pPr algn="ctr"/>
            <a:r>
              <a:rPr lang="en-US" sz="3200" b="1" dirty="0" smtClean="0"/>
              <a:t>SUCCESS</a:t>
            </a:r>
            <a:endParaRPr lang="en-MY" sz="3200" b="1" dirty="0"/>
          </a:p>
        </p:txBody>
      </p:sp>
    </p:spTree>
    <p:extLst>
      <p:ext uri="{BB962C8B-B14F-4D97-AF65-F5344CB8AC3E}">
        <p14:creationId xmlns:p14="http://schemas.microsoft.com/office/powerpoint/2010/main" xmlns="" val="24309919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90713" y="814388"/>
            <a:ext cx="5362575" cy="5229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3352800" y="2890391"/>
            <a:ext cx="2031325" cy="1077218"/>
          </a:xfrm>
          <a:prstGeom prst="rect">
            <a:avLst/>
          </a:prstGeom>
          <a:noFill/>
        </p:spPr>
        <p:txBody>
          <a:bodyPr wrap="none" rtlCol="0">
            <a:spAutoFit/>
          </a:bodyPr>
          <a:lstStyle/>
          <a:p>
            <a:pPr algn="ctr"/>
            <a:r>
              <a:rPr lang="en-US" sz="3200" b="1" dirty="0" smtClean="0"/>
              <a:t>EXTENSIVE</a:t>
            </a:r>
          </a:p>
          <a:p>
            <a:pPr algn="ctr"/>
            <a:r>
              <a:rPr lang="en-US" sz="3200" b="1" dirty="0" smtClean="0"/>
              <a:t>SUPPORT</a:t>
            </a:r>
            <a:endParaRPr lang="en-MY" sz="3200" b="1" dirty="0"/>
          </a:p>
        </p:txBody>
      </p:sp>
    </p:spTree>
    <p:extLst>
      <p:ext uri="{BB962C8B-B14F-4D97-AF65-F5344CB8AC3E}">
        <p14:creationId xmlns:p14="http://schemas.microsoft.com/office/powerpoint/2010/main" xmlns="" val="325616576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 name="TextBox 1"/>
          <p:cNvSpPr txBox="1"/>
          <p:nvPr/>
        </p:nvSpPr>
        <p:spPr>
          <a:xfrm>
            <a:off x="588942" y="1523440"/>
            <a:ext cx="7467600" cy="1200329"/>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Next business day (</a:t>
            </a:r>
            <a:r>
              <a:rPr lang="en-US" dirty="0" err="1"/>
              <a:t>Klang</a:t>
            </a:r>
            <a:r>
              <a:rPr lang="en-US" dirty="0"/>
              <a:t> Valley), Within </a:t>
            </a:r>
            <a:r>
              <a:rPr lang="en-US" dirty="0" smtClean="0"/>
              <a:t>5 </a:t>
            </a:r>
            <a:r>
              <a:rPr lang="en-US" dirty="0"/>
              <a:t>days (Peninsular area), Within one week (Sabah </a:t>
            </a:r>
            <a:r>
              <a:rPr lang="en-US" dirty="0" smtClean="0"/>
              <a:t>&amp; Sarawak).</a:t>
            </a:r>
            <a:endParaRPr lang="en-US" dirty="0"/>
          </a:p>
          <a:p>
            <a:pPr marL="263776" indent="-263776">
              <a:buFont typeface="Arial" panose="020B0604020202020204" pitchFamily="34" charset="0"/>
              <a:buChar char="•"/>
            </a:pPr>
            <a:r>
              <a:rPr lang="en-US" dirty="0"/>
              <a:t>Diagram below illustrates how the mechanism </a:t>
            </a:r>
            <a:r>
              <a:rPr lang="en-US" dirty="0" smtClean="0"/>
              <a:t>works.</a:t>
            </a:r>
            <a:endParaRPr lang="en-US" dirty="0"/>
          </a:p>
          <a:p>
            <a:endParaRPr lang="en-US" dirty="0"/>
          </a:p>
        </p:txBody>
      </p:sp>
      <p:pic>
        <p:nvPicPr>
          <p:cNvPr id="7170" name="Picture 2" descr="service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4572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ON-SITE SUPPORT</a:t>
            </a:r>
            <a:endParaRPr lang="en-MY" sz="3000" dirty="0">
              <a:solidFill>
                <a:schemeClr val="tx1"/>
              </a:solidFill>
              <a:latin typeface="Arial Black"/>
            </a:endParaRPr>
          </a:p>
        </p:txBody>
      </p:sp>
    </p:spTree>
    <p:extLst>
      <p:ext uri="{BB962C8B-B14F-4D97-AF65-F5344CB8AC3E}">
        <p14:creationId xmlns:p14="http://schemas.microsoft.com/office/powerpoint/2010/main" xmlns="" val="400853307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TEAM </a:t>
            </a:r>
            <a:r>
              <a:rPr lang="en-US" sz="3000" dirty="0" err="1" smtClean="0">
                <a:solidFill>
                  <a:schemeClr val="tx1"/>
                </a:solidFill>
                <a:latin typeface="Arial Black"/>
              </a:rPr>
              <a:t>VIEWeR</a:t>
            </a:r>
            <a:r>
              <a:rPr lang="en-US" sz="3000" dirty="0" smtClean="0">
                <a:solidFill>
                  <a:schemeClr val="tx1"/>
                </a:solidFill>
                <a:latin typeface="Arial Black"/>
              </a:rPr>
              <a:t> SUPPORT</a:t>
            </a:r>
            <a:endParaRPr lang="en-MY" sz="3000" dirty="0">
              <a:solidFill>
                <a:schemeClr val="tx1"/>
              </a:solidFill>
              <a:latin typeface="Arial Black"/>
            </a:endParaRPr>
          </a:p>
        </p:txBody>
      </p:sp>
      <p:pic>
        <p:nvPicPr>
          <p:cNvPr id="6" name="Picture 4" descr="service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88942" y="1523440"/>
            <a:ext cx="7467600" cy="646331"/>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a:t>
            </a:r>
            <a:r>
              <a:rPr lang="en-US" dirty="0" smtClean="0"/>
              <a:t>Within 24 hours (Subject to availability).</a:t>
            </a:r>
            <a:endParaRPr lang="en-US" dirty="0"/>
          </a:p>
          <a:p>
            <a:pPr marL="263776" indent="-263776">
              <a:buFont typeface="Arial" panose="020B0604020202020204" pitchFamily="34" charset="0"/>
              <a:buChar char="•"/>
            </a:pPr>
            <a:r>
              <a:rPr lang="en-US" dirty="0"/>
              <a:t>Diagram below illustrates </a:t>
            </a:r>
            <a:r>
              <a:rPr lang="en-US" dirty="0" smtClean="0"/>
              <a:t>process of team viewer support.</a:t>
            </a:r>
            <a:endParaRPr lang="en-US" dirty="0"/>
          </a:p>
        </p:txBody>
      </p:sp>
    </p:spTree>
    <p:extLst>
      <p:ext uri="{BB962C8B-B14F-4D97-AF65-F5344CB8AC3E}">
        <p14:creationId xmlns:p14="http://schemas.microsoft.com/office/powerpoint/2010/main" xmlns="" val="19953716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5" name="Picture 2" descr="service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457200" y="304800"/>
            <a:ext cx="6477000" cy="838200"/>
          </a:xfrm>
          <a:prstGeom prst="rect">
            <a:avLst/>
          </a:prstGeom>
        </p:spPr>
        <p:txBody>
          <a:bodyPr anchor="b">
            <a:normAutofit fontScale="92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Helpdesk business SUPPORT</a:t>
            </a:r>
            <a:endParaRPr lang="en-MY" sz="3000" dirty="0">
              <a:solidFill>
                <a:schemeClr val="tx1"/>
              </a:solidFill>
              <a:latin typeface="Arial Black"/>
            </a:endParaRPr>
          </a:p>
        </p:txBody>
      </p:sp>
      <p:sp>
        <p:nvSpPr>
          <p:cNvPr id="7" name="TextBox 6"/>
          <p:cNvSpPr txBox="1"/>
          <p:nvPr/>
        </p:nvSpPr>
        <p:spPr>
          <a:xfrm>
            <a:off x="588942" y="1523440"/>
            <a:ext cx="7467600" cy="646331"/>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a:t>
            </a:r>
            <a:r>
              <a:rPr lang="en-US" dirty="0" smtClean="0"/>
              <a:t>Within 24 hours (Subject to availability).</a:t>
            </a:r>
            <a:endParaRPr lang="en-US" dirty="0"/>
          </a:p>
          <a:p>
            <a:pPr marL="263776" indent="-263776">
              <a:buFont typeface="Arial" panose="020B0604020202020204" pitchFamily="34" charset="0"/>
              <a:buChar char="•"/>
            </a:pPr>
            <a:r>
              <a:rPr lang="en-US" dirty="0"/>
              <a:t>Diagram below illustrates </a:t>
            </a:r>
            <a:r>
              <a:rPr lang="en-US" dirty="0" smtClean="0"/>
              <a:t>process of helpdesk business support.</a:t>
            </a:r>
            <a:endParaRPr lang="en-US" dirty="0"/>
          </a:p>
        </p:txBody>
      </p:sp>
    </p:spTree>
    <p:extLst>
      <p:ext uri="{BB962C8B-B14F-4D97-AF65-F5344CB8AC3E}">
        <p14:creationId xmlns:p14="http://schemas.microsoft.com/office/powerpoint/2010/main" xmlns="" val="418766615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83889" y="716463"/>
            <a:ext cx="5359911" cy="5227136"/>
          </a:xfrm>
          <a:prstGeom prst="rect">
            <a:avLst/>
          </a:prstGeom>
        </p:spPr>
      </p:pic>
    </p:spTree>
    <p:extLst>
      <p:ext uri="{BB962C8B-B14F-4D97-AF65-F5344CB8AC3E}">
        <p14:creationId xmlns:p14="http://schemas.microsoft.com/office/powerpoint/2010/main" xmlns="" val="233471451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642918"/>
            <a:ext cx="8534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Proposed pi1m ZONING POSITION &amp; ROAD MAPPING</a:t>
            </a:r>
            <a:endParaRPr lang="en-MY" sz="2800" dirty="0">
              <a:solidFill>
                <a:schemeClr val="tx1"/>
              </a:solidFill>
              <a:latin typeface="Arial Black"/>
            </a:endParaRPr>
          </a:p>
        </p:txBody>
      </p:sp>
      <p:pic>
        <p:nvPicPr>
          <p:cNvPr id="25" name="Picture 5"/>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114800" y="1963737"/>
            <a:ext cx="4953000" cy="329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6"/>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52400" y="1857364"/>
            <a:ext cx="3657600" cy="384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862468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4282" y="142852"/>
            <a:ext cx="8534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fontAlgn="auto">
              <a:spcAft>
                <a:spcPts val="0"/>
              </a:spcAft>
              <a:defRPr/>
            </a:pPr>
            <a:r>
              <a:rPr lang="en-US" sz="2800" dirty="0" smtClean="0">
                <a:solidFill>
                  <a:schemeClr val="tx1"/>
                </a:solidFill>
                <a:latin typeface="Arial Black"/>
              </a:rPr>
              <a:t>CPC PROJECT MANAGEMENT TEAM</a:t>
            </a:r>
            <a:endParaRPr lang="en-MY" sz="2800" dirty="0">
              <a:solidFill>
                <a:schemeClr val="tx1"/>
              </a:solidFill>
              <a:latin typeface="Arial Black"/>
            </a:endParaRPr>
          </a:p>
        </p:txBody>
      </p:sp>
      <p:pic>
        <p:nvPicPr>
          <p:cNvPr id="35841" name="Picture 1"/>
          <p:cNvPicPr>
            <a:picLocks noChangeAspect="1" noChangeArrowheads="1"/>
          </p:cNvPicPr>
          <p:nvPr/>
        </p:nvPicPr>
        <p:blipFill>
          <a:blip r:embed="rId2"/>
          <a:srcRect t="21377" r="689" b="5797"/>
          <a:stretch>
            <a:fillRect/>
          </a:stretch>
        </p:blipFill>
        <p:spPr bwMode="auto">
          <a:xfrm>
            <a:off x="214250" y="1000108"/>
            <a:ext cx="8644030" cy="5072098"/>
          </a:xfrm>
          <a:prstGeom prst="rect">
            <a:avLst/>
          </a:prstGeom>
          <a:noFill/>
          <a:ln w="9525">
            <a:noFill/>
            <a:miter lim="800000"/>
            <a:headEnd/>
            <a:tailEnd/>
          </a:ln>
          <a:effectLst/>
        </p:spPr>
      </p:pic>
    </p:spTree>
    <p:extLst>
      <p:ext uri="{BB962C8B-B14F-4D97-AF65-F5344CB8AC3E}">
        <p14:creationId xmlns:p14="http://schemas.microsoft.com/office/powerpoint/2010/main" xmlns="" val="190971558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Subject matter expert</a:t>
            </a:r>
            <a:endParaRPr lang="en-MY" sz="2800" dirty="0">
              <a:solidFill>
                <a:schemeClr val="tx1"/>
              </a:solidFill>
              <a:latin typeface="Arial Black"/>
            </a:endParaRPr>
          </a:p>
        </p:txBody>
      </p:sp>
      <p:grpSp>
        <p:nvGrpSpPr>
          <p:cNvPr id="5129" name="Ellipse 256"/>
          <p:cNvGrpSpPr>
            <a:grpSpLocks/>
          </p:cNvGrpSpPr>
          <p:nvPr/>
        </p:nvGrpSpPr>
        <p:grpSpPr bwMode="auto">
          <a:xfrm>
            <a:off x="-4002088" y="4418013"/>
            <a:ext cx="2768600" cy="409575"/>
            <a:chOff x="4712208" y="4803648"/>
            <a:chExt cx="2822448" cy="621792"/>
          </a:xfrm>
        </p:grpSpPr>
        <p:pic>
          <p:nvPicPr>
            <p:cNvPr id="5133" name="Ellipse 256"/>
            <p:cNvPicPr>
              <a:picLocks noChangeArrowheads="1"/>
            </p:cNvPicPr>
            <p:nvPr/>
          </p:nvPicPr>
          <p:blipFill>
            <a:blip r:embed="rId3">
              <a:lum bright="60000"/>
              <a:extLst>
                <a:ext uri="{28A0092B-C50C-407E-A947-70E740481C1C}">
                  <a14:useLocalDpi xmlns:a14="http://schemas.microsoft.com/office/drawing/2010/main" xmlns="" val="0"/>
                </a:ext>
              </a:extLst>
            </a:blip>
            <a:srcRect/>
            <a:stretch>
              <a:fillRect/>
            </a:stretch>
          </p:blipFill>
          <p:spPr bwMode="auto">
            <a:xfrm>
              <a:off x="4712208" y="4803648"/>
              <a:ext cx="2822448" cy="621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4" name="Text Box 369"/>
            <p:cNvSpPr txBox="1">
              <a:spLocks noChangeArrowheads="1"/>
            </p:cNvSpPr>
            <p:nvPr/>
          </p:nvSpPr>
          <p:spPr bwMode="auto">
            <a:xfrm>
              <a:off x="5129610" y="4897422"/>
              <a:ext cx="1985245" cy="434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MY" altLang="en-US" sz="1800" noProof="1">
                <a:solidFill>
                  <a:srgbClr val="FFFFFF"/>
                </a:solidFill>
                <a:ea typeface="MS PGothic" pitchFamily="34" charset="-128"/>
              </a:endParaRPr>
            </a:p>
          </p:txBody>
        </p:sp>
      </p:grpSp>
      <p:pic>
        <p:nvPicPr>
          <p:cNvPr id="20" name="Picture Placeholder 9"/>
          <p:cNvPicPr>
            <a:picLocks noChangeAspect="1"/>
          </p:cNvPicPr>
          <p:nvPr/>
        </p:nvPicPr>
        <p:blipFill rotWithShape="1">
          <a:blip r:embed="rId4" cstate="print">
            <a:extLst>
              <a:ext uri="{28A0092B-C50C-407E-A947-70E740481C1C}">
                <a14:useLocalDpi xmlns:a14="http://schemas.microsoft.com/office/drawing/2010/main" xmlns="" val="0"/>
              </a:ext>
            </a:extLst>
          </a:blip>
          <a:srcRect l="819" t="27976" r="819" b="16538"/>
          <a:stretch/>
        </p:blipFill>
        <p:spPr>
          <a:xfrm>
            <a:off x="0" y="1476375"/>
            <a:ext cx="9144000" cy="2372519"/>
          </a:xfrm>
          <a:prstGeom prst="rect">
            <a:avLst/>
          </a:prstGeom>
          <a:noFill/>
          <a:ln>
            <a:noFill/>
          </a:ln>
        </p:spPr>
      </p:pic>
      <p:sp>
        <p:nvSpPr>
          <p:cNvPr id="2" name="Rectangle 1"/>
          <p:cNvSpPr/>
          <p:nvPr/>
        </p:nvSpPr>
        <p:spPr>
          <a:xfrm>
            <a:off x="228600" y="4086761"/>
            <a:ext cx="8672015" cy="1323439"/>
          </a:xfrm>
          <a:prstGeom prst="rect">
            <a:avLst/>
          </a:prstGeom>
        </p:spPr>
        <p:txBody>
          <a:bodyPr wrap="square">
            <a:spAutoFit/>
          </a:bodyPr>
          <a:lstStyle/>
          <a:p>
            <a:pPr lvl="0" algn="just"/>
            <a:r>
              <a:rPr lang="en-US" sz="1600" dirty="0"/>
              <a:t>SALIHIN is one of the fast growing and leading indigenous brand in Malaysia, which umbrellas a group of distinctive entities tailoring unique and independent consulting services to local and international clientele. SALIHIN offers an integrated and wide spectrum of value for money professional services in the areas of auditing and assurance, taxation (direct and indirect), business advisory, information technology, accounting software and corporate finance.</a:t>
            </a:r>
            <a:endParaRPr lang="en-MY" sz="16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02798" y="5562600"/>
            <a:ext cx="3811171" cy="48348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841398" y="5688851"/>
            <a:ext cx="1550002" cy="348750"/>
          </a:xfrm>
          <a:prstGeom prst="rect">
            <a:avLst/>
          </a:prstGeom>
        </p:spPr>
      </p:pic>
    </p:spTree>
    <p:extLst>
      <p:ext uri="{BB962C8B-B14F-4D97-AF65-F5344CB8AC3E}">
        <p14:creationId xmlns:p14="http://schemas.microsoft.com/office/powerpoint/2010/main" xmlns="" val="47484721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3581916532"/>
              </p:ext>
            </p:extLst>
          </p:nvPr>
        </p:nvGraphicFramePr>
        <p:xfrm>
          <a:off x="214282" y="1357298"/>
          <a:ext cx="8737600" cy="4229029"/>
        </p:xfrm>
        <a:graphic>
          <a:graphicData uri="http://schemas.openxmlformats.org/drawingml/2006/table">
            <a:tbl>
              <a:tblPr firstRow="1" bandRow="1">
                <a:tableStyleId>{7DF18680-E054-41AD-8BC1-D1AEF772440D}</a:tableStyleId>
              </a:tblPr>
              <a:tblGrid>
                <a:gridCol w="1338117"/>
                <a:gridCol w="7399483"/>
              </a:tblGrid>
              <a:tr h="329013">
                <a:tc>
                  <a:txBody>
                    <a:bodyPr/>
                    <a:lstStyle/>
                    <a:p>
                      <a:pPr algn="ctr"/>
                      <a:r>
                        <a:rPr lang="en-US" sz="1400" dirty="0" smtClean="0"/>
                        <a:t>POSITION</a:t>
                      </a:r>
                      <a:endParaRPr lang="en-MY" sz="1400" dirty="0"/>
                    </a:p>
                  </a:txBody>
                  <a:tcPr/>
                </a:tc>
                <a:tc>
                  <a:txBody>
                    <a:bodyPr/>
                    <a:lstStyle/>
                    <a:p>
                      <a:pPr algn="ctr"/>
                      <a:r>
                        <a:rPr lang="en-US" sz="1400" dirty="0" smtClean="0"/>
                        <a:t>JOB</a:t>
                      </a:r>
                      <a:r>
                        <a:rPr lang="en-US" sz="1400" baseline="0" dirty="0" smtClean="0"/>
                        <a:t> DESCRIPTION </a:t>
                      </a:r>
                      <a:endParaRPr lang="en-MY" sz="1400" dirty="0"/>
                    </a:p>
                  </a:txBody>
                  <a:tcPr/>
                </a:tc>
              </a:tr>
              <a:tr h="8225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PROJECT</a:t>
                      </a:r>
                      <a:r>
                        <a:rPr lang="en-US" sz="1400" baseline="0" dirty="0" smtClean="0"/>
                        <a:t> DIRECTOR</a:t>
                      </a:r>
                      <a:endParaRPr lang="en-US" sz="1400" dirty="0" smtClean="0"/>
                    </a:p>
                    <a:p>
                      <a:pPr algn="ctr"/>
                      <a:endParaRPr lang="en-MY" sz="1400" dirty="0"/>
                    </a:p>
                  </a:txBody>
                  <a:tcPr anchor="ctr"/>
                </a:tc>
                <a:tc>
                  <a:txBody>
                    <a:bodyPr/>
                    <a:lstStyle/>
                    <a:p>
                      <a:pPr marL="285750" indent="-285750">
                        <a:buFont typeface="Arial" panose="020B0604020202020204" pitchFamily="34" charset="0"/>
                        <a:buChar char="•"/>
                      </a:pPr>
                      <a:r>
                        <a:rPr lang="en-US" sz="1400" dirty="0" smtClean="0"/>
                        <a:t> To liaise &amp; follow-up</a:t>
                      </a:r>
                      <a:r>
                        <a:rPr lang="en-US" sz="1400" baseline="0" dirty="0" smtClean="0"/>
                        <a:t> with SKMM or KKMM on future &amp; upcoming project</a:t>
                      </a:r>
                    </a:p>
                    <a:p>
                      <a:pPr marL="285750" indent="-285750">
                        <a:buFont typeface="Arial" panose="020B0604020202020204" pitchFamily="34" charset="0"/>
                        <a:buChar char="•"/>
                      </a:pPr>
                      <a:r>
                        <a:rPr lang="en-US" sz="1400" baseline="0" dirty="0" smtClean="0"/>
                        <a:t> To be a lead on </a:t>
                      </a:r>
                      <a:r>
                        <a:rPr lang="en-AU" sz="1400" dirty="0" smtClean="0"/>
                        <a:t>Project Steering Committee Meeting</a:t>
                      </a:r>
                    </a:p>
                    <a:p>
                      <a:pPr marL="285750" indent="-285750">
                        <a:buFont typeface="Arial" panose="020B0604020202020204" pitchFamily="34" charset="0"/>
                        <a:buChar char="•"/>
                      </a:pPr>
                      <a:r>
                        <a:rPr lang="en-AU" sz="1400" dirty="0" smtClean="0"/>
                        <a:t> To make sure that the project follow according to the schedule &amp; plan</a:t>
                      </a:r>
                      <a:endParaRPr lang="en-MY" sz="1400" dirty="0"/>
                    </a:p>
                  </a:txBody>
                  <a:tcPr/>
                </a:tc>
              </a:tr>
              <a:tr h="740279">
                <a:tc>
                  <a:txBody>
                    <a:bodyPr/>
                    <a:lstStyle/>
                    <a:p>
                      <a:pPr algn="ctr"/>
                      <a:r>
                        <a:rPr lang="en-US" sz="1400" dirty="0" smtClean="0"/>
                        <a:t>PROJECT MANAGER</a:t>
                      </a:r>
                      <a:endParaRPr lang="en-MY" sz="1400" dirty="0"/>
                    </a:p>
                  </a:txBody>
                  <a:tcPr anchor="ctr"/>
                </a:tc>
                <a:tc>
                  <a:txBody>
                    <a:bodyPr/>
                    <a:lstStyle/>
                    <a:p>
                      <a:pPr marL="285750" indent="-285750">
                        <a:buFont typeface="Arial" panose="020B0604020202020204" pitchFamily="34" charset="0"/>
                        <a:buChar char="•"/>
                      </a:pPr>
                      <a:r>
                        <a:rPr lang="en-US" sz="1400" dirty="0" smtClean="0"/>
                        <a:t> To lead &amp; manage the project &amp; meeting</a:t>
                      </a:r>
                    </a:p>
                    <a:p>
                      <a:pPr marL="285750" indent="-285750">
                        <a:buFont typeface="Arial" panose="020B0604020202020204" pitchFamily="34" charset="0"/>
                        <a:buChar char="•"/>
                      </a:pPr>
                      <a:r>
                        <a:rPr lang="en-US" sz="1400" dirty="0" smtClean="0"/>
                        <a:t> </a:t>
                      </a:r>
                      <a:r>
                        <a:rPr lang="en-AU" sz="1400" dirty="0" smtClean="0"/>
                        <a:t>Liaise with internal or </a:t>
                      </a:r>
                      <a:r>
                        <a:rPr lang="en-AU" sz="1400" dirty="0" err="1" smtClean="0"/>
                        <a:t>Salihin</a:t>
                      </a:r>
                      <a:r>
                        <a:rPr lang="en-AU" sz="1400" dirty="0" smtClean="0"/>
                        <a:t> deployment team to ensure success deployment of the system</a:t>
                      </a:r>
                    </a:p>
                    <a:p>
                      <a:pPr marL="285750" indent="-285750">
                        <a:buFont typeface="Arial" panose="020B0604020202020204" pitchFamily="34" charset="0"/>
                        <a:buChar char="•"/>
                      </a:pPr>
                      <a:r>
                        <a:rPr lang="en-AU" sz="1400" dirty="0" smtClean="0"/>
                        <a:t> Attending Project Steering Committee Meeting</a:t>
                      </a:r>
                      <a:endParaRPr lang="en-US" sz="1400" dirty="0" smtClean="0"/>
                    </a:p>
                  </a:txBody>
                  <a:tcPr/>
                </a:tc>
              </a:tr>
              <a:tr h="1178964">
                <a:tc>
                  <a:txBody>
                    <a:bodyPr/>
                    <a:lstStyle/>
                    <a:p>
                      <a:pPr algn="ctr"/>
                      <a:r>
                        <a:rPr lang="en-US" sz="1400" dirty="0" smtClean="0"/>
                        <a:t>CONTRACT MANAGER</a:t>
                      </a:r>
                      <a:endParaRPr lang="en-MY" sz="1400" dirty="0"/>
                    </a:p>
                  </a:txBody>
                  <a:tcPr anchor="ctr"/>
                </a:tc>
                <a:tc>
                  <a:txBody>
                    <a:bodyPr/>
                    <a:lstStyle/>
                    <a:p>
                      <a:pPr marL="285750" indent="-285750">
                        <a:buFont typeface="Arial" panose="020B0604020202020204" pitchFamily="34" charset="0"/>
                        <a:buChar char="•"/>
                      </a:pPr>
                      <a:r>
                        <a:rPr lang="en-US" sz="1400" dirty="0" smtClean="0"/>
                        <a:t> To liaise with bank, Funder, Loan Institution, Insurance, company secretary </a:t>
                      </a:r>
                    </a:p>
                    <a:p>
                      <a:pPr marL="285750" indent="-285750">
                        <a:buFont typeface="Arial" panose="020B0604020202020204" pitchFamily="34" charset="0"/>
                        <a:buChar char="•"/>
                      </a:pPr>
                      <a:r>
                        <a:rPr lang="en-US" sz="1400" dirty="0" smtClean="0"/>
                        <a:t> </a:t>
                      </a:r>
                      <a:r>
                        <a:rPr lang="en-AU" sz="1400" dirty="0" smtClean="0"/>
                        <a:t>To prepare project contract &amp; related document</a:t>
                      </a:r>
                    </a:p>
                    <a:p>
                      <a:pPr marL="285750" indent="-285750">
                        <a:buFont typeface="Arial" panose="020B0604020202020204" pitchFamily="34" charset="0"/>
                        <a:buChar char="•"/>
                      </a:pPr>
                      <a:r>
                        <a:rPr lang="en-AU" sz="1400" dirty="0" smtClean="0"/>
                        <a:t> Monitoring on project costing</a:t>
                      </a:r>
                    </a:p>
                    <a:p>
                      <a:pPr marL="285750" indent="-285750">
                        <a:buFont typeface="Arial" panose="020B0604020202020204" pitchFamily="34" charset="0"/>
                        <a:buChar char="•"/>
                      </a:pPr>
                      <a:r>
                        <a:rPr lang="en-AU" sz="1400" dirty="0" smtClean="0"/>
                        <a:t> Liaise with Authorities</a:t>
                      </a:r>
                    </a:p>
                    <a:p>
                      <a:pPr marL="285750" indent="-285750">
                        <a:buFont typeface="Arial" panose="020B0604020202020204" pitchFamily="34" charset="0"/>
                        <a:buChar char="•"/>
                      </a:pPr>
                      <a:r>
                        <a:rPr lang="en-AU" sz="1400" dirty="0" smtClean="0"/>
                        <a:t> Attending Project Steering Committee Meeting</a:t>
                      </a:r>
                    </a:p>
                  </a:txBody>
                  <a:tcPr/>
                </a:tc>
              </a:tr>
              <a:tr h="959621">
                <a:tc>
                  <a:txBody>
                    <a:bodyPr/>
                    <a:lstStyle/>
                    <a:p>
                      <a:pPr algn="ctr"/>
                      <a:r>
                        <a:rPr lang="en-US" sz="1400" dirty="0" smtClean="0"/>
                        <a:t>CONTENT MANAGER</a:t>
                      </a:r>
                      <a:endParaRPr lang="en-MY" sz="1400" dirty="0"/>
                    </a:p>
                  </a:txBody>
                  <a:tcPr anchor="ctr"/>
                </a:tc>
                <a:tc>
                  <a:txBody>
                    <a:bodyPr/>
                    <a:lstStyle/>
                    <a:p>
                      <a:pPr marL="285750" indent="-285750">
                        <a:buFont typeface="Arial" panose="020B0604020202020204" pitchFamily="34" charset="0"/>
                        <a:buChar char="•"/>
                      </a:pPr>
                      <a:r>
                        <a:rPr lang="en-US" sz="1400" dirty="0" smtClean="0"/>
                        <a:t> Responsible on the content including training module</a:t>
                      </a:r>
                    </a:p>
                    <a:p>
                      <a:pPr marL="285750" indent="-285750">
                        <a:buFont typeface="Arial" panose="020B0604020202020204" pitchFamily="34" charset="0"/>
                        <a:buChar char="•"/>
                      </a:pPr>
                      <a:r>
                        <a:rPr lang="en-US" sz="1400" dirty="0" smtClean="0"/>
                        <a:t> Planning &amp; conduct the training session by classroom, Web</a:t>
                      </a:r>
                      <a:r>
                        <a:rPr lang="en-US" sz="1400" baseline="0" dirty="0" smtClean="0"/>
                        <a:t> based training, Online training,  mobile video training</a:t>
                      </a:r>
                      <a:endParaRPr lang="en-US" sz="1400" dirty="0" smtClean="0"/>
                    </a:p>
                    <a:p>
                      <a:pPr marL="285750" lvl="0" indent="-285750">
                        <a:buFont typeface="Arial" panose="020B0604020202020204" pitchFamily="34" charset="0"/>
                        <a:buChar char="•"/>
                      </a:pPr>
                      <a:r>
                        <a:rPr lang="en-US" sz="1400" dirty="0" smtClean="0"/>
                        <a:t> </a:t>
                      </a:r>
                      <a:r>
                        <a:rPr lang="ms-MY" sz="1400" dirty="0" smtClean="0"/>
                        <a:t>Develop technical solution for customer issues related to software setup and configuration</a:t>
                      </a:r>
                      <a:endParaRPr lang="en-MY" sz="1400" dirty="0" smtClean="0"/>
                    </a:p>
                    <a:p>
                      <a:pPr marL="285750" indent="-285750">
                        <a:buFont typeface="Arial" panose="020B0604020202020204" pitchFamily="34" charset="0"/>
                        <a:buChar char="•"/>
                      </a:pPr>
                      <a:r>
                        <a:rPr lang="en-US" sz="1400" dirty="0" smtClean="0"/>
                        <a:t> </a:t>
                      </a:r>
                      <a:r>
                        <a:rPr lang="ms-MY" sz="1400" dirty="0" smtClean="0"/>
                        <a:t>Delivered technical support service</a:t>
                      </a:r>
                    </a:p>
                  </a:txBody>
                  <a:tcPr/>
                </a:tc>
              </a:tr>
            </a:tbl>
          </a:graphicData>
        </a:graphic>
      </p:graphicFrame>
      <p:sp>
        <p:nvSpPr>
          <p:cNvPr id="4" name="Title 1"/>
          <p:cNvSpPr txBox="1">
            <a:spLocks/>
          </p:cNvSpPr>
          <p:nvPr/>
        </p:nvSpPr>
        <p:spPr>
          <a:xfrm>
            <a:off x="457200" y="142852"/>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fontAlgn="auto">
              <a:spcAft>
                <a:spcPts val="0"/>
              </a:spcAft>
              <a:defRPr/>
            </a:pPr>
            <a:r>
              <a:rPr lang="en-US" sz="2000" dirty="0" smtClean="0">
                <a:solidFill>
                  <a:schemeClr val="tx1"/>
                </a:solidFill>
                <a:latin typeface="Arial Black"/>
              </a:rPr>
              <a:t>Proposed JOB DESCRIPTION &amp; RESPONSIBILITIES</a:t>
            </a:r>
            <a:endParaRPr lang="en-MY" sz="2000" dirty="0">
              <a:solidFill>
                <a:schemeClr val="tx1"/>
              </a:solidFill>
              <a:latin typeface="Arial Black"/>
            </a:endParaRPr>
          </a:p>
        </p:txBody>
      </p:sp>
    </p:spTree>
    <p:extLst>
      <p:ext uri="{BB962C8B-B14F-4D97-AF65-F5344CB8AC3E}">
        <p14:creationId xmlns:p14="http://schemas.microsoft.com/office/powerpoint/2010/main" xmlns="" val="16983671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3287660597"/>
              </p:ext>
            </p:extLst>
          </p:nvPr>
        </p:nvGraphicFramePr>
        <p:xfrm>
          <a:off x="214282" y="1292108"/>
          <a:ext cx="8737600" cy="4657173"/>
        </p:xfrm>
        <a:graphic>
          <a:graphicData uri="http://schemas.openxmlformats.org/drawingml/2006/table">
            <a:tbl>
              <a:tblPr firstRow="1" bandRow="1">
                <a:tableStyleId>{7DF18680-E054-41AD-8BC1-D1AEF772440D}</a:tableStyleId>
              </a:tblPr>
              <a:tblGrid>
                <a:gridCol w="1338117"/>
                <a:gridCol w="7399483"/>
              </a:tblGrid>
              <a:tr h="329013">
                <a:tc>
                  <a:txBody>
                    <a:bodyPr/>
                    <a:lstStyle/>
                    <a:p>
                      <a:pPr algn="ctr"/>
                      <a:r>
                        <a:rPr lang="en-US" sz="1400" dirty="0" smtClean="0"/>
                        <a:t>POSITION</a:t>
                      </a:r>
                      <a:endParaRPr lang="en-MY" sz="1400" dirty="0"/>
                    </a:p>
                  </a:txBody>
                  <a:tcPr/>
                </a:tc>
                <a:tc>
                  <a:txBody>
                    <a:bodyPr/>
                    <a:lstStyle/>
                    <a:p>
                      <a:pPr algn="ctr"/>
                      <a:r>
                        <a:rPr lang="en-US" sz="1400" dirty="0" smtClean="0"/>
                        <a:t>JOB</a:t>
                      </a:r>
                      <a:r>
                        <a:rPr lang="en-US" sz="1400" baseline="0" dirty="0" smtClean="0"/>
                        <a:t> DESCRIPTION  </a:t>
                      </a:r>
                      <a:endParaRPr lang="en-MY" sz="1400" dirty="0"/>
                    </a:p>
                  </a:txBody>
                  <a:tcPr/>
                </a:tc>
              </a:tr>
              <a:tr h="822533">
                <a:tc>
                  <a:txBody>
                    <a:bodyPr/>
                    <a:lstStyle/>
                    <a:p>
                      <a:pPr algn="ctr"/>
                      <a:r>
                        <a:rPr lang="en-US" sz="1400" dirty="0" smtClean="0"/>
                        <a:t>PROJECT SUPERVISOR</a:t>
                      </a:r>
                      <a:endParaRPr lang="en-MY" sz="1400" dirty="0">
                        <a:solidFill>
                          <a:schemeClr val="tx1"/>
                        </a:solidFill>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To monitor movement all project coordinator following the schedule as per agreed</a:t>
                      </a:r>
                    </a:p>
                    <a:p>
                      <a:pPr marL="285750" indent="-285750">
                        <a:buFont typeface="Arial" panose="020B0604020202020204" pitchFamily="34" charset="0"/>
                        <a:buChar char="•"/>
                      </a:pPr>
                      <a:r>
                        <a:rPr lang="en-US" sz="1400" dirty="0" smtClean="0"/>
                        <a:t>To prepare monthly report &amp; related documents</a:t>
                      </a:r>
                    </a:p>
                    <a:p>
                      <a:pPr marL="285750" indent="-285750">
                        <a:buFont typeface="Arial" panose="020B0604020202020204" pitchFamily="34" charset="0"/>
                        <a:buChar char="•"/>
                      </a:pPr>
                      <a:r>
                        <a:rPr lang="en-US" sz="1400" dirty="0" smtClean="0"/>
                        <a:t>To attend all related meeting </a:t>
                      </a:r>
                      <a:r>
                        <a:rPr lang="en-US" sz="1400" dirty="0" err="1" smtClean="0"/>
                        <a:t>etc</a:t>
                      </a:r>
                      <a:r>
                        <a:rPr lang="en-US" sz="1400" dirty="0" smtClean="0"/>
                        <a:t> Project Coordination meeting &amp; Project Contractor Meeting &amp; Project Steering Committee Meeting </a:t>
                      </a:r>
                    </a:p>
                    <a:p>
                      <a:pPr marL="285750" indent="-285750">
                        <a:buFont typeface="Arial" panose="020B0604020202020204" pitchFamily="34" charset="0"/>
                        <a:buChar char="•"/>
                      </a:pPr>
                      <a:r>
                        <a:rPr lang="en-US" sz="1400" dirty="0" smtClean="0"/>
                        <a:t>Responsible on arrangement of training session to be in good order </a:t>
                      </a:r>
                      <a:r>
                        <a:rPr lang="en-US" sz="1400" dirty="0" err="1" smtClean="0"/>
                        <a:t>etc</a:t>
                      </a:r>
                      <a:r>
                        <a:rPr lang="en-US" sz="1400" dirty="0" smtClean="0"/>
                        <a:t> arrangement of meal,</a:t>
                      </a:r>
                      <a:r>
                        <a:rPr lang="en-US" sz="1400" baseline="0" dirty="0" smtClean="0"/>
                        <a:t> </a:t>
                      </a:r>
                      <a:r>
                        <a:rPr lang="en-US" sz="1400" dirty="0" smtClean="0"/>
                        <a:t>place, liaise with PI1M </a:t>
                      </a:r>
                      <a:r>
                        <a:rPr lang="en-US" sz="1400" dirty="0" err="1" smtClean="0"/>
                        <a:t>pengurus</a:t>
                      </a:r>
                      <a:r>
                        <a:rPr lang="en-US" sz="1400" dirty="0" smtClean="0"/>
                        <a:t> </a:t>
                      </a:r>
                      <a:r>
                        <a:rPr lang="en-US" sz="1400" dirty="0" err="1" smtClean="0"/>
                        <a:t>wilayah</a:t>
                      </a:r>
                      <a:endParaRPr lang="en-US" sz="1400" dirty="0" smtClean="0"/>
                    </a:p>
                    <a:p>
                      <a:pPr marL="285750" indent="-285750">
                        <a:buFont typeface="Arial" panose="020B0604020202020204" pitchFamily="34" charset="0"/>
                        <a:buChar char="•"/>
                      </a:pPr>
                      <a:r>
                        <a:rPr lang="en-US" sz="1400" dirty="0" smtClean="0"/>
                        <a:t>To ensure the system are verified &amp; validate by SKMM &amp; KKMM</a:t>
                      </a:r>
                    </a:p>
                    <a:p>
                      <a:pPr marL="285750" indent="-285750">
                        <a:buFont typeface="Arial" panose="020B0604020202020204" pitchFamily="34" charset="0"/>
                        <a:buChar char="•"/>
                      </a:pPr>
                      <a:r>
                        <a:rPr lang="en-AU" sz="1400" dirty="0" smtClean="0"/>
                        <a:t>Provide technical assistance and guidance during Installation &amp; training implementation</a:t>
                      </a:r>
                    </a:p>
                    <a:p>
                      <a:pPr marL="285750" indent="-285750">
                        <a:buFont typeface="Arial" panose="020B0604020202020204" pitchFamily="34" charset="0"/>
                        <a:buChar char="•"/>
                      </a:pPr>
                      <a:r>
                        <a:rPr lang="en-AU" sz="1400" dirty="0" smtClean="0"/>
                        <a:t>Prepare the work</a:t>
                      </a:r>
                      <a:r>
                        <a:rPr lang="en-AU" sz="1400" baseline="0" dirty="0" smtClean="0"/>
                        <a:t> flow</a:t>
                      </a:r>
                      <a:endParaRPr lang="en-MY" sz="1400" dirty="0">
                        <a:solidFill>
                          <a:schemeClr val="tx1"/>
                        </a:solidFill>
                      </a:endParaRPr>
                    </a:p>
                  </a:txBody>
                  <a:tcPr/>
                </a:tc>
              </a:tr>
              <a:tr h="740279">
                <a:tc>
                  <a:txBody>
                    <a:bodyPr/>
                    <a:lstStyle/>
                    <a:p>
                      <a:pPr algn="ctr"/>
                      <a:r>
                        <a:rPr lang="en-US" sz="1400" dirty="0" smtClean="0"/>
                        <a:t>PROJECT EXECUTIVE</a:t>
                      </a:r>
                      <a:endParaRPr lang="en-MY" sz="1400" dirty="0">
                        <a:solidFill>
                          <a:schemeClr val="tx1"/>
                        </a:solidFill>
                      </a:endParaRPr>
                    </a:p>
                  </a:txBody>
                  <a:tcPr anchor="ctr"/>
                </a:tc>
                <a:tc>
                  <a:txBody>
                    <a:bodyPr/>
                    <a:lstStyle/>
                    <a:p>
                      <a:pPr>
                        <a:buFontTx/>
                        <a:buChar char="-"/>
                      </a:pPr>
                      <a:r>
                        <a:rPr lang="en-US" sz="1400" dirty="0" smtClean="0"/>
                        <a:t>To monitor movement all team following the schedule as per agreed</a:t>
                      </a:r>
                    </a:p>
                    <a:p>
                      <a:pPr>
                        <a:buFontTx/>
                        <a:buChar char="-"/>
                      </a:pPr>
                      <a:r>
                        <a:rPr lang="en-US" sz="1400" dirty="0" smtClean="0"/>
                        <a:t> To check &amp; prepare report on project costing</a:t>
                      </a:r>
                    </a:p>
                    <a:p>
                      <a:pPr>
                        <a:buFontTx/>
                        <a:buChar char="-"/>
                      </a:pPr>
                      <a:r>
                        <a:rPr lang="en-US" sz="1400" dirty="0" smtClean="0"/>
                        <a:t> To attend all related meeting etc Project Coordination meeting &amp; Project Contractor Meeting &amp; Project Steering Committee Meeting  </a:t>
                      </a:r>
                      <a:endParaRPr lang="en-US" sz="1400" dirty="0" smtClean="0">
                        <a:solidFill>
                          <a:schemeClr val="tx1"/>
                        </a:solidFill>
                      </a:endParaRPr>
                    </a:p>
                  </a:txBody>
                  <a:tcPr/>
                </a:tc>
              </a:tr>
              <a:tr h="1306409">
                <a:tc>
                  <a:txBody>
                    <a:bodyPr/>
                    <a:lstStyle/>
                    <a:p>
                      <a:pPr algn="ctr"/>
                      <a:r>
                        <a:rPr lang="en-US" sz="1400" dirty="0" smtClean="0"/>
                        <a:t>PROJECT COORDINATOR</a:t>
                      </a:r>
                      <a:endParaRPr lang="en-MY" sz="1400" dirty="0">
                        <a:solidFill>
                          <a:schemeClr val="tx1"/>
                        </a:solidFill>
                      </a:endParaRPr>
                    </a:p>
                  </a:txBody>
                  <a:tcPr anchor="ctr"/>
                </a:tc>
                <a:tc>
                  <a:txBody>
                    <a:bodyPr/>
                    <a:lstStyle/>
                    <a:p>
                      <a:pPr>
                        <a:buFontTx/>
                        <a:buChar char="-"/>
                      </a:pPr>
                      <a:r>
                        <a:rPr lang="en-US" sz="1400" dirty="0" smtClean="0"/>
                        <a:t> To monitor on SALIHIN Team movement on installation &amp; Training implementation</a:t>
                      </a:r>
                    </a:p>
                    <a:p>
                      <a:pPr>
                        <a:buFontTx/>
                        <a:buChar char="-"/>
                      </a:pPr>
                      <a:r>
                        <a:rPr lang="en-US" sz="1400" dirty="0" smtClean="0"/>
                        <a:t> To prepare Site weekly report, Service &amp; Maintenance checklist &amp; report</a:t>
                      </a:r>
                    </a:p>
                    <a:p>
                      <a:pPr>
                        <a:buFontTx/>
                        <a:buChar char="-"/>
                      </a:pPr>
                      <a:r>
                        <a:rPr lang="en-US" sz="1400" dirty="0" smtClean="0"/>
                        <a:t> To assist on training session arrangement</a:t>
                      </a:r>
                    </a:p>
                    <a:p>
                      <a:pPr>
                        <a:buFontTx/>
                        <a:buChar char="-"/>
                      </a:pPr>
                      <a:r>
                        <a:rPr lang="en-US" sz="1400" dirty="0" smtClean="0"/>
                        <a:t> To liaise with PI1M </a:t>
                      </a:r>
                      <a:r>
                        <a:rPr lang="en-US" sz="1400" dirty="0" err="1" smtClean="0"/>
                        <a:t>pengurus</a:t>
                      </a:r>
                      <a:r>
                        <a:rPr lang="en-US" sz="1400" dirty="0" smtClean="0"/>
                        <a:t> </a:t>
                      </a:r>
                      <a:r>
                        <a:rPr lang="en-US" sz="1400" dirty="0" err="1" smtClean="0"/>
                        <a:t>wilayah</a:t>
                      </a:r>
                      <a:endParaRPr lang="en-US" sz="1400" dirty="0" smtClean="0"/>
                    </a:p>
                    <a:p>
                      <a:pPr>
                        <a:buFontTx/>
                        <a:buChar char="-"/>
                      </a:pPr>
                      <a:r>
                        <a:rPr lang="en-US" sz="1400" dirty="0" smtClean="0"/>
                        <a:t> Attending Project Contractor Meeting</a:t>
                      </a:r>
                    </a:p>
                    <a:p>
                      <a:pPr>
                        <a:buFontTx/>
                        <a:buChar char="-"/>
                      </a:pPr>
                      <a:r>
                        <a:rPr lang="en-US" sz="1400" dirty="0" smtClean="0"/>
                        <a:t> To setup booth &amp; registration</a:t>
                      </a:r>
                      <a:endParaRPr lang="en-US" sz="1400" dirty="0" smtClean="0">
                        <a:solidFill>
                          <a:schemeClr val="tx1"/>
                        </a:solidFill>
                      </a:endParaRPr>
                    </a:p>
                  </a:txBody>
                  <a:tcPr/>
                </a:tc>
              </a:tr>
            </a:tbl>
          </a:graphicData>
        </a:graphic>
      </p:graphicFrame>
      <p:sp>
        <p:nvSpPr>
          <p:cNvPr id="5" name="Title 1"/>
          <p:cNvSpPr txBox="1">
            <a:spLocks/>
          </p:cNvSpPr>
          <p:nvPr/>
        </p:nvSpPr>
        <p:spPr>
          <a:xfrm>
            <a:off x="609600" y="260648"/>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fontAlgn="auto">
              <a:spcAft>
                <a:spcPts val="0"/>
              </a:spcAft>
              <a:defRPr/>
            </a:pPr>
            <a:r>
              <a:rPr lang="en-US" sz="2000" dirty="0" smtClean="0">
                <a:solidFill>
                  <a:schemeClr val="tx1"/>
                </a:solidFill>
                <a:latin typeface="Arial Black"/>
              </a:rPr>
              <a:t>CON’T JOB SCOPE &amp; RESPONSIBILITIES</a:t>
            </a:r>
            <a:endParaRPr lang="en-MY" sz="2000" dirty="0">
              <a:solidFill>
                <a:schemeClr val="tx1"/>
              </a:solidFill>
              <a:latin typeface="Arial Black"/>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42852"/>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fontAlgn="auto">
              <a:spcAft>
                <a:spcPts val="0"/>
              </a:spcAft>
              <a:defRPr/>
            </a:pPr>
            <a:r>
              <a:rPr lang="en-US" sz="2000" dirty="0" smtClean="0">
                <a:solidFill>
                  <a:schemeClr val="tx1"/>
                </a:solidFill>
                <a:latin typeface="Arial Black"/>
              </a:rPr>
              <a:t>CON’T JOB SCOPE &amp; RESPONSIBILITIES</a:t>
            </a:r>
            <a:endParaRPr lang="en-MY" sz="2000" dirty="0">
              <a:solidFill>
                <a:schemeClr val="tx1"/>
              </a:solidFill>
              <a:latin typeface="Arial Black"/>
            </a:endParaRPr>
          </a:p>
        </p:txBody>
      </p:sp>
      <p:graphicFrame>
        <p:nvGraphicFramePr>
          <p:cNvPr id="5" name="Table 4"/>
          <p:cNvGraphicFramePr>
            <a:graphicFrameLocks noGrp="1"/>
          </p:cNvGraphicFramePr>
          <p:nvPr>
            <p:extLst>
              <p:ext uri="{D42A27DB-BD31-4B8C-83A1-F6EECF244321}">
                <p14:modId xmlns:p14="http://schemas.microsoft.com/office/powerpoint/2010/main" xmlns="" val="3520740192"/>
              </p:ext>
            </p:extLst>
          </p:nvPr>
        </p:nvGraphicFramePr>
        <p:xfrm>
          <a:off x="214282" y="1357298"/>
          <a:ext cx="8737600" cy="4549994"/>
        </p:xfrm>
        <a:graphic>
          <a:graphicData uri="http://schemas.openxmlformats.org/drawingml/2006/table">
            <a:tbl>
              <a:tblPr firstRow="1" bandRow="1">
                <a:tableStyleId>{7DF18680-E054-41AD-8BC1-D1AEF772440D}</a:tableStyleId>
              </a:tblPr>
              <a:tblGrid>
                <a:gridCol w="1338117"/>
                <a:gridCol w="7399483"/>
              </a:tblGrid>
              <a:tr h="329013">
                <a:tc>
                  <a:txBody>
                    <a:bodyPr/>
                    <a:lstStyle/>
                    <a:p>
                      <a:pPr algn="ctr"/>
                      <a:r>
                        <a:rPr lang="en-US" sz="1400" dirty="0" smtClean="0"/>
                        <a:t>POSITION</a:t>
                      </a:r>
                      <a:endParaRPr lang="en-MY" sz="1400" dirty="0"/>
                    </a:p>
                  </a:txBody>
                  <a:tcPr/>
                </a:tc>
                <a:tc>
                  <a:txBody>
                    <a:bodyPr/>
                    <a:lstStyle/>
                    <a:p>
                      <a:pPr algn="ctr"/>
                      <a:r>
                        <a:rPr lang="en-US" sz="1400" dirty="0" smtClean="0"/>
                        <a:t>JOB</a:t>
                      </a:r>
                      <a:r>
                        <a:rPr lang="en-US" sz="1400" baseline="0" dirty="0" smtClean="0"/>
                        <a:t> DESCRIPTION</a:t>
                      </a:r>
                      <a:endParaRPr lang="en-MY" sz="1400" dirty="0"/>
                    </a:p>
                  </a:txBody>
                  <a:tcPr/>
                </a:tc>
              </a:tr>
              <a:tr h="8225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TRAINER SUPERVISOR</a:t>
                      </a:r>
                      <a:endParaRPr lang="en-MY" sz="1400" dirty="0" smtClean="0"/>
                    </a:p>
                    <a:p>
                      <a:pPr algn="ctr"/>
                      <a:endParaRPr lang="en-MY" sz="14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smtClean="0"/>
                        <a:t> </a:t>
                      </a:r>
                      <a:r>
                        <a:rPr lang="en-US" sz="1400" dirty="0" smtClean="0"/>
                        <a:t>Responsible on the content including training module and material</a:t>
                      </a:r>
                    </a:p>
                    <a:p>
                      <a:pPr marL="285750" indent="-285750">
                        <a:buFont typeface="Arial" panose="020B0604020202020204" pitchFamily="34" charset="0"/>
                        <a:buChar char="•"/>
                      </a:pPr>
                      <a:r>
                        <a:rPr lang="en-US" sz="1400" dirty="0" smtClean="0"/>
                        <a:t> To plan and supervise training session</a:t>
                      </a:r>
                    </a:p>
                    <a:p>
                      <a:pPr marL="285750" indent="-285750">
                        <a:buFont typeface="Arial" panose="020B0604020202020204" pitchFamily="34" charset="0"/>
                        <a:buChar char="•"/>
                      </a:pPr>
                      <a:r>
                        <a:rPr lang="en-US" sz="1400" baseline="0" dirty="0" smtClean="0"/>
                        <a:t> To prepare SPS certification</a:t>
                      </a:r>
                      <a:endParaRPr lang="en-AU" sz="1400" dirty="0" smtClean="0"/>
                    </a:p>
                    <a:p>
                      <a:pPr marL="285750" indent="-285750">
                        <a:buFont typeface="Arial" panose="020B0604020202020204" pitchFamily="34" charset="0"/>
                        <a:buChar char="•"/>
                      </a:pPr>
                      <a:r>
                        <a:rPr lang="en-AU" sz="1400" dirty="0" smtClean="0"/>
                        <a:t> Attending Project Steering Committee Meeting</a:t>
                      </a:r>
                      <a:endParaRPr lang="en-MY" sz="1400" dirty="0"/>
                    </a:p>
                  </a:txBody>
                  <a:tcPr/>
                </a:tc>
              </a:tr>
              <a:tr h="7402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TECHNICAL &amp; SUPPORT</a:t>
                      </a:r>
                      <a:r>
                        <a:rPr lang="en-US" sz="1400" baseline="0" dirty="0" smtClean="0"/>
                        <a:t> </a:t>
                      </a:r>
                      <a:r>
                        <a:rPr lang="en-US" sz="1400" dirty="0" smtClean="0"/>
                        <a:t> SUPERVISOR</a:t>
                      </a:r>
                    </a:p>
                    <a:p>
                      <a:pPr algn="ctr"/>
                      <a:endParaRPr lang="en-MY" sz="1400" dirty="0"/>
                    </a:p>
                  </a:txBody>
                  <a:tcPr anchor="ctr"/>
                </a:tc>
                <a:tc>
                  <a:txBody>
                    <a:bodyPr/>
                    <a:lstStyle/>
                    <a:p>
                      <a:pPr marL="285750" indent="-285750">
                        <a:buFont typeface="Arial" panose="020B0604020202020204" pitchFamily="34" charset="0"/>
                        <a:buChar char="•"/>
                      </a:pPr>
                      <a:r>
                        <a:rPr lang="en-AU" sz="1400" dirty="0" smtClean="0"/>
                        <a:t>Liaise with the Project Manager and the deployment  team to ensure the success of the system</a:t>
                      </a:r>
                      <a:r>
                        <a:rPr lang="en-AU" sz="1400" baseline="0" dirty="0" smtClean="0"/>
                        <a:t> deployment.</a:t>
                      </a:r>
                      <a:endParaRPr lang="en-US" sz="1400" baseline="0" dirty="0" smtClean="0"/>
                    </a:p>
                    <a:p>
                      <a:pPr marL="285750" indent="-285750">
                        <a:buFont typeface="Arial" panose="020B0604020202020204" pitchFamily="34" charset="0"/>
                        <a:buChar char="•"/>
                      </a:pPr>
                      <a:r>
                        <a:rPr lang="en-AU" sz="1400" dirty="0" smtClean="0"/>
                        <a:t>To prepare</a:t>
                      </a:r>
                      <a:r>
                        <a:rPr lang="en-AU" sz="1400" baseline="0" dirty="0" smtClean="0"/>
                        <a:t> SOP and monitor the problem and support activities</a:t>
                      </a:r>
                      <a:endParaRPr lang="en-AU" sz="1400" dirty="0" smtClean="0"/>
                    </a:p>
                    <a:p>
                      <a:pPr marL="285750" indent="-285750">
                        <a:buFont typeface="Arial" panose="020B0604020202020204" pitchFamily="34" charset="0"/>
                        <a:buChar char="•"/>
                      </a:pPr>
                      <a:r>
                        <a:rPr lang="ms-MY" sz="1400" dirty="0" smtClean="0"/>
                        <a:t>Develop technical solution for customer issues related to software setup and configuration via SPS Helpdesk</a:t>
                      </a:r>
                      <a:endParaRPr lang="en-AU" sz="140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smtClean="0"/>
                        <a:t>Attending Project Steering Committee Meeting</a:t>
                      </a:r>
                      <a:endParaRPr lang="en-US" sz="1400" dirty="0" smtClean="0"/>
                    </a:p>
                  </a:txBody>
                  <a:tcPr/>
                </a:tc>
              </a:tr>
              <a:tr h="9410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TRAINER</a:t>
                      </a:r>
                      <a:endParaRPr lang="en-MY" sz="14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dirty="0" smtClean="0"/>
                    </a:p>
                  </a:txBody>
                  <a:tcPr anchor="ctr"/>
                </a:tc>
                <a:tc>
                  <a:txBody>
                    <a:bodyPr/>
                    <a:lstStyle/>
                    <a:p>
                      <a:pPr marL="285750" indent="-285750">
                        <a:buFont typeface="Arial" panose="020B0604020202020204" pitchFamily="34" charset="0"/>
                        <a:buChar char="•"/>
                      </a:pPr>
                      <a:r>
                        <a:rPr lang="en-US" sz="1400" dirty="0" smtClean="0"/>
                        <a:t> Conduct  training session</a:t>
                      </a:r>
                    </a:p>
                    <a:p>
                      <a:pPr marL="285750" indent="-285750">
                        <a:buFont typeface="Arial" panose="020B0604020202020204" pitchFamily="34" charset="0"/>
                        <a:buChar char="•"/>
                      </a:pPr>
                      <a:r>
                        <a:rPr lang="en-US" sz="1400" dirty="0" smtClean="0"/>
                        <a:t> Conduct SPS exam</a:t>
                      </a:r>
                    </a:p>
                    <a:p>
                      <a:pPr marL="285750" indent="-285750">
                        <a:buFont typeface="Arial" panose="020B0604020202020204" pitchFamily="34" charset="0"/>
                        <a:buChar char="•"/>
                      </a:pPr>
                      <a:r>
                        <a:rPr lang="en-US" sz="1400" dirty="0" smtClean="0"/>
                        <a:t> Assist</a:t>
                      </a:r>
                      <a:r>
                        <a:rPr lang="en-US" sz="1400" baseline="0" dirty="0" smtClean="0"/>
                        <a:t> and support</a:t>
                      </a:r>
                      <a:r>
                        <a:rPr lang="en-US" sz="1400" dirty="0" smtClean="0"/>
                        <a:t> Web</a:t>
                      </a:r>
                      <a:r>
                        <a:rPr lang="en-US" sz="1400" baseline="0" dirty="0" smtClean="0"/>
                        <a:t> based training, Online training and  mobile video training</a:t>
                      </a:r>
                      <a:endParaRPr lang="en-US" sz="1400" dirty="0" smtClean="0"/>
                    </a:p>
                    <a:p>
                      <a:pPr marL="285750" lvl="0" indent="-285750">
                        <a:buFont typeface="Arial" panose="020B0604020202020204" pitchFamily="34" charset="0"/>
                        <a:buChar char="•"/>
                      </a:pPr>
                      <a:r>
                        <a:rPr lang="en-US" sz="1400" dirty="0" smtClean="0"/>
                        <a:t> Assist SPS Helpdesk</a:t>
                      </a:r>
                    </a:p>
                  </a:txBody>
                  <a:tcPr/>
                </a:tc>
              </a:tr>
              <a:tr h="959621">
                <a:tc>
                  <a:txBody>
                    <a:bodyPr/>
                    <a:lstStyle/>
                    <a:p>
                      <a:pPr algn="ctr"/>
                      <a:r>
                        <a:rPr lang="en-US" sz="1400" dirty="0" smtClean="0"/>
                        <a:t>TECHNICAL &amp; SUPPORT</a:t>
                      </a:r>
                      <a:r>
                        <a:rPr lang="en-US" sz="1400" baseline="0" dirty="0" smtClean="0"/>
                        <a:t> </a:t>
                      </a:r>
                      <a:r>
                        <a:rPr lang="en-US" sz="1400" dirty="0" smtClean="0"/>
                        <a:t> ENGINEER</a:t>
                      </a:r>
                      <a:endParaRPr lang="en-MY" sz="14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 Deploy</a:t>
                      </a:r>
                      <a:r>
                        <a:rPr lang="en-US" sz="1400" baseline="0" dirty="0" smtClean="0"/>
                        <a:t> the system</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smtClean="0"/>
                        <a:t> </a:t>
                      </a:r>
                      <a:r>
                        <a:rPr lang="ms-MY" sz="1400" dirty="0" smtClean="0"/>
                        <a:t>Delivered technical support service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s-MY" sz="1400" dirty="0" smtClean="0"/>
                        <a:t> Assist</a:t>
                      </a:r>
                      <a:r>
                        <a:rPr lang="ms-MY" sz="1400" baseline="0" dirty="0" smtClean="0"/>
                        <a:t> trainer during training and exam session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s-MY" sz="1400" baseline="0" dirty="0" smtClean="0"/>
                        <a:t> Assist SPS Helpdesk</a:t>
                      </a:r>
                      <a:endParaRPr lang="ms-MY" sz="1400" dirty="0" smtClean="0"/>
                    </a:p>
                  </a:txBody>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152400"/>
            <a:ext cx="80010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PROPOSED METHOD OF STATEMENT</a:t>
            </a:r>
            <a:endParaRPr lang="en-MY" sz="2800" dirty="0">
              <a:solidFill>
                <a:schemeClr val="tx1"/>
              </a:solidFill>
              <a:latin typeface="Arial Black"/>
            </a:endParaRPr>
          </a:p>
        </p:txBody>
      </p:sp>
      <p:grpSp>
        <p:nvGrpSpPr>
          <p:cNvPr id="69" name="Group 68"/>
          <p:cNvGrpSpPr/>
          <p:nvPr/>
        </p:nvGrpSpPr>
        <p:grpSpPr>
          <a:xfrm>
            <a:off x="3638009" y="1596287"/>
            <a:ext cx="5124991" cy="1286082"/>
            <a:chOff x="3841865" y="319088"/>
            <a:chExt cx="4166758" cy="1371600"/>
          </a:xfrm>
        </p:grpSpPr>
        <p:sp>
          <p:nvSpPr>
            <p:cNvPr id="105" name="Notched Right Arrow 104"/>
            <p:cNvSpPr/>
            <p:nvPr/>
          </p:nvSpPr>
          <p:spPr>
            <a:xfrm rot="16200000">
              <a:off x="3886201" y="864610"/>
              <a:ext cx="1371600" cy="280555"/>
            </a:xfrm>
            <a:prstGeom prst="notchedRightArrow">
              <a:avLst>
                <a:gd name="adj1" fmla="val 100000"/>
                <a:gd name="adj2" fmla="val 74138"/>
              </a:avLst>
            </a:prstGeom>
            <a:solidFill>
              <a:srgbClr val="01D9C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36576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106" name="Group 105"/>
            <p:cNvGrpSpPr/>
            <p:nvPr/>
          </p:nvGrpSpPr>
          <p:grpSpPr>
            <a:xfrm>
              <a:off x="3841865" y="704741"/>
              <a:ext cx="4166758" cy="659825"/>
              <a:chOff x="0" y="5065566"/>
              <a:chExt cx="4166758" cy="976745"/>
            </a:xfrm>
          </p:grpSpPr>
          <p:sp>
            <p:nvSpPr>
              <p:cNvPr id="107" name="Freeform 106"/>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016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Freeform 107"/>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1A89B"/>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36576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smtClean="0">
                    <a:effectLst>
                      <a:outerShdw blurRad="38100" dist="38100" dir="2700000" algn="tl">
                        <a:srgbClr val="000000">
                          <a:alpha val="43137"/>
                        </a:srgbClr>
                      </a:outerShdw>
                    </a:effectLst>
                  </a:rPr>
                  <a:t>Step 4</a:t>
                </a:r>
                <a:endParaRPr lang="en-US" sz="2000" b="1" dirty="0">
                  <a:effectLst>
                    <a:outerShdw blurRad="38100" dist="38100" dir="2700000" algn="tl">
                      <a:srgbClr val="000000">
                        <a:alpha val="43137"/>
                      </a:srgbClr>
                    </a:outerShdw>
                  </a:effectLst>
                </a:endParaRPr>
              </a:p>
            </p:txBody>
          </p:sp>
        </p:grpSp>
      </p:grpSp>
      <p:grpSp>
        <p:nvGrpSpPr>
          <p:cNvPr id="70" name="Group 69"/>
          <p:cNvGrpSpPr/>
          <p:nvPr/>
        </p:nvGrpSpPr>
        <p:grpSpPr>
          <a:xfrm>
            <a:off x="304797" y="2769098"/>
            <a:ext cx="5128566" cy="1286082"/>
            <a:chOff x="1131873" y="1859279"/>
            <a:chExt cx="4169664" cy="1371600"/>
          </a:xfrm>
        </p:grpSpPr>
        <p:sp>
          <p:nvSpPr>
            <p:cNvPr id="101" name="Notched Right Arrow 100"/>
            <p:cNvSpPr/>
            <p:nvPr/>
          </p:nvSpPr>
          <p:spPr>
            <a:xfrm rot="16200000">
              <a:off x="3886199" y="2404801"/>
              <a:ext cx="1371600" cy="280555"/>
            </a:xfrm>
            <a:prstGeom prst="notchedRightArrow">
              <a:avLst>
                <a:gd name="adj1" fmla="val 100000"/>
                <a:gd name="adj2" fmla="val 74138"/>
              </a:avLst>
            </a:prstGeom>
            <a:solidFill>
              <a:srgbClr val="E038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576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102" name="Group 101"/>
            <p:cNvGrpSpPr/>
            <p:nvPr/>
          </p:nvGrpSpPr>
          <p:grpSpPr>
            <a:xfrm flipH="1">
              <a:off x="1131873" y="2328006"/>
              <a:ext cx="4169664" cy="659826"/>
              <a:chOff x="0" y="5065566"/>
              <a:chExt cx="4166758" cy="976745"/>
            </a:xfrm>
          </p:grpSpPr>
          <p:sp>
            <p:nvSpPr>
              <p:cNvPr id="103" name="Freeform 102"/>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BE1D2C"/>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smtClean="0">
                    <a:effectLst>
                      <a:outerShdw blurRad="38100" dist="38100" dir="2700000" algn="tl">
                        <a:srgbClr val="000000">
                          <a:alpha val="43137"/>
                        </a:srgbClr>
                      </a:outerShdw>
                    </a:effectLst>
                  </a:rPr>
                  <a:t>Step 3</a:t>
                </a:r>
                <a:endParaRPr lang="en-US" sz="2000" b="1" dirty="0">
                  <a:effectLst>
                    <a:outerShdw blurRad="38100" dist="38100" dir="2700000" algn="tl">
                      <a:srgbClr val="000000">
                        <a:alpha val="43137"/>
                      </a:srgbClr>
                    </a:outerShdw>
                  </a:effectLst>
                </a:endParaRPr>
              </a:p>
            </p:txBody>
          </p:sp>
          <p:sp>
            <p:nvSpPr>
              <p:cNvPr id="104" name="Freeform 103"/>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711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97" name="Notched Right Arrow 96"/>
          <p:cNvSpPr/>
          <p:nvPr/>
        </p:nvSpPr>
        <p:spPr>
          <a:xfrm rot="16200000">
            <a:off x="3760070" y="4545355"/>
            <a:ext cx="1551970" cy="345074"/>
          </a:xfrm>
          <a:prstGeom prst="notchedRightArrow">
            <a:avLst>
              <a:gd name="adj1" fmla="val 100000"/>
              <a:gd name="adj2" fmla="val 74138"/>
            </a:avLst>
          </a:prstGeom>
          <a:solidFill>
            <a:srgbClr val="65C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27432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98" name="Group 97"/>
          <p:cNvGrpSpPr/>
          <p:nvPr/>
        </p:nvGrpSpPr>
        <p:grpSpPr>
          <a:xfrm>
            <a:off x="3638009" y="4494191"/>
            <a:ext cx="5124991" cy="618686"/>
            <a:chOff x="0" y="5065566"/>
            <a:chExt cx="4166758" cy="976745"/>
          </a:xfrm>
        </p:grpSpPr>
        <p:sp>
          <p:nvSpPr>
            <p:cNvPr id="99" name="Freeform 98"/>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146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Freeform 99"/>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27A9E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smtClean="0">
                  <a:effectLst>
                    <a:outerShdw blurRad="38100" dist="38100" dir="2700000" algn="tl">
                      <a:srgbClr val="000000">
                        <a:alpha val="43137"/>
                      </a:srgbClr>
                    </a:outerShdw>
                  </a:effectLst>
                </a:rPr>
                <a:t>Step 2</a:t>
              </a:r>
              <a:endParaRPr lang="en-US" sz="2000" b="1" dirty="0">
                <a:effectLst>
                  <a:outerShdw blurRad="38100" dist="38100" dir="2700000" algn="tl">
                    <a:srgbClr val="000000">
                      <a:alpha val="43137"/>
                    </a:srgbClr>
                  </a:outerShdw>
                </a:effectLst>
              </a:endParaRPr>
            </a:p>
          </p:txBody>
        </p:sp>
      </p:grpSp>
      <p:sp>
        <p:nvSpPr>
          <p:cNvPr id="93" name="Notched Right Arrow 92"/>
          <p:cNvSpPr/>
          <p:nvPr/>
        </p:nvSpPr>
        <p:spPr>
          <a:xfrm rot="16200000">
            <a:off x="4006392" y="5698601"/>
            <a:ext cx="1059323" cy="345075"/>
          </a:xfrm>
          <a:prstGeom prst="notchedRightArrow">
            <a:avLst>
              <a:gd name="adj1" fmla="val 100000"/>
              <a:gd name="adj2" fmla="val 74138"/>
            </a:avLst>
          </a:prstGeom>
          <a:solidFill>
            <a:srgbClr val="7A7A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7432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94" name="Group 93"/>
          <p:cNvGrpSpPr/>
          <p:nvPr/>
        </p:nvGrpSpPr>
        <p:grpSpPr>
          <a:xfrm flipH="1">
            <a:off x="285720" y="5715016"/>
            <a:ext cx="5128566" cy="618686"/>
            <a:chOff x="0" y="5065566"/>
            <a:chExt cx="4166758" cy="976745"/>
          </a:xfrm>
        </p:grpSpPr>
        <p:sp>
          <p:nvSpPr>
            <p:cNvPr id="95" name="Freeform 94"/>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5A5A7B"/>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smtClean="0">
                  <a:effectLst>
                    <a:outerShdw blurRad="38100" dist="38100" dir="2700000" algn="tl">
                      <a:srgbClr val="000000">
                        <a:alpha val="43137"/>
                      </a:srgbClr>
                    </a:outerShdw>
                  </a:effectLst>
                </a:rPr>
                <a:t>Step 1</a:t>
              </a:r>
              <a:endParaRPr lang="en-US" sz="2000" b="1" dirty="0">
                <a:effectLst>
                  <a:outerShdw blurRad="38100" dist="38100" dir="2700000" algn="tl">
                    <a:srgbClr val="000000">
                      <a:alpha val="43137"/>
                    </a:srgbClr>
                  </a:outerShdw>
                </a:effectLst>
              </a:endParaRPr>
            </a:p>
          </p:txBody>
        </p:sp>
        <p:sp>
          <p:nvSpPr>
            <p:cNvPr id="96" name="Freeform 95"/>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rgbClr val="373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4" name="Rectangle 73"/>
          <p:cNvSpPr/>
          <p:nvPr/>
        </p:nvSpPr>
        <p:spPr>
          <a:xfrm>
            <a:off x="5624254" y="2762817"/>
            <a:ext cx="3138746" cy="138499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dirty="0">
                <a:ea typeface="MS Mincho" pitchFamily="49" charset="-128"/>
                <a:cs typeface="Andalus" pitchFamily="18" charset="-78"/>
              </a:rPr>
              <a:t>Preparation of  arrangement  movement </a:t>
            </a:r>
            <a:r>
              <a:rPr lang="en-US" sz="1050" dirty="0" smtClean="0">
                <a:ea typeface="MS Mincho" pitchFamily="49" charset="-128"/>
                <a:cs typeface="Andalus" pitchFamily="18" charset="-78"/>
              </a:rPr>
              <a:t>by </a:t>
            </a:r>
            <a:r>
              <a:rPr lang="en-US" sz="1050" dirty="0">
                <a:ea typeface="MS Mincho" pitchFamily="49" charset="-128"/>
                <a:cs typeface="Andalus" pitchFamily="18" charset="-78"/>
              </a:rPr>
              <a:t>team according to an agreed </a:t>
            </a:r>
            <a:r>
              <a:rPr lang="en-US" sz="1050" dirty="0" smtClean="0">
                <a:ea typeface="MS Mincho" pitchFamily="49" charset="-128"/>
                <a:cs typeface="Andalus" pitchFamily="18" charset="-78"/>
              </a:rPr>
              <a:t>schedule planning</a:t>
            </a:r>
          </a:p>
          <a:p>
            <a:pPr marL="171450" indent="-171450">
              <a:buFont typeface="Arial" panose="020B0604020202020204" pitchFamily="34" charset="0"/>
              <a:buChar char="•"/>
            </a:pPr>
            <a:r>
              <a:rPr lang="en-US" sz="1050" dirty="0">
                <a:ea typeface="MS Mincho" pitchFamily="49" charset="-128"/>
                <a:cs typeface="Andalus" pitchFamily="18" charset="-78"/>
              </a:rPr>
              <a:t>Arrangement of </a:t>
            </a:r>
            <a:r>
              <a:rPr lang="en-US" sz="1050" dirty="0" smtClean="0">
                <a:ea typeface="MS Mincho" pitchFamily="49" charset="-128"/>
                <a:cs typeface="Andalus" pitchFamily="18" charset="-78"/>
              </a:rPr>
              <a:t> Transportation </a:t>
            </a:r>
            <a:r>
              <a:rPr lang="en-US" sz="1050" dirty="0">
                <a:ea typeface="MS Mincho" pitchFamily="49" charset="-128"/>
                <a:cs typeface="Andalus" pitchFamily="18" charset="-78"/>
              </a:rPr>
              <a:t>by </a:t>
            </a:r>
            <a:r>
              <a:rPr lang="en-US" sz="1050" dirty="0" smtClean="0">
                <a:ea typeface="MS Mincho" pitchFamily="49" charset="-128"/>
                <a:cs typeface="Andalus" pitchFamily="18" charset="-78"/>
              </a:rPr>
              <a:t>zone</a:t>
            </a:r>
          </a:p>
          <a:p>
            <a:pPr marL="171450" indent="-171450">
              <a:buFont typeface="Arial" panose="020B0604020202020204" pitchFamily="34" charset="0"/>
              <a:buChar char="•"/>
            </a:pPr>
            <a:r>
              <a:rPr lang="en-US" sz="1050" dirty="0">
                <a:ea typeface="MS Mincho" pitchFamily="49" charset="-128"/>
                <a:cs typeface="Andalus" pitchFamily="18" charset="-78"/>
              </a:rPr>
              <a:t>Preparation of meals, arrangement </a:t>
            </a:r>
            <a:r>
              <a:rPr lang="en-US" sz="1050" dirty="0" smtClean="0">
                <a:ea typeface="MS Mincho" pitchFamily="49" charset="-128"/>
                <a:cs typeface="Andalus" pitchFamily="18" charset="-78"/>
              </a:rPr>
              <a:t> of </a:t>
            </a:r>
            <a:r>
              <a:rPr lang="en-US" sz="1050" dirty="0">
                <a:ea typeface="MS Mincho" pitchFamily="49" charset="-128"/>
                <a:cs typeface="Andalus" pitchFamily="18" charset="-78"/>
              </a:rPr>
              <a:t>site &amp; training </a:t>
            </a:r>
            <a:r>
              <a:rPr lang="en-US" sz="1050" dirty="0" err="1" smtClean="0">
                <a:ea typeface="MS Mincho" pitchFamily="49" charset="-128"/>
                <a:cs typeface="Andalus" pitchFamily="18" charset="-78"/>
              </a:rPr>
              <a:t>programme</a:t>
            </a:r>
            <a:endParaRPr lang="en-US" sz="1050" dirty="0" smtClean="0">
              <a:ea typeface="MS Mincho" pitchFamily="49" charset="-128"/>
              <a:cs typeface="Andalus" pitchFamily="18" charset="-78"/>
            </a:endParaRPr>
          </a:p>
          <a:p>
            <a:pPr marL="171450" indent="-171450">
              <a:buFont typeface="Arial" panose="020B0604020202020204" pitchFamily="34" charset="0"/>
              <a:buChar char="•"/>
            </a:pPr>
            <a:r>
              <a:rPr lang="en-US" sz="1050" dirty="0">
                <a:ea typeface="MS Mincho" pitchFamily="49" charset="-128"/>
                <a:cs typeface="Andalus" pitchFamily="18" charset="-78"/>
              </a:rPr>
              <a:t>Arrangement  team on advertisement </a:t>
            </a:r>
            <a:r>
              <a:rPr lang="en-US" sz="1050" dirty="0" smtClean="0">
                <a:ea typeface="MS Mincho" pitchFamily="49" charset="-128"/>
                <a:cs typeface="Andalus" pitchFamily="18" charset="-78"/>
              </a:rPr>
              <a:t>&amp; promotion</a:t>
            </a:r>
          </a:p>
          <a:p>
            <a:pPr marL="171450" indent="-171450">
              <a:buFont typeface="Arial" panose="020B0604020202020204" pitchFamily="34" charset="0"/>
              <a:buChar char="•"/>
            </a:pPr>
            <a:r>
              <a:rPr lang="en-US" sz="1050" dirty="0">
                <a:ea typeface="MS Mincho" pitchFamily="49" charset="-128"/>
                <a:cs typeface="Andalus" pitchFamily="18" charset="-78"/>
              </a:rPr>
              <a:t>Site arrangement with SKMM, </a:t>
            </a:r>
            <a:r>
              <a:rPr lang="en-US" sz="1050" dirty="0" smtClean="0">
                <a:ea typeface="MS Mincho" pitchFamily="49" charset="-128"/>
                <a:cs typeface="Andalus" pitchFamily="18" charset="-78"/>
              </a:rPr>
              <a:t>Service </a:t>
            </a:r>
            <a:r>
              <a:rPr lang="en-US" sz="1050" dirty="0">
                <a:ea typeface="MS Mincho" pitchFamily="49" charset="-128"/>
                <a:cs typeface="Andalus" pitchFamily="18" charset="-78"/>
              </a:rPr>
              <a:t>provider and </a:t>
            </a:r>
            <a:r>
              <a:rPr lang="en-US" sz="1050" dirty="0" smtClean="0">
                <a:ea typeface="MS Mincho" pitchFamily="49" charset="-128"/>
                <a:cs typeface="Andalus" pitchFamily="18" charset="-78"/>
              </a:rPr>
              <a:t>vendor</a:t>
            </a:r>
            <a:endParaRPr lang="en-US" sz="1050" dirty="0">
              <a:ea typeface="MS Mincho" pitchFamily="49" charset="-128"/>
              <a:cs typeface="Andalus" pitchFamily="18" charset="-78"/>
            </a:endParaRPr>
          </a:p>
        </p:txBody>
      </p:sp>
      <p:sp>
        <p:nvSpPr>
          <p:cNvPr id="77" name="Rectangle 76"/>
          <p:cNvSpPr/>
          <p:nvPr/>
        </p:nvSpPr>
        <p:spPr>
          <a:xfrm>
            <a:off x="381000" y="1679665"/>
            <a:ext cx="2988786" cy="1223412"/>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r">
              <a:buFont typeface="Arial" panose="020B0604020202020204" pitchFamily="34" charset="0"/>
              <a:buChar char="•"/>
            </a:pPr>
            <a:r>
              <a:rPr lang="en-US" sz="1050" dirty="0">
                <a:solidFill>
                  <a:schemeClr val="dk1"/>
                </a:solidFill>
                <a:ea typeface="MS Mincho" pitchFamily="49" charset="-128"/>
                <a:cs typeface="Andalus" pitchFamily="18" charset="-78"/>
              </a:rPr>
              <a:t>Preparation daily </a:t>
            </a:r>
            <a:r>
              <a:rPr lang="en-US" sz="1050" dirty="0" smtClean="0">
                <a:solidFill>
                  <a:schemeClr val="dk1"/>
                </a:solidFill>
                <a:ea typeface="MS Mincho" pitchFamily="49" charset="-128"/>
                <a:cs typeface="Andalus" pitchFamily="18" charset="-78"/>
              </a:rPr>
              <a:t>report</a:t>
            </a:r>
          </a:p>
          <a:p>
            <a:pPr marL="171450" indent="-171450" algn="r">
              <a:buFont typeface="Arial" panose="020B0604020202020204" pitchFamily="34" charset="0"/>
              <a:buChar char="•"/>
            </a:pPr>
            <a:r>
              <a:rPr lang="en-US" sz="1050" dirty="0">
                <a:solidFill>
                  <a:schemeClr val="dk1"/>
                </a:solidFill>
                <a:ea typeface="MS Mincho" pitchFamily="49" charset="-128"/>
                <a:cs typeface="Andalus" pitchFamily="18" charset="-78"/>
              </a:rPr>
              <a:t>Preparation of Weekly report</a:t>
            </a:r>
          </a:p>
          <a:p>
            <a:pPr marL="171450" indent="-171450" algn="r">
              <a:buFont typeface="Arial" panose="020B0604020202020204" pitchFamily="34" charset="0"/>
              <a:buChar char="•"/>
            </a:pPr>
            <a:r>
              <a:rPr lang="en-US" sz="1050" dirty="0">
                <a:solidFill>
                  <a:schemeClr val="dk1"/>
                </a:solidFill>
                <a:ea typeface="MS Mincho" pitchFamily="49" charset="-128"/>
                <a:cs typeface="Andalus" pitchFamily="18" charset="-78"/>
              </a:rPr>
              <a:t>Preparation of monthly report</a:t>
            </a:r>
          </a:p>
          <a:p>
            <a:pPr marL="171450" indent="-171450" algn="r">
              <a:buFont typeface="Arial" panose="020B0604020202020204" pitchFamily="34" charset="0"/>
              <a:buChar char="•"/>
            </a:pPr>
            <a:r>
              <a:rPr lang="en-US" sz="1050" dirty="0">
                <a:solidFill>
                  <a:schemeClr val="dk1"/>
                </a:solidFill>
                <a:ea typeface="MS Mincho" pitchFamily="49" charset="-128"/>
                <a:cs typeface="Andalus" pitchFamily="18" charset="-78"/>
              </a:rPr>
              <a:t>Preparation of Checklist &amp; </a:t>
            </a:r>
            <a:r>
              <a:rPr lang="en-US" sz="1050" dirty="0" smtClean="0">
                <a:solidFill>
                  <a:schemeClr val="dk1"/>
                </a:solidFill>
                <a:ea typeface="MS Mincho" pitchFamily="49" charset="-128"/>
                <a:cs typeface="Andalus" pitchFamily="18" charset="-78"/>
              </a:rPr>
              <a:t>maintenance report</a:t>
            </a:r>
          </a:p>
          <a:p>
            <a:pPr marL="171450" indent="-171450" algn="r">
              <a:buFont typeface="Arial" panose="020B0604020202020204" pitchFamily="34" charset="0"/>
              <a:buChar char="•"/>
            </a:pPr>
            <a:r>
              <a:rPr lang="en-US" sz="1050" dirty="0">
                <a:solidFill>
                  <a:schemeClr val="dk1"/>
                </a:solidFill>
                <a:ea typeface="MS Mincho" pitchFamily="49" charset="-128"/>
                <a:cs typeface="Andalus" pitchFamily="18" charset="-78"/>
              </a:rPr>
              <a:t>The report consist of attendance record, </a:t>
            </a:r>
          </a:p>
          <a:p>
            <a:pPr marL="171450" indent="-171450" algn="r">
              <a:buFont typeface="Arial" panose="020B0604020202020204" pitchFamily="34" charset="0"/>
              <a:buChar char="•"/>
            </a:pPr>
            <a:r>
              <a:rPr lang="en-US" sz="1050" dirty="0">
                <a:solidFill>
                  <a:schemeClr val="dk1"/>
                </a:solidFill>
                <a:ea typeface="MS Mincho" pitchFamily="49" charset="-128"/>
                <a:cs typeface="Andalus" pitchFamily="18" charset="-78"/>
              </a:rPr>
              <a:t>Activities </a:t>
            </a:r>
            <a:r>
              <a:rPr lang="en-US" sz="1050" dirty="0" err="1">
                <a:solidFill>
                  <a:schemeClr val="dk1"/>
                </a:solidFill>
                <a:ea typeface="MS Mincho" pitchFamily="49" charset="-128"/>
                <a:cs typeface="Andalus" pitchFamily="18" charset="-78"/>
              </a:rPr>
              <a:t>programme</a:t>
            </a:r>
            <a:r>
              <a:rPr lang="en-US" sz="1050" dirty="0">
                <a:solidFill>
                  <a:schemeClr val="dk1"/>
                </a:solidFill>
                <a:ea typeface="MS Mincho" pitchFamily="49" charset="-128"/>
                <a:cs typeface="Andalus" pitchFamily="18" charset="-78"/>
              </a:rPr>
              <a:t> and Status of </a:t>
            </a:r>
            <a:r>
              <a:rPr lang="en-US" sz="1050" dirty="0" smtClean="0">
                <a:solidFill>
                  <a:schemeClr val="dk1"/>
                </a:solidFill>
                <a:ea typeface="MS Mincho" pitchFamily="49" charset="-128"/>
                <a:cs typeface="Andalus" pitchFamily="18" charset="-78"/>
              </a:rPr>
              <a:t>participant</a:t>
            </a:r>
          </a:p>
          <a:p>
            <a:pPr marL="171450" indent="-171450" algn="r">
              <a:buFont typeface="Arial" panose="020B0604020202020204" pitchFamily="34" charset="0"/>
              <a:buChar char="•"/>
            </a:pPr>
            <a:r>
              <a:rPr lang="en-US" sz="1050" dirty="0" smtClean="0">
                <a:solidFill>
                  <a:schemeClr val="dk1"/>
                </a:solidFill>
                <a:ea typeface="MS Mincho" pitchFamily="49" charset="-128"/>
                <a:cs typeface="Andalus" pitchFamily="18" charset="-78"/>
              </a:rPr>
              <a:t>Submission report to client for approval</a:t>
            </a:r>
            <a:endParaRPr lang="en-US" sz="1050" dirty="0">
              <a:solidFill>
                <a:schemeClr val="dk1"/>
              </a:solidFill>
              <a:ea typeface="MS Mincho" pitchFamily="49" charset="-128"/>
              <a:cs typeface="Andalus" pitchFamily="18" charset="-78"/>
            </a:endParaRPr>
          </a:p>
        </p:txBody>
      </p:sp>
      <p:sp>
        <p:nvSpPr>
          <p:cNvPr id="79" name="Left Brace 78"/>
          <p:cNvSpPr/>
          <p:nvPr/>
        </p:nvSpPr>
        <p:spPr>
          <a:xfrm>
            <a:off x="5540336" y="5713391"/>
            <a:ext cx="327063" cy="618686"/>
          </a:xfrm>
          <a:prstGeom prst="leftBrace">
            <a:avLst/>
          </a:prstGeom>
          <a:ln>
            <a:solidFill>
              <a:srgbClr val="37374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0" name="Left Brace 79"/>
          <p:cNvSpPr/>
          <p:nvPr/>
        </p:nvSpPr>
        <p:spPr>
          <a:xfrm>
            <a:off x="5540337" y="2762816"/>
            <a:ext cx="188056" cy="1450602"/>
          </a:xfrm>
          <a:prstGeom prst="leftBrace">
            <a:avLst/>
          </a:prstGeom>
          <a:ln>
            <a:solidFill>
              <a:srgbClr val="71111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1" name="Left Brace 80"/>
          <p:cNvSpPr/>
          <p:nvPr/>
        </p:nvSpPr>
        <p:spPr>
          <a:xfrm rot="10800000">
            <a:off x="3347804" y="1531477"/>
            <a:ext cx="188056" cy="1450602"/>
          </a:xfrm>
          <a:prstGeom prst="leftBrace">
            <a:avLst/>
          </a:prstGeom>
          <a:ln>
            <a:solidFill>
              <a:srgbClr val="01676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2" name="Left Brace 81"/>
          <p:cNvSpPr/>
          <p:nvPr/>
        </p:nvSpPr>
        <p:spPr>
          <a:xfrm rot="10800000">
            <a:off x="3404127" y="4043275"/>
            <a:ext cx="188056" cy="1450602"/>
          </a:xfrm>
          <a:prstGeom prst="leftBrace">
            <a:avLst/>
          </a:prstGeom>
          <a:ln>
            <a:solidFill>
              <a:srgbClr val="14688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4" name="TextBox 89"/>
          <p:cNvSpPr txBox="1"/>
          <p:nvPr/>
        </p:nvSpPr>
        <p:spPr>
          <a:xfrm>
            <a:off x="6469348" y="1947672"/>
            <a:ext cx="1168910"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Reporting </a:t>
            </a:r>
            <a:endParaRPr lang="en-MY" b="1" dirty="0">
              <a:solidFill>
                <a:schemeClr val="bg1"/>
              </a:solidFill>
            </a:endParaRPr>
          </a:p>
        </p:txBody>
      </p:sp>
      <p:sp>
        <p:nvSpPr>
          <p:cNvPr id="85" name="TextBox 90"/>
          <p:cNvSpPr txBox="1"/>
          <p:nvPr/>
        </p:nvSpPr>
        <p:spPr>
          <a:xfrm>
            <a:off x="582531" y="3217370"/>
            <a:ext cx="2327881"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Organizing the Project</a:t>
            </a:r>
            <a:endParaRPr lang="en-MY" b="1" dirty="0">
              <a:solidFill>
                <a:schemeClr val="bg1"/>
              </a:solidFill>
              <a:latin typeface="Andalus" pitchFamily="18" charset="-78"/>
              <a:cs typeface="Andalus" pitchFamily="18" charset="-78"/>
            </a:endParaRPr>
          </a:p>
        </p:txBody>
      </p:sp>
      <p:sp>
        <p:nvSpPr>
          <p:cNvPr id="86" name="TextBox 91"/>
          <p:cNvSpPr txBox="1"/>
          <p:nvPr/>
        </p:nvSpPr>
        <p:spPr>
          <a:xfrm>
            <a:off x="357158" y="5357826"/>
            <a:ext cx="4039888" cy="646331"/>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60"/>
                </a:solidFill>
                <a:latin typeface="Andalus" pitchFamily="18" charset="-78"/>
                <a:ea typeface="MS Mincho" pitchFamily="49" charset="-128"/>
                <a:cs typeface="Andalus" pitchFamily="18" charset="-78"/>
              </a:rPr>
              <a:t>Mapping </a:t>
            </a:r>
            <a:r>
              <a:rPr lang="en-US" b="1" dirty="0" smtClean="0">
                <a:solidFill>
                  <a:srgbClr val="002060"/>
                </a:solidFill>
                <a:latin typeface="Andalus" pitchFamily="18" charset="-78"/>
                <a:ea typeface="MS Mincho" pitchFamily="49" charset="-128"/>
                <a:cs typeface="Andalus" pitchFamily="18" charset="-78"/>
              </a:rPr>
              <a:t> of PI1M site &amp; to gainer all the</a:t>
            </a:r>
          </a:p>
          <a:p>
            <a:r>
              <a:rPr lang="en-US" b="1" dirty="0" smtClean="0">
                <a:solidFill>
                  <a:srgbClr val="002060"/>
                </a:solidFill>
                <a:latin typeface="Andalus" pitchFamily="18" charset="-78"/>
                <a:ea typeface="MS Mincho" pitchFamily="49" charset="-128"/>
                <a:cs typeface="Andalus" pitchFamily="18" charset="-78"/>
              </a:rPr>
              <a:t> critical support </a:t>
            </a:r>
            <a:endParaRPr lang="en-MY" b="1" dirty="0">
              <a:solidFill>
                <a:srgbClr val="002060"/>
              </a:solidFill>
            </a:endParaRPr>
          </a:p>
        </p:txBody>
      </p:sp>
      <p:sp>
        <p:nvSpPr>
          <p:cNvPr id="87" name="TextBox 92"/>
          <p:cNvSpPr txBox="1"/>
          <p:nvPr/>
        </p:nvSpPr>
        <p:spPr>
          <a:xfrm>
            <a:off x="4968664" y="4502301"/>
            <a:ext cx="3413333" cy="38197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Coordination  between all team</a:t>
            </a:r>
            <a:endParaRPr lang="en-MY" b="1" dirty="0">
              <a:solidFill>
                <a:schemeClr val="bg1"/>
              </a:solidFill>
              <a:latin typeface="Andalus" pitchFamily="18" charset="-78"/>
              <a:cs typeface="Andalus" pitchFamily="18" charset="-78"/>
            </a:endParaRPr>
          </a:p>
        </p:txBody>
      </p:sp>
      <p:grpSp>
        <p:nvGrpSpPr>
          <p:cNvPr id="109" name="Group 108"/>
          <p:cNvGrpSpPr/>
          <p:nvPr/>
        </p:nvGrpSpPr>
        <p:grpSpPr>
          <a:xfrm>
            <a:off x="5040638" y="1143000"/>
            <a:ext cx="512710" cy="341594"/>
            <a:chOff x="1481351" y="1600200"/>
            <a:chExt cx="1600200" cy="1270747"/>
          </a:xfrm>
        </p:grpSpPr>
        <p:pic>
          <p:nvPicPr>
            <p:cNvPr id="110" name="Picture 10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81351" y="2667000"/>
              <a:ext cx="1600200" cy="203947"/>
            </a:xfrm>
            <a:prstGeom prst="rect">
              <a:avLst/>
            </a:prstGeom>
          </p:spPr>
        </p:pic>
        <p:pic>
          <p:nvPicPr>
            <p:cNvPr id="111"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112"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05764" y="1168255"/>
            <a:ext cx="447233" cy="3602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3"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38010" y="1206822"/>
            <a:ext cx="884044" cy="4217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4" name="Rectangle 113"/>
          <p:cNvSpPr/>
          <p:nvPr/>
        </p:nvSpPr>
        <p:spPr>
          <a:xfrm>
            <a:off x="5715000" y="5650072"/>
            <a:ext cx="3030125" cy="707886"/>
          </a:xfrm>
          <a:prstGeom prst="rect">
            <a:avLst/>
          </a:prstGeom>
        </p:spPr>
        <p:txBody>
          <a:bodyPr wrap="square">
            <a:spAutoFit/>
          </a:bodyPr>
          <a:lstStyle/>
          <a:p>
            <a:pPr marL="342900" indent="-342900">
              <a:buFont typeface="Arial" panose="020B0604020202020204" pitchFamily="34" charset="0"/>
              <a:buChar char="•"/>
            </a:pPr>
            <a:r>
              <a:rPr lang="en-US" sz="1000" dirty="0" smtClean="0">
                <a:latin typeface="Andalus" pitchFamily="18" charset="-78"/>
                <a:ea typeface="MS Mincho" pitchFamily="49" charset="-128"/>
                <a:cs typeface="Andalus" pitchFamily="18" charset="-78"/>
              </a:rPr>
              <a:t>To list down all 600PI1M as approved by </a:t>
            </a:r>
            <a:r>
              <a:rPr lang="en-US" sz="1000" dirty="0" smtClean="0">
                <a:latin typeface="Andalus" pitchFamily="18" charset="-78"/>
                <a:ea typeface="MS Mincho" pitchFamily="49" charset="-128"/>
                <a:cs typeface="Andalus" pitchFamily="18" charset="-78"/>
              </a:rPr>
              <a:t>SKMM</a:t>
            </a:r>
          </a:p>
          <a:p>
            <a:pPr marL="342900" indent="-342900">
              <a:buFont typeface="Arial" panose="020B0604020202020204" pitchFamily="34" charset="0"/>
              <a:buChar char="•"/>
            </a:pPr>
            <a:r>
              <a:rPr lang="en-US" sz="1000" dirty="0" smtClean="0">
                <a:latin typeface="Andalus" pitchFamily="18" charset="-78"/>
                <a:ea typeface="MS Mincho" pitchFamily="49" charset="-128"/>
                <a:cs typeface="Andalus" pitchFamily="18" charset="-78"/>
              </a:rPr>
              <a:t>Seeking </a:t>
            </a:r>
            <a:r>
              <a:rPr lang="en-US" sz="1000" dirty="0" err="1" smtClean="0">
                <a:latin typeface="Andalus" pitchFamily="18" charset="-78"/>
                <a:ea typeface="MS Mincho" pitchFamily="49" charset="-128"/>
                <a:cs typeface="Andalus" pitchFamily="18" charset="-78"/>
              </a:rPr>
              <a:t>appproval</a:t>
            </a:r>
            <a:r>
              <a:rPr lang="en-US" sz="1000" dirty="0" smtClean="0">
                <a:latin typeface="Andalus" pitchFamily="18" charset="-78"/>
                <a:ea typeface="MS Mincho" pitchFamily="49" charset="-128"/>
                <a:cs typeface="Andalus" pitchFamily="18" charset="-78"/>
              </a:rPr>
              <a:t> &amp; support from all parties</a:t>
            </a:r>
            <a:endParaRPr lang="en-US" sz="1000" dirty="0" smtClean="0">
              <a:latin typeface="Andalus" pitchFamily="18" charset="-78"/>
              <a:ea typeface="MS Mincho" pitchFamily="49" charset="-128"/>
              <a:cs typeface="Andalus" pitchFamily="18" charset="-78"/>
            </a:endParaRPr>
          </a:p>
          <a:p>
            <a:pPr marL="342900" indent="-342900">
              <a:buFont typeface="Arial" panose="020B0604020202020204" pitchFamily="34" charset="0"/>
              <a:buChar char="•"/>
            </a:pPr>
            <a:r>
              <a:rPr lang="en-US" sz="1000" dirty="0" smtClean="0">
                <a:latin typeface="Andalus" pitchFamily="18" charset="-78"/>
                <a:ea typeface="MS Mincho" pitchFamily="49" charset="-128"/>
                <a:cs typeface="Andalus" pitchFamily="18" charset="-78"/>
              </a:rPr>
              <a:t>Zoning By 5 Zone</a:t>
            </a:r>
          </a:p>
        </p:txBody>
      </p:sp>
      <p:sp>
        <p:nvSpPr>
          <p:cNvPr id="4" name="Rectangle 3"/>
          <p:cNvSpPr/>
          <p:nvPr/>
        </p:nvSpPr>
        <p:spPr>
          <a:xfrm>
            <a:off x="101074" y="3852734"/>
            <a:ext cx="3404126" cy="1546577"/>
          </a:xfrm>
          <a:prstGeom prst="rect">
            <a:avLst/>
          </a:prstGeom>
        </p:spPr>
        <p:txBody>
          <a:bodyPr wrap="square">
            <a:spAutoFit/>
          </a:bodyPr>
          <a:lstStyle/>
          <a:p>
            <a:pPr marL="171450" indent="-171450">
              <a:buFont typeface="Arial" panose="020B0604020202020204" pitchFamily="34" charset="0"/>
              <a:buChar char="•"/>
            </a:pPr>
            <a:r>
              <a:rPr lang="en-US" sz="1050" dirty="0" smtClean="0">
                <a:latin typeface="+mn-lt"/>
                <a:ea typeface="MS Mincho" pitchFamily="49" charset="-128"/>
                <a:cs typeface="Andalus" pitchFamily="18" charset="-78"/>
              </a:rPr>
              <a:t>Preparation </a:t>
            </a:r>
            <a:r>
              <a:rPr lang="en-US" sz="1050" dirty="0">
                <a:latin typeface="+mn-lt"/>
                <a:ea typeface="MS Mincho" pitchFamily="49" charset="-128"/>
                <a:cs typeface="Andalus" pitchFamily="18" charset="-78"/>
              </a:rPr>
              <a:t>of meeting agenda to </a:t>
            </a:r>
            <a:r>
              <a:rPr lang="en-US" sz="1050" dirty="0" smtClean="0">
                <a:latin typeface="+mn-lt"/>
                <a:ea typeface="MS Mincho" pitchFamily="49" charset="-128"/>
                <a:cs typeface="Andalus" pitchFamily="18" charset="-78"/>
              </a:rPr>
              <a:t>discuss </a:t>
            </a:r>
            <a:r>
              <a:rPr lang="en-US" sz="1050" dirty="0">
                <a:latin typeface="+mn-lt"/>
                <a:ea typeface="MS Mincho" pitchFamily="49" charset="-128"/>
                <a:cs typeface="Andalus" pitchFamily="18" charset="-78"/>
              </a:rPr>
              <a:t>on any </a:t>
            </a:r>
            <a:r>
              <a:rPr lang="en-MY" sz="1050" dirty="0">
                <a:latin typeface="+mn-lt"/>
                <a:ea typeface="MS Mincho" pitchFamily="49" charset="-128"/>
                <a:cs typeface="Andalus" pitchFamily="18" charset="-78"/>
              </a:rPr>
              <a:t>pre &amp; post </a:t>
            </a:r>
            <a:r>
              <a:rPr lang="en-MY" sz="1050" dirty="0" smtClean="0">
                <a:latin typeface="+mn-lt"/>
                <a:ea typeface="MS Mincho" pitchFamily="49" charset="-128"/>
                <a:cs typeface="Andalus" pitchFamily="18" charset="-78"/>
              </a:rPr>
              <a:t>development</a:t>
            </a:r>
          </a:p>
          <a:p>
            <a:pPr marL="171450" indent="-171450">
              <a:buFont typeface="Arial" panose="020B0604020202020204" pitchFamily="34" charset="0"/>
              <a:buChar char="•"/>
            </a:pPr>
            <a:r>
              <a:rPr lang="en-US" sz="1050" dirty="0">
                <a:latin typeface="+mn-lt"/>
                <a:ea typeface="MS Mincho" pitchFamily="49" charset="-128"/>
                <a:cs typeface="Andalus" pitchFamily="18" charset="-78"/>
              </a:rPr>
              <a:t>Preparation of schedule plan </a:t>
            </a:r>
            <a:r>
              <a:rPr lang="en-US" sz="1050" dirty="0" smtClean="0">
                <a:latin typeface="+mn-lt"/>
                <a:ea typeface="MS Mincho" pitchFamily="49" charset="-128"/>
                <a:cs typeface="Andalus" pitchFamily="18" charset="-78"/>
              </a:rPr>
              <a:t>during </a:t>
            </a:r>
            <a:r>
              <a:rPr lang="en-US" sz="1050" dirty="0">
                <a:latin typeface="+mn-lt"/>
                <a:ea typeface="MS Mincho" pitchFamily="49" charset="-128"/>
                <a:cs typeface="Andalus" pitchFamily="18" charset="-78"/>
              </a:rPr>
              <a:t>the design &amp; operation phase</a:t>
            </a:r>
            <a:r>
              <a:rPr lang="en-US" sz="1050" dirty="0" smtClean="0">
                <a:latin typeface="+mn-lt"/>
                <a:ea typeface="MS Mincho" pitchFamily="49" charset="-128"/>
                <a:cs typeface="Andalus" pitchFamily="18" charset="-78"/>
              </a:rPr>
              <a:t>.</a:t>
            </a:r>
          </a:p>
          <a:p>
            <a:pPr marL="171450" indent="-171450">
              <a:buFont typeface="Arial" panose="020B0604020202020204" pitchFamily="34" charset="0"/>
              <a:buChar char="•"/>
            </a:pPr>
            <a:r>
              <a:rPr lang="en-US" sz="1050" dirty="0">
                <a:latin typeface="+mn-lt"/>
                <a:ea typeface="MS Mincho" pitchFamily="49" charset="-128"/>
                <a:cs typeface="Andalus" pitchFamily="18" charset="-78"/>
              </a:rPr>
              <a:t>To prepare the safety </a:t>
            </a:r>
            <a:r>
              <a:rPr lang="en-US" sz="1050" dirty="0" smtClean="0">
                <a:latin typeface="+mn-lt"/>
                <a:ea typeface="MS Mincho" pitchFamily="49" charset="-128"/>
                <a:cs typeface="Andalus" pitchFamily="18" charset="-78"/>
              </a:rPr>
              <a:t>guideline </a:t>
            </a:r>
            <a:r>
              <a:rPr lang="en-US" sz="1050" dirty="0">
                <a:latin typeface="+mn-lt"/>
                <a:ea typeface="MS Mincho" pitchFamily="49" charset="-128"/>
                <a:cs typeface="Andalus" pitchFamily="18" charset="-78"/>
              </a:rPr>
              <a:t>and </a:t>
            </a:r>
            <a:r>
              <a:rPr lang="en-US" sz="1050" dirty="0">
                <a:latin typeface="+mn-lt"/>
                <a:cs typeface="Andalus" pitchFamily="18" charset="-78"/>
              </a:rPr>
              <a:t>all </a:t>
            </a:r>
            <a:r>
              <a:rPr lang="en-US" sz="1050" dirty="0" smtClean="0">
                <a:latin typeface="+mn-lt"/>
                <a:cs typeface="Andalus" pitchFamily="18" charset="-78"/>
              </a:rPr>
              <a:t>the appropriate </a:t>
            </a:r>
            <a:r>
              <a:rPr lang="en-US" sz="1050" dirty="0">
                <a:latin typeface="+mn-lt"/>
                <a:cs typeface="Andalus" pitchFamily="18" charset="-78"/>
              </a:rPr>
              <a:t>acts. </a:t>
            </a:r>
            <a:endParaRPr lang="en-US" sz="1050" dirty="0" smtClean="0">
              <a:latin typeface="+mn-lt"/>
              <a:cs typeface="Andalus" pitchFamily="18" charset="-78"/>
            </a:endParaRPr>
          </a:p>
          <a:p>
            <a:pPr marL="171450" indent="-171450">
              <a:buFont typeface="Arial" panose="020B0604020202020204" pitchFamily="34" charset="0"/>
              <a:buChar char="•"/>
            </a:pPr>
            <a:r>
              <a:rPr lang="en-US" sz="1050" dirty="0">
                <a:latin typeface="+mn-lt"/>
                <a:ea typeface="MS Mincho" pitchFamily="49" charset="-128"/>
                <a:cs typeface="Andalus" pitchFamily="18" charset="-78"/>
              </a:rPr>
              <a:t>To prepare a team to do the site survey </a:t>
            </a:r>
            <a:r>
              <a:rPr lang="en-US" sz="1050" dirty="0" smtClean="0">
                <a:latin typeface="+mn-lt"/>
                <a:ea typeface="MS Mincho" pitchFamily="49" charset="-128"/>
                <a:cs typeface="Andalus" pitchFamily="18" charset="-78"/>
              </a:rPr>
              <a:t>on </a:t>
            </a:r>
            <a:r>
              <a:rPr lang="en-US" sz="1050" dirty="0">
                <a:latin typeface="+mn-lt"/>
                <a:ea typeface="MS Mincho" pitchFamily="49" charset="-128"/>
                <a:cs typeface="Andalus" pitchFamily="18" charset="-78"/>
              </a:rPr>
              <a:t>each PI1M site to clarify on site </a:t>
            </a:r>
            <a:r>
              <a:rPr lang="en-US" sz="1050" dirty="0" smtClean="0">
                <a:latin typeface="+mn-lt"/>
                <a:ea typeface="MS Mincho" pitchFamily="49" charset="-128"/>
                <a:cs typeface="Andalus" pitchFamily="18" charset="-78"/>
              </a:rPr>
              <a:t>accessibility  </a:t>
            </a:r>
            <a:r>
              <a:rPr lang="en-US" sz="1050" dirty="0">
                <a:latin typeface="+mn-lt"/>
                <a:ea typeface="MS Mincho" pitchFamily="49" charset="-128"/>
                <a:cs typeface="Andalus" pitchFamily="18" charset="-78"/>
              </a:rPr>
              <a:t>&amp; other issues</a:t>
            </a:r>
            <a:endParaRPr lang="en-MY" sz="1050" dirty="0">
              <a:latin typeface="+mn-lt"/>
            </a:endParaRPr>
          </a:p>
          <a:p>
            <a:pPr marL="342900" indent="-342900">
              <a:buFont typeface="Arial" panose="020B0604020202020204" pitchFamily="34" charset="0"/>
              <a:buChar char="•"/>
            </a:pPr>
            <a:endParaRPr lang="en-US" sz="1050" dirty="0">
              <a:latin typeface="+mn-lt"/>
              <a:ea typeface="MS Mincho" pitchFamily="49" charset="-128"/>
              <a:cs typeface="Andalus" pitchFamily="18" charset="-78"/>
            </a:endParaRPr>
          </a:p>
        </p:txBody>
      </p:sp>
    </p:spTree>
    <p:extLst>
      <p:ext uri="{BB962C8B-B14F-4D97-AF65-F5344CB8AC3E}">
        <p14:creationId xmlns:p14="http://schemas.microsoft.com/office/powerpoint/2010/main" xmlns="" val="74803269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42844" y="773467"/>
          <a:ext cx="8715438" cy="5510191"/>
        </p:xfrm>
        <a:graphic>
          <a:graphicData uri="http://schemas.openxmlformats.org/drawingml/2006/table">
            <a:tbl>
              <a:tblPr/>
              <a:tblGrid>
                <a:gridCol w="268167"/>
                <a:gridCol w="268167"/>
                <a:gridCol w="603376"/>
                <a:gridCol w="508210"/>
                <a:gridCol w="586261"/>
                <a:gridCol w="957710"/>
                <a:gridCol w="1077266"/>
                <a:gridCol w="685174"/>
                <a:gridCol w="685174"/>
                <a:gridCol w="685174"/>
                <a:gridCol w="513587"/>
                <a:gridCol w="804502"/>
                <a:gridCol w="536335"/>
                <a:gridCol w="536335"/>
              </a:tblGrid>
              <a:tr h="220293">
                <a:tc gridSpan="6">
                  <a:txBody>
                    <a:bodyPr/>
                    <a:lstStyle/>
                    <a:p>
                      <a:pPr algn="l" fontAlgn="b"/>
                      <a:r>
                        <a:rPr lang="en-MY" sz="1050" b="0" i="0" u="none" strike="noStrike" dirty="0">
                          <a:solidFill>
                            <a:srgbClr val="000000"/>
                          </a:solidFill>
                          <a:latin typeface="Calibri"/>
                        </a:rPr>
                        <a:t>Title: Mapping PI1M Zone 1 (Perak / Perlis / Kedah / </a:t>
                      </a:r>
                      <a:r>
                        <a:rPr lang="en-MY" sz="1050" b="0" i="0" u="none" strike="noStrike" dirty="0" err="1">
                          <a:solidFill>
                            <a:srgbClr val="000000"/>
                          </a:solidFill>
                          <a:latin typeface="Calibri"/>
                        </a:rPr>
                        <a:t>Pulau</a:t>
                      </a:r>
                      <a:r>
                        <a:rPr lang="en-MY" sz="1050" b="0" i="0" u="none" strike="noStrike" dirty="0">
                          <a:solidFill>
                            <a:srgbClr val="000000"/>
                          </a:solidFill>
                          <a:latin typeface="Calibri"/>
                        </a:rPr>
                        <a:t> Pinang)</a:t>
                      </a:r>
                    </a:p>
                  </a:txBody>
                  <a:tcPr marL="5347" marR="5347" marT="5347" marB="0" anchor="b">
                    <a:lnL>
                      <a:noFill/>
                    </a:lnL>
                    <a:lnR>
                      <a:noFill/>
                    </a:lnR>
                    <a:lnT>
                      <a:noFill/>
                    </a:lnT>
                    <a:lnB>
                      <a:noFill/>
                    </a:lnB>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a:txBody>
                    <a:bodyPr/>
                    <a:lstStyle/>
                    <a:p>
                      <a:pPr algn="l" fontAlgn="b"/>
                      <a:endParaRPr lang="en-MY" sz="1050" b="0" i="0" u="none" strike="noStrike">
                        <a:solidFill>
                          <a:srgbClr val="000000"/>
                        </a:solidFill>
                        <a:latin typeface="Calibri"/>
                      </a:endParaRPr>
                    </a:p>
                  </a:txBody>
                  <a:tcPr marL="5347" marR="5347" marT="5347" marB="0" anchor="b">
                    <a:lnL>
                      <a:noFill/>
                    </a:lnL>
                    <a:lnR>
                      <a:noFill/>
                    </a:lnR>
                    <a:lnT>
                      <a:noFill/>
                    </a:lnT>
                    <a:lnB>
                      <a:noFill/>
                    </a:lnB>
                  </a:tcPr>
                </a:tc>
                <a:tc>
                  <a:txBody>
                    <a:bodyPr/>
                    <a:lstStyle/>
                    <a:p>
                      <a:pPr algn="l" fontAlgn="b"/>
                      <a:endParaRPr lang="en-MY" sz="1050" b="0" i="0" u="none" strike="noStrike">
                        <a:solidFill>
                          <a:srgbClr val="000000"/>
                        </a:solidFill>
                        <a:latin typeface="Calibri"/>
                      </a:endParaRPr>
                    </a:p>
                  </a:txBody>
                  <a:tcPr marL="5347" marR="5347" marT="5347" marB="0" anchor="b">
                    <a:lnL>
                      <a:noFill/>
                    </a:lnL>
                    <a:lnR>
                      <a:noFill/>
                    </a:lnR>
                    <a:lnT>
                      <a:noFill/>
                    </a:lnT>
                    <a:lnB>
                      <a:noFill/>
                    </a:lnB>
                  </a:tcPr>
                </a:tc>
                <a:tc>
                  <a:txBody>
                    <a:bodyPr/>
                    <a:lstStyle/>
                    <a:p>
                      <a:pPr algn="l" fontAlgn="b"/>
                      <a:endParaRPr lang="en-MY" sz="105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l" fontAlgn="b"/>
                      <a:endParaRPr lang="en-MY" sz="105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l" fontAlgn="b"/>
                      <a:endParaRPr lang="en-MY" sz="105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l" fontAlgn="b"/>
                      <a:endParaRPr lang="en-MY" sz="105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l" fontAlgn="b"/>
                      <a:endParaRPr lang="en-MY" sz="105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l" fontAlgn="b"/>
                      <a:endParaRPr lang="en-MY" sz="1050" b="0" i="0" u="none" strike="noStrike" dirty="0">
                        <a:solidFill>
                          <a:srgbClr val="000000"/>
                        </a:solidFill>
                        <a:latin typeface="Calibri"/>
                      </a:endParaRPr>
                    </a:p>
                  </a:txBody>
                  <a:tcPr marL="5347" marR="5347" marT="5347" marB="0" anchor="b">
                    <a:lnL>
                      <a:noFill/>
                    </a:lnL>
                    <a:lnR>
                      <a:noFill/>
                    </a:lnR>
                    <a:lnT>
                      <a:noFill/>
                    </a:lnT>
                    <a:lnB>
                      <a:noFill/>
                    </a:lnB>
                  </a:tcPr>
                </a:tc>
              </a:tr>
              <a:tr h="220293">
                <a:tc gridSpan="4">
                  <a:txBody>
                    <a:bodyPr/>
                    <a:lstStyle/>
                    <a:p>
                      <a:pPr algn="l" fontAlgn="b"/>
                      <a:r>
                        <a:rPr lang="en-MY" sz="1050" b="0" i="0" u="none" strike="noStrike">
                          <a:solidFill>
                            <a:srgbClr val="000000"/>
                          </a:solidFill>
                          <a:latin typeface="Calibri"/>
                        </a:rPr>
                        <a:t>Date: 15/12/2016 8:03:06 AM Updated</a:t>
                      </a:r>
                    </a:p>
                  </a:txBody>
                  <a:tcPr marL="5347" marR="5347" marT="534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MY"/>
                    </a:p>
                  </a:txBody>
                  <a:tcPr/>
                </a:tc>
                <a:tc hMerge="1">
                  <a:txBody>
                    <a:bodyPr/>
                    <a:lstStyle/>
                    <a:p>
                      <a:endParaRPr lang="en-MY"/>
                    </a:p>
                  </a:txBody>
                  <a:tcPr/>
                </a:tc>
                <a:tc hMerge="1">
                  <a:txBody>
                    <a:bodyPr/>
                    <a:lstStyle/>
                    <a:p>
                      <a:endParaRPr lang="en-MY"/>
                    </a:p>
                  </a:txBody>
                  <a:tcPr/>
                </a:tc>
                <a:tc>
                  <a:txBody>
                    <a:bodyPr/>
                    <a:lstStyle/>
                    <a:p>
                      <a:pPr algn="l" fontAlgn="b"/>
                      <a:endParaRPr lang="en-MY" sz="1050" b="0" i="0" u="none" strike="noStrike">
                        <a:solidFill>
                          <a:srgbClr val="000000"/>
                        </a:solidFill>
                        <a:latin typeface="Calibri"/>
                      </a:endParaRPr>
                    </a:p>
                  </a:txBody>
                  <a:tcPr marL="5347" marR="5347" marT="534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1050" b="0" i="0" u="none" strike="noStrike">
                        <a:solidFill>
                          <a:srgbClr val="000000"/>
                        </a:solidFill>
                        <a:latin typeface="Calibri"/>
                      </a:endParaRPr>
                    </a:p>
                  </a:txBody>
                  <a:tcPr marL="5347" marR="5347" marT="534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1050" b="0" i="0" u="none" strike="noStrike">
                        <a:solidFill>
                          <a:srgbClr val="000000"/>
                        </a:solidFill>
                        <a:latin typeface="Calibri"/>
                      </a:endParaRPr>
                    </a:p>
                  </a:txBody>
                  <a:tcPr marL="5347" marR="5347" marT="534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1050" b="0" i="0" u="none" strike="noStrike">
                        <a:solidFill>
                          <a:srgbClr val="000000"/>
                        </a:solidFill>
                        <a:latin typeface="Calibri"/>
                      </a:endParaRPr>
                    </a:p>
                  </a:txBody>
                  <a:tcPr marL="5347" marR="5347" marT="534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1050" b="0" i="0" u="none" strike="noStrike" dirty="0">
                        <a:solidFill>
                          <a:srgbClr val="000000"/>
                        </a:solidFill>
                        <a:latin typeface="Calibri"/>
                      </a:endParaRPr>
                    </a:p>
                  </a:txBody>
                  <a:tcPr marL="5347" marR="5347" marT="534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1050" b="0" i="0" u="none" strike="noStrike" dirty="0">
                        <a:solidFill>
                          <a:srgbClr val="000000"/>
                        </a:solidFill>
                        <a:latin typeface="Calibri"/>
                      </a:endParaRPr>
                    </a:p>
                  </a:txBody>
                  <a:tcPr marL="5347" marR="5347" marT="534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1050" b="0" i="0" u="none" strike="noStrike" dirty="0">
                        <a:solidFill>
                          <a:srgbClr val="000000"/>
                        </a:solidFill>
                        <a:latin typeface="Calibri"/>
                      </a:endParaRPr>
                    </a:p>
                  </a:txBody>
                  <a:tcPr marL="5347" marR="5347" marT="534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1050" b="0" i="0" u="none" strike="noStrike" dirty="0">
                        <a:solidFill>
                          <a:srgbClr val="000000"/>
                        </a:solidFill>
                        <a:latin typeface="Calibri"/>
                      </a:endParaRPr>
                    </a:p>
                  </a:txBody>
                  <a:tcPr marL="5347" marR="5347" marT="534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1050" b="0" i="0" u="none" strike="noStrike" dirty="0">
                        <a:solidFill>
                          <a:srgbClr val="000000"/>
                        </a:solidFill>
                        <a:latin typeface="Calibri"/>
                      </a:endParaRPr>
                    </a:p>
                  </a:txBody>
                  <a:tcPr marL="5347" marR="5347" marT="534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MY" sz="1050" b="0" i="0" u="none" strike="noStrike" dirty="0">
                        <a:solidFill>
                          <a:srgbClr val="000000"/>
                        </a:solidFill>
                        <a:latin typeface="Calibri"/>
                      </a:endParaRPr>
                    </a:p>
                  </a:txBody>
                  <a:tcPr marL="5347" marR="5347" marT="5347" marB="0" anchor="b">
                    <a:lnL>
                      <a:noFill/>
                    </a:lnL>
                    <a:lnR>
                      <a:noFill/>
                    </a:lnR>
                    <a:lnT>
                      <a:noFill/>
                    </a:lnT>
                    <a:lnB w="6350" cap="flat" cmpd="sng" algn="ctr">
                      <a:solidFill>
                        <a:srgbClr val="000000"/>
                      </a:solidFill>
                      <a:prstDash val="solid"/>
                      <a:round/>
                      <a:headEnd type="none" w="med" len="med"/>
                      <a:tailEnd type="none" w="med" len="med"/>
                    </a:lnB>
                  </a:tcPr>
                </a:tc>
              </a:tr>
              <a:tr h="297397">
                <a:tc>
                  <a:txBody>
                    <a:bodyPr/>
                    <a:lstStyle/>
                    <a:p>
                      <a:pPr algn="ctr" fontAlgn="ctr"/>
                      <a:r>
                        <a:rPr lang="en-MY" sz="1050" b="1" i="0" u="none" strike="noStrike" dirty="0">
                          <a:solidFill>
                            <a:srgbClr val="000000"/>
                          </a:solidFill>
                          <a:latin typeface="Calibri"/>
                        </a:rPr>
                        <a:t>No</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1" i="0" u="none" strike="noStrike">
                          <a:solidFill>
                            <a:srgbClr val="000000"/>
                          </a:solidFill>
                          <a:latin typeface="Calibri"/>
                        </a:rPr>
                        <a:t>Zone</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1" i="0" u="none" strike="noStrike">
                          <a:solidFill>
                            <a:srgbClr val="000000"/>
                          </a:solidFill>
                          <a:latin typeface="Calibri"/>
                        </a:rPr>
                        <a:t>State</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1" i="0" u="none" strike="noStrike">
                          <a:solidFill>
                            <a:srgbClr val="000000"/>
                          </a:solidFill>
                          <a:latin typeface="Calibri"/>
                        </a:rPr>
                        <a:t>Site ID</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1" i="0" u="none" strike="noStrike">
                          <a:solidFill>
                            <a:srgbClr val="000000"/>
                          </a:solidFill>
                          <a:latin typeface="Calibri"/>
                        </a:rPr>
                        <a:t>Location ID</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1" i="0" u="none" strike="noStrike">
                          <a:solidFill>
                            <a:srgbClr val="000000"/>
                          </a:solidFill>
                          <a:latin typeface="Calibri"/>
                        </a:rPr>
                        <a:t>Site Name</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1" i="0" u="none" strike="noStrike">
                          <a:solidFill>
                            <a:srgbClr val="000000"/>
                          </a:solidFill>
                          <a:latin typeface="Calibri"/>
                        </a:rPr>
                        <a:t>Landlord Name</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1" i="0" u="none" strike="noStrike" dirty="0">
                          <a:solidFill>
                            <a:srgbClr val="000000"/>
                          </a:solidFill>
                          <a:latin typeface="Calibri"/>
                        </a:rPr>
                        <a:t>Longitude</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1" i="0" u="none" strike="noStrike" dirty="0">
                          <a:solidFill>
                            <a:srgbClr val="000000"/>
                          </a:solidFill>
                          <a:latin typeface="Calibri"/>
                        </a:rPr>
                        <a:t>Latitude</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US" sz="1050" b="1" i="0" u="none" strike="noStrike" dirty="0" smtClean="0">
                          <a:solidFill>
                            <a:srgbClr val="000000"/>
                          </a:solidFill>
                          <a:latin typeface="Calibri"/>
                        </a:rPr>
                        <a:t>Pi1M </a:t>
                      </a:r>
                      <a:r>
                        <a:rPr lang="en-US" sz="1050" b="1" i="0" u="none" strike="noStrike" dirty="0" err="1" smtClean="0">
                          <a:solidFill>
                            <a:srgbClr val="000000"/>
                          </a:solidFill>
                          <a:latin typeface="Calibri"/>
                        </a:rPr>
                        <a:t>Incharge</a:t>
                      </a:r>
                      <a:r>
                        <a:rPr lang="en-US" sz="1050" b="1" i="0" u="none" strike="noStrike" dirty="0" smtClean="0">
                          <a:solidFill>
                            <a:srgbClr val="000000"/>
                          </a:solidFill>
                          <a:latin typeface="Calibri"/>
                        </a:rPr>
                        <a:t> person</a:t>
                      </a:r>
                      <a:endParaRPr lang="en-MY" sz="1050" b="1"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US" sz="1050" b="1" i="0" u="none" strike="noStrike" dirty="0" smtClean="0">
                          <a:solidFill>
                            <a:srgbClr val="000000"/>
                          </a:solidFill>
                          <a:latin typeface="Calibri"/>
                        </a:rPr>
                        <a:t>Pi1M</a:t>
                      </a:r>
                      <a:r>
                        <a:rPr lang="en-US" sz="1050" b="1" i="0" u="none" strike="noStrike" baseline="0" dirty="0" smtClean="0">
                          <a:solidFill>
                            <a:srgbClr val="000000"/>
                          </a:solidFill>
                          <a:latin typeface="Calibri"/>
                        </a:rPr>
                        <a:t> PC Status</a:t>
                      </a:r>
                      <a:endParaRPr lang="en-MY" sz="1050" b="1"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US" sz="1050" b="1" i="0" u="none" strike="noStrike" dirty="0" smtClean="0">
                          <a:solidFill>
                            <a:srgbClr val="000000"/>
                          </a:solidFill>
                          <a:latin typeface="Calibri"/>
                        </a:rPr>
                        <a:t>Deployment Hardware</a:t>
                      </a:r>
                      <a:endParaRPr lang="en-MY" sz="1050" b="1"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US" sz="1050" b="1" i="0" u="none" strike="noStrike" dirty="0" smtClean="0">
                          <a:solidFill>
                            <a:srgbClr val="000000"/>
                          </a:solidFill>
                          <a:latin typeface="Calibri"/>
                        </a:rPr>
                        <a:t>Deployment Software</a:t>
                      </a:r>
                      <a:endParaRPr lang="en-MY" sz="1050" b="1"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US" sz="1050" b="1" i="0" u="none" strike="noStrike" dirty="0" smtClean="0">
                          <a:solidFill>
                            <a:srgbClr val="000000"/>
                          </a:solidFill>
                          <a:latin typeface="Calibri"/>
                        </a:rPr>
                        <a:t>Status</a:t>
                      </a:r>
                      <a:endParaRPr lang="en-MY" sz="1050" b="1"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r>
              <a:tr h="220293">
                <a:tc>
                  <a:txBody>
                    <a:bodyPr/>
                    <a:lstStyle/>
                    <a:p>
                      <a:pPr algn="ctr" fontAlgn="b"/>
                      <a:r>
                        <a:rPr lang="en-MY" sz="1050" b="0" i="0" u="none" strike="noStrike">
                          <a:solidFill>
                            <a:srgbClr val="000000"/>
                          </a:solidFill>
                          <a:latin typeface="Calibri"/>
                        </a:rPr>
                        <a:t>1</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Perlis</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dirty="0" smtClean="0">
                          <a:solidFill>
                            <a:srgbClr val="000000"/>
                          </a:solidFill>
                          <a:latin typeface="Calibri"/>
                        </a:rPr>
                        <a:t>CW502</a:t>
                      </a:r>
                      <a:endParaRPr lang="en-MY" sz="1050" b="0" i="0" u="none" strike="noStrike" dirty="0">
                        <a:solidFill>
                          <a:srgbClr val="000000"/>
                        </a:solidFill>
                        <a:latin typeface="Calibri"/>
                      </a:endParaRP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W01131</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dirty="0">
                          <a:solidFill>
                            <a:srgbClr val="000000"/>
                          </a:solidFill>
                          <a:latin typeface="Calibri"/>
                        </a:rPr>
                        <a:t>KG_PANTAI</a:t>
                      </a:r>
                      <a:r>
                        <a:rPr lang="en-MY" sz="1050" b="0" i="0" u="none" strike="noStrike" dirty="0" smtClean="0">
                          <a:solidFill>
                            <a:srgbClr val="000000"/>
                          </a:solidFill>
                          <a:latin typeface="Calibri"/>
                        </a:rPr>
                        <a:t>_ DALAM</a:t>
                      </a:r>
                      <a:endParaRPr lang="en-MY" sz="1050" b="0" i="0" u="none" strike="noStrike" dirty="0">
                        <a:solidFill>
                          <a:srgbClr val="000000"/>
                        </a:solidFill>
                        <a:latin typeface="Calibri"/>
                      </a:endParaRP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(1) TAN KEE TIONG (2) TAN KEE CHONG</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dirty="0">
                          <a:solidFill>
                            <a:srgbClr val="000000"/>
                          </a:solidFill>
                          <a:latin typeface="Calibri"/>
                        </a:rPr>
                        <a:t>3.08707</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MY" sz="1050" b="0" i="0" u="none" strike="noStrike">
                          <a:solidFill>
                            <a:srgbClr val="000000"/>
                          </a:solidFill>
                          <a:latin typeface="Calibri"/>
                        </a:rPr>
                        <a:t>101.68438</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293">
                <a:tc>
                  <a:txBody>
                    <a:bodyPr/>
                    <a:lstStyle/>
                    <a:p>
                      <a:pPr algn="ctr" fontAlgn="b"/>
                      <a:r>
                        <a:rPr lang="en-MY" sz="1050" b="0" i="0" u="none" strike="noStrike">
                          <a:solidFill>
                            <a:srgbClr val="000000"/>
                          </a:solidFill>
                          <a:latin typeface="Calibri"/>
                        </a:rPr>
                        <a:t>2</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Perlis</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G0015</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W00006</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dirty="0">
                          <a:solidFill>
                            <a:srgbClr val="000000"/>
                          </a:solidFill>
                          <a:latin typeface="Calibri"/>
                        </a:rPr>
                        <a:t>JLN SYED PUTRA</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GANAD MEDIA SDN BHD</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dirty="0">
                          <a:solidFill>
                            <a:srgbClr val="000000"/>
                          </a:solidFill>
                          <a:latin typeface="Calibri"/>
                        </a:rPr>
                        <a:t>3.29693</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dirty="0">
                          <a:solidFill>
                            <a:srgbClr val="000000"/>
                          </a:solidFill>
                          <a:latin typeface="Calibri"/>
                        </a:rPr>
                        <a:t>101.4086</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293">
                <a:tc>
                  <a:txBody>
                    <a:bodyPr/>
                    <a:lstStyle/>
                    <a:p>
                      <a:pPr algn="ctr" fontAlgn="b"/>
                      <a:r>
                        <a:rPr lang="en-MY" sz="1050" b="0" i="0" u="none" strike="noStrike">
                          <a:solidFill>
                            <a:srgbClr val="000000"/>
                          </a:solidFill>
                          <a:latin typeface="Calibri"/>
                        </a:rPr>
                        <a:t>3</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Perlis</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G0384</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W00047</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JLN ROBSON</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WISMA BELIA SDN BHD</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dirty="0">
                          <a:solidFill>
                            <a:srgbClr val="000000"/>
                          </a:solidFill>
                          <a:latin typeface="Calibri"/>
                        </a:rPr>
                        <a:t>3.25465</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MY" sz="1050" b="0" i="0" u="none" strike="noStrike">
                          <a:solidFill>
                            <a:srgbClr val="000000"/>
                          </a:solidFill>
                          <a:latin typeface="Calibri"/>
                        </a:rPr>
                        <a:t>101.4056</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293">
                <a:tc>
                  <a:txBody>
                    <a:bodyPr/>
                    <a:lstStyle/>
                    <a:p>
                      <a:pPr algn="ctr" fontAlgn="b"/>
                      <a:r>
                        <a:rPr lang="en-MY" sz="1050" b="0" i="0" u="none" strike="noStrike">
                          <a:solidFill>
                            <a:srgbClr val="000000"/>
                          </a:solidFill>
                          <a:latin typeface="Calibri"/>
                        </a:rPr>
                        <a:t>4</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Perlis</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G0855</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W00097</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MENARA SEPUTIH (APT UNIT)</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SHIREEN MARDZIAH HASHIM</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dirty="0">
                          <a:solidFill>
                            <a:srgbClr val="000000"/>
                          </a:solidFill>
                          <a:latin typeface="Calibri"/>
                        </a:rPr>
                        <a:t>3.13642</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101.6294</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293">
                <a:tc>
                  <a:txBody>
                    <a:bodyPr/>
                    <a:lstStyle/>
                    <a:p>
                      <a:pPr algn="ctr" fontAlgn="b"/>
                      <a:r>
                        <a:rPr lang="en-MY" sz="1050" b="0" i="0" u="none" strike="noStrike">
                          <a:solidFill>
                            <a:srgbClr val="000000"/>
                          </a:solidFill>
                          <a:latin typeface="Calibri"/>
                        </a:rPr>
                        <a:t>5</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Perlis</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G0855</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W00097</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MENARA SEPUTIH (APT UNIT)</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NATARJAYA MANAGEMENT</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dirty="0">
                          <a:solidFill>
                            <a:srgbClr val="000000"/>
                          </a:solidFill>
                          <a:latin typeface="Calibri"/>
                        </a:rPr>
                        <a:t>3.16406</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MY" sz="1050" b="0" i="0" u="none" strike="noStrike">
                          <a:solidFill>
                            <a:srgbClr val="000000"/>
                          </a:solidFill>
                          <a:latin typeface="Calibri"/>
                        </a:rPr>
                        <a:t>101.531882</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293">
                <a:tc>
                  <a:txBody>
                    <a:bodyPr/>
                    <a:lstStyle/>
                    <a:p>
                      <a:pPr algn="ctr" fontAlgn="b"/>
                      <a:r>
                        <a:rPr lang="en-MY" sz="1050" b="0" i="0" u="none" strike="noStrike">
                          <a:solidFill>
                            <a:srgbClr val="000000"/>
                          </a:solidFill>
                          <a:latin typeface="Calibri"/>
                        </a:rPr>
                        <a:t>6</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Pulau Pinang</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G1599</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W00272</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PANTAI DALAM 2</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DEANS REAL ESTATE</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dirty="0">
                          <a:solidFill>
                            <a:srgbClr val="000000"/>
                          </a:solidFill>
                          <a:latin typeface="Calibri"/>
                        </a:rPr>
                        <a:t>2.99814</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101.3588</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293">
                <a:tc>
                  <a:txBody>
                    <a:bodyPr/>
                    <a:lstStyle/>
                    <a:p>
                      <a:pPr algn="ctr" fontAlgn="b"/>
                      <a:r>
                        <a:rPr lang="en-MY" sz="1050" b="0" i="0" u="none" strike="noStrike">
                          <a:solidFill>
                            <a:srgbClr val="000000"/>
                          </a:solidFill>
                          <a:latin typeface="Calibri"/>
                        </a:rPr>
                        <a:t>7</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dirty="0" err="1">
                          <a:solidFill>
                            <a:srgbClr val="000000"/>
                          </a:solidFill>
                          <a:latin typeface="Calibri"/>
                        </a:rPr>
                        <a:t>Pulau</a:t>
                      </a:r>
                      <a:r>
                        <a:rPr lang="en-MY" sz="1050" b="0" i="0" u="none" strike="noStrike" dirty="0">
                          <a:solidFill>
                            <a:srgbClr val="000000"/>
                          </a:solidFill>
                          <a:latin typeface="Calibri"/>
                        </a:rPr>
                        <a:t> Pinang</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H0124</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W00292</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dirty="0">
                          <a:solidFill>
                            <a:srgbClr val="000000"/>
                          </a:solidFill>
                          <a:latin typeface="Calibri"/>
                        </a:rPr>
                        <a:t>KERINCHI SL</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SENI JAYA SDN BHD</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dirty="0">
                          <a:solidFill>
                            <a:srgbClr val="000000"/>
                          </a:solidFill>
                          <a:latin typeface="Calibri"/>
                        </a:rPr>
                        <a:t>2.6581</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MY" sz="1050" b="0" i="0" u="none" strike="noStrike">
                          <a:solidFill>
                            <a:srgbClr val="000000"/>
                          </a:solidFill>
                          <a:latin typeface="Calibri"/>
                        </a:rPr>
                        <a:t>101.5172</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4353">
                <a:tc>
                  <a:txBody>
                    <a:bodyPr/>
                    <a:lstStyle/>
                    <a:p>
                      <a:pPr algn="ctr" fontAlgn="b"/>
                      <a:r>
                        <a:rPr lang="en-MY" sz="1050" b="0" i="0" u="none" strike="noStrike">
                          <a:solidFill>
                            <a:srgbClr val="000000"/>
                          </a:solidFill>
                          <a:latin typeface="Calibri"/>
                        </a:rPr>
                        <a:t>8</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Pulau Pinang</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M1625</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W00447</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dirty="0">
                          <a:solidFill>
                            <a:srgbClr val="000000"/>
                          </a:solidFill>
                          <a:latin typeface="Calibri"/>
                        </a:rPr>
                        <a:t>IBC</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KEMENTERIAN PENERANGAN MALAYSIA</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3.5781</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101.4624</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3338">
                <a:tc>
                  <a:txBody>
                    <a:bodyPr/>
                    <a:lstStyle/>
                    <a:p>
                      <a:pPr algn="ctr" fontAlgn="b"/>
                      <a:r>
                        <a:rPr lang="en-MY" sz="1050" b="0" i="0" u="none" strike="noStrike">
                          <a:solidFill>
                            <a:srgbClr val="000000"/>
                          </a:solidFill>
                          <a:latin typeface="Calibri"/>
                        </a:rPr>
                        <a:t>9</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Pulau Pinang</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G1625</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W00622</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dirty="0">
                          <a:solidFill>
                            <a:srgbClr val="000000"/>
                          </a:solidFill>
                          <a:latin typeface="Calibri"/>
                        </a:rPr>
                        <a:t>IBC RTM</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KETUA SETIAUSAHA KEMENTERIAN PENERANGAN</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2.93024</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MY" sz="1050" b="0" i="0" u="none" strike="noStrike">
                          <a:solidFill>
                            <a:srgbClr val="000000"/>
                          </a:solidFill>
                          <a:latin typeface="Calibri"/>
                        </a:rPr>
                        <a:t>101.568</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293">
                <a:tc>
                  <a:txBody>
                    <a:bodyPr/>
                    <a:lstStyle/>
                    <a:p>
                      <a:pPr algn="ctr" fontAlgn="b"/>
                      <a:r>
                        <a:rPr lang="en-MY" sz="1050" b="0" i="0" u="none" strike="noStrike">
                          <a:solidFill>
                            <a:srgbClr val="000000"/>
                          </a:solidFill>
                          <a:latin typeface="Calibri"/>
                        </a:rPr>
                        <a:t>10</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Pulau Pinang</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G1805</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a:solidFill>
                            <a:srgbClr val="000000"/>
                          </a:solidFill>
                          <a:latin typeface="Calibri"/>
                        </a:rPr>
                        <a:t>W00685</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dirty="0">
                          <a:solidFill>
                            <a:srgbClr val="000000"/>
                          </a:solidFill>
                          <a:latin typeface="Calibri"/>
                        </a:rPr>
                        <a:t>IPTAR RTM</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50" b="0" i="0" u="none" strike="noStrike" dirty="0">
                          <a:solidFill>
                            <a:srgbClr val="000000"/>
                          </a:solidFill>
                          <a:latin typeface="Calibri"/>
                        </a:rPr>
                        <a:t>PESURUHJAYA TANAH PERSEKUTUAN</a:t>
                      </a:r>
                    </a:p>
                  </a:txBody>
                  <a:tcPr marL="5347" marR="5347" marT="53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2.8092</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dirty="0">
                          <a:solidFill>
                            <a:srgbClr val="000000"/>
                          </a:solidFill>
                          <a:latin typeface="Calibri"/>
                        </a:rPr>
                        <a:t>101.55919</a:t>
                      </a: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MY" sz="1050" b="0" i="0" u="none" strike="noStrike" dirty="0">
                        <a:solidFill>
                          <a:srgbClr val="000000"/>
                        </a:solidFill>
                        <a:latin typeface="Calibri"/>
                      </a:endParaRPr>
                    </a:p>
                  </a:txBody>
                  <a:tcPr marL="5347" marR="5347" marT="5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1571604" y="416462"/>
            <a:ext cx="5929354" cy="369332"/>
          </a:xfrm>
          <a:prstGeom prst="rect">
            <a:avLst/>
          </a:prstGeom>
          <a:noFill/>
        </p:spPr>
        <p:txBody>
          <a:bodyPr wrap="square" rtlCol="0">
            <a:spAutoFit/>
          </a:bodyPr>
          <a:lstStyle/>
          <a:p>
            <a:pPr algn="ctr"/>
            <a:r>
              <a:rPr lang="en-US" dirty="0" smtClean="0"/>
              <a:t>Proposed Site Mapping for each Zone</a:t>
            </a:r>
            <a:endParaRPr lang="en-MY"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152400"/>
            <a:ext cx="7772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PROPOSED TIMELINE FOR 5 YEARS</a:t>
            </a:r>
            <a:endParaRPr lang="en-MY" sz="2800" dirty="0">
              <a:solidFill>
                <a:schemeClr val="tx1"/>
              </a:solidFill>
              <a:latin typeface="Arial Black"/>
            </a:endParaRPr>
          </a:p>
        </p:txBody>
      </p:sp>
      <p:graphicFrame>
        <p:nvGraphicFramePr>
          <p:cNvPr id="56" name="Table 55"/>
          <p:cNvGraphicFramePr>
            <a:graphicFrameLocks noGrp="1"/>
          </p:cNvGraphicFramePr>
          <p:nvPr>
            <p:extLst>
              <p:ext uri="{D42A27DB-BD31-4B8C-83A1-F6EECF244321}">
                <p14:modId xmlns:p14="http://schemas.microsoft.com/office/powerpoint/2010/main" xmlns="" val="3856102059"/>
              </p:ext>
            </p:extLst>
          </p:nvPr>
        </p:nvGraphicFramePr>
        <p:xfrm>
          <a:off x="142844" y="914400"/>
          <a:ext cx="8848755" cy="4964814"/>
        </p:xfrm>
        <a:graphic>
          <a:graphicData uri="http://schemas.openxmlformats.org/drawingml/2006/table">
            <a:tbl>
              <a:tblPr firstRow="1" bandRow="1">
                <a:tableStyleId>{7DF18680-E054-41AD-8BC1-D1AEF772440D}</a:tableStyleId>
              </a:tblPr>
              <a:tblGrid>
                <a:gridCol w="462938"/>
                <a:gridCol w="2028051"/>
                <a:gridCol w="369722"/>
                <a:gridCol w="319154"/>
                <a:gridCol w="323067"/>
                <a:gridCol w="250291"/>
                <a:gridCol w="258236"/>
                <a:gridCol w="321093"/>
                <a:gridCol w="284996"/>
                <a:gridCol w="275177"/>
                <a:gridCol w="333722"/>
                <a:gridCol w="272119"/>
                <a:gridCol w="119229"/>
                <a:gridCol w="123875"/>
                <a:gridCol w="253987"/>
                <a:gridCol w="381886"/>
                <a:gridCol w="681062"/>
                <a:gridCol w="588576"/>
                <a:gridCol w="577618"/>
                <a:gridCol w="623956"/>
              </a:tblGrid>
              <a:tr h="407930">
                <a:tc rowSpan="2">
                  <a:txBody>
                    <a:bodyPr/>
                    <a:lstStyle/>
                    <a:p>
                      <a:pPr algn="ctr"/>
                      <a:r>
                        <a:rPr lang="en-US" sz="1200" b="1" dirty="0" smtClean="0">
                          <a:latin typeface="Andalus" pitchFamily="18" charset="-78"/>
                          <a:cs typeface="Andalus" pitchFamily="18" charset="-78"/>
                        </a:rPr>
                        <a:t>NO</a:t>
                      </a:r>
                      <a:endParaRPr lang="en-MY" sz="1200" b="1" dirty="0">
                        <a:latin typeface="Andalus" pitchFamily="18" charset="-78"/>
                        <a:cs typeface="Andalus" pitchFamily="18" charset="-78"/>
                      </a:endParaRPr>
                    </a:p>
                  </a:txBody>
                  <a:tcPr marL="89154" marR="89154" marT="44577" marB="44577" anchor="ctr"/>
                </a:tc>
                <a:tc rowSpan="2">
                  <a:txBody>
                    <a:bodyPr/>
                    <a:lstStyle/>
                    <a:p>
                      <a:pPr algn="ctr"/>
                      <a:r>
                        <a:rPr lang="en-US" sz="1200" b="1" dirty="0" smtClean="0">
                          <a:latin typeface="Andalus" pitchFamily="18" charset="-78"/>
                          <a:cs typeface="Andalus" pitchFamily="18" charset="-78"/>
                        </a:rPr>
                        <a:t>TASK</a:t>
                      </a:r>
                      <a:r>
                        <a:rPr lang="en-US" sz="1200" b="1" baseline="0" dirty="0" smtClean="0">
                          <a:latin typeface="Andalus" pitchFamily="18" charset="-78"/>
                          <a:cs typeface="Andalus" pitchFamily="18" charset="-78"/>
                        </a:rPr>
                        <a:t> NAME</a:t>
                      </a:r>
                      <a:endParaRPr lang="en-MY" sz="1200" b="1" dirty="0">
                        <a:latin typeface="Andalus" pitchFamily="18" charset="-78"/>
                        <a:cs typeface="Andalus" pitchFamily="18" charset="-78"/>
                      </a:endParaRPr>
                    </a:p>
                  </a:txBody>
                  <a:tcPr marL="89154" marR="89154" marT="44577" marB="44577" anchor="ctr"/>
                </a:tc>
                <a:tc gridSpan="14">
                  <a:txBody>
                    <a:bodyPr/>
                    <a:lstStyle/>
                    <a:p>
                      <a:pPr algn="ctr"/>
                      <a:r>
                        <a:rPr lang="en-US" sz="1200" dirty="0" smtClean="0">
                          <a:latin typeface="Andalus" pitchFamily="18" charset="-78"/>
                          <a:cs typeface="Andalus" pitchFamily="18" charset="-78"/>
                        </a:rPr>
                        <a:t>YEAR</a:t>
                      </a:r>
                      <a:r>
                        <a:rPr lang="en-US" sz="1200" baseline="0" dirty="0" smtClean="0">
                          <a:latin typeface="Andalus" pitchFamily="18" charset="-78"/>
                          <a:cs typeface="Andalus" pitchFamily="18" charset="-78"/>
                        </a:rPr>
                        <a:t> 1</a:t>
                      </a:r>
                      <a:endParaRPr lang="en-MY" sz="1200" dirty="0">
                        <a:latin typeface="Andalus" pitchFamily="18" charset="-78"/>
                        <a:cs typeface="Andalus" pitchFamily="18" charset="-78"/>
                      </a:endParaRPr>
                    </a:p>
                  </a:txBody>
                  <a:tcPr marL="89154" marR="89154" marT="44577" marB="44577" anchor="ct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pPr algn="ctr"/>
                      <a:endParaRPr lang="en-MY" dirty="0"/>
                    </a:p>
                  </a:txBody>
                  <a:tcPr anchor="ctr"/>
                </a:tc>
                <a:tc hMerge="1">
                  <a:txBody>
                    <a:bodyPr/>
                    <a:lstStyle/>
                    <a:p>
                      <a:endParaRPr lang="en-MY"/>
                    </a:p>
                  </a:txBody>
                  <a:tcPr/>
                </a:tc>
                <a:tc hMerge="1">
                  <a:txBody>
                    <a:bodyPr/>
                    <a:lstStyle/>
                    <a:p>
                      <a:endParaRPr lang="en-MY"/>
                    </a:p>
                  </a:txBody>
                  <a:tcPr/>
                </a:tc>
                <a:tc hMerge="1">
                  <a:txBody>
                    <a:bodyPr/>
                    <a:lstStyle/>
                    <a:p>
                      <a:pPr algn="ctr"/>
                      <a:endParaRPr lang="en-MY" dirty="0"/>
                    </a:p>
                  </a:txBody>
                  <a:tcPr anchor="ctr"/>
                </a:tc>
                <a:tc hMerge="1">
                  <a:txBody>
                    <a:bodyPr/>
                    <a:lstStyle/>
                    <a:p>
                      <a:endParaRPr lang="en-MY"/>
                    </a:p>
                  </a:txBody>
                  <a:tcPr/>
                </a:tc>
                <a:tc hMerge="1">
                  <a:txBody>
                    <a:bodyPr/>
                    <a:lstStyle/>
                    <a:p>
                      <a:endParaRPr lang="en-MY"/>
                    </a:p>
                  </a:txBody>
                  <a:tcPr/>
                </a:tc>
                <a:tc hMerge="1">
                  <a:txBody>
                    <a:bodyPr/>
                    <a:lstStyle/>
                    <a:p>
                      <a:pPr algn="ctr"/>
                      <a:endParaRPr lang="en-MY" dirty="0"/>
                    </a:p>
                  </a:txBody>
                  <a:tcPr anchor="ctr"/>
                </a:tc>
                <a:tc hMerge="1">
                  <a:txBody>
                    <a:bodyPr/>
                    <a:lstStyle/>
                    <a:p>
                      <a:endParaRPr lang="en-MY"/>
                    </a:p>
                  </a:txBody>
                  <a:tcPr/>
                </a:tc>
                <a:tc hMerge="1">
                  <a:txBody>
                    <a:bodyPr/>
                    <a:lstStyle/>
                    <a:p>
                      <a:endParaRPr lang="en-MY"/>
                    </a:p>
                  </a:txBody>
                  <a:tcPr/>
                </a:tc>
                <a:tc hMerge="1">
                  <a:txBody>
                    <a:bodyPr/>
                    <a:lstStyle/>
                    <a:p>
                      <a:pPr algn="ctr"/>
                      <a:endParaRPr lang="en-MY" dirty="0"/>
                    </a:p>
                  </a:txBody>
                  <a:tcPr anchor="ctr"/>
                </a:tc>
                <a:tc rowSpan="2">
                  <a:txBody>
                    <a:bodyPr/>
                    <a:lstStyle/>
                    <a:p>
                      <a:pPr algn="ctr"/>
                      <a:r>
                        <a:rPr lang="en-US" sz="1200" b="1" dirty="0" smtClean="0">
                          <a:latin typeface="Andalus" pitchFamily="18" charset="-78"/>
                          <a:cs typeface="Andalus" pitchFamily="18" charset="-78"/>
                        </a:rPr>
                        <a:t>YEAR </a:t>
                      </a:r>
                    </a:p>
                    <a:p>
                      <a:pPr algn="ctr"/>
                      <a:r>
                        <a:rPr lang="en-US" sz="1200" b="1" dirty="0" smtClean="0">
                          <a:latin typeface="Andalus" pitchFamily="18" charset="-78"/>
                          <a:cs typeface="Andalus" pitchFamily="18" charset="-78"/>
                        </a:rPr>
                        <a:t>2</a:t>
                      </a:r>
                      <a:endParaRPr lang="en-MY" sz="1200" b="1" dirty="0">
                        <a:latin typeface="Andalus" pitchFamily="18" charset="-78"/>
                        <a:cs typeface="Andalus" pitchFamily="18" charset="-78"/>
                      </a:endParaRPr>
                    </a:p>
                  </a:txBody>
                  <a:tcPr marL="89154" marR="89154" marT="44577" marB="44577" anchor="ctr"/>
                </a:tc>
                <a:tc rowSpan="2">
                  <a:txBody>
                    <a:bodyPr/>
                    <a:lstStyle/>
                    <a:p>
                      <a:pPr algn="ctr"/>
                      <a:r>
                        <a:rPr lang="en-US" sz="1200" b="1" dirty="0" smtClean="0">
                          <a:latin typeface="Andalus" pitchFamily="18" charset="-78"/>
                          <a:cs typeface="Andalus" pitchFamily="18" charset="-78"/>
                        </a:rPr>
                        <a:t>YEAR 3</a:t>
                      </a:r>
                      <a:endParaRPr lang="en-MY" sz="1200" b="1" dirty="0">
                        <a:latin typeface="Andalus" pitchFamily="18" charset="-78"/>
                        <a:cs typeface="Andalus" pitchFamily="18" charset="-78"/>
                      </a:endParaRPr>
                    </a:p>
                  </a:txBody>
                  <a:tcPr marL="89154" marR="89154" marT="44577" marB="44577" anchor="ctr"/>
                </a:tc>
                <a:tc rowSpan="2">
                  <a:txBody>
                    <a:bodyPr/>
                    <a:lstStyle/>
                    <a:p>
                      <a:pPr algn="ctr"/>
                      <a:r>
                        <a:rPr lang="en-US" sz="1200" b="1" dirty="0" smtClean="0">
                          <a:latin typeface="Andalus" pitchFamily="18" charset="-78"/>
                          <a:cs typeface="Andalus" pitchFamily="18" charset="-78"/>
                        </a:rPr>
                        <a:t>YEAR 4</a:t>
                      </a:r>
                      <a:endParaRPr lang="en-MY" sz="1200" b="1" dirty="0">
                        <a:latin typeface="Andalus" pitchFamily="18" charset="-78"/>
                        <a:cs typeface="Andalus" pitchFamily="18" charset="-78"/>
                      </a:endParaRPr>
                    </a:p>
                  </a:txBody>
                  <a:tcPr marL="89154" marR="89154" marT="44577" marB="44577" anchor="ctr"/>
                </a:tc>
                <a:tc rowSpan="2">
                  <a:txBody>
                    <a:bodyPr/>
                    <a:lstStyle/>
                    <a:p>
                      <a:pPr algn="ctr"/>
                      <a:r>
                        <a:rPr lang="en-US" sz="1200" b="1" dirty="0" smtClean="0">
                          <a:latin typeface="Andalus" pitchFamily="18" charset="-78"/>
                          <a:cs typeface="Andalus" pitchFamily="18" charset="-78"/>
                        </a:rPr>
                        <a:t>YEAR </a:t>
                      </a:r>
                    </a:p>
                    <a:p>
                      <a:pPr algn="ctr"/>
                      <a:r>
                        <a:rPr lang="en-US" sz="1200" b="1" dirty="0" smtClean="0">
                          <a:latin typeface="Andalus" pitchFamily="18" charset="-78"/>
                          <a:cs typeface="Andalus" pitchFamily="18" charset="-78"/>
                        </a:rPr>
                        <a:t>5</a:t>
                      </a:r>
                      <a:endParaRPr lang="en-MY" sz="1200" b="1" dirty="0">
                        <a:latin typeface="Andalus" pitchFamily="18" charset="-78"/>
                        <a:cs typeface="Andalus" pitchFamily="18" charset="-78"/>
                      </a:endParaRPr>
                    </a:p>
                  </a:txBody>
                  <a:tcPr marL="89154" marR="89154" marT="44577" marB="44577" anchor="ctr"/>
                </a:tc>
              </a:tr>
              <a:tr h="802382">
                <a:tc vMerge="1">
                  <a:txBody>
                    <a:bodyPr/>
                    <a:lstStyle/>
                    <a:p>
                      <a:endParaRPr lang="en-MY"/>
                    </a:p>
                  </a:txBody>
                  <a:tcPr/>
                </a:tc>
                <a:tc vMerge="1">
                  <a:txBody>
                    <a:bodyPr/>
                    <a:lstStyle/>
                    <a:p>
                      <a:endParaRPr lang="en-MY"/>
                    </a:p>
                  </a:txBody>
                  <a:tcPr/>
                </a:tc>
                <a:tc>
                  <a:txBody>
                    <a:bodyPr/>
                    <a:lstStyle/>
                    <a:p>
                      <a:pPr algn="ctr"/>
                      <a:r>
                        <a:rPr lang="en-US" sz="1200" b="1" dirty="0" smtClean="0">
                          <a:latin typeface="Andalus" pitchFamily="18" charset="-78"/>
                          <a:cs typeface="Andalus" pitchFamily="18" charset="-78"/>
                        </a:rPr>
                        <a:t>M </a:t>
                      </a:r>
                    </a:p>
                    <a:p>
                      <a:pPr algn="ctr"/>
                      <a:r>
                        <a:rPr lang="en-US" sz="1200" b="1" dirty="0" smtClean="0">
                          <a:latin typeface="Andalus" pitchFamily="18" charset="-78"/>
                          <a:cs typeface="Andalus" pitchFamily="18" charset="-78"/>
                        </a:rPr>
                        <a:t>1</a:t>
                      </a:r>
                      <a:endParaRPr lang="en-MY" sz="1200" b="1" dirty="0">
                        <a:latin typeface="Andalus" pitchFamily="18" charset="-78"/>
                        <a:cs typeface="Andalus" pitchFamily="18" charset="-78"/>
                      </a:endParaRPr>
                    </a:p>
                  </a:txBody>
                  <a:tcPr marL="89154" marR="89154" marT="44577" marB="44577" anchor="ctr"/>
                </a:tc>
                <a:tc>
                  <a:txBody>
                    <a:bodyPr/>
                    <a:lstStyle/>
                    <a:p>
                      <a:pPr algn="ctr"/>
                      <a:r>
                        <a:rPr lang="en-US" sz="1200" b="1" dirty="0" smtClean="0">
                          <a:latin typeface="Andalus" pitchFamily="18" charset="-78"/>
                          <a:cs typeface="Andalus" pitchFamily="18" charset="-78"/>
                        </a:rPr>
                        <a:t>M</a:t>
                      </a:r>
                    </a:p>
                    <a:p>
                      <a:pPr algn="ctr"/>
                      <a:r>
                        <a:rPr lang="en-US" sz="1200" b="1" dirty="0" smtClean="0">
                          <a:latin typeface="Andalus" pitchFamily="18" charset="-78"/>
                          <a:cs typeface="Andalus" pitchFamily="18" charset="-78"/>
                        </a:rPr>
                        <a:t>2</a:t>
                      </a:r>
                      <a:endParaRPr lang="en-MY" sz="1200" b="1" dirty="0">
                        <a:latin typeface="Andalus" pitchFamily="18" charset="-78"/>
                        <a:cs typeface="Andalus" pitchFamily="18" charset="-78"/>
                      </a:endParaRPr>
                    </a:p>
                  </a:txBody>
                  <a:tcPr marL="89154" marR="89154" marT="44577" marB="44577" anchor="ctr"/>
                </a:tc>
                <a:tc>
                  <a:txBody>
                    <a:bodyPr/>
                    <a:lstStyle/>
                    <a:p>
                      <a:pPr algn="ctr"/>
                      <a:r>
                        <a:rPr lang="en-US" sz="1200" b="1" dirty="0" smtClean="0">
                          <a:latin typeface="Andalus" pitchFamily="18" charset="-78"/>
                          <a:cs typeface="Andalus" pitchFamily="18" charset="-78"/>
                        </a:rPr>
                        <a:t>M</a:t>
                      </a:r>
                    </a:p>
                    <a:p>
                      <a:pPr algn="ctr"/>
                      <a:r>
                        <a:rPr lang="en-US" sz="1200" b="1" dirty="0" smtClean="0">
                          <a:latin typeface="Andalus" pitchFamily="18" charset="-78"/>
                          <a:cs typeface="Andalus" pitchFamily="18" charset="-78"/>
                        </a:rPr>
                        <a:t>3</a:t>
                      </a:r>
                      <a:endParaRPr lang="en-MY" sz="1200" b="1" dirty="0">
                        <a:latin typeface="Andalus" pitchFamily="18" charset="-78"/>
                        <a:cs typeface="Andalus" pitchFamily="18" charset="-78"/>
                      </a:endParaRPr>
                    </a:p>
                  </a:txBody>
                  <a:tcPr marL="89154" marR="89154" marT="44577" marB="44577" anchor="ctr"/>
                </a:tc>
                <a:tc>
                  <a:txBody>
                    <a:bodyPr/>
                    <a:lstStyle/>
                    <a:p>
                      <a:pPr algn="ctr"/>
                      <a:r>
                        <a:rPr lang="en-US" sz="1200" b="1" dirty="0" smtClean="0">
                          <a:latin typeface="Andalus" pitchFamily="18" charset="-78"/>
                          <a:cs typeface="Andalus" pitchFamily="18" charset="-78"/>
                        </a:rPr>
                        <a:t>M</a:t>
                      </a:r>
                    </a:p>
                    <a:p>
                      <a:pPr algn="ctr"/>
                      <a:r>
                        <a:rPr lang="en-US" sz="1200" b="1" dirty="0" smtClean="0">
                          <a:latin typeface="Andalus" pitchFamily="18" charset="-78"/>
                          <a:cs typeface="Andalus" pitchFamily="18" charset="-78"/>
                        </a:rPr>
                        <a:t>4</a:t>
                      </a:r>
                      <a:endParaRPr lang="en-MY" sz="1200" b="1" dirty="0">
                        <a:latin typeface="Andalus" pitchFamily="18" charset="-78"/>
                        <a:cs typeface="Andalus" pitchFamily="18" charset="-78"/>
                      </a:endParaRPr>
                    </a:p>
                  </a:txBody>
                  <a:tcPr marL="89154" marR="89154" marT="44577" marB="44577" anchor="ctr"/>
                </a:tc>
                <a:tc>
                  <a:txBody>
                    <a:bodyPr/>
                    <a:lstStyle/>
                    <a:p>
                      <a:pPr algn="ctr"/>
                      <a:r>
                        <a:rPr lang="en-US" sz="1200" b="1" dirty="0" smtClean="0">
                          <a:latin typeface="Andalus" pitchFamily="18" charset="-78"/>
                          <a:cs typeface="Andalus" pitchFamily="18" charset="-78"/>
                        </a:rPr>
                        <a:t>M</a:t>
                      </a:r>
                    </a:p>
                    <a:p>
                      <a:pPr algn="ctr"/>
                      <a:r>
                        <a:rPr lang="en-US" sz="1200" b="1" dirty="0" smtClean="0">
                          <a:latin typeface="Andalus" pitchFamily="18" charset="-78"/>
                          <a:cs typeface="Andalus" pitchFamily="18" charset="-78"/>
                        </a:rPr>
                        <a:t>5</a:t>
                      </a:r>
                      <a:endParaRPr lang="en-MY" sz="1200" b="1" dirty="0">
                        <a:latin typeface="Andalus" pitchFamily="18" charset="-78"/>
                        <a:cs typeface="Andalus" pitchFamily="18" charset="-78"/>
                      </a:endParaRPr>
                    </a:p>
                  </a:txBody>
                  <a:tcPr marL="89154" marR="89154" marT="44577" marB="44577" anchor="ctr"/>
                </a:tc>
                <a:tc>
                  <a:txBody>
                    <a:bodyPr/>
                    <a:lstStyle/>
                    <a:p>
                      <a:pPr algn="ctr"/>
                      <a:endParaRPr lang="en-US" sz="1200" b="1" dirty="0" smtClean="0">
                        <a:latin typeface="Andalus" pitchFamily="18" charset="-78"/>
                        <a:cs typeface="Andalus" pitchFamily="18" charset="-78"/>
                      </a:endParaRPr>
                    </a:p>
                    <a:p>
                      <a:pPr algn="ctr"/>
                      <a:r>
                        <a:rPr lang="en-US" sz="1200" b="1" dirty="0" smtClean="0">
                          <a:latin typeface="Andalus" pitchFamily="18" charset="-78"/>
                          <a:cs typeface="Andalus" pitchFamily="18" charset="-78"/>
                        </a:rPr>
                        <a:t>M</a:t>
                      </a:r>
                    </a:p>
                    <a:p>
                      <a:pPr algn="ctr"/>
                      <a:r>
                        <a:rPr lang="en-US" sz="1200" b="1" dirty="0" smtClean="0">
                          <a:latin typeface="Andalus" pitchFamily="18" charset="-78"/>
                          <a:cs typeface="Andalus" pitchFamily="18" charset="-78"/>
                        </a:rPr>
                        <a:t>6</a:t>
                      </a:r>
                    </a:p>
                    <a:p>
                      <a:pPr algn="ctr"/>
                      <a:endParaRPr lang="en-MY" sz="1200" b="1" dirty="0">
                        <a:latin typeface="Andalus" pitchFamily="18" charset="-78"/>
                        <a:cs typeface="Andalus" pitchFamily="18" charset="-78"/>
                      </a:endParaRPr>
                    </a:p>
                  </a:txBody>
                  <a:tcPr marL="89154" marR="89154" marT="44577" marB="44577" anchor="ctr"/>
                </a:tc>
                <a:tc>
                  <a:txBody>
                    <a:bodyPr/>
                    <a:lstStyle/>
                    <a:p>
                      <a:pPr algn="ctr"/>
                      <a:r>
                        <a:rPr lang="en-US" sz="1200" b="1" dirty="0" smtClean="0">
                          <a:latin typeface="Andalus" pitchFamily="18" charset="-78"/>
                          <a:cs typeface="Andalus" pitchFamily="18" charset="-78"/>
                        </a:rPr>
                        <a:t>M7</a:t>
                      </a:r>
                      <a:endParaRPr lang="en-MY" sz="1200" b="1" dirty="0">
                        <a:latin typeface="Andalus" pitchFamily="18" charset="-78"/>
                        <a:cs typeface="Andalus" pitchFamily="18" charset="-78"/>
                      </a:endParaRPr>
                    </a:p>
                  </a:txBody>
                  <a:tcPr marL="89154" marR="89154" marT="44577" marB="44577" anchor="ctr"/>
                </a:tc>
                <a:tc>
                  <a:txBody>
                    <a:bodyPr/>
                    <a:lstStyle/>
                    <a:p>
                      <a:pPr algn="ctr"/>
                      <a:r>
                        <a:rPr lang="en-US" sz="1200" b="1" dirty="0" smtClean="0">
                          <a:latin typeface="Andalus" pitchFamily="18" charset="-78"/>
                          <a:cs typeface="Andalus" pitchFamily="18" charset="-78"/>
                        </a:rPr>
                        <a:t>M8</a:t>
                      </a:r>
                      <a:endParaRPr lang="en-MY" sz="1200" b="1" dirty="0">
                        <a:latin typeface="Andalus" pitchFamily="18" charset="-78"/>
                        <a:cs typeface="Andalus" pitchFamily="18" charset="-78"/>
                      </a:endParaRPr>
                    </a:p>
                  </a:txBody>
                  <a:tcPr marL="89154" marR="89154" marT="44577" marB="44577" anchor="ctr"/>
                </a:tc>
                <a:tc>
                  <a:txBody>
                    <a:bodyPr/>
                    <a:lstStyle/>
                    <a:p>
                      <a:pPr algn="ctr"/>
                      <a:r>
                        <a:rPr lang="en-US" sz="1200" b="1" dirty="0" smtClean="0">
                          <a:latin typeface="Andalus" pitchFamily="18" charset="-78"/>
                          <a:cs typeface="Andalus" pitchFamily="18" charset="-78"/>
                        </a:rPr>
                        <a:t>M 9</a:t>
                      </a:r>
                      <a:endParaRPr lang="en-MY" sz="1200" b="1" dirty="0">
                        <a:latin typeface="Andalus" pitchFamily="18" charset="-78"/>
                        <a:cs typeface="Andalus" pitchFamily="18" charset="-78"/>
                      </a:endParaRPr>
                    </a:p>
                  </a:txBody>
                  <a:tcPr marL="89154" marR="89154" marT="44577" marB="44577" anchor="ctr"/>
                </a:tc>
                <a:tc gridSpan="2">
                  <a:txBody>
                    <a:bodyPr/>
                    <a:lstStyle/>
                    <a:p>
                      <a:pPr algn="ctr"/>
                      <a:r>
                        <a:rPr lang="en-US" sz="1200" b="1" dirty="0" smtClean="0">
                          <a:latin typeface="Andalus" pitchFamily="18" charset="-78"/>
                          <a:cs typeface="Andalus" pitchFamily="18" charset="-78"/>
                        </a:rPr>
                        <a:t>M10</a:t>
                      </a:r>
                      <a:endParaRPr lang="en-MY" sz="1200" b="1" dirty="0">
                        <a:latin typeface="Andalus" pitchFamily="18" charset="-78"/>
                        <a:cs typeface="Andalus" pitchFamily="18" charset="-78"/>
                      </a:endParaRPr>
                    </a:p>
                  </a:txBody>
                  <a:tcPr marL="89154" marR="89154" marT="44577" marB="44577" anchor="ctr"/>
                </a:tc>
                <a:tc hMerge="1">
                  <a:txBody>
                    <a:bodyPr/>
                    <a:lstStyle/>
                    <a:p>
                      <a:pPr algn="ctr"/>
                      <a:endParaRPr lang="en-MY" sz="1400" dirty="0"/>
                    </a:p>
                  </a:txBody>
                  <a:tcPr anchor="ctr">
                    <a:solidFill>
                      <a:schemeClr val="bg2">
                        <a:lumMod val="75000"/>
                      </a:schemeClr>
                    </a:solidFill>
                  </a:tcPr>
                </a:tc>
                <a:tc gridSpan="2">
                  <a:txBody>
                    <a:bodyPr/>
                    <a:lstStyle/>
                    <a:p>
                      <a:pPr algn="ctr"/>
                      <a:r>
                        <a:rPr lang="en-US" sz="1200" b="1" dirty="0" smtClean="0">
                          <a:latin typeface="Andalus" pitchFamily="18" charset="-78"/>
                          <a:cs typeface="Andalus" pitchFamily="18" charset="-78"/>
                        </a:rPr>
                        <a:t>M</a:t>
                      </a:r>
                    </a:p>
                    <a:p>
                      <a:pPr algn="ctr"/>
                      <a:r>
                        <a:rPr lang="en-US" sz="1200" b="1" dirty="0" smtClean="0">
                          <a:latin typeface="Andalus" pitchFamily="18" charset="-78"/>
                          <a:cs typeface="Andalus" pitchFamily="18" charset="-78"/>
                        </a:rPr>
                        <a:t>11</a:t>
                      </a:r>
                      <a:endParaRPr lang="en-MY" sz="1200" b="1" dirty="0">
                        <a:latin typeface="Andalus" pitchFamily="18" charset="-78"/>
                        <a:cs typeface="Andalus" pitchFamily="18" charset="-78"/>
                      </a:endParaRPr>
                    </a:p>
                  </a:txBody>
                  <a:tcPr marL="89154" marR="89154" marT="44577" marB="44577" anchor="ctr"/>
                </a:tc>
                <a:tc hMerge="1">
                  <a:txBody>
                    <a:bodyPr/>
                    <a:lstStyle/>
                    <a:p>
                      <a:endParaRPr lang="en-MY"/>
                    </a:p>
                  </a:txBody>
                  <a:tcPr/>
                </a:tc>
                <a:tc>
                  <a:txBody>
                    <a:bodyPr/>
                    <a:lstStyle/>
                    <a:p>
                      <a:pPr algn="ctr"/>
                      <a:r>
                        <a:rPr lang="en-US" sz="1200" b="1" dirty="0" smtClean="0">
                          <a:latin typeface="Andalus" pitchFamily="18" charset="-78"/>
                          <a:cs typeface="Andalus" pitchFamily="18" charset="-78"/>
                        </a:rPr>
                        <a:t>M</a:t>
                      </a:r>
                    </a:p>
                    <a:p>
                      <a:pPr algn="ctr"/>
                      <a:r>
                        <a:rPr lang="en-US" sz="1200" b="1" baseline="0" dirty="0" smtClean="0">
                          <a:latin typeface="Andalus" pitchFamily="18" charset="-78"/>
                          <a:cs typeface="Andalus" pitchFamily="18" charset="-78"/>
                        </a:rPr>
                        <a:t>12</a:t>
                      </a:r>
                      <a:endParaRPr lang="en-MY" sz="1200" b="1" dirty="0">
                        <a:latin typeface="Andalus" pitchFamily="18" charset="-78"/>
                        <a:cs typeface="Andalus" pitchFamily="18" charset="-78"/>
                      </a:endParaRPr>
                    </a:p>
                  </a:txBody>
                  <a:tcPr marL="89154" marR="89154" marT="44577" marB="44577" anchor="ctr"/>
                </a:tc>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r>
              <a:tr h="267461">
                <a:tc>
                  <a:txBody>
                    <a:bodyPr/>
                    <a:lstStyle/>
                    <a:p>
                      <a:pPr algn="ctr"/>
                      <a:r>
                        <a:rPr lang="en-US" sz="1200" b="1" dirty="0" smtClean="0">
                          <a:latin typeface="Andalus" pitchFamily="18" charset="-78"/>
                          <a:cs typeface="Andalus" pitchFamily="18" charset="-78"/>
                        </a:rPr>
                        <a:t>1</a:t>
                      </a:r>
                      <a:endParaRPr lang="en-MY" sz="1200" b="1" dirty="0">
                        <a:latin typeface="Andalus" pitchFamily="18" charset="-78"/>
                        <a:cs typeface="Andalus" pitchFamily="18" charset="-78"/>
                      </a:endParaRPr>
                    </a:p>
                  </a:txBody>
                  <a:tcPr marL="89154" marR="89154" marT="44577" marB="44577" anchor="ctr"/>
                </a:tc>
                <a:tc>
                  <a:txBody>
                    <a:bodyPr/>
                    <a:lstStyle/>
                    <a:p>
                      <a:r>
                        <a:rPr lang="en-US" sz="1200" b="1" dirty="0" smtClean="0">
                          <a:latin typeface="Andalus" pitchFamily="18" charset="-78"/>
                          <a:cs typeface="Andalus" pitchFamily="18" charset="-78"/>
                        </a:rPr>
                        <a:t>Pre-Development</a:t>
                      </a:r>
                      <a:endParaRPr lang="en-MY" sz="1200" b="1" dirty="0">
                        <a:latin typeface="Andalus" pitchFamily="18" charset="-78"/>
                        <a:cs typeface="Andalus" pitchFamily="18" charset="-78"/>
                      </a:endParaRPr>
                    </a:p>
                  </a:txBody>
                  <a:tcPr marL="89154" marR="89154" marT="44577" marB="44577"/>
                </a:tc>
                <a:tc gridSpan="18">
                  <a:txBody>
                    <a:bodyPr/>
                    <a:lstStyle/>
                    <a:p>
                      <a:endParaRPr lang="en-MY" sz="1200" dirty="0">
                        <a:latin typeface="Andalus" pitchFamily="18" charset="-78"/>
                        <a:cs typeface="Andalus" pitchFamily="18" charset="-78"/>
                      </a:endParaRPr>
                    </a:p>
                  </a:txBody>
                  <a:tcPr marL="89154" marR="89154" marT="44577" marB="44577">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a:p>
                  </a:txBody>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a:p>
                  </a:txBody>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r>
              <a:tr h="445768">
                <a:tc>
                  <a:txBody>
                    <a:bodyPr/>
                    <a:lstStyle/>
                    <a:p>
                      <a:pPr algn="ctr"/>
                      <a:r>
                        <a:rPr lang="en-US" sz="1200" dirty="0" smtClean="0">
                          <a:latin typeface="Andalus" pitchFamily="18" charset="-78"/>
                          <a:cs typeface="Andalus" pitchFamily="18" charset="-78"/>
                        </a:rPr>
                        <a:t>1.1</a:t>
                      </a:r>
                      <a:endParaRPr lang="en-MY" sz="1200" dirty="0">
                        <a:latin typeface="Andalus" pitchFamily="18" charset="-78"/>
                        <a:cs typeface="Andalus" pitchFamily="18" charset="-78"/>
                      </a:endParaRPr>
                    </a:p>
                  </a:txBody>
                  <a:tcPr marL="89154" marR="89154" marT="44577" marB="44577" anchor="ctr"/>
                </a:tc>
                <a:tc>
                  <a:txBody>
                    <a:bodyPr/>
                    <a:lstStyle/>
                    <a:p>
                      <a:r>
                        <a:rPr lang="en-US" sz="1200" dirty="0" smtClean="0">
                          <a:latin typeface="Andalus" pitchFamily="18" charset="-78"/>
                          <a:cs typeface="Andalus" pitchFamily="18" charset="-78"/>
                        </a:rPr>
                        <a:t>Received LOA/Performance</a:t>
                      </a:r>
                      <a:r>
                        <a:rPr lang="en-US" sz="1200" baseline="0" dirty="0" smtClean="0">
                          <a:latin typeface="Andalus" pitchFamily="18" charset="-78"/>
                          <a:cs typeface="Andalus" pitchFamily="18" charset="-78"/>
                        </a:rPr>
                        <a:t> bond / Contract</a:t>
                      </a:r>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solidFill>
                      <a:srgbClr val="FF0000"/>
                    </a:solidFill>
                  </a:tcPr>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a:latin typeface="Andalus" pitchFamily="18" charset="-78"/>
                        <a:cs typeface="Andalus" pitchFamily="18" charset="-78"/>
                      </a:endParaRPr>
                    </a:p>
                  </a:txBody>
                  <a:tcPr marL="89154" marR="89154" marT="44577" marB="44577"/>
                </a:tc>
                <a:tc>
                  <a:txBody>
                    <a:bodyPr/>
                    <a:lstStyle/>
                    <a:p>
                      <a:endParaRPr lang="en-MY" sz="120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gridSpan="2">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sz="1600" dirty="0"/>
                    </a:p>
                  </a:txBody>
                  <a:tcPr/>
                </a:tc>
                <a:tc gridSpan="2">
                  <a:txBody>
                    <a:bodyPr/>
                    <a:lstStyle/>
                    <a:p>
                      <a:endParaRPr lang="en-MY" sz="1200">
                        <a:latin typeface="Andalus" pitchFamily="18" charset="-78"/>
                        <a:cs typeface="Andalus" pitchFamily="18" charset="-78"/>
                      </a:endParaRPr>
                    </a:p>
                  </a:txBody>
                  <a:tcPr marL="89154" marR="89154" marT="44577" marB="44577"/>
                </a:tc>
                <a:tc hMerge="1">
                  <a:txBody>
                    <a:bodyPr/>
                    <a:lstStyle/>
                    <a:p>
                      <a:endParaRPr lang="en-MY"/>
                    </a:p>
                  </a:txBody>
                  <a:tcPr/>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r>
              <a:tr h="445768">
                <a:tc>
                  <a:txBody>
                    <a:bodyPr/>
                    <a:lstStyle/>
                    <a:p>
                      <a:pPr algn="ctr"/>
                      <a:r>
                        <a:rPr lang="en-US" sz="1200" dirty="0" smtClean="0">
                          <a:latin typeface="Andalus" pitchFamily="18" charset="-78"/>
                          <a:cs typeface="Andalus" pitchFamily="18" charset="-78"/>
                        </a:rPr>
                        <a:t>1.2</a:t>
                      </a:r>
                      <a:endParaRPr lang="en-MY" sz="1200" dirty="0">
                        <a:latin typeface="Andalus" pitchFamily="18" charset="-78"/>
                        <a:cs typeface="Andalus" pitchFamily="18" charset="-78"/>
                      </a:endParaRPr>
                    </a:p>
                  </a:txBody>
                  <a:tcPr marL="89154" marR="89154" marT="44577" marB="44577" anchor="ctr"/>
                </a:tc>
                <a:tc>
                  <a:txBody>
                    <a:bodyPr/>
                    <a:lstStyle/>
                    <a:p>
                      <a:r>
                        <a:rPr lang="en-US" sz="1200" dirty="0" smtClean="0">
                          <a:latin typeface="Andalus" pitchFamily="18" charset="-78"/>
                          <a:cs typeface="Andalus" pitchFamily="18" charset="-78"/>
                        </a:rPr>
                        <a:t>Preparations &amp; approval of  Documentation </a:t>
                      </a:r>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gridSpan="3">
                  <a:txBody>
                    <a:bodyPr/>
                    <a:lstStyle/>
                    <a:p>
                      <a:endParaRPr lang="en-MY" sz="1200" dirty="0">
                        <a:latin typeface="Andalus" pitchFamily="18" charset="-78"/>
                        <a:cs typeface="Andalus" pitchFamily="18" charset="-78"/>
                      </a:endParaRPr>
                    </a:p>
                  </a:txBody>
                  <a:tcPr marL="89154" marR="89154" marT="44577" marB="44577">
                    <a:solidFill>
                      <a:schemeClr val="accent6">
                        <a:lumMod val="60000"/>
                        <a:lumOff val="40000"/>
                      </a:schemeClr>
                    </a:solidFill>
                  </a:tcPr>
                </a:tc>
                <a:tc hMerge="1">
                  <a:txBody>
                    <a:bodyPr/>
                    <a:lstStyle/>
                    <a:p>
                      <a:endParaRPr lang="en-MY"/>
                    </a:p>
                  </a:txBody>
                  <a:tcPr/>
                </a:tc>
                <a:tc hMerge="1">
                  <a:txBody>
                    <a:bodyPr/>
                    <a:lstStyle/>
                    <a:p>
                      <a:endParaRPr lang="en-MY"/>
                    </a:p>
                  </a:txBody>
                  <a:tcPr/>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a:latin typeface="Andalus" pitchFamily="18" charset="-78"/>
                        <a:cs typeface="Andalus" pitchFamily="18" charset="-78"/>
                      </a:endParaRPr>
                    </a:p>
                  </a:txBody>
                  <a:tcPr marL="89154" marR="89154" marT="44577" marB="44577"/>
                </a:tc>
                <a:tc>
                  <a:txBody>
                    <a:bodyPr/>
                    <a:lstStyle/>
                    <a:p>
                      <a:endParaRPr lang="en-MY" sz="1200">
                        <a:latin typeface="Andalus" pitchFamily="18" charset="-78"/>
                        <a:cs typeface="Andalus" pitchFamily="18" charset="-78"/>
                      </a:endParaRPr>
                    </a:p>
                  </a:txBody>
                  <a:tcPr marL="89154" marR="89154" marT="44577" marB="44577"/>
                </a:tc>
                <a:tc gridSpan="2">
                  <a:txBody>
                    <a:bodyPr/>
                    <a:lstStyle/>
                    <a:p>
                      <a:endParaRPr lang="en-MY" sz="1200">
                        <a:latin typeface="Andalus" pitchFamily="18" charset="-78"/>
                        <a:cs typeface="Andalus" pitchFamily="18" charset="-78"/>
                      </a:endParaRPr>
                    </a:p>
                  </a:txBody>
                  <a:tcPr marL="89154" marR="89154" marT="44577" marB="44577"/>
                </a:tc>
                <a:tc hMerge="1">
                  <a:txBody>
                    <a:bodyPr/>
                    <a:lstStyle/>
                    <a:p>
                      <a:endParaRPr lang="en-MY" sz="1600"/>
                    </a:p>
                  </a:txBody>
                  <a:tcPr/>
                </a:tc>
                <a:tc gridSpan="2">
                  <a:txBody>
                    <a:bodyPr/>
                    <a:lstStyle/>
                    <a:p>
                      <a:endParaRPr lang="en-MY" sz="1200">
                        <a:latin typeface="Andalus" pitchFamily="18" charset="-78"/>
                        <a:cs typeface="Andalus" pitchFamily="18" charset="-78"/>
                      </a:endParaRPr>
                    </a:p>
                  </a:txBody>
                  <a:tcPr marL="89154" marR="89154" marT="44577" marB="44577"/>
                </a:tc>
                <a:tc hMerge="1">
                  <a:txBody>
                    <a:bodyPr/>
                    <a:lstStyle/>
                    <a:p>
                      <a:endParaRPr lang="en-MY"/>
                    </a:p>
                  </a:txBody>
                  <a:tcPr/>
                </a:tc>
                <a:tc>
                  <a:txBody>
                    <a:bodyPr/>
                    <a:lstStyle/>
                    <a:p>
                      <a:endParaRPr lang="en-MY" sz="120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a:latin typeface="Andalus" pitchFamily="18" charset="-78"/>
                        <a:cs typeface="Andalus" pitchFamily="18" charset="-78"/>
                      </a:endParaRPr>
                    </a:p>
                  </a:txBody>
                  <a:tcPr marL="89154" marR="89154" marT="44577" marB="44577"/>
                </a:tc>
              </a:tr>
              <a:tr h="267461">
                <a:tc>
                  <a:txBody>
                    <a:bodyPr/>
                    <a:lstStyle/>
                    <a:p>
                      <a:pPr algn="ctr"/>
                      <a:r>
                        <a:rPr lang="en-US" sz="1200" dirty="0" smtClean="0">
                          <a:latin typeface="Andalus" pitchFamily="18" charset="-78"/>
                          <a:cs typeface="Andalus" pitchFamily="18" charset="-78"/>
                        </a:rPr>
                        <a:t>1.3</a:t>
                      </a:r>
                      <a:endParaRPr lang="en-MY" sz="1200" dirty="0">
                        <a:latin typeface="Andalus" pitchFamily="18" charset="-78"/>
                        <a:cs typeface="Andalus" pitchFamily="18" charset="-78"/>
                      </a:endParaRPr>
                    </a:p>
                  </a:txBody>
                  <a:tcPr marL="89154" marR="89154" marT="44577" marB="44577" anchor="ctr"/>
                </a:tc>
                <a:tc>
                  <a:txBody>
                    <a:bodyPr/>
                    <a:lstStyle/>
                    <a:p>
                      <a:r>
                        <a:rPr lang="en-US" sz="1200" dirty="0" smtClean="0">
                          <a:latin typeface="Andalus" pitchFamily="18" charset="-78"/>
                          <a:cs typeface="Andalus" pitchFamily="18" charset="-78"/>
                        </a:rPr>
                        <a:t>Advertising</a:t>
                      </a:r>
                      <a:r>
                        <a:rPr lang="en-US" sz="1200" baseline="0" dirty="0" smtClean="0">
                          <a:latin typeface="Andalus" pitchFamily="18" charset="-78"/>
                          <a:cs typeface="Andalus" pitchFamily="18" charset="-78"/>
                        </a:rPr>
                        <a:t> &amp; promotion</a:t>
                      </a:r>
                      <a:endParaRPr lang="en-MY" sz="1200" dirty="0">
                        <a:latin typeface="Andalus" pitchFamily="18" charset="-78"/>
                        <a:cs typeface="Andalus" pitchFamily="18" charset="-78"/>
                      </a:endParaRPr>
                    </a:p>
                  </a:txBody>
                  <a:tcPr marL="89154" marR="89154" marT="44577" marB="44577"/>
                </a:tc>
                <a:tc gridSpan="4">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hMerge="1">
                  <a:txBody>
                    <a:bodyPr/>
                    <a:lstStyle/>
                    <a:p>
                      <a:endParaRPr lang="en-MY"/>
                    </a:p>
                  </a:txBody>
                  <a:tcPr/>
                </a:tc>
                <a:tc hMerge="1">
                  <a:txBody>
                    <a:bodyPr/>
                    <a:lstStyle/>
                    <a:p>
                      <a:endParaRPr lang="en-MY"/>
                    </a:p>
                  </a:txBody>
                  <a:tcPr/>
                </a:tc>
                <a:tc gridSpan="10">
                  <a:txBody>
                    <a:bodyPr/>
                    <a:lstStyle/>
                    <a:p>
                      <a:endParaRPr lang="en-MY" sz="1200" dirty="0">
                        <a:latin typeface="Andalus" pitchFamily="18" charset="-78"/>
                        <a:cs typeface="Andalus" pitchFamily="18" charset="-78"/>
                      </a:endParaRPr>
                    </a:p>
                  </a:txBody>
                  <a:tcPr marL="89154" marR="89154" marT="44577" marB="44577">
                    <a:solidFill>
                      <a:srgbClr val="F00000"/>
                    </a:solidFill>
                  </a:tcPr>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a:latin typeface="Andalus" pitchFamily="18" charset="-78"/>
                        <a:cs typeface="Andalus" pitchFamily="18" charset="-78"/>
                      </a:endParaRPr>
                    </a:p>
                  </a:txBody>
                  <a:tcPr marL="89154" marR="89154" marT="44577" marB="44577"/>
                </a:tc>
              </a:tr>
              <a:tr h="624075">
                <a:tc>
                  <a:txBody>
                    <a:bodyPr/>
                    <a:lstStyle/>
                    <a:p>
                      <a:pPr algn="ctr"/>
                      <a:r>
                        <a:rPr lang="en-US" sz="1200" dirty="0" smtClean="0">
                          <a:latin typeface="Andalus" pitchFamily="18" charset="-78"/>
                          <a:cs typeface="Andalus" pitchFamily="18" charset="-78"/>
                        </a:rPr>
                        <a:t>1.4</a:t>
                      </a:r>
                      <a:endParaRPr lang="en-MY" sz="1200" dirty="0">
                        <a:latin typeface="Andalus" pitchFamily="18" charset="-78"/>
                        <a:cs typeface="Andalus" pitchFamily="18" charset="-78"/>
                      </a:endParaRPr>
                    </a:p>
                  </a:txBody>
                  <a:tcPr marL="89154" marR="89154" marT="44577" marB="44577" anchor="ctr"/>
                </a:tc>
                <a:tc>
                  <a:txBody>
                    <a:bodyPr/>
                    <a:lstStyle/>
                    <a:p>
                      <a:r>
                        <a:rPr lang="en-US" sz="1200" dirty="0" smtClean="0">
                          <a:latin typeface="Andalus" pitchFamily="18" charset="-78"/>
                          <a:cs typeface="Andalus" pitchFamily="18" charset="-78"/>
                        </a:rPr>
                        <a:t>Procurement, delivery &amp; Installation of SPS</a:t>
                      </a:r>
                      <a:r>
                        <a:rPr lang="en-US" sz="1200" baseline="0" dirty="0" smtClean="0">
                          <a:latin typeface="Andalus" pitchFamily="18" charset="-78"/>
                          <a:cs typeface="Andalus" pitchFamily="18" charset="-78"/>
                        </a:rPr>
                        <a:t> System (</a:t>
                      </a:r>
                      <a:r>
                        <a:rPr lang="en-US" sz="1200" baseline="0" dirty="0" err="1" smtClean="0">
                          <a:latin typeface="Andalus" pitchFamily="18" charset="-78"/>
                          <a:cs typeface="Andalus" pitchFamily="18" charset="-78"/>
                        </a:rPr>
                        <a:t>Hardwares</a:t>
                      </a:r>
                      <a:r>
                        <a:rPr lang="en-US" sz="1200" baseline="0" dirty="0" smtClean="0">
                          <a:latin typeface="Andalus" pitchFamily="18" charset="-78"/>
                          <a:cs typeface="Andalus" pitchFamily="18" charset="-78"/>
                        </a:rPr>
                        <a:t> / </a:t>
                      </a:r>
                      <a:r>
                        <a:rPr lang="en-US" sz="1200" baseline="0" dirty="0" err="1" smtClean="0">
                          <a:latin typeface="Andalus" pitchFamily="18" charset="-78"/>
                          <a:cs typeface="Andalus" pitchFamily="18" charset="-78"/>
                        </a:rPr>
                        <a:t>Softwares</a:t>
                      </a:r>
                      <a:r>
                        <a:rPr lang="en-US" sz="1200" baseline="0" dirty="0" smtClean="0">
                          <a:latin typeface="Andalus" pitchFamily="18" charset="-78"/>
                          <a:cs typeface="Andalus" pitchFamily="18" charset="-78"/>
                        </a:rPr>
                        <a:t>)</a:t>
                      </a:r>
                      <a:endParaRPr lang="en-MY" sz="1200" dirty="0">
                        <a:latin typeface="Andalus" pitchFamily="18" charset="-78"/>
                        <a:cs typeface="Andalus" pitchFamily="18" charset="-78"/>
                      </a:endParaRPr>
                    </a:p>
                  </a:txBody>
                  <a:tcPr marL="89154" marR="89154" marT="44577" marB="44577"/>
                </a:tc>
                <a:tc gridSpan="4">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hMerge="1">
                  <a:txBody>
                    <a:bodyPr/>
                    <a:lstStyle/>
                    <a:p>
                      <a:endParaRPr lang="en-MY"/>
                    </a:p>
                  </a:txBody>
                  <a:tcPr/>
                </a:tc>
                <a:tc hMerge="1">
                  <a:txBody>
                    <a:bodyPr/>
                    <a:lstStyle/>
                    <a:p>
                      <a:endParaRPr lang="en-MY"/>
                    </a:p>
                  </a:txBody>
                  <a:tcPr/>
                </a:tc>
                <a:tc gridSpan="10">
                  <a:txBody>
                    <a:bodyPr/>
                    <a:lstStyle/>
                    <a:p>
                      <a:endParaRPr lang="en-MY" sz="1200" dirty="0">
                        <a:latin typeface="Andalus" pitchFamily="18" charset="-78"/>
                        <a:cs typeface="Andalus" pitchFamily="18" charset="-78"/>
                      </a:endParaRPr>
                    </a:p>
                  </a:txBody>
                  <a:tcPr marL="89154" marR="89154" marT="44577" marB="44577">
                    <a:solidFill>
                      <a:schemeClr val="accent6">
                        <a:lumMod val="60000"/>
                        <a:lumOff val="40000"/>
                      </a:schemeClr>
                    </a:solidFill>
                  </a:tcPr>
                </a:tc>
                <a:tc hMerge="1">
                  <a:txBody>
                    <a:bodyPr/>
                    <a:lstStyle/>
                    <a:p>
                      <a:endParaRPr lang="en-MY"/>
                    </a:p>
                  </a:txBody>
                  <a:tcPr/>
                </a:tc>
                <a:tc hMerge="1">
                  <a:txBody>
                    <a:bodyPr/>
                    <a:lstStyle/>
                    <a:p>
                      <a:endParaRPr lang="en-MY" sz="1350" dirty="0"/>
                    </a:p>
                  </a:txBody>
                  <a:tcPr>
                    <a:solidFill>
                      <a:schemeClr val="accent6">
                        <a:lumMod val="60000"/>
                        <a:lumOff val="40000"/>
                      </a:schemeClr>
                    </a:solidFill>
                  </a:tcPr>
                </a:tc>
                <a:tc hMerge="1">
                  <a:txBody>
                    <a:bodyPr/>
                    <a:lstStyle/>
                    <a:p>
                      <a:endParaRPr lang="en-MY" sz="1600" dirty="0"/>
                    </a:p>
                  </a:txBody>
                  <a:tcPr>
                    <a:solidFill>
                      <a:schemeClr val="tx1"/>
                    </a:solidFill>
                  </a:tcPr>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r>
              <a:tr h="445768">
                <a:tc>
                  <a:txBody>
                    <a:bodyPr/>
                    <a:lstStyle/>
                    <a:p>
                      <a:pPr algn="ctr"/>
                      <a:r>
                        <a:rPr lang="en-US" sz="1200" dirty="0" smtClean="0">
                          <a:latin typeface="Andalus" pitchFamily="18" charset="-78"/>
                          <a:cs typeface="Andalus" pitchFamily="18" charset="-78"/>
                        </a:rPr>
                        <a:t>1.5</a:t>
                      </a:r>
                      <a:endParaRPr lang="en-MY" sz="1200" dirty="0">
                        <a:latin typeface="Andalus" pitchFamily="18" charset="-78"/>
                        <a:cs typeface="Andalus" pitchFamily="18" charset="-78"/>
                      </a:endParaRPr>
                    </a:p>
                  </a:txBody>
                  <a:tcPr marL="89154" marR="89154" marT="44577" marB="44577" anchor="ctr"/>
                </a:tc>
                <a:tc>
                  <a:txBody>
                    <a:bodyPr/>
                    <a:lstStyle/>
                    <a:p>
                      <a:r>
                        <a:rPr lang="en-US" sz="1200" dirty="0" smtClean="0">
                          <a:latin typeface="Andalus" pitchFamily="18" charset="-78"/>
                          <a:cs typeface="Andalus" pitchFamily="18" charset="-78"/>
                        </a:rPr>
                        <a:t>Commissioning &amp; Handover Pi1M </a:t>
                      </a:r>
                      <a:endParaRPr lang="en-MY" sz="1200" dirty="0">
                        <a:latin typeface="Andalus" pitchFamily="18" charset="-78"/>
                        <a:cs typeface="Andalus" pitchFamily="18" charset="-78"/>
                      </a:endParaRPr>
                    </a:p>
                  </a:txBody>
                  <a:tcPr marL="89154" marR="89154" marT="44577" marB="44577"/>
                </a:tc>
                <a:tc gridSpan="4">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hMerge="1">
                  <a:txBody>
                    <a:bodyPr/>
                    <a:lstStyle/>
                    <a:p>
                      <a:endParaRPr lang="en-MY"/>
                    </a:p>
                  </a:txBody>
                  <a:tcPr/>
                </a:tc>
                <a:tc hMerge="1">
                  <a:txBody>
                    <a:bodyPr/>
                    <a:lstStyle/>
                    <a:p>
                      <a:endParaRPr lang="en-MY"/>
                    </a:p>
                  </a:txBody>
                  <a:tcPr/>
                </a:tc>
                <a:tc gridSpan="2">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gridSpan="8">
                  <a:txBody>
                    <a:bodyPr/>
                    <a:lstStyle/>
                    <a:p>
                      <a:endParaRPr lang="en-MY" sz="1200" dirty="0">
                        <a:latin typeface="Andalus" pitchFamily="18" charset="-78"/>
                        <a:cs typeface="Andalus" pitchFamily="18" charset="-78"/>
                      </a:endParaRPr>
                    </a:p>
                  </a:txBody>
                  <a:tcPr marL="89154" marR="89154" marT="44577" marB="44577">
                    <a:solidFill>
                      <a:srgbClr val="F60000"/>
                    </a:solidFill>
                  </a:tcPr>
                </a:tc>
                <a:tc hMerge="1">
                  <a:txBody>
                    <a:bodyPr/>
                    <a:lstStyle/>
                    <a:p>
                      <a:endParaRPr lang="en-MY" sz="1600" dirty="0"/>
                    </a:p>
                  </a:txBody>
                  <a:tcPr>
                    <a:solidFill>
                      <a:schemeClr val="tx1"/>
                    </a:solidFill>
                  </a:tcPr>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dirty="0">
                        <a:latin typeface="Andalus" pitchFamily="18" charset="-78"/>
                        <a:cs typeface="Andalus" pitchFamily="18" charset="-78"/>
                      </a:endParaRPr>
                    </a:p>
                  </a:txBody>
                  <a:tcPr marL="89154" marR="89154" marT="44577" marB="44577"/>
                </a:tc>
                <a:tc>
                  <a:txBody>
                    <a:bodyPr/>
                    <a:lstStyle/>
                    <a:p>
                      <a:endParaRPr lang="en-MY" sz="1200">
                        <a:latin typeface="Andalus" pitchFamily="18" charset="-78"/>
                        <a:cs typeface="Andalus" pitchFamily="18" charset="-78"/>
                      </a:endParaRPr>
                    </a:p>
                  </a:txBody>
                  <a:tcPr marL="89154" marR="89154" marT="44577" marB="44577"/>
                </a:tc>
              </a:tr>
              <a:tr h="267461">
                <a:tc>
                  <a:txBody>
                    <a:bodyPr/>
                    <a:lstStyle/>
                    <a:p>
                      <a:pPr algn="ctr"/>
                      <a:r>
                        <a:rPr lang="en-US" sz="1200" dirty="0" smtClean="0">
                          <a:latin typeface="Andalus" pitchFamily="18" charset="-78"/>
                          <a:cs typeface="Andalus" pitchFamily="18" charset="-78"/>
                        </a:rPr>
                        <a:t>1,6</a:t>
                      </a:r>
                      <a:endParaRPr lang="en-MY" sz="1200" dirty="0">
                        <a:latin typeface="Andalus" pitchFamily="18" charset="-78"/>
                        <a:cs typeface="Andalus" pitchFamily="18" charset="-78"/>
                      </a:endParaRPr>
                    </a:p>
                  </a:txBody>
                  <a:tcPr marL="89154" marR="89154" marT="44577" marB="44577" anchor="ctr"/>
                </a:tc>
                <a:tc>
                  <a:txBody>
                    <a:bodyPr/>
                    <a:lstStyle/>
                    <a:p>
                      <a:r>
                        <a:rPr lang="en-US" sz="1200" dirty="0" smtClean="0">
                          <a:latin typeface="Andalus" pitchFamily="18" charset="-78"/>
                          <a:cs typeface="Andalus" pitchFamily="18" charset="-78"/>
                        </a:rPr>
                        <a:t>Maintenance Support</a:t>
                      </a:r>
                      <a:endParaRPr lang="en-MY" sz="1200" dirty="0">
                        <a:latin typeface="Andalus" pitchFamily="18" charset="-78"/>
                        <a:cs typeface="Andalus" pitchFamily="18" charset="-78"/>
                      </a:endParaRPr>
                    </a:p>
                  </a:txBody>
                  <a:tcPr marL="89154" marR="89154" marT="44577" marB="44577"/>
                </a:tc>
                <a:tc gridSpan="4">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hMerge="1">
                  <a:txBody>
                    <a:bodyPr/>
                    <a:lstStyle/>
                    <a:p>
                      <a:endParaRPr lang="en-MY"/>
                    </a:p>
                  </a:txBody>
                  <a:tcPr/>
                </a:tc>
                <a:tc hMerge="1">
                  <a:txBody>
                    <a:bodyPr/>
                    <a:lstStyle/>
                    <a:p>
                      <a:endParaRPr lang="en-MY"/>
                    </a:p>
                  </a:txBody>
                  <a:tcPr/>
                </a:tc>
                <a:tc gridSpan="2">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gridSpan="8">
                  <a:txBody>
                    <a:bodyPr/>
                    <a:lstStyle/>
                    <a:p>
                      <a:endParaRPr lang="en-MY" sz="1200" dirty="0">
                        <a:latin typeface="Andalus" pitchFamily="18" charset="-78"/>
                        <a:cs typeface="Andalus" pitchFamily="18" charset="-78"/>
                      </a:endParaRPr>
                    </a:p>
                  </a:txBody>
                  <a:tcPr marL="89154" marR="89154" marT="44577" marB="44577">
                    <a:solidFill>
                      <a:schemeClr val="accent6">
                        <a:lumMod val="60000"/>
                        <a:lumOff val="40000"/>
                      </a:schemeClr>
                    </a:solidFill>
                  </a:tcPr>
                </a:tc>
                <a:tc hMerge="1">
                  <a:txBody>
                    <a:bodyPr/>
                    <a:lstStyle/>
                    <a:p>
                      <a:endParaRPr lang="en-MY" sz="1350" dirty="0"/>
                    </a:p>
                  </a:txBody>
                  <a:tcPr>
                    <a:solidFill>
                      <a:schemeClr val="accent6">
                        <a:lumMod val="60000"/>
                        <a:lumOff val="40000"/>
                      </a:schemeClr>
                    </a:solidFill>
                  </a:tcPr>
                </a:tc>
                <a:tc hMerge="1">
                  <a:txBody>
                    <a:bodyPr/>
                    <a:lstStyle/>
                    <a:p>
                      <a:endParaRPr lang="en-MY"/>
                    </a:p>
                  </a:txBody>
                  <a:tcPr/>
                </a:tc>
                <a:tc hMerge="1">
                  <a:txBody>
                    <a:bodyPr/>
                    <a:lstStyle/>
                    <a:p>
                      <a:endParaRPr lang="en-MY" sz="1350" dirty="0"/>
                    </a:p>
                  </a:txBody>
                  <a:tcPr>
                    <a:solidFill>
                      <a:schemeClr val="accent6">
                        <a:lumMod val="60000"/>
                        <a:lumOff val="40000"/>
                      </a:schemeClr>
                    </a:solidFill>
                  </a:tcPr>
                </a:tc>
                <a:tc hMerge="1">
                  <a:txBody>
                    <a:bodyPr/>
                    <a:lstStyle/>
                    <a:p>
                      <a:endParaRPr lang="en-MY" sz="1350" dirty="0"/>
                    </a:p>
                  </a:txBody>
                  <a:tcPr>
                    <a:solidFill>
                      <a:schemeClr val="accent6">
                        <a:lumMod val="60000"/>
                        <a:lumOff val="40000"/>
                      </a:schemeClr>
                    </a:solidFill>
                  </a:tcPr>
                </a:tc>
                <a:tc hMerge="1">
                  <a:txBody>
                    <a:bodyPr/>
                    <a:lstStyle/>
                    <a:p>
                      <a:endParaRPr lang="en-MY"/>
                    </a:p>
                  </a:txBody>
                  <a:tcPr/>
                </a:tc>
                <a:tc hMerge="1">
                  <a:txBody>
                    <a:bodyPr/>
                    <a:lstStyle/>
                    <a:p>
                      <a:endParaRPr lang="en-MY"/>
                    </a:p>
                  </a:txBody>
                  <a:tcPr/>
                </a:tc>
                <a:tc hMerge="1">
                  <a:txBody>
                    <a:bodyPr/>
                    <a:lstStyle/>
                    <a:p>
                      <a:endParaRPr lang="en-MY" sz="1350" dirty="0"/>
                    </a:p>
                  </a:txBody>
                  <a:tcPr>
                    <a:solidFill>
                      <a:schemeClr val="accent6">
                        <a:lumMod val="60000"/>
                        <a:lumOff val="40000"/>
                      </a:schemeClr>
                    </a:solidFill>
                  </a:tcPr>
                </a:tc>
                <a:tc gridSpan="4">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hMerge="1">
                  <a:txBody>
                    <a:bodyPr/>
                    <a:lstStyle/>
                    <a:p>
                      <a:endParaRPr lang="en-MY"/>
                    </a:p>
                  </a:txBody>
                  <a:tcPr/>
                </a:tc>
                <a:tc hMerge="1">
                  <a:txBody>
                    <a:bodyPr/>
                    <a:lstStyle/>
                    <a:p>
                      <a:endParaRPr lang="en-MY"/>
                    </a:p>
                  </a:txBody>
                  <a:tcPr/>
                </a:tc>
              </a:tr>
              <a:tr h="267461">
                <a:tc>
                  <a:txBody>
                    <a:bodyPr/>
                    <a:lstStyle/>
                    <a:p>
                      <a:pPr algn="ctr"/>
                      <a:r>
                        <a:rPr lang="en-US" sz="1200" b="1" dirty="0" smtClean="0">
                          <a:latin typeface="Andalus" pitchFamily="18" charset="-78"/>
                          <a:cs typeface="Andalus" pitchFamily="18" charset="-78"/>
                        </a:rPr>
                        <a:t>2</a:t>
                      </a:r>
                      <a:endParaRPr lang="en-MY" sz="1200" b="1" dirty="0">
                        <a:latin typeface="Andalus" pitchFamily="18" charset="-78"/>
                        <a:cs typeface="Andalus" pitchFamily="18" charset="-78"/>
                      </a:endParaRPr>
                    </a:p>
                  </a:txBody>
                  <a:tcPr marL="89154" marR="89154" marT="44577" marB="44577" anchor="ctr"/>
                </a:tc>
                <a:tc>
                  <a:txBody>
                    <a:bodyPr/>
                    <a:lstStyle/>
                    <a:p>
                      <a:r>
                        <a:rPr lang="en-US" sz="1200" b="1" dirty="0" smtClean="0">
                          <a:latin typeface="Andalus" pitchFamily="18" charset="-78"/>
                          <a:cs typeface="Andalus" pitchFamily="18" charset="-78"/>
                        </a:rPr>
                        <a:t>Post-Development</a:t>
                      </a:r>
                      <a:endParaRPr lang="en-MY" sz="1200" b="1" dirty="0">
                        <a:latin typeface="Andalus" pitchFamily="18" charset="-78"/>
                        <a:cs typeface="Andalus" pitchFamily="18" charset="-78"/>
                      </a:endParaRPr>
                    </a:p>
                  </a:txBody>
                  <a:tcPr marL="89154" marR="89154" marT="44577" marB="44577"/>
                </a:tc>
                <a:tc gridSpan="18">
                  <a:txBody>
                    <a:bodyPr/>
                    <a:lstStyle/>
                    <a:p>
                      <a:endParaRPr lang="en-MY" sz="1200" dirty="0">
                        <a:latin typeface="Andalus" pitchFamily="18" charset="-78"/>
                        <a:cs typeface="Andalus" pitchFamily="18" charset="-78"/>
                      </a:endParaRPr>
                    </a:p>
                  </a:txBody>
                  <a:tcPr marL="89154" marR="89154" marT="44577" marB="44577">
                    <a:solidFill>
                      <a:schemeClr val="bg1">
                        <a:lumMod val="85000"/>
                      </a:schemeClr>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a:p>
                  </a:txBody>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a:p>
                  </a:txBody>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a:p>
                  </a:txBody>
                  <a:tcPr/>
                </a:tc>
                <a:tc hMerge="1">
                  <a:txBody>
                    <a:bodyPr/>
                    <a:lstStyle/>
                    <a:p>
                      <a:endParaRPr lang="en-MY"/>
                    </a:p>
                  </a:txBody>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sz="1200" dirty="0">
                        <a:latin typeface="Andalus" pitchFamily="18" charset="-78"/>
                        <a:cs typeface="Andalus" pitchFamily="18" charset="-78"/>
                      </a:endParaRPr>
                    </a:p>
                  </a:txBody>
                  <a:tcPr>
                    <a:solidFill>
                      <a:schemeClr val="bg1">
                        <a:lumMod val="85000"/>
                      </a:schemeClr>
                    </a:solidFill>
                  </a:tcPr>
                </a:tc>
                <a:tc hMerge="1">
                  <a:txBody>
                    <a:bodyPr/>
                    <a:lstStyle/>
                    <a:p>
                      <a:endParaRPr lang="en-MY"/>
                    </a:p>
                  </a:txBody>
                  <a:tcPr/>
                </a:tc>
                <a:tc hMerge="1">
                  <a:txBody>
                    <a:bodyPr/>
                    <a:lstStyle/>
                    <a:p>
                      <a:endParaRPr lang="en-MY"/>
                    </a:p>
                  </a:txBody>
                  <a:tcPr/>
                </a:tc>
                <a:tc hMerge="1">
                  <a:txBody>
                    <a:bodyPr/>
                    <a:lstStyle/>
                    <a:p>
                      <a:endParaRPr lang="en-MY"/>
                    </a:p>
                  </a:txBody>
                  <a:tcPr/>
                </a:tc>
              </a:tr>
              <a:tr h="283971">
                <a:tc>
                  <a:txBody>
                    <a:bodyPr/>
                    <a:lstStyle/>
                    <a:p>
                      <a:pPr algn="ctr"/>
                      <a:r>
                        <a:rPr lang="en-US" sz="1200" dirty="0" smtClean="0">
                          <a:latin typeface="Andalus" pitchFamily="18" charset="-78"/>
                          <a:cs typeface="Andalus" pitchFamily="18" charset="-78"/>
                        </a:rPr>
                        <a:t>2.1</a:t>
                      </a:r>
                      <a:endParaRPr lang="en-MY" sz="1200" dirty="0">
                        <a:latin typeface="Andalus" pitchFamily="18" charset="-78"/>
                        <a:cs typeface="Andalus" pitchFamily="18" charset="-78"/>
                      </a:endParaRPr>
                    </a:p>
                  </a:txBody>
                  <a:tcPr marL="89154" marR="89154" marT="44577" marB="44577" anchor="ctr"/>
                </a:tc>
                <a:tc>
                  <a:txBody>
                    <a:bodyPr/>
                    <a:lstStyle/>
                    <a:p>
                      <a:r>
                        <a:rPr lang="en-US" sz="1200" dirty="0" smtClean="0">
                          <a:latin typeface="Andalus" pitchFamily="18" charset="-78"/>
                          <a:cs typeface="Andalus" pitchFamily="18" charset="-78"/>
                        </a:rPr>
                        <a:t>Training </a:t>
                      </a:r>
                      <a:r>
                        <a:rPr lang="en-US" sz="1200" dirty="0" err="1" smtClean="0">
                          <a:latin typeface="Andalus" pitchFamily="18" charset="-78"/>
                          <a:cs typeface="Andalus" pitchFamily="18" charset="-78"/>
                        </a:rPr>
                        <a:t>programme</a:t>
                      </a:r>
                      <a:endParaRPr lang="en-MY" sz="1200" dirty="0">
                        <a:latin typeface="Andalus" pitchFamily="18" charset="-78"/>
                        <a:cs typeface="Andalus" pitchFamily="18" charset="-78"/>
                      </a:endParaRPr>
                    </a:p>
                  </a:txBody>
                  <a:tcPr marL="89154" marR="89154" marT="44577" marB="44577"/>
                </a:tc>
                <a:tc gridSpan="4">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hMerge="1">
                  <a:txBody>
                    <a:bodyPr/>
                    <a:lstStyle/>
                    <a:p>
                      <a:endParaRPr lang="en-MY"/>
                    </a:p>
                  </a:txBody>
                  <a:tcPr/>
                </a:tc>
                <a:tc hMerge="1">
                  <a:txBody>
                    <a:bodyPr/>
                    <a:lstStyle/>
                    <a:p>
                      <a:endParaRPr lang="en-MY"/>
                    </a:p>
                  </a:txBody>
                  <a:tcPr/>
                </a:tc>
                <a:tc gridSpan="2">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a:txBody>
                    <a:bodyPr/>
                    <a:lstStyle/>
                    <a:p>
                      <a:endParaRPr lang="en-MY" sz="1200" dirty="0">
                        <a:latin typeface="Andalus" pitchFamily="18" charset="-78"/>
                        <a:cs typeface="Andalus" pitchFamily="18" charset="-78"/>
                      </a:endParaRPr>
                    </a:p>
                  </a:txBody>
                  <a:tcPr marL="89154" marR="89154" marT="44577" marB="44577"/>
                </a:tc>
                <a:tc gridSpan="2">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a:txBody>
                    <a:bodyPr/>
                    <a:lstStyle/>
                    <a:p>
                      <a:endParaRPr lang="en-MY" sz="1200" dirty="0">
                        <a:latin typeface="Andalus" pitchFamily="18" charset="-78"/>
                        <a:cs typeface="Andalus" pitchFamily="18" charset="-78"/>
                      </a:endParaRPr>
                    </a:p>
                  </a:txBody>
                  <a:tcPr marL="89154" marR="89154" marT="44577" marB="44577"/>
                </a:tc>
                <a:tc gridSpan="3">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hMerge="1">
                  <a:txBody>
                    <a:bodyPr/>
                    <a:lstStyle/>
                    <a:p>
                      <a:endParaRPr lang="en-MY"/>
                    </a:p>
                  </a:txBody>
                  <a:tcPr/>
                </a:tc>
                <a:tc>
                  <a:txBody>
                    <a:bodyPr/>
                    <a:lstStyle/>
                    <a:p>
                      <a:endParaRPr lang="en-MY" sz="1200" dirty="0">
                        <a:latin typeface="Andalus" pitchFamily="18" charset="-78"/>
                        <a:cs typeface="Andalus" pitchFamily="18" charset="-78"/>
                      </a:endParaRPr>
                    </a:p>
                  </a:txBody>
                  <a:tcPr marL="89154" marR="89154" marT="44577" marB="44577"/>
                </a:tc>
                <a:tc gridSpan="4">
                  <a:txBody>
                    <a:bodyPr/>
                    <a:lstStyle/>
                    <a:p>
                      <a:endParaRPr lang="en-MY" sz="1200" dirty="0">
                        <a:latin typeface="Andalus" pitchFamily="18" charset="-78"/>
                        <a:cs typeface="Andalus" pitchFamily="18" charset="-78"/>
                      </a:endParaRPr>
                    </a:p>
                  </a:txBody>
                  <a:tcPr marL="89154" marR="89154" marT="44577" marB="44577">
                    <a:solidFill>
                      <a:srgbClr val="F00000"/>
                    </a:solidFill>
                  </a:tcPr>
                </a:tc>
                <a:tc hMerge="1">
                  <a:txBody>
                    <a:bodyPr/>
                    <a:lstStyle/>
                    <a:p>
                      <a:endParaRPr lang="en-MY" sz="1600" dirty="0"/>
                    </a:p>
                  </a:txBody>
                  <a:tcPr>
                    <a:solidFill>
                      <a:schemeClr val="tx1"/>
                    </a:solidFill>
                  </a:tcPr>
                </a:tc>
                <a:tc hMerge="1">
                  <a:txBody>
                    <a:bodyPr/>
                    <a:lstStyle/>
                    <a:p>
                      <a:endParaRPr lang="en-MY"/>
                    </a:p>
                  </a:txBody>
                  <a:tcPr/>
                </a:tc>
                <a:tc hMerge="1">
                  <a:txBody>
                    <a:bodyPr/>
                    <a:lstStyle/>
                    <a:p>
                      <a:endParaRPr lang="en-MY"/>
                    </a:p>
                  </a:txBody>
                  <a:tcPr/>
                </a:tc>
              </a:tr>
              <a:tr h="361567">
                <a:tc>
                  <a:txBody>
                    <a:bodyPr/>
                    <a:lstStyle/>
                    <a:p>
                      <a:pPr algn="ctr"/>
                      <a:r>
                        <a:rPr lang="en-US" sz="1200" dirty="0" smtClean="0">
                          <a:latin typeface="Andalus" pitchFamily="18" charset="-78"/>
                          <a:cs typeface="Andalus" pitchFamily="18" charset="-78"/>
                        </a:rPr>
                        <a:t>2.2</a:t>
                      </a:r>
                      <a:endParaRPr lang="en-MY" sz="1200" dirty="0">
                        <a:latin typeface="Andalus" pitchFamily="18" charset="-78"/>
                        <a:cs typeface="Andalus" pitchFamily="18" charset="-78"/>
                      </a:endParaRPr>
                    </a:p>
                  </a:txBody>
                  <a:tcPr marL="89154" marR="89154" marT="44577" marB="44577" anchor="ctr"/>
                </a:tc>
                <a:tc>
                  <a:txBody>
                    <a:bodyPr/>
                    <a:lstStyle/>
                    <a:p>
                      <a:r>
                        <a:rPr lang="en-US" sz="1200" baseline="0" dirty="0" smtClean="0">
                          <a:latin typeface="Andalus" pitchFamily="18" charset="-78"/>
                          <a:cs typeface="Andalus" pitchFamily="18" charset="-78"/>
                        </a:rPr>
                        <a:t>* Training support</a:t>
                      </a:r>
                      <a:endParaRPr lang="en-MY" sz="1200" dirty="0">
                        <a:latin typeface="Andalus" pitchFamily="18" charset="-78"/>
                        <a:cs typeface="Andalus" pitchFamily="18" charset="-78"/>
                      </a:endParaRPr>
                    </a:p>
                  </a:txBody>
                  <a:tcPr marL="89154" marR="89154" marT="44577" marB="44577"/>
                </a:tc>
                <a:tc gridSpan="4">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hMerge="1">
                  <a:txBody>
                    <a:bodyPr/>
                    <a:lstStyle/>
                    <a:p>
                      <a:endParaRPr lang="en-MY"/>
                    </a:p>
                  </a:txBody>
                  <a:tcPr/>
                </a:tc>
                <a:tc hMerge="1">
                  <a:txBody>
                    <a:bodyPr/>
                    <a:lstStyle/>
                    <a:p>
                      <a:endParaRPr lang="en-MY"/>
                    </a:p>
                  </a:txBody>
                  <a:tcPr/>
                </a:tc>
                <a:tc gridSpan="5">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a:p>
                  </a:txBody>
                  <a:tcPr/>
                </a:tc>
                <a:tc hMerge="1">
                  <a:txBody>
                    <a:bodyPr/>
                    <a:lstStyle/>
                    <a:p>
                      <a:endParaRPr lang="en-MY"/>
                    </a:p>
                  </a:txBody>
                  <a:tcPr/>
                </a:tc>
                <a:tc hMerge="1">
                  <a:txBody>
                    <a:bodyPr/>
                    <a:lstStyle/>
                    <a:p>
                      <a:endParaRPr lang="en-MY" sz="1600" dirty="0"/>
                    </a:p>
                  </a:txBody>
                  <a:tcPr>
                    <a:solidFill>
                      <a:schemeClr val="tx1"/>
                    </a:solidFill>
                  </a:tcPr>
                </a:tc>
                <a:tc hMerge="1">
                  <a:txBody>
                    <a:bodyPr/>
                    <a:lstStyle/>
                    <a:p>
                      <a:endParaRPr lang="en-MY"/>
                    </a:p>
                  </a:txBody>
                  <a:tcPr/>
                </a:tc>
                <a:tc gridSpan="3">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sz="1600" dirty="0"/>
                    </a:p>
                  </a:txBody>
                  <a:tcPr>
                    <a:solidFill>
                      <a:schemeClr val="tx1"/>
                    </a:solidFill>
                  </a:tcPr>
                </a:tc>
                <a:tc hMerge="1">
                  <a:txBody>
                    <a:bodyPr/>
                    <a:lstStyle/>
                    <a:p>
                      <a:endParaRPr lang="en-MY"/>
                    </a:p>
                  </a:txBody>
                  <a:tcPr/>
                </a:tc>
                <a:tc gridSpan="2">
                  <a:txBody>
                    <a:bodyPr/>
                    <a:lstStyle/>
                    <a:p>
                      <a:endParaRPr lang="en-MY" sz="1200" dirty="0">
                        <a:latin typeface="Andalus" pitchFamily="18" charset="-78"/>
                        <a:cs typeface="Andalus" pitchFamily="18" charset="-78"/>
                      </a:endParaRPr>
                    </a:p>
                  </a:txBody>
                  <a:tcPr marL="89154" marR="89154" marT="44577" marB="44577"/>
                </a:tc>
                <a:tc hMerge="1">
                  <a:txBody>
                    <a:bodyPr/>
                    <a:lstStyle/>
                    <a:p>
                      <a:endParaRPr lang="en-MY" sz="1600" dirty="0"/>
                    </a:p>
                  </a:txBody>
                  <a:tcPr>
                    <a:solidFill>
                      <a:schemeClr val="tx1"/>
                    </a:solidFill>
                  </a:tcPr>
                </a:tc>
                <a:tc gridSpan="4">
                  <a:txBody>
                    <a:bodyPr/>
                    <a:lstStyle/>
                    <a:p>
                      <a:endParaRPr lang="en-MY" sz="1200" dirty="0">
                        <a:latin typeface="Andalus" pitchFamily="18" charset="-78"/>
                        <a:cs typeface="Andalus" pitchFamily="18" charset="-78"/>
                      </a:endParaRPr>
                    </a:p>
                  </a:txBody>
                  <a:tcPr marL="89154" marR="89154" marT="44577" marB="44577">
                    <a:solidFill>
                      <a:schemeClr val="accent6">
                        <a:lumMod val="40000"/>
                        <a:lumOff val="60000"/>
                      </a:schemeClr>
                    </a:solidFill>
                  </a:tcPr>
                </a:tc>
                <a:tc hMerge="1">
                  <a:txBody>
                    <a:bodyPr/>
                    <a:lstStyle/>
                    <a:p>
                      <a:endParaRPr lang="en-MY" sz="1600" dirty="0"/>
                    </a:p>
                  </a:txBody>
                  <a:tcPr>
                    <a:solidFill>
                      <a:schemeClr val="tx1"/>
                    </a:solidFill>
                  </a:tcPr>
                </a:tc>
                <a:tc hMerge="1">
                  <a:txBody>
                    <a:bodyPr/>
                    <a:lstStyle/>
                    <a:p>
                      <a:endParaRPr lang="en-MY"/>
                    </a:p>
                  </a:txBody>
                  <a:tcPr/>
                </a:tc>
                <a:tc hMerge="1">
                  <a:txBody>
                    <a:bodyPr/>
                    <a:lstStyle/>
                    <a:p>
                      <a:endParaRPr lang="en-MY"/>
                    </a:p>
                  </a:txBody>
                  <a:tcPr/>
                </a:tc>
              </a:tr>
            </a:tbl>
          </a:graphicData>
        </a:graphic>
      </p:graphicFrame>
      <p:sp>
        <p:nvSpPr>
          <p:cNvPr id="57" name="TextBox 56"/>
          <p:cNvSpPr txBox="1"/>
          <p:nvPr/>
        </p:nvSpPr>
        <p:spPr>
          <a:xfrm>
            <a:off x="142844" y="5867400"/>
            <a:ext cx="8848756" cy="461665"/>
          </a:xfrm>
          <a:prstGeom prst="rect">
            <a:avLst/>
          </a:prstGeom>
          <a:noFill/>
        </p:spPr>
        <p:txBody>
          <a:bodyPr wrap="square" rtlCol="0">
            <a:spAutoFit/>
          </a:bodyPr>
          <a:lstStyle/>
          <a:p>
            <a:r>
              <a:rPr lang="en-US" sz="1200" dirty="0" smtClean="0">
                <a:latin typeface="Andalus" pitchFamily="18" charset="-78"/>
                <a:cs typeface="Andalus" pitchFamily="18" charset="-78"/>
              </a:rPr>
              <a:t>* Training support ; </a:t>
            </a:r>
          </a:p>
          <a:p>
            <a:r>
              <a:rPr lang="en-US" sz="1200" dirty="0" smtClean="0">
                <a:latin typeface="Andalus" pitchFamily="18" charset="-78"/>
                <a:cs typeface="Andalus" pitchFamily="18" charset="-78"/>
              </a:rPr>
              <a:t>Webinar, / Video Training &amp; Tutorials / Online Training Material / Online Test &amp; Examination / Online Certification</a:t>
            </a:r>
            <a:endParaRPr lang="en-MY" sz="1200" dirty="0">
              <a:latin typeface="Andalus" pitchFamily="18" charset="-78"/>
              <a:cs typeface="Andalus" pitchFamily="18" charset="-78"/>
            </a:endParaRPr>
          </a:p>
        </p:txBody>
      </p:sp>
    </p:spTree>
    <p:extLst>
      <p:ext uri="{BB962C8B-B14F-4D97-AF65-F5344CB8AC3E}">
        <p14:creationId xmlns:p14="http://schemas.microsoft.com/office/powerpoint/2010/main" xmlns="" val="41610861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42828" y="1000101"/>
          <a:ext cx="8858347" cy="4786359"/>
        </p:xfrm>
        <a:graphic>
          <a:graphicData uri="http://schemas.openxmlformats.org/drawingml/2006/table">
            <a:tbl>
              <a:tblPr/>
              <a:tblGrid>
                <a:gridCol w="143988"/>
                <a:gridCol w="3499366"/>
                <a:gridCol w="468308"/>
                <a:gridCol w="317509"/>
                <a:gridCol w="353208"/>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gridCol w="84916"/>
              </a:tblGrid>
              <a:tr h="165807">
                <a:tc rowSpan="4">
                  <a:txBody>
                    <a:bodyPr/>
                    <a:lstStyle/>
                    <a:p>
                      <a:pPr algn="ctr" fontAlgn="ctr"/>
                      <a:r>
                        <a:rPr lang="en-MY" sz="800" b="1" i="0" u="none" strike="noStrike" dirty="0">
                          <a:solidFill>
                            <a:srgbClr val="000000"/>
                          </a:solidFill>
                          <a:latin typeface="Calibri"/>
                        </a:rPr>
                        <a:t>No</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rowSpan="4">
                  <a:txBody>
                    <a:bodyPr/>
                    <a:lstStyle/>
                    <a:p>
                      <a:pPr algn="ctr" fontAlgn="ctr"/>
                      <a:r>
                        <a:rPr lang="en-MY" sz="800" b="1" i="0" u="none" strike="noStrike">
                          <a:solidFill>
                            <a:srgbClr val="000000"/>
                          </a:solidFill>
                          <a:latin typeface="Calibri"/>
                        </a:rPr>
                        <a:t>Task Description</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3">
                  <a:txBody>
                    <a:bodyPr/>
                    <a:lstStyle/>
                    <a:p>
                      <a:pPr algn="ctr" fontAlgn="ctr"/>
                      <a:r>
                        <a:rPr lang="en-MY" sz="800" b="1" i="0" u="none" strike="noStrike">
                          <a:solidFill>
                            <a:srgbClr val="000000"/>
                          </a:solidFill>
                          <a:latin typeface="Calibri"/>
                        </a:rPr>
                        <a:t>Year</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gridSpan="48">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r>
              <a:tr h="165807">
                <a:tc vMerge="1">
                  <a:txBody>
                    <a:bodyPr/>
                    <a:lstStyle/>
                    <a:p>
                      <a:endParaRPr lang="en-MY"/>
                    </a:p>
                  </a:txBody>
                  <a:tcPr/>
                </a:tc>
                <a:tc vMerge="1">
                  <a:txBody>
                    <a:bodyPr/>
                    <a:lstStyle/>
                    <a:p>
                      <a:endParaRPr lang="en-MY"/>
                    </a:p>
                  </a:txBody>
                  <a:tcPr/>
                </a:tc>
                <a:tc gridSpan="3">
                  <a:txBody>
                    <a:bodyPr/>
                    <a:lstStyle/>
                    <a:p>
                      <a:pPr algn="ctr" fontAlgn="ctr"/>
                      <a:r>
                        <a:rPr lang="en-MY" sz="800" b="1" i="0" u="none" strike="noStrike">
                          <a:solidFill>
                            <a:srgbClr val="000000"/>
                          </a:solidFill>
                          <a:latin typeface="Calibri"/>
                        </a:rPr>
                        <a:t>Month</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gridSpan="4">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800" b="1" i="0" u="none" strike="noStrike">
                          <a:solidFill>
                            <a:srgbClr val="000000"/>
                          </a:solidFill>
                          <a:latin typeface="Calibri"/>
                        </a:rPr>
                        <a:t>5</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800" b="1" i="0" u="none" strike="noStrike">
                          <a:solidFill>
                            <a:srgbClr val="000000"/>
                          </a:solidFill>
                          <a:latin typeface="Calibri"/>
                        </a:rPr>
                        <a:t>6</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800" b="1" i="0" u="none" strike="noStrike">
                          <a:solidFill>
                            <a:srgbClr val="000000"/>
                          </a:solidFill>
                          <a:latin typeface="Calibri"/>
                        </a:rPr>
                        <a:t>7</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800" b="1" i="0" u="none" strike="noStrike">
                          <a:solidFill>
                            <a:srgbClr val="000000"/>
                          </a:solidFill>
                          <a:latin typeface="Calibri"/>
                        </a:rPr>
                        <a:t>8</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800" b="1" i="0" u="none" strike="noStrike">
                          <a:solidFill>
                            <a:srgbClr val="000000"/>
                          </a:solidFill>
                          <a:latin typeface="Calibri"/>
                        </a:rPr>
                        <a:t>9</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800" b="1" i="0" u="none" strike="noStrike">
                          <a:solidFill>
                            <a:srgbClr val="000000"/>
                          </a:solidFill>
                          <a:latin typeface="Calibri"/>
                        </a:rPr>
                        <a:t>10</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800" b="1" i="0" u="none" strike="noStrike">
                          <a:solidFill>
                            <a:srgbClr val="000000"/>
                          </a:solidFill>
                          <a:latin typeface="Calibri"/>
                        </a:rPr>
                        <a:t>11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800" b="1" i="0" u="none" strike="noStrike">
                          <a:solidFill>
                            <a:srgbClr val="000000"/>
                          </a:solidFill>
                          <a:latin typeface="Calibri"/>
                        </a:rPr>
                        <a:t>12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r>
              <a:tr h="165807">
                <a:tc vMerge="1">
                  <a:txBody>
                    <a:bodyPr/>
                    <a:lstStyle/>
                    <a:p>
                      <a:endParaRPr lang="en-MY"/>
                    </a:p>
                  </a:txBody>
                  <a:tcPr/>
                </a:tc>
                <a:tc vMerge="1">
                  <a:txBody>
                    <a:bodyPr/>
                    <a:lstStyle/>
                    <a:p>
                      <a:endParaRPr lang="en-MY"/>
                    </a:p>
                  </a:txBody>
                  <a:tcPr/>
                </a:tc>
                <a:tc gridSpan="3">
                  <a:txBody>
                    <a:bodyPr/>
                    <a:lstStyle/>
                    <a:p>
                      <a:pPr algn="ctr" fontAlgn="ctr"/>
                      <a:r>
                        <a:rPr lang="en-MY" sz="800" b="1" i="0" u="none" strike="noStrike">
                          <a:solidFill>
                            <a:srgbClr val="000000"/>
                          </a:solidFill>
                          <a:latin typeface="Calibri"/>
                        </a:rPr>
                        <a:t>Week</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65807">
                <a:tc vMerge="1">
                  <a:txBody>
                    <a:bodyPr/>
                    <a:lstStyle/>
                    <a:p>
                      <a:endParaRPr lang="en-MY"/>
                    </a:p>
                  </a:txBody>
                  <a:tcPr/>
                </a:tc>
                <a:tc vMerge="1">
                  <a:txBody>
                    <a:bodyPr/>
                    <a:lstStyle/>
                    <a:p>
                      <a:endParaRPr lang="en-MY"/>
                    </a:p>
                  </a:txBody>
                  <a:tcPr/>
                </a:tc>
                <a:tc>
                  <a:txBody>
                    <a:bodyPr/>
                    <a:lstStyle/>
                    <a:p>
                      <a:pPr algn="ctr" fontAlgn="ctr"/>
                      <a:r>
                        <a:rPr lang="en-MY" sz="800" b="1" i="0" u="none" strike="noStrike">
                          <a:solidFill>
                            <a:srgbClr val="000000"/>
                          </a:solidFill>
                          <a:latin typeface="Calibri"/>
                        </a:rPr>
                        <a:t>Duration</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800" b="1" i="0" u="none" strike="noStrike">
                          <a:solidFill>
                            <a:srgbClr val="000000"/>
                          </a:solidFill>
                          <a:latin typeface="Calibri"/>
                        </a:rPr>
                        <a:t>Start</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800" b="1" i="0" u="none" strike="noStrike">
                          <a:solidFill>
                            <a:srgbClr val="000000"/>
                          </a:solidFill>
                          <a:latin typeface="Calibri"/>
                        </a:rPr>
                        <a:t>End</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r>
              <a:tr h="165807">
                <a:tc>
                  <a:txBody>
                    <a:bodyPr/>
                    <a:lstStyle/>
                    <a:p>
                      <a:pPr algn="ctr" fontAlgn="ctr"/>
                      <a:r>
                        <a:rPr lang="en-MY" sz="800" b="1" i="0" u="none" strike="noStrike">
                          <a:solidFill>
                            <a:srgbClr val="000000"/>
                          </a:solidFill>
                          <a:latin typeface="Calibri"/>
                        </a:rPr>
                        <a:t>A</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MY" sz="800" b="1" i="0" u="none" strike="noStrike">
                          <a:solidFill>
                            <a:srgbClr val="000000"/>
                          </a:solidFill>
                          <a:latin typeface="Calibri"/>
                        </a:rPr>
                        <a:t>Pre-development</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800" b="1" i="0" u="none" strike="noStrike">
                          <a:solidFill>
                            <a:srgbClr val="000000"/>
                          </a:solidFill>
                          <a:latin typeface="Calibri"/>
                        </a:rPr>
                        <a:t> </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MY" sz="800" b="1" i="0" u="none" strike="noStrike">
                          <a:solidFill>
                            <a:srgbClr val="000000"/>
                          </a:solidFill>
                          <a:latin typeface="Calibri"/>
                        </a:rPr>
                        <a:t> </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MY" sz="800" b="1" i="0" u="none" strike="noStrike">
                          <a:solidFill>
                            <a:srgbClr val="000000"/>
                          </a:solidFill>
                          <a:latin typeface="Calibri"/>
                        </a:rPr>
                        <a:t> </a:t>
                      </a:r>
                    </a:p>
                  </a:txBody>
                  <a:tcPr marL="2558" marR="2558" marT="25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124">
                <a:tc>
                  <a:txBody>
                    <a:bodyPr/>
                    <a:lstStyle/>
                    <a:p>
                      <a:pPr algn="ctr" fontAlgn="b"/>
                      <a:r>
                        <a:rPr lang="en-MY" sz="800" b="0" i="0" u="none" strike="noStrike">
                          <a:solidFill>
                            <a:srgbClr val="000000"/>
                          </a:solidFill>
                          <a:latin typeface="Calibri"/>
                        </a:rPr>
                        <a:t>A1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1" i="0" u="none" strike="noStrike">
                          <a:solidFill>
                            <a:srgbClr val="000000"/>
                          </a:solidFill>
                          <a:latin typeface="Calibri"/>
                        </a:rPr>
                        <a:t>Receive a Letter of Award (LOA)</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1 day</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1" i="0" u="none" strike="noStrike" dirty="0">
                          <a:solidFill>
                            <a:srgbClr val="000000"/>
                          </a:solidFill>
                          <a:latin typeface="Calibri"/>
                        </a:rPr>
                        <a:t>M1 W1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1" i="0" u="none" strike="noStrike">
                          <a:solidFill>
                            <a:srgbClr val="000000"/>
                          </a:solidFill>
                          <a:latin typeface="Calibri"/>
                        </a:rPr>
                        <a:t>M1 W1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0" i="0" u="none" strike="noStrike">
                          <a:solidFill>
                            <a:srgbClr val="000000"/>
                          </a:solidFill>
                          <a:latin typeface="Calibri"/>
                        </a:rPr>
                        <a:t>B</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1" i="0" u="none" strike="noStrike">
                          <a:solidFill>
                            <a:srgbClr val="000000"/>
                          </a:solidFill>
                          <a:latin typeface="Calibri"/>
                        </a:rPr>
                        <a:t>Preparation  and Approval of documentation;</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56 days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1" i="0" u="none" strike="noStrike" dirty="0">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0" i="0" u="none" strike="noStrike">
                          <a:solidFill>
                            <a:srgbClr val="000000"/>
                          </a:solidFill>
                          <a:latin typeface="Calibri"/>
                        </a:rPr>
                        <a:t>B1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Performance bond / Bank guarantee / Contract Project</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0" i="0" u="none" strike="noStrike">
                          <a:solidFill>
                            <a:srgbClr val="000000"/>
                          </a:solidFill>
                          <a:latin typeface="Calibri"/>
                        </a:rPr>
                        <a:t>21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M1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M1 W4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0" i="0" u="none" strike="noStrike">
                          <a:solidFill>
                            <a:srgbClr val="000000"/>
                          </a:solidFill>
                          <a:latin typeface="Calibri"/>
                        </a:rPr>
                        <a:t>B2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Preparation &amp; approval of Method of Statement / Project scope deliverables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0" i="0" u="none" strike="noStrike">
                          <a:solidFill>
                            <a:srgbClr val="000000"/>
                          </a:solidFill>
                          <a:latin typeface="Calibri"/>
                        </a:rPr>
                        <a:t>49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M1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M3 W1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0" i="0" u="none" strike="noStrike">
                          <a:solidFill>
                            <a:srgbClr val="000000"/>
                          </a:solidFill>
                          <a:latin typeface="Calibri"/>
                        </a:rPr>
                        <a:t>B3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Participant Checklist Report / Monthly report / Maintenance report / Weekly report</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0" i="0" u="none" strike="noStrike">
                          <a:solidFill>
                            <a:srgbClr val="000000"/>
                          </a:solidFill>
                          <a:latin typeface="Calibri"/>
                        </a:rPr>
                        <a:t>49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M1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dirty="0">
                          <a:solidFill>
                            <a:srgbClr val="000000"/>
                          </a:solidFill>
                          <a:latin typeface="Calibri"/>
                        </a:rPr>
                        <a:t>M3 W1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0" i="0" u="none" strike="noStrike">
                          <a:solidFill>
                            <a:srgbClr val="000000"/>
                          </a:solidFill>
                          <a:latin typeface="Calibri"/>
                        </a:rPr>
                        <a:t>B4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Project Implementation Programme &amp; Schedule</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0" i="0" u="none" strike="noStrike">
                          <a:solidFill>
                            <a:srgbClr val="000000"/>
                          </a:solidFill>
                          <a:latin typeface="Calibri"/>
                        </a:rPr>
                        <a:t>49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M1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dirty="0">
                          <a:solidFill>
                            <a:srgbClr val="000000"/>
                          </a:solidFill>
                          <a:latin typeface="Calibri"/>
                        </a:rPr>
                        <a:t>M3 W1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0" i="0" u="none" strike="noStrike">
                          <a:solidFill>
                            <a:srgbClr val="000000"/>
                          </a:solidFill>
                          <a:latin typeface="Calibri"/>
                        </a:rPr>
                        <a:t>B5</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Project SPS (Pi1M Training Module &amp; Programme)</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0" i="0" u="none" strike="noStrike" dirty="0">
                          <a:solidFill>
                            <a:srgbClr val="000000"/>
                          </a:solidFill>
                          <a:latin typeface="Calibri"/>
                        </a:rPr>
                        <a:t>49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dirty="0">
                          <a:solidFill>
                            <a:srgbClr val="000000"/>
                          </a:solidFill>
                          <a:latin typeface="Calibri"/>
                        </a:rPr>
                        <a:t>M1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dirty="0">
                          <a:solidFill>
                            <a:srgbClr val="000000"/>
                          </a:solidFill>
                          <a:latin typeface="Calibri"/>
                        </a:rPr>
                        <a:t>M3 W1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0" i="0" u="none" strike="noStrike">
                          <a:solidFill>
                            <a:srgbClr val="000000"/>
                          </a:solidFill>
                          <a:latin typeface="Calibri"/>
                        </a:rPr>
                        <a:t>B6</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Project Organization Chart / Trainer &amp; Staff detail of CV</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0" i="0" u="none" strike="noStrike" dirty="0">
                          <a:solidFill>
                            <a:srgbClr val="000000"/>
                          </a:solidFill>
                          <a:latin typeface="Calibri"/>
                        </a:rPr>
                        <a:t>49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dirty="0">
                          <a:solidFill>
                            <a:srgbClr val="000000"/>
                          </a:solidFill>
                          <a:latin typeface="Calibri"/>
                        </a:rPr>
                        <a:t>M1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dirty="0">
                          <a:solidFill>
                            <a:srgbClr val="000000"/>
                          </a:solidFill>
                          <a:latin typeface="Calibri"/>
                        </a:rPr>
                        <a:t>M3 W1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1" i="0" u="none" strike="noStrike">
                          <a:solidFill>
                            <a:srgbClr val="000000"/>
                          </a:solidFill>
                          <a:latin typeface="Calibri"/>
                        </a:rPr>
                        <a:t>C</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1" i="0" u="none" strike="noStrike">
                          <a:solidFill>
                            <a:srgbClr val="000000"/>
                          </a:solidFill>
                          <a:latin typeface="Calibri"/>
                        </a:rPr>
                        <a:t>Advertising and promotion</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1" i="0" u="none" strike="noStrike" dirty="0">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0" i="0" u="none" strike="noStrike">
                          <a:solidFill>
                            <a:srgbClr val="000000"/>
                          </a:solidFill>
                          <a:latin typeface="Calibri"/>
                        </a:rPr>
                        <a:t>C1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Broadcast advertising</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dirty="0">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r>
              <a:tr h="165807">
                <a:tc>
                  <a:txBody>
                    <a:bodyPr/>
                    <a:lstStyle/>
                    <a:p>
                      <a:pPr algn="ctr" fontAlgn="b"/>
                      <a:r>
                        <a:rPr lang="en-MY" sz="800" b="0" i="0" u="none" strike="noStrike">
                          <a:solidFill>
                            <a:srgbClr val="000000"/>
                          </a:solidFill>
                          <a:latin typeface="Calibri"/>
                        </a:rPr>
                        <a:t>C2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Roadshow</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dirty="0">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r>
              <a:tr h="165807">
                <a:tc>
                  <a:txBody>
                    <a:bodyPr/>
                    <a:lstStyle/>
                    <a:p>
                      <a:pPr algn="ctr" fontAlgn="b"/>
                      <a:r>
                        <a:rPr lang="en-MY" sz="800" b="0" i="0" u="none" strike="noStrike">
                          <a:solidFill>
                            <a:srgbClr val="000000"/>
                          </a:solidFill>
                          <a:latin typeface="Calibri"/>
                        </a:rPr>
                        <a:t>D3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Promotion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dirty="0">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r>
              <a:tr h="165807">
                <a:tc>
                  <a:txBody>
                    <a:bodyPr/>
                    <a:lstStyle/>
                    <a:p>
                      <a:pPr algn="ctr" fontAlgn="b"/>
                      <a:r>
                        <a:rPr lang="en-MY" sz="800" b="0" i="0" u="none" strike="noStrike">
                          <a:solidFill>
                            <a:srgbClr val="000000"/>
                          </a:solidFill>
                          <a:latin typeface="Calibri"/>
                        </a:rPr>
                        <a:t>C4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Reqruitment</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r>
              <a:tr h="165807">
                <a:tc>
                  <a:txBody>
                    <a:bodyPr/>
                    <a:lstStyle/>
                    <a:p>
                      <a:pPr algn="ctr" fontAlgn="b"/>
                      <a:r>
                        <a:rPr lang="en-MY" sz="800" b="0" i="0" u="none" strike="noStrike">
                          <a:solidFill>
                            <a:srgbClr val="000000"/>
                          </a:solidFill>
                          <a:latin typeface="Calibri"/>
                        </a:rPr>
                        <a:t>C5</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Online advertising</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r>
              <a:tr h="165807">
                <a:tc>
                  <a:txBody>
                    <a:bodyPr/>
                    <a:lstStyle/>
                    <a:p>
                      <a:pPr algn="ctr" fontAlgn="b"/>
                      <a:r>
                        <a:rPr lang="en-MY" sz="800" b="1" i="0" u="none" strike="noStrike">
                          <a:solidFill>
                            <a:srgbClr val="000000"/>
                          </a:solidFill>
                          <a:latin typeface="Calibri"/>
                        </a:rPr>
                        <a:t>D</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1" i="0" u="none" strike="noStrike">
                          <a:solidFill>
                            <a:srgbClr val="000000"/>
                          </a:solidFill>
                          <a:latin typeface="Calibri"/>
                        </a:rPr>
                        <a:t>Procurement of Software &amp; equipment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91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1" i="0" u="none" strike="noStrike">
                          <a:solidFill>
                            <a:srgbClr val="000000"/>
                          </a:solidFill>
                          <a:latin typeface="Calibri"/>
                        </a:rPr>
                        <a:t>M2 W1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1" i="0" u="none" strike="noStrike">
                          <a:solidFill>
                            <a:srgbClr val="000000"/>
                          </a:solidFill>
                          <a:latin typeface="Calibri"/>
                        </a:rPr>
                        <a:t>M5 W1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dirty="0">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124">
                <a:tc>
                  <a:txBody>
                    <a:bodyPr/>
                    <a:lstStyle/>
                    <a:p>
                      <a:pPr algn="ctr" fontAlgn="b"/>
                      <a:r>
                        <a:rPr lang="en-MY" sz="800" b="1" i="0" u="none" strike="noStrike">
                          <a:solidFill>
                            <a:srgbClr val="000000"/>
                          </a:solidFill>
                          <a:latin typeface="Calibri"/>
                        </a:rPr>
                        <a:t>E</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1" i="0" u="none" strike="noStrike">
                          <a:solidFill>
                            <a:srgbClr val="000000"/>
                          </a:solidFill>
                          <a:latin typeface="Calibri"/>
                        </a:rPr>
                        <a:t>Delivery &amp; Installation  of SPS Accounting System</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203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dirty="0">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1" i="0" u="none" strike="noStrike">
                          <a:solidFill>
                            <a:srgbClr val="000000"/>
                          </a:solidFill>
                          <a:latin typeface="Calibri"/>
                        </a:rPr>
                        <a:t>E1</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Zone 1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0" i="0" u="none" strike="noStrike">
                          <a:solidFill>
                            <a:srgbClr val="000000"/>
                          </a:solidFill>
                          <a:latin typeface="Calibri"/>
                        </a:rPr>
                        <a:t>63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M5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M7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dirty="0">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1" i="0" u="none" strike="noStrike">
                          <a:solidFill>
                            <a:srgbClr val="000000"/>
                          </a:solidFill>
                          <a:latin typeface="Calibri"/>
                        </a:rPr>
                        <a:t>E2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Zone 2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0" i="0" u="none" strike="noStrike">
                          <a:solidFill>
                            <a:srgbClr val="000000"/>
                          </a:solidFill>
                          <a:latin typeface="Calibri"/>
                        </a:rPr>
                        <a:t>63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M6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M8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1" i="0" u="none" strike="noStrike">
                          <a:solidFill>
                            <a:srgbClr val="000000"/>
                          </a:solidFill>
                          <a:latin typeface="Calibri"/>
                        </a:rPr>
                        <a:t>E3</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Zone 3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0" i="0" u="none" strike="noStrike">
                          <a:solidFill>
                            <a:srgbClr val="000000"/>
                          </a:solidFill>
                          <a:latin typeface="Calibri"/>
                        </a:rPr>
                        <a:t>63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M7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M9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1" i="0" u="none" strike="noStrike">
                          <a:solidFill>
                            <a:srgbClr val="000000"/>
                          </a:solidFill>
                          <a:latin typeface="Calibri"/>
                        </a:rPr>
                        <a:t>E4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Zone 4</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0" i="0" u="none" strike="noStrike">
                          <a:solidFill>
                            <a:srgbClr val="000000"/>
                          </a:solidFill>
                          <a:latin typeface="Calibri"/>
                        </a:rPr>
                        <a:t>91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M8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dirty="0">
                          <a:solidFill>
                            <a:srgbClr val="000000"/>
                          </a:solidFill>
                          <a:latin typeface="Calibri"/>
                        </a:rPr>
                        <a:t>M11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1" i="0" u="none" strike="noStrike">
                          <a:solidFill>
                            <a:srgbClr val="000000"/>
                          </a:solidFill>
                          <a:latin typeface="Calibri"/>
                        </a:rPr>
                        <a:t>E5</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Zone 5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0" i="0" u="none" strike="noStrike">
                          <a:solidFill>
                            <a:srgbClr val="000000"/>
                          </a:solidFill>
                          <a:latin typeface="Calibri"/>
                        </a:rPr>
                        <a:t>91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a:solidFill>
                            <a:srgbClr val="000000"/>
                          </a:solidFill>
                          <a:latin typeface="Calibri"/>
                        </a:rPr>
                        <a:t>M9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0" i="0" u="none" strike="noStrike" dirty="0">
                          <a:solidFill>
                            <a:srgbClr val="000000"/>
                          </a:solidFill>
                          <a:latin typeface="Calibri"/>
                        </a:rPr>
                        <a:t>M12 W2</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936">
                <a:tc>
                  <a:txBody>
                    <a:bodyPr/>
                    <a:lstStyle/>
                    <a:p>
                      <a:pPr algn="ctr" fontAlgn="b"/>
                      <a:r>
                        <a:rPr lang="en-MY" sz="800" b="1" i="0" u="none" strike="noStrike">
                          <a:solidFill>
                            <a:srgbClr val="000000"/>
                          </a:solidFill>
                          <a:latin typeface="Calibri"/>
                        </a:rPr>
                        <a:t>F</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1" i="0" u="none" strike="noStrike">
                          <a:solidFill>
                            <a:srgbClr val="000000"/>
                          </a:solidFill>
                          <a:latin typeface="Calibri"/>
                        </a:rPr>
                        <a:t>Commisioning &amp; hand Over PI1M / Invoice upon Installation completion of each PI1M centre</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1" i="0" u="none" strike="noStrike">
                          <a:solidFill>
                            <a:srgbClr val="000000"/>
                          </a:solidFill>
                          <a:latin typeface="Calibri"/>
                        </a:rPr>
                        <a:t>42 days</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1"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700" b="1" i="0" u="none" strike="noStrike" dirty="0">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800" b="0" i="0" u="none" strike="noStrike" dirty="0">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807">
                <a:tc>
                  <a:txBody>
                    <a:bodyPr/>
                    <a:lstStyle/>
                    <a:p>
                      <a:pPr algn="ctr" fontAlgn="b"/>
                      <a:r>
                        <a:rPr lang="en-MY" sz="800" b="1" i="0" u="none" strike="noStrike">
                          <a:solidFill>
                            <a:srgbClr val="000000"/>
                          </a:solidFill>
                          <a:latin typeface="Calibri"/>
                        </a:rPr>
                        <a:t>G</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1" i="0" u="none" strike="noStrike" dirty="0">
                          <a:solidFill>
                            <a:srgbClr val="000000"/>
                          </a:solidFill>
                          <a:latin typeface="Calibri"/>
                        </a:rPr>
                        <a:t>Maintenance Support</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800" b="0" i="0" u="none" strike="noStrike" dirty="0">
                          <a:solidFill>
                            <a:srgbClr val="000000"/>
                          </a:solidFill>
                          <a:latin typeface="Calibri"/>
                        </a:rPr>
                        <a:t> </a:t>
                      </a:r>
                    </a:p>
                  </a:txBody>
                  <a:tcPr marL="2558" marR="2558" marT="25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r>
            </a:tbl>
          </a:graphicData>
        </a:graphic>
      </p:graphicFrame>
      <p:sp>
        <p:nvSpPr>
          <p:cNvPr id="3" name="TextBox 2"/>
          <p:cNvSpPr txBox="1"/>
          <p:nvPr/>
        </p:nvSpPr>
        <p:spPr>
          <a:xfrm>
            <a:off x="428596" y="214290"/>
            <a:ext cx="3929090" cy="369332"/>
          </a:xfrm>
          <a:prstGeom prst="rect">
            <a:avLst/>
          </a:prstGeom>
          <a:noFill/>
        </p:spPr>
        <p:txBody>
          <a:bodyPr wrap="square" rtlCol="0">
            <a:spAutoFit/>
          </a:bodyPr>
          <a:lstStyle/>
          <a:p>
            <a:r>
              <a:rPr lang="en-US" dirty="0" smtClean="0"/>
              <a:t>PRE-DEVELOPMENT TIMELINE</a:t>
            </a:r>
            <a:endParaRPr lang="en-MY"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14301" y="1801838"/>
          <a:ext cx="8786854" cy="3413112"/>
        </p:xfrm>
        <a:graphic>
          <a:graphicData uri="http://schemas.openxmlformats.org/drawingml/2006/table">
            <a:tbl>
              <a:tblPr/>
              <a:tblGrid>
                <a:gridCol w="363086"/>
                <a:gridCol w="2280101"/>
                <a:gridCol w="500066"/>
                <a:gridCol w="428628"/>
                <a:gridCol w="446221"/>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gridCol w="99349"/>
              </a:tblGrid>
              <a:tr h="55526">
                <a:tc rowSpan="4">
                  <a:txBody>
                    <a:bodyPr/>
                    <a:lstStyle/>
                    <a:p>
                      <a:pPr algn="ctr" fontAlgn="ctr"/>
                      <a:r>
                        <a:rPr lang="en-MY" sz="1000" b="1" i="0" u="none" strike="noStrike" dirty="0">
                          <a:solidFill>
                            <a:srgbClr val="000000"/>
                          </a:solidFill>
                          <a:latin typeface="Calibri"/>
                        </a:rPr>
                        <a:t>No</a:t>
                      </a:r>
                    </a:p>
                  </a:txBody>
                  <a:tcPr marL="2872" marR="2872" marT="28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rowSpan="4">
                  <a:txBody>
                    <a:bodyPr/>
                    <a:lstStyle/>
                    <a:p>
                      <a:pPr algn="ctr" fontAlgn="ctr"/>
                      <a:r>
                        <a:rPr lang="en-MY" sz="1000" b="1" i="0" u="none" strike="noStrike" dirty="0">
                          <a:solidFill>
                            <a:srgbClr val="000000"/>
                          </a:solidFill>
                          <a:latin typeface="Calibri"/>
                        </a:rPr>
                        <a:t>Task Description</a:t>
                      </a:r>
                    </a:p>
                  </a:txBody>
                  <a:tcPr marL="2872" marR="2872" marT="28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gridSpan="3">
                  <a:txBody>
                    <a:bodyPr/>
                    <a:lstStyle/>
                    <a:p>
                      <a:pPr algn="ctr" fontAlgn="ctr"/>
                      <a:r>
                        <a:rPr lang="en-MY" sz="1000" b="1" i="0" u="none" strike="noStrike">
                          <a:solidFill>
                            <a:srgbClr val="000000"/>
                          </a:solidFill>
                          <a:latin typeface="Calibri"/>
                        </a:rPr>
                        <a:t>Year</a:t>
                      </a:r>
                    </a:p>
                  </a:txBody>
                  <a:tcPr marL="2872" marR="2872" marT="28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gridSpan="48">
                  <a:txBody>
                    <a:bodyPr/>
                    <a:lstStyle/>
                    <a:p>
                      <a:pPr algn="ctr" fontAlgn="b"/>
                      <a:r>
                        <a:rPr lang="en-US" sz="1000" b="1" i="0" u="none" strike="noStrike" dirty="0" smtClean="0">
                          <a:solidFill>
                            <a:srgbClr val="000000"/>
                          </a:solidFill>
                          <a:latin typeface="Calibri"/>
                        </a:rPr>
                        <a:t>2 - 5</a:t>
                      </a:r>
                      <a:endParaRPr lang="en-MY" sz="1000" b="1" i="0" u="none" strike="noStrike" dirty="0">
                        <a:solidFill>
                          <a:srgbClr val="000000"/>
                        </a:solidFill>
                        <a:latin typeface="Calibri"/>
                      </a:endParaRP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c hMerge="1">
                  <a:txBody>
                    <a:bodyPr/>
                    <a:lstStyle/>
                    <a:p>
                      <a:endParaRPr lang="en-MY"/>
                    </a:p>
                  </a:txBody>
                  <a:tcPr/>
                </a:tc>
              </a:tr>
              <a:tr h="60309">
                <a:tc vMerge="1">
                  <a:txBody>
                    <a:bodyPr/>
                    <a:lstStyle/>
                    <a:p>
                      <a:endParaRPr lang="en-MY"/>
                    </a:p>
                  </a:txBody>
                  <a:tcPr/>
                </a:tc>
                <a:tc vMerge="1">
                  <a:txBody>
                    <a:bodyPr/>
                    <a:lstStyle/>
                    <a:p>
                      <a:endParaRPr lang="en-MY"/>
                    </a:p>
                  </a:txBody>
                  <a:tcPr/>
                </a:tc>
                <a:tc gridSpan="3">
                  <a:txBody>
                    <a:bodyPr/>
                    <a:lstStyle/>
                    <a:p>
                      <a:pPr algn="ctr" fontAlgn="ctr"/>
                      <a:r>
                        <a:rPr lang="en-MY" sz="1000" b="1" i="0" u="none" strike="noStrike">
                          <a:solidFill>
                            <a:srgbClr val="000000"/>
                          </a:solidFill>
                          <a:latin typeface="Calibri"/>
                        </a:rPr>
                        <a:t>Month</a:t>
                      </a:r>
                    </a:p>
                  </a:txBody>
                  <a:tcPr marL="2872" marR="2872" marT="28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gridSpan="4">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1000" b="1" i="0" u="none" strike="noStrike">
                          <a:solidFill>
                            <a:srgbClr val="000000"/>
                          </a:solidFill>
                          <a:latin typeface="Calibri"/>
                        </a:rPr>
                        <a:t>5</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1000" b="1" i="0" u="none" strike="noStrike">
                          <a:solidFill>
                            <a:srgbClr val="000000"/>
                          </a:solidFill>
                          <a:latin typeface="Calibri"/>
                        </a:rPr>
                        <a:t>6</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1000" b="1" i="0" u="none" strike="noStrike">
                          <a:solidFill>
                            <a:srgbClr val="000000"/>
                          </a:solidFill>
                          <a:latin typeface="Calibri"/>
                        </a:rPr>
                        <a:t>7</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1000" b="1" i="0" u="none" strike="noStrike">
                          <a:solidFill>
                            <a:srgbClr val="000000"/>
                          </a:solidFill>
                          <a:latin typeface="Calibri"/>
                        </a:rPr>
                        <a:t>8</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1000" b="1" i="0" u="none" strike="noStrike">
                          <a:solidFill>
                            <a:srgbClr val="000000"/>
                          </a:solidFill>
                          <a:latin typeface="Calibri"/>
                        </a:rPr>
                        <a:t>9</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1000" b="1" i="0" u="none" strike="noStrike">
                          <a:solidFill>
                            <a:srgbClr val="000000"/>
                          </a:solidFill>
                          <a:latin typeface="Calibri"/>
                        </a:rPr>
                        <a:t>10</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1000" b="1" i="0" u="none" strike="noStrike">
                          <a:solidFill>
                            <a:srgbClr val="000000"/>
                          </a:solidFill>
                          <a:latin typeface="Calibri"/>
                        </a:rPr>
                        <a:t>11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c gridSpan="4">
                  <a:txBody>
                    <a:bodyPr/>
                    <a:lstStyle/>
                    <a:p>
                      <a:pPr algn="ctr" fontAlgn="b"/>
                      <a:r>
                        <a:rPr lang="en-MY" sz="1000" b="1" i="0" u="none" strike="noStrike">
                          <a:solidFill>
                            <a:srgbClr val="000000"/>
                          </a:solidFill>
                          <a:latin typeface="Calibri"/>
                        </a:rPr>
                        <a:t>12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hMerge="1">
                  <a:txBody>
                    <a:bodyPr/>
                    <a:lstStyle/>
                    <a:p>
                      <a:endParaRPr lang="en-MY"/>
                    </a:p>
                  </a:txBody>
                  <a:tcPr/>
                </a:tc>
              </a:tr>
              <a:tr h="60309">
                <a:tc vMerge="1">
                  <a:txBody>
                    <a:bodyPr/>
                    <a:lstStyle/>
                    <a:p>
                      <a:endParaRPr lang="en-MY"/>
                    </a:p>
                  </a:txBody>
                  <a:tcPr/>
                </a:tc>
                <a:tc vMerge="1">
                  <a:txBody>
                    <a:bodyPr/>
                    <a:lstStyle/>
                    <a:p>
                      <a:endParaRPr lang="en-MY"/>
                    </a:p>
                  </a:txBody>
                  <a:tcPr/>
                </a:tc>
                <a:tc gridSpan="3">
                  <a:txBody>
                    <a:bodyPr/>
                    <a:lstStyle/>
                    <a:p>
                      <a:pPr algn="ctr" fontAlgn="ctr"/>
                      <a:r>
                        <a:rPr lang="en-MY" sz="1000" b="1" i="0" u="none" strike="noStrike">
                          <a:solidFill>
                            <a:srgbClr val="000000"/>
                          </a:solidFill>
                          <a:latin typeface="Calibri"/>
                        </a:rPr>
                        <a:t>Week</a:t>
                      </a:r>
                    </a:p>
                  </a:txBody>
                  <a:tcPr marL="2872" marR="2872" marT="28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MY"/>
                    </a:p>
                  </a:txBody>
                  <a:tcPr/>
                </a:tc>
                <a:tc hMerge="1">
                  <a:txBody>
                    <a:bodyPr/>
                    <a:lstStyle/>
                    <a:p>
                      <a:endParaRPr lang="en-MY"/>
                    </a:p>
                  </a:txBody>
                  <a:tcPr/>
                </a:tc>
                <a:tc>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57437">
                <a:tc vMerge="1">
                  <a:txBody>
                    <a:bodyPr/>
                    <a:lstStyle/>
                    <a:p>
                      <a:endParaRPr lang="en-MY"/>
                    </a:p>
                  </a:txBody>
                  <a:tcPr/>
                </a:tc>
                <a:tc vMerge="1">
                  <a:txBody>
                    <a:bodyPr/>
                    <a:lstStyle/>
                    <a:p>
                      <a:endParaRPr lang="en-MY"/>
                    </a:p>
                  </a:txBody>
                  <a:tcPr/>
                </a:tc>
                <a:tc>
                  <a:txBody>
                    <a:bodyPr/>
                    <a:lstStyle/>
                    <a:p>
                      <a:pPr algn="ctr" fontAlgn="ctr"/>
                      <a:r>
                        <a:rPr lang="en-MY" sz="1000" b="1" i="0" u="none" strike="noStrike">
                          <a:solidFill>
                            <a:srgbClr val="000000"/>
                          </a:solidFill>
                          <a:latin typeface="Calibri"/>
                        </a:rPr>
                        <a:t>Duration</a:t>
                      </a:r>
                    </a:p>
                  </a:txBody>
                  <a:tcPr marL="2872" marR="2872" marT="28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00" b="1" i="0" u="none" strike="noStrike">
                          <a:solidFill>
                            <a:srgbClr val="000000"/>
                          </a:solidFill>
                          <a:latin typeface="Calibri"/>
                        </a:rPr>
                        <a:t>Start</a:t>
                      </a:r>
                    </a:p>
                  </a:txBody>
                  <a:tcPr marL="2872" marR="2872" marT="28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00" b="1" i="0" u="none" strike="noStrike">
                          <a:solidFill>
                            <a:srgbClr val="000000"/>
                          </a:solidFill>
                          <a:latin typeface="Calibri"/>
                        </a:rPr>
                        <a:t>End</a:t>
                      </a:r>
                    </a:p>
                  </a:txBody>
                  <a:tcPr marL="2872" marR="2872" marT="28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72727"/>
                    </a:solidFill>
                  </a:tcPr>
                </a:tc>
              </a:tr>
              <a:tr h="57437">
                <a:tc>
                  <a:txBody>
                    <a:bodyPr/>
                    <a:lstStyle/>
                    <a:p>
                      <a:pPr algn="ctr" fontAlgn="b"/>
                      <a:r>
                        <a:rPr lang="en-MY" sz="1000" b="1" i="0" u="none" strike="noStrike">
                          <a:solidFill>
                            <a:srgbClr val="000000"/>
                          </a:solidFill>
                          <a:latin typeface="Calibri"/>
                        </a:rPr>
                        <a:t>A</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1" i="0" u="none" strike="noStrike">
                          <a:solidFill>
                            <a:srgbClr val="000000"/>
                          </a:solidFill>
                          <a:latin typeface="Calibri"/>
                        </a:rPr>
                        <a:t>Post-Development</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437">
                <a:tc>
                  <a:txBody>
                    <a:bodyPr/>
                    <a:lstStyle/>
                    <a:p>
                      <a:pPr algn="ctr" fontAlgn="b"/>
                      <a:r>
                        <a:rPr lang="en-MY" sz="1000" b="1" i="0" u="none" strike="noStrike">
                          <a:solidFill>
                            <a:srgbClr val="000000"/>
                          </a:solidFill>
                          <a:latin typeface="Calibri"/>
                        </a:rPr>
                        <a:t>B</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1" i="0" u="none" strike="noStrike">
                          <a:solidFill>
                            <a:srgbClr val="000000"/>
                          </a:solidFill>
                          <a:latin typeface="Calibri"/>
                        </a:rPr>
                        <a:t>Training programme (3 Modules c/w Exam test)</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1"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437">
                <a:tc>
                  <a:txBody>
                    <a:bodyPr/>
                    <a:lstStyle/>
                    <a:p>
                      <a:pPr algn="ctr" fontAlgn="b"/>
                      <a:r>
                        <a:rPr lang="en-MY" sz="1000" b="1" i="0" u="none" strike="noStrike">
                          <a:solidFill>
                            <a:srgbClr val="000000"/>
                          </a:solidFill>
                          <a:latin typeface="Calibri"/>
                        </a:rPr>
                        <a:t>B1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Zone 1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00" b="0" i="0" u="none" strike="noStrike">
                          <a:solidFill>
                            <a:srgbClr val="000000"/>
                          </a:solidFill>
                          <a:latin typeface="Calibri"/>
                        </a:rPr>
                        <a:t>112 days</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M1W1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M4W4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437">
                <a:tc>
                  <a:txBody>
                    <a:bodyPr/>
                    <a:lstStyle/>
                    <a:p>
                      <a:pPr algn="ctr" fontAlgn="b"/>
                      <a:r>
                        <a:rPr lang="en-MY" sz="1000" b="1" i="0" u="none" strike="noStrike">
                          <a:solidFill>
                            <a:srgbClr val="000000"/>
                          </a:solidFill>
                          <a:latin typeface="Calibri"/>
                        </a:rPr>
                        <a:t>B2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Zone 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00" b="0" i="0" u="none" strike="noStrike">
                          <a:solidFill>
                            <a:srgbClr val="000000"/>
                          </a:solidFill>
                          <a:latin typeface="Calibri"/>
                        </a:rPr>
                        <a:t>112days</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M4W1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M7W4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437">
                <a:tc>
                  <a:txBody>
                    <a:bodyPr/>
                    <a:lstStyle/>
                    <a:p>
                      <a:pPr algn="ctr" fontAlgn="b"/>
                      <a:r>
                        <a:rPr lang="en-MY" sz="1000" b="1" i="0" u="none" strike="noStrike">
                          <a:solidFill>
                            <a:srgbClr val="000000"/>
                          </a:solidFill>
                          <a:latin typeface="Calibri"/>
                        </a:rPr>
                        <a:t>B3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Zone 3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00" b="0" i="0" u="none" strike="noStrike">
                          <a:solidFill>
                            <a:srgbClr val="000000"/>
                          </a:solidFill>
                          <a:latin typeface="Calibri"/>
                        </a:rPr>
                        <a:t>112days</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M7W1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M10W4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437">
                <a:tc>
                  <a:txBody>
                    <a:bodyPr/>
                    <a:lstStyle/>
                    <a:p>
                      <a:pPr algn="ctr" fontAlgn="b"/>
                      <a:r>
                        <a:rPr lang="en-MY" sz="1000" b="1" i="0" u="none" strike="noStrike">
                          <a:solidFill>
                            <a:srgbClr val="000000"/>
                          </a:solidFill>
                          <a:latin typeface="Calibri"/>
                        </a:rPr>
                        <a:t>B4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Zone 4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00" b="0" i="0" u="none" strike="noStrike">
                          <a:solidFill>
                            <a:srgbClr val="000000"/>
                          </a:solidFill>
                          <a:latin typeface="Calibri"/>
                        </a:rPr>
                        <a:t>56 days</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M10W1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M11W4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437">
                <a:tc>
                  <a:txBody>
                    <a:bodyPr/>
                    <a:lstStyle/>
                    <a:p>
                      <a:pPr algn="ctr" fontAlgn="b"/>
                      <a:r>
                        <a:rPr lang="en-MY" sz="1000" b="1" i="0" u="none" strike="noStrike">
                          <a:solidFill>
                            <a:srgbClr val="000000"/>
                          </a:solidFill>
                          <a:latin typeface="Calibri"/>
                        </a:rPr>
                        <a:t>B5</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Zone 5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00" b="0" i="0" u="none" strike="noStrike">
                          <a:solidFill>
                            <a:srgbClr val="000000"/>
                          </a:solidFill>
                          <a:latin typeface="Calibri"/>
                        </a:rPr>
                        <a:t>56 days</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M11W1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M12W4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r>
              <a:tr h="57437">
                <a:tc>
                  <a:txBody>
                    <a:bodyPr/>
                    <a:lstStyle/>
                    <a:p>
                      <a:pPr algn="ctr" fontAlgn="b"/>
                      <a:r>
                        <a:rPr lang="en-MY" sz="1000" b="1" i="0" u="none" strike="noStrike">
                          <a:solidFill>
                            <a:srgbClr val="000000"/>
                          </a:solidFill>
                          <a:latin typeface="Calibri"/>
                        </a:rPr>
                        <a:t>C</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1" i="0" u="none" strike="noStrike">
                          <a:solidFill>
                            <a:srgbClr val="000000"/>
                          </a:solidFill>
                          <a:latin typeface="Calibri"/>
                        </a:rPr>
                        <a:t>Training Support</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437">
                <a:tc>
                  <a:txBody>
                    <a:bodyPr/>
                    <a:lstStyle/>
                    <a:p>
                      <a:pPr algn="ctr" fontAlgn="b"/>
                      <a:r>
                        <a:rPr lang="en-MY" sz="1000" b="1" i="0" u="none" strike="noStrike">
                          <a:solidFill>
                            <a:srgbClr val="000000"/>
                          </a:solidFill>
                          <a:latin typeface="Calibri"/>
                        </a:rPr>
                        <a:t>C1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Webinar</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r>
              <a:tr h="57437">
                <a:tc>
                  <a:txBody>
                    <a:bodyPr/>
                    <a:lstStyle/>
                    <a:p>
                      <a:pPr algn="ctr" fontAlgn="b"/>
                      <a:r>
                        <a:rPr lang="en-MY" sz="1000" b="1" i="0" u="none" strike="noStrike">
                          <a:solidFill>
                            <a:srgbClr val="000000"/>
                          </a:solidFill>
                          <a:latin typeface="Calibri"/>
                        </a:rPr>
                        <a:t>C2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Video Training &amp; Tutorials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r>
              <a:tr h="57437">
                <a:tc>
                  <a:txBody>
                    <a:bodyPr/>
                    <a:lstStyle/>
                    <a:p>
                      <a:pPr algn="ctr" fontAlgn="b"/>
                      <a:r>
                        <a:rPr lang="en-MY" sz="1000" b="1" i="0" u="none" strike="noStrike">
                          <a:solidFill>
                            <a:srgbClr val="000000"/>
                          </a:solidFill>
                          <a:latin typeface="Calibri"/>
                        </a:rPr>
                        <a:t>C3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Online Training Material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r>
              <a:tr h="57437">
                <a:tc>
                  <a:txBody>
                    <a:bodyPr/>
                    <a:lstStyle/>
                    <a:p>
                      <a:pPr algn="ctr" fontAlgn="b"/>
                      <a:r>
                        <a:rPr lang="en-MY" sz="1000" b="1" i="0" u="none" strike="noStrike">
                          <a:solidFill>
                            <a:srgbClr val="000000"/>
                          </a:solidFill>
                          <a:latin typeface="Calibri"/>
                        </a:rPr>
                        <a:t>C4</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Online Test &amp; Examination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r>
              <a:tr h="57437">
                <a:tc>
                  <a:txBody>
                    <a:bodyPr/>
                    <a:lstStyle/>
                    <a:p>
                      <a:pPr algn="ctr" fontAlgn="b"/>
                      <a:r>
                        <a:rPr lang="en-MY" sz="1000" b="1" i="0" u="none" strike="noStrike">
                          <a:solidFill>
                            <a:srgbClr val="000000"/>
                          </a:solidFill>
                          <a:latin typeface="Calibri"/>
                        </a:rPr>
                        <a:t>D</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1" i="0" u="none" strike="noStrike">
                          <a:solidFill>
                            <a:srgbClr val="000000"/>
                          </a:solidFill>
                          <a:latin typeface="Calibri"/>
                        </a:rPr>
                        <a:t>Intensive Support</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437">
                <a:tc>
                  <a:txBody>
                    <a:bodyPr/>
                    <a:lstStyle/>
                    <a:p>
                      <a:pPr algn="ctr" fontAlgn="b"/>
                      <a:r>
                        <a:rPr lang="en-MY" sz="1000" b="1" i="0" u="none" strike="noStrike">
                          <a:solidFill>
                            <a:srgbClr val="000000"/>
                          </a:solidFill>
                          <a:latin typeface="Calibri"/>
                        </a:rPr>
                        <a:t>D1</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On site Support</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r>
              <a:tr h="57437">
                <a:tc>
                  <a:txBody>
                    <a:bodyPr/>
                    <a:lstStyle/>
                    <a:p>
                      <a:pPr algn="ctr" fontAlgn="b"/>
                      <a:r>
                        <a:rPr lang="en-MY" sz="1000" b="1" i="0" u="none" strike="noStrike">
                          <a:solidFill>
                            <a:srgbClr val="000000"/>
                          </a:solidFill>
                          <a:latin typeface="Calibri"/>
                        </a:rPr>
                        <a:t>D2</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Team viewer Support</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r>
              <a:tr h="57437">
                <a:tc>
                  <a:txBody>
                    <a:bodyPr/>
                    <a:lstStyle/>
                    <a:p>
                      <a:pPr algn="ctr" fontAlgn="b"/>
                      <a:r>
                        <a:rPr lang="en-MY" sz="1000" b="1" i="0" u="none" strike="noStrike">
                          <a:solidFill>
                            <a:srgbClr val="000000"/>
                          </a:solidFill>
                          <a:latin typeface="Calibri"/>
                        </a:rPr>
                        <a:t>D3</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Helpdesk business Support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DDD"/>
                    </a:solidFill>
                  </a:tcPr>
                </a:tc>
              </a:tr>
              <a:tr h="57437">
                <a:tc>
                  <a:txBody>
                    <a:bodyPr/>
                    <a:lstStyle/>
                    <a:p>
                      <a:pPr algn="ctr" fontAlgn="b"/>
                      <a:r>
                        <a:rPr lang="en-MY" sz="1000" b="1" i="0" u="none" strike="noStrike">
                          <a:solidFill>
                            <a:srgbClr val="000000"/>
                          </a:solidFill>
                          <a:latin typeface="Calibri"/>
                        </a:rPr>
                        <a:t>E</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1" i="0" u="none" strike="noStrike">
                          <a:solidFill>
                            <a:srgbClr val="000000"/>
                          </a:solidFill>
                          <a:latin typeface="Calibri"/>
                        </a:rPr>
                        <a:t>Participant Graduation &amp; acknowlegement</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c>
                  <a:txBody>
                    <a:bodyPr/>
                    <a:lstStyle/>
                    <a:p>
                      <a:pPr algn="l" fontAlgn="b"/>
                      <a:r>
                        <a:rPr lang="en-MY" sz="1000" b="0" i="0" u="none" strike="noStrike" dirty="0">
                          <a:solidFill>
                            <a:srgbClr val="000000"/>
                          </a:solidFill>
                          <a:latin typeface="Calibri"/>
                        </a:rPr>
                        <a:t> </a:t>
                      </a:r>
                    </a:p>
                  </a:txBody>
                  <a:tcPr marL="2872" marR="2872" marT="2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49B"/>
                    </a:solid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9216" t="13672" r="19290" b="15039"/>
          <a:stretch>
            <a:fillRect/>
          </a:stretch>
        </p:blipFill>
        <p:spPr bwMode="auto">
          <a:xfrm>
            <a:off x="285720" y="428604"/>
            <a:ext cx="8715436" cy="59134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8971" y="1000108"/>
          <a:ext cx="8589309" cy="5212080"/>
        </p:xfrm>
        <a:graphic>
          <a:graphicData uri="http://schemas.openxmlformats.org/drawingml/2006/table">
            <a:tbl>
              <a:tblPr firstRow="1" bandRow="1">
                <a:tableStyleId>{7DF18680-E054-41AD-8BC1-D1AEF772440D}</a:tableStyleId>
              </a:tblPr>
              <a:tblGrid>
                <a:gridCol w="874005"/>
                <a:gridCol w="2286016"/>
                <a:gridCol w="4143404"/>
                <a:gridCol w="1285884"/>
              </a:tblGrid>
              <a:tr h="420537">
                <a:tc>
                  <a:txBody>
                    <a:bodyPr/>
                    <a:lstStyle/>
                    <a:p>
                      <a:pPr algn="ctr"/>
                      <a:r>
                        <a:rPr lang="en-US" sz="1400" dirty="0" smtClean="0">
                          <a:latin typeface="Andalus" pitchFamily="18" charset="-78"/>
                          <a:cs typeface="Andalus" pitchFamily="18" charset="-78"/>
                        </a:rPr>
                        <a:t>MONTH</a:t>
                      </a:r>
                      <a:endParaRPr lang="en-MY" sz="1400" dirty="0">
                        <a:latin typeface="Andalus" pitchFamily="18" charset="-78"/>
                        <a:cs typeface="Andalus" pitchFamily="18" charset="-78"/>
                      </a:endParaRPr>
                    </a:p>
                  </a:txBody>
                  <a:tcPr anchor="ctr"/>
                </a:tc>
                <a:tc>
                  <a:txBody>
                    <a:bodyPr/>
                    <a:lstStyle/>
                    <a:p>
                      <a:pPr algn="ctr"/>
                      <a:r>
                        <a:rPr lang="en-US" sz="1400" dirty="0" smtClean="0">
                          <a:latin typeface="Andalus" pitchFamily="18" charset="-78"/>
                          <a:cs typeface="Andalus" pitchFamily="18" charset="-78"/>
                        </a:rPr>
                        <a:t>DESCRIPTION</a:t>
                      </a:r>
                      <a:endParaRPr lang="en-MY" sz="1400" dirty="0">
                        <a:latin typeface="Andalus" pitchFamily="18" charset="-78"/>
                        <a:cs typeface="Andalus" pitchFamily="18"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latin typeface="Andalus" pitchFamily="18" charset="-78"/>
                        <a:cs typeface="Andalus" pitchFamily="18" charset="-7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ndalus" pitchFamily="18" charset="-78"/>
                          <a:cs typeface="Andalus" pitchFamily="18" charset="-78"/>
                        </a:rPr>
                        <a:t>DELIVERABLE</a:t>
                      </a:r>
                      <a:endParaRPr lang="en-MY" sz="1400" dirty="0" smtClean="0">
                        <a:latin typeface="Andalus" pitchFamily="18" charset="-78"/>
                        <a:cs typeface="Andalus" pitchFamily="18" charset="-78"/>
                      </a:endParaRPr>
                    </a:p>
                    <a:p>
                      <a:pPr algn="ctr"/>
                      <a:endParaRPr lang="en-MY" sz="1400" dirty="0">
                        <a:latin typeface="Andalus" pitchFamily="18" charset="-78"/>
                        <a:cs typeface="Andalus" pitchFamily="18" charset="-78"/>
                      </a:endParaRPr>
                    </a:p>
                  </a:txBody>
                  <a:tcPr anchor="ctr"/>
                </a:tc>
                <a:tc>
                  <a:txBody>
                    <a:bodyPr/>
                    <a:lstStyle/>
                    <a:p>
                      <a:pPr algn="ctr"/>
                      <a:r>
                        <a:rPr lang="en-US" sz="1400" dirty="0" smtClean="0">
                          <a:latin typeface="Andalus" pitchFamily="18" charset="-78"/>
                          <a:cs typeface="Andalus" pitchFamily="18" charset="-78"/>
                        </a:rPr>
                        <a:t>PERCENTAGE</a:t>
                      </a:r>
                      <a:r>
                        <a:rPr lang="en-US" sz="1400" baseline="0" dirty="0" smtClean="0">
                          <a:latin typeface="Andalus" pitchFamily="18" charset="-78"/>
                          <a:cs typeface="Andalus" pitchFamily="18" charset="-78"/>
                        </a:rPr>
                        <a:t> %</a:t>
                      </a:r>
                      <a:endParaRPr lang="en-MY" sz="1400" dirty="0">
                        <a:latin typeface="Andalus" pitchFamily="18" charset="-78"/>
                        <a:cs typeface="Andalus" pitchFamily="18" charset="-78"/>
                      </a:endParaRPr>
                    </a:p>
                  </a:txBody>
                  <a:tcPr anchor="ctr"/>
                </a:tc>
              </a:tr>
              <a:tr h="756967">
                <a:tc>
                  <a:txBody>
                    <a:bodyPr/>
                    <a:lstStyle/>
                    <a:p>
                      <a:pPr algn="ctr"/>
                      <a:r>
                        <a:rPr lang="en-US" sz="1200" dirty="0" smtClean="0">
                          <a:latin typeface="Andalus" pitchFamily="18" charset="-78"/>
                          <a:cs typeface="Andalus" pitchFamily="18" charset="-78"/>
                        </a:rPr>
                        <a:t>1</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Letter of Award (LOA) / Preliminary</a:t>
                      </a:r>
                      <a:endParaRPr lang="en-MY" sz="1200" dirty="0">
                        <a:latin typeface="Andalus" pitchFamily="18" charset="-78"/>
                        <a:cs typeface="Andalus" pitchFamily="18" charset="-78"/>
                      </a:endParaRPr>
                    </a:p>
                  </a:txBody>
                  <a:tcPr anchor="ctr"/>
                </a:tc>
                <a:tc>
                  <a:txBody>
                    <a:bodyPr/>
                    <a:lstStyle/>
                    <a:p>
                      <a:pPr>
                        <a:buFontTx/>
                        <a:buChar char="-"/>
                      </a:pPr>
                      <a:r>
                        <a:rPr lang="en-MY" sz="1200" dirty="0" smtClean="0">
                          <a:latin typeface="Andalus" pitchFamily="18" charset="-78"/>
                          <a:cs typeface="Andalus" pitchFamily="18" charset="-78"/>
                        </a:rPr>
                        <a:t>Contractor to submit Performance Bond (PB) in the form of Bank Guarantee (BG) </a:t>
                      </a:r>
                    </a:p>
                    <a:p>
                      <a:pPr>
                        <a:buFontTx/>
                        <a:buChar char="-"/>
                      </a:pPr>
                      <a:r>
                        <a:rPr lang="en-MY" sz="1200" dirty="0" smtClean="0">
                          <a:latin typeface="Andalus" pitchFamily="18" charset="-78"/>
                          <a:cs typeface="Andalus" pitchFamily="18" charset="-78"/>
                        </a:rPr>
                        <a:t> PB / BG from the total contract value of the Letter of Award (LOA) If required</a:t>
                      </a:r>
                    </a:p>
                  </a:txBody>
                  <a:tcPr anchor="ctr"/>
                </a:tc>
                <a:tc>
                  <a:txBody>
                    <a:bodyPr/>
                    <a:lstStyle/>
                    <a:p>
                      <a:pPr algn="ctr"/>
                      <a:r>
                        <a:rPr lang="en-US" sz="1200" dirty="0" smtClean="0">
                          <a:latin typeface="Andalus" pitchFamily="18" charset="-78"/>
                          <a:cs typeface="Andalus" pitchFamily="18" charset="-78"/>
                        </a:rPr>
                        <a:t>5%</a:t>
                      </a:r>
                      <a:endParaRPr lang="en-MY" sz="1200" dirty="0">
                        <a:latin typeface="Andalus" pitchFamily="18" charset="-78"/>
                        <a:cs typeface="Andalus" pitchFamily="18" charset="-78"/>
                      </a:endParaRPr>
                    </a:p>
                  </a:txBody>
                  <a:tcPr anchor="ctr"/>
                </a:tc>
              </a:tr>
              <a:tr h="1766257">
                <a:tc>
                  <a:txBody>
                    <a:bodyPr/>
                    <a:lstStyle/>
                    <a:p>
                      <a:pPr algn="ctr"/>
                      <a:r>
                        <a:rPr lang="en-US" sz="1200" dirty="0" smtClean="0">
                          <a:latin typeface="Andalus" pitchFamily="18" charset="-78"/>
                          <a:cs typeface="Andalus" pitchFamily="18" charset="-78"/>
                        </a:rPr>
                        <a:t>4</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1</a:t>
                      </a:r>
                      <a:r>
                        <a:rPr lang="en-US" sz="1200" baseline="30000" dirty="0" smtClean="0">
                          <a:latin typeface="Andalus" pitchFamily="18" charset="-78"/>
                          <a:cs typeface="Andalus" pitchFamily="18" charset="-78"/>
                        </a:rPr>
                        <a:t>st</a:t>
                      </a:r>
                      <a:r>
                        <a:rPr lang="en-US" sz="1200" dirty="0" smtClean="0">
                          <a:latin typeface="Andalus" pitchFamily="18" charset="-78"/>
                          <a:cs typeface="Andalus" pitchFamily="18" charset="-78"/>
                        </a:rPr>
                        <a:t> Steering Committee</a:t>
                      </a:r>
                      <a:r>
                        <a:rPr lang="en-US" sz="1200" baseline="0" dirty="0" smtClean="0">
                          <a:latin typeface="Andalus" pitchFamily="18" charset="-78"/>
                          <a:cs typeface="Andalus" pitchFamily="18" charset="-78"/>
                        </a:rPr>
                        <a:t> Meeting</a:t>
                      </a:r>
                      <a:endParaRPr lang="en-MY" sz="1200" dirty="0">
                        <a:latin typeface="Andalus" pitchFamily="18" charset="-78"/>
                        <a:cs typeface="Andalus" pitchFamily="18" charset="-7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200" dirty="0" smtClean="0">
                          <a:latin typeface="Andalus" pitchFamily="18" charset="-78"/>
                          <a:cs typeface="Andalus" pitchFamily="18" charset="-78"/>
                        </a:rPr>
                        <a:t>Contractor to submit to the Steering Committee;</a:t>
                      </a:r>
                    </a:p>
                    <a:p>
                      <a:pPr>
                        <a:buFontTx/>
                        <a:buChar char="-"/>
                      </a:pPr>
                      <a:r>
                        <a:rPr lang="en-MY" sz="1200" dirty="0" smtClean="0">
                          <a:latin typeface="Andalus" pitchFamily="18" charset="-78"/>
                          <a:cs typeface="Andalus" pitchFamily="18" charset="-78"/>
                        </a:rPr>
                        <a:t> Project Management Team </a:t>
                      </a:r>
                    </a:p>
                    <a:p>
                      <a:pPr>
                        <a:buFontTx/>
                        <a:buChar char="-"/>
                      </a:pPr>
                      <a:r>
                        <a:rPr lang="en-MY" sz="1200" dirty="0" smtClean="0">
                          <a:latin typeface="Andalus" pitchFamily="18" charset="-78"/>
                          <a:cs typeface="Andalus" pitchFamily="18" charset="-78"/>
                        </a:rPr>
                        <a:t> Organisation Chart</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Project scope deliverables</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Project Implementation Programme &amp; Schedule</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Project SPS (Pi1M Training Module &amp; Programme)</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Proposed Certification programme and mileage</a:t>
                      </a: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programme</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Trainer &amp; Staff detail of CV</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Checklist, Maintenance &amp; Monthly report </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Training Module</a:t>
                      </a:r>
                    </a:p>
                  </a:txBody>
                  <a:tcPr anchor="ctr"/>
                </a:tc>
                <a:tc>
                  <a:txBody>
                    <a:bodyPr/>
                    <a:lstStyle/>
                    <a:p>
                      <a:pPr algn="ctr"/>
                      <a:r>
                        <a:rPr lang="en-US" sz="1200" dirty="0" smtClean="0">
                          <a:latin typeface="Andalus" pitchFamily="18" charset="-78"/>
                          <a:cs typeface="Andalus" pitchFamily="18" charset="-78"/>
                        </a:rPr>
                        <a:t>5%</a:t>
                      </a:r>
                      <a:endParaRPr lang="en-MY" sz="1200" dirty="0">
                        <a:latin typeface="Andalus" pitchFamily="18" charset="-78"/>
                        <a:cs typeface="Andalus" pitchFamily="18" charset="-78"/>
                      </a:endParaRPr>
                    </a:p>
                  </a:txBody>
                  <a:tcPr anchor="ctr"/>
                </a:tc>
              </a:tr>
              <a:tr h="252322">
                <a:tc>
                  <a:txBody>
                    <a:bodyPr/>
                    <a:lstStyle/>
                    <a:p>
                      <a:pPr algn="ctr"/>
                      <a:r>
                        <a:rPr lang="en-US" sz="1200" dirty="0" smtClean="0">
                          <a:latin typeface="Andalus" pitchFamily="18" charset="-78"/>
                          <a:cs typeface="Andalus" pitchFamily="18" charset="-78"/>
                        </a:rPr>
                        <a:t>7</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7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row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Claim</a:t>
                      </a:r>
                      <a:r>
                        <a:rPr lang="en-US" sz="1200" baseline="0" dirty="0" smtClean="0">
                          <a:latin typeface="Andalus" pitchFamily="18" charset="-78"/>
                          <a:cs typeface="Andalus" pitchFamily="18" charset="-78"/>
                        </a:rPr>
                        <a:t> consist of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SPS</a:t>
                      </a:r>
                      <a:r>
                        <a:rPr lang="en-US" sz="1200" baseline="0" dirty="0" smtClean="0">
                          <a:latin typeface="Andalus" pitchFamily="18" charset="-78"/>
                          <a:cs typeface="Andalus" pitchFamily="18" charset="-78"/>
                        </a:rPr>
                        <a:t> Installer pack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Installation</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Help-desk</a:t>
                      </a:r>
                      <a:endParaRPr lang="en-MY" sz="1200" dirty="0" smtClean="0">
                        <a:latin typeface="Andalus" pitchFamily="18" charset="-78"/>
                        <a:cs typeface="Andalus" pitchFamily="18" charset="-78"/>
                      </a:endParaRP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Andalus" pitchFamily="18" charset="-78"/>
                          <a:cs typeface="Andalus" pitchFamily="18" charset="-78"/>
                        </a:rPr>
                        <a:t> </a:t>
                      </a:r>
                      <a:r>
                        <a:rPr lang="en-US" sz="1200" dirty="0" smtClean="0">
                          <a:latin typeface="Andalus" pitchFamily="18" charset="-78"/>
                          <a:cs typeface="Andalus" pitchFamily="18" charset="-78"/>
                        </a:rPr>
                        <a:t>Team viewer Support</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Free online chat Support</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Andalus" pitchFamily="18" charset="-78"/>
                          <a:cs typeface="Andalus" pitchFamily="18" charset="-78"/>
                        </a:rPr>
                        <a:t> On site  Training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Andalus" pitchFamily="18" charset="-78"/>
                        <a:cs typeface="Andalus" pitchFamily="18" charset="-7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ndalus" pitchFamily="18" charset="-78"/>
                          <a:cs typeface="Andalus" pitchFamily="18" charset="-78"/>
                        </a:rPr>
                        <a:t>(Anticipated 100 PI1M / month)</a:t>
                      </a:r>
                      <a:endParaRPr lang="en-MY" sz="1200" dirty="0">
                        <a:latin typeface="Andalus" pitchFamily="18" charset="-78"/>
                        <a:cs typeface="Andalus" pitchFamily="18" charset="-78"/>
                      </a:endParaRPr>
                    </a:p>
                  </a:txBody>
                  <a:tcPr anchor="ctr"/>
                </a:tc>
                <a:tc>
                  <a:txBody>
                    <a:bodyPr/>
                    <a:lstStyle/>
                    <a:p>
                      <a:pPr algn="ctr"/>
                      <a:r>
                        <a:rPr lang="en-US" sz="1200" dirty="0" smtClean="0">
                          <a:latin typeface="Andalus" pitchFamily="18" charset="-78"/>
                          <a:cs typeface="Andalus" pitchFamily="18" charset="-78"/>
                        </a:rPr>
                        <a:t>15%</a:t>
                      </a:r>
                      <a:endParaRPr lang="en-MY" sz="1200" dirty="0">
                        <a:latin typeface="Andalus" pitchFamily="18" charset="-78"/>
                        <a:cs typeface="Andalus" pitchFamily="18" charset="-78"/>
                      </a:endParaRPr>
                    </a:p>
                  </a:txBody>
                  <a:tcPr anchor="ctr"/>
                </a:tc>
              </a:tr>
              <a:tr h="252322">
                <a:tc>
                  <a:txBody>
                    <a:bodyPr/>
                    <a:lstStyle/>
                    <a:p>
                      <a:pPr algn="ctr"/>
                      <a:r>
                        <a:rPr lang="en-US" sz="1200" dirty="0" smtClean="0">
                          <a:latin typeface="Andalus" pitchFamily="18" charset="-78"/>
                          <a:cs typeface="Andalus" pitchFamily="18" charset="-78"/>
                        </a:rPr>
                        <a:t>8</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8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252322">
                <a:tc>
                  <a:txBody>
                    <a:bodyPr/>
                    <a:lstStyle/>
                    <a:p>
                      <a:pPr algn="ctr"/>
                      <a:r>
                        <a:rPr lang="en-US" sz="1200" dirty="0" smtClean="0">
                          <a:latin typeface="Andalus" pitchFamily="18" charset="-78"/>
                          <a:cs typeface="Andalus" pitchFamily="18" charset="-78"/>
                        </a:rPr>
                        <a:t>9</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9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252322">
                <a:tc>
                  <a:txBody>
                    <a:bodyPr/>
                    <a:lstStyle/>
                    <a:p>
                      <a:pPr algn="ctr"/>
                      <a:r>
                        <a:rPr lang="en-US" sz="1200" dirty="0" smtClean="0">
                          <a:latin typeface="Andalus" pitchFamily="18" charset="-78"/>
                          <a:cs typeface="Andalus" pitchFamily="18" charset="-78"/>
                        </a:rPr>
                        <a:t>10</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10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252322">
                <a:tc>
                  <a:txBody>
                    <a:bodyPr/>
                    <a:lstStyle/>
                    <a:p>
                      <a:pPr algn="ctr"/>
                      <a:r>
                        <a:rPr lang="en-US" sz="1200" dirty="0" smtClean="0">
                          <a:latin typeface="Andalus" pitchFamily="18" charset="-78"/>
                          <a:cs typeface="Andalus" pitchFamily="18" charset="-78"/>
                        </a:rPr>
                        <a:t>11</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11</a:t>
                      </a:r>
                      <a:r>
                        <a:rPr lang="en-US" sz="1200" baseline="0" dirty="0" smtClean="0">
                          <a:latin typeface="Andalus" pitchFamily="18" charset="-78"/>
                          <a:cs typeface="Andalus" pitchFamily="18" charset="-78"/>
                        </a:rPr>
                        <a:t> </a:t>
                      </a:r>
                      <a:r>
                        <a:rPr lang="en-US" sz="1200" dirty="0" smtClean="0">
                          <a:latin typeface="Andalus" pitchFamily="18" charset="-78"/>
                          <a:cs typeface="Andalus" pitchFamily="18" charset="-78"/>
                        </a:rPr>
                        <a:t>(</a:t>
                      </a:r>
                      <a:r>
                        <a:rPr lang="en-US" sz="1200" baseline="0" dirty="0" smtClean="0">
                          <a:latin typeface="Andalus" pitchFamily="18" charset="-78"/>
                          <a:cs typeface="Andalus" pitchFamily="18" charset="-78"/>
                        </a:rPr>
                        <a:t>100 SPI1M)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252322">
                <a:tc>
                  <a:txBody>
                    <a:bodyPr/>
                    <a:lstStyle/>
                    <a:p>
                      <a:pPr algn="ctr"/>
                      <a:r>
                        <a:rPr lang="en-US" sz="1200" dirty="0" smtClean="0">
                          <a:latin typeface="Andalus" pitchFamily="18" charset="-78"/>
                          <a:cs typeface="Andalus" pitchFamily="18" charset="-78"/>
                        </a:rPr>
                        <a:t>12</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12 (</a:t>
                      </a:r>
                      <a:r>
                        <a:rPr lang="en-US" sz="1200" baseline="0" dirty="0" smtClean="0">
                          <a:latin typeface="Andalus" pitchFamily="18" charset="-78"/>
                          <a:cs typeface="Andalus" pitchFamily="18" charset="-78"/>
                        </a:rPr>
                        <a:t>100 Site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bl>
          </a:graphicData>
        </a:graphic>
      </p:graphicFrame>
      <p:sp>
        <p:nvSpPr>
          <p:cNvPr id="5" name="Title 1"/>
          <p:cNvSpPr txBox="1">
            <a:spLocks/>
          </p:cNvSpPr>
          <p:nvPr/>
        </p:nvSpPr>
        <p:spPr>
          <a:xfrm>
            <a:off x="252442" y="142852"/>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fontAlgn="auto">
              <a:spcAft>
                <a:spcPts val="0"/>
              </a:spcAft>
              <a:defRPr/>
            </a:pPr>
            <a:r>
              <a:rPr lang="en-US" sz="2000" dirty="0" smtClean="0">
                <a:solidFill>
                  <a:schemeClr val="tx1"/>
                </a:solidFill>
                <a:latin typeface="Arial Black"/>
              </a:rPr>
              <a:t>PROPOSED MILESTONE PROGRESS SCHEDULE</a:t>
            </a:r>
            <a:endParaRPr lang="en-MY" sz="2000" dirty="0">
              <a:solidFill>
                <a:schemeClr val="tx1"/>
              </a:solidFill>
              <a:latin typeface="Arial Black"/>
            </a:endParaRPr>
          </a:p>
        </p:txBody>
      </p:sp>
    </p:spTree>
    <p:extLst>
      <p:ext uri="{BB962C8B-B14F-4D97-AF65-F5344CB8AC3E}">
        <p14:creationId xmlns:p14="http://schemas.microsoft.com/office/powerpoint/2010/main" xmlns="" val="24086670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Introduction CPC</a:t>
            </a:r>
            <a:endParaRPr lang="en-MY" sz="2800" dirty="0">
              <a:solidFill>
                <a:schemeClr val="tx1"/>
              </a:solidFill>
              <a:latin typeface="Arial Black"/>
            </a:endParaRPr>
          </a:p>
        </p:txBody>
      </p:sp>
    </p:spTree>
    <p:extLst>
      <p:ext uri="{BB962C8B-B14F-4D97-AF65-F5344CB8AC3E}">
        <p14:creationId xmlns:p14="http://schemas.microsoft.com/office/powerpoint/2010/main" xmlns="" val="2571047095"/>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90713" y="814388"/>
            <a:ext cx="5362575" cy="5229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2918292" y="2430844"/>
            <a:ext cx="2900346" cy="1569660"/>
          </a:xfrm>
          <a:prstGeom prst="rect">
            <a:avLst/>
          </a:prstGeom>
          <a:noFill/>
        </p:spPr>
        <p:txBody>
          <a:bodyPr wrap="none" rtlCol="0">
            <a:spAutoFit/>
          </a:bodyPr>
          <a:lstStyle/>
          <a:p>
            <a:pPr algn="ctr"/>
            <a:r>
              <a:rPr lang="en-US" sz="3200" b="1" dirty="0" smtClean="0"/>
              <a:t>PROPOSED</a:t>
            </a:r>
          </a:p>
          <a:p>
            <a:pPr algn="ctr"/>
            <a:r>
              <a:rPr lang="en-US" sz="3200" b="1" dirty="0" smtClean="0"/>
              <a:t>PROJECT</a:t>
            </a:r>
          </a:p>
          <a:p>
            <a:pPr algn="ctr"/>
            <a:r>
              <a:rPr lang="en-US" sz="3200" b="1" dirty="0" smtClean="0"/>
              <a:t>COORDINATION</a:t>
            </a:r>
            <a:endParaRPr lang="en-MY" sz="3200" b="1" dirty="0"/>
          </a:p>
        </p:txBody>
      </p:sp>
    </p:spTree>
    <p:extLst>
      <p:ext uri="{BB962C8B-B14F-4D97-AF65-F5344CB8AC3E}">
        <p14:creationId xmlns:p14="http://schemas.microsoft.com/office/powerpoint/2010/main" xmlns="" val="39271125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75855" y="1066800"/>
            <a:ext cx="958346"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10111" y="1978264"/>
            <a:ext cx="636799" cy="512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68636" y="2130670"/>
            <a:ext cx="566631" cy="5666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itle 1"/>
          <p:cNvSpPr txBox="1">
            <a:spLocks/>
          </p:cNvSpPr>
          <p:nvPr/>
        </p:nvSpPr>
        <p:spPr>
          <a:xfrm>
            <a:off x="457200" y="152400"/>
            <a:ext cx="6477000" cy="838200"/>
          </a:xfrm>
          <a:prstGeom prst="rect">
            <a:avLst/>
          </a:prstGeom>
        </p:spPr>
        <p:txBody>
          <a:bodyPr anchor="b">
            <a:normAutofit fontScale="92500" lnSpcReduction="1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MEETING &amp; COORDINATION STRATEGY</a:t>
            </a:r>
            <a:endParaRPr lang="en-MY" sz="2800" dirty="0">
              <a:solidFill>
                <a:schemeClr val="tx1"/>
              </a:solidFill>
              <a:latin typeface="Arial Black"/>
            </a:endParaRPr>
          </a:p>
        </p:txBody>
      </p:sp>
      <p:sp>
        <p:nvSpPr>
          <p:cNvPr id="4" name="Rectangle 3"/>
          <p:cNvSpPr/>
          <p:nvPr/>
        </p:nvSpPr>
        <p:spPr>
          <a:xfrm>
            <a:off x="5715000" y="2697301"/>
            <a:ext cx="3348030" cy="3416320"/>
          </a:xfrm>
          <a:prstGeom prst="rect">
            <a:avLst/>
          </a:prstGeom>
        </p:spPr>
        <p:txBody>
          <a:bodyPr wrap="square">
            <a:spAutoFit/>
          </a:bodyPr>
          <a:lstStyle/>
          <a:p>
            <a:pPr marL="342900" indent="-342900" algn="ctr"/>
            <a:r>
              <a:rPr lang="en-MY" sz="1600" b="1" dirty="0" smtClean="0">
                <a:solidFill>
                  <a:schemeClr val="accent2">
                    <a:lumMod val="50000"/>
                  </a:schemeClr>
                </a:solidFill>
                <a:latin typeface="+mn-lt"/>
                <a:cs typeface="Andalus" pitchFamily="18" charset="-78"/>
              </a:rPr>
              <a:t>MEETING AGENDA</a:t>
            </a:r>
          </a:p>
          <a:p>
            <a:pPr marL="342900" indent="-342900" algn="just"/>
            <a:endParaRPr lang="en-MY" sz="800" b="1" dirty="0" smtClean="0">
              <a:solidFill>
                <a:schemeClr val="accent2">
                  <a:lumMod val="50000"/>
                </a:schemeClr>
              </a:solidFill>
              <a:latin typeface="+mn-lt"/>
              <a:cs typeface="Andalus" pitchFamily="18" charset="-78"/>
            </a:endParaRPr>
          </a:p>
          <a:p>
            <a:pPr marL="342900" indent="-342900" algn="just">
              <a:buAutoNum type="arabicPeriod"/>
            </a:pPr>
            <a:r>
              <a:rPr lang="en-MY" sz="1600" b="1" dirty="0" smtClean="0">
                <a:solidFill>
                  <a:schemeClr val="accent2">
                    <a:lumMod val="50000"/>
                  </a:schemeClr>
                </a:solidFill>
                <a:latin typeface="+mn-lt"/>
                <a:cs typeface="Andalus" pitchFamily="18" charset="-78"/>
              </a:rPr>
              <a:t>Review the monthly practice statistics such as progressive project, adjustments, collections, outstanding claims, unscheduled time units, involvement by provider, daily activities averages, etc.</a:t>
            </a:r>
          </a:p>
          <a:p>
            <a:pPr marL="342900" indent="-342900" algn="just">
              <a:buAutoNum type="arabicPeriod"/>
            </a:pPr>
            <a:r>
              <a:rPr lang="en-MY" sz="1600" b="1" dirty="0" smtClean="0">
                <a:solidFill>
                  <a:schemeClr val="accent2">
                    <a:lumMod val="50000"/>
                  </a:schemeClr>
                </a:solidFill>
                <a:latin typeface="+mn-lt"/>
                <a:cs typeface="Andalus" pitchFamily="18" charset="-78"/>
              </a:rPr>
              <a:t>Review the incomplete action items from the previous month and check for progress.</a:t>
            </a:r>
          </a:p>
          <a:p>
            <a:pPr marL="342900" indent="-342900" algn="just">
              <a:buFontTx/>
              <a:buAutoNum type="arabicPeriod"/>
            </a:pPr>
            <a:r>
              <a:rPr lang="en-MY" sz="1600" b="1" dirty="0" smtClean="0">
                <a:solidFill>
                  <a:schemeClr val="accent2">
                    <a:lumMod val="50000"/>
                  </a:schemeClr>
                </a:solidFill>
                <a:latin typeface="+mn-lt"/>
                <a:cs typeface="Andalus" pitchFamily="18" charset="-78"/>
              </a:rPr>
              <a:t>Discussion on the new agenda related to PI1M enhancement.</a:t>
            </a:r>
          </a:p>
        </p:txBody>
      </p:sp>
      <p:pic>
        <p:nvPicPr>
          <p:cNvPr id="9" name="Picture 9" descr="C:\Users\User\Downloads\logo fr.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791572" y="817184"/>
            <a:ext cx="895228" cy="417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C:\Users\User\Desktop\SALIHIN\Arts\Salihin logo png\sgst.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151952" y="1609041"/>
            <a:ext cx="884920" cy="188965"/>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rot="3399852">
            <a:off x="6718593" y="1143000"/>
            <a:ext cx="1400175" cy="137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6840057" y="1575810"/>
            <a:ext cx="1143000" cy="430887"/>
          </a:xfrm>
          <a:prstGeom prst="rect">
            <a:avLst/>
          </a:prstGeom>
          <a:noFill/>
        </p:spPr>
        <p:txBody>
          <a:bodyPr wrap="square" rtlCol="0">
            <a:spAutoFit/>
          </a:bodyPr>
          <a:lstStyle/>
          <a:p>
            <a:pPr algn="ctr"/>
            <a:r>
              <a:rPr lang="en-US" sz="1100" dirty="0" smtClean="0"/>
              <a:t>Steering</a:t>
            </a:r>
          </a:p>
          <a:p>
            <a:pPr algn="ctr"/>
            <a:r>
              <a:rPr lang="en-US" sz="1100" dirty="0" smtClean="0"/>
              <a:t>Committee</a:t>
            </a:r>
            <a:endParaRPr lang="en-MY" sz="1100" dirty="0"/>
          </a:p>
        </p:txBody>
      </p:sp>
      <p:pic>
        <p:nvPicPr>
          <p:cNvPr id="5124" name="Picture 4"/>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71500" y="1066800"/>
            <a:ext cx="5143500" cy="5105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331723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14282" y="447660"/>
            <a:ext cx="80010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STEERING COMMITTEE AGENDA</a:t>
            </a:r>
            <a:endParaRPr lang="en-MY" sz="2800" dirty="0">
              <a:solidFill>
                <a:schemeClr val="tx1"/>
              </a:solidFill>
              <a:latin typeface="Arial Black"/>
            </a:endParaRPr>
          </a:p>
        </p:txBody>
      </p:sp>
      <p:graphicFrame>
        <p:nvGraphicFramePr>
          <p:cNvPr id="3" name="Table 2"/>
          <p:cNvGraphicFramePr>
            <a:graphicFrameLocks noGrp="1"/>
          </p:cNvGraphicFramePr>
          <p:nvPr>
            <p:extLst>
              <p:ext uri="{D42A27DB-BD31-4B8C-83A1-F6EECF244321}">
                <p14:modId xmlns:p14="http://schemas.microsoft.com/office/powerpoint/2010/main" xmlns="" val="3532448940"/>
              </p:ext>
            </p:extLst>
          </p:nvPr>
        </p:nvGraphicFramePr>
        <p:xfrm>
          <a:off x="142957" y="1509730"/>
          <a:ext cx="8786761" cy="2956560"/>
        </p:xfrm>
        <a:graphic>
          <a:graphicData uri="http://schemas.openxmlformats.org/drawingml/2006/table">
            <a:tbl>
              <a:tblPr firstRow="1" bandRow="1">
                <a:tableStyleId>{7DF18680-E054-41AD-8BC1-D1AEF772440D}</a:tableStyleId>
              </a:tblPr>
              <a:tblGrid>
                <a:gridCol w="4571919"/>
                <a:gridCol w="1143008"/>
                <a:gridCol w="3071834"/>
              </a:tblGrid>
              <a:tr h="0">
                <a:tc>
                  <a:txBody>
                    <a:bodyPr/>
                    <a:lstStyle/>
                    <a:p>
                      <a:pPr algn="ctr"/>
                      <a:r>
                        <a:rPr lang="en-US" sz="1400" dirty="0" smtClean="0"/>
                        <a:t>PROPOSED MEETING  SESSION</a:t>
                      </a:r>
                      <a:endParaRPr lang="en-MY" sz="1400" dirty="0"/>
                    </a:p>
                  </a:txBody>
                  <a:tcPr/>
                </a:tc>
                <a:tc>
                  <a:txBody>
                    <a:bodyPr/>
                    <a:lstStyle/>
                    <a:p>
                      <a:pPr algn="ctr"/>
                      <a:r>
                        <a:rPr lang="en-US" sz="1400" dirty="0" smtClean="0"/>
                        <a:t>FREQUENCY</a:t>
                      </a:r>
                      <a:endParaRPr lang="en-MY" sz="1400" dirty="0"/>
                    </a:p>
                  </a:txBody>
                  <a:tcPr/>
                </a:tc>
                <a:tc>
                  <a:txBody>
                    <a:bodyPr/>
                    <a:lstStyle/>
                    <a:p>
                      <a:pPr algn="ctr"/>
                      <a:r>
                        <a:rPr lang="en-US" sz="1400" dirty="0" smtClean="0"/>
                        <a:t>MEETING AGENDA</a:t>
                      </a:r>
                      <a:endParaRPr lang="en-MY" sz="1400" dirty="0"/>
                    </a:p>
                  </a:txBody>
                  <a:tcPr/>
                </a:tc>
              </a:tr>
              <a:tr h="370840">
                <a:tc>
                  <a:txBody>
                    <a:bodyPr/>
                    <a:lstStyle/>
                    <a:p>
                      <a:pPr marL="342900" indent="-342900">
                        <a:buAutoNum type="alphaUcParenR"/>
                      </a:pPr>
                      <a:r>
                        <a:rPr lang="en-US" sz="1400" u="sng" dirty="0" smtClean="0"/>
                        <a:t>Proposed of Steering Committee Member Meeting </a:t>
                      </a:r>
                    </a:p>
                    <a:p>
                      <a:pPr marL="342900" indent="-342900">
                        <a:buAutoNum type="arabicPeriod"/>
                      </a:pPr>
                      <a:r>
                        <a:rPr lang="en-US" sz="1400" dirty="0" smtClean="0"/>
                        <a:t>Representative from KKMM </a:t>
                      </a:r>
                    </a:p>
                    <a:p>
                      <a:pPr marL="342900" indent="-342900">
                        <a:buAutoNum type="arabicPeriod"/>
                      </a:pPr>
                      <a:r>
                        <a:rPr lang="en-US" sz="1400" dirty="0" smtClean="0"/>
                        <a:t>Representative from SKMM </a:t>
                      </a:r>
                    </a:p>
                    <a:p>
                      <a:pPr marL="342900" indent="-342900">
                        <a:buAutoNum type="arabicPeriod"/>
                      </a:pPr>
                      <a:r>
                        <a:rPr lang="en-US" sz="1400" dirty="0" smtClean="0"/>
                        <a:t>Representative from CPC</a:t>
                      </a:r>
                    </a:p>
                    <a:p>
                      <a:pPr marL="342900" indent="-342900">
                        <a:buFontTx/>
                        <a:buAutoNum type="arabicPeriod"/>
                      </a:pPr>
                      <a:r>
                        <a:rPr lang="en-US" sz="1400" dirty="0" smtClean="0"/>
                        <a:t>Representative from Telco’s</a:t>
                      </a:r>
                    </a:p>
                    <a:p>
                      <a:pPr marL="342900" indent="-342900">
                        <a:buFontTx/>
                        <a:buAutoNum type="arabicPeriod"/>
                      </a:pPr>
                      <a:r>
                        <a:rPr lang="en-US" sz="1400" dirty="0" smtClean="0"/>
                        <a:t>Representative from Telco’s Vendor </a:t>
                      </a:r>
                    </a:p>
                    <a:p>
                      <a:pPr marL="342900" indent="-342900">
                        <a:buNone/>
                      </a:pPr>
                      <a:endParaRPr lang="en-US" sz="1400" b="1" u="sng" dirty="0" smtClean="0"/>
                    </a:p>
                  </a:txBody>
                  <a:tcPr/>
                </a:tc>
                <a:tc>
                  <a:txBody>
                    <a:bodyPr/>
                    <a:lstStyle/>
                    <a:p>
                      <a:pPr algn="ctr"/>
                      <a:r>
                        <a:rPr lang="en-US" sz="1400" dirty="0" smtClean="0"/>
                        <a:t>Once</a:t>
                      </a:r>
                      <a:r>
                        <a:rPr lang="en-US" sz="1400" baseline="0" dirty="0" smtClean="0"/>
                        <a:t> every </a:t>
                      </a:r>
                    </a:p>
                    <a:p>
                      <a:pPr algn="ctr"/>
                      <a:r>
                        <a:rPr lang="en-US" sz="1400" baseline="0" dirty="0" smtClean="0"/>
                        <a:t>4 month</a:t>
                      </a:r>
                      <a:endParaRPr lang="en-MY" sz="1400" dirty="0"/>
                    </a:p>
                  </a:txBody>
                  <a:tcPr/>
                </a:tc>
                <a:tc>
                  <a:txBody>
                    <a:bodyPr/>
                    <a:lstStyle/>
                    <a:p>
                      <a:pPr marL="342900" indent="-342900">
                        <a:buAutoNum type="arabicPeriod"/>
                      </a:pPr>
                      <a:r>
                        <a:rPr lang="en-MY" sz="1400" dirty="0" smtClean="0"/>
                        <a:t>Review the monthly practice statistics such as production, adjustments, collections, outstanding claims, unscheduled time units, production by provider, daily production averages, etc.</a:t>
                      </a:r>
                    </a:p>
                    <a:p>
                      <a:pPr marL="342900" indent="-342900">
                        <a:buAutoNum type="arabicPeriod"/>
                      </a:pPr>
                      <a:r>
                        <a:rPr lang="en-MY" sz="1400" dirty="0" smtClean="0"/>
                        <a:t>Review the incomplete action items from the previous month(s) and project</a:t>
                      </a:r>
                      <a:r>
                        <a:rPr lang="en-MY" sz="1400" baseline="0" dirty="0" smtClean="0"/>
                        <a:t> </a:t>
                      </a:r>
                      <a:r>
                        <a:rPr lang="en-MY" sz="1400" dirty="0" smtClean="0"/>
                        <a:t>progressive</a:t>
                      </a:r>
                    </a:p>
                    <a:p>
                      <a:pPr marL="342900" indent="-342900">
                        <a:buFontTx/>
                        <a:buAutoNum type="arabicPeriod"/>
                      </a:pPr>
                      <a:r>
                        <a:rPr lang="en-MY" sz="1400" dirty="0" smtClean="0"/>
                        <a:t>Review</a:t>
                      </a:r>
                      <a:r>
                        <a:rPr lang="en-MY" sz="1400" baseline="0" dirty="0" smtClean="0"/>
                        <a:t> on summary of reporting</a:t>
                      </a:r>
                      <a:endParaRPr lang="en-MY" sz="1400" dirty="0" smtClean="0"/>
                    </a:p>
                    <a:p>
                      <a:pPr marL="342900" indent="-342900">
                        <a:buFontTx/>
                        <a:buAutoNum type="arabicPeriod"/>
                      </a:pPr>
                      <a:r>
                        <a:rPr lang="en-US" sz="1400" dirty="0" smtClean="0"/>
                        <a:t>Proposed participant graduation dates</a:t>
                      </a:r>
                      <a:endParaRPr lang="en-MY" sz="1400" dirty="0" smtClean="0"/>
                    </a:p>
                  </a:txBody>
                  <a:tcPr/>
                </a:tc>
              </a:tr>
            </a:tbl>
          </a:graphicData>
        </a:graphic>
      </p:graphicFrame>
    </p:spTree>
    <p:extLst>
      <p:ext uri="{BB962C8B-B14F-4D97-AF65-F5344CB8AC3E}">
        <p14:creationId xmlns:p14="http://schemas.microsoft.com/office/powerpoint/2010/main" xmlns="" val="74803269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00010" y="457200"/>
            <a:ext cx="9329774"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PROJECT COORDINATION COMMITTEE </a:t>
            </a:r>
          </a:p>
          <a:p>
            <a:pPr fontAlgn="auto">
              <a:spcAft>
                <a:spcPts val="0"/>
              </a:spcAft>
              <a:defRPr/>
            </a:pPr>
            <a:r>
              <a:rPr lang="en-US" sz="2800" dirty="0" smtClean="0">
                <a:solidFill>
                  <a:schemeClr val="tx1"/>
                </a:solidFill>
                <a:latin typeface="Arial Black"/>
              </a:rPr>
              <a:t>AGENDA</a:t>
            </a:r>
            <a:endParaRPr lang="en-MY" sz="2800" dirty="0">
              <a:solidFill>
                <a:schemeClr val="tx1"/>
              </a:solidFill>
              <a:latin typeface="Arial Black"/>
            </a:endParaRPr>
          </a:p>
        </p:txBody>
      </p:sp>
      <p:graphicFrame>
        <p:nvGraphicFramePr>
          <p:cNvPr id="3" name="Table 2"/>
          <p:cNvGraphicFramePr>
            <a:graphicFrameLocks noGrp="1"/>
          </p:cNvGraphicFramePr>
          <p:nvPr>
            <p:extLst>
              <p:ext uri="{D42A27DB-BD31-4B8C-83A1-F6EECF244321}">
                <p14:modId xmlns:p14="http://schemas.microsoft.com/office/powerpoint/2010/main" xmlns="" val="3532448940"/>
              </p:ext>
            </p:extLst>
          </p:nvPr>
        </p:nvGraphicFramePr>
        <p:xfrm>
          <a:off x="142957" y="1509730"/>
          <a:ext cx="8786761" cy="2529840"/>
        </p:xfrm>
        <a:graphic>
          <a:graphicData uri="http://schemas.openxmlformats.org/drawingml/2006/table">
            <a:tbl>
              <a:tblPr firstRow="1" bandRow="1">
                <a:tableStyleId>{7DF18680-E054-41AD-8BC1-D1AEF772440D}</a:tableStyleId>
              </a:tblPr>
              <a:tblGrid>
                <a:gridCol w="4571919"/>
                <a:gridCol w="1143008"/>
                <a:gridCol w="3071834"/>
              </a:tblGrid>
              <a:tr h="0">
                <a:tc>
                  <a:txBody>
                    <a:bodyPr/>
                    <a:lstStyle/>
                    <a:p>
                      <a:pPr algn="ctr"/>
                      <a:r>
                        <a:rPr lang="en-US" sz="1400" dirty="0" smtClean="0"/>
                        <a:t>PROPOSED MEETING  SESSION</a:t>
                      </a:r>
                      <a:endParaRPr lang="en-MY" sz="1400" dirty="0"/>
                    </a:p>
                  </a:txBody>
                  <a:tcPr/>
                </a:tc>
                <a:tc>
                  <a:txBody>
                    <a:bodyPr/>
                    <a:lstStyle/>
                    <a:p>
                      <a:pPr algn="ctr"/>
                      <a:r>
                        <a:rPr lang="en-US" sz="1400" dirty="0" smtClean="0"/>
                        <a:t>FREQUENCY</a:t>
                      </a:r>
                      <a:endParaRPr lang="en-MY" sz="1400" dirty="0"/>
                    </a:p>
                  </a:txBody>
                  <a:tcPr/>
                </a:tc>
                <a:tc>
                  <a:txBody>
                    <a:bodyPr/>
                    <a:lstStyle/>
                    <a:p>
                      <a:pPr algn="ctr"/>
                      <a:r>
                        <a:rPr lang="en-US" sz="1400" dirty="0" smtClean="0"/>
                        <a:t>MEETING AGENDA</a:t>
                      </a:r>
                      <a:endParaRPr lang="en-MY" sz="1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smtClean="0"/>
                        <a:t>B)    </a:t>
                      </a:r>
                      <a:r>
                        <a:rPr lang="en-US" sz="1400" u="sng" dirty="0" smtClean="0"/>
                        <a:t>Proposed of Project Coordination Committee Meeting </a:t>
                      </a:r>
                    </a:p>
                    <a:p>
                      <a:pPr marL="342900" indent="-342900">
                        <a:buFontTx/>
                        <a:buAutoNum type="arabicPeriod"/>
                      </a:pPr>
                      <a:r>
                        <a:rPr lang="en-US" sz="1400" dirty="0" smtClean="0"/>
                        <a:t>Representative from CPC </a:t>
                      </a:r>
                    </a:p>
                    <a:p>
                      <a:pPr marL="342900" indent="-342900">
                        <a:buFontTx/>
                        <a:buAutoNum type="arabicPeriod"/>
                      </a:pPr>
                      <a:r>
                        <a:rPr lang="en-US" sz="1400" dirty="0" smtClean="0"/>
                        <a:t>Representative from Telco’s</a:t>
                      </a:r>
                    </a:p>
                    <a:p>
                      <a:pPr marL="342900" indent="-342900">
                        <a:buFontTx/>
                        <a:buAutoNum type="arabicPeriod"/>
                      </a:pPr>
                      <a:r>
                        <a:rPr lang="en-US" sz="1400" dirty="0" smtClean="0"/>
                        <a:t>Representative from Telco’s Vendor</a:t>
                      </a:r>
                    </a:p>
                  </a:txBody>
                  <a:tcPr/>
                </a:tc>
                <a:tc>
                  <a:txBody>
                    <a:bodyPr/>
                    <a:lstStyle/>
                    <a:p>
                      <a:pPr algn="ctr"/>
                      <a:r>
                        <a:rPr lang="en-US" sz="1400" dirty="0" smtClean="0"/>
                        <a:t>Once a month</a:t>
                      </a:r>
                      <a:endParaRPr lang="en-MY" sz="1400" dirty="0"/>
                    </a:p>
                  </a:txBody>
                  <a:tcPr anchor="ctr"/>
                </a:tc>
                <a:tc>
                  <a:txBody>
                    <a:bodyPr/>
                    <a:lstStyle/>
                    <a:p>
                      <a:pPr marL="342900" indent="-342900">
                        <a:buAutoNum type="arabicPeriod"/>
                      </a:pPr>
                      <a:r>
                        <a:rPr lang="en-US" sz="1400" dirty="0" smtClean="0"/>
                        <a:t>Review</a:t>
                      </a:r>
                      <a:r>
                        <a:rPr lang="en-US" sz="1400" baseline="0" dirty="0" smtClean="0"/>
                        <a:t> on timeline progressive project</a:t>
                      </a:r>
                      <a:endParaRPr lang="en-US" sz="1400" dirty="0" smtClean="0"/>
                    </a:p>
                    <a:p>
                      <a:pPr marL="342900" indent="-342900">
                        <a:buAutoNum type="arabicPeriod"/>
                      </a:pPr>
                      <a:r>
                        <a:rPr lang="en-US" sz="1400" dirty="0" smtClean="0"/>
                        <a:t>Review</a:t>
                      </a:r>
                      <a:r>
                        <a:rPr lang="en-US" sz="1400" baseline="0" dirty="0" smtClean="0"/>
                        <a:t> on weekly report</a:t>
                      </a:r>
                    </a:p>
                    <a:p>
                      <a:pPr marL="342900" indent="-342900">
                        <a:buAutoNum type="arabicPeriod"/>
                      </a:pPr>
                      <a:r>
                        <a:rPr lang="en-US" sz="1400" baseline="0" dirty="0" smtClean="0"/>
                        <a:t>Review on Maintenance progressive report</a:t>
                      </a:r>
                      <a:endParaRPr lang="en-US" sz="1400" dirty="0" smtClean="0"/>
                    </a:p>
                    <a:p>
                      <a:pPr marL="342900" indent="-342900">
                        <a:buAutoNum type="arabicPeriod"/>
                      </a:pPr>
                      <a:r>
                        <a:rPr lang="en-US" sz="1400" dirty="0" smtClean="0"/>
                        <a:t>Discussion on</a:t>
                      </a:r>
                      <a:r>
                        <a:rPr lang="en-US" sz="1400" baseline="0" dirty="0" smtClean="0"/>
                        <a:t> any other matters related to Pi1M activities</a:t>
                      </a:r>
                    </a:p>
                    <a:p>
                      <a:pPr marL="342900" indent="-342900">
                        <a:buAutoNum type="arabicPeriod"/>
                      </a:pPr>
                      <a:r>
                        <a:rPr lang="en-US" sz="1400" baseline="0" dirty="0" smtClean="0"/>
                        <a:t>Review on progressive payment  status</a:t>
                      </a:r>
                      <a:endParaRPr lang="en-US" sz="1400" dirty="0" smtClean="0"/>
                    </a:p>
                    <a:p>
                      <a:pPr marL="342900" indent="-342900">
                        <a:buAutoNum type="arabicPeriod"/>
                      </a:pPr>
                      <a:endParaRPr lang="en-MY" sz="1400" dirty="0"/>
                    </a:p>
                  </a:txBody>
                  <a:tcPr anchor="ctr"/>
                </a:tc>
              </a:tr>
            </a:tbl>
          </a:graphicData>
        </a:graphic>
      </p:graphicFrame>
    </p:spTree>
    <p:extLst>
      <p:ext uri="{BB962C8B-B14F-4D97-AF65-F5344CB8AC3E}">
        <p14:creationId xmlns:p14="http://schemas.microsoft.com/office/powerpoint/2010/main" xmlns="" val="1617316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457200"/>
            <a:ext cx="86868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err="1" smtClean="0">
                <a:solidFill>
                  <a:schemeClr val="tx1"/>
                </a:solidFill>
                <a:latin typeface="Arial Black"/>
              </a:rPr>
              <a:t>Cpc</a:t>
            </a:r>
            <a:r>
              <a:rPr lang="en-US" sz="2800" dirty="0" smtClean="0">
                <a:solidFill>
                  <a:schemeClr val="tx1"/>
                </a:solidFill>
                <a:latin typeface="Arial Black"/>
              </a:rPr>
              <a:t> PROJECT CONTRACTOR COMMITTEE AGENDA</a:t>
            </a:r>
            <a:endParaRPr lang="en-MY" sz="2800" dirty="0">
              <a:solidFill>
                <a:schemeClr val="tx1"/>
              </a:solidFill>
              <a:latin typeface="Arial Black"/>
            </a:endParaRPr>
          </a:p>
        </p:txBody>
      </p:sp>
      <p:graphicFrame>
        <p:nvGraphicFramePr>
          <p:cNvPr id="3" name="Table 2"/>
          <p:cNvGraphicFramePr>
            <a:graphicFrameLocks noGrp="1"/>
          </p:cNvGraphicFramePr>
          <p:nvPr>
            <p:extLst>
              <p:ext uri="{D42A27DB-BD31-4B8C-83A1-F6EECF244321}">
                <p14:modId xmlns:p14="http://schemas.microsoft.com/office/powerpoint/2010/main" xmlns="" val="3532448940"/>
              </p:ext>
            </p:extLst>
          </p:nvPr>
        </p:nvGraphicFramePr>
        <p:xfrm>
          <a:off x="142957" y="1509730"/>
          <a:ext cx="8786761" cy="2316480"/>
        </p:xfrm>
        <a:graphic>
          <a:graphicData uri="http://schemas.openxmlformats.org/drawingml/2006/table">
            <a:tbl>
              <a:tblPr firstRow="1" bandRow="1">
                <a:tableStyleId>{7DF18680-E054-41AD-8BC1-D1AEF772440D}</a:tableStyleId>
              </a:tblPr>
              <a:tblGrid>
                <a:gridCol w="4571919"/>
                <a:gridCol w="1143008"/>
                <a:gridCol w="3071834"/>
              </a:tblGrid>
              <a:tr h="0">
                <a:tc>
                  <a:txBody>
                    <a:bodyPr/>
                    <a:lstStyle/>
                    <a:p>
                      <a:pPr algn="ctr"/>
                      <a:r>
                        <a:rPr lang="en-US" sz="1400" dirty="0" smtClean="0"/>
                        <a:t>MEETING  SESSION</a:t>
                      </a:r>
                      <a:endParaRPr lang="en-MY" sz="1400" dirty="0"/>
                    </a:p>
                  </a:txBody>
                  <a:tcPr/>
                </a:tc>
                <a:tc>
                  <a:txBody>
                    <a:bodyPr/>
                    <a:lstStyle/>
                    <a:p>
                      <a:pPr algn="ctr"/>
                      <a:r>
                        <a:rPr lang="en-US" sz="1400" dirty="0" smtClean="0"/>
                        <a:t>FREQUENCY</a:t>
                      </a:r>
                      <a:endParaRPr lang="en-MY" sz="1400" dirty="0"/>
                    </a:p>
                  </a:txBody>
                  <a:tcPr/>
                </a:tc>
                <a:tc>
                  <a:txBody>
                    <a:bodyPr/>
                    <a:lstStyle/>
                    <a:p>
                      <a:pPr algn="ctr"/>
                      <a:r>
                        <a:rPr lang="en-US" sz="1400" dirty="0" smtClean="0"/>
                        <a:t>MEETING AGENDA</a:t>
                      </a:r>
                      <a:endParaRPr lang="en-MY" sz="1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smtClean="0"/>
                        <a:t>C)    </a:t>
                      </a:r>
                      <a:r>
                        <a:rPr lang="en-US" sz="1400" u="sng" dirty="0" smtClean="0"/>
                        <a:t>CPC</a:t>
                      </a:r>
                      <a:r>
                        <a:rPr lang="en-US" sz="1400" u="sng" baseline="0" dirty="0" smtClean="0"/>
                        <a:t> </a:t>
                      </a:r>
                      <a:r>
                        <a:rPr lang="en-US" sz="1400" u="sng" dirty="0" smtClean="0"/>
                        <a:t>Project Contractor Meeting </a:t>
                      </a:r>
                      <a:endParaRPr lang="en-MY" sz="1400" u="sng" dirty="0" smtClean="0"/>
                    </a:p>
                    <a:p>
                      <a:pPr marL="342900" indent="-342900">
                        <a:buFontTx/>
                        <a:buAutoNum type="arabicPeriod"/>
                      </a:pPr>
                      <a:r>
                        <a:rPr lang="en-US" sz="1400" dirty="0" smtClean="0"/>
                        <a:t>Representative from FR MUTIARA </a:t>
                      </a:r>
                    </a:p>
                    <a:p>
                      <a:pPr marL="342900" indent="-342900">
                        <a:buFontTx/>
                        <a:buAutoNum type="arabicPeriod"/>
                      </a:pPr>
                      <a:r>
                        <a:rPr lang="en-US" sz="1400" dirty="0" smtClean="0"/>
                        <a:t>Representative from SALIHIN </a:t>
                      </a:r>
                    </a:p>
                  </a:txBody>
                  <a:tcPr/>
                </a:tc>
                <a:tc>
                  <a:txBody>
                    <a:bodyPr/>
                    <a:lstStyle/>
                    <a:p>
                      <a:pPr algn="ctr"/>
                      <a:r>
                        <a:rPr lang="en-US" sz="1400" dirty="0" smtClean="0"/>
                        <a:t>2</a:t>
                      </a:r>
                      <a:r>
                        <a:rPr lang="en-US" sz="1400" baseline="30000" dirty="0" smtClean="0"/>
                        <a:t>nd</a:t>
                      </a:r>
                      <a:r>
                        <a:rPr lang="en-US" sz="1400" dirty="0" smtClean="0"/>
                        <a:t> Week every</a:t>
                      </a:r>
                      <a:r>
                        <a:rPr lang="en-US" sz="1400" baseline="0" dirty="0" smtClean="0"/>
                        <a:t> month</a:t>
                      </a:r>
                      <a:endParaRPr lang="en-MY" sz="1400" dirty="0"/>
                    </a:p>
                  </a:txBody>
                  <a:tcPr/>
                </a:tc>
                <a:tc>
                  <a:txBody>
                    <a:bodyPr/>
                    <a:lstStyle/>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400" dirty="0" smtClean="0"/>
                        <a:t>Review on deployment</a:t>
                      </a:r>
                      <a:r>
                        <a:rPr lang="en-US" sz="1400" baseline="0" dirty="0" smtClean="0"/>
                        <a:t> activities</a:t>
                      </a:r>
                      <a:r>
                        <a:rPr lang="en-US" sz="1400" dirty="0" smtClean="0"/>
                        <a:t> and problem arise</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400" dirty="0" smtClean="0"/>
                        <a:t>Discussion on project enhancement activities </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400" dirty="0" smtClean="0"/>
                        <a:t>Review</a:t>
                      </a:r>
                      <a:r>
                        <a:rPr lang="en-US" sz="1400" baseline="0" dirty="0" smtClean="0"/>
                        <a:t> on reporting</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400" baseline="0" dirty="0" smtClean="0"/>
                        <a:t>Review on resources ,vehicle &amp;  training tools &amp; necessary items</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sz="1400" baseline="0" dirty="0" smtClean="0"/>
                        <a:t>Coordinate on payment deliverables</a:t>
                      </a:r>
                      <a:endParaRPr lang="en-MY" sz="1400" dirty="0" smtClean="0"/>
                    </a:p>
                  </a:txBody>
                  <a:tcPr/>
                </a:tc>
              </a:tr>
            </a:tbl>
          </a:graphicData>
        </a:graphic>
      </p:graphicFrame>
    </p:spTree>
    <p:extLst>
      <p:ext uri="{BB962C8B-B14F-4D97-AF65-F5344CB8AC3E}">
        <p14:creationId xmlns:p14="http://schemas.microsoft.com/office/powerpoint/2010/main" xmlns="" val="22983890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457200" y="15240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err="1" smtClean="0">
                <a:solidFill>
                  <a:schemeClr val="tx1"/>
                </a:solidFill>
                <a:latin typeface="Arial Black"/>
              </a:rPr>
              <a:t>cpc</a:t>
            </a:r>
            <a:r>
              <a:rPr lang="en-US" sz="2800" dirty="0" smtClean="0">
                <a:solidFill>
                  <a:schemeClr val="tx1"/>
                </a:solidFill>
                <a:latin typeface="Arial Black"/>
              </a:rPr>
              <a:t> REPORTING DELIVERABLES</a:t>
            </a:r>
            <a:endParaRPr lang="en-MY" sz="2800" dirty="0">
              <a:solidFill>
                <a:schemeClr val="tx1"/>
              </a:solidFill>
              <a:latin typeface="Arial Black"/>
            </a:endParaRPr>
          </a:p>
        </p:txBody>
      </p:sp>
      <p:sp>
        <p:nvSpPr>
          <p:cNvPr id="35" name="Rounded Rectangle 34"/>
          <p:cNvSpPr/>
          <p:nvPr/>
        </p:nvSpPr>
        <p:spPr>
          <a:xfrm>
            <a:off x="3971932" y="1524000"/>
            <a:ext cx="2071702" cy="3286148"/>
          </a:xfrm>
          <a:prstGeom prst="roundRect">
            <a:avLst/>
          </a:prstGeom>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MY" dirty="0"/>
          </a:p>
        </p:txBody>
      </p:sp>
      <p:sp>
        <p:nvSpPr>
          <p:cNvPr id="36" name="Rectangle 35"/>
          <p:cNvSpPr/>
          <p:nvPr/>
        </p:nvSpPr>
        <p:spPr>
          <a:xfrm>
            <a:off x="6900956" y="2233618"/>
            <a:ext cx="1214446" cy="500066"/>
          </a:xfrm>
          <a:prstGeom prst="rect">
            <a:avLst/>
          </a:prstGeom>
          <a:solidFill>
            <a:schemeClr val="accent5">
              <a:lumMod val="20000"/>
              <a:lumOff val="80000"/>
            </a:schemeClr>
          </a:solidFill>
          <a:ln w="57150">
            <a:noFill/>
          </a:ln>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8" name="TextBox 37"/>
          <p:cNvSpPr txBox="1"/>
          <p:nvPr/>
        </p:nvSpPr>
        <p:spPr>
          <a:xfrm>
            <a:off x="4114800" y="2707385"/>
            <a:ext cx="1828800" cy="2308324"/>
          </a:xfrm>
          <a:prstGeom prst="rect">
            <a:avLst/>
          </a:prstGeom>
          <a:noFill/>
          <a:effectLst/>
        </p:spPr>
        <p:txBody>
          <a:bodyPr wrap="square" rtlCol="0">
            <a:spAutoFit/>
          </a:bodyPr>
          <a:lstStyle/>
          <a:p>
            <a:pPr>
              <a:buFontTx/>
              <a:buChar char="-"/>
            </a:pPr>
            <a:r>
              <a:rPr lang="en-US" dirty="0"/>
              <a:t>Daily report</a:t>
            </a:r>
          </a:p>
          <a:p>
            <a:pPr>
              <a:buFontTx/>
              <a:buChar char="-"/>
            </a:pPr>
            <a:r>
              <a:rPr lang="en-US" dirty="0"/>
              <a:t> Weekly report</a:t>
            </a:r>
          </a:p>
          <a:p>
            <a:pPr>
              <a:buFontTx/>
              <a:buChar char="-"/>
            </a:pPr>
            <a:r>
              <a:rPr lang="en-US" dirty="0"/>
              <a:t> Monthly report</a:t>
            </a:r>
          </a:p>
          <a:p>
            <a:pPr>
              <a:buFontTx/>
              <a:buChar char="-"/>
            </a:pPr>
            <a:r>
              <a:rPr lang="en-US" dirty="0"/>
              <a:t> Maintenance </a:t>
            </a:r>
          </a:p>
          <a:p>
            <a:r>
              <a:rPr lang="en-US" dirty="0"/>
              <a:t>Report</a:t>
            </a:r>
          </a:p>
          <a:p>
            <a:r>
              <a:rPr lang="en-US" dirty="0"/>
              <a:t>- </a:t>
            </a:r>
            <a:r>
              <a:rPr lang="en-US" dirty="0" smtClean="0"/>
              <a:t>Participant Progress Report</a:t>
            </a:r>
            <a:endParaRPr lang="en-MY" dirty="0"/>
          </a:p>
          <a:p>
            <a:pPr>
              <a:buFontTx/>
              <a:buChar char="-"/>
            </a:pPr>
            <a:endParaRPr lang="en-MY" dirty="0"/>
          </a:p>
        </p:txBody>
      </p:sp>
      <p:sp>
        <p:nvSpPr>
          <p:cNvPr id="39" name="TextBox 38"/>
          <p:cNvSpPr txBox="1"/>
          <p:nvPr/>
        </p:nvSpPr>
        <p:spPr>
          <a:xfrm>
            <a:off x="6900956" y="2316068"/>
            <a:ext cx="1214446" cy="369332"/>
          </a:xfrm>
          <a:prstGeom prst="rect">
            <a:avLst/>
          </a:prstGeom>
          <a:noFill/>
          <a:ln>
            <a:noFill/>
          </a:ln>
          <a:effectLst/>
          <a:scene3d>
            <a:camera prst="orthographicFront"/>
            <a:lightRig rig="threePt" dir="t"/>
          </a:scene3d>
          <a:sp3d>
            <a:bevelT w="139700" prst="cross"/>
          </a:sp3d>
        </p:spPr>
        <p:txBody>
          <a:bodyPr wrap="square" rtlCol="0">
            <a:spAutoFit/>
          </a:bodyPr>
          <a:lstStyle/>
          <a:p>
            <a:r>
              <a:rPr lang="en-US" dirty="0"/>
              <a:t>ZONE 2</a:t>
            </a:r>
            <a:endParaRPr lang="en-MY" dirty="0"/>
          </a:p>
        </p:txBody>
      </p:sp>
      <p:sp>
        <p:nvSpPr>
          <p:cNvPr id="50" name="Rectangle 49"/>
          <p:cNvSpPr/>
          <p:nvPr/>
        </p:nvSpPr>
        <p:spPr>
          <a:xfrm>
            <a:off x="6900956" y="1447800"/>
            <a:ext cx="1214446" cy="500066"/>
          </a:xfrm>
          <a:prstGeom prst="rect">
            <a:avLst/>
          </a:prstGeom>
          <a:solidFill>
            <a:schemeClr val="accent5">
              <a:lumMod val="20000"/>
              <a:lumOff val="80000"/>
            </a:schemeClr>
          </a:solidFill>
          <a:ln w="57150">
            <a:noFill/>
          </a:ln>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5" name="TextBox 54"/>
          <p:cNvSpPr txBox="1"/>
          <p:nvPr/>
        </p:nvSpPr>
        <p:spPr>
          <a:xfrm>
            <a:off x="6900956" y="1530250"/>
            <a:ext cx="1214446" cy="369332"/>
          </a:xfrm>
          <a:prstGeom prst="rect">
            <a:avLst/>
          </a:prstGeom>
          <a:noFill/>
          <a:ln>
            <a:noFill/>
          </a:ln>
          <a:effectLst/>
          <a:scene3d>
            <a:camera prst="orthographicFront"/>
            <a:lightRig rig="threePt" dir="t"/>
          </a:scene3d>
          <a:sp3d>
            <a:bevelT w="139700" prst="cross"/>
          </a:sp3d>
        </p:spPr>
        <p:txBody>
          <a:bodyPr wrap="square" rtlCol="0">
            <a:spAutoFit/>
          </a:bodyPr>
          <a:lstStyle/>
          <a:p>
            <a:r>
              <a:rPr lang="en-US" dirty="0"/>
              <a:t>ZONE 1</a:t>
            </a:r>
            <a:endParaRPr lang="en-MY" dirty="0"/>
          </a:p>
        </p:txBody>
      </p:sp>
      <p:sp>
        <p:nvSpPr>
          <p:cNvPr id="56" name="Rectangle 55"/>
          <p:cNvSpPr/>
          <p:nvPr/>
        </p:nvSpPr>
        <p:spPr>
          <a:xfrm>
            <a:off x="6900956" y="3019436"/>
            <a:ext cx="1214446" cy="500066"/>
          </a:xfrm>
          <a:prstGeom prst="rect">
            <a:avLst/>
          </a:prstGeom>
          <a:solidFill>
            <a:schemeClr val="accent5">
              <a:lumMod val="20000"/>
              <a:lumOff val="80000"/>
            </a:schemeClr>
          </a:solidFill>
          <a:ln w="57150">
            <a:noFill/>
          </a:ln>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7" name="TextBox 56"/>
          <p:cNvSpPr txBox="1"/>
          <p:nvPr/>
        </p:nvSpPr>
        <p:spPr>
          <a:xfrm>
            <a:off x="6900956" y="3101886"/>
            <a:ext cx="1214446" cy="369332"/>
          </a:xfrm>
          <a:prstGeom prst="rect">
            <a:avLst/>
          </a:prstGeom>
          <a:noFill/>
          <a:ln>
            <a:noFill/>
          </a:ln>
          <a:effectLst/>
          <a:scene3d>
            <a:camera prst="orthographicFront"/>
            <a:lightRig rig="threePt" dir="t"/>
          </a:scene3d>
          <a:sp3d>
            <a:bevelT w="139700" prst="cross"/>
          </a:sp3d>
        </p:spPr>
        <p:txBody>
          <a:bodyPr wrap="square" rtlCol="0">
            <a:spAutoFit/>
          </a:bodyPr>
          <a:lstStyle/>
          <a:p>
            <a:r>
              <a:rPr lang="en-US" dirty="0"/>
              <a:t>ZONE 3</a:t>
            </a:r>
            <a:endParaRPr lang="en-MY" dirty="0"/>
          </a:p>
        </p:txBody>
      </p:sp>
      <p:sp>
        <p:nvSpPr>
          <p:cNvPr id="58" name="Rectangle 57"/>
          <p:cNvSpPr/>
          <p:nvPr/>
        </p:nvSpPr>
        <p:spPr>
          <a:xfrm>
            <a:off x="6900956" y="3805254"/>
            <a:ext cx="1214446" cy="500066"/>
          </a:xfrm>
          <a:prstGeom prst="rect">
            <a:avLst/>
          </a:prstGeom>
          <a:solidFill>
            <a:schemeClr val="accent5">
              <a:lumMod val="20000"/>
              <a:lumOff val="80000"/>
            </a:schemeClr>
          </a:solidFill>
          <a:ln w="57150">
            <a:noFill/>
          </a:ln>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9" name="TextBox 58"/>
          <p:cNvSpPr txBox="1"/>
          <p:nvPr/>
        </p:nvSpPr>
        <p:spPr>
          <a:xfrm>
            <a:off x="6900956" y="3887704"/>
            <a:ext cx="1214446" cy="369332"/>
          </a:xfrm>
          <a:prstGeom prst="rect">
            <a:avLst/>
          </a:prstGeom>
          <a:noFill/>
          <a:ln>
            <a:noFill/>
          </a:ln>
          <a:effectLst/>
          <a:scene3d>
            <a:camera prst="orthographicFront"/>
            <a:lightRig rig="threePt" dir="t"/>
          </a:scene3d>
          <a:sp3d>
            <a:bevelT w="139700" prst="cross"/>
          </a:sp3d>
        </p:spPr>
        <p:txBody>
          <a:bodyPr wrap="square" rtlCol="0">
            <a:spAutoFit/>
          </a:bodyPr>
          <a:lstStyle/>
          <a:p>
            <a:r>
              <a:rPr lang="en-US" dirty="0"/>
              <a:t>ZONE 4</a:t>
            </a:r>
            <a:endParaRPr lang="en-MY" dirty="0"/>
          </a:p>
        </p:txBody>
      </p:sp>
      <p:sp>
        <p:nvSpPr>
          <p:cNvPr id="60" name="Rectangle 59"/>
          <p:cNvSpPr/>
          <p:nvPr/>
        </p:nvSpPr>
        <p:spPr>
          <a:xfrm>
            <a:off x="6900956" y="4591072"/>
            <a:ext cx="1214446" cy="500066"/>
          </a:xfrm>
          <a:prstGeom prst="rect">
            <a:avLst/>
          </a:prstGeom>
          <a:solidFill>
            <a:schemeClr val="accent5">
              <a:lumMod val="20000"/>
              <a:lumOff val="80000"/>
            </a:schemeClr>
          </a:solidFill>
          <a:ln w="57150">
            <a:noFill/>
          </a:ln>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1" name="TextBox 60"/>
          <p:cNvSpPr txBox="1"/>
          <p:nvPr/>
        </p:nvSpPr>
        <p:spPr>
          <a:xfrm>
            <a:off x="6900956" y="4673522"/>
            <a:ext cx="1214446" cy="369332"/>
          </a:xfrm>
          <a:prstGeom prst="rect">
            <a:avLst/>
          </a:prstGeom>
          <a:noFill/>
          <a:ln>
            <a:noFill/>
          </a:ln>
          <a:effectLst/>
          <a:scene3d>
            <a:camera prst="orthographicFront"/>
            <a:lightRig rig="threePt" dir="t"/>
          </a:scene3d>
          <a:sp3d>
            <a:bevelT w="139700" prst="cross"/>
          </a:sp3d>
        </p:spPr>
        <p:txBody>
          <a:bodyPr wrap="square" rtlCol="0">
            <a:spAutoFit/>
          </a:bodyPr>
          <a:lstStyle/>
          <a:p>
            <a:r>
              <a:rPr lang="en-US" dirty="0"/>
              <a:t>ZONE 5</a:t>
            </a:r>
            <a:endParaRPr lang="en-MY" dirty="0"/>
          </a:p>
        </p:txBody>
      </p:sp>
      <p:sp>
        <p:nvSpPr>
          <p:cNvPr id="62" name="Down Arrow 61"/>
          <p:cNvSpPr/>
          <p:nvPr/>
        </p:nvSpPr>
        <p:spPr>
          <a:xfrm rot="5400000">
            <a:off x="3218688" y="2649868"/>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3" name="Down Arrow 62"/>
          <p:cNvSpPr/>
          <p:nvPr/>
        </p:nvSpPr>
        <p:spPr>
          <a:xfrm rot="5400000">
            <a:off x="3218688" y="1848616"/>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4" name="Down Arrow 63"/>
          <p:cNvSpPr/>
          <p:nvPr/>
        </p:nvSpPr>
        <p:spPr>
          <a:xfrm rot="5400000">
            <a:off x="3240412" y="3507124"/>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5" name="TextBox 64"/>
          <p:cNvSpPr txBox="1"/>
          <p:nvPr/>
        </p:nvSpPr>
        <p:spPr>
          <a:xfrm>
            <a:off x="1824030" y="2118939"/>
            <a:ext cx="1071570" cy="369332"/>
          </a:xfrm>
          <a:prstGeom prst="rect">
            <a:avLst/>
          </a:prstGeom>
          <a:noFill/>
          <a:effectLst/>
        </p:spPr>
        <p:txBody>
          <a:bodyPr wrap="square" rtlCol="0">
            <a:spAutoFit/>
          </a:bodyPr>
          <a:lstStyle/>
          <a:p>
            <a:pPr algn="r"/>
            <a:r>
              <a:rPr lang="en-US" dirty="0" smtClean="0"/>
              <a:t>KKMM</a:t>
            </a:r>
            <a:endParaRPr lang="en-MY" dirty="0"/>
          </a:p>
        </p:txBody>
      </p:sp>
      <p:sp>
        <p:nvSpPr>
          <p:cNvPr id="66" name="TextBox 65"/>
          <p:cNvSpPr txBox="1"/>
          <p:nvPr/>
        </p:nvSpPr>
        <p:spPr>
          <a:xfrm>
            <a:off x="1824030" y="2933275"/>
            <a:ext cx="1071570" cy="369332"/>
          </a:xfrm>
          <a:prstGeom prst="rect">
            <a:avLst/>
          </a:prstGeom>
          <a:noFill/>
          <a:effectLst/>
        </p:spPr>
        <p:txBody>
          <a:bodyPr wrap="square" rtlCol="0">
            <a:spAutoFit/>
          </a:bodyPr>
          <a:lstStyle/>
          <a:p>
            <a:pPr algn="r"/>
            <a:r>
              <a:rPr lang="en-US" dirty="0" smtClean="0"/>
              <a:t>SKMM</a:t>
            </a:r>
            <a:endParaRPr lang="en-MY" dirty="0"/>
          </a:p>
        </p:txBody>
      </p:sp>
      <p:sp>
        <p:nvSpPr>
          <p:cNvPr id="67" name="TextBox 66"/>
          <p:cNvSpPr txBox="1"/>
          <p:nvPr/>
        </p:nvSpPr>
        <p:spPr>
          <a:xfrm>
            <a:off x="1274507" y="3697069"/>
            <a:ext cx="1621093" cy="646331"/>
          </a:xfrm>
          <a:prstGeom prst="rect">
            <a:avLst/>
          </a:prstGeom>
          <a:noFill/>
          <a:effectLst/>
        </p:spPr>
        <p:txBody>
          <a:bodyPr wrap="square" rtlCol="0">
            <a:spAutoFit/>
          </a:bodyPr>
          <a:lstStyle/>
          <a:p>
            <a:pPr algn="r"/>
            <a:r>
              <a:rPr lang="en-US" dirty="0"/>
              <a:t>SERVICE </a:t>
            </a:r>
            <a:endParaRPr lang="en-US" dirty="0" smtClean="0"/>
          </a:p>
          <a:p>
            <a:pPr algn="r"/>
            <a:r>
              <a:rPr lang="en-US" dirty="0" smtClean="0"/>
              <a:t>PROVIDER</a:t>
            </a:r>
            <a:endParaRPr lang="en-MY" dirty="0"/>
          </a:p>
        </p:txBody>
      </p:sp>
      <p:pic>
        <p:nvPicPr>
          <p:cNvPr id="68"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48" y="1969566"/>
            <a:ext cx="1452620" cy="693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9"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2649008"/>
            <a:ext cx="888619" cy="715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 name="Picture 9" descr="C:\Users\User\Downloads\logo fr.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9600" y="1613988"/>
            <a:ext cx="1276368" cy="5958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Shape 109"/>
          <p:cNvPicPr preferRelativeResize="0">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19600" y="2161869"/>
            <a:ext cx="1278143" cy="276531"/>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pic>
      <p:sp>
        <p:nvSpPr>
          <p:cNvPr id="72" name="Rectangle 71"/>
          <p:cNvSpPr/>
          <p:nvPr/>
        </p:nvSpPr>
        <p:spPr>
          <a:xfrm>
            <a:off x="2257486" y="5016311"/>
            <a:ext cx="4572000" cy="646331"/>
          </a:xfrm>
          <a:prstGeom prst="rect">
            <a:avLst/>
          </a:prstGeom>
          <a:effectLst/>
        </p:spPr>
        <p:txBody>
          <a:bodyPr>
            <a:spAutoFit/>
          </a:bodyPr>
          <a:lstStyle/>
          <a:p>
            <a:pPr algn="ctr"/>
            <a:r>
              <a:rPr lang="en-US" dirty="0"/>
              <a:t>Reporting consist of attendance record, </a:t>
            </a:r>
          </a:p>
          <a:p>
            <a:pPr algn="ctr"/>
            <a:r>
              <a:rPr lang="en-US" dirty="0"/>
              <a:t>Activities </a:t>
            </a:r>
            <a:r>
              <a:rPr lang="en-US" dirty="0" err="1"/>
              <a:t>programme</a:t>
            </a:r>
            <a:r>
              <a:rPr lang="en-US" dirty="0"/>
              <a:t> and Status of participant </a:t>
            </a:r>
            <a:endParaRPr lang="en-MY" dirty="0"/>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47718" y="3384086"/>
            <a:ext cx="976312" cy="10072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7" name="Elbow Connector 6"/>
          <p:cNvCxnSpPr>
            <a:stCxn id="35" idx="3"/>
            <a:endCxn id="55" idx="1"/>
          </p:cNvCxnSpPr>
          <p:nvPr/>
        </p:nvCxnSpPr>
        <p:spPr>
          <a:xfrm flipV="1">
            <a:off x="6043634" y="1714916"/>
            <a:ext cx="857322" cy="1452158"/>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Elbow Connector 72"/>
          <p:cNvCxnSpPr>
            <a:stCxn id="35" idx="3"/>
            <a:endCxn id="39" idx="1"/>
          </p:cNvCxnSpPr>
          <p:nvPr/>
        </p:nvCxnSpPr>
        <p:spPr>
          <a:xfrm flipV="1">
            <a:off x="6043634" y="2500734"/>
            <a:ext cx="857322" cy="66634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35" idx="3"/>
            <a:endCxn id="61" idx="1"/>
          </p:cNvCxnSpPr>
          <p:nvPr/>
        </p:nvCxnSpPr>
        <p:spPr>
          <a:xfrm>
            <a:off x="6043634" y="3167074"/>
            <a:ext cx="857322" cy="1691114"/>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Elbow Connector 74"/>
          <p:cNvCxnSpPr>
            <a:stCxn id="35" idx="3"/>
            <a:endCxn id="59" idx="1"/>
          </p:cNvCxnSpPr>
          <p:nvPr/>
        </p:nvCxnSpPr>
        <p:spPr>
          <a:xfrm>
            <a:off x="6043634" y="3167074"/>
            <a:ext cx="857322" cy="905296"/>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35" idx="3"/>
            <a:endCxn id="57" idx="1"/>
          </p:cNvCxnSpPr>
          <p:nvPr/>
        </p:nvCxnSpPr>
        <p:spPr>
          <a:xfrm>
            <a:off x="6043634" y="3167074"/>
            <a:ext cx="857322" cy="119478"/>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943094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3042" y="500042"/>
            <a:ext cx="5929354" cy="369332"/>
          </a:xfrm>
          <a:prstGeom prst="rect">
            <a:avLst/>
          </a:prstGeom>
          <a:noFill/>
        </p:spPr>
        <p:txBody>
          <a:bodyPr wrap="square" rtlCol="0">
            <a:spAutoFit/>
          </a:bodyPr>
          <a:lstStyle/>
          <a:p>
            <a:pPr algn="ctr"/>
            <a:r>
              <a:rPr lang="en-US" dirty="0" smtClean="0"/>
              <a:t>Sample of Monthly Progress Report</a:t>
            </a:r>
            <a:endParaRPr lang="en-MY" dirty="0"/>
          </a:p>
        </p:txBody>
      </p:sp>
      <p:pic>
        <p:nvPicPr>
          <p:cNvPr id="19457" name="Picture 1"/>
          <p:cNvPicPr>
            <a:picLocks noChangeAspect="1" noChangeArrowheads="1"/>
          </p:cNvPicPr>
          <p:nvPr/>
        </p:nvPicPr>
        <p:blipFill>
          <a:blip r:embed="rId2"/>
          <a:srcRect l="6039" t="21484" r="5563" b="8203"/>
          <a:stretch>
            <a:fillRect/>
          </a:stretch>
        </p:blipFill>
        <p:spPr bwMode="auto">
          <a:xfrm>
            <a:off x="357158" y="1500174"/>
            <a:ext cx="8429684" cy="3786214"/>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714480" y="428603"/>
            <a:ext cx="5929354" cy="369332"/>
          </a:xfrm>
          <a:prstGeom prst="rect">
            <a:avLst/>
          </a:prstGeom>
          <a:noFill/>
        </p:spPr>
        <p:txBody>
          <a:bodyPr wrap="square" rtlCol="0">
            <a:spAutoFit/>
          </a:bodyPr>
          <a:lstStyle/>
          <a:p>
            <a:pPr algn="ctr"/>
            <a:r>
              <a:rPr lang="en-US" dirty="0" smtClean="0"/>
              <a:t>Sample  of Weekly report</a:t>
            </a:r>
            <a:endParaRPr lang="en-MY" dirty="0"/>
          </a:p>
        </p:txBody>
      </p:sp>
      <p:pic>
        <p:nvPicPr>
          <p:cNvPr id="9217" name="Picture 1"/>
          <p:cNvPicPr>
            <a:picLocks noChangeAspect="1" noChangeArrowheads="1"/>
          </p:cNvPicPr>
          <p:nvPr/>
        </p:nvPicPr>
        <p:blipFill>
          <a:blip r:embed="rId2"/>
          <a:srcRect l="22657" t="12825" r="24085" b="10026"/>
          <a:stretch>
            <a:fillRect/>
          </a:stretch>
        </p:blipFill>
        <p:spPr bwMode="auto">
          <a:xfrm rot="16200000">
            <a:off x="-261481" y="1761624"/>
            <a:ext cx="4357724" cy="3549072"/>
          </a:xfrm>
          <a:prstGeom prst="rect">
            <a:avLst/>
          </a:prstGeom>
          <a:noFill/>
          <a:ln w="9525">
            <a:solidFill>
              <a:schemeClr val="tx1"/>
            </a:solidFill>
            <a:miter lim="800000"/>
            <a:headEnd/>
            <a:tailEnd/>
          </a:ln>
          <a:effectLst/>
        </p:spPr>
      </p:pic>
      <p:pic>
        <p:nvPicPr>
          <p:cNvPr id="17409" name="Picture 1"/>
          <p:cNvPicPr>
            <a:picLocks noChangeAspect="1" noChangeArrowheads="1"/>
          </p:cNvPicPr>
          <p:nvPr/>
        </p:nvPicPr>
        <p:blipFill>
          <a:blip r:embed="rId3"/>
          <a:srcRect l="14275" t="24414" r="13799" b="8203"/>
          <a:stretch>
            <a:fillRect/>
          </a:stretch>
        </p:blipFill>
        <p:spPr bwMode="auto">
          <a:xfrm>
            <a:off x="3714744" y="1785926"/>
            <a:ext cx="5214910" cy="3429024"/>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14480" y="428604"/>
            <a:ext cx="5929354" cy="369332"/>
          </a:xfrm>
          <a:prstGeom prst="rect">
            <a:avLst/>
          </a:prstGeom>
          <a:noFill/>
        </p:spPr>
        <p:txBody>
          <a:bodyPr wrap="square" rtlCol="0">
            <a:spAutoFit/>
          </a:bodyPr>
          <a:lstStyle/>
          <a:p>
            <a:pPr algn="ctr"/>
            <a:r>
              <a:rPr lang="en-US" dirty="0" smtClean="0"/>
              <a:t>Sample of Maintenance Checklist form</a:t>
            </a:r>
            <a:endParaRPr lang="en-MY" dirty="0"/>
          </a:p>
        </p:txBody>
      </p:sp>
      <p:pic>
        <p:nvPicPr>
          <p:cNvPr id="7174" name="Picture 6"/>
          <p:cNvPicPr>
            <a:picLocks noChangeAspect="1" noChangeArrowheads="1"/>
          </p:cNvPicPr>
          <p:nvPr/>
        </p:nvPicPr>
        <p:blipFill>
          <a:blip r:embed="rId2"/>
          <a:srcRect l="25183" t="20768" r="39012" b="10872"/>
          <a:stretch>
            <a:fillRect/>
          </a:stretch>
        </p:blipFill>
        <p:spPr bwMode="auto">
          <a:xfrm rot="5400000">
            <a:off x="-571535" y="1714487"/>
            <a:ext cx="5072098" cy="3643339"/>
          </a:xfrm>
          <a:prstGeom prst="rect">
            <a:avLst/>
          </a:prstGeom>
          <a:noFill/>
          <a:ln w="9525">
            <a:noFill/>
            <a:miter lim="800000"/>
            <a:headEnd/>
            <a:tailEnd/>
          </a:ln>
          <a:effectLst/>
        </p:spPr>
      </p:pic>
      <p:pic>
        <p:nvPicPr>
          <p:cNvPr id="15362" name="Picture 2"/>
          <p:cNvPicPr>
            <a:picLocks noChangeAspect="1" noChangeArrowheads="1"/>
          </p:cNvPicPr>
          <p:nvPr/>
        </p:nvPicPr>
        <p:blipFill>
          <a:blip r:embed="rId3"/>
          <a:srcRect l="15922" t="24414" r="15995" b="10156"/>
          <a:stretch>
            <a:fillRect/>
          </a:stretch>
        </p:blipFill>
        <p:spPr bwMode="auto">
          <a:xfrm>
            <a:off x="3786182" y="1857364"/>
            <a:ext cx="5143472" cy="3429024"/>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14282" y="733680"/>
          <a:ext cx="8715436" cy="5409964"/>
        </p:xfrm>
        <a:graphic>
          <a:graphicData uri="http://schemas.openxmlformats.org/drawingml/2006/table">
            <a:tbl>
              <a:tblPr/>
              <a:tblGrid>
                <a:gridCol w="258713"/>
                <a:gridCol w="443511"/>
                <a:gridCol w="769212"/>
                <a:gridCol w="896260"/>
                <a:gridCol w="704138"/>
                <a:gridCol w="1357322"/>
                <a:gridCol w="359366"/>
                <a:gridCol w="443511"/>
                <a:gridCol w="443511"/>
                <a:gridCol w="1358249"/>
                <a:gridCol w="1681643"/>
              </a:tblGrid>
              <a:tr h="186837">
                <a:tc rowSpan="2">
                  <a:txBody>
                    <a:bodyPr/>
                    <a:lstStyle/>
                    <a:p>
                      <a:pPr algn="ctr" fontAlgn="ctr"/>
                      <a:r>
                        <a:rPr lang="en-MY" sz="1050" b="1" i="0" u="none" strike="noStrike" dirty="0">
                          <a:solidFill>
                            <a:srgbClr val="000000"/>
                          </a:solidFill>
                          <a:latin typeface="Calibri"/>
                        </a:rPr>
                        <a:t>No</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rowSpan="2">
                  <a:txBody>
                    <a:bodyPr/>
                    <a:lstStyle/>
                    <a:p>
                      <a:pPr algn="ctr" fontAlgn="ctr"/>
                      <a:r>
                        <a:rPr lang="en-MY" sz="1050" b="1" i="0" u="none" strike="noStrike">
                          <a:solidFill>
                            <a:srgbClr val="000000"/>
                          </a:solidFill>
                          <a:latin typeface="Calibri"/>
                        </a:rPr>
                        <a:t>Zone</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rowSpan="2">
                  <a:txBody>
                    <a:bodyPr/>
                    <a:lstStyle/>
                    <a:p>
                      <a:pPr algn="ctr" fontAlgn="ctr"/>
                      <a:r>
                        <a:rPr lang="en-MY" sz="1050" b="1" i="0" u="none" strike="noStrike">
                          <a:solidFill>
                            <a:srgbClr val="000000"/>
                          </a:solidFill>
                          <a:latin typeface="Calibri"/>
                        </a:rPr>
                        <a:t>State</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rowSpan="2">
                  <a:txBody>
                    <a:bodyPr/>
                    <a:lstStyle/>
                    <a:p>
                      <a:pPr algn="ctr" fontAlgn="ctr"/>
                      <a:r>
                        <a:rPr lang="en-MY" sz="1050" b="1" i="0" u="none" strike="noStrike">
                          <a:solidFill>
                            <a:srgbClr val="000000"/>
                          </a:solidFill>
                          <a:latin typeface="Calibri"/>
                        </a:rPr>
                        <a:t>PI1M location</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gridSpan="2">
                  <a:txBody>
                    <a:bodyPr/>
                    <a:lstStyle/>
                    <a:p>
                      <a:pPr algn="ctr" fontAlgn="b"/>
                      <a:r>
                        <a:rPr lang="en-MY" sz="1050" b="1" i="0" u="none" strike="noStrike">
                          <a:solidFill>
                            <a:srgbClr val="000000"/>
                          </a:solidFill>
                          <a:latin typeface="Calibri"/>
                        </a:rPr>
                        <a:t>Promotion Status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MY"/>
                    </a:p>
                  </a:txBody>
                  <a:tcPr/>
                </a:tc>
                <a:tc gridSpan="4">
                  <a:txBody>
                    <a:bodyPr/>
                    <a:lstStyle/>
                    <a:p>
                      <a:pPr algn="ctr" fontAlgn="b"/>
                      <a:r>
                        <a:rPr lang="en-MY" sz="1050" b="1" i="0" u="none" strike="noStrike">
                          <a:solidFill>
                            <a:srgbClr val="000000"/>
                          </a:solidFill>
                          <a:latin typeface="Calibri"/>
                        </a:rPr>
                        <a:t>Training Status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MY"/>
                    </a:p>
                  </a:txBody>
                  <a:tcPr/>
                </a:tc>
                <a:tc hMerge="1">
                  <a:txBody>
                    <a:bodyPr/>
                    <a:lstStyle/>
                    <a:p>
                      <a:endParaRPr lang="en-MY"/>
                    </a:p>
                  </a:txBody>
                  <a:tcPr/>
                </a:tc>
                <a:tc hMerge="1">
                  <a:txBody>
                    <a:bodyPr/>
                    <a:lstStyle/>
                    <a:p>
                      <a:endParaRPr lang="en-MY"/>
                    </a:p>
                  </a:txBody>
                  <a:tcPr/>
                </a:tc>
                <a:tc rowSpan="2">
                  <a:txBody>
                    <a:bodyPr/>
                    <a:lstStyle/>
                    <a:p>
                      <a:pPr algn="ctr" fontAlgn="ctr"/>
                      <a:r>
                        <a:rPr lang="en-MY" sz="1050" b="1" i="0" u="none" strike="noStrike" dirty="0">
                          <a:solidFill>
                            <a:srgbClr val="000000"/>
                          </a:solidFill>
                          <a:latin typeface="Calibri"/>
                        </a:rPr>
                        <a:t>Remarks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r>
              <a:tr h="186837">
                <a:tc vMerge="1">
                  <a:txBody>
                    <a:bodyPr/>
                    <a:lstStyle/>
                    <a:p>
                      <a:endParaRPr lang="en-MY"/>
                    </a:p>
                  </a:txBody>
                  <a:tcPr/>
                </a:tc>
                <a:tc vMerge="1">
                  <a:txBody>
                    <a:bodyPr/>
                    <a:lstStyle/>
                    <a:p>
                      <a:endParaRPr lang="en-MY"/>
                    </a:p>
                  </a:txBody>
                  <a:tcPr/>
                </a:tc>
                <a:tc vMerge="1">
                  <a:txBody>
                    <a:bodyPr/>
                    <a:lstStyle/>
                    <a:p>
                      <a:endParaRPr lang="en-MY"/>
                    </a:p>
                  </a:txBody>
                  <a:tcPr/>
                </a:tc>
                <a:tc vMerge="1">
                  <a:txBody>
                    <a:bodyPr/>
                    <a:lstStyle/>
                    <a:p>
                      <a:endParaRPr lang="en-MY"/>
                    </a:p>
                  </a:txBody>
                  <a:tcPr/>
                </a:tc>
                <a:tc>
                  <a:txBody>
                    <a:bodyPr/>
                    <a:lstStyle/>
                    <a:p>
                      <a:pPr algn="ctr" fontAlgn="b"/>
                      <a:r>
                        <a:rPr lang="en-MY" sz="1050" b="1" i="0" u="none" strike="noStrike">
                          <a:solidFill>
                            <a:srgbClr val="000000"/>
                          </a:solidFill>
                          <a:latin typeface="Calibri"/>
                        </a:rPr>
                        <a:t>Date</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50" b="1" i="0" u="none" strike="noStrike">
                          <a:solidFill>
                            <a:srgbClr val="000000"/>
                          </a:solidFill>
                          <a:latin typeface="Calibri"/>
                        </a:rPr>
                        <a:t>Activities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50" b="1" i="0" u="none" strike="noStrike">
                          <a:solidFill>
                            <a:srgbClr val="000000"/>
                          </a:solidFill>
                          <a:latin typeface="Calibri"/>
                        </a:rPr>
                        <a:t>Total pax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50" b="1" i="0" u="none" strike="noStrike">
                          <a:solidFill>
                            <a:srgbClr val="000000"/>
                          </a:solidFill>
                          <a:latin typeface="Calibri"/>
                        </a:rPr>
                        <a:t>Passed</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50" b="1" i="0" u="none" strike="noStrike">
                          <a:solidFill>
                            <a:srgbClr val="000000"/>
                          </a:solidFill>
                          <a:latin typeface="Calibri"/>
                        </a:rPr>
                        <a:t>Failed</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b"/>
                      <a:r>
                        <a:rPr lang="en-MY" sz="1050" b="1" i="0" u="none" strike="noStrike" dirty="0">
                          <a:solidFill>
                            <a:srgbClr val="000000"/>
                          </a:solidFill>
                          <a:latin typeface="Calibri"/>
                        </a:rPr>
                        <a:t>Activities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vMerge="1">
                  <a:txBody>
                    <a:bodyPr/>
                    <a:lstStyle/>
                    <a:p>
                      <a:endParaRPr lang="en-MY"/>
                    </a:p>
                  </a:txBody>
                  <a:tcPr/>
                </a:tc>
              </a:tr>
              <a:tr h="186837">
                <a:tc>
                  <a:txBody>
                    <a:bodyPr/>
                    <a:lstStyle/>
                    <a:p>
                      <a:pPr algn="ctr" fontAlgn="ctr"/>
                      <a:r>
                        <a:rPr lang="en-MY" sz="1050" b="0" i="0" u="none" strike="noStrike">
                          <a:solidFill>
                            <a:srgbClr val="000000"/>
                          </a:solidFill>
                          <a:latin typeface="Calibri"/>
                        </a:rPr>
                        <a:t>1</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MY" sz="1050" b="0" i="0" u="none" strike="noStrike">
                          <a:solidFill>
                            <a:srgbClr val="000000"/>
                          </a:solidFill>
                          <a:latin typeface="Calibri"/>
                        </a:rPr>
                        <a:t>1</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Perak</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Kuala Kangsar</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15/3/2017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ctr"/>
                      <a:r>
                        <a:rPr lang="en-MY" sz="1050" b="0" i="0" u="none" strike="noStrike">
                          <a:solidFill>
                            <a:srgbClr val="000000"/>
                          </a:solidFill>
                          <a:latin typeface="Calibri"/>
                        </a:rPr>
                        <a:t>Public relationship status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22</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20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2</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ctr"/>
                      <a:r>
                        <a:rPr lang="en-MY" sz="1050" b="0" i="0" u="none" strike="noStrike">
                          <a:solidFill>
                            <a:srgbClr val="000000"/>
                          </a:solidFill>
                          <a:latin typeface="Calibri"/>
                        </a:rPr>
                        <a:t>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837">
                <a:tc>
                  <a:txBody>
                    <a:bodyPr/>
                    <a:lstStyle/>
                    <a:p>
                      <a:pPr algn="ctr" fontAlgn="ctr"/>
                      <a:r>
                        <a:rPr lang="en-MY" sz="1050" b="0" i="0" u="none" strike="noStrike">
                          <a:solidFill>
                            <a:srgbClr val="000000"/>
                          </a:solidFill>
                          <a:latin typeface="Calibri"/>
                        </a:rPr>
                        <a:t>5</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a:txBody>
                    <a:bodyPr/>
                    <a:lstStyle/>
                    <a:p>
                      <a:pPr algn="ctr" fontAlgn="ctr"/>
                      <a:r>
                        <a:rPr lang="en-MY" sz="1050" b="0" i="0" u="none" strike="noStrike">
                          <a:solidFill>
                            <a:srgbClr val="000000"/>
                          </a:solidFill>
                          <a:latin typeface="Calibri"/>
                        </a:rPr>
                        <a:t>Kedah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Yan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12/4/2016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ctr"/>
                      <a:r>
                        <a:rPr lang="en-MY" sz="1050" b="0" i="0" u="none" strike="noStrike">
                          <a:solidFill>
                            <a:srgbClr val="000000"/>
                          </a:solidFill>
                          <a:latin typeface="Calibri"/>
                        </a:rPr>
                        <a:t>Public relationship status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21</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15</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6</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b"/>
                      <a:r>
                        <a:rPr lang="en-MY" sz="1050" b="0" i="0" u="none" strike="noStrike">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b"/>
                      <a:r>
                        <a:rPr lang="en-MY" sz="1050" b="0" i="0" u="none" strike="noStrike" dirty="0">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837">
                <a:tc>
                  <a:txBody>
                    <a:bodyPr/>
                    <a:lstStyle/>
                    <a:p>
                      <a:pPr algn="ctr" fontAlgn="ctr"/>
                      <a:r>
                        <a:rPr lang="en-MY" sz="1050" b="0" i="0" u="none" strike="noStrike">
                          <a:solidFill>
                            <a:srgbClr val="000000"/>
                          </a:solidFill>
                          <a:latin typeface="Calibri"/>
                        </a:rPr>
                        <a:t>6</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a:txBody>
                    <a:bodyPr/>
                    <a:lstStyle/>
                    <a:p>
                      <a:pPr algn="ctr" fontAlgn="ctr"/>
                      <a:r>
                        <a:rPr lang="en-MY" sz="1050" b="0" i="0" u="none" strike="noStrike">
                          <a:solidFill>
                            <a:srgbClr val="000000"/>
                          </a:solidFill>
                          <a:latin typeface="Calibri"/>
                        </a:rPr>
                        <a:t>Perlis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Kangar</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22/3/2017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MY" sz="1050" b="0" i="0" u="none" strike="noStrike">
                          <a:solidFill>
                            <a:srgbClr val="000000"/>
                          </a:solidFill>
                          <a:latin typeface="Calibri"/>
                        </a:rPr>
                        <a:t>Participation event</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20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4</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b"/>
                      <a:r>
                        <a:rPr lang="en-MY" sz="1050" b="0" i="0" u="none" strike="noStrike">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b"/>
                      <a:r>
                        <a:rPr lang="en-MY" sz="1050" b="0" i="0" u="none" strike="noStrike">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837">
                <a:tc>
                  <a:txBody>
                    <a:bodyPr/>
                    <a:lstStyle/>
                    <a:p>
                      <a:pPr algn="ctr" fontAlgn="ctr"/>
                      <a:r>
                        <a:rPr lang="en-MY" sz="1050" b="0" i="0" u="none" strike="noStrike">
                          <a:solidFill>
                            <a:srgbClr val="000000"/>
                          </a:solidFill>
                          <a:latin typeface="Calibri"/>
                        </a:rPr>
                        <a:t>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a:txBody>
                    <a:bodyPr/>
                    <a:lstStyle/>
                    <a:p>
                      <a:pPr algn="ctr" fontAlgn="ctr"/>
                      <a:r>
                        <a:rPr lang="en-MY" sz="1050" b="0" i="0" u="none" strike="noStrike">
                          <a:solidFill>
                            <a:srgbClr val="000000"/>
                          </a:solidFill>
                          <a:latin typeface="Calibri"/>
                        </a:rPr>
                        <a:t>Pulau Pinang</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Goergetown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19/4/2016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MY" sz="1050" b="0" i="0" u="none" strike="noStrike">
                          <a:solidFill>
                            <a:srgbClr val="000000"/>
                          </a:solidFill>
                          <a:latin typeface="Calibri"/>
                        </a:rPr>
                        <a:t>Broadcast promotion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23</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20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3</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b"/>
                      <a:r>
                        <a:rPr lang="en-MY" sz="1050" b="0" i="0" u="none" strike="noStrike">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b"/>
                      <a:r>
                        <a:rPr lang="en-MY" sz="1050" b="0" i="0" u="none" strike="noStrike">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676">
                <a:tc>
                  <a:txBody>
                    <a:bodyPr/>
                    <a:lstStyle/>
                    <a:p>
                      <a:pPr algn="ctr" fontAlgn="ctr"/>
                      <a:r>
                        <a:rPr lang="en-MY" sz="1050" b="0" i="0" u="none" strike="noStrike">
                          <a:solidFill>
                            <a:srgbClr val="000000"/>
                          </a:solidFill>
                          <a:latin typeface="Calibri"/>
                        </a:rPr>
                        <a:t>8</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en-MY" sz="1050" b="0" i="0" u="none" strike="noStrike" dirty="0">
                          <a:solidFill>
                            <a:srgbClr val="000000"/>
                          </a:solidFill>
                          <a:latin typeface="Calibri"/>
                        </a:rPr>
                        <a:t>2</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MY" sz="1050" b="0" i="0" u="none" strike="noStrike">
                          <a:solidFill>
                            <a:srgbClr val="000000"/>
                          </a:solidFill>
                          <a:latin typeface="Calibri"/>
                        </a:rPr>
                        <a:t>Selangor</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Tanjung Karang</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20/5/2016</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ctr"/>
                      <a:r>
                        <a:rPr lang="en-MY" sz="1050" b="0" i="0" u="none" strike="noStrike">
                          <a:solidFill>
                            <a:srgbClr val="000000"/>
                          </a:solidFill>
                          <a:latin typeface="Calibri"/>
                        </a:rPr>
                        <a:t>Online promotion - Facebook / Instagram</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20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20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ctr"/>
                      <a:r>
                        <a:rPr lang="en-MY" sz="1050" b="0" i="0" u="none" strike="noStrike">
                          <a:solidFill>
                            <a:srgbClr val="000000"/>
                          </a:solidFill>
                          <a:latin typeface="Calibri"/>
                        </a:rPr>
                        <a:t>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837">
                <a:tc>
                  <a:txBody>
                    <a:bodyPr/>
                    <a:lstStyle/>
                    <a:p>
                      <a:pPr algn="ctr" fontAlgn="ctr"/>
                      <a:r>
                        <a:rPr lang="en-MY" sz="1050" b="0" i="0" u="none" strike="noStrike">
                          <a:solidFill>
                            <a:srgbClr val="000000"/>
                          </a:solidFill>
                          <a:latin typeface="Calibri"/>
                        </a:rPr>
                        <a:t>9</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vMerge="1">
                  <a:txBody>
                    <a:bodyPr/>
                    <a:lstStyle/>
                    <a:p>
                      <a:endParaRPr lang="en-MY"/>
                    </a:p>
                  </a:txBody>
                  <a:tcPr/>
                </a:tc>
                <a:tc>
                  <a:txBody>
                    <a:bodyPr/>
                    <a:lstStyle/>
                    <a:p>
                      <a:pPr algn="ctr" fontAlgn="b"/>
                      <a:r>
                        <a:rPr lang="en-MY" sz="1050" b="0" i="0" u="none" strike="noStrike">
                          <a:solidFill>
                            <a:srgbClr val="000000"/>
                          </a:solidFill>
                          <a:latin typeface="Calibri"/>
                        </a:rPr>
                        <a:t>Gombak</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17/5/2017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MY" sz="1050" b="0" i="0" u="none" strike="noStrike">
                          <a:solidFill>
                            <a:srgbClr val="000000"/>
                          </a:solidFill>
                          <a:latin typeface="Calibri"/>
                        </a:rPr>
                        <a:t>Road show</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20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18</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2</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b"/>
                      <a:r>
                        <a:rPr lang="en-MY" sz="1050" b="0" i="0" u="none" strike="noStrike">
                          <a:solidFill>
                            <a:srgbClr val="000000"/>
                          </a:solidFill>
                          <a:latin typeface="Calibri"/>
                        </a:rPr>
                        <a:t>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b"/>
                      <a:r>
                        <a:rPr lang="en-MY" sz="1050" b="0" i="0" u="none" strike="noStrike">
                          <a:solidFill>
                            <a:srgbClr val="000000"/>
                          </a:solidFill>
                          <a:latin typeface="Calibri"/>
                        </a:rPr>
                        <a:t>Roadshow to Sekolah Tanjung Karang</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837">
                <a:tc>
                  <a:txBody>
                    <a:bodyPr/>
                    <a:lstStyle/>
                    <a:p>
                      <a:pPr algn="ctr" fontAlgn="ctr"/>
                      <a:r>
                        <a:rPr lang="en-MY" sz="1050" b="0" i="0" u="none" strike="noStrike" dirty="0">
                          <a:solidFill>
                            <a:srgbClr val="000000"/>
                          </a:solidFill>
                          <a:latin typeface="Calibri"/>
                        </a:rPr>
                        <a:t>10</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a:txBody>
                    <a:bodyPr/>
                    <a:lstStyle/>
                    <a:p>
                      <a:pPr algn="ctr" fontAlgn="b"/>
                      <a:r>
                        <a:rPr lang="en-MY" sz="1050" b="0" i="0" u="none" strike="noStrike">
                          <a:solidFill>
                            <a:srgbClr val="000000"/>
                          </a:solidFill>
                          <a:latin typeface="Calibri"/>
                        </a:rPr>
                        <a:t>K.Lumpur</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Bangsar</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4/5/2017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MY" sz="1050" b="0" i="0" u="none" strike="noStrike">
                          <a:solidFill>
                            <a:srgbClr val="000000"/>
                          </a:solidFill>
                          <a:latin typeface="Calibri"/>
                        </a:rPr>
                        <a:t>Broadcast promotion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en-MY" sz="1050" b="0" i="0" u="none" strike="noStrike">
                          <a:solidFill>
                            <a:srgbClr val="000000"/>
                          </a:solidFill>
                          <a:latin typeface="Calibri"/>
                        </a:rPr>
                        <a:t>20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b"/>
                      <a:r>
                        <a:rPr lang="en-MY" sz="1050" b="0" i="0" u="none" strike="noStrike">
                          <a:solidFill>
                            <a:srgbClr val="000000"/>
                          </a:solidFill>
                          <a:latin typeface="Calibri"/>
                        </a:rPr>
                        <a:t>11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b"/>
                      <a:r>
                        <a:rPr lang="en-MY" sz="1050" b="0" i="0" u="none" strike="noStrike">
                          <a:solidFill>
                            <a:srgbClr val="000000"/>
                          </a:solidFill>
                          <a:latin typeface="Calibri"/>
                        </a:rPr>
                        <a:t>9</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b"/>
                      <a:r>
                        <a:rPr lang="en-MY" sz="1050" b="0" i="0" u="none" strike="noStrike">
                          <a:solidFill>
                            <a:srgbClr val="000000"/>
                          </a:solidFill>
                          <a:latin typeface="Calibri"/>
                        </a:rPr>
                        <a:t>Training on 12/6/17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ctr"/>
                      <a:r>
                        <a:rPr lang="en-MY" sz="1050" b="0" i="0" u="none" strike="noStrike">
                          <a:solidFill>
                            <a:srgbClr val="000000"/>
                          </a:solidFill>
                          <a:latin typeface="Calibri"/>
                        </a:rPr>
                        <a:t>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676">
                <a:tc>
                  <a:txBody>
                    <a:bodyPr/>
                    <a:lstStyle/>
                    <a:p>
                      <a:pPr algn="ctr" fontAlgn="ctr"/>
                      <a:r>
                        <a:rPr lang="en-MY" sz="1050" b="0" i="0" u="none" strike="noStrike">
                          <a:solidFill>
                            <a:srgbClr val="000000"/>
                          </a:solidFill>
                          <a:latin typeface="Calibri"/>
                        </a:rPr>
                        <a:t>11</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a:txBody>
                    <a:bodyPr/>
                    <a:lstStyle/>
                    <a:p>
                      <a:pPr algn="ctr" fontAlgn="b"/>
                      <a:r>
                        <a:rPr lang="en-MY" sz="1050" b="0" i="0" u="none" strike="noStrike">
                          <a:solidFill>
                            <a:srgbClr val="000000"/>
                          </a:solidFill>
                          <a:latin typeface="Calibri"/>
                        </a:rPr>
                        <a:t>Negeri Sembilan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Kuala Pilah</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25/5/2016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MY" sz="1050" b="0" i="0" u="none" strike="noStrike">
                          <a:solidFill>
                            <a:srgbClr val="000000"/>
                          </a:solidFill>
                          <a:latin typeface="Calibri"/>
                        </a:rPr>
                        <a:t>Participation event</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Training will be conduct on 25/8/17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ctr"/>
                      <a:r>
                        <a:rPr lang="en-MY" sz="1050" b="0" i="0" u="none" strike="noStrike">
                          <a:solidFill>
                            <a:srgbClr val="000000"/>
                          </a:solidFill>
                          <a:latin typeface="Calibri"/>
                        </a:rPr>
                        <a:t>To be disscused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676">
                <a:tc>
                  <a:txBody>
                    <a:bodyPr/>
                    <a:lstStyle/>
                    <a:p>
                      <a:pPr algn="ctr" fontAlgn="ctr"/>
                      <a:r>
                        <a:rPr lang="en-MY" sz="1050" b="0" i="0" u="none" strike="noStrike">
                          <a:solidFill>
                            <a:srgbClr val="000000"/>
                          </a:solidFill>
                          <a:latin typeface="Calibri"/>
                        </a:rPr>
                        <a:t>12</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a:txBody>
                    <a:bodyPr/>
                    <a:lstStyle/>
                    <a:p>
                      <a:pPr algn="ctr" fontAlgn="b"/>
                      <a:r>
                        <a:rPr lang="en-MY" sz="1050" b="0" i="0" u="none" strike="noStrike">
                          <a:solidFill>
                            <a:srgbClr val="000000"/>
                          </a:solidFill>
                          <a:latin typeface="Calibri"/>
                        </a:rPr>
                        <a:t>Melaka</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Air Molek</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28/5/2016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MY" sz="1050" b="0" i="0" u="none" strike="noStrike">
                          <a:solidFill>
                            <a:srgbClr val="000000"/>
                          </a:solidFill>
                          <a:latin typeface="Calibri"/>
                        </a:rPr>
                        <a:t>Participation event</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Training will be conduct on 5/8/17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ctr"/>
                      <a:r>
                        <a:rPr lang="en-MY" sz="1050" b="0" i="0" u="none" strike="noStrike">
                          <a:solidFill>
                            <a:srgbClr val="000000"/>
                          </a:solidFill>
                          <a:latin typeface="Calibri"/>
                        </a:rPr>
                        <a:t>To be disscused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676">
                <a:tc>
                  <a:txBody>
                    <a:bodyPr/>
                    <a:lstStyle/>
                    <a:p>
                      <a:pPr algn="ctr" fontAlgn="ctr"/>
                      <a:r>
                        <a:rPr lang="en-MY" sz="1050" b="0" i="0" u="none" strike="noStrike">
                          <a:solidFill>
                            <a:srgbClr val="000000"/>
                          </a:solidFill>
                          <a:latin typeface="Calibri"/>
                        </a:rPr>
                        <a:t>13</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a:txBody>
                    <a:bodyPr/>
                    <a:lstStyle/>
                    <a:p>
                      <a:pPr algn="ctr" fontAlgn="b"/>
                      <a:r>
                        <a:rPr lang="en-MY" sz="1050" b="0" i="0" u="none" strike="noStrike">
                          <a:solidFill>
                            <a:srgbClr val="000000"/>
                          </a:solidFill>
                          <a:latin typeface="Calibri"/>
                        </a:rPr>
                        <a:t>Johor</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Johor Bahru</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3/6/2016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ctr"/>
                      <a:r>
                        <a:rPr lang="en-MY" sz="1050" b="0" i="0" u="none" strike="noStrike">
                          <a:solidFill>
                            <a:srgbClr val="000000"/>
                          </a:solidFill>
                          <a:latin typeface="Calibri"/>
                        </a:rPr>
                        <a:t>Online promotion - Facebook / Instagram</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Training will be conduct on 28/8/17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ctr"/>
                      <a:r>
                        <a:rPr lang="en-MY" sz="1050" b="0" i="0" u="none" strike="noStrike">
                          <a:solidFill>
                            <a:srgbClr val="000000"/>
                          </a:solidFill>
                          <a:latin typeface="Calibri"/>
                        </a:rPr>
                        <a:t>To be disscused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676">
                <a:tc>
                  <a:txBody>
                    <a:bodyPr/>
                    <a:lstStyle/>
                    <a:p>
                      <a:pPr algn="ctr" fontAlgn="ctr"/>
                      <a:r>
                        <a:rPr lang="en-MY" sz="1050" b="0" i="0" u="none" strike="noStrike">
                          <a:solidFill>
                            <a:srgbClr val="000000"/>
                          </a:solidFill>
                          <a:latin typeface="Calibri"/>
                        </a:rPr>
                        <a:t>14</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MY" sz="1050" b="0" i="0" u="none" strike="noStrike">
                          <a:solidFill>
                            <a:srgbClr val="000000"/>
                          </a:solidFill>
                          <a:latin typeface="Calibri"/>
                        </a:rPr>
                        <a:t>3</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Kelantan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Pasir Mas</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MY" sz="1050" b="0" i="0" u="none" strike="noStrike">
                          <a:solidFill>
                            <a:srgbClr val="000000"/>
                          </a:solidFill>
                          <a:latin typeface="Calibri"/>
                        </a:rPr>
                        <a:t>5/6/2016</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ctr"/>
                      <a:r>
                        <a:rPr lang="en-MY" sz="1050" b="0" i="0" u="none" strike="noStrike">
                          <a:solidFill>
                            <a:srgbClr val="000000"/>
                          </a:solidFill>
                          <a:latin typeface="Calibri"/>
                        </a:rPr>
                        <a:t>Online promotion - Facebook / Instagram</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Training will be conduct on 12/9/17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ctr"/>
                      <a:r>
                        <a:rPr lang="en-MY" sz="1050" b="0" i="0" u="none" strike="noStrike">
                          <a:solidFill>
                            <a:srgbClr val="000000"/>
                          </a:solidFill>
                          <a:latin typeface="Calibri"/>
                        </a:rPr>
                        <a:t>To be disscused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676">
                <a:tc>
                  <a:txBody>
                    <a:bodyPr/>
                    <a:lstStyle/>
                    <a:p>
                      <a:pPr algn="ctr" fontAlgn="ctr"/>
                      <a:r>
                        <a:rPr lang="en-MY" sz="1050" b="0" i="0" u="none" strike="noStrike">
                          <a:solidFill>
                            <a:srgbClr val="000000"/>
                          </a:solidFill>
                          <a:latin typeface="Calibri"/>
                        </a:rPr>
                        <a:t>15</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a:txBody>
                    <a:bodyPr/>
                    <a:lstStyle/>
                    <a:p>
                      <a:pPr algn="ctr" fontAlgn="b"/>
                      <a:r>
                        <a:rPr lang="en-MY" sz="1050" b="0" i="0" u="none" strike="noStrike">
                          <a:solidFill>
                            <a:srgbClr val="000000"/>
                          </a:solidFill>
                          <a:latin typeface="Calibri"/>
                        </a:rPr>
                        <a:t>Terengganu</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Kemamaman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17/6/2016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MY" sz="1050" b="0" i="0" u="none" strike="noStrike">
                          <a:solidFill>
                            <a:srgbClr val="000000"/>
                          </a:solidFill>
                          <a:latin typeface="Calibri"/>
                        </a:rPr>
                        <a:t>Broadcast promotion</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Training will be conduct on 17/9/17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ctr"/>
                      <a:r>
                        <a:rPr lang="en-MY" sz="1050" b="0" i="0" u="none" strike="noStrike">
                          <a:solidFill>
                            <a:srgbClr val="000000"/>
                          </a:solidFill>
                          <a:latin typeface="Calibri"/>
                        </a:rPr>
                        <a:t>To be disscused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676">
                <a:tc>
                  <a:txBody>
                    <a:bodyPr/>
                    <a:lstStyle/>
                    <a:p>
                      <a:pPr algn="ctr" fontAlgn="ctr"/>
                      <a:r>
                        <a:rPr lang="en-MY" sz="1050" b="0" i="0" u="none" strike="noStrike">
                          <a:solidFill>
                            <a:srgbClr val="000000"/>
                          </a:solidFill>
                          <a:latin typeface="Calibri"/>
                        </a:rPr>
                        <a:t>16</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MY"/>
                    </a:p>
                  </a:txBody>
                  <a:tcPr/>
                </a:tc>
                <a:tc>
                  <a:txBody>
                    <a:bodyPr/>
                    <a:lstStyle/>
                    <a:p>
                      <a:pPr algn="ctr" fontAlgn="b"/>
                      <a:r>
                        <a:rPr lang="en-MY" sz="1050" b="0" i="0" u="none" strike="noStrike">
                          <a:solidFill>
                            <a:srgbClr val="000000"/>
                          </a:solidFill>
                          <a:latin typeface="Calibri"/>
                        </a:rPr>
                        <a:t>Pahang</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Jenderam Hilir</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25/6/2016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MY" sz="1050" b="0" i="0" u="none" strike="noStrike">
                          <a:solidFill>
                            <a:srgbClr val="000000"/>
                          </a:solidFill>
                          <a:latin typeface="Calibri"/>
                        </a:rPr>
                        <a:t>Participation event</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Training will be conduct on 23/9/17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ctr"/>
                      <a:r>
                        <a:rPr lang="en-MY" sz="1050" b="0" i="0" u="none" strike="noStrike">
                          <a:solidFill>
                            <a:srgbClr val="000000"/>
                          </a:solidFill>
                          <a:latin typeface="Calibri"/>
                        </a:rPr>
                        <a:t>To be disscused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676">
                <a:tc>
                  <a:txBody>
                    <a:bodyPr/>
                    <a:lstStyle/>
                    <a:p>
                      <a:pPr algn="ctr" fontAlgn="ctr"/>
                      <a:r>
                        <a:rPr lang="en-MY" sz="1050" b="0" i="0" u="none" strike="noStrike">
                          <a:solidFill>
                            <a:srgbClr val="000000"/>
                          </a:solidFill>
                          <a:latin typeface="Calibri"/>
                        </a:rPr>
                        <a:t>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Sabah</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Kota Kinabalu</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23/7/2016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MY" sz="1050" b="0" i="0" u="none" strike="noStrike">
                          <a:solidFill>
                            <a:srgbClr val="000000"/>
                          </a:solidFill>
                          <a:latin typeface="Calibri"/>
                        </a:rPr>
                        <a:t>Roadshow</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Training will be conduct on 24/10/17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ctr"/>
                      <a:r>
                        <a:rPr lang="en-MY" sz="1050" b="0" i="0" u="none" strike="noStrike">
                          <a:solidFill>
                            <a:srgbClr val="000000"/>
                          </a:solidFill>
                          <a:latin typeface="Calibri"/>
                        </a:rPr>
                        <a:t>To be disscused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3676">
                <a:tc>
                  <a:txBody>
                    <a:bodyPr/>
                    <a:lstStyle/>
                    <a:p>
                      <a:pPr algn="ctr" fontAlgn="ctr"/>
                      <a:r>
                        <a:rPr lang="en-MY" sz="1050" b="0" i="0" u="none" strike="noStrike">
                          <a:solidFill>
                            <a:srgbClr val="000000"/>
                          </a:solidFill>
                          <a:latin typeface="Calibri"/>
                        </a:rPr>
                        <a:t>18</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5</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Sarawak</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Kuching</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MY" sz="1050" b="0" i="0" u="none" strike="noStrike">
                          <a:solidFill>
                            <a:srgbClr val="000000"/>
                          </a:solidFill>
                          <a:latin typeface="Calibri"/>
                        </a:rPr>
                        <a:t>28/7/2016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en-MY" sz="1050" b="0" i="0" u="none" strike="noStrike">
                          <a:solidFill>
                            <a:srgbClr val="000000"/>
                          </a:solidFill>
                          <a:latin typeface="Calibri"/>
                        </a:rPr>
                        <a:t>Roadshow</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en-MY" sz="1050" b="0" i="0" u="none" strike="noStrike">
                          <a:solidFill>
                            <a:srgbClr val="000000"/>
                          </a:solidFill>
                          <a:latin typeface="Calibri"/>
                        </a:rPr>
                        <a:t>Training will be conduct on 29/10/17</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l" fontAlgn="ctr"/>
                      <a:r>
                        <a:rPr lang="en-MY" sz="1050" b="0" i="0" u="none" strike="noStrike" dirty="0">
                          <a:solidFill>
                            <a:srgbClr val="000000"/>
                          </a:solidFill>
                          <a:latin typeface="Calibri"/>
                        </a:rPr>
                        <a:t>To be </a:t>
                      </a:r>
                      <a:r>
                        <a:rPr lang="en-MY" sz="1050" b="0" i="0" u="none" strike="noStrike" dirty="0" err="1">
                          <a:solidFill>
                            <a:srgbClr val="000000"/>
                          </a:solidFill>
                          <a:latin typeface="Calibri"/>
                        </a:rPr>
                        <a:t>disscused</a:t>
                      </a:r>
                      <a:r>
                        <a:rPr lang="en-MY" sz="1050" b="0" i="0" u="none" strike="noStrike" dirty="0">
                          <a:solidFill>
                            <a:srgbClr val="000000"/>
                          </a:solidFill>
                          <a:latin typeface="Calibri"/>
                        </a:rPr>
                        <a:t> on training session plan </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1571604" y="345024"/>
            <a:ext cx="5929354" cy="369332"/>
          </a:xfrm>
          <a:prstGeom prst="rect">
            <a:avLst/>
          </a:prstGeom>
          <a:noFill/>
        </p:spPr>
        <p:txBody>
          <a:bodyPr wrap="square" rtlCol="0">
            <a:spAutoFit/>
          </a:bodyPr>
          <a:lstStyle/>
          <a:p>
            <a:pPr algn="ctr"/>
            <a:r>
              <a:rPr lang="en-US" dirty="0" smtClean="0"/>
              <a:t>Sample of Participant Progress Report</a:t>
            </a:r>
            <a:endParaRPr lang="en-MY"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6477000" y="3581401"/>
            <a:ext cx="2286000" cy="62706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4" name="Rectangle 53"/>
          <p:cNvSpPr/>
          <p:nvPr/>
        </p:nvSpPr>
        <p:spPr>
          <a:xfrm>
            <a:off x="381000" y="3602717"/>
            <a:ext cx="2286000" cy="135028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Title 1"/>
          <p:cNvSpPr txBox="1">
            <a:spLocks/>
          </p:cNvSpPr>
          <p:nvPr/>
        </p:nvSpPr>
        <p:spPr>
          <a:xfrm>
            <a:off x="4572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OUR OBJECTIVE</a:t>
            </a:r>
            <a:endParaRPr lang="en-MY" sz="2800" dirty="0">
              <a:solidFill>
                <a:schemeClr val="tx1"/>
              </a:solidFill>
              <a:latin typeface="Arial Black"/>
            </a:endParaRPr>
          </a:p>
        </p:txBody>
      </p:sp>
      <p:sp>
        <p:nvSpPr>
          <p:cNvPr id="21" name="Rectangle 20"/>
          <p:cNvSpPr/>
          <p:nvPr/>
        </p:nvSpPr>
        <p:spPr>
          <a:xfrm>
            <a:off x="1828800" y="1812082"/>
            <a:ext cx="5486400" cy="2057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18" name="Rectangle 17"/>
          <p:cNvSpPr/>
          <p:nvPr/>
        </p:nvSpPr>
        <p:spPr>
          <a:xfrm>
            <a:off x="4495800" y="5638800"/>
            <a:ext cx="2632075" cy="533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solidFill>
              </a:rPr>
              <a:t>ACCOUNTING  </a:t>
            </a:r>
          </a:p>
          <a:p>
            <a:r>
              <a:rPr lang="en-US" sz="1200" b="1" dirty="0" smtClean="0">
                <a:solidFill>
                  <a:schemeClr val="tx1"/>
                </a:solidFill>
              </a:rPr>
              <a:t>SOFTWARE SOLUTIONS</a:t>
            </a:r>
            <a:endParaRPr lang="en-MY" sz="1200" b="1" dirty="0">
              <a:solidFill>
                <a:schemeClr val="tx1"/>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58254" y="5715000"/>
            <a:ext cx="837546" cy="374255"/>
          </a:xfrm>
          <a:prstGeom prst="rect">
            <a:avLst/>
          </a:prstGeom>
        </p:spPr>
      </p:pic>
      <p:sp>
        <p:nvSpPr>
          <p:cNvPr id="38" name="Rectangle 37"/>
          <p:cNvSpPr/>
          <p:nvPr/>
        </p:nvSpPr>
        <p:spPr>
          <a:xfrm>
            <a:off x="1828800" y="1812082"/>
            <a:ext cx="5486400" cy="2057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25" name="Down Arrow 24"/>
          <p:cNvSpPr/>
          <p:nvPr/>
        </p:nvSpPr>
        <p:spPr>
          <a:xfrm rot="10800000">
            <a:off x="4419601" y="4399745"/>
            <a:ext cx="303581" cy="477054"/>
          </a:xfrm>
          <a:prstGeom prst="downArrow">
            <a:avLst/>
          </a:prstGeom>
          <a:solidFill>
            <a:srgbClr val="0070C0"/>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pic>
        <p:nvPicPr>
          <p:cNvPr id="44" name="Picture 9" descr="C:\Users\User\Downloads\logo fr.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10000" y="4953000"/>
            <a:ext cx="17526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76578" y="1447800"/>
            <a:ext cx="686022" cy="5526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 name="Picture 8"/>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460391" y="1447800"/>
            <a:ext cx="1340209" cy="6393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2953551" y="2140911"/>
            <a:ext cx="2895600" cy="169778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45" name="Picture 2" descr="C:\Users\User\Desktop\Pusat Internet 1 Malaysia_files\image02.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9643" t="15922" r="5322"/>
          <a:stretch/>
        </p:blipFill>
        <p:spPr bwMode="auto">
          <a:xfrm>
            <a:off x="3028259" y="2246888"/>
            <a:ext cx="2935081" cy="1791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8" name="Rectangle 27"/>
          <p:cNvSpPr/>
          <p:nvPr/>
        </p:nvSpPr>
        <p:spPr>
          <a:xfrm>
            <a:off x="381000" y="2286000"/>
            <a:ext cx="2286000" cy="1067562"/>
          </a:xfrm>
          <a:prstGeom prst="rect">
            <a:avLst/>
          </a:prstGeom>
          <a:solidFill>
            <a:srgbClr val="92D050"/>
          </a:solidFill>
          <a:ln>
            <a:solidFill>
              <a:srgbClr val="8DC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9" name="Rectangle 28"/>
          <p:cNvSpPr/>
          <p:nvPr/>
        </p:nvSpPr>
        <p:spPr>
          <a:xfrm>
            <a:off x="533400" y="2438400"/>
            <a:ext cx="2209800" cy="105047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9" name="TextBox 38"/>
          <p:cNvSpPr txBox="1"/>
          <p:nvPr/>
        </p:nvSpPr>
        <p:spPr>
          <a:xfrm>
            <a:off x="533399" y="2489347"/>
            <a:ext cx="2209801" cy="923330"/>
          </a:xfrm>
          <a:prstGeom prst="rect">
            <a:avLst/>
          </a:prstGeom>
          <a:noFill/>
        </p:spPr>
        <p:txBody>
          <a:bodyPr wrap="square" rtlCol="0">
            <a:spAutoFit/>
          </a:bodyPr>
          <a:lstStyle/>
          <a:p>
            <a:pPr algn="ctr"/>
            <a:r>
              <a:rPr lang="en-US" b="1" dirty="0" smtClean="0"/>
              <a:t>PI1M CONTENT</a:t>
            </a:r>
          </a:p>
          <a:p>
            <a:pPr algn="ctr"/>
            <a:r>
              <a:rPr lang="en-US" b="1" dirty="0" smtClean="0"/>
              <a:t>ENHANCEMENT &amp; EMPOWERMENT </a:t>
            </a:r>
            <a:endParaRPr lang="en-MY" b="1" dirty="0"/>
          </a:p>
        </p:txBody>
      </p:sp>
      <p:sp>
        <p:nvSpPr>
          <p:cNvPr id="30" name="Rectangle 29"/>
          <p:cNvSpPr/>
          <p:nvPr/>
        </p:nvSpPr>
        <p:spPr>
          <a:xfrm>
            <a:off x="6477000" y="2286000"/>
            <a:ext cx="2286000" cy="1067562"/>
          </a:xfrm>
          <a:prstGeom prst="rect">
            <a:avLst/>
          </a:prstGeom>
          <a:solidFill>
            <a:srgbClr val="92D050"/>
          </a:solidFill>
          <a:ln>
            <a:solidFill>
              <a:srgbClr val="8DC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1" name="Rectangle 30"/>
          <p:cNvSpPr/>
          <p:nvPr/>
        </p:nvSpPr>
        <p:spPr>
          <a:xfrm>
            <a:off x="6400800" y="2438400"/>
            <a:ext cx="2209800" cy="105047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2" name="TextBox 31"/>
          <p:cNvSpPr txBox="1"/>
          <p:nvPr/>
        </p:nvSpPr>
        <p:spPr>
          <a:xfrm>
            <a:off x="6400800" y="2489347"/>
            <a:ext cx="2209801" cy="923330"/>
          </a:xfrm>
          <a:prstGeom prst="rect">
            <a:avLst/>
          </a:prstGeom>
          <a:noFill/>
        </p:spPr>
        <p:txBody>
          <a:bodyPr wrap="square" rtlCol="0">
            <a:spAutoFit/>
          </a:bodyPr>
          <a:lstStyle/>
          <a:p>
            <a:pPr algn="ctr"/>
            <a:r>
              <a:rPr lang="en-US" b="1" dirty="0" smtClean="0"/>
              <a:t>PI1M CENTRE VISIBILITY &amp; NEW SERVICE OFFERINGS</a:t>
            </a:r>
            <a:endParaRPr lang="en-MY" b="1" dirty="0"/>
          </a:p>
        </p:txBody>
      </p:sp>
      <p:grpSp>
        <p:nvGrpSpPr>
          <p:cNvPr id="7" name="Group 6"/>
          <p:cNvGrpSpPr/>
          <p:nvPr/>
        </p:nvGrpSpPr>
        <p:grpSpPr>
          <a:xfrm>
            <a:off x="533398" y="3651855"/>
            <a:ext cx="2209801" cy="1921646"/>
            <a:chOff x="190500" y="3896778"/>
            <a:chExt cx="2667000" cy="1921646"/>
          </a:xfrm>
        </p:grpSpPr>
        <p:sp>
          <p:nvSpPr>
            <p:cNvPr id="5" name="Rectangle 4"/>
            <p:cNvSpPr/>
            <p:nvPr/>
          </p:nvSpPr>
          <p:spPr>
            <a:xfrm>
              <a:off x="190500" y="3896778"/>
              <a:ext cx="2667000" cy="351223"/>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tx1"/>
                  </a:solidFill>
                </a:rPr>
                <a:t>ACCOUNTING SOLUTIONS</a:t>
              </a:r>
              <a:endParaRPr lang="en-MY" sz="1600" dirty="0">
                <a:solidFill>
                  <a:schemeClr val="tx1"/>
                </a:solidFill>
              </a:endParaRPr>
            </a:p>
          </p:txBody>
        </p:sp>
        <p:sp>
          <p:nvSpPr>
            <p:cNvPr id="33" name="Rectangle 32"/>
            <p:cNvSpPr/>
            <p:nvPr/>
          </p:nvSpPr>
          <p:spPr>
            <a:xfrm>
              <a:off x="190500" y="4277778"/>
              <a:ext cx="2667000" cy="351223"/>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tx1"/>
                  </a:solidFill>
                </a:rPr>
                <a:t>TRAINING PROGRAM</a:t>
              </a:r>
              <a:endParaRPr lang="en-MY" sz="1600" dirty="0">
                <a:solidFill>
                  <a:schemeClr val="tx1"/>
                </a:solidFill>
              </a:endParaRPr>
            </a:p>
          </p:txBody>
        </p:sp>
        <p:sp>
          <p:nvSpPr>
            <p:cNvPr id="34" name="Rectangle 33"/>
            <p:cNvSpPr/>
            <p:nvPr/>
          </p:nvSpPr>
          <p:spPr>
            <a:xfrm>
              <a:off x="190500" y="4629001"/>
              <a:ext cx="2667000" cy="351223"/>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tx1"/>
                  </a:solidFill>
                </a:rPr>
                <a:t>CERTIFICATION PROGRAMME</a:t>
              </a:r>
              <a:endParaRPr lang="en-MY" sz="1600" dirty="0">
                <a:solidFill>
                  <a:schemeClr val="tx1"/>
                </a:solidFill>
              </a:endParaRPr>
            </a:p>
          </p:txBody>
        </p:sp>
        <p:sp>
          <p:nvSpPr>
            <p:cNvPr id="35" name="Rectangle 34"/>
            <p:cNvSpPr/>
            <p:nvPr/>
          </p:nvSpPr>
          <p:spPr>
            <a:xfrm>
              <a:off x="190500" y="5010001"/>
              <a:ext cx="2667000" cy="45720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tx1"/>
                  </a:solidFill>
                </a:rPr>
                <a:t>CONTINUOUS LEARNING</a:t>
              </a:r>
            </a:p>
            <a:p>
              <a:pPr algn="ctr"/>
              <a:r>
                <a:rPr lang="en-US" sz="1200" dirty="0" smtClean="0">
                  <a:solidFill>
                    <a:schemeClr val="tx1"/>
                  </a:solidFill>
                </a:rPr>
                <a:t>(ONLINE &amp; OFFLINE </a:t>
              </a:r>
              <a:endParaRPr lang="en-MY" sz="1600" dirty="0">
                <a:solidFill>
                  <a:schemeClr val="tx1"/>
                </a:solidFill>
              </a:endParaRPr>
            </a:p>
          </p:txBody>
        </p:sp>
        <p:sp>
          <p:nvSpPr>
            <p:cNvPr id="47" name="Rectangle 46"/>
            <p:cNvSpPr/>
            <p:nvPr/>
          </p:nvSpPr>
          <p:spPr>
            <a:xfrm>
              <a:off x="190500" y="5467201"/>
              <a:ext cx="2667000" cy="351223"/>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tx1"/>
                  </a:solidFill>
                </a:rPr>
                <a:t>CONTINUOUS SUPPORT</a:t>
              </a:r>
              <a:endParaRPr lang="en-MY" sz="1600" dirty="0">
                <a:solidFill>
                  <a:schemeClr val="tx1"/>
                </a:solidFill>
              </a:endParaRPr>
            </a:p>
          </p:txBody>
        </p:sp>
      </p:grpSp>
      <p:grpSp>
        <p:nvGrpSpPr>
          <p:cNvPr id="10" name="Group 9"/>
          <p:cNvGrpSpPr/>
          <p:nvPr/>
        </p:nvGrpSpPr>
        <p:grpSpPr>
          <a:xfrm>
            <a:off x="6393976" y="3652797"/>
            <a:ext cx="2216625" cy="1125798"/>
            <a:chOff x="-2971800" y="2356132"/>
            <a:chExt cx="2362200" cy="1125798"/>
          </a:xfrm>
        </p:grpSpPr>
        <p:sp>
          <p:nvSpPr>
            <p:cNvPr id="49" name="Rectangle 48"/>
            <p:cNvSpPr/>
            <p:nvPr/>
          </p:nvSpPr>
          <p:spPr>
            <a:xfrm>
              <a:off x="-2971800" y="2356132"/>
              <a:ext cx="2362200" cy="351223"/>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tx1"/>
                  </a:solidFill>
                </a:rPr>
                <a:t>INDUSTRIES PARTICIPATION</a:t>
              </a:r>
              <a:endParaRPr lang="en-MY" sz="1600" dirty="0">
                <a:solidFill>
                  <a:schemeClr val="tx1"/>
                </a:solidFill>
              </a:endParaRPr>
            </a:p>
          </p:txBody>
        </p:sp>
        <p:sp>
          <p:nvSpPr>
            <p:cNvPr id="50" name="Rectangle 49"/>
            <p:cNvSpPr/>
            <p:nvPr/>
          </p:nvSpPr>
          <p:spPr>
            <a:xfrm>
              <a:off x="-2971800" y="2667000"/>
              <a:ext cx="2362200" cy="351223"/>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tx1"/>
                  </a:solidFill>
                </a:rPr>
                <a:t>ACADEMIA PARTICIPATION</a:t>
              </a:r>
              <a:endParaRPr lang="en-MY" sz="1600" dirty="0">
                <a:solidFill>
                  <a:schemeClr val="tx1"/>
                </a:solidFill>
              </a:endParaRPr>
            </a:p>
          </p:txBody>
        </p:sp>
        <p:sp>
          <p:nvSpPr>
            <p:cNvPr id="51" name="Rectangle 50"/>
            <p:cNvSpPr/>
            <p:nvPr/>
          </p:nvSpPr>
          <p:spPr>
            <a:xfrm>
              <a:off x="-2971800" y="2971800"/>
              <a:ext cx="2362200" cy="51013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tx1"/>
                  </a:solidFill>
                </a:rPr>
                <a:t>LEARNING &amp; JOB MATCHING PLATFORM</a:t>
              </a:r>
              <a:endParaRPr lang="en-MY" sz="1600" dirty="0">
                <a:solidFill>
                  <a:schemeClr val="tx1"/>
                </a:solidFill>
              </a:endParaRPr>
            </a:p>
          </p:txBody>
        </p:sp>
      </p:grpSp>
    </p:spTree>
    <p:extLst>
      <p:ext uri="{BB962C8B-B14F-4D97-AF65-F5344CB8AC3E}">
        <p14:creationId xmlns:p14="http://schemas.microsoft.com/office/powerpoint/2010/main" xmlns="" val="73158366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90713" y="814388"/>
            <a:ext cx="5362575" cy="5229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3170989" y="2286000"/>
            <a:ext cx="2394950" cy="2062103"/>
          </a:xfrm>
          <a:prstGeom prst="rect">
            <a:avLst/>
          </a:prstGeom>
          <a:noFill/>
        </p:spPr>
        <p:txBody>
          <a:bodyPr wrap="none" rtlCol="0">
            <a:spAutoFit/>
          </a:bodyPr>
          <a:lstStyle/>
          <a:p>
            <a:pPr algn="ctr"/>
            <a:r>
              <a:rPr lang="en-US" sz="3200" b="1" dirty="0" smtClean="0"/>
              <a:t>MARKETING </a:t>
            </a:r>
          </a:p>
          <a:p>
            <a:pPr algn="ctr"/>
            <a:r>
              <a:rPr lang="en-US" sz="3200" b="1" dirty="0" smtClean="0"/>
              <a:t>&amp; </a:t>
            </a:r>
          </a:p>
          <a:p>
            <a:pPr algn="ctr"/>
            <a:r>
              <a:rPr lang="en-US" sz="3200" b="1" dirty="0" smtClean="0"/>
              <a:t>PROMOTION</a:t>
            </a:r>
          </a:p>
          <a:p>
            <a:pPr algn="ctr"/>
            <a:r>
              <a:rPr lang="en-US" sz="3200" b="1" dirty="0" smtClean="0"/>
              <a:t>STRATEGY</a:t>
            </a:r>
            <a:endParaRPr lang="en-MY" sz="3200" b="1" dirty="0"/>
          </a:p>
        </p:txBody>
      </p:sp>
    </p:spTree>
    <p:extLst>
      <p:ext uri="{BB962C8B-B14F-4D97-AF65-F5344CB8AC3E}">
        <p14:creationId xmlns:p14="http://schemas.microsoft.com/office/powerpoint/2010/main" xmlns="" val="25488583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Marketing &amp; promotion</a:t>
            </a:r>
            <a:endParaRPr lang="en-MY" sz="3000" dirty="0">
              <a:solidFill>
                <a:schemeClr val="tx1"/>
              </a:solidFill>
              <a:latin typeface="Arial Black"/>
            </a:endParaRPr>
          </a:p>
        </p:txBody>
      </p:sp>
      <p:sp>
        <p:nvSpPr>
          <p:cNvPr id="27" name="Freeform 181"/>
          <p:cNvSpPr>
            <a:spLocks/>
          </p:cNvSpPr>
          <p:nvPr/>
        </p:nvSpPr>
        <p:spPr bwMode="auto">
          <a:xfrm>
            <a:off x="1893665" y="3186561"/>
            <a:ext cx="924170" cy="924170"/>
          </a:xfrm>
          <a:custGeom>
            <a:avLst/>
            <a:gdLst>
              <a:gd name="T0" fmla="*/ 1288 w 2272"/>
              <a:gd name="T1" fmla="*/ 2272 h 2272"/>
              <a:gd name="T2" fmla="*/ 1313 w 2272"/>
              <a:gd name="T3" fmla="*/ 2191 h 2272"/>
              <a:gd name="T4" fmla="*/ 1344 w 2272"/>
              <a:gd name="T5" fmla="*/ 2033 h 2272"/>
              <a:gd name="T6" fmla="*/ 1353 w 2272"/>
              <a:gd name="T7" fmla="*/ 1881 h 2272"/>
              <a:gd name="T8" fmla="*/ 1342 w 2272"/>
              <a:gd name="T9" fmla="*/ 1734 h 2272"/>
              <a:gd name="T10" fmla="*/ 1312 w 2272"/>
              <a:gd name="T11" fmla="*/ 1597 h 2272"/>
              <a:gd name="T12" fmla="*/ 1264 w 2272"/>
              <a:gd name="T13" fmla="*/ 1469 h 2272"/>
              <a:gd name="T14" fmla="*/ 1200 w 2272"/>
              <a:gd name="T15" fmla="*/ 1351 h 2272"/>
              <a:gd name="T16" fmla="*/ 1121 w 2272"/>
              <a:gd name="T17" fmla="*/ 1245 h 2272"/>
              <a:gd name="T18" fmla="*/ 1027 w 2272"/>
              <a:gd name="T19" fmla="*/ 1151 h 2272"/>
              <a:gd name="T20" fmla="*/ 920 w 2272"/>
              <a:gd name="T21" fmla="*/ 1072 h 2272"/>
              <a:gd name="T22" fmla="*/ 802 w 2272"/>
              <a:gd name="T23" fmla="*/ 1007 h 2272"/>
              <a:gd name="T24" fmla="*/ 674 w 2272"/>
              <a:gd name="T25" fmla="*/ 961 h 2272"/>
              <a:gd name="T26" fmla="*/ 537 w 2272"/>
              <a:gd name="T27" fmla="*/ 930 h 2272"/>
              <a:gd name="T28" fmla="*/ 392 w 2272"/>
              <a:gd name="T29" fmla="*/ 919 h 2272"/>
              <a:gd name="T30" fmla="*/ 239 w 2272"/>
              <a:gd name="T31" fmla="*/ 928 h 2272"/>
              <a:gd name="T32" fmla="*/ 80 w 2272"/>
              <a:gd name="T33" fmla="*/ 958 h 2272"/>
              <a:gd name="T34" fmla="*/ 0 w 2272"/>
              <a:gd name="T35" fmla="*/ 983 h 2272"/>
              <a:gd name="T36" fmla="*/ 983 w 2272"/>
              <a:gd name="T37" fmla="*/ 0 h 2272"/>
              <a:gd name="T38" fmla="*/ 958 w 2272"/>
              <a:gd name="T39" fmla="*/ 81 h 2272"/>
              <a:gd name="T40" fmla="*/ 928 w 2272"/>
              <a:gd name="T41" fmla="*/ 239 h 2272"/>
              <a:gd name="T42" fmla="*/ 919 w 2272"/>
              <a:gd name="T43" fmla="*/ 392 h 2272"/>
              <a:gd name="T44" fmla="*/ 929 w 2272"/>
              <a:gd name="T45" fmla="*/ 537 h 2272"/>
              <a:gd name="T46" fmla="*/ 959 w 2272"/>
              <a:gd name="T47" fmla="*/ 674 h 2272"/>
              <a:gd name="T48" fmla="*/ 1007 w 2272"/>
              <a:gd name="T49" fmla="*/ 804 h 2272"/>
              <a:gd name="T50" fmla="*/ 1072 w 2272"/>
              <a:gd name="T51" fmla="*/ 922 h 2272"/>
              <a:gd name="T52" fmla="*/ 1151 w 2272"/>
              <a:gd name="T53" fmla="*/ 1028 h 2272"/>
              <a:gd name="T54" fmla="*/ 1244 w 2272"/>
              <a:gd name="T55" fmla="*/ 1121 h 2272"/>
              <a:gd name="T56" fmla="*/ 1351 w 2272"/>
              <a:gd name="T57" fmla="*/ 1200 h 2272"/>
              <a:gd name="T58" fmla="*/ 1469 w 2272"/>
              <a:gd name="T59" fmla="*/ 1264 h 2272"/>
              <a:gd name="T60" fmla="*/ 1597 w 2272"/>
              <a:gd name="T61" fmla="*/ 1312 h 2272"/>
              <a:gd name="T62" fmla="*/ 1734 w 2272"/>
              <a:gd name="T63" fmla="*/ 1342 h 2272"/>
              <a:gd name="T64" fmla="*/ 1881 w 2272"/>
              <a:gd name="T65" fmla="*/ 1353 h 2272"/>
              <a:gd name="T66" fmla="*/ 2032 w 2272"/>
              <a:gd name="T67" fmla="*/ 1344 h 2272"/>
              <a:gd name="T68" fmla="*/ 2191 w 2272"/>
              <a:gd name="T69" fmla="*/ 1313 h 2272"/>
              <a:gd name="T70" fmla="*/ 2272 w 2272"/>
              <a:gd name="T71" fmla="*/ 1289 h 2272"/>
              <a:gd name="T72" fmla="*/ 1288 w 2272"/>
              <a:gd name="T73"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2" h="2272">
                <a:moveTo>
                  <a:pt x="1288" y="2272"/>
                </a:moveTo>
                <a:lnTo>
                  <a:pt x="1313" y="2191"/>
                </a:lnTo>
                <a:lnTo>
                  <a:pt x="1344" y="2033"/>
                </a:lnTo>
                <a:lnTo>
                  <a:pt x="1353" y="1881"/>
                </a:lnTo>
                <a:lnTo>
                  <a:pt x="1342" y="1734"/>
                </a:lnTo>
                <a:lnTo>
                  <a:pt x="1312" y="1597"/>
                </a:lnTo>
                <a:lnTo>
                  <a:pt x="1264" y="1469"/>
                </a:lnTo>
                <a:lnTo>
                  <a:pt x="1200" y="1351"/>
                </a:lnTo>
                <a:lnTo>
                  <a:pt x="1121" y="1245"/>
                </a:lnTo>
                <a:lnTo>
                  <a:pt x="1027" y="1151"/>
                </a:lnTo>
                <a:lnTo>
                  <a:pt x="920" y="1072"/>
                </a:lnTo>
                <a:lnTo>
                  <a:pt x="802" y="1007"/>
                </a:lnTo>
                <a:lnTo>
                  <a:pt x="674" y="961"/>
                </a:lnTo>
                <a:lnTo>
                  <a:pt x="537" y="930"/>
                </a:lnTo>
                <a:lnTo>
                  <a:pt x="392" y="919"/>
                </a:lnTo>
                <a:lnTo>
                  <a:pt x="239" y="928"/>
                </a:lnTo>
                <a:lnTo>
                  <a:pt x="80" y="958"/>
                </a:lnTo>
                <a:lnTo>
                  <a:pt x="0" y="983"/>
                </a:lnTo>
                <a:lnTo>
                  <a:pt x="983" y="0"/>
                </a:lnTo>
                <a:lnTo>
                  <a:pt x="958" y="81"/>
                </a:lnTo>
                <a:lnTo>
                  <a:pt x="928" y="239"/>
                </a:lnTo>
                <a:lnTo>
                  <a:pt x="919" y="392"/>
                </a:lnTo>
                <a:lnTo>
                  <a:pt x="929" y="537"/>
                </a:lnTo>
                <a:lnTo>
                  <a:pt x="959" y="674"/>
                </a:lnTo>
                <a:lnTo>
                  <a:pt x="1007" y="804"/>
                </a:lnTo>
                <a:lnTo>
                  <a:pt x="1072" y="922"/>
                </a:lnTo>
                <a:lnTo>
                  <a:pt x="1151" y="1028"/>
                </a:lnTo>
                <a:lnTo>
                  <a:pt x="1244" y="1121"/>
                </a:lnTo>
                <a:lnTo>
                  <a:pt x="1351" y="1200"/>
                </a:lnTo>
                <a:lnTo>
                  <a:pt x="1469" y="1264"/>
                </a:lnTo>
                <a:lnTo>
                  <a:pt x="1597" y="1312"/>
                </a:lnTo>
                <a:lnTo>
                  <a:pt x="1734" y="1342"/>
                </a:lnTo>
                <a:lnTo>
                  <a:pt x="1881" y="1353"/>
                </a:lnTo>
                <a:lnTo>
                  <a:pt x="2032" y="1344"/>
                </a:lnTo>
                <a:lnTo>
                  <a:pt x="2191" y="1313"/>
                </a:lnTo>
                <a:lnTo>
                  <a:pt x="2272" y="1289"/>
                </a:lnTo>
                <a:lnTo>
                  <a:pt x="1288" y="2272"/>
                </a:lnTo>
                <a:close/>
              </a:path>
            </a:pathLst>
          </a:custGeom>
          <a:solidFill>
            <a:srgbClr val="FFC000"/>
          </a:solidFill>
          <a:ln>
            <a:noFill/>
          </a:ln>
          <a:extLst>
            <a:ext uri="{91240B29-F687-4F45-9708-019B960494DF}">
              <a14:hiddenLine xmlns:a14="http://schemas.microsoft.com/office/drawing/2010/main" xmlns="" w="9525">
                <a:solidFill>
                  <a:srgbClr val="000000"/>
                </a:solidFill>
                <a:round/>
                <a:headEnd/>
                <a:tailEnd/>
              </a14:hiddenLine>
            </a:ext>
          </a:extLst>
        </p:spPr>
        <p:txBody>
          <a:bodyPr lIns="68580" tIns="34290" rIns="68580" bIns="34290"/>
          <a:lstStyle/>
          <a:p>
            <a:pPr>
              <a:defRPr/>
            </a:pPr>
            <a:endParaRPr lang="en-US" sz="1350">
              <a:cs typeface="Arial" charset="0"/>
            </a:endParaRPr>
          </a:p>
        </p:txBody>
      </p:sp>
      <p:sp>
        <p:nvSpPr>
          <p:cNvPr id="30" name="Freeform 186"/>
          <p:cNvSpPr>
            <a:spLocks/>
          </p:cNvSpPr>
          <p:nvPr/>
        </p:nvSpPr>
        <p:spPr bwMode="auto">
          <a:xfrm>
            <a:off x="939800" y="2160587"/>
            <a:ext cx="1608138" cy="1455738"/>
          </a:xfrm>
          <a:custGeom>
            <a:avLst/>
            <a:gdLst>
              <a:gd name="T0" fmla="*/ 1611 w 3063"/>
              <a:gd name="T1" fmla="*/ 2 h 3062"/>
              <a:gd name="T2" fmla="*/ 1914 w 3063"/>
              <a:gd name="T3" fmla="*/ 47 h 3062"/>
              <a:gd name="T4" fmla="*/ 2196 w 3063"/>
              <a:gd name="T5" fmla="*/ 151 h 3062"/>
              <a:gd name="T6" fmla="*/ 2448 w 3063"/>
              <a:gd name="T7" fmla="*/ 304 h 3062"/>
              <a:gd name="T8" fmla="*/ 2665 w 3063"/>
              <a:gd name="T9" fmla="*/ 501 h 3062"/>
              <a:gd name="T10" fmla="*/ 2841 w 3063"/>
              <a:gd name="T11" fmla="*/ 737 h 3062"/>
              <a:gd name="T12" fmla="*/ 2971 w 3063"/>
              <a:gd name="T13" fmla="*/ 1005 h 3062"/>
              <a:gd name="T14" fmla="*/ 3046 w 3063"/>
              <a:gd name="T15" fmla="*/ 1298 h 3062"/>
              <a:gd name="T16" fmla="*/ 3063 w 3063"/>
              <a:gd name="T17" fmla="*/ 1531 h 3062"/>
              <a:gd name="T18" fmla="*/ 3046 w 3063"/>
              <a:gd name="T19" fmla="*/ 1764 h 3062"/>
              <a:gd name="T20" fmla="*/ 2971 w 3063"/>
              <a:gd name="T21" fmla="*/ 2057 h 3062"/>
              <a:gd name="T22" fmla="*/ 2841 w 3063"/>
              <a:gd name="T23" fmla="*/ 2326 h 3062"/>
              <a:gd name="T24" fmla="*/ 2665 w 3063"/>
              <a:gd name="T25" fmla="*/ 2560 h 3062"/>
              <a:gd name="T26" fmla="*/ 2448 w 3063"/>
              <a:gd name="T27" fmla="*/ 2759 h 3062"/>
              <a:gd name="T28" fmla="*/ 2196 w 3063"/>
              <a:gd name="T29" fmla="*/ 2912 h 3062"/>
              <a:gd name="T30" fmla="*/ 1914 w 3063"/>
              <a:gd name="T31" fmla="*/ 3014 h 3062"/>
              <a:gd name="T32" fmla="*/ 1611 w 3063"/>
              <a:gd name="T33" fmla="*/ 3061 h 3062"/>
              <a:gd name="T34" fmla="*/ 1453 w 3063"/>
              <a:gd name="T35" fmla="*/ 3061 h 3062"/>
              <a:gd name="T36" fmla="*/ 1148 w 3063"/>
              <a:gd name="T37" fmla="*/ 3014 h 3062"/>
              <a:gd name="T38" fmla="*/ 867 w 3063"/>
              <a:gd name="T39" fmla="*/ 2912 h 3062"/>
              <a:gd name="T40" fmla="*/ 616 w 3063"/>
              <a:gd name="T41" fmla="*/ 2759 h 3062"/>
              <a:gd name="T42" fmla="*/ 398 w 3063"/>
              <a:gd name="T43" fmla="*/ 2560 h 3062"/>
              <a:gd name="T44" fmla="*/ 222 w 3063"/>
              <a:gd name="T45" fmla="*/ 2326 h 3062"/>
              <a:gd name="T46" fmla="*/ 93 w 3063"/>
              <a:gd name="T47" fmla="*/ 2057 h 3062"/>
              <a:gd name="T48" fmla="*/ 18 w 3063"/>
              <a:gd name="T49" fmla="*/ 1764 h 3062"/>
              <a:gd name="T50" fmla="*/ 0 w 3063"/>
              <a:gd name="T51" fmla="*/ 1531 h 3062"/>
              <a:gd name="T52" fmla="*/ 18 w 3063"/>
              <a:gd name="T53" fmla="*/ 1298 h 3062"/>
              <a:gd name="T54" fmla="*/ 93 w 3063"/>
              <a:gd name="T55" fmla="*/ 1005 h 3062"/>
              <a:gd name="T56" fmla="*/ 222 w 3063"/>
              <a:gd name="T57" fmla="*/ 737 h 3062"/>
              <a:gd name="T58" fmla="*/ 398 w 3063"/>
              <a:gd name="T59" fmla="*/ 501 h 3062"/>
              <a:gd name="T60" fmla="*/ 616 w 3063"/>
              <a:gd name="T61" fmla="*/ 304 h 3062"/>
              <a:gd name="T62" fmla="*/ 867 w 3063"/>
              <a:gd name="T63" fmla="*/ 151 h 3062"/>
              <a:gd name="T64" fmla="*/ 1148 w 3063"/>
              <a:gd name="T65" fmla="*/ 47 h 3062"/>
              <a:gd name="T66" fmla="*/ 1453 w 3063"/>
              <a:gd name="T67" fmla="*/ 2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3" h="3062">
                <a:moveTo>
                  <a:pt x="1532" y="0"/>
                </a:moveTo>
                <a:lnTo>
                  <a:pt x="1611" y="2"/>
                </a:lnTo>
                <a:lnTo>
                  <a:pt x="1765" y="17"/>
                </a:lnTo>
                <a:lnTo>
                  <a:pt x="1914" y="47"/>
                </a:lnTo>
                <a:lnTo>
                  <a:pt x="2058" y="92"/>
                </a:lnTo>
                <a:lnTo>
                  <a:pt x="2196" y="151"/>
                </a:lnTo>
                <a:lnTo>
                  <a:pt x="2325" y="221"/>
                </a:lnTo>
                <a:lnTo>
                  <a:pt x="2448" y="304"/>
                </a:lnTo>
                <a:lnTo>
                  <a:pt x="2561" y="397"/>
                </a:lnTo>
                <a:lnTo>
                  <a:pt x="2665" y="501"/>
                </a:lnTo>
                <a:lnTo>
                  <a:pt x="2759" y="615"/>
                </a:lnTo>
                <a:lnTo>
                  <a:pt x="2841" y="737"/>
                </a:lnTo>
                <a:lnTo>
                  <a:pt x="2912" y="868"/>
                </a:lnTo>
                <a:lnTo>
                  <a:pt x="2971" y="1005"/>
                </a:lnTo>
                <a:lnTo>
                  <a:pt x="3015" y="1148"/>
                </a:lnTo>
                <a:lnTo>
                  <a:pt x="3046" y="1298"/>
                </a:lnTo>
                <a:lnTo>
                  <a:pt x="3061" y="1452"/>
                </a:lnTo>
                <a:lnTo>
                  <a:pt x="3063" y="1531"/>
                </a:lnTo>
                <a:lnTo>
                  <a:pt x="3061" y="1610"/>
                </a:lnTo>
                <a:lnTo>
                  <a:pt x="3046" y="1764"/>
                </a:lnTo>
                <a:lnTo>
                  <a:pt x="3015" y="1914"/>
                </a:lnTo>
                <a:lnTo>
                  <a:pt x="2971" y="2057"/>
                </a:lnTo>
                <a:lnTo>
                  <a:pt x="2912" y="2195"/>
                </a:lnTo>
                <a:lnTo>
                  <a:pt x="2841" y="2326"/>
                </a:lnTo>
                <a:lnTo>
                  <a:pt x="2759" y="2448"/>
                </a:lnTo>
                <a:lnTo>
                  <a:pt x="2665" y="2560"/>
                </a:lnTo>
                <a:lnTo>
                  <a:pt x="2561" y="2664"/>
                </a:lnTo>
                <a:lnTo>
                  <a:pt x="2448" y="2759"/>
                </a:lnTo>
                <a:lnTo>
                  <a:pt x="2325" y="2840"/>
                </a:lnTo>
                <a:lnTo>
                  <a:pt x="2196" y="2912"/>
                </a:lnTo>
                <a:lnTo>
                  <a:pt x="2058" y="2970"/>
                </a:lnTo>
                <a:lnTo>
                  <a:pt x="1914" y="3014"/>
                </a:lnTo>
                <a:lnTo>
                  <a:pt x="1765" y="3045"/>
                </a:lnTo>
                <a:lnTo>
                  <a:pt x="1611" y="3061"/>
                </a:lnTo>
                <a:lnTo>
                  <a:pt x="1532" y="3062"/>
                </a:lnTo>
                <a:lnTo>
                  <a:pt x="1453" y="3061"/>
                </a:lnTo>
                <a:lnTo>
                  <a:pt x="1299" y="3045"/>
                </a:lnTo>
                <a:lnTo>
                  <a:pt x="1148" y="3014"/>
                </a:lnTo>
                <a:lnTo>
                  <a:pt x="1004" y="2970"/>
                </a:lnTo>
                <a:lnTo>
                  <a:pt x="867" y="2912"/>
                </a:lnTo>
                <a:lnTo>
                  <a:pt x="737" y="2840"/>
                </a:lnTo>
                <a:lnTo>
                  <a:pt x="616" y="2759"/>
                </a:lnTo>
                <a:lnTo>
                  <a:pt x="502" y="2664"/>
                </a:lnTo>
                <a:lnTo>
                  <a:pt x="398" y="2560"/>
                </a:lnTo>
                <a:lnTo>
                  <a:pt x="305" y="2448"/>
                </a:lnTo>
                <a:lnTo>
                  <a:pt x="222" y="2326"/>
                </a:lnTo>
                <a:lnTo>
                  <a:pt x="152" y="2195"/>
                </a:lnTo>
                <a:lnTo>
                  <a:pt x="93" y="2057"/>
                </a:lnTo>
                <a:lnTo>
                  <a:pt x="48" y="1914"/>
                </a:lnTo>
                <a:lnTo>
                  <a:pt x="18" y="1764"/>
                </a:lnTo>
                <a:lnTo>
                  <a:pt x="3" y="1610"/>
                </a:lnTo>
                <a:lnTo>
                  <a:pt x="0" y="1531"/>
                </a:lnTo>
                <a:lnTo>
                  <a:pt x="3" y="1452"/>
                </a:lnTo>
                <a:lnTo>
                  <a:pt x="18" y="1298"/>
                </a:lnTo>
                <a:lnTo>
                  <a:pt x="48" y="1148"/>
                </a:lnTo>
                <a:lnTo>
                  <a:pt x="93" y="1005"/>
                </a:lnTo>
                <a:lnTo>
                  <a:pt x="152" y="868"/>
                </a:lnTo>
                <a:lnTo>
                  <a:pt x="222" y="737"/>
                </a:lnTo>
                <a:lnTo>
                  <a:pt x="305" y="615"/>
                </a:lnTo>
                <a:lnTo>
                  <a:pt x="398" y="501"/>
                </a:lnTo>
                <a:lnTo>
                  <a:pt x="502" y="397"/>
                </a:lnTo>
                <a:lnTo>
                  <a:pt x="616" y="304"/>
                </a:lnTo>
                <a:lnTo>
                  <a:pt x="737" y="221"/>
                </a:lnTo>
                <a:lnTo>
                  <a:pt x="867" y="151"/>
                </a:lnTo>
                <a:lnTo>
                  <a:pt x="1004" y="92"/>
                </a:lnTo>
                <a:lnTo>
                  <a:pt x="1148" y="47"/>
                </a:lnTo>
                <a:lnTo>
                  <a:pt x="1299" y="17"/>
                </a:lnTo>
                <a:lnTo>
                  <a:pt x="1453" y="2"/>
                </a:lnTo>
                <a:lnTo>
                  <a:pt x="1532" y="0"/>
                </a:lnTo>
                <a:close/>
              </a:path>
            </a:pathLst>
          </a:custGeom>
          <a:solidFill>
            <a:srgbClr val="0070C0"/>
          </a:solidFill>
          <a:ln>
            <a:noFill/>
          </a:ln>
        </p:spPr>
        <p:txBody>
          <a:bodyPr lIns="68580" tIns="34290" rIns="68580" bIns="34290"/>
          <a:lstStyle/>
          <a:p>
            <a:pPr>
              <a:defRPr/>
            </a:pPr>
            <a:endParaRPr lang="en-US" sz="1350">
              <a:cs typeface="Arial" charset="0"/>
            </a:endParaRPr>
          </a:p>
        </p:txBody>
      </p:sp>
      <p:sp>
        <p:nvSpPr>
          <p:cNvPr id="31" name="Freeform 187"/>
          <p:cNvSpPr>
            <a:spLocks/>
          </p:cNvSpPr>
          <p:nvPr/>
        </p:nvSpPr>
        <p:spPr bwMode="auto">
          <a:xfrm>
            <a:off x="1219200" y="2457450"/>
            <a:ext cx="1050925" cy="846137"/>
          </a:xfrm>
          <a:custGeom>
            <a:avLst/>
            <a:gdLst>
              <a:gd name="T0" fmla="*/ 552425 w 1575"/>
              <a:gd name="T1" fmla="*/ 538 h 1575"/>
              <a:gd name="T2" fmla="*/ 657173 w 1575"/>
              <a:gd name="T3" fmla="*/ 13452 h 1575"/>
              <a:gd name="T4" fmla="*/ 753247 w 1575"/>
              <a:gd name="T5" fmla="*/ 41970 h 1575"/>
              <a:gd name="T6" fmla="*/ 839313 w 1575"/>
              <a:gd name="T7" fmla="*/ 84479 h 1575"/>
              <a:gd name="T8" fmla="*/ 914704 w 1575"/>
              <a:gd name="T9" fmla="*/ 138825 h 1575"/>
              <a:gd name="T10" fmla="*/ 974750 w 1575"/>
              <a:gd name="T11" fmla="*/ 204472 h 1575"/>
              <a:gd name="T12" fmla="*/ 1019452 w 1575"/>
              <a:gd name="T13" fmla="*/ 278189 h 1575"/>
              <a:gd name="T14" fmla="*/ 1044804 w 1575"/>
              <a:gd name="T15" fmla="*/ 359440 h 1575"/>
              <a:gd name="T16" fmla="*/ 1050809 w 1575"/>
              <a:gd name="T17" fmla="*/ 424010 h 1575"/>
              <a:gd name="T18" fmla="*/ 1044804 w 1575"/>
              <a:gd name="T19" fmla="*/ 488041 h 1575"/>
              <a:gd name="T20" fmla="*/ 1019452 w 1575"/>
              <a:gd name="T21" fmla="*/ 569830 h 1575"/>
              <a:gd name="T22" fmla="*/ 974750 w 1575"/>
              <a:gd name="T23" fmla="*/ 643547 h 1575"/>
              <a:gd name="T24" fmla="*/ 914704 w 1575"/>
              <a:gd name="T25" fmla="*/ 708656 h 1575"/>
              <a:gd name="T26" fmla="*/ 839313 w 1575"/>
              <a:gd name="T27" fmla="*/ 763540 h 1575"/>
              <a:gd name="T28" fmla="*/ 753247 w 1575"/>
              <a:gd name="T29" fmla="*/ 806049 h 1575"/>
              <a:gd name="T30" fmla="*/ 657173 w 1575"/>
              <a:gd name="T31" fmla="*/ 834029 h 1575"/>
              <a:gd name="T32" fmla="*/ 552425 w 1575"/>
              <a:gd name="T33" fmla="*/ 847481 h 1575"/>
              <a:gd name="T34" fmla="*/ 498384 w 1575"/>
              <a:gd name="T35" fmla="*/ 847481 h 1575"/>
              <a:gd name="T36" fmla="*/ 394304 w 1575"/>
              <a:gd name="T37" fmla="*/ 834029 h 1575"/>
              <a:gd name="T38" fmla="*/ 297562 w 1575"/>
              <a:gd name="T39" fmla="*/ 806049 h 1575"/>
              <a:gd name="T40" fmla="*/ 210829 w 1575"/>
              <a:gd name="T41" fmla="*/ 763540 h 1575"/>
              <a:gd name="T42" fmla="*/ 136772 w 1575"/>
              <a:gd name="T43" fmla="*/ 708656 h 1575"/>
              <a:gd name="T44" fmla="*/ 76059 w 1575"/>
              <a:gd name="T45" fmla="*/ 643547 h 1575"/>
              <a:gd name="T46" fmla="*/ 32025 w 1575"/>
              <a:gd name="T47" fmla="*/ 569830 h 1575"/>
              <a:gd name="T48" fmla="*/ 6005 w 1575"/>
              <a:gd name="T49" fmla="*/ 488041 h 1575"/>
              <a:gd name="T50" fmla="*/ 0 w 1575"/>
              <a:gd name="T51" fmla="*/ 424010 h 1575"/>
              <a:gd name="T52" fmla="*/ 6005 w 1575"/>
              <a:gd name="T53" fmla="*/ 359440 h 1575"/>
              <a:gd name="T54" fmla="*/ 32025 w 1575"/>
              <a:gd name="T55" fmla="*/ 278189 h 1575"/>
              <a:gd name="T56" fmla="*/ 76059 w 1575"/>
              <a:gd name="T57" fmla="*/ 204472 h 1575"/>
              <a:gd name="T58" fmla="*/ 136772 w 1575"/>
              <a:gd name="T59" fmla="*/ 138825 h 1575"/>
              <a:gd name="T60" fmla="*/ 210829 w 1575"/>
              <a:gd name="T61" fmla="*/ 84479 h 1575"/>
              <a:gd name="T62" fmla="*/ 297562 w 1575"/>
              <a:gd name="T63" fmla="*/ 41970 h 1575"/>
              <a:gd name="T64" fmla="*/ 394304 w 1575"/>
              <a:gd name="T65" fmla="*/ 13452 h 1575"/>
              <a:gd name="T66" fmla="*/ 498384 w 1575"/>
              <a:gd name="T67" fmla="*/ 538 h 15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75"/>
              <a:gd name="T103" fmla="*/ 0 h 1575"/>
              <a:gd name="T104" fmla="*/ 1575 w 1575"/>
              <a:gd name="T105" fmla="*/ 1575 h 157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75" h="1575">
                <a:moveTo>
                  <a:pt x="788" y="0"/>
                </a:moveTo>
                <a:lnTo>
                  <a:pt x="828" y="1"/>
                </a:lnTo>
                <a:lnTo>
                  <a:pt x="907" y="9"/>
                </a:lnTo>
                <a:lnTo>
                  <a:pt x="985" y="25"/>
                </a:lnTo>
                <a:lnTo>
                  <a:pt x="1059" y="48"/>
                </a:lnTo>
                <a:lnTo>
                  <a:pt x="1129" y="78"/>
                </a:lnTo>
                <a:lnTo>
                  <a:pt x="1196" y="114"/>
                </a:lnTo>
                <a:lnTo>
                  <a:pt x="1258" y="157"/>
                </a:lnTo>
                <a:lnTo>
                  <a:pt x="1317" y="205"/>
                </a:lnTo>
                <a:lnTo>
                  <a:pt x="1371" y="258"/>
                </a:lnTo>
                <a:lnTo>
                  <a:pt x="1419" y="316"/>
                </a:lnTo>
                <a:lnTo>
                  <a:pt x="1461" y="380"/>
                </a:lnTo>
                <a:lnTo>
                  <a:pt x="1497" y="446"/>
                </a:lnTo>
                <a:lnTo>
                  <a:pt x="1528" y="517"/>
                </a:lnTo>
                <a:lnTo>
                  <a:pt x="1550" y="591"/>
                </a:lnTo>
                <a:lnTo>
                  <a:pt x="1566" y="668"/>
                </a:lnTo>
                <a:lnTo>
                  <a:pt x="1575" y="748"/>
                </a:lnTo>
                <a:lnTo>
                  <a:pt x="1575" y="788"/>
                </a:lnTo>
                <a:lnTo>
                  <a:pt x="1575" y="828"/>
                </a:lnTo>
                <a:lnTo>
                  <a:pt x="1566" y="907"/>
                </a:lnTo>
                <a:lnTo>
                  <a:pt x="1550" y="985"/>
                </a:lnTo>
                <a:lnTo>
                  <a:pt x="1528" y="1059"/>
                </a:lnTo>
                <a:lnTo>
                  <a:pt x="1497" y="1129"/>
                </a:lnTo>
                <a:lnTo>
                  <a:pt x="1461" y="1196"/>
                </a:lnTo>
                <a:lnTo>
                  <a:pt x="1419" y="1259"/>
                </a:lnTo>
                <a:lnTo>
                  <a:pt x="1371" y="1317"/>
                </a:lnTo>
                <a:lnTo>
                  <a:pt x="1317" y="1371"/>
                </a:lnTo>
                <a:lnTo>
                  <a:pt x="1258" y="1419"/>
                </a:lnTo>
                <a:lnTo>
                  <a:pt x="1196" y="1462"/>
                </a:lnTo>
                <a:lnTo>
                  <a:pt x="1129" y="1498"/>
                </a:lnTo>
                <a:lnTo>
                  <a:pt x="1059" y="1528"/>
                </a:lnTo>
                <a:lnTo>
                  <a:pt x="985" y="1550"/>
                </a:lnTo>
                <a:lnTo>
                  <a:pt x="907" y="1567"/>
                </a:lnTo>
                <a:lnTo>
                  <a:pt x="828" y="1575"/>
                </a:lnTo>
                <a:lnTo>
                  <a:pt x="788" y="1575"/>
                </a:lnTo>
                <a:lnTo>
                  <a:pt x="747" y="1575"/>
                </a:lnTo>
                <a:lnTo>
                  <a:pt x="667" y="1567"/>
                </a:lnTo>
                <a:lnTo>
                  <a:pt x="591" y="1550"/>
                </a:lnTo>
                <a:lnTo>
                  <a:pt x="517" y="1528"/>
                </a:lnTo>
                <a:lnTo>
                  <a:pt x="446" y="1498"/>
                </a:lnTo>
                <a:lnTo>
                  <a:pt x="380" y="1462"/>
                </a:lnTo>
                <a:lnTo>
                  <a:pt x="316" y="1419"/>
                </a:lnTo>
                <a:lnTo>
                  <a:pt x="258" y="1371"/>
                </a:lnTo>
                <a:lnTo>
                  <a:pt x="205" y="1317"/>
                </a:lnTo>
                <a:lnTo>
                  <a:pt x="157" y="1259"/>
                </a:lnTo>
                <a:lnTo>
                  <a:pt x="114" y="1196"/>
                </a:lnTo>
                <a:lnTo>
                  <a:pt x="78" y="1129"/>
                </a:lnTo>
                <a:lnTo>
                  <a:pt x="48" y="1059"/>
                </a:lnTo>
                <a:lnTo>
                  <a:pt x="25" y="985"/>
                </a:lnTo>
                <a:lnTo>
                  <a:pt x="9" y="907"/>
                </a:lnTo>
                <a:lnTo>
                  <a:pt x="1" y="828"/>
                </a:lnTo>
                <a:lnTo>
                  <a:pt x="0" y="788"/>
                </a:lnTo>
                <a:lnTo>
                  <a:pt x="1" y="748"/>
                </a:lnTo>
                <a:lnTo>
                  <a:pt x="9" y="668"/>
                </a:lnTo>
                <a:lnTo>
                  <a:pt x="25" y="591"/>
                </a:lnTo>
                <a:lnTo>
                  <a:pt x="48" y="517"/>
                </a:lnTo>
                <a:lnTo>
                  <a:pt x="78" y="446"/>
                </a:lnTo>
                <a:lnTo>
                  <a:pt x="114" y="380"/>
                </a:lnTo>
                <a:lnTo>
                  <a:pt x="157" y="316"/>
                </a:lnTo>
                <a:lnTo>
                  <a:pt x="205" y="258"/>
                </a:lnTo>
                <a:lnTo>
                  <a:pt x="258" y="205"/>
                </a:lnTo>
                <a:lnTo>
                  <a:pt x="316" y="157"/>
                </a:lnTo>
                <a:lnTo>
                  <a:pt x="380" y="114"/>
                </a:lnTo>
                <a:lnTo>
                  <a:pt x="446" y="78"/>
                </a:lnTo>
                <a:lnTo>
                  <a:pt x="517" y="48"/>
                </a:lnTo>
                <a:lnTo>
                  <a:pt x="591" y="25"/>
                </a:lnTo>
                <a:lnTo>
                  <a:pt x="667" y="9"/>
                </a:lnTo>
                <a:lnTo>
                  <a:pt x="747" y="1"/>
                </a:lnTo>
                <a:lnTo>
                  <a:pt x="78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b="1"/>
              <a:t>PI1M</a:t>
            </a:r>
          </a:p>
          <a:p>
            <a:pPr algn="ctr" eaLnBrk="1" hangingPunct="1"/>
            <a:r>
              <a:rPr lang="en-US" altLang="en-US" sz="1100" b="1"/>
              <a:t>DAYABASE</a:t>
            </a:r>
            <a:endParaRPr lang="en-US" altLang="en-US" b="1"/>
          </a:p>
        </p:txBody>
      </p:sp>
      <p:grpSp>
        <p:nvGrpSpPr>
          <p:cNvPr id="32" name="Group 21"/>
          <p:cNvGrpSpPr>
            <a:grpSpLocks/>
          </p:cNvGrpSpPr>
          <p:nvPr/>
        </p:nvGrpSpPr>
        <p:grpSpPr bwMode="auto">
          <a:xfrm>
            <a:off x="2503488" y="1662112"/>
            <a:ext cx="1230312" cy="2022475"/>
            <a:chOff x="1071320" y="5111713"/>
            <a:chExt cx="1694887" cy="2697438"/>
          </a:xfrm>
        </p:grpSpPr>
        <p:sp>
          <p:nvSpPr>
            <p:cNvPr id="33" name="TextBox 32"/>
            <p:cNvSpPr txBox="1"/>
            <p:nvPr/>
          </p:nvSpPr>
          <p:spPr>
            <a:xfrm>
              <a:off x="1071320" y="5111713"/>
              <a:ext cx="1694887" cy="338768"/>
            </a:xfrm>
            <a:prstGeom prst="rect">
              <a:avLst/>
            </a:prstGeom>
            <a:noFill/>
          </p:spPr>
          <p:txBody>
            <a:bodyPr>
              <a:spAutoFit/>
            </a:bodyPr>
            <a:lstStyle/>
            <a:p>
              <a:pPr algn="ctr">
                <a:defRPr/>
              </a:pPr>
              <a:r>
                <a:rPr lang="en-US" sz="1050" b="1" dirty="0">
                  <a:latin typeface="Open Sans" panose="020B0606030504020204" pitchFamily="34" charset="0"/>
                  <a:ea typeface="Open Sans" panose="020B0606030504020204" pitchFamily="34" charset="0"/>
                  <a:cs typeface="Open Sans" panose="020B0606030504020204" pitchFamily="34" charset="0"/>
                </a:rPr>
                <a:t>PI1M DATABASE</a:t>
              </a:r>
            </a:p>
          </p:txBody>
        </p:sp>
        <p:sp>
          <p:nvSpPr>
            <p:cNvPr id="34" name="TextBox 23"/>
            <p:cNvSpPr txBox="1">
              <a:spLocks noChangeArrowheads="1"/>
            </p:cNvSpPr>
            <p:nvPr/>
          </p:nvSpPr>
          <p:spPr bwMode="auto">
            <a:xfrm>
              <a:off x="1071320" y="5429015"/>
              <a:ext cx="1694887" cy="2380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n-US" altLang="en-US" sz="1100">
                  <a:latin typeface="Open Sans"/>
                  <a:ea typeface="Open Sans"/>
                  <a:cs typeface="Open Sans"/>
                </a:rPr>
                <a:t>Program will be shared to communities via internal business database own by each PI1M center run each PI1M Manager</a:t>
              </a:r>
            </a:p>
          </p:txBody>
        </p:sp>
      </p:grpSp>
      <p:grpSp>
        <p:nvGrpSpPr>
          <p:cNvPr id="35" name="Group 24"/>
          <p:cNvGrpSpPr>
            <a:grpSpLocks/>
          </p:cNvGrpSpPr>
          <p:nvPr/>
        </p:nvGrpSpPr>
        <p:grpSpPr bwMode="auto">
          <a:xfrm>
            <a:off x="611188" y="3738562"/>
            <a:ext cx="1751012" cy="1684338"/>
            <a:chOff x="1071320" y="5111713"/>
            <a:chExt cx="2411561" cy="2246033"/>
          </a:xfrm>
        </p:grpSpPr>
        <p:sp>
          <p:nvSpPr>
            <p:cNvPr id="36" name="TextBox 35"/>
            <p:cNvSpPr txBox="1"/>
            <p:nvPr/>
          </p:nvSpPr>
          <p:spPr>
            <a:xfrm>
              <a:off x="1101929" y="5111713"/>
              <a:ext cx="2350343" cy="338704"/>
            </a:xfrm>
            <a:prstGeom prst="rect">
              <a:avLst/>
            </a:prstGeom>
            <a:noFill/>
          </p:spPr>
          <p:txBody>
            <a:bodyPr wrap="none">
              <a:spAutoFit/>
            </a:bodyPr>
            <a:lstStyle/>
            <a:p>
              <a:pPr algn="ctr">
                <a:defRPr/>
              </a:pPr>
              <a:r>
                <a:rPr lang="en-US" sz="1050" b="1" dirty="0">
                  <a:latin typeface="Open Sans" panose="020B0606030504020204" pitchFamily="34" charset="0"/>
                  <a:ea typeface="Open Sans" panose="020B0606030504020204" pitchFamily="34" charset="0"/>
                  <a:cs typeface="Open Sans" panose="020B0606030504020204" pitchFamily="34" charset="0"/>
                </a:rPr>
                <a:t>DIGITAL ONLINE MEDIA</a:t>
              </a:r>
            </a:p>
          </p:txBody>
        </p:sp>
        <p:sp>
          <p:nvSpPr>
            <p:cNvPr id="37" name="TextBox 26"/>
            <p:cNvSpPr txBox="1">
              <a:spLocks noChangeArrowheads="1"/>
            </p:cNvSpPr>
            <p:nvPr/>
          </p:nvSpPr>
          <p:spPr bwMode="auto">
            <a:xfrm>
              <a:off x="1071320" y="5429015"/>
              <a:ext cx="2411561" cy="1928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n-US" altLang="en-US" sz="1100">
                  <a:latin typeface="Open Sans"/>
                  <a:ea typeface="Open Sans"/>
                  <a:cs typeface="Open Sans"/>
                </a:rPr>
                <a:t>An advertisement impressions will be propagate to browser at each PI1M center automatically as and when user connected or utilize PI1M internet services.</a:t>
              </a:r>
            </a:p>
          </p:txBody>
        </p:sp>
      </p:grpSp>
      <p:grpSp>
        <p:nvGrpSpPr>
          <p:cNvPr id="39" name="Group 28"/>
          <p:cNvGrpSpPr>
            <a:grpSpLocks/>
          </p:cNvGrpSpPr>
          <p:nvPr/>
        </p:nvGrpSpPr>
        <p:grpSpPr bwMode="auto">
          <a:xfrm>
            <a:off x="3768725" y="3630612"/>
            <a:ext cx="1619250" cy="1931988"/>
            <a:chOff x="1071320" y="5111713"/>
            <a:chExt cx="1694887" cy="1939582"/>
          </a:xfrm>
        </p:grpSpPr>
        <p:sp>
          <p:nvSpPr>
            <p:cNvPr id="40" name="TextBox 39"/>
            <p:cNvSpPr txBox="1"/>
            <p:nvPr/>
          </p:nvSpPr>
          <p:spPr>
            <a:xfrm>
              <a:off x="1154403" y="5111713"/>
              <a:ext cx="1605158" cy="254998"/>
            </a:xfrm>
            <a:prstGeom prst="rect">
              <a:avLst/>
            </a:prstGeom>
            <a:noFill/>
          </p:spPr>
          <p:txBody>
            <a:bodyPr wrap="none">
              <a:spAutoFit/>
            </a:bodyPr>
            <a:lstStyle/>
            <a:p>
              <a:pPr algn="ctr">
                <a:defRPr/>
              </a:pPr>
              <a:r>
                <a:rPr lang="en-US" sz="1050" b="1" dirty="0">
                  <a:latin typeface="Open Sans" panose="020B0606030504020204" pitchFamily="34" charset="0"/>
                  <a:ea typeface="Open Sans" panose="020B0606030504020204" pitchFamily="34" charset="0"/>
                  <a:cs typeface="Open Sans" panose="020B0606030504020204" pitchFamily="34" charset="0"/>
                </a:rPr>
                <a:t>Paper Advertisement</a:t>
              </a:r>
            </a:p>
          </p:txBody>
        </p:sp>
        <p:sp>
          <p:nvSpPr>
            <p:cNvPr id="41" name="TextBox 30"/>
            <p:cNvSpPr txBox="1">
              <a:spLocks noChangeArrowheads="1"/>
            </p:cNvSpPr>
            <p:nvPr/>
          </p:nvSpPr>
          <p:spPr bwMode="auto">
            <a:xfrm>
              <a:off x="1071320" y="5429015"/>
              <a:ext cx="1694887" cy="1622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n-US" altLang="en-US" sz="1100">
                  <a:latin typeface="Open Sans"/>
                  <a:ea typeface="Open Sans"/>
                  <a:cs typeface="Open Sans"/>
                </a:rPr>
                <a:t>FR Mutiara will utilize the advertisement in Utusan &amp; Sinar Harian as part of promotion channel to embark this new service @ PI1M nationwide.</a:t>
              </a:r>
            </a:p>
          </p:txBody>
        </p:sp>
      </p:grpSp>
      <p:grpSp>
        <p:nvGrpSpPr>
          <p:cNvPr id="42" name="Group 41"/>
          <p:cNvGrpSpPr/>
          <p:nvPr/>
        </p:nvGrpSpPr>
        <p:grpSpPr>
          <a:xfrm>
            <a:off x="6173623" y="2063828"/>
            <a:ext cx="2132177" cy="1949540"/>
            <a:chOff x="5033963" y="2187575"/>
            <a:chExt cx="1697037" cy="1697038"/>
          </a:xfrm>
          <a:solidFill>
            <a:srgbClr val="FFC000"/>
          </a:solidFill>
        </p:grpSpPr>
        <p:sp>
          <p:nvSpPr>
            <p:cNvPr id="43" name="Freeform 182"/>
            <p:cNvSpPr>
              <a:spLocks/>
            </p:cNvSpPr>
            <p:nvPr/>
          </p:nvSpPr>
          <p:spPr bwMode="auto">
            <a:xfrm>
              <a:off x="5033963" y="2982913"/>
              <a:ext cx="901700" cy="901700"/>
            </a:xfrm>
            <a:custGeom>
              <a:avLst/>
              <a:gdLst>
                <a:gd name="T0" fmla="*/ 982 w 2271"/>
                <a:gd name="T1" fmla="*/ 2272 h 2272"/>
                <a:gd name="T2" fmla="*/ 958 w 2271"/>
                <a:gd name="T3" fmla="*/ 2191 h 2272"/>
                <a:gd name="T4" fmla="*/ 928 w 2271"/>
                <a:gd name="T5" fmla="*/ 2033 h 2272"/>
                <a:gd name="T6" fmla="*/ 919 w 2271"/>
                <a:gd name="T7" fmla="*/ 1881 h 2272"/>
                <a:gd name="T8" fmla="*/ 929 w 2271"/>
                <a:gd name="T9" fmla="*/ 1734 h 2272"/>
                <a:gd name="T10" fmla="*/ 959 w 2271"/>
                <a:gd name="T11" fmla="*/ 1597 h 2272"/>
                <a:gd name="T12" fmla="*/ 1007 w 2271"/>
                <a:gd name="T13" fmla="*/ 1469 h 2272"/>
                <a:gd name="T14" fmla="*/ 1070 w 2271"/>
                <a:gd name="T15" fmla="*/ 1351 h 2272"/>
                <a:gd name="T16" fmla="*/ 1151 w 2271"/>
                <a:gd name="T17" fmla="*/ 1245 h 2272"/>
                <a:gd name="T18" fmla="*/ 1244 w 2271"/>
                <a:gd name="T19" fmla="*/ 1151 h 2272"/>
                <a:gd name="T20" fmla="*/ 1350 w 2271"/>
                <a:gd name="T21" fmla="*/ 1072 h 2272"/>
                <a:gd name="T22" fmla="*/ 1468 w 2271"/>
                <a:gd name="T23" fmla="*/ 1007 h 2272"/>
                <a:gd name="T24" fmla="*/ 1597 w 2271"/>
                <a:gd name="T25" fmla="*/ 961 h 2272"/>
                <a:gd name="T26" fmla="*/ 1734 w 2271"/>
                <a:gd name="T27" fmla="*/ 930 h 2272"/>
                <a:gd name="T28" fmla="*/ 1879 w 2271"/>
                <a:gd name="T29" fmla="*/ 919 h 2272"/>
                <a:gd name="T30" fmla="*/ 2032 w 2271"/>
                <a:gd name="T31" fmla="*/ 928 h 2272"/>
                <a:gd name="T32" fmla="*/ 2190 w 2271"/>
                <a:gd name="T33" fmla="*/ 958 h 2272"/>
                <a:gd name="T34" fmla="*/ 2271 w 2271"/>
                <a:gd name="T35" fmla="*/ 983 h 2272"/>
                <a:gd name="T36" fmla="*/ 1288 w 2271"/>
                <a:gd name="T37" fmla="*/ 0 h 2272"/>
                <a:gd name="T38" fmla="*/ 1313 w 2271"/>
                <a:gd name="T39" fmla="*/ 81 h 2272"/>
                <a:gd name="T40" fmla="*/ 1343 w 2271"/>
                <a:gd name="T41" fmla="*/ 239 h 2272"/>
                <a:gd name="T42" fmla="*/ 1352 w 2271"/>
                <a:gd name="T43" fmla="*/ 392 h 2272"/>
                <a:gd name="T44" fmla="*/ 1341 w 2271"/>
                <a:gd name="T45" fmla="*/ 537 h 2272"/>
                <a:gd name="T46" fmla="*/ 1311 w 2271"/>
                <a:gd name="T47" fmla="*/ 674 h 2272"/>
                <a:gd name="T48" fmla="*/ 1264 w 2271"/>
                <a:gd name="T49" fmla="*/ 804 h 2272"/>
                <a:gd name="T50" fmla="*/ 1200 w 2271"/>
                <a:gd name="T51" fmla="*/ 922 h 2272"/>
                <a:gd name="T52" fmla="*/ 1120 w 2271"/>
                <a:gd name="T53" fmla="*/ 1028 h 2272"/>
                <a:gd name="T54" fmla="*/ 1026 w 2271"/>
                <a:gd name="T55" fmla="*/ 1121 h 2272"/>
                <a:gd name="T56" fmla="*/ 920 w 2271"/>
                <a:gd name="T57" fmla="*/ 1200 h 2272"/>
                <a:gd name="T58" fmla="*/ 802 w 2271"/>
                <a:gd name="T59" fmla="*/ 1264 h 2272"/>
                <a:gd name="T60" fmla="*/ 674 w 2271"/>
                <a:gd name="T61" fmla="*/ 1312 h 2272"/>
                <a:gd name="T62" fmla="*/ 536 w 2271"/>
                <a:gd name="T63" fmla="*/ 1342 h 2272"/>
                <a:gd name="T64" fmla="*/ 391 w 2271"/>
                <a:gd name="T65" fmla="*/ 1353 h 2272"/>
                <a:gd name="T66" fmla="*/ 238 w 2271"/>
                <a:gd name="T67" fmla="*/ 1344 h 2272"/>
                <a:gd name="T68" fmla="*/ 80 w 2271"/>
                <a:gd name="T69" fmla="*/ 1313 h 2272"/>
                <a:gd name="T70" fmla="*/ 0 w 2271"/>
                <a:gd name="T71" fmla="*/ 1289 h 2272"/>
                <a:gd name="T72" fmla="*/ 982 w 2271"/>
                <a:gd name="T73"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1" h="2272">
                  <a:moveTo>
                    <a:pt x="982" y="2272"/>
                  </a:moveTo>
                  <a:lnTo>
                    <a:pt x="958" y="2191"/>
                  </a:lnTo>
                  <a:lnTo>
                    <a:pt x="928" y="2033"/>
                  </a:lnTo>
                  <a:lnTo>
                    <a:pt x="919" y="1881"/>
                  </a:lnTo>
                  <a:lnTo>
                    <a:pt x="929" y="1734"/>
                  </a:lnTo>
                  <a:lnTo>
                    <a:pt x="959" y="1597"/>
                  </a:lnTo>
                  <a:lnTo>
                    <a:pt x="1007" y="1469"/>
                  </a:lnTo>
                  <a:lnTo>
                    <a:pt x="1070" y="1351"/>
                  </a:lnTo>
                  <a:lnTo>
                    <a:pt x="1151" y="1245"/>
                  </a:lnTo>
                  <a:lnTo>
                    <a:pt x="1244" y="1151"/>
                  </a:lnTo>
                  <a:lnTo>
                    <a:pt x="1350" y="1072"/>
                  </a:lnTo>
                  <a:lnTo>
                    <a:pt x="1468" y="1007"/>
                  </a:lnTo>
                  <a:lnTo>
                    <a:pt x="1597" y="961"/>
                  </a:lnTo>
                  <a:lnTo>
                    <a:pt x="1734" y="930"/>
                  </a:lnTo>
                  <a:lnTo>
                    <a:pt x="1879" y="919"/>
                  </a:lnTo>
                  <a:lnTo>
                    <a:pt x="2032" y="928"/>
                  </a:lnTo>
                  <a:lnTo>
                    <a:pt x="2190" y="958"/>
                  </a:lnTo>
                  <a:lnTo>
                    <a:pt x="2271" y="983"/>
                  </a:lnTo>
                  <a:lnTo>
                    <a:pt x="1288" y="0"/>
                  </a:lnTo>
                  <a:lnTo>
                    <a:pt x="1313" y="81"/>
                  </a:lnTo>
                  <a:lnTo>
                    <a:pt x="1343" y="239"/>
                  </a:lnTo>
                  <a:lnTo>
                    <a:pt x="1352" y="392"/>
                  </a:lnTo>
                  <a:lnTo>
                    <a:pt x="1341" y="537"/>
                  </a:lnTo>
                  <a:lnTo>
                    <a:pt x="1311" y="674"/>
                  </a:lnTo>
                  <a:lnTo>
                    <a:pt x="1264" y="804"/>
                  </a:lnTo>
                  <a:lnTo>
                    <a:pt x="1200" y="922"/>
                  </a:lnTo>
                  <a:lnTo>
                    <a:pt x="1120" y="1028"/>
                  </a:lnTo>
                  <a:lnTo>
                    <a:pt x="1026" y="1121"/>
                  </a:lnTo>
                  <a:lnTo>
                    <a:pt x="920" y="1200"/>
                  </a:lnTo>
                  <a:lnTo>
                    <a:pt x="802" y="1264"/>
                  </a:lnTo>
                  <a:lnTo>
                    <a:pt x="674" y="1312"/>
                  </a:lnTo>
                  <a:lnTo>
                    <a:pt x="536" y="1342"/>
                  </a:lnTo>
                  <a:lnTo>
                    <a:pt x="391" y="1353"/>
                  </a:lnTo>
                  <a:lnTo>
                    <a:pt x="238" y="1344"/>
                  </a:lnTo>
                  <a:lnTo>
                    <a:pt x="80" y="1313"/>
                  </a:lnTo>
                  <a:lnTo>
                    <a:pt x="0" y="1289"/>
                  </a:lnTo>
                  <a:lnTo>
                    <a:pt x="982" y="22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lIns="68580" tIns="34290" rIns="68580" bIns="34290"/>
            <a:lstStyle/>
            <a:p>
              <a:pPr>
                <a:defRPr/>
              </a:pPr>
              <a:endParaRPr lang="en-US" sz="1350">
                <a:cs typeface="Arial" charset="0"/>
              </a:endParaRPr>
            </a:p>
          </p:txBody>
        </p:sp>
        <p:sp>
          <p:nvSpPr>
            <p:cNvPr id="44" name="Freeform 189"/>
            <p:cNvSpPr>
              <a:spLocks/>
            </p:cNvSpPr>
            <p:nvPr/>
          </p:nvSpPr>
          <p:spPr bwMode="auto">
            <a:xfrm>
              <a:off x="5514975" y="2187575"/>
              <a:ext cx="1216025" cy="1214438"/>
            </a:xfrm>
            <a:custGeom>
              <a:avLst/>
              <a:gdLst>
                <a:gd name="T0" fmla="*/ 1453 w 3063"/>
                <a:gd name="T1" fmla="*/ 2 h 3062"/>
                <a:gd name="T2" fmla="*/ 1148 w 3063"/>
                <a:gd name="T3" fmla="*/ 47 h 3062"/>
                <a:gd name="T4" fmla="*/ 867 w 3063"/>
                <a:gd name="T5" fmla="*/ 151 h 3062"/>
                <a:gd name="T6" fmla="*/ 616 w 3063"/>
                <a:gd name="T7" fmla="*/ 304 h 3062"/>
                <a:gd name="T8" fmla="*/ 398 w 3063"/>
                <a:gd name="T9" fmla="*/ 501 h 3062"/>
                <a:gd name="T10" fmla="*/ 222 w 3063"/>
                <a:gd name="T11" fmla="*/ 737 h 3062"/>
                <a:gd name="T12" fmla="*/ 93 w 3063"/>
                <a:gd name="T13" fmla="*/ 1005 h 3062"/>
                <a:gd name="T14" fmla="*/ 17 w 3063"/>
                <a:gd name="T15" fmla="*/ 1298 h 3062"/>
                <a:gd name="T16" fmla="*/ 0 w 3063"/>
                <a:gd name="T17" fmla="*/ 1531 h 3062"/>
                <a:gd name="T18" fmla="*/ 17 w 3063"/>
                <a:gd name="T19" fmla="*/ 1764 h 3062"/>
                <a:gd name="T20" fmla="*/ 93 w 3063"/>
                <a:gd name="T21" fmla="*/ 2057 h 3062"/>
                <a:gd name="T22" fmla="*/ 222 w 3063"/>
                <a:gd name="T23" fmla="*/ 2326 h 3062"/>
                <a:gd name="T24" fmla="*/ 398 w 3063"/>
                <a:gd name="T25" fmla="*/ 2560 h 3062"/>
                <a:gd name="T26" fmla="*/ 616 w 3063"/>
                <a:gd name="T27" fmla="*/ 2759 h 3062"/>
                <a:gd name="T28" fmla="*/ 867 w 3063"/>
                <a:gd name="T29" fmla="*/ 2912 h 3062"/>
                <a:gd name="T30" fmla="*/ 1148 w 3063"/>
                <a:gd name="T31" fmla="*/ 3014 h 3062"/>
                <a:gd name="T32" fmla="*/ 1453 w 3063"/>
                <a:gd name="T33" fmla="*/ 3061 h 3062"/>
                <a:gd name="T34" fmla="*/ 1610 w 3063"/>
                <a:gd name="T35" fmla="*/ 3061 h 3062"/>
                <a:gd name="T36" fmla="*/ 1914 w 3063"/>
                <a:gd name="T37" fmla="*/ 3014 h 3062"/>
                <a:gd name="T38" fmla="*/ 2196 w 3063"/>
                <a:gd name="T39" fmla="*/ 2912 h 3062"/>
                <a:gd name="T40" fmla="*/ 2448 w 3063"/>
                <a:gd name="T41" fmla="*/ 2759 h 3062"/>
                <a:gd name="T42" fmla="*/ 2665 w 3063"/>
                <a:gd name="T43" fmla="*/ 2560 h 3062"/>
                <a:gd name="T44" fmla="*/ 2841 w 3063"/>
                <a:gd name="T45" fmla="*/ 2326 h 3062"/>
                <a:gd name="T46" fmla="*/ 2969 w 3063"/>
                <a:gd name="T47" fmla="*/ 2057 h 3062"/>
                <a:gd name="T48" fmla="*/ 3046 w 3063"/>
                <a:gd name="T49" fmla="*/ 1764 h 3062"/>
                <a:gd name="T50" fmla="*/ 3063 w 3063"/>
                <a:gd name="T51" fmla="*/ 1531 h 3062"/>
                <a:gd name="T52" fmla="*/ 3046 w 3063"/>
                <a:gd name="T53" fmla="*/ 1298 h 3062"/>
                <a:gd name="T54" fmla="*/ 2969 w 3063"/>
                <a:gd name="T55" fmla="*/ 1005 h 3062"/>
                <a:gd name="T56" fmla="*/ 2841 w 3063"/>
                <a:gd name="T57" fmla="*/ 737 h 3062"/>
                <a:gd name="T58" fmla="*/ 2665 w 3063"/>
                <a:gd name="T59" fmla="*/ 501 h 3062"/>
                <a:gd name="T60" fmla="*/ 2448 w 3063"/>
                <a:gd name="T61" fmla="*/ 304 h 3062"/>
                <a:gd name="T62" fmla="*/ 2196 w 3063"/>
                <a:gd name="T63" fmla="*/ 151 h 3062"/>
                <a:gd name="T64" fmla="*/ 1914 w 3063"/>
                <a:gd name="T65" fmla="*/ 47 h 3062"/>
                <a:gd name="T66" fmla="*/ 1610 w 3063"/>
                <a:gd name="T67" fmla="*/ 2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3" h="3062">
                  <a:moveTo>
                    <a:pt x="1532" y="0"/>
                  </a:moveTo>
                  <a:lnTo>
                    <a:pt x="1453" y="2"/>
                  </a:lnTo>
                  <a:lnTo>
                    <a:pt x="1297" y="17"/>
                  </a:lnTo>
                  <a:lnTo>
                    <a:pt x="1148" y="47"/>
                  </a:lnTo>
                  <a:lnTo>
                    <a:pt x="1004" y="92"/>
                  </a:lnTo>
                  <a:lnTo>
                    <a:pt x="867" y="151"/>
                  </a:lnTo>
                  <a:lnTo>
                    <a:pt x="737" y="221"/>
                  </a:lnTo>
                  <a:lnTo>
                    <a:pt x="616" y="304"/>
                  </a:lnTo>
                  <a:lnTo>
                    <a:pt x="502" y="397"/>
                  </a:lnTo>
                  <a:lnTo>
                    <a:pt x="398" y="501"/>
                  </a:lnTo>
                  <a:lnTo>
                    <a:pt x="305" y="615"/>
                  </a:lnTo>
                  <a:lnTo>
                    <a:pt x="222" y="737"/>
                  </a:lnTo>
                  <a:lnTo>
                    <a:pt x="150" y="868"/>
                  </a:lnTo>
                  <a:lnTo>
                    <a:pt x="93" y="1005"/>
                  </a:lnTo>
                  <a:lnTo>
                    <a:pt x="48" y="1148"/>
                  </a:lnTo>
                  <a:lnTo>
                    <a:pt x="17" y="1298"/>
                  </a:lnTo>
                  <a:lnTo>
                    <a:pt x="1" y="1452"/>
                  </a:lnTo>
                  <a:lnTo>
                    <a:pt x="0" y="1531"/>
                  </a:lnTo>
                  <a:lnTo>
                    <a:pt x="1" y="1610"/>
                  </a:lnTo>
                  <a:lnTo>
                    <a:pt x="17" y="1764"/>
                  </a:lnTo>
                  <a:lnTo>
                    <a:pt x="48" y="1914"/>
                  </a:lnTo>
                  <a:lnTo>
                    <a:pt x="93" y="2057"/>
                  </a:lnTo>
                  <a:lnTo>
                    <a:pt x="150" y="2195"/>
                  </a:lnTo>
                  <a:lnTo>
                    <a:pt x="222" y="2326"/>
                  </a:lnTo>
                  <a:lnTo>
                    <a:pt x="305" y="2448"/>
                  </a:lnTo>
                  <a:lnTo>
                    <a:pt x="398" y="2560"/>
                  </a:lnTo>
                  <a:lnTo>
                    <a:pt x="502" y="2664"/>
                  </a:lnTo>
                  <a:lnTo>
                    <a:pt x="616" y="2759"/>
                  </a:lnTo>
                  <a:lnTo>
                    <a:pt x="737" y="2840"/>
                  </a:lnTo>
                  <a:lnTo>
                    <a:pt x="867" y="2912"/>
                  </a:lnTo>
                  <a:lnTo>
                    <a:pt x="1004" y="2970"/>
                  </a:lnTo>
                  <a:lnTo>
                    <a:pt x="1148" y="3014"/>
                  </a:lnTo>
                  <a:lnTo>
                    <a:pt x="1297" y="3045"/>
                  </a:lnTo>
                  <a:lnTo>
                    <a:pt x="1453" y="3061"/>
                  </a:lnTo>
                  <a:lnTo>
                    <a:pt x="1532" y="3062"/>
                  </a:lnTo>
                  <a:lnTo>
                    <a:pt x="1610" y="3061"/>
                  </a:lnTo>
                  <a:lnTo>
                    <a:pt x="1765" y="3045"/>
                  </a:lnTo>
                  <a:lnTo>
                    <a:pt x="1914" y="3014"/>
                  </a:lnTo>
                  <a:lnTo>
                    <a:pt x="2058" y="2970"/>
                  </a:lnTo>
                  <a:lnTo>
                    <a:pt x="2196" y="2912"/>
                  </a:lnTo>
                  <a:lnTo>
                    <a:pt x="2325" y="2840"/>
                  </a:lnTo>
                  <a:lnTo>
                    <a:pt x="2448" y="2759"/>
                  </a:lnTo>
                  <a:lnTo>
                    <a:pt x="2561" y="2664"/>
                  </a:lnTo>
                  <a:lnTo>
                    <a:pt x="2665" y="2560"/>
                  </a:lnTo>
                  <a:lnTo>
                    <a:pt x="2758" y="2448"/>
                  </a:lnTo>
                  <a:lnTo>
                    <a:pt x="2841" y="2326"/>
                  </a:lnTo>
                  <a:lnTo>
                    <a:pt x="2912" y="2195"/>
                  </a:lnTo>
                  <a:lnTo>
                    <a:pt x="2969" y="2057"/>
                  </a:lnTo>
                  <a:lnTo>
                    <a:pt x="3015" y="1914"/>
                  </a:lnTo>
                  <a:lnTo>
                    <a:pt x="3046" y="1764"/>
                  </a:lnTo>
                  <a:lnTo>
                    <a:pt x="3061" y="1610"/>
                  </a:lnTo>
                  <a:lnTo>
                    <a:pt x="3063" y="1531"/>
                  </a:lnTo>
                  <a:lnTo>
                    <a:pt x="3061" y="1452"/>
                  </a:lnTo>
                  <a:lnTo>
                    <a:pt x="3046" y="1298"/>
                  </a:lnTo>
                  <a:lnTo>
                    <a:pt x="3015" y="1148"/>
                  </a:lnTo>
                  <a:lnTo>
                    <a:pt x="2969" y="1005"/>
                  </a:lnTo>
                  <a:lnTo>
                    <a:pt x="2912" y="868"/>
                  </a:lnTo>
                  <a:lnTo>
                    <a:pt x="2841" y="737"/>
                  </a:lnTo>
                  <a:lnTo>
                    <a:pt x="2758" y="615"/>
                  </a:lnTo>
                  <a:lnTo>
                    <a:pt x="2665" y="501"/>
                  </a:lnTo>
                  <a:lnTo>
                    <a:pt x="2561" y="397"/>
                  </a:lnTo>
                  <a:lnTo>
                    <a:pt x="2448" y="304"/>
                  </a:lnTo>
                  <a:lnTo>
                    <a:pt x="2325" y="221"/>
                  </a:lnTo>
                  <a:lnTo>
                    <a:pt x="2196" y="151"/>
                  </a:lnTo>
                  <a:lnTo>
                    <a:pt x="2058" y="92"/>
                  </a:lnTo>
                  <a:lnTo>
                    <a:pt x="1914" y="47"/>
                  </a:lnTo>
                  <a:lnTo>
                    <a:pt x="1765" y="17"/>
                  </a:lnTo>
                  <a:lnTo>
                    <a:pt x="1610" y="2"/>
                  </a:lnTo>
                  <a:lnTo>
                    <a:pt x="153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lIns="68580" tIns="34290" rIns="68580" bIns="34290"/>
            <a:lstStyle/>
            <a:p>
              <a:pPr>
                <a:defRPr/>
              </a:pPr>
              <a:endParaRPr lang="en-US" sz="1350">
                <a:cs typeface="Arial" charset="0"/>
              </a:endParaRPr>
            </a:p>
          </p:txBody>
        </p:sp>
      </p:grpSp>
      <p:grpSp>
        <p:nvGrpSpPr>
          <p:cNvPr id="45" name="Group 44"/>
          <p:cNvGrpSpPr/>
          <p:nvPr/>
        </p:nvGrpSpPr>
        <p:grpSpPr>
          <a:xfrm>
            <a:off x="4865465" y="3089197"/>
            <a:ext cx="1913884" cy="1870232"/>
            <a:chOff x="3757613" y="2982913"/>
            <a:chExt cx="1867350" cy="1824759"/>
          </a:xfrm>
          <a:solidFill>
            <a:srgbClr val="8D44AD"/>
          </a:solidFill>
        </p:grpSpPr>
        <p:sp>
          <p:nvSpPr>
            <p:cNvPr id="46" name="Freeform 181"/>
            <p:cNvSpPr>
              <a:spLocks/>
            </p:cNvSpPr>
            <p:nvPr/>
          </p:nvSpPr>
          <p:spPr bwMode="auto">
            <a:xfrm>
              <a:off x="3757613" y="2982913"/>
              <a:ext cx="901700" cy="901700"/>
            </a:xfrm>
            <a:custGeom>
              <a:avLst/>
              <a:gdLst>
                <a:gd name="T0" fmla="*/ 1288 w 2272"/>
                <a:gd name="T1" fmla="*/ 2272 h 2272"/>
                <a:gd name="T2" fmla="*/ 1313 w 2272"/>
                <a:gd name="T3" fmla="*/ 2191 h 2272"/>
                <a:gd name="T4" fmla="*/ 1344 w 2272"/>
                <a:gd name="T5" fmla="*/ 2033 h 2272"/>
                <a:gd name="T6" fmla="*/ 1353 w 2272"/>
                <a:gd name="T7" fmla="*/ 1881 h 2272"/>
                <a:gd name="T8" fmla="*/ 1342 w 2272"/>
                <a:gd name="T9" fmla="*/ 1734 h 2272"/>
                <a:gd name="T10" fmla="*/ 1312 w 2272"/>
                <a:gd name="T11" fmla="*/ 1597 h 2272"/>
                <a:gd name="T12" fmla="*/ 1264 w 2272"/>
                <a:gd name="T13" fmla="*/ 1469 h 2272"/>
                <a:gd name="T14" fmla="*/ 1200 w 2272"/>
                <a:gd name="T15" fmla="*/ 1351 h 2272"/>
                <a:gd name="T16" fmla="*/ 1121 w 2272"/>
                <a:gd name="T17" fmla="*/ 1245 h 2272"/>
                <a:gd name="T18" fmla="*/ 1027 w 2272"/>
                <a:gd name="T19" fmla="*/ 1151 h 2272"/>
                <a:gd name="T20" fmla="*/ 920 w 2272"/>
                <a:gd name="T21" fmla="*/ 1072 h 2272"/>
                <a:gd name="T22" fmla="*/ 802 w 2272"/>
                <a:gd name="T23" fmla="*/ 1007 h 2272"/>
                <a:gd name="T24" fmla="*/ 674 w 2272"/>
                <a:gd name="T25" fmla="*/ 961 h 2272"/>
                <a:gd name="T26" fmla="*/ 537 w 2272"/>
                <a:gd name="T27" fmla="*/ 930 h 2272"/>
                <a:gd name="T28" fmla="*/ 392 w 2272"/>
                <a:gd name="T29" fmla="*/ 919 h 2272"/>
                <a:gd name="T30" fmla="*/ 239 w 2272"/>
                <a:gd name="T31" fmla="*/ 928 h 2272"/>
                <a:gd name="T32" fmla="*/ 80 w 2272"/>
                <a:gd name="T33" fmla="*/ 958 h 2272"/>
                <a:gd name="T34" fmla="*/ 0 w 2272"/>
                <a:gd name="T35" fmla="*/ 983 h 2272"/>
                <a:gd name="T36" fmla="*/ 983 w 2272"/>
                <a:gd name="T37" fmla="*/ 0 h 2272"/>
                <a:gd name="T38" fmla="*/ 958 w 2272"/>
                <a:gd name="T39" fmla="*/ 81 h 2272"/>
                <a:gd name="T40" fmla="*/ 928 w 2272"/>
                <a:gd name="T41" fmla="*/ 239 h 2272"/>
                <a:gd name="T42" fmla="*/ 919 w 2272"/>
                <a:gd name="T43" fmla="*/ 392 h 2272"/>
                <a:gd name="T44" fmla="*/ 929 w 2272"/>
                <a:gd name="T45" fmla="*/ 537 h 2272"/>
                <a:gd name="T46" fmla="*/ 959 w 2272"/>
                <a:gd name="T47" fmla="*/ 674 h 2272"/>
                <a:gd name="T48" fmla="*/ 1007 w 2272"/>
                <a:gd name="T49" fmla="*/ 804 h 2272"/>
                <a:gd name="T50" fmla="*/ 1072 w 2272"/>
                <a:gd name="T51" fmla="*/ 922 h 2272"/>
                <a:gd name="T52" fmla="*/ 1151 w 2272"/>
                <a:gd name="T53" fmla="*/ 1028 h 2272"/>
                <a:gd name="T54" fmla="*/ 1244 w 2272"/>
                <a:gd name="T55" fmla="*/ 1121 h 2272"/>
                <a:gd name="T56" fmla="*/ 1351 w 2272"/>
                <a:gd name="T57" fmla="*/ 1200 h 2272"/>
                <a:gd name="T58" fmla="*/ 1469 w 2272"/>
                <a:gd name="T59" fmla="*/ 1264 h 2272"/>
                <a:gd name="T60" fmla="*/ 1597 w 2272"/>
                <a:gd name="T61" fmla="*/ 1312 h 2272"/>
                <a:gd name="T62" fmla="*/ 1734 w 2272"/>
                <a:gd name="T63" fmla="*/ 1342 h 2272"/>
                <a:gd name="T64" fmla="*/ 1881 w 2272"/>
                <a:gd name="T65" fmla="*/ 1353 h 2272"/>
                <a:gd name="T66" fmla="*/ 2032 w 2272"/>
                <a:gd name="T67" fmla="*/ 1344 h 2272"/>
                <a:gd name="T68" fmla="*/ 2191 w 2272"/>
                <a:gd name="T69" fmla="*/ 1313 h 2272"/>
                <a:gd name="T70" fmla="*/ 2272 w 2272"/>
                <a:gd name="T71" fmla="*/ 1289 h 2272"/>
                <a:gd name="T72" fmla="*/ 1288 w 2272"/>
                <a:gd name="T73"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2" h="2272">
                  <a:moveTo>
                    <a:pt x="1288" y="2272"/>
                  </a:moveTo>
                  <a:lnTo>
                    <a:pt x="1313" y="2191"/>
                  </a:lnTo>
                  <a:lnTo>
                    <a:pt x="1344" y="2033"/>
                  </a:lnTo>
                  <a:lnTo>
                    <a:pt x="1353" y="1881"/>
                  </a:lnTo>
                  <a:lnTo>
                    <a:pt x="1342" y="1734"/>
                  </a:lnTo>
                  <a:lnTo>
                    <a:pt x="1312" y="1597"/>
                  </a:lnTo>
                  <a:lnTo>
                    <a:pt x="1264" y="1469"/>
                  </a:lnTo>
                  <a:lnTo>
                    <a:pt x="1200" y="1351"/>
                  </a:lnTo>
                  <a:lnTo>
                    <a:pt x="1121" y="1245"/>
                  </a:lnTo>
                  <a:lnTo>
                    <a:pt x="1027" y="1151"/>
                  </a:lnTo>
                  <a:lnTo>
                    <a:pt x="920" y="1072"/>
                  </a:lnTo>
                  <a:lnTo>
                    <a:pt x="802" y="1007"/>
                  </a:lnTo>
                  <a:lnTo>
                    <a:pt x="674" y="961"/>
                  </a:lnTo>
                  <a:lnTo>
                    <a:pt x="537" y="930"/>
                  </a:lnTo>
                  <a:lnTo>
                    <a:pt x="392" y="919"/>
                  </a:lnTo>
                  <a:lnTo>
                    <a:pt x="239" y="928"/>
                  </a:lnTo>
                  <a:lnTo>
                    <a:pt x="80" y="958"/>
                  </a:lnTo>
                  <a:lnTo>
                    <a:pt x="0" y="983"/>
                  </a:lnTo>
                  <a:lnTo>
                    <a:pt x="983" y="0"/>
                  </a:lnTo>
                  <a:lnTo>
                    <a:pt x="958" y="81"/>
                  </a:lnTo>
                  <a:lnTo>
                    <a:pt x="928" y="239"/>
                  </a:lnTo>
                  <a:lnTo>
                    <a:pt x="919" y="392"/>
                  </a:lnTo>
                  <a:lnTo>
                    <a:pt x="929" y="537"/>
                  </a:lnTo>
                  <a:lnTo>
                    <a:pt x="959" y="674"/>
                  </a:lnTo>
                  <a:lnTo>
                    <a:pt x="1007" y="804"/>
                  </a:lnTo>
                  <a:lnTo>
                    <a:pt x="1072" y="922"/>
                  </a:lnTo>
                  <a:lnTo>
                    <a:pt x="1151" y="1028"/>
                  </a:lnTo>
                  <a:lnTo>
                    <a:pt x="1244" y="1121"/>
                  </a:lnTo>
                  <a:lnTo>
                    <a:pt x="1351" y="1200"/>
                  </a:lnTo>
                  <a:lnTo>
                    <a:pt x="1469" y="1264"/>
                  </a:lnTo>
                  <a:lnTo>
                    <a:pt x="1597" y="1312"/>
                  </a:lnTo>
                  <a:lnTo>
                    <a:pt x="1734" y="1342"/>
                  </a:lnTo>
                  <a:lnTo>
                    <a:pt x="1881" y="1353"/>
                  </a:lnTo>
                  <a:lnTo>
                    <a:pt x="2032" y="1344"/>
                  </a:lnTo>
                  <a:lnTo>
                    <a:pt x="2191" y="1313"/>
                  </a:lnTo>
                  <a:lnTo>
                    <a:pt x="2272" y="1289"/>
                  </a:lnTo>
                  <a:lnTo>
                    <a:pt x="1288" y="2272"/>
                  </a:lnTo>
                  <a:close/>
                </a:path>
              </a:pathLst>
            </a:custGeom>
            <a:solidFill>
              <a:srgbClr val="0070C0"/>
            </a:solidFill>
            <a:ln>
              <a:noFill/>
            </a:ln>
            <a:extLst>
              <a:ext uri="{91240B29-F687-4F45-9708-019B960494DF}">
                <a14:hiddenLine xmlns:a14="http://schemas.microsoft.com/office/drawing/2010/main" xmlns="" w="9525">
                  <a:solidFill>
                    <a:srgbClr val="000000"/>
                  </a:solidFill>
                  <a:round/>
                  <a:headEnd/>
                  <a:tailEnd/>
                </a14:hiddenLine>
              </a:ext>
            </a:extLst>
          </p:spPr>
          <p:txBody>
            <a:bodyPr lIns="68580" tIns="34290" rIns="68580" bIns="34290"/>
            <a:lstStyle/>
            <a:p>
              <a:pPr>
                <a:defRPr/>
              </a:pPr>
              <a:endParaRPr lang="en-US" sz="1350">
                <a:cs typeface="Arial" charset="0"/>
              </a:endParaRPr>
            </a:p>
          </p:txBody>
        </p:sp>
        <p:sp>
          <p:nvSpPr>
            <p:cNvPr id="47" name="Freeform 185"/>
            <p:cNvSpPr>
              <a:spLocks/>
            </p:cNvSpPr>
            <p:nvPr/>
          </p:nvSpPr>
          <p:spPr bwMode="auto">
            <a:xfrm>
              <a:off x="4208463" y="3433764"/>
              <a:ext cx="1416500" cy="1373908"/>
            </a:xfrm>
            <a:custGeom>
              <a:avLst/>
              <a:gdLst>
                <a:gd name="T0" fmla="*/ 1609 w 3061"/>
                <a:gd name="T1" fmla="*/ 1 h 3061"/>
                <a:gd name="T2" fmla="*/ 1913 w 3061"/>
                <a:gd name="T3" fmla="*/ 46 h 3061"/>
                <a:gd name="T4" fmla="*/ 2194 w 3061"/>
                <a:gd name="T5" fmla="*/ 150 h 3061"/>
                <a:gd name="T6" fmla="*/ 2447 w 3061"/>
                <a:gd name="T7" fmla="*/ 303 h 3061"/>
                <a:gd name="T8" fmla="*/ 2663 w 3061"/>
                <a:gd name="T9" fmla="*/ 500 h 3061"/>
                <a:gd name="T10" fmla="*/ 2839 w 3061"/>
                <a:gd name="T11" fmla="*/ 736 h 3061"/>
                <a:gd name="T12" fmla="*/ 2969 w 3061"/>
                <a:gd name="T13" fmla="*/ 1003 h 3061"/>
                <a:gd name="T14" fmla="*/ 3044 w 3061"/>
                <a:gd name="T15" fmla="*/ 1297 h 3061"/>
                <a:gd name="T16" fmla="*/ 3061 w 3061"/>
                <a:gd name="T17" fmla="*/ 1530 h 3061"/>
                <a:gd name="T18" fmla="*/ 3044 w 3061"/>
                <a:gd name="T19" fmla="*/ 1764 h 3061"/>
                <a:gd name="T20" fmla="*/ 2969 w 3061"/>
                <a:gd name="T21" fmla="*/ 2057 h 3061"/>
                <a:gd name="T22" fmla="*/ 2839 w 3061"/>
                <a:gd name="T23" fmla="*/ 2324 h 3061"/>
                <a:gd name="T24" fmla="*/ 2663 w 3061"/>
                <a:gd name="T25" fmla="*/ 2560 h 3061"/>
                <a:gd name="T26" fmla="*/ 2447 w 3061"/>
                <a:gd name="T27" fmla="*/ 2758 h 3061"/>
                <a:gd name="T28" fmla="*/ 2194 w 3061"/>
                <a:gd name="T29" fmla="*/ 2911 h 3061"/>
                <a:gd name="T30" fmla="*/ 1913 w 3061"/>
                <a:gd name="T31" fmla="*/ 3013 h 3061"/>
                <a:gd name="T32" fmla="*/ 1609 w 3061"/>
                <a:gd name="T33" fmla="*/ 3060 h 3061"/>
                <a:gd name="T34" fmla="*/ 1451 w 3061"/>
                <a:gd name="T35" fmla="*/ 3060 h 3061"/>
                <a:gd name="T36" fmla="*/ 1147 w 3061"/>
                <a:gd name="T37" fmla="*/ 3013 h 3061"/>
                <a:gd name="T38" fmla="*/ 865 w 3061"/>
                <a:gd name="T39" fmla="*/ 2911 h 3061"/>
                <a:gd name="T40" fmla="*/ 614 w 3061"/>
                <a:gd name="T41" fmla="*/ 2758 h 3061"/>
                <a:gd name="T42" fmla="*/ 396 w 3061"/>
                <a:gd name="T43" fmla="*/ 2560 h 3061"/>
                <a:gd name="T44" fmla="*/ 220 w 3061"/>
                <a:gd name="T45" fmla="*/ 2324 h 3061"/>
                <a:gd name="T46" fmla="*/ 92 w 3061"/>
                <a:gd name="T47" fmla="*/ 2057 h 3061"/>
                <a:gd name="T48" fmla="*/ 16 w 3061"/>
                <a:gd name="T49" fmla="*/ 1764 h 3061"/>
                <a:gd name="T50" fmla="*/ 0 w 3061"/>
                <a:gd name="T51" fmla="*/ 1530 h 3061"/>
                <a:gd name="T52" fmla="*/ 16 w 3061"/>
                <a:gd name="T53" fmla="*/ 1297 h 3061"/>
                <a:gd name="T54" fmla="*/ 92 w 3061"/>
                <a:gd name="T55" fmla="*/ 1003 h 3061"/>
                <a:gd name="T56" fmla="*/ 220 w 3061"/>
                <a:gd name="T57" fmla="*/ 736 h 3061"/>
                <a:gd name="T58" fmla="*/ 396 w 3061"/>
                <a:gd name="T59" fmla="*/ 500 h 3061"/>
                <a:gd name="T60" fmla="*/ 614 w 3061"/>
                <a:gd name="T61" fmla="*/ 303 h 3061"/>
                <a:gd name="T62" fmla="*/ 865 w 3061"/>
                <a:gd name="T63" fmla="*/ 150 h 3061"/>
                <a:gd name="T64" fmla="*/ 1147 w 3061"/>
                <a:gd name="T65" fmla="*/ 46 h 3061"/>
                <a:gd name="T66" fmla="*/ 1451 w 3061"/>
                <a:gd name="T67" fmla="*/ 1 h 3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1" h="3061">
                  <a:moveTo>
                    <a:pt x="1530" y="0"/>
                  </a:moveTo>
                  <a:lnTo>
                    <a:pt x="1609" y="1"/>
                  </a:lnTo>
                  <a:lnTo>
                    <a:pt x="1764" y="17"/>
                  </a:lnTo>
                  <a:lnTo>
                    <a:pt x="1913" y="46"/>
                  </a:lnTo>
                  <a:lnTo>
                    <a:pt x="2057" y="92"/>
                  </a:lnTo>
                  <a:lnTo>
                    <a:pt x="2194" y="150"/>
                  </a:lnTo>
                  <a:lnTo>
                    <a:pt x="2324" y="220"/>
                  </a:lnTo>
                  <a:lnTo>
                    <a:pt x="2447" y="303"/>
                  </a:lnTo>
                  <a:lnTo>
                    <a:pt x="2559" y="396"/>
                  </a:lnTo>
                  <a:lnTo>
                    <a:pt x="2663" y="500"/>
                  </a:lnTo>
                  <a:lnTo>
                    <a:pt x="2758" y="614"/>
                  </a:lnTo>
                  <a:lnTo>
                    <a:pt x="2839" y="736"/>
                  </a:lnTo>
                  <a:lnTo>
                    <a:pt x="2911" y="866"/>
                  </a:lnTo>
                  <a:lnTo>
                    <a:pt x="2969" y="1003"/>
                  </a:lnTo>
                  <a:lnTo>
                    <a:pt x="3013" y="1147"/>
                  </a:lnTo>
                  <a:lnTo>
                    <a:pt x="3044" y="1297"/>
                  </a:lnTo>
                  <a:lnTo>
                    <a:pt x="3060" y="1451"/>
                  </a:lnTo>
                  <a:lnTo>
                    <a:pt x="3061" y="1530"/>
                  </a:lnTo>
                  <a:lnTo>
                    <a:pt x="3060" y="1610"/>
                  </a:lnTo>
                  <a:lnTo>
                    <a:pt x="3044" y="1764"/>
                  </a:lnTo>
                  <a:lnTo>
                    <a:pt x="3013" y="1913"/>
                  </a:lnTo>
                  <a:lnTo>
                    <a:pt x="2969" y="2057"/>
                  </a:lnTo>
                  <a:lnTo>
                    <a:pt x="2911" y="2194"/>
                  </a:lnTo>
                  <a:lnTo>
                    <a:pt x="2839" y="2324"/>
                  </a:lnTo>
                  <a:lnTo>
                    <a:pt x="2758" y="2447"/>
                  </a:lnTo>
                  <a:lnTo>
                    <a:pt x="2663" y="2560"/>
                  </a:lnTo>
                  <a:lnTo>
                    <a:pt x="2559" y="2663"/>
                  </a:lnTo>
                  <a:lnTo>
                    <a:pt x="2447" y="2758"/>
                  </a:lnTo>
                  <a:lnTo>
                    <a:pt x="2324" y="2840"/>
                  </a:lnTo>
                  <a:lnTo>
                    <a:pt x="2194" y="2911"/>
                  </a:lnTo>
                  <a:lnTo>
                    <a:pt x="2057" y="2969"/>
                  </a:lnTo>
                  <a:lnTo>
                    <a:pt x="1913" y="3013"/>
                  </a:lnTo>
                  <a:lnTo>
                    <a:pt x="1764" y="3044"/>
                  </a:lnTo>
                  <a:lnTo>
                    <a:pt x="1609" y="3060"/>
                  </a:lnTo>
                  <a:lnTo>
                    <a:pt x="1530" y="3061"/>
                  </a:lnTo>
                  <a:lnTo>
                    <a:pt x="1451" y="3060"/>
                  </a:lnTo>
                  <a:lnTo>
                    <a:pt x="1297" y="3044"/>
                  </a:lnTo>
                  <a:lnTo>
                    <a:pt x="1147" y="3013"/>
                  </a:lnTo>
                  <a:lnTo>
                    <a:pt x="1003" y="2969"/>
                  </a:lnTo>
                  <a:lnTo>
                    <a:pt x="865" y="2911"/>
                  </a:lnTo>
                  <a:lnTo>
                    <a:pt x="736" y="2840"/>
                  </a:lnTo>
                  <a:lnTo>
                    <a:pt x="614" y="2758"/>
                  </a:lnTo>
                  <a:lnTo>
                    <a:pt x="500" y="2663"/>
                  </a:lnTo>
                  <a:lnTo>
                    <a:pt x="396" y="2560"/>
                  </a:lnTo>
                  <a:lnTo>
                    <a:pt x="303" y="2447"/>
                  </a:lnTo>
                  <a:lnTo>
                    <a:pt x="220" y="2324"/>
                  </a:lnTo>
                  <a:lnTo>
                    <a:pt x="150" y="2194"/>
                  </a:lnTo>
                  <a:lnTo>
                    <a:pt x="92" y="2057"/>
                  </a:lnTo>
                  <a:lnTo>
                    <a:pt x="46" y="1913"/>
                  </a:lnTo>
                  <a:lnTo>
                    <a:pt x="16" y="1764"/>
                  </a:lnTo>
                  <a:lnTo>
                    <a:pt x="1" y="1610"/>
                  </a:lnTo>
                  <a:lnTo>
                    <a:pt x="0" y="1530"/>
                  </a:lnTo>
                  <a:lnTo>
                    <a:pt x="1" y="1451"/>
                  </a:lnTo>
                  <a:lnTo>
                    <a:pt x="16" y="1297"/>
                  </a:lnTo>
                  <a:lnTo>
                    <a:pt x="46" y="1147"/>
                  </a:lnTo>
                  <a:lnTo>
                    <a:pt x="92" y="1003"/>
                  </a:lnTo>
                  <a:lnTo>
                    <a:pt x="150" y="866"/>
                  </a:lnTo>
                  <a:lnTo>
                    <a:pt x="220" y="736"/>
                  </a:lnTo>
                  <a:lnTo>
                    <a:pt x="303" y="614"/>
                  </a:lnTo>
                  <a:lnTo>
                    <a:pt x="396" y="500"/>
                  </a:lnTo>
                  <a:lnTo>
                    <a:pt x="500" y="396"/>
                  </a:lnTo>
                  <a:lnTo>
                    <a:pt x="614" y="303"/>
                  </a:lnTo>
                  <a:lnTo>
                    <a:pt x="736" y="220"/>
                  </a:lnTo>
                  <a:lnTo>
                    <a:pt x="865" y="150"/>
                  </a:lnTo>
                  <a:lnTo>
                    <a:pt x="1003" y="92"/>
                  </a:lnTo>
                  <a:lnTo>
                    <a:pt x="1147" y="46"/>
                  </a:lnTo>
                  <a:lnTo>
                    <a:pt x="1297" y="17"/>
                  </a:lnTo>
                  <a:lnTo>
                    <a:pt x="1451" y="1"/>
                  </a:lnTo>
                  <a:lnTo>
                    <a:pt x="1530" y="0"/>
                  </a:lnTo>
                  <a:close/>
                </a:path>
              </a:pathLst>
            </a:custGeom>
            <a:solidFill>
              <a:srgbClr val="0070C0"/>
            </a:solidFill>
            <a:ln>
              <a:noFill/>
            </a:ln>
            <a:extLst>
              <a:ext uri="{91240B29-F687-4F45-9708-019B960494DF}">
                <a14:hiddenLine xmlns:a14="http://schemas.microsoft.com/office/drawing/2010/main" xmlns="" w="9525">
                  <a:solidFill>
                    <a:srgbClr val="000000"/>
                  </a:solidFill>
                  <a:round/>
                  <a:headEnd/>
                  <a:tailEnd/>
                </a14:hiddenLine>
              </a:ext>
            </a:extLst>
          </p:spPr>
          <p:txBody>
            <a:bodyPr lIns="68580" tIns="34290" rIns="68580" bIns="34290"/>
            <a:lstStyle/>
            <a:p>
              <a:pPr>
                <a:defRPr/>
              </a:pPr>
              <a:endParaRPr lang="en-US" sz="1350">
                <a:cs typeface="Arial" charset="0"/>
              </a:endParaRPr>
            </a:p>
          </p:txBody>
        </p:sp>
        <p:sp>
          <p:nvSpPr>
            <p:cNvPr id="48" name="Freeform 188"/>
            <p:cNvSpPr>
              <a:spLocks/>
            </p:cNvSpPr>
            <p:nvPr/>
          </p:nvSpPr>
          <p:spPr bwMode="auto">
            <a:xfrm>
              <a:off x="4437798" y="3681150"/>
              <a:ext cx="934516" cy="903479"/>
            </a:xfrm>
            <a:custGeom>
              <a:avLst/>
              <a:gdLst>
                <a:gd name="T0" fmla="*/ 828 w 1575"/>
                <a:gd name="T1" fmla="*/ 1 h 1575"/>
                <a:gd name="T2" fmla="*/ 984 w 1575"/>
                <a:gd name="T3" fmla="*/ 25 h 1575"/>
                <a:gd name="T4" fmla="*/ 1129 w 1575"/>
                <a:gd name="T5" fmla="*/ 78 h 1575"/>
                <a:gd name="T6" fmla="*/ 1258 w 1575"/>
                <a:gd name="T7" fmla="*/ 157 h 1575"/>
                <a:gd name="T8" fmla="*/ 1370 w 1575"/>
                <a:gd name="T9" fmla="*/ 258 h 1575"/>
                <a:gd name="T10" fmla="*/ 1461 w 1575"/>
                <a:gd name="T11" fmla="*/ 379 h 1575"/>
                <a:gd name="T12" fmla="*/ 1527 w 1575"/>
                <a:gd name="T13" fmla="*/ 517 h 1575"/>
                <a:gd name="T14" fmla="*/ 1566 w 1575"/>
                <a:gd name="T15" fmla="*/ 668 h 1575"/>
                <a:gd name="T16" fmla="*/ 1575 w 1575"/>
                <a:gd name="T17" fmla="*/ 788 h 1575"/>
                <a:gd name="T18" fmla="*/ 1566 w 1575"/>
                <a:gd name="T19" fmla="*/ 907 h 1575"/>
                <a:gd name="T20" fmla="*/ 1527 w 1575"/>
                <a:gd name="T21" fmla="*/ 1059 h 1575"/>
                <a:gd name="T22" fmla="*/ 1461 w 1575"/>
                <a:gd name="T23" fmla="*/ 1196 h 1575"/>
                <a:gd name="T24" fmla="*/ 1370 w 1575"/>
                <a:gd name="T25" fmla="*/ 1317 h 1575"/>
                <a:gd name="T26" fmla="*/ 1258 w 1575"/>
                <a:gd name="T27" fmla="*/ 1419 h 1575"/>
                <a:gd name="T28" fmla="*/ 1129 w 1575"/>
                <a:gd name="T29" fmla="*/ 1497 h 1575"/>
                <a:gd name="T30" fmla="*/ 984 w 1575"/>
                <a:gd name="T31" fmla="*/ 1550 h 1575"/>
                <a:gd name="T32" fmla="*/ 828 w 1575"/>
                <a:gd name="T33" fmla="*/ 1574 h 1575"/>
                <a:gd name="T34" fmla="*/ 746 w 1575"/>
                <a:gd name="T35" fmla="*/ 1574 h 1575"/>
                <a:gd name="T36" fmla="*/ 591 w 1575"/>
                <a:gd name="T37" fmla="*/ 1550 h 1575"/>
                <a:gd name="T38" fmla="*/ 446 w 1575"/>
                <a:gd name="T39" fmla="*/ 1497 h 1575"/>
                <a:gd name="T40" fmla="*/ 316 w 1575"/>
                <a:gd name="T41" fmla="*/ 1419 h 1575"/>
                <a:gd name="T42" fmla="*/ 205 w 1575"/>
                <a:gd name="T43" fmla="*/ 1317 h 1575"/>
                <a:gd name="T44" fmla="*/ 114 w 1575"/>
                <a:gd name="T45" fmla="*/ 1196 h 1575"/>
                <a:gd name="T46" fmla="*/ 48 w 1575"/>
                <a:gd name="T47" fmla="*/ 1059 h 1575"/>
                <a:gd name="T48" fmla="*/ 9 w 1575"/>
                <a:gd name="T49" fmla="*/ 907 h 1575"/>
                <a:gd name="T50" fmla="*/ 0 w 1575"/>
                <a:gd name="T51" fmla="*/ 788 h 1575"/>
                <a:gd name="T52" fmla="*/ 9 w 1575"/>
                <a:gd name="T53" fmla="*/ 668 h 1575"/>
                <a:gd name="T54" fmla="*/ 48 w 1575"/>
                <a:gd name="T55" fmla="*/ 517 h 1575"/>
                <a:gd name="T56" fmla="*/ 114 w 1575"/>
                <a:gd name="T57" fmla="*/ 379 h 1575"/>
                <a:gd name="T58" fmla="*/ 205 w 1575"/>
                <a:gd name="T59" fmla="*/ 258 h 1575"/>
                <a:gd name="T60" fmla="*/ 316 w 1575"/>
                <a:gd name="T61" fmla="*/ 157 h 1575"/>
                <a:gd name="T62" fmla="*/ 446 w 1575"/>
                <a:gd name="T63" fmla="*/ 78 h 1575"/>
                <a:gd name="T64" fmla="*/ 591 w 1575"/>
                <a:gd name="T65" fmla="*/ 25 h 1575"/>
                <a:gd name="T66" fmla="*/ 746 w 1575"/>
                <a:gd name="T67" fmla="*/ 1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5" h="1575">
                  <a:moveTo>
                    <a:pt x="787" y="0"/>
                  </a:moveTo>
                  <a:lnTo>
                    <a:pt x="828" y="1"/>
                  </a:lnTo>
                  <a:lnTo>
                    <a:pt x="907" y="9"/>
                  </a:lnTo>
                  <a:lnTo>
                    <a:pt x="984" y="25"/>
                  </a:lnTo>
                  <a:lnTo>
                    <a:pt x="1058" y="48"/>
                  </a:lnTo>
                  <a:lnTo>
                    <a:pt x="1129" y="78"/>
                  </a:lnTo>
                  <a:lnTo>
                    <a:pt x="1196" y="114"/>
                  </a:lnTo>
                  <a:lnTo>
                    <a:pt x="1258" y="157"/>
                  </a:lnTo>
                  <a:lnTo>
                    <a:pt x="1317" y="205"/>
                  </a:lnTo>
                  <a:lnTo>
                    <a:pt x="1370" y="258"/>
                  </a:lnTo>
                  <a:lnTo>
                    <a:pt x="1418" y="316"/>
                  </a:lnTo>
                  <a:lnTo>
                    <a:pt x="1461" y="379"/>
                  </a:lnTo>
                  <a:lnTo>
                    <a:pt x="1497" y="446"/>
                  </a:lnTo>
                  <a:lnTo>
                    <a:pt x="1527" y="517"/>
                  </a:lnTo>
                  <a:lnTo>
                    <a:pt x="1550" y="591"/>
                  </a:lnTo>
                  <a:lnTo>
                    <a:pt x="1566" y="668"/>
                  </a:lnTo>
                  <a:lnTo>
                    <a:pt x="1573" y="747"/>
                  </a:lnTo>
                  <a:lnTo>
                    <a:pt x="1575" y="788"/>
                  </a:lnTo>
                  <a:lnTo>
                    <a:pt x="1573" y="828"/>
                  </a:lnTo>
                  <a:lnTo>
                    <a:pt x="1566" y="907"/>
                  </a:lnTo>
                  <a:lnTo>
                    <a:pt x="1550" y="984"/>
                  </a:lnTo>
                  <a:lnTo>
                    <a:pt x="1527" y="1059"/>
                  </a:lnTo>
                  <a:lnTo>
                    <a:pt x="1497" y="1129"/>
                  </a:lnTo>
                  <a:lnTo>
                    <a:pt x="1461" y="1196"/>
                  </a:lnTo>
                  <a:lnTo>
                    <a:pt x="1418" y="1259"/>
                  </a:lnTo>
                  <a:lnTo>
                    <a:pt x="1370" y="1317"/>
                  </a:lnTo>
                  <a:lnTo>
                    <a:pt x="1317" y="1370"/>
                  </a:lnTo>
                  <a:lnTo>
                    <a:pt x="1258" y="1419"/>
                  </a:lnTo>
                  <a:lnTo>
                    <a:pt x="1196" y="1461"/>
                  </a:lnTo>
                  <a:lnTo>
                    <a:pt x="1129" y="1497"/>
                  </a:lnTo>
                  <a:lnTo>
                    <a:pt x="1058" y="1527"/>
                  </a:lnTo>
                  <a:lnTo>
                    <a:pt x="984" y="1550"/>
                  </a:lnTo>
                  <a:lnTo>
                    <a:pt x="907" y="1566"/>
                  </a:lnTo>
                  <a:lnTo>
                    <a:pt x="828" y="1574"/>
                  </a:lnTo>
                  <a:lnTo>
                    <a:pt x="787" y="1575"/>
                  </a:lnTo>
                  <a:lnTo>
                    <a:pt x="746" y="1574"/>
                  </a:lnTo>
                  <a:lnTo>
                    <a:pt x="667" y="1566"/>
                  </a:lnTo>
                  <a:lnTo>
                    <a:pt x="591" y="1550"/>
                  </a:lnTo>
                  <a:lnTo>
                    <a:pt x="516" y="1527"/>
                  </a:lnTo>
                  <a:lnTo>
                    <a:pt x="446" y="1497"/>
                  </a:lnTo>
                  <a:lnTo>
                    <a:pt x="378" y="1461"/>
                  </a:lnTo>
                  <a:lnTo>
                    <a:pt x="316" y="1419"/>
                  </a:lnTo>
                  <a:lnTo>
                    <a:pt x="258" y="1370"/>
                  </a:lnTo>
                  <a:lnTo>
                    <a:pt x="205" y="1317"/>
                  </a:lnTo>
                  <a:lnTo>
                    <a:pt x="155" y="1259"/>
                  </a:lnTo>
                  <a:lnTo>
                    <a:pt x="114" y="1196"/>
                  </a:lnTo>
                  <a:lnTo>
                    <a:pt x="78" y="1129"/>
                  </a:lnTo>
                  <a:lnTo>
                    <a:pt x="48" y="1059"/>
                  </a:lnTo>
                  <a:lnTo>
                    <a:pt x="25" y="984"/>
                  </a:lnTo>
                  <a:lnTo>
                    <a:pt x="9" y="907"/>
                  </a:lnTo>
                  <a:lnTo>
                    <a:pt x="0" y="828"/>
                  </a:lnTo>
                  <a:lnTo>
                    <a:pt x="0" y="788"/>
                  </a:lnTo>
                  <a:lnTo>
                    <a:pt x="0" y="747"/>
                  </a:lnTo>
                  <a:lnTo>
                    <a:pt x="9" y="668"/>
                  </a:lnTo>
                  <a:lnTo>
                    <a:pt x="25" y="591"/>
                  </a:lnTo>
                  <a:lnTo>
                    <a:pt x="48" y="517"/>
                  </a:lnTo>
                  <a:lnTo>
                    <a:pt x="78" y="446"/>
                  </a:lnTo>
                  <a:lnTo>
                    <a:pt x="114" y="379"/>
                  </a:lnTo>
                  <a:lnTo>
                    <a:pt x="155" y="316"/>
                  </a:lnTo>
                  <a:lnTo>
                    <a:pt x="205" y="258"/>
                  </a:lnTo>
                  <a:lnTo>
                    <a:pt x="258" y="205"/>
                  </a:lnTo>
                  <a:lnTo>
                    <a:pt x="316" y="157"/>
                  </a:lnTo>
                  <a:lnTo>
                    <a:pt x="378" y="114"/>
                  </a:lnTo>
                  <a:lnTo>
                    <a:pt x="446" y="78"/>
                  </a:lnTo>
                  <a:lnTo>
                    <a:pt x="516" y="48"/>
                  </a:lnTo>
                  <a:lnTo>
                    <a:pt x="591" y="25"/>
                  </a:lnTo>
                  <a:lnTo>
                    <a:pt x="667" y="9"/>
                  </a:lnTo>
                  <a:lnTo>
                    <a:pt x="746" y="1"/>
                  </a:lnTo>
                  <a:lnTo>
                    <a:pt x="787"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nchor="ctr"/>
            <a:lstStyle/>
            <a:p>
              <a:pPr algn="ctr">
                <a:defRPr/>
              </a:pPr>
              <a:r>
                <a:rPr lang="en-US" sz="1400" b="1" dirty="0">
                  <a:solidFill>
                    <a:schemeClr val="bg1"/>
                  </a:solidFill>
                  <a:cs typeface="Arial" charset="0"/>
                </a:rPr>
                <a:t>FB Ads</a:t>
              </a:r>
            </a:p>
          </p:txBody>
        </p:sp>
      </p:grpSp>
      <p:grpSp>
        <p:nvGrpSpPr>
          <p:cNvPr id="49" name="Group 38"/>
          <p:cNvGrpSpPr>
            <a:grpSpLocks/>
          </p:cNvGrpSpPr>
          <p:nvPr/>
        </p:nvGrpSpPr>
        <p:grpSpPr bwMode="auto">
          <a:xfrm>
            <a:off x="5334000" y="1679575"/>
            <a:ext cx="1444625" cy="1852612"/>
            <a:chOff x="896784" y="5111713"/>
            <a:chExt cx="1988932" cy="2471735"/>
          </a:xfrm>
        </p:grpSpPr>
        <p:sp>
          <p:nvSpPr>
            <p:cNvPr id="50" name="TextBox 49"/>
            <p:cNvSpPr txBox="1"/>
            <p:nvPr/>
          </p:nvSpPr>
          <p:spPr>
            <a:xfrm>
              <a:off x="1071635" y="5111713"/>
              <a:ext cx="1693871" cy="338884"/>
            </a:xfrm>
            <a:prstGeom prst="rect">
              <a:avLst/>
            </a:prstGeom>
            <a:noFill/>
          </p:spPr>
          <p:txBody>
            <a:bodyPr>
              <a:spAutoFit/>
            </a:bodyPr>
            <a:lstStyle/>
            <a:p>
              <a:pPr algn="ctr">
                <a:defRPr/>
              </a:pPr>
              <a:r>
                <a:rPr lang="en-US" sz="1050" b="1" dirty="0">
                  <a:latin typeface="Open Sans" panose="020B0606030504020204" pitchFamily="34" charset="0"/>
                  <a:ea typeface="Open Sans" panose="020B0606030504020204" pitchFamily="34" charset="0"/>
                  <a:cs typeface="Open Sans" panose="020B0606030504020204" pitchFamily="34" charset="0"/>
                </a:rPr>
                <a:t>FB Ads</a:t>
              </a:r>
            </a:p>
          </p:txBody>
        </p:sp>
        <p:sp>
          <p:nvSpPr>
            <p:cNvPr id="51" name="TextBox 40"/>
            <p:cNvSpPr txBox="1">
              <a:spLocks noChangeArrowheads="1"/>
            </p:cNvSpPr>
            <p:nvPr/>
          </p:nvSpPr>
          <p:spPr bwMode="auto">
            <a:xfrm>
              <a:off x="896784" y="5429015"/>
              <a:ext cx="1988932" cy="2154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n-US" altLang="en-US" sz="1100">
                  <a:latin typeface="Open Sans"/>
                  <a:ea typeface="Open Sans"/>
                  <a:cs typeface="Open Sans"/>
                </a:rPr>
                <a:t>FB Advertisement and special program will be run as part of marketing program to support the promotion of this program.</a:t>
              </a:r>
            </a:p>
          </p:txBody>
        </p:sp>
      </p:grpSp>
      <p:sp>
        <p:nvSpPr>
          <p:cNvPr id="52" name="Freeform 187"/>
          <p:cNvSpPr>
            <a:spLocks/>
          </p:cNvSpPr>
          <p:nvPr/>
        </p:nvSpPr>
        <p:spPr bwMode="auto">
          <a:xfrm>
            <a:off x="7026275" y="2271712"/>
            <a:ext cx="1050925" cy="944563"/>
          </a:xfrm>
          <a:custGeom>
            <a:avLst/>
            <a:gdLst>
              <a:gd name="T0" fmla="*/ 552425 w 1575"/>
              <a:gd name="T1" fmla="*/ 538 h 1575"/>
              <a:gd name="T2" fmla="*/ 657173 w 1575"/>
              <a:gd name="T3" fmla="*/ 13452 h 1575"/>
              <a:gd name="T4" fmla="*/ 753247 w 1575"/>
              <a:gd name="T5" fmla="*/ 41970 h 1575"/>
              <a:gd name="T6" fmla="*/ 839313 w 1575"/>
              <a:gd name="T7" fmla="*/ 84479 h 1575"/>
              <a:gd name="T8" fmla="*/ 914704 w 1575"/>
              <a:gd name="T9" fmla="*/ 138825 h 1575"/>
              <a:gd name="T10" fmla="*/ 974750 w 1575"/>
              <a:gd name="T11" fmla="*/ 204472 h 1575"/>
              <a:gd name="T12" fmla="*/ 1019452 w 1575"/>
              <a:gd name="T13" fmla="*/ 278189 h 1575"/>
              <a:gd name="T14" fmla="*/ 1044804 w 1575"/>
              <a:gd name="T15" fmla="*/ 359440 h 1575"/>
              <a:gd name="T16" fmla="*/ 1050809 w 1575"/>
              <a:gd name="T17" fmla="*/ 424010 h 1575"/>
              <a:gd name="T18" fmla="*/ 1044804 w 1575"/>
              <a:gd name="T19" fmla="*/ 488041 h 1575"/>
              <a:gd name="T20" fmla="*/ 1019452 w 1575"/>
              <a:gd name="T21" fmla="*/ 569830 h 1575"/>
              <a:gd name="T22" fmla="*/ 974750 w 1575"/>
              <a:gd name="T23" fmla="*/ 643547 h 1575"/>
              <a:gd name="T24" fmla="*/ 914704 w 1575"/>
              <a:gd name="T25" fmla="*/ 708656 h 1575"/>
              <a:gd name="T26" fmla="*/ 839313 w 1575"/>
              <a:gd name="T27" fmla="*/ 763540 h 1575"/>
              <a:gd name="T28" fmla="*/ 753247 w 1575"/>
              <a:gd name="T29" fmla="*/ 806049 h 1575"/>
              <a:gd name="T30" fmla="*/ 657173 w 1575"/>
              <a:gd name="T31" fmla="*/ 834029 h 1575"/>
              <a:gd name="T32" fmla="*/ 552425 w 1575"/>
              <a:gd name="T33" fmla="*/ 847481 h 1575"/>
              <a:gd name="T34" fmla="*/ 498384 w 1575"/>
              <a:gd name="T35" fmla="*/ 847481 h 1575"/>
              <a:gd name="T36" fmla="*/ 394304 w 1575"/>
              <a:gd name="T37" fmla="*/ 834029 h 1575"/>
              <a:gd name="T38" fmla="*/ 297562 w 1575"/>
              <a:gd name="T39" fmla="*/ 806049 h 1575"/>
              <a:gd name="T40" fmla="*/ 210829 w 1575"/>
              <a:gd name="T41" fmla="*/ 763540 h 1575"/>
              <a:gd name="T42" fmla="*/ 136772 w 1575"/>
              <a:gd name="T43" fmla="*/ 708656 h 1575"/>
              <a:gd name="T44" fmla="*/ 76059 w 1575"/>
              <a:gd name="T45" fmla="*/ 643547 h 1575"/>
              <a:gd name="T46" fmla="*/ 32025 w 1575"/>
              <a:gd name="T47" fmla="*/ 569830 h 1575"/>
              <a:gd name="T48" fmla="*/ 6005 w 1575"/>
              <a:gd name="T49" fmla="*/ 488041 h 1575"/>
              <a:gd name="T50" fmla="*/ 0 w 1575"/>
              <a:gd name="T51" fmla="*/ 424010 h 1575"/>
              <a:gd name="T52" fmla="*/ 6005 w 1575"/>
              <a:gd name="T53" fmla="*/ 359440 h 1575"/>
              <a:gd name="T54" fmla="*/ 32025 w 1575"/>
              <a:gd name="T55" fmla="*/ 278189 h 1575"/>
              <a:gd name="T56" fmla="*/ 76059 w 1575"/>
              <a:gd name="T57" fmla="*/ 204472 h 1575"/>
              <a:gd name="T58" fmla="*/ 136772 w 1575"/>
              <a:gd name="T59" fmla="*/ 138825 h 1575"/>
              <a:gd name="T60" fmla="*/ 210829 w 1575"/>
              <a:gd name="T61" fmla="*/ 84479 h 1575"/>
              <a:gd name="T62" fmla="*/ 297562 w 1575"/>
              <a:gd name="T63" fmla="*/ 41970 h 1575"/>
              <a:gd name="T64" fmla="*/ 394304 w 1575"/>
              <a:gd name="T65" fmla="*/ 13452 h 1575"/>
              <a:gd name="T66" fmla="*/ 498384 w 1575"/>
              <a:gd name="T67" fmla="*/ 538 h 15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75" h="1575">
                <a:moveTo>
                  <a:pt x="788" y="0"/>
                </a:moveTo>
                <a:lnTo>
                  <a:pt x="828" y="1"/>
                </a:lnTo>
                <a:lnTo>
                  <a:pt x="907" y="9"/>
                </a:lnTo>
                <a:lnTo>
                  <a:pt x="985" y="25"/>
                </a:lnTo>
                <a:lnTo>
                  <a:pt x="1059" y="48"/>
                </a:lnTo>
                <a:lnTo>
                  <a:pt x="1129" y="78"/>
                </a:lnTo>
                <a:lnTo>
                  <a:pt x="1196" y="114"/>
                </a:lnTo>
                <a:lnTo>
                  <a:pt x="1258" y="157"/>
                </a:lnTo>
                <a:lnTo>
                  <a:pt x="1317" y="205"/>
                </a:lnTo>
                <a:lnTo>
                  <a:pt x="1371" y="258"/>
                </a:lnTo>
                <a:lnTo>
                  <a:pt x="1419" y="316"/>
                </a:lnTo>
                <a:lnTo>
                  <a:pt x="1461" y="380"/>
                </a:lnTo>
                <a:lnTo>
                  <a:pt x="1497" y="446"/>
                </a:lnTo>
                <a:lnTo>
                  <a:pt x="1528" y="517"/>
                </a:lnTo>
                <a:lnTo>
                  <a:pt x="1550" y="591"/>
                </a:lnTo>
                <a:lnTo>
                  <a:pt x="1566" y="668"/>
                </a:lnTo>
                <a:lnTo>
                  <a:pt x="1575" y="748"/>
                </a:lnTo>
                <a:lnTo>
                  <a:pt x="1575" y="788"/>
                </a:lnTo>
                <a:lnTo>
                  <a:pt x="1575" y="828"/>
                </a:lnTo>
                <a:lnTo>
                  <a:pt x="1566" y="907"/>
                </a:lnTo>
                <a:lnTo>
                  <a:pt x="1550" y="985"/>
                </a:lnTo>
                <a:lnTo>
                  <a:pt x="1528" y="1059"/>
                </a:lnTo>
                <a:lnTo>
                  <a:pt x="1497" y="1129"/>
                </a:lnTo>
                <a:lnTo>
                  <a:pt x="1461" y="1196"/>
                </a:lnTo>
                <a:lnTo>
                  <a:pt x="1419" y="1259"/>
                </a:lnTo>
                <a:lnTo>
                  <a:pt x="1371" y="1317"/>
                </a:lnTo>
                <a:lnTo>
                  <a:pt x="1317" y="1371"/>
                </a:lnTo>
                <a:lnTo>
                  <a:pt x="1258" y="1419"/>
                </a:lnTo>
                <a:lnTo>
                  <a:pt x="1196" y="1462"/>
                </a:lnTo>
                <a:lnTo>
                  <a:pt x="1129" y="1498"/>
                </a:lnTo>
                <a:lnTo>
                  <a:pt x="1059" y="1528"/>
                </a:lnTo>
                <a:lnTo>
                  <a:pt x="985" y="1550"/>
                </a:lnTo>
                <a:lnTo>
                  <a:pt x="907" y="1567"/>
                </a:lnTo>
                <a:lnTo>
                  <a:pt x="828" y="1575"/>
                </a:lnTo>
                <a:lnTo>
                  <a:pt x="788" y="1575"/>
                </a:lnTo>
                <a:lnTo>
                  <a:pt x="747" y="1575"/>
                </a:lnTo>
                <a:lnTo>
                  <a:pt x="667" y="1567"/>
                </a:lnTo>
                <a:lnTo>
                  <a:pt x="591" y="1550"/>
                </a:lnTo>
                <a:lnTo>
                  <a:pt x="517" y="1528"/>
                </a:lnTo>
                <a:lnTo>
                  <a:pt x="446" y="1498"/>
                </a:lnTo>
                <a:lnTo>
                  <a:pt x="380" y="1462"/>
                </a:lnTo>
                <a:lnTo>
                  <a:pt x="316" y="1419"/>
                </a:lnTo>
                <a:lnTo>
                  <a:pt x="258" y="1371"/>
                </a:lnTo>
                <a:lnTo>
                  <a:pt x="205" y="1317"/>
                </a:lnTo>
                <a:lnTo>
                  <a:pt x="157" y="1259"/>
                </a:lnTo>
                <a:lnTo>
                  <a:pt x="114" y="1196"/>
                </a:lnTo>
                <a:lnTo>
                  <a:pt x="78" y="1129"/>
                </a:lnTo>
                <a:lnTo>
                  <a:pt x="48" y="1059"/>
                </a:lnTo>
                <a:lnTo>
                  <a:pt x="25" y="985"/>
                </a:lnTo>
                <a:lnTo>
                  <a:pt x="9" y="907"/>
                </a:lnTo>
                <a:lnTo>
                  <a:pt x="1" y="828"/>
                </a:lnTo>
                <a:lnTo>
                  <a:pt x="0" y="788"/>
                </a:lnTo>
                <a:lnTo>
                  <a:pt x="1" y="748"/>
                </a:lnTo>
                <a:lnTo>
                  <a:pt x="9" y="668"/>
                </a:lnTo>
                <a:lnTo>
                  <a:pt x="25" y="591"/>
                </a:lnTo>
                <a:lnTo>
                  <a:pt x="48" y="517"/>
                </a:lnTo>
                <a:lnTo>
                  <a:pt x="78" y="446"/>
                </a:lnTo>
                <a:lnTo>
                  <a:pt x="114" y="380"/>
                </a:lnTo>
                <a:lnTo>
                  <a:pt x="157" y="316"/>
                </a:lnTo>
                <a:lnTo>
                  <a:pt x="205" y="258"/>
                </a:lnTo>
                <a:lnTo>
                  <a:pt x="258" y="205"/>
                </a:lnTo>
                <a:lnTo>
                  <a:pt x="316" y="157"/>
                </a:lnTo>
                <a:lnTo>
                  <a:pt x="380" y="114"/>
                </a:lnTo>
                <a:lnTo>
                  <a:pt x="446" y="78"/>
                </a:lnTo>
                <a:lnTo>
                  <a:pt x="517" y="48"/>
                </a:lnTo>
                <a:lnTo>
                  <a:pt x="591" y="25"/>
                </a:lnTo>
                <a:lnTo>
                  <a:pt x="667" y="9"/>
                </a:lnTo>
                <a:lnTo>
                  <a:pt x="747" y="1"/>
                </a:lnTo>
                <a:lnTo>
                  <a:pt x="78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nchor="ctr"/>
          <a:lstStyle/>
          <a:p>
            <a:endParaRPr lang="en-MY"/>
          </a:p>
        </p:txBody>
      </p:sp>
      <p:grpSp>
        <p:nvGrpSpPr>
          <p:cNvPr id="53" name="Group 42"/>
          <p:cNvGrpSpPr>
            <a:grpSpLocks/>
          </p:cNvGrpSpPr>
          <p:nvPr/>
        </p:nvGrpSpPr>
        <p:grpSpPr bwMode="auto">
          <a:xfrm>
            <a:off x="6740525" y="3532187"/>
            <a:ext cx="1717675" cy="1516063"/>
            <a:chOff x="1071320" y="5111712"/>
            <a:chExt cx="1694887" cy="2020332"/>
          </a:xfrm>
        </p:grpSpPr>
        <p:sp>
          <p:nvSpPr>
            <p:cNvPr id="54" name="TextBox 53"/>
            <p:cNvSpPr txBox="1"/>
            <p:nvPr/>
          </p:nvSpPr>
          <p:spPr>
            <a:xfrm>
              <a:off x="1071320" y="5111712"/>
              <a:ext cx="1574272" cy="338485"/>
            </a:xfrm>
            <a:prstGeom prst="rect">
              <a:avLst/>
            </a:prstGeom>
            <a:noFill/>
          </p:spPr>
          <p:txBody>
            <a:bodyPr>
              <a:spAutoFit/>
            </a:bodyPr>
            <a:lstStyle/>
            <a:p>
              <a:pPr algn="ctr">
                <a:defRPr/>
              </a:pPr>
              <a:r>
                <a:rPr lang="en-US" sz="1050" b="1" dirty="0">
                  <a:latin typeface="Open Sans" panose="020B0606030504020204" pitchFamily="34" charset="0"/>
                  <a:ea typeface="Open Sans" panose="020B0606030504020204" pitchFamily="34" charset="0"/>
                  <a:cs typeface="Open Sans" panose="020B0606030504020204" pitchFamily="34" charset="0"/>
                </a:rPr>
                <a:t>Email Marketing</a:t>
              </a:r>
            </a:p>
          </p:txBody>
        </p:sp>
        <p:sp>
          <p:nvSpPr>
            <p:cNvPr id="55" name="TextBox 44"/>
            <p:cNvSpPr txBox="1">
              <a:spLocks noChangeArrowheads="1"/>
            </p:cNvSpPr>
            <p:nvPr/>
          </p:nvSpPr>
          <p:spPr bwMode="auto">
            <a:xfrm>
              <a:off x="1071320" y="5429016"/>
              <a:ext cx="1694887" cy="1703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r>
                <a:rPr lang="en-US" altLang="en-US" sz="1100">
                  <a:latin typeface="Open Sans"/>
                  <a:ea typeface="Open Sans"/>
                  <a:cs typeface="Open Sans"/>
                </a:rPr>
                <a:t>FR Mutiara will run an email blasting program based on email database from PI1M and also from our internal resources.</a:t>
              </a:r>
            </a:p>
          </p:txBody>
        </p:sp>
      </p:grpSp>
      <p:sp>
        <p:nvSpPr>
          <p:cNvPr id="57" name="Rectangle 46"/>
          <p:cNvSpPr>
            <a:spLocks noChangeArrowheads="1"/>
          </p:cNvSpPr>
          <p:nvPr/>
        </p:nvSpPr>
        <p:spPr bwMode="auto">
          <a:xfrm>
            <a:off x="7161213" y="2465387"/>
            <a:ext cx="822325"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b="1"/>
              <a:t>Email </a:t>
            </a:r>
          </a:p>
          <a:p>
            <a:pPr algn="ctr" eaLnBrk="1" hangingPunct="1"/>
            <a:r>
              <a:rPr lang="en-US" altLang="en-US" sz="1200"/>
              <a:t>Marketing</a:t>
            </a:r>
          </a:p>
        </p:txBody>
      </p:sp>
      <p:sp>
        <p:nvSpPr>
          <p:cNvPr id="3" name="TextBox 2"/>
          <p:cNvSpPr txBox="1"/>
          <p:nvPr/>
        </p:nvSpPr>
        <p:spPr>
          <a:xfrm>
            <a:off x="457200" y="5486400"/>
            <a:ext cx="8237537" cy="584775"/>
          </a:xfrm>
          <a:prstGeom prst="rect">
            <a:avLst/>
          </a:prstGeom>
          <a:noFill/>
        </p:spPr>
        <p:txBody>
          <a:bodyPr wrap="square" rtlCol="0">
            <a:spAutoFit/>
          </a:bodyPr>
          <a:lstStyle/>
          <a:p>
            <a:pPr algn="just"/>
            <a:r>
              <a:rPr lang="en-US" sz="1600" dirty="0" smtClean="0"/>
              <a:t>FR </a:t>
            </a:r>
            <a:r>
              <a:rPr lang="en-US" sz="1600" dirty="0" err="1" smtClean="0"/>
              <a:t>Mutiara</a:t>
            </a:r>
            <a:r>
              <a:rPr lang="en-US" sz="1600" dirty="0" smtClean="0"/>
              <a:t> &amp; SALIHIN will coordinate multiple marketing &amp; promotional approach to attract target audience participation in this program. Lists of method use is shown on the diagram above.</a:t>
            </a:r>
            <a:endParaRPr lang="en-MY" sz="1600" dirty="0"/>
          </a:p>
        </p:txBody>
      </p:sp>
      <p:grpSp>
        <p:nvGrpSpPr>
          <p:cNvPr id="21" name="Group 20"/>
          <p:cNvGrpSpPr/>
          <p:nvPr/>
        </p:nvGrpSpPr>
        <p:grpSpPr>
          <a:xfrm>
            <a:off x="3201823" y="2161192"/>
            <a:ext cx="2132177" cy="1949540"/>
            <a:chOff x="5033963" y="2187575"/>
            <a:chExt cx="1697037" cy="1697038"/>
          </a:xfrm>
          <a:solidFill>
            <a:srgbClr val="297FB8"/>
          </a:solidFill>
        </p:grpSpPr>
        <p:sp>
          <p:nvSpPr>
            <p:cNvPr id="24" name="Freeform 182"/>
            <p:cNvSpPr>
              <a:spLocks/>
            </p:cNvSpPr>
            <p:nvPr/>
          </p:nvSpPr>
          <p:spPr bwMode="auto">
            <a:xfrm>
              <a:off x="5033963" y="2982913"/>
              <a:ext cx="901700" cy="901700"/>
            </a:xfrm>
            <a:custGeom>
              <a:avLst/>
              <a:gdLst>
                <a:gd name="T0" fmla="*/ 982 w 2271"/>
                <a:gd name="T1" fmla="*/ 2272 h 2272"/>
                <a:gd name="T2" fmla="*/ 958 w 2271"/>
                <a:gd name="T3" fmla="*/ 2191 h 2272"/>
                <a:gd name="T4" fmla="*/ 928 w 2271"/>
                <a:gd name="T5" fmla="*/ 2033 h 2272"/>
                <a:gd name="T6" fmla="*/ 919 w 2271"/>
                <a:gd name="T7" fmla="*/ 1881 h 2272"/>
                <a:gd name="T8" fmla="*/ 929 w 2271"/>
                <a:gd name="T9" fmla="*/ 1734 h 2272"/>
                <a:gd name="T10" fmla="*/ 959 w 2271"/>
                <a:gd name="T11" fmla="*/ 1597 h 2272"/>
                <a:gd name="T12" fmla="*/ 1007 w 2271"/>
                <a:gd name="T13" fmla="*/ 1469 h 2272"/>
                <a:gd name="T14" fmla="*/ 1070 w 2271"/>
                <a:gd name="T15" fmla="*/ 1351 h 2272"/>
                <a:gd name="T16" fmla="*/ 1151 w 2271"/>
                <a:gd name="T17" fmla="*/ 1245 h 2272"/>
                <a:gd name="T18" fmla="*/ 1244 w 2271"/>
                <a:gd name="T19" fmla="*/ 1151 h 2272"/>
                <a:gd name="T20" fmla="*/ 1350 w 2271"/>
                <a:gd name="T21" fmla="*/ 1072 h 2272"/>
                <a:gd name="T22" fmla="*/ 1468 w 2271"/>
                <a:gd name="T23" fmla="*/ 1007 h 2272"/>
                <a:gd name="T24" fmla="*/ 1597 w 2271"/>
                <a:gd name="T25" fmla="*/ 961 h 2272"/>
                <a:gd name="T26" fmla="*/ 1734 w 2271"/>
                <a:gd name="T27" fmla="*/ 930 h 2272"/>
                <a:gd name="T28" fmla="*/ 1879 w 2271"/>
                <a:gd name="T29" fmla="*/ 919 h 2272"/>
                <a:gd name="T30" fmla="*/ 2032 w 2271"/>
                <a:gd name="T31" fmla="*/ 928 h 2272"/>
                <a:gd name="T32" fmla="*/ 2190 w 2271"/>
                <a:gd name="T33" fmla="*/ 958 h 2272"/>
                <a:gd name="T34" fmla="*/ 2271 w 2271"/>
                <a:gd name="T35" fmla="*/ 983 h 2272"/>
                <a:gd name="T36" fmla="*/ 1288 w 2271"/>
                <a:gd name="T37" fmla="*/ 0 h 2272"/>
                <a:gd name="T38" fmla="*/ 1313 w 2271"/>
                <a:gd name="T39" fmla="*/ 81 h 2272"/>
                <a:gd name="T40" fmla="*/ 1343 w 2271"/>
                <a:gd name="T41" fmla="*/ 239 h 2272"/>
                <a:gd name="T42" fmla="*/ 1352 w 2271"/>
                <a:gd name="T43" fmla="*/ 392 h 2272"/>
                <a:gd name="T44" fmla="*/ 1341 w 2271"/>
                <a:gd name="T45" fmla="*/ 537 h 2272"/>
                <a:gd name="T46" fmla="*/ 1311 w 2271"/>
                <a:gd name="T47" fmla="*/ 674 h 2272"/>
                <a:gd name="T48" fmla="*/ 1264 w 2271"/>
                <a:gd name="T49" fmla="*/ 804 h 2272"/>
                <a:gd name="T50" fmla="*/ 1200 w 2271"/>
                <a:gd name="T51" fmla="*/ 922 h 2272"/>
                <a:gd name="T52" fmla="*/ 1120 w 2271"/>
                <a:gd name="T53" fmla="*/ 1028 h 2272"/>
                <a:gd name="T54" fmla="*/ 1026 w 2271"/>
                <a:gd name="T55" fmla="*/ 1121 h 2272"/>
                <a:gd name="T56" fmla="*/ 920 w 2271"/>
                <a:gd name="T57" fmla="*/ 1200 h 2272"/>
                <a:gd name="T58" fmla="*/ 802 w 2271"/>
                <a:gd name="T59" fmla="*/ 1264 h 2272"/>
                <a:gd name="T60" fmla="*/ 674 w 2271"/>
                <a:gd name="T61" fmla="*/ 1312 h 2272"/>
                <a:gd name="T62" fmla="*/ 536 w 2271"/>
                <a:gd name="T63" fmla="*/ 1342 h 2272"/>
                <a:gd name="T64" fmla="*/ 391 w 2271"/>
                <a:gd name="T65" fmla="*/ 1353 h 2272"/>
                <a:gd name="T66" fmla="*/ 238 w 2271"/>
                <a:gd name="T67" fmla="*/ 1344 h 2272"/>
                <a:gd name="T68" fmla="*/ 80 w 2271"/>
                <a:gd name="T69" fmla="*/ 1313 h 2272"/>
                <a:gd name="T70" fmla="*/ 0 w 2271"/>
                <a:gd name="T71" fmla="*/ 1289 h 2272"/>
                <a:gd name="T72" fmla="*/ 982 w 2271"/>
                <a:gd name="T73"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1" h="2272">
                  <a:moveTo>
                    <a:pt x="982" y="2272"/>
                  </a:moveTo>
                  <a:lnTo>
                    <a:pt x="958" y="2191"/>
                  </a:lnTo>
                  <a:lnTo>
                    <a:pt x="928" y="2033"/>
                  </a:lnTo>
                  <a:lnTo>
                    <a:pt x="919" y="1881"/>
                  </a:lnTo>
                  <a:lnTo>
                    <a:pt x="929" y="1734"/>
                  </a:lnTo>
                  <a:lnTo>
                    <a:pt x="959" y="1597"/>
                  </a:lnTo>
                  <a:lnTo>
                    <a:pt x="1007" y="1469"/>
                  </a:lnTo>
                  <a:lnTo>
                    <a:pt x="1070" y="1351"/>
                  </a:lnTo>
                  <a:lnTo>
                    <a:pt x="1151" y="1245"/>
                  </a:lnTo>
                  <a:lnTo>
                    <a:pt x="1244" y="1151"/>
                  </a:lnTo>
                  <a:lnTo>
                    <a:pt x="1350" y="1072"/>
                  </a:lnTo>
                  <a:lnTo>
                    <a:pt x="1468" y="1007"/>
                  </a:lnTo>
                  <a:lnTo>
                    <a:pt x="1597" y="961"/>
                  </a:lnTo>
                  <a:lnTo>
                    <a:pt x="1734" y="930"/>
                  </a:lnTo>
                  <a:lnTo>
                    <a:pt x="1879" y="919"/>
                  </a:lnTo>
                  <a:lnTo>
                    <a:pt x="2032" y="928"/>
                  </a:lnTo>
                  <a:lnTo>
                    <a:pt x="2190" y="958"/>
                  </a:lnTo>
                  <a:lnTo>
                    <a:pt x="2271" y="983"/>
                  </a:lnTo>
                  <a:lnTo>
                    <a:pt x="1288" y="0"/>
                  </a:lnTo>
                  <a:lnTo>
                    <a:pt x="1313" y="81"/>
                  </a:lnTo>
                  <a:lnTo>
                    <a:pt x="1343" y="239"/>
                  </a:lnTo>
                  <a:lnTo>
                    <a:pt x="1352" y="392"/>
                  </a:lnTo>
                  <a:lnTo>
                    <a:pt x="1341" y="537"/>
                  </a:lnTo>
                  <a:lnTo>
                    <a:pt x="1311" y="674"/>
                  </a:lnTo>
                  <a:lnTo>
                    <a:pt x="1264" y="804"/>
                  </a:lnTo>
                  <a:lnTo>
                    <a:pt x="1200" y="922"/>
                  </a:lnTo>
                  <a:lnTo>
                    <a:pt x="1120" y="1028"/>
                  </a:lnTo>
                  <a:lnTo>
                    <a:pt x="1026" y="1121"/>
                  </a:lnTo>
                  <a:lnTo>
                    <a:pt x="920" y="1200"/>
                  </a:lnTo>
                  <a:lnTo>
                    <a:pt x="802" y="1264"/>
                  </a:lnTo>
                  <a:lnTo>
                    <a:pt x="674" y="1312"/>
                  </a:lnTo>
                  <a:lnTo>
                    <a:pt x="536" y="1342"/>
                  </a:lnTo>
                  <a:lnTo>
                    <a:pt x="391" y="1353"/>
                  </a:lnTo>
                  <a:lnTo>
                    <a:pt x="238" y="1344"/>
                  </a:lnTo>
                  <a:lnTo>
                    <a:pt x="80" y="1313"/>
                  </a:lnTo>
                  <a:lnTo>
                    <a:pt x="0" y="1289"/>
                  </a:lnTo>
                  <a:lnTo>
                    <a:pt x="982" y="2272"/>
                  </a:lnTo>
                  <a:close/>
                </a:path>
              </a:pathLst>
            </a:custGeom>
            <a:solidFill>
              <a:srgbClr val="92D050"/>
            </a:solidFill>
            <a:ln>
              <a:noFill/>
            </a:ln>
            <a:extLst>
              <a:ext uri="{91240B29-F687-4F45-9708-019B960494DF}">
                <a14:hiddenLine xmlns:a14="http://schemas.microsoft.com/office/drawing/2010/main" xmlns="" w="9525">
                  <a:solidFill>
                    <a:srgbClr val="000000"/>
                  </a:solidFill>
                  <a:round/>
                  <a:headEnd/>
                  <a:tailEnd/>
                </a14:hiddenLine>
              </a:ext>
            </a:extLst>
          </p:spPr>
          <p:txBody>
            <a:bodyPr lIns="68580" tIns="34290" rIns="68580" bIns="34290"/>
            <a:lstStyle/>
            <a:p>
              <a:pPr>
                <a:defRPr/>
              </a:pPr>
              <a:endParaRPr lang="en-US" sz="1350">
                <a:cs typeface="Arial" charset="0"/>
              </a:endParaRPr>
            </a:p>
          </p:txBody>
        </p:sp>
        <p:sp>
          <p:nvSpPr>
            <p:cNvPr id="25" name="Freeform 189"/>
            <p:cNvSpPr>
              <a:spLocks/>
            </p:cNvSpPr>
            <p:nvPr/>
          </p:nvSpPr>
          <p:spPr bwMode="auto">
            <a:xfrm>
              <a:off x="5514975" y="2187575"/>
              <a:ext cx="1216025" cy="1214438"/>
            </a:xfrm>
            <a:custGeom>
              <a:avLst/>
              <a:gdLst>
                <a:gd name="T0" fmla="*/ 1453 w 3063"/>
                <a:gd name="T1" fmla="*/ 2 h 3062"/>
                <a:gd name="T2" fmla="*/ 1148 w 3063"/>
                <a:gd name="T3" fmla="*/ 47 h 3062"/>
                <a:gd name="T4" fmla="*/ 867 w 3063"/>
                <a:gd name="T5" fmla="*/ 151 h 3062"/>
                <a:gd name="T6" fmla="*/ 616 w 3063"/>
                <a:gd name="T7" fmla="*/ 304 h 3062"/>
                <a:gd name="T8" fmla="*/ 398 w 3063"/>
                <a:gd name="T9" fmla="*/ 501 h 3062"/>
                <a:gd name="T10" fmla="*/ 222 w 3063"/>
                <a:gd name="T11" fmla="*/ 737 h 3062"/>
                <a:gd name="T12" fmla="*/ 93 w 3063"/>
                <a:gd name="T13" fmla="*/ 1005 h 3062"/>
                <a:gd name="T14" fmla="*/ 17 w 3063"/>
                <a:gd name="T15" fmla="*/ 1298 h 3062"/>
                <a:gd name="T16" fmla="*/ 0 w 3063"/>
                <a:gd name="T17" fmla="*/ 1531 h 3062"/>
                <a:gd name="T18" fmla="*/ 17 w 3063"/>
                <a:gd name="T19" fmla="*/ 1764 h 3062"/>
                <a:gd name="T20" fmla="*/ 93 w 3063"/>
                <a:gd name="T21" fmla="*/ 2057 h 3062"/>
                <a:gd name="T22" fmla="*/ 222 w 3063"/>
                <a:gd name="T23" fmla="*/ 2326 h 3062"/>
                <a:gd name="T24" fmla="*/ 398 w 3063"/>
                <a:gd name="T25" fmla="*/ 2560 h 3062"/>
                <a:gd name="T26" fmla="*/ 616 w 3063"/>
                <a:gd name="T27" fmla="*/ 2759 h 3062"/>
                <a:gd name="T28" fmla="*/ 867 w 3063"/>
                <a:gd name="T29" fmla="*/ 2912 h 3062"/>
                <a:gd name="T30" fmla="*/ 1148 w 3063"/>
                <a:gd name="T31" fmla="*/ 3014 h 3062"/>
                <a:gd name="T32" fmla="*/ 1453 w 3063"/>
                <a:gd name="T33" fmla="*/ 3061 h 3062"/>
                <a:gd name="T34" fmla="*/ 1610 w 3063"/>
                <a:gd name="T35" fmla="*/ 3061 h 3062"/>
                <a:gd name="T36" fmla="*/ 1914 w 3063"/>
                <a:gd name="T37" fmla="*/ 3014 h 3062"/>
                <a:gd name="T38" fmla="*/ 2196 w 3063"/>
                <a:gd name="T39" fmla="*/ 2912 h 3062"/>
                <a:gd name="T40" fmla="*/ 2448 w 3063"/>
                <a:gd name="T41" fmla="*/ 2759 h 3062"/>
                <a:gd name="T42" fmla="*/ 2665 w 3063"/>
                <a:gd name="T43" fmla="*/ 2560 h 3062"/>
                <a:gd name="T44" fmla="*/ 2841 w 3063"/>
                <a:gd name="T45" fmla="*/ 2326 h 3062"/>
                <a:gd name="T46" fmla="*/ 2969 w 3063"/>
                <a:gd name="T47" fmla="*/ 2057 h 3062"/>
                <a:gd name="T48" fmla="*/ 3046 w 3063"/>
                <a:gd name="T49" fmla="*/ 1764 h 3062"/>
                <a:gd name="T50" fmla="*/ 3063 w 3063"/>
                <a:gd name="T51" fmla="*/ 1531 h 3062"/>
                <a:gd name="T52" fmla="*/ 3046 w 3063"/>
                <a:gd name="T53" fmla="*/ 1298 h 3062"/>
                <a:gd name="T54" fmla="*/ 2969 w 3063"/>
                <a:gd name="T55" fmla="*/ 1005 h 3062"/>
                <a:gd name="T56" fmla="*/ 2841 w 3063"/>
                <a:gd name="T57" fmla="*/ 737 h 3062"/>
                <a:gd name="T58" fmla="*/ 2665 w 3063"/>
                <a:gd name="T59" fmla="*/ 501 h 3062"/>
                <a:gd name="T60" fmla="*/ 2448 w 3063"/>
                <a:gd name="T61" fmla="*/ 304 h 3062"/>
                <a:gd name="T62" fmla="*/ 2196 w 3063"/>
                <a:gd name="T63" fmla="*/ 151 h 3062"/>
                <a:gd name="T64" fmla="*/ 1914 w 3063"/>
                <a:gd name="T65" fmla="*/ 47 h 3062"/>
                <a:gd name="T66" fmla="*/ 1610 w 3063"/>
                <a:gd name="T67" fmla="*/ 2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3" h="3062">
                  <a:moveTo>
                    <a:pt x="1532" y="0"/>
                  </a:moveTo>
                  <a:lnTo>
                    <a:pt x="1453" y="2"/>
                  </a:lnTo>
                  <a:lnTo>
                    <a:pt x="1297" y="17"/>
                  </a:lnTo>
                  <a:lnTo>
                    <a:pt x="1148" y="47"/>
                  </a:lnTo>
                  <a:lnTo>
                    <a:pt x="1004" y="92"/>
                  </a:lnTo>
                  <a:lnTo>
                    <a:pt x="867" y="151"/>
                  </a:lnTo>
                  <a:lnTo>
                    <a:pt x="737" y="221"/>
                  </a:lnTo>
                  <a:lnTo>
                    <a:pt x="616" y="304"/>
                  </a:lnTo>
                  <a:lnTo>
                    <a:pt x="502" y="397"/>
                  </a:lnTo>
                  <a:lnTo>
                    <a:pt x="398" y="501"/>
                  </a:lnTo>
                  <a:lnTo>
                    <a:pt x="305" y="615"/>
                  </a:lnTo>
                  <a:lnTo>
                    <a:pt x="222" y="737"/>
                  </a:lnTo>
                  <a:lnTo>
                    <a:pt x="150" y="868"/>
                  </a:lnTo>
                  <a:lnTo>
                    <a:pt x="93" y="1005"/>
                  </a:lnTo>
                  <a:lnTo>
                    <a:pt x="48" y="1148"/>
                  </a:lnTo>
                  <a:lnTo>
                    <a:pt x="17" y="1298"/>
                  </a:lnTo>
                  <a:lnTo>
                    <a:pt x="1" y="1452"/>
                  </a:lnTo>
                  <a:lnTo>
                    <a:pt x="0" y="1531"/>
                  </a:lnTo>
                  <a:lnTo>
                    <a:pt x="1" y="1610"/>
                  </a:lnTo>
                  <a:lnTo>
                    <a:pt x="17" y="1764"/>
                  </a:lnTo>
                  <a:lnTo>
                    <a:pt x="48" y="1914"/>
                  </a:lnTo>
                  <a:lnTo>
                    <a:pt x="93" y="2057"/>
                  </a:lnTo>
                  <a:lnTo>
                    <a:pt x="150" y="2195"/>
                  </a:lnTo>
                  <a:lnTo>
                    <a:pt x="222" y="2326"/>
                  </a:lnTo>
                  <a:lnTo>
                    <a:pt x="305" y="2448"/>
                  </a:lnTo>
                  <a:lnTo>
                    <a:pt x="398" y="2560"/>
                  </a:lnTo>
                  <a:lnTo>
                    <a:pt x="502" y="2664"/>
                  </a:lnTo>
                  <a:lnTo>
                    <a:pt x="616" y="2759"/>
                  </a:lnTo>
                  <a:lnTo>
                    <a:pt x="737" y="2840"/>
                  </a:lnTo>
                  <a:lnTo>
                    <a:pt x="867" y="2912"/>
                  </a:lnTo>
                  <a:lnTo>
                    <a:pt x="1004" y="2970"/>
                  </a:lnTo>
                  <a:lnTo>
                    <a:pt x="1148" y="3014"/>
                  </a:lnTo>
                  <a:lnTo>
                    <a:pt x="1297" y="3045"/>
                  </a:lnTo>
                  <a:lnTo>
                    <a:pt x="1453" y="3061"/>
                  </a:lnTo>
                  <a:lnTo>
                    <a:pt x="1532" y="3062"/>
                  </a:lnTo>
                  <a:lnTo>
                    <a:pt x="1610" y="3061"/>
                  </a:lnTo>
                  <a:lnTo>
                    <a:pt x="1765" y="3045"/>
                  </a:lnTo>
                  <a:lnTo>
                    <a:pt x="1914" y="3014"/>
                  </a:lnTo>
                  <a:lnTo>
                    <a:pt x="2058" y="2970"/>
                  </a:lnTo>
                  <a:lnTo>
                    <a:pt x="2196" y="2912"/>
                  </a:lnTo>
                  <a:lnTo>
                    <a:pt x="2325" y="2840"/>
                  </a:lnTo>
                  <a:lnTo>
                    <a:pt x="2448" y="2759"/>
                  </a:lnTo>
                  <a:lnTo>
                    <a:pt x="2561" y="2664"/>
                  </a:lnTo>
                  <a:lnTo>
                    <a:pt x="2665" y="2560"/>
                  </a:lnTo>
                  <a:lnTo>
                    <a:pt x="2758" y="2448"/>
                  </a:lnTo>
                  <a:lnTo>
                    <a:pt x="2841" y="2326"/>
                  </a:lnTo>
                  <a:lnTo>
                    <a:pt x="2912" y="2195"/>
                  </a:lnTo>
                  <a:lnTo>
                    <a:pt x="2969" y="2057"/>
                  </a:lnTo>
                  <a:lnTo>
                    <a:pt x="3015" y="1914"/>
                  </a:lnTo>
                  <a:lnTo>
                    <a:pt x="3046" y="1764"/>
                  </a:lnTo>
                  <a:lnTo>
                    <a:pt x="3061" y="1610"/>
                  </a:lnTo>
                  <a:lnTo>
                    <a:pt x="3063" y="1531"/>
                  </a:lnTo>
                  <a:lnTo>
                    <a:pt x="3061" y="1452"/>
                  </a:lnTo>
                  <a:lnTo>
                    <a:pt x="3046" y="1298"/>
                  </a:lnTo>
                  <a:lnTo>
                    <a:pt x="3015" y="1148"/>
                  </a:lnTo>
                  <a:lnTo>
                    <a:pt x="2969" y="1005"/>
                  </a:lnTo>
                  <a:lnTo>
                    <a:pt x="2912" y="868"/>
                  </a:lnTo>
                  <a:lnTo>
                    <a:pt x="2841" y="737"/>
                  </a:lnTo>
                  <a:lnTo>
                    <a:pt x="2758" y="615"/>
                  </a:lnTo>
                  <a:lnTo>
                    <a:pt x="2665" y="501"/>
                  </a:lnTo>
                  <a:lnTo>
                    <a:pt x="2561" y="397"/>
                  </a:lnTo>
                  <a:lnTo>
                    <a:pt x="2448" y="304"/>
                  </a:lnTo>
                  <a:lnTo>
                    <a:pt x="2325" y="221"/>
                  </a:lnTo>
                  <a:lnTo>
                    <a:pt x="2196" y="151"/>
                  </a:lnTo>
                  <a:lnTo>
                    <a:pt x="2058" y="92"/>
                  </a:lnTo>
                  <a:lnTo>
                    <a:pt x="1914" y="47"/>
                  </a:lnTo>
                  <a:lnTo>
                    <a:pt x="1765" y="17"/>
                  </a:lnTo>
                  <a:lnTo>
                    <a:pt x="1610" y="2"/>
                  </a:lnTo>
                  <a:lnTo>
                    <a:pt x="1532" y="0"/>
                  </a:lnTo>
                  <a:close/>
                </a:path>
              </a:pathLst>
            </a:custGeom>
            <a:solidFill>
              <a:srgbClr val="92D050"/>
            </a:solidFill>
            <a:ln>
              <a:noFill/>
            </a:ln>
            <a:extLst>
              <a:ext uri="{91240B29-F687-4F45-9708-019B960494DF}">
                <a14:hiddenLine xmlns:a14="http://schemas.microsoft.com/office/drawing/2010/main" xmlns="" w="9525">
                  <a:solidFill>
                    <a:srgbClr val="000000"/>
                  </a:solidFill>
                  <a:round/>
                  <a:headEnd/>
                  <a:tailEnd/>
                </a14:hiddenLine>
              </a:ext>
            </a:extLst>
          </p:spPr>
          <p:txBody>
            <a:bodyPr lIns="68580" tIns="34290" rIns="68580" bIns="34290"/>
            <a:lstStyle/>
            <a:p>
              <a:pPr>
                <a:defRPr/>
              </a:pPr>
              <a:endParaRPr lang="en-US" sz="1350">
                <a:cs typeface="Arial" charset="0"/>
              </a:endParaRPr>
            </a:p>
          </p:txBody>
        </p:sp>
      </p:grpSp>
      <p:sp>
        <p:nvSpPr>
          <p:cNvPr id="38" name="Freeform 187"/>
          <p:cNvSpPr>
            <a:spLocks/>
          </p:cNvSpPr>
          <p:nvPr/>
        </p:nvSpPr>
        <p:spPr bwMode="auto">
          <a:xfrm>
            <a:off x="4044623" y="2434896"/>
            <a:ext cx="1050925" cy="847725"/>
          </a:xfrm>
          <a:custGeom>
            <a:avLst/>
            <a:gdLst>
              <a:gd name="T0" fmla="*/ 552425 w 1575"/>
              <a:gd name="T1" fmla="*/ 538 h 1575"/>
              <a:gd name="T2" fmla="*/ 657173 w 1575"/>
              <a:gd name="T3" fmla="*/ 13452 h 1575"/>
              <a:gd name="T4" fmla="*/ 753247 w 1575"/>
              <a:gd name="T5" fmla="*/ 41970 h 1575"/>
              <a:gd name="T6" fmla="*/ 839313 w 1575"/>
              <a:gd name="T7" fmla="*/ 84479 h 1575"/>
              <a:gd name="T8" fmla="*/ 914704 w 1575"/>
              <a:gd name="T9" fmla="*/ 138825 h 1575"/>
              <a:gd name="T10" fmla="*/ 974750 w 1575"/>
              <a:gd name="T11" fmla="*/ 204472 h 1575"/>
              <a:gd name="T12" fmla="*/ 1019452 w 1575"/>
              <a:gd name="T13" fmla="*/ 278189 h 1575"/>
              <a:gd name="T14" fmla="*/ 1044804 w 1575"/>
              <a:gd name="T15" fmla="*/ 359440 h 1575"/>
              <a:gd name="T16" fmla="*/ 1050809 w 1575"/>
              <a:gd name="T17" fmla="*/ 424010 h 1575"/>
              <a:gd name="T18" fmla="*/ 1044804 w 1575"/>
              <a:gd name="T19" fmla="*/ 488041 h 1575"/>
              <a:gd name="T20" fmla="*/ 1019452 w 1575"/>
              <a:gd name="T21" fmla="*/ 569830 h 1575"/>
              <a:gd name="T22" fmla="*/ 974750 w 1575"/>
              <a:gd name="T23" fmla="*/ 643547 h 1575"/>
              <a:gd name="T24" fmla="*/ 914704 w 1575"/>
              <a:gd name="T25" fmla="*/ 708656 h 1575"/>
              <a:gd name="T26" fmla="*/ 839313 w 1575"/>
              <a:gd name="T27" fmla="*/ 763540 h 1575"/>
              <a:gd name="T28" fmla="*/ 753247 w 1575"/>
              <a:gd name="T29" fmla="*/ 806049 h 1575"/>
              <a:gd name="T30" fmla="*/ 657173 w 1575"/>
              <a:gd name="T31" fmla="*/ 834029 h 1575"/>
              <a:gd name="T32" fmla="*/ 552425 w 1575"/>
              <a:gd name="T33" fmla="*/ 847481 h 1575"/>
              <a:gd name="T34" fmla="*/ 498384 w 1575"/>
              <a:gd name="T35" fmla="*/ 847481 h 1575"/>
              <a:gd name="T36" fmla="*/ 394304 w 1575"/>
              <a:gd name="T37" fmla="*/ 834029 h 1575"/>
              <a:gd name="T38" fmla="*/ 297562 w 1575"/>
              <a:gd name="T39" fmla="*/ 806049 h 1575"/>
              <a:gd name="T40" fmla="*/ 210829 w 1575"/>
              <a:gd name="T41" fmla="*/ 763540 h 1575"/>
              <a:gd name="T42" fmla="*/ 136772 w 1575"/>
              <a:gd name="T43" fmla="*/ 708656 h 1575"/>
              <a:gd name="T44" fmla="*/ 76059 w 1575"/>
              <a:gd name="T45" fmla="*/ 643547 h 1575"/>
              <a:gd name="T46" fmla="*/ 32025 w 1575"/>
              <a:gd name="T47" fmla="*/ 569830 h 1575"/>
              <a:gd name="T48" fmla="*/ 6005 w 1575"/>
              <a:gd name="T49" fmla="*/ 488041 h 1575"/>
              <a:gd name="T50" fmla="*/ 0 w 1575"/>
              <a:gd name="T51" fmla="*/ 424010 h 1575"/>
              <a:gd name="T52" fmla="*/ 6005 w 1575"/>
              <a:gd name="T53" fmla="*/ 359440 h 1575"/>
              <a:gd name="T54" fmla="*/ 32025 w 1575"/>
              <a:gd name="T55" fmla="*/ 278189 h 1575"/>
              <a:gd name="T56" fmla="*/ 76059 w 1575"/>
              <a:gd name="T57" fmla="*/ 204472 h 1575"/>
              <a:gd name="T58" fmla="*/ 136772 w 1575"/>
              <a:gd name="T59" fmla="*/ 138825 h 1575"/>
              <a:gd name="T60" fmla="*/ 210829 w 1575"/>
              <a:gd name="T61" fmla="*/ 84479 h 1575"/>
              <a:gd name="T62" fmla="*/ 297562 w 1575"/>
              <a:gd name="T63" fmla="*/ 41970 h 1575"/>
              <a:gd name="T64" fmla="*/ 394304 w 1575"/>
              <a:gd name="T65" fmla="*/ 13452 h 1575"/>
              <a:gd name="T66" fmla="*/ 498384 w 1575"/>
              <a:gd name="T67" fmla="*/ 538 h 15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75" h="1575">
                <a:moveTo>
                  <a:pt x="788" y="0"/>
                </a:moveTo>
                <a:lnTo>
                  <a:pt x="828" y="1"/>
                </a:lnTo>
                <a:lnTo>
                  <a:pt x="907" y="9"/>
                </a:lnTo>
                <a:lnTo>
                  <a:pt x="985" y="25"/>
                </a:lnTo>
                <a:lnTo>
                  <a:pt x="1059" y="48"/>
                </a:lnTo>
                <a:lnTo>
                  <a:pt x="1129" y="78"/>
                </a:lnTo>
                <a:lnTo>
                  <a:pt x="1196" y="114"/>
                </a:lnTo>
                <a:lnTo>
                  <a:pt x="1258" y="157"/>
                </a:lnTo>
                <a:lnTo>
                  <a:pt x="1317" y="205"/>
                </a:lnTo>
                <a:lnTo>
                  <a:pt x="1371" y="258"/>
                </a:lnTo>
                <a:lnTo>
                  <a:pt x="1419" y="316"/>
                </a:lnTo>
                <a:lnTo>
                  <a:pt x="1461" y="380"/>
                </a:lnTo>
                <a:lnTo>
                  <a:pt x="1497" y="446"/>
                </a:lnTo>
                <a:lnTo>
                  <a:pt x="1528" y="517"/>
                </a:lnTo>
                <a:lnTo>
                  <a:pt x="1550" y="591"/>
                </a:lnTo>
                <a:lnTo>
                  <a:pt x="1566" y="668"/>
                </a:lnTo>
                <a:lnTo>
                  <a:pt x="1575" y="748"/>
                </a:lnTo>
                <a:lnTo>
                  <a:pt x="1575" y="788"/>
                </a:lnTo>
                <a:lnTo>
                  <a:pt x="1575" y="828"/>
                </a:lnTo>
                <a:lnTo>
                  <a:pt x="1566" y="907"/>
                </a:lnTo>
                <a:lnTo>
                  <a:pt x="1550" y="985"/>
                </a:lnTo>
                <a:lnTo>
                  <a:pt x="1528" y="1059"/>
                </a:lnTo>
                <a:lnTo>
                  <a:pt x="1497" y="1129"/>
                </a:lnTo>
                <a:lnTo>
                  <a:pt x="1461" y="1196"/>
                </a:lnTo>
                <a:lnTo>
                  <a:pt x="1419" y="1259"/>
                </a:lnTo>
                <a:lnTo>
                  <a:pt x="1371" y="1317"/>
                </a:lnTo>
                <a:lnTo>
                  <a:pt x="1317" y="1371"/>
                </a:lnTo>
                <a:lnTo>
                  <a:pt x="1258" y="1419"/>
                </a:lnTo>
                <a:lnTo>
                  <a:pt x="1196" y="1462"/>
                </a:lnTo>
                <a:lnTo>
                  <a:pt x="1129" y="1498"/>
                </a:lnTo>
                <a:lnTo>
                  <a:pt x="1059" y="1528"/>
                </a:lnTo>
                <a:lnTo>
                  <a:pt x="985" y="1550"/>
                </a:lnTo>
                <a:lnTo>
                  <a:pt x="907" y="1567"/>
                </a:lnTo>
                <a:lnTo>
                  <a:pt x="828" y="1575"/>
                </a:lnTo>
                <a:lnTo>
                  <a:pt x="788" y="1575"/>
                </a:lnTo>
                <a:lnTo>
                  <a:pt x="747" y="1575"/>
                </a:lnTo>
                <a:lnTo>
                  <a:pt x="667" y="1567"/>
                </a:lnTo>
                <a:lnTo>
                  <a:pt x="591" y="1550"/>
                </a:lnTo>
                <a:lnTo>
                  <a:pt x="517" y="1528"/>
                </a:lnTo>
                <a:lnTo>
                  <a:pt x="446" y="1498"/>
                </a:lnTo>
                <a:lnTo>
                  <a:pt x="380" y="1462"/>
                </a:lnTo>
                <a:lnTo>
                  <a:pt x="316" y="1419"/>
                </a:lnTo>
                <a:lnTo>
                  <a:pt x="258" y="1371"/>
                </a:lnTo>
                <a:lnTo>
                  <a:pt x="205" y="1317"/>
                </a:lnTo>
                <a:lnTo>
                  <a:pt x="157" y="1259"/>
                </a:lnTo>
                <a:lnTo>
                  <a:pt x="114" y="1196"/>
                </a:lnTo>
                <a:lnTo>
                  <a:pt x="78" y="1129"/>
                </a:lnTo>
                <a:lnTo>
                  <a:pt x="48" y="1059"/>
                </a:lnTo>
                <a:lnTo>
                  <a:pt x="25" y="985"/>
                </a:lnTo>
                <a:lnTo>
                  <a:pt x="9" y="907"/>
                </a:lnTo>
                <a:lnTo>
                  <a:pt x="1" y="828"/>
                </a:lnTo>
                <a:lnTo>
                  <a:pt x="0" y="788"/>
                </a:lnTo>
                <a:lnTo>
                  <a:pt x="1" y="748"/>
                </a:lnTo>
                <a:lnTo>
                  <a:pt x="9" y="668"/>
                </a:lnTo>
                <a:lnTo>
                  <a:pt x="25" y="591"/>
                </a:lnTo>
                <a:lnTo>
                  <a:pt x="48" y="517"/>
                </a:lnTo>
                <a:lnTo>
                  <a:pt x="78" y="446"/>
                </a:lnTo>
                <a:lnTo>
                  <a:pt x="114" y="380"/>
                </a:lnTo>
                <a:lnTo>
                  <a:pt x="157" y="316"/>
                </a:lnTo>
                <a:lnTo>
                  <a:pt x="205" y="258"/>
                </a:lnTo>
                <a:lnTo>
                  <a:pt x="258" y="205"/>
                </a:lnTo>
                <a:lnTo>
                  <a:pt x="316" y="157"/>
                </a:lnTo>
                <a:lnTo>
                  <a:pt x="380" y="114"/>
                </a:lnTo>
                <a:lnTo>
                  <a:pt x="446" y="78"/>
                </a:lnTo>
                <a:lnTo>
                  <a:pt x="517" y="48"/>
                </a:lnTo>
                <a:lnTo>
                  <a:pt x="591" y="25"/>
                </a:lnTo>
                <a:lnTo>
                  <a:pt x="667" y="9"/>
                </a:lnTo>
                <a:lnTo>
                  <a:pt x="747" y="1"/>
                </a:lnTo>
                <a:lnTo>
                  <a:pt x="78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nchor="ctr"/>
          <a:lstStyle/>
          <a:p>
            <a:endParaRPr lang="en-MY"/>
          </a:p>
        </p:txBody>
      </p:sp>
      <p:sp>
        <p:nvSpPr>
          <p:cNvPr id="56" name="Rectangle 45"/>
          <p:cNvSpPr>
            <a:spLocks noChangeArrowheads="1"/>
          </p:cNvSpPr>
          <p:nvPr/>
        </p:nvSpPr>
        <p:spPr bwMode="auto">
          <a:xfrm>
            <a:off x="4099718" y="2610643"/>
            <a:ext cx="1030287"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b="1" dirty="0"/>
              <a:t>Paper </a:t>
            </a:r>
          </a:p>
          <a:p>
            <a:pPr algn="ctr" eaLnBrk="1" hangingPunct="1"/>
            <a:r>
              <a:rPr lang="en-US" altLang="en-US" sz="1100" dirty="0"/>
              <a:t>Advertisement</a:t>
            </a:r>
          </a:p>
        </p:txBody>
      </p:sp>
      <p:sp>
        <p:nvSpPr>
          <p:cNvPr id="28" name="Freeform 185"/>
          <p:cNvSpPr>
            <a:spLocks/>
          </p:cNvSpPr>
          <p:nvPr/>
        </p:nvSpPr>
        <p:spPr bwMode="auto">
          <a:xfrm>
            <a:off x="2355750" y="3648647"/>
            <a:ext cx="1451799" cy="1408146"/>
          </a:xfrm>
          <a:custGeom>
            <a:avLst/>
            <a:gdLst>
              <a:gd name="T0" fmla="*/ 1609 w 3061"/>
              <a:gd name="T1" fmla="*/ 1 h 3061"/>
              <a:gd name="T2" fmla="*/ 1913 w 3061"/>
              <a:gd name="T3" fmla="*/ 46 h 3061"/>
              <a:gd name="T4" fmla="*/ 2194 w 3061"/>
              <a:gd name="T5" fmla="*/ 150 h 3061"/>
              <a:gd name="T6" fmla="*/ 2447 w 3061"/>
              <a:gd name="T7" fmla="*/ 303 h 3061"/>
              <a:gd name="T8" fmla="*/ 2663 w 3061"/>
              <a:gd name="T9" fmla="*/ 500 h 3061"/>
              <a:gd name="T10" fmla="*/ 2839 w 3061"/>
              <a:gd name="T11" fmla="*/ 736 h 3061"/>
              <a:gd name="T12" fmla="*/ 2969 w 3061"/>
              <a:gd name="T13" fmla="*/ 1003 h 3061"/>
              <a:gd name="T14" fmla="*/ 3044 w 3061"/>
              <a:gd name="T15" fmla="*/ 1297 h 3061"/>
              <a:gd name="T16" fmla="*/ 3061 w 3061"/>
              <a:gd name="T17" fmla="*/ 1530 h 3061"/>
              <a:gd name="T18" fmla="*/ 3044 w 3061"/>
              <a:gd name="T19" fmla="*/ 1764 h 3061"/>
              <a:gd name="T20" fmla="*/ 2969 w 3061"/>
              <a:gd name="T21" fmla="*/ 2057 h 3061"/>
              <a:gd name="T22" fmla="*/ 2839 w 3061"/>
              <a:gd name="T23" fmla="*/ 2324 h 3061"/>
              <a:gd name="T24" fmla="*/ 2663 w 3061"/>
              <a:gd name="T25" fmla="*/ 2560 h 3061"/>
              <a:gd name="T26" fmla="*/ 2447 w 3061"/>
              <a:gd name="T27" fmla="*/ 2758 h 3061"/>
              <a:gd name="T28" fmla="*/ 2194 w 3061"/>
              <a:gd name="T29" fmla="*/ 2911 h 3061"/>
              <a:gd name="T30" fmla="*/ 1913 w 3061"/>
              <a:gd name="T31" fmla="*/ 3013 h 3061"/>
              <a:gd name="T32" fmla="*/ 1609 w 3061"/>
              <a:gd name="T33" fmla="*/ 3060 h 3061"/>
              <a:gd name="T34" fmla="*/ 1451 w 3061"/>
              <a:gd name="T35" fmla="*/ 3060 h 3061"/>
              <a:gd name="T36" fmla="*/ 1147 w 3061"/>
              <a:gd name="T37" fmla="*/ 3013 h 3061"/>
              <a:gd name="T38" fmla="*/ 865 w 3061"/>
              <a:gd name="T39" fmla="*/ 2911 h 3061"/>
              <a:gd name="T40" fmla="*/ 614 w 3061"/>
              <a:gd name="T41" fmla="*/ 2758 h 3061"/>
              <a:gd name="T42" fmla="*/ 396 w 3061"/>
              <a:gd name="T43" fmla="*/ 2560 h 3061"/>
              <a:gd name="T44" fmla="*/ 220 w 3061"/>
              <a:gd name="T45" fmla="*/ 2324 h 3061"/>
              <a:gd name="T46" fmla="*/ 92 w 3061"/>
              <a:gd name="T47" fmla="*/ 2057 h 3061"/>
              <a:gd name="T48" fmla="*/ 16 w 3061"/>
              <a:gd name="T49" fmla="*/ 1764 h 3061"/>
              <a:gd name="T50" fmla="*/ 0 w 3061"/>
              <a:gd name="T51" fmla="*/ 1530 h 3061"/>
              <a:gd name="T52" fmla="*/ 16 w 3061"/>
              <a:gd name="T53" fmla="*/ 1297 h 3061"/>
              <a:gd name="T54" fmla="*/ 92 w 3061"/>
              <a:gd name="T55" fmla="*/ 1003 h 3061"/>
              <a:gd name="T56" fmla="*/ 220 w 3061"/>
              <a:gd name="T57" fmla="*/ 736 h 3061"/>
              <a:gd name="T58" fmla="*/ 396 w 3061"/>
              <a:gd name="T59" fmla="*/ 500 h 3061"/>
              <a:gd name="T60" fmla="*/ 614 w 3061"/>
              <a:gd name="T61" fmla="*/ 303 h 3061"/>
              <a:gd name="T62" fmla="*/ 865 w 3061"/>
              <a:gd name="T63" fmla="*/ 150 h 3061"/>
              <a:gd name="T64" fmla="*/ 1147 w 3061"/>
              <a:gd name="T65" fmla="*/ 46 h 3061"/>
              <a:gd name="T66" fmla="*/ 1451 w 3061"/>
              <a:gd name="T67" fmla="*/ 1 h 3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61" h="3061">
                <a:moveTo>
                  <a:pt x="1530" y="0"/>
                </a:moveTo>
                <a:lnTo>
                  <a:pt x="1609" y="1"/>
                </a:lnTo>
                <a:lnTo>
                  <a:pt x="1764" y="17"/>
                </a:lnTo>
                <a:lnTo>
                  <a:pt x="1913" y="46"/>
                </a:lnTo>
                <a:lnTo>
                  <a:pt x="2057" y="92"/>
                </a:lnTo>
                <a:lnTo>
                  <a:pt x="2194" y="150"/>
                </a:lnTo>
                <a:lnTo>
                  <a:pt x="2324" y="220"/>
                </a:lnTo>
                <a:lnTo>
                  <a:pt x="2447" y="303"/>
                </a:lnTo>
                <a:lnTo>
                  <a:pt x="2559" y="396"/>
                </a:lnTo>
                <a:lnTo>
                  <a:pt x="2663" y="500"/>
                </a:lnTo>
                <a:lnTo>
                  <a:pt x="2758" y="614"/>
                </a:lnTo>
                <a:lnTo>
                  <a:pt x="2839" y="736"/>
                </a:lnTo>
                <a:lnTo>
                  <a:pt x="2911" y="866"/>
                </a:lnTo>
                <a:lnTo>
                  <a:pt x="2969" y="1003"/>
                </a:lnTo>
                <a:lnTo>
                  <a:pt x="3013" y="1147"/>
                </a:lnTo>
                <a:lnTo>
                  <a:pt x="3044" y="1297"/>
                </a:lnTo>
                <a:lnTo>
                  <a:pt x="3060" y="1451"/>
                </a:lnTo>
                <a:lnTo>
                  <a:pt x="3061" y="1530"/>
                </a:lnTo>
                <a:lnTo>
                  <a:pt x="3060" y="1610"/>
                </a:lnTo>
                <a:lnTo>
                  <a:pt x="3044" y="1764"/>
                </a:lnTo>
                <a:lnTo>
                  <a:pt x="3013" y="1913"/>
                </a:lnTo>
                <a:lnTo>
                  <a:pt x="2969" y="2057"/>
                </a:lnTo>
                <a:lnTo>
                  <a:pt x="2911" y="2194"/>
                </a:lnTo>
                <a:lnTo>
                  <a:pt x="2839" y="2324"/>
                </a:lnTo>
                <a:lnTo>
                  <a:pt x="2758" y="2447"/>
                </a:lnTo>
                <a:lnTo>
                  <a:pt x="2663" y="2560"/>
                </a:lnTo>
                <a:lnTo>
                  <a:pt x="2559" y="2663"/>
                </a:lnTo>
                <a:lnTo>
                  <a:pt x="2447" y="2758"/>
                </a:lnTo>
                <a:lnTo>
                  <a:pt x="2324" y="2840"/>
                </a:lnTo>
                <a:lnTo>
                  <a:pt x="2194" y="2911"/>
                </a:lnTo>
                <a:lnTo>
                  <a:pt x="2057" y="2969"/>
                </a:lnTo>
                <a:lnTo>
                  <a:pt x="1913" y="3013"/>
                </a:lnTo>
                <a:lnTo>
                  <a:pt x="1764" y="3044"/>
                </a:lnTo>
                <a:lnTo>
                  <a:pt x="1609" y="3060"/>
                </a:lnTo>
                <a:lnTo>
                  <a:pt x="1530" y="3061"/>
                </a:lnTo>
                <a:lnTo>
                  <a:pt x="1451" y="3060"/>
                </a:lnTo>
                <a:lnTo>
                  <a:pt x="1297" y="3044"/>
                </a:lnTo>
                <a:lnTo>
                  <a:pt x="1147" y="3013"/>
                </a:lnTo>
                <a:lnTo>
                  <a:pt x="1003" y="2969"/>
                </a:lnTo>
                <a:lnTo>
                  <a:pt x="865" y="2911"/>
                </a:lnTo>
                <a:lnTo>
                  <a:pt x="736" y="2840"/>
                </a:lnTo>
                <a:lnTo>
                  <a:pt x="614" y="2758"/>
                </a:lnTo>
                <a:lnTo>
                  <a:pt x="500" y="2663"/>
                </a:lnTo>
                <a:lnTo>
                  <a:pt x="396" y="2560"/>
                </a:lnTo>
                <a:lnTo>
                  <a:pt x="303" y="2447"/>
                </a:lnTo>
                <a:lnTo>
                  <a:pt x="220" y="2324"/>
                </a:lnTo>
                <a:lnTo>
                  <a:pt x="150" y="2194"/>
                </a:lnTo>
                <a:lnTo>
                  <a:pt x="92" y="2057"/>
                </a:lnTo>
                <a:lnTo>
                  <a:pt x="46" y="1913"/>
                </a:lnTo>
                <a:lnTo>
                  <a:pt x="16" y="1764"/>
                </a:lnTo>
                <a:lnTo>
                  <a:pt x="1" y="1610"/>
                </a:lnTo>
                <a:lnTo>
                  <a:pt x="0" y="1530"/>
                </a:lnTo>
                <a:lnTo>
                  <a:pt x="1" y="1451"/>
                </a:lnTo>
                <a:lnTo>
                  <a:pt x="16" y="1297"/>
                </a:lnTo>
                <a:lnTo>
                  <a:pt x="46" y="1147"/>
                </a:lnTo>
                <a:lnTo>
                  <a:pt x="92" y="1003"/>
                </a:lnTo>
                <a:lnTo>
                  <a:pt x="150" y="866"/>
                </a:lnTo>
                <a:lnTo>
                  <a:pt x="220" y="736"/>
                </a:lnTo>
                <a:lnTo>
                  <a:pt x="303" y="614"/>
                </a:lnTo>
                <a:lnTo>
                  <a:pt x="396" y="500"/>
                </a:lnTo>
                <a:lnTo>
                  <a:pt x="500" y="396"/>
                </a:lnTo>
                <a:lnTo>
                  <a:pt x="614" y="303"/>
                </a:lnTo>
                <a:lnTo>
                  <a:pt x="736" y="220"/>
                </a:lnTo>
                <a:lnTo>
                  <a:pt x="865" y="150"/>
                </a:lnTo>
                <a:lnTo>
                  <a:pt x="1003" y="92"/>
                </a:lnTo>
                <a:lnTo>
                  <a:pt x="1147" y="46"/>
                </a:lnTo>
                <a:lnTo>
                  <a:pt x="1297" y="17"/>
                </a:lnTo>
                <a:lnTo>
                  <a:pt x="1451" y="1"/>
                </a:lnTo>
                <a:lnTo>
                  <a:pt x="1530" y="0"/>
                </a:lnTo>
                <a:close/>
              </a:path>
            </a:pathLst>
          </a:custGeom>
          <a:solidFill>
            <a:srgbClr val="FFC000"/>
          </a:solidFill>
          <a:ln>
            <a:noFill/>
          </a:ln>
          <a:extLst>
            <a:ext uri="{91240B29-F687-4F45-9708-019B960494DF}">
              <a14:hiddenLine xmlns:a14="http://schemas.microsoft.com/office/drawing/2010/main" xmlns="" w="9525">
                <a:solidFill>
                  <a:srgbClr val="000000"/>
                </a:solidFill>
                <a:round/>
                <a:headEnd/>
                <a:tailEnd/>
              </a14:hiddenLine>
            </a:ext>
          </a:extLst>
        </p:spPr>
        <p:txBody>
          <a:bodyPr lIns="68580" tIns="34290" rIns="68580" bIns="34290"/>
          <a:lstStyle/>
          <a:p>
            <a:pPr>
              <a:defRPr/>
            </a:pPr>
            <a:endParaRPr lang="en-US" sz="1350">
              <a:cs typeface="Arial" charset="0"/>
            </a:endParaRPr>
          </a:p>
        </p:txBody>
      </p:sp>
      <p:sp>
        <p:nvSpPr>
          <p:cNvPr id="29" name="Freeform 188"/>
          <p:cNvSpPr>
            <a:spLocks/>
          </p:cNvSpPr>
          <p:nvPr/>
        </p:nvSpPr>
        <p:spPr bwMode="auto">
          <a:xfrm>
            <a:off x="2623596" y="3871912"/>
            <a:ext cx="957804" cy="925994"/>
          </a:xfrm>
          <a:custGeom>
            <a:avLst/>
            <a:gdLst>
              <a:gd name="T0" fmla="*/ 828 w 1575"/>
              <a:gd name="T1" fmla="*/ 1 h 1575"/>
              <a:gd name="T2" fmla="*/ 984 w 1575"/>
              <a:gd name="T3" fmla="*/ 25 h 1575"/>
              <a:gd name="T4" fmla="*/ 1129 w 1575"/>
              <a:gd name="T5" fmla="*/ 78 h 1575"/>
              <a:gd name="T6" fmla="*/ 1258 w 1575"/>
              <a:gd name="T7" fmla="*/ 157 h 1575"/>
              <a:gd name="T8" fmla="*/ 1370 w 1575"/>
              <a:gd name="T9" fmla="*/ 258 h 1575"/>
              <a:gd name="T10" fmla="*/ 1461 w 1575"/>
              <a:gd name="T11" fmla="*/ 379 h 1575"/>
              <a:gd name="T12" fmla="*/ 1527 w 1575"/>
              <a:gd name="T13" fmla="*/ 517 h 1575"/>
              <a:gd name="T14" fmla="*/ 1566 w 1575"/>
              <a:gd name="T15" fmla="*/ 668 h 1575"/>
              <a:gd name="T16" fmla="*/ 1575 w 1575"/>
              <a:gd name="T17" fmla="*/ 788 h 1575"/>
              <a:gd name="T18" fmla="*/ 1566 w 1575"/>
              <a:gd name="T19" fmla="*/ 907 h 1575"/>
              <a:gd name="T20" fmla="*/ 1527 w 1575"/>
              <a:gd name="T21" fmla="*/ 1059 h 1575"/>
              <a:gd name="T22" fmla="*/ 1461 w 1575"/>
              <a:gd name="T23" fmla="*/ 1196 h 1575"/>
              <a:gd name="T24" fmla="*/ 1370 w 1575"/>
              <a:gd name="T25" fmla="*/ 1317 h 1575"/>
              <a:gd name="T26" fmla="*/ 1258 w 1575"/>
              <a:gd name="T27" fmla="*/ 1419 h 1575"/>
              <a:gd name="T28" fmla="*/ 1129 w 1575"/>
              <a:gd name="T29" fmla="*/ 1497 h 1575"/>
              <a:gd name="T30" fmla="*/ 984 w 1575"/>
              <a:gd name="T31" fmla="*/ 1550 h 1575"/>
              <a:gd name="T32" fmla="*/ 828 w 1575"/>
              <a:gd name="T33" fmla="*/ 1574 h 1575"/>
              <a:gd name="T34" fmla="*/ 746 w 1575"/>
              <a:gd name="T35" fmla="*/ 1574 h 1575"/>
              <a:gd name="T36" fmla="*/ 591 w 1575"/>
              <a:gd name="T37" fmla="*/ 1550 h 1575"/>
              <a:gd name="T38" fmla="*/ 446 w 1575"/>
              <a:gd name="T39" fmla="*/ 1497 h 1575"/>
              <a:gd name="T40" fmla="*/ 316 w 1575"/>
              <a:gd name="T41" fmla="*/ 1419 h 1575"/>
              <a:gd name="T42" fmla="*/ 205 w 1575"/>
              <a:gd name="T43" fmla="*/ 1317 h 1575"/>
              <a:gd name="T44" fmla="*/ 114 w 1575"/>
              <a:gd name="T45" fmla="*/ 1196 h 1575"/>
              <a:gd name="T46" fmla="*/ 48 w 1575"/>
              <a:gd name="T47" fmla="*/ 1059 h 1575"/>
              <a:gd name="T48" fmla="*/ 9 w 1575"/>
              <a:gd name="T49" fmla="*/ 907 h 1575"/>
              <a:gd name="T50" fmla="*/ 0 w 1575"/>
              <a:gd name="T51" fmla="*/ 788 h 1575"/>
              <a:gd name="T52" fmla="*/ 9 w 1575"/>
              <a:gd name="T53" fmla="*/ 668 h 1575"/>
              <a:gd name="T54" fmla="*/ 48 w 1575"/>
              <a:gd name="T55" fmla="*/ 517 h 1575"/>
              <a:gd name="T56" fmla="*/ 114 w 1575"/>
              <a:gd name="T57" fmla="*/ 379 h 1575"/>
              <a:gd name="T58" fmla="*/ 205 w 1575"/>
              <a:gd name="T59" fmla="*/ 258 h 1575"/>
              <a:gd name="T60" fmla="*/ 316 w 1575"/>
              <a:gd name="T61" fmla="*/ 157 h 1575"/>
              <a:gd name="T62" fmla="*/ 446 w 1575"/>
              <a:gd name="T63" fmla="*/ 78 h 1575"/>
              <a:gd name="T64" fmla="*/ 591 w 1575"/>
              <a:gd name="T65" fmla="*/ 25 h 1575"/>
              <a:gd name="T66" fmla="*/ 746 w 1575"/>
              <a:gd name="T67" fmla="*/ 1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5" h="1575">
                <a:moveTo>
                  <a:pt x="787" y="0"/>
                </a:moveTo>
                <a:lnTo>
                  <a:pt x="828" y="1"/>
                </a:lnTo>
                <a:lnTo>
                  <a:pt x="907" y="9"/>
                </a:lnTo>
                <a:lnTo>
                  <a:pt x="984" y="25"/>
                </a:lnTo>
                <a:lnTo>
                  <a:pt x="1058" y="48"/>
                </a:lnTo>
                <a:lnTo>
                  <a:pt x="1129" y="78"/>
                </a:lnTo>
                <a:lnTo>
                  <a:pt x="1196" y="114"/>
                </a:lnTo>
                <a:lnTo>
                  <a:pt x="1258" y="157"/>
                </a:lnTo>
                <a:lnTo>
                  <a:pt x="1317" y="205"/>
                </a:lnTo>
                <a:lnTo>
                  <a:pt x="1370" y="258"/>
                </a:lnTo>
                <a:lnTo>
                  <a:pt x="1418" y="316"/>
                </a:lnTo>
                <a:lnTo>
                  <a:pt x="1461" y="379"/>
                </a:lnTo>
                <a:lnTo>
                  <a:pt x="1497" y="446"/>
                </a:lnTo>
                <a:lnTo>
                  <a:pt x="1527" y="517"/>
                </a:lnTo>
                <a:lnTo>
                  <a:pt x="1550" y="591"/>
                </a:lnTo>
                <a:lnTo>
                  <a:pt x="1566" y="668"/>
                </a:lnTo>
                <a:lnTo>
                  <a:pt x="1573" y="747"/>
                </a:lnTo>
                <a:lnTo>
                  <a:pt x="1575" y="788"/>
                </a:lnTo>
                <a:lnTo>
                  <a:pt x="1573" y="828"/>
                </a:lnTo>
                <a:lnTo>
                  <a:pt x="1566" y="907"/>
                </a:lnTo>
                <a:lnTo>
                  <a:pt x="1550" y="984"/>
                </a:lnTo>
                <a:lnTo>
                  <a:pt x="1527" y="1059"/>
                </a:lnTo>
                <a:lnTo>
                  <a:pt x="1497" y="1129"/>
                </a:lnTo>
                <a:lnTo>
                  <a:pt x="1461" y="1196"/>
                </a:lnTo>
                <a:lnTo>
                  <a:pt x="1418" y="1259"/>
                </a:lnTo>
                <a:lnTo>
                  <a:pt x="1370" y="1317"/>
                </a:lnTo>
                <a:lnTo>
                  <a:pt x="1317" y="1370"/>
                </a:lnTo>
                <a:lnTo>
                  <a:pt x="1258" y="1419"/>
                </a:lnTo>
                <a:lnTo>
                  <a:pt x="1196" y="1461"/>
                </a:lnTo>
                <a:lnTo>
                  <a:pt x="1129" y="1497"/>
                </a:lnTo>
                <a:lnTo>
                  <a:pt x="1058" y="1527"/>
                </a:lnTo>
                <a:lnTo>
                  <a:pt x="984" y="1550"/>
                </a:lnTo>
                <a:lnTo>
                  <a:pt x="907" y="1566"/>
                </a:lnTo>
                <a:lnTo>
                  <a:pt x="828" y="1574"/>
                </a:lnTo>
                <a:lnTo>
                  <a:pt x="787" y="1575"/>
                </a:lnTo>
                <a:lnTo>
                  <a:pt x="746" y="1574"/>
                </a:lnTo>
                <a:lnTo>
                  <a:pt x="667" y="1566"/>
                </a:lnTo>
                <a:lnTo>
                  <a:pt x="591" y="1550"/>
                </a:lnTo>
                <a:lnTo>
                  <a:pt x="516" y="1527"/>
                </a:lnTo>
                <a:lnTo>
                  <a:pt x="446" y="1497"/>
                </a:lnTo>
                <a:lnTo>
                  <a:pt x="378" y="1461"/>
                </a:lnTo>
                <a:lnTo>
                  <a:pt x="316" y="1419"/>
                </a:lnTo>
                <a:lnTo>
                  <a:pt x="258" y="1370"/>
                </a:lnTo>
                <a:lnTo>
                  <a:pt x="205" y="1317"/>
                </a:lnTo>
                <a:lnTo>
                  <a:pt x="155" y="1259"/>
                </a:lnTo>
                <a:lnTo>
                  <a:pt x="114" y="1196"/>
                </a:lnTo>
                <a:lnTo>
                  <a:pt x="78" y="1129"/>
                </a:lnTo>
                <a:lnTo>
                  <a:pt x="48" y="1059"/>
                </a:lnTo>
                <a:lnTo>
                  <a:pt x="25" y="984"/>
                </a:lnTo>
                <a:lnTo>
                  <a:pt x="9" y="907"/>
                </a:lnTo>
                <a:lnTo>
                  <a:pt x="0" y="828"/>
                </a:lnTo>
                <a:lnTo>
                  <a:pt x="0" y="788"/>
                </a:lnTo>
                <a:lnTo>
                  <a:pt x="0" y="747"/>
                </a:lnTo>
                <a:lnTo>
                  <a:pt x="9" y="668"/>
                </a:lnTo>
                <a:lnTo>
                  <a:pt x="25" y="591"/>
                </a:lnTo>
                <a:lnTo>
                  <a:pt x="48" y="517"/>
                </a:lnTo>
                <a:lnTo>
                  <a:pt x="78" y="446"/>
                </a:lnTo>
                <a:lnTo>
                  <a:pt x="114" y="379"/>
                </a:lnTo>
                <a:lnTo>
                  <a:pt x="155" y="316"/>
                </a:lnTo>
                <a:lnTo>
                  <a:pt x="205" y="258"/>
                </a:lnTo>
                <a:lnTo>
                  <a:pt x="258" y="205"/>
                </a:lnTo>
                <a:lnTo>
                  <a:pt x="316" y="157"/>
                </a:lnTo>
                <a:lnTo>
                  <a:pt x="378" y="114"/>
                </a:lnTo>
                <a:lnTo>
                  <a:pt x="446" y="78"/>
                </a:lnTo>
                <a:lnTo>
                  <a:pt x="516" y="48"/>
                </a:lnTo>
                <a:lnTo>
                  <a:pt x="591" y="25"/>
                </a:lnTo>
                <a:lnTo>
                  <a:pt x="667" y="9"/>
                </a:lnTo>
                <a:lnTo>
                  <a:pt x="746" y="1"/>
                </a:lnTo>
                <a:lnTo>
                  <a:pt x="787"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nchor="ctr"/>
          <a:lstStyle/>
          <a:p>
            <a:pPr algn="ctr">
              <a:defRPr/>
            </a:pPr>
            <a:r>
              <a:rPr lang="en-US" sz="1400" b="1" dirty="0">
                <a:solidFill>
                  <a:schemeClr val="bg1"/>
                </a:solidFill>
                <a:cs typeface="Arial" charset="0"/>
              </a:rPr>
              <a:t>Digital</a:t>
            </a:r>
          </a:p>
          <a:p>
            <a:pPr algn="ctr">
              <a:defRPr/>
            </a:pPr>
            <a:r>
              <a:rPr lang="en-US" sz="1100" dirty="0">
                <a:solidFill>
                  <a:schemeClr val="bg1"/>
                </a:solidFill>
                <a:cs typeface="Arial" charset="0"/>
              </a:rPr>
              <a:t>Online </a:t>
            </a:r>
          </a:p>
          <a:p>
            <a:pPr algn="ctr">
              <a:defRPr/>
            </a:pPr>
            <a:r>
              <a:rPr lang="en-US" sz="1100" dirty="0">
                <a:solidFill>
                  <a:schemeClr val="bg1"/>
                </a:solidFill>
                <a:cs typeface="Arial" charset="0"/>
              </a:rPr>
              <a:t>Media</a:t>
            </a:r>
          </a:p>
        </p:txBody>
      </p:sp>
    </p:spTree>
    <p:extLst>
      <p:ext uri="{BB962C8B-B14F-4D97-AF65-F5344CB8AC3E}">
        <p14:creationId xmlns:p14="http://schemas.microsoft.com/office/powerpoint/2010/main" xmlns="" val="8579603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304800"/>
            <a:ext cx="6477000" cy="838200"/>
          </a:xfrm>
          <a:prstGeom prst="rect">
            <a:avLst/>
          </a:prstGeom>
        </p:spPr>
        <p:txBody>
          <a:bodyPr anchor="b">
            <a:normAutofit fontScale="92500" lnSpcReduction="2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PROPOSED MARKETING TOOLS &amp; STRATEGY</a:t>
            </a:r>
            <a:endParaRPr lang="en-MY" sz="3000" dirty="0">
              <a:solidFill>
                <a:schemeClr val="tx1"/>
              </a:solidFill>
              <a:latin typeface="Arial Black"/>
            </a:endParaRPr>
          </a:p>
        </p:txBody>
      </p:sp>
      <p:sp>
        <p:nvSpPr>
          <p:cNvPr id="6" name="TextBox 5"/>
          <p:cNvSpPr txBox="1"/>
          <p:nvPr/>
        </p:nvSpPr>
        <p:spPr>
          <a:xfrm>
            <a:off x="857224" y="1571612"/>
            <a:ext cx="5857916" cy="2123658"/>
          </a:xfrm>
          <a:prstGeom prst="rect">
            <a:avLst/>
          </a:prstGeom>
          <a:solidFill>
            <a:schemeClr val="accent1">
              <a:lumMod val="20000"/>
              <a:lumOff val="80000"/>
            </a:schemeClr>
          </a:solidFill>
        </p:spPr>
        <p:txBody>
          <a:bodyPr wrap="square" rtlCol="0">
            <a:spAutoFit/>
          </a:bodyPr>
          <a:lstStyle/>
          <a:p>
            <a:pPr>
              <a:buFontTx/>
              <a:buChar char="-"/>
            </a:pPr>
            <a:r>
              <a:rPr lang="en-US" sz="1200" dirty="0" smtClean="0"/>
              <a:t> To prepare a booth by participating any events</a:t>
            </a:r>
          </a:p>
          <a:p>
            <a:pPr>
              <a:buFontTx/>
              <a:buChar char="-"/>
            </a:pPr>
            <a:r>
              <a:rPr lang="en-US" sz="1200" dirty="0"/>
              <a:t> </a:t>
            </a:r>
            <a:r>
              <a:rPr lang="en-US" sz="1200" dirty="0" smtClean="0"/>
              <a:t>To prepare brochure &amp; bunting </a:t>
            </a:r>
          </a:p>
          <a:p>
            <a:pPr>
              <a:buFontTx/>
              <a:buChar char="-"/>
            </a:pPr>
            <a:r>
              <a:rPr lang="en-US" sz="1200" dirty="0"/>
              <a:t> </a:t>
            </a:r>
            <a:r>
              <a:rPr lang="en-US" sz="1200" dirty="0" smtClean="0"/>
              <a:t>Public Relationship</a:t>
            </a:r>
          </a:p>
          <a:p>
            <a:pPr lvl="1">
              <a:buFont typeface="Arial" pitchFamily="34" charset="0"/>
              <a:buChar char="•"/>
            </a:pPr>
            <a:r>
              <a:rPr lang="en-US" sz="1200" dirty="0"/>
              <a:t> </a:t>
            </a:r>
            <a:r>
              <a:rPr lang="en-US" sz="1200" dirty="0" smtClean="0"/>
              <a:t> Promote to every shopping complex &amp; nearest place surround PI1M</a:t>
            </a:r>
          </a:p>
          <a:p>
            <a:pPr lvl="1">
              <a:buFont typeface="Arial" pitchFamily="34" charset="0"/>
              <a:buChar char="•"/>
            </a:pPr>
            <a:r>
              <a:rPr lang="en-US" sz="1200" dirty="0" smtClean="0"/>
              <a:t>  Engage with </a:t>
            </a:r>
            <a:r>
              <a:rPr lang="en-US" sz="1200" dirty="0" err="1" smtClean="0"/>
              <a:t>Ketua</a:t>
            </a:r>
            <a:r>
              <a:rPr lang="en-US" sz="1200" dirty="0" smtClean="0"/>
              <a:t> </a:t>
            </a:r>
            <a:r>
              <a:rPr lang="en-US" sz="1200" dirty="0" err="1" smtClean="0"/>
              <a:t>Kampung</a:t>
            </a:r>
            <a:r>
              <a:rPr lang="en-US" sz="1200" dirty="0" smtClean="0"/>
              <a:t>  to do  a free event  to promote their community</a:t>
            </a:r>
          </a:p>
          <a:p>
            <a:pPr lvl="1">
              <a:buFont typeface="Arial" pitchFamily="34" charset="0"/>
              <a:buChar char="•"/>
            </a:pPr>
            <a:r>
              <a:rPr lang="en-US" sz="1200" dirty="0"/>
              <a:t> </a:t>
            </a:r>
            <a:r>
              <a:rPr lang="en-US" sz="1200" dirty="0" smtClean="0"/>
              <a:t> To visit community  place surround  the PI1M</a:t>
            </a:r>
          </a:p>
          <a:p>
            <a:pPr>
              <a:buFontTx/>
              <a:buChar char="-"/>
            </a:pPr>
            <a:r>
              <a:rPr lang="en-US" sz="1200" dirty="0" smtClean="0"/>
              <a:t>Online promotion (Internet)</a:t>
            </a:r>
          </a:p>
          <a:p>
            <a:pPr lvl="1">
              <a:buFont typeface="Arial" pitchFamily="34" charset="0"/>
              <a:buChar char="•"/>
            </a:pPr>
            <a:r>
              <a:rPr lang="en-US" sz="1200" dirty="0"/>
              <a:t> </a:t>
            </a:r>
            <a:r>
              <a:rPr lang="en-US" sz="1200" dirty="0" smtClean="0"/>
              <a:t>Social media etc </a:t>
            </a:r>
            <a:r>
              <a:rPr lang="en-US" sz="1200" dirty="0" err="1" smtClean="0"/>
              <a:t>Facebook</a:t>
            </a:r>
            <a:r>
              <a:rPr lang="en-US" sz="1200" dirty="0" smtClean="0"/>
              <a:t>, </a:t>
            </a:r>
            <a:r>
              <a:rPr lang="en-US" sz="1200" dirty="0" err="1" smtClean="0"/>
              <a:t>Instagram</a:t>
            </a:r>
            <a:r>
              <a:rPr lang="en-US" sz="1200" dirty="0" smtClean="0"/>
              <a:t>, </a:t>
            </a:r>
            <a:r>
              <a:rPr lang="en-US" sz="1200" dirty="0" err="1" smtClean="0"/>
              <a:t>youtube</a:t>
            </a:r>
            <a:endParaRPr lang="en-US" sz="1200" dirty="0" smtClean="0"/>
          </a:p>
          <a:p>
            <a:pPr lvl="1">
              <a:buFont typeface="Arial" pitchFamily="34" charset="0"/>
              <a:buChar char="•"/>
            </a:pPr>
            <a:r>
              <a:rPr lang="en-US" sz="1200" dirty="0"/>
              <a:t> </a:t>
            </a:r>
            <a:r>
              <a:rPr lang="en-US" sz="1200" dirty="0" smtClean="0"/>
              <a:t>website,  Viral,  blogs, networking</a:t>
            </a:r>
          </a:p>
          <a:p>
            <a:pPr>
              <a:buFontTx/>
              <a:buChar char="-"/>
            </a:pPr>
            <a:r>
              <a:rPr lang="en-US" sz="1200" dirty="0" smtClean="0"/>
              <a:t>Broadcast promotion thru Television, radio, newspaper, magazines</a:t>
            </a:r>
          </a:p>
          <a:p>
            <a:pPr>
              <a:buFontTx/>
              <a:buChar char="-"/>
            </a:pPr>
            <a:r>
              <a:rPr lang="en-US" sz="1200" dirty="0" smtClean="0"/>
              <a:t> </a:t>
            </a:r>
            <a:r>
              <a:rPr lang="en-US" sz="1200" dirty="0" err="1" smtClean="0"/>
              <a:t>Roadshow</a:t>
            </a:r>
            <a:r>
              <a:rPr lang="en-US" sz="1200" dirty="0" smtClean="0"/>
              <a:t>  promotion by visiting school, College &amp; University</a:t>
            </a:r>
            <a:endParaRPr lang="en-US" sz="1200" dirty="0"/>
          </a:p>
        </p:txBody>
      </p:sp>
      <p:sp>
        <p:nvSpPr>
          <p:cNvPr id="7" name="TextBox 6"/>
          <p:cNvSpPr txBox="1"/>
          <p:nvPr/>
        </p:nvSpPr>
        <p:spPr>
          <a:xfrm>
            <a:off x="857224" y="1214422"/>
            <a:ext cx="3429024" cy="369332"/>
          </a:xfrm>
          <a:prstGeom prst="rect">
            <a:avLst/>
          </a:prstGeom>
          <a:noFill/>
        </p:spPr>
        <p:txBody>
          <a:bodyPr wrap="square" rtlCol="0">
            <a:spAutoFit/>
          </a:bodyPr>
          <a:lstStyle/>
          <a:p>
            <a:r>
              <a:rPr lang="en-US" dirty="0" smtClean="0"/>
              <a:t>Marketing Strategy</a:t>
            </a:r>
            <a:endParaRPr lang="en-MY" dirty="0"/>
          </a:p>
        </p:txBody>
      </p:sp>
    </p:spTree>
    <p:extLst>
      <p:ext uri="{BB962C8B-B14F-4D97-AF65-F5344CB8AC3E}">
        <p14:creationId xmlns:p14="http://schemas.microsoft.com/office/powerpoint/2010/main" xmlns="" val="135689278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srcRect l="19217" t="12695" r="19838" b="14062"/>
          <a:stretch>
            <a:fillRect/>
          </a:stretch>
        </p:blipFill>
        <p:spPr bwMode="auto">
          <a:xfrm>
            <a:off x="0" y="928670"/>
            <a:ext cx="9144000" cy="5143536"/>
          </a:xfrm>
          <a:prstGeom prst="rect">
            <a:avLst/>
          </a:prstGeom>
          <a:noFill/>
          <a:ln w="9525">
            <a:noFill/>
            <a:miter lim="800000"/>
            <a:headEnd/>
            <a:tailEnd/>
          </a:ln>
          <a:effectLst/>
        </p:spPr>
      </p:pic>
      <p:sp>
        <p:nvSpPr>
          <p:cNvPr id="5" name="TextBox 4"/>
          <p:cNvSpPr txBox="1"/>
          <p:nvPr/>
        </p:nvSpPr>
        <p:spPr>
          <a:xfrm>
            <a:off x="500034" y="428604"/>
            <a:ext cx="4286280" cy="369332"/>
          </a:xfrm>
          <a:prstGeom prst="rect">
            <a:avLst/>
          </a:prstGeom>
          <a:noFill/>
        </p:spPr>
        <p:txBody>
          <a:bodyPr wrap="square" rtlCol="0">
            <a:spAutoFit/>
          </a:bodyPr>
          <a:lstStyle/>
          <a:p>
            <a:r>
              <a:rPr lang="en-US" dirty="0" smtClean="0"/>
              <a:t>ADVERTISING AND PROMOTION TIMELINE</a:t>
            </a:r>
            <a:endParaRPr lang="en-MY"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pc0341\Desktop\f1-shirt-uitm-dungun-promot.jpg"/>
          <p:cNvPicPr>
            <a:picLocks noChangeAspect="1" noChangeArrowheads="1"/>
          </p:cNvPicPr>
          <p:nvPr/>
        </p:nvPicPr>
        <p:blipFill>
          <a:blip r:embed="rId2" cstate="print"/>
          <a:srcRect/>
          <a:stretch>
            <a:fillRect/>
          </a:stretch>
        </p:blipFill>
        <p:spPr bwMode="auto">
          <a:xfrm>
            <a:off x="500034" y="3357562"/>
            <a:ext cx="4143404" cy="2379868"/>
          </a:xfrm>
          <a:prstGeom prst="rect">
            <a:avLst/>
          </a:prstGeom>
          <a:noFill/>
        </p:spPr>
      </p:pic>
      <p:pic>
        <p:nvPicPr>
          <p:cNvPr id="5" name="Picture 3" descr="C:\Users\mpc0341\Desktop\white_t_shirts_template_vector_set_522708 1.jpg"/>
          <p:cNvPicPr>
            <a:picLocks noChangeAspect="1" noChangeArrowheads="1"/>
          </p:cNvPicPr>
          <p:nvPr/>
        </p:nvPicPr>
        <p:blipFill>
          <a:blip r:embed="rId3"/>
          <a:srcRect/>
          <a:stretch>
            <a:fillRect/>
          </a:stretch>
        </p:blipFill>
        <p:spPr bwMode="auto">
          <a:xfrm>
            <a:off x="2357422" y="1071546"/>
            <a:ext cx="2000264" cy="2196383"/>
          </a:xfrm>
          <a:prstGeom prst="rect">
            <a:avLst/>
          </a:prstGeom>
          <a:noFill/>
        </p:spPr>
      </p:pic>
      <p:pic>
        <p:nvPicPr>
          <p:cNvPr id="6" name="Shape 109"/>
          <p:cNvPicPr preferRelativeResize="0">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857488" y="1643050"/>
            <a:ext cx="363734" cy="7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C:\Users\User\Downloads\logo fr.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857488" y="1500174"/>
            <a:ext cx="285752" cy="13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3500430" y="1428736"/>
            <a:ext cx="285752" cy="214314"/>
            <a:chOff x="1481351" y="1600200"/>
            <a:chExt cx="1600200" cy="1270747"/>
          </a:xfrm>
        </p:grpSpPr>
        <p:pic>
          <p:nvPicPr>
            <p:cNvPr id="9" name="Picture 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481351" y="2667000"/>
              <a:ext cx="1600200" cy="203947"/>
            </a:xfrm>
            <a:prstGeom prst="rect">
              <a:avLst/>
            </a:prstGeom>
          </p:spPr>
        </p:pic>
        <p:pic>
          <p:nvPicPr>
            <p:cNvPr id="10"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cxnSp>
        <p:nvCxnSpPr>
          <p:cNvPr id="12" name="Straight Connector 11"/>
          <p:cNvCxnSpPr/>
          <p:nvPr/>
        </p:nvCxnSpPr>
        <p:spPr>
          <a:xfrm>
            <a:off x="2786050" y="1928802"/>
            <a:ext cx="1071570"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28860" y="2000240"/>
            <a:ext cx="1786013" cy="215444"/>
          </a:xfrm>
          <a:prstGeom prst="rect">
            <a:avLst/>
          </a:prstGeom>
          <a:noFill/>
        </p:spPr>
        <p:txBody>
          <a:bodyPr wrap="square" rtlCol="0">
            <a:spAutoFit/>
          </a:bodyPr>
          <a:lstStyle/>
          <a:p>
            <a:pPr algn="ctr"/>
            <a:r>
              <a:rPr lang="en-US" sz="400" b="1" i="1" dirty="0" smtClean="0"/>
              <a:t>Pi1M COMMUNITY CONTENT ENHANCEMENT </a:t>
            </a:r>
            <a:endParaRPr lang="en-US" sz="400" b="1" i="1" dirty="0"/>
          </a:p>
          <a:p>
            <a:pPr algn="ctr"/>
            <a:r>
              <a:rPr lang="en-US" sz="400" b="1" i="1" dirty="0"/>
              <a:t>B</a:t>
            </a:r>
            <a:r>
              <a:rPr lang="en-US" sz="400" b="1" i="1" dirty="0" smtClean="0"/>
              <a:t>Y ACCOUNTING SOLUTIONS</a:t>
            </a:r>
          </a:p>
        </p:txBody>
      </p:sp>
      <p:pic>
        <p:nvPicPr>
          <p:cNvPr id="14" name="Picture 4" descr="C:\Users\mpc0341\Desktop\white_t_shirts_template_vector_set_522708.jpg"/>
          <p:cNvPicPr>
            <a:picLocks noChangeAspect="1" noChangeArrowheads="1"/>
          </p:cNvPicPr>
          <p:nvPr/>
        </p:nvPicPr>
        <p:blipFill>
          <a:blip r:embed="rId8"/>
          <a:srcRect l="50000" b="8244"/>
          <a:stretch>
            <a:fillRect/>
          </a:stretch>
        </p:blipFill>
        <p:spPr bwMode="auto">
          <a:xfrm>
            <a:off x="4501612" y="1076548"/>
            <a:ext cx="1927776" cy="1995262"/>
          </a:xfrm>
          <a:prstGeom prst="rect">
            <a:avLst/>
          </a:prstGeom>
          <a:noFill/>
        </p:spPr>
      </p:pic>
      <p:sp>
        <p:nvSpPr>
          <p:cNvPr id="15" name="TextBox 14"/>
          <p:cNvSpPr txBox="1"/>
          <p:nvPr/>
        </p:nvSpPr>
        <p:spPr>
          <a:xfrm>
            <a:off x="4786314" y="1714488"/>
            <a:ext cx="1357322" cy="430887"/>
          </a:xfrm>
          <a:prstGeom prst="rect">
            <a:avLst/>
          </a:prstGeom>
          <a:noFill/>
        </p:spPr>
        <p:txBody>
          <a:bodyPr wrap="square" rtlCol="0">
            <a:spAutoFit/>
          </a:bodyPr>
          <a:lstStyle/>
          <a:p>
            <a:pPr algn="ctr"/>
            <a:r>
              <a:rPr lang="en-US" sz="1100" b="1" dirty="0" smtClean="0"/>
              <a:t>CPC </a:t>
            </a:r>
          </a:p>
          <a:p>
            <a:pPr algn="ctr"/>
            <a:r>
              <a:rPr lang="en-US" sz="1100" b="1" dirty="0" smtClean="0"/>
              <a:t>TEAM</a:t>
            </a:r>
            <a:endParaRPr lang="en-MY" sz="1100" b="1" dirty="0"/>
          </a:p>
        </p:txBody>
      </p:sp>
      <p:sp>
        <p:nvSpPr>
          <p:cNvPr id="16" name="TextBox 15"/>
          <p:cNvSpPr txBox="1"/>
          <p:nvPr/>
        </p:nvSpPr>
        <p:spPr>
          <a:xfrm>
            <a:off x="928662" y="500042"/>
            <a:ext cx="7072362" cy="369332"/>
          </a:xfrm>
          <a:prstGeom prst="rect">
            <a:avLst/>
          </a:prstGeom>
          <a:noFill/>
        </p:spPr>
        <p:txBody>
          <a:bodyPr wrap="square" rtlCol="0">
            <a:spAutoFit/>
          </a:bodyPr>
          <a:lstStyle/>
          <a:p>
            <a:pPr algn="ctr"/>
            <a:r>
              <a:rPr lang="en-US" dirty="0" smtClean="0"/>
              <a:t>CPC UNIFORM DESIGN</a:t>
            </a:r>
            <a:endParaRPr lang="en-MY" dirty="0"/>
          </a:p>
        </p:txBody>
      </p:sp>
      <p:sp>
        <p:nvSpPr>
          <p:cNvPr id="17" name="TextBox 16"/>
          <p:cNvSpPr txBox="1"/>
          <p:nvPr/>
        </p:nvSpPr>
        <p:spPr>
          <a:xfrm>
            <a:off x="2643174" y="2928934"/>
            <a:ext cx="1357322" cy="261610"/>
          </a:xfrm>
          <a:prstGeom prst="rect">
            <a:avLst/>
          </a:prstGeom>
          <a:noFill/>
        </p:spPr>
        <p:txBody>
          <a:bodyPr wrap="square" rtlCol="0">
            <a:spAutoFit/>
          </a:bodyPr>
          <a:lstStyle/>
          <a:p>
            <a:pPr algn="ctr"/>
            <a:r>
              <a:rPr lang="en-US" sz="1100" dirty="0" smtClean="0"/>
              <a:t>FRONT VIEW</a:t>
            </a:r>
            <a:endParaRPr lang="en-MY" sz="1100" dirty="0"/>
          </a:p>
        </p:txBody>
      </p:sp>
      <p:sp>
        <p:nvSpPr>
          <p:cNvPr id="18" name="TextBox 17"/>
          <p:cNvSpPr txBox="1"/>
          <p:nvPr/>
        </p:nvSpPr>
        <p:spPr>
          <a:xfrm>
            <a:off x="4787364" y="2906909"/>
            <a:ext cx="1357322" cy="261610"/>
          </a:xfrm>
          <a:prstGeom prst="rect">
            <a:avLst/>
          </a:prstGeom>
          <a:noFill/>
        </p:spPr>
        <p:txBody>
          <a:bodyPr wrap="square" rtlCol="0">
            <a:spAutoFit/>
          </a:bodyPr>
          <a:lstStyle/>
          <a:p>
            <a:pPr algn="ctr"/>
            <a:r>
              <a:rPr lang="en-US" sz="1100" dirty="0" smtClean="0"/>
              <a:t>BACK VIEW</a:t>
            </a:r>
            <a:endParaRPr lang="en-MY" sz="1100" dirty="0"/>
          </a:p>
        </p:txBody>
      </p:sp>
      <p:pic>
        <p:nvPicPr>
          <p:cNvPr id="19" name="Picture 9"/>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572131" y="1428735"/>
            <a:ext cx="142877" cy="1428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2" descr="https://encrypted-tbn2.gstatic.com/images?q=tbn:ANd9GcSdSUtQ6W5zWjpDiUKpmcfCU6ZsmaWJ3lj9iyCJRMIMz7ifah3J"/>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5143504" y="1583778"/>
            <a:ext cx="642942" cy="130710"/>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8"/>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286380" y="1428736"/>
            <a:ext cx="285752" cy="1718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 name="Shape 109"/>
          <p:cNvPicPr preferRelativeResize="0">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71538" y="3951480"/>
            <a:ext cx="363734" cy="7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descr="C:\Users\User\Downloads\logo fr.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71538" y="3808604"/>
            <a:ext cx="285752" cy="13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 name="Group 24"/>
          <p:cNvGrpSpPr/>
          <p:nvPr/>
        </p:nvGrpSpPr>
        <p:grpSpPr>
          <a:xfrm rot="20130645">
            <a:off x="2174674" y="4116208"/>
            <a:ext cx="285752" cy="214314"/>
            <a:chOff x="1481351" y="1600200"/>
            <a:chExt cx="1600200" cy="1270747"/>
          </a:xfrm>
        </p:grpSpPr>
        <p:pic>
          <p:nvPicPr>
            <p:cNvPr id="26" name="Picture 2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481351" y="2667000"/>
              <a:ext cx="1600200" cy="203947"/>
            </a:xfrm>
            <a:prstGeom prst="rect">
              <a:avLst/>
            </a:prstGeom>
          </p:spPr>
        </p:pic>
        <p:pic>
          <p:nvPicPr>
            <p:cNvPr id="27"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28" name="Picture 9"/>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714743" y="3665728"/>
            <a:ext cx="142877" cy="1428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 name="Picture 2" descr="https://encrypted-tbn2.gstatic.com/images?q=tbn:ANd9GcSdSUtQ6W5zWjpDiUKpmcfCU6ZsmaWJ3lj9iyCJRMIMz7ifah3J"/>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3357554" y="3892208"/>
            <a:ext cx="642942" cy="130710"/>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8"/>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428992" y="3665729"/>
            <a:ext cx="285752" cy="1718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1" name="TextBox 30"/>
          <p:cNvSpPr txBox="1"/>
          <p:nvPr/>
        </p:nvSpPr>
        <p:spPr>
          <a:xfrm>
            <a:off x="3000364" y="4092097"/>
            <a:ext cx="1357322" cy="261610"/>
          </a:xfrm>
          <a:prstGeom prst="rect">
            <a:avLst/>
          </a:prstGeom>
          <a:noFill/>
        </p:spPr>
        <p:txBody>
          <a:bodyPr wrap="square" rtlCol="0">
            <a:spAutoFit/>
          </a:bodyPr>
          <a:lstStyle/>
          <a:p>
            <a:pPr algn="ctr"/>
            <a:r>
              <a:rPr lang="en-US" sz="1100" b="1" dirty="0" smtClean="0">
                <a:solidFill>
                  <a:schemeClr val="bg1"/>
                </a:solidFill>
              </a:rPr>
              <a:t>INSTRUCTOR</a:t>
            </a:r>
          </a:p>
        </p:txBody>
      </p:sp>
      <p:sp>
        <p:nvSpPr>
          <p:cNvPr id="32" name="TextBox 31"/>
          <p:cNvSpPr txBox="1"/>
          <p:nvPr/>
        </p:nvSpPr>
        <p:spPr>
          <a:xfrm>
            <a:off x="857224" y="5761572"/>
            <a:ext cx="1357322" cy="261610"/>
          </a:xfrm>
          <a:prstGeom prst="rect">
            <a:avLst/>
          </a:prstGeom>
          <a:noFill/>
        </p:spPr>
        <p:txBody>
          <a:bodyPr wrap="square" rtlCol="0">
            <a:spAutoFit/>
          </a:bodyPr>
          <a:lstStyle/>
          <a:p>
            <a:pPr algn="ctr"/>
            <a:r>
              <a:rPr lang="en-US" sz="1100" dirty="0" smtClean="0"/>
              <a:t>FRONT VIEW</a:t>
            </a:r>
            <a:endParaRPr lang="en-MY" sz="1100" dirty="0"/>
          </a:p>
        </p:txBody>
      </p:sp>
      <p:sp>
        <p:nvSpPr>
          <p:cNvPr id="33" name="TextBox 32"/>
          <p:cNvSpPr txBox="1"/>
          <p:nvPr/>
        </p:nvSpPr>
        <p:spPr>
          <a:xfrm>
            <a:off x="3001414" y="5739547"/>
            <a:ext cx="1357322" cy="261610"/>
          </a:xfrm>
          <a:prstGeom prst="rect">
            <a:avLst/>
          </a:prstGeom>
          <a:noFill/>
        </p:spPr>
        <p:txBody>
          <a:bodyPr wrap="square" rtlCol="0">
            <a:spAutoFit/>
          </a:bodyPr>
          <a:lstStyle/>
          <a:p>
            <a:pPr algn="ctr"/>
            <a:r>
              <a:rPr lang="en-US" sz="1100" dirty="0" smtClean="0"/>
              <a:t>BACK VIEW</a:t>
            </a:r>
            <a:endParaRPr lang="en-MY" sz="1100" dirty="0"/>
          </a:p>
        </p:txBody>
      </p:sp>
      <p:pic>
        <p:nvPicPr>
          <p:cNvPr id="11266" name="Picture 2" descr="http://seragamandalas.com/wp-content/uploads/2014/02/seragam-kerja-tunas.jpg"/>
          <p:cNvPicPr>
            <a:picLocks noChangeAspect="1" noChangeArrowheads="1"/>
          </p:cNvPicPr>
          <p:nvPr/>
        </p:nvPicPr>
        <p:blipFill>
          <a:blip r:embed="rId12"/>
          <a:srcRect/>
          <a:stretch>
            <a:fillRect/>
          </a:stretch>
        </p:blipFill>
        <p:spPr bwMode="auto">
          <a:xfrm>
            <a:off x="5072066" y="3429000"/>
            <a:ext cx="3357586" cy="2098490"/>
          </a:xfrm>
          <a:prstGeom prst="rect">
            <a:avLst/>
          </a:prstGeom>
          <a:noFill/>
        </p:spPr>
      </p:pic>
      <p:pic>
        <p:nvPicPr>
          <p:cNvPr id="34" name="Shape 109"/>
          <p:cNvPicPr preferRelativeResize="0">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94150" y="4071942"/>
            <a:ext cx="363734" cy="71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4" descr="C:\Users\User\Downloads\logo fr.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494150" y="3929066"/>
            <a:ext cx="285752" cy="13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TextBox 35"/>
          <p:cNvSpPr txBox="1"/>
          <p:nvPr/>
        </p:nvSpPr>
        <p:spPr>
          <a:xfrm>
            <a:off x="5866190" y="4142250"/>
            <a:ext cx="491760" cy="215444"/>
          </a:xfrm>
          <a:prstGeom prst="rect">
            <a:avLst/>
          </a:prstGeom>
          <a:noFill/>
        </p:spPr>
        <p:txBody>
          <a:bodyPr wrap="square" rtlCol="0">
            <a:spAutoFit/>
          </a:bodyPr>
          <a:lstStyle/>
          <a:p>
            <a:pPr algn="ctr"/>
            <a:r>
              <a:rPr lang="en-US" sz="800" b="1" dirty="0" smtClean="0">
                <a:latin typeface="Arial Black" pitchFamily="34" charset="0"/>
              </a:rPr>
              <a:t>CPC</a:t>
            </a:r>
            <a:endParaRPr lang="en-MY" sz="800" b="1" dirty="0">
              <a:latin typeface="Arial Black" pitchFamily="34" charset="0"/>
            </a:endParaRPr>
          </a:p>
        </p:txBody>
      </p:sp>
      <p:grpSp>
        <p:nvGrpSpPr>
          <p:cNvPr id="37" name="Group 36"/>
          <p:cNvGrpSpPr/>
          <p:nvPr/>
        </p:nvGrpSpPr>
        <p:grpSpPr>
          <a:xfrm rot="21443311">
            <a:off x="5944507" y="3935233"/>
            <a:ext cx="275670" cy="217728"/>
            <a:chOff x="1481351" y="1600200"/>
            <a:chExt cx="1600200" cy="1270747"/>
          </a:xfrm>
        </p:grpSpPr>
        <p:pic>
          <p:nvPicPr>
            <p:cNvPr id="38" name="Picture 3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481351" y="2667000"/>
              <a:ext cx="1600200" cy="203947"/>
            </a:xfrm>
            <a:prstGeom prst="rect">
              <a:avLst/>
            </a:prstGeom>
          </p:spPr>
        </p:pic>
        <p:pic>
          <p:nvPicPr>
            <p:cNvPr id="39"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40" name="Picture 9"/>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643835" y="4786322"/>
            <a:ext cx="214313" cy="214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 name="Picture 2" descr="https://encrypted-tbn2.gstatic.com/images?q=tbn:ANd9GcSdSUtQ6W5zWjpDiUKpmcfCU6ZsmaWJ3lj9iyCJRMIMz7ifah3J"/>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7143768" y="5012801"/>
            <a:ext cx="857288" cy="202149"/>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8"/>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286644" y="4786323"/>
            <a:ext cx="357190" cy="2143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3" name="TextBox 42"/>
          <p:cNvSpPr txBox="1"/>
          <p:nvPr/>
        </p:nvSpPr>
        <p:spPr>
          <a:xfrm>
            <a:off x="6929454" y="5141253"/>
            <a:ext cx="1357322" cy="430887"/>
          </a:xfrm>
          <a:prstGeom prst="rect">
            <a:avLst/>
          </a:prstGeom>
          <a:noFill/>
        </p:spPr>
        <p:txBody>
          <a:bodyPr wrap="square" rtlCol="0">
            <a:spAutoFit/>
          </a:bodyPr>
          <a:lstStyle/>
          <a:p>
            <a:pPr algn="ctr"/>
            <a:r>
              <a:rPr lang="en-US" sz="1050" b="1" dirty="0" smtClean="0"/>
              <a:t>MANAGEMENT </a:t>
            </a:r>
          </a:p>
          <a:p>
            <a:pPr algn="ctr"/>
            <a:r>
              <a:rPr lang="en-US" sz="1050" b="1" dirty="0" smtClean="0"/>
              <a:t>TEAM</a:t>
            </a:r>
            <a:endParaRPr lang="en-MY" sz="1050" b="1" dirty="0"/>
          </a:p>
        </p:txBody>
      </p:sp>
      <p:grpSp>
        <p:nvGrpSpPr>
          <p:cNvPr id="44" name="Group 43"/>
          <p:cNvGrpSpPr/>
          <p:nvPr/>
        </p:nvGrpSpPr>
        <p:grpSpPr>
          <a:xfrm rot="1578241">
            <a:off x="7428402" y="3765875"/>
            <a:ext cx="281607" cy="217728"/>
            <a:chOff x="1481351" y="1600200"/>
            <a:chExt cx="1600200" cy="1270747"/>
          </a:xfrm>
        </p:grpSpPr>
        <p:pic>
          <p:nvPicPr>
            <p:cNvPr id="45" name="Picture 4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481351" y="2667000"/>
              <a:ext cx="1600200" cy="203947"/>
            </a:xfrm>
            <a:prstGeom prst="rect">
              <a:avLst/>
            </a:prstGeom>
          </p:spPr>
        </p:pic>
        <p:pic>
          <p:nvPicPr>
            <p:cNvPr id="46"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47" name="TextBox 46"/>
          <p:cNvSpPr txBox="1"/>
          <p:nvPr/>
        </p:nvSpPr>
        <p:spPr>
          <a:xfrm rot="1623308">
            <a:off x="7237297" y="3957678"/>
            <a:ext cx="491760" cy="215444"/>
          </a:xfrm>
          <a:prstGeom prst="rect">
            <a:avLst/>
          </a:prstGeom>
          <a:noFill/>
        </p:spPr>
        <p:txBody>
          <a:bodyPr wrap="square" rtlCol="0">
            <a:spAutoFit/>
          </a:bodyPr>
          <a:lstStyle/>
          <a:p>
            <a:pPr algn="ctr"/>
            <a:r>
              <a:rPr lang="en-US" sz="800" b="1" dirty="0" smtClean="0">
                <a:latin typeface="Arial Black" pitchFamily="34" charset="0"/>
              </a:rPr>
              <a:t>CPC</a:t>
            </a:r>
            <a:endParaRPr lang="en-MY" sz="800" b="1" dirty="0">
              <a:latin typeface="Arial Black" pitchFamily="34" charset="0"/>
            </a:endParaRPr>
          </a:p>
        </p:txBody>
      </p:sp>
      <p:pic>
        <p:nvPicPr>
          <p:cNvPr id="48" name="Shape 109"/>
          <p:cNvPicPr preferRelativeResize="0">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rot="1292729">
            <a:off x="7024023" y="3903997"/>
            <a:ext cx="262325" cy="51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48" descr="C:\Users\User\Downloads\logo fr.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292729">
            <a:off x="7065376" y="3789363"/>
            <a:ext cx="285752" cy="13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 name="TextBox 49"/>
          <p:cNvSpPr txBox="1"/>
          <p:nvPr/>
        </p:nvSpPr>
        <p:spPr>
          <a:xfrm>
            <a:off x="3428992" y="1643050"/>
            <a:ext cx="491760" cy="215444"/>
          </a:xfrm>
          <a:prstGeom prst="rect">
            <a:avLst/>
          </a:prstGeom>
          <a:noFill/>
        </p:spPr>
        <p:txBody>
          <a:bodyPr wrap="square" rtlCol="0">
            <a:spAutoFit/>
          </a:bodyPr>
          <a:lstStyle/>
          <a:p>
            <a:pPr algn="ctr"/>
            <a:r>
              <a:rPr lang="en-US" sz="800" b="1" dirty="0" smtClean="0">
                <a:latin typeface="Arial Black" pitchFamily="34" charset="0"/>
              </a:rPr>
              <a:t>CPC</a:t>
            </a:r>
            <a:endParaRPr lang="en-MY" sz="800" b="1" dirty="0">
              <a:latin typeface="Arial Black" pitchFamily="34" charset="0"/>
            </a:endParaRPr>
          </a:p>
        </p:txBody>
      </p:sp>
      <p:cxnSp>
        <p:nvCxnSpPr>
          <p:cNvPr id="51" name="Straight Connector 50"/>
          <p:cNvCxnSpPr/>
          <p:nvPr/>
        </p:nvCxnSpPr>
        <p:spPr>
          <a:xfrm>
            <a:off x="2786050" y="2285992"/>
            <a:ext cx="1071570" cy="1588"/>
          </a:xfrm>
          <a:prstGeom prst="line">
            <a:avLst/>
          </a:prstGeom>
          <a:ln w="76200">
            <a:solidFill>
              <a:srgbClr val="EB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929190" y="2714620"/>
            <a:ext cx="1143008"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929190" y="2857496"/>
            <a:ext cx="1143008" cy="1588"/>
          </a:xfrm>
          <a:prstGeom prst="line">
            <a:avLst/>
          </a:prstGeom>
          <a:ln w="76200">
            <a:solidFill>
              <a:srgbClr val="EB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57818" y="4429132"/>
            <a:ext cx="1000132"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57818" y="4570420"/>
            <a:ext cx="1000132" cy="1588"/>
          </a:xfrm>
          <a:prstGeom prst="line">
            <a:avLst/>
          </a:prstGeom>
          <a:ln w="76200">
            <a:solidFill>
              <a:srgbClr val="EB0000"/>
            </a:solidFill>
          </a:ln>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7009264" y="4059517"/>
            <a:ext cx="777446" cy="298177"/>
          </a:xfrm>
          <a:custGeom>
            <a:avLst/>
            <a:gdLst>
              <a:gd name="connsiteX0" fmla="*/ 771896 w 771896"/>
              <a:gd name="connsiteY0" fmla="*/ 225631 h 225631"/>
              <a:gd name="connsiteX1" fmla="*/ 261257 w 771896"/>
              <a:gd name="connsiteY1" fmla="*/ 106878 h 225631"/>
              <a:gd name="connsiteX2" fmla="*/ 0 w 771896"/>
              <a:gd name="connsiteY2" fmla="*/ 0 h 225631"/>
            </a:gdLst>
            <a:ahLst/>
            <a:cxnLst>
              <a:cxn ang="0">
                <a:pos x="connsiteX0" y="connsiteY0"/>
              </a:cxn>
              <a:cxn ang="0">
                <a:pos x="connsiteX1" y="connsiteY1"/>
              </a:cxn>
              <a:cxn ang="0">
                <a:pos x="connsiteX2" y="connsiteY2"/>
              </a:cxn>
            </a:cxnLst>
            <a:rect l="l" t="t" r="r" b="b"/>
            <a:pathLst>
              <a:path w="771896" h="225631">
                <a:moveTo>
                  <a:pt x="771896" y="225631"/>
                </a:moveTo>
                <a:cubicBezTo>
                  <a:pt x="580901" y="185057"/>
                  <a:pt x="389906" y="144483"/>
                  <a:pt x="261257" y="106878"/>
                </a:cubicBezTo>
                <a:cubicBezTo>
                  <a:pt x="132608" y="69273"/>
                  <a:pt x="47501" y="29688"/>
                  <a:pt x="0" y="0"/>
                </a:cubicBezTo>
              </a:path>
            </a:pathLst>
          </a:cu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sp>
        <p:nvSpPr>
          <p:cNvPr id="61" name="Freeform 60"/>
          <p:cNvSpPr/>
          <p:nvPr/>
        </p:nvSpPr>
        <p:spPr>
          <a:xfrm>
            <a:off x="6929454" y="4143380"/>
            <a:ext cx="848884" cy="307701"/>
          </a:xfrm>
          <a:custGeom>
            <a:avLst/>
            <a:gdLst>
              <a:gd name="connsiteX0" fmla="*/ 771896 w 771896"/>
              <a:gd name="connsiteY0" fmla="*/ 225631 h 225631"/>
              <a:gd name="connsiteX1" fmla="*/ 261257 w 771896"/>
              <a:gd name="connsiteY1" fmla="*/ 106878 h 225631"/>
              <a:gd name="connsiteX2" fmla="*/ 0 w 771896"/>
              <a:gd name="connsiteY2" fmla="*/ 0 h 225631"/>
            </a:gdLst>
            <a:ahLst/>
            <a:cxnLst>
              <a:cxn ang="0">
                <a:pos x="connsiteX0" y="connsiteY0"/>
              </a:cxn>
              <a:cxn ang="0">
                <a:pos x="connsiteX1" y="connsiteY1"/>
              </a:cxn>
              <a:cxn ang="0">
                <a:pos x="connsiteX2" y="connsiteY2"/>
              </a:cxn>
            </a:cxnLst>
            <a:rect l="l" t="t" r="r" b="b"/>
            <a:pathLst>
              <a:path w="771896" h="225631">
                <a:moveTo>
                  <a:pt x="771896" y="225631"/>
                </a:moveTo>
                <a:cubicBezTo>
                  <a:pt x="580901" y="185057"/>
                  <a:pt x="389906" y="144483"/>
                  <a:pt x="261257" y="106878"/>
                </a:cubicBezTo>
                <a:cubicBezTo>
                  <a:pt x="132608" y="69273"/>
                  <a:pt x="47501" y="29688"/>
                  <a:pt x="0" y="0"/>
                </a:cubicBezTo>
              </a:path>
            </a:pathLst>
          </a:custGeom>
          <a:ln w="57150">
            <a:solidFill>
              <a:srgbClr val="F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sp>
        <p:nvSpPr>
          <p:cNvPr id="62" name="TextBox 61"/>
          <p:cNvSpPr txBox="1"/>
          <p:nvPr/>
        </p:nvSpPr>
        <p:spPr>
          <a:xfrm>
            <a:off x="1651348" y="3856498"/>
            <a:ext cx="491760" cy="215444"/>
          </a:xfrm>
          <a:prstGeom prst="rect">
            <a:avLst/>
          </a:prstGeom>
          <a:noFill/>
        </p:spPr>
        <p:txBody>
          <a:bodyPr wrap="square" rtlCol="0">
            <a:spAutoFit/>
          </a:bodyPr>
          <a:lstStyle/>
          <a:p>
            <a:pPr algn="ctr"/>
            <a:r>
              <a:rPr lang="en-US" sz="800" b="1" dirty="0" smtClean="0">
                <a:latin typeface="Arial Black" pitchFamily="34" charset="0"/>
              </a:rPr>
              <a:t>CPC</a:t>
            </a:r>
            <a:endParaRPr lang="en-MY" sz="800" b="1" dirty="0">
              <a:latin typeface="Arial Black"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2011 Toyota Hilux G Pickup Truck"/>
          <p:cNvPicPr>
            <a:picLocks noChangeAspect="1" noChangeArrowheads="1"/>
          </p:cNvPicPr>
          <p:nvPr/>
        </p:nvPicPr>
        <p:blipFill>
          <a:blip r:embed="rId2" cstate="print"/>
          <a:srcRect l="1174" t="11133" r="4597" b="9193"/>
          <a:stretch>
            <a:fillRect/>
          </a:stretch>
        </p:blipFill>
        <p:spPr bwMode="auto">
          <a:xfrm>
            <a:off x="4572000" y="2643182"/>
            <a:ext cx="1643074" cy="1571636"/>
          </a:xfrm>
          <a:prstGeom prst="rect">
            <a:avLst/>
          </a:prstGeom>
          <a:noFill/>
        </p:spPr>
      </p:pic>
      <p:pic>
        <p:nvPicPr>
          <p:cNvPr id="10242" name="Picture 2" descr="2011 Toyota Hilux G Pickup Truck"/>
          <p:cNvPicPr>
            <a:picLocks noChangeAspect="1" noChangeArrowheads="1"/>
          </p:cNvPicPr>
          <p:nvPr/>
        </p:nvPicPr>
        <p:blipFill>
          <a:blip r:embed="rId3"/>
          <a:srcRect l="1754" t="25883" r="5263" b="27058"/>
          <a:stretch>
            <a:fillRect/>
          </a:stretch>
        </p:blipFill>
        <p:spPr bwMode="auto">
          <a:xfrm>
            <a:off x="571472" y="2500306"/>
            <a:ext cx="3786214" cy="2143140"/>
          </a:xfrm>
          <a:prstGeom prst="rect">
            <a:avLst/>
          </a:prstGeom>
          <a:noFill/>
        </p:spPr>
      </p:pic>
      <p:pic>
        <p:nvPicPr>
          <p:cNvPr id="5" name="Shape 109"/>
          <p:cNvPicPr preferRelativeResize="0">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75132" y="3404742"/>
            <a:ext cx="353926" cy="67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C:\Users\User\Downloads\logo fr.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29058" y="3357562"/>
            <a:ext cx="285752" cy="13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1571604" y="3643314"/>
            <a:ext cx="928694" cy="215444"/>
          </a:xfrm>
          <a:prstGeom prst="rect">
            <a:avLst/>
          </a:prstGeom>
          <a:noFill/>
        </p:spPr>
        <p:txBody>
          <a:bodyPr wrap="square" rtlCol="0">
            <a:spAutoFit/>
          </a:bodyPr>
          <a:lstStyle/>
          <a:p>
            <a:pPr algn="ctr"/>
            <a:r>
              <a:rPr lang="en-US" sz="400" b="1" dirty="0" smtClean="0">
                <a:solidFill>
                  <a:schemeClr val="bg1"/>
                </a:solidFill>
                <a:latin typeface="Arial Black" pitchFamily="34" charset="0"/>
              </a:rPr>
              <a:t>Content Provider Contractor</a:t>
            </a:r>
            <a:endParaRPr lang="en-MY" sz="400" b="1" dirty="0">
              <a:solidFill>
                <a:schemeClr val="bg1"/>
              </a:solidFill>
              <a:latin typeface="Arial Black" pitchFamily="34" charset="0"/>
            </a:endParaRPr>
          </a:p>
        </p:txBody>
      </p:sp>
      <p:cxnSp>
        <p:nvCxnSpPr>
          <p:cNvPr id="12" name="Straight Connector 11"/>
          <p:cNvCxnSpPr/>
          <p:nvPr/>
        </p:nvCxnSpPr>
        <p:spPr>
          <a:xfrm rot="10800000">
            <a:off x="642910" y="3643314"/>
            <a:ext cx="3571900" cy="1588"/>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Freeform 12"/>
          <p:cNvSpPr/>
          <p:nvPr/>
        </p:nvSpPr>
        <p:spPr>
          <a:xfrm>
            <a:off x="6708038" y="3189427"/>
            <a:ext cx="1521562" cy="110948"/>
          </a:xfrm>
          <a:custGeom>
            <a:avLst/>
            <a:gdLst>
              <a:gd name="connsiteX0" fmla="*/ 1521562 w 1521562"/>
              <a:gd name="connsiteY0" fmla="*/ 0 h 110948"/>
              <a:gd name="connsiteX1" fmla="*/ 1199693 w 1521562"/>
              <a:gd name="connsiteY1" fmla="*/ 95098 h 110948"/>
              <a:gd name="connsiteX2" fmla="*/ 314554 w 1521562"/>
              <a:gd name="connsiteY2" fmla="*/ 95098 h 110948"/>
              <a:gd name="connsiteX3" fmla="*/ 0 w 1521562"/>
              <a:gd name="connsiteY3" fmla="*/ 14631 h 110948"/>
            </a:gdLst>
            <a:ahLst/>
            <a:cxnLst>
              <a:cxn ang="0">
                <a:pos x="connsiteX0" y="connsiteY0"/>
              </a:cxn>
              <a:cxn ang="0">
                <a:pos x="connsiteX1" y="connsiteY1"/>
              </a:cxn>
              <a:cxn ang="0">
                <a:pos x="connsiteX2" y="connsiteY2"/>
              </a:cxn>
              <a:cxn ang="0">
                <a:pos x="connsiteX3" y="connsiteY3"/>
              </a:cxn>
            </a:cxnLst>
            <a:rect l="l" t="t" r="r" b="b"/>
            <a:pathLst>
              <a:path w="1521562" h="110948">
                <a:moveTo>
                  <a:pt x="1521562" y="0"/>
                </a:moveTo>
                <a:cubicBezTo>
                  <a:pt x="1461211" y="39624"/>
                  <a:pt x="1400861" y="79248"/>
                  <a:pt x="1199693" y="95098"/>
                </a:cubicBezTo>
                <a:cubicBezTo>
                  <a:pt x="998525" y="110948"/>
                  <a:pt x="514503" y="108509"/>
                  <a:pt x="314554" y="95098"/>
                </a:cubicBezTo>
                <a:cubicBezTo>
                  <a:pt x="114605" y="81687"/>
                  <a:pt x="42672" y="1220"/>
                  <a:pt x="0" y="14631"/>
                </a:cubicBezTo>
              </a:path>
            </a:pathLst>
          </a:cu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pic>
        <p:nvPicPr>
          <p:cNvPr id="14" name="Picture 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143107" y="3858757"/>
            <a:ext cx="142877" cy="1428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857355" y="3858757"/>
            <a:ext cx="285754" cy="142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TextBox 16"/>
          <p:cNvSpPr txBox="1"/>
          <p:nvPr/>
        </p:nvSpPr>
        <p:spPr>
          <a:xfrm>
            <a:off x="2643174" y="702214"/>
            <a:ext cx="4000528" cy="369332"/>
          </a:xfrm>
          <a:prstGeom prst="rect">
            <a:avLst/>
          </a:prstGeom>
          <a:noFill/>
        </p:spPr>
        <p:txBody>
          <a:bodyPr wrap="square" rtlCol="0">
            <a:spAutoFit/>
          </a:bodyPr>
          <a:lstStyle/>
          <a:p>
            <a:pPr algn="ctr"/>
            <a:r>
              <a:rPr lang="en-US" dirty="0" smtClean="0"/>
              <a:t>CPC PROJECT VEHICLE DESIGN</a:t>
            </a:r>
            <a:endParaRPr lang="en-MY" dirty="0"/>
          </a:p>
        </p:txBody>
      </p:sp>
      <p:cxnSp>
        <p:nvCxnSpPr>
          <p:cNvPr id="19" name="Straight Connector 18"/>
          <p:cNvCxnSpPr/>
          <p:nvPr/>
        </p:nvCxnSpPr>
        <p:spPr>
          <a:xfrm rot="10800000">
            <a:off x="714348" y="3571876"/>
            <a:ext cx="3500462" cy="1588"/>
          </a:xfrm>
          <a:prstGeom prst="line">
            <a:avLst/>
          </a:prstGeom>
          <a:ln w="57150">
            <a:solidFill>
              <a:srgbClr val="FFC000"/>
            </a:solidFill>
          </a:ln>
        </p:spPr>
        <p:style>
          <a:lnRef idx="1">
            <a:schemeClr val="accent2"/>
          </a:lnRef>
          <a:fillRef idx="0">
            <a:schemeClr val="accent2"/>
          </a:fillRef>
          <a:effectRef idx="0">
            <a:schemeClr val="accent2"/>
          </a:effectRef>
          <a:fontRef idx="minor">
            <a:schemeClr val="tx1"/>
          </a:fontRef>
        </p:style>
      </p:cxnSp>
      <p:pic>
        <p:nvPicPr>
          <p:cNvPr id="10246" name="Picture 6" descr="2011 Toyota Hilux G Pickup Truck"/>
          <p:cNvPicPr>
            <a:picLocks noChangeAspect="1" noChangeArrowheads="1"/>
          </p:cNvPicPr>
          <p:nvPr/>
        </p:nvPicPr>
        <p:blipFill>
          <a:blip r:embed="rId8" cstate="print"/>
          <a:srcRect/>
          <a:stretch>
            <a:fillRect/>
          </a:stretch>
        </p:blipFill>
        <p:spPr bwMode="auto">
          <a:xfrm>
            <a:off x="6429388" y="2285992"/>
            <a:ext cx="2073294" cy="2571768"/>
          </a:xfrm>
          <a:prstGeom prst="rect">
            <a:avLst/>
          </a:prstGeom>
          <a:noFill/>
        </p:spPr>
      </p:pic>
      <p:sp>
        <p:nvSpPr>
          <p:cNvPr id="31" name="Freeform 30"/>
          <p:cNvSpPr/>
          <p:nvPr/>
        </p:nvSpPr>
        <p:spPr>
          <a:xfrm>
            <a:off x="5613621" y="3259582"/>
            <a:ext cx="540689" cy="450370"/>
          </a:xfrm>
          <a:custGeom>
            <a:avLst/>
            <a:gdLst>
              <a:gd name="connsiteX0" fmla="*/ 7951 w 540689"/>
              <a:gd name="connsiteY0" fmla="*/ 87465 h 318052"/>
              <a:gd name="connsiteX1" fmla="*/ 540689 w 540689"/>
              <a:gd name="connsiteY1" fmla="*/ 0 h 318052"/>
              <a:gd name="connsiteX2" fmla="*/ 500932 w 540689"/>
              <a:gd name="connsiteY2" fmla="*/ 190831 h 318052"/>
              <a:gd name="connsiteX3" fmla="*/ 0 w 540689"/>
              <a:gd name="connsiteY3" fmla="*/ 318052 h 318052"/>
              <a:gd name="connsiteX4" fmla="*/ 7951 w 540689"/>
              <a:gd name="connsiteY4" fmla="*/ 87465 h 31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689" h="318052">
                <a:moveTo>
                  <a:pt x="7951" y="87465"/>
                </a:moveTo>
                <a:lnTo>
                  <a:pt x="540689" y="0"/>
                </a:lnTo>
                <a:lnTo>
                  <a:pt x="500932" y="190831"/>
                </a:lnTo>
                <a:lnTo>
                  <a:pt x="0" y="318052"/>
                </a:lnTo>
                <a:lnTo>
                  <a:pt x="7951" y="874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2" name="TextBox 31"/>
          <p:cNvSpPr txBox="1"/>
          <p:nvPr/>
        </p:nvSpPr>
        <p:spPr>
          <a:xfrm rot="20543472">
            <a:off x="5483446" y="3385018"/>
            <a:ext cx="788962" cy="215444"/>
          </a:xfrm>
          <a:prstGeom prst="rect">
            <a:avLst/>
          </a:prstGeom>
          <a:noFill/>
        </p:spPr>
        <p:txBody>
          <a:bodyPr wrap="square" rtlCol="0">
            <a:spAutoFit/>
          </a:bodyPr>
          <a:lstStyle/>
          <a:p>
            <a:pPr algn="ctr"/>
            <a:r>
              <a:rPr lang="en-US" sz="400" dirty="0" smtClean="0"/>
              <a:t>PI1M Enhancement </a:t>
            </a:r>
          </a:p>
          <a:p>
            <a:pPr algn="ctr"/>
            <a:r>
              <a:rPr lang="en-US" sz="400" dirty="0" err="1" smtClean="0"/>
              <a:t>Programme</a:t>
            </a:r>
            <a:endParaRPr lang="en-MY" sz="400" dirty="0"/>
          </a:p>
        </p:txBody>
      </p:sp>
      <p:pic>
        <p:nvPicPr>
          <p:cNvPr id="16" name="Picture 2" descr="https://encrypted-tbn2.gstatic.com/images?q=tbn:ANd9GcSdSUtQ6W5zWjpDiUKpmcfCU6ZsmaWJ3lj9iyCJRMIMz7ifah3J"/>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rot="20578434">
            <a:off x="5645745" y="3358021"/>
            <a:ext cx="500066" cy="5999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4" name="Straight Connector 33"/>
          <p:cNvCxnSpPr/>
          <p:nvPr/>
        </p:nvCxnSpPr>
        <p:spPr>
          <a:xfrm rot="10800000" flipV="1">
            <a:off x="7286644" y="3357562"/>
            <a:ext cx="1000132" cy="5000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V="1">
            <a:off x="7286644" y="3286124"/>
            <a:ext cx="1000132" cy="50006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38" name="Picture 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19689325">
            <a:off x="8027963" y="3527378"/>
            <a:ext cx="142877" cy="1428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9"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19689325">
            <a:off x="7802896" y="3636508"/>
            <a:ext cx="285754" cy="142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22" name="Straight Connector 21"/>
          <p:cNvCxnSpPr/>
          <p:nvPr/>
        </p:nvCxnSpPr>
        <p:spPr>
          <a:xfrm rot="10800000">
            <a:off x="4643438" y="3214686"/>
            <a:ext cx="857256" cy="5000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4643438" y="3143248"/>
            <a:ext cx="857256" cy="50006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2511" t="42969" r="56625" b="20898"/>
          <a:stretch>
            <a:fillRect/>
          </a:stretch>
        </p:blipFill>
        <p:spPr bwMode="auto">
          <a:xfrm>
            <a:off x="500034" y="1259539"/>
            <a:ext cx="4786347" cy="4312601"/>
          </a:xfrm>
          <a:prstGeom prst="rect">
            <a:avLst/>
          </a:prstGeom>
          <a:noFill/>
          <a:ln w="9525">
            <a:noFill/>
            <a:miter lim="800000"/>
            <a:headEnd/>
            <a:tailEnd/>
          </a:ln>
          <a:effectLst/>
        </p:spPr>
      </p:pic>
      <p:sp>
        <p:nvSpPr>
          <p:cNvPr id="5" name="Rectangle 4"/>
          <p:cNvSpPr/>
          <p:nvPr/>
        </p:nvSpPr>
        <p:spPr>
          <a:xfrm>
            <a:off x="785786" y="3759869"/>
            <a:ext cx="1714512" cy="1571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6" name="Shape 109"/>
          <p:cNvPicPr preferRelativeResize="0">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07936" y="4912364"/>
            <a:ext cx="363734" cy="142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C:\Users\User\Downloads\logo fr.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07870" y="4912364"/>
            <a:ext cx="438790" cy="204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1207870" y="4769488"/>
            <a:ext cx="857256" cy="215444"/>
          </a:xfrm>
          <a:prstGeom prst="rect">
            <a:avLst/>
          </a:prstGeom>
          <a:noFill/>
        </p:spPr>
        <p:txBody>
          <a:bodyPr wrap="square" rtlCol="0">
            <a:spAutoFit/>
          </a:bodyPr>
          <a:lstStyle/>
          <a:p>
            <a:pPr algn="ctr"/>
            <a:r>
              <a:rPr lang="en-US" sz="400" b="1" dirty="0" smtClean="0">
                <a:latin typeface="Arial Black" pitchFamily="34" charset="0"/>
              </a:rPr>
              <a:t>Content Provider Contractor</a:t>
            </a:r>
            <a:endParaRPr lang="en-MY" sz="400" b="1" dirty="0">
              <a:latin typeface="Arial Black" pitchFamily="34" charset="0"/>
            </a:endParaRPr>
          </a:p>
        </p:txBody>
      </p:sp>
      <p:cxnSp>
        <p:nvCxnSpPr>
          <p:cNvPr id="12" name="Straight Connector 11"/>
          <p:cNvCxnSpPr/>
          <p:nvPr/>
        </p:nvCxnSpPr>
        <p:spPr>
          <a:xfrm>
            <a:off x="785786" y="5260067"/>
            <a:ext cx="171451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85786" y="5117191"/>
            <a:ext cx="1714512"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57224" y="1402415"/>
            <a:ext cx="1714512" cy="5000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9" name="Picture 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714481" y="3759869"/>
            <a:ext cx="428628" cy="4286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2" descr="https://encrypted-tbn2.gstatic.com/images?q=tbn:ANd9GcSdSUtQ6W5zWjpDiUKpmcfCU6ZsmaWJ3lj9iyCJRMIMz7ifah3J"/>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857224" y="4117059"/>
            <a:ext cx="1500198" cy="214314"/>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120624" y="3831307"/>
            <a:ext cx="593856" cy="3571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2" name="TextBox 21"/>
          <p:cNvSpPr txBox="1"/>
          <p:nvPr/>
        </p:nvSpPr>
        <p:spPr>
          <a:xfrm>
            <a:off x="1071602" y="1465100"/>
            <a:ext cx="1357258" cy="369332"/>
          </a:xfrm>
          <a:prstGeom prst="rect">
            <a:avLst/>
          </a:prstGeom>
          <a:noFill/>
        </p:spPr>
        <p:txBody>
          <a:bodyPr wrap="square" rtlCol="0">
            <a:spAutoFit/>
          </a:bodyPr>
          <a:lstStyle/>
          <a:p>
            <a:pPr algn="ctr"/>
            <a:r>
              <a:rPr lang="en-US" sz="600" b="1" i="1" dirty="0" smtClean="0"/>
              <a:t>Pi1M COMMUNITY CONTENT ENHANCEMENT </a:t>
            </a:r>
            <a:endParaRPr lang="en-US" sz="600" b="1" i="1" dirty="0"/>
          </a:p>
          <a:p>
            <a:pPr algn="ctr"/>
            <a:r>
              <a:rPr lang="en-US" sz="600" b="1" i="1" dirty="0"/>
              <a:t>B</a:t>
            </a:r>
            <a:r>
              <a:rPr lang="en-US" sz="600" b="1" i="1" dirty="0" smtClean="0"/>
              <a:t>Y ACCOUNTING SOLUTIONS</a:t>
            </a:r>
          </a:p>
        </p:txBody>
      </p:sp>
      <p:pic>
        <p:nvPicPr>
          <p:cNvPr id="23"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28662" y="1588259"/>
            <a:ext cx="284876" cy="1713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27" name="Straight Connector 26"/>
          <p:cNvCxnSpPr/>
          <p:nvPr/>
        </p:nvCxnSpPr>
        <p:spPr>
          <a:xfrm>
            <a:off x="857224" y="1831043"/>
            <a:ext cx="171451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57224" y="1428736"/>
            <a:ext cx="1714512"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29" name="Picture 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85984" y="1545291"/>
            <a:ext cx="214314" cy="2143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5" name="Freeform 44"/>
          <p:cNvSpPr/>
          <p:nvPr/>
        </p:nvSpPr>
        <p:spPr>
          <a:xfrm>
            <a:off x="3859210" y="1259559"/>
            <a:ext cx="774700" cy="736600"/>
          </a:xfrm>
          <a:custGeom>
            <a:avLst/>
            <a:gdLst>
              <a:gd name="connsiteX0" fmla="*/ 0 w 774700"/>
              <a:gd name="connsiteY0" fmla="*/ 0 h 736600"/>
              <a:gd name="connsiteX1" fmla="*/ 774700 w 774700"/>
              <a:gd name="connsiteY1" fmla="*/ 292100 h 736600"/>
              <a:gd name="connsiteX2" fmla="*/ 774700 w 774700"/>
              <a:gd name="connsiteY2" fmla="*/ 736600 h 736600"/>
              <a:gd name="connsiteX3" fmla="*/ 12700 w 774700"/>
              <a:gd name="connsiteY3" fmla="*/ 571500 h 736600"/>
              <a:gd name="connsiteX4" fmla="*/ 0 w 774700"/>
              <a:gd name="connsiteY4" fmla="*/ 0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736600">
                <a:moveTo>
                  <a:pt x="0" y="0"/>
                </a:moveTo>
                <a:lnTo>
                  <a:pt x="774700" y="292100"/>
                </a:lnTo>
                <a:lnTo>
                  <a:pt x="774700" y="736600"/>
                </a:lnTo>
                <a:lnTo>
                  <a:pt x="12700" y="571500"/>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6" name="Freeform 45"/>
          <p:cNvSpPr/>
          <p:nvPr/>
        </p:nvSpPr>
        <p:spPr>
          <a:xfrm>
            <a:off x="3500430" y="3634459"/>
            <a:ext cx="727080" cy="1689100"/>
          </a:xfrm>
          <a:custGeom>
            <a:avLst/>
            <a:gdLst>
              <a:gd name="connsiteX0" fmla="*/ 0 w 635000"/>
              <a:gd name="connsiteY0" fmla="*/ 0 h 1689100"/>
              <a:gd name="connsiteX1" fmla="*/ 635000 w 635000"/>
              <a:gd name="connsiteY1" fmla="*/ 152400 h 1689100"/>
              <a:gd name="connsiteX2" fmla="*/ 635000 w 635000"/>
              <a:gd name="connsiteY2" fmla="*/ 1689100 h 1689100"/>
              <a:gd name="connsiteX3" fmla="*/ 0 w 635000"/>
              <a:gd name="connsiteY3" fmla="*/ 1397000 h 1689100"/>
              <a:gd name="connsiteX4" fmla="*/ 0 w 635000"/>
              <a:gd name="connsiteY4" fmla="*/ 0 h 168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00" h="1689100">
                <a:moveTo>
                  <a:pt x="0" y="0"/>
                </a:moveTo>
                <a:lnTo>
                  <a:pt x="635000" y="152400"/>
                </a:lnTo>
                <a:lnTo>
                  <a:pt x="635000" y="1689100"/>
                </a:lnTo>
                <a:lnTo>
                  <a:pt x="0" y="1397000"/>
                </a:lnTo>
                <a:lnTo>
                  <a:pt x="0"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8" name="Freeform 47"/>
          <p:cNvSpPr/>
          <p:nvPr/>
        </p:nvSpPr>
        <p:spPr>
          <a:xfrm>
            <a:off x="4227510" y="3348709"/>
            <a:ext cx="715433" cy="1987550"/>
          </a:xfrm>
          <a:custGeom>
            <a:avLst/>
            <a:gdLst>
              <a:gd name="connsiteX0" fmla="*/ 12700 w 715433"/>
              <a:gd name="connsiteY0" fmla="*/ 438150 h 1987550"/>
              <a:gd name="connsiteX1" fmla="*/ 355600 w 715433"/>
              <a:gd name="connsiteY1" fmla="*/ 361950 h 1987550"/>
              <a:gd name="connsiteX2" fmla="*/ 584200 w 715433"/>
              <a:gd name="connsiteY2" fmla="*/ 247650 h 1987550"/>
              <a:gd name="connsiteX3" fmla="*/ 635000 w 715433"/>
              <a:gd name="connsiteY3" fmla="*/ 184150 h 1987550"/>
              <a:gd name="connsiteX4" fmla="*/ 609600 w 715433"/>
              <a:gd name="connsiteY4" fmla="*/ 1352550 h 1987550"/>
              <a:gd name="connsiteX5" fmla="*/ 0 w 715433"/>
              <a:gd name="connsiteY5" fmla="*/ 1987550 h 198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433" h="1987550">
                <a:moveTo>
                  <a:pt x="12700" y="438150"/>
                </a:moveTo>
                <a:cubicBezTo>
                  <a:pt x="136525" y="415925"/>
                  <a:pt x="260350" y="393700"/>
                  <a:pt x="355600" y="361950"/>
                </a:cubicBezTo>
                <a:cubicBezTo>
                  <a:pt x="450850" y="330200"/>
                  <a:pt x="537633" y="277283"/>
                  <a:pt x="584200" y="247650"/>
                </a:cubicBezTo>
                <a:cubicBezTo>
                  <a:pt x="630767" y="218017"/>
                  <a:pt x="630767" y="0"/>
                  <a:pt x="635000" y="184150"/>
                </a:cubicBezTo>
                <a:cubicBezTo>
                  <a:pt x="639233" y="368300"/>
                  <a:pt x="715433" y="1051983"/>
                  <a:pt x="609600" y="1352550"/>
                </a:cubicBezTo>
                <a:cubicBezTo>
                  <a:pt x="503767" y="1653117"/>
                  <a:pt x="251883" y="1820333"/>
                  <a:pt x="0" y="1987550"/>
                </a:cubicBezTo>
              </a:path>
            </a:pathLst>
          </a:cu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pic>
        <p:nvPicPr>
          <p:cNvPr id="51"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449392">
            <a:off x="3589304" y="3792748"/>
            <a:ext cx="328740" cy="1977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2" name="Picture 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409269">
            <a:off x="3869537" y="3823342"/>
            <a:ext cx="326154" cy="2222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4" name="Straight Connector 53"/>
          <p:cNvCxnSpPr/>
          <p:nvPr/>
        </p:nvCxnSpPr>
        <p:spPr>
          <a:xfrm rot="10800000">
            <a:off x="3500430" y="4929198"/>
            <a:ext cx="714380" cy="2857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0800000">
            <a:off x="3500431" y="4786322"/>
            <a:ext cx="714381" cy="28575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58" name="Shape 109"/>
          <p:cNvPicPr preferRelativeResize="0">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673319">
            <a:off x="3915188" y="4772965"/>
            <a:ext cx="291273" cy="114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Picture 58" descr="C:\Users\User\Downloads\logo fr.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533619">
            <a:off x="3519296" y="4621845"/>
            <a:ext cx="368957" cy="172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494994">
            <a:off x="3582529" y="4400577"/>
            <a:ext cx="478958" cy="183132"/>
          </a:xfrm>
          <a:prstGeom prst="rect">
            <a:avLst/>
          </a:prstGeom>
        </p:spPr>
      </p:pic>
      <p:pic>
        <p:nvPicPr>
          <p:cNvPr id="63" name="Picture 6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71538" y="4426167"/>
            <a:ext cx="372738" cy="262396"/>
          </a:xfrm>
          <a:prstGeom prst="rect">
            <a:avLst/>
          </a:prstGeom>
        </p:spPr>
      </p:pic>
      <p:pic>
        <p:nvPicPr>
          <p:cNvPr id="64" name="Picture 6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615953">
            <a:off x="3656427" y="4146685"/>
            <a:ext cx="348510" cy="178546"/>
          </a:xfrm>
          <a:prstGeom prst="rect">
            <a:avLst/>
          </a:prstGeom>
        </p:spPr>
      </p:pic>
      <p:pic>
        <p:nvPicPr>
          <p:cNvPr id="66" name="Picture 65"/>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571604" y="4402811"/>
            <a:ext cx="747347" cy="285752"/>
          </a:xfrm>
          <a:prstGeom prst="rect">
            <a:avLst/>
          </a:prstGeom>
        </p:spPr>
      </p:pic>
      <p:sp>
        <p:nvSpPr>
          <p:cNvPr id="67" name="TextBox 66"/>
          <p:cNvSpPr txBox="1"/>
          <p:nvPr/>
        </p:nvSpPr>
        <p:spPr>
          <a:xfrm>
            <a:off x="2285984" y="571480"/>
            <a:ext cx="4000528" cy="369332"/>
          </a:xfrm>
          <a:prstGeom prst="rect">
            <a:avLst/>
          </a:prstGeom>
          <a:noFill/>
        </p:spPr>
        <p:txBody>
          <a:bodyPr wrap="square" rtlCol="0">
            <a:spAutoFit/>
          </a:bodyPr>
          <a:lstStyle/>
          <a:p>
            <a:pPr algn="ctr"/>
            <a:r>
              <a:rPr lang="en-US" b="1" dirty="0" smtClean="0"/>
              <a:t>CPC COUNTER REGISTRATION</a:t>
            </a:r>
            <a:endParaRPr lang="en-MY" b="1" dirty="0"/>
          </a:p>
        </p:txBody>
      </p:sp>
      <p:pic>
        <p:nvPicPr>
          <p:cNvPr id="68" name="Picture 2"/>
          <p:cNvPicPr>
            <a:picLocks noChangeAspect="1" noChangeArrowheads="1"/>
          </p:cNvPicPr>
          <p:nvPr/>
        </p:nvPicPr>
        <p:blipFill>
          <a:blip r:embed="rId12" cstate="print"/>
          <a:srcRect t="13672" r="55527" b="41406"/>
          <a:stretch>
            <a:fillRect/>
          </a:stretch>
        </p:blipFill>
        <p:spPr bwMode="auto">
          <a:xfrm>
            <a:off x="5303464" y="2000240"/>
            <a:ext cx="2012678" cy="1143008"/>
          </a:xfrm>
          <a:prstGeom prst="rect">
            <a:avLst/>
          </a:prstGeom>
          <a:noFill/>
          <a:ln w="9525">
            <a:noFill/>
            <a:miter lim="800000"/>
            <a:headEnd/>
            <a:tailEnd/>
          </a:ln>
          <a:effectLst/>
        </p:spPr>
      </p:pic>
      <p:pic>
        <p:nvPicPr>
          <p:cNvPr id="69" name="Picture 4"/>
          <p:cNvPicPr>
            <a:picLocks noChangeAspect="1" noChangeArrowheads="1"/>
          </p:cNvPicPr>
          <p:nvPr/>
        </p:nvPicPr>
        <p:blipFill>
          <a:blip r:embed="rId13" cstate="print"/>
          <a:srcRect l="9370" t="17773" r="56589" b="9961"/>
          <a:stretch>
            <a:fillRect/>
          </a:stretch>
        </p:blipFill>
        <p:spPr bwMode="auto">
          <a:xfrm>
            <a:off x="7572396" y="1785926"/>
            <a:ext cx="1285884" cy="1470389"/>
          </a:xfrm>
          <a:prstGeom prst="rect">
            <a:avLst/>
          </a:prstGeom>
          <a:noFill/>
          <a:ln w="9525">
            <a:noFill/>
            <a:miter lim="800000"/>
            <a:headEnd/>
            <a:tailEnd/>
          </a:ln>
          <a:effectLst/>
        </p:spPr>
      </p:pic>
      <p:sp>
        <p:nvSpPr>
          <p:cNvPr id="70" name="TextBox 69"/>
          <p:cNvSpPr txBox="1"/>
          <p:nvPr/>
        </p:nvSpPr>
        <p:spPr>
          <a:xfrm>
            <a:off x="5357818" y="3643314"/>
            <a:ext cx="3357586" cy="1015663"/>
          </a:xfrm>
          <a:prstGeom prst="rect">
            <a:avLst/>
          </a:prstGeom>
          <a:solidFill>
            <a:schemeClr val="bg1">
              <a:lumMod val="95000"/>
            </a:schemeClr>
          </a:solidFill>
        </p:spPr>
        <p:txBody>
          <a:bodyPr wrap="square" rtlCol="0">
            <a:spAutoFit/>
          </a:bodyPr>
          <a:lstStyle/>
          <a:p>
            <a:pPr>
              <a:buFontTx/>
              <a:buChar char="-"/>
            </a:pPr>
            <a:r>
              <a:rPr lang="en-US" sz="1200" dirty="0" smtClean="0"/>
              <a:t> 1 unit of table top display</a:t>
            </a:r>
          </a:p>
          <a:p>
            <a:pPr>
              <a:buFontTx/>
              <a:buChar char="-"/>
            </a:pPr>
            <a:r>
              <a:rPr lang="en-US" sz="1200" dirty="0" smtClean="0"/>
              <a:t> </a:t>
            </a:r>
            <a:r>
              <a:rPr lang="en-US" sz="1200" dirty="0" smtClean="0"/>
              <a:t> 4 </a:t>
            </a:r>
            <a:r>
              <a:rPr lang="en-US" sz="1200" dirty="0" err="1" smtClean="0"/>
              <a:t>nos</a:t>
            </a:r>
            <a:r>
              <a:rPr lang="en-US" sz="1200" dirty="0" smtClean="0"/>
              <a:t> </a:t>
            </a:r>
            <a:r>
              <a:rPr lang="en-US" sz="1200" dirty="0" smtClean="0"/>
              <a:t>of table banquet</a:t>
            </a:r>
          </a:p>
          <a:p>
            <a:pPr>
              <a:buFontTx/>
              <a:buChar char="-"/>
            </a:pPr>
            <a:r>
              <a:rPr lang="en-US" sz="1200" dirty="0" smtClean="0"/>
              <a:t>  4 </a:t>
            </a:r>
            <a:r>
              <a:rPr lang="en-US" sz="1200" dirty="0" err="1" smtClean="0"/>
              <a:t>nos</a:t>
            </a:r>
            <a:r>
              <a:rPr lang="en-US" sz="1200" dirty="0" smtClean="0"/>
              <a:t> of chairs</a:t>
            </a:r>
            <a:endParaRPr lang="en-US" sz="1200" dirty="0" smtClean="0"/>
          </a:p>
          <a:p>
            <a:pPr>
              <a:buFontTx/>
              <a:buChar char="-"/>
            </a:pPr>
            <a:r>
              <a:rPr lang="en-US" sz="1200" dirty="0" smtClean="0"/>
              <a:t> </a:t>
            </a:r>
            <a:r>
              <a:rPr lang="en-US" sz="1200" dirty="0" smtClean="0"/>
              <a:t> Stationery</a:t>
            </a:r>
            <a:endParaRPr lang="en-US" sz="1200" dirty="0" smtClean="0"/>
          </a:p>
          <a:p>
            <a:endParaRPr lang="en-MY"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anim calcmode="lin" valueType="num">
                                      <p:cBhvr>
                                        <p:cTn id="8" dur="500" fill="hold"/>
                                        <p:tgtEl>
                                          <p:spTgt spid="62"/>
                                        </p:tgtEl>
                                        <p:attrNameLst>
                                          <p:attrName>ppt_x</p:attrName>
                                        </p:attrNameLst>
                                      </p:cBhvr>
                                      <p:tavLst>
                                        <p:tav tm="0">
                                          <p:val>
                                            <p:strVal val="#ppt_x"/>
                                          </p:val>
                                        </p:tav>
                                        <p:tav tm="100000">
                                          <p:val>
                                            <p:strVal val="#ppt_x"/>
                                          </p:val>
                                        </p:tav>
                                      </p:tavLst>
                                    </p:anim>
                                    <p:anim calcmode="lin" valueType="num">
                                      <p:cBhvr>
                                        <p:cTn id="9" dur="500" fill="hold"/>
                                        <p:tgtEl>
                                          <p:spTgt spid="6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250"/>
                                        <p:tgtEl>
                                          <p:spTgt spid="63"/>
                                        </p:tgtEl>
                                      </p:cBhvr>
                                    </p:animEffect>
                                    <p:anim calcmode="lin" valueType="num">
                                      <p:cBhvr>
                                        <p:cTn id="14" dur="250" fill="hold"/>
                                        <p:tgtEl>
                                          <p:spTgt spid="63"/>
                                        </p:tgtEl>
                                        <p:attrNameLst>
                                          <p:attrName>ppt_x</p:attrName>
                                        </p:attrNameLst>
                                      </p:cBhvr>
                                      <p:tavLst>
                                        <p:tav tm="0">
                                          <p:val>
                                            <p:strVal val="#ppt_x"/>
                                          </p:val>
                                        </p:tav>
                                        <p:tav tm="100000">
                                          <p:val>
                                            <p:strVal val="#ppt_x"/>
                                          </p:val>
                                        </p:tav>
                                      </p:tavLst>
                                    </p:anim>
                                    <p:anim calcmode="lin" valueType="num">
                                      <p:cBhvr>
                                        <p:cTn id="15" dur="250" fill="hold"/>
                                        <p:tgtEl>
                                          <p:spTgt spid="63"/>
                                        </p:tgtEl>
                                        <p:attrNameLst>
                                          <p:attrName>ppt_y</p:attrName>
                                        </p:attrNameLst>
                                      </p:cBhvr>
                                      <p:tavLst>
                                        <p:tav tm="0">
                                          <p:val>
                                            <p:strVal val="#ppt_y-.1"/>
                                          </p:val>
                                        </p:tav>
                                        <p:tav tm="100000">
                                          <p:val>
                                            <p:strVal val="#ppt_y"/>
                                          </p:val>
                                        </p:tav>
                                      </p:tavLst>
                                    </p:anim>
                                  </p:childTnLst>
                                </p:cTn>
                              </p:par>
                            </p:childTnLst>
                          </p:cTn>
                        </p:par>
                        <p:par>
                          <p:cTn id="16" fill="hold">
                            <p:stCondLst>
                              <p:cond delay="750"/>
                            </p:stCondLst>
                            <p:childTnLst>
                              <p:par>
                                <p:cTn id="17" presetID="47" presetClass="entr" presetSubtype="0"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250"/>
                                        <p:tgtEl>
                                          <p:spTgt spid="64"/>
                                        </p:tgtEl>
                                      </p:cBhvr>
                                    </p:animEffect>
                                    <p:anim calcmode="lin" valueType="num">
                                      <p:cBhvr>
                                        <p:cTn id="20" dur="250" fill="hold"/>
                                        <p:tgtEl>
                                          <p:spTgt spid="64"/>
                                        </p:tgtEl>
                                        <p:attrNameLst>
                                          <p:attrName>ppt_x</p:attrName>
                                        </p:attrNameLst>
                                      </p:cBhvr>
                                      <p:tavLst>
                                        <p:tav tm="0">
                                          <p:val>
                                            <p:strVal val="#ppt_x"/>
                                          </p:val>
                                        </p:tav>
                                        <p:tav tm="100000">
                                          <p:val>
                                            <p:strVal val="#ppt_x"/>
                                          </p:val>
                                        </p:tav>
                                      </p:tavLst>
                                    </p:anim>
                                    <p:anim calcmode="lin" valueType="num">
                                      <p:cBhvr>
                                        <p:cTn id="21" dur="250" fill="hold"/>
                                        <p:tgtEl>
                                          <p:spTgt spid="6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anim calcmode="lin" valueType="num">
                                      <p:cBhvr>
                                        <p:cTn id="26" dur="500" fill="hold"/>
                                        <p:tgtEl>
                                          <p:spTgt spid="66"/>
                                        </p:tgtEl>
                                        <p:attrNameLst>
                                          <p:attrName>ppt_x</p:attrName>
                                        </p:attrNameLst>
                                      </p:cBhvr>
                                      <p:tavLst>
                                        <p:tav tm="0">
                                          <p:val>
                                            <p:strVal val="#ppt_x"/>
                                          </p:val>
                                        </p:tav>
                                        <p:tav tm="100000">
                                          <p:val>
                                            <p:strVal val="#ppt_x"/>
                                          </p:val>
                                        </p:tav>
                                      </p:tavLst>
                                    </p:anim>
                                    <p:anim calcmode="lin" valueType="num">
                                      <p:cBhvr>
                                        <p:cTn id="27"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84" y="571480"/>
            <a:ext cx="4000528" cy="369332"/>
          </a:xfrm>
          <a:prstGeom prst="rect">
            <a:avLst/>
          </a:prstGeom>
          <a:noFill/>
        </p:spPr>
        <p:txBody>
          <a:bodyPr wrap="square" rtlCol="0">
            <a:spAutoFit/>
          </a:bodyPr>
          <a:lstStyle/>
          <a:p>
            <a:pPr algn="ctr"/>
            <a:r>
              <a:rPr lang="en-US" b="1" dirty="0" smtClean="0"/>
              <a:t>CPC FOOD &amp; BEVERAGE COUNTER</a:t>
            </a:r>
            <a:endParaRPr lang="en-MY" b="1" dirty="0"/>
          </a:p>
        </p:txBody>
      </p:sp>
      <p:pic>
        <p:nvPicPr>
          <p:cNvPr id="5" name="Picture 2"/>
          <p:cNvPicPr>
            <a:picLocks noChangeAspect="1" noChangeArrowheads="1"/>
          </p:cNvPicPr>
          <p:nvPr/>
        </p:nvPicPr>
        <p:blipFill>
          <a:blip r:embed="rId2" cstate="print"/>
          <a:srcRect t="13672" r="55527" b="41406"/>
          <a:stretch>
            <a:fillRect/>
          </a:stretch>
        </p:blipFill>
        <p:spPr bwMode="auto">
          <a:xfrm>
            <a:off x="357158" y="3357562"/>
            <a:ext cx="2714644" cy="1714513"/>
          </a:xfrm>
          <a:prstGeom prst="rect">
            <a:avLst/>
          </a:prstGeom>
          <a:noFill/>
          <a:ln w="9525">
            <a:solidFill>
              <a:schemeClr val="tx1"/>
            </a:solidFill>
            <a:miter lim="800000"/>
            <a:headEnd/>
            <a:tailEnd/>
          </a:ln>
          <a:effectLst/>
        </p:spPr>
      </p:pic>
      <p:pic>
        <p:nvPicPr>
          <p:cNvPr id="6" name="Picture 5"/>
          <p:cNvPicPr>
            <a:picLocks noChangeAspect="1" noChangeArrowheads="1"/>
          </p:cNvPicPr>
          <p:nvPr/>
        </p:nvPicPr>
        <p:blipFill>
          <a:blip r:embed="rId3" cstate="print"/>
          <a:srcRect l="13726" t="39063" r="48938" b="14062"/>
          <a:stretch>
            <a:fillRect/>
          </a:stretch>
        </p:blipFill>
        <p:spPr bwMode="auto">
          <a:xfrm>
            <a:off x="357158" y="1428736"/>
            <a:ext cx="2694234" cy="1714512"/>
          </a:xfrm>
          <a:prstGeom prst="rect">
            <a:avLst/>
          </a:prstGeom>
          <a:noFill/>
          <a:ln w="9525">
            <a:solidFill>
              <a:schemeClr val="tx1"/>
            </a:solidFill>
            <a:miter lim="800000"/>
            <a:headEnd/>
            <a:tailEnd/>
          </a:ln>
          <a:effectLst/>
        </p:spPr>
      </p:pic>
      <p:pic>
        <p:nvPicPr>
          <p:cNvPr id="7" name="Picture 6"/>
          <p:cNvPicPr>
            <a:picLocks noChangeAspect="1" noChangeArrowheads="1"/>
          </p:cNvPicPr>
          <p:nvPr/>
        </p:nvPicPr>
        <p:blipFill>
          <a:blip r:embed="rId4" cstate="print"/>
          <a:srcRect l="14861" t="36328" r="48902" b="15820"/>
          <a:stretch>
            <a:fillRect/>
          </a:stretch>
        </p:blipFill>
        <p:spPr bwMode="auto">
          <a:xfrm>
            <a:off x="3286116" y="1428736"/>
            <a:ext cx="2724848" cy="1714512"/>
          </a:xfrm>
          <a:prstGeom prst="rect">
            <a:avLst/>
          </a:prstGeom>
          <a:noFill/>
          <a:ln w="9525">
            <a:solidFill>
              <a:schemeClr val="tx1"/>
            </a:solidFill>
            <a:miter lim="800000"/>
            <a:headEnd/>
            <a:tailEnd/>
          </a:ln>
          <a:effectLst/>
        </p:spPr>
      </p:pic>
      <p:pic>
        <p:nvPicPr>
          <p:cNvPr id="8" name="Picture 7"/>
          <p:cNvPicPr>
            <a:picLocks noChangeAspect="1" noChangeArrowheads="1"/>
          </p:cNvPicPr>
          <p:nvPr/>
        </p:nvPicPr>
        <p:blipFill>
          <a:blip r:embed="rId5" cstate="print"/>
          <a:srcRect l="24744" t="36328" r="59334" b="17773"/>
          <a:stretch>
            <a:fillRect/>
          </a:stretch>
        </p:blipFill>
        <p:spPr bwMode="auto">
          <a:xfrm>
            <a:off x="3357554" y="3500438"/>
            <a:ext cx="1164288" cy="1466916"/>
          </a:xfrm>
          <a:prstGeom prst="rect">
            <a:avLst/>
          </a:prstGeom>
          <a:noFill/>
          <a:ln w="9525">
            <a:noFill/>
            <a:miter lim="800000"/>
            <a:headEnd/>
            <a:tailEnd/>
          </a:ln>
          <a:effectLst/>
        </p:spPr>
      </p:pic>
      <p:sp>
        <p:nvSpPr>
          <p:cNvPr id="9" name="TextBox 8"/>
          <p:cNvSpPr txBox="1"/>
          <p:nvPr/>
        </p:nvSpPr>
        <p:spPr>
          <a:xfrm>
            <a:off x="5143504" y="3281322"/>
            <a:ext cx="3500462" cy="2862322"/>
          </a:xfrm>
          <a:prstGeom prst="rect">
            <a:avLst/>
          </a:prstGeom>
          <a:solidFill>
            <a:schemeClr val="bg1">
              <a:lumMod val="95000"/>
            </a:schemeClr>
          </a:solidFill>
        </p:spPr>
        <p:txBody>
          <a:bodyPr wrap="square" rtlCol="0">
            <a:spAutoFit/>
          </a:bodyPr>
          <a:lstStyle/>
          <a:p>
            <a:pPr marL="342900" indent="-342900"/>
            <a:r>
              <a:rPr lang="en-US" sz="1200" dirty="0" smtClean="0"/>
              <a:t>- Table banquet (4nos)</a:t>
            </a:r>
          </a:p>
          <a:p>
            <a:pPr marL="342900" indent="-342900"/>
            <a:r>
              <a:rPr lang="en-US" sz="1200" dirty="0" smtClean="0"/>
              <a:t>- Chair (5nos)</a:t>
            </a:r>
          </a:p>
          <a:p>
            <a:pPr marL="342900" indent="-342900"/>
            <a:r>
              <a:rPr lang="en-US" sz="1200" dirty="0" smtClean="0"/>
              <a:t>- Plate</a:t>
            </a:r>
          </a:p>
          <a:p>
            <a:pPr marL="342900" indent="-342900"/>
            <a:r>
              <a:rPr lang="en-US" sz="1200" dirty="0" smtClean="0"/>
              <a:t>- Glass </a:t>
            </a:r>
          </a:p>
          <a:p>
            <a:pPr marL="342900" indent="-342900"/>
            <a:r>
              <a:rPr lang="en-US" sz="1200" dirty="0" smtClean="0"/>
              <a:t>- Fork &amp; spoon</a:t>
            </a:r>
          </a:p>
          <a:p>
            <a:pPr marL="342900" indent="-342900"/>
            <a:r>
              <a:rPr lang="en-US" sz="1200" dirty="0" smtClean="0"/>
              <a:t>- Trolley</a:t>
            </a:r>
          </a:p>
          <a:p>
            <a:pPr marL="342900" indent="-342900"/>
            <a:r>
              <a:rPr lang="en-US" sz="1200" dirty="0" smtClean="0"/>
              <a:t>- Deluxe roll top chafer Outdoor Catering equipment</a:t>
            </a:r>
          </a:p>
          <a:p>
            <a:pPr marL="342900" indent="-342900"/>
            <a:r>
              <a:rPr lang="en-US" sz="1200" dirty="0" smtClean="0"/>
              <a:t>- Sink basin</a:t>
            </a:r>
          </a:p>
          <a:p>
            <a:pPr marL="342900" indent="-342900"/>
            <a:r>
              <a:rPr lang="en-US" sz="1200" dirty="0" smtClean="0"/>
              <a:t>- Water Container</a:t>
            </a:r>
          </a:p>
          <a:p>
            <a:pPr marL="342900" indent="-342900"/>
            <a:r>
              <a:rPr lang="en-US" sz="1200" dirty="0" smtClean="0"/>
              <a:t>- Table cloth</a:t>
            </a:r>
          </a:p>
          <a:p>
            <a:pPr marL="342900" indent="-342900"/>
            <a:r>
              <a:rPr lang="en-US" sz="1200" dirty="0" smtClean="0"/>
              <a:t>- Broom</a:t>
            </a:r>
          </a:p>
          <a:p>
            <a:pPr marL="342900" indent="-342900"/>
            <a:r>
              <a:rPr lang="en-US" sz="1200" dirty="0" smtClean="0"/>
              <a:t>- Food  storage container</a:t>
            </a:r>
          </a:p>
          <a:p>
            <a:pPr marL="342900" indent="-342900"/>
            <a:r>
              <a:rPr lang="en-US" sz="1200" dirty="0" smtClean="0"/>
              <a:t>- Small Size canopy</a:t>
            </a:r>
          </a:p>
          <a:p>
            <a:pPr marL="342900" indent="-342900"/>
            <a:r>
              <a:rPr lang="en-US" sz="1200" dirty="0" smtClean="0"/>
              <a:t>- 1nos of pickup truck</a:t>
            </a:r>
          </a:p>
          <a:p>
            <a:pPr marL="342900" indent="-342900"/>
            <a:endParaRPr lang="en-US" sz="1200"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84" y="571480"/>
            <a:ext cx="4000528" cy="369332"/>
          </a:xfrm>
          <a:prstGeom prst="rect">
            <a:avLst/>
          </a:prstGeom>
          <a:noFill/>
        </p:spPr>
        <p:txBody>
          <a:bodyPr wrap="square" rtlCol="0">
            <a:spAutoFit/>
          </a:bodyPr>
          <a:lstStyle/>
          <a:p>
            <a:pPr algn="ctr"/>
            <a:r>
              <a:rPr lang="en-US" b="1" dirty="0" smtClean="0"/>
              <a:t>CPC TRAINING SESSION / CLASS</a:t>
            </a:r>
            <a:endParaRPr lang="en-MY" b="1" dirty="0"/>
          </a:p>
        </p:txBody>
      </p:sp>
      <p:pic>
        <p:nvPicPr>
          <p:cNvPr id="5" name="Picture 3"/>
          <p:cNvPicPr>
            <a:picLocks noChangeAspect="1" noChangeArrowheads="1"/>
          </p:cNvPicPr>
          <p:nvPr/>
        </p:nvPicPr>
        <p:blipFill>
          <a:blip r:embed="rId2" cstate="print"/>
          <a:srcRect l="1134" t="14844" r="64275" b="44140"/>
          <a:stretch>
            <a:fillRect/>
          </a:stretch>
        </p:blipFill>
        <p:spPr bwMode="auto">
          <a:xfrm>
            <a:off x="500034" y="1357298"/>
            <a:ext cx="2786082" cy="1857388"/>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l="19216" t="41016" r="52782" b="9179"/>
          <a:stretch>
            <a:fillRect/>
          </a:stretch>
        </p:blipFill>
        <p:spPr bwMode="auto">
          <a:xfrm>
            <a:off x="3500430" y="1357298"/>
            <a:ext cx="1571636" cy="1571636"/>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l="11566" t="43164" r="45059" b="24691"/>
          <a:stretch>
            <a:fillRect/>
          </a:stretch>
        </p:blipFill>
        <p:spPr bwMode="auto">
          <a:xfrm>
            <a:off x="642911" y="3500438"/>
            <a:ext cx="2307753" cy="1214446"/>
          </a:xfrm>
          <a:prstGeom prst="rect">
            <a:avLst/>
          </a:prstGeom>
          <a:noFill/>
          <a:ln w="9525">
            <a:noFill/>
            <a:miter lim="800000"/>
            <a:headEnd/>
            <a:tailEnd/>
          </a:ln>
          <a:effectLst/>
        </p:spPr>
      </p:pic>
      <p:pic>
        <p:nvPicPr>
          <p:cNvPr id="94210" name="Picture 2"/>
          <p:cNvPicPr>
            <a:picLocks noChangeAspect="1" noChangeArrowheads="1"/>
          </p:cNvPicPr>
          <p:nvPr/>
        </p:nvPicPr>
        <p:blipFill>
          <a:blip r:embed="rId5"/>
          <a:srcRect t="17578" r="70900" b="35547"/>
          <a:stretch>
            <a:fillRect/>
          </a:stretch>
        </p:blipFill>
        <p:spPr bwMode="auto">
          <a:xfrm>
            <a:off x="3357554" y="3233543"/>
            <a:ext cx="1714512" cy="1552779"/>
          </a:xfrm>
          <a:prstGeom prst="rect">
            <a:avLst/>
          </a:prstGeom>
          <a:noFill/>
          <a:ln w="9525">
            <a:noFill/>
            <a:miter lim="800000"/>
            <a:headEnd/>
            <a:tailEnd/>
          </a:ln>
          <a:effectLst/>
        </p:spPr>
      </p:pic>
      <p:sp>
        <p:nvSpPr>
          <p:cNvPr id="8" name="TextBox 7"/>
          <p:cNvSpPr txBox="1"/>
          <p:nvPr/>
        </p:nvSpPr>
        <p:spPr>
          <a:xfrm>
            <a:off x="5357818" y="2571744"/>
            <a:ext cx="3500462" cy="1754326"/>
          </a:xfrm>
          <a:prstGeom prst="rect">
            <a:avLst/>
          </a:prstGeom>
          <a:solidFill>
            <a:schemeClr val="bg1">
              <a:lumMod val="95000"/>
            </a:schemeClr>
          </a:solidFill>
        </p:spPr>
        <p:txBody>
          <a:bodyPr wrap="square" rtlCol="0">
            <a:spAutoFit/>
          </a:bodyPr>
          <a:lstStyle/>
          <a:p>
            <a:pPr marL="342900" indent="-342900"/>
            <a:r>
              <a:rPr lang="en-US" sz="1200" dirty="0" smtClean="0"/>
              <a:t>- Table banquet Instructor (2nos)</a:t>
            </a:r>
          </a:p>
          <a:p>
            <a:pPr marL="342900" indent="-342900"/>
            <a:r>
              <a:rPr lang="en-US" sz="1200" dirty="0" smtClean="0"/>
              <a:t>- LCD projection c/w stand</a:t>
            </a:r>
          </a:p>
          <a:p>
            <a:pPr marL="342900" indent="-342900"/>
            <a:r>
              <a:rPr lang="en-US" sz="1200" dirty="0" smtClean="0"/>
              <a:t>- White board stand</a:t>
            </a:r>
          </a:p>
          <a:p>
            <a:pPr marL="342900" indent="-342900"/>
            <a:r>
              <a:rPr lang="en-US" sz="1200" dirty="0" smtClean="0"/>
              <a:t>- Stationery</a:t>
            </a:r>
          </a:p>
          <a:p>
            <a:pPr marL="342900" indent="-342900"/>
            <a:r>
              <a:rPr lang="en-US" sz="1200" dirty="0" smtClean="0"/>
              <a:t>- Participant Training bag c/w accessories</a:t>
            </a:r>
          </a:p>
          <a:p>
            <a:pPr marL="342900" indent="-342900"/>
            <a:r>
              <a:rPr lang="en-US" sz="1200" dirty="0" smtClean="0"/>
              <a:t>- Video camera for real time class recording</a:t>
            </a:r>
          </a:p>
          <a:p>
            <a:pPr marL="342900" indent="-342900"/>
            <a:r>
              <a:rPr lang="en-US" sz="1200" dirty="0" smtClean="0"/>
              <a:t>- Souvenirs gift etc key chain or </a:t>
            </a:r>
            <a:r>
              <a:rPr lang="en-US" sz="1200" dirty="0" err="1" smtClean="0"/>
              <a:t>pendrive</a:t>
            </a:r>
            <a:r>
              <a:rPr lang="en-US" sz="1200" dirty="0" smtClean="0"/>
              <a:t> or pen</a:t>
            </a:r>
          </a:p>
          <a:p>
            <a:pPr marL="342900" indent="-342900"/>
            <a:endParaRPr lang="en-US" sz="1200" dirty="0" smtClean="0"/>
          </a:p>
          <a:p>
            <a:pPr marL="342900" indent="-342900"/>
            <a:endParaRPr lang="en-US" sz="1200"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Sample bunting / brochure / sticker design</a:t>
            </a:r>
            <a:endParaRPr lang="en-MY" sz="2400" dirty="0"/>
          </a:p>
        </p:txBody>
      </p:sp>
      <p:sp>
        <p:nvSpPr>
          <p:cNvPr id="4" name="Rectangle 3"/>
          <p:cNvSpPr/>
          <p:nvPr/>
        </p:nvSpPr>
        <p:spPr>
          <a:xfrm>
            <a:off x="642910" y="1357298"/>
            <a:ext cx="2714644" cy="4572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5" name="Shape 109"/>
          <p:cNvPicPr preferRelativeResize="0">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10305" y="5643577"/>
            <a:ext cx="647117" cy="21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C:\Users\User\Downloads\logo fr.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43042" y="5286388"/>
            <a:ext cx="794127" cy="370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28728" y="1643050"/>
            <a:ext cx="785818" cy="4055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14547" y="1643051"/>
            <a:ext cx="374644" cy="3746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descr="https://encrypted-tbn2.gstatic.com/images?q=tbn:ANd9GcSdSUtQ6W5zWjpDiUKpmcfCU6ZsmaWJ3lj9iyCJRMIMz7ifah3J"/>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71538" y="2000240"/>
            <a:ext cx="1828010" cy="37163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571472" y="2618898"/>
            <a:ext cx="2857520" cy="738664"/>
          </a:xfrm>
          <a:prstGeom prst="rect">
            <a:avLst/>
          </a:prstGeom>
          <a:noFill/>
        </p:spPr>
        <p:txBody>
          <a:bodyPr wrap="square" rtlCol="0">
            <a:spAutoFit/>
          </a:bodyPr>
          <a:lstStyle/>
          <a:p>
            <a:pPr algn="ctr"/>
            <a:r>
              <a:rPr lang="en-US" sz="1400" b="1" dirty="0" smtClean="0">
                <a:latin typeface="Aharoni" pitchFamily="2" charset="-79"/>
                <a:cs typeface="Aharoni" pitchFamily="2" charset="-79"/>
              </a:rPr>
              <a:t> PROGRAM MEMPERKASAKAN RAKYAT -  ACCOUNTING SOLUTION</a:t>
            </a:r>
            <a:endParaRPr lang="en-MY" sz="1400" b="1" dirty="0">
              <a:latin typeface="Aharoni" pitchFamily="2" charset="-79"/>
              <a:cs typeface="Aharoni" pitchFamily="2" charset="-79"/>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550968" y="3556846"/>
            <a:ext cx="985975" cy="3928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357290" y="4071942"/>
            <a:ext cx="1286633" cy="491948"/>
          </a:xfrm>
          <a:prstGeom prst="rect">
            <a:avLst/>
          </a:prstGeom>
        </p:spPr>
      </p:pic>
      <p:cxnSp>
        <p:nvCxnSpPr>
          <p:cNvPr id="14" name="Straight Connector 13"/>
          <p:cNvCxnSpPr/>
          <p:nvPr/>
        </p:nvCxnSpPr>
        <p:spPr>
          <a:xfrm>
            <a:off x="642910" y="5072074"/>
            <a:ext cx="2714644"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2910" y="4929198"/>
            <a:ext cx="2714644"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500430" y="2357430"/>
            <a:ext cx="5000660" cy="17145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8" name="Picture 2" descr="https://encrypted-tbn2.gstatic.com/images?q=tbn:ANd9GcSdSUtQ6W5zWjpDiUKpmcfCU6ZsmaWJ3lj9iyCJRMIMz7ifah3J"/>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172882" y="3643314"/>
            <a:ext cx="1828010" cy="371634"/>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86248" y="3643314"/>
            <a:ext cx="785818" cy="4055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 name="Picture 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197752" y="3625852"/>
            <a:ext cx="374644" cy="3746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1" name="Picture 30" descr="C:\Users\User\Downloads\logo fr.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57620" y="2428868"/>
            <a:ext cx="794127" cy="29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Shape 109"/>
          <p:cNvPicPr preferRelativeResize="0">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429520" y="2428868"/>
            <a:ext cx="647117" cy="21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TextBox 32"/>
          <p:cNvSpPr txBox="1"/>
          <p:nvPr/>
        </p:nvSpPr>
        <p:spPr>
          <a:xfrm>
            <a:off x="1857419" y="3212427"/>
            <a:ext cx="9144001" cy="430887"/>
          </a:xfrm>
          <a:prstGeom prst="rect">
            <a:avLst/>
          </a:prstGeom>
          <a:noFill/>
        </p:spPr>
        <p:txBody>
          <a:bodyPr wrap="square" rtlCol="0">
            <a:spAutoFit/>
          </a:bodyPr>
          <a:lstStyle/>
          <a:p>
            <a:pPr algn="ctr"/>
            <a:r>
              <a:rPr lang="en-US" sz="1100" b="1" dirty="0" smtClean="0">
                <a:latin typeface="Aharoni" pitchFamily="2" charset="-79"/>
                <a:cs typeface="Aharoni" pitchFamily="2" charset="-79"/>
              </a:rPr>
              <a:t>PI1M COMMUNITY CONTENT ENHANCEMENT </a:t>
            </a:r>
            <a:endParaRPr lang="en-US" sz="1100" b="1" dirty="0">
              <a:latin typeface="Aharoni" pitchFamily="2" charset="-79"/>
              <a:cs typeface="Aharoni" pitchFamily="2" charset="-79"/>
            </a:endParaRPr>
          </a:p>
          <a:p>
            <a:pPr algn="ctr"/>
            <a:r>
              <a:rPr lang="en-US" sz="1100" b="1" dirty="0">
                <a:latin typeface="Aharoni" pitchFamily="2" charset="-79"/>
                <a:cs typeface="Aharoni" pitchFamily="2" charset="-79"/>
              </a:rPr>
              <a:t>B</a:t>
            </a:r>
            <a:r>
              <a:rPr lang="en-US" sz="1100" b="1" dirty="0" smtClean="0">
                <a:latin typeface="Aharoni" pitchFamily="2" charset="-79"/>
                <a:cs typeface="Aharoni" pitchFamily="2" charset="-79"/>
              </a:rPr>
              <a:t>Y ACCOUNTING SOLUTIONS</a:t>
            </a:r>
          </a:p>
        </p:txBody>
      </p:sp>
      <p:cxnSp>
        <p:nvCxnSpPr>
          <p:cNvPr id="36" name="Straight Connector 35"/>
          <p:cNvCxnSpPr/>
          <p:nvPr/>
        </p:nvCxnSpPr>
        <p:spPr>
          <a:xfrm>
            <a:off x="4643438" y="2641594"/>
            <a:ext cx="2714644"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643438" y="2500306"/>
            <a:ext cx="2714644"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207894" y="2827332"/>
            <a:ext cx="792866" cy="315916"/>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072198" y="2819116"/>
            <a:ext cx="847731" cy="324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750"/>
                            </p:stCondLst>
                            <p:childTnLst>
                              <p:par>
                                <p:cTn id="17" presetID="47"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250"/>
                                        <p:tgtEl>
                                          <p:spTgt spid="38"/>
                                        </p:tgtEl>
                                      </p:cBhvr>
                                    </p:animEffect>
                                    <p:anim calcmode="lin" valueType="num">
                                      <p:cBhvr>
                                        <p:cTn id="20" dur="250" fill="hold"/>
                                        <p:tgtEl>
                                          <p:spTgt spid="38"/>
                                        </p:tgtEl>
                                        <p:attrNameLst>
                                          <p:attrName>ppt_x</p:attrName>
                                        </p:attrNameLst>
                                      </p:cBhvr>
                                      <p:tavLst>
                                        <p:tav tm="0">
                                          <p:val>
                                            <p:strVal val="#ppt_x"/>
                                          </p:val>
                                        </p:tav>
                                        <p:tav tm="100000">
                                          <p:val>
                                            <p:strVal val="#ppt_x"/>
                                          </p:val>
                                        </p:tav>
                                      </p:tavLst>
                                    </p:anim>
                                    <p:anim calcmode="lin" valueType="num">
                                      <p:cBhvr>
                                        <p:cTn id="21" dur="250" fill="hold"/>
                                        <p:tgtEl>
                                          <p:spTgt spid="3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anim calcmode="lin" valueType="num">
                                      <p:cBhvr>
                                        <p:cTn id="26" dur="500" fill="hold"/>
                                        <p:tgtEl>
                                          <p:spTgt spid="39"/>
                                        </p:tgtEl>
                                        <p:attrNameLst>
                                          <p:attrName>ppt_x</p:attrName>
                                        </p:attrNameLst>
                                      </p:cBhvr>
                                      <p:tavLst>
                                        <p:tav tm="0">
                                          <p:val>
                                            <p:strVal val="#ppt_x"/>
                                          </p:val>
                                        </p:tav>
                                        <p:tav tm="100000">
                                          <p:val>
                                            <p:strVal val="#ppt_x"/>
                                          </p:val>
                                        </p:tav>
                                      </p:tavLst>
                                    </p:anim>
                                    <p:anim calcmode="lin" valueType="num">
                                      <p:cBhvr>
                                        <p:cTn id="2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04800"/>
            <a:ext cx="8915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Reaching underserved communities</a:t>
            </a:r>
            <a:endParaRPr lang="en-MY" sz="2800" dirty="0">
              <a:solidFill>
                <a:schemeClr val="tx1"/>
              </a:solidFill>
              <a:latin typeface="Arial Black"/>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1221864"/>
            <a:ext cx="5964480" cy="287344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50922" y="3429000"/>
            <a:ext cx="5964477" cy="2971799"/>
          </a:xfrm>
          <a:prstGeom prst="rect">
            <a:avLst/>
          </a:prstGeom>
        </p:spPr>
      </p:pic>
    </p:spTree>
    <p:extLst>
      <p:ext uri="{BB962C8B-B14F-4D97-AF65-F5344CB8AC3E}">
        <p14:creationId xmlns:p14="http://schemas.microsoft.com/office/powerpoint/2010/main" xmlns="" val="35262266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90713" y="814388"/>
            <a:ext cx="5362575" cy="5229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2859788" y="2286000"/>
            <a:ext cx="3017364" cy="1569660"/>
          </a:xfrm>
          <a:prstGeom prst="rect">
            <a:avLst/>
          </a:prstGeom>
          <a:noFill/>
        </p:spPr>
        <p:txBody>
          <a:bodyPr wrap="none" rtlCol="0">
            <a:spAutoFit/>
          </a:bodyPr>
          <a:lstStyle/>
          <a:p>
            <a:pPr algn="ctr"/>
            <a:r>
              <a:rPr lang="en-US" sz="3200" b="1" dirty="0" smtClean="0"/>
              <a:t>PROJECT</a:t>
            </a:r>
          </a:p>
          <a:p>
            <a:pPr algn="ctr"/>
            <a:r>
              <a:rPr lang="en-US" sz="3200" b="1" dirty="0" smtClean="0"/>
              <a:t>FINANCIAL </a:t>
            </a:r>
          </a:p>
          <a:p>
            <a:pPr algn="ctr"/>
            <a:r>
              <a:rPr lang="en-US" sz="3200" b="1" dirty="0" smtClean="0"/>
              <a:t>CONSIDERATION</a:t>
            </a:r>
            <a:endParaRPr lang="en-MY" sz="3200" b="1" dirty="0"/>
          </a:p>
        </p:txBody>
      </p:sp>
    </p:spTree>
    <p:extLst>
      <p:ext uri="{BB962C8B-B14F-4D97-AF65-F5344CB8AC3E}">
        <p14:creationId xmlns:p14="http://schemas.microsoft.com/office/powerpoint/2010/main" xmlns="" val="15421195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1524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financial considerations</a:t>
            </a:r>
            <a:endParaRPr lang="en-MY" sz="2800" dirty="0">
              <a:solidFill>
                <a:schemeClr val="tx1"/>
              </a:solidFill>
              <a:latin typeface="Arial Black"/>
            </a:endParaRPr>
          </a:p>
        </p:txBody>
      </p:sp>
      <p:graphicFrame>
        <p:nvGraphicFramePr>
          <p:cNvPr id="14" name="Table 13"/>
          <p:cNvGraphicFramePr>
            <a:graphicFrameLocks noGrp="1"/>
          </p:cNvGraphicFramePr>
          <p:nvPr>
            <p:extLst>
              <p:ext uri="{D42A27DB-BD31-4B8C-83A1-F6EECF244321}">
                <p14:modId xmlns:p14="http://schemas.microsoft.com/office/powerpoint/2010/main" xmlns="" val="1034845302"/>
              </p:ext>
            </p:extLst>
          </p:nvPr>
        </p:nvGraphicFramePr>
        <p:xfrm>
          <a:off x="525463" y="1676400"/>
          <a:ext cx="8161337" cy="335280"/>
        </p:xfrm>
        <a:graphic>
          <a:graphicData uri="http://schemas.openxmlformats.org/drawingml/2006/table">
            <a:tbl>
              <a:tblPr firstRow="1" bandRow="1">
                <a:tableStyleId>{F5AB1C69-6EDB-4FF4-983F-18BD219EF322}</a:tableStyleId>
              </a:tblPr>
              <a:tblGrid>
                <a:gridCol w="5875337"/>
                <a:gridCol w="2286000"/>
              </a:tblGrid>
              <a:tr h="248535">
                <a:tc>
                  <a:txBody>
                    <a:bodyPr/>
                    <a:lstStyle/>
                    <a:p>
                      <a:pPr algn="ctr"/>
                      <a:r>
                        <a:rPr lang="en-US" sz="1600" dirty="0" smtClean="0"/>
                        <a:t>TOTAL</a:t>
                      </a:r>
                      <a:r>
                        <a:rPr lang="en-US" sz="1600" baseline="0" dirty="0" smtClean="0"/>
                        <a:t> INVESTMENT BY MCMC/ Pi1M</a:t>
                      </a:r>
                      <a:endParaRPr lang="en-MY" sz="1600" b="1" dirty="0">
                        <a:solidFill>
                          <a:schemeClr val="tx1"/>
                        </a:solidFill>
                        <a:latin typeface="Century Gothic" panose="020B0502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smtClean="0"/>
                        <a:t>RM 69,120,000.00</a:t>
                      </a:r>
                      <a:endParaRPr lang="en-MY" sz="1600" b="1" dirty="0" smtClean="0">
                        <a:solidFill>
                          <a:schemeClr val="tx1"/>
                        </a:solidFill>
                        <a:latin typeface="Century Gothic" panose="020B0502020202020204" pitchFamily="34" charset="0"/>
                      </a:endParaRPr>
                    </a:p>
                  </a:txBody>
                  <a:tcPr/>
                </a:tc>
              </a:tr>
            </a:tbl>
          </a:graphicData>
        </a:graphic>
      </p:graphicFrame>
      <p:sp>
        <p:nvSpPr>
          <p:cNvPr id="16" name="Text Box 3"/>
          <p:cNvSpPr txBox="1">
            <a:spLocks noChangeArrowheads="1"/>
          </p:cNvSpPr>
          <p:nvPr/>
        </p:nvSpPr>
        <p:spPr bwMode="auto">
          <a:xfrm>
            <a:off x="601663" y="2362200"/>
            <a:ext cx="8085137" cy="3293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1423" tIns="45712" rIns="91423" bIns="45712">
            <a:spAutoFit/>
          </a:bodyPr>
          <a:lstStyle>
            <a:lvl1pPr defTabSz="904875" eaLnBrk="0" hangingPunct="0">
              <a:defRPr sz="1400">
                <a:solidFill>
                  <a:schemeClr val="tx1"/>
                </a:solidFill>
                <a:latin typeface="Arial" charset="0"/>
                <a:cs typeface="Arial" charset="0"/>
              </a:defRPr>
            </a:lvl1pPr>
            <a:lvl2pPr defTabSz="904875" eaLnBrk="0" hangingPunct="0">
              <a:defRPr sz="1400">
                <a:solidFill>
                  <a:schemeClr val="tx1"/>
                </a:solidFill>
                <a:latin typeface="Arial" charset="0"/>
                <a:cs typeface="Arial" charset="0"/>
              </a:defRPr>
            </a:lvl2pPr>
            <a:lvl3pPr defTabSz="904875" eaLnBrk="0" hangingPunct="0">
              <a:defRPr sz="1400">
                <a:solidFill>
                  <a:schemeClr val="tx1"/>
                </a:solidFill>
                <a:latin typeface="Arial" charset="0"/>
                <a:cs typeface="Arial" charset="0"/>
              </a:defRPr>
            </a:lvl3pPr>
            <a:lvl4pPr marL="1600200" indent="-228600" defTabSz="904875" eaLnBrk="0" hangingPunct="0">
              <a:defRPr sz="1400">
                <a:solidFill>
                  <a:schemeClr val="tx1"/>
                </a:solidFill>
                <a:latin typeface="Arial" charset="0"/>
                <a:cs typeface="Arial" charset="0"/>
              </a:defRPr>
            </a:lvl4pPr>
            <a:lvl5pPr marL="2057400" indent="-228600" defTabSz="904875" eaLnBrk="0" hangingPunct="0">
              <a:defRPr sz="1400">
                <a:solidFill>
                  <a:schemeClr val="tx1"/>
                </a:solidFill>
                <a:latin typeface="Arial" charset="0"/>
                <a:cs typeface="Arial" charset="0"/>
              </a:defRPr>
            </a:lvl5pPr>
            <a:lvl6pPr marL="2514600" indent="-228600" defTabSz="904875" eaLnBrk="0" fontAlgn="base" hangingPunct="0">
              <a:spcBef>
                <a:spcPct val="0"/>
              </a:spcBef>
              <a:spcAft>
                <a:spcPct val="0"/>
              </a:spcAft>
              <a:defRPr sz="1400">
                <a:solidFill>
                  <a:schemeClr val="tx1"/>
                </a:solidFill>
                <a:latin typeface="Arial" charset="0"/>
                <a:cs typeface="Arial" charset="0"/>
              </a:defRPr>
            </a:lvl6pPr>
            <a:lvl7pPr marL="2971800" indent="-228600" defTabSz="904875" eaLnBrk="0" fontAlgn="base" hangingPunct="0">
              <a:spcBef>
                <a:spcPct val="0"/>
              </a:spcBef>
              <a:spcAft>
                <a:spcPct val="0"/>
              </a:spcAft>
              <a:defRPr sz="1400">
                <a:solidFill>
                  <a:schemeClr val="tx1"/>
                </a:solidFill>
                <a:latin typeface="Arial" charset="0"/>
                <a:cs typeface="Arial" charset="0"/>
              </a:defRPr>
            </a:lvl7pPr>
            <a:lvl8pPr marL="3429000" indent="-228600" defTabSz="904875" eaLnBrk="0" fontAlgn="base" hangingPunct="0">
              <a:spcBef>
                <a:spcPct val="0"/>
              </a:spcBef>
              <a:spcAft>
                <a:spcPct val="0"/>
              </a:spcAft>
              <a:defRPr sz="1400">
                <a:solidFill>
                  <a:schemeClr val="tx1"/>
                </a:solidFill>
                <a:latin typeface="Arial" charset="0"/>
                <a:cs typeface="Arial" charset="0"/>
              </a:defRPr>
            </a:lvl8pPr>
            <a:lvl9pPr marL="3886200" indent="-228600" defTabSz="904875" eaLnBrk="0" fontAlgn="base" hangingPunct="0">
              <a:spcBef>
                <a:spcPct val="0"/>
              </a:spcBef>
              <a:spcAft>
                <a:spcPct val="0"/>
              </a:spcAft>
              <a:defRPr sz="1400">
                <a:solidFill>
                  <a:schemeClr val="tx1"/>
                </a:solidFill>
                <a:latin typeface="Arial" charset="0"/>
                <a:cs typeface="Arial" charset="0"/>
              </a:defRPr>
            </a:lvl9pPr>
          </a:lstStyle>
          <a:p>
            <a:pPr algn="just" eaLnBrk="1" hangingPunct="1"/>
            <a:r>
              <a:rPr lang="en-US" altLang="en-US" sz="1600" dirty="0" smtClean="0">
                <a:latin typeface="+mn-lt"/>
              </a:rPr>
              <a:t>The </a:t>
            </a:r>
            <a:r>
              <a:rPr lang="en-US" altLang="en-US" sz="1600" dirty="0">
                <a:latin typeface="+mn-lt"/>
              </a:rPr>
              <a:t>financial considerations are includes an attractive value-for-money proposition  to the MCMC which includes:- </a:t>
            </a:r>
            <a:endParaRPr lang="en-US" altLang="en-US" sz="1600" dirty="0" smtClean="0">
              <a:latin typeface="+mn-lt"/>
            </a:endParaRPr>
          </a:p>
          <a:p>
            <a:pPr algn="just" eaLnBrk="1" hangingPunct="1"/>
            <a:endParaRPr lang="en-US" altLang="en-US" sz="1600" dirty="0">
              <a:latin typeface="+mn-lt"/>
            </a:endParaRPr>
          </a:p>
          <a:p>
            <a:pPr marL="800100" lvl="1" indent="-342900" algn="just" eaLnBrk="1" hangingPunct="1">
              <a:buFont typeface="+mj-lt"/>
              <a:buAutoNum type="arabicPeriod"/>
            </a:pPr>
            <a:r>
              <a:rPr lang="en-US" altLang="en-US" sz="1600" dirty="0" smtClean="0">
                <a:latin typeface="+mn-lt"/>
              </a:rPr>
              <a:t>Installations</a:t>
            </a:r>
            <a:r>
              <a:rPr lang="en-US" altLang="en-US" sz="1600" dirty="0">
                <a:latin typeface="+mn-lt"/>
              </a:rPr>
              <a:t>, commissioning and maintenance of 1,200 </a:t>
            </a:r>
            <a:r>
              <a:rPr lang="en-US" altLang="en-US" sz="1600" dirty="0" err="1">
                <a:latin typeface="+mn-lt"/>
              </a:rPr>
              <a:t>Salihin</a:t>
            </a:r>
            <a:r>
              <a:rPr lang="en-US" altLang="en-US" sz="1600" dirty="0">
                <a:latin typeface="+mn-lt"/>
              </a:rPr>
              <a:t> Premier Solutions (SPS</a:t>
            </a:r>
            <a:r>
              <a:rPr lang="en-US" altLang="en-US" sz="1600" dirty="0" smtClean="0">
                <a:latin typeface="+mn-lt"/>
              </a:rPr>
              <a:t>)’s  software </a:t>
            </a:r>
            <a:r>
              <a:rPr lang="en-US" altLang="en-US" sz="1600" dirty="0">
                <a:latin typeface="+mn-lt"/>
              </a:rPr>
              <a:t>license of </a:t>
            </a:r>
            <a:r>
              <a:rPr lang="en-US" altLang="en-US" sz="1600" dirty="0" smtClean="0">
                <a:latin typeface="+mn-lt"/>
              </a:rPr>
              <a:t>at </a:t>
            </a:r>
            <a:r>
              <a:rPr lang="en-US" altLang="en-US" sz="1600" dirty="0">
                <a:latin typeface="+mn-lt"/>
              </a:rPr>
              <a:t>600 PI1M Centre’s</a:t>
            </a:r>
          </a:p>
          <a:p>
            <a:pPr marL="800100" lvl="1" indent="-342900" algn="just" eaLnBrk="1" hangingPunct="1">
              <a:buFont typeface="+mj-lt"/>
              <a:buAutoNum type="arabicPeriod"/>
            </a:pPr>
            <a:r>
              <a:rPr lang="en-US" altLang="en-US" sz="1600" dirty="0" smtClean="0">
                <a:latin typeface="+mn-lt"/>
              </a:rPr>
              <a:t>Installations</a:t>
            </a:r>
            <a:r>
              <a:rPr lang="en-US" altLang="en-US" sz="1600" dirty="0">
                <a:latin typeface="+mn-lt"/>
              </a:rPr>
              <a:t>, commissioning and maintenance of SPSLite CashBook Cloud Based Software License made accessible to 600 PI1M </a:t>
            </a:r>
            <a:r>
              <a:rPr lang="en-US" altLang="en-US" sz="1600" dirty="0" err="1">
                <a:latin typeface="+mn-lt"/>
              </a:rPr>
              <a:t>Centres</a:t>
            </a:r>
            <a:endParaRPr lang="en-US" altLang="en-US" sz="1600" dirty="0">
              <a:latin typeface="+mn-lt"/>
            </a:endParaRPr>
          </a:p>
          <a:p>
            <a:pPr marL="800100" lvl="1" indent="-342900" algn="just" eaLnBrk="1" hangingPunct="1">
              <a:buFont typeface="+mj-lt"/>
              <a:buAutoNum type="arabicPeriod"/>
            </a:pPr>
            <a:r>
              <a:rPr lang="en-US" altLang="en-US" sz="1600" dirty="0" smtClean="0">
                <a:latin typeface="+mn-lt"/>
              </a:rPr>
              <a:t>30,000 </a:t>
            </a:r>
            <a:r>
              <a:rPr lang="en-US" altLang="en-US" sz="1600" dirty="0">
                <a:latin typeface="+mn-lt"/>
              </a:rPr>
              <a:t>SPS User license for the use of 600 PI1M Centre’s.</a:t>
            </a:r>
          </a:p>
          <a:p>
            <a:pPr marL="800100" lvl="1" indent="-342900" algn="just" eaLnBrk="1" hangingPunct="1">
              <a:buFont typeface="+mj-lt"/>
              <a:buAutoNum type="arabicPeriod"/>
            </a:pPr>
            <a:r>
              <a:rPr lang="en-US" altLang="en-US" sz="1600" dirty="0" smtClean="0">
                <a:latin typeface="+mn-lt"/>
              </a:rPr>
              <a:t>30,000 </a:t>
            </a:r>
            <a:r>
              <a:rPr lang="en-US" altLang="en-US" sz="1600" dirty="0">
                <a:latin typeface="+mn-lt"/>
              </a:rPr>
              <a:t>SPSLite  </a:t>
            </a:r>
            <a:r>
              <a:rPr lang="en-US" altLang="en-US" sz="1600" dirty="0" err="1">
                <a:latin typeface="+mn-lt"/>
              </a:rPr>
              <a:t>cashBook</a:t>
            </a:r>
            <a:r>
              <a:rPr lang="en-US" altLang="en-US" sz="1600" dirty="0">
                <a:latin typeface="+mn-lt"/>
              </a:rPr>
              <a:t>  User license (including entrepreneur web access) for the use of 600 PI1M Centre’s. </a:t>
            </a:r>
          </a:p>
          <a:p>
            <a:pPr marL="800100" lvl="1" indent="-342900" algn="just" eaLnBrk="1" hangingPunct="1">
              <a:buFont typeface="+mj-lt"/>
              <a:buAutoNum type="arabicPeriod"/>
            </a:pPr>
            <a:r>
              <a:rPr lang="en-US" altLang="en-US" sz="1600" dirty="0">
                <a:latin typeface="+mn-lt"/>
              </a:rPr>
              <a:t>1,600 training program during 4 years </a:t>
            </a:r>
            <a:endParaRPr lang="en-US" altLang="en-US" sz="1600" dirty="0" smtClean="0">
              <a:latin typeface="+mn-lt"/>
            </a:endParaRPr>
          </a:p>
          <a:p>
            <a:pPr marL="800100" lvl="1" indent="-342900" algn="just" eaLnBrk="1" hangingPunct="1">
              <a:buFont typeface="+mj-lt"/>
              <a:buAutoNum type="arabicPeriod"/>
            </a:pPr>
            <a:r>
              <a:rPr lang="en-US" altLang="en-US" sz="1600" dirty="0" smtClean="0">
                <a:latin typeface="+mn-lt"/>
              </a:rPr>
              <a:t>30,000 certifications for PI1M participant</a:t>
            </a:r>
          </a:p>
          <a:p>
            <a:pPr marL="800100" lvl="1" indent="-342900" algn="just" eaLnBrk="1" hangingPunct="1">
              <a:buFont typeface="+mj-lt"/>
              <a:buAutoNum type="arabicPeriod"/>
            </a:pPr>
            <a:r>
              <a:rPr lang="en-US" altLang="en-US" sz="1600" dirty="0" smtClean="0">
                <a:latin typeface="+mn-lt"/>
              </a:rPr>
              <a:t>Learning &amp; Job Matching Platform</a:t>
            </a:r>
            <a:endParaRPr lang="en-US" altLang="en-US" sz="1600" dirty="0">
              <a:latin typeface="+mn-lt"/>
            </a:endParaRPr>
          </a:p>
        </p:txBody>
      </p:sp>
    </p:spTree>
    <p:extLst>
      <p:ext uri="{BB962C8B-B14F-4D97-AF65-F5344CB8AC3E}">
        <p14:creationId xmlns:p14="http://schemas.microsoft.com/office/powerpoint/2010/main" xmlns="" val="196161907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227"/>
          <p:cNvSpPr/>
          <p:nvPr/>
        </p:nvSpPr>
        <p:spPr>
          <a:xfrm>
            <a:off x="1357290" y="5715016"/>
            <a:ext cx="1714512" cy="428628"/>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4" name="Title 1"/>
          <p:cNvSpPr txBox="1">
            <a:spLocks/>
          </p:cNvSpPr>
          <p:nvPr/>
        </p:nvSpPr>
        <p:spPr>
          <a:xfrm>
            <a:off x="71406" y="71414"/>
            <a:ext cx="6477000" cy="838200"/>
          </a:xfrm>
          <a:prstGeom prst="rect">
            <a:avLst/>
          </a:prstGeom>
        </p:spPr>
        <p:txBody>
          <a:bodyPr anchor="b">
            <a:normAutofit fontScale="92500" lnSpcReduction="2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PARTICIPANT REGISTRATION PROCESS FLOW</a:t>
            </a:r>
            <a:endParaRPr lang="en-MY" sz="3000" dirty="0">
              <a:solidFill>
                <a:schemeClr val="tx1"/>
              </a:solidFill>
              <a:latin typeface="Arial Black"/>
            </a:endParaRPr>
          </a:p>
        </p:txBody>
      </p:sp>
      <p:sp>
        <p:nvSpPr>
          <p:cNvPr id="5" name="Rectangle 4"/>
          <p:cNvSpPr/>
          <p:nvPr/>
        </p:nvSpPr>
        <p:spPr>
          <a:xfrm>
            <a:off x="3857620" y="857232"/>
            <a:ext cx="1714512" cy="500066"/>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Flowchart: Decision 5"/>
          <p:cNvSpPr/>
          <p:nvPr/>
        </p:nvSpPr>
        <p:spPr>
          <a:xfrm>
            <a:off x="3786182" y="1714488"/>
            <a:ext cx="1857388" cy="1000132"/>
          </a:xfrm>
          <a:prstGeom prst="flowChartDecision">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TextBox 6"/>
          <p:cNvSpPr txBox="1"/>
          <p:nvPr/>
        </p:nvSpPr>
        <p:spPr>
          <a:xfrm>
            <a:off x="3214678" y="1997981"/>
            <a:ext cx="3000396" cy="430887"/>
          </a:xfrm>
          <a:prstGeom prst="rect">
            <a:avLst/>
          </a:prstGeom>
          <a:noFill/>
        </p:spPr>
        <p:txBody>
          <a:bodyPr wrap="square" rtlCol="0">
            <a:spAutoFit/>
          </a:bodyPr>
          <a:lstStyle/>
          <a:p>
            <a:pPr algn="ctr"/>
            <a:r>
              <a:rPr lang="en-US" sz="1100" dirty="0" smtClean="0"/>
              <a:t>Check status </a:t>
            </a:r>
          </a:p>
          <a:p>
            <a:pPr algn="ctr"/>
            <a:r>
              <a:rPr lang="en-US" sz="1100" dirty="0" smtClean="0"/>
              <a:t>participant </a:t>
            </a:r>
            <a:endParaRPr lang="en-MY" sz="1100" dirty="0"/>
          </a:p>
        </p:txBody>
      </p:sp>
      <p:sp>
        <p:nvSpPr>
          <p:cNvPr id="9" name="TextBox 8"/>
          <p:cNvSpPr txBox="1"/>
          <p:nvPr/>
        </p:nvSpPr>
        <p:spPr>
          <a:xfrm>
            <a:off x="3214678" y="857232"/>
            <a:ext cx="3000396" cy="430887"/>
          </a:xfrm>
          <a:prstGeom prst="rect">
            <a:avLst/>
          </a:prstGeom>
          <a:noFill/>
        </p:spPr>
        <p:txBody>
          <a:bodyPr wrap="square" rtlCol="0">
            <a:spAutoFit/>
          </a:bodyPr>
          <a:lstStyle/>
          <a:p>
            <a:pPr algn="ctr"/>
            <a:r>
              <a:rPr lang="en-US" sz="1100" dirty="0" smtClean="0"/>
              <a:t>Participant fill a registration </a:t>
            </a:r>
          </a:p>
          <a:p>
            <a:pPr algn="ctr"/>
            <a:r>
              <a:rPr lang="en-US" sz="1100" dirty="0" err="1" smtClean="0"/>
              <a:t>Programnme</a:t>
            </a:r>
            <a:r>
              <a:rPr lang="en-US" sz="1100" dirty="0" smtClean="0"/>
              <a:t> form  &amp; PI1M</a:t>
            </a:r>
            <a:endParaRPr lang="en-MY" sz="1100" dirty="0"/>
          </a:p>
        </p:txBody>
      </p:sp>
      <p:sp>
        <p:nvSpPr>
          <p:cNvPr id="175" name="TextBox 174"/>
          <p:cNvSpPr txBox="1"/>
          <p:nvPr/>
        </p:nvSpPr>
        <p:spPr>
          <a:xfrm>
            <a:off x="2714612" y="1571612"/>
            <a:ext cx="1143008" cy="276999"/>
          </a:xfrm>
          <a:prstGeom prst="rect">
            <a:avLst/>
          </a:prstGeom>
          <a:noFill/>
        </p:spPr>
        <p:txBody>
          <a:bodyPr wrap="square" rtlCol="0">
            <a:spAutoFit/>
          </a:bodyPr>
          <a:lstStyle/>
          <a:p>
            <a:r>
              <a:rPr lang="en-US" sz="1200" dirty="0" smtClean="0"/>
              <a:t>If No</a:t>
            </a:r>
            <a:endParaRPr lang="en-MY" sz="1200" dirty="0"/>
          </a:p>
        </p:txBody>
      </p:sp>
      <p:sp>
        <p:nvSpPr>
          <p:cNvPr id="176" name="Flowchart: Decision 175"/>
          <p:cNvSpPr/>
          <p:nvPr/>
        </p:nvSpPr>
        <p:spPr>
          <a:xfrm>
            <a:off x="3786182" y="3071810"/>
            <a:ext cx="1857388" cy="1000132"/>
          </a:xfrm>
          <a:prstGeom prst="flowChartDecisi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7" name="TextBox 176"/>
          <p:cNvSpPr txBox="1"/>
          <p:nvPr/>
        </p:nvSpPr>
        <p:spPr>
          <a:xfrm>
            <a:off x="3286116" y="3257464"/>
            <a:ext cx="2928958" cy="600164"/>
          </a:xfrm>
          <a:prstGeom prst="rect">
            <a:avLst/>
          </a:prstGeom>
          <a:noFill/>
        </p:spPr>
        <p:txBody>
          <a:bodyPr wrap="square" rtlCol="0">
            <a:spAutoFit/>
          </a:bodyPr>
          <a:lstStyle/>
          <a:p>
            <a:pPr algn="ctr"/>
            <a:r>
              <a:rPr lang="en-US" sz="1100" dirty="0" smtClean="0"/>
              <a:t>Ensure on </a:t>
            </a:r>
          </a:p>
          <a:p>
            <a:pPr algn="ctr"/>
            <a:r>
              <a:rPr lang="en-US" sz="1100" dirty="0" smtClean="0"/>
              <a:t>training dates &amp; </a:t>
            </a:r>
          </a:p>
          <a:p>
            <a:pPr algn="ctr"/>
            <a:r>
              <a:rPr lang="en-US" sz="1100" dirty="0" smtClean="0"/>
              <a:t>location</a:t>
            </a:r>
            <a:endParaRPr lang="en-MY" sz="1100" dirty="0"/>
          </a:p>
        </p:txBody>
      </p:sp>
      <p:cxnSp>
        <p:nvCxnSpPr>
          <p:cNvPr id="178" name="Straight Connector 177"/>
          <p:cNvCxnSpPr/>
          <p:nvPr/>
        </p:nvCxnSpPr>
        <p:spPr>
          <a:xfrm rot="5400000">
            <a:off x="4537075" y="1535099"/>
            <a:ext cx="357190" cy="158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rot="5400000">
            <a:off x="4537075" y="2892421"/>
            <a:ext cx="357190" cy="158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5" name="TextBox 194"/>
          <p:cNvSpPr txBox="1"/>
          <p:nvPr/>
        </p:nvSpPr>
        <p:spPr>
          <a:xfrm>
            <a:off x="4714876" y="2723373"/>
            <a:ext cx="1143008" cy="276999"/>
          </a:xfrm>
          <a:prstGeom prst="rect">
            <a:avLst/>
          </a:prstGeom>
          <a:noFill/>
        </p:spPr>
        <p:txBody>
          <a:bodyPr wrap="square" rtlCol="0">
            <a:spAutoFit/>
          </a:bodyPr>
          <a:lstStyle/>
          <a:p>
            <a:r>
              <a:rPr lang="en-US" sz="1200" dirty="0" smtClean="0"/>
              <a:t>If  yes</a:t>
            </a:r>
            <a:endParaRPr lang="en-MY" sz="1200" dirty="0"/>
          </a:p>
        </p:txBody>
      </p:sp>
      <p:sp>
        <p:nvSpPr>
          <p:cNvPr id="196" name="Flowchart: Decision 195"/>
          <p:cNvSpPr/>
          <p:nvPr/>
        </p:nvSpPr>
        <p:spPr>
          <a:xfrm>
            <a:off x="3786182" y="4429132"/>
            <a:ext cx="1857388" cy="1000132"/>
          </a:xfrm>
          <a:prstGeom prst="flowChartDecision">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197" name="TextBox 196"/>
          <p:cNvSpPr txBox="1"/>
          <p:nvPr/>
        </p:nvSpPr>
        <p:spPr>
          <a:xfrm>
            <a:off x="3286116" y="4764297"/>
            <a:ext cx="2928958" cy="261610"/>
          </a:xfrm>
          <a:prstGeom prst="rect">
            <a:avLst/>
          </a:prstGeom>
          <a:noFill/>
        </p:spPr>
        <p:txBody>
          <a:bodyPr wrap="square" rtlCol="0">
            <a:spAutoFit/>
          </a:bodyPr>
          <a:lstStyle/>
          <a:p>
            <a:pPr algn="ctr"/>
            <a:r>
              <a:rPr lang="en-US" sz="1100" dirty="0" smtClean="0"/>
              <a:t>Training </a:t>
            </a:r>
            <a:r>
              <a:rPr lang="en-US" sz="1100" dirty="0" smtClean="0"/>
              <a:t>Class &amp; exam</a:t>
            </a:r>
            <a:endParaRPr lang="en-MY" sz="1100" dirty="0"/>
          </a:p>
        </p:txBody>
      </p:sp>
      <p:sp>
        <p:nvSpPr>
          <p:cNvPr id="203" name="TextBox 202"/>
          <p:cNvSpPr txBox="1"/>
          <p:nvPr/>
        </p:nvSpPr>
        <p:spPr>
          <a:xfrm>
            <a:off x="928662" y="5681979"/>
            <a:ext cx="2571768" cy="430887"/>
          </a:xfrm>
          <a:prstGeom prst="rect">
            <a:avLst/>
          </a:prstGeom>
          <a:noFill/>
        </p:spPr>
        <p:txBody>
          <a:bodyPr wrap="square" rtlCol="0">
            <a:spAutoFit/>
          </a:bodyPr>
          <a:lstStyle/>
          <a:p>
            <a:pPr algn="ctr"/>
            <a:r>
              <a:rPr lang="en-US" sz="1100" dirty="0" smtClean="0"/>
              <a:t>Access to continues </a:t>
            </a:r>
          </a:p>
          <a:p>
            <a:pPr algn="ctr"/>
            <a:r>
              <a:rPr lang="en-US" sz="1100" dirty="0" smtClean="0"/>
              <a:t>e-learning</a:t>
            </a:r>
            <a:endParaRPr lang="en-MY" sz="1100" dirty="0"/>
          </a:p>
        </p:txBody>
      </p:sp>
      <p:sp>
        <p:nvSpPr>
          <p:cNvPr id="208" name="Rectangle 207"/>
          <p:cNvSpPr/>
          <p:nvPr/>
        </p:nvSpPr>
        <p:spPr>
          <a:xfrm>
            <a:off x="3857620" y="5786454"/>
            <a:ext cx="1714512" cy="428628"/>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cxnSp>
        <p:nvCxnSpPr>
          <p:cNvPr id="222" name="Straight Connector 221"/>
          <p:cNvCxnSpPr/>
          <p:nvPr/>
        </p:nvCxnSpPr>
        <p:spPr>
          <a:xfrm rot="5400000">
            <a:off x="4537075" y="4249743"/>
            <a:ext cx="357190" cy="158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4537075" y="5607065"/>
            <a:ext cx="357190" cy="158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a:off x="5572132" y="5927742"/>
            <a:ext cx="857256" cy="1588"/>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6" name="Rectangle 225"/>
          <p:cNvSpPr/>
          <p:nvPr/>
        </p:nvSpPr>
        <p:spPr>
          <a:xfrm>
            <a:off x="6429388" y="5715016"/>
            <a:ext cx="1714512" cy="42862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227" name="TextBox 226"/>
          <p:cNvSpPr txBox="1"/>
          <p:nvPr/>
        </p:nvSpPr>
        <p:spPr>
          <a:xfrm>
            <a:off x="6000760" y="5795207"/>
            <a:ext cx="2571768" cy="261610"/>
          </a:xfrm>
          <a:prstGeom prst="rect">
            <a:avLst/>
          </a:prstGeom>
          <a:noFill/>
        </p:spPr>
        <p:txBody>
          <a:bodyPr wrap="square" rtlCol="0">
            <a:spAutoFit/>
          </a:bodyPr>
          <a:lstStyle/>
          <a:p>
            <a:pPr algn="ctr"/>
            <a:r>
              <a:rPr lang="en-US" sz="1100" dirty="0" smtClean="0"/>
              <a:t>Job Matching Platform</a:t>
            </a:r>
          </a:p>
        </p:txBody>
      </p:sp>
      <p:cxnSp>
        <p:nvCxnSpPr>
          <p:cNvPr id="230" name="Elbow Connector 229"/>
          <p:cNvCxnSpPr/>
          <p:nvPr/>
        </p:nvCxnSpPr>
        <p:spPr>
          <a:xfrm rot="5400000" flipH="1" flipV="1">
            <a:off x="2643174" y="3214686"/>
            <a:ext cx="785818" cy="1500198"/>
          </a:xfrm>
          <a:prstGeom prst="bentConnector2">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2" name="TextBox 231"/>
          <p:cNvSpPr txBox="1"/>
          <p:nvPr/>
        </p:nvSpPr>
        <p:spPr>
          <a:xfrm>
            <a:off x="2500298" y="3143248"/>
            <a:ext cx="1143008" cy="461665"/>
          </a:xfrm>
          <a:prstGeom prst="rect">
            <a:avLst/>
          </a:prstGeom>
          <a:noFill/>
        </p:spPr>
        <p:txBody>
          <a:bodyPr wrap="square" rtlCol="0">
            <a:spAutoFit/>
          </a:bodyPr>
          <a:lstStyle/>
          <a:p>
            <a:pPr algn="ctr"/>
            <a:r>
              <a:rPr lang="en-US" sz="1200" dirty="0" smtClean="0"/>
              <a:t>Reschedule for next raining</a:t>
            </a:r>
            <a:endParaRPr lang="en-MY" sz="1200" dirty="0"/>
          </a:p>
        </p:txBody>
      </p:sp>
      <p:sp>
        <p:nvSpPr>
          <p:cNvPr id="233" name="TextBox 232"/>
          <p:cNvSpPr txBox="1"/>
          <p:nvPr/>
        </p:nvSpPr>
        <p:spPr>
          <a:xfrm>
            <a:off x="3857620" y="5429264"/>
            <a:ext cx="1143008" cy="276999"/>
          </a:xfrm>
          <a:prstGeom prst="rect">
            <a:avLst/>
          </a:prstGeom>
          <a:noFill/>
        </p:spPr>
        <p:txBody>
          <a:bodyPr wrap="square" rtlCol="0">
            <a:spAutoFit/>
          </a:bodyPr>
          <a:lstStyle/>
          <a:p>
            <a:pPr algn="ctr"/>
            <a:r>
              <a:rPr lang="en-US" sz="1200" dirty="0" smtClean="0"/>
              <a:t>If pass</a:t>
            </a:r>
            <a:endParaRPr lang="en-MY" sz="1200" dirty="0"/>
          </a:p>
        </p:txBody>
      </p:sp>
      <p:sp>
        <p:nvSpPr>
          <p:cNvPr id="234" name="TextBox 233"/>
          <p:cNvSpPr txBox="1"/>
          <p:nvPr/>
        </p:nvSpPr>
        <p:spPr>
          <a:xfrm>
            <a:off x="5643570" y="782405"/>
            <a:ext cx="2786082" cy="646331"/>
          </a:xfrm>
          <a:prstGeom prst="rect">
            <a:avLst/>
          </a:prstGeom>
          <a:noFill/>
        </p:spPr>
        <p:txBody>
          <a:bodyPr wrap="square" rtlCol="0">
            <a:spAutoFit/>
          </a:bodyPr>
          <a:lstStyle/>
          <a:p>
            <a:r>
              <a:rPr lang="en-US" sz="1200" dirty="0" smtClean="0"/>
              <a:t>Registration </a:t>
            </a:r>
            <a:r>
              <a:rPr lang="en-US" sz="1200" dirty="0" smtClean="0"/>
              <a:t>online: </a:t>
            </a:r>
            <a:endParaRPr lang="en-US" sz="1200" dirty="0" smtClean="0"/>
          </a:p>
          <a:p>
            <a:pPr>
              <a:buFontTx/>
              <a:buChar char="-"/>
            </a:pPr>
            <a:r>
              <a:rPr lang="en-US" sz="1200" dirty="0" smtClean="0"/>
              <a:t> by walk in to Pi1M or CPC headquarters</a:t>
            </a:r>
          </a:p>
          <a:p>
            <a:pPr>
              <a:buFontTx/>
              <a:buChar char="-"/>
            </a:pPr>
            <a:r>
              <a:rPr lang="en-US" sz="1200" dirty="0" smtClean="0"/>
              <a:t> by </a:t>
            </a:r>
            <a:r>
              <a:rPr lang="en-US" sz="1200" dirty="0" smtClean="0"/>
              <a:t>Booth event / </a:t>
            </a:r>
            <a:r>
              <a:rPr lang="en-US" sz="1200" dirty="0" smtClean="0"/>
              <a:t>R</a:t>
            </a:r>
            <a:r>
              <a:rPr lang="en-US" sz="1200" dirty="0" smtClean="0"/>
              <a:t>oad show</a:t>
            </a:r>
            <a:endParaRPr lang="en-MY" sz="1200" dirty="0"/>
          </a:p>
        </p:txBody>
      </p:sp>
      <p:sp>
        <p:nvSpPr>
          <p:cNvPr id="237" name="TextBox 236"/>
          <p:cNvSpPr txBox="1"/>
          <p:nvPr/>
        </p:nvSpPr>
        <p:spPr>
          <a:xfrm>
            <a:off x="3428992" y="5784195"/>
            <a:ext cx="2571768" cy="430887"/>
          </a:xfrm>
          <a:prstGeom prst="rect">
            <a:avLst/>
          </a:prstGeom>
          <a:noFill/>
        </p:spPr>
        <p:txBody>
          <a:bodyPr wrap="square" rtlCol="0">
            <a:spAutoFit/>
          </a:bodyPr>
          <a:lstStyle/>
          <a:p>
            <a:pPr algn="ctr"/>
            <a:r>
              <a:rPr lang="en-US" sz="1100" dirty="0" smtClean="0">
                <a:solidFill>
                  <a:srgbClr val="FF0000"/>
                </a:solidFill>
              </a:rPr>
              <a:t>* Participant  </a:t>
            </a:r>
            <a:r>
              <a:rPr lang="en-US" sz="1100" dirty="0" smtClean="0">
                <a:solidFill>
                  <a:srgbClr val="FF0000"/>
                </a:solidFill>
              </a:rPr>
              <a:t>received </a:t>
            </a:r>
          </a:p>
          <a:p>
            <a:pPr algn="ctr"/>
            <a:r>
              <a:rPr lang="en-US" sz="1100" dirty="0" smtClean="0">
                <a:solidFill>
                  <a:srgbClr val="FF0000"/>
                </a:solidFill>
              </a:rPr>
              <a:t>certificate</a:t>
            </a:r>
          </a:p>
        </p:txBody>
      </p:sp>
      <p:sp>
        <p:nvSpPr>
          <p:cNvPr id="239" name="Rectangle 238"/>
          <p:cNvSpPr/>
          <p:nvPr/>
        </p:nvSpPr>
        <p:spPr>
          <a:xfrm>
            <a:off x="1285852" y="4357694"/>
            <a:ext cx="1714512" cy="78581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0" name="TextBox 239"/>
          <p:cNvSpPr txBox="1"/>
          <p:nvPr/>
        </p:nvSpPr>
        <p:spPr>
          <a:xfrm>
            <a:off x="857224" y="4357694"/>
            <a:ext cx="2571768" cy="769441"/>
          </a:xfrm>
          <a:prstGeom prst="rect">
            <a:avLst/>
          </a:prstGeom>
          <a:noFill/>
        </p:spPr>
        <p:txBody>
          <a:bodyPr wrap="square" rtlCol="0">
            <a:spAutoFit/>
          </a:bodyPr>
          <a:lstStyle/>
          <a:p>
            <a:pPr algn="ctr"/>
            <a:r>
              <a:rPr lang="en-US" sz="1100" dirty="0" smtClean="0"/>
              <a:t>Helpdesk to ensure on </a:t>
            </a:r>
          </a:p>
          <a:p>
            <a:pPr algn="ctr"/>
            <a:r>
              <a:rPr lang="en-US" sz="1100" dirty="0" smtClean="0"/>
              <a:t>record the numbers &amp; </a:t>
            </a:r>
          </a:p>
          <a:p>
            <a:pPr algn="ctr"/>
            <a:r>
              <a:rPr lang="en-US" sz="1100" dirty="0" smtClean="0"/>
              <a:t>consult participant who </a:t>
            </a:r>
          </a:p>
          <a:p>
            <a:pPr algn="ctr"/>
            <a:r>
              <a:rPr lang="en-US" sz="1100" dirty="0" smtClean="0"/>
              <a:t>Fail </a:t>
            </a:r>
            <a:endParaRPr lang="en-US" sz="1100" dirty="0" smtClean="0"/>
          </a:p>
        </p:txBody>
      </p:sp>
      <p:cxnSp>
        <p:nvCxnSpPr>
          <p:cNvPr id="243" name="Straight Connector 242"/>
          <p:cNvCxnSpPr>
            <a:endCxn id="9" idx="1"/>
          </p:cNvCxnSpPr>
          <p:nvPr/>
        </p:nvCxnSpPr>
        <p:spPr>
          <a:xfrm rot="10800000" flipV="1">
            <a:off x="3214678" y="1071546"/>
            <a:ext cx="642942" cy="1130"/>
          </a:xfrm>
          <a:prstGeom prst="line">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a:stCxn id="9" idx="1"/>
            <a:endCxn id="7" idx="1"/>
          </p:cNvCxnSpPr>
          <p:nvPr/>
        </p:nvCxnSpPr>
        <p:spPr>
          <a:xfrm rot="10800000" flipV="1">
            <a:off x="3214678" y="1072675"/>
            <a:ext cx="1588" cy="11407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stCxn id="7" idx="1"/>
          </p:cNvCxnSpPr>
          <p:nvPr/>
        </p:nvCxnSpPr>
        <p:spPr>
          <a:xfrm rot="10800000" flipH="1" flipV="1">
            <a:off x="3214678" y="2213424"/>
            <a:ext cx="571504" cy="11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0" name="TextBox 249"/>
          <p:cNvSpPr txBox="1"/>
          <p:nvPr/>
        </p:nvSpPr>
        <p:spPr>
          <a:xfrm>
            <a:off x="5715008" y="1785926"/>
            <a:ext cx="2143140" cy="1015663"/>
          </a:xfrm>
          <a:prstGeom prst="rect">
            <a:avLst/>
          </a:prstGeom>
          <a:noFill/>
        </p:spPr>
        <p:txBody>
          <a:bodyPr wrap="square" rtlCol="0">
            <a:spAutoFit/>
          </a:bodyPr>
          <a:lstStyle/>
          <a:p>
            <a:r>
              <a:rPr lang="en-US" sz="1200" dirty="0" smtClean="0"/>
              <a:t>Minimum requirement;</a:t>
            </a:r>
          </a:p>
          <a:p>
            <a:pPr>
              <a:buFontTx/>
              <a:buChar char="-"/>
            </a:pPr>
            <a:r>
              <a:rPr lang="en-US" sz="1200" dirty="0" smtClean="0"/>
              <a:t> PC Literate</a:t>
            </a:r>
          </a:p>
          <a:p>
            <a:pPr>
              <a:buFontTx/>
              <a:buChar char="-"/>
            </a:pPr>
            <a:r>
              <a:rPr lang="en-US" sz="1200" dirty="0" smtClean="0"/>
              <a:t> SRP/PMR Holder</a:t>
            </a:r>
          </a:p>
          <a:p>
            <a:pPr>
              <a:buFontTx/>
              <a:buChar char="-"/>
            </a:pPr>
            <a:r>
              <a:rPr lang="en-US" sz="1200" dirty="0" smtClean="0"/>
              <a:t> Registered with Pi1M</a:t>
            </a:r>
          </a:p>
          <a:p>
            <a:endParaRPr lang="en-MY" sz="1200" dirty="0"/>
          </a:p>
        </p:txBody>
      </p:sp>
      <p:cxnSp>
        <p:nvCxnSpPr>
          <p:cNvPr id="40" name="Straight Arrow Connector 39"/>
          <p:cNvCxnSpPr>
            <a:stCxn id="196" idx="1"/>
            <a:endCxn id="239" idx="3"/>
          </p:cNvCxnSpPr>
          <p:nvPr/>
        </p:nvCxnSpPr>
        <p:spPr>
          <a:xfrm rot="10800000">
            <a:off x="3000364" y="4750604"/>
            <a:ext cx="785818" cy="1785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08" idx="1"/>
            <a:endCxn id="228" idx="3"/>
          </p:cNvCxnSpPr>
          <p:nvPr/>
        </p:nvCxnSpPr>
        <p:spPr>
          <a:xfrm rot="10800000">
            <a:off x="3071802" y="5929330"/>
            <a:ext cx="785818"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215074" y="3148612"/>
            <a:ext cx="2000264" cy="923330"/>
          </a:xfrm>
          <a:prstGeom prst="rect">
            <a:avLst/>
          </a:prstGeom>
          <a:noFill/>
        </p:spPr>
        <p:txBody>
          <a:bodyPr wrap="square" rtlCol="0">
            <a:spAutoFit/>
          </a:bodyPr>
          <a:lstStyle/>
          <a:p>
            <a:r>
              <a:rPr lang="en-US" dirty="0" smtClean="0"/>
              <a:t>* Acknowledgement day</a:t>
            </a:r>
            <a:endParaRPr lang="en-MY"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3428992" y="4526829"/>
            <a:ext cx="1857388" cy="1000132"/>
          </a:xfrm>
          <a:prstGeom prst="flowChartDecision">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TextBox 4"/>
          <p:cNvSpPr txBox="1"/>
          <p:nvPr/>
        </p:nvSpPr>
        <p:spPr>
          <a:xfrm>
            <a:off x="1357290" y="416462"/>
            <a:ext cx="5929354" cy="369332"/>
          </a:xfrm>
          <a:prstGeom prst="rect">
            <a:avLst/>
          </a:prstGeom>
          <a:noFill/>
        </p:spPr>
        <p:txBody>
          <a:bodyPr wrap="square" rtlCol="0">
            <a:spAutoFit/>
          </a:bodyPr>
          <a:lstStyle/>
          <a:p>
            <a:pPr algn="ctr"/>
            <a:r>
              <a:rPr lang="en-US" dirty="0" smtClean="0"/>
              <a:t>Reporting Process flow (Monthly Progress Report)</a:t>
            </a:r>
            <a:endParaRPr lang="en-MY" dirty="0"/>
          </a:p>
        </p:txBody>
      </p:sp>
      <p:sp>
        <p:nvSpPr>
          <p:cNvPr id="6" name="Rectangle 5"/>
          <p:cNvSpPr/>
          <p:nvPr/>
        </p:nvSpPr>
        <p:spPr>
          <a:xfrm>
            <a:off x="3500430" y="928670"/>
            <a:ext cx="1714512" cy="3571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TextBox 6"/>
          <p:cNvSpPr txBox="1"/>
          <p:nvPr/>
        </p:nvSpPr>
        <p:spPr>
          <a:xfrm>
            <a:off x="3428992" y="978083"/>
            <a:ext cx="1857388" cy="307777"/>
          </a:xfrm>
          <a:prstGeom prst="rect">
            <a:avLst/>
          </a:prstGeom>
          <a:noFill/>
        </p:spPr>
        <p:txBody>
          <a:bodyPr wrap="square" rtlCol="0">
            <a:spAutoFit/>
          </a:bodyPr>
          <a:lstStyle/>
          <a:p>
            <a:pPr algn="ctr"/>
            <a:r>
              <a:rPr lang="en-US" sz="1400" dirty="0" smtClean="0"/>
              <a:t>Monthly report</a:t>
            </a:r>
            <a:endParaRPr lang="en-MY" sz="1400" dirty="0"/>
          </a:p>
        </p:txBody>
      </p:sp>
      <p:sp>
        <p:nvSpPr>
          <p:cNvPr id="8" name="Rectangle 7"/>
          <p:cNvSpPr/>
          <p:nvPr/>
        </p:nvSpPr>
        <p:spPr>
          <a:xfrm>
            <a:off x="3500430" y="3000372"/>
            <a:ext cx="1714512" cy="3571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TextBox 8"/>
          <p:cNvSpPr txBox="1"/>
          <p:nvPr/>
        </p:nvSpPr>
        <p:spPr>
          <a:xfrm>
            <a:off x="3643306" y="4789427"/>
            <a:ext cx="1500198" cy="523220"/>
          </a:xfrm>
          <a:prstGeom prst="rect">
            <a:avLst/>
          </a:prstGeom>
          <a:noFill/>
        </p:spPr>
        <p:txBody>
          <a:bodyPr wrap="square" rtlCol="0">
            <a:spAutoFit/>
          </a:bodyPr>
          <a:lstStyle/>
          <a:p>
            <a:pPr algn="ctr"/>
            <a:r>
              <a:rPr lang="en-US" sz="1400" dirty="0" smtClean="0"/>
              <a:t>Approved by </a:t>
            </a:r>
          </a:p>
          <a:p>
            <a:pPr algn="ctr"/>
            <a:r>
              <a:rPr lang="en-US" sz="1400" dirty="0" smtClean="0"/>
              <a:t>SKMM</a:t>
            </a:r>
            <a:endParaRPr lang="en-MY" sz="1400" dirty="0"/>
          </a:p>
        </p:txBody>
      </p:sp>
      <p:cxnSp>
        <p:nvCxnSpPr>
          <p:cNvPr id="10" name="Elbow Connector 9"/>
          <p:cNvCxnSpPr>
            <a:stCxn id="4" idx="1"/>
            <a:endCxn id="18" idx="1"/>
          </p:cNvCxnSpPr>
          <p:nvPr/>
        </p:nvCxnSpPr>
        <p:spPr>
          <a:xfrm rot="10800000">
            <a:off x="3428992" y="2143117"/>
            <a:ext cx="1588" cy="2883779"/>
          </a:xfrm>
          <a:prstGeom prst="bentConnector3">
            <a:avLst>
              <a:gd name="adj1" fmla="val 14395466"/>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43240" y="2928934"/>
            <a:ext cx="2500330" cy="646331"/>
          </a:xfrm>
          <a:prstGeom prst="rect">
            <a:avLst/>
          </a:prstGeom>
          <a:noFill/>
        </p:spPr>
        <p:txBody>
          <a:bodyPr wrap="square" rtlCol="0">
            <a:spAutoFit/>
          </a:bodyPr>
          <a:lstStyle/>
          <a:p>
            <a:pPr algn="ctr"/>
            <a:r>
              <a:rPr lang="en-US" sz="1200" dirty="0" smtClean="0"/>
              <a:t>Checked by </a:t>
            </a:r>
          </a:p>
          <a:p>
            <a:pPr algn="ctr"/>
            <a:r>
              <a:rPr lang="en-US" sz="1200" dirty="0" smtClean="0"/>
              <a:t>Vendor </a:t>
            </a:r>
          </a:p>
          <a:p>
            <a:pPr algn="ctr"/>
            <a:endParaRPr lang="en-MY" sz="1200" dirty="0"/>
          </a:p>
        </p:txBody>
      </p:sp>
      <p:cxnSp>
        <p:nvCxnSpPr>
          <p:cNvPr id="12" name="Straight Connector 11"/>
          <p:cNvCxnSpPr>
            <a:endCxn id="4" idx="0"/>
          </p:cNvCxnSpPr>
          <p:nvPr/>
        </p:nvCxnSpPr>
        <p:spPr>
          <a:xfrm rot="5400000">
            <a:off x="4179091" y="4348234"/>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178297" y="2820983"/>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00430" y="5884151"/>
            <a:ext cx="1714512" cy="3571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15" name="Straight Connector 14"/>
          <p:cNvCxnSpPr/>
          <p:nvPr/>
        </p:nvCxnSpPr>
        <p:spPr>
          <a:xfrm rot="5400000">
            <a:off x="4179885" y="5704762"/>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500430" y="3782801"/>
            <a:ext cx="1714512" cy="3571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 name="TextBox 16"/>
          <p:cNvSpPr txBox="1"/>
          <p:nvPr/>
        </p:nvSpPr>
        <p:spPr>
          <a:xfrm>
            <a:off x="3143240" y="3711363"/>
            <a:ext cx="2500330" cy="646331"/>
          </a:xfrm>
          <a:prstGeom prst="rect">
            <a:avLst/>
          </a:prstGeom>
          <a:noFill/>
        </p:spPr>
        <p:txBody>
          <a:bodyPr wrap="square" rtlCol="0">
            <a:spAutoFit/>
          </a:bodyPr>
          <a:lstStyle/>
          <a:p>
            <a:pPr algn="ctr"/>
            <a:r>
              <a:rPr lang="en-US" sz="1200" dirty="0" smtClean="0"/>
              <a:t>Checked by </a:t>
            </a:r>
          </a:p>
          <a:p>
            <a:pPr algn="ctr"/>
            <a:r>
              <a:rPr lang="en-US" sz="1200" dirty="0" smtClean="0"/>
              <a:t>Service Provider  </a:t>
            </a:r>
          </a:p>
          <a:p>
            <a:pPr algn="ctr"/>
            <a:endParaRPr lang="en-MY" sz="1200" dirty="0"/>
          </a:p>
        </p:txBody>
      </p:sp>
      <p:sp>
        <p:nvSpPr>
          <p:cNvPr id="18" name="Flowchart: Decision 17"/>
          <p:cNvSpPr/>
          <p:nvPr/>
        </p:nvSpPr>
        <p:spPr>
          <a:xfrm>
            <a:off x="3428992" y="1643050"/>
            <a:ext cx="1857388" cy="1000132"/>
          </a:xfrm>
          <a:prstGeom prst="flowChartDecision">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p:cNvSpPr txBox="1"/>
          <p:nvPr/>
        </p:nvSpPr>
        <p:spPr>
          <a:xfrm>
            <a:off x="3643306" y="1812185"/>
            <a:ext cx="1500198" cy="830997"/>
          </a:xfrm>
          <a:prstGeom prst="rect">
            <a:avLst/>
          </a:prstGeom>
          <a:noFill/>
        </p:spPr>
        <p:txBody>
          <a:bodyPr wrap="square" rtlCol="0">
            <a:spAutoFit/>
          </a:bodyPr>
          <a:lstStyle/>
          <a:p>
            <a:pPr algn="ctr"/>
            <a:r>
              <a:rPr lang="en-US" sz="1200" dirty="0" smtClean="0"/>
              <a:t>Summarize the issue/activities by weekly report </a:t>
            </a:r>
          </a:p>
          <a:p>
            <a:pPr algn="ctr"/>
            <a:endParaRPr lang="en-MY" sz="1200" dirty="0"/>
          </a:p>
        </p:txBody>
      </p:sp>
      <p:cxnSp>
        <p:nvCxnSpPr>
          <p:cNvPr id="20" name="Straight Connector 19"/>
          <p:cNvCxnSpPr/>
          <p:nvPr/>
        </p:nvCxnSpPr>
        <p:spPr>
          <a:xfrm rot="5400000">
            <a:off x="4179885" y="3535363"/>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179885" y="1463661"/>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57686" y="1366051"/>
            <a:ext cx="3429024" cy="276999"/>
          </a:xfrm>
          <a:prstGeom prst="rect">
            <a:avLst/>
          </a:prstGeom>
          <a:noFill/>
        </p:spPr>
        <p:txBody>
          <a:bodyPr wrap="square" rtlCol="0">
            <a:spAutoFit/>
          </a:bodyPr>
          <a:lstStyle/>
          <a:p>
            <a:r>
              <a:rPr lang="en-US" sz="1200" dirty="0" smtClean="0"/>
              <a:t>- Send via email &amp; by hand by 1</a:t>
            </a:r>
            <a:r>
              <a:rPr lang="en-US" sz="1200" baseline="30000" dirty="0" smtClean="0"/>
              <a:t>st</a:t>
            </a:r>
            <a:r>
              <a:rPr lang="en-US" sz="1200" dirty="0" smtClean="0"/>
              <a:t> week of the month</a:t>
            </a:r>
            <a:endParaRPr lang="en-MY" sz="1200" dirty="0"/>
          </a:p>
        </p:txBody>
      </p:sp>
      <p:sp>
        <p:nvSpPr>
          <p:cNvPr id="23" name="TextBox 22"/>
          <p:cNvSpPr txBox="1"/>
          <p:nvPr/>
        </p:nvSpPr>
        <p:spPr>
          <a:xfrm>
            <a:off x="2285984" y="3253087"/>
            <a:ext cx="1000132" cy="523220"/>
          </a:xfrm>
          <a:prstGeom prst="rect">
            <a:avLst/>
          </a:prstGeom>
          <a:noFill/>
        </p:spPr>
        <p:txBody>
          <a:bodyPr wrap="square" rtlCol="0">
            <a:spAutoFit/>
          </a:bodyPr>
          <a:lstStyle/>
          <a:p>
            <a:pPr algn="ctr"/>
            <a:r>
              <a:rPr lang="en-US" sz="1400" dirty="0" smtClean="0"/>
              <a:t>If  not </a:t>
            </a:r>
          </a:p>
          <a:p>
            <a:pPr algn="ctr"/>
            <a:r>
              <a:rPr lang="en-US" sz="1400" dirty="0" smtClean="0"/>
              <a:t>approved</a:t>
            </a:r>
            <a:endParaRPr lang="en-MY" sz="1400" dirty="0"/>
          </a:p>
        </p:txBody>
      </p:sp>
      <p:sp>
        <p:nvSpPr>
          <p:cNvPr id="24" name="TextBox 23"/>
          <p:cNvSpPr txBox="1"/>
          <p:nvPr/>
        </p:nvSpPr>
        <p:spPr>
          <a:xfrm>
            <a:off x="214282" y="3948548"/>
            <a:ext cx="2643206" cy="2123658"/>
          </a:xfrm>
          <a:prstGeom prst="rect">
            <a:avLst/>
          </a:prstGeom>
          <a:solidFill>
            <a:schemeClr val="tx2">
              <a:lumMod val="60000"/>
              <a:lumOff val="40000"/>
            </a:schemeClr>
          </a:solidFill>
        </p:spPr>
        <p:txBody>
          <a:bodyPr wrap="square" rtlCol="0">
            <a:spAutoFit/>
          </a:bodyPr>
          <a:lstStyle/>
          <a:p>
            <a:r>
              <a:rPr lang="en-US" sz="1200" dirty="0" smtClean="0">
                <a:solidFill>
                  <a:schemeClr val="bg1"/>
                </a:solidFill>
              </a:rPr>
              <a:t>The Monthly progress report consist of;</a:t>
            </a:r>
          </a:p>
          <a:p>
            <a:pPr>
              <a:buFontTx/>
              <a:buChar char="-"/>
            </a:pPr>
            <a:r>
              <a:rPr lang="en-US" sz="1200" dirty="0">
                <a:solidFill>
                  <a:schemeClr val="bg1"/>
                </a:solidFill>
              </a:rPr>
              <a:t> </a:t>
            </a:r>
            <a:r>
              <a:rPr lang="en-US" sz="1200" dirty="0" smtClean="0">
                <a:solidFill>
                  <a:schemeClr val="bg1"/>
                </a:solidFill>
              </a:rPr>
              <a:t> Project Information </a:t>
            </a:r>
          </a:p>
          <a:p>
            <a:pPr>
              <a:buFontTx/>
              <a:buChar char="-"/>
            </a:pPr>
            <a:r>
              <a:rPr lang="en-US" sz="1200" dirty="0">
                <a:solidFill>
                  <a:schemeClr val="bg1"/>
                </a:solidFill>
              </a:rPr>
              <a:t> </a:t>
            </a:r>
            <a:r>
              <a:rPr lang="en-US" sz="1200" dirty="0" smtClean="0">
                <a:solidFill>
                  <a:schemeClr val="bg1"/>
                </a:solidFill>
              </a:rPr>
              <a:t> List of PI1M covered</a:t>
            </a:r>
          </a:p>
          <a:p>
            <a:pPr>
              <a:buFontTx/>
              <a:buChar char="-"/>
            </a:pPr>
            <a:r>
              <a:rPr lang="en-US" sz="1200" dirty="0">
                <a:solidFill>
                  <a:schemeClr val="bg1"/>
                </a:solidFill>
              </a:rPr>
              <a:t> </a:t>
            </a:r>
            <a:r>
              <a:rPr lang="en-US" sz="1200" dirty="0" smtClean="0">
                <a:solidFill>
                  <a:schemeClr val="bg1"/>
                </a:solidFill>
              </a:rPr>
              <a:t> Progressive &amp; achievement</a:t>
            </a:r>
          </a:p>
          <a:p>
            <a:pPr>
              <a:buFontTx/>
              <a:buChar char="-"/>
            </a:pPr>
            <a:r>
              <a:rPr lang="en-US" sz="1200" dirty="0">
                <a:solidFill>
                  <a:schemeClr val="bg1"/>
                </a:solidFill>
              </a:rPr>
              <a:t> </a:t>
            </a:r>
            <a:r>
              <a:rPr lang="en-US" sz="1200" dirty="0" smtClean="0">
                <a:solidFill>
                  <a:schemeClr val="bg1"/>
                </a:solidFill>
              </a:rPr>
              <a:t> Site activities</a:t>
            </a:r>
          </a:p>
          <a:p>
            <a:pPr>
              <a:buFontTx/>
              <a:buChar char="-"/>
            </a:pPr>
            <a:r>
              <a:rPr lang="en-US" sz="1200" dirty="0">
                <a:solidFill>
                  <a:schemeClr val="bg1"/>
                </a:solidFill>
              </a:rPr>
              <a:t> </a:t>
            </a:r>
            <a:r>
              <a:rPr lang="en-US" sz="1200" dirty="0" smtClean="0">
                <a:solidFill>
                  <a:schemeClr val="bg1"/>
                </a:solidFill>
              </a:rPr>
              <a:t> Resources performances </a:t>
            </a:r>
          </a:p>
          <a:p>
            <a:pPr lvl="1">
              <a:buFont typeface="Arial" pitchFamily="34" charset="0"/>
              <a:buChar char="•"/>
            </a:pPr>
            <a:r>
              <a:rPr lang="en-US" sz="1200" dirty="0" smtClean="0">
                <a:solidFill>
                  <a:schemeClr val="bg1"/>
                </a:solidFill>
              </a:rPr>
              <a:t>    Team viewer</a:t>
            </a:r>
          </a:p>
          <a:p>
            <a:pPr lvl="1">
              <a:buFont typeface="Arial" pitchFamily="34" charset="0"/>
              <a:buChar char="•"/>
            </a:pPr>
            <a:r>
              <a:rPr lang="en-US" sz="1200" dirty="0" smtClean="0">
                <a:solidFill>
                  <a:schemeClr val="bg1"/>
                </a:solidFill>
              </a:rPr>
              <a:t>    Help Support    	</a:t>
            </a:r>
          </a:p>
          <a:p>
            <a:pPr>
              <a:buFontTx/>
              <a:buChar char="-"/>
            </a:pPr>
            <a:r>
              <a:rPr lang="en-US" sz="1200" dirty="0">
                <a:solidFill>
                  <a:schemeClr val="bg1"/>
                </a:solidFill>
              </a:rPr>
              <a:t> </a:t>
            </a:r>
            <a:r>
              <a:rPr lang="en-US" sz="1200" dirty="0" smtClean="0">
                <a:solidFill>
                  <a:schemeClr val="bg1"/>
                </a:solidFill>
              </a:rPr>
              <a:t> Organization Chart </a:t>
            </a:r>
          </a:p>
          <a:p>
            <a:pPr>
              <a:buFontTx/>
              <a:buChar char="-"/>
            </a:pPr>
            <a:r>
              <a:rPr lang="en-US" sz="1200" dirty="0">
                <a:solidFill>
                  <a:schemeClr val="bg1"/>
                </a:solidFill>
              </a:rPr>
              <a:t> </a:t>
            </a:r>
            <a:r>
              <a:rPr lang="en-US" sz="1200" dirty="0" smtClean="0">
                <a:solidFill>
                  <a:schemeClr val="bg1"/>
                </a:solidFill>
              </a:rPr>
              <a:t>Maintenance Service performance</a:t>
            </a:r>
          </a:p>
          <a:p>
            <a:pPr>
              <a:buFontTx/>
              <a:buChar char="-"/>
            </a:pPr>
            <a:r>
              <a:rPr lang="en-US" sz="1200" dirty="0">
                <a:solidFill>
                  <a:schemeClr val="bg1"/>
                </a:solidFill>
              </a:rPr>
              <a:t> </a:t>
            </a:r>
            <a:r>
              <a:rPr lang="en-US" sz="1200" dirty="0" smtClean="0">
                <a:solidFill>
                  <a:schemeClr val="bg1"/>
                </a:solidFill>
              </a:rPr>
              <a:t>Photograph</a:t>
            </a:r>
            <a:endParaRPr lang="en-MY" sz="1200" dirty="0">
              <a:solidFill>
                <a:schemeClr val="bg1"/>
              </a:solidFill>
            </a:endParaRPr>
          </a:p>
        </p:txBody>
      </p:sp>
      <p:sp>
        <p:nvSpPr>
          <p:cNvPr id="25" name="TextBox 24"/>
          <p:cNvSpPr txBox="1"/>
          <p:nvPr/>
        </p:nvSpPr>
        <p:spPr>
          <a:xfrm>
            <a:off x="3143240" y="5812713"/>
            <a:ext cx="2500330" cy="830997"/>
          </a:xfrm>
          <a:prstGeom prst="rect">
            <a:avLst/>
          </a:prstGeom>
          <a:noFill/>
        </p:spPr>
        <p:txBody>
          <a:bodyPr wrap="square" rtlCol="0">
            <a:spAutoFit/>
          </a:bodyPr>
          <a:lstStyle/>
          <a:p>
            <a:pPr algn="ctr"/>
            <a:r>
              <a:rPr lang="en-US" sz="1200" dirty="0" smtClean="0"/>
              <a:t>Submitted to KKMM </a:t>
            </a:r>
          </a:p>
          <a:p>
            <a:pPr algn="ctr"/>
            <a:r>
              <a:rPr lang="en-US" sz="1200" dirty="0" smtClean="0"/>
              <a:t>for record </a:t>
            </a:r>
          </a:p>
          <a:p>
            <a:pPr algn="ctr"/>
            <a:endParaRPr lang="en-US" sz="1200" dirty="0" smtClean="0"/>
          </a:p>
          <a:p>
            <a:pPr algn="ctr"/>
            <a:endParaRPr lang="en-MY" sz="12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3714744" y="3769530"/>
            <a:ext cx="1857388" cy="1000132"/>
          </a:xfrm>
          <a:prstGeom prst="flowChartDecision">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Rectangle 4"/>
          <p:cNvSpPr/>
          <p:nvPr/>
        </p:nvSpPr>
        <p:spPr>
          <a:xfrm>
            <a:off x="3786182" y="957189"/>
            <a:ext cx="1714512" cy="35719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TextBox 5"/>
          <p:cNvSpPr txBox="1"/>
          <p:nvPr/>
        </p:nvSpPr>
        <p:spPr>
          <a:xfrm>
            <a:off x="3786182" y="957189"/>
            <a:ext cx="1857388" cy="307777"/>
          </a:xfrm>
          <a:prstGeom prst="rect">
            <a:avLst/>
          </a:prstGeom>
          <a:noFill/>
        </p:spPr>
        <p:txBody>
          <a:bodyPr wrap="square" rtlCol="0">
            <a:spAutoFit/>
          </a:bodyPr>
          <a:lstStyle/>
          <a:p>
            <a:pPr algn="ctr"/>
            <a:r>
              <a:rPr lang="en-US" sz="1400" dirty="0" smtClean="0"/>
              <a:t>Weekly report</a:t>
            </a:r>
            <a:endParaRPr lang="en-MY" sz="1400" dirty="0"/>
          </a:p>
        </p:txBody>
      </p:sp>
      <p:sp>
        <p:nvSpPr>
          <p:cNvPr id="7" name="Rectangle 6"/>
          <p:cNvSpPr/>
          <p:nvPr/>
        </p:nvSpPr>
        <p:spPr>
          <a:xfrm>
            <a:off x="3786182" y="3028891"/>
            <a:ext cx="1714512" cy="383449"/>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TextBox 7"/>
          <p:cNvSpPr txBox="1"/>
          <p:nvPr/>
        </p:nvSpPr>
        <p:spPr>
          <a:xfrm>
            <a:off x="3929058" y="4032128"/>
            <a:ext cx="1500198" cy="523220"/>
          </a:xfrm>
          <a:prstGeom prst="rect">
            <a:avLst/>
          </a:prstGeom>
          <a:noFill/>
        </p:spPr>
        <p:txBody>
          <a:bodyPr wrap="square" rtlCol="0">
            <a:spAutoFit/>
          </a:bodyPr>
          <a:lstStyle/>
          <a:p>
            <a:pPr algn="ctr"/>
            <a:r>
              <a:rPr lang="en-US" sz="1400" dirty="0" smtClean="0"/>
              <a:t>Approved by </a:t>
            </a:r>
          </a:p>
          <a:p>
            <a:pPr algn="ctr"/>
            <a:r>
              <a:rPr lang="en-US" sz="1400" dirty="0" smtClean="0"/>
              <a:t>SKMM</a:t>
            </a:r>
            <a:endParaRPr lang="en-MY" sz="1400" dirty="0"/>
          </a:p>
        </p:txBody>
      </p:sp>
      <p:cxnSp>
        <p:nvCxnSpPr>
          <p:cNvPr id="9" name="Elbow Connector 8"/>
          <p:cNvCxnSpPr>
            <a:stCxn id="4" idx="1"/>
            <a:endCxn id="18" idx="1"/>
          </p:cNvCxnSpPr>
          <p:nvPr/>
        </p:nvCxnSpPr>
        <p:spPr>
          <a:xfrm rot="10800000">
            <a:off x="3714744" y="2171636"/>
            <a:ext cx="1588" cy="2097961"/>
          </a:xfrm>
          <a:prstGeom prst="bentConnector3">
            <a:avLst>
              <a:gd name="adj1" fmla="val 14395466"/>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57554" y="2957453"/>
            <a:ext cx="2500330" cy="646331"/>
          </a:xfrm>
          <a:prstGeom prst="rect">
            <a:avLst/>
          </a:prstGeom>
          <a:noFill/>
        </p:spPr>
        <p:txBody>
          <a:bodyPr wrap="square" rtlCol="0">
            <a:spAutoFit/>
          </a:bodyPr>
          <a:lstStyle/>
          <a:p>
            <a:pPr algn="ctr"/>
            <a:r>
              <a:rPr lang="en-US" sz="1200" dirty="0" smtClean="0"/>
              <a:t>Checked by </a:t>
            </a:r>
          </a:p>
          <a:p>
            <a:pPr algn="ctr"/>
            <a:r>
              <a:rPr lang="en-US" sz="1200" dirty="0" smtClean="0"/>
              <a:t>Service Provider / Vendor </a:t>
            </a:r>
          </a:p>
          <a:p>
            <a:pPr algn="ctr"/>
            <a:endParaRPr lang="en-MY" sz="1200" dirty="0"/>
          </a:p>
        </p:txBody>
      </p:sp>
      <p:cxnSp>
        <p:nvCxnSpPr>
          <p:cNvPr id="11" name="Straight Connector 10"/>
          <p:cNvCxnSpPr>
            <a:endCxn id="4" idx="0"/>
          </p:cNvCxnSpPr>
          <p:nvPr/>
        </p:nvCxnSpPr>
        <p:spPr>
          <a:xfrm rot="5400000">
            <a:off x="4464843" y="3590935"/>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464049" y="1492180"/>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786182" y="5126852"/>
            <a:ext cx="1714512" cy="35719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14" name="Straight Connector 13"/>
          <p:cNvCxnSpPr/>
          <p:nvPr/>
        </p:nvCxnSpPr>
        <p:spPr>
          <a:xfrm rot="5400000">
            <a:off x="4465637" y="4947463"/>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28992" y="5055414"/>
            <a:ext cx="2500330" cy="830997"/>
          </a:xfrm>
          <a:prstGeom prst="rect">
            <a:avLst/>
          </a:prstGeom>
          <a:noFill/>
        </p:spPr>
        <p:txBody>
          <a:bodyPr wrap="square" rtlCol="0">
            <a:spAutoFit/>
          </a:bodyPr>
          <a:lstStyle/>
          <a:p>
            <a:pPr algn="ctr"/>
            <a:r>
              <a:rPr lang="en-US" sz="1200" dirty="0" smtClean="0"/>
              <a:t>Submitted to KKMM </a:t>
            </a:r>
          </a:p>
          <a:p>
            <a:pPr algn="ctr"/>
            <a:r>
              <a:rPr lang="en-US" sz="1200" dirty="0" smtClean="0"/>
              <a:t>for record </a:t>
            </a:r>
          </a:p>
          <a:p>
            <a:pPr algn="ctr"/>
            <a:endParaRPr lang="en-US" sz="1200" dirty="0" smtClean="0"/>
          </a:p>
          <a:p>
            <a:pPr algn="ctr"/>
            <a:endParaRPr lang="en-MY" sz="1200" dirty="0"/>
          </a:p>
        </p:txBody>
      </p:sp>
      <p:sp>
        <p:nvSpPr>
          <p:cNvPr id="16" name="TextBox 15"/>
          <p:cNvSpPr txBox="1"/>
          <p:nvPr/>
        </p:nvSpPr>
        <p:spPr>
          <a:xfrm>
            <a:off x="4857752" y="1314379"/>
            <a:ext cx="2571768" cy="471547"/>
          </a:xfrm>
          <a:prstGeom prst="rect">
            <a:avLst/>
          </a:prstGeom>
          <a:noFill/>
        </p:spPr>
        <p:txBody>
          <a:bodyPr wrap="square" rtlCol="0">
            <a:spAutoFit/>
          </a:bodyPr>
          <a:lstStyle/>
          <a:p>
            <a:r>
              <a:rPr lang="en-US" sz="1200" dirty="0" smtClean="0"/>
              <a:t>- Send via email &amp; by hand BY end of the week</a:t>
            </a:r>
            <a:endParaRPr lang="en-MY" sz="1200" dirty="0"/>
          </a:p>
        </p:txBody>
      </p:sp>
      <p:sp>
        <p:nvSpPr>
          <p:cNvPr id="17" name="TextBox 16"/>
          <p:cNvSpPr txBox="1"/>
          <p:nvPr/>
        </p:nvSpPr>
        <p:spPr>
          <a:xfrm>
            <a:off x="2571736" y="3028891"/>
            <a:ext cx="1000132" cy="523220"/>
          </a:xfrm>
          <a:prstGeom prst="rect">
            <a:avLst/>
          </a:prstGeom>
          <a:noFill/>
        </p:spPr>
        <p:txBody>
          <a:bodyPr wrap="square" rtlCol="0">
            <a:spAutoFit/>
          </a:bodyPr>
          <a:lstStyle/>
          <a:p>
            <a:pPr algn="ctr"/>
            <a:r>
              <a:rPr lang="en-US" sz="1400" dirty="0" smtClean="0"/>
              <a:t>If  not </a:t>
            </a:r>
          </a:p>
          <a:p>
            <a:pPr algn="ctr"/>
            <a:r>
              <a:rPr lang="en-US" sz="1400" dirty="0" smtClean="0"/>
              <a:t>approved</a:t>
            </a:r>
            <a:endParaRPr lang="en-MY" sz="1400" dirty="0"/>
          </a:p>
        </p:txBody>
      </p:sp>
      <p:sp>
        <p:nvSpPr>
          <p:cNvPr id="18" name="Flowchart: Decision 17"/>
          <p:cNvSpPr/>
          <p:nvPr/>
        </p:nvSpPr>
        <p:spPr>
          <a:xfrm>
            <a:off x="3714744" y="1671569"/>
            <a:ext cx="1857388" cy="1000132"/>
          </a:xfrm>
          <a:prstGeom prst="flowChartDecision">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p:cNvSpPr txBox="1"/>
          <p:nvPr/>
        </p:nvSpPr>
        <p:spPr>
          <a:xfrm>
            <a:off x="3929058" y="1814445"/>
            <a:ext cx="1500198" cy="830997"/>
          </a:xfrm>
          <a:prstGeom prst="rect">
            <a:avLst/>
          </a:prstGeom>
          <a:noFill/>
        </p:spPr>
        <p:txBody>
          <a:bodyPr wrap="square" rtlCol="0">
            <a:spAutoFit/>
          </a:bodyPr>
          <a:lstStyle/>
          <a:p>
            <a:pPr algn="ctr"/>
            <a:r>
              <a:rPr lang="en-US" sz="1200" dirty="0" smtClean="0"/>
              <a:t>Clarify the issue/activities everyday </a:t>
            </a:r>
          </a:p>
          <a:p>
            <a:pPr algn="ctr"/>
            <a:endParaRPr lang="en-MY" sz="1200" dirty="0"/>
          </a:p>
        </p:txBody>
      </p:sp>
      <p:cxnSp>
        <p:nvCxnSpPr>
          <p:cNvPr id="20" name="Straight Connector 19"/>
          <p:cNvCxnSpPr/>
          <p:nvPr/>
        </p:nvCxnSpPr>
        <p:spPr>
          <a:xfrm rot="5400000">
            <a:off x="4465637" y="2849502"/>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5720" y="4357694"/>
            <a:ext cx="3071834" cy="1815882"/>
          </a:xfrm>
          <a:prstGeom prst="rect">
            <a:avLst/>
          </a:prstGeom>
          <a:solidFill>
            <a:schemeClr val="tx2">
              <a:lumMod val="60000"/>
              <a:lumOff val="40000"/>
            </a:schemeClr>
          </a:solidFill>
        </p:spPr>
        <p:txBody>
          <a:bodyPr wrap="square" rtlCol="0">
            <a:spAutoFit/>
          </a:bodyPr>
          <a:lstStyle/>
          <a:p>
            <a:r>
              <a:rPr lang="en-US" sz="1400" dirty="0" smtClean="0">
                <a:solidFill>
                  <a:schemeClr val="bg1"/>
                </a:solidFill>
              </a:rPr>
              <a:t>The weekly report consist of;</a:t>
            </a:r>
          </a:p>
          <a:p>
            <a:pPr>
              <a:buFontTx/>
              <a:buChar char="-"/>
            </a:pPr>
            <a:r>
              <a:rPr lang="en-US" sz="1400" dirty="0">
                <a:solidFill>
                  <a:schemeClr val="bg1"/>
                </a:solidFill>
              </a:rPr>
              <a:t> </a:t>
            </a:r>
            <a:r>
              <a:rPr lang="en-US" sz="1400" dirty="0" smtClean="0">
                <a:solidFill>
                  <a:schemeClr val="bg1"/>
                </a:solidFill>
              </a:rPr>
              <a:t> Daily activities</a:t>
            </a:r>
          </a:p>
          <a:p>
            <a:pPr>
              <a:buFontTx/>
              <a:buChar char="-"/>
            </a:pPr>
            <a:r>
              <a:rPr lang="en-US" sz="1400" dirty="0">
                <a:solidFill>
                  <a:schemeClr val="bg1"/>
                </a:solidFill>
              </a:rPr>
              <a:t> </a:t>
            </a:r>
            <a:r>
              <a:rPr lang="en-US" sz="1400" dirty="0" smtClean="0">
                <a:solidFill>
                  <a:schemeClr val="bg1"/>
                </a:solidFill>
              </a:rPr>
              <a:t> Resources involved</a:t>
            </a:r>
          </a:p>
          <a:p>
            <a:pPr>
              <a:buFontTx/>
              <a:buChar char="-"/>
            </a:pPr>
            <a:r>
              <a:rPr lang="en-US" sz="1400" dirty="0">
                <a:solidFill>
                  <a:schemeClr val="bg1"/>
                </a:solidFill>
              </a:rPr>
              <a:t> </a:t>
            </a:r>
            <a:r>
              <a:rPr lang="en-US" sz="1400" dirty="0" smtClean="0">
                <a:solidFill>
                  <a:schemeClr val="bg1"/>
                </a:solidFill>
              </a:rPr>
              <a:t> Vehicle Maintenance Checklist</a:t>
            </a:r>
          </a:p>
          <a:p>
            <a:pPr>
              <a:buFontTx/>
              <a:buChar char="-"/>
            </a:pPr>
            <a:r>
              <a:rPr lang="en-US" sz="1400" dirty="0">
                <a:solidFill>
                  <a:schemeClr val="bg1"/>
                </a:solidFill>
              </a:rPr>
              <a:t> </a:t>
            </a:r>
            <a:r>
              <a:rPr lang="en-US" sz="1400" dirty="0" smtClean="0">
                <a:solidFill>
                  <a:schemeClr val="bg1"/>
                </a:solidFill>
              </a:rPr>
              <a:t> Material handling equipment Checklist</a:t>
            </a:r>
          </a:p>
          <a:p>
            <a:r>
              <a:rPr lang="en-US" sz="1400" dirty="0" smtClean="0">
                <a:solidFill>
                  <a:schemeClr val="bg1"/>
                </a:solidFill>
              </a:rPr>
              <a:t>-  Attendances record</a:t>
            </a:r>
          </a:p>
          <a:p>
            <a:pPr>
              <a:buFontTx/>
              <a:buChar char="-"/>
            </a:pPr>
            <a:r>
              <a:rPr lang="en-US" sz="1400" dirty="0">
                <a:solidFill>
                  <a:schemeClr val="bg1"/>
                </a:solidFill>
              </a:rPr>
              <a:t> </a:t>
            </a:r>
            <a:r>
              <a:rPr lang="en-US" sz="1400" dirty="0" smtClean="0">
                <a:solidFill>
                  <a:schemeClr val="bg1"/>
                </a:solidFill>
              </a:rPr>
              <a:t> Photograph</a:t>
            </a:r>
            <a:endParaRPr lang="en-MY" sz="1400" dirty="0">
              <a:solidFill>
                <a:schemeClr val="bg1"/>
              </a:solidFill>
            </a:endParaRPr>
          </a:p>
        </p:txBody>
      </p:sp>
      <p:sp>
        <p:nvSpPr>
          <p:cNvPr id="22" name="TextBox 21"/>
          <p:cNvSpPr txBox="1"/>
          <p:nvPr/>
        </p:nvSpPr>
        <p:spPr>
          <a:xfrm>
            <a:off x="1714480" y="457123"/>
            <a:ext cx="5929354" cy="369332"/>
          </a:xfrm>
          <a:prstGeom prst="rect">
            <a:avLst/>
          </a:prstGeom>
          <a:noFill/>
        </p:spPr>
        <p:txBody>
          <a:bodyPr wrap="square" rtlCol="0">
            <a:spAutoFit/>
          </a:bodyPr>
          <a:lstStyle/>
          <a:p>
            <a:pPr algn="ctr"/>
            <a:r>
              <a:rPr lang="en-US" dirty="0" smtClean="0"/>
              <a:t>Reporting Process flow (Weekly Report)</a:t>
            </a:r>
            <a:endParaRPr lang="en-MY"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3786182" y="4455391"/>
            <a:ext cx="1857388" cy="1000132"/>
          </a:xfrm>
          <a:prstGeom prst="flowChartDecision">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Rectangle 4"/>
          <p:cNvSpPr/>
          <p:nvPr/>
        </p:nvSpPr>
        <p:spPr>
          <a:xfrm>
            <a:off x="3857620" y="857232"/>
            <a:ext cx="1714512" cy="3571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TextBox 5"/>
          <p:cNvSpPr txBox="1"/>
          <p:nvPr/>
        </p:nvSpPr>
        <p:spPr>
          <a:xfrm>
            <a:off x="3786182" y="785794"/>
            <a:ext cx="1857388" cy="492443"/>
          </a:xfrm>
          <a:prstGeom prst="rect">
            <a:avLst/>
          </a:prstGeom>
          <a:noFill/>
        </p:spPr>
        <p:txBody>
          <a:bodyPr wrap="square" rtlCol="0">
            <a:spAutoFit/>
          </a:bodyPr>
          <a:lstStyle/>
          <a:p>
            <a:pPr algn="ctr"/>
            <a:r>
              <a:rPr lang="en-US" sz="1300" dirty="0" smtClean="0"/>
              <a:t>Maintenance Checklist report</a:t>
            </a:r>
            <a:endParaRPr lang="en-MY" sz="1300" dirty="0"/>
          </a:p>
        </p:txBody>
      </p:sp>
      <p:sp>
        <p:nvSpPr>
          <p:cNvPr id="7" name="Rectangle 6"/>
          <p:cNvSpPr/>
          <p:nvPr/>
        </p:nvSpPr>
        <p:spPr>
          <a:xfrm>
            <a:off x="3857620" y="2928934"/>
            <a:ext cx="1714512" cy="3571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TextBox 7"/>
          <p:cNvSpPr txBox="1"/>
          <p:nvPr/>
        </p:nvSpPr>
        <p:spPr>
          <a:xfrm>
            <a:off x="4000496" y="4717989"/>
            <a:ext cx="1500198" cy="523220"/>
          </a:xfrm>
          <a:prstGeom prst="rect">
            <a:avLst/>
          </a:prstGeom>
          <a:noFill/>
        </p:spPr>
        <p:txBody>
          <a:bodyPr wrap="square" rtlCol="0">
            <a:spAutoFit/>
          </a:bodyPr>
          <a:lstStyle/>
          <a:p>
            <a:pPr algn="ctr"/>
            <a:r>
              <a:rPr lang="en-US" sz="1400" dirty="0" smtClean="0"/>
              <a:t>Approved by </a:t>
            </a:r>
          </a:p>
          <a:p>
            <a:pPr algn="ctr"/>
            <a:r>
              <a:rPr lang="en-US" sz="1400" dirty="0" smtClean="0"/>
              <a:t>SKMM</a:t>
            </a:r>
            <a:endParaRPr lang="en-MY" sz="1400" dirty="0"/>
          </a:p>
        </p:txBody>
      </p:sp>
      <p:cxnSp>
        <p:nvCxnSpPr>
          <p:cNvPr id="9" name="Elbow Connector 8"/>
          <p:cNvCxnSpPr>
            <a:stCxn id="4" idx="1"/>
            <a:endCxn id="18" idx="1"/>
          </p:cNvCxnSpPr>
          <p:nvPr/>
        </p:nvCxnSpPr>
        <p:spPr>
          <a:xfrm rot="10800000">
            <a:off x="3786182" y="2071679"/>
            <a:ext cx="1588" cy="2883779"/>
          </a:xfrm>
          <a:prstGeom prst="bentConnector3">
            <a:avLst>
              <a:gd name="adj1" fmla="val 14395466"/>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00430" y="2857496"/>
            <a:ext cx="2500330" cy="646331"/>
          </a:xfrm>
          <a:prstGeom prst="rect">
            <a:avLst/>
          </a:prstGeom>
          <a:noFill/>
        </p:spPr>
        <p:txBody>
          <a:bodyPr wrap="square" rtlCol="0">
            <a:spAutoFit/>
          </a:bodyPr>
          <a:lstStyle/>
          <a:p>
            <a:pPr algn="ctr"/>
            <a:r>
              <a:rPr lang="en-US" sz="1200" dirty="0" smtClean="0"/>
              <a:t>Checked by </a:t>
            </a:r>
          </a:p>
          <a:p>
            <a:pPr algn="ctr"/>
            <a:r>
              <a:rPr lang="en-US" sz="1200" dirty="0" smtClean="0"/>
              <a:t>Vendor </a:t>
            </a:r>
          </a:p>
          <a:p>
            <a:pPr algn="ctr"/>
            <a:endParaRPr lang="en-MY" sz="1200" dirty="0"/>
          </a:p>
        </p:txBody>
      </p:sp>
      <p:cxnSp>
        <p:nvCxnSpPr>
          <p:cNvPr id="11" name="Straight Connector 10"/>
          <p:cNvCxnSpPr>
            <a:endCxn id="4" idx="0"/>
          </p:cNvCxnSpPr>
          <p:nvPr/>
        </p:nvCxnSpPr>
        <p:spPr>
          <a:xfrm rot="5400000">
            <a:off x="4536281" y="4276796"/>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535487" y="2749545"/>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857620" y="5812713"/>
            <a:ext cx="1714512" cy="3571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14" name="Straight Connector 13"/>
          <p:cNvCxnSpPr/>
          <p:nvPr/>
        </p:nvCxnSpPr>
        <p:spPr>
          <a:xfrm rot="5400000">
            <a:off x="4537075" y="5633324"/>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00430" y="5741275"/>
            <a:ext cx="2500330" cy="830997"/>
          </a:xfrm>
          <a:prstGeom prst="rect">
            <a:avLst/>
          </a:prstGeom>
          <a:noFill/>
        </p:spPr>
        <p:txBody>
          <a:bodyPr wrap="square" rtlCol="0">
            <a:spAutoFit/>
          </a:bodyPr>
          <a:lstStyle/>
          <a:p>
            <a:pPr algn="ctr"/>
            <a:r>
              <a:rPr lang="en-US" sz="1200" dirty="0" smtClean="0"/>
              <a:t>Submitted to KKMM </a:t>
            </a:r>
          </a:p>
          <a:p>
            <a:pPr algn="ctr"/>
            <a:r>
              <a:rPr lang="en-US" sz="1200" dirty="0" smtClean="0"/>
              <a:t>for record </a:t>
            </a:r>
          </a:p>
          <a:p>
            <a:pPr algn="ctr"/>
            <a:endParaRPr lang="en-US" sz="1200" dirty="0" smtClean="0"/>
          </a:p>
          <a:p>
            <a:pPr algn="ctr"/>
            <a:endParaRPr lang="en-MY" sz="1200" dirty="0"/>
          </a:p>
        </p:txBody>
      </p:sp>
      <p:sp>
        <p:nvSpPr>
          <p:cNvPr id="16" name="Rectangle 15"/>
          <p:cNvSpPr/>
          <p:nvPr/>
        </p:nvSpPr>
        <p:spPr>
          <a:xfrm>
            <a:off x="3857620" y="3711363"/>
            <a:ext cx="1714512" cy="3571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 name="TextBox 16"/>
          <p:cNvSpPr txBox="1"/>
          <p:nvPr/>
        </p:nvSpPr>
        <p:spPr>
          <a:xfrm>
            <a:off x="3500430" y="3639925"/>
            <a:ext cx="2500330" cy="646331"/>
          </a:xfrm>
          <a:prstGeom prst="rect">
            <a:avLst/>
          </a:prstGeom>
          <a:noFill/>
        </p:spPr>
        <p:txBody>
          <a:bodyPr wrap="square" rtlCol="0">
            <a:spAutoFit/>
          </a:bodyPr>
          <a:lstStyle/>
          <a:p>
            <a:pPr algn="ctr"/>
            <a:r>
              <a:rPr lang="en-US" sz="1200" dirty="0" smtClean="0"/>
              <a:t>Checked by </a:t>
            </a:r>
          </a:p>
          <a:p>
            <a:pPr algn="ctr"/>
            <a:r>
              <a:rPr lang="en-US" sz="1200" dirty="0" smtClean="0"/>
              <a:t>Service Provider  </a:t>
            </a:r>
          </a:p>
          <a:p>
            <a:pPr algn="ctr"/>
            <a:endParaRPr lang="en-MY" sz="1200" dirty="0"/>
          </a:p>
        </p:txBody>
      </p:sp>
      <p:sp>
        <p:nvSpPr>
          <p:cNvPr id="18" name="Flowchart: Decision 17"/>
          <p:cNvSpPr/>
          <p:nvPr/>
        </p:nvSpPr>
        <p:spPr>
          <a:xfrm>
            <a:off x="3786182" y="1571612"/>
            <a:ext cx="1857388" cy="1000132"/>
          </a:xfrm>
          <a:prstGeom prst="flowChartDecision">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p:cNvSpPr txBox="1"/>
          <p:nvPr/>
        </p:nvSpPr>
        <p:spPr>
          <a:xfrm>
            <a:off x="4000496" y="1740747"/>
            <a:ext cx="1500198" cy="830997"/>
          </a:xfrm>
          <a:prstGeom prst="rect">
            <a:avLst/>
          </a:prstGeom>
          <a:noFill/>
        </p:spPr>
        <p:txBody>
          <a:bodyPr wrap="square" rtlCol="0">
            <a:spAutoFit/>
          </a:bodyPr>
          <a:lstStyle/>
          <a:p>
            <a:pPr algn="ctr"/>
            <a:r>
              <a:rPr lang="en-US" sz="1200" dirty="0" smtClean="0"/>
              <a:t>Summarize the maintenance activities  </a:t>
            </a:r>
          </a:p>
          <a:p>
            <a:pPr algn="ctr"/>
            <a:endParaRPr lang="en-MY" sz="1200" dirty="0"/>
          </a:p>
        </p:txBody>
      </p:sp>
      <p:cxnSp>
        <p:nvCxnSpPr>
          <p:cNvPr id="20" name="Straight Connector 19"/>
          <p:cNvCxnSpPr/>
          <p:nvPr/>
        </p:nvCxnSpPr>
        <p:spPr>
          <a:xfrm rot="5400000">
            <a:off x="4537075" y="3463925"/>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537075" y="1392223"/>
            <a:ext cx="357190" cy="1588"/>
          </a:xfrm>
          <a:prstGeom prst="line">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929190" y="1252823"/>
            <a:ext cx="3500462" cy="461665"/>
          </a:xfrm>
          <a:prstGeom prst="rect">
            <a:avLst/>
          </a:prstGeom>
          <a:noFill/>
        </p:spPr>
        <p:txBody>
          <a:bodyPr wrap="square" rtlCol="0">
            <a:spAutoFit/>
          </a:bodyPr>
          <a:lstStyle/>
          <a:p>
            <a:pPr>
              <a:buFontTx/>
              <a:buChar char="-"/>
            </a:pPr>
            <a:r>
              <a:rPr lang="en-US" sz="1200" dirty="0" smtClean="0"/>
              <a:t> Send via email &amp; by hand by 1</a:t>
            </a:r>
            <a:r>
              <a:rPr lang="en-US" sz="1200" baseline="30000" dirty="0" smtClean="0"/>
              <a:t>st</a:t>
            </a:r>
            <a:r>
              <a:rPr lang="en-US" sz="1200" dirty="0" smtClean="0"/>
              <a:t> week of the month</a:t>
            </a:r>
          </a:p>
          <a:p>
            <a:pPr>
              <a:buFontTx/>
              <a:buChar char="-"/>
            </a:pPr>
            <a:r>
              <a:rPr lang="en-US" sz="1200" dirty="0"/>
              <a:t> </a:t>
            </a:r>
            <a:r>
              <a:rPr lang="en-US" sz="1200" dirty="0" smtClean="0"/>
              <a:t>To submit every month</a:t>
            </a:r>
            <a:endParaRPr lang="en-MY" sz="1200" dirty="0"/>
          </a:p>
        </p:txBody>
      </p:sp>
      <p:sp>
        <p:nvSpPr>
          <p:cNvPr id="23" name="TextBox 22"/>
          <p:cNvSpPr txBox="1"/>
          <p:nvPr/>
        </p:nvSpPr>
        <p:spPr>
          <a:xfrm>
            <a:off x="2643174" y="3181649"/>
            <a:ext cx="1000132" cy="523220"/>
          </a:xfrm>
          <a:prstGeom prst="rect">
            <a:avLst/>
          </a:prstGeom>
          <a:noFill/>
        </p:spPr>
        <p:txBody>
          <a:bodyPr wrap="square" rtlCol="0">
            <a:spAutoFit/>
          </a:bodyPr>
          <a:lstStyle/>
          <a:p>
            <a:pPr algn="ctr"/>
            <a:r>
              <a:rPr lang="en-US" sz="1400" dirty="0" smtClean="0"/>
              <a:t>If  not </a:t>
            </a:r>
          </a:p>
          <a:p>
            <a:pPr algn="ctr"/>
            <a:r>
              <a:rPr lang="en-US" sz="1400" dirty="0" smtClean="0"/>
              <a:t>approved</a:t>
            </a:r>
            <a:endParaRPr lang="en-MY" sz="1400" dirty="0"/>
          </a:p>
        </p:txBody>
      </p:sp>
      <p:sp>
        <p:nvSpPr>
          <p:cNvPr id="24" name="TextBox 23"/>
          <p:cNvSpPr txBox="1"/>
          <p:nvPr/>
        </p:nvSpPr>
        <p:spPr>
          <a:xfrm>
            <a:off x="500034" y="4614644"/>
            <a:ext cx="2643206" cy="1600438"/>
          </a:xfrm>
          <a:prstGeom prst="rect">
            <a:avLst/>
          </a:prstGeom>
          <a:solidFill>
            <a:schemeClr val="tx2">
              <a:lumMod val="60000"/>
              <a:lumOff val="40000"/>
            </a:schemeClr>
          </a:solidFill>
        </p:spPr>
        <p:txBody>
          <a:bodyPr wrap="square" rtlCol="0">
            <a:spAutoFit/>
          </a:bodyPr>
          <a:lstStyle/>
          <a:p>
            <a:r>
              <a:rPr lang="en-US" sz="1400" dirty="0" smtClean="0">
                <a:solidFill>
                  <a:schemeClr val="bg1"/>
                </a:solidFill>
              </a:rPr>
              <a:t>The maintenance report consist of;</a:t>
            </a:r>
          </a:p>
          <a:p>
            <a:pPr>
              <a:buFontTx/>
              <a:buChar char="-"/>
            </a:pPr>
            <a:r>
              <a:rPr lang="en-US" sz="1400" dirty="0">
                <a:solidFill>
                  <a:schemeClr val="bg1"/>
                </a:solidFill>
              </a:rPr>
              <a:t> </a:t>
            </a:r>
            <a:r>
              <a:rPr lang="en-US" sz="1400" dirty="0" smtClean="0">
                <a:solidFill>
                  <a:schemeClr val="bg1"/>
                </a:solidFill>
              </a:rPr>
              <a:t>Software parts </a:t>
            </a:r>
          </a:p>
          <a:p>
            <a:pPr>
              <a:buFontTx/>
              <a:buChar char="-"/>
            </a:pPr>
            <a:r>
              <a:rPr lang="en-US" sz="1400" dirty="0">
                <a:solidFill>
                  <a:schemeClr val="bg1"/>
                </a:solidFill>
              </a:rPr>
              <a:t> </a:t>
            </a:r>
            <a:r>
              <a:rPr lang="en-US" sz="1400" dirty="0" smtClean="0">
                <a:solidFill>
                  <a:schemeClr val="bg1"/>
                </a:solidFill>
              </a:rPr>
              <a:t>Hardware parts</a:t>
            </a:r>
          </a:p>
          <a:p>
            <a:pPr>
              <a:buFontTx/>
              <a:buChar char="-"/>
            </a:pPr>
            <a:r>
              <a:rPr lang="en-US" sz="1400" dirty="0">
                <a:solidFill>
                  <a:schemeClr val="bg1"/>
                </a:solidFill>
              </a:rPr>
              <a:t> </a:t>
            </a:r>
            <a:r>
              <a:rPr lang="en-US" sz="1400" dirty="0" smtClean="0">
                <a:solidFill>
                  <a:schemeClr val="bg1"/>
                </a:solidFill>
              </a:rPr>
              <a:t>Vehicle condition</a:t>
            </a:r>
          </a:p>
          <a:p>
            <a:pPr>
              <a:buFontTx/>
              <a:buChar char="-"/>
            </a:pPr>
            <a:r>
              <a:rPr lang="en-US" sz="1400" dirty="0">
                <a:solidFill>
                  <a:schemeClr val="bg1"/>
                </a:solidFill>
              </a:rPr>
              <a:t> </a:t>
            </a:r>
            <a:r>
              <a:rPr lang="en-US" sz="1400" dirty="0" smtClean="0">
                <a:solidFill>
                  <a:schemeClr val="bg1"/>
                </a:solidFill>
              </a:rPr>
              <a:t>Photograph before, during &amp; after</a:t>
            </a:r>
          </a:p>
        </p:txBody>
      </p:sp>
      <p:sp>
        <p:nvSpPr>
          <p:cNvPr id="25" name="TextBox 24"/>
          <p:cNvSpPr txBox="1"/>
          <p:nvPr/>
        </p:nvSpPr>
        <p:spPr>
          <a:xfrm>
            <a:off x="1714480" y="457123"/>
            <a:ext cx="5929354" cy="369332"/>
          </a:xfrm>
          <a:prstGeom prst="rect">
            <a:avLst/>
          </a:prstGeom>
          <a:noFill/>
        </p:spPr>
        <p:txBody>
          <a:bodyPr wrap="square" rtlCol="0">
            <a:spAutoFit/>
          </a:bodyPr>
          <a:lstStyle/>
          <a:p>
            <a:pPr algn="ctr"/>
            <a:r>
              <a:rPr lang="en-US" dirty="0" smtClean="0"/>
              <a:t>Reporting Process flow (Maintenance Report)</a:t>
            </a:r>
            <a:endParaRPr lang="en-MY"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844" y="142852"/>
            <a:ext cx="6072230" cy="369332"/>
          </a:xfrm>
          <a:prstGeom prst="rect">
            <a:avLst/>
          </a:prstGeom>
          <a:noFill/>
        </p:spPr>
        <p:txBody>
          <a:bodyPr wrap="square" rtlCol="0">
            <a:spAutoFit/>
          </a:bodyPr>
          <a:lstStyle/>
          <a:p>
            <a:r>
              <a:rPr lang="en-US" dirty="0" smtClean="0"/>
              <a:t>PAYMENT PROCESS FLOW</a:t>
            </a:r>
            <a:endParaRPr lang="en-MY" dirty="0"/>
          </a:p>
        </p:txBody>
      </p:sp>
      <p:sp>
        <p:nvSpPr>
          <p:cNvPr id="5" name="Rectangle 4"/>
          <p:cNvSpPr/>
          <p:nvPr/>
        </p:nvSpPr>
        <p:spPr>
          <a:xfrm>
            <a:off x="3571868" y="571480"/>
            <a:ext cx="1714512" cy="500066"/>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Flowchart: Decision 5"/>
          <p:cNvSpPr/>
          <p:nvPr/>
        </p:nvSpPr>
        <p:spPr>
          <a:xfrm>
            <a:off x="3500430" y="2285992"/>
            <a:ext cx="1857388" cy="1000132"/>
          </a:xfrm>
          <a:prstGeom prst="flowChartDecisi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7" name="Straight Connector 6"/>
          <p:cNvCxnSpPr/>
          <p:nvPr/>
        </p:nvCxnSpPr>
        <p:spPr>
          <a:xfrm rot="5400000">
            <a:off x="4251323" y="1249347"/>
            <a:ext cx="357190" cy="158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43240" y="571480"/>
            <a:ext cx="2500330" cy="430887"/>
          </a:xfrm>
          <a:prstGeom prst="rect">
            <a:avLst/>
          </a:prstGeom>
          <a:noFill/>
        </p:spPr>
        <p:txBody>
          <a:bodyPr wrap="square" rtlCol="0">
            <a:spAutoFit/>
          </a:bodyPr>
          <a:lstStyle/>
          <a:p>
            <a:pPr algn="ctr"/>
            <a:r>
              <a:rPr lang="en-US" sz="1100" dirty="0" smtClean="0"/>
              <a:t>Preparation of  </a:t>
            </a:r>
          </a:p>
          <a:p>
            <a:pPr algn="ctr"/>
            <a:r>
              <a:rPr lang="en-US" sz="1100" dirty="0" smtClean="0"/>
              <a:t>documentation</a:t>
            </a:r>
            <a:endParaRPr lang="en-MY" sz="1100" dirty="0"/>
          </a:p>
        </p:txBody>
      </p:sp>
      <p:sp>
        <p:nvSpPr>
          <p:cNvPr id="10" name="TextBox 9"/>
          <p:cNvSpPr txBox="1"/>
          <p:nvPr/>
        </p:nvSpPr>
        <p:spPr>
          <a:xfrm>
            <a:off x="3214678" y="2667324"/>
            <a:ext cx="2500330" cy="261610"/>
          </a:xfrm>
          <a:prstGeom prst="rect">
            <a:avLst/>
          </a:prstGeom>
          <a:noFill/>
        </p:spPr>
        <p:txBody>
          <a:bodyPr wrap="square" rtlCol="0">
            <a:spAutoFit/>
          </a:bodyPr>
          <a:lstStyle/>
          <a:p>
            <a:pPr algn="ctr"/>
            <a:r>
              <a:rPr lang="en-US" sz="1100" dirty="0" smtClean="0"/>
              <a:t>Approved by SKMM</a:t>
            </a:r>
          </a:p>
        </p:txBody>
      </p:sp>
      <p:sp>
        <p:nvSpPr>
          <p:cNvPr id="11" name="Rectangle 10"/>
          <p:cNvSpPr/>
          <p:nvPr/>
        </p:nvSpPr>
        <p:spPr>
          <a:xfrm>
            <a:off x="6143636" y="500042"/>
            <a:ext cx="1714512" cy="857256"/>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13" name="Straight Arrow Connector 12"/>
          <p:cNvCxnSpPr/>
          <p:nvPr/>
        </p:nvCxnSpPr>
        <p:spPr>
          <a:xfrm>
            <a:off x="5286380" y="785794"/>
            <a:ext cx="85725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571868" y="1428736"/>
            <a:ext cx="1714512" cy="500066"/>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 name="TextBox 15"/>
          <p:cNvSpPr txBox="1"/>
          <p:nvPr/>
        </p:nvSpPr>
        <p:spPr>
          <a:xfrm>
            <a:off x="3143240" y="1426477"/>
            <a:ext cx="2500330" cy="430887"/>
          </a:xfrm>
          <a:prstGeom prst="rect">
            <a:avLst/>
          </a:prstGeom>
          <a:noFill/>
        </p:spPr>
        <p:txBody>
          <a:bodyPr wrap="square" rtlCol="0">
            <a:spAutoFit/>
          </a:bodyPr>
          <a:lstStyle/>
          <a:p>
            <a:pPr algn="ctr"/>
            <a:r>
              <a:rPr lang="en-US" sz="1100" dirty="0" smtClean="0"/>
              <a:t>Documentation checked </a:t>
            </a:r>
          </a:p>
          <a:p>
            <a:pPr algn="ctr"/>
            <a:r>
              <a:rPr lang="en-US" sz="1100" dirty="0" smtClean="0"/>
              <a:t>by Telco’s</a:t>
            </a:r>
          </a:p>
        </p:txBody>
      </p:sp>
      <p:sp>
        <p:nvSpPr>
          <p:cNvPr id="17" name="TextBox 16"/>
          <p:cNvSpPr txBox="1"/>
          <p:nvPr/>
        </p:nvSpPr>
        <p:spPr>
          <a:xfrm>
            <a:off x="6286512" y="516419"/>
            <a:ext cx="3500462" cy="769441"/>
          </a:xfrm>
          <a:prstGeom prst="rect">
            <a:avLst/>
          </a:prstGeom>
          <a:noFill/>
        </p:spPr>
        <p:txBody>
          <a:bodyPr wrap="square" rtlCol="0">
            <a:spAutoFit/>
          </a:bodyPr>
          <a:lstStyle/>
          <a:p>
            <a:r>
              <a:rPr lang="en-US" sz="1100" dirty="0" smtClean="0"/>
              <a:t>Document consist of;</a:t>
            </a:r>
          </a:p>
          <a:p>
            <a:pPr>
              <a:buFontTx/>
              <a:buChar char="-"/>
            </a:pPr>
            <a:r>
              <a:rPr lang="en-US" sz="1100" dirty="0" smtClean="0"/>
              <a:t> Monthly report</a:t>
            </a:r>
          </a:p>
          <a:p>
            <a:pPr>
              <a:buFontTx/>
              <a:buChar char="-"/>
            </a:pPr>
            <a:r>
              <a:rPr lang="en-US" sz="1100" dirty="0" smtClean="0"/>
              <a:t> Weekly report</a:t>
            </a:r>
          </a:p>
          <a:p>
            <a:pPr>
              <a:buFontTx/>
              <a:buChar char="-"/>
            </a:pPr>
            <a:r>
              <a:rPr lang="en-US" sz="1100" dirty="0" smtClean="0"/>
              <a:t> Maintenance report</a:t>
            </a:r>
            <a:endParaRPr lang="en-MY" sz="1100" dirty="0"/>
          </a:p>
        </p:txBody>
      </p:sp>
      <p:cxnSp>
        <p:nvCxnSpPr>
          <p:cNvPr id="18" name="Straight Connector 17"/>
          <p:cNvCxnSpPr/>
          <p:nvPr/>
        </p:nvCxnSpPr>
        <p:spPr>
          <a:xfrm rot="5400000">
            <a:off x="4251323" y="3463925"/>
            <a:ext cx="357190" cy="158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571868" y="3643314"/>
            <a:ext cx="1714512" cy="500066"/>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0" name="TextBox 19"/>
          <p:cNvSpPr txBox="1"/>
          <p:nvPr/>
        </p:nvSpPr>
        <p:spPr>
          <a:xfrm>
            <a:off x="3143240" y="3738894"/>
            <a:ext cx="2500330" cy="261610"/>
          </a:xfrm>
          <a:prstGeom prst="rect">
            <a:avLst/>
          </a:prstGeom>
          <a:noFill/>
        </p:spPr>
        <p:txBody>
          <a:bodyPr wrap="square" rtlCol="0">
            <a:spAutoFit/>
          </a:bodyPr>
          <a:lstStyle/>
          <a:p>
            <a:pPr algn="ctr"/>
            <a:r>
              <a:rPr lang="en-US" sz="1100" dirty="0" smtClean="0"/>
              <a:t>Prepare an Invoice</a:t>
            </a:r>
          </a:p>
        </p:txBody>
      </p:sp>
      <p:cxnSp>
        <p:nvCxnSpPr>
          <p:cNvPr id="21" name="Straight Connector 20"/>
          <p:cNvCxnSpPr/>
          <p:nvPr/>
        </p:nvCxnSpPr>
        <p:spPr>
          <a:xfrm rot="5400000">
            <a:off x="4251323" y="2106603"/>
            <a:ext cx="357190" cy="158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000232" y="1428736"/>
            <a:ext cx="1143008" cy="461665"/>
          </a:xfrm>
          <a:prstGeom prst="rect">
            <a:avLst/>
          </a:prstGeom>
          <a:noFill/>
        </p:spPr>
        <p:txBody>
          <a:bodyPr wrap="square" rtlCol="0">
            <a:spAutoFit/>
          </a:bodyPr>
          <a:lstStyle/>
          <a:p>
            <a:pPr algn="ctr"/>
            <a:r>
              <a:rPr lang="en-US" sz="1200" dirty="0" smtClean="0"/>
              <a:t>If not completed</a:t>
            </a:r>
            <a:endParaRPr lang="en-MY" sz="1200" dirty="0"/>
          </a:p>
        </p:txBody>
      </p:sp>
      <p:cxnSp>
        <p:nvCxnSpPr>
          <p:cNvPr id="25" name="Straight Connector 24"/>
          <p:cNvCxnSpPr/>
          <p:nvPr/>
        </p:nvCxnSpPr>
        <p:spPr>
          <a:xfrm rot="10800000" flipV="1">
            <a:off x="2928926" y="785794"/>
            <a:ext cx="642942" cy="1130"/>
          </a:xfrm>
          <a:prstGeom prst="line">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1929359" y="1785361"/>
            <a:ext cx="199913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H="1" flipV="1">
            <a:off x="2928926" y="2784928"/>
            <a:ext cx="571504" cy="11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Flowchart: Decision 28"/>
          <p:cNvSpPr/>
          <p:nvPr/>
        </p:nvSpPr>
        <p:spPr>
          <a:xfrm>
            <a:off x="3500430" y="4429132"/>
            <a:ext cx="1857388" cy="1000132"/>
          </a:xfrm>
          <a:prstGeom prst="flowChartDecisi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0" name="TextBox 29"/>
          <p:cNvSpPr txBox="1"/>
          <p:nvPr/>
        </p:nvSpPr>
        <p:spPr>
          <a:xfrm>
            <a:off x="3214678" y="4810464"/>
            <a:ext cx="2500330" cy="261610"/>
          </a:xfrm>
          <a:prstGeom prst="rect">
            <a:avLst/>
          </a:prstGeom>
          <a:noFill/>
        </p:spPr>
        <p:txBody>
          <a:bodyPr wrap="square" rtlCol="0">
            <a:spAutoFit/>
          </a:bodyPr>
          <a:lstStyle/>
          <a:p>
            <a:pPr algn="ctr"/>
            <a:r>
              <a:rPr lang="en-US" sz="1100" dirty="0" smtClean="0"/>
              <a:t>Checked by SKMM</a:t>
            </a:r>
          </a:p>
        </p:txBody>
      </p:sp>
      <p:cxnSp>
        <p:nvCxnSpPr>
          <p:cNvPr id="31" name="Straight Arrow Connector 30"/>
          <p:cNvCxnSpPr/>
          <p:nvPr/>
        </p:nvCxnSpPr>
        <p:spPr>
          <a:xfrm>
            <a:off x="5357818" y="4927610"/>
            <a:ext cx="85725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251323" y="4321181"/>
            <a:ext cx="357190" cy="158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215074" y="4714884"/>
            <a:ext cx="1714512" cy="500066"/>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4" name="TextBox 33"/>
          <p:cNvSpPr txBox="1"/>
          <p:nvPr/>
        </p:nvSpPr>
        <p:spPr>
          <a:xfrm>
            <a:off x="5786446" y="4810464"/>
            <a:ext cx="2500330" cy="261610"/>
          </a:xfrm>
          <a:prstGeom prst="rect">
            <a:avLst/>
          </a:prstGeom>
          <a:noFill/>
        </p:spPr>
        <p:txBody>
          <a:bodyPr wrap="square" rtlCol="0">
            <a:spAutoFit/>
          </a:bodyPr>
          <a:lstStyle/>
          <a:p>
            <a:pPr algn="ctr"/>
            <a:r>
              <a:rPr lang="en-US" sz="1100" dirty="0" smtClean="0"/>
              <a:t>Endorsed by KKMM</a:t>
            </a:r>
          </a:p>
        </p:txBody>
      </p:sp>
      <p:cxnSp>
        <p:nvCxnSpPr>
          <p:cNvPr id="35" name="Straight Connector 34"/>
          <p:cNvCxnSpPr/>
          <p:nvPr/>
        </p:nvCxnSpPr>
        <p:spPr>
          <a:xfrm rot="10800000" flipV="1">
            <a:off x="2929720" y="3857628"/>
            <a:ext cx="642942" cy="1130"/>
          </a:xfrm>
          <a:prstGeom prst="line">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2393309" y="4393245"/>
            <a:ext cx="1071234"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H="1" flipV="1">
            <a:off x="2929720" y="4928068"/>
            <a:ext cx="571504" cy="11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4251323" y="5607065"/>
            <a:ext cx="357190" cy="1588"/>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571868" y="5786454"/>
            <a:ext cx="1714512" cy="500066"/>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1" name="TextBox 40"/>
          <p:cNvSpPr txBox="1"/>
          <p:nvPr/>
        </p:nvSpPr>
        <p:spPr>
          <a:xfrm>
            <a:off x="3214678" y="5882034"/>
            <a:ext cx="2500330" cy="261610"/>
          </a:xfrm>
          <a:prstGeom prst="rect">
            <a:avLst/>
          </a:prstGeom>
          <a:noFill/>
        </p:spPr>
        <p:txBody>
          <a:bodyPr wrap="square" rtlCol="0">
            <a:spAutoFit/>
          </a:bodyPr>
          <a:lstStyle/>
          <a:p>
            <a:pPr algn="ctr"/>
            <a:r>
              <a:rPr lang="en-US" sz="1100" dirty="0" smtClean="0"/>
              <a:t>CPC received payment</a:t>
            </a:r>
          </a:p>
        </p:txBody>
      </p:sp>
      <p:sp>
        <p:nvSpPr>
          <p:cNvPr id="42" name="TextBox 41"/>
          <p:cNvSpPr txBox="1"/>
          <p:nvPr/>
        </p:nvSpPr>
        <p:spPr>
          <a:xfrm>
            <a:off x="2000232" y="4110343"/>
            <a:ext cx="1143008" cy="461665"/>
          </a:xfrm>
          <a:prstGeom prst="rect">
            <a:avLst/>
          </a:prstGeom>
          <a:noFill/>
        </p:spPr>
        <p:txBody>
          <a:bodyPr wrap="square" rtlCol="0">
            <a:spAutoFit/>
          </a:bodyPr>
          <a:lstStyle/>
          <a:p>
            <a:pPr algn="ctr"/>
            <a:r>
              <a:rPr lang="en-US" sz="1200" dirty="0" smtClean="0"/>
              <a:t>If not completed</a:t>
            </a:r>
            <a:endParaRPr lang="en-MY"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Training deliverables </a:t>
            </a:r>
            <a:endParaRPr lang="en-MY" sz="3000" dirty="0">
              <a:solidFill>
                <a:schemeClr val="tx1"/>
              </a:solidFill>
              <a:latin typeface="Arial Black"/>
            </a:endParaRPr>
          </a:p>
        </p:txBody>
      </p:sp>
      <p:grpSp>
        <p:nvGrpSpPr>
          <p:cNvPr id="2" name="Group 1"/>
          <p:cNvGrpSpPr/>
          <p:nvPr/>
        </p:nvGrpSpPr>
        <p:grpSpPr>
          <a:xfrm>
            <a:off x="255588" y="1524000"/>
            <a:ext cx="8507412" cy="4770537"/>
            <a:chOff x="304800" y="1447800"/>
            <a:chExt cx="8507412" cy="4770537"/>
          </a:xfrm>
        </p:grpSpPr>
        <p:sp>
          <p:nvSpPr>
            <p:cNvPr id="14342" name="TextBox 11"/>
            <p:cNvSpPr txBox="1">
              <a:spLocks noChangeArrowheads="1"/>
            </p:cNvSpPr>
            <p:nvPr/>
          </p:nvSpPr>
          <p:spPr bwMode="auto">
            <a:xfrm>
              <a:off x="5307012" y="1447800"/>
              <a:ext cx="3505200" cy="47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Wingdings" pitchFamily="2" charset="2"/>
                <a:buChar char="§"/>
              </a:pPr>
              <a:r>
                <a:rPr lang="en-US" altLang="en-US" sz="1600" b="1" dirty="0" smtClean="0"/>
                <a:t>Dedicated </a:t>
              </a:r>
              <a:r>
                <a:rPr lang="en-US" altLang="en-US" sz="1600" b="1" dirty="0"/>
                <a:t>Team will conduct training </a:t>
              </a:r>
              <a:r>
                <a:rPr lang="en-US" altLang="en-US" sz="1600" b="1" dirty="0" smtClean="0"/>
                <a:t>to </a:t>
              </a:r>
              <a:r>
                <a:rPr lang="en-US" altLang="en-US" sz="1600" b="1" dirty="0"/>
                <a:t>assigned </a:t>
              </a:r>
              <a:r>
                <a:rPr lang="en-US" altLang="en-US" sz="1600" b="1" dirty="0" smtClean="0"/>
                <a:t>regions / zone.</a:t>
              </a:r>
              <a:endParaRPr lang="en-US" altLang="en-US" sz="1600" b="1" dirty="0"/>
            </a:p>
            <a:p>
              <a:pPr eaLnBrk="1" hangingPunct="1">
                <a:spcBef>
                  <a:spcPct val="0"/>
                </a:spcBef>
                <a:buFont typeface="Wingdings" pitchFamily="2" charset="2"/>
                <a:buChar char="§"/>
              </a:pPr>
              <a:endParaRPr lang="en-US" altLang="en-US" sz="1600" dirty="0"/>
            </a:p>
            <a:p>
              <a:pPr eaLnBrk="1" hangingPunct="1">
                <a:spcBef>
                  <a:spcPct val="0"/>
                </a:spcBef>
                <a:buFont typeface="Wingdings" pitchFamily="2" charset="2"/>
                <a:buChar char="§"/>
              </a:pPr>
              <a:r>
                <a:rPr lang="en-US" altLang="en-US" sz="1600" b="1" dirty="0"/>
                <a:t>Assigned Zone</a:t>
              </a:r>
            </a:p>
            <a:p>
              <a:pPr lvl="1" eaLnBrk="1" hangingPunct="1">
                <a:spcBef>
                  <a:spcPct val="0"/>
                </a:spcBef>
                <a:buFont typeface="Wingdings" pitchFamily="2" charset="2"/>
                <a:buChar char="§"/>
              </a:pPr>
              <a:r>
                <a:rPr lang="en-US" altLang="en-US" sz="1600" b="1" dirty="0"/>
                <a:t>Zone 1</a:t>
              </a:r>
              <a:r>
                <a:rPr lang="en-US" altLang="en-US" sz="1600" dirty="0"/>
                <a:t> </a:t>
              </a:r>
            </a:p>
            <a:p>
              <a:pPr lvl="2" eaLnBrk="1" hangingPunct="1">
                <a:spcBef>
                  <a:spcPct val="0"/>
                </a:spcBef>
                <a:buFont typeface="Arial" panose="020B0604020202020204" pitchFamily="34" charset="0"/>
                <a:buChar char="•"/>
              </a:pPr>
              <a:r>
                <a:rPr lang="en-US" altLang="en-US" sz="1600" i="1" dirty="0"/>
                <a:t>Perak, Kedah, Penang, Perlis</a:t>
              </a:r>
            </a:p>
            <a:p>
              <a:pPr lvl="1" eaLnBrk="1" hangingPunct="1">
                <a:spcBef>
                  <a:spcPct val="0"/>
                </a:spcBef>
                <a:buFont typeface="Wingdings" pitchFamily="2" charset="2"/>
                <a:buChar char="§"/>
              </a:pPr>
              <a:r>
                <a:rPr lang="en-US" altLang="en-US" sz="1600" b="1" dirty="0"/>
                <a:t>Zone 2</a:t>
              </a:r>
            </a:p>
            <a:p>
              <a:pPr lvl="2" eaLnBrk="1" hangingPunct="1">
                <a:spcBef>
                  <a:spcPct val="0"/>
                </a:spcBef>
              </a:pPr>
              <a:r>
                <a:rPr lang="en-US" altLang="en-US" sz="1600" i="1" dirty="0" smtClean="0"/>
                <a:t>Selangor, Kuala Lumpur,  Malacca</a:t>
              </a:r>
              <a:r>
                <a:rPr lang="en-US" altLang="en-US" sz="1600" i="1" dirty="0"/>
                <a:t>, N. Sembilan, Johor</a:t>
              </a:r>
            </a:p>
            <a:p>
              <a:pPr lvl="1" eaLnBrk="1" hangingPunct="1">
                <a:spcBef>
                  <a:spcPct val="0"/>
                </a:spcBef>
                <a:buFont typeface="Wingdings" pitchFamily="2" charset="2"/>
                <a:buChar char="§"/>
              </a:pPr>
              <a:r>
                <a:rPr lang="en-US" altLang="en-US" sz="1600" b="1" dirty="0"/>
                <a:t>Zone 3</a:t>
              </a:r>
            </a:p>
            <a:p>
              <a:pPr lvl="2" eaLnBrk="1" hangingPunct="1">
                <a:spcBef>
                  <a:spcPct val="0"/>
                </a:spcBef>
              </a:pPr>
              <a:r>
                <a:rPr lang="en-US" altLang="en-US" sz="1600" i="1" dirty="0"/>
                <a:t>Kelantan, Terengganu, Pahang</a:t>
              </a:r>
            </a:p>
            <a:p>
              <a:pPr lvl="1" eaLnBrk="1" hangingPunct="1">
                <a:spcBef>
                  <a:spcPct val="0"/>
                </a:spcBef>
                <a:buFont typeface="Wingdings" pitchFamily="2" charset="2"/>
                <a:buChar char="§"/>
              </a:pPr>
              <a:r>
                <a:rPr lang="en-US" altLang="en-US" sz="1600" b="1" dirty="0"/>
                <a:t>Zone 4</a:t>
              </a:r>
            </a:p>
            <a:p>
              <a:pPr lvl="2" eaLnBrk="1" hangingPunct="1">
                <a:spcBef>
                  <a:spcPct val="0"/>
                </a:spcBef>
              </a:pPr>
              <a:r>
                <a:rPr lang="en-US" altLang="en-US" sz="1600" dirty="0"/>
                <a:t>Sarawak</a:t>
              </a:r>
            </a:p>
            <a:p>
              <a:pPr lvl="1" eaLnBrk="1" hangingPunct="1">
                <a:spcBef>
                  <a:spcPct val="0"/>
                </a:spcBef>
                <a:buFont typeface="Wingdings" pitchFamily="2" charset="2"/>
                <a:buChar char="§"/>
              </a:pPr>
              <a:r>
                <a:rPr lang="en-US" altLang="en-US" sz="1600" b="1" dirty="0"/>
                <a:t>Zone 5</a:t>
              </a:r>
            </a:p>
            <a:p>
              <a:pPr lvl="2" eaLnBrk="1" hangingPunct="1">
                <a:spcBef>
                  <a:spcPct val="0"/>
                </a:spcBef>
              </a:pPr>
              <a:r>
                <a:rPr lang="en-US" altLang="en-US" sz="1600" dirty="0"/>
                <a:t>Sabah</a:t>
              </a:r>
            </a:p>
            <a:p>
              <a:pPr eaLnBrk="1" hangingPunct="1">
                <a:spcBef>
                  <a:spcPct val="0"/>
                </a:spcBef>
                <a:buFont typeface="Wingdings" pitchFamily="2" charset="2"/>
                <a:buChar char="§"/>
              </a:pPr>
              <a:endParaRPr lang="en-MY" altLang="en-US" sz="1600" dirty="0"/>
            </a:p>
          </p:txBody>
        </p:sp>
        <p:grpSp>
          <p:nvGrpSpPr>
            <p:cNvPr id="14343" name="Group 12"/>
            <p:cNvGrpSpPr>
              <a:grpSpLocks/>
            </p:cNvGrpSpPr>
            <p:nvPr/>
          </p:nvGrpSpPr>
          <p:grpSpPr bwMode="auto">
            <a:xfrm>
              <a:off x="304800" y="1479550"/>
              <a:ext cx="4849812" cy="4311650"/>
              <a:chOff x="4005983" y="1769592"/>
              <a:chExt cx="4316535" cy="4311283"/>
            </a:xfrm>
          </p:grpSpPr>
          <p:cxnSp>
            <p:nvCxnSpPr>
              <p:cNvPr id="22" name="Straight Arrow Connector 21"/>
              <p:cNvCxnSpPr/>
              <p:nvPr/>
            </p:nvCxnSpPr>
            <p:spPr>
              <a:xfrm flipH="1">
                <a:off x="4005983" y="6080875"/>
                <a:ext cx="431653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flipV="1">
                <a:off x="8322518" y="1769592"/>
                <a:ext cx="0" cy="43112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7" name="Rectangle 16"/>
            <p:cNvSpPr/>
            <p:nvPr/>
          </p:nvSpPr>
          <p:spPr>
            <a:xfrm>
              <a:off x="379412" y="1476375"/>
              <a:ext cx="2184400" cy="2003425"/>
            </a:xfrm>
            <a:prstGeom prst="rect">
              <a:avLst/>
            </a:prstGeom>
            <a:solidFill>
              <a:srgbClr val="83C9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effectLst>
                  <a:outerShdw blurRad="38100" dist="38100" dir="2700000" algn="tl">
                    <a:srgbClr val="000000">
                      <a:alpha val="43137"/>
                    </a:srgbClr>
                  </a:outerShdw>
                </a:effectLst>
              </a:endParaRPr>
            </a:p>
            <a:p>
              <a:pPr algn="ctr">
                <a:defRPr/>
              </a:pPr>
              <a:r>
                <a:rPr lang="en-US" sz="2800" b="1" dirty="0" smtClean="0"/>
                <a:t>1,200 </a:t>
              </a:r>
            </a:p>
            <a:p>
              <a:pPr algn="ctr">
                <a:defRPr/>
              </a:pPr>
              <a:r>
                <a:rPr lang="en-US" sz="2800" b="1" dirty="0" smtClean="0"/>
                <a:t>Graduates</a:t>
              </a:r>
              <a:endParaRPr lang="en-US" sz="2800" b="1" dirty="0"/>
            </a:p>
          </p:txBody>
        </p:sp>
        <p:sp>
          <p:nvSpPr>
            <p:cNvPr id="18" name="Rectangle 17"/>
            <p:cNvSpPr/>
            <p:nvPr/>
          </p:nvSpPr>
          <p:spPr>
            <a:xfrm>
              <a:off x="2729706" y="3657600"/>
              <a:ext cx="2272506" cy="2001838"/>
            </a:xfrm>
            <a:prstGeom prst="rect">
              <a:avLst/>
            </a:prstGeom>
            <a:solidFill>
              <a:srgbClr val="83C9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p>
            <a:p>
              <a:pPr algn="ctr">
                <a:defRPr/>
              </a:pPr>
              <a:endParaRPr lang="en-US" b="1" dirty="0"/>
            </a:p>
            <a:p>
              <a:pPr algn="ctr">
                <a:defRPr/>
              </a:pPr>
              <a:endParaRPr lang="en-US" b="1" dirty="0" smtClean="0"/>
            </a:p>
            <a:p>
              <a:pPr algn="ctr">
                <a:defRPr/>
              </a:pPr>
              <a:r>
                <a:rPr lang="en-US" sz="3200" b="1" dirty="0" smtClean="0"/>
                <a:t>1,600</a:t>
              </a:r>
            </a:p>
            <a:p>
              <a:pPr algn="ctr">
                <a:defRPr/>
              </a:pPr>
              <a:r>
                <a:rPr lang="en-US" b="1" dirty="0" smtClean="0"/>
                <a:t>Targeted</a:t>
              </a:r>
            </a:p>
            <a:p>
              <a:pPr algn="ctr">
                <a:defRPr/>
              </a:pPr>
              <a:r>
                <a:rPr lang="en-US" b="1" dirty="0" smtClean="0"/>
                <a:t>Training Sessions</a:t>
              </a:r>
              <a:endParaRPr lang="en-US" b="1" dirty="0"/>
            </a:p>
          </p:txBody>
        </p:sp>
        <p:sp>
          <p:nvSpPr>
            <p:cNvPr id="19" name="Rectangle 18"/>
            <p:cNvSpPr/>
            <p:nvPr/>
          </p:nvSpPr>
          <p:spPr>
            <a:xfrm>
              <a:off x="2729706" y="1476375"/>
              <a:ext cx="2272506" cy="200342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p>
            <a:p>
              <a:pPr algn="ctr">
                <a:defRPr/>
              </a:pPr>
              <a:r>
                <a:rPr lang="en-US" sz="2800" b="1" dirty="0" smtClean="0"/>
                <a:t>3 Modules</a:t>
              </a:r>
            </a:p>
            <a:p>
              <a:pPr algn="ctr">
                <a:defRPr/>
              </a:pPr>
              <a:r>
                <a:rPr lang="en-US" sz="1600" b="1" dirty="0" smtClean="0"/>
                <a:t>2 Days Training + </a:t>
              </a:r>
            </a:p>
            <a:p>
              <a:pPr algn="ctr">
                <a:defRPr/>
              </a:pPr>
              <a:r>
                <a:rPr lang="en-US" sz="1600" b="1" dirty="0" smtClean="0"/>
                <a:t>½ Day Revision +</a:t>
              </a:r>
            </a:p>
            <a:p>
              <a:pPr algn="ctr">
                <a:defRPr/>
              </a:pPr>
              <a:r>
                <a:rPr lang="en-US" sz="1600" b="1" dirty="0" smtClean="0"/>
                <a:t>½  Day Exam</a:t>
              </a:r>
              <a:endParaRPr lang="en-US" sz="1600" b="1" dirty="0"/>
            </a:p>
          </p:txBody>
        </p:sp>
        <p:sp>
          <p:nvSpPr>
            <p:cNvPr id="20" name="Rectangle 19"/>
            <p:cNvSpPr/>
            <p:nvPr/>
          </p:nvSpPr>
          <p:spPr>
            <a:xfrm>
              <a:off x="379412" y="3657600"/>
              <a:ext cx="2184400" cy="200183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effectLst>
                  <a:outerShdw blurRad="38100" dist="38100" dir="2700000" algn="tl">
                    <a:srgbClr val="000000">
                      <a:alpha val="43137"/>
                    </a:srgbClr>
                  </a:outerShdw>
                </a:effectLst>
              </a:endParaRPr>
            </a:p>
            <a:p>
              <a:pPr algn="ctr">
                <a:defRPr/>
              </a:pPr>
              <a:endParaRPr lang="en-US" b="1" dirty="0">
                <a:effectLst>
                  <a:outerShdw blurRad="38100" dist="38100" dir="2700000" algn="tl">
                    <a:srgbClr val="000000">
                      <a:alpha val="43137"/>
                    </a:srgbClr>
                  </a:outerShdw>
                </a:effectLst>
              </a:endParaRPr>
            </a:p>
            <a:p>
              <a:pPr algn="ctr">
                <a:defRPr/>
              </a:pPr>
              <a:endParaRPr lang="en-US" b="1" dirty="0" smtClean="0">
                <a:effectLst>
                  <a:outerShdw blurRad="38100" dist="38100" dir="2700000" algn="tl">
                    <a:srgbClr val="000000">
                      <a:alpha val="43137"/>
                    </a:srgbClr>
                  </a:outerShdw>
                </a:effectLst>
              </a:endParaRPr>
            </a:p>
            <a:p>
              <a:pPr algn="ctr">
                <a:defRPr/>
              </a:pPr>
              <a:r>
                <a:rPr lang="en-US" sz="3200" b="1" dirty="0" smtClean="0"/>
                <a:t>30,000</a:t>
              </a:r>
              <a:endParaRPr lang="en-US" sz="3200" b="1" dirty="0"/>
            </a:p>
            <a:p>
              <a:pPr algn="ctr">
                <a:defRPr/>
              </a:pPr>
              <a:r>
                <a:rPr lang="en-US" b="1" dirty="0" smtClean="0"/>
                <a:t>Expected</a:t>
              </a:r>
              <a:r>
                <a:rPr lang="en-US" sz="2000" b="1" dirty="0" smtClean="0"/>
                <a:t> </a:t>
              </a:r>
              <a:r>
                <a:rPr lang="en-US" b="1" dirty="0" smtClean="0"/>
                <a:t>Participations</a:t>
              </a:r>
              <a:endParaRPr lang="en-US" b="1" dirty="0"/>
            </a:p>
          </p:txBody>
        </p:sp>
        <p:pic>
          <p:nvPicPr>
            <p:cNvPr id="6146" name="Picture 2" descr="C:\Users\User\Downloads\team.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57671" y="1660127"/>
              <a:ext cx="827882" cy="827882"/>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C:\Users\User\Downloads\users-group (1).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0130" y="3733800"/>
              <a:ext cx="842963" cy="842963"/>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C:\Users\User\Downloads\exam.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16113" y="1660127"/>
              <a:ext cx="699691" cy="699691"/>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descr="C:\Users\User\Downloads\seo-training (1).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471166" y="3733800"/>
              <a:ext cx="789584" cy="78958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24152976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30480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3000" dirty="0" smtClean="0">
                <a:solidFill>
                  <a:schemeClr val="tx1"/>
                </a:solidFill>
                <a:latin typeface="Arial Black"/>
              </a:rPr>
              <a:t>Critical success factor</a:t>
            </a:r>
            <a:endParaRPr lang="en-MY" sz="3000" dirty="0">
              <a:solidFill>
                <a:schemeClr val="tx1"/>
              </a:solidFill>
              <a:latin typeface="Arial Black"/>
            </a:endParaRPr>
          </a:p>
        </p:txBody>
      </p:sp>
      <p:sp>
        <p:nvSpPr>
          <p:cNvPr id="24" name="Rounded Rectangle 23"/>
          <p:cNvSpPr/>
          <p:nvPr/>
        </p:nvSpPr>
        <p:spPr>
          <a:xfrm>
            <a:off x="4419600" y="1371600"/>
            <a:ext cx="4495800" cy="556797"/>
          </a:xfrm>
          <a:prstGeom prst="roundRect">
            <a:avLst>
              <a:gd name="adj" fmla="val 13209"/>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b="1" cap="small" dirty="0" smtClean="0"/>
              <a:t>Support from KKMM &amp; MCMC</a:t>
            </a:r>
            <a:endParaRPr lang="en-US" b="1" cap="small" dirty="0"/>
          </a:p>
        </p:txBody>
      </p:sp>
      <p:sp>
        <p:nvSpPr>
          <p:cNvPr id="25" name="Oval 24"/>
          <p:cNvSpPr/>
          <p:nvPr/>
        </p:nvSpPr>
        <p:spPr>
          <a:xfrm>
            <a:off x="4495800" y="1501213"/>
            <a:ext cx="297571" cy="297571"/>
          </a:xfrm>
          <a:prstGeom prst="ellipse">
            <a:avLst/>
          </a:prstGeom>
          <a:solidFill>
            <a:srgbClr val="FFC0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1</a:t>
            </a:r>
          </a:p>
        </p:txBody>
      </p:sp>
      <p:sp>
        <p:nvSpPr>
          <p:cNvPr id="27" name="Freeform 5"/>
          <p:cNvSpPr>
            <a:spLocks/>
          </p:cNvSpPr>
          <p:nvPr/>
        </p:nvSpPr>
        <p:spPr bwMode="auto">
          <a:xfrm>
            <a:off x="3120701" y="2009215"/>
            <a:ext cx="1091482" cy="2327702"/>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solidFill>
            <a:srgbClr val="F7B619"/>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p:nvSpPr>
        <p:spPr bwMode="auto">
          <a:xfrm>
            <a:off x="1551588" y="4053404"/>
            <a:ext cx="2385596" cy="1003790"/>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83C937"/>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p:nvSpPr>
        <p:spPr bwMode="auto">
          <a:xfrm>
            <a:off x="545244" y="2812077"/>
            <a:ext cx="1418416" cy="2205102"/>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
          <p:cNvSpPr>
            <a:spLocks/>
          </p:cNvSpPr>
          <p:nvPr/>
        </p:nvSpPr>
        <p:spPr bwMode="auto">
          <a:xfrm>
            <a:off x="467767" y="1605656"/>
            <a:ext cx="1879019" cy="1797286"/>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solidFill>
            <a:srgbClr val="FFC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9"/>
          <p:cNvSpPr>
            <a:spLocks/>
          </p:cNvSpPr>
          <p:nvPr/>
        </p:nvSpPr>
        <p:spPr bwMode="auto">
          <a:xfrm>
            <a:off x="1606928" y="1379186"/>
            <a:ext cx="2143801" cy="1446513"/>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Oval 31"/>
          <p:cNvSpPr/>
          <p:nvPr/>
        </p:nvSpPr>
        <p:spPr>
          <a:xfrm>
            <a:off x="3471547" y="3467418"/>
            <a:ext cx="389789" cy="389789"/>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Black" panose="020B0A04020102020204" pitchFamily="34" charset="0"/>
              </a:rPr>
              <a:t>2</a:t>
            </a:r>
            <a:endParaRPr lang="en-US" b="1" dirty="0">
              <a:latin typeface="Arial Black" panose="020B0A04020102020204" pitchFamily="34" charset="0"/>
            </a:endParaRPr>
          </a:p>
        </p:txBody>
      </p:sp>
      <p:sp>
        <p:nvSpPr>
          <p:cNvPr id="33" name="Oval 32"/>
          <p:cNvSpPr/>
          <p:nvPr/>
        </p:nvSpPr>
        <p:spPr>
          <a:xfrm>
            <a:off x="2947390" y="1973154"/>
            <a:ext cx="389789" cy="389789"/>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1</a:t>
            </a:r>
          </a:p>
        </p:txBody>
      </p:sp>
      <p:sp>
        <p:nvSpPr>
          <p:cNvPr id="34" name="Oval 33"/>
          <p:cNvSpPr/>
          <p:nvPr/>
        </p:nvSpPr>
        <p:spPr>
          <a:xfrm>
            <a:off x="2143594" y="4360404"/>
            <a:ext cx="389789" cy="389789"/>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3</a:t>
            </a:r>
          </a:p>
        </p:txBody>
      </p:sp>
      <p:sp>
        <p:nvSpPr>
          <p:cNvPr id="35" name="Oval 34"/>
          <p:cNvSpPr/>
          <p:nvPr/>
        </p:nvSpPr>
        <p:spPr>
          <a:xfrm>
            <a:off x="864663" y="3467418"/>
            <a:ext cx="389789" cy="389789"/>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4</a:t>
            </a:r>
          </a:p>
        </p:txBody>
      </p:sp>
      <p:sp>
        <p:nvSpPr>
          <p:cNvPr id="36" name="Oval 35"/>
          <p:cNvSpPr/>
          <p:nvPr/>
        </p:nvSpPr>
        <p:spPr>
          <a:xfrm>
            <a:off x="1302114" y="1973154"/>
            <a:ext cx="389789" cy="389789"/>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5</a:t>
            </a:r>
          </a:p>
        </p:txBody>
      </p:sp>
      <p:pic>
        <p:nvPicPr>
          <p:cNvPr id="37" name="Ellipse 256"/>
          <p:cNvPicPr>
            <a:picLocks noChangeArrowheads="1"/>
          </p:cNvPicPr>
          <p:nvPr/>
        </p:nvPicPr>
        <p:blipFill>
          <a:blip r:embed="rId2">
            <a:lum bright="60000"/>
            <a:extLst>
              <a:ext uri="{28A0092B-C50C-407E-A947-70E740481C1C}">
                <a14:useLocalDpi xmlns:a14="http://schemas.microsoft.com/office/drawing/2010/main" xmlns="" val="0"/>
              </a:ext>
            </a:extLst>
          </a:blip>
          <a:srcRect/>
          <a:stretch>
            <a:fillRect/>
          </a:stretch>
        </p:blipFill>
        <p:spPr bwMode="auto">
          <a:xfrm>
            <a:off x="592810" y="4975573"/>
            <a:ext cx="3494330" cy="511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Text Box 369"/>
          <p:cNvSpPr txBox="1">
            <a:spLocks noChangeArrowheads="1"/>
          </p:cNvSpPr>
          <p:nvPr/>
        </p:nvSpPr>
        <p:spPr bwMode="auto">
          <a:xfrm>
            <a:off x="1109574" y="4975573"/>
            <a:ext cx="2457831" cy="356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noProof="1">
              <a:solidFill>
                <a:srgbClr val="FFFFFF"/>
              </a:solidFill>
              <a:latin typeface="Calibri" pitchFamily="34" charset="0"/>
              <a:ea typeface="MS PGothic" pitchFamily="34" charset="-128"/>
            </a:endParaRPr>
          </a:p>
        </p:txBody>
      </p:sp>
      <p:sp>
        <p:nvSpPr>
          <p:cNvPr id="40" name="Rounded Rectangle 39"/>
          <p:cNvSpPr/>
          <p:nvPr/>
        </p:nvSpPr>
        <p:spPr>
          <a:xfrm>
            <a:off x="4419600" y="2153432"/>
            <a:ext cx="4495800" cy="556797"/>
          </a:xfrm>
          <a:prstGeom prst="roundRect">
            <a:avLst>
              <a:gd name="adj" fmla="val 13209"/>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b="1" cap="small" dirty="0" smtClean="0">
                <a:effectLst>
                  <a:outerShdw blurRad="38100" dist="38100" dir="2700000" algn="tl">
                    <a:srgbClr val="000000">
                      <a:alpha val="43137"/>
                    </a:srgbClr>
                  </a:outerShdw>
                </a:effectLst>
              </a:rPr>
              <a:t>Coordination from telco’s </a:t>
            </a:r>
            <a:endParaRPr lang="en-US" b="1" cap="small" dirty="0">
              <a:effectLst>
                <a:outerShdw blurRad="38100" dist="38100" dir="2700000" algn="tl">
                  <a:srgbClr val="000000">
                    <a:alpha val="43137"/>
                  </a:srgbClr>
                </a:outerShdw>
              </a:effectLst>
            </a:endParaRPr>
          </a:p>
        </p:txBody>
      </p:sp>
      <p:sp>
        <p:nvSpPr>
          <p:cNvPr id="41" name="Oval 40"/>
          <p:cNvSpPr/>
          <p:nvPr/>
        </p:nvSpPr>
        <p:spPr>
          <a:xfrm>
            <a:off x="4495800" y="2283045"/>
            <a:ext cx="297571" cy="297571"/>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Black" panose="020B0A04020102020204" pitchFamily="34" charset="0"/>
              </a:rPr>
              <a:t>2</a:t>
            </a:r>
            <a:endParaRPr lang="en-US" b="1" dirty="0">
              <a:latin typeface="Arial Black" panose="020B0A04020102020204" pitchFamily="34" charset="0"/>
            </a:endParaRPr>
          </a:p>
        </p:txBody>
      </p:sp>
      <p:sp>
        <p:nvSpPr>
          <p:cNvPr id="43" name="Rounded Rectangle 42"/>
          <p:cNvSpPr/>
          <p:nvPr/>
        </p:nvSpPr>
        <p:spPr>
          <a:xfrm>
            <a:off x="4419600" y="2935263"/>
            <a:ext cx="4495800" cy="556797"/>
          </a:xfrm>
          <a:prstGeom prst="roundRect">
            <a:avLst>
              <a:gd name="adj" fmla="val 13209"/>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b="1" cap="small" dirty="0">
                <a:effectLst>
                  <a:outerShdw blurRad="38100" dist="38100" dir="2700000" algn="tl">
                    <a:srgbClr val="000000">
                      <a:alpha val="43137"/>
                    </a:srgbClr>
                  </a:outerShdw>
                </a:effectLst>
              </a:rPr>
              <a:t>Coordination from </a:t>
            </a:r>
            <a:r>
              <a:rPr lang="en-US" b="1" cap="small" dirty="0" smtClean="0">
                <a:effectLst>
                  <a:outerShdw blurRad="38100" dist="38100" dir="2700000" algn="tl">
                    <a:srgbClr val="000000">
                      <a:alpha val="43137"/>
                    </a:srgbClr>
                  </a:outerShdw>
                </a:effectLst>
              </a:rPr>
              <a:t>telco’s </a:t>
            </a:r>
            <a:r>
              <a:rPr lang="en-US" b="1" cap="small" dirty="0">
                <a:effectLst>
                  <a:outerShdw blurRad="38100" dist="38100" dir="2700000" algn="tl">
                    <a:srgbClr val="000000">
                      <a:alpha val="43137"/>
                    </a:srgbClr>
                  </a:outerShdw>
                </a:effectLst>
              </a:rPr>
              <a:t>vendors</a:t>
            </a:r>
          </a:p>
        </p:txBody>
      </p:sp>
      <p:sp>
        <p:nvSpPr>
          <p:cNvPr id="44" name="Oval 43"/>
          <p:cNvSpPr/>
          <p:nvPr/>
        </p:nvSpPr>
        <p:spPr>
          <a:xfrm>
            <a:off x="4495800" y="3064876"/>
            <a:ext cx="297571" cy="297571"/>
          </a:xfrm>
          <a:prstGeom prst="ellipse">
            <a:avLst/>
          </a:prstGeom>
          <a:solidFill>
            <a:srgbClr val="92D05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Black" panose="020B0A04020102020204" pitchFamily="34" charset="0"/>
              </a:rPr>
              <a:t>3</a:t>
            </a:r>
            <a:endParaRPr lang="en-US" b="1" dirty="0">
              <a:latin typeface="Arial Black" panose="020B0A04020102020204" pitchFamily="34" charset="0"/>
            </a:endParaRPr>
          </a:p>
        </p:txBody>
      </p:sp>
      <p:sp>
        <p:nvSpPr>
          <p:cNvPr id="46" name="Rounded Rectangle 45"/>
          <p:cNvSpPr/>
          <p:nvPr/>
        </p:nvSpPr>
        <p:spPr>
          <a:xfrm>
            <a:off x="4419600" y="3717094"/>
            <a:ext cx="4495800" cy="556797"/>
          </a:xfrm>
          <a:prstGeom prst="roundRect">
            <a:avLst>
              <a:gd name="adj" fmla="val 13209"/>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b="1" cap="small" dirty="0" smtClean="0">
                <a:effectLst>
                  <a:outerShdw blurRad="38100" dist="38100" dir="2700000" algn="tl">
                    <a:srgbClr val="000000">
                      <a:alpha val="43137"/>
                    </a:srgbClr>
                  </a:outerShdw>
                </a:effectLst>
              </a:rPr>
              <a:t>Good syllabus &amp; program</a:t>
            </a:r>
            <a:endParaRPr lang="en-US" b="1" cap="small" dirty="0">
              <a:effectLst>
                <a:outerShdw blurRad="38100" dist="38100" dir="2700000" algn="tl">
                  <a:srgbClr val="000000">
                    <a:alpha val="43137"/>
                  </a:srgbClr>
                </a:outerShdw>
              </a:effectLst>
            </a:endParaRPr>
          </a:p>
        </p:txBody>
      </p:sp>
      <p:sp>
        <p:nvSpPr>
          <p:cNvPr id="47" name="Oval 46"/>
          <p:cNvSpPr/>
          <p:nvPr/>
        </p:nvSpPr>
        <p:spPr>
          <a:xfrm>
            <a:off x="4495800" y="3846707"/>
            <a:ext cx="297571" cy="297571"/>
          </a:xfrm>
          <a:prstGeom prst="ellipse">
            <a:avLst/>
          </a:prstGeom>
          <a:solidFill>
            <a:srgbClr val="FFC0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Black" panose="020B0A04020102020204" pitchFamily="34" charset="0"/>
              </a:rPr>
              <a:t>4</a:t>
            </a:r>
            <a:endParaRPr lang="en-US" b="1" dirty="0">
              <a:latin typeface="Arial Black" panose="020B0A04020102020204" pitchFamily="34" charset="0"/>
            </a:endParaRPr>
          </a:p>
        </p:txBody>
      </p:sp>
      <p:sp>
        <p:nvSpPr>
          <p:cNvPr id="49" name="Rounded Rectangle 48"/>
          <p:cNvSpPr/>
          <p:nvPr/>
        </p:nvSpPr>
        <p:spPr>
          <a:xfrm>
            <a:off x="4419600" y="4498926"/>
            <a:ext cx="4495800" cy="556797"/>
          </a:xfrm>
          <a:prstGeom prst="roundRect">
            <a:avLst>
              <a:gd name="adj" fmla="val 13209"/>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b="1" cap="small" dirty="0" smtClean="0">
                <a:effectLst>
                  <a:outerShdw blurRad="38100" dist="38100" dir="2700000" algn="tl">
                    <a:srgbClr val="000000">
                      <a:alpha val="43137"/>
                    </a:srgbClr>
                  </a:outerShdw>
                </a:effectLst>
              </a:rPr>
              <a:t>Marketing &amp; promotion</a:t>
            </a:r>
            <a:endParaRPr lang="en-US" b="1" cap="small" dirty="0">
              <a:effectLst>
                <a:outerShdw blurRad="38100" dist="38100" dir="2700000" algn="tl">
                  <a:srgbClr val="000000">
                    <a:alpha val="43137"/>
                  </a:srgbClr>
                </a:outerShdw>
              </a:effectLst>
            </a:endParaRPr>
          </a:p>
        </p:txBody>
      </p:sp>
      <p:sp>
        <p:nvSpPr>
          <p:cNvPr id="50" name="Oval 49"/>
          <p:cNvSpPr/>
          <p:nvPr/>
        </p:nvSpPr>
        <p:spPr>
          <a:xfrm>
            <a:off x="4495800" y="4628539"/>
            <a:ext cx="297571" cy="297571"/>
          </a:xfrm>
          <a:prstGeom prst="ellipse">
            <a:avLst/>
          </a:prstGeom>
          <a:solidFill>
            <a:srgbClr val="00B0F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Black" panose="020B0A04020102020204" pitchFamily="34" charset="0"/>
              </a:rPr>
              <a:t>5</a:t>
            </a:r>
            <a:endParaRPr lang="en-US" b="1" dirty="0">
              <a:latin typeface="Arial Black" panose="020B0A04020102020204" pitchFamily="34" charset="0"/>
            </a:endParaRPr>
          </a:p>
        </p:txBody>
      </p:sp>
      <p:sp>
        <p:nvSpPr>
          <p:cNvPr id="3" name="Rectangle 2"/>
          <p:cNvSpPr/>
          <p:nvPr/>
        </p:nvSpPr>
        <p:spPr>
          <a:xfrm>
            <a:off x="296863" y="5401270"/>
            <a:ext cx="8523287" cy="830997"/>
          </a:xfrm>
          <a:prstGeom prst="rect">
            <a:avLst/>
          </a:prstGeom>
        </p:spPr>
        <p:txBody>
          <a:bodyPr wrap="square">
            <a:spAutoFit/>
          </a:bodyPr>
          <a:lstStyle/>
          <a:p>
            <a:pPr algn="just"/>
            <a:r>
              <a:rPr lang="en-MY" altLang="en-US" sz="1600" dirty="0"/>
              <a:t>We have long believed that, over the long term, no institution, idea, or effort of real consequence is ever successful on its own; the most impactful efforts are those approached collaboratively and achieved through close partnership.</a:t>
            </a:r>
          </a:p>
        </p:txBody>
      </p:sp>
    </p:spTree>
    <p:extLst>
      <p:ext uri="{BB962C8B-B14F-4D97-AF65-F5344CB8AC3E}">
        <p14:creationId xmlns:p14="http://schemas.microsoft.com/office/powerpoint/2010/main" xmlns="" val="90254661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90713" y="1400175"/>
            <a:ext cx="5362575" cy="5229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3424137" y="3476178"/>
            <a:ext cx="1888659" cy="1569660"/>
          </a:xfrm>
          <a:prstGeom prst="rect">
            <a:avLst/>
          </a:prstGeom>
          <a:noFill/>
        </p:spPr>
        <p:txBody>
          <a:bodyPr wrap="none" rtlCol="0">
            <a:spAutoFit/>
          </a:bodyPr>
          <a:lstStyle/>
          <a:p>
            <a:pPr algn="ctr"/>
            <a:r>
              <a:rPr lang="en-US" sz="3200" b="1" dirty="0" smtClean="0"/>
              <a:t>SPS </a:t>
            </a:r>
          </a:p>
          <a:p>
            <a:pPr algn="ctr"/>
            <a:r>
              <a:rPr lang="en-US" sz="3200" b="1" dirty="0" smtClean="0"/>
              <a:t>TRAINING</a:t>
            </a:r>
          </a:p>
          <a:p>
            <a:pPr algn="ctr"/>
            <a:r>
              <a:rPr lang="en-US" sz="3200" b="1" dirty="0" smtClean="0"/>
              <a:t> MODULE</a:t>
            </a:r>
            <a:endParaRPr lang="en-MY" sz="3200" b="1" dirty="0"/>
          </a:p>
        </p:txBody>
      </p:sp>
    </p:spTree>
    <p:extLst>
      <p:ext uri="{BB962C8B-B14F-4D97-AF65-F5344CB8AC3E}">
        <p14:creationId xmlns:p14="http://schemas.microsoft.com/office/powerpoint/2010/main" xmlns="" val="26460459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11817</TotalTime>
  <Words>4308</Words>
  <Application>Microsoft Office PowerPoint</Application>
  <PresentationFormat>On-screen Show (4:3)</PresentationFormat>
  <Paragraphs>3406</Paragraphs>
  <Slides>66</Slides>
  <Notes>16</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Sample bunting / brochure / sticker design</vt:lpstr>
      <vt:lpstr>Slide 60</vt:lpstr>
      <vt:lpstr>Slide 61</vt:lpstr>
      <vt:lpstr>Slide 62</vt:lpstr>
      <vt:lpstr>Slide 63</vt:lpstr>
      <vt:lpstr>Slide 64</vt:lpstr>
      <vt:lpstr>Slide 65</vt:lpstr>
      <vt:lpstr>Slide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mpc0341</cp:lastModifiedBy>
  <cp:revision>870</cp:revision>
  <cp:lastPrinted>2016-10-25T08:06:17Z</cp:lastPrinted>
  <dcterms:created xsi:type="dcterms:W3CDTF">2006-08-16T00:00:00Z</dcterms:created>
  <dcterms:modified xsi:type="dcterms:W3CDTF">2016-11-20T04:45:56Z</dcterms:modified>
</cp:coreProperties>
</file>