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539" r:id="rId2"/>
    <p:sldId id="540" r:id="rId3"/>
    <p:sldId id="541" r:id="rId4"/>
    <p:sldId id="542" r:id="rId5"/>
    <p:sldId id="543" r:id="rId6"/>
    <p:sldId id="479" r:id="rId7"/>
    <p:sldId id="480" r:id="rId8"/>
    <p:sldId id="481" r:id="rId9"/>
    <p:sldId id="482" r:id="rId10"/>
    <p:sldId id="484" r:id="rId11"/>
    <p:sldId id="526" r:id="rId12"/>
    <p:sldId id="535" r:id="rId13"/>
    <p:sldId id="536" r:id="rId14"/>
    <p:sldId id="537" r:id="rId15"/>
    <p:sldId id="538" r:id="rId16"/>
  </p:sldIdLst>
  <p:sldSz cx="9144000" cy="6858000" type="screen4x3"/>
  <p:notesSz cx="6950075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08E60"/>
    <a:srgbClr val="F60000"/>
    <a:srgbClr val="D60000"/>
    <a:srgbClr val="F00000"/>
    <a:srgbClr val="E60000"/>
    <a:srgbClr val="EB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121" autoAdjust="0"/>
    <p:restoredTop sz="94676" autoAdjust="0"/>
  </p:normalViewPr>
  <p:slideViewPr>
    <p:cSldViewPr>
      <p:cViewPr>
        <p:scale>
          <a:sx n="70" d="100"/>
          <a:sy n="70" d="100"/>
        </p:scale>
        <p:origin x="-17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54"/>
    </p:cViewPr>
  </p:sorterViewPr>
  <p:notesViewPr>
    <p:cSldViewPr>
      <p:cViewPr varScale="1">
        <p:scale>
          <a:sx n="60" d="100"/>
          <a:sy n="60" d="100"/>
        </p:scale>
        <p:origin x="-2712" y="-78"/>
      </p:cViewPr>
      <p:guideLst>
        <p:guide orient="horz" pos="2909"/>
        <p:guide pos="218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830E19C-E1D8-4D95-BF03-6EF15E5B236D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E11-840E-4C01-8ACA-87674D74C612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606946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7000" y="0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57E26B3-F29E-4DB7-97AB-67959F0C40E8}" type="datetimeFigureOut">
              <a:rPr lang="en-MY"/>
              <a:pPr>
                <a:defRPr/>
              </a:pPr>
              <a:t>30/11/2016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692150"/>
            <a:ext cx="4619625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92" tIns="46246" rIns="92492" bIns="46246" rtlCol="0" anchor="ctr"/>
          <a:lstStyle/>
          <a:p>
            <a:pPr lvl="0"/>
            <a:endParaRPr lang="en-MY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325" y="4387850"/>
            <a:ext cx="5559425" cy="4156075"/>
          </a:xfrm>
          <a:prstGeom prst="rect">
            <a:avLst/>
          </a:prstGeom>
        </p:spPr>
        <p:txBody>
          <a:bodyPr vert="horz" lIns="92492" tIns="46246" rIns="92492" bIns="4624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MY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7000" y="8772525"/>
            <a:ext cx="3011488" cy="461963"/>
          </a:xfrm>
          <a:prstGeom prst="rect">
            <a:avLst/>
          </a:prstGeom>
        </p:spPr>
        <p:txBody>
          <a:bodyPr vert="horz" lIns="92492" tIns="46246" rIns="92492" bIns="46246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89D0AE3-C217-4232-BE4D-C44CCDC7130E}" type="slidenum">
              <a:rPr lang="en-MY"/>
              <a:pPr>
                <a:defRPr/>
              </a:pPr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345603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2</a:t>
            </a:fld>
            <a:endParaRPr lang="en-MY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3</a:t>
            </a:fld>
            <a:endParaRPr lang="en-MY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4</a:t>
            </a:fld>
            <a:endParaRPr lang="en-MY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AC5FD99-0295-4C81-A2B6-EBDBCF612622}" type="slidenum">
              <a:rPr lang="en-MY" smtClean="0"/>
              <a:pPr>
                <a:defRPr/>
              </a:pPr>
              <a:t>5</a:t>
            </a:fld>
            <a:endParaRPr lang="en-MY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6B36A3-478F-4161-97ED-61F799BCC1C5}" type="slidenum">
              <a:rPr lang="en-MY" smtClean="0"/>
              <a:pPr>
                <a:defRPr/>
              </a:pPr>
              <a:t>6</a:t>
            </a:fld>
            <a:endParaRPr lang="en-MY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E1F6C8-108F-4981-A78D-52E4808CDB44}" type="slidenum">
              <a:rPr lang="en-MY" smtClean="0"/>
              <a:pPr>
                <a:defRPr/>
              </a:pPr>
              <a:t>7</a:t>
            </a:fld>
            <a:endParaRPr lang="en-MY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C750B16-8F48-4FD0-9769-C7BEC640A500}" type="slidenum">
              <a:rPr lang="en-MY" smtClean="0"/>
              <a:pPr>
                <a:defRPr/>
              </a:pPr>
              <a:t>8</a:t>
            </a:fld>
            <a:endParaRPr lang="en-MY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E36DEA6-D786-4C81-9D51-E91B0983193F}" type="slidenum">
              <a:rPr lang="en-MY" smtClean="0"/>
              <a:pPr>
                <a:defRPr/>
              </a:pPr>
              <a:t>9</a:t>
            </a:fld>
            <a:endParaRPr lang="en-MY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MY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B6C8B98-CA66-4905-80EA-05659342AD58}" type="slidenum">
              <a:rPr lang="en-MY" smtClean="0"/>
              <a:pPr>
                <a:defRPr/>
              </a:pPr>
              <a:t>10</a:t>
            </a:fld>
            <a:endParaRPr lang="en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219825"/>
            <a:ext cx="792162" cy="315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324600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324600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096000"/>
            <a:ext cx="1125537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181725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324600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10CA0A-851B-4D87-BB53-0797E0BB2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66DC7-7940-4A60-A7D9-CB9A03B14F17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775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0EE14B-2EAE-4206-B764-D0C93500B13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8C8CF-033F-4D31-8FB6-BF56670EB4F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4338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19D8D-8067-4262-B23B-856C343DFF0D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98AA5E-37C1-43A6-9BEC-60C474C3C2B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9125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9C833-AE11-40E1-8DFB-E5044ABEC07C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E5B55A-11DB-49A5-A147-E2785BB3B4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77794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8838" y="6303963"/>
            <a:ext cx="792162" cy="315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ounded Rectangle 4"/>
          <p:cNvSpPr/>
          <p:nvPr userDrawn="1"/>
        </p:nvSpPr>
        <p:spPr>
          <a:xfrm rot="10800000">
            <a:off x="0" y="6408738"/>
            <a:ext cx="9652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6" name="Rounded Rectangle 5"/>
          <p:cNvSpPr/>
          <p:nvPr userDrawn="1"/>
        </p:nvSpPr>
        <p:spPr>
          <a:xfrm rot="10800000" flipV="1">
            <a:off x="8077200" y="6408738"/>
            <a:ext cx="1066800" cy="76200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pic>
        <p:nvPicPr>
          <p:cNvPr id="7" name="Picture 2" descr="C:\Users\User\Downloads\logo fr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263" y="6180138"/>
            <a:ext cx="1125537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3" descr="C:\Users\User\Desktop\SALIHIN\Arts\salihin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6265863"/>
            <a:ext cx="1371600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ounded Rectangle 8"/>
          <p:cNvSpPr/>
          <p:nvPr userDrawn="1"/>
        </p:nvSpPr>
        <p:spPr>
          <a:xfrm rot="10800000" flipV="1">
            <a:off x="3840163" y="6408738"/>
            <a:ext cx="3246437" cy="85725"/>
          </a:xfrm>
          <a:prstGeom prst="round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MY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D935B1-1A1A-492B-BAC9-662D3B3D1272}" type="datetimeFigureOut">
              <a:rPr lang="en-US"/>
              <a:pPr>
                <a:defRPr/>
              </a:pPr>
              <a:t>11/30/2016</a:t>
            </a:fld>
            <a:endParaRPr lang="en-US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900C66-51F3-40B7-ADF9-FB7B495E0E5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3" name="Picture 2" descr="https://encrypted-tbn2.gstatic.com/images?q=tbn:ANd9GcSdSUtQ6W5zWjpDiUKpmcfCU6ZsmaWJ3lj9iyCJRMIMz7ifah3J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107781"/>
            <a:ext cx="2133600" cy="275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4141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05FF6A-DC21-4B80-B0DA-325AD84AE055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9409C2-3A9B-413A-9E35-533E0D82B55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1532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97AB-040F-47DC-8833-B35C3C6C7ECF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47B84C-561E-449E-9912-C7E1226990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79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97F7BF-AF6E-4678-92DC-3BE9096902B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BA1538-4752-4022-ACD2-7F1E4D082DC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5109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8323AB-B035-43AA-A173-13B61E92EA14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EC533-6E7C-46AD-AED4-02560FA36E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0864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3D710A-3ADB-43E9-B9B6-43CD39DE4F29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D95BE-0A4A-4D83-B9BD-22E3BC5C7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00758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74D265-E10F-46B1-A696-4039C712C3C6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C97538-8983-4B10-B318-B7BBA9E4717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8864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21000-4CC9-4C3A-A23E-F51694A51538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E095DA-93F8-420C-B8E4-9C034E1F305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8158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526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70A139-1758-4015-AB38-3681F6F996B1}" type="datetimeFigureOut">
              <a:rPr lang="en-US"/>
              <a:pPr>
                <a:defRPr/>
              </a:pPr>
              <a:t>11/30/2016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86200" y="6416675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41667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1354E46-6B6D-4257-9750-717452E4674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31" name="TextBox 7"/>
          <p:cNvSpPr txBox="1">
            <a:spLocks noChangeArrowheads="1"/>
          </p:cNvSpPr>
          <p:nvPr userDrawn="1"/>
        </p:nvSpPr>
        <p:spPr bwMode="auto">
          <a:xfrm>
            <a:off x="3505200" y="6642100"/>
            <a:ext cx="3836988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defRPr/>
            </a:pP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Copyright 2016 </a:t>
            </a:r>
            <a:r>
              <a:rPr lang="en-US" altLang="en-US" sz="700" b="1" dirty="0" smtClean="0">
                <a:solidFill>
                  <a:srgbClr val="F00000"/>
                </a:solidFill>
                <a:latin typeface="Neuropol" pitchFamily="34" charset="0"/>
                <a:sym typeface="Arial" charset="0"/>
              </a:rPr>
              <a:t>SALIHIN</a:t>
            </a:r>
            <a:r>
              <a:rPr lang="en-US" altLang="en-US" sz="700" b="1" dirty="0" smtClean="0">
                <a:solidFill>
                  <a:srgbClr val="F00000"/>
                </a:solidFill>
                <a:latin typeface="Arial" charset="0"/>
                <a:sym typeface="Arial" charset="0"/>
              </a:rPr>
              <a:t>. </a:t>
            </a:r>
            <a:r>
              <a:rPr lang="en-US" altLang="en-US" sz="700" b="1" dirty="0" smtClean="0">
                <a:solidFill>
                  <a:srgbClr val="000000"/>
                </a:solidFill>
                <a:latin typeface="Arial" charset="0"/>
                <a:sym typeface="Arial" charset="0"/>
              </a:rPr>
              <a:t>All Rights Reserved</a:t>
            </a:r>
            <a:endParaRPr lang="en-SG" altLang="en-US" sz="700" b="1" dirty="0" smtClean="0">
              <a:solidFill>
                <a:srgbClr val="000000"/>
              </a:solidFill>
              <a:latin typeface="Arial" charset="0"/>
              <a:sym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9" r:id="rId1"/>
    <p:sldLayoutId id="2147484010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  <p:sldLayoutId id="2147484008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1" y="2158425"/>
            <a:ext cx="9144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SPS TRAINING AND PROGRAMME MODULE</a:t>
            </a:r>
            <a:endParaRPr lang="en-US" sz="2400" b="1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54927" y="2743200"/>
            <a:ext cx="4250673" cy="106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9728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576964"/>
              </p:ext>
            </p:extLst>
          </p:nvPr>
        </p:nvGraphicFramePr>
        <p:xfrm>
          <a:off x="468313" y="1676400"/>
          <a:ext cx="8447088" cy="39053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680206"/>
                <a:gridCol w="2049556"/>
                <a:gridCol w="1746864"/>
                <a:gridCol w="1271113"/>
                <a:gridCol w="1251550"/>
                <a:gridCol w="1447799"/>
              </a:tblGrid>
              <a:tr h="350823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/>
                        <a:t>No.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700" dirty="0" smtClean="0"/>
                        <a:t>TRAINING MODULES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700" dirty="0" smtClean="0"/>
                        <a:t>TARGET USER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700" dirty="0" smtClean="0"/>
                        <a:t>FREQUENCY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700" dirty="0" smtClean="0"/>
                        <a:t>DURATION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700" dirty="0" smtClean="0"/>
                        <a:t>RESOURCES</a:t>
                      </a:r>
                      <a:endParaRPr lang="en-MY" sz="1700" dirty="0"/>
                    </a:p>
                  </a:txBody>
                  <a:tcPr marL="91423" marR="91423" marT="45673" marB="45673">
                    <a:solidFill>
                      <a:srgbClr val="0070C0"/>
                    </a:solidFill>
                  </a:tcPr>
                </a:tc>
              </a:tr>
              <a:tr h="822831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 1</a:t>
                      </a:r>
                      <a:endParaRPr lang="en-MY" sz="1600" dirty="0"/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baseline="0" dirty="0" smtClean="0"/>
                        <a:t>Basic Accounting &amp; Business Documentation</a:t>
                      </a:r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MY" sz="1600" dirty="0" smtClean="0"/>
                        <a:t>Micro Entrepreneurs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SPS Leavers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Under Graduates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r>
                        <a:rPr lang="en-US" sz="1600" baseline="0" dirty="0" smtClean="0"/>
                        <a:t>Graduates</a:t>
                      </a:r>
                      <a:endParaRPr lang="en-MY" sz="1600" baseline="0" dirty="0" smtClean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Weekly</a:t>
                      </a:r>
                      <a:endParaRPr lang="en-MY" sz="1600" dirty="0" smtClean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1 </a:t>
                      </a:r>
                      <a:r>
                        <a:rPr lang="en-US" sz="1200" baseline="0" dirty="0" smtClean="0"/>
                        <a:t>1/2</a:t>
                      </a:r>
                      <a:r>
                        <a:rPr lang="en-US" sz="1600" baseline="0" dirty="0" smtClean="0"/>
                        <a:t> Hours</a:t>
                      </a:r>
                      <a:endParaRPr lang="en-MY" sz="1600" baseline="0" dirty="0" smtClean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3 Persons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85934">
                <a:tc vMerge="1"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marL="91423" marR="91423" marT="45686" marB="4568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/>
                        <a:t>SPSLite Training &amp;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dirty="0" smtClean="0"/>
                        <a:t>Basic/ Advance SPSLite</a:t>
                      </a:r>
                      <a:r>
                        <a:rPr lang="en-MY" sz="1600" baseline="0" dirty="0" smtClean="0"/>
                        <a:t> </a:t>
                      </a:r>
                      <a:r>
                        <a:rPr lang="en-MY" sz="1600" dirty="0" smtClean="0"/>
                        <a:t>Website Training </a:t>
                      </a:r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200" baseline="0" dirty="0" smtClean="0"/>
                    </a:p>
                  </a:txBody>
                  <a:tcPr marL="91423" marR="91423" marT="45686" marB="45686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aseline="0" dirty="0" smtClean="0"/>
                        <a:t>1 </a:t>
                      </a:r>
                      <a:r>
                        <a:rPr lang="en-US" sz="1200" baseline="0" dirty="0" smtClean="0"/>
                        <a:t>1/2</a:t>
                      </a:r>
                      <a:r>
                        <a:rPr lang="en-US" sz="1600" baseline="0" dirty="0" smtClean="0"/>
                        <a:t> Hours</a:t>
                      </a:r>
                      <a:endParaRPr lang="en-MY" sz="1600" baseline="0" dirty="0" smtClean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marL="91423" marR="91423" marT="45686" marB="45686"/>
                </a:tc>
              </a:tr>
              <a:tr h="822831"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DAY 2</a:t>
                      </a:r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 Training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200" baseline="0" dirty="0" smtClean="0"/>
                    </a:p>
                  </a:txBody>
                  <a:tcPr marL="91423" marR="91423" marT="45686" marB="45686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3</a:t>
                      </a:r>
                      <a:r>
                        <a:rPr lang="en-US" sz="1600" baseline="0" dirty="0" smtClean="0"/>
                        <a:t> hours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marL="91423" marR="91423" marT="45686" marB="45686"/>
                </a:tc>
              </a:tr>
              <a:tr h="822831"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DAY 3</a:t>
                      </a:r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 Full</a:t>
                      </a:r>
                      <a:r>
                        <a:rPr lang="en-US" sz="1600" baseline="0" dirty="0" smtClean="0"/>
                        <a:t> Day Examination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200" baseline="0" dirty="0" smtClean="0"/>
                    </a:p>
                  </a:txBody>
                  <a:tcPr marL="91423" marR="91423" marT="45686" marB="45686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  <a:tc>
                  <a:txBody>
                    <a:bodyPr/>
                    <a:lstStyle/>
                    <a:p>
                      <a:pPr algn="l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marL="91423" marR="91423" marT="45686" marB="45686"/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Target audience…...</a:t>
            </a:r>
            <a:r>
              <a:rPr lang="en-US" sz="3000" dirty="0" err="1" smtClean="0">
                <a:solidFill>
                  <a:schemeClr val="tx1"/>
                </a:solidFill>
                <a:latin typeface="Arial Black"/>
              </a:rPr>
              <a:t>cont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3975755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 txBox="1">
            <a:spLocks/>
          </p:cNvSpPr>
          <p:nvPr/>
        </p:nvSpPr>
        <p:spPr bwMode="auto">
          <a:xfrm>
            <a:off x="457200" y="152400"/>
            <a:ext cx="830580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4400"/>
              <a:t>PROGRAMME SCHEDULE</a:t>
            </a:r>
            <a:endParaRPr lang="en-MY" altLang="en-US" sz="440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0895488"/>
              </p:ext>
            </p:extLst>
          </p:nvPr>
        </p:nvGraphicFramePr>
        <p:xfrm>
          <a:off x="152400" y="1570038"/>
          <a:ext cx="8839200" cy="36115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0260"/>
                <a:gridCol w="1094740"/>
                <a:gridCol w="1409700"/>
                <a:gridCol w="810260"/>
                <a:gridCol w="2283460"/>
                <a:gridCol w="810260"/>
                <a:gridCol w="1620520"/>
              </a:tblGrid>
              <a:tr h="822944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Details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8.00</a:t>
                      </a:r>
                    </a:p>
                    <a:p>
                      <a:pPr algn="ctr"/>
                      <a:r>
                        <a:rPr lang="en-US" sz="1600" dirty="0" smtClean="0"/>
                        <a:t>-</a:t>
                      </a:r>
                    </a:p>
                    <a:p>
                      <a:pPr algn="ctr"/>
                      <a:r>
                        <a:rPr lang="en-US" sz="1600" dirty="0" smtClean="0"/>
                        <a:t>9.00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Session I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9.00-10.30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10.30 </a:t>
                      </a:r>
                    </a:p>
                    <a:p>
                      <a:pPr algn="ctr"/>
                      <a:r>
                        <a:rPr lang="en-US" sz="1600" dirty="0" smtClean="0"/>
                        <a:t>-</a:t>
                      </a:r>
                    </a:p>
                    <a:p>
                      <a:pPr algn="ctr"/>
                      <a:r>
                        <a:rPr lang="en-US" sz="1600" dirty="0" smtClean="0"/>
                        <a:t>11.00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Session II</a:t>
                      </a:r>
                    </a:p>
                    <a:p>
                      <a:pPr algn="ctr"/>
                      <a:r>
                        <a:rPr lang="en-US" sz="1600" dirty="0" smtClean="0"/>
                        <a:t>11.00-13.00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13.00</a:t>
                      </a:r>
                    </a:p>
                    <a:p>
                      <a:pPr algn="ctr"/>
                      <a:r>
                        <a:rPr lang="en-US" sz="1600" dirty="0" smtClean="0"/>
                        <a:t>-</a:t>
                      </a:r>
                    </a:p>
                    <a:p>
                      <a:pPr algn="ctr"/>
                      <a:r>
                        <a:rPr lang="en-US" sz="1600" dirty="0" smtClean="0"/>
                        <a:t>14.30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Session III</a:t>
                      </a:r>
                    </a:p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14.30-17.00</a:t>
                      </a:r>
                      <a:endParaRPr lang="en-MY" sz="1600" dirty="0"/>
                    </a:p>
                  </a:txBody>
                  <a:tcPr marT="45712" marB="45712">
                    <a:solidFill>
                      <a:srgbClr val="0070C0"/>
                    </a:solidFill>
                  </a:tcPr>
                </a:tc>
              </a:tr>
              <a:tr h="11580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 1</a:t>
                      </a:r>
                      <a:endParaRPr lang="en-MY" sz="14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Registration &amp; Breakfast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Basic Accounting &amp; Business Documentation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Tea Break</a:t>
                      </a:r>
                      <a:endParaRPr lang="en-MY" sz="1200" dirty="0"/>
                    </a:p>
                  </a:txBody>
                  <a:tcPr marT="45712" marB="4571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SPS Lite (Overview, Set Up</a:t>
                      </a:r>
                      <a:r>
                        <a:rPr lang="en-US" sz="1200" baseline="0" dirty="0" smtClean="0"/>
                        <a:t> Process &amp; Expenses Modules)</a:t>
                      </a:r>
                      <a:r>
                        <a:rPr lang="en-US" sz="1200" dirty="0" smtClean="0"/>
                        <a:t> 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Lunch</a:t>
                      </a:r>
                      <a:endParaRPr lang="en-MY" sz="1200" dirty="0"/>
                    </a:p>
                  </a:txBody>
                  <a:tcPr marT="45712" marB="45712"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SPS Lite (Sales, general &amp; Report Modules)</a:t>
                      </a:r>
                    </a:p>
                    <a:p>
                      <a:r>
                        <a:rPr lang="en-US" sz="1200" dirty="0" smtClean="0"/>
                        <a:t>SPS</a:t>
                      </a:r>
                      <a:r>
                        <a:rPr lang="en-US" sz="1200" baseline="0" dirty="0" smtClean="0"/>
                        <a:t> Web (Overview &amp; Setup Modules)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158011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 2</a:t>
                      </a:r>
                      <a:endParaRPr lang="en-MY" sz="14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Breakfast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SPS Full Set</a:t>
                      </a:r>
                      <a:r>
                        <a:rPr lang="en-US" sz="1200" baseline="0" dirty="0" smtClean="0"/>
                        <a:t> (Overview &amp; Set Up Process Modules)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SPS Full Set (Inventory, Purchase &amp; Account Payable Modules)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SPS Full Set (Sales, Account receivables, Other payment, GST &amp; Financial Report Modules)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7259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Day3</a:t>
                      </a:r>
                      <a:endParaRPr lang="en-MY" sz="14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Breakfast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Examination &amp; Assessment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sz="1400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Lunch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Dismiss</a:t>
                      </a:r>
                      <a:endParaRPr lang="en-MY" sz="1200" dirty="0"/>
                    </a:p>
                  </a:txBody>
                  <a:tcPr marT="45712" marB="45712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55865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4445158"/>
              </p:ext>
            </p:extLst>
          </p:nvPr>
        </p:nvGraphicFramePr>
        <p:xfrm>
          <a:off x="228600" y="914400"/>
          <a:ext cx="8534400" cy="5208009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861269"/>
                <a:gridCol w="3719120"/>
                <a:gridCol w="3954011"/>
              </a:tblGrid>
              <a:tr h="37953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SPS Training Module</a:t>
                      </a:r>
                      <a:r>
                        <a:rPr lang="en-US" sz="1800" baseline="0" dirty="0" smtClean="0"/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79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902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Basic Accounting Knowledge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Objective: To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Expose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the normal business process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 as well as basic accounting knowledge to participants.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Flow of Accounting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Documents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Double Entry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Balance Sheet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Income Statement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SPS </a:t>
                      </a:r>
                      <a:r>
                        <a:rPr lang="en-MY" sz="1600" u="none" strike="noStrike" baseline="0" dirty="0" err="1" smtClean="0">
                          <a:solidFill>
                            <a:schemeClr val="tx1"/>
                          </a:solidFill>
                        </a:rPr>
                        <a:t>Lite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Objective: To Familiarize participants with the basic book keeping system.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Overview of SPS </a:t>
                      </a:r>
                      <a:r>
                        <a:rPr lang="en-MY" sz="1600" u="none" strike="noStrike" baseline="0" dirty="0" err="1" smtClean="0">
                          <a:solidFill>
                            <a:schemeClr val="tx1"/>
                          </a:solidFill>
                        </a:rPr>
                        <a:t>Lite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Company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Fixed Asset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Bank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Loan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Expenses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 algn="l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Expenses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COGS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Operating Expenses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Purchase of Fixed Assets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871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1355420"/>
              </p:ext>
            </p:extLst>
          </p:nvPr>
        </p:nvGraphicFramePr>
        <p:xfrm>
          <a:off x="228600" y="1402080"/>
          <a:ext cx="8534400" cy="4617720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861269"/>
                <a:gridCol w="3719120"/>
                <a:gridCol w="3954011"/>
              </a:tblGrid>
              <a:tr h="37953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SPS Training Module</a:t>
                      </a:r>
                      <a:r>
                        <a:rPr lang="en-US" sz="1800" baseline="0" dirty="0" smtClean="0"/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79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90271"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General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Bank Transfer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Loan Repayment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Loan Receive</a:t>
                      </a:r>
                    </a:p>
                    <a:p>
                      <a:pPr marL="45720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Reports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Profit &amp; Loss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Account Balance Summary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Fixed Assets Report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Loan Report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SME Cash Flow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Posted Journal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SPS Personal Web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Objective: To Empower Business Marketing Tools Through Website.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Overview of Personal Web</a:t>
                      </a: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Front Page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Menu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About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Product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err="1" smtClean="0">
                          <a:solidFill>
                            <a:schemeClr val="tx1"/>
                          </a:solidFill>
                        </a:rPr>
                        <a:t>Testimoni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Contact Us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68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539343"/>
              </p:ext>
            </p:extLst>
          </p:nvPr>
        </p:nvGraphicFramePr>
        <p:xfrm>
          <a:off x="228600" y="1055631"/>
          <a:ext cx="8534400" cy="4964169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861269"/>
                <a:gridCol w="3719120"/>
                <a:gridCol w="3954011"/>
              </a:tblGrid>
              <a:tr h="379539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SPS Training Module</a:t>
                      </a:r>
                      <a:r>
                        <a:rPr lang="en-US" sz="1800" baseline="0" dirty="0" smtClean="0"/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791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90271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 algn="l">
                        <a:buFont typeface="Wingdings" panose="05000000000000000000" pitchFamily="2" charset="2"/>
                        <a:buChar char="q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SPS Accounting Software</a:t>
                      </a:r>
                    </a:p>
                    <a:p>
                      <a:pPr marL="285750" indent="-285750" algn="l">
                        <a:buFont typeface="Arial" panose="020B0604020202020204" pitchFamily="34" charset="0"/>
                        <a:buChar char="•"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Objective: </a:t>
                      </a:r>
                      <a:r>
                        <a:rPr lang="en-MY" sz="1600" dirty="0" smtClean="0">
                          <a:solidFill>
                            <a:schemeClr val="tx1"/>
                          </a:solidFill>
                        </a:rPr>
                        <a:t>To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Maintain Systematic Records of Business Transaction in Order to Generate Various Report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 algn="l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SPS Overview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Overview of SPS Product </a:t>
                      </a:r>
                    </a:p>
                    <a:p>
                      <a:pPr marL="457200" lvl="1" indent="0" algn="l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 algn="l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Setup Process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Company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System &amp; General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Form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Financial Year Calendar 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Purchasing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Supplier Setup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Purchase Order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Purchase receive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Account Payable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Purchase Invoice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Purchase Debit/Credit Note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Supplier Payment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Report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3066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837882"/>
          </a:xfrm>
        </p:spPr>
        <p:txBody>
          <a:bodyPr>
            <a:normAutofit/>
          </a:bodyPr>
          <a:lstStyle/>
          <a:p>
            <a:r>
              <a:rPr lang="en-US" dirty="0" smtClean="0"/>
              <a:t>Program breakdown</a:t>
            </a:r>
            <a:endParaRPr lang="en-MY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2443436"/>
              </p:ext>
            </p:extLst>
          </p:nvPr>
        </p:nvGraphicFramePr>
        <p:xfrm>
          <a:off x="152400" y="1295400"/>
          <a:ext cx="8610600" cy="4572001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868959"/>
                <a:gridCol w="3752326"/>
                <a:gridCol w="3989315"/>
              </a:tblGrid>
              <a:tr h="371745">
                <a:tc gridSpan="3"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SPS</a:t>
                      </a:r>
                      <a:r>
                        <a:rPr lang="en-US" sz="1800" baseline="0" dirty="0" smtClean="0"/>
                        <a:t> Training </a:t>
                      </a:r>
                      <a:r>
                        <a:rPr lang="en-US" sz="1800" dirty="0" smtClean="0"/>
                        <a:t>Module</a:t>
                      </a:r>
                      <a:r>
                        <a:rPr lang="en-US" sz="1800" baseline="0" dirty="0" smtClean="0"/>
                        <a:t> Details</a:t>
                      </a:r>
                      <a:endParaRPr lang="en-MY" sz="18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40766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Subjects</a:t>
                      </a:r>
                      <a:endParaRPr lang="en-MY" sz="1600" dirty="0"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MY"/>
                    </a:p>
                  </a:txBody>
                  <a:tcPr/>
                </a:tc>
              </a:tr>
              <a:tr h="3859490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n-MY" sz="16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Sales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Customer Setup 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Sales Quotation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Sales Order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Delivery Order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endParaRPr kumimoji="0" lang="en-MY" sz="16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Account Receivables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Sales Invoice 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Sales Debit &amp; Credit Note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Customer Payment Received</a:t>
                      </a:r>
                    </a:p>
                    <a:p>
                      <a:pPr marL="7429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ü"/>
                        <a:tabLst/>
                        <a:defRPr/>
                      </a:pPr>
                      <a:r>
                        <a:rPr kumimoji="0" lang="en-MY" sz="16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</a:rPr>
                        <a:t>Account Receivable Report 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Arial" panose="020B0604020202020204" pitchFamily="34" charset="0"/>
                        <a:buChar char="•"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Other Payment &amp; Other Receive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Goods &amp; Services Tax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GST Setup  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Bad Debt Relief &amp; Bad Debt Recover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GST Report, GST -03 &amp; Relevant Report</a:t>
                      </a:r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lvl="0" indent="-285750">
                        <a:buFont typeface="Wingdings" panose="05000000000000000000" pitchFamily="2" charset="2"/>
                        <a:buChar char="v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Financial Report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Trial Balance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Profit &amp; Loss</a:t>
                      </a:r>
                    </a:p>
                    <a:p>
                      <a:pPr marL="742950" lvl="1" indent="-285750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Balance Sheet</a:t>
                      </a:r>
                    </a:p>
                    <a:p>
                      <a:pPr marL="457200" lvl="1" indent="0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v"/>
                        <a:tabLst/>
                        <a:defRPr/>
                      </a:pPr>
                      <a:r>
                        <a:rPr lang="en-MY" sz="1600" u="none" strike="noStrike" baseline="0" dirty="0" smtClean="0">
                          <a:solidFill>
                            <a:schemeClr val="tx1"/>
                          </a:solidFill>
                        </a:rPr>
                        <a:t>Zakat &amp; </a:t>
                      </a:r>
                      <a:r>
                        <a:rPr lang="en-MY" sz="1600" u="none" strike="noStrike" baseline="0" dirty="0" err="1" smtClean="0">
                          <a:solidFill>
                            <a:schemeClr val="tx1"/>
                          </a:solidFill>
                        </a:rPr>
                        <a:t>Wakaf</a:t>
                      </a:r>
                      <a:endParaRPr lang="en-MY" sz="1600" u="none" strike="noStrike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lvl="0" indent="0">
                        <a:buFont typeface="Wingdings" panose="05000000000000000000" pitchFamily="2" charset="2"/>
                        <a:buNone/>
                      </a:pPr>
                      <a:endParaRPr lang="en-MY" sz="1600" u="none" strike="noStrike" baseline="0" dirty="0" smtClean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808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err="1" smtClean="0">
                <a:solidFill>
                  <a:schemeClr val="tx1"/>
                </a:solidFill>
                <a:latin typeface="Arial Black"/>
              </a:rPr>
              <a:t>cpc</a:t>
            </a: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 training &amp; Certification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6019800" y="3295551"/>
            <a:ext cx="2743200" cy="2724249"/>
            <a:chOff x="10515600" y="227271"/>
            <a:chExt cx="2743200" cy="2724249"/>
          </a:xfrm>
        </p:grpSpPr>
        <p:grpSp>
          <p:nvGrpSpPr>
            <p:cNvPr id="5124" name="Group 13"/>
            <p:cNvGrpSpPr>
              <a:grpSpLocks/>
            </p:cNvGrpSpPr>
            <p:nvPr/>
          </p:nvGrpSpPr>
          <p:grpSpPr bwMode="auto">
            <a:xfrm>
              <a:off x="10515600" y="227271"/>
              <a:ext cx="2743200" cy="2724249"/>
              <a:chOff x="2627784" y="1988840"/>
              <a:chExt cx="4196848" cy="4176464"/>
            </a:xfrm>
          </p:grpSpPr>
          <p:sp>
            <p:nvSpPr>
              <p:cNvPr id="14" name="Freeform 13"/>
              <p:cNvSpPr/>
              <p:nvPr/>
            </p:nvSpPr>
            <p:spPr>
              <a:xfrm>
                <a:off x="3880972" y="1988840"/>
                <a:ext cx="2741016" cy="2074829"/>
              </a:xfrm>
              <a:custGeom>
                <a:avLst/>
                <a:gdLst>
                  <a:gd name="connsiteX0" fmla="*/ 672724 w 2176259"/>
                  <a:gd name="connsiteY0" fmla="*/ 0 h 1646031"/>
                  <a:gd name="connsiteX1" fmla="*/ 2124457 w 2176259"/>
                  <a:gd name="connsiteY1" fmla="*/ 864036 h 1646031"/>
                  <a:gd name="connsiteX2" fmla="*/ 2176259 w 2176259"/>
                  <a:gd name="connsiteY2" fmla="*/ 971569 h 1646031"/>
                  <a:gd name="connsiteX3" fmla="*/ 1501797 w 2176259"/>
                  <a:gd name="connsiteY3" fmla="*/ 1646031 h 1646031"/>
                  <a:gd name="connsiteX4" fmla="*/ 0 w 2176259"/>
                  <a:gd name="connsiteY4" fmla="*/ 144234 h 1646031"/>
                  <a:gd name="connsiteX5" fmla="*/ 30081 w 2176259"/>
                  <a:gd name="connsiteY5" fmla="*/ 129744 h 1646031"/>
                  <a:gd name="connsiteX6" fmla="*/ 672724 w 2176259"/>
                  <a:gd name="connsiteY6" fmla="*/ 0 h 16460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176259" h="1646031">
                    <a:moveTo>
                      <a:pt x="672724" y="0"/>
                    </a:moveTo>
                    <a:cubicBezTo>
                      <a:pt x="1299602" y="0"/>
                      <a:pt x="1844878" y="349377"/>
                      <a:pt x="2124457" y="864036"/>
                    </a:cubicBezTo>
                    <a:lnTo>
                      <a:pt x="2176259" y="971569"/>
                    </a:lnTo>
                    <a:lnTo>
                      <a:pt x="1501797" y="1646031"/>
                    </a:lnTo>
                    <a:lnTo>
                      <a:pt x="0" y="144234"/>
                    </a:lnTo>
                    <a:lnTo>
                      <a:pt x="30081" y="129744"/>
                    </a:lnTo>
                    <a:cubicBezTo>
                      <a:pt x="227604" y="46199"/>
                      <a:pt x="444769" y="0"/>
                      <a:pt x="672724" y="0"/>
                    </a:cubicBezTo>
                    <a:close/>
                  </a:path>
                </a:pathLst>
              </a:custGeom>
              <a:solidFill>
                <a:srgbClr val="0070C0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en-US" sz="2400" b="1" cap="small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15" name="Freeform 14"/>
              <p:cNvSpPr/>
              <p:nvPr/>
            </p:nvSpPr>
            <p:spPr>
              <a:xfrm>
                <a:off x="4744873" y="3221942"/>
                <a:ext cx="2079759" cy="2744993"/>
              </a:xfrm>
              <a:custGeom>
                <a:avLst/>
                <a:gdLst>
                  <a:gd name="connsiteX0" fmla="*/ 1506765 w 1650999"/>
                  <a:gd name="connsiteY0" fmla="*/ 0 h 2179490"/>
                  <a:gd name="connsiteX1" fmla="*/ 1521255 w 1650999"/>
                  <a:gd name="connsiteY1" fmla="*/ 30081 h 2179490"/>
                  <a:gd name="connsiteX2" fmla="*/ 1650999 w 1650999"/>
                  <a:gd name="connsiteY2" fmla="*/ 672724 h 2179490"/>
                  <a:gd name="connsiteX3" fmla="*/ 786964 w 1650999"/>
                  <a:gd name="connsiteY3" fmla="*/ 2124457 h 2179490"/>
                  <a:gd name="connsiteX4" fmla="*/ 672724 w 1650999"/>
                  <a:gd name="connsiteY4" fmla="*/ 2179490 h 2179490"/>
                  <a:gd name="connsiteX5" fmla="*/ 0 w 1650999"/>
                  <a:gd name="connsiteY5" fmla="*/ 1506766 h 21794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50999" h="2179490">
                    <a:moveTo>
                      <a:pt x="1506765" y="0"/>
                    </a:moveTo>
                    <a:lnTo>
                      <a:pt x="1521255" y="30081"/>
                    </a:lnTo>
                    <a:cubicBezTo>
                      <a:pt x="1604801" y="227603"/>
                      <a:pt x="1650999" y="444769"/>
                      <a:pt x="1650999" y="672724"/>
                    </a:cubicBezTo>
                    <a:cubicBezTo>
                      <a:pt x="1650999" y="1299602"/>
                      <a:pt x="1301622" y="1844878"/>
                      <a:pt x="786964" y="2124457"/>
                    </a:cubicBezTo>
                    <a:lnTo>
                      <a:pt x="672724" y="2179490"/>
                    </a:lnTo>
                    <a:lnTo>
                      <a:pt x="0" y="1506766"/>
                    </a:lnTo>
                    <a:close/>
                  </a:path>
                </a:pathLst>
              </a:custGeom>
              <a:solidFill>
                <a:srgbClr val="FF9900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en-US" sz="2400" b="1" cap="small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16" name="Freeform 15"/>
              <p:cNvSpPr/>
              <p:nvPr/>
            </p:nvSpPr>
            <p:spPr>
              <a:xfrm>
                <a:off x="2833094" y="4090475"/>
                <a:ext cx="2741016" cy="2074829"/>
              </a:xfrm>
              <a:custGeom>
                <a:avLst/>
                <a:gdLst>
                  <a:gd name="connsiteX0" fmla="*/ 674494 w 2176194"/>
                  <a:gd name="connsiteY0" fmla="*/ 0 h 1645933"/>
                  <a:gd name="connsiteX1" fmla="*/ 2176194 w 2176194"/>
                  <a:gd name="connsiteY1" fmla="*/ 1501700 h 1645933"/>
                  <a:gd name="connsiteX2" fmla="*/ 2146116 w 2176194"/>
                  <a:gd name="connsiteY2" fmla="*/ 1516189 h 1645933"/>
                  <a:gd name="connsiteX3" fmla="*/ 1503472 w 2176194"/>
                  <a:gd name="connsiteY3" fmla="*/ 1645933 h 1645933"/>
                  <a:gd name="connsiteX4" fmla="*/ 51739 w 2176194"/>
                  <a:gd name="connsiteY4" fmla="*/ 781898 h 1645933"/>
                  <a:gd name="connsiteX5" fmla="*/ 0 w 2176194"/>
                  <a:gd name="connsiteY5" fmla="*/ 674494 h 164593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176194" h="1645933">
                    <a:moveTo>
                      <a:pt x="674494" y="0"/>
                    </a:moveTo>
                    <a:lnTo>
                      <a:pt x="2176194" y="1501700"/>
                    </a:lnTo>
                    <a:lnTo>
                      <a:pt x="2146116" y="1516189"/>
                    </a:lnTo>
                    <a:cubicBezTo>
                      <a:pt x="1948593" y="1599735"/>
                      <a:pt x="1731428" y="1645933"/>
                      <a:pt x="1503472" y="1645933"/>
                    </a:cubicBezTo>
                    <a:cubicBezTo>
                      <a:pt x="876595" y="1645933"/>
                      <a:pt x="331318" y="1296556"/>
                      <a:pt x="51739" y="781898"/>
                    </a:cubicBezTo>
                    <a:lnTo>
                      <a:pt x="0" y="674494"/>
                    </a:lnTo>
                    <a:close/>
                  </a:path>
                </a:pathLst>
              </a:custGeom>
              <a:solidFill>
                <a:srgbClr val="0070C0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en-US" sz="2400" b="1" cap="small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  <p:sp>
            <p:nvSpPr>
              <p:cNvPr id="17" name="Freeform 16"/>
              <p:cNvSpPr/>
              <p:nvPr/>
            </p:nvSpPr>
            <p:spPr>
              <a:xfrm>
                <a:off x="2627784" y="2179168"/>
                <a:ext cx="2077094" cy="2744993"/>
              </a:xfrm>
              <a:custGeom>
                <a:avLst/>
                <a:gdLst>
                  <a:gd name="connsiteX0" fmla="*/ 974468 w 1648179"/>
                  <a:gd name="connsiteY0" fmla="*/ 0 h 2177655"/>
                  <a:gd name="connsiteX1" fmla="*/ 1648179 w 1648179"/>
                  <a:gd name="connsiteY1" fmla="*/ 673711 h 2177655"/>
                  <a:gd name="connsiteX2" fmla="*/ 144234 w 1648179"/>
                  <a:gd name="connsiteY2" fmla="*/ 2177655 h 2177655"/>
                  <a:gd name="connsiteX3" fmla="*/ 129744 w 1648179"/>
                  <a:gd name="connsiteY3" fmla="*/ 2147575 h 2177655"/>
                  <a:gd name="connsiteX4" fmla="*/ 0 w 1648179"/>
                  <a:gd name="connsiteY4" fmla="*/ 1504931 h 2177655"/>
                  <a:gd name="connsiteX5" fmla="*/ 864036 w 1648179"/>
                  <a:gd name="connsiteY5" fmla="*/ 53198 h 217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48179" h="2177655">
                    <a:moveTo>
                      <a:pt x="974468" y="0"/>
                    </a:moveTo>
                    <a:lnTo>
                      <a:pt x="1648179" y="673711"/>
                    </a:lnTo>
                    <a:lnTo>
                      <a:pt x="144234" y="2177655"/>
                    </a:lnTo>
                    <a:lnTo>
                      <a:pt x="129744" y="2147575"/>
                    </a:lnTo>
                    <a:cubicBezTo>
                      <a:pt x="46199" y="1950052"/>
                      <a:pt x="0" y="1732887"/>
                      <a:pt x="0" y="1504931"/>
                    </a:cubicBezTo>
                    <a:cubicBezTo>
                      <a:pt x="0" y="878053"/>
                      <a:pt x="349377" y="332777"/>
                      <a:pt x="864036" y="53198"/>
                    </a:cubicBezTo>
                    <a:close/>
                  </a:path>
                </a:pathLst>
              </a:custGeom>
              <a:solidFill>
                <a:srgbClr val="FD8500"/>
              </a:solidFill>
              <a:ln w="38100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anchor="ctr"/>
              <a:lstStyle/>
              <a:p>
                <a:pPr algn="ctr">
                  <a:defRPr/>
                </a:pPr>
                <a:endParaRPr lang="en-US" sz="2400" b="1" cap="small">
                  <a:solidFill>
                    <a:prstClr val="white"/>
                  </a:solidFill>
                  <a:effectLst>
                    <a:outerShdw blurRad="25400" dist="38100" dir="2700000" algn="tl">
                      <a:srgbClr val="000000">
                        <a:alpha val="70000"/>
                      </a:srgbClr>
                    </a:outerShdw>
                  </a:effectLst>
                  <a:cs typeface="Arial" pitchFamily="34" charset="0"/>
                </a:endParaRPr>
              </a:p>
            </p:txBody>
          </p:sp>
        </p:grpSp>
        <p:sp>
          <p:nvSpPr>
            <p:cNvPr id="5125" name="TextBox 26"/>
            <p:cNvSpPr txBox="1">
              <a:spLocks noChangeArrowheads="1"/>
            </p:cNvSpPr>
            <p:nvPr/>
          </p:nvSpPr>
          <p:spPr bwMode="auto">
            <a:xfrm>
              <a:off x="11887200" y="554395"/>
              <a:ext cx="1162946" cy="4616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Communities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Transformation</a:t>
              </a:r>
            </a:p>
          </p:txBody>
        </p:sp>
        <p:sp>
          <p:nvSpPr>
            <p:cNvPr id="19" name="TextBox 27"/>
            <p:cNvSpPr txBox="1">
              <a:spLocks noChangeArrowheads="1"/>
            </p:cNvSpPr>
            <p:nvPr/>
          </p:nvSpPr>
          <p:spPr bwMode="auto">
            <a:xfrm>
              <a:off x="12201525" y="1621195"/>
              <a:ext cx="981075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1200" b="1" dirty="0" smtClean="0">
                  <a:solidFill>
                    <a:schemeClr val="bg1"/>
                  </a:solidFill>
                  <a:latin typeface="Calibri Light" pitchFamily="34" charset="0"/>
                </a:rPr>
                <a:t>      Accelerate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1200" b="1" dirty="0" smtClean="0">
                  <a:solidFill>
                    <a:schemeClr val="bg1"/>
                  </a:solidFill>
                  <a:latin typeface="Calibri Light" pitchFamily="34" charset="0"/>
                </a:rPr>
                <a:t>     Rate of        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1200" b="1" dirty="0" smtClean="0">
                  <a:solidFill>
                    <a:schemeClr val="bg1"/>
                  </a:solidFill>
                  <a:latin typeface="Calibri Light" pitchFamily="34" charset="0"/>
                </a:rPr>
                <a:t>   Change</a:t>
              </a:r>
            </a:p>
          </p:txBody>
        </p:sp>
        <p:sp>
          <p:nvSpPr>
            <p:cNvPr id="5127" name="TextBox 28"/>
            <p:cNvSpPr txBox="1">
              <a:spLocks noChangeArrowheads="1"/>
            </p:cNvSpPr>
            <p:nvPr/>
          </p:nvSpPr>
          <p:spPr bwMode="auto">
            <a:xfrm>
              <a:off x="10820400" y="2078395"/>
              <a:ext cx="1371600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Economy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     vs Education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            Demand</a:t>
              </a:r>
            </a:p>
          </p:txBody>
        </p:sp>
        <p:sp>
          <p:nvSpPr>
            <p:cNvPr id="5128" name="TextBox 29"/>
            <p:cNvSpPr txBox="1">
              <a:spLocks noChangeArrowheads="1"/>
            </p:cNvSpPr>
            <p:nvPr/>
          </p:nvSpPr>
          <p:spPr bwMode="auto">
            <a:xfrm>
              <a:off x="10725997" y="746264"/>
              <a:ext cx="932603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Closing </a:t>
              </a: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 </a:t>
              </a:r>
              <a:r>
                <a:rPr lang="en-US" altLang="en-US" sz="1200" b="1" dirty="0" smtClean="0">
                  <a:solidFill>
                    <a:schemeClr val="bg1"/>
                  </a:solidFill>
                  <a:latin typeface="Calibri Light" pitchFamily="34" charset="0"/>
                </a:rPr>
                <a:t>Skills        </a:t>
              </a:r>
              <a:endParaRPr lang="en-US" altLang="en-US" sz="1200" b="1" dirty="0">
                <a:solidFill>
                  <a:schemeClr val="bg1"/>
                </a:solidFill>
                <a:latin typeface="Calibri Light" pitchFamily="34" charset="0"/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 b="1" dirty="0">
                  <a:solidFill>
                    <a:schemeClr val="bg1"/>
                  </a:solidFill>
                  <a:latin typeface="Calibri Light" pitchFamily="34" charset="0"/>
                </a:rPr>
                <a:t> </a:t>
              </a:r>
              <a:r>
                <a:rPr lang="en-US" altLang="en-US" sz="1200" b="1" dirty="0" smtClean="0">
                  <a:solidFill>
                    <a:schemeClr val="bg1"/>
                  </a:solidFill>
                  <a:latin typeface="Calibri Light" pitchFamily="34" charset="0"/>
                </a:rPr>
                <a:t>Gaps</a:t>
              </a:r>
              <a:endParaRPr lang="en-US" altLang="en-US" sz="1200" b="1" dirty="0">
                <a:solidFill>
                  <a:schemeClr val="bg1"/>
                </a:solidFill>
                <a:latin typeface="Calibri Light" pitchFamily="34" charset="0"/>
              </a:endParaRPr>
            </a:p>
          </p:txBody>
        </p:sp>
      </p:grpSp>
      <p:sp>
        <p:nvSpPr>
          <p:cNvPr id="20" name="Rectangle 5"/>
          <p:cNvSpPr/>
          <p:nvPr/>
        </p:nvSpPr>
        <p:spPr>
          <a:xfrm>
            <a:off x="0" y="2764040"/>
            <a:ext cx="2333629" cy="1237355"/>
          </a:xfrm>
          <a:custGeom>
            <a:avLst/>
            <a:gdLst>
              <a:gd name="connsiteX0" fmla="*/ 0 w 2486029"/>
              <a:gd name="connsiteY0" fmla="*/ 0 h 1237355"/>
              <a:gd name="connsiteX1" fmla="*/ 2486029 w 2486029"/>
              <a:gd name="connsiteY1" fmla="*/ 0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  <a:gd name="connsiteX0" fmla="*/ 0 w 2486029"/>
              <a:gd name="connsiteY0" fmla="*/ 10757 h 1248112"/>
              <a:gd name="connsiteX1" fmla="*/ 1550114 w 2486029"/>
              <a:gd name="connsiteY1" fmla="*/ 0 h 1248112"/>
              <a:gd name="connsiteX2" fmla="*/ 2486029 w 2486029"/>
              <a:gd name="connsiteY2" fmla="*/ 1248112 h 1248112"/>
              <a:gd name="connsiteX3" fmla="*/ 0 w 2486029"/>
              <a:gd name="connsiteY3" fmla="*/ 1248112 h 1248112"/>
              <a:gd name="connsiteX4" fmla="*/ 0 w 2486029"/>
              <a:gd name="connsiteY4" fmla="*/ 10757 h 1248112"/>
              <a:gd name="connsiteX0" fmla="*/ 0 w 2486029"/>
              <a:gd name="connsiteY0" fmla="*/ 0 h 1237355"/>
              <a:gd name="connsiteX1" fmla="*/ 1547733 w 2486029"/>
              <a:gd name="connsiteY1" fmla="*/ 5911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6029" h="1237355">
                <a:moveTo>
                  <a:pt x="0" y="0"/>
                </a:moveTo>
                <a:lnTo>
                  <a:pt x="1547733" y="5911"/>
                </a:lnTo>
                <a:lnTo>
                  <a:pt x="2486029" y="1237355"/>
                </a:lnTo>
                <a:lnTo>
                  <a:pt x="0" y="12373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93000">
                <a:schemeClr val="bg1"/>
              </a:gs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256390" y="2764041"/>
            <a:ext cx="1204857" cy="8928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01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22" name="Pentagon 21"/>
          <p:cNvSpPr/>
          <p:nvPr/>
        </p:nvSpPr>
        <p:spPr>
          <a:xfrm>
            <a:off x="2281084" y="3108510"/>
            <a:ext cx="3586316" cy="892885"/>
          </a:xfrm>
          <a:prstGeom prst="homePlate">
            <a:avLst>
              <a:gd name="adj" fmla="val 4146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182880" rtlCol="0" anchor="ctr"/>
          <a:lstStyle/>
          <a:p>
            <a:pPr algn="just"/>
            <a:endParaRPr lang="en-US" sz="1200" dirty="0"/>
          </a:p>
        </p:txBody>
      </p:sp>
      <p:sp>
        <p:nvSpPr>
          <p:cNvPr id="23" name="Parallelogram 22"/>
          <p:cNvSpPr/>
          <p:nvPr/>
        </p:nvSpPr>
        <p:spPr>
          <a:xfrm rot="16200000">
            <a:off x="1278762" y="2946528"/>
            <a:ext cx="1237354" cy="872380"/>
          </a:xfrm>
          <a:prstGeom prst="parallelogram">
            <a:avLst>
              <a:gd name="adj" fmla="val 3960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Pentagon 23"/>
          <p:cNvSpPr/>
          <p:nvPr/>
        </p:nvSpPr>
        <p:spPr>
          <a:xfrm>
            <a:off x="2281084" y="4136315"/>
            <a:ext cx="3586316" cy="892885"/>
          </a:xfrm>
          <a:prstGeom prst="homePlate">
            <a:avLst>
              <a:gd name="adj" fmla="val 41466"/>
            </a:avLst>
          </a:prstGeom>
          <a:solidFill>
            <a:srgbClr val="FE53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182880" rtlCol="0" anchor="ctr"/>
          <a:lstStyle/>
          <a:p>
            <a:pPr lvl="0" algn="just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28" name="Rectangle 5"/>
          <p:cNvSpPr/>
          <p:nvPr/>
        </p:nvSpPr>
        <p:spPr>
          <a:xfrm>
            <a:off x="0" y="3791845"/>
            <a:ext cx="2333629" cy="1237355"/>
          </a:xfrm>
          <a:custGeom>
            <a:avLst/>
            <a:gdLst>
              <a:gd name="connsiteX0" fmla="*/ 0 w 2486029"/>
              <a:gd name="connsiteY0" fmla="*/ 0 h 1237355"/>
              <a:gd name="connsiteX1" fmla="*/ 2486029 w 2486029"/>
              <a:gd name="connsiteY1" fmla="*/ 0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  <a:gd name="connsiteX0" fmla="*/ 0 w 2486029"/>
              <a:gd name="connsiteY0" fmla="*/ 10757 h 1248112"/>
              <a:gd name="connsiteX1" fmla="*/ 1550114 w 2486029"/>
              <a:gd name="connsiteY1" fmla="*/ 0 h 1248112"/>
              <a:gd name="connsiteX2" fmla="*/ 2486029 w 2486029"/>
              <a:gd name="connsiteY2" fmla="*/ 1248112 h 1248112"/>
              <a:gd name="connsiteX3" fmla="*/ 0 w 2486029"/>
              <a:gd name="connsiteY3" fmla="*/ 1248112 h 1248112"/>
              <a:gd name="connsiteX4" fmla="*/ 0 w 2486029"/>
              <a:gd name="connsiteY4" fmla="*/ 10757 h 1248112"/>
              <a:gd name="connsiteX0" fmla="*/ 0 w 2486029"/>
              <a:gd name="connsiteY0" fmla="*/ 0 h 1237355"/>
              <a:gd name="connsiteX1" fmla="*/ 1547733 w 2486029"/>
              <a:gd name="connsiteY1" fmla="*/ 5911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6029" h="1237355">
                <a:moveTo>
                  <a:pt x="0" y="0"/>
                </a:moveTo>
                <a:lnTo>
                  <a:pt x="1547733" y="5911"/>
                </a:lnTo>
                <a:lnTo>
                  <a:pt x="2486029" y="1237355"/>
                </a:lnTo>
                <a:lnTo>
                  <a:pt x="0" y="12373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93000">
                <a:schemeClr val="bg1"/>
              </a:gs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>
            <a:off x="256390" y="3791846"/>
            <a:ext cx="1204857" cy="892885"/>
          </a:xfrm>
          <a:prstGeom prst="rect">
            <a:avLst/>
          </a:prstGeom>
          <a:solidFill>
            <a:srgbClr val="FE53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02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0" name="Parallelogram 29"/>
          <p:cNvSpPr/>
          <p:nvPr/>
        </p:nvSpPr>
        <p:spPr>
          <a:xfrm rot="16200000">
            <a:off x="1278762" y="3974333"/>
            <a:ext cx="1237354" cy="872380"/>
          </a:xfrm>
          <a:prstGeom prst="parallelogram">
            <a:avLst>
              <a:gd name="adj" fmla="val 39609"/>
            </a:avLst>
          </a:prstGeom>
          <a:solidFill>
            <a:srgbClr val="C31D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762000" y="1743670"/>
            <a:ext cx="45251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buFont typeface="Arial" charset="0"/>
              <a:buNone/>
            </a:pPr>
            <a:r>
              <a:rPr lang="en-MY" altLang="en-US" sz="1800" b="1" dirty="0" smtClean="0"/>
              <a:t>CPC </a:t>
            </a:r>
            <a:r>
              <a:rPr lang="en-MY" altLang="en-US" sz="1800" b="1" dirty="0"/>
              <a:t>Training Program is part of </a:t>
            </a:r>
            <a:r>
              <a:rPr lang="en-MY" altLang="en-US" sz="1800" b="1" dirty="0" smtClean="0"/>
              <a:t>Content Provider Contractor (CPC) 5 </a:t>
            </a:r>
            <a:r>
              <a:rPr lang="en-MY" altLang="en-US" sz="1800" b="1" dirty="0"/>
              <a:t>Years Pi1M Content Empowerment </a:t>
            </a:r>
            <a:r>
              <a:rPr lang="en-MY" altLang="en-US" sz="1800" b="1" dirty="0" smtClean="0"/>
              <a:t>Proposal</a:t>
            </a:r>
            <a:endParaRPr lang="en-US" altLang="en-US" sz="1050" b="1" dirty="0"/>
          </a:p>
        </p:txBody>
      </p:sp>
      <p:sp>
        <p:nvSpPr>
          <p:cNvPr id="2" name="Rectangle 1"/>
          <p:cNvSpPr/>
          <p:nvPr/>
        </p:nvSpPr>
        <p:spPr>
          <a:xfrm>
            <a:off x="5914231" y="1418272"/>
            <a:ext cx="284876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Font typeface="Arial" charset="0"/>
              <a:buNone/>
            </a:pPr>
            <a:r>
              <a:rPr lang="en-MY" altLang="en-US" b="1" dirty="0" smtClean="0"/>
              <a:t>To nurture </a:t>
            </a:r>
            <a:r>
              <a:rPr lang="en-MY" altLang="en-US" b="1" dirty="0"/>
              <a:t>local economies and bring about greater shared prosperity and social change </a:t>
            </a:r>
            <a:r>
              <a:rPr lang="en-MY" altLang="en-US" b="1" dirty="0" smtClean="0"/>
              <a:t>to  </a:t>
            </a:r>
            <a:r>
              <a:rPr lang="en-MY" altLang="en-US" b="1" dirty="0"/>
              <a:t>underserved </a:t>
            </a:r>
            <a:r>
              <a:rPr lang="en-MY" altLang="en-US" b="1" dirty="0" smtClean="0"/>
              <a:t>communities</a:t>
            </a:r>
            <a:endParaRPr lang="en-MY" altLang="en-US" b="1" dirty="0"/>
          </a:p>
        </p:txBody>
      </p:sp>
      <p:sp>
        <p:nvSpPr>
          <p:cNvPr id="25" name="Title 1"/>
          <p:cNvSpPr txBox="1">
            <a:spLocks/>
          </p:cNvSpPr>
          <p:nvPr/>
        </p:nvSpPr>
        <p:spPr>
          <a:xfrm>
            <a:off x="2349395" y="3086498"/>
            <a:ext cx="2984605" cy="933947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bg1"/>
                </a:solidFill>
                <a:latin typeface="Arial Black"/>
              </a:rPr>
              <a:t>Catalyze underserved growth</a:t>
            </a:r>
            <a:endParaRPr lang="en-MY" sz="1800" dirty="0">
              <a:solidFill>
                <a:schemeClr val="bg1"/>
              </a:solidFill>
              <a:latin typeface="Arial Black"/>
            </a:endParaRPr>
          </a:p>
        </p:txBody>
      </p:sp>
      <p:sp>
        <p:nvSpPr>
          <p:cNvPr id="26" name="Title 1"/>
          <p:cNvSpPr txBox="1">
            <a:spLocks/>
          </p:cNvSpPr>
          <p:nvPr/>
        </p:nvSpPr>
        <p:spPr>
          <a:xfrm>
            <a:off x="2349395" y="4136315"/>
            <a:ext cx="2984605" cy="777014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bg1"/>
                </a:solidFill>
                <a:latin typeface="Arial Black"/>
              </a:rPr>
              <a:t>Bridging skills and knowledge gap</a:t>
            </a:r>
            <a:endParaRPr lang="en-MY" sz="1800" dirty="0">
              <a:solidFill>
                <a:schemeClr val="bg1"/>
              </a:solidFill>
              <a:latin typeface="Arial Black"/>
            </a:endParaRPr>
          </a:p>
        </p:txBody>
      </p:sp>
      <p:sp>
        <p:nvSpPr>
          <p:cNvPr id="35" name="Pentagon 34"/>
          <p:cNvSpPr/>
          <p:nvPr/>
        </p:nvSpPr>
        <p:spPr>
          <a:xfrm>
            <a:off x="2281084" y="5203115"/>
            <a:ext cx="3586316" cy="892885"/>
          </a:xfrm>
          <a:prstGeom prst="homePlate">
            <a:avLst>
              <a:gd name="adj" fmla="val 41466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0" rIns="182880" rtlCol="0" anchor="ctr"/>
          <a:lstStyle/>
          <a:p>
            <a:pPr lvl="0" algn="just"/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36" name="Rectangle 5"/>
          <p:cNvSpPr/>
          <p:nvPr/>
        </p:nvSpPr>
        <p:spPr>
          <a:xfrm>
            <a:off x="0" y="4858645"/>
            <a:ext cx="2333629" cy="1237355"/>
          </a:xfrm>
          <a:custGeom>
            <a:avLst/>
            <a:gdLst>
              <a:gd name="connsiteX0" fmla="*/ 0 w 2486029"/>
              <a:gd name="connsiteY0" fmla="*/ 0 h 1237355"/>
              <a:gd name="connsiteX1" fmla="*/ 2486029 w 2486029"/>
              <a:gd name="connsiteY1" fmla="*/ 0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  <a:gd name="connsiteX0" fmla="*/ 0 w 2486029"/>
              <a:gd name="connsiteY0" fmla="*/ 10757 h 1248112"/>
              <a:gd name="connsiteX1" fmla="*/ 1550114 w 2486029"/>
              <a:gd name="connsiteY1" fmla="*/ 0 h 1248112"/>
              <a:gd name="connsiteX2" fmla="*/ 2486029 w 2486029"/>
              <a:gd name="connsiteY2" fmla="*/ 1248112 h 1248112"/>
              <a:gd name="connsiteX3" fmla="*/ 0 w 2486029"/>
              <a:gd name="connsiteY3" fmla="*/ 1248112 h 1248112"/>
              <a:gd name="connsiteX4" fmla="*/ 0 w 2486029"/>
              <a:gd name="connsiteY4" fmla="*/ 10757 h 1248112"/>
              <a:gd name="connsiteX0" fmla="*/ 0 w 2486029"/>
              <a:gd name="connsiteY0" fmla="*/ 0 h 1237355"/>
              <a:gd name="connsiteX1" fmla="*/ 1547733 w 2486029"/>
              <a:gd name="connsiteY1" fmla="*/ 5911 h 1237355"/>
              <a:gd name="connsiteX2" fmla="*/ 2486029 w 2486029"/>
              <a:gd name="connsiteY2" fmla="*/ 1237355 h 1237355"/>
              <a:gd name="connsiteX3" fmla="*/ 0 w 2486029"/>
              <a:gd name="connsiteY3" fmla="*/ 1237355 h 1237355"/>
              <a:gd name="connsiteX4" fmla="*/ 0 w 2486029"/>
              <a:gd name="connsiteY4" fmla="*/ 0 h 12373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86029" h="1237355">
                <a:moveTo>
                  <a:pt x="0" y="0"/>
                </a:moveTo>
                <a:lnTo>
                  <a:pt x="1547733" y="5911"/>
                </a:lnTo>
                <a:lnTo>
                  <a:pt x="2486029" y="1237355"/>
                </a:lnTo>
                <a:lnTo>
                  <a:pt x="0" y="1237355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93000">
                <a:schemeClr val="bg1"/>
              </a:gs>
              <a:gs pos="0">
                <a:schemeClr val="bg1">
                  <a:lumMod val="65000"/>
                </a:schemeClr>
              </a:gs>
              <a:gs pos="50000">
                <a:schemeClr val="bg1">
                  <a:lumMod val="65000"/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256390" y="4858646"/>
            <a:ext cx="1204857" cy="892885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03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8" name="Parallelogram 37"/>
          <p:cNvSpPr/>
          <p:nvPr/>
        </p:nvSpPr>
        <p:spPr>
          <a:xfrm rot="16200000">
            <a:off x="1278762" y="5041133"/>
            <a:ext cx="1237354" cy="872380"/>
          </a:xfrm>
          <a:prstGeom prst="parallelogram">
            <a:avLst>
              <a:gd name="adj" fmla="val 39609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itle 1"/>
          <p:cNvSpPr txBox="1">
            <a:spLocks/>
          </p:cNvSpPr>
          <p:nvPr/>
        </p:nvSpPr>
        <p:spPr>
          <a:xfrm>
            <a:off x="2349395" y="5300831"/>
            <a:ext cx="3137005" cy="777014"/>
          </a:xfrm>
          <a:prstGeom prst="rect">
            <a:avLst/>
          </a:prstGeom>
        </p:spPr>
        <p:txBody>
          <a:bodyPr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1800" dirty="0" smtClean="0">
                <a:solidFill>
                  <a:schemeClr val="bg1"/>
                </a:solidFill>
                <a:latin typeface="Arial Black"/>
              </a:rPr>
              <a:t>Bringing industries close to communities</a:t>
            </a:r>
            <a:endParaRPr lang="en-MY" sz="1800" dirty="0">
              <a:solidFill>
                <a:schemeClr val="bg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398428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CPC training &amp; certification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685800" y="1279525"/>
            <a:ext cx="7839075" cy="4819568"/>
            <a:chOff x="838200" y="1279268"/>
            <a:chExt cx="7839075" cy="4819831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38200" y="1279268"/>
              <a:ext cx="7839075" cy="22259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2"/>
            <p:cNvSpPr>
              <a:spLocks noChangeArrowheads="1"/>
            </p:cNvSpPr>
            <p:nvPr/>
          </p:nvSpPr>
          <p:spPr bwMode="auto">
            <a:xfrm>
              <a:off x="914400" y="1490008"/>
              <a:ext cx="4572000" cy="19389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FontTx/>
                <a:buNone/>
              </a:pPr>
              <a:r>
                <a:rPr lang="en-MY" altLang="en-US" sz="2000" dirty="0" smtClean="0"/>
                <a:t>CPC’s </a:t>
              </a:r>
              <a:r>
                <a:rPr lang="en-MY" altLang="en-US" sz="2000" dirty="0"/>
                <a:t>Training &amp; Certification Program entail an aggressive educational program that tests the level of competence in the principles and practices of SALIHIN PREMIER SOLUTIONS (SPS) &amp; </a:t>
              </a:r>
              <a:r>
                <a:rPr lang="en-MY" altLang="en-US" sz="2000" dirty="0" err="1"/>
                <a:t>SPSLite</a:t>
              </a:r>
              <a:r>
                <a:rPr lang="en-MY" altLang="en-US" sz="2000" dirty="0"/>
                <a:t> </a:t>
              </a:r>
              <a:r>
                <a:rPr lang="en-MY" altLang="en-US" sz="2000" dirty="0" err="1"/>
                <a:t>CashBook</a:t>
              </a:r>
              <a:r>
                <a:rPr lang="en-MY" altLang="en-US" sz="2000" dirty="0"/>
                <a:t> </a:t>
              </a:r>
              <a:r>
                <a:rPr lang="en-MY" altLang="en-US" sz="2000" dirty="0" err="1"/>
                <a:t>Softwares</a:t>
              </a:r>
              <a:r>
                <a:rPr lang="en-MY" altLang="en-US" sz="2000" dirty="0"/>
                <a:t>. </a:t>
              </a:r>
            </a:p>
          </p:txBody>
        </p:sp>
        <p:pic>
          <p:nvPicPr>
            <p:cNvPr id="9" name="Picture 5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46161" y="3764341"/>
              <a:ext cx="7831114" cy="22554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922361" y="3852208"/>
              <a:ext cx="4564039" cy="22468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algn="just" eaLnBrk="1" hangingPunct="1">
                <a:spcBef>
                  <a:spcPct val="0"/>
                </a:spcBef>
                <a:buNone/>
              </a:pPr>
              <a:r>
                <a:rPr lang="en-MY" altLang="en-US" sz="2000" dirty="0"/>
                <a:t>The Certification will only be issued to participants whom passed the exam, while others will be issued the participation certificates. These principles and practices are closely monitor by reputable </a:t>
              </a:r>
              <a:r>
                <a:rPr lang="en-MY" altLang="en-US" sz="2000" dirty="0" smtClean="0"/>
                <a:t>bodies.</a:t>
              </a:r>
              <a:endParaRPr lang="en-MY" altLang="en-US" sz="2000" dirty="0"/>
            </a:p>
            <a:p>
              <a:pPr algn="just" eaLnBrk="1" hangingPunct="1">
                <a:spcBef>
                  <a:spcPct val="0"/>
                </a:spcBef>
                <a:buFontTx/>
                <a:buNone/>
              </a:pPr>
              <a:endParaRPr lang="en-MY" altLang="en-US" sz="2000" dirty="0"/>
            </a:p>
          </p:txBody>
        </p:sp>
        <p:sp>
          <p:nvSpPr>
            <p:cNvPr id="11" name="Rectangle 13"/>
            <p:cNvSpPr>
              <a:spLocks noChangeArrowheads="1"/>
            </p:cNvSpPr>
            <p:nvPr/>
          </p:nvSpPr>
          <p:spPr bwMode="auto">
            <a:xfrm>
              <a:off x="4191000" y="3863412"/>
              <a:ext cx="1905000" cy="400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Font typeface="Arial" pitchFamily="34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pitchFamily="34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pitchFamily="34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pitchFamily="34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itchFamily="34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MY" altLang="en-US" sz="2000" dirty="0"/>
            </a:p>
          </p:txBody>
        </p:sp>
      </p:grpSp>
    </p:spTree>
    <p:extLst>
      <p:ext uri="{BB962C8B-B14F-4D97-AF65-F5344CB8AC3E}">
        <p14:creationId xmlns:p14="http://schemas.microsoft.com/office/powerpoint/2010/main" val="2415057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CPC continuous learning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3800326"/>
              </p:ext>
            </p:extLst>
          </p:nvPr>
        </p:nvGraphicFramePr>
        <p:xfrm>
          <a:off x="457200" y="914400"/>
          <a:ext cx="8147050" cy="51508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0386"/>
                <a:gridCol w="2358357"/>
                <a:gridCol w="2358357"/>
                <a:gridCol w="2679950"/>
              </a:tblGrid>
              <a:tr h="269527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NO.</a:t>
                      </a:r>
                      <a:endParaRPr lang="en-MY" sz="1600" dirty="0"/>
                    </a:p>
                  </a:txBody>
                  <a:tcPr marL="91423" marR="91423"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TRAINING MODULES</a:t>
                      </a:r>
                      <a:endParaRPr lang="en-MY" sz="1600" dirty="0"/>
                    </a:p>
                  </a:txBody>
                  <a:tcPr marL="91423" marR="91423"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METHOD</a:t>
                      </a:r>
                      <a:r>
                        <a:rPr lang="en-US" sz="1600" baseline="0" dirty="0" smtClean="0"/>
                        <a:t> OF TRAINING</a:t>
                      </a:r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600" dirty="0" smtClean="0"/>
                        <a:t>SYLLABUS</a:t>
                      </a:r>
                      <a:endParaRPr lang="en-MY" sz="1600" dirty="0"/>
                    </a:p>
                  </a:txBody>
                  <a:tcPr marL="91423" marR="91423" marT="45673" marB="45673"/>
                </a:tc>
              </a:tr>
              <a:tr h="618454"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DAY 1</a:t>
                      </a:r>
                      <a:endParaRPr lang="en-MY" sz="1600" dirty="0"/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Basic Accounting &amp; Business Documentation</a:t>
                      </a:r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b="1" dirty="0" smtClean="0"/>
                        <a:t>Class</a:t>
                      </a:r>
                      <a:r>
                        <a:rPr lang="en-US" sz="1600" b="1" baseline="0" dirty="0" smtClean="0"/>
                        <a:t> Room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baseline="0" dirty="0" smtClean="0"/>
                        <a:t>Online Seminar (Webinar)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baseline="0" dirty="0" smtClean="0"/>
                        <a:t>Online Training Video &amp; Tutorial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baseline="0" dirty="0" smtClean="0"/>
                        <a:t>Online Training Material</a:t>
                      </a:r>
                    </a:p>
                    <a:p>
                      <a:pPr marL="171450" indent="-171450" algn="l">
                        <a:buFont typeface="Wingdings" panose="05000000000000000000" pitchFamily="2" charset="2"/>
                        <a:buChar char="ü"/>
                      </a:pPr>
                      <a:r>
                        <a:rPr lang="en-US" sz="1600" baseline="0" dirty="0" smtClean="0"/>
                        <a:t>Online Test &amp; Examinations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600" u="none" strike="noStrike" baseline="0" dirty="0" smtClean="0"/>
                        <a:t>Objective: </a:t>
                      </a:r>
                      <a:r>
                        <a:rPr lang="en-MY" sz="1600" dirty="0" smtClean="0"/>
                        <a:t>To </a:t>
                      </a:r>
                      <a:r>
                        <a:rPr lang="en-US" sz="1600" dirty="0" smtClean="0"/>
                        <a:t>Maintain Systematic Records of Business Transaction in Order to Generate Various Report</a:t>
                      </a:r>
                      <a:r>
                        <a:rPr lang="en-US" sz="1600" baseline="0" dirty="0" smtClean="0"/>
                        <a:t>.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Company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User Setup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User Access Right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Chart of Account 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System &amp; General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Form Setup</a:t>
                      </a:r>
                    </a:p>
                    <a:p>
                      <a:pPr marL="742950" lvl="1" indent="-285750" algn="l">
                        <a:buFont typeface="Wingdings" panose="05000000000000000000" pitchFamily="2" charset="2"/>
                        <a:buChar char="ü"/>
                      </a:pPr>
                      <a:r>
                        <a:rPr lang="en-MY" sz="1600" u="none" strike="noStrike" baseline="0" dirty="0" smtClean="0"/>
                        <a:t>Financial Year Calendar</a:t>
                      </a:r>
                      <a:endParaRPr lang="en-US" sz="1600" baseline="0" dirty="0" smtClean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</a:tr>
              <a:tr h="792917">
                <a:tc vMerge="1">
                  <a:txBody>
                    <a:bodyPr/>
                    <a:lstStyle/>
                    <a:p>
                      <a:pPr algn="ctr"/>
                      <a:endParaRPr lang="en-MY" sz="1200" dirty="0"/>
                    </a:p>
                  </a:txBody>
                  <a:tcPr marL="91423" marR="91423" marT="45686" marB="4568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600" dirty="0" smtClean="0"/>
                        <a:t>SPSLite Training &amp; Basic/ Advance SPSLite Website Training </a:t>
                      </a:r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MY" sz="1100" dirty="0" smtClean="0"/>
                    </a:p>
                  </a:txBody>
                  <a:tcPr marL="91423" marR="91423" marT="45673" marB="45673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</a:tr>
              <a:tr h="792917"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DAY 2</a:t>
                      </a:r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600" dirty="0" smtClean="0"/>
                        <a:t>SPS Training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MY" sz="1100" dirty="0"/>
                    </a:p>
                  </a:txBody>
                  <a:tcPr marL="91423" marR="91423" marT="45673" marB="45673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</a:tr>
              <a:tr h="569485"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dirty="0" smtClean="0"/>
                        <a:t>DAY 3</a:t>
                      </a:r>
                    </a:p>
                    <a:p>
                      <a:pPr algn="ctr"/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Revision</a:t>
                      </a:r>
                    </a:p>
                    <a:p>
                      <a:pPr algn="l"/>
                      <a:r>
                        <a:rPr lang="en-US" sz="1600" dirty="0" smtClean="0"/>
                        <a:t>Examination</a:t>
                      </a:r>
                      <a:endParaRPr lang="en-MY" sz="1600" dirty="0"/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algn="l"/>
                      <a:endParaRPr lang="en-MY" sz="1100" dirty="0"/>
                    </a:p>
                  </a:txBody>
                  <a:tcPr marL="91423" marR="91423" marT="45673" marB="45673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MY" sz="1200" dirty="0" smtClean="0"/>
                    </a:p>
                  </a:txBody>
                  <a:tcPr marL="91423" marR="91423" marT="45686" marB="45686"/>
                </a:tc>
              </a:tr>
              <a:tr h="1243722">
                <a:tc gridSpan="4"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altLang="en-US" sz="1600" b="1" dirty="0" smtClean="0"/>
                        <a:t>Anticipated Class Room Training for 600 PI1M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altLang="en-US" sz="1600" dirty="0" smtClean="0"/>
                        <a:t>Min 10-20 Participation Per</a:t>
                      </a:r>
                      <a:r>
                        <a:rPr lang="en-US" altLang="en-US" sz="1600" baseline="0" dirty="0" smtClean="0"/>
                        <a:t> Training</a:t>
                      </a:r>
                      <a:endParaRPr lang="en-US" altLang="en-US" sz="1600" dirty="0" smtClean="0"/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altLang="en-US" sz="1600" dirty="0" smtClean="0"/>
                        <a:t>3 Modules (SPS, </a:t>
                      </a:r>
                      <a:r>
                        <a:rPr lang="en-US" altLang="en-US" sz="1600" dirty="0" err="1" smtClean="0"/>
                        <a:t>SPSLite</a:t>
                      </a:r>
                      <a:r>
                        <a:rPr lang="en-US" altLang="en-US" sz="1600" dirty="0" smtClean="0"/>
                        <a:t> &amp; </a:t>
                      </a:r>
                      <a:r>
                        <a:rPr lang="en-US" altLang="en-US" sz="1600" dirty="0" err="1" smtClean="0"/>
                        <a:t>SPSWeb</a:t>
                      </a:r>
                      <a:r>
                        <a:rPr lang="en-US" altLang="en-US" sz="1600" dirty="0" smtClean="0"/>
                        <a:t>)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altLang="en-US" sz="1600" dirty="0" smtClean="0"/>
                        <a:t>2 Days Training + 1 Day Exam</a:t>
                      </a:r>
                    </a:p>
                    <a:p>
                      <a:pPr marL="628650" lvl="1" indent="-171450">
                        <a:buFont typeface="Wingdings" panose="05000000000000000000" pitchFamily="2" charset="2"/>
                        <a:buChar char="ü"/>
                      </a:pPr>
                      <a:r>
                        <a:rPr lang="en-US" altLang="en-US" sz="1600" dirty="0" smtClean="0"/>
                        <a:t>5 Years Continuous Learning</a:t>
                      </a:r>
                    </a:p>
                  </a:txBody>
                  <a:tcPr marL="91423" marR="91423" marT="45673" marB="45673" anchor="ctr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MY" sz="1100" dirty="0" smtClean="0"/>
                    </a:p>
                  </a:txBody>
                  <a:tcPr marL="91423" marR="91423" marT="45673" marB="45673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MY" sz="1100" dirty="0" smtClean="0"/>
                    </a:p>
                  </a:txBody>
                  <a:tcPr marL="91423" marR="91423" marT="45673" marB="45673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MY" sz="1100" dirty="0" smtClean="0"/>
                    </a:p>
                  </a:txBody>
                  <a:tcPr marL="91423" marR="91423" marT="45673" marB="45673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Picture 2" descr="Image result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32405">
            <a:off x="4942537" y="4256507"/>
            <a:ext cx="1753335" cy="175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598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 txBox="1">
            <a:spLocks/>
          </p:cNvSpPr>
          <p:nvPr/>
        </p:nvSpPr>
        <p:spPr>
          <a:xfrm>
            <a:off x="457200" y="0"/>
            <a:ext cx="814705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2000" dirty="0" smtClean="0">
                <a:solidFill>
                  <a:schemeClr val="tx1"/>
                </a:solidFill>
                <a:latin typeface="Arial Black"/>
              </a:rPr>
              <a:t>Trainer criteria</a:t>
            </a:r>
            <a:endParaRPr lang="en-MY" sz="2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5" name="Group 4"/>
          <p:cNvGrpSpPr>
            <a:grpSpLocks noChangeAspect="1"/>
          </p:cNvGrpSpPr>
          <p:nvPr/>
        </p:nvGrpSpPr>
        <p:grpSpPr>
          <a:xfrm>
            <a:off x="4777327" y="1427598"/>
            <a:ext cx="854925" cy="909682"/>
            <a:chOff x="1382806" y="3668806"/>
            <a:chExt cx="3025588" cy="3025588"/>
          </a:xfrm>
        </p:grpSpPr>
        <p:sp>
          <p:nvSpPr>
            <p:cNvPr id="7" name="Rectangle 6"/>
            <p:cNvSpPr/>
            <p:nvPr/>
          </p:nvSpPr>
          <p:spPr>
            <a:xfrm>
              <a:off x="1382806" y="3668806"/>
              <a:ext cx="3025588" cy="302558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Freeform 7"/>
            <p:cNvSpPr/>
            <p:nvPr/>
          </p:nvSpPr>
          <p:spPr>
            <a:xfrm>
              <a:off x="2338093" y="4265700"/>
              <a:ext cx="1180970" cy="1933171"/>
            </a:xfrm>
            <a:custGeom>
              <a:avLst/>
              <a:gdLst/>
              <a:ahLst/>
              <a:cxnLst/>
              <a:rect l="l" t="t" r="r" b="b"/>
              <a:pathLst>
                <a:path w="1180970" h="1933171">
                  <a:moveTo>
                    <a:pt x="634994" y="0"/>
                  </a:moveTo>
                  <a:cubicBezTo>
                    <a:pt x="672579" y="0"/>
                    <a:pt x="702993" y="742"/>
                    <a:pt x="726237" y="2226"/>
                  </a:cubicBezTo>
                  <a:cubicBezTo>
                    <a:pt x="749481" y="3709"/>
                    <a:pt x="767037" y="6182"/>
                    <a:pt x="778906" y="9644"/>
                  </a:cubicBezTo>
                  <a:cubicBezTo>
                    <a:pt x="790775" y="13106"/>
                    <a:pt x="798688" y="17804"/>
                    <a:pt x="802644" y="23738"/>
                  </a:cubicBezTo>
                  <a:cubicBezTo>
                    <a:pt x="806600" y="29673"/>
                    <a:pt x="808579" y="37091"/>
                    <a:pt x="808579" y="45993"/>
                  </a:cubicBezTo>
                  <a:lnTo>
                    <a:pt x="808579" y="1631994"/>
                  </a:lnTo>
                  <a:lnTo>
                    <a:pt x="1121624" y="1631994"/>
                  </a:lnTo>
                  <a:cubicBezTo>
                    <a:pt x="1130526" y="1631994"/>
                    <a:pt x="1138686" y="1634714"/>
                    <a:pt x="1146104" y="1640154"/>
                  </a:cubicBezTo>
                  <a:cubicBezTo>
                    <a:pt x="1153523" y="1645594"/>
                    <a:pt x="1159952" y="1654248"/>
                    <a:pt x="1165392" y="1666117"/>
                  </a:cubicBezTo>
                  <a:cubicBezTo>
                    <a:pt x="1170832" y="1677986"/>
                    <a:pt x="1174788" y="1693564"/>
                    <a:pt x="1177261" y="1712852"/>
                  </a:cubicBezTo>
                  <a:cubicBezTo>
                    <a:pt x="1179733" y="1732139"/>
                    <a:pt x="1180970" y="1756124"/>
                    <a:pt x="1180970" y="1784808"/>
                  </a:cubicBezTo>
                  <a:cubicBezTo>
                    <a:pt x="1180970" y="1812502"/>
                    <a:pt x="1179486" y="1835993"/>
                    <a:pt x="1176519" y="1855280"/>
                  </a:cubicBezTo>
                  <a:cubicBezTo>
                    <a:pt x="1173552" y="1874567"/>
                    <a:pt x="1169348" y="1889898"/>
                    <a:pt x="1163908" y="1901273"/>
                  </a:cubicBezTo>
                  <a:cubicBezTo>
                    <a:pt x="1158468" y="1912647"/>
                    <a:pt x="1152286" y="1920807"/>
                    <a:pt x="1145363" y="1925753"/>
                  </a:cubicBezTo>
                  <a:cubicBezTo>
                    <a:pt x="1138439" y="1930698"/>
                    <a:pt x="1130526" y="1933171"/>
                    <a:pt x="1121624" y="1933171"/>
                  </a:cubicBezTo>
                  <a:lnTo>
                    <a:pt x="62312" y="1933171"/>
                  </a:lnTo>
                  <a:cubicBezTo>
                    <a:pt x="54400" y="1933171"/>
                    <a:pt x="46982" y="1930698"/>
                    <a:pt x="40058" y="1925753"/>
                  </a:cubicBezTo>
                  <a:cubicBezTo>
                    <a:pt x="33134" y="1920807"/>
                    <a:pt x="26953" y="1912647"/>
                    <a:pt x="21513" y="1901273"/>
                  </a:cubicBezTo>
                  <a:cubicBezTo>
                    <a:pt x="16073" y="1889898"/>
                    <a:pt x="11869" y="1874567"/>
                    <a:pt x="8902" y="1855280"/>
                  </a:cubicBezTo>
                  <a:cubicBezTo>
                    <a:pt x="5934" y="1835993"/>
                    <a:pt x="4451" y="1812502"/>
                    <a:pt x="4451" y="1784808"/>
                  </a:cubicBezTo>
                  <a:cubicBezTo>
                    <a:pt x="4451" y="1756124"/>
                    <a:pt x="5687" y="1732139"/>
                    <a:pt x="8160" y="1712852"/>
                  </a:cubicBezTo>
                  <a:cubicBezTo>
                    <a:pt x="10633" y="1693564"/>
                    <a:pt x="14589" y="1677986"/>
                    <a:pt x="20029" y="1666117"/>
                  </a:cubicBezTo>
                  <a:cubicBezTo>
                    <a:pt x="25469" y="1654248"/>
                    <a:pt x="31651" y="1645594"/>
                    <a:pt x="38574" y="1640154"/>
                  </a:cubicBezTo>
                  <a:cubicBezTo>
                    <a:pt x="45498" y="1634714"/>
                    <a:pt x="53411" y="1631994"/>
                    <a:pt x="62312" y="1631994"/>
                  </a:cubicBezTo>
                  <a:lnTo>
                    <a:pt x="419867" y="1631994"/>
                  </a:lnTo>
                  <a:lnTo>
                    <a:pt x="419867" y="382777"/>
                  </a:lnTo>
                  <a:lnTo>
                    <a:pt x="111272" y="553394"/>
                  </a:lnTo>
                  <a:cubicBezTo>
                    <a:pt x="88523" y="564274"/>
                    <a:pt x="69978" y="570951"/>
                    <a:pt x="55636" y="573423"/>
                  </a:cubicBezTo>
                  <a:cubicBezTo>
                    <a:pt x="41294" y="575896"/>
                    <a:pt x="29920" y="572929"/>
                    <a:pt x="21513" y="564522"/>
                  </a:cubicBezTo>
                  <a:cubicBezTo>
                    <a:pt x="13105" y="556114"/>
                    <a:pt x="7418" y="541525"/>
                    <a:pt x="4451" y="520755"/>
                  </a:cubicBezTo>
                  <a:cubicBezTo>
                    <a:pt x="1484" y="499984"/>
                    <a:pt x="0" y="470806"/>
                    <a:pt x="0" y="433220"/>
                  </a:cubicBezTo>
                  <a:cubicBezTo>
                    <a:pt x="0" y="409482"/>
                    <a:pt x="494" y="389948"/>
                    <a:pt x="1484" y="374617"/>
                  </a:cubicBezTo>
                  <a:cubicBezTo>
                    <a:pt x="2473" y="359286"/>
                    <a:pt x="4945" y="346181"/>
                    <a:pt x="8902" y="335301"/>
                  </a:cubicBezTo>
                  <a:cubicBezTo>
                    <a:pt x="12858" y="324421"/>
                    <a:pt x="18298" y="315519"/>
                    <a:pt x="25222" y="308595"/>
                  </a:cubicBezTo>
                  <a:cubicBezTo>
                    <a:pt x="32145" y="301672"/>
                    <a:pt x="41542" y="294254"/>
                    <a:pt x="53411" y="286341"/>
                  </a:cubicBezTo>
                  <a:lnTo>
                    <a:pt x="465860" y="19288"/>
                  </a:lnTo>
                  <a:cubicBezTo>
                    <a:pt x="470805" y="15331"/>
                    <a:pt x="476987" y="12117"/>
                    <a:pt x="484405" y="9644"/>
                  </a:cubicBezTo>
                  <a:cubicBezTo>
                    <a:pt x="491823" y="7171"/>
                    <a:pt x="501467" y="5193"/>
                    <a:pt x="513336" y="3709"/>
                  </a:cubicBezTo>
                  <a:cubicBezTo>
                    <a:pt x="525205" y="2226"/>
                    <a:pt x="540783" y="1237"/>
                    <a:pt x="560070" y="742"/>
                  </a:cubicBezTo>
                  <a:cubicBezTo>
                    <a:pt x="579358" y="248"/>
                    <a:pt x="604332" y="0"/>
                    <a:pt x="63499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9" name="Freeform 8"/>
            <p:cNvSpPr/>
            <p:nvPr/>
          </p:nvSpPr>
          <p:spPr>
            <a:xfrm>
              <a:off x="2361975" y="4296064"/>
              <a:ext cx="2046419" cy="2398330"/>
            </a:xfrm>
            <a:custGeom>
              <a:avLst/>
              <a:gdLst>
                <a:gd name="connsiteX0" fmla="*/ 395986 w 2046419"/>
                <a:gd name="connsiteY0" fmla="*/ 352414 h 2398330"/>
                <a:gd name="connsiteX1" fmla="*/ 395987 w 2046419"/>
                <a:gd name="connsiteY1" fmla="*/ 879025 h 2398330"/>
                <a:gd name="connsiteX2" fmla="*/ 0 w 2046419"/>
                <a:gd name="connsiteY2" fmla="*/ 535520 h 2398330"/>
                <a:gd name="connsiteX3" fmla="*/ 12468 w 2046419"/>
                <a:gd name="connsiteY3" fmla="*/ 542690 h 2398330"/>
                <a:gd name="connsiteX4" fmla="*/ 31755 w 2046419"/>
                <a:gd name="connsiteY4" fmla="*/ 543060 h 2398330"/>
                <a:gd name="connsiteX5" fmla="*/ 87391 w 2046419"/>
                <a:gd name="connsiteY5" fmla="*/ 523032 h 2398330"/>
                <a:gd name="connsiteX6" fmla="*/ 780529 w 2046419"/>
                <a:gd name="connsiteY6" fmla="*/ 0 h 2398330"/>
                <a:gd name="connsiteX7" fmla="*/ 2046419 w 2046419"/>
                <a:gd name="connsiteY7" fmla="*/ 1098117 h 2398330"/>
                <a:gd name="connsiteX8" fmla="*/ 2046419 w 2046419"/>
                <a:gd name="connsiteY8" fmla="*/ 2398330 h 2398330"/>
                <a:gd name="connsiteX9" fmla="*/ 599559 w 2046419"/>
                <a:gd name="connsiteY9" fmla="*/ 2398330 h 2398330"/>
                <a:gd name="connsiteX10" fmla="*/ 22023 w 2046419"/>
                <a:gd name="connsiteY10" fmla="*/ 1897337 h 2398330"/>
                <a:gd name="connsiteX11" fmla="*/ 38430 w 2046419"/>
                <a:gd name="connsiteY11" fmla="*/ 1902806 h 2398330"/>
                <a:gd name="connsiteX12" fmla="*/ 1097742 w 2046419"/>
                <a:gd name="connsiteY12" fmla="*/ 1902806 h 2398330"/>
                <a:gd name="connsiteX13" fmla="*/ 1121481 w 2046419"/>
                <a:gd name="connsiteY13" fmla="*/ 1895388 h 2398330"/>
                <a:gd name="connsiteX14" fmla="*/ 1140026 w 2046419"/>
                <a:gd name="connsiteY14" fmla="*/ 1870908 h 2398330"/>
                <a:gd name="connsiteX15" fmla="*/ 1152637 w 2046419"/>
                <a:gd name="connsiteY15" fmla="*/ 1824915 h 2398330"/>
                <a:gd name="connsiteX16" fmla="*/ 1157088 w 2046419"/>
                <a:gd name="connsiteY16" fmla="*/ 1754443 h 2398330"/>
                <a:gd name="connsiteX17" fmla="*/ 1153379 w 2046419"/>
                <a:gd name="connsiteY17" fmla="*/ 1682487 h 2398330"/>
                <a:gd name="connsiteX18" fmla="*/ 1141510 w 2046419"/>
                <a:gd name="connsiteY18" fmla="*/ 1635752 h 2398330"/>
                <a:gd name="connsiteX19" fmla="*/ 1122222 w 2046419"/>
                <a:gd name="connsiteY19" fmla="*/ 1609789 h 2398330"/>
                <a:gd name="connsiteX20" fmla="*/ 1097742 w 2046419"/>
                <a:gd name="connsiteY20" fmla="*/ 1601629 h 2398330"/>
                <a:gd name="connsiteX21" fmla="*/ 784697 w 2046419"/>
                <a:gd name="connsiteY21" fmla="*/ 1601629 h 2398330"/>
                <a:gd name="connsiteX22" fmla="*/ 784697 w 2046419"/>
                <a:gd name="connsiteY22" fmla="*/ 15628 h 23983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046419" h="2398330">
                  <a:moveTo>
                    <a:pt x="395986" y="352414"/>
                  </a:moveTo>
                  <a:lnTo>
                    <a:pt x="395987" y="879025"/>
                  </a:lnTo>
                  <a:lnTo>
                    <a:pt x="0" y="535520"/>
                  </a:lnTo>
                  <a:lnTo>
                    <a:pt x="12468" y="542690"/>
                  </a:lnTo>
                  <a:cubicBezTo>
                    <a:pt x="18154" y="544173"/>
                    <a:pt x="24585" y="544297"/>
                    <a:pt x="31755" y="543060"/>
                  </a:cubicBezTo>
                  <a:cubicBezTo>
                    <a:pt x="46097" y="540588"/>
                    <a:pt x="64642" y="533911"/>
                    <a:pt x="87391" y="523032"/>
                  </a:cubicBezTo>
                  <a:close/>
                  <a:moveTo>
                    <a:pt x="780529" y="0"/>
                  </a:moveTo>
                  <a:lnTo>
                    <a:pt x="2046419" y="1098117"/>
                  </a:lnTo>
                  <a:lnTo>
                    <a:pt x="2046419" y="2398330"/>
                  </a:lnTo>
                  <a:lnTo>
                    <a:pt x="599559" y="2398330"/>
                  </a:lnTo>
                  <a:lnTo>
                    <a:pt x="22023" y="1897337"/>
                  </a:lnTo>
                  <a:lnTo>
                    <a:pt x="38430" y="1902806"/>
                  </a:lnTo>
                  <a:lnTo>
                    <a:pt x="1097742" y="1902806"/>
                  </a:lnTo>
                  <a:cubicBezTo>
                    <a:pt x="1106644" y="1902806"/>
                    <a:pt x="1114557" y="1900333"/>
                    <a:pt x="1121481" y="1895388"/>
                  </a:cubicBezTo>
                  <a:cubicBezTo>
                    <a:pt x="1128404" y="1890442"/>
                    <a:pt x="1134586" y="1882282"/>
                    <a:pt x="1140026" y="1870908"/>
                  </a:cubicBezTo>
                  <a:cubicBezTo>
                    <a:pt x="1145466" y="1859533"/>
                    <a:pt x="1149670" y="1844202"/>
                    <a:pt x="1152637" y="1824915"/>
                  </a:cubicBezTo>
                  <a:cubicBezTo>
                    <a:pt x="1155604" y="1805628"/>
                    <a:pt x="1157088" y="1782137"/>
                    <a:pt x="1157088" y="1754443"/>
                  </a:cubicBezTo>
                  <a:cubicBezTo>
                    <a:pt x="1157088" y="1725759"/>
                    <a:pt x="1155851" y="1701774"/>
                    <a:pt x="1153379" y="1682487"/>
                  </a:cubicBezTo>
                  <a:cubicBezTo>
                    <a:pt x="1150906" y="1663199"/>
                    <a:pt x="1146950" y="1647621"/>
                    <a:pt x="1141510" y="1635752"/>
                  </a:cubicBezTo>
                  <a:cubicBezTo>
                    <a:pt x="1136070" y="1623883"/>
                    <a:pt x="1129641" y="1615229"/>
                    <a:pt x="1122222" y="1609789"/>
                  </a:cubicBezTo>
                  <a:cubicBezTo>
                    <a:pt x="1114804" y="1604349"/>
                    <a:pt x="1106644" y="1601629"/>
                    <a:pt x="1097742" y="1601629"/>
                  </a:cubicBezTo>
                  <a:lnTo>
                    <a:pt x="784697" y="1601629"/>
                  </a:lnTo>
                  <a:lnTo>
                    <a:pt x="784697" y="15628"/>
                  </a:ln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0" name="Group 9"/>
          <p:cNvGrpSpPr>
            <a:grpSpLocks noChangeAspect="1"/>
          </p:cNvGrpSpPr>
          <p:nvPr/>
        </p:nvGrpSpPr>
        <p:grpSpPr>
          <a:xfrm>
            <a:off x="4777327" y="2543581"/>
            <a:ext cx="854925" cy="909682"/>
            <a:chOff x="1382807" y="174388"/>
            <a:chExt cx="3025589" cy="3025589"/>
          </a:xfrm>
        </p:grpSpPr>
        <p:sp>
          <p:nvSpPr>
            <p:cNvPr id="11" name="Rectangle 10"/>
            <p:cNvSpPr/>
            <p:nvPr/>
          </p:nvSpPr>
          <p:spPr>
            <a:xfrm>
              <a:off x="1382807" y="174388"/>
              <a:ext cx="3025588" cy="302558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Freeform 11"/>
            <p:cNvSpPr/>
            <p:nvPr/>
          </p:nvSpPr>
          <p:spPr>
            <a:xfrm>
              <a:off x="2249080" y="750510"/>
              <a:ext cx="1287791" cy="1953942"/>
            </a:xfrm>
            <a:custGeom>
              <a:avLst/>
              <a:gdLst/>
              <a:ahLst/>
              <a:cxnLst/>
              <a:rect l="l" t="t" r="r" b="b"/>
              <a:pathLst>
                <a:path w="1287791" h="1953942">
                  <a:moveTo>
                    <a:pt x="615707" y="0"/>
                  </a:moveTo>
                  <a:cubicBezTo>
                    <a:pt x="715605" y="0"/>
                    <a:pt x="802891" y="12611"/>
                    <a:pt x="877568" y="37833"/>
                  </a:cubicBezTo>
                  <a:cubicBezTo>
                    <a:pt x="952244" y="63055"/>
                    <a:pt x="1014309" y="98167"/>
                    <a:pt x="1063763" y="143171"/>
                  </a:cubicBezTo>
                  <a:cubicBezTo>
                    <a:pt x="1113217" y="188174"/>
                    <a:pt x="1150061" y="241585"/>
                    <a:pt x="1174294" y="303403"/>
                  </a:cubicBezTo>
                  <a:cubicBezTo>
                    <a:pt x="1198526" y="365221"/>
                    <a:pt x="1210642" y="431737"/>
                    <a:pt x="1210642" y="502951"/>
                  </a:cubicBezTo>
                  <a:cubicBezTo>
                    <a:pt x="1210642" y="565264"/>
                    <a:pt x="1204708" y="626587"/>
                    <a:pt x="1192839" y="686921"/>
                  </a:cubicBezTo>
                  <a:cubicBezTo>
                    <a:pt x="1180970" y="747256"/>
                    <a:pt x="1156243" y="812288"/>
                    <a:pt x="1118657" y="882019"/>
                  </a:cubicBezTo>
                  <a:cubicBezTo>
                    <a:pt x="1081072" y="951749"/>
                    <a:pt x="1028156" y="1028898"/>
                    <a:pt x="959909" y="1113465"/>
                  </a:cubicBezTo>
                  <a:cubicBezTo>
                    <a:pt x="891662" y="1198032"/>
                    <a:pt x="801161" y="1296199"/>
                    <a:pt x="688405" y="1407966"/>
                  </a:cubicBezTo>
                  <a:lnTo>
                    <a:pt x="464376" y="1637928"/>
                  </a:lnTo>
                  <a:lnTo>
                    <a:pt x="1221028" y="1637928"/>
                  </a:lnTo>
                  <a:cubicBezTo>
                    <a:pt x="1230919" y="1637928"/>
                    <a:pt x="1240068" y="1640896"/>
                    <a:pt x="1248475" y="1646830"/>
                  </a:cubicBezTo>
                  <a:cubicBezTo>
                    <a:pt x="1256882" y="1652765"/>
                    <a:pt x="1264053" y="1661914"/>
                    <a:pt x="1269988" y="1674277"/>
                  </a:cubicBezTo>
                  <a:cubicBezTo>
                    <a:pt x="1275922" y="1686641"/>
                    <a:pt x="1280373" y="1702961"/>
                    <a:pt x="1283340" y="1723237"/>
                  </a:cubicBezTo>
                  <a:cubicBezTo>
                    <a:pt x="1286308" y="1743513"/>
                    <a:pt x="1287791" y="1767499"/>
                    <a:pt x="1287791" y="1795193"/>
                  </a:cubicBezTo>
                  <a:cubicBezTo>
                    <a:pt x="1287791" y="1823877"/>
                    <a:pt x="1286555" y="1848357"/>
                    <a:pt x="1284082" y="1868633"/>
                  </a:cubicBezTo>
                  <a:cubicBezTo>
                    <a:pt x="1281609" y="1888909"/>
                    <a:pt x="1277900" y="1905476"/>
                    <a:pt x="1272955" y="1918335"/>
                  </a:cubicBezTo>
                  <a:cubicBezTo>
                    <a:pt x="1268010" y="1931193"/>
                    <a:pt x="1261580" y="1940342"/>
                    <a:pt x="1253668" y="1945782"/>
                  </a:cubicBezTo>
                  <a:cubicBezTo>
                    <a:pt x="1245755" y="1951222"/>
                    <a:pt x="1236853" y="1953942"/>
                    <a:pt x="1226962" y="1953942"/>
                  </a:cubicBezTo>
                  <a:lnTo>
                    <a:pt x="123141" y="1953942"/>
                  </a:lnTo>
                  <a:cubicBezTo>
                    <a:pt x="101382" y="1953942"/>
                    <a:pt x="82589" y="1951963"/>
                    <a:pt x="66764" y="1948007"/>
                  </a:cubicBezTo>
                  <a:cubicBezTo>
                    <a:pt x="50938" y="1944051"/>
                    <a:pt x="38080" y="1936385"/>
                    <a:pt x="28189" y="1925011"/>
                  </a:cubicBezTo>
                  <a:cubicBezTo>
                    <a:pt x="18298" y="1913636"/>
                    <a:pt x="11127" y="1897069"/>
                    <a:pt x="6676" y="1875309"/>
                  </a:cubicBezTo>
                  <a:cubicBezTo>
                    <a:pt x="2226" y="1853549"/>
                    <a:pt x="0" y="1825360"/>
                    <a:pt x="0" y="1790742"/>
                  </a:cubicBezTo>
                  <a:cubicBezTo>
                    <a:pt x="0" y="1758103"/>
                    <a:pt x="1484" y="1730161"/>
                    <a:pt x="4451" y="1706917"/>
                  </a:cubicBezTo>
                  <a:cubicBezTo>
                    <a:pt x="7418" y="1683674"/>
                    <a:pt x="12858" y="1662903"/>
                    <a:pt x="20771" y="1644605"/>
                  </a:cubicBezTo>
                  <a:cubicBezTo>
                    <a:pt x="28684" y="1626307"/>
                    <a:pt x="38822" y="1608503"/>
                    <a:pt x="51185" y="1591194"/>
                  </a:cubicBezTo>
                  <a:cubicBezTo>
                    <a:pt x="63549" y="1573885"/>
                    <a:pt x="79622" y="1554845"/>
                    <a:pt x="99403" y="1534074"/>
                  </a:cubicBezTo>
                  <a:lnTo>
                    <a:pt x="431737" y="1178003"/>
                  </a:lnTo>
                  <a:cubicBezTo>
                    <a:pt x="498005" y="1108767"/>
                    <a:pt x="551416" y="1045713"/>
                    <a:pt x="591969" y="988840"/>
                  </a:cubicBezTo>
                  <a:cubicBezTo>
                    <a:pt x="632521" y="931968"/>
                    <a:pt x="664172" y="880041"/>
                    <a:pt x="686921" y="833059"/>
                  </a:cubicBezTo>
                  <a:cubicBezTo>
                    <a:pt x="709670" y="786077"/>
                    <a:pt x="725248" y="742805"/>
                    <a:pt x="733655" y="703241"/>
                  </a:cubicBezTo>
                  <a:cubicBezTo>
                    <a:pt x="742063" y="663678"/>
                    <a:pt x="746266" y="626092"/>
                    <a:pt x="746266" y="590485"/>
                  </a:cubicBezTo>
                  <a:cubicBezTo>
                    <a:pt x="746266" y="557845"/>
                    <a:pt x="741074" y="526936"/>
                    <a:pt x="730688" y="497758"/>
                  </a:cubicBezTo>
                  <a:cubicBezTo>
                    <a:pt x="720303" y="468580"/>
                    <a:pt x="704972" y="443111"/>
                    <a:pt x="684696" y="421351"/>
                  </a:cubicBezTo>
                  <a:cubicBezTo>
                    <a:pt x="664419" y="399591"/>
                    <a:pt x="638950" y="382530"/>
                    <a:pt x="608289" y="370166"/>
                  </a:cubicBezTo>
                  <a:cubicBezTo>
                    <a:pt x="577627" y="357802"/>
                    <a:pt x="541525" y="351621"/>
                    <a:pt x="499984" y="351621"/>
                  </a:cubicBezTo>
                  <a:cubicBezTo>
                    <a:pt x="441627" y="351621"/>
                    <a:pt x="389948" y="359039"/>
                    <a:pt x="344944" y="373875"/>
                  </a:cubicBezTo>
                  <a:cubicBezTo>
                    <a:pt x="299941" y="388711"/>
                    <a:pt x="260377" y="405279"/>
                    <a:pt x="226254" y="423577"/>
                  </a:cubicBezTo>
                  <a:cubicBezTo>
                    <a:pt x="192130" y="441875"/>
                    <a:pt x="163694" y="458689"/>
                    <a:pt x="140945" y="474020"/>
                  </a:cubicBezTo>
                  <a:cubicBezTo>
                    <a:pt x="118196" y="489351"/>
                    <a:pt x="100392" y="497017"/>
                    <a:pt x="87534" y="497017"/>
                  </a:cubicBezTo>
                  <a:cubicBezTo>
                    <a:pt x="78633" y="497017"/>
                    <a:pt x="70967" y="494049"/>
                    <a:pt x="64538" y="488115"/>
                  </a:cubicBezTo>
                  <a:cubicBezTo>
                    <a:pt x="58109" y="482180"/>
                    <a:pt x="52916" y="472289"/>
                    <a:pt x="48960" y="458442"/>
                  </a:cubicBezTo>
                  <a:cubicBezTo>
                    <a:pt x="45004" y="444595"/>
                    <a:pt x="41789" y="426049"/>
                    <a:pt x="39316" y="402806"/>
                  </a:cubicBezTo>
                  <a:cubicBezTo>
                    <a:pt x="36844" y="379562"/>
                    <a:pt x="35607" y="351126"/>
                    <a:pt x="35607" y="317497"/>
                  </a:cubicBezTo>
                  <a:cubicBezTo>
                    <a:pt x="35607" y="294748"/>
                    <a:pt x="36349" y="275708"/>
                    <a:pt x="37833" y="260377"/>
                  </a:cubicBezTo>
                  <a:cubicBezTo>
                    <a:pt x="39316" y="245047"/>
                    <a:pt x="41542" y="231694"/>
                    <a:pt x="44509" y="220319"/>
                  </a:cubicBezTo>
                  <a:cubicBezTo>
                    <a:pt x="47476" y="208945"/>
                    <a:pt x="51433" y="199054"/>
                    <a:pt x="56378" y="190647"/>
                  </a:cubicBezTo>
                  <a:cubicBezTo>
                    <a:pt x="61324" y="182240"/>
                    <a:pt x="69978" y="172101"/>
                    <a:pt x="82342" y="160232"/>
                  </a:cubicBezTo>
                  <a:cubicBezTo>
                    <a:pt x="94705" y="148363"/>
                    <a:pt x="117454" y="133280"/>
                    <a:pt x="150589" y="114982"/>
                  </a:cubicBezTo>
                  <a:cubicBezTo>
                    <a:pt x="183723" y="96684"/>
                    <a:pt x="224523" y="78880"/>
                    <a:pt x="272988" y="61571"/>
                  </a:cubicBezTo>
                  <a:cubicBezTo>
                    <a:pt x="321453" y="44262"/>
                    <a:pt x="374864" y="29673"/>
                    <a:pt x="433220" y="17804"/>
                  </a:cubicBezTo>
                  <a:cubicBezTo>
                    <a:pt x="491576" y="5935"/>
                    <a:pt x="552405" y="0"/>
                    <a:pt x="61570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292711" y="898530"/>
              <a:ext cx="2115685" cy="2301447"/>
            </a:xfrm>
            <a:custGeom>
              <a:avLst/>
              <a:gdLst>
                <a:gd name="connsiteX0" fmla="*/ 456353 w 2115685"/>
                <a:gd name="connsiteY0" fmla="*/ 203601 h 2301447"/>
                <a:gd name="connsiteX1" fmla="*/ 564658 w 2115685"/>
                <a:gd name="connsiteY1" fmla="*/ 222146 h 2301447"/>
                <a:gd name="connsiteX2" fmla="*/ 641065 w 2115685"/>
                <a:gd name="connsiteY2" fmla="*/ 273331 h 2301447"/>
                <a:gd name="connsiteX3" fmla="*/ 687057 w 2115685"/>
                <a:gd name="connsiteY3" fmla="*/ 349738 h 2301447"/>
                <a:gd name="connsiteX4" fmla="*/ 702635 w 2115685"/>
                <a:gd name="connsiteY4" fmla="*/ 442465 h 2301447"/>
                <a:gd name="connsiteX5" fmla="*/ 690024 w 2115685"/>
                <a:gd name="connsiteY5" fmla="*/ 555221 h 2301447"/>
                <a:gd name="connsiteX6" fmla="*/ 643290 w 2115685"/>
                <a:gd name="connsiteY6" fmla="*/ 685039 h 2301447"/>
                <a:gd name="connsiteX7" fmla="*/ 602490 w 2115685"/>
                <a:gd name="connsiteY7" fmla="*/ 759221 h 2301447"/>
                <a:gd name="connsiteX8" fmla="*/ 567532 w 2115685"/>
                <a:gd name="connsiteY8" fmla="*/ 811898 h 2301447"/>
                <a:gd name="connsiteX9" fmla="*/ 25852 w 2115685"/>
                <a:gd name="connsiteY9" fmla="*/ 342009 h 2301447"/>
                <a:gd name="connsiteX10" fmla="*/ 43903 w 2115685"/>
                <a:gd name="connsiteY10" fmla="*/ 348997 h 2301447"/>
                <a:gd name="connsiteX11" fmla="*/ 97314 w 2115685"/>
                <a:gd name="connsiteY11" fmla="*/ 326000 h 2301447"/>
                <a:gd name="connsiteX12" fmla="*/ 182623 w 2115685"/>
                <a:gd name="connsiteY12" fmla="*/ 275557 h 2301447"/>
                <a:gd name="connsiteX13" fmla="*/ 301313 w 2115685"/>
                <a:gd name="connsiteY13" fmla="*/ 225855 h 2301447"/>
                <a:gd name="connsiteX14" fmla="*/ 456353 w 2115685"/>
                <a:gd name="connsiteY14" fmla="*/ 203601 h 2301447"/>
                <a:gd name="connsiteX15" fmla="*/ 1024383 w 2115685"/>
                <a:gd name="connsiteY15" fmla="*/ 0 h 2301447"/>
                <a:gd name="connsiteX16" fmla="*/ 2115685 w 2115685"/>
                <a:gd name="connsiteY16" fmla="*/ 946668 h 2301447"/>
                <a:gd name="connsiteX17" fmla="*/ 2115685 w 2115685"/>
                <a:gd name="connsiteY17" fmla="*/ 2301447 h 2301447"/>
                <a:gd name="connsiteX18" fmla="*/ 593970 w 2115685"/>
                <a:gd name="connsiteY18" fmla="*/ 2301447 h 2301447"/>
                <a:gd name="connsiteX19" fmla="*/ 0 w 2115685"/>
                <a:gd name="connsiteY19" fmla="*/ 1786198 h 2301447"/>
                <a:gd name="connsiteX20" fmla="*/ 23133 w 2115685"/>
                <a:gd name="connsiteY20" fmla="*/ 1799988 h 2301447"/>
                <a:gd name="connsiteX21" fmla="*/ 79510 w 2115685"/>
                <a:gd name="connsiteY21" fmla="*/ 1805923 h 2301447"/>
                <a:gd name="connsiteX22" fmla="*/ 1183331 w 2115685"/>
                <a:gd name="connsiteY22" fmla="*/ 1805923 h 2301447"/>
                <a:gd name="connsiteX23" fmla="*/ 1210037 w 2115685"/>
                <a:gd name="connsiteY23" fmla="*/ 1797763 h 2301447"/>
                <a:gd name="connsiteX24" fmla="*/ 1229324 w 2115685"/>
                <a:gd name="connsiteY24" fmla="*/ 1770316 h 2301447"/>
                <a:gd name="connsiteX25" fmla="*/ 1240451 w 2115685"/>
                <a:gd name="connsiteY25" fmla="*/ 1720614 h 2301447"/>
                <a:gd name="connsiteX26" fmla="*/ 1244160 w 2115685"/>
                <a:gd name="connsiteY26" fmla="*/ 1647174 h 2301447"/>
                <a:gd name="connsiteX27" fmla="*/ 1239709 w 2115685"/>
                <a:gd name="connsiteY27" fmla="*/ 1575218 h 2301447"/>
                <a:gd name="connsiteX28" fmla="*/ 1226357 w 2115685"/>
                <a:gd name="connsiteY28" fmla="*/ 1526258 h 2301447"/>
                <a:gd name="connsiteX29" fmla="*/ 1204844 w 2115685"/>
                <a:gd name="connsiteY29" fmla="*/ 1498811 h 2301447"/>
                <a:gd name="connsiteX30" fmla="*/ 1177397 w 2115685"/>
                <a:gd name="connsiteY30" fmla="*/ 1489909 h 2301447"/>
                <a:gd name="connsiteX31" fmla="*/ 420745 w 2115685"/>
                <a:gd name="connsiteY31" fmla="*/ 1489909 h 2301447"/>
                <a:gd name="connsiteX32" fmla="*/ 644774 w 2115685"/>
                <a:gd name="connsiteY32" fmla="*/ 1259947 h 2301447"/>
                <a:gd name="connsiteX33" fmla="*/ 916278 w 2115685"/>
                <a:gd name="connsiteY33" fmla="*/ 965446 h 2301447"/>
                <a:gd name="connsiteX34" fmla="*/ 1075026 w 2115685"/>
                <a:gd name="connsiteY34" fmla="*/ 734000 h 2301447"/>
                <a:gd name="connsiteX35" fmla="*/ 1149208 w 2115685"/>
                <a:gd name="connsiteY35" fmla="*/ 538902 h 2301447"/>
                <a:gd name="connsiteX36" fmla="*/ 1167011 w 2115685"/>
                <a:gd name="connsiteY36" fmla="*/ 354932 h 2301447"/>
                <a:gd name="connsiteX37" fmla="*/ 1130663 w 2115685"/>
                <a:gd name="connsiteY37" fmla="*/ 155384 h 2301447"/>
                <a:gd name="connsiteX38" fmla="*/ 1084855 w 2115685"/>
                <a:gd name="connsiteY38" fmla="*/ 68962 h 23014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2115685" h="2301447">
                  <a:moveTo>
                    <a:pt x="456353" y="203601"/>
                  </a:moveTo>
                  <a:cubicBezTo>
                    <a:pt x="497894" y="203601"/>
                    <a:pt x="533996" y="209782"/>
                    <a:pt x="564658" y="222146"/>
                  </a:cubicBezTo>
                  <a:cubicBezTo>
                    <a:pt x="595319" y="234510"/>
                    <a:pt x="620788" y="251571"/>
                    <a:pt x="641065" y="273331"/>
                  </a:cubicBezTo>
                  <a:cubicBezTo>
                    <a:pt x="661341" y="295091"/>
                    <a:pt x="676672" y="320560"/>
                    <a:pt x="687057" y="349738"/>
                  </a:cubicBezTo>
                  <a:cubicBezTo>
                    <a:pt x="697443" y="378916"/>
                    <a:pt x="702635" y="409825"/>
                    <a:pt x="702635" y="442465"/>
                  </a:cubicBezTo>
                  <a:cubicBezTo>
                    <a:pt x="702635" y="478072"/>
                    <a:pt x="698432" y="515658"/>
                    <a:pt x="690024" y="555221"/>
                  </a:cubicBezTo>
                  <a:cubicBezTo>
                    <a:pt x="681617" y="594785"/>
                    <a:pt x="666039" y="638057"/>
                    <a:pt x="643290" y="685039"/>
                  </a:cubicBezTo>
                  <a:cubicBezTo>
                    <a:pt x="631916" y="708530"/>
                    <a:pt x="618316" y="733257"/>
                    <a:pt x="602490" y="759221"/>
                  </a:cubicBezTo>
                  <a:lnTo>
                    <a:pt x="567532" y="811898"/>
                  </a:lnTo>
                  <a:lnTo>
                    <a:pt x="25852" y="342009"/>
                  </a:lnTo>
                  <a:lnTo>
                    <a:pt x="43903" y="348997"/>
                  </a:lnTo>
                  <a:cubicBezTo>
                    <a:pt x="56761" y="348997"/>
                    <a:pt x="74565" y="341331"/>
                    <a:pt x="97314" y="326000"/>
                  </a:cubicBezTo>
                  <a:cubicBezTo>
                    <a:pt x="120063" y="310669"/>
                    <a:pt x="148499" y="293855"/>
                    <a:pt x="182623" y="275557"/>
                  </a:cubicBezTo>
                  <a:cubicBezTo>
                    <a:pt x="216746" y="257259"/>
                    <a:pt x="256310" y="240691"/>
                    <a:pt x="301313" y="225855"/>
                  </a:cubicBezTo>
                  <a:cubicBezTo>
                    <a:pt x="346317" y="211019"/>
                    <a:pt x="397996" y="203601"/>
                    <a:pt x="456353" y="203601"/>
                  </a:cubicBezTo>
                  <a:close/>
                  <a:moveTo>
                    <a:pt x="1024383" y="0"/>
                  </a:moveTo>
                  <a:lnTo>
                    <a:pt x="2115685" y="946668"/>
                  </a:lnTo>
                  <a:lnTo>
                    <a:pt x="2115685" y="2301447"/>
                  </a:lnTo>
                  <a:lnTo>
                    <a:pt x="593970" y="2301447"/>
                  </a:lnTo>
                  <a:lnTo>
                    <a:pt x="0" y="1786198"/>
                  </a:lnTo>
                  <a:lnTo>
                    <a:pt x="23133" y="1799988"/>
                  </a:lnTo>
                  <a:cubicBezTo>
                    <a:pt x="38958" y="1803944"/>
                    <a:pt x="57751" y="1805923"/>
                    <a:pt x="79510" y="1805923"/>
                  </a:cubicBezTo>
                  <a:lnTo>
                    <a:pt x="1183331" y="1805923"/>
                  </a:lnTo>
                  <a:cubicBezTo>
                    <a:pt x="1193222" y="1805923"/>
                    <a:pt x="1202124" y="1803203"/>
                    <a:pt x="1210037" y="1797763"/>
                  </a:cubicBezTo>
                  <a:cubicBezTo>
                    <a:pt x="1217949" y="1792323"/>
                    <a:pt x="1224379" y="1783174"/>
                    <a:pt x="1229324" y="1770316"/>
                  </a:cubicBezTo>
                  <a:cubicBezTo>
                    <a:pt x="1234269" y="1757457"/>
                    <a:pt x="1237978" y="1740890"/>
                    <a:pt x="1240451" y="1720614"/>
                  </a:cubicBezTo>
                  <a:cubicBezTo>
                    <a:pt x="1242924" y="1700338"/>
                    <a:pt x="1244160" y="1675858"/>
                    <a:pt x="1244160" y="1647174"/>
                  </a:cubicBezTo>
                  <a:cubicBezTo>
                    <a:pt x="1244160" y="1619480"/>
                    <a:pt x="1242677" y="1595494"/>
                    <a:pt x="1239709" y="1575218"/>
                  </a:cubicBezTo>
                  <a:cubicBezTo>
                    <a:pt x="1236742" y="1554942"/>
                    <a:pt x="1232291" y="1538622"/>
                    <a:pt x="1226357" y="1526258"/>
                  </a:cubicBezTo>
                  <a:cubicBezTo>
                    <a:pt x="1220422" y="1513895"/>
                    <a:pt x="1213251" y="1504746"/>
                    <a:pt x="1204844" y="1498811"/>
                  </a:cubicBezTo>
                  <a:cubicBezTo>
                    <a:pt x="1196437" y="1492877"/>
                    <a:pt x="1187288" y="1489909"/>
                    <a:pt x="1177397" y="1489909"/>
                  </a:cubicBezTo>
                  <a:lnTo>
                    <a:pt x="420745" y="1489909"/>
                  </a:lnTo>
                  <a:lnTo>
                    <a:pt x="644774" y="1259947"/>
                  </a:lnTo>
                  <a:cubicBezTo>
                    <a:pt x="757530" y="1148180"/>
                    <a:pt x="848031" y="1050013"/>
                    <a:pt x="916278" y="965446"/>
                  </a:cubicBezTo>
                  <a:cubicBezTo>
                    <a:pt x="984525" y="880879"/>
                    <a:pt x="1037441" y="803730"/>
                    <a:pt x="1075026" y="734000"/>
                  </a:cubicBezTo>
                  <a:cubicBezTo>
                    <a:pt x="1112612" y="664269"/>
                    <a:pt x="1137339" y="599237"/>
                    <a:pt x="1149208" y="538902"/>
                  </a:cubicBezTo>
                  <a:cubicBezTo>
                    <a:pt x="1161077" y="478568"/>
                    <a:pt x="1167011" y="417245"/>
                    <a:pt x="1167011" y="354932"/>
                  </a:cubicBezTo>
                  <a:cubicBezTo>
                    <a:pt x="1167011" y="283718"/>
                    <a:pt x="1154895" y="217202"/>
                    <a:pt x="1130663" y="155384"/>
                  </a:cubicBezTo>
                  <a:cubicBezTo>
                    <a:pt x="1118547" y="124475"/>
                    <a:pt x="1103277" y="95668"/>
                    <a:pt x="1084855" y="6896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en-US" dirty="0"/>
            </a:p>
          </p:txBody>
        </p:sp>
      </p:grpSp>
      <p:grpSp>
        <p:nvGrpSpPr>
          <p:cNvPr id="15" name="Group 14"/>
          <p:cNvGrpSpPr>
            <a:grpSpLocks noChangeAspect="1"/>
          </p:cNvGrpSpPr>
          <p:nvPr/>
        </p:nvGrpSpPr>
        <p:grpSpPr>
          <a:xfrm>
            <a:off x="4776585" y="3659564"/>
            <a:ext cx="854925" cy="909682"/>
            <a:chOff x="1382806" y="3668806"/>
            <a:chExt cx="3025589" cy="3025588"/>
          </a:xfrm>
        </p:grpSpPr>
        <p:sp>
          <p:nvSpPr>
            <p:cNvPr id="16" name="Rectangle 15"/>
            <p:cNvSpPr/>
            <p:nvPr/>
          </p:nvSpPr>
          <p:spPr>
            <a:xfrm>
              <a:off x="1382806" y="3668806"/>
              <a:ext cx="3025588" cy="302558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301328" y="4390328"/>
              <a:ext cx="2107067" cy="2304066"/>
            </a:xfrm>
            <a:custGeom>
              <a:avLst/>
              <a:gdLst>
                <a:gd name="connsiteX0" fmla="*/ 163419 w 2107067"/>
                <a:gd name="connsiteY0" fmla="*/ 966904 h 2304066"/>
                <a:gd name="connsiteX1" fmla="*/ 194031 w 2107067"/>
                <a:gd name="connsiteY1" fmla="*/ 971774 h 2304066"/>
                <a:gd name="connsiteX2" fmla="*/ 360197 w 2107067"/>
                <a:gd name="connsiteY2" fmla="*/ 971774 h 2304066"/>
                <a:gd name="connsiteX3" fmla="*/ 543426 w 2107067"/>
                <a:gd name="connsiteY3" fmla="*/ 992545 h 2304066"/>
                <a:gd name="connsiteX4" fmla="*/ 672502 w 2107067"/>
                <a:gd name="connsiteY4" fmla="*/ 1051148 h 2304066"/>
                <a:gd name="connsiteX5" fmla="*/ 749650 w 2107067"/>
                <a:gd name="connsiteY5" fmla="*/ 1142392 h 2304066"/>
                <a:gd name="connsiteX6" fmla="*/ 775614 w 2107067"/>
                <a:gd name="connsiteY6" fmla="*/ 1262566 h 2304066"/>
                <a:gd name="connsiteX7" fmla="*/ 754101 w 2107067"/>
                <a:gd name="connsiteY7" fmla="*/ 1373096 h 2304066"/>
                <a:gd name="connsiteX8" fmla="*/ 727025 w 2107067"/>
                <a:gd name="connsiteY8" fmla="*/ 1419089 h 2304066"/>
                <a:gd name="connsiteX9" fmla="*/ 707462 w 2107067"/>
                <a:gd name="connsiteY9" fmla="*/ 1438843 h 2304066"/>
                <a:gd name="connsiteX10" fmla="*/ 449215 w 2107067"/>
                <a:gd name="connsiteY10" fmla="*/ 164679 h 2304066"/>
                <a:gd name="connsiteX11" fmla="*/ 567906 w 2107067"/>
                <a:gd name="connsiteY11" fmla="*/ 183225 h 2304066"/>
                <a:gd name="connsiteX12" fmla="*/ 650247 w 2107067"/>
                <a:gd name="connsiteY12" fmla="*/ 233668 h 2304066"/>
                <a:gd name="connsiteX13" fmla="*/ 698465 w 2107067"/>
                <a:gd name="connsiteY13" fmla="*/ 309333 h 2304066"/>
                <a:gd name="connsiteX14" fmla="*/ 714785 w 2107067"/>
                <a:gd name="connsiteY14" fmla="*/ 402060 h 2304066"/>
                <a:gd name="connsiteX15" fmla="*/ 691047 w 2107067"/>
                <a:gd name="connsiteY15" fmla="*/ 518525 h 2304066"/>
                <a:gd name="connsiteX16" fmla="*/ 622058 w 2107067"/>
                <a:gd name="connsiteY16" fmla="*/ 608285 h 2304066"/>
                <a:gd name="connsiteX17" fmla="*/ 510044 w 2107067"/>
                <a:gd name="connsiteY17" fmla="*/ 665404 h 2304066"/>
                <a:gd name="connsiteX18" fmla="*/ 447542 w 2107067"/>
                <a:gd name="connsiteY18" fmla="*/ 678520 h 2304066"/>
                <a:gd name="connsiteX19" fmla="*/ 23160 w 2107067"/>
                <a:gd name="connsiteY19" fmla="*/ 310383 h 2304066"/>
                <a:gd name="connsiteX20" fmla="*/ 33799 w 2107067"/>
                <a:gd name="connsiteY20" fmla="*/ 313042 h 2304066"/>
                <a:gd name="connsiteX21" fmla="*/ 89435 w 2107067"/>
                <a:gd name="connsiteY21" fmla="*/ 289304 h 2304066"/>
                <a:gd name="connsiteX22" fmla="*/ 181420 w 2107067"/>
                <a:gd name="connsiteY22" fmla="*/ 238119 h 2304066"/>
                <a:gd name="connsiteX23" fmla="*/ 303819 w 2107067"/>
                <a:gd name="connsiteY23" fmla="*/ 187675 h 2304066"/>
                <a:gd name="connsiteX24" fmla="*/ 449215 w 2107067"/>
                <a:gd name="connsiteY24" fmla="*/ 164679 h 2304066"/>
                <a:gd name="connsiteX25" fmla="*/ 1007444 w 2107067"/>
                <a:gd name="connsiteY25" fmla="*/ 0 h 2304066"/>
                <a:gd name="connsiteX26" fmla="*/ 2107067 w 2107067"/>
                <a:gd name="connsiteY26" fmla="*/ 953887 h 2304066"/>
                <a:gd name="connsiteX27" fmla="*/ 2107067 w 2107067"/>
                <a:gd name="connsiteY27" fmla="*/ 2304066 h 2304066"/>
                <a:gd name="connsiteX28" fmla="*/ 665098 w 2107067"/>
                <a:gd name="connsiteY28" fmla="*/ 2304066 h 2304066"/>
                <a:gd name="connsiteX29" fmla="*/ 0 w 2107067"/>
                <a:gd name="connsiteY29" fmla="*/ 1727116 h 2304066"/>
                <a:gd name="connsiteX30" fmla="*/ 5610 w 2107067"/>
                <a:gd name="connsiteY30" fmla="*/ 1731022 h 2304066"/>
                <a:gd name="connsiteX31" fmla="*/ 41217 w 2107067"/>
                <a:gd name="connsiteY31" fmla="*/ 1750680 h 2304066"/>
                <a:gd name="connsiteX32" fmla="*/ 150264 w 2107067"/>
                <a:gd name="connsiteY32" fmla="*/ 1793705 h 2304066"/>
                <a:gd name="connsiteX33" fmla="*/ 302336 w 2107067"/>
                <a:gd name="connsiteY33" fmla="*/ 1828571 h 2304066"/>
                <a:gd name="connsiteX34" fmla="*/ 486306 w 2107067"/>
                <a:gd name="connsiteY34" fmla="*/ 1842665 h 2304066"/>
                <a:gd name="connsiteX35" fmla="*/ 784516 w 2107067"/>
                <a:gd name="connsiteY35" fmla="*/ 1803349 h 2304066"/>
                <a:gd name="connsiteX36" fmla="*/ 1018929 w 2107067"/>
                <a:gd name="connsiteY36" fmla="*/ 1688368 h 2304066"/>
                <a:gd name="connsiteX37" fmla="*/ 1171743 w 2107067"/>
                <a:gd name="connsiteY37" fmla="*/ 1501430 h 2304066"/>
                <a:gd name="connsiteX38" fmla="*/ 1226637 w 2107067"/>
                <a:gd name="connsiteY38" fmla="*/ 1246246 h 2304066"/>
                <a:gd name="connsiteX39" fmla="*/ 1196965 w 2107067"/>
                <a:gd name="connsiteY39" fmla="*/ 1085272 h 2304066"/>
                <a:gd name="connsiteX40" fmla="*/ 1111656 w 2107067"/>
                <a:gd name="connsiteY40" fmla="*/ 951003 h 2304066"/>
                <a:gd name="connsiteX41" fmla="*/ 975904 w 2107067"/>
                <a:gd name="connsiteY41" fmla="*/ 852342 h 2304066"/>
                <a:gd name="connsiteX42" fmla="*/ 794901 w 2107067"/>
                <a:gd name="connsiteY42" fmla="*/ 801157 h 2304066"/>
                <a:gd name="connsiteX43" fmla="*/ 794901 w 2107067"/>
                <a:gd name="connsiteY43" fmla="*/ 796706 h 2304066"/>
                <a:gd name="connsiteX44" fmla="*/ 944006 w 2107067"/>
                <a:gd name="connsiteY44" fmla="*/ 734393 h 2304066"/>
                <a:gd name="connsiteX45" fmla="*/ 1051569 w 2107067"/>
                <a:gd name="connsiteY45" fmla="*/ 633507 h 2304066"/>
                <a:gd name="connsiteX46" fmla="*/ 1116849 w 2107067"/>
                <a:gd name="connsiteY46" fmla="*/ 498496 h 2304066"/>
                <a:gd name="connsiteX47" fmla="*/ 1139103 w 2107067"/>
                <a:gd name="connsiteY47" fmla="*/ 335297 h 2304066"/>
                <a:gd name="connsiteX48" fmla="*/ 1101271 w 2107067"/>
                <a:gd name="connsiteY48" fmla="*/ 132781 h 2304066"/>
                <a:gd name="connsiteX49" fmla="*/ 1054536 w 2107067"/>
                <a:gd name="connsiteY49" fmla="*/ 50069 h 23040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</a:cxnLst>
              <a:rect l="l" t="t" r="r" b="b"/>
              <a:pathLst>
                <a:path w="2107067" h="2304066">
                  <a:moveTo>
                    <a:pt x="163419" y="966904"/>
                  </a:moveTo>
                  <a:lnTo>
                    <a:pt x="194031" y="971774"/>
                  </a:lnTo>
                  <a:lnTo>
                    <a:pt x="360197" y="971774"/>
                  </a:lnTo>
                  <a:cubicBezTo>
                    <a:pt x="430423" y="971774"/>
                    <a:pt x="491499" y="978698"/>
                    <a:pt x="543426" y="992545"/>
                  </a:cubicBezTo>
                  <a:cubicBezTo>
                    <a:pt x="595353" y="1006392"/>
                    <a:pt x="638378" y="1025927"/>
                    <a:pt x="672502" y="1051148"/>
                  </a:cubicBezTo>
                  <a:cubicBezTo>
                    <a:pt x="706625" y="1076370"/>
                    <a:pt x="732341" y="1106784"/>
                    <a:pt x="749650" y="1142392"/>
                  </a:cubicBezTo>
                  <a:cubicBezTo>
                    <a:pt x="766959" y="1177999"/>
                    <a:pt x="775614" y="1218057"/>
                    <a:pt x="775614" y="1262566"/>
                  </a:cubicBezTo>
                  <a:cubicBezTo>
                    <a:pt x="775614" y="1303118"/>
                    <a:pt x="768443" y="1339962"/>
                    <a:pt x="754101" y="1373096"/>
                  </a:cubicBezTo>
                  <a:cubicBezTo>
                    <a:pt x="746930" y="1389664"/>
                    <a:pt x="737905" y="1404995"/>
                    <a:pt x="727025" y="1419089"/>
                  </a:cubicBezTo>
                  <a:lnTo>
                    <a:pt x="707462" y="1438843"/>
                  </a:lnTo>
                  <a:close/>
                  <a:moveTo>
                    <a:pt x="449215" y="164679"/>
                  </a:moveTo>
                  <a:cubicBezTo>
                    <a:pt x="494713" y="164679"/>
                    <a:pt x="534277" y="170861"/>
                    <a:pt x="567906" y="183225"/>
                  </a:cubicBezTo>
                  <a:cubicBezTo>
                    <a:pt x="601535" y="195588"/>
                    <a:pt x="628982" y="212403"/>
                    <a:pt x="650247" y="233668"/>
                  </a:cubicBezTo>
                  <a:cubicBezTo>
                    <a:pt x="671512" y="254933"/>
                    <a:pt x="687585" y="280155"/>
                    <a:pt x="698465" y="309333"/>
                  </a:cubicBezTo>
                  <a:cubicBezTo>
                    <a:pt x="709345" y="338511"/>
                    <a:pt x="714785" y="369420"/>
                    <a:pt x="714785" y="402060"/>
                  </a:cubicBezTo>
                  <a:cubicBezTo>
                    <a:pt x="714785" y="444591"/>
                    <a:pt x="706872" y="483412"/>
                    <a:pt x="691047" y="518525"/>
                  </a:cubicBezTo>
                  <a:cubicBezTo>
                    <a:pt x="675222" y="553638"/>
                    <a:pt x="652225" y="583557"/>
                    <a:pt x="622058" y="608285"/>
                  </a:cubicBezTo>
                  <a:cubicBezTo>
                    <a:pt x="591891" y="633012"/>
                    <a:pt x="554553" y="652052"/>
                    <a:pt x="510044" y="665404"/>
                  </a:cubicBezTo>
                  <a:lnTo>
                    <a:pt x="447542" y="678520"/>
                  </a:lnTo>
                  <a:lnTo>
                    <a:pt x="23160" y="310383"/>
                  </a:lnTo>
                  <a:lnTo>
                    <a:pt x="33799" y="313042"/>
                  </a:lnTo>
                  <a:cubicBezTo>
                    <a:pt x="45668" y="313042"/>
                    <a:pt x="64213" y="305130"/>
                    <a:pt x="89435" y="289304"/>
                  </a:cubicBezTo>
                  <a:cubicBezTo>
                    <a:pt x="114657" y="273479"/>
                    <a:pt x="145318" y="256417"/>
                    <a:pt x="181420" y="238119"/>
                  </a:cubicBezTo>
                  <a:cubicBezTo>
                    <a:pt x="217522" y="219821"/>
                    <a:pt x="258321" y="203006"/>
                    <a:pt x="303819" y="187675"/>
                  </a:cubicBezTo>
                  <a:cubicBezTo>
                    <a:pt x="349317" y="172345"/>
                    <a:pt x="397783" y="164679"/>
                    <a:pt x="449215" y="164679"/>
                  </a:cubicBezTo>
                  <a:close/>
                  <a:moveTo>
                    <a:pt x="1007444" y="0"/>
                  </a:moveTo>
                  <a:lnTo>
                    <a:pt x="2107067" y="953887"/>
                  </a:lnTo>
                  <a:lnTo>
                    <a:pt x="2107067" y="2304066"/>
                  </a:lnTo>
                  <a:lnTo>
                    <a:pt x="665098" y="2304066"/>
                  </a:lnTo>
                  <a:lnTo>
                    <a:pt x="0" y="1727116"/>
                  </a:lnTo>
                  <a:lnTo>
                    <a:pt x="5610" y="1731022"/>
                  </a:lnTo>
                  <a:cubicBezTo>
                    <a:pt x="15006" y="1736709"/>
                    <a:pt x="26875" y="1743262"/>
                    <a:pt x="41217" y="1750680"/>
                  </a:cubicBezTo>
                  <a:cubicBezTo>
                    <a:pt x="69900" y="1765516"/>
                    <a:pt x="106249" y="1779858"/>
                    <a:pt x="150264" y="1793705"/>
                  </a:cubicBezTo>
                  <a:cubicBezTo>
                    <a:pt x="194278" y="1807553"/>
                    <a:pt x="244969" y="1819174"/>
                    <a:pt x="302336" y="1828571"/>
                  </a:cubicBezTo>
                  <a:cubicBezTo>
                    <a:pt x="359703" y="1837967"/>
                    <a:pt x="421026" y="1842665"/>
                    <a:pt x="486306" y="1842665"/>
                  </a:cubicBezTo>
                  <a:cubicBezTo>
                    <a:pt x="594116" y="1842665"/>
                    <a:pt x="693520" y="1829560"/>
                    <a:pt x="784516" y="1803349"/>
                  </a:cubicBezTo>
                  <a:cubicBezTo>
                    <a:pt x="875512" y="1777138"/>
                    <a:pt x="953650" y="1738811"/>
                    <a:pt x="1018929" y="1688368"/>
                  </a:cubicBezTo>
                  <a:cubicBezTo>
                    <a:pt x="1084209" y="1637924"/>
                    <a:pt x="1135147" y="1575612"/>
                    <a:pt x="1171743" y="1501430"/>
                  </a:cubicBezTo>
                  <a:cubicBezTo>
                    <a:pt x="1208339" y="1427249"/>
                    <a:pt x="1226637" y="1342187"/>
                    <a:pt x="1226637" y="1246246"/>
                  </a:cubicBezTo>
                  <a:cubicBezTo>
                    <a:pt x="1226637" y="1188879"/>
                    <a:pt x="1216747" y="1135221"/>
                    <a:pt x="1196965" y="1085272"/>
                  </a:cubicBezTo>
                  <a:cubicBezTo>
                    <a:pt x="1177183" y="1035323"/>
                    <a:pt x="1148747" y="990567"/>
                    <a:pt x="1111656" y="951003"/>
                  </a:cubicBezTo>
                  <a:cubicBezTo>
                    <a:pt x="1074565" y="911440"/>
                    <a:pt x="1029315" y="878553"/>
                    <a:pt x="975904" y="852342"/>
                  </a:cubicBezTo>
                  <a:cubicBezTo>
                    <a:pt x="922493" y="826131"/>
                    <a:pt x="862159" y="809069"/>
                    <a:pt x="794901" y="801157"/>
                  </a:cubicBezTo>
                  <a:lnTo>
                    <a:pt x="794901" y="796706"/>
                  </a:lnTo>
                  <a:cubicBezTo>
                    <a:pt x="851279" y="782859"/>
                    <a:pt x="900981" y="762088"/>
                    <a:pt x="944006" y="734393"/>
                  </a:cubicBezTo>
                  <a:cubicBezTo>
                    <a:pt x="987031" y="706699"/>
                    <a:pt x="1022886" y="673070"/>
                    <a:pt x="1051569" y="633507"/>
                  </a:cubicBezTo>
                  <a:cubicBezTo>
                    <a:pt x="1080253" y="593943"/>
                    <a:pt x="1102013" y="548939"/>
                    <a:pt x="1116849" y="498496"/>
                  </a:cubicBezTo>
                  <a:cubicBezTo>
                    <a:pt x="1131685" y="448053"/>
                    <a:pt x="1139103" y="393653"/>
                    <a:pt x="1139103" y="335297"/>
                  </a:cubicBezTo>
                  <a:cubicBezTo>
                    <a:pt x="1139103" y="260126"/>
                    <a:pt x="1126492" y="192621"/>
                    <a:pt x="1101271" y="132781"/>
                  </a:cubicBezTo>
                  <a:cubicBezTo>
                    <a:pt x="1088660" y="102861"/>
                    <a:pt x="1073082" y="75290"/>
                    <a:pt x="1054536" y="50069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>
              <a:defPPr>
                <a:defRPr lang="en-US"/>
              </a:defPPr>
              <a:lvl1pPr algn="ctr">
                <a:defRPr>
                  <a:solidFill>
                    <a:schemeClr val="lt1"/>
                  </a:solidFill>
                </a:defRPr>
              </a:lvl1pPr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endParaRPr lang="en-US" dirty="0"/>
            </a:p>
          </p:txBody>
        </p:sp>
        <p:sp>
          <p:nvSpPr>
            <p:cNvPr id="18" name="Freeform 17"/>
            <p:cNvSpPr/>
            <p:nvPr/>
          </p:nvSpPr>
          <p:spPr>
            <a:xfrm>
              <a:off x="2244624" y="4244929"/>
              <a:ext cx="1283340" cy="1988065"/>
            </a:xfrm>
            <a:custGeom>
              <a:avLst/>
              <a:gdLst/>
              <a:ahLst/>
              <a:cxnLst/>
              <a:rect l="l" t="t" r="r" b="b"/>
              <a:pathLst>
                <a:path w="1283340" h="1988065">
                  <a:moveTo>
                    <a:pt x="618674" y="0"/>
                  </a:moveTo>
                  <a:cubicBezTo>
                    <a:pt x="711648" y="0"/>
                    <a:pt x="793990" y="10880"/>
                    <a:pt x="865699" y="32640"/>
                  </a:cubicBezTo>
                  <a:cubicBezTo>
                    <a:pt x="937407" y="54400"/>
                    <a:pt x="997742" y="85804"/>
                    <a:pt x="1046701" y="126851"/>
                  </a:cubicBezTo>
                  <a:cubicBezTo>
                    <a:pt x="1095661" y="167898"/>
                    <a:pt x="1132752" y="218341"/>
                    <a:pt x="1157974" y="278181"/>
                  </a:cubicBezTo>
                  <a:cubicBezTo>
                    <a:pt x="1183195" y="338021"/>
                    <a:pt x="1195806" y="405526"/>
                    <a:pt x="1195806" y="480697"/>
                  </a:cubicBezTo>
                  <a:cubicBezTo>
                    <a:pt x="1195806" y="539053"/>
                    <a:pt x="1188388" y="593453"/>
                    <a:pt x="1173552" y="643896"/>
                  </a:cubicBezTo>
                  <a:cubicBezTo>
                    <a:pt x="1158716" y="694339"/>
                    <a:pt x="1136956" y="739343"/>
                    <a:pt x="1108272" y="778907"/>
                  </a:cubicBezTo>
                  <a:cubicBezTo>
                    <a:pt x="1079589" y="818470"/>
                    <a:pt x="1043734" y="852099"/>
                    <a:pt x="1000709" y="879793"/>
                  </a:cubicBezTo>
                  <a:cubicBezTo>
                    <a:pt x="957684" y="907488"/>
                    <a:pt x="907982" y="928259"/>
                    <a:pt x="851604" y="942106"/>
                  </a:cubicBezTo>
                  <a:lnTo>
                    <a:pt x="851604" y="946557"/>
                  </a:lnTo>
                  <a:cubicBezTo>
                    <a:pt x="918862" y="954469"/>
                    <a:pt x="979196" y="971531"/>
                    <a:pt x="1032607" y="997742"/>
                  </a:cubicBezTo>
                  <a:cubicBezTo>
                    <a:pt x="1086018" y="1023953"/>
                    <a:pt x="1131268" y="1056840"/>
                    <a:pt x="1168359" y="1096403"/>
                  </a:cubicBezTo>
                  <a:cubicBezTo>
                    <a:pt x="1205450" y="1135967"/>
                    <a:pt x="1233886" y="1180723"/>
                    <a:pt x="1253668" y="1230672"/>
                  </a:cubicBezTo>
                  <a:cubicBezTo>
                    <a:pt x="1273450" y="1280621"/>
                    <a:pt x="1283340" y="1334279"/>
                    <a:pt x="1283340" y="1391646"/>
                  </a:cubicBezTo>
                  <a:cubicBezTo>
                    <a:pt x="1283340" y="1487587"/>
                    <a:pt x="1265042" y="1572649"/>
                    <a:pt x="1228446" y="1646830"/>
                  </a:cubicBezTo>
                  <a:cubicBezTo>
                    <a:pt x="1191850" y="1721012"/>
                    <a:pt x="1140912" y="1783324"/>
                    <a:pt x="1075632" y="1833768"/>
                  </a:cubicBezTo>
                  <a:cubicBezTo>
                    <a:pt x="1010353" y="1884211"/>
                    <a:pt x="932215" y="1922538"/>
                    <a:pt x="841219" y="1948749"/>
                  </a:cubicBezTo>
                  <a:cubicBezTo>
                    <a:pt x="750223" y="1974960"/>
                    <a:pt x="650819" y="1988065"/>
                    <a:pt x="543009" y="1988065"/>
                  </a:cubicBezTo>
                  <a:cubicBezTo>
                    <a:pt x="477729" y="1988065"/>
                    <a:pt x="416406" y="1983367"/>
                    <a:pt x="359039" y="1973971"/>
                  </a:cubicBezTo>
                  <a:cubicBezTo>
                    <a:pt x="301672" y="1964574"/>
                    <a:pt x="250981" y="1952953"/>
                    <a:pt x="206967" y="1939105"/>
                  </a:cubicBezTo>
                  <a:cubicBezTo>
                    <a:pt x="162952" y="1925258"/>
                    <a:pt x="126603" y="1910916"/>
                    <a:pt x="97920" y="1896080"/>
                  </a:cubicBezTo>
                  <a:cubicBezTo>
                    <a:pt x="69236" y="1881244"/>
                    <a:pt x="50444" y="1869869"/>
                    <a:pt x="41542" y="1861957"/>
                  </a:cubicBezTo>
                  <a:cubicBezTo>
                    <a:pt x="32640" y="1854044"/>
                    <a:pt x="25964" y="1845142"/>
                    <a:pt x="21513" y="1835251"/>
                  </a:cubicBezTo>
                  <a:cubicBezTo>
                    <a:pt x="17062" y="1825360"/>
                    <a:pt x="13106" y="1813739"/>
                    <a:pt x="9644" y="1800386"/>
                  </a:cubicBezTo>
                  <a:cubicBezTo>
                    <a:pt x="6182" y="1787033"/>
                    <a:pt x="3709" y="1770219"/>
                    <a:pt x="2226" y="1749943"/>
                  </a:cubicBezTo>
                  <a:cubicBezTo>
                    <a:pt x="742" y="1729666"/>
                    <a:pt x="0" y="1705186"/>
                    <a:pt x="0" y="1676503"/>
                  </a:cubicBezTo>
                  <a:cubicBezTo>
                    <a:pt x="0" y="1629027"/>
                    <a:pt x="3957" y="1596139"/>
                    <a:pt x="11869" y="1577841"/>
                  </a:cubicBezTo>
                  <a:cubicBezTo>
                    <a:pt x="19782" y="1559543"/>
                    <a:pt x="31651" y="1550394"/>
                    <a:pt x="47476" y="1550394"/>
                  </a:cubicBezTo>
                  <a:cubicBezTo>
                    <a:pt x="57367" y="1550394"/>
                    <a:pt x="74429" y="1557071"/>
                    <a:pt x="98662" y="1570423"/>
                  </a:cubicBezTo>
                  <a:cubicBezTo>
                    <a:pt x="122894" y="1583776"/>
                    <a:pt x="153803" y="1598118"/>
                    <a:pt x="191389" y="1613449"/>
                  </a:cubicBezTo>
                  <a:cubicBezTo>
                    <a:pt x="228974" y="1628779"/>
                    <a:pt x="272988" y="1643121"/>
                    <a:pt x="323432" y="1656474"/>
                  </a:cubicBezTo>
                  <a:cubicBezTo>
                    <a:pt x="373875" y="1669827"/>
                    <a:pt x="431242" y="1676503"/>
                    <a:pt x="495533" y="1676503"/>
                  </a:cubicBezTo>
                  <a:cubicBezTo>
                    <a:pt x="549933" y="1676503"/>
                    <a:pt x="597903" y="1670074"/>
                    <a:pt x="639445" y="1657216"/>
                  </a:cubicBezTo>
                  <a:cubicBezTo>
                    <a:pt x="680987" y="1644357"/>
                    <a:pt x="716346" y="1626307"/>
                    <a:pt x="745525" y="1603063"/>
                  </a:cubicBezTo>
                  <a:cubicBezTo>
                    <a:pt x="774703" y="1579820"/>
                    <a:pt x="796462" y="1551631"/>
                    <a:pt x="810804" y="1518496"/>
                  </a:cubicBezTo>
                  <a:cubicBezTo>
                    <a:pt x="825146" y="1485362"/>
                    <a:pt x="832317" y="1448518"/>
                    <a:pt x="832317" y="1407966"/>
                  </a:cubicBezTo>
                  <a:cubicBezTo>
                    <a:pt x="832317" y="1363457"/>
                    <a:pt x="823662" y="1323399"/>
                    <a:pt x="806353" y="1287792"/>
                  </a:cubicBezTo>
                  <a:cubicBezTo>
                    <a:pt x="789044" y="1252184"/>
                    <a:pt x="763328" y="1221770"/>
                    <a:pt x="729205" y="1196548"/>
                  </a:cubicBezTo>
                  <a:cubicBezTo>
                    <a:pt x="695081" y="1171327"/>
                    <a:pt x="652056" y="1151792"/>
                    <a:pt x="600129" y="1137945"/>
                  </a:cubicBezTo>
                  <a:cubicBezTo>
                    <a:pt x="548202" y="1124098"/>
                    <a:pt x="487126" y="1117174"/>
                    <a:pt x="416900" y="1117174"/>
                  </a:cubicBezTo>
                  <a:lnTo>
                    <a:pt x="250734" y="1117174"/>
                  </a:lnTo>
                  <a:cubicBezTo>
                    <a:pt x="237876" y="1117174"/>
                    <a:pt x="226996" y="1115443"/>
                    <a:pt x="218094" y="1111981"/>
                  </a:cubicBezTo>
                  <a:cubicBezTo>
                    <a:pt x="209192" y="1108520"/>
                    <a:pt x="201774" y="1101349"/>
                    <a:pt x="195839" y="1090469"/>
                  </a:cubicBezTo>
                  <a:cubicBezTo>
                    <a:pt x="189905" y="1079589"/>
                    <a:pt x="185701" y="1064505"/>
                    <a:pt x="183229" y="1045218"/>
                  </a:cubicBezTo>
                  <a:cubicBezTo>
                    <a:pt x="180756" y="1025931"/>
                    <a:pt x="179519" y="1000957"/>
                    <a:pt x="179519" y="970295"/>
                  </a:cubicBezTo>
                  <a:cubicBezTo>
                    <a:pt x="179519" y="941611"/>
                    <a:pt x="180756" y="918120"/>
                    <a:pt x="183229" y="899822"/>
                  </a:cubicBezTo>
                  <a:cubicBezTo>
                    <a:pt x="185701" y="881524"/>
                    <a:pt x="189658" y="867430"/>
                    <a:pt x="195098" y="857539"/>
                  </a:cubicBezTo>
                  <a:cubicBezTo>
                    <a:pt x="200538" y="847648"/>
                    <a:pt x="207461" y="840724"/>
                    <a:pt x="215868" y="836768"/>
                  </a:cubicBezTo>
                  <a:cubicBezTo>
                    <a:pt x="224276" y="832812"/>
                    <a:pt x="234414" y="830833"/>
                    <a:pt x="246283" y="830833"/>
                  </a:cubicBezTo>
                  <a:lnTo>
                    <a:pt x="413933" y="830833"/>
                  </a:lnTo>
                  <a:cubicBezTo>
                    <a:pt x="471300" y="830833"/>
                    <a:pt x="522238" y="824157"/>
                    <a:pt x="566747" y="810804"/>
                  </a:cubicBezTo>
                  <a:cubicBezTo>
                    <a:pt x="611256" y="797452"/>
                    <a:pt x="648594" y="778412"/>
                    <a:pt x="678761" y="753685"/>
                  </a:cubicBezTo>
                  <a:cubicBezTo>
                    <a:pt x="708928" y="728957"/>
                    <a:pt x="731925" y="699038"/>
                    <a:pt x="747750" y="663925"/>
                  </a:cubicBezTo>
                  <a:cubicBezTo>
                    <a:pt x="763575" y="628812"/>
                    <a:pt x="771488" y="589991"/>
                    <a:pt x="771488" y="547460"/>
                  </a:cubicBezTo>
                  <a:cubicBezTo>
                    <a:pt x="771488" y="514820"/>
                    <a:pt x="766048" y="483911"/>
                    <a:pt x="755168" y="454733"/>
                  </a:cubicBezTo>
                  <a:cubicBezTo>
                    <a:pt x="744288" y="425555"/>
                    <a:pt x="728215" y="400333"/>
                    <a:pt x="706950" y="379068"/>
                  </a:cubicBezTo>
                  <a:cubicBezTo>
                    <a:pt x="685685" y="357803"/>
                    <a:pt x="658238" y="340988"/>
                    <a:pt x="624609" y="328625"/>
                  </a:cubicBezTo>
                  <a:cubicBezTo>
                    <a:pt x="590980" y="316261"/>
                    <a:pt x="551416" y="310079"/>
                    <a:pt x="505918" y="310079"/>
                  </a:cubicBezTo>
                  <a:cubicBezTo>
                    <a:pt x="454486" y="310079"/>
                    <a:pt x="406020" y="317745"/>
                    <a:pt x="360522" y="333075"/>
                  </a:cubicBezTo>
                  <a:cubicBezTo>
                    <a:pt x="315024" y="348406"/>
                    <a:pt x="274225" y="365221"/>
                    <a:pt x="238123" y="383519"/>
                  </a:cubicBezTo>
                  <a:cubicBezTo>
                    <a:pt x="202021" y="401817"/>
                    <a:pt x="171360" y="418879"/>
                    <a:pt x="146138" y="434704"/>
                  </a:cubicBezTo>
                  <a:cubicBezTo>
                    <a:pt x="120916" y="450530"/>
                    <a:pt x="102371" y="458442"/>
                    <a:pt x="90502" y="458442"/>
                  </a:cubicBezTo>
                  <a:cubicBezTo>
                    <a:pt x="82589" y="458442"/>
                    <a:pt x="75665" y="456711"/>
                    <a:pt x="69731" y="453250"/>
                  </a:cubicBezTo>
                  <a:cubicBezTo>
                    <a:pt x="63796" y="449788"/>
                    <a:pt x="58851" y="443111"/>
                    <a:pt x="54895" y="433221"/>
                  </a:cubicBezTo>
                  <a:cubicBezTo>
                    <a:pt x="50938" y="423330"/>
                    <a:pt x="47971" y="408988"/>
                    <a:pt x="45993" y="390195"/>
                  </a:cubicBezTo>
                  <a:cubicBezTo>
                    <a:pt x="44015" y="371403"/>
                    <a:pt x="43026" y="347170"/>
                    <a:pt x="43026" y="317497"/>
                  </a:cubicBezTo>
                  <a:cubicBezTo>
                    <a:pt x="43026" y="292770"/>
                    <a:pt x="43520" y="272247"/>
                    <a:pt x="44509" y="255927"/>
                  </a:cubicBezTo>
                  <a:cubicBezTo>
                    <a:pt x="45498" y="239607"/>
                    <a:pt x="47476" y="226007"/>
                    <a:pt x="50444" y="215127"/>
                  </a:cubicBezTo>
                  <a:cubicBezTo>
                    <a:pt x="53411" y="204247"/>
                    <a:pt x="57120" y="194851"/>
                    <a:pt x="61571" y="186938"/>
                  </a:cubicBezTo>
                  <a:cubicBezTo>
                    <a:pt x="66022" y="179025"/>
                    <a:pt x="73193" y="170371"/>
                    <a:pt x="83084" y="160974"/>
                  </a:cubicBezTo>
                  <a:cubicBezTo>
                    <a:pt x="92974" y="151578"/>
                    <a:pt x="113251" y="137483"/>
                    <a:pt x="143912" y="118691"/>
                  </a:cubicBezTo>
                  <a:cubicBezTo>
                    <a:pt x="174574" y="99898"/>
                    <a:pt x="213148" y="81600"/>
                    <a:pt x="259636" y="63797"/>
                  </a:cubicBezTo>
                  <a:cubicBezTo>
                    <a:pt x="306123" y="45993"/>
                    <a:pt x="359781" y="30910"/>
                    <a:pt x="420609" y="18546"/>
                  </a:cubicBezTo>
                  <a:cubicBezTo>
                    <a:pt x="481438" y="6182"/>
                    <a:pt x="547460" y="0"/>
                    <a:pt x="618674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19" name="Group 18"/>
          <p:cNvGrpSpPr>
            <a:grpSpLocks noChangeAspect="1"/>
          </p:cNvGrpSpPr>
          <p:nvPr/>
        </p:nvGrpSpPr>
        <p:grpSpPr>
          <a:xfrm>
            <a:off x="4773954" y="4833442"/>
            <a:ext cx="854925" cy="909682"/>
            <a:chOff x="1382807" y="174388"/>
            <a:chExt cx="3025588" cy="3025588"/>
          </a:xfrm>
        </p:grpSpPr>
        <p:sp>
          <p:nvSpPr>
            <p:cNvPr id="20" name="Rectangle 19"/>
            <p:cNvSpPr/>
            <p:nvPr/>
          </p:nvSpPr>
          <p:spPr>
            <a:xfrm>
              <a:off x="1382807" y="174388"/>
              <a:ext cx="3025588" cy="3025588"/>
            </a:xfrm>
            <a:prstGeom prst="rect">
              <a:avLst/>
            </a:prstGeom>
            <a:solidFill>
              <a:srgbClr val="FF99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Freeform 20"/>
            <p:cNvSpPr/>
            <p:nvPr/>
          </p:nvSpPr>
          <p:spPr>
            <a:xfrm>
              <a:off x="2171931" y="775732"/>
              <a:ext cx="1424285" cy="1937622"/>
            </a:xfrm>
            <a:custGeom>
              <a:avLst/>
              <a:gdLst/>
              <a:ahLst/>
              <a:cxnLst/>
              <a:rect l="l" t="t" r="r" b="b"/>
              <a:pathLst>
                <a:path w="1424285" h="1937622">
                  <a:moveTo>
                    <a:pt x="919851" y="0"/>
                  </a:moveTo>
                  <a:cubicBezTo>
                    <a:pt x="970295" y="0"/>
                    <a:pt x="1013320" y="1236"/>
                    <a:pt x="1048927" y="3709"/>
                  </a:cubicBezTo>
                  <a:cubicBezTo>
                    <a:pt x="1084534" y="6182"/>
                    <a:pt x="1112970" y="10138"/>
                    <a:pt x="1134236" y="15578"/>
                  </a:cubicBezTo>
                  <a:cubicBezTo>
                    <a:pt x="1155501" y="21018"/>
                    <a:pt x="1171079" y="27694"/>
                    <a:pt x="1180970" y="35607"/>
                  </a:cubicBezTo>
                  <a:cubicBezTo>
                    <a:pt x="1190861" y="43520"/>
                    <a:pt x="1195806" y="52916"/>
                    <a:pt x="1195806" y="63796"/>
                  </a:cubicBezTo>
                  <a:lnTo>
                    <a:pt x="1195806" y="1219544"/>
                  </a:lnTo>
                  <a:lnTo>
                    <a:pt x="1366424" y="1219544"/>
                  </a:lnTo>
                  <a:cubicBezTo>
                    <a:pt x="1382249" y="1219544"/>
                    <a:pt x="1395849" y="1231661"/>
                    <a:pt x="1407224" y="1255893"/>
                  </a:cubicBezTo>
                  <a:cubicBezTo>
                    <a:pt x="1418598" y="1280126"/>
                    <a:pt x="1424285" y="1320431"/>
                    <a:pt x="1424285" y="1376809"/>
                  </a:cubicBezTo>
                  <a:cubicBezTo>
                    <a:pt x="1424285" y="1427253"/>
                    <a:pt x="1419093" y="1465580"/>
                    <a:pt x="1408707" y="1491791"/>
                  </a:cubicBezTo>
                  <a:cubicBezTo>
                    <a:pt x="1398322" y="1518001"/>
                    <a:pt x="1384227" y="1531107"/>
                    <a:pt x="1366424" y="1531107"/>
                  </a:cubicBezTo>
                  <a:lnTo>
                    <a:pt x="1195806" y="1531107"/>
                  </a:lnTo>
                  <a:lnTo>
                    <a:pt x="1195806" y="1878276"/>
                  </a:lnTo>
                  <a:cubicBezTo>
                    <a:pt x="1195806" y="1888167"/>
                    <a:pt x="1192839" y="1896822"/>
                    <a:pt x="1186905" y="1904240"/>
                  </a:cubicBezTo>
                  <a:cubicBezTo>
                    <a:pt x="1180970" y="1911658"/>
                    <a:pt x="1170585" y="1917840"/>
                    <a:pt x="1155748" y="1922785"/>
                  </a:cubicBezTo>
                  <a:cubicBezTo>
                    <a:pt x="1140912" y="1927731"/>
                    <a:pt x="1121625" y="1931440"/>
                    <a:pt x="1097887" y="1933912"/>
                  </a:cubicBezTo>
                  <a:cubicBezTo>
                    <a:pt x="1074149" y="1936385"/>
                    <a:pt x="1043487" y="1937622"/>
                    <a:pt x="1005902" y="1937622"/>
                  </a:cubicBezTo>
                  <a:cubicBezTo>
                    <a:pt x="970295" y="1937622"/>
                    <a:pt x="940375" y="1936385"/>
                    <a:pt x="916142" y="1933912"/>
                  </a:cubicBezTo>
                  <a:cubicBezTo>
                    <a:pt x="891910" y="1931440"/>
                    <a:pt x="872622" y="1927731"/>
                    <a:pt x="858281" y="1922785"/>
                  </a:cubicBezTo>
                  <a:cubicBezTo>
                    <a:pt x="843939" y="1917840"/>
                    <a:pt x="834048" y="1911658"/>
                    <a:pt x="828608" y="1904240"/>
                  </a:cubicBezTo>
                  <a:cubicBezTo>
                    <a:pt x="823168" y="1896822"/>
                    <a:pt x="820448" y="1888167"/>
                    <a:pt x="820448" y="1878276"/>
                  </a:cubicBezTo>
                  <a:lnTo>
                    <a:pt x="820448" y="1531107"/>
                  </a:lnTo>
                  <a:lnTo>
                    <a:pt x="86051" y="1531107"/>
                  </a:lnTo>
                  <a:cubicBezTo>
                    <a:pt x="72204" y="1531107"/>
                    <a:pt x="59840" y="1529376"/>
                    <a:pt x="48960" y="1525914"/>
                  </a:cubicBezTo>
                  <a:cubicBezTo>
                    <a:pt x="38080" y="1522452"/>
                    <a:pt x="28931" y="1514540"/>
                    <a:pt x="21513" y="1502176"/>
                  </a:cubicBezTo>
                  <a:cubicBezTo>
                    <a:pt x="14095" y="1489812"/>
                    <a:pt x="8655" y="1472009"/>
                    <a:pt x="5193" y="1448765"/>
                  </a:cubicBezTo>
                  <a:cubicBezTo>
                    <a:pt x="1731" y="1425522"/>
                    <a:pt x="0" y="1394613"/>
                    <a:pt x="0" y="1356038"/>
                  </a:cubicBezTo>
                  <a:cubicBezTo>
                    <a:pt x="0" y="1324387"/>
                    <a:pt x="742" y="1296940"/>
                    <a:pt x="2226" y="1273697"/>
                  </a:cubicBezTo>
                  <a:cubicBezTo>
                    <a:pt x="3709" y="1250453"/>
                    <a:pt x="6182" y="1229435"/>
                    <a:pt x="9644" y="1210642"/>
                  </a:cubicBezTo>
                  <a:cubicBezTo>
                    <a:pt x="13106" y="1191850"/>
                    <a:pt x="18051" y="1174046"/>
                    <a:pt x="24480" y="1157232"/>
                  </a:cubicBezTo>
                  <a:cubicBezTo>
                    <a:pt x="30909" y="1140417"/>
                    <a:pt x="39069" y="1122614"/>
                    <a:pt x="48960" y="1103821"/>
                  </a:cubicBezTo>
                  <a:lnTo>
                    <a:pt x="645380" y="51927"/>
                  </a:lnTo>
                  <a:cubicBezTo>
                    <a:pt x="650325" y="43025"/>
                    <a:pt x="658732" y="35360"/>
                    <a:pt x="670601" y="28931"/>
                  </a:cubicBezTo>
                  <a:cubicBezTo>
                    <a:pt x="682470" y="22502"/>
                    <a:pt x="699038" y="17062"/>
                    <a:pt x="720303" y="12611"/>
                  </a:cubicBezTo>
                  <a:cubicBezTo>
                    <a:pt x="741568" y="8160"/>
                    <a:pt x="768521" y="4946"/>
                    <a:pt x="801161" y="2967"/>
                  </a:cubicBezTo>
                  <a:cubicBezTo>
                    <a:pt x="833801" y="989"/>
                    <a:pt x="873364" y="0"/>
                    <a:pt x="919851" y="0"/>
                  </a:cubicBezTo>
                  <a:close/>
                  <a:moveTo>
                    <a:pt x="817481" y="336784"/>
                  </a:moveTo>
                  <a:lnTo>
                    <a:pt x="311563" y="1219544"/>
                  </a:lnTo>
                  <a:lnTo>
                    <a:pt x="820448" y="1219544"/>
                  </a:lnTo>
                  <a:lnTo>
                    <a:pt x="820448" y="336784"/>
                  </a:lnTo>
                  <a:lnTo>
                    <a:pt x="817481" y="33678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 21"/>
            <p:cNvSpPr/>
            <p:nvPr/>
          </p:nvSpPr>
          <p:spPr>
            <a:xfrm>
              <a:off x="2222756" y="818764"/>
              <a:ext cx="2185638" cy="2381212"/>
            </a:xfrm>
            <a:custGeom>
              <a:avLst/>
              <a:gdLst>
                <a:gd name="connsiteX0" fmla="*/ 766655 w 2185638"/>
                <a:gd name="connsiteY0" fmla="*/ 293752 h 2381212"/>
                <a:gd name="connsiteX1" fmla="*/ 769622 w 2185638"/>
                <a:gd name="connsiteY1" fmla="*/ 293752 h 2381212"/>
                <a:gd name="connsiteX2" fmla="*/ 769622 w 2185638"/>
                <a:gd name="connsiteY2" fmla="*/ 1176512 h 2381212"/>
                <a:gd name="connsiteX3" fmla="*/ 260737 w 2185638"/>
                <a:gd name="connsiteY3" fmla="*/ 1176512 h 2381212"/>
                <a:gd name="connsiteX4" fmla="*/ 1134051 w 2185638"/>
                <a:gd name="connsiteY4" fmla="*/ 0 h 2381212"/>
                <a:gd name="connsiteX5" fmla="*/ 2185638 w 2185638"/>
                <a:gd name="connsiteY5" fmla="*/ 912217 h 2381212"/>
                <a:gd name="connsiteX6" fmla="*/ 2185638 w 2185638"/>
                <a:gd name="connsiteY6" fmla="*/ 2381212 h 2381212"/>
                <a:gd name="connsiteX7" fmla="*/ 1035278 w 2185638"/>
                <a:gd name="connsiteY7" fmla="*/ 2381212 h 2381212"/>
                <a:gd name="connsiteX8" fmla="*/ 0 w 2185638"/>
                <a:gd name="connsiteY8" fmla="*/ 1483143 h 2381212"/>
                <a:gd name="connsiteX9" fmla="*/ 35224 w 2185638"/>
                <a:gd name="connsiteY9" fmla="*/ 1488075 h 2381212"/>
                <a:gd name="connsiteX10" fmla="*/ 769621 w 2185638"/>
                <a:gd name="connsiteY10" fmla="*/ 1488075 h 2381212"/>
                <a:gd name="connsiteX11" fmla="*/ 769621 w 2185638"/>
                <a:gd name="connsiteY11" fmla="*/ 1835244 h 2381212"/>
                <a:gd name="connsiteX12" fmla="*/ 777781 w 2185638"/>
                <a:gd name="connsiteY12" fmla="*/ 1861208 h 2381212"/>
                <a:gd name="connsiteX13" fmla="*/ 807454 w 2185638"/>
                <a:gd name="connsiteY13" fmla="*/ 1879753 h 2381212"/>
                <a:gd name="connsiteX14" fmla="*/ 865315 w 2185638"/>
                <a:gd name="connsiteY14" fmla="*/ 1890880 h 2381212"/>
                <a:gd name="connsiteX15" fmla="*/ 955075 w 2185638"/>
                <a:gd name="connsiteY15" fmla="*/ 1894590 h 2381212"/>
                <a:gd name="connsiteX16" fmla="*/ 1047060 w 2185638"/>
                <a:gd name="connsiteY16" fmla="*/ 1890880 h 2381212"/>
                <a:gd name="connsiteX17" fmla="*/ 1104921 w 2185638"/>
                <a:gd name="connsiteY17" fmla="*/ 1879753 h 2381212"/>
                <a:gd name="connsiteX18" fmla="*/ 1136078 w 2185638"/>
                <a:gd name="connsiteY18" fmla="*/ 1861208 h 2381212"/>
                <a:gd name="connsiteX19" fmla="*/ 1144979 w 2185638"/>
                <a:gd name="connsiteY19" fmla="*/ 1835244 h 2381212"/>
                <a:gd name="connsiteX20" fmla="*/ 1144979 w 2185638"/>
                <a:gd name="connsiteY20" fmla="*/ 1488075 h 2381212"/>
                <a:gd name="connsiteX21" fmla="*/ 1315597 w 2185638"/>
                <a:gd name="connsiteY21" fmla="*/ 1488075 h 2381212"/>
                <a:gd name="connsiteX22" fmla="*/ 1357880 w 2185638"/>
                <a:gd name="connsiteY22" fmla="*/ 1448759 h 2381212"/>
                <a:gd name="connsiteX23" fmla="*/ 1373458 w 2185638"/>
                <a:gd name="connsiteY23" fmla="*/ 1333777 h 2381212"/>
                <a:gd name="connsiteX24" fmla="*/ 1356397 w 2185638"/>
                <a:gd name="connsiteY24" fmla="*/ 1212861 h 2381212"/>
                <a:gd name="connsiteX25" fmla="*/ 1315597 w 2185638"/>
                <a:gd name="connsiteY25" fmla="*/ 1176512 h 2381212"/>
                <a:gd name="connsiteX26" fmla="*/ 1144979 w 2185638"/>
                <a:gd name="connsiteY26" fmla="*/ 1176512 h 2381212"/>
                <a:gd name="connsiteX27" fmla="*/ 1144979 w 2185638"/>
                <a:gd name="connsiteY27" fmla="*/ 20764 h 2381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2185638" h="2381212">
                  <a:moveTo>
                    <a:pt x="766655" y="293752"/>
                  </a:moveTo>
                  <a:lnTo>
                    <a:pt x="769622" y="293752"/>
                  </a:lnTo>
                  <a:lnTo>
                    <a:pt x="769622" y="1176512"/>
                  </a:lnTo>
                  <a:lnTo>
                    <a:pt x="260737" y="1176512"/>
                  </a:lnTo>
                  <a:close/>
                  <a:moveTo>
                    <a:pt x="1134051" y="0"/>
                  </a:moveTo>
                  <a:lnTo>
                    <a:pt x="2185638" y="912217"/>
                  </a:lnTo>
                  <a:lnTo>
                    <a:pt x="2185638" y="2381212"/>
                  </a:lnTo>
                  <a:lnTo>
                    <a:pt x="1035278" y="2381212"/>
                  </a:lnTo>
                  <a:lnTo>
                    <a:pt x="0" y="1483143"/>
                  </a:lnTo>
                  <a:lnTo>
                    <a:pt x="35224" y="1488075"/>
                  </a:lnTo>
                  <a:lnTo>
                    <a:pt x="769621" y="1488075"/>
                  </a:lnTo>
                  <a:lnTo>
                    <a:pt x="769621" y="1835244"/>
                  </a:lnTo>
                  <a:cubicBezTo>
                    <a:pt x="769621" y="1845135"/>
                    <a:pt x="772341" y="1853790"/>
                    <a:pt x="777781" y="1861208"/>
                  </a:cubicBezTo>
                  <a:cubicBezTo>
                    <a:pt x="783221" y="1868626"/>
                    <a:pt x="793112" y="1874808"/>
                    <a:pt x="807454" y="1879753"/>
                  </a:cubicBezTo>
                  <a:cubicBezTo>
                    <a:pt x="821795" y="1884699"/>
                    <a:pt x="841083" y="1888408"/>
                    <a:pt x="865315" y="1890880"/>
                  </a:cubicBezTo>
                  <a:cubicBezTo>
                    <a:pt x="889548" y="1893353"/>
                    <a:pt x="919468" y="1894590"/>
                    <a:pt x="955075" y="1894590"/>
                  </a:cubicBezTo>
                  <a:cubicBezTo>
                    <a:pt x="992660" y="1894590"/>
                    <a:pt x="1023322" y="1893353"/>
                    <a:pt x="1047060" y="1890880"/>
                  </a:cubicBezTo>
                  <a:cubicBezTo>
                    <a:pt x="1070798" y="1888408"/>
                    <a:pt x="1090085" y="1884699"/>
                    <a:pt x="1104921" y="1879753"/>
                  </a:cubicBezTo>
                  <a:cubicBezTo>
                    <a:pt x="1119758" y="1874808"/>
                    <a:pt x="1130143" y="1868626"/>
                    <a:pt x="1136078" y="1861208"/>
                  </a:cubicBezTo>
                  <a:cubicBezTo>
                    <a:pt x="1142012" y="1853790"/>
                    <a:pt x="1144979" y="1845135"/>
                    <a:pt x="1144979" y="1835244"/>
                  </a:cubicBezTo>
                  <a:lnTo>
                    <a:pt x="1144979" y="1488075"/>
                  </a:lnTo>
                  <a:lnTo>
                    <a:pt x="1315597" y="1488075"/>
                  </a:lnTo>
                  <a:cubicBezTo>
                    <a:pt x="1333400" y="1488075"/>
                    <a:pt x="1347495" y="1474969"/>
                    <a:pt x="1357880" y="1448759"/>
                  </a:cubicBezTo>
                  <a:cubicBezTo>
                    <a:pt x="1368266" y="1422548"/>
                    <a:pt x="1373458" y="1384221"/>
                    <a:pt x="1373458" y="1333777"/>
                  </a:cubicBezTo>
                  <a:cubicBezTo>
                    <a:pt x="1373458" y="1277399"/>
                    <a:pt x="1367771" y="1237094"/>
                    <a:pt x="1356397" y="1212861"/>
                  </a:cubicBezTo>
                  <a:cubicBezTo>
                    <a:pt x="1345022" y="1188629"/>
                    <a:pt x="1331422" y="1176512"/>
                    <a:pt x="1315597" y="1176512"/>
                  </a:cubicBezTo>
                  <a:lnTo>
                    <a:pt x="1144979" y="1176512"/>
                  </a:lnTo>
                  <a:lnTo>
                    <a:pt x="1144979" y="20764"/>
                  </a:ln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3" name="TextBox 22"/>
          <p:cNvSpPr txBox="1"/>
          <p:nvPr/>
        </p:nvSpPr>
        <p:spPr>
          <a:xfrm>
            <a:off x="5877031" y="1371600"/>
            <a:ext cx="2657369" cy="1015663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Diploma/ Degree Holder in Accounting or </a:t>
            </a:r>
            <a:r>
              <a:rPr lang="en-US" sz="2000" b="1" dirty="0">
                <a:solidFill>
                  <a:srgbClr val="0070C0"/>
                </a:solidFill>
              </a:rPr>
              <a:t>B</a:t>
            </a:r>
            <a:r>
              <a:rPr lang="en-US" sz="2000" b="1" dirty="0" smtClean="0">
                <a:solidFill>
                  <a:srgbClr val="0070C0"/>
                </a:solidFill>
              </a:rPr>
              <a:t>usiness Management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877031" y="2800290"/>
            <a:ext cx="2657369" cy="400110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Certified SPS Trainer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877031" y="3787914"/>
            <a:ext cx="2657369" cy="707886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Minimal 2 Years Working Experience</a:t>
            </a:r>
            <a:endParaRPr lang="en-US" sz="2000" b="1" dirty="0">
              <a:solidFill>
                <a:srgbClr val="0070C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853251" y="4930914"/>
            <a:ext cx="2657369" cy="707886"/>
          </a:xfrm>
          <a:prstGeom prst="rect">
            <a:avLst/>
          </a:prstGeom>
          <a:noFill/>
        </p:spPr>
        <p:txBody>
          <a:bodyPr wrap="square" lIns="0" rtlCol="0" anchor="ctr">
            <a:spAutoFit/>
          </a:bodyPr>
          <a:lstStyle/>
          <a:p>
            <a:r>
              <a:rPr lang="en-US" sz="2000" b="1" dirty="0" smtClean="0">
                <a:solidFill>
                  <a:srgbClr val="0070C0"/>
                </a:solidFill>
              </a:rPr>
              <a:t>Excellent in Public Speaking</a:t>
            </a:r>
            <a:endParaRPr lang="en-US" sz="2000" b="1" dirty="0">
              <a:solidFill>
                <a:srgbClr val="0070C0"/>
              </a:solidFill>
            </a:endParaRPr>
          </a:p>
        </p:txBody>
      </p:sp>
      <p:pic>
        <p:nvPicPr>
          <p:cNvPr id="1028" name="Picture 4" descr="Related ima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350" y="1524000"/>
            <a:ext cx="4184650" cy="418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033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9750" y="2460625"/>
            <a:ext cx="55245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Rectangle 2"/>
          <p:cNvSpPr>
            <a:spLocks noChangeArrowheads="1"/>
          </p:cNvSpPr>
          <p:nvPr/>
        </p:nvSpPr>
        <p:spPr bwMode="auto">
          <a:xfrm>
            <a:off x="914400" y="2141538"/>
            <a:ext cx="26670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Demonstrate Personal &amp; Professional Accomplishment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2933700" y="4876800"/>
            <a:ext cx="1943100" cy="585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Certification and  Assessment </a:t>
            </a:r>
          </a:p>
        </p:txBody>
      </p:sp>
      <p:sp>
        <p:nvSpPr>
          <p:cNvPr id="8197" name="Rectangle 8"/>
          <p:cNvSpPr>
            <a:spLocks noChangeArrowheads="1"/>
          </p:cNvSpPr>
          <p:nvPr/>
        </p:nvSpPr>
        <p:spPr bwMode="auto">
          <a:xfrm>
            <a:off x="609600" y="4135438"/>
            <a:ext cx="2057400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Endorsed by Reputable Bodies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/>
              <a:t>(</a:t>
            </a:r>
            <a:r>
              <a:rPr lang="en-US" altLang="en-US" sz="1200" b="1"/>
              <a:t>TAF UMT-UniKL-UiTM-UPM</a:t>
            </a:r>
            <a:r>
              <a:rPr lang="en-US" altLang="en-US" sz="1600"/>
              <a:t>)</a:t>
            </a:r>
            <a:endParaRPr lang="en-MY" altLang="en-US" sz="1600"/>
          </a:p>
        </p:txBody>
      </p:sp>
      <p:sp>
        <p:nvSpPr>
          <p:cNvPr id="8198" name="Rectangle 9"/>
          <p:cNvSpPr>
            <a:spLocks noChangeArrowheads="1"/>
          </p:cNvSpPr>
          <p:nvPr/>
        </p:nvSpPr>
        <p:spPr bwMode="auto">
          <a:xfrm>
            <a:off x="5238750" y="1812925"/>
            <a:ext cx="19240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Increase skills &amp; Proficiency</a:t>
            </a:r>
          </a:p>
        </p:txBody>
      </p:sp>
      <p:sp>
        <p:nvSpPr>
          <p:cNvPr id="8199" name="Rectangle 10"/>
          <p:cNvSpPr>
            <a:spLocks noChangeArrowheads="1"/>
          </p:cNvSpPr>
          <p:nvPr/>
        </p:nvSpPr>
        <p:spPr bwMode="auto">
          <a:xfrm>
            <a:off x="7373938" y="2651125"/>
            <a:ext cx="1160462" cy="107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Real Business Case Exposure</a:t>
            </a:r>
          </a:p>
        </p:txBody>
      </p:sp>
      <p:sp>
        <p:nvSpPr>
          <p:cNvPr id="8200" name="Rectangle 11"/>
          <p:cNvSpPr>
            <a:spLocks noChangeArrowheads="1"/>
          </p:cNvSpPr>
          <p:nvPr/>
        </p:nvSpPr>
        <p:spPr bwMode="auto">
          <a:xfrm>
            <a:off x="6477000" y="4808538"/>
            <a:ext cx="11604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Structured &amp; Practical Modules</a:t>
            </a: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6096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Key competencies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2841866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5338" y="2360613"/>
            <a:ext cx="1279525" cy="930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3349625"/>
            <a:ext cx="1196975" cy="1030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5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7638" y="1524000"/>
            <a:ext cx="565150" cy="73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4391025"/>
            <a:ext cx="137477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2" name="Picture 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16775" y="1574800"/>
            <a:ext cx="57785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6096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Training approach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grpSp>
        <p:nvGrpSpPr>
          <p:cNvPr id="9224" name="Group 2"/>
          <p:cNvGrpSpPr>
            <a:grpSpLocks/>
          </p:cNvGrpSpPr>
          <p:nvPr/>
        </p:nvGrpSpPr>
        <p:grpSpPr bwMode="auto">
          <a:xfrm>
            <a:off x="762000" y="2057400"/>
            <a:ext cx="5449888" cy="3292475"/>
            <a:chOff x="-2286000" y="2057400"/>
            <a:chExt cx="5449889" cy="3292475"/>
          </a:xfrm>
        </p:grpSpPr>
        <p:grpSp>
          <p:nvGrpSpPr>
            <p:cNvPr id="9225" name="Group 18"/>
            <p:cNvGrpSpPr>
              <a:grpSpLocks/>
            </p:cNvGrpSpPr>
            <p:nvPr/>
          </p:nvGrpSpPr>
          <p:grpSpPr bwMode="auto">
            <a:xfrm>
              <a:off x="-2286000" y="2057400"/>
              <a:ext cx="5449889" cy="3292475"/>
              <a:chOff x="6613690" y="1916648"/>
              <a:chExt cx="2335939" cy="3031116"/>
            </a:xfrm>
          </p:grpSpPr>
          <p:sp>
            <p:nvSpPr>
              <p:cNvPr id="13" name="Rounded Rectangle 12"/>
              <p:cNvSpPr/>
              <p:nvPr/>
            </p:nvSpPr>
            <p:spPr>
              <a:xfrm>
                <a:off x="6613690" y="1916648"/>
                <a:ext cx="2335939" cy="3031116"/>
              </a:xfrm>
              <a:prstGeom prst="roundRect">
                <a:avLst>
                  <a:gd name="adj" fmla="val 5238"/>
                </a:avLst>
              </a:prstGeom>
              <a:solidFill>
                <a:srgbClr val="0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US" sz="1400"/>
              </a:p>
            </p:txBody>
          </p:sp>
          <p:grpSp>
            <p:nvGrpSpPr>
              <p:cNvPr id="9229" name="Group 21"/>
              <p:cNvGrpSpPr>
                <a:grpSpLocks/>
              </p:cNvGrpSpPr>
              <p:nvPr/>
            </p:nvGrpSpPr>
            <p:grpSpPr bwMode="auto">
              <a:xfrm>
                <a:off x="7694031" y="4734797"/>
                <a:ext cx="166319" cy="164450"/>
                <a:chOff x="4446940" y="5280381"/>
                <a:chExt cx="237363" cy="234696"/>
              </a:xfrm>
            </p:grpSpPr>
            <p:sp>
              <p:nvSpPr>
                <p:cNvPr id="16" name="Oval 15"/>
                <p:cNvSpPr>
                  <a:spLocks noChangeArrowheads="1"/>
                </p:cNvSpPr>
                <p:nvPr/>
              </p:nvSpPr>
              <p:spPr bwMode="auto">
                <a:xfrm>
                  <a:off x="4446244" y="5279796"/>
                  <a:ext cx="237917" cy="237777"/>
                </a:xfrm>
                <a:prstGeom prst="ellipse">
                  <a:avLst/>
                </a:prstGeom>
                <a:gradFill flip="none" rotWithShape="1">
                  <a:gsLst>
                    <a:gs pos="29000">
                      <a:schemeClr val="tx1"/>
                    </a:gs>
                    <a:gs pos="73000">
                      <a:schemeClr val="tx1">
                        <a:lumMod val="65000"/>
                        <a:lumOff val="35000"/>
                      </a:schemeClr>
                    </a:gs>
                  </a:gsLst>
                  <a:lin ang="54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en-US" sz="2400"/>
                </a:p>
              </p:txBody>
            </p:sp>
            <p:sp>
              <p:nvSpPr>
                <p:cNvPr id="17" name="Rounded Rectangle 16"/>
                <p:cNvSpPr/>
                <p:nvPr/>
              </p:nvSpPr>
              <p:spPr>
                <a:xfrm>
                  <a:off x="4515191" y="5356970"/>
                  <a:ext cx="100023" cy="102202"/>
                </a:xfrm>
                <a:prstGeom prst="roundRect">
                  <a:avLst/>
                </a:prstGeom>
                <a:noFill/>
                <a:ln w="9525">
                  <a:solidFill>
                    <a:schemeClr val="bg1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>
                  <a:defPPr>
                    <a:defRPr lang="en-US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>
                    <a:defRPr/>
                  </a:pPr>
                  <a:endParaRPr lang="en-US" sz="1400"/>
                </a:p>
              </p:txBody>
            </p:sp>
          </p:grpSp>
          <p:sp>
            <p:nvSpPr>
              <p:cNvPr id="15" name="Freeform 14"/>
              <p:cNvSpPr/>
              <p:nvPr/>
            </p:nvSpPr>
            <p:spPr>
              <a:xfrm>
                <a:off x="7324066" y="1934186"/>
                <a:ext cx="1608552" cy="2035846"/>
              </a:xfrm>
              <a:custGeom>
                <a:avLst/>
                <a:gdLst>
                  <a:gd name="connsiteX0" fmla="*/ 0 w 2296537"/>
                  <a:gd name="connsiteY0" fmla="*/ 0 h 2906437"/>
                  <a:gd name="connsiteX1" fmla="*/ 2121915 w 2296537"/>
                  <a:gd name="connsiteY1" fmla="*/ 0 h 2906437"/>
                  <a:gd name="connsiteX2" fmla="*/ 2296537 w 2296537"/>
                  <a:gd name="connsiteY2" fmla="*/ 174622 h 2906437"/>
                  <a:gd name="connsiteX3" fmla="*/ 2296537 w 2296537"/>
                  <a:gd name="connsiteY3" fmla="*/ 2906437 h 29064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296537" h="2906437">
                    <a:moveTo>
                      <a:pt x="0" y="0"/>
                    </a:moveTo>
                    <a:lnTo>
                      <a:pt x="2121915" y="0"/>
                    </a:lnTo>
                    <a:cubicBezTo>
                      <a:pt x="2218356" y="0"/>
                      <a:pt x="2296537" y="78181"/>
                      <a:pt x="2296537" y="174622"/>
                    </a:cubicBezTo>
                    <a:lnTo>
                      <a:pt x="2296537" y="2906437"/>
                    </a:lnTo>
                    <a:close/>
                  </a:path>
                </a:pathLst>
              </a:custGeom>
              <a:solidFill>
                <a:schemeClr val="bg1">
                  <a:lumMod val="95000"/>
                  <a:alpha val="2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>
                  <a:defRPr/>
                </a:pPr>
                <a:endParaRPr lang="en-US" sz="2400"/>
              </a:p>
            </p:txBody>
          </p:sp>
        </p:grpSp>
        <p:sp>
          <p:nvSpPr>
            <p:cNvPr id="2" name="Rounded Rectangle 1"/>
            <p:cNvSpPr/>
            <p:nvPr/>
          </p:nvSpPr>
          <p:spPr>
            <a:xfrm>
              <a:off x="-2133600" y="2209800"/>
              <a:ext cx="5105401" cy="28956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MY"/>
            </a:p>
          </p:txBody>
        </p:sp>
        <p:sp>
          <p:nvSpPr>
            <p:cNvPr id="9227" name="TextBox 1"/>
            <p:cNvSpPr txBox="1">
              <a:spLocks noChangeArrowheads="1"/>
            </p:cNvSpPr>
            <p:nvPr/>
          </p:nvSpPr>
          <p:spPr bwMode="auto">
            <a:xfrm>
              <a:off x="-1752600" y="2209800"/>
              <a:ext cx="4248150" cy="28931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marL="285750" indent="-285750" eaLnBrk="0" hangingPunct="0">
                <a:spcBef>
                  <a:spcPct val="20000"/>
                </a:spcBef>
                <a:buFont typeface="Arial" charset="0"/>
                <a:buChar char="•"/>
                <a:defRPr sz="3200">
                  <a:solidFill>
                    <a:schemeClr val="tx1"/>
                  </a:solidFill>
                  <a:latin typeface="Calibri" pitchFamily="34" charset="0"/>
                </a:defRPr>
              </a:lvl1pPr>
              <a:lvl2pPr marL="742950" indent="-285750" eaLnBrk="0" hangingPunct="0">
                <a:spcBef>
                  <a:spcPct val="20000"/>
                </a:spcBef>
                <a:buFont typeface="Arial" charset="0"/>
                <a:buChar char="–"/>
                <a:defRPr sz="2800">
                  <a:solidFill>
                    <a:schemeClr val="tx1"/>
                  </a:solidFill>
                  <a:latin typeface="Calibri" pitchFamily="34" charset="0"/>
                </a:defRPr>
              </a:lvl2pPr>
              <a:lvl3pPr marL="1143000" indent="-228600" eaLnBrk="0" hangingPunct="0">
                <a:spcBef>
                  <a:spcPct val="20000"/>
                </a:spcBef>
                <a:buFont typeface="Arial" charset="0"/>
                <a:buChar char="•"/>
                <a:defRPr sz="2400">
                  <a:solidFill>
                    <a:schemeClr val="tx1"/>
                  </a:solidFill>
                  <a:latin typeface="Calibri" pitchFamily="34" charset="0"/>
                </a:defRPr>
              </a:lvl3pPr>
              <a:lvl4pPr marL="1600200" indent="-228600" eaLnBrk="0" hangingPunct="0">
                <a:spcBef>
                  <a:spcPct val="20000"/>
                </a:spcBef>
                <a:buFont typeface="Arial" charset="0"/>
                <a:buChar char="–"/>
                <a:defRPr sz="2000">
                  <a:solidFill>
                    <a:schemeClr val="tx1"/>
                  </a:solidFill>
                  <a:latin typeface="Calibri" pitchFamily="34" charset="0"/>
                </a:defRPr>
              </a:lvl4pPr>
              <a:lvl5pPr marL="2057400" indent="-228600" eaLnBrk="0" hangingPunct="0">
                <a:spcBef>
                  <a:spcPct val="20000"/>
                </a:spcBef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charset="0"/>
                <a:buChar char="»"/>
                <a:defRPr sz="2000">
                  <a:solidFill>
                    <a:schemeClr val="tx1"/>
                  </a:solidFill>
                  <a:latin typeface="Calibri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</a:pPr>
              <a:r>
                <a:rPr lang="en-US" altLang="en-US" sz="1800" b="1" dirty="0"/>
                <a:t>Main Approach-Class Room Training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Min 10-20 Participation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3 Modules (SPS, </a:t>
              </a:r>
              <a:r>
                <a:rPr lang="en-US" altLang="en-US" sz="1600" dirty="0" err="1"/>
                <a:t>SPSLite</a:t>
              </a:r>
              <a:r>
                <a:rPr lang="en-US" altLang="en-US" sz="1600" dirty="0"/>
                <a:t> &amp; </a:t>
              </a:r>
              <a:r>
                <a:rPr lang="en-US" altLang="en-US" sz="1600" dirty="0" err="1"/>
                <a:t>SPSWeb</a:t>
              </a:r>
              <a:r>
                <a:rPr lang="en-US" altLang="en-US" sz="1600" dirty="0"/>
                <a:t>)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2 Days Training + 1 Day Exam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Online Certification (.pdf format) </a:t>
              </a:r>
            </a:p>
            <a:p>
              <a:pPr eaLnBrk="1" hangingPunct="1">
                <a:spcBef>
                  <a:spcPct val="0"/>
                </a:spcBef>
              </a:pPr>
              <a:endParaRPr lang="en-US" altLang="en-US" sz="1800" dirty="0"/>
            </a:p>
            <a:p>
              <a:pPr eaLnBrk="1" hangingPunct="1">
                <a:spcBef>
                  <a:spcPct val="0"/>
                </a:spcBef>
              </a:pPr>
              <a:r>
                <a:rPr lang="en-US" altLang="en-US" sz="1800" b="1" dirty="0"/>
                <a:t>Optional Training Approach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Web Based Training Seminar (Webinar)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Video Training &amp; Tutorials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Mobile Video Training &amp; Tutorials</a:t>
              </a:r>
            </a:p>
            <a:p>
              <a:pPr lvl="1" eaLnBrk="1" hangingPunct="1">
                <a:spcBef>
                  <a:spcPct val="0"/>
                </a:spcBef>
              </a:pPr>
              <a:r>
                <a:rPr lang="en-US" altLang="en-US" sz="1600" dirty="0"/>
                <a:t>Online Training Materials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66512754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Hexagon 17"/>
          <p:cNvSpPr/>
          <p:nvPr/>
        </p:nvSpPr>
        <p:spPr>
          <a:xfrm>
            <a:off x="1295400" y="3581400"/>
            <a:ext cx="1828800" cy="1557338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19" name="Hexagon 18"/>
          <p:cNvSpPr/>
          <p:nvPr/>
        </p:nvSpPr>
        <p:spPr>
          <a:xfrm>
            <a:off x="4267200" y="3581400"/>
            <a:ext cx="1828800" cy="1557338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2903538" y="3200400"/>
            <a:ext cx="15081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Business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/>
              <a:t>Documentation</a:t>
            </a:r>
            <a:endParaRPr lang="en-MY" altLang="en-US" sz="1600" b="1"/>
          </a:p>
        </p:txBody>
      </p:sp>
      <p:sp>
        <p:nvSpPr>
          <p:cNvPr id="10245" name="Rectangle 6"/>
          <p:cNvSpPr>
            <a:spLocks noChangeArrowheads="1"/>
          </p:cNvSpPr>
          <p:nvPr/>
        </p:nvSpPr>
        <p:spPr bwMode="auto">
          <a:xfrm>
            <a:off x="609600" y="1295400"/>
            <a:ext cx="69357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MY" altLang="en-US" sz="1600"/>
              <a:t>We are proud to offer training and certification to support Pi1M needs including:</a:t>
            </a:r>
          </a:p>
        </p:txBody>
      </p:sp>
      <p:sp>
        <p:nvSpPr>
          <p:cNvPr id="10246" name="Rectangle 7"/>
          <p:cNvSpPr>
            <a:spLocks noChangeArrowheads="1"/>
          </p:cNvSpPr>
          <p:nvPr/>
        </p:nvSpPr>
        <p:spPr bwMode="auto">
          <a:xfrm>
            <a:off x="4671219" y="4038599"/>
            <a:ext cx="10207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err="1"/>
              <a:t>SPSLite</a:t>
            </a:r>
            <a:r>
              <a:rPr lang="en-US" altLang="en-US" sz="16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err="1"/>
              <a:t>CashBook</a:t>
            </a:r>
            <a:endParaRPr lang="en-MY" altLang="en-US" sz="1600" b="1" dirty="0"/>
          </a:p>
        </p:txBody>
      </p:sp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5883275" y="4876800"/>
            <a:ext cx="16557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err="1"/>
              <a:t>SPSLite</a:t>
            </a:r>
            <a:r>
              <a:rPr lang="en-US" altLang="en-US" sz="16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Website Advance</a:t>
            </a:r>
            <a:endParaRPr lang="en-MY" altLang="en-US" sz="1600" b="1" dirty="0"/>
          </a:p>
        </p:txBody>
      </p:sp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1295400" y="4161631"/>
            <a:ext cx="1697037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SPS Basic Training</a:t>
            </a:r>
            <a:endParaRPr lang="en-MY" altLang="en-US" sz="1600" b="1" dirty="0"/>
          </a:p>
        </p:txBody>
      </p:sp>
      <p:pic>
        <p:nvPicPr>
          <p:cNvPr id="10250" name="Picture 1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2459038"/>
            <a:ext cx="1093788" cy="43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Hexagon 1"/>
          <p:cNvSpPr/>
          <p:nvPr/>
        </p:nvSpPr>
        <p:spPr>
          <a:xfrm>
            <a:off x="1295400" y="1905000"/>
            <a:ext cx="1828800" cy="1557338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16" name="Hexagon 15"/>
          <p:cNvSpPr/>
          <p:nvPr/>
        </p:nvSpPr>
        <p:spPr>
          <a:xfrm>
            <a:off x="2743200" y="2743200"/>
            <a:ext cx="1828800" cy="1557338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17" name="Hexagon 16"/>
          <p:cNvSpPr/>
          <p:nvPr/>
        </p:nvSpPr>
        <p:spPr>
          <a:xfrm>
            <a:off x="4267200" y="1947863"/>
            <a:ext cx="1828800" cy="1557337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2" name="Hexagon 21"/>
          <p:cNvSpPr/>
          <p:nvPr/>
        </p:nvSpPr>
        <p:spPr>
          <a:xfrm>
            <a:off x="2819400" y="4386263"/>
            <a:ext cx="1828800" cy="1557337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3" name="Hexagon 22"/>
          <p:cNvSpPr/>
          <p:nvPr/>
        </p:nvSpPr>
        <p:spPr>
          <a:xfrm>
            <a:off x="5791200" y="4386263"/>
            <a:ext cx="1828800" cy="1557337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4" name="Title 1"/>
          <p:cNvSpPr txBox="1">
            <a:spLocks/>
          </p:cNvSpPr>
          <p:nvPr/>
        </p:nvSpPr>
        <p:spPr>
          <a:xfrm>
            <a:off x="6096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Training modules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  <p:sp>
        <p:nvSpPr>
          <p:cNvPr id="10258" name="Rectangle 9"/>
          <p:cNvSpPr>
            <a:spLocks noChangeArrowheads="1"/>
          </p:cNvSpPr>
          <p:nvPr/>
        </p:nvSpPr>
        <p:spPr bwMode="auto">
          <a:xfrm>
            <a:off x="3047526" y="4872831"/>
            <a:ext cx="13573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err="1"/>
              <a:t>SPSLite</a:t>
            </a:r>
            <a:r>
              <a:rPr lang="en-US" altLang="en-US" sz="1600" b="1" dirty="0"/>
              <a:t>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/>
              <a:t>Website Basic</a:t>
            </a:r>
            <a:endParaRPr lang="en-MY" altLang="en-US" sz="1600" b="1" dirty="0"/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2475340"/>
            <a:ext cx="1298433" cy="496460"/>
          </a:xfrm>
          <a:prstGeom prst="rect">
            <a:avLst/>
          </a:prstGeom>
        </p:spPr>
      </p:pic>
      <p:sp>
        <p:nvSpPr>
          <p:cNvPr id="21" name="Hexagon 20"/>
          <p:cNvSpPr/>
          <p:nvPr/>
        </p:nvSpPr>
        <p:spPr>
          <a:xfrm>
            <a:off x="5791200" y="2802731"/>
            <a:ext cx="1828800" cy="1557337"/>
          </a:xfrm>
          <a:prstGeom prst="hexagon">
            <a:avLst/>
          </a:prstGeom>
          <a:noFill/>
          <a:ln w="1270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MY"/>
          </a:p>
        </p:txBody>
      </p:sp>
      <p:sp>
        <p:nvSpPr>
          <p:cNvPr id="25" name="Rectangle 9"/>
          <p:cNvSpPr>
            <a:spLocks noChangeArrowheads="1"/>
          </p:cNvSpPr>
          <p:nvPr/>
        </p:nvSpPr>
        <p:spPr bwMode="auto">
          <a:xfrm>
            <a:off x="5904008" y="3395246"/>
            <a:ext cx="1582549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 smtClean="0"/>
              <a:t>SPS Certification</a:t>
            </a:r>
            <a:endParaRPr lang="en-MY" alt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45738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031017"/>
              </p:ext>
            </p:extLst>
          </p:nvPr>
        </p:nvGraphicFramePr>
        <p:xfrm>
          <a:off x="663575" y="1706563"/>
          <a:ext cx="8207374" cy="27130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3059"/>
                <a:gridCol w="1719428"/>
                <a:gridCol w="838200"/>
                <a:gridCol w="1905000"/>
                <a:gridCol w="838200"/>
                <a:gridCol w="1295400"/>
                <a:gridCol w="1208087"/>
              </a:tblGrid>
              <a:tr h="731632"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No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MY" sz="1400" dirty="0" smtClean="0"/>
                        <a:t>LIST</a:t>
                      </a:r>
                      <a:r>
                        <a:rPr lang="en-MY" sz="1400" baseline="0" dirty="0" smtClean="0"/>
                        <a:t> OF </a:t>
                      </a:r>
                      <a:r>
                        <a:rPr lang="en-MY" sz="1400" dirty="0" smtClean="0"/>
                        <a:t>TRAINING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Class Room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Web/ Mobile Training Video &amp; Tutorial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Webinar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Online Training Materials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Online Test &amp; Examination</a:t>
                      </a:r>
                      <a:endParaRPr lang="en-MY" sz="1400" dirty="0"/>
                    </a:p>
                  </a:txBody>
                  <a:tcPr marL="91423" marR="91423" marT="45717" marB="45717">
                    <a:solidFill>
                      <a:srgbClr val="0070C0"/>
                    </a:solidFill>
                  </a:tcPr>
                </a:tc>
              </a:tr>
              <a:tr h="45726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1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200" dirty="0" smtClean="0"/>
                        <a:t>Business Documentation Training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2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smtClean="0"/>
                        <a:t>SPS Basic Training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30483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3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Training 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7214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4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Web</a:t>
                      </a:r>
                      <a:r>
                        <a:rPr lang="en-MY" sz="1200" baseline="0" dirty="0" smtClean="0"/>
                        <a:t>site Training (Basic)</a:t>
                      </a:r>
                      <a:endParaRPr lang="en-MY" sz="1200" dirty="0" smtClean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Arial" panose="020B0604020202020204" pitchFamily="34" charset="0"/>
                        <a:buNone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457262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 smtClean="0"/>
                        <a:t>5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MY" sz="1200" dirty="0" err="1" smtClean="0"/>
                        <a:t>SPSLite</a:t>
                      </a:r>
                      <a:r>
                        <a:rPr lang="en-MY" sz="1200" dirty="0" smtClean="0"/>
                        <a:t> Web</a:t>
                      </a:r>
                      <a:r>
                        <a:rPr lang="en-MY" sz="1200" baseline="0" dirty="0" smtClean="0"/>
                        <a:t>site Training (Advance)</a:t>
                      </a:r>
                      <a:endParaRPr lang="en-MY" sz="1200" dirty="0"/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MY" sz="1400" baseline="0" dirty="0" smtClean="0"/>
                        <a:t>√</a:t>
                      </a:r>
                    </a:p>
                  </a:txBody>
                  <a:tcPr marL="91423" marR="91423" marT="45717" marB="45717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09600" y="152400"/>
            <a:ext cx="6477000" cy="83820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600" kern="1200" cap="all" spc="-6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en-US" sz="3000" dirty="0" smtClean="0">
                <a:solidFill>
                  <a:schemeClr val="tx1"/>
                </a:solidFill>
                <a:latin typeface="Arial Black"/>
              </a:rPr>
              <a:t>Training modules……</a:t>
            </a:r>
            <a:r>
              <a:rPr lang="en-US" sz="3000" dirty="0" err="1" smtClean="0">
                <a:solidFill>
                  <a:schemeClr val="tx1"/>
                </a:solidFill>
                <a:latin typeface="Arial Black"/>
              </a:rPr>
              <a:t>cont</a:t>
            </a:r>
            <a:endParaRPr lang="en-MY" sz="3000" dirty="0">
              <a:solidFill>
                <a:schemeClr val="tx1"/>
              </a:solidFill>
              <a:latin typeface="Arial Black"/>
            </a:endParaRPr>
          </a:p>
        </p:txBody>
      </p:sp>
    </p:spTree>
    <p:extLst>
      <p:ext uri="{BB962C8B-B14F-4D97-AF65-F5344CB8AC3E}">
        <p14:creationId xmlns:p14="http://schemas.microsoft.com/office/powerpoint/2010/main" val="1687610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Theme2</Template>
  <TotalTime>7489</TotalTime>
  <Words>942</Words>
  <Application>Microsoft Office PowerPoint</Application>
  <PresentationFormat>On-screen Show (4:3)</PresentationFormat>
  <Paragraphs>330</Paragraphs>
  <Slides>15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Program breakdown</vt:lpstr>
      <vt:lpstr>Program breakdown</vt:lpstr>
      <vt:lpstr>Program breakdown</vt:lpstr>
      <vt:lpstr>Program breakdown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User</cp:lastModifiedBy>
  <cp:revision>403</cp:revision>
  <cp:lastPrinted>2016-10-20T06:28:56Z</cp:lastPrinted>
  <dcterms:created xsi:type="dcterms:W3CDTF">2006-08-16T00:00:00Z</dcterms:created>
  <dcterms:modified xsi:type="dcterms:W3CDTF">2016-11-30T07:57:46Z</dcterms:modified>
</cp:coreProperties>
</file>