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543" r:id="rId2"/>
    <p:sldId id="557" r:id="rId3"/>
    <p:sldId id="558" r:id="rId4"/>
    <p:sldId id="559" r:id="rId5"/>
    <p:sldId id="560" r:id="rId6"/>
    <p:sldId id="561" r:id="rId7"/>
    <p:sldId id="562" r:id="rId8"/>
    <p:sldId id="563" r:id="rId9"/>
    <p:sldId id="564" r:id="rId10"/>
    <p:sldId id="565" r:id="rId11"/>
    <p:sldId id="566" r:id="rId12"/>
    <p:sldId id="567" r:id="rId13"/>
    <p:sldId id="568" r:id="rId14"/>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8E60"/>
    <a:srgbClr val="F60000"/>
    <a:srgbClr val="D60000"/>
    <a:srgbClr val="F00000"/>
    <a:srgbClr val="E60000"/>
    <a:srgbClr val="EB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21" autoAdjust="0"/>
    <p:restoredTop sz="94676" autoAdjust="0"/>
  </p:normalViewPr>
  <p:slideViewPr>
    <p:cSldViewPr>
      <p:cViewPr>
        <p:scale>
          <a:sx n="70" d="100"/>
          <a:sy n="70" d="100"/>
        </p:scale>
        <p:origin x="-1758"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54"/>
    </p:cViewPr>
  </p:sorterViewPr>
  <p:notesViewPr>
    <p:cSldViewPr>
      <p:cViewPr varScale="1">
        <p:scale>
          <a:sx n="60" d="100"/>
          <a:sy n="60" d="100"/>
        </p:scale>
        <p:origin x="-2712" y="-78"/>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F35ED3-D3D9-4FBF-A72F-E76F62EAAB98}" type="doc">
      <dgm:prSet loTypeId="urn:microsoft.com/office/officeart/2005/8/layout/cycle6" loCatId="cycle" qsTypeId="urn:microsoft.com/office/officeart/2005/8/quickstyle/3d1" qsCatId="3D" csTypeId="urn:microsoft.com/office/officeart/2005/8/colors/colorful1" csCatId="colorful" phldr="1"/>
      <dgm:spPr/>
      <dgm:t>
        <a:bodyPr/>
        <a:lstStyle/>
        <a:p>
          <a:endParaRPr lang="en-MY"/>
        </a:p>
      </dgm:t>
    </dgm:pt>
    <dgm:pt modelId="{8CB6CF8A-0847-476F-95E5-9937B220B2CB}">
      <dgm:prSet phldrT="[Text]"/>
      <dgm:spPr/>
      <dgm:t>
        <a:bodyPr/>
        <a:lstStyle/>
        <a:p>
          <a:r>
            <a:rPr lang="en-US" dirty="0" smtClean="0"/>
            <a:t>Financial Module</a:t>
          </a:r>
          <a:endParaRPr lang="en-MY" dirty="0"/>
        </a:p>
      </dgm:t>
    </dgm:pt>
    <dgm:pt modelId="{9C3F3443-8877-4F9F-94D2-A3F35610FE07}" type="parTrans" cxnId="{E7CFB7BA-FE2E-4F4D-83CD-983822D25A5D}">
      <dgm:prSet/>
      <dgm:spPr/>
      <dgm:t>
        <a:bodyPr/>
        <a:lstStyle/>
        <a:p>
          <a:endParaRPr lang="en-MY"/>
        </a:p>
      </dgm:t>
    </dgm:pt>
    <dgm:pt modelId="{50C911B0-F986-416F-9967-5BDEC37285AB}" type="sibTrans" cxnId="{E7CFB7BA-FE2E-4F4D-83CD-983822D25A5D}">
      <dgm:prSet/>
      <dgm:spPr/>
      <dgm:t>
        <a:bodyPr/>
        <a:lstStyle/>
        <a:p>
          <a:endParaRPr lang="en-MY"/>
        </a:p>
      </dgm:t>
    </dgm:pt>
    <dgm:pt modelId="{217DF204-7CDB-4498-84B7-40B8AB53ECCA}">
      <dgm:prSet phldrT="[Text]"/>
      <dgm:spPr/>
      <dgm:t>
        <a:bodyPr/>
        <a:lstStyle/>
        <a:p>
          <a:r>
            <a:rPr lang="en-US" dirty="0" smtClean="0"/>
            <a:t>Inventory Module</a:t>
          </a:r>
          <a:endParaRPr lang="en-MY" dirty="0"/>
        </a:p>
      </dgm:t>
    </dgm:pt>
    <dgm:pt modelId="{26F0A5B5-9AD0-40FC-BA01-98D2FC9EFE96}" type="parTrans" cxnId="{C1C834CC-7651-4D3F-9D15-001E5C03843B}">
      <dgm:prSet/>
      <dgm:spPr/>
      <dgm:t>
        <a:bodyPr/>
        <a:lstStyle/>
        <a:p>
          <a:endParaRPr lang="en-MY"/>
        </a:p>
      </dgm:t>
    </dgm:pt>
    <dgm:pt modelId="{F2C364C2-F4A9-4F80-BC4A-DA5A60DA1531}" type="sibTrans" cxnId="{C1C834CC-7651-4D3F-9D15-001E5C03843B}">
      <dgm:prSet/>
      <dgm:spPr/>
      <dgm:t>
        <a:bodyPr/>
        <a:lstStyle/>
        <a:p>
          <a:endParaRPr lang="en-MY"/>
        </a:p>
      </dgm:t>
    </dgm:pt>
    <dgm:pt modelId="{26533736-1668-46F5-893A-71292DEE370A}">
      <dgm:prSet phldrT="[Text]"/>
      <dgm:spPr/>
      <dgm:t>
        <a:bodyPr/>
        <a:lstStyle/>
        <a:p>
          <a:r>
            <a:rPr lang="en-US" dirty="0" smtClean="0"/>
            <a:t>GST Module</a:t>
          </a:r>
          <a:endParaRPr lang="en-MY" dirty="0"/>
        </a:p>
      </dgm:t>
    </dgm:pt>
    <dgm:pt modelId="{E4D028A6-1E9E-4A79-AC68-5A6C8CD6A563}" type="parTrans" cxnId="{3598788E-A99D-4787-9693-9C959B9181B8}">
      <dgm:prSet/>
      <dgm:spPr/>
      <dgm:t>
        <a:bodyPr/>
        <a:lstStyle/>
        <a:p>
          <a:endParaRPr lang="en-MY"/>
        </a:p>
      </dgm:t>
    </dgm:pt>
    <dgm:pt modelId="{052707EE-A87C-4865-88B8-8A4BBA3D67C4}" type="sibTrans" cxnId="{3598788E-A99D-4787-9693-9C959B9181B8}">
      <dgm:prSet/>
      <dgm:spPr/>
      <dgm:t>
        <a:bodyPr/>
        <a:lstStyle/>
        <a:p>
          <a:endParaRPr lang="en-MY"/>
        </a:p>
      </dgm:t>
    </dgm:pt>
    <dgm:pt modelId="{867D0334-AC7A-4D06-891C-68B74A630BED}">
      <dgm:prSet phldrT="[Text]"/>
      <dgm:spPr/>
      <dgm:t>
        <a:bodyPr/>
        <a:lstStyle/>
        <a:p>
          <a:r>
            <a:rPr lang="en-US" dirty="0" smtClean="0"/>
            <a:t>Zakat Module</a:t>
          </a:r>
          <a:endParaRPr lang="en-MY" dirty="0"/>
        </a:p>
      </dgm:t>
    </dgm:pt>
    <dgm:pt modelId="{2798F285-9DBE-4D70-8998-8E0206698575}" type="parTrans" cxnId="{E1E24287-8456-427F-8A6F-4B3227408E06}">
      <dgm:prSet/>
      <dgm:spPr/>
      <dgm:t>
        <a:bodyPr/>
        <a:lstStyle/>
        <a:p>
          <a:endParaRPr lang="en-MY"/>
        </a:p>
      </dgm:t>
    </dgm:pt>
    <dgm:pt modelId="{9C069953-96E6-4554-A40B-7C2604BE5643}" type="sibTrans" cxnId="{E1E24287-8456-427F-8A6F-4B3227408E06}">
      <dgm:prSet/>
      <dgm:spPr/>
      <dgm:t>
        <a:bodyPr/>
        <a:lstStyle/>
        <a:p>
          <a:endParaRPr lang="en-MY"/>
        </a:p>
      </dgm:t>
    </dgm:pt>
    <dgm:pt modelId="{51BB526B-63E0-45F9-80CE-8F663C269FB9}">
      <dgm:prSet phldrT="[Text]"/>
      <dgm:spPr/>
      <dgm:t>
        <a:bodyPr/>
        <a:lstStyle/>
        <a:p>
          <a:r>
            <a:rPr lang="en-US" dirty="0" smtClean="0"/>
            <a:t>Waqf / Endowment Module</a:t>
          </a:r>
          <a:endParaRPr lang="en-MY" dirty="0"/>
        </a:p>
      </dgm:t>
    </dgm:pt>
    <dgm:pt modelId="{51B0C3BE-A93B-410F-8D4A-828016B6CFCB}" type="parTrans" cxnId="{8CEE3AA0-13AC-46AD-908B-029F9A2D51F0}">
      <dgm:prSet/>
      <dgm:spPr/>
      <dgm:t>
        <a:bodyPr/>
        <a:lstStyle/>
        <a:p>
          <a:endParaRPr lang="en-MY"/>
        </a:p>
      </dgm:t>
    </dgm:pt>
    <dgm:pt modelId="{45B81521-09D5-4AB2-9E75-91B20B3D4D21}" type="sibTrans" cxnId="{8CEE3AA0-13AC-46AD-908B-029F9A2D51F0}">
      <dgm:prSet/>
      <dgm:spPr/>
      <dgm:t>
        <a:bodyPr/>
        <a:lstStyle/>
        <a:p>
          <a:endParaRPr lang="en-MY"/>
        </a:p>
      </dgm:t>
    </dgm:pt>
    <dgm:pt modelId="{3C920333-BC8A-4CE5-8445-943691A01437}" type="pres">
      <dgm:prSet presAssocID="{B7F35ED3-D3D9-4FBF-A72F-E76F62EAAB98}" presName="cycle" presStyleCnt="0">
        <dgm:presLayoutVars>
          <dgm:dir/>
          <dgm:resizeHandles val="exact"/>
        </dgm:presLayoutVars>
      </dgm:prSet>
      <dgm:spPr/>
      <dgm:t>
        <a:bodyPr/>
        <a:lstStyle/>
        <a:p>
          <a:endParaRPr lang="en-MY"/>
        </a:p>
      </dgm:t>
    </dgm:pt>
    <dgm:pt modelId="{F93D98E7-4F84-4883-B469-4B57B15D5830}" type="pres">
      <dgm:prSet presAssocID="{8CB6CF8A-0847-476F-95E5-9937B220B2CB}" presName="node" presStyleLbl="node1" presStyleIdx="0" presStyleCnt="5">
        <dgm:presLayoutVars>
          <dgm:bulletEnabled val="1"/>
        </dgm:presLayoutVars>
      </dgm:prSet>
      <dgm:spPr/>
      <dgm:t>
        <a:bodyPr/>
        <a:lstStyle/>
        <a:p>
          <a:endParaRPr lang="en-MY"/>
        </a:p>
      </dgm:t>
    </dgm:pt>
    <dgm:pt modelId="{BF961D28-A608-46FF-8118-CBD79381E961}" type="pres">
      <dgm:prSet presAssocID="{8CB6CF8A-0847-476F-95E5-9937B220B2CB}" presName="spNode" presStyleCnt="0"/>
      <dgm:spPr/>
      <dgm:t>
        <a:bodyPr/>
        <a:lstStyle/>
        <a:p>
          <a:endParaRPr lang="en-MY"/>
        </a:p>
      </dgm:t>
    </dgm:pt>
    <dgm:pt modelId="{1F1505D0-3E04-468A-AC4C-B0DA0ABFC8A3}" type="pres">
      <dgm:prSet presAssocID="{50C911B0-F986-416F-9967-5BDEC37285AB}" presName="sibTrans" presStyleLbl="sibTrans1D1" presStyleIdx="0" presStyleCnt="5"/>
      <dgm:spPr/>
      <dgm:t>
        <a:bodyPr/>
        <a:lstStyle/>
        <a:p>
          <a:endParaRPr lang="en-MY"/>
        </a:p>
      </dgm:t>
    </dgm:pt>
    <dgm:pt modelId="{11936D8A-0E9E-43B9-945B-0C7E1FDBBB88}" type="pres">
      <dgm:prSet presAssocID="{217DF204-7CDB-4498-84B7-40B8AB53ECCA}" presName="node" presStyleLbl="node1" presStyleIdx="1" presStyleCnt="5">
        <dgm:presLayoutVars>
          <dgm:bulletEnabled val="1"/>
        </dgm:presLayoutVars>
      </dgm:prSet>
      <dgm:spPr/>
      <dgm:t>
        <a:bodyPr/>
        <a:lstStyle/>
        <a:p>
          <a:endParaRPr lang="en-MY"/>
        </a:p>
      </dgm:t>
    </dgm:pt>
    <dgm:pt modelId="{4FF55BC2-20CA-4F6E-A7B3-5A26B7A4FE6F}" type="pres">
      <dgm:prSet presAssocID="{217DF204-7CDB-4498-84B7-40B8AB53ECCA}" presName="spNode" presStyleCnt="0"/>
      <dgm:spPr/>
      <dgm:t>
        <a:bodyPr/>
        <a:lstStyle/>
        <a:p>
          <a:endParaRPr lang="en-MY"/>
        </a:p>
      </dgm:t>
    </dgm:pt>
    <dgm:pt modelId="{1471DCD8-21F8-440E-90A3-A9B3436E95E4}" type="pres">
      <dgm:prSet presAssocID="{F2C364C2-F4A9-4F80-BC4A-DA5A60DA1531}" presName="sibTrans" presStyleLbl="sibTrans1D1" presStyleIdx="1" presStyleCnt="5"/>
      <dgm:spPr/>
      <dgm:t>
        <a:bodyPr/>
        <a:lstStyle/>
        <a:p>
          <a:endParaRPr lang="en-MY"/>
        </a:p>
      </dgm:t>
    </dgm:pt>
    <dgm:pt modelId="{A8FA639B-2291-4B3D-8E89-90459838ADF4}" type="pres">
      <dgm:prSet presAssocID="{26533736-1668-46F5-893A-71292DEE370A}" presName="node" presStyleLbl="node1" presStyleIdx="2" presStyleCnt="5">
        <dgm:presLayoutVars>
          <dgm:bulletEnabled val="1"/>
        </dgm:presLayoutVars>
      </dgm:prSet>
      <dgm:spPr/>
      <dgm:t>
        <a:bodyPr/>
        <a:lstStyle/>
        <a:p>
          <a:endParaRPr lang="en-MY"/>
        </a:p>
      </dgm:t>
    </dgm:pt>
    <dgm:pt modelId="{D272C9DC-22E9-45A4-B822-B57038B949E1}" type="pres">
      <dgm:prSet presAssocID="{26533736-1668-46F5-893A-71292DEE370A}" presName="spNode" presStyleCnt="0"/>
      <dgm:spPr/>
      <dgm:t>
        <a:bodyPr/>
        <a:lstStyle/>
        <a:p>
          <a:endParaRPr lang="en-MY"/>
        </a:p>
      </dgm:t>
    </dgm:pt>
    <dgm:pt modelId="{30A478CF-2F51-43BC-9A0C-256864938F94}" type="pres">
      <dgm:prSet presAssocID="{052707EE-A87C-4865-88B8-8A4BBA3D67C4}" presName="sibTrans" presStyleLbl="sibTrans1D1" presStyleIdx="2" presStyleCnt="5"/>
      <dgm:spPr/>
      <dgm:t>
        <a:bodyPr/>
        <a:lstStyle/>
        <a:p>
          <a:endParaRPr lang="en-MY"/>
        </a:p>
      </dgm:t>
    </dgm:pt>
    <dgm:pt modelId="{3A855AC6-EEE5-4A3F-9F36-5F8737753F18}" type="pres">
      <dgm:prSet presAssocID="{867D0334-AC7A-4D06-891C-68B74A630BED}" presName="node" presStyleLbl="node1" presStyleIdx="3" presStyleCnt="5">
        <dgm:presLayoutVars>
          <dgm:bulletEnabled val="1"/>
        </dgm:presLayoutVars>
      </dgm:prSet>
      <dgm:spPr/>
      <dgm:t>
        <a:bodyPr/>
        <a:lstStyle/>
        <a:p>
          <a:endParaRPr lang="en-MY"/>
        </a:p>
      </dgm:t>
    </dgm:pt>
    <dgm:pt modelId="{D98331F9-CF82-4CB5-A883-A7F12D9F4CEF}" type="pres">
      <dgm:prSet presAssocID="{867D0334-AC7A-4D06-891C-68B74A630BED}" presName="spNode" presStyleCnt="0"/>
      <dgm:spPr/>
      <dgm:t>
        <a:bodyPr/>
        <a:lstStyle/>
        <a:p>
          <a:endParaRPr lang="en-MY"/>
        </a:p>
      </dgm:t>
    </dgm:pt>
    <dgm:pt modelId="{E639C2D0-7068-4F9B-A6CD-DA05990C857A}" type="pres">
      <dgm:prSet presAssocID="{9C069953-96E6-4554-A40B-7C2604BE5643}" presName="sibTrans" presStyleLbl="sibTrans1D1" presStyleIdx="3" presStyleCnt="5"/>
      <dgm:spPr/>
      <dgm:t>
        <a:bodyPr/>
        <a:lstStyle/>
        <a:p>
          <a:endParaRPr lang="en-MY"/>
        </a:p>
      </dgm:t>
    </dgm:pt>
    <dgm:pt modelId="{A9993D5E-80C6-411A-8C50-7530E2C8486F}" type="pres">
      <dgm:prSet presAssocID="{51BB526B-63E0-45F9-80CE-8F663C269FB9}" presName="node" presStyleLbl="node1" presStyleIdx="4" presStyleCnt="5">
        <dgm:presLayoutVars>
          <dgm:bulletEnabled val="1"/>
        </dgm:presLayoutVars>
      </dgm:prSet>
      <dgm:spPr/>
      <dgm:t>
        <a:bodyPr/>
        <a:lstStyle/>
        <a:p>
          <a:endParaRPr lang="en-MY"/>
        </a:p>
      </dgm:t>
    </dgm:pt>
    <dgm:pt modelId="{21E27AEC-E276-4C75-9D3F-7995D2360247}" type="pres">
      <dgm:prSet presAssocID="{51BB526B-63E0-45F9-80CE-8F663C269FB9}" presName="spNode" presStyleCnt="0"/>
      <dgm:spPr/>
      <dgm:t>
        <a:bodyPr/>
        <a:lstStyle/>
        <a:p>
          <a:endParaRPr lang="en-MY"/>
        </a:p>
      </dgm:t>
    </dgm:pt>
    <dgm:pt modelId="{BE8FAAC0-DD1E-4799-B27E-14D21731CC41}" type="pres">
      <dgm:prSet presAssocID="{45B81521-09D5-4AB2-9E75-91B20B3D4D21}" presName="sibTrans" presStyleLbl="sibTrans1D1" presStyleIdx="4" presStyleCnt="5"/>
      <dgm:spPr/>
      <dgm:t>
        <a:bodyPr/>
        <a:lstStyle/>
        <a:p>
          <a:endParaRPr lang="en-MY"/>
        </a:p>
      </dgm:t>
    </dgm:pt>
  </dgm:ptLst>
  <dgm:cxnLst>
    <dgm:cxn modelId="{3ADBB91A-E75D-4B1E-BFB1-B211C8412821}" type="presOf" srcId="{8CB6CF8A-0847-476F-95E5-9937B220B2CB}" destId="{F93D98E7-4F84-4883-B469-4B57B15D5830}" srcOrd="0" destOrd="0" presId="urn:microsoft.com/office/officeart/2005/8/layout/cycle6"/>
    <dgm:cxn modelId="{C1C834CC-7651-4D3F-9D15-001E5C03843B}" srcId="{B7F35ED3-D3D9-4FBF-A72F-E76F62EAAB98}" destId="{217DF204-7CDB-4498-84B7-40B8AB53ECCA}" srcOrd="1" destOrd="0" parTransId="{26F0A5B5-9AD0-40FC-BA01-98D2FC9EFE96}" sibTransId="{F2C364C2-F4A9-4F80-BC4A-DA5A60DA1531}"/>
    <dgm:cxn modelId="{070F881D-B001-4CEF-93A5-2B169FC3EAEA}" type="presOf" srcId="{F2C364C2-F4A9-4F80-BC4A-DA5A60DA1531}" destId="{1471DCD8-21F8-440E-90A3-A9B3436E95E4}" srcOrd="0" destOrd="0" presId="urn:microsoft.com/office/officeart/2005/8/layout/cycle6"/>
    <dgm:cxn modelId="{6047A2F3-0137-45BF-9302-D848B4556376}" type="presOf" srcId="{51BB526B-63E0-45F9-80CE-8F663C269FB9}" destId="{A9993D5E-80C6-411A-8C50-7530E2C8486F}" srcOrd="0" destOrd="0" presId="urn:microsoft.com/office/officeart/2005/8/layout/cycle6"/>
    <dgm:cxn modelId="{8CEE3AA0-13AC-46AD-908B-029F9A2D51F0}" srcId="{B7F35ED3-D3D9-4FBF-A72F-E76F62EAAB98}" destId="{51BB526B-63E0-45F9-80CE-8F663C269FB9}" srcOrd="4" destOrd="0" parTransId="{51B0C3BE-A93B-410F-8D4A-828016B6CFCB}" sibTransId="{45B81521-09D5-4AB2-9E75-91B20B3D4D21}"/>
    <dgm:cxn modelId="{5BFE1C51-BAF0-4056-A9F4-64E2E6439062}" type="presOf" srcId="{217DF204-7CDB-4498-84B7-40B8AB53ECCA}" destId="{11936D8A-0E9E-43B9-945B-0C7E1FDBBB88}" srcOrd="0" destOrd="0" presId="urn:microsoft.com/office/officeart/2005/8/layout/cycle6"/>
    <dgm:cxn modelId="{8524532A-26B9-4336-AD43-F54C6483AA79}" type="presOf" srcId="{867D0334-AC7A-4D06-891C-68B74A630BED}" destId="{3A855AC6-EEE5-4A3F-9F36-5F8737753F18}" srcOrd="0" destOrd="0" presId="urn:microsoft.com/office/officeart/2005/8/layout/cycle6"/>
    <dgm:cxn modelId="{8C45266D-8A19-476E-83DC-3B9AE7FE84CE}" type="presOf" srcId="{052707EE-A87C-4865-88B8-8A4BBA3D67C4}" destId="{30A478CF-2F51-43BC-9A0C-256864938F94}" srcOrd="0" destOrd="0" presId="urn:microsoft.com/office/officeart/2005/8/layout/cycle6"/>
    <dgm:cxn modelId="{E7CFB7BA-FE2E-4F4D-83CD-983822D25A5D}" srcId="{B7F35ED3-D3D9-4FBF-A72F-E76F62EAAB98}" destId="{8CB6CF8A-0847-476F-95E5-9937B220B2CB}" srcOrd="0" destOrd="0" parTransId="{9C3F3443-8877-4F9F-94D2-A3F35610FE07}" sibTransId="{50C911B0-F986-416F-9967-5BDEC37285AB}"/>
    <dgm:cxn modelId="{5BB26E62-4F3A-4B7A-B498-8EFDC0D25F7B}" type="presOf" srcId="{B7F35ED3-D3D9-4FBF-A72F-E76F62EAAB98}" destId="{3C920333-BC8A-4CE5-8445-943691A01437}" srcOrd="0" destOrd="0" presId="urn:microsoft.com/office/officeart/2005/8/layout/cycle6"/>
    <dgm:cxn modelId="{3598788E-A99D-4787-9693-9C959B9181B8}" srcId="{B7F35ED3-D3D9-4FBF-A72F-E76F62EAAB98}" destId="{26533736-1668-46F5-893A-71292DEE370A}" srcOrd="2" destOrd="0" parTransId="{E4D028A6-1E9E-4A79-AC68-5A6C8CD6A563}" sibTransId="{052707EE-A87C-4865-88B8-8A4BBA3D67C4}"/>
    <dgm:cxn modelId="{1DEBBD18-57B7-4073-94B0-F53DF25F5940}" type="presOf" srcId="{9C069953-96E6-4554-A40B-7C2604BE5643}" destId="{E639C2D0-7068-4F9B-A6CD-DA05990C857A}" srcOrd="0" destOrd="0" presId="urn:microsoft.com/office/officeart/2005/8/layout/cycle6"/>
    <dgm:cxn modelId="{5F0DFC43-6D99-42D5-8541-5EADC063E0A3}" type="presOf" srcId="{50C911B0-F986-416F-9967-5BDEC37285AB}" destId="{1F1505D0-3E04-468A-AC4C-B0DA0ABFC8A3}" srcOrd="0" destOrd="0" presId="urn:microsoft.com/office/officeart/2005/8/layout/cycle6"/>
    <dgm:cxn modelId="{816846A6-3587-4D49-A84F-8BC65D21800B}" type="presOf" srcId="{26533736-1668-46F5-893A-71292DEE370A}" destId="{A8FA639B-2291-4B3D-8E89-90459838ADF4}" srcOrd="0" destOrd="0" presId="urn:microsoft.com/office/officeart/2005/8/layout/cycle6"/>
    <dgm:cxn modelId="{E29AC9DD-B400-44B4-9275-6584AE1E61BF}" type="presOf" srcId="{45B81521-09D5-4AB2-9E75-91B20B3D4D21}" destId="{BE8FAAC0-DD1E-4799-B27E-14D21731CC41}" srcOrd="0" destOrd="0" presId="urn:microsoft.com/office/officeart/2005/8/layout/cycle6"/>
    <dgm:cxn modelId="{E1E24287-8456-427F-8A6F-4B3227408E06}" srcId="{B7F35ED3-D3D9-4FBF-A72F-E76F62EAAB98}" destId="{867D0334-AC7A-4D06-891C-68B74A630BED}" srcOrd="3" destOrd="0" parTransId="{2798F285-9DBE-4D70-8998-8E0206698575}" sibTransId="{9C069953-96E6-4554-A40B-7C2604BE5643}"/>
    <dgm:cxn modelId="{516A97D0-8EA8-4834-B9A8-5F6072C479E6}" type="presParOf" srcId="{3C920333-BC8A-4CE5-8445-943691A01437}" destId="{F93D98E7-4F84-4883-B469-4B57B15D5830}" srcOrd="0" destOrd="0" presId="urn:microsoft.com/office/officeart/2005/8/layout/cycle6"/>
    <dgm:cxn modelId="{32ABE2DD-D985-4FF7-849A-322DB9AAA750}" type="presParOf" srcId="{3C920333-BC8A-4CE5-8445-943691A01437}" destId="{BF961D28-A608-46FF-8118-CBD79381E961}" srcOrd="1" destOrd="0" presId="urn:microsoft.com/office/officeart/2005/8/layout/cycle6"/>
    <dgm:cxn modelId="{202B5C2C-F549-4956-9E8F-EDD19ED533B8}" type="presParOf" srcId="{3C920333-BC8A-4CE5-8445-943691A01437}" destId="{1F1505D0-3E04-468A-AC4C-B0DA0ABFC8A3}" srcOrd="2" destOrd="0" presId="urn:microsoft.com/office/officeart/2005/8/layout/cycle6"/>
    <dgm:cxn modelId="{1473A5FF-091A-4BA9-9B2E-A66D87086994}" type="presParOf" srcId="{3C920333-BC8A-4CE5-8445-943691A01437}" destId="{11936D8A-0E9E-43B9-945B-0C7E1FDBBB88}" srcOrd="3" destOrd="0" presId="urn:microsoft.com/office/officeart/2005/8/layout/cycle6"/>
    <dgm:cxn modelId="{13AC7041-2F12-42FA-B26F-70D7D67E30F4}" type="presParOf" srcId="{3C920333-BC8A-4CE5-8445-943691A01437}" destId="{4FF55BC2-20CA-4F6E-A7B3-5A26B7A4FE6F}" srcOrd="4" destOrd="0" presId="urn:microsoft.com/office/officeart/2005/8/layout/cycle6"/>
    <dgm:cxn modelId="{838B3C9C-F2C5-487E-833D-8D722EE92AC5}" type="presParOf" srcId="{3C920333-BC8A-4CE5-8445-943691A01437}" destId="{1471DCD8-21F8-440E-90A3-A9B3436E95E4}" srcOrd="5" destOrd="0" presId="urn:microsoft.com/office/officeart/2005/8/layout/cycle6"/>
    <dgm:cxn modelId="{374CD22A-9524-468F-A9F3-B9E5B1AAA3E3}" type="presParOf" srcId="{3C920333-BC8A-4CE5-8445-943691A01437}" destId="{A8FA639B-2291-4B3D-8E89-90459838ADF4}" srcOrd="6" destOrd="0" presId="urn:microsoft.com/office/officeart/2005/8/layout/cycle6"/>
    <dgm:cxn modelId="{8C211F01-EE99-4682-99B6-6E3CF500DDF4}" type="presParOf" srcId="{3C920333-BC8A-4CE5-8445-943691A01437}" destId="{D272C9DC-22E9-45A4-B822-B57038B949E1}" srcOrd="7" destOrd="0" presId="urn:microsoft.com/office/officeart/2005/8/layout/cycle6"/>
    <dgm:cxn modelId="{BC3D4424-6958-413E-88CA-1FF3DA11BA02}" type="presParOf" srcId="{3C920333-BC8A-4CE5-8445-943691A01437}" destId="{30A478CF-2F51-43BC-9A0C-256864938F94}" srcOrd="8" destOrd="0" presId="urn:microsoft.com/office/officeart/2005/8/layout/cycle6"/>
    <dgm:cxn modelId="{97F6812E-9093-41F7-8614-84EEB5B264BA}" type="presParOf" srcId="{3C920333-BC8A-4CE5-8445-943691A01437}" destId="{3A855AC6-EEE5-4A3F-9F36-5F8737753F18}" srcOrd="9" destOrd="0" presId="urn:microsoft.com/office/officeart/2005/8/layout/cycle6"/>
    <dgm:cxn modelId="{4B0BE2A9-D1D7-426C-A89A-AB1F539F0E1F}" type="presParOf" srcId="{3C920333-BC8A-4CE5-8445-943691A01437}" destId="{D98331F9-CF82-4CB5-A883-A7F12D9F4CEF}" srcOrd="10" destOrd="0" presId="urn:microsoft.com/office/officeart/2005/8/layout/cycle6"/>
    <dgm:cxn modelId="{BA148568-48B9-46A8-B729-C226FF017A85}" type="presParOf" srcId="{3C920333-BC8A-4CE5-8445-943691A01437}" destId="{E639C2D0-7068-4F9B-A6CD-DA05990C857A}" srcOrd="11" destOrd="0" presId="urn:microsoft.com/office/officeart/2005/8/layout/cycle6"/>
    <dgm:cxn modelId="{9F99BFD6-DA4A-4CEF-B04B-A13711543C70}" type="presParOf" srcId="{3C920333-BC8A-4CE5-8445-943691A01437}" destId="{A9993D5E-80C6-411A-8C50-7530E2C8486F}" srcOrd="12" destOrd="0" presId="urn:microsoft.com/office/officeart/2005/8/layout/cycle6"/>
    <dgm:cxn modelId="{454E1620-BF65-4363-AF8E-46564AAFA3F7}" type="presParOf" srcId="{3C920333-BC8A-4CE5-8445-943691A01437}" destId="{21E27AEC-E276-4C75-9D3F-7995D2360247}" srcOrd="13" destOrd="0" presId="urn:microsoft.com/office/officeart/2005/8/layout/cycle6"/>
    <dgm:cxn modelId="{36D5F84E-BB89-43B5-BF19-1248CDD15E59}" type="presParOf" srcId="{3C920333-BC8A-4CE5-8445-943691A01437}" destId="{BE8FAAC0-DD1E-4799-B27E-14D21731CC41}"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D98E7-4F84-4883-B469-4B57B15D5830}">
      <dsp:nvSpPr>
        <dsp:cNvPr id="0" name=""/>
        <dsp:cNvSpPr/>
      </dsp:nvSpPr>
      <dsp:spPr>
        <a:xfrm>
          <a:off x="3337331" y="2512"/>
          <a:ext cx="1326337" cy="86211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Financial Module</a:t>
          </a:r>
          <a:endParaRPr lang="en-MY" sz="1500" kern="1200" dirty="0"/>
        </a:p>
      </dsp:txBody>
      <dsp:txXfrm>
        <a:off x="3379416" y="44597"/>
        <a:ext cx="1242167" cy="777949"/>
      </dsp:txXfrm>
    </dsp:sp>
    <dsp:sp modelId="{1F1505D0-3E04-468A-AC4C-B0DA0ABFC8A3}">
      <dsp:nvSpPr>
        <dsp:cNvPr id="0" name=""/>
        <dsp:cNvSpPr/>
      </dsp:nvSpPr>
      <dsp:spPr>
        <a:xfrm>
          <a:off x="2278822" y="433572"/>
          <a:ext cx="3443354" cy="3443354"/>
        </a:xfrm>
        <a:custGeom>
          <a:avLst/>
          <a:gdLst/>
          <a:ahLst/>
          <a:cxnLst/>
          <a:rect l="0" t="0" r="0" b="0"/>
          <a:pathLst>
            <a:path>
              <a:moveTo>
                <a:pt x="2393948" y="136677"/>
              </a:moveTo>
              <a:arcTo wR="1721677" hR="1721677" stAng="17579041" swAng="1960428"/>
            </a:path>
          </a:pathLst>
        </a:custGeom>
        <a:noFill/>
        <a:ln w="9525" cap="flat" cmpd="sng" algn="ctr">
          <a:solidFill>
            <a:schemeClr val="accent2">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11936D8A-0E9E-43B9-945B-0C7E1FDBBB88}">
      <dsp:nvSpPr>
        <dsp:cNvPr id="0" name=""/>
        <dsp:cNvSpPr/>
      </dsp:nvSpPr>
      <dsp:spPr>
        <a:xfrm>
          <a:off x="4974743" y="1192162"/>
          <a:ext cx="1326337" cy="862119"/>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Inventory Module</a:t>
          </a:r>
          <a:endParaRPr lang="en-MY" sz="1500" kern="1200" dirty="0"/>
        </a:p>
      </dsp:txBody>
      <dsp:txXfrm>
        <a:off x="5016828" y="1234247"/>
        <a:ext cx="1242167" cy="777949"/>
      </dsp:txXfrm>
    </dsp:sp>
    <dsp:sp modelId="{1471DCD8-21F8-440E-90A3-A9B3436E95E4}">
      <dsp:nvSpPr>
        <dsp:cNvPr id="0" name=""/>
        <dsp:cNvSpPr/>
      </dsp:nvSpPr>
      <dsp:spPr>
        <a:xfrm>
          <a:off x="2278822" y="433572"/>
          <a:ext cx="3443354" cy="3443354"/>
        </a:xfrm>
        <a:custGeom>
          <a:avLst/>
          <a:gdLst/>
          <a:ahLst/>
          <a:cxnLst/>
          <a:rect l="0" t="0" r="0" b="0"/>
          <a:pathLst>
            <a:path>
              <a:moveTo>
                <a:pt x="3441002" y="1631710"/>
              </a:moveTo>
              <a:arcTo wR="1721677" hR="1721677" stAng="21420278" swAng="2195450"/>
            </a:path>
          </a:pathLst>
        </a:custGeom>
        <a:noFill/>
        <a:ln w="9525" cap="flat" cmpd="sng" algn="ctr">
          <a:solidFill>
            <a:schemeClr val="accent3">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A8FA639B-2291-4B3D-8E89-90459838ADF4}">
      <dsp:nvSpPr>
        <dsp:cNvPr id="0" name=""/>
        <dsp:cNvSpPr/>
      </dsp:nvSpPr>
      <dsp:spPr>
        <a:xfrm>
          <a:off x="4349307" y="3117056"/>
          <a:ext cx="1326337" cy="862119"/>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GST Module</a:t>
          </a:r>
          <a:endParaRPr lang="en-MY" sz="1500" kern="1200" dirty="0"/>
        </a:p>
      </dsp:txBody>
      <dsp:txXfrm>
        <a:off x="4391392" y="3159141"/>
        <a:ext cx="1242167" cy="777949"/>
      </dsp:txXfrm>
    </dsp:sp>
    <dsp:sp modelId="{30A478CF-2F51-43BC-9A0C-256864938F94}">
      <dsp:nvSpPr>
        <dsp:cNvPr id="0" name=""/>
        <dsp:cNvSpPr/>
      </dsp:nvSpPr>
      <dsp:spPr>
        <a:xfrm>
          <a:off x="2278822" y="433572"/>
          <a:ext cx="3443354" cy="3443354"/>
        </a:xfrm>
        <a:custGeom>
          <a:avLst/>
          <a:gdLst/>
          <a:ahLst/>
          <a:cxnLst/>
          <a:rect l="0" t="0" r="0" b="0"/>
          <a:pathLst>
            <a:path>
              <a:moveTo>
                <a:pt x="2063650" y="3409050"/>
              </a:moveTo>
              <a:arcTo wR="1721677" hR="1721677" stAng="4712595" swAng="1374809"/>
            </a:path>
          </a:pathLst>
        </a:custGeom>
        <a:noFill/>
        <a:ln w="9525" cap="flat" cmpd="sng" algn="ctr">
          <a:solidFill>
            <a:schemeClr val="accent4">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3A855AC6-EEE5-4A3F-9F36-5F8737753F18}">
      <dsp:nvSpPr>
        <dsp:cNvPr id="0" name=""/>
        <dsp:cNvSpPr/>
      </dsp:nvSpPr>
      <dsp:spPr>
        <a:xfrm>
          <a:off x="2325354" y="3117056"/>
          <a:ext cx="1326337" cy="862119"/>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Zakat Module</a:t>
          </a:r>
          <a:endParaRPr lang="en-MY" sz="1500" kern="1200" dirty="0"/>
        </a:p>
      </dsp:txBody>
      <dsp:txXfrm>
        <a:off x="2367439" y="3159141"/>
        <a:ext cx="1242167" cy="777949"/>
      </dsp:txXfrm>
    </dsp:sp>
    <dsp:sp modelId="{E639C2D0-7068-4F9B-A6CD-DA05990C857A}">
      <dsp:nvSpPr>
        <dsp:cNvPr id="0" name=""/>
        <dsp:cNvSpPr/>
      </dsp:nvSpPr>
      <dsp:spPr>
        <a:xfrm>
          <a:off x="2278822" y="433572"/>
          <a:ext cx="3443354" cy="3443354"/>
        </a:xfrm>
        <a:custGeom>
          <a:avLst/>
          <a:gdLst/>
          <a:ahLst/>
          <a:cxnLst/>
          <a:rect l="0" t="0" r="0" b="0"/>
          <a:pathLst>
            <a:path>
              <a:moveTo>
                <a:pt x="287580" y="2674325"/>
              </a:moveTo>
              <a:arcTo wR="1721677" hR="1721677" stAng="8784272" swAng="2195450"/>
            </a:path>
          </a:pathLst>
        </a:custGeom>
        <a:noFill/>
        <a:ln w="9525" cap="flat" cmpd="sng" algn="ctr">
          <a:solidFill>
            <a:schemeClr val="accent5">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A9993D5E-80C6-411A-8C50-7530E2C8486F}">
      <dsp:nvSpPr>
        <dsp:cNvPr id="0" name=""/>
        <dsp:cNvSpPr/>
      </dsp:nvSpPr>
      <dsp:spPr>
        <a:xfrm>
          <a:off x="1699918" y="1192162"/>
          <a:ext cx="1326337" cy="862119"/>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Waqf / Endowment Module</a:t>
          </a:r>
          <a:endParaRPr lang="en-MY" sz="1500" kern="1200" dirty="0"/>
        </a:p>
      </dsp:txBody>
      <dsp:txXfrm>
        <a:off x="1742003" y="1234247"/>
        <a:ext cx="1242167" cy="777949"/>
      </dsp:txXfrm>
    </dsp:sp>
    <dsp:sp modelId="{BE8FAAC0-DD1E-4799-B27E-14D21731CC41}">
      <dsp:nvSpPr>
        <dsp:cNvPr id="0" name=""/>
        <dsp:cNvSpPr/>
      </dsp:nvSpPr>
      <dsp:spPr>
        <a:xfrm>
          <a:off x="2278822" y="433572"/>
          <a:ext cx="3443354" cy="3443354"/>
        </a:xfrm>
        <a:custGeom>
          <a:avLst/>
          <a:gdLst/>
          <a:ahLst/>
          <a:cxnLst/>
          <a:rect l="0" t="0" r="0" b="0"/>
          <a:pathLst>
            <a:path>
              <a:moveTo>
                <a:pt x="300117" y="750420"/>
              </a:moveTo>
              <a:arcTo wR="1721677" hR="1721677" stAng="12860531" swAng="1960428"/>
            </a:path>
          </a:pathLst>
        </a:custGeom>
        <a:noFill/>
        <a:ln w="9525" cap="flat" cmpd="sng" algn="ctr">
          <a:solidFill>
            <a:schemeClr val="accent6">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2492" tIns="46246" rIns="92492" bIns="46246" rtlCol="0"/>
          <a:lstStyle>
            <a:lvl1pPr algn="l" fontAlgn="auto">
              <a:spcBef>
                <a:spcPts val="0"/>
              </a:spcBef>
              <a:spcAft>
                <a:spcPts val="0"/>
              </a:spcAft>
              <a:defRPr sz="1200">
                <a:latin typeface="+mn-lt"/>
                <a:cs typeface="+mn-cs"/>
              </a:defRPr>
            </a:lvl1pPr>
          </a:lstStyle>
          <a:p>
            <a:pPr>
              <a:defRPr/>
            </a:pPr>
            <a:endParaRPr lang="en-MY"/>
          </a:p>
        </p:txBody>
      </p:sp>
      <p:sp>
        <p:nvSpPr>
          <p:cNvPr id="3" name="Date Placeholder 2"/>
          <p:cNvSpPr>
            <a:spLocks noGrp="1"/>
          </p:cNvSpPr>
          <p:nvPr>
            <p:ph type="dt" sz="quarter" idx="1"/>
          </p:nvPr>
        </p:nvSpPr>
        <p:spPr>
          <a:xfrm>
            <a:off x="3937000" y="0"/>
            <a:ext cx="3011488" cy="461963"/>
          </a:xfrm>
          <a:prstGeom prst="rect">
            <a:avLst/>
          </a:prstGeom>
        </p:spPr>
        <p:txBody>
          <a:bodyPr vert="horz" lIns="92492" tIns="46246" rIns="92492" bIns="46246" rtlCol="0"/>
          <a:lstStyle>
            <a:lvl1pPr algn="r" fontAlgn="auto">
              <a:spcBef>
                <a:spcPts val="0"/>
              </a:spcBef>
              <a:spcAft>
                <a:spcPts val="0"/>
              </a:spcAft>
              <a:defRPr sz="1200">
                <a:latin typeface="+mn-lt"/>
                <a:cs typeface="+mn-cs"/>
              </a:defRPr>
            </a:lvl1pPr>
          </a:lstStyle>
          <a:p>
            <a:pPr>
              <a:defRPr/>
            </a:pPr>
            <a:fld id="{7830E19C-E1D8-4D95-BF03-6EF15E5B236D}" type="datetimeFigureOut">
              <a:rPr lang="en-MY"/>
              <a:pPr>
                <a:defRPr/>
              </a:pPr>
              <a:t>30/11/2016</a:t>
            </a:fld>
            <a:endParaRPr lang="en-MY"/>
          </a:p>
        </p:txBody>
      </p:sp>
      <p:sp>
        <p:nvSpPr>
          <p:cNvPr id="4" name="Footer Placeholder 3"/>
          <p:cNvSpPr>
            <a:spLocks noGrp="1"/>
          </p:cNvSpPr>
          <p:nvPr>
            <p:ph type="ftr" sz="quarter" idx="2"/>
          </p:nvPr>
        </p:nvSpPr>
        <p:spPr>
          <a:xfrm>
            <a:off x="0" y="8772525"/>
            <a:ext cx="3011488" cy="461963"/>
          </a:xfrm>
          <a:prstGeom prst="rect">
            <a:avLst/>
          </a:prstGeom>
        </p:spPr>
        <p:txBody>
          <a:bodyPr vert="horz" lIns="92492" tIns="46246" rIns="92492" bIns="46246" rtlCol="0" anchor="b"/>
          <a:lstStyle>
            <a:lvl1pPr algn="l" fontAlgn="auto">
              <a:spcBef>
                <a:spcPts val="0"/>
              </a:spcBef>
              <a:spcAft>
                <a:spcPts val="0"/>
              </a:spcAft>
              <a:defRPr sz="1200">
                <a:latin typeface="+mn-lt"/>
                <a:cs typeface="+mn-cs"/>
              </a:defRPr>
            </a:lvl1pPr>
          </a:lstStyle>
          <a:p>
            <a:pPr>
              <a:defRPr/>
            </a:pPr>
            <a:endParaRPr lang="en-MY"/>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2492" tIns="46246" rIns="92492" bIns="46246" rtlCol="0" anchor="b"/>
          <a:lstStyle>
            <a:lvl1pPr algn="r" fontAlgn="auto">
              <a:spcBef>
                <a:spcPts val="0"/>
              </a:spcBef>
              <a:spcAft>
                <a:spcPts val="0"/>
              </a:spcAft>
              <a:defRPr sz="1200">
                <a:latin typeface="+mn-lt"/>
                <a:cs typeface="+mn-cs"/>
              </a:defRPr>
            </a:lvl1pPr>
          </a:lstStyle>
          <a:p>
            <a:pPr>
              <a:defRPr/>
            </a:pPr>
            <a:fld id="{9D985E11-840E-4C01-8ACA-87674D74C612}" type="slidenum">
              <a:rPr lang="en-MY"/>
              <a:pPr>
                <a:defRPr/>
              </a:pPr>
              <a:t>‹#›</a:t>
            </a:fld>
            <a:endParaRPr lang="en-MY"/>
          </a:p>
        </p:txBody>
      </p:sp>
    </p:spTree>
    <p:extLst>
      <p:ext uri="{BB962C8B-B14F-4D97-AF65-F5344CB8AC3E}">
        <p14:creationId xmlns:p14="http://schemas.microsoft.com/office/powerpoint/2010/main" val="26069469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2492" tIns="46246" rIns="92492" bIns="46246" rtlCol="0"/>
          <a:lstStyle>
            <a:lvl1pPr algn="l" fontAlgn="auto">
              <a:spcBef>
                <a:spcPts val="0"/>
              </a:spcBef>
              <a:spcAft>
                <a:spcPts val="0"/>
              </a:spcAft>
              <a:defRPr sz="1200">
                <a:latin typeface="+mn-lt"/>
                <a:cs typeface="+mn-cs"/>
              </a:defRPr>
            </a:lvl1pPr>
          </a:lstStyle>
          <a:p>
            <a:pPr>
              <a:defRPr/>
            </a:pPr>
            <a:endParaRPr lang="en-MY"/>
          </a:p>
        </p:txBody>
      </p:sp>
      <p:sp>
        <p:nvSpPr>
          <p:cNvPr id="3" name="Date Placeholder 2"/>
          <p:cNvSpPr>
            <a:spLocks noGrp="1"/>
          </p:cNvSpPr>
          <p:nvPr>
            <p:ph type="dt" idx="1"/>
          </p:nvPr>
        </p:nvSpPr>
        <p:spPr>
          <a:xfrm>
            <a:off x="3937000" y="0"/>
            <a:ext cx="3011488" cy="461963"/>
          </a:xfrm>
          <a:prstGeom prst="rect">
            <a:avLst/>
          </a:prstGeom>
        </p:spPr>
        <p:txBody>
          <a:bodyPr vert="horz" lIns="92492" tIns="46246" rIns="92492" bIns="46246" rtlCol="0"/>
          <a:lstStyle>
            <a:lvl1pPr algn="r" fontAlgn="auto">
              <a:spcBef>
                <a:spcPts val="0"/>
              </a:spcBef>
              <a:spcAft>
                <a:spcPts val="0"/>
              </a:spcAft>
              <a:defRPr sz="1200">
                <a:latin typeface="+mn-lt"/>
                <a:cs typeface="+mn-cs"/>
              </a:defRPr>
            </a:lvl1pPr>
          </a:lstStyle>
          <a:p>
            <a:pPr>
              <a:defRPr/>
            </a:pPr>
            <a:fld id="{557E26B3-F29E-4DB7-97AB-67959F0C40E8}" type="datetimeFigureOut">
              <a:rPr lang="en-MY"/>
              <a:pPr>
                <a:defRPr/>
              </a:pPr>
              <a:t>30/11/2016</a:t>
            </a:fld>
            <a:endParaRPr lang="en-MY"/>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pPr lvl="0"/>
            <a:endParaRPr lang="en-MY" noProof="0"/>
          </a:p>
        </p:txBody>
      </p:sp>
      <p:sp>
        <p:nvSpPr>
          <p:cNvPr id="5" name="Notes Placeholder 4"/>
          <p:cNvSpPr>
            <a:spLocks noGrp="1"/>
          </p:cNvSpPr>
          <p:nvPr>
            <p:ph type="body" sz="quarter" idx="3"/>
          </p:nvPr>
        </p:nvSpPr>
        <p:spPr>
          <a:xfrm>
            <a:off x="695325" y="4387850"/>
            <a:ext cx="5559425" cy="4156075"/>
          </a:xfrm>
          <a:prstGeom prst="rect">
            <a:avLst/>
          </a:prstGeom>
        </p:spPr>
        <p:txBody>
          <a:bodyPr vert="horz" lIns="92492" tIns="46246" rIns="92492" bIns="46246"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MY" noProof="0"/>
          </a:p>
        </p:txBody>
      </p:sp>
      <p:sp>
        <p:nvSpPr>
          <p:cNvPr id="6" name="Footer Placeholder 5"/>
          <p:cNvSpPr>
            <a:spLocks noGrp="1"/>
          </p:cNvSpPr>
          <p:nvPr>
            <p:ph type="ftr" sz="quarter" idx="4"/>
          </p:nvPr>
        </p:nvSpPr>
        <p:spPr>
          <a:xfrm>
            <a:off x="0" y="8772525"/>
            <a:ext cx="3011488" cy="461963"/>
          </a:xfrm>
          <a:prstGeom prst="rect">
            <a:avLst/>
          </a:prstGeom>
        </p:spPr>
        <p:txBody>
          <a:bodyPr vert="horz" lIns="92492" tIns="46246" rIns="92492" bIns="46246" rtlCol="0" anchor="b"/>
          <a:lstStyle>
            <a:lvl1pPr algn="l" fontAlgn="auto">
              <a:spcBef>
                <a:spcPts val="0"/>
              </a:spcBef>
              <a:spcAft>
                <a:spcPts val="0"/>
              </a:spcAft>
              <a:defRPr sz="1200">
                <a:latin typeface="+mn-lt"/>
                <a:cs typeface="+mn-cs"/>
              </a:defRPr>
            </a:lvl1pPr>
          </a:lstStyle>
          <a:p>
            <a:pPr>
              <a:defRPr/>
            </a:pPr>
            <a:endParaRPr lang="en-MY"/>
          </a:p>
        </p:txBody>
      </p:sp>
      <p:sp>
        <p:nvSpPr>
          <p:cNvPr id="7" name="Slide Number Placeholder 6"/>
          <p:cNvSpPr>
            <a:spLocks noGrp="1"/>
          </p:cNvSpPr>
          <p:nvPr>
            <p:ph type="sldNum" sz="quarter" idx="5"/>
          </p:nvPr>
        </p:nvSpPr>
        <p:spPr>
          <a:xfrm>
            <a:off x="3937000" y="8772525"/>
            <a:ext cx="3011488" cy="461963"/>
          </a:xfrm>
          <a:prstGeom prst="rect">
            <a:avLst/>
          </a:prstGeom>
        </p:spPr>
        <p:txBody>
          <a:bodyPr vert="horz" lIns="92492" tIns="46246" rIns="92492" bIns="46246" rtlCol="0" anchor="b"/>
          <a:lstStyle>
            <a:lvl1pPr algn="r" fontAlgn="auto">
              <a:spcBef>
                <a:spcPts val="0"/>
              </a:spcBef>
              <a:spcAft>
                <a:spcPts val="0"/>
              </a:spcAft>
              <a:defRPr sz="1200">
                <a:latin typeface="+mn-lt"/>
                <a:cs typeface="+mn-cs"/>
              </a:defRPr>
            </a:lvl1pPr>
          </a:lstStyle>
          <a:p>
            <a:pPr>
              <a:defRPr/>
            </a:pPr>
            <a:fld id="{B89D0AE3-C217-4232-BE4D-C44CCDC7130E}" type="slidenum">
              <a:rPr lang="en-MY"/>
              <a:pPr>
                <a:defRPr/>
              </a:pPr>
              <a:t>‹#›</a:t>
            </a:fld>
            <a:endParaRPr lang="en-MY"/>
          </a:p>
        </p:txBody>
      </p:sp>
    </p:spTree>
    <p:extLst>
      <p:ext uri="{BB962C8B-B14F-4D97-AF65-F5344CB8AC3E}">
        <p14:creationId xmlns:p14="http://schemas.microsoft.com/office/powerpoint/2010/main" val="21345603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F9460A-9E81-496F-91AC-92DE7ABF30C4}" type="slidenum">
              <a:rPr lang="en-US" smtClean="0"/>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F9460A-9E81-496F-91AC-92DE7ABF30C4}" type="slidenum">
              <a:rPr lang="en-US" smtClean="0"/>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F9460A-9E81-496F-91AC-92DE7ABF30C4}" type="slidenum">
              <a:rPr lang="en-US" smtClean="0"/>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F9460A-9E81-496F-91AC-92DE7ABF30C4}" type="slidenum">
              <a:rPr lang="en-US" smtClean="0"/>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F9460A-9E81-496F-91AC-92DE7ABF30C4}" type="slidenum">
              <a:rPr lang="en-US" smtClean="0"/>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F9460A-9E81-496F-91AC-92DE7ABF30C4}" type="slidenum">
              <a:rPr lang="en-US" smtClean="0"/>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F9460A-9E81-496F-91AC-92DE7ABF30C4}" type="slidenum">
              <a:rPr lang="en-US" smtClean="0"/>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F9460A-9E81-496F-91AC-92DE7ABF30C4}" type="slidenum">
              <a:rPr lang="en-US" smtClean="0"/>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F9460A-9E81-496F-91AC-92DE7ABF30C4}" type="slidenum">
              <a:rPr lang="en-US" smtClean="0"/>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F9460A-9E81-496F-91AC-92DE7ABF30C4}" type="slidenum">
              <a:rPr lang="en-US" smtClean="0"/>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F9460A-9E81-496F-91AC-92DE7ABF30C4}" type="slidenum">
              <a:rPr lang="en-US" smtClean="0"/>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F9460A-9E81-496F-91AC-92DE7ABF30C4}" type="slidenum">
              <a:rPr lang="en-US" smtClean="0"/>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08838" y="6219825"/>
            <a:ext cx="792162"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userDrawn="1"/>
        </p:nvSpPr>
        <p:spPr>
          <a:xfrm rot="10800000">
            <a:off x="0" y="6324600"/>
            <a:ext cx="965200" cy="76200"/>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MY"/>
          </a:p>
        </p:txBody>
      </p:sp>
      <p:sp>
        <p:nvSpPr>
          <p:cNvPr id="6" name="Rounded Rectangle 5"/>
          <p:cNvSpPr/>
          <p:nvPr userDrawn="1"/>
        </p:nvSpPr>
        <p:spPr>
          <a:xfrm rot="10800000" flipV="1">
            <a:off x="8077200" y="6324600"/>
            <a:ext cx="1066800" cy="76200"/>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MY"/>
          </a:p>
        </p:txBody>
      </p:sp>
      <p:pic>
        <p:nvPicPr>
          <p:cNvPr id="7" name="Picture 2" descr="C:\Users\User\Downloads\logo fr.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84263" y="6096000"/>
            <a:ext cx="1125537"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C:\Users\User\Desktop\SALIHIN\Arts\salihin.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362200" y="6181725"/>
            <a:ext cx="13716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8"/>
          <p:cNvSpPr/>
          <p:nvPr userDrawn="1"/>
        </p:nvSpPr>
        <p:spPr>
          <a:xfrm rot="10800000" flipV="1">
            <a:off x="3840163" y="6324600"/>
            <a:ext cx="3246437" cy="85725"/>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MY"/>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0" name="Slide Number Placeholder 5"/>
          <p:cNvSpPr>
            <a:spLocks noGrp="1"/>
          </p:cNvSpPr>
          <p:nvPr>
            <p:ph type="sldNum" sz="quarter" idx="10"/>
          </p:nvPr>
        </p:nvSpPr>
        <p:spPr/>
        <p:txBody>
          <a:bodyPr/>
          <a:lstStyle>
            <a:lvl1pPr>
              <a:defRPr/>
            </a:lvl1pPr>
          </a:lstStyle>
          <a:p>
            <a:pPr>
              <a:defRPr/>
            </a:pPr>
            <a:fld id="{6410CA0A-851B-4D87-BB53-0797E0BB2155}" type="slidenum">
              <a:rPr lang="en-US"/>
              <a:pPr>
                <a:defRPr/>
              </a:pPr>
              <a:t>‹#›</a:t>
            </a:fld>
            <a:endParaRPr lang="en-US" dirty="0"/>
          </a:p>
        </p:txBody>
      </p:sp>
      <p:sp>
        <p:nvSpPr>
          <p:cNvPr id="11" name="Footer Placeholder 4"/>
          <p:cNvSpPr>
            <a:spLocks noGrp="1"/>
          </p:cNvSpPr>
          <p:nvPr>
            <p:ph type="ftr" sz="quarter" idx="11"/>
          </p:nvPr>
        </p:nvSpPr>
        <p:spPr/>
        <p:txBody>
          <a:bodyPr/>
          <a:lstStyle>
            <a:lvl1pPr>
              <a:defRPr dirty="0"/>
            </a:lvl1pPr>
          </a:lstStyle>
          <a:p>
            <a:pPr>
              <a:defRPr/>
            </a:pPr>
            <a:endParaRPr lang="en-US"/>
          </a:p>
        </p:txBody>
      </p:sp>
      <p:sp>
        <p:nvSpPr>
          <p:cNvPr id="12" name="Date Placeholder 3"/>
          <p:cNvSpPr>
            <a:spLocks noGrp="1"/>
          </p:cNvSpPr>
          <p:nvPr>
            <p:ph type="dt" sz="half" idx="12"/>
          </p:nvPr>
        </p:nvSpPr>
        <p:spPr/>
        <p:txBody>
          <a:bodyPr/>
          <a:lstStyle>
            <a:lvl1pPr>
              <a:defRPr/>
            </a:lvl1pPr>
          </a:lstStyle>
          <a:p>
            <a:pPr>
              <a:defRPr/>
            </a:pPr>
            <a:fld id="{8E066DC7-7940-4A60-A7D9-CB9A03B14F17}" type="datetimeFigureOut">
              <a:rPr lang="en-US"/>
              <a:pPr>
                <a:defRPr/>
              </a:pPr>
              <a:t>11/30/2016</a:t>
            </a:fld>
            <a:endParaRPr lang="en-US"/>
          </a:p>
        </p:txBody>
      </p:sp>
    </p:spTree>
    <p:extLst>
      <p:ext uri="{BB962C8B-B14F-4D97-AF65-F5344CB8AC3E}">
        <p14:creationId xmlns:p14="http://schemas.microsoft.com/office/powerpoint/2010/main" val="169277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50EE14B-2EAE-4206-B764-D0C93500B131}" type="datetimeFigureOut">
              <a:rPr lang="en-US"/>
              <a:pPr>
                <a:defRPr/>
              </a:pPr>
              <a:t>11/30/2016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138C8CF-033F-4D31-8FB6-BF56670EB4F8}" type="slidenum">
              <a:rPr lang="en-US"/>
              <a:pPr>
                <a:defRPr/>
              </a:pPr>
              <a:t>‹#›</a:t>
            </a:fld>
            <a:endParaRPr lang="en-US" dirty="0"/>
          </a:p>
        </p:txBody>
      </p:sp>
    </p:spTree>
    <p:extLst>
      <p:ext uri="{BB962C8B-B14F-4D97-AF65-F5344CB8AC3E}">
        <p14:creationId xmlns:p14="http://schemas.microsoft.com/office/powerpoint/2010/main" val="1104338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1119D8D-8067-4262-B23B-856C343DFF0D}" type="datetimeFigureOut">
              <a:rPr lang="en-US"/>
              <a:pPr>
                <a:defRPr/>
              </a:pPr>
              <a:t>11/30/2016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98AA5E-37C1-43A6-9BEC-60C474C3C2BB}" type="slidenum">
              <a:rPr lang="en-US"/>
              <a:pPr>
                <a:defRPr/>
              </a:pPr>
              <a:t>‹#›</a:t>
            </a:fld>
            <a:endParaRPr lang="en-US" dirty="0"/>
          </a:p>
        </p:txBody>
      </p:sp>
    </p:spTree>
    <p:extLst>
      <p:ext uri="{BB962C8B-B14F-4D97-AF65-F5344CB8AC3E}">
        <p14:creationId xmlns:p14="http://schemas.microsoft.com/office/powerpoint/2010/main" val="3568912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5A9C833-AE11-40E1-8DFB-E5044ABEC07C}" type="datetimeFigureOut">
              <a:rPr lang="en-US"/>
              <a:pPr>
                <a:defRPr/>
              </a:pPr>
              <a:t>11/30/2016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E5B55A-11DB-49A5-A147-E2785BB3B4D9}" type="slidenum">
              <a:rPr lang="en-US"/>
              <a:pPr>
                <a:defRPr/>
              </a:pPr>
              <a:t>‹#›</a:t>
            </a:fld>
            <a:endParaRPr lang="en-US" dirty="0"/>
          </a:p>
        </p:txBody>
      </p:sp>
    </p:spTree>
    <p:extLst>
      <p:ext uri="{BB962C8B-B14F-4D97-AF65-F5344CB8AC3E}">
        <p14:creationId xmlns:p14="http://schemas.microsoft.com/office/powerpoint/2010/main" val="3057779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08838" y="6303963"/>
            <a:ext cx="792162"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userDrawn="1"/>
        </p:nvSpPr>
        <p:spPr>
          <a:xfrm rot="10800000">
            <a:off x="0" y="6408738"/>
            <a:ext cx="965200" cy="76200"/>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MY"/>
          </a:p>
        </p:txBody>
      </p:sp>
      <p:sp>
        <p:nvSpPr>
          <p:cNvPr id="6" name="Rounded Rectangle 5"/>
          <p:cNvSpPr/>
          <p:nvPr userDrawn="1"/>
        </p:nvSpPr>
        <p:spPr>
          <a:xfrm rot="10800000" flipV="1">
            <a:off x="8077200" y="6408738"/>
            <a:ext cx="1066800" cy="76200"/>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MY"/>
          </a:p>
        </p:txBody>
      </p:sp>
      <p:pic>
        <p:nvPicPr>
          <p:cNvPr id="7" name="Picture 2" descr="C:\Users\User\Downloads\logo fr.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84263" y="6180138"/>
            <a:ext cx="1125537"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C:\Users\User\Desktop\SALIHIN\Arts\salihin.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362200" y="6265863"/>
            <a:ext cx="13716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8"/>
          <p:cNvSpPr/>
          <p:nvPr userDrawn="1"/>
        </p:nvSpPr>
        <p:spPr>
          <a:xfrm rot="10800000" flipV="1">
            <a:off x="3840163" y="6408738"/>
            <a:ext cx="3246437" cy="85725"/>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MY"/>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3"/>
          <p:cNvSpPr>
            <a:spLocks noGrp="1"/>
          </p:cNvSpPr>
          <p:nvPr>
            <p:ph type="dt" sz="half" idx="10"/>
          </p:nvPr>
        </p:nvSpPr>
        <p:spPr/>
        <p:txBody>
          <a:bodyPr/>
          <a:lstStyle>
            <a:lvl1pPr>
              <a:defRPr/>
            </a:lvl1pPr>
          </a:lstStyle>
          <a:p>
            <a:pPr>
              <a:defRPr/>
            </a:pPr>
            <a:fld id="{A5D935B1-1A1A-492B-BAC9-662D3B3D1272}" type="datetimeFigureOut">
              <a:rPr lang="en-US"/>
              <a:pPr>
                <a:defRPr/>
              </a:pPr>
              <a:t>11/30/2016</a:t>
            </a:fld>
            <a:endParaRPr lang="en-US"/>
          </a:p>
        </p:txBody>
      </p:sp>
      <p:sp>
        <p:nvSpPr>
          <p:cNvPr id="11" name="Footer Placeholder 4"/>
          <p:cNvSpPr>
            <a:spLocks noGrp="1"/>
          </p:cNvSpPr>
          <p:nvPr>
            <p:ph type="ftr" sz="quarter" idx="11"/>
          </p:nvPr>
        </p:nvSpPr>
        <p:spPr/>
        <p:txBody>
          <a:bodyPr/>
          <a:lstStyle>
            <a:lvl1pPr>
              <a:defRPr dirty="0"/>
            </a:lvl1pPr>
          </a:lstStyle>
          <a:p>
            <a:pPr>
              <a:defRPr/>
            </a:pPr>
            <a:endParaRPr lang="en-US"/>
          </a:p>
        </p:txBody>
      </p:sp>
      <p:sp>
        <p:nvSpPr>
          <p:cNvPr id="12" name="Slide Number Placeholder 5"/>
          <p:cNvSpPr>
            <a:spLocks noGrp="1"/>
          </p:cNvSpPr>
          <p:nvPr>
            <p:ph type="sldNum" sz="quarter" idx="12"/>
          </p:nvPr>
        </p:nvSpPr>
        <p:spPr/>
        <p:txBody>
          <a:bodyPr/>
          <a:lstStyle>
            <a:lvl1pPr>
              <a:defRPr/>
            </a:lvl1pPr>
          </a:lstStyle>
          <a:p>
            <a:pPr>
              <a:defRPr/>
            </a:pPr>
            <a:fld id="{10900C66-51F3-40B7-ADF9-FB7B495E0E52}" type="slidenum">
              <a:rPr lang="en-US"/>
              <a:pPr>
                <a:defRPr/>
              </a:pPr>
              <a:t>‹#›</a:t>
            </a:fld>
            <a:endParaRPr lang="en-US" dirty="0"/>
          </a:p>
        </p:txBody>
      </p:sp>
      <p:pic>
        <p:nvPicPr>
          <p:cNvPr id="13" name="Picture 2" descr="https://encrypted-tbn2.gstatic.com/images?q=tbn:ANd9GcSdSUtQ6W5zWjpDiUKpmcfCU6ZsmaWJ3lj9iyCJRMIMz7ifah3J"/>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505200" y="107781"/>
            <a:ext cx="2133600" cy="275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141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3"/>
          <p:cNvSpPr>
            <a:spLocks noGrp="1"/>
          </p:cNvSpPr>
          <p:nvPr>
            <p:ph type="dt" sz="half" idx="10"/>
          </p:nvPr>
        </p:nvSpPr>
        <p:spPr/>
        <p:txBody>
          <a:bodyPr/>
          <a:lstStyle>
            <a:lvl1pPr>
              <a:defRPr/>
            </a:lvl1pPr>
          </a:lstStyle>
          <a:p>
            <a:pPr>
              <a:defRPr/>
            </a:pPr>
            <a:fld id="{D105FF6A-DC21-4B80-B0DA-325AD84AE055}" type="datetimeFigureOut">
              <a:rPr lang="en-US"/>
              <a:pPr>
                <a:defRPr/>
              </a:pPr>
              <a:t>11/30/2016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89409C2-3A9B-413A-9E35-533E0D82B55F}" type="slidenum">
              <a:rPr lang="en-US"/>
              <a:pPr>
                <a:defRPr/>
              </a:pPr>
              <a:t>‹#›</a:t>
            </a:fld>
            <a:endParaRPr lang="en-US" dirty="0"/>
          </a:p>
        </p:txBody>
      </p:sp>
    </p:spTree>
    <p:extLst>
      <p:ext uri="{BB962C8B-B14F-4D97-AF65-F5344CB8AC3E}">
        <p14:creationId xmlns:p14="http://schemas.microsoft.com/office/powerpoint/2010/main" val="1589153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7A797AB-040F-47DC-8833-B35C3C6C7ECF}" type="datetimeFigureOut">
              <a:rPr lang="en-US"/>
              <a:pPr>
                <a:defRPr/>
              </a:pPr>
              <a:t>11/30/2016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47B84C-561E-449E-9912-C7E1226990DE}" type="slidenum">
              <a:rPr lang="en-US"/>
              <a:pPr>
                <a:defRPr/>
              </a:pPr>
              <a:t>‹#›</a:t>
            </a:fld>
            <a:endParaRPr lang="en-US" dirty="0"/>
          </a:p>
        </p:txBody>
      </p:sp>
    </p:spTree>
    <p:extLst>
      <p:ext uri="{BB962C8B-B14F-4D97-AF65-F5344CB8AC3E}">
        <p14:creationId xmlns:p14="http://schemas.microsoft.com/office/powerpoint/2010/main" val="3849579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397F7BF-AF6E-4678-92DC-3BE9096902B8}" type="datetimeFigureOut">
              <a:rPr lang="en-US"/>
              <a:pPr>
                <a:defRPr/>
              </a:pPr>
              <a:t>11/30/2016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CBA1538-4752-4022-ACD2-7F1E4D082DC2}" type="slidenum">
              <a:rPr lang="en-US"/>
              <a:pPr>
                <a:defRPr/>
              </a:pPr>
              <a:t>‹#›</a:t>
            </a:fld>
            <a:endParaRPr lang="en-US" dirty="0"/>
          </a:p>
        </p:txBody>
      </p:sp>
    </p:spTree>
    <p:extLst>
      <p:ext uri="{BB962C8B-B14F-4D97-AF65-F5344CB8AC3E}">
        <p14:creationId xmlns:p14="http://schemas.microsoft.com/office/powerpoint/2010/main" val="2945109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38323AB-B035-43AA-A173-13B61E92EA14}" type="datetimeFigureOut">
              <a:rPr lang="en-US"/>
              <a:pPr>
                <a:defRPr/>
              </a:pPr>
              <a:t>11/30/2016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DDEC533-6E7C-46AD-AED4-02560FA36E99}" type="slidenum">
              <a:rPr lang="en-US"/>
              <a:pPr>
                <a:defRPr/>
              </a:pPr>
              <a:t>‹#›</a:t>
            </a:fld>
            <a:endParaRPr lang="en-US" dirty="0"/>
          </a:p>
        </p:txBody>
      </p:sp>
    </p:spTree>
    <p:extLst>
      <p:ext uri="{BB962C8B-B14F-4D97-AF65-F5344CB8AC3E}">
        <p14:creationId xmlns:p14="http://schemas.microsoft.com/office/powerpoint/2010/main" val="1510864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A3D710A-3ADB-43E9-B9B6-43CD39DE4F29}" type="datetimeFigureOut">
              <a:rPr lang="en-US"/>
              <a:pPr>
                <a:defRPr/>
              </a:pPr>
              <a:t>11/30/2016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DAD95BE-0A4A-4D83-B9BD-22E3BC5C7471}" type="slidenum">
              <a:rPr lang="en-US"/>
              <a:pPr>
                <a:defRPr/>
              </a:pPr>
              <a:t>‹#›</a:t>
            </a:fld>
            <a:endParaRPr lang="en-US" dirty="0"/>
          </a:p>
        </p:txBody>
      </p:sp>
    </p:spTree>
    <p:extLst>
      <p:ext uri="{BB962C8B-B14F-4D97-AF65-F5344CB8AC3E}">
        <p14:creationId xmlns:p14="http://schemas.microsoft.com/office/powerpoint/2010/main" val="580075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274D265-E10F-46B1-A696-4039C712C3C6}" type="datetimeFigureOut">
              <a:rPr lang="en-US"/>
              <a:pPr>
                <a:defRPr/>
              </a:pPr>
              <a:t>11/30/2016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3C97538-8983-4B10-B318-B7BBA9E4717F}" type="slidenum">
              <a:rPr lang="en-US"/>
              <a:pPr>
                <a:defRPr/>
              </a:pPr>
              <a:t>‹#›</a:t>
            </a:fld>
            <a:endParaRPr lang="en-US" dirty="0"/>
          </a:p>
        </p:txBody>
      </p:sp>
    </p:spTree>
    <p:extLst>
      <p:ext uri="{BB962C8B-B14F-4D97-AF65-F5344CB8AC3E}">
        <p14:creationId xmlns:p14="http://schemas.microsoft.com/office/powerpoint/2010/main" val="2678864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7321000-4CC9-4C3A-A23E-F51694A51538}" type="datetimeFigureOut">
              <a:rPr lang="en-US"/>
              <a:pPr>
                <a:defRPr/>
              </a:pPr>
              <a:t>11/30/2016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4E095DA-93F8-420C-B8E4-9C034E1F3053}" type="slidenum">
              <a:rPr lang="en-US"/>
              <a:pPr>
                <a:defRPr/>
              </a:pPr>
              <a:t>‹#›</a:t>
            </a:fld>
            <a:endParaRPr lang="en-US" dirty="0"/>
          </a:p>
        </p:txBody>
      </p:sp>
    </p:spTree>
    <p:extLst>
      <p:ext uri="{BB962C8B-B14F-4D97-AF65-F5344CB8AC3E}">
        <p14:creationId xmlns:p14="http://schemas.microsoft.com/office/powerpoint/2010/main" val="2738158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1752600" y="6416675"/>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370A139-1758-4015-AB38-3681F6F996B1}" type="datetimeFigureOut">
              <a:rPr lang="en-US"/>
              <a:pPr>
                <a:defRPr/>
              </a:pPr>
              <a:t>11/30/2016</a:t>
            </a:fld>
            <a:endParaRPr lang="en-US" dirty="0"/>
          </a:p>
        </p:txBody>
      </p:sp>
      <p:sp>
        <p:nvSpPr>
          <p:cNvPr id="5" name="Footer Placeholder 4"/>
          <p:cNvSpPr>
            <a:spLocks noGrp="1"/>
          </p:cNvSpPr>
          <p:nvPr>
            <p:ph type="ftr" sz="quarter" idx="3"/>
          </p:nvPr>
        </p:nvSpPr>
        <p:spPr>
          <a:xfrm>
            <a:off x="3886200" y="6416675"/>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781800" y="641667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1354E46-6B6D-4257-9750-717452E46748}" type="slidenum">
              <a:rPr lang="en-US"/>
              <a:pPr>
                <a:defRPr/>
              </a:pPr>
              <a:t>‹#›</a:t>
            </a:fld>
            <a:endParaRPr lang="en-US" dirty="0"/>
          </a:p>
        </p:txBody>
      </p:sp>
      <p:sp>
        <p:nvSpPr>
          <p:cNvPr id="1031" name="TextBox 7"/>
          <p:cNvSpPr txBox="1">
            <a:spLocks noChangeArrowheads="1"/>
          </p:cNvSpPr>
          <p:nvPr userDrawn="1"/>
        </p:nvSpPr>
        <p:spPr bwMode="auto">
          <a:xfrm>
            <a:off x="3505200" y="6642100"/>
            <a:ext cx="38369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sz="700" b="1" dirty="0" smtClean="0">
                <a:solidFill>
                  <a:srgbClr val="000000"/>
                </a:solidFill>
                <a:latin typeface="Arial" charset="0"/>
                <a:sym typeface="Arial" charset="0"/>
              </a:rPr>
              <a:t>Copyright 2016 </a:t>
            </a:r>
            <a:r>
              <a:rPr lang="en-US" altLang="en-US" sz="700" b="1" dirty="0" smtClean="0">
                <a:solidFill>
                  <a:srgbClr val="F00000"/>
                </a:solidFill>
                <a:latin typeface="Neuropol" pitchFamily="34" charset="0"/>
                <a:sym typeface="Arial" charset="0"/>
              </a:rPr>
              <a:t>SALIHIN</a:t>
            </a:r>
            <a:r>
              <a:rPr lang="en-US" altLang="en-US" sz="700" b="1" dirty="0" smtClean="0">
                <a:solidFill>
                  <a:srgbClr val="F00000"/>
                </a:solidFill>
                <a:latin typeface="Arial" charset="0"/>
                <a:sym typeface="Arial" charset="0"/>
              </a:rPr>
              <a:t>. </a:t>
            </a:r>
            <a:r>
              <a:rPr lang="en-US" altLang="en-US" sz="700" b="1" dirty="0" smtClean="0">
                <a:solidFill>
                  <a:srgbClr val="000000"/>
                </a:solidFill>
                <a:latin typeface="Arial" charset="0"/>
                <a:sym typeface="Arial" charset="0"/>
              </a:rPr>
              <a:t>All Rights Reserved</a:t>
            </a:r>
            <a:endParaRPr lang="en-SG" altLang="en-US" sz="700" b="1" dirty="0" smtClean="0">
              <a:solidFill>
                <a:srgbClr val="000000"/>
              </a:solidFill>
              <a:latin typeface="Arial" charset="0"/>
              <a:sym typeface="Arial" charset="0"/>
            </a:endParaRPr>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4008" r:id="rId1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81200" y="2377002"/>
            <a:ext cx="5181600" cy="954107"/>
          </a:xfrm>
          <a:prstGeom prst="rect">
            <a:avLst/>
          </a:prstGeom>
          <a:noFill/>
        </p:spPr>
        <p:txBody>
          <a:bodyPr wrap="square" rtlCol="0">
            <a:spAutoFit/>
          </a:bodyPr>
          <a:lstStyle/>
          <a:p>
            <a:pPr algn="ctr"/>
            <a:r>
              <a:rPr lang="en-MY" sz="2800" b="1" dirty="0" smtClean="0">
                <a:latin typeface="Century Gothic" panose="020B0502020202020204" pitchFamily="34" charset="0"/>
              </a:rPr>
              <a:t>SALIHIN PREMIER SOLUTIONS</a:t>
            </a:r>
          </a:p>
          <a:p>
            <a:pPr algn="ctr"/>
            <a:r>
              <a:rPr lang="en-US" sz="2800" b="1" dirty="0" smtClean="0">
                <a:latin typeface="Century Gothic" panose="020B0502020202020204" pitchFamily="34" charset="0"/>
              </a:rPr>
              <a:t>PRODUCT INFO</a:t>
            </a:r>
            <a:endParaRPr lang="en-MY" sz="2800" dirty="0">
              <a:latin typeface="Century Gothic" panose="020B050202020202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4927" y="3352800"/>
            <a:ext cx="4250673" cy="1066800"/>
          </a:xfrm>
          <a:prstGeom prst="rect">
            <a:avLst/>
          </a:prstGeom>
        </p:spPr>
      </p:pic>
    </p:spTree>
    <p:extLst>
      <p:ext uri="{BB962C8B-B14F-4D97-AF65-F5344CB8AC3E}">
        <p14:creationId xmlns:p14="http://schemas.microsoft.com/office/powerpoint/2010/main" val="2798523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238780"/>
            <a:ext cx="4038600" cy="523220"/>
          </a:xfrm>
          <a:prstGeom prst="rect">
            <a:avLst/>
          </a:prstGeom>
          <a:noFill/>
        </p:spPr>
        <p:txBody>
          <a:bodyPr wrap="square" rtlCol="0">
            <a:spAutoFit/>
          </a:bodyPr>
          <a:lstStyle/>
          <a:p>
            <a:r>
              <a:rPr lang="en-US" sz="2800" b="1" dirty="0" smtClean="0">
                <a:latin typeface="Century Gothic" panose="020B0502020202020204" pitchFamily="34" charset="0"/>
              </a:rPr>
              <a:t>SPS Background</a:t>
            </a:r>
            <a:endParaRPr lang="en-MY" sz="2800" dirty="0">
              <a:latin typeface="Century Gothic" panose="020B0502020202020204" pitchFamily="34" charset="0"/>
            </a:endParaRPr>
          </a:p>
        </p:txBody>
      </p:sp>
      <p:sp>
        <p:nvSpPr>
          <p:cNvPr id="6" name="Rectangle 5"/>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Main Page</a:t>
            </a:r>
            <a:endParaRPr lang="en-MY" sz="2000" dirty="0">
              <a:solidFill>
                <a:prstClr val="black"/>
              </a:solidFill>
              <a:latin typeface="Century Gothic" panose="020B0502020202020204" pitchFamily="34"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19200"/>
            <a:ext cx="79248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96105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732" y="1602270"/>
            <a:ext cx="4262633" cy="3967417"/>
          </a:xfrm>
          <a:prstGeom prst="rect">
            <a:avLst/>
          </a:prstGeom>
        </p:spPr>
      </p:pic>
      <p:grpSp>
        <p:nvGrpSpPr>
          <p:cNvPr id="2" name="Group 1"/>
          <p:cNvGrpSpPr/>
          <p:nvPr/>
        </p:nvGrpSpPr>
        <p:grpSpPr>
          <a:xfrm>
            <a:off x="4380455" y="1600200"/>
            <a:ext cx="4397859" cy="4219305"/>
            <a:chOff x="4380455" y="1800494"/>
            <a:chExt cx="4397859" cy="4219305"/>
          </a:xfrm>
        </p:grpSpPr>
        <p:sp>
          <p:nvSpPr>
            <p:cNvPr id="9" name="Pentagon 8"/>
            <p:cNvSpPr/>
            <p:nvPr/>
          </p:nvSpPr>
          <p:spPr>
            <a:xfrm>
              <a:off x="4417649" y="2489432"/>
              <a:ext cx="2106278" cy="513833"/>
            </a:xfrm>
            <a:prstGeom prst="homePlate">
              <a:avLst/>
            </a:prstGeom>
            <a:solidFill>
              <a:schemeClr val="accent2"/>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dirty="0">
                <a:ln w="22225">
                  <a:solidFill>
                    <a:schemeClr val="accent2"/>
                  </a:solidFill>
                  <a:prstDash val="solid"/>
                </a:ln>
                <a:solidFill>
                  <a:schemeClr val="tx1"/>
                </a:solidFill>
              </a:endParaRPr>
            </a:p>
          </p:txBody>
        </p:sp>
        <p:sp>
          <p:nvSpPr>
            <p:cNvPr id="10" name="Pentagon 9"/>
            <p:cNvSpPr/>
            <p:nvPr/>
          </p:nvSpPr>
          <p:spPr>
            <a:xfrm>
              <a:off x="4417649" y="3065104"/>
              <a:ext cx="2121546" cy="513833"/>
            </a:xfrm>
            <a:prstGeom prst="homePlate">
              <a:avLst/>
            </a:prstGeom>
            <a:solidFill>
              <a:srgbClr val="92D05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sz="1400" dirty="0">
                <a:ln w="22225">
                  <a:solidFill>
                    <a:schemeClr val="accent2"/>
                  </a:solidFill>
                  <a:prstDash val="solid"/>
                </a:ln>
                <a:solidFill>
                  <a:schemeClr val="tx1"/>
                </a:solidFill>
              </a:endParaRPr>
            </a:p>
          </p:txBody>
        </p:sp>
        <p:sp>
          <p:nvSpPr>
            <p:cNvPr id="11" name="Rectangle 10"/>
            <p:cNvSpPr/>
            <p:nvPr/>
          </p:nvSpPr>
          <p:spPr>
            <a:xfrm>
              <a:off x="4417647" y="3150349"/>
              <a:ext cx="1840449" cy="276999"/>
            </a:xfrm>
            <a:prstGeom prst="rect">
              <a:avLst/>
            </a:prstGeom>
            <a:solidFill>
              <a:srgbClr val="92D050"/>
            </a:solidFill>
          </p:spPr>
          <p:txBody>
            <a:bodyPr wrap="square" lIns="91440" tIns="45720" rIns="91440" bIns="45720">
              <a:spAutoFit/>
            </a:bodyPr>
            <a:lstStyle/>
            <a:p>
              <a:pPr algn="ctr"/>
              <a:r>
                <a:rPr lang="en-US" sz="1200" spc="50" dirty="0" smtClean="0">
                  <a:ln w="0"/>
                  <a:effectLst>
                    <a:innerShdw blurRad="63500" dist="50800" dir="13500000">
                      <a:srgbClr val="000000">
                        <a:alpha val="50000"/>
                      </a:srgbClr>
                    </a:innerShdw>
                  </a:effectLst>
                </a:rPr>
                <a:t>Biz Dashboard</a:t>
              </a:r>
            </a:p>
          </p:txBody>
        </p:sp>
        <p:sp>
          <p:nvSpPr>
            <p:cNvPr id="12" name="Rectangle 11"/>
            <p:cNvSpPr/>
            <p:nvPr/>
          </p:nvSpPr>
          <p:spPr>
            <a:xfrm>
              <a:off x="4417648" y="2489432"/>
              <a:ext cx="1840448" cy="461665"/>
            </a:xfrm>
            <a:prstGeom prst="rect">
              <a:avLst/>
            </a:prstGeom>
            <a:solidFill>
              <a:schemeClr val="accent2"/>
            </a:solidFill>
          </p:spPr>
          <p:txBody>
            <a:bodyPr wrap="square" lIns="91440" tIns="45720" rIns="91440" bIns="45720">
              <a:spAutoFit/>
            </a:bodyPr>
            <a:lstStyle/>
            <a:p>
              <a:pPr algn="ctr"/>
              <a:r>
                <a:rPr lang="en-US" sz="1200" spc="50" dirty="0" smtClean="0">
                  <a:ln w="0"/>
                  <a:effectLst>
                    <a:innerShdw blurRad="63500" dist="50800" dir="13500000">
                      <a:srgbClr val="000000">
                        <a:alpha val="50000"/>
                      </a:srgbClr>
                    </a:innerShdw>
                  </a:effectLst>
                </a:rPr>
                <a:t>Predefined Accounting Chart</a:t>
              </a:r>
            </a:p>
          </p:txBody>
        </p:sp>
        <p:sp>
          <p:nvSpPr>
            <p:cNvPr id="13" name="Pentagon 12"/>
            <p:cNvSpPr/>
            <p:nvPr/>
          </p:nvSpPr>
          <p:spPr>
            <a:xfrm>
              <a:off x="4417650" y="3681337"/>
              <a:ext cx="2106276" cy="512020"/>
            </a:xfrm>
            <a:prstGeom prst="homePlate">
              <a:avLst/>
            </a:prstGeom>
            <a:solidFill>
              <a:schemeClr val="accent2"/>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dirty="0">
                <a:ln w="22225">
                  <a:solidFill>
                    <a:schemeClr val="accent2"/>
                  </a:solidFill>
                  <a:prstDash val="solid"/>
                </a:ln>
                <a:solidFill>
                  <a:schemeClr val="tx1"/>
                </a:solidFill>
              </a:endParaRPr>
            </a:p>
          </p:txBody>
        </p:sp>
        <p:sp>
          <p:nvSpPr>
            <p:cNvPr id="14" name="Rectangle 13"/>
            <p:cNvSpPr/>
            <p:nvPr/>
          </p:nvSpPr>
          <p:spPr>
            <a:xfrm>
              <a:off x="4399365" y="3729335"/>
              <a:ext cx="1858731" cy="461665"/>
            </a:xfrm>
            <a:prstGeom prst="rect">
              <a:avLst/>
            </a:prstGeom>
            <a:solidFill>
              <a:schemeClr val="accent2"/>
            </a:solidFill>
          </p:spPr>
          <p:txBody>
            <a:bodyPr wrap="square" lIns="91440" tIns="45720" rIns="91440" bIns="45720">
              <a:spAutoFit/>
            </a:bodyPr>
            <a:lstStyle/>
            <a:p>
              <a:pPr algn="ctr"/>
              <a:r>
                <a:rPr lang="en-US" sz="1200" spc="50" dirty="0" smtClean="0">
                  <a:ln w="0"/>
                  <a:effectLst>
                    <a:innerShdw blurRad="63500" dist="50800" dir="13500000">
                      <a:srgbClr val="000000">
                        <a:alpha val="50000"/>
                      </a:srgbClr>
                    </a:innerShdw>
                  </a:effectLst>
                </a:rPr>
                <a:t>GST-03 Online Submission</a:t>
              </a:r>
              <a:endParaRPr lang="en-MY" sz="1200" spc="50" dirty="0">
                <a:ln w="0"/>
                <a:effectLst>
                  <a:innerShdw blurRad="63500" dist="50800" dir="13500000">
                    <a:srgbClr val="000000">
                      <a:alpha val="50000"/>
                    </a:srgbClr>
                  </a:innerShdw>
                </a:effectLst>
              </a:endParaRPr>
            </a:p>
          </p:txBody>
        </p:sp>
        <p:sp>
          <p:nvSpPr>
            <p:cNvPr id="15" name="Pentagon 14"/>
            <p:cNvSpPr/>
            <p:nvPr/>
          </p:nvSpPr>
          <p:spPr>
            <a:xfrm rot="10800000">
              <a:off x="6535882" y="2467103"/>
              <a:ext cx="2183106" cy="513833"/>
            </a:xfrm>
            <a:prstGeom prst="homePlate">
              <a:avLst/>
            </a:prstGeom>
            <a:solidFill>
              <a:schemeClr val="accent2"/>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dirty="0">
                <a:ln w="22225">
                  <a:solidFill>
                    <a:schemeClr val="accent2"/>
                  </a:solidFill>
                  <a:prstDash val="solid"/>
                </a:ln>
                <a:solidFill>
                  <a:schemeClr val="tx1"/>
                </a:solidFill>
              </a:endParaRPr>
            </a:p>
          </p:txBody>
        </p:sp>
        <p:sp>
          <p:nvSpPr>
            <p:cNvPr id="16" name="Rectangle 15"/>
            <p:cNvSpPr/>
            <p:nvPr/>
          </p:nvSpPr>
          <p:spPr>
            <a:xfrm>
              <a:off x="6781800" y="2551067"/>
              <a:ext cx="1860988" cy="276999"/>
            </a:xfrm>
            <a:prstGeom prst="rect">
              <a:avLst/>
            </a:prstGeom>
            <a:solidFill>
              <a:schemeClr val="accent2"/>
            </a:solidFill>
          </p:spPr>
          <p:txBody>
            <a:bodyPr wrap="square" lIns="91440" tIns="45720" rIns="91440" bIns="45720">
              <a:spAutoFit/>
            </a:bodyPr>
            <a:lstStyle/>
            <a:p>
              <a:pPr algn="ctr"/>
              <a:r>
                <a:rPr lang="en-US" sz="1200" spc="50" dirty="0" smtClean="0">
                  <a:ln w="0"/>
                  <a:effectLst>
                    <a:innerShdw blurRad="63500" dist="50800" dir="13500000">
                      <a:srgbClr val="000000">
                        <a:alpha val="50000"/>
                      </a:srgbClr>
                    </a:innerShdw>
                  </a:effectLst>
                </a:rPr>
                <a:t>Default GST Setup</a:t>
              </a:r>
            </a:p>
          </p:txBody>
        </p:sp>
        <p:sp>
          <p:nvSpPr>
            <p:cNvPr id="17" name="Pentagon 16"/>
            <p:cNvSpPr/>
            <p:nvPr/>
          </p:nvSpPr>
          <p:spPr>
            <a:xfrm rot="10800000">
              <a:off x="6535882" y="3062436"/>
              <a:ext cx="2183106" cy="513833"/>
            </a:xfrm>
            <a:prstGeom prst="homePlate">
              <a:avLst/>
            </a:prstGeom>
            <a:solidFill>
              <a:srgbClr val="92D05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sz="1400" dirty="0">
                <a:ln w="22225">
                  <a:solidFill>
                    <a:schemeClr val="accent2"/>
                  </a:solidFill>
                  <a:prstDash val="solid"/>
                </a:ln>
                <a:solidFill>
                  <a:schemeClr val="tx1"/>
                </a:solidFill>
              </a:endParaRPr>
            </a:p>
          </p:txBody>
        </p:sp>
        <p:sp>
          <p:nvSpPr>
            <p:cNvPr id="18" name="Rectangle 17"/>
            <p:cNvSpPr/>
            <p:nvPr/>
          </p:nvSpPr>
          <p:spPr>
            <a:xfrm>
              <a:off x="6781800" y="3228201"/>
              <a:ext cx="1860988" cy="276999"/>
            </a:xfrm>
            <a:prstGeom prst="rect">
              <a:avLst/>
            </a:prstGeom>
            <a:solidFill>
              <a:srgbClr val="92D050"/>
            </a:solidFill>
          </p:spPr>
          <p:txBody>
            <a:bodyPr wrap="square" lIns="91440" tIns="45720" rIns="91440" bIns="45720">
              <a:spAutoFit/>
            </a:bodyPr>
            <a:lstStyle/>
            <a:p>
              <a:pPr algn="ctr"/>
              <a:r>
                <a:rPr lang="en-US" sz="1200" spc="50" dirty="0" smtClean="0">
                  <a:ln w="0"/>
                  <a:effectLst>
                    <a:innerShdw blurRad="63500" dist="50800" dir="13500000">
                      <a:srgbClr val="000000">
                        <a:alpha val="50000"/>
                      </a:srgbClr>
                    </a:innerShdw>
                  </a:effectLst>
                </a:rPr>
                <a:t>Regulate User Access</a:t>
              </a:r>
            </a:p>
          </p:txBody>
        </p:sp>
        <p:sp>
          <p:nvSpPr>
            <p:cNvPr id="19" name="Pentagon 18"/>
            <p:cNvSpPr/>
            <p:nvPr/>
          </p:nvSpPr>
          <p:spPr>
            <a:xfrm rot="10800000">
              <a:off x="6540749" y="3685927"/>
              <a:ext cx="2183106" cy="513833"/>
            </a:xfrm>
            <a:prstGeom prst="homePlate">
              <a:avLst/>
            </a:prstGeom>
            <a:solidFill>
              <a:schemeClr val="accent2"/>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sz="1400" dirty="0">
                <a:ln w="22225">
                  <a:solidFill>
                    <a:schemeClr val="accent2"/>
                  </a:solidFill>
                  <a:prstDash val="solid"/>
                </a:ln>
                <a:solidFill>
                  <a:schemeClr val="tx1"/>
                </a:solidFill>
              </a:endParaRPr>
            </a:p>
          </p:txBody>
        </p:sp>
        <p:sp>
          <p:nvSpPr>
            <p:cNvPr id="20" name="Rectangle 19"/>
            <p:cNvSpPr/>
            <p:nvPr/>
          </p:nvSpPr>
          <p:spPr>
            <a:xfrm>
              <a:off x="6858000" y="3685927"/>
              <a:ext cx="1860988" cy="461665"/>
            </a:xfrm>
            <a:prstGeom prst="rect">
              <a:avLst/>
            </a:prstGeom>
            <a:solidFill>
              <a:schemeClr val="accent2"/>
            </a:solidFill>
          </p:spPr>
          <p:txBody>
            <a:bodyPr wrap="square" lIns="91440" tIns="45720" rIns="91440" bIns="45720">
              <a:spAutoFit/>
            </a:bodyPr>
            <a:lstStyle/>
            <a:p>
              <a:pPr algn="ctr"/>
              <a:r>
                <a:rPr lang="en-US" sz="1200" spc="50" dirty="0" smtClean="0">
                  <a:ln w="0"/>
                  <a:effectLst>
                    <a:innerShdw blurRad="63500" dist="50800" dir="13500000">
                      <a:srgbClr val="000000">
                        <a:alpha val="50000"/>
                      </a:srgbClr>
                    </a:innerShdw>
                  </a:effectLst>
                </a:rPr>
                <a:t>Dynamic Graph Propagation</a:t>
              </a:r>
            </a:p>
          </p:txBody>
        </p:sp>
        <p:sp>
          <p:nvSpPr>
            <p:cNvPr id="21" name="Pentagon 20"/>
            <p:cNvSpPr/>
            <p:nvPr/>
          </p:nvSpPr>
          <p:spPr>
            <a:xfrm>
              <a:off x="4407777" y="4309471"/>
              <a:ext cx="2106278" cy="513833"/>
            </a:xfrm>
            <a:prstGeom prst="homePlate">
              <a:avLst/>
            </a:prstGeom>
            <a:solidFill>
              <a:srgbClr val="92D05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dirty="0">
                <a:ln w="22225">
                  <a:solidFill>
                    <a:schemeClr val="accent2"/>
                  </a:solidFill>
                  <a:prstDash val="solid"/>
                </a:ln>
                <a:solidFill>
                  <a:schemeClr val="tx1"/>
                </a:solidFill>
              </a:endParaRPr>
            </a:p>
          </p:txBody>
        </p:sp>
        <p:sp>
          <p:nvSpPr>
            <p:cNvPr id="22" name="Pentagon 21"/>
            <p:cNvSpPr/>
            <p:nvPr/>
          </p:nvSpPr>
          <p:spPr>
            <a:xfrm>
              <a:off x="4380455" y="4885143"/>
              <a:ext cx="2121546" cy="513833"/>
            </a:xfrm>
            <a:prstGeom prst="homePlate">
              <a:avLst/>
            </a:prstGeom>
            <a:solidFill>
              <a:schemeClr val="accent2"/>
            </a:solidFill>
          </p:spPr>
          <p:style>
            <a:lnRef idx="3">
              <a:schemeClr val="lt1"/>
            </a:lnRef>
            <a:fillRef idx="1">
              <a:schemeClr val="accent4"/>
            </a:fillRef>
            <a:effectRef idx="1">
              <a:schemeClr val="accent4"/>
            </a:effectRef>
            <a:fontRef idx="minor">
              <a:schemeClr val="lt1"/>
            </a:fontRef>
          </p:style>
          <p:txBody>
            <a:bodyPr rtlCol="0" anchor="ctr"/>
            <a:lstStyle/>
            <a:p>
              <a:pPr algn="r"/>
              <a:r>
                <a:rPr lang="en-MY" dirty="0" smtClean="0">
                  <a:ln w="22225">
                    <a:solidFill>
                      <a:schemeClr val="accent2"/>
                    </a:solidFill>
                    <a:prstDash val="solid"/>
                  </a:ln>
                  <a:solidFill>
                    <a:schemeClr val="tx1"/>
                  </a:solidFill>
                </a:rPr>
                <a:t> </a:t>
              </a:r>
              <a:endParaRPr lang="en-MY" dirty="0">
                <a:ln w="22225">
                  <a:solidFill>
                    <a:schemeClr val="accent2"/>
                  </a:solidFill>
                  <a:prstDash val="solid"/>
                </a:ln>
                <a:solidFill>
                  <a:schemeClr val="tx1"/>
                </a:solidFill>
              </a:endParaRPr>
            </a:p>
          </p:txBody>
        </p:sp>
        <p:sp>
          <p:nvSpPr>
            <p:cNvPr id="23" name="Pentagon 22"/>
            <p:cNvSpPr/>
            <p:nvPr/>
          </p:nvSpPr>
          <p:spPr>
            <a:xfrm>
              <a:off x="4380455" y="5501376"/>
              <a:ext cx="2106276" cy="512020"/>
            </a:xfrm>
            <a:prstGeom prst="homePlate">
              <a:avLst/>
            </a:prstGeom>
            <a:solidFill>
              <a:srgbClr val="92D05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1200" spc="50" dirty="0" smtClean="0">
                  <a:ln w="0"/>
                  <a:solidFill>
                    <a:schemeClr val="tx1"/>
                  </a:solidFill>
                  <a:effectLst>
                    <a:innerShdw blurRad="63500" dist="50800" dir="13500000">
                      <a:srgbClr val="000000">
                        <a:alpha val="50000"/>
                      </a:srgbClr>
                    </a:innerShdw>
                  </a:effectLst>
                </a:rPr>
                <a:t>Auto Calculation </a:t>
              </a:r>
              <a:r>
                <a:rPr lang="en-US" sz="1200" spc="50" dirty="0" err="1" smtClean="0">
                  <a:ln w="0"/>
                  <a:solidFill>
                    <a:schemeClr val="tx1"/>
                  </a:solidFill>
                  <a:effectLst>
                    <a:innerShdw blurRad="63500" dist="50800" dir="13500000">
                      <a:srgbClr val="000000">
                        <a:alpha val="50000"/>
                      </a:srgbClr>
                    </a:innerShdw>
                  </a:effectLst>
                </a:rPr>
                <a:t>Waqf</a:t>
              </a:r>
              <a:endParaRPr lang="en-MY" sz="1200" spc="50" dirty="0">
                <a:ln w="0"/>
                <a:solidFill>
                  <a:schemeClr val="tx1"/>
                </a:solidFill>
                <a:effectLst>
                  <a:innerShdw blurRad="63500" dist="50800" dir="13500000">
                    <a:srgbClr val="000000">
                      <a:alpha val="50000"/>
                    </a:srgbClr>
                  </a:innerShdw>
                </a:effectLst>
              </a:endParaRPr>
            </a:p>
          </p:txBody>
        </p:sp>
        <p:sp>
          <p:nvSpPr>
            <p:cNvPr id="24" name="Pentagon 23"/>
            <p:cNvSpPr/>
            <p:nvPr/>
          </p:nvSpPr>
          <p:spPr>
            <a:xfrm rot="10800000">
              <a:off x="6568514" y="4286766"/>
              <a:ext cx="2183106" cy="513833"/>
            </a:xfrm>
            <a:prstGeom prst="homePlate">
              <a:avLst/>
            </a:prstGeom>
            <a:solidFill>
              <a:srgbClr val="92D05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dirty="0">
                <a:ln w="22225">
                  <a:solidFill>
                    <a:schemeClr val="accent2"/>
                  </a:solidFill>
                  <a:prstDash val="solid"/>
                </a:ln>
                <a:solidFill>
                  <a:schemeClr val="tx1"/>
                </a:solidFill>
              </a:endParaRPr>
            </a:p>
          </p:txBody>
        </p:sp>
        <p:sp>
          <p:nvSpPr>
            <p:cNvPr id="25" name="Rectangle 24"/>
            <p:cNvSpPr/>
            <p:nvPr/>
          </p:nvSpPr>
          <p:spPr>
            <a:xfrm>
              <a:off x="6858000" y="4309471"/>
              <a:ext cx="1865855" cy="461665"/>
            </a:xfrm>
            <a:prstGeom prst="rect">
              <a:avLst/>
            </a:prstGeom>
            <a:solidFill>
              <a:srgbClr val="92D050"/>
            </a:solidFill>
          </p:spPr>
          <p:txBody>
            <a:bodyPr wrap="square" lIns="91440" tIns="45720" rIns="91440" bIns="45720">
              <a:spAutoFit/>
            </a:bodyPr>
            <a:lstStyle/>
            <a:p>
              <a:pPr algn="ctr"/>
              <a:r>
                <a:rPr lang="en-US" sz="1200" spc="50" dirty="0" smtClean="0">
                  <a:ln w="0"/>
                  <a:effectLst>
                    <a:innerShdw blurRad="63500" dist="50800" dir="13500000">
                      <a:srgbClr val="000000">
                        <a:alpha val="50000"/>
                      </a:srgbClr>
                    </a:innerShdw>
                  </a:effectLst>
                </a:rPr>
                <a:t>Auto Notification of</a:t>
              </a:r>
            </a:p>
            <a:p>
              <a:pPr algn="ctr"/>
              <a:r>
                <a:rPr lang="en-US" sz="1200" spc="50" dirty="0" smtClean="0">
                  <a:ln w="0"/>
                  <a:effectLst>
                    <a:innerShdw blurRad="63500" dist="50800" dir="13500000">
                      <a:srgbClr val="000000">
                        <a:alpha val="50000"/>
                      </a:srgbClr>
                    </a:innerShdw>
                  </a:effectLst>
                </a:rPr>
                <a:t>any New Update</a:t>
              </a:r>
            </a:p>
          </p:txBody>
        </p:sp>
        <p:sp>
          <p:nvSpPr>
            <p:cNvPr id="26" name="Pentagon 25"/>
            <p:cNvSpPr/>
            <p:nvPr/>
          </p:nvSpPr>
          <p:spPr>
            <a:xfrm rot="10800000">
              <a:off x="6593654" y="4865519"/>
              <a:ext cx="2183106" cy="513833"/>
            </a:xfrm>
            <a:prstGeom prst="homePlate">
              <a:avLst/>
            </a:prstGeom>
            <a:solidFill>
              <a:schemeClr val="accent2"/>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dirty="0">
                <a:ln w="22225">
                  <a:solidFill>
                    <a:schemeClr val="accent2"/>
                  </a:solidFill>
                  <a:prstDash val="solid"/>
                </a:ln>
                <a:solidFill>
                  <a:schemeClr val="tx1"/>
                </a:solidFill>
              </a:endParaRPr>
            </a:p>
          </p:txBody>
        </p:sp>
        <p:sp>
          <p:nvSpPr>
            <p:cNvPr id="27" name="Pentagon 26"/>
            <p:cNvSpPr/>
            <p:nvPr/>
          </p:nvSpPr>
          <p:spPr>
            <a:xfrm rot="10800000">
              <a:off x="6595208" y="5505966"/>
              <a:ext cx="2183106" cy="513833"/>
            </a:xfrm>
            <a:prstGeom prst="homePlate">
              <a:avLst/>
            </a:prstGeom>
            <a:solidFill>
              <a:srgbClr val="92D05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dirty="0">
                <a:ln w="22225">
                  <a:solidFill>
                    <a:schemeClr val="accent2"/>
                  </a:solidFill>
                  <a:prstDash val="solid"/>
                </a:ln>
                <a:solidFill>
                  <a:schemeClr val="tx1"/>
                </a:solidFill>
              </a:endParaRPr>
            </a:p>
          </p:txBody>
        </p:sp>
        <p:sp>
          <p:nvSpPr>
            <p:cNvPr id="28" name="Rectangle 27"/>
            <p:cNvSpPr/>
            <p:nvPr/>
          </p:nvSpPr>
          <p:spPr>
            <a:xfrm>
              <a:off x="4380455" y="4338935"/>
              <a:ext cx="1877641" cy="461665"/>
            </a:xfrm>
            <a:prstGeom prst="rect">
              <a:avLst/>
            </a:prstGeom>
            <a:solidFill>
              <a:srgbClr val="92D050"/>
            </a:solidFill>
          </p:spPr>
          <p:txBody>
            <a:bodyPr wrap="square" lIns="91440" tIns="45720" rIns="91440" bIns="45720">
              <a:spAutoFit/>
            </a:bodyPr>
            <a:lstStyle/>
            <a:p>
              <a:pPr algn="ctr"/>
              <a:r>
                <a:rPr lang="en-US" sz="1200" spc="50" dirty="0" smtClean="0">
                  <a:ln w="0"/>
                  <a:effectLst>
                    <a:innerShdw blurRad="63500" dist="50800" dir="13500000">
                      <a:srgbClr val="000000">
                        <a:alpha val="50000"/>
                      </a:srgbClr>
                    </a:innerShdw>
                  </a:effectLst>
                </a:rPr>
                <a:t>Void Unconfirmed Transaction</a:t>
              </a:r>
              <a:endParaRPr lang="en-MY" sz="1200" spc="50" dirty="0">
                <a:ln w="0"/>
                <a:effectLst>
                  <a:innerShdw blurRad="63500" dist="50800" dir="13500000">
                    <a:srgbClr val="000000">
                      <a:alpha val="50000"/>
                    </a:srgbClr>
                  </a:innerShdw>
                </a:effectLst>
              </a:endParaRPr>
            </a:p>
          </p:txBody>
        </p:sp>
        <p:sp>
          <p:nvSpPr>
            <p:cNvPr id="29" name="Pentagon 28"/>
            <p:cNvSpPr/>
            <p:nvPr/>
          </p:nvSpPr>
          <p:spPr>
            <a:xfrm>
              <a:off x="4417648" y="1800494"/>
              <a:ext cx="4333971" cy="513833"/>
            </a:xfrm>
            <a:prstGeom prst="homePlate">
              <a:avLst/>
            </a:prstGeom>
            <a:solidFill>
              <a:srgbClr val="0070C0"/>
            </a:solidFill>
          </p:spPr>
          <p:style>
            <a:lnRef idx="3">
              <a:schemeClr val="lt1"/>
            </a:lnRef>
            <a:fillRef idx="1">
              <a:schemeClr val="accent4"/>
            </a:fillRef>
            <a:effectRef idx="1">
              <a:schemeClr val="accent4"/>
            </a:effectRef>
            <a:fontRef idx="minor">
              <a:schemeClr val="lt1"/>
            </a:fontRef>
          </p:style>
          <p:txBody>
            <a:bodyPr rtlCol="0" anchor="ctr"/>
            <a:lstStyle/>
            <a:p>
              <a:pPr algn="r"/>
              <a:r>
                <a:rPr lang="en-MY" sz="1400" dirty="0" smtClean="0">
                  <a:ln w="22225">
                    <a:solidFill>
                      <a:schemeClr val="accent2"/>
                    </a:solidFill>
                    <a:prstDash val="solid"/>
                  </a:ln>
                  <a:solidFill>
                    <a:schemeClr val="tx1"/>
                  </a:solidFill>
                </a:rPr>
                <a:t> </a:t>
              </a:r>
              <a:endParaRPr lang="en-MY" sz="1400" dirty="0">
                <a:ln w="22225">
                  <a:solidFill>
                    <a:schemeClr val="accent2"/>
                  </a:solidFill>
                  <a:prstDash val="solid"/>
                </a:ln>
                <a:solidFill>
                  <a:schemeClr val="tx1"/>
                </a:solidFill>
              </a:endParaRPr>
            </a:p>
          </p:txBody>
        </p:sp>
        <p:sp>
          <p:nvSpPr>
            <p:cNvPr id="30" name="Rectangle 29"/>
            <p:cNvSpPr/>
            <p:nvPr/>
          </p:nvSpPr>
          <p:spPr>
            <a:xfrm>
              <a:off x="5089636" y="1863753"/>
              <a:ext cx="2718267" cy="338554"/>
            </a:xfrm>
            <a:prstGeom prst="rect">
              <a:avLst/>
            </a:prstGeom>
            <a:solidFill>
              <a:srgbClr val="0070C0"/>
            </a:solidFill>
          </p:spPr>
          <p:txBody>
            <a:bodyPr wrap="square" lIns="91440" tIns="45720" rIns="91440" bIns="45720">
              <a:spAutoFit/>
            </a:bodyPr>
            <a:lstStyle/>
            <a:p>
              <a:pPr algn="ctr"/>
              <a:r>
                <a:rPr lang="en-US" sz="1600" spc="50" dirty="0" smtClean="0">
                  <a:ln w="0"/>
                  <a:effectLst>
                    <a:innerShdw blurRad="63500" dist="50800" dir="13500000">
                      <a:srgbClr val="000000">
                        <a:alpha val="50000"/>
                      </a:srgbClr>
                    </a:innerShdw>
                  </a:effectLst>
                </a:rPr>
                <a:t>SPS</a:t>
              </a:r>
            </a:p>
          </p:txBody>
        </p:sp>
        <p:sp>
          <p:nvSpPr>
            <p:cNvPr id="31" name="Rectangle 30"/>
            <p:cNvSpPr/>
            <p:nvPr/>
          </p:nvSpPr>
          <p:spPr>
            <a:xfrm>
              <a:off x="4380455" y="4890913"/>
              <a:ext cx="1877641" cy="461665"/>
            </a:xfrm>
            <a:prstGeom prst="rect">
              <a:avLst/>
            </a:prstGeom>
            <a:solidFill>
              <a:schemeClr val="accent2"/>
            </a:solidFill>
          </p:spPr>
          <p:txBody>
            <a:bodyPr wrap="square" lIns="91440" tIns="45720" rIns="91440" bIns="45720">
              <a:spAutoFit/>
            </a:bodyPr>
            <a:lstStyle/>
            <a:p>
              <a:pPr algn="ctr"/>
              <a:r>
                <a:rPr lang="en-US" sz="1200" spc="50" dirty="0" smtClean="0">
                  <a:ln w="0"/>
                  <a:effectLst>
                    <a:innerShdw blurRad="63500" dist="50800" dir="13500000">
                      <a:srgbClr val="000000">
                        <a:alpha val="50000"/>
                      </a:srgbClr>
                    </a:innerShdw>
                  </a:effectLst>
                </a:rPr>
                <a:t>Zakat Calculation Enhancement</a:t>
              </a:r>
              <a:endParaRPr lang="en-MY" sz="1200" spc="50" dirty="0">
                <a:ln w="0"/>
                <a:effectLst>
                  <a:innerShdw blurRad="63500" dist="50800" dir="13500000">
                    <a:srgbClr val="000000">
                      <a:alpha val="50000"/>
                    </a:srgbClr>
                  </a:innerShdw>
                </a:effectLst>
              </a:endParaRPr>
            </a:p>
          </p:txBody>
        </p:sp>
        <p:sp>
          <p:nvSpPr>
            <p:cNvPr id="32" name="Rectangle 31"/>
            <p:cNvSpPr/>
            <p:nvPr/>
          </p:nvSpPr>
          <p:spPr>
            <a:xfrm>
              <a:off x="6858000" y="4961309"/>
              <a:ext cx="1865856" cy="276999"/>
            </a:xfrm>
            <a:prstGeom prst="rect">
              <a:avLst/>
            </a:prstGeom>
            <a:solidFill>
              <a:schemeClr val="accent2"/>
            </a:solidFill>
          </p:spPr>
          <p:txBody>
            <a:bodyPr wrap="square" lIns="91440" tIns="45720" rIns="91440" bIns="45720">
              <a:spAutoFit/>
            </a:bodyPr>
            <a:lstStyle/>
            <a:p>
              <a:pPr algn="ctr"/>
              <a:r>
                <a:rPr lang="en-US" sz="1200" spc="50" dirty="0" smtClean="0">
                  <a:ln w="0"/>
                  <a:effectLst>
                    <a:innerShdw blurRad="63500" dist="50800" dir="13500000">
                      <a:srgbClr val="000000">
                        <a:alpha val="50000"/>
                      </a:srgbClr>
                    </a:innerShdw>
                  </a:effectLst>
                </a:rPr>
                <a:t>Simplified Tax Invoice</a:t>
              </a:r>
              <a:endParaRPr lang="en-MY" sz="1200" spc="50" dirty="0">
                <a:ln w="0"/>
                <a:effectLst>
                  <a:innerShdw blurRad="63500" dist="50800" dir="13500000">
                    <a:srgbClr val="000000">
                      <a:alpha val="50000"/>
                    </a:srgbClr>
                  </a:innerShdw>
                </a:effectLst>
              </a:endParaRPr>
            </a:p>
          </p:txBody>
        </p:sp>
        <p:sp>
          <p:nvSpPr>
            <p:cNvPr id="33" name="Rectangle 32"/>
            <p:cNvSpPr/>
            <p:nvPr/>
          </p:nvSpPr>
          <p:spPr>
            <a:xfrm>
              <a:off x="6858000" y="5616093"/>
              <a:ext cx="1860988" cy="276999"/>
            </a:xfrm>
            <a:prstGeom prst="rect">
              <a:avLst/>
            </a:prstGeom>
            <a:solidFill>
              <a:srgbClr val="92D050"/>
            </a:solidFill>
          </p:spPr>
          <p:txBody>
            <a:bodyPr wrap="square" lIns="91440" tIns="45720" rIns="91440" bIns="45720">
              <a:spAutoFit/>
            </a:bodyPr>
            <a:lstStyle/>
            <a:p>
              <a:pPr algn="ctr"/>
              <a:r>
                <a:rPr lang="en-US" sz="1200" spc="50" dirty="0" smtClean="0">
                  <a:ln w="0"/>
                  <a:effectLst>
                    <a:innerShdw blurRad="63500" dist="50800" dir="13500000">
                      <a:srgbClr val="000000">
                        <a:alpha val="50000"/>
                      </a:srgbClr>
                    </a:innerShdw>
                  </a:effectLst>
                </a:rPr>
                <a:t>Self Billed Tax Invoice</a:t>
              </a:r>
              <a:endParaRPr lang="en-MY" sz="1200" spc="50" dirty="0">
                <a:ln w="0"/>
                <a:effectLst>
                  <a:innerShdw blurRad="63500" dist="50800" dir="13500000">
                    <a:srgbClr val="000000">
                      <a:alpha val="50000"/>
                    </a:srgbClr>
                  </a:innerShdw>
                </a:effectLst>
              </a:endParaRPr>
            </a:p>
          </p:txBody>
        </p:sp>
      </p:grpSp>
      <p:sp>
        <p:nvSpPr>
          <p:cNvPr id="34" name="TextBox 33"/>
          <p:cNvSpPr txBox="1"/>
          <p:nvPr/>
        </p:nvSpPr>
        <p:spPr>
          <a:xfrm>
            <a:off x="457200" y="238780"/>
            <a:ext cx="4038600" cy="523220"/>
          </a:xfrm>
          <a:prstGeom prst="rect">
            <a:avLst/>
          </a:prstGeom>
          <a:noFill/>
        </p:spPr>
        <p:txBody>
          <a:bodyPr wrap="square" rtlCol="0">
            <a:spAutoFit/>
          </a:bodyPr>
          <a:lstStyle/>
          <a:p>
            <a:r>
              <a:rPr lang="en-US" sz="2800" b="1" dirty="0" smtClean="0">
                <a:latin typeface="Century Gothic" panose="020B0502020202020204" pitchFamily="34" charset="0"/>
              </a:rPr>
              <a:t>SPS Background</a:t>
            </a:r>
            <a:endParaRPr lang="en-MY" sz="2800" dirty="0">
              <a:latin typeface="Century Gothic" panose="020B0502020202020204" pitchFamily="34" charset="0"/>
            </a:endParaRPr>
          </a:p>
        </p:txBody>
      </p:sp>
      <p:sp>
        <p:nvSpPr>
          <p:cNvPr id="35" name="Rectangle 34"/>
          <p:cNvSpPr/>
          <p:nvPr/>
        </p:nvSpPr>
        <p:spPr>
          <a:xfrm>
            <a:off x="457200" y="666690"/>
            <a:ext cx="6172200" cy="400110"/>
          </a:xfrm>
          <a:prstGeom prst="rect">
            <a:avLst/>
          </a:prstGeom>
        </p:spPr>
        <p:txBody>
          <a:bodyPr wrap="square">
            <a:spAutoFit/>
          </a:bodyPr>
          <a:lstStyle/>
          <a:p>
            <a:r>
              <a:rPr lang="en-US" sz="2000" dirty="0" smtClean="0">
                <a:latin typeface="Century Gothic" panose="020B0502020202020204" pitchFamily="34" charset="0"/>
              </a:rPr>
              <a:t>Function </a:t>
            </a:r>
            <a:r>
              <a:rPr lang="en-US" sz="2000" dirty="0">
                <a:latin typeface="Century Gothic" panose="020B0502020202020204" pitchFamily="34" charset="0"/>
              </a:rPr>
              <a:t>A</a:t>
            </a:r>
            <a:r>
              <a:rPr lang="en-US" sz="2000" dirty="0" smtClean="0">
                <a:latin typeface="Century Gothic" panose="020B0502020202020204" pitchFamily="34" charset="0"/>
              </a:rPr>
              <a:t>nd Features</a:t>
            </a:r>
            <a:endParaRPr lang="en-MY" sz="2000" dirty="0">
              <a:latin typeface="Century Gothic" panose="020B0502020202020204" pitchFamily="34" charset="0"/>
            </a:endParaRPr>
          </a:p>
        </p:txBody>
      </p:sp>
    </p:spTree>
    <p:extLst>
      <p:ext uri="{BB962C8B-B14F-4D97-AF65-F5344CB8AC3E}">
        <p14:creationId xmlns:p14="http://schemas.microsoft.com/office/powerpoint/2010/main" val="11919329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200581724"/>
              </p:ext>
            </p:extLst>
          </p:nvPr>
        </p:nvGraphicFramePr>
        <p:xfrm>
          <a:off x="533401" y="1774374"/>
          <a:ext cx="8229599" cy="4321626"/>
        </p:xfrm>
        <a:graphic>
          <a:graphicData uri="http://schemas.openxmlformats.org/drawingml/2006/table">
            <a:tbl>
              <a:tblPr firstRow="1" bandRow="1">
                <a:tableStyleId>{5DA37D80-6434-44D0-A028-1B22A696006F}</a:tableStyleId>
              </a:tblPr>
              <a:tblGrid>
                <a:gridCol w="1089210"/>
                <a:gridCol w="5102371"/>
                <a:gridCol w="2038018"/>
              </a:tblGrid>
              <a:tr h="349785">
                <a:tc>
                  <a:txBody>
                    <a:bodyPr/>
                    <a:lstStyle/>
                    <a:p>
                      <a:pPr algn="ctr"/>
                      <a:r>
                        <a:rPr lang="en-MY" sz="1800" dirty="0" smtClean="0">
                          <a:solidFill>
                            <a:schemeClr val="bg1"/>
                          </a:solidFill>
                        </a:rPr>
                        <a:t>BIL</a:t>
                      </a:r>
                      <a:endParaRPr lang="en-MY" sz="1800" dirty="0">
                        <a:solidFill>
                          <a:schemeClr val="bg1"/>
                        </a:solidFill>
                      </a:endParaRPr>
                    </a:p>
                  </a:txBody>
                  <a:tcPr marL="108522" marR="108522" marT="54261" marB="54261">
                    <a:solidFill>
                      <a:srgbClr val="FFC000"/>
                    </a:solidFill>
                  </a:tcPr>
                </a:tc>
                <a:tc>
                  <a:txBody>
                    <a:bodyPr/>
                    <a:lstStyle/>
                    <a:p>
                      <a:pPr algn="ctr"/>
                      <a:r>
                        <a:rPr lang="en-MY" sz="1800" dirty="0" smtClean="0">
                          <a:solidFill>
                            <a:schemeClr val="bg1"/>
                          </a:solidFill>
                        </a:rPr>
                        <a:t>OPTIONAL</a:t>
                      </a:r>
                      <a:endParaRPr lang="en-MY" sz="1800" dirty="0">
                        <a:solidFill>
                          <a:schemeClr val="bg1"/>
                        </a:solidFill>
                      </a:endParaRPr>
                    </a:p>
                  </a:txBody>
                  <a:tcPr marL="108522" marR="108522" marT="54261" marB="54261">
                    <a:solidFill>
                      <a:srgbClr val="FFC000"/>
                    </a:solidFill>
                  </a:tcPr>
                </a:tc>
                <a:tc>
                  <a:txBody>
                    <a:bodyPr/>
                    <a:lstStyle/>
                    <a:p>
                      <a:pPr algn="ctr"/>
                      <a:r>
                        <a:rPr lang="en-MY" sz="1800" dirty="0" smtClean="0">
                          <a:solidFill>
                            <a:schemeClr val="bg1"/>
                          </a:solidFill>
                        </a:rPr>
                        <a:t>PRICE</a:t>
                      </a:r>
                      <a:r>
                        <a:rPr lang="en-MY" sz="1800" baseline="0" dirty="0" smtClean="0">
                          <a:solidFill>
                            <a:schemeClr val="bg1"/>
                          </a:solidFill>
                        </a:rPr>
                        <a:t> (RM)</a:t>
                      </a:r>
                      <a:endParaRPr lang="en-MY" sz="1800" dirty="0">
                        <a:solidFill>
                          <a:schemeClr val="bg1"/>
                        </a:solidFill>
                      </a:endParaRPr>
                    </a:p>
                  </a:txBody>
                  <a:tcPr marL="108522" marR="108522" marT="54261" marB="54261">
                    <a:solidFill>
                      <a:srgbClr val="FFC000"/>
                    </a:solidFill>
                  </a:tcPr>
                </a:tc>
              </a:tr>
              <a:tr h="252316">
                <a:tc>
                  <a:txBody>
                    <a:bodyPr/>
                    <a:lstStyle/>
                    <a:p>
                      <a:pPr algn="ctr"/>
                      <a:r>
                        <a:rPr lang="en-MY" sz="1100" dirty="0" smtClean="0">
                          <a:solidFill>
                            <a:schemeClr val="tx1"/>
                          </a:solidFill>
                        </a:rPr>
                        <a:t>1</a:t>
                      </a:r>
                      <a:endParaRPr lang="en-MY" sz="1100" dirty="0">
                        <a:solidFill>
                          <a:schemeClr val="tx1"/>
                        </a:solidFill>
                      </a:endParaRPr>
                    </a:p>
                  </a:txBody>
                  <a:tcPr marL="108522" marR="108522" marT="54261" marB="54261">
                    <a:solidFill>
                      <a:schemeClr val="bg1"/>
                    </a:solidFill>
                  </a:tcPr>
                </a:tc>
                <a:tc>
                  <a:txBody>
                    <a:bodyPr/>
                    <a:lstStyle/>
                    <a:p>
                      <a:r>
                        <a:rPr lang="en-US" sz="1100" dirty="0" smtClean="0">
                          <a:solidFill>
                            <a:schemeClr val="tx1"/>
                          </a:solidFill>
                        </a:rPr>
                        <a:t>SPS LICENSE</a:t>
                      </a:r>
                      <a:endParaRPr lang="en-MY" sz="1100" dirty="0">
                        <a:solidFill>
                          <a:schemeClr val="tx1"/>
                        </a:solidFill>
                      </a:endParaRPr>
                    </a:p>
                  </a:txBody>
                  <a:tcPr marL="108522" marR="108522" marT="54261" marB="54261">
                    <a:solidFill>
                      <a:schemeClr val="bg1"/>
                    </a:solidFill>
                  </a:tcPr>
                </a:tc>
                <a:tc>
                  <a:txBody>
                    <a:bodyPr/>
                    <a:lstStyle/>
                    <a:p>
                      <a:pPr algn="ctr"/>
                      <a:r>
                        <a:rPr lang="en-US" sz="1100" dirty="0" smtClean="0">
                          <a:solidFill>
                            <a:schemeClr val="tx1"/>
                          </a:solidFill>
                        </a:rPr>
                        <a:t>2,880.00</a:t>
                      </a:r>
                      <a:endParaRPr lang="en-MY" sz="1100" dirty="0">
                        <a:solidFill>
                          <a:schemeClr val="tx1"/>
                        </a:solidFill>
                      </a:endParaRPr>
                    </a:p>
                  </a:txBody>
                  <a:tcPr marL="108522" marR="108522" marT="54261" marB="54261">
                    <a:solidFill>
                      <a:schemeClr val="bg1"/>
                    </a:solidFill>
                  </a:tcPr>
                </a:tc>
              </a:tr>
              <a:tr h="252316">
                <a:tc>
                  <a:txBody>
                    <a:bodyPr/>
                    <a:lstStyle/>
                    <a:p>
                      <a:pPr algn="ctr"/>
                      <a:r>
                        <a:rPr lang="en-MY" sz="1100" dirty="0" smtClean="0">
                          <a:solidFill>
                            <a:schemeClr val="tx1"/>
                          </a:solidFill>
                        </a:rPr>
                        <a:t>2</a:t>
                      </a:r>
                      <a:endParaRPr lang="en-MY" sz="1100" dirty="0">
                        <a:solidFill>
                          <a:schemeClr val="tx1"/>
                        </a:solidFill>
                      </a:endParaRPr>
                    </a:p>
                  </a:txBody>
                  <a:tcPr marL="108522" marR="108522" marT="54261" marB="54261">
                    <a:solidFill>
                      <a:schemeClr val="bg1"/>
                    </a:solidFill>
                  </a:tcPr>
                </a:tc>
                <a:tc>
                  <a:txBody>
                    <a:bodyPr/>
                    <a:lstStyle/>
                    <a:p>
                      <a:r>
                        <a:rPr lang="en-MY" sz="1100" dirty="0" smtClean="0">
                          <a:solidFill>
                            <a:schemeClr val="tx1"/>
                          </a:solidFill>
                        </a:rPr>
                        <a:t>INSTALLATION</a:t>
                      </a:r>
                      <a:endParaRPr lang="en-MY" sz="1100" dirty="0">
                        <a:solidFill>
                          <a:schemeClr val="tx1"/>
                        </a:solidFill>
                      </a:endParaRPr>
                    </a:p>
                  </a:txBody>
                  <a:tcPr marL="108522" marR="108522" marT="54261" marB="54261">
                    <a:solidFill>
                      <a:schemeClr val="bg1"/>
                    </a:solidFill>
                  </a:tcPr>
                </a:tc>
                <a:tc>
                  <a:txBody>
                    <a:bodyPr/>
                    <a:lstStyle/>
                    <a:p>
                      <a:pPr algn="ctr"/>
                      <a:r>
                        <a:rPr lang="en-MY" sz="1100" dirty="0" smtClean="0">
                          <a:solidFill>
                            <a:schemeClr val="tx1"/>
                          </a:solidFill>
                        </a:rPr>
                        <a:t>200.00</a:t>
                      </a:r>
                      <a:endParaRPr lang="en-MY" sz="1100" dirty="0">
                        <a:solidFill>
                          <a:schemeClr val="tx1"/>
                        </a:solidFill>
                      </a:endParaRPr>
                    </a:p>
                  </a:txBody>
                  <a:tcPr marL="108522" marR="108522" marT="54261" marB="54261">
                    <a:solidFill>
                      <a:schemeClr val="bg1"/>
                    </a:solidFill>
                  </a:tcPr>
                </a:tc>
              </a:tr>
              <a:tr h="252316">
                <a:tc>
                  <a:txBody>
                    <a:bodyPr/>
                    <a:lstStyle/>
                    <a:p>
                      <a:pPr algn="ctr"/>
                      <a:r>
                        <a:rPr lang="en-MY" sz="1100" dirty="0" smtClean="0">
                          <a:solidFill>
                            <a:schemeClr val="tx1"/>
                          </a:solidFill>
                        </a:rPr>
                        <a:t>3</a:t>
                      </a:r>
                      <a:endParaRPr lang="en-MY" sz="1100" dirty="0">
                        <a:solidFill>
                          <a:schemeClr val="tx1"/>
                        </a:solidFill>
                      </a:endParaRPr>
                    </a:p>
                  </a:txBody>
                  <a:tcPr marL="108522" marR="108522" marT="54261" marB="54261">
                    <a:solidFill>
                      <a:schemeClr val="bg1"/>
                    </a:solidFill>
                  </a:tcPr>
                </a:tc>
                <a:tc>
                  <a:txBody>
                    <a:bodyPr/>
                    <a:lstStyle/>
                    <a:p>
                      <a:r>
                        <a:rPr lang="en-MY" sz="1100" dirty="0" smtClean="0">
                          <a:solidFill>
                            <a:schemeClr val="tx1"/>
                          </a:solidFill>
                        </a:rPr>
                        <a:t>ADDITIONAL USER LICENSE</a:t>
                      </a:r>
                      <a:endParaRPr lang="en-MY" sz="1100" dirty="0">
                        <a:solidFill>
                          <a:schemeClr val="tx1"/>
                        </a:solidFill>
                      </a:endParaRPr>
                    </a:p>
                  </a:txBody>
                  <a:tcPr marL="108522" marR="108522" marT="54261" marB="54261">
                    <a:solidFill>
                      <a:schemeClr val="bg1"/>
                    </a:solidFill>
                  </a:tcPr>
                </a:tc>
                <a:tc>
                  <a:txBody>
                    <a:bodyPr/>
                    <a:lstStyle/>
                    <a:p>
                      <a:pPr algn="ctr"/>
                      <a:r>
                        <a:rPr lang="en-MY" sz="1100" dirty="0" smtClean="0">
                          <a:solidFill>
                            <a:schemeClr val="tx1"/>
                          </a:solidFill>
                        </a:rPr>
                        <a:t>500.00</a:t>
                      </a:r>
                      <a:endParaRPr lang="en-MY" sz="1100" dirty="0">
                        <a:solidFill>
                          <a:schemeClr val="tx1"/>
                        </a:solidFill>
                      </a:endParaRPr>
                    </a:p>
                  </a:txBody>
                  <a:tcPr marL="108522" marR="108522" marT="54261" marB="54261">
                    <a:solidFill>
                      <a:schemeClr val="bg1"/>
                    </a:solidFill>
                  </a:tcPr>
                </a:tc>
              </a:tr>
              <a:tr h="252316">
                <a:tc>
                  <a:txBody>
                    <a:bodyPr/>
                    <a:lstStyle/>
                    <a:p>
                      <a:pPr algn="ctr"/>
                      <a:r>
                        <a:rPr lang="en-MY" sz="1100" dirty="0" smtClean="0">
                          <a:solidFill>
                            <a:schemeClr val="tx1"/>
                          </a:solidFill>
                        </a:rPr>
                        <a:t>4</a:t>
                      </a:r>
                      <a:endParaRPr lang="en-MY" sz="1100" dirty="0">
                        <a:solidFill>
                          <a:schemeClr val="tx1"/>
                        </a:solidFill>
                      </a:endParaRPr>
                    </a:p>
                  </a:txBody>
                  <a:tcPr marL="108522" marR="108522" marT="54261" marB="54261">
                    <a:solidFill>
                      <a:schemeClr val="bg1"/>
                    </a:solidFill>
                  </a:tcPr>
                </a:tc>
                <a:tc>
                  <a:txBody>
                    <a:bodyPr/>
                    <a:lstStyle/>
                    <a:p>
                      <a:r>
                        <a:rPr lang="en-MY" sz="1100" dirty="0" smtClean="0">
                          <a:solidFill>
                            <a:schemeClr val="tx1"/>
                          </a:solidFill>
                        </a:rPr>
                        <a:t>ADDITIONAL</a:t>
                      </a:r>
                      <a:r>
                        <a:rPr lang="en-MY" sz="1100" baseline="0" dirty="0" smtClean="0">
                          <a:solidFill>
                            <a:schemeClr val="tx1"/>
                          </a:solidFill>
                        </a:rPr>
                        <a:t> COMPANIES LICENSE</a:t>
                      </a:r>
                      <a:endParaRPr lang="en-MY" sz="1100" dirty="0">
                        <a:solidFill>
                          <a:schemeClr val="tx1"/>
                        </a:solidFill>
                      </a:endParaRPr>
                    </a:p>
                  </a:txBody>
                  <a:tcPr marL="108522" marR="108522" marT="54261" marB="54261">
                    <a:solidFill>
                      <a:schemeClr val="bg1"/>
                    </a:solidFill>
                  </a:tcPr>
                </a:tc>
                <a:tc>
                  <a:txBody>
                    <a:bodyPr/>
                    <a:lstStyle/>
                    <a:p>
                      <a:pPr algn="ctr"/>
                      <a:r>
                        <a:rPr lang="en-MY" sz="1100" dirty="0" smtClean="0">
                          <a:solidFill>
                            <a:schemeClr val="tx1"/>
                          </a:solidFill>
                        </a:rPr>
                        <a:t>500.00</a:t>
                      </a:r>
                      <a:endParaRPr lang="en-MY" sz="1100" dirty="0">
                        <a:solidFill>
                          <a:schemeClr val="tx1"/>
                        </a:solidFill>
                      </a:endParaRPr>
                    </a:p>
                  </a:txBody>
                  <a:tcPr marL="108522" marR="108522" marT="54261" marB="54261">
                    <a:solidFill>
                      <a:schemeClr val="bg1"/>
                    </a:solidFill>
                  </a:tcPr>
                </a:tc>
              </a:tr>
              <a:tr h="252316">
                <a:tc>
                  <a:txBody>
                    <a:bodyPr/>
                    <a:lstStyle/>
                    <a:p>
                      <a:pPr algn="ctr"/>
                      <a:r>
                        <a:rPr lang="en-MY" sz="1100" dirty="0" smtClean="0">
                          <a:solidFill>
                            <a:schemeClr val="tx1"/>
                          </a:solidFill>
                        </a:rPr>
                        <a:t>5</a:t>
                      </a:r>
                      <a:endParaRPr lang="en-MY" sz="1100" dirty="0">
                        <a:solidFill>
                          <a:schemeClr val="tx1"/>
                        </a:solidFill>
                      </a:endParaRPr>
                    </a:p>
                  </a:txBody>
                  <a:tcPr marL="108522" marR="108522" marT="54261" marB="54261">
                    <a:solidFill>
                      <a:schemeClr val="bg1"/>
                    </a:solidFill>
                  </a:tcPr>
                </a:tc>
                <a:tc>
                  <a:txBody>
                    <a:bodyPr/>
                    <a:lstStyle/>
                    <a:p>
                      <a:r>
                        <a:rPr lang="en-MY" sz="1100" dirty="0" smtClean="0">
                          <a:solidFill>
                            <a:schemeClr val="tx1"/>
                          </a:solidFill>
                        </a:rPr>
                        <a:t>ON-SITE TRAINING (1</a:t>
                      </a:r>
                      <a:r>
                        <a:rPr lang="en-MY" sz="1100" baseline="0" dirty="0" smtClean="0">
                          <a:solidFill>
                            <a:schemeClr val="tx1"/>
                          </a:solidFill>
                        </a:rPr>
                        <a:t> DAY X 3 USER)</a:t>
                      </a:r>
                      <a:endParaRPr lang="en-MY" sz="1100" dirty="0">
                        <a:solidFill>
                          <a:schemeClr val="tx1"/>
                        </a:solidFill>
                      </a:endParaRPr>
                    </a:p>
                  </a:txBody>
                  <a:tcPr marL="108522" marR="108522" marT="54261" marB="54261">
                    <a:solidFill>
                      <a:schemeClr val="bg1"/>
                    </a:solidFill>
                  </a:tcPr>
                </a:tc>
                <a:tc>
                  <a:txBody>
                    <a:bodyPr/>
                    <a:lstStyle/>
                    <a:p>
                      <a:pPr algn="ctr"/>
                      <a:r>
                        <a:rPr lang="en-MY" sz="1100" dirty="0" smtClean="0">
                          <a:solidFill>
                            <a:schemeClr val="tx1"/>
                          </a:solidFill>
                        </a:rPr>
                        <a:t>1,500.00</a:t>
                      </a:r>
                      <a:endParaRPr lang="en-MY" sz="1100" dirty="0">
                        <a:solidFill>
                          <a:schemeClr val="tx1"/>
                        </a:solidFill>
                      </a:endParaRPr>
                    </a:p>
                  </a:txBody>
                  <a:tcPr marL="108522" marR="108522" marT="54261" marB="54261">
                    <a:solidFill>
                      <a:schemeClr val="bg1"/>
                    </a:solidFill>
                  </a:tcPr>
                </a:tc>
              </a:tr>
              <a:tr h="252316">
                <a:tc>
                  <a:txBody>
                    <a:bodyPr/>
                    <a:lstStyle/>
                    <a:p>
                      <a:pPr algn="ctr"/>
                      <a:r>
                        <a:rPr lang="en-MY" sz="1100" dirty="0" smtClean="0">
                          <a:solidFill>
                            <a:schemeClr val="tx1"/>
                          </a:solidFill>
                        </a:rPr>
                        <a:t>6</a:t>
                      </a:r>
                      <a:endParaRPr lang="en-MY" sz="1100" dirty="0">
                        <a:solidFill>
                          <a:schemeClr val="tx1"/>
                        </a:solidFill>
                      </a:endParaRPr>
                    </a:p>
                  </a:txBody>
                  <a:tcPr marL="108522" marR="108522" marT="54261" marB="54261">
                    <a:solidFill>
                      <a:schemeClr val="bg1"/>
                    </a:solidFill>
                  </a:tcPr>
                </a:tc>
                <a:tc>
                  <a:txBody>
                    <a:bodyPr/>
                    <a:lstStyle/>
                    <a:p>
                      <a:r>
                        <a:rPr lang="en-MY" sz="1100" dirty="0" smtClean="0">
                          <a:solidFill>
                            <a:schemeClr val="tx1"/>
                          </a:solidFill>
                        </a:rPr>
                        <a:t>TRAINING</a:t>
                      </a:r>
                      <a:r>
                        <a:rPr lang="en-MY" sz="1100" baseline="0" dirty="0" smtClean="0">
                          <a:solidFill>
                            <a:schemeClr val="tx1"/>
                          </a:solidFill>
                        </a:rPr>
                        <a:t> CENTRE (1 DAY PER USE)</a:t>
                      </a:r>
                      <a:endParaRPr lang="en-MY" sz="1100" dirty="0">
                        <a:solidFill>
                          <a:schemeClr val="tx1"/>
                        </a:solidFill>
                      </a:endParaRPr>
                    </a:p>
                  </a:txBody>
                  <a:tcPr marL="108522" marR="108522" marT="54261" marB="54261">
                    <a:solidFill>
                      <a:schemeClr val="bg1"/>
                    </a:solidFill>
                  </a:tcPr>
                </a:tc>
                <a:tc>
                  <a:txBody>
                    <a:bodyPr/>
                    <a:lstStyle/>
                    <a:p>
                      <a:pPr algn="ctr"/>
                      <a:r>
                        <a:rPr lang="en-MY" sz="1100" dirty="0" smtClean="0">
                          <a:solidFill>
                            <a:schemeClr val="tx1"/>
                          </a:solidFill>
                        </a:rPr>
                        <a:t>300.00</a:t>
                      </a:r>
                      <a:endParaRPr lang="en-MY" sz="1100" dirty="0">
                        <a:solidFill>
                          <a:schemeClr val="tx1"/>
                        </a:solidFill>
                      </a:endParaRPr>
                    </a:p>
                  </a:txBody>
                  <a:tcPr marL="108522" marR="108522" marT="54261" marB="54261">
                    <a:solidFill>
                      <a:schemeClr val="bg1"/>
                    </a:solidFill>
                  </a:tcPr>
                </a:tc>
              </a:tr>
              <a:tr h="252316">
                <a:tc>
                  <a:txBody>
                    <a:bodyPr/>
                    <a:lstStyle/>
                    <a:p>
                      <a:pPr algn="ctr"/>
                      <a:r>
                        <a:rPr lang="en-MY" sz="1100" dirty="0" smtClean="0">
                          <a:solidFill>
                            <a:schemeClr val="tx1"/>
                          </a:solidFill>
                        </a:rPr>
                        <a:t>7</a:t>
                      </a:r>
                      <a:endParaRPr lang="en-MY" sz="1100" dirty="0">
                        <a:solidFill>
                          <a:schemeClr val="tx1"/>
                        </a:solidFill>
                      </a:endParaRPr>
                    </a:p>
                  </a:txBody>
                  <a:tcPr marL="108522" marR="108522" marT="54261" marB="54261">
                    <a:solidFill>
                      <a:schemeClr val="bg1"/>
                    </a:solidFill>
                  </a:tcPr>
                </a:tc>
                <a:tc>
                  <a:txBody>
                    <a:bodyPr/>
                    <a:lstStyle/>
                    <a:p>
                      <a:r>
                        <a:rPr lang="en-MY" sz="1100" dirty="0" smtClean="0">
                          <a:solidFill>
                            <a:schemeClr val="tx1"/>
                          </a:solidFill>
                        </a:rPr>
                        <a:t>ON-SITE SUPPORT</a:t>
                      </a:r>
                      <a:endParaRPr lang="en-MY" sz="1100" dirty="0">
                        <a:solidFill>
                          <a:schemeClr val="tx1"/>
                        </a:solidFill>
                      </a:endParaRPr>
                    </a:p>
                  </a:txBody>
                  <a:tcPr marL="108522" marR="108522" marT="54261" marB="54261">
                    <a:solidFill>
                      <a:schemeClr val="bg1"/>
                    </a:solidFill>
                  </a:tcPr>
                </a:tc>
                <a:tc>
                  <a:txBody>
                    <a:bodyPr/>
                    <a:lstStyle/>
                    <a:p>
                      <a:pPr algn="ctr"/>
                      <a:r>
                        <a:rPr lang="en-MY" sz="1100" dirty="0" smtClean="0">
                          <a:solidFill>
                            <a:schemeClr val="tx1"/>
                          </a:solidFill>
                        </a:rPr>
                        <a:t>500.00</a:t>
                      </a:r>
                      <a:endParaRPr lang="en-MY" sz="1100" dirty="0">
                        <a:solidFill>
                          <a:schemeClr val="tx1"/>
                        </a:solidFill>
                      </a:endParaRPr>
                    </a:p>
                  </a:txBody>
                  <a:tcPr marL="108522" marR="108522" marT="54261" marB="54261">
                    <a:solidFill>
                      <a:schemeClr val="bg1"/>
                    </a:solidFill>
                  </a:tcPr>
                </a:tc>
              </a:tr>
              <a:tr h="252316">
                <a:tc>
                  <a:txBody>
                    <a:bodyPr/>
                    <a:lstStyle/>
                    <a:p>
                      <a:pPr algn="ctr"/>
                      <a:r>
                        <a:rPr lang="en-MY" sz="1100" dirty="0" smtClean="0">
                          <a:solidFill>
                            <a:schemeClr val="tx1"/>
                          </a:solidFill>
                        </a:rPr>
                        <a:t>8</a:t>
                      </a:r>
                      <a:endParaRPr lang="en-MY" sz="1100" dirty="0">
                        <a:solidFill>
                          <a:schemeClr val="tx1"/>
                        </a:solidFill>
                      </a:endParaRPr>
                    </a:p>
                  </a:txBody>
                  <a:tcPr marL="108522" marR="108522" marT="54261" marB="54261">
                    <a:solidFill>
                      <a:schemeClr val="bg1"/>
                    </a:solidFill>
                  </a:tcPr>
                </a:tc>
                <a:tc>
                  <a:txBody>
                    <a:bodyPr/>
                    <a:lstStyle/>
                    <a:p>
                      <a:r>
                        <a:rPr lang="en-MY" sz="1100" dirty="0" smtClean="0">
                          <a:solidFill>
                            <a:schemeClr val="tx1"/>
                          </a:solidFill>
                        </a:rPr>
                        <a:t>ON-CALL</a:t>
                      </a:r>
                      <a:r>
                        <a:rPr lang="en-MY" sz="1100" baseline="0" dirty="0" smtClean="0">
                          <a:solidFill>
                            <a:schemeClr val="tx1"/>
                          </a:solidFill>
                        </a:rPr>
                        <a:t> SUPPORT (PER TICKET)</a:t>
                      </a:r>
                      <a:endParaRPr lang="en-MY" sz="1100" dirty="0">
                        <a:solidFill>
                          <a:schemeClr val="tx1"/>
                        </a:solidFill>
                      </a:endParaRPr>
                    </a:p>
                  </a:txBody>
                  <a:tcPr marL="108522" marR="108522" marT="54261" marB="54261">
                    <a:solidFill>
                      <a:schemeClr val="bg1"/>
                    </a:solidFill>
                  </a:tcPr>
                </a:tc>
                <a:tc>
                  <a:txBody>
                    <a:bodyPr/>
                    <a:lstStyle/>
                    <a:p>
                      <a:pPr algn="ctr"/>
                      <a:r>
                        <a:rPr lang="en-MY" sz="1100" dirty="0" smtClean="0">
                          <a:solidFill>
                            <a:schemeClr val="tx1"/>
                          </a:solidFill>
                        </a:rPr>
                        <a:t>50.00</a:t>
                      </a:r>
                      <a:endParaRPr lang="en-MY" sz="1100" dirty="0">
                        <a:solidFill>
                          <a:schemeClr val="tx1"/>
                        </a:solidFill>
                      </a:endParaRPr>
                    </a:p>
                  </a:txBody>
                  <a:tcPr marL="108522" marR="108522" marT="54261" marB="54261">
                    <a:solidFill>
                      <a:schemeClr val="bg1"/>
                    </a:solidFill>
                  </a:tcPr>
                </a:tc>
              </a:tr>
              <a:tr h="252316">
                <a:tc>
                  <a:txBody>
                    <a:bodyPr/>
                    <a:lstStyle/>
                    <a:p>
                      <a:pPr algn="ctr"/>
                      <a:r>
                        <a:rPr lang="en-MY" sz="1100" dirty="0" smtClean="0">
                          <a:solidFill>
                            <a:schemeClr val="tx1"/>
                          </a:solidFill>
                        </a:rPr>
                        <a:t>9</a:t>
                      </a:r>
                      <a:endParaRPr lang="en-MY" sz="1100" dirty="0">
                        <a:solidFill>
                          <a:schemeClr val="tx1"/>
                        </a:solidFill>
                      </a:endParaRPr>
                    </a:p>
                  </a:txBody>
                  <a:tcPr marL="108522" marR="108522" marT="54261" marB="54261">
                    <a:solidFill>
                      <a:schemeClr val="bg1"/>
                    </a:solidFill>
                  </a:tcPr>
                </a:tc>
                <a:tc>
                  <a:txBody>
                    <a:bodyPr/>
                    <a:lstStyle/>
                    <a:p>
                      <a:r>
                        <a:rPr lang="en-MY" sz="1100" dirty="0" smtClean="0">
                          <a:solidFill>
                            <a:schemeClr val="tx1"/>
                          </a:solidFill>
                        </a:rPr>
                        <a:t>TEAM VIEWER SUPPORT (PER CASES)</a:t>
                      </a:r>
                      <a:endParaRPr lang="en-MY" sz="1100" dirty="0">
                        <a:solidFill>
                          <a:schemeClr val="tx1"/>
                        </a:solidFill>
                      </a:endParaRPr>
                    </a:p>
                  </a:txBody>
                  <a:tcPr marL="108522" marR="108522" marT="54261" marB="54261">
                    <a:solidFill>
                      <a:schemeClr val="bg1"/>
                    </a:solidFill>
                  </a:tcPr>
                </a:tc>
                <a:tc>
                  <a:txBody>
                    <a:bodyPr/>
                    <a:lstStyle/>
                    <a:p>
                      <a:pPr algn="ctr"/>
                      <a:r>
                        <a:rPr lang="en-MY" sz="1100" dirty="0" smtClean="0">
                          <a:solidFill>
                            <a:schemeClr val="tx1"/>
                          </a:solidFill>
                        </a:rPr>
                        <a:t>150.00</a:t>
                      </a:r>
                      <a:endParaRPr lang="en-MY" sz="1100" dirty="0">
                        <a:solidFill>
                          <a:schemeClr val="tx1"/>
                        </a:solidFill>
                      </a:endParaRPr>
                    </a:p>
                  </a:txBody>
                  <a:tcPr marL="108522" marR="108522" marT="54261" marB="54261">
                    <a:solidFill>
                      <a:schemeClr val="bg1"/>
                    </a:solidFill>
                  </a:tcPr>
                </a:tc>
              </a:tr>
              <a:tr h="252316">
                <a:tc>
                  <a:txBody>
                    <a:bodyPr/>
                    <a:lstStyle/>
                    <a:p>
                      <a:pPr algn="ctr"/>
                      <a:r>
                        <a:rPr lang="en-MY" sz="1100" dirty="0" smtClean="0">
                          <a:solidFill>
                            <a:schemeClr val="tx1"/>
                          </a:solidFill>
                        </a:rPr>
                        <a:t>10</a:t>
                      </a:r>
                      <a:endParaRPr lang="en-MY" sz="1100" dirty="0">
                        <a:solidFill>
                          <a:schemeClr val="tx1"/>
                        </a:solidFill>
                      </a:endParaRPr>
                    </a:p>
                  </a:txBody>
                  <a:tcPr marL="108522" marR="108522" marT="54261" marB="54261">
                    <a:solidFill>
                      <a:schemeClr val="bg1"/>
                    </a:solidFill>
                  </a:tcPr>
                </a:tc>
                <a:tc>
                  <a:txBody>
                    <a:bodyPr/>
                    <a:lstStyle/>
                    <a:p>
                      <a:r>
                        <a:rPr lang="en-MY" sz="1100" dirty="0" smtClean="0">
                          <a:solidFill>
                            <a:schemeClr val="tx1"/>
                          </a:solidFill>
                        </a:rPr>
                        <a:t>RE-ISSUE</a:t>
                      </a:r>
                      <a:r>
                        <a:rPr lang="en-MY" sz="1100" baseline="0" dirty="0" smtClean="0">
                          <a:solidFill>
                            <a:schemeClr val="tx1"/>
                          </a:solidFill>
                        </a:rPr>
                        <a:t> LICENSE</a:t>
                      </a:r>
                      <a:endParaRPr lang="en-MY" sz="1100" dirty="0">
                        <a:solidFill>
                          <a:schemeClr val="tx1"/>
                        </a:solidFill>
                      </a:endParaRPr>
                    </a:p>
                  </a:txBody>
                  <a:tcPr marL="108522" marR="108522" marT="54261" marB="54261">
                    <a:solidFill>
                      <a:schemeClr val="bg1"/>
                    </a:solidFill>
                  </a:tcPr>
                </a:tc>
                <a:tc>
                  <a:txBody>
                    <a:bodyPr/>
                    <a:lstStyle/>
                    <a:p>
                      <a:pPr algn="ctr"/>
                      <a:r>
                        <a:rPr lang="en-MY" sz="1100" dirty="0" smtClean="0">
                          <a:solidFill>
                            <a:schemeClr val="tx1"/>
                          </a:solidFill>
                        </a:rPr>
                        <a:t>100.00</a:t>
                      </a:r>
                      <a:endParaRPr lang="en-MY" sz="1100" dirty="0">
                        <a:solidFill>
                          <a:schemeClr val="tx1"/>
                        </a:solidFill>
                      </a:endParaRPr>
                    </a:p>
                  </a:txBody>
                  <a:tcPr marL="108522" marR="108522" marT="54261" marB="54261">
                    <a:solidFill>
                      <a:schemeClr val="bg1"/>
                    </a:solidFill>
                  </a:tcPr>
                </a:tc>
              </a:tr>
              <a:tr h="252316">
                <a:tc>
                  <a:txBody>
                    <a:bodyPr/>
                    <a:lstStyle/>
                    <a:p>
                      <a:pPr algn="ctr"/>
                      <a:r>
                        <a:rPr lang="en-MY" sz="1100" dirty="0" smtClean="0">
                          <a:solidFill>
                            <a:schemeClr val="tx1"/>
                          </a:solidFill>
                        </a:rPr>
                        <a:t>11</a:t>
                      </a:r>
                      <a:endParaRPr lang="en-MY" sz="1100" dirty="0">
                        <a:solidFill>
                          <a:schemeClr val="tx1"/>
                        </a:solidFill>
                      </a:endParaRPr>
                    </a:p>
                  </a:txBody>
                  <a:tcPr marL="108522" marR="108522" marT="54261" marB="54261">
                    <a:solidFill>
                      <a:schemeClr val="bg1"/>
                    </a:solidFill>
                  </a:tcPr>
                </a:tc>
                <a:tc>
                  <a:txBody>
                    <a:bodyPr/>
                    <a:lstStyle/>
                    <a:p>
                      <a:r>
                        <a:rPr lang="en-MY" sz="1100" dirty="0" smtClean="0">
                          <a:solidFill>
                            <a:schemeClr val="tx1"/>
                          </a:solidFill>
                        </a:rPr>
                        <a:t>TRAINING</a:t>
                      </a:r>
                      <a:r>
                        <a:rPr lang="en-MY" sz="1100" baseline="0" dirty="0" smtClean="0">
                          <a:solidFill>
                            <a:schemeClr val="tx1"/>
                          </a:solidFill>
                        </a:rPr>
                        <a:t> ACCOUNTING GST (PER PACK)</a:t>
                      </a:r>
                      <a:endParaRPr lang="en-MY" sz="1100" dirty="0">
                        <a:solidFill>
                          <a:schemeClr val="tx1"/>
                        </a:solidFill>
                      </a:endParaRPr>
                    </a:p>
                  </a:txBody>
                  <a:tcPr marL="108522" marR="108522" marT="54261" marB="54261">
                    <a:solidFill>
                      <a:schemeClr val="bg1"/>
                    </a:solidFill>
                  </a:tcPr>
                </a:tc>
                <a:tc>
                  <a:txBody>
                    <a:bodyPr/>
                    <a:lstStyle/>
                    <a:p>
                      <a:pPr algn="ctr"/>
                      <a:r>
                        <a:rPr lang="en-MY" sz="1100" dirty="0" smtClean="0">
                          <a:solidFill>
                            <a:schemeClr val="tx1"/>
                          </a:solidFill>
                        </a:rPr>
                        <a:t>500.00</a:t>
                      </a:r>
                      <a:endParaRPr lang="en-MY" sz="1100" dirty="0">
                        <a:solidFill>
                          <a:schemeClr val="tx1"/>
                        </a:solidFill>
                      </a:endParaRPr>
                    </a:p>
                  </a:txBody>
                  <a:tcPr marL="108522" marR="108522" marT="54261" marB="54261">
                    <a:solidFill>
                      <a:schemeClr val="bg1"/>
                    </a:solidFill>
                  </a:tcPr>
                </a:tc>
              </a:tr>
              <a:tr h="823203">
                <a:tc>
                  <a:txBody>
                    <a:bodyPr/>
                    <a:lstStyle/>
                    <a:p>
                      <a:pPr algn="ctr"/>
                      <a:r>
                        <a:rPr lang="en-MY" sz="1100" dirty="0" smtClean="0">
                          <a:solidFill>
                            <a:schemeClr val="tx1"/>
                          </a:solidFill>
                        </a:rPr>
                        <a:t>12</a:t>
                      </a:r>
                      <a:endParaRPr lang="en-MY" sz="1100" dirty="0">
                        <a:solidFill>
                          <a:schemeClr val="tx1"/>
                        </a:solidFill>
                      </a:endParaRPr>
                    </a:p>
                  </a:txBody>
                  <a:tcPr marL="108522" marR="108522" marT="54261" marB="54261">
                    <a:solidFill>
                      <a:schemeClr val="bg1"/>
                    </a:solidFill>
                  </a:tcPr>
                </a:tc>
                <a:tc>
                  <a:txBody>
                    <a:bodyPr/>
                    <a:lstStyle/>
                    <a:p>
                      <a:pPr algn="l" fontAlgn="b"/>
                      <a:r>
                        <a:rPr lang="en-MY" sz="1100" u="none" strike="noStrike" dirty="0" smtClean="0">
                          <a:solidFill>
                            <a:schemeClr val="tx1"/>
                          </a:solidFill>
                          <a:effectLst/>
                        </a:rPr>
                        <a:t>I-Support Maintenance (1 Year)</a:t>
                      </a:r>
                      <a:endParaRPr lang="en-MY" sz="1100" b="0" i="0" u="none" strike="noStrike" dirty="0" smtClean="0">
                        <a:solidFill>
                          <a:schemeClr val="tx1"/>
                        </a:solidFill>
                        <a:effectLst/>
                        <a:latin typeface="Calibri"/>
                      </a:endParaRPr>
                    </a:p>
                    <a:p>
                      <a:pPr algn="l" fontAlgn="b"/>
                      <a:r>
                        <a:rPr lang="en-MY" sz="1100" u="none" strike="noStrike" dirty="0" smtClean="0">
                          <a:solidFill>
                            <a:schemeClr val="tx1"/>
                          </a:solidFill>
                          <a:effectLst/>
                        </a:rPr>
                        <a:t>  </a:t>
                      </a:r>
                      <a:r>
                        <a:rPr lang="en-MY" sz="1000" u="none" strike="noStrike" dirty="0" smtClean="0">
                          <a:solidFill>
                            <a:schemeClr val="tx1"/>
                          </a:solidFill>
                          <a:effectLst/>
                        </a:rPr>
                        <a:t>- Free update software Version</a:t>
                      </a:r>
                      <a:endParaRPr lang="en-MY" sz="1000" b="0" i="0" u="none" strike="noStrike" dirty="0" smtClean="0">
                        <a:solidFill>
                          <a:schemeClr val="tx1"/>
                        </a:solidFill>
                        <a:effectLst/>
                        <a:latin typeface="Calibri"/>
                      </a:endParaRPr>
                    </a:p>
                    <a:p>
                      <a:pPr algn="l" fontAlgn="b"/>
                      <a:r>
                        <a:rPr lang="en-MY" sz="1000" u="none" strike="noStrike" dirty="0" smtClean="0">
                          <a:solidFill>
                            <a:schemeClr val="tx1"/>
                          </a:solidFill>
                          <a:effectLst/>
                        </a:rPr>
                        <a:t>  - Free Viewer support (5 Cases)</a:t>
                      </a:r>
                      <a:endParaRPr lang="en-MY" sz="1000" b="0" i="0" u="none" strike="noStrike" dirty="0" smtClean="0">
                        <a:solidFill>
                          <a:schemeClr val="tx1"/>
                        </a:solidFill>
                        <a:effectLst/>
                        <a:latin typeface="Calibri"/>
                      </a:endParaRPr>
                    </a:p>
                    <a:p>
                      <a:pPr algn="l" fontAlgn="b"/>
                      <a:r>
                        <a:rPr lang="en-MY" sz="1000" u="none" strike="noStrike" dirty="0" smtClean="0">
                          <a:solidFill>
                            <a:schemeClr val="tx1"/>
                          </a:solidFill>
                          <a:effectLst/>
                        </a:rPr>
                        <a:t>  - Free on-call support ( 3 Months)</a:t>
                      </a:r>
                      <a:endParaRPr lang="en-MY" sz="1000" b="0" i="0" u="none" strike="noStrike" dirty="0" smtClean="0">
                        <a:solidFill>
                          <a:schemeClr val="tx1"/>
                        </a:solidFill>
                        <a:effectLst/>
                        <a:latin typeface="Calibri"/>
                      </a:endParaRPr>
                    </a:p>
                    <a:p>
                      <a:pPr algn="l" fontAlgn="b"/>
                      <a:r>
                        <a:rPr lang="en-MY" sz="1000" u="none" strike="noStrike" dirty="0" smtClean="0">
                          <a:solidFill>
                            <a:schemeClr val="tx1"/>
                          </a:solidFill>
                          <a:effectLst/>
                        </a:rPr>
                        <a:t>  - Free Online chat support</a:t>
                      </a:r>
                      <a:endParaRPr lang="en-MY" sz="1000" b="0" i="0" u="none" strike="noStrike" dirty="0" smtClean="0">
                        <a:solidFill>
                          <a:schemeClr val="tx1"/>
                        </a:solidFill>
                        <a:effectLst/>
                        <a:latin typeface="Calibri"/>
                      </a:endParaRPr>
                    </a:p>
                  </a:txBody>
                  <a:tcPr marL="108522" marR="108522" marT="54261" marB="54261">
                    <a:solidFill>
                      <a:schemeClr val="bg1"/>
                    </a:solidFill>
                  </a:tcPr>
                </a:tc>
                <a:tc>
                  <a:txBody>
                    <a:bodyPr/>
                    <a:lstStyle/>
                    <a:p>
                      <a:pPr algn="ctr"/>
                      <a:r>
                        <a:rPr lang="en-MY" sz="1100" dirty="0" smtClean="0">
                          <a:solidFill>
                            <a:schemeClr val="tx1"/>
                          </a:solidFill>
                        </a:rPr>
                        <a:t>980.00</a:t>
                      </a:r>
                      <a:endParaRPr lang="en-MY" sz="1100" dirty="0">
                        <a:solidFill>
                          <a:schemeClr val="tx1"/>
                        </a:solidFill>
                      </a:endParaRPr>
                    </a:p>
                  </a:txBody>
                  <a:tcPr marL="108522" marR="108522" marT="54261" marB="54261">
                    <a:solidFill>
                      <a:schemeClr val="bg1"/>
                    </a:solidFill>
                  </a:tcPr>
                </a:tc>
              </a:tr>
            </a:tbl>
          </a:graphicData>
        </a:graphic>
      </p:graphicFrame>
      <p:sp>
        <p:nvSpPr>
          <p:cNvPr id="4" name="TextBox 3"/>
          <p:cNvSpPr txBox="1"/>
          <p:nvPr/>
        </p:nvSpPr>
        <p:spPr>
          <a:xfrm>
            <a:off x="457200" y="238780"/>
            <a:ext cx="4038600" cy="523220"/>
          </a:xfrm>
          <a:prstGeom prst="rect">
            <a:avLst/>
          </a:prstGeom>
          <a:noFill/>
        </p:spPr>
        <p:txBody>
          <a:bodyPr wrap="square" rtlCol="0">
            <a:spAutoFit/>
          </a:bodyPr>
          <a:lstStyle/>
          <a:p>
            <a:r>
              <a:rPr lang="en-US" sz="2800" b="1" dirty="0" smtClean="0">
                <a:latin typeface="Century Gothic" panose="020B0502020202020204" pitchFamily="34" charset="0"/>
              </a:rPr>
              <a:t>SPS Pricing Lists</a:t>
            </a:r>
            <a:endParaRPr lang="en-MY" sz="2800" dirty="0">
              <a:latin typeface="Century Gothic" panose="020B0502020202020204" pitchFamily="34" charset="0"/>
            </a:endParaRPr>
          </a:p>
        </p:txBody>
      </p:sp>
      <p:sp>
        <p:nvSpPr>
          <p:cNvPr id="5" name="Rectangle 4"/>
          <p:cNvSpPr/>
          <p:nvPr/>
        </p:nvSpPr>
        <p:spPr>
          <a:xfrm>
            <a:off x="457200" y="666690"/>
            <a:ext cx="6172200" cy="400110"/>
          </a:xfrm>
          <a:prstGeom prst="rect">
            <a:avLst/>
          </a:prstGeom>
        </p:spPr>
        <p:txBody>
          <a:bodyPr wrap="square">
            <a:spAutoFit/>
          </a:bodyPr>
          <a:lstStyle/>
          <a:p>
            <a:r>
              <a:rPr lang="en-US" sz="2000" dirty="0" smtClean="0">
                <a:latin typeface="Century Gothic" panose="020B0502020202020204" pitchFamily="34" charset="0"/>
              </a:rPr>
              <a:t>Recommended Retail Pricing (RRP)</a:t>
            </a:r>
            <a:endParaRPr lang="en-MY" sz="2000" dirty="0">
              <a:latin typeface="Century Gothic" panose="020B0502020202020204" pitchFamily="34" charset="0"/>
            </a:endParaRPr>
          </a:p>
        </p:txBody>
      </p:sp>
    </p:spTree>
    <p:extLst>
      <p:ext uri="{BB962C8B-B14F-4D97-AF65-F5344CB8AC3E}">
        <p14:creationId xmlns:p14="http://schemas.microsoft.com/office/powerpoint/2010/main" val="25462261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457200" y="304800"/>
            <a:ext cx="4038600" cy="523220"/>
          </a:xfrm>
          <a:prstGeom prst="rect">
            <a:avLst/>
          </a:prstGeom>
          <a:noFill/>
        </p:spPr>
        <p:txBody>
          <a:bodyPr wrap="square" rtlCol="0">
            <a:spAutoFit/>
          </a:bodyPr>
          <a:lstStyle/>
          <a:p>
            <a:r>
              <a:rPr lang="en-US" sz="2800" b="1" dirty="0" smtClean="0">
                <a:latin typeface="Century Gothic" panose="020B0502020202020204" pitchFamily="34" charset="0"/>
              </a:rPr>
              <a:t>Product Comparisons</a:t>
            </a:r>
            <a:endParaRPr lang="en-MY" sz="2800" dirty="0">
              <a:latin typeface="Century Gothic" panose="020B0502020202020204" pitchFamily="34" charset="0"/>
            </a:endParaRPr>
          </a:p>
        </p:txBody>
      </p:sp>
      <p:sp>
        <p:nvSpPr>
          <p:cNvPr id="37" name="Rectangle 36"/>
          <p:cNvSpPr/>
          <p:nvPr/>
        </p:nvSpPr>
        <p:spPr>
          <a:xfrm>
            <a:off x="457200" y="666690"/>
            <a:ext cx="6172200" cy="400110"/>
          </a:xfrm>
          <a:prstGeom prst="rect">
            <a:avLst/>
          </a:prstGeom>
        </p:spPr>
        <p:txBody>
          <a:bodyPr wrap="square">
            <a:spAutoFit/>
          </a:bodyPr>
          <a:lstStyle/>
          <a:p>
            <a:r>
              <a:rPr lang="en-US" sz="2000" dirty="0" smtClean="0">
                <a:latin typeface="Century Gothic" panose="020B0502020202020204" pitchFamily="34" charset="0"/>
              </a:rPr>
              <a:t>SPS vs Other Accounting Software</a:t>
            </a:r>
            <a:endParaRPr lang="en-MY" sz="2000" dirty="0">
              <a:latin typeface="Century Gothic" panose="020B0502020202020204" pitchFamily="34" charset="0"/>
            </a:endParaRPr>
          </a:p>
        </p:txBody>
      </p:sp>
      <p:pic>
        <p:nvPicPr>
          <p:cNvPr id="3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295400"/>
            <a:ext cx="7543800" cy="4800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315007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219200"/>
            <a:ext cx="9144000" cy="4876800"/>
          </a:xfrm>
          <a:prstGeom prst="rect">
            <a:avLst/>
          </a:prstGeom>
        </p:spPr>
      </p:pic>
      <p:sp>
        <p:nvSpPr>
          <p:cNvPr id="8" name="Title 1"/>
          <p:cNvSpPr txBox="1">
            <a:spLocks/>
          </p:cNvSpPr>
          <p:nvPr/>
        </p:nvSpPr>
        <p:spPr>
          <a:xfrm>
            <a:off x="436179" y="228600"/>
            <a:ext cx="8534400" cy="838200"/>
          </a:xfrm>
          <a:prstGeom prst="rect">
            <a:avLst/>
          </a:prstGeom>
        </p:spPr>
        <p:txBody>
          <a:bodyPr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fontAlgn="auto">
              <a:spcAft>
                <a:spcPts val="0"/>
              </a:spcAft>
              <a:defRPr/>
            </a:pPr>
            <a:r>
              <a:rPr lang="en-US" sz="3000" dirty="0" err="1" smtClean="0">
                <a:solidFill>
                  <a:schemeClr val="tx1"/>
                </a:solidFill>
                <a:latin typeface="Arial Black"/>
              </a:rPr>
              <a:t>Salihin</a:t>
            </a:r>
            <a:r>
              <a:rPr lang="en-US" sz="3000" dirty="0" smtClean="0">
                <a:solidFill>
                  <a:schemeClr val="tx1"/>
                </a:solidFill>
                <a:latin typeface="Arial Black"/>
              </a:rPr>
              <a:t> premier solutions (</a:t>
            </a:r>
            <a:r>
              <a:rPr lang="en-US" sz="3000" dirty="0" err="1" smtClean="0">
                <a:solidFill>
                  <a:schemeClr val="tx1"/>
                </a:solidFill>
                <a:latin typeface="Arial Black"/>
              </a:rPr>
              <a:t>sps</a:t>
            </a:r>
            <a:r>
              <a:rPr lang="en-US" sz="3000" dirty="0" smtClean="0">
                <a:solidFill>
                  <a:schemeClr val="tx1"/>
                </a:solidFill>
                <a:latin typeface="Arial Black"/>
              </a:rPr>
              <a:t>)</a:t>
            </a:r>
            <a:endParaRPr lang="en-MY" sz="3000" dirty="0">
              <a:solidFill>
                <a:schemeClr val="tx1"/>
              </a:solidFill>
              <a:latin typeface="Arial Black"/>
            </a:endParaRPr>
          </a:p>
        </p:txBody>
      </p:sp>
    </p:spTree>
    <p:extLst>
      <p:ext uri="{BB962C8B-B14F-4D97-AF65-F5344CB8AC3E}">
        <p14:creationId xmlns:p14="http://schemas.microsoft.com/office/powerpoint/2010/main" val="29664448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288"/>
          <p:cNvSpPr txBox="1"/>
          <p:nvPr/>
        </p:nvSpPr>
        <p:spPr>
          <a:xfrm>
            <a:off x="502265" y="2023001"/>
            <a:ext cx="8088923" cy="3920599"/>
          </a:xfrm>
          <a:prstGeom prst="rect">
            <a:avLst/>
          </a:prstGeom>
          <a:noFill/>
          <a:ln>
            <a:noFill/>
          </a:ln>
        </p:spPr>
        <p:txBody>
          <a:bodyPr lIns="84392" tIns="42185" rIns="84392" bIns="42185" anchor="t" anchorCtr="0">
            <a:noAutofit/>
          </a:bodyPr>
          <a:lstStyle/>
          <a:p>
            <a:pPr algn="just">
              <a:buSzPct val="25000"/>
            </a:pPr>
            <a:r>
              <a:rPr lang="en-US" sz="1600" b="1" dirty="0" smtClean="0">
                <a:latin typeface="Century Gothic" panose="020B0502020202020204" pitchFamily="34" charset="0"/>
                <a:ea typeface="Calibri"/>
                <a:cs typeface="Calibri"/>
                <a:sym typeface="Calibri"/>
              </a:rPr>
              <a:t>SALIHIN PREMIER SOLUTIONS</a:t>
            </a:r>
            <a:r>
              <a:rPr lang="en-US" sz="1600" dirty="0" smtClean="0">
                <a:latin typeface="Century Gothic" panose="020B0502020202020204" pitchFamily="34" charset="0"/>
                <a:ea typeface="Calibri"/>
                <a:cs typeface="Calibri"/>
                <a:sym typeface="Calibri"/>
              </a:rPr>
              <a:t> also know as SPS, is an intelligent accounting software </a:t>
            </a:r>
            <a:r>
              <a:rPr lang="en-US" sz="1600" dirty="0">
                <a:latin typeface="Century Gothic" panose="020B0502020202020204" pitchFamily="34" charset="0"/>
                <a:ea typeface="Calibri"/>
                <a:cs typeface="Calibri"/>
                <a:sym typeface="Calibri"/>
              </a:rPr>
              <a:t>in the world that can manage numerous aspects of financial accounting including Goods and Services Tax (GST) and Zakat calculation, customized specially for Small and Medium Enterprises (SMEs). </a:t>
            </a:r>
          </a:p>
          <a:p>
            <a:pPr algn="just"/>
            <a:endParaRPr sz="1600" dirty="0">
              <a:latin typeface="Century Gothic" panose="020B0502020202020204" pitchFamily="34" charset="0"/>
              <a:ea typeface="Calibri"/>
              <a:cs typeface="Calibri"/>
              <a:sym typeface="Calibri"/>
            </a:endParaRPr>
          </a:p>
          <a:p>
            <a:pPr algn="just">
              <a:buSzPct val="25000"/>
            </a:pPr>
            <a:r>
              <a:rPr lang="en-US" sz="1600" dirty="0" smtClean="0">
                <a:latin typeface="Century Gothic" panose="020B0502020202020204" pitchFamily="34" charset="0"/>
                <a:ea typeface="Calibri"/>
                <a:cs typeface="Calibri"/>
                <a:sym typeface="Calibri"/>
              </a:rPr>
              <a:t>SPS</a:t>
            </a:r>
            <a:r>
              <a:rPr lang="en-US" sz="1600" b="1" dirty="0" smtClean="0">
                <a:latin typeface="Century Gothic" panose="020B0502020202020204" pitchFamily="34" charset="0"/>
                <a:ea typeface="Calibri"/>
                <a:cs typeface="Calibri"/>
                <a:sym typeface="Calibri"/>
              </a:rPr>
              <a:t> </a:t>
            </a:r>
            <a:r>
              <a:rPr lang="en-US" sz="1600" dirty="0" smtClean="0">
                <a:latin typeface="Century Gothic" panose="020B0502020202020204" pitchFamily="34" charset="0"/>
                <a:ea typeface="Calibri"/>
                <a:cs typeface="Calibri"/>
                <a:sym typeface="Calibri"/>
              </a:rPr>
              <a:t>is an efficient and effective software that accommodates changes affecting invoicing and billing system of the business process. The software is powered by the latest security features to secure data or information for optimal integrity and confidentiality. It is tailor made for small and medium industries by professional accountants. </a:t>
            </a:r>
          </a:p>
          <a:p>
            <a:pPr algn="just"/>
            <a:endParaRPr sz="1600" dirty="0" smtClean="0">
              <a:latin typeface="Century Gothic" panose="020B0502020202020204" pitchFamily="34" charset="0"/>
              <a:ea typeface="Calibri"/>
              <a:cs typeface="Calibri"/>
              <a:sym typeface="Calibri"/>
            </a:endParaRPr>
          </a:p>
          <a:p>
            <a:pPr algn="just">
              <a:buSzPct val="25000"/>
            </a:pPr>
            <a:r>
              <a:rPr lang="en-US" sz="1600" dirty="0" smtClean="0">
                <a:latin typeface="Century Gothic" panose="020B0502020202020204" pitchFamily="34" charset="0"/>
                <a:ea typeface="Calibri"/>
                <a:cs typeface="Calibri"/>
                <a:sym typeface="Calibri"/>
              </a:rPr>
              <a:t>The Zakat module makes SPS</a:t>
            </a:r>
            <a:r>
              <a:rPr lang="en-US" sz="1600" b="1" dirty="0" smtClean="0">
                <a:latin typeface="Century Gothic" panose="020B0502020202020204" pitchFamily="34" charset="0"/>
                <a:ea typeface="Calibri"/>
                <a:cs typeface="Calibri"/>
                <a:sym typeface="Calibri"/>
              </a:rPr>
              <a:t> </a:t>
            </a:r>
            <a:r>
              <a:rPr lang="en-US" sz="1600" dirty="0" smtClean="0">
                <a:latin typeface="Century Gothic" panose="020B0502020202020204" pitchFamily="34" charset="0"/>
                <a:ea typeface="Calibri"/>
                <a:cs typeface="Calibri"/>
                <a:sym typeface="Calibri"/>
              </a:rPr>
              <a:t>the first comprehensive accounting software with Zakat solution. It will make it easier than ever for Muslim businesses, corporations and organizations to determine the amount payable as Zakat. With Zakat feature built in, it is simply the best accounting software yet. </a:t>
            </a:r>
            <a:endParaRPr lang="en-US" sz="1600" dirty="0">
              <a:latin typeface="Century Gothic" panose="020B0502020202020204" pitchFamily="34" charset="0"/>
              <a:ea typeface="Calibri"/>
              <a:cs typeface="Calibri"/>
              <a:sym typeface="Calibri"/>
            </a:endParaRPr>
          </a:p>
        </p:txBody>
      </p:sp>
      <p:sp>
        <p:nvSpPr>
          <p:cNvPr id="16" name="TextBox 15"/>
          <p:cNvSpPr txBox="1"/>
          <p:nvPr/>
        </p:nvSpPr>
        <p:spPr>
          <a:xfrm>
            <a:off x="457200" y="238780"/>
            <a:ext cx="4038600" cy="523220"/>
          </a:xfrm>
          <a:prstGeom prst="rect">
            <a:avLst/>
          </a:prstGeom>
          <a:noFill/>
        </p:spPr>
        <p:txBody>
          <a:bodyPr wrap="square" rtlCol="0">
            <a:spAutoFit/>
          </a:bodyPr>
          <a:lstStyle/>
          <a:p>
            <a:r>
              <a:rPr lang="en-US" sz="2800" b="1" dirty="0" smtClean="0">
                <a:latin typeface="Century Gothic" panose="020B0502020202020204" pitchFamily="34" charset="0"/>
              </a:rPr>
              <a:t>SPS Background</a:t>
            </a:r>
            <a:endParaRPr lang="en-MY" sz="2800" dirty="0">
              <a:latin typeface="Century Gothic" panose="020B0502020202020204" pitchFamily="34" charset="0"/>
            </a:endParaRPr>
          </a:p>
        </p:txBody>
      </p:sp>
      <p:sp>
        <p:nvSpPr>
          <p:cNvPr id="17" name="Rectangle 16"/>
          <p:cNvSpPr/>
          <p:nvPr/>
        </p:nvSpPr>
        <p:spPr>
          <a:xfrm>
            <a:off x="457200" y="666690"/>
            <a:ext cx="6172200" cy="400110"/>
          </a:xfrm>
          <a:prstGeom prst="rect">
            <a:avLst/>
          </a:prstGeom>
        </p:spPr>
        <p:txBody>
          <a:bodyPr wrap="square">
            <a:spAutoFit/>
          </a:bodyPr>
          <a:lstStyle/>
          <a:p>
            <a:r>
              <a:rPr lang="en-US" sz="2000" dirty="0" err="1" smtClean="0">
                <a:latin typeface="Century Gothic" panose="020B0502020202020204" pitchFamily="34" charset="0"/>
              </a:rPr>
              <a:t>Salihin</a:t>
            </a:r>
            <a:r>
              <a:rPr lang="en-US" sz="2000" dirty="0" smtClean="0">
                <a:latin typeface="Century Gothic" panose="020B0502020202020204" pitchFamily="34" charset="0"/>
              </a:rPr>
              <a:t> Premier Solutions</a:t>
            </a:r>
            <a:endParaRPr lang="en-MY" sz="2000" dirty="0">
              <a:latin typeface="Century Gothic" panose="020B0502020202020204" pitchFamily="34" charset="0"/>
            </a:endParaRPr>
          </a:p>
        </p:txBody>
      </p:sp>
    </p:spTree>
    <p:extLst>
      <p:ext uri="{BB962C8B-B14F-4D97-AF65-F5344CB8AC3E}">
        <p14:creationId xmlns:p14="http://schemas.microsoft.com/office/powerpoint/2010/main" val="11288049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296"/>
          <p:cNvSpPr txBox="1"/>
          <p:nvPr/>
        </p:nvSpPr>
        <p:spPr>
          <a:xfrm>
            <a:off x="2057400" y="1308509"/>
            <a:ext cx="5019093" cy="596491"/>
          </a:xfrm>
          <a:prstGeom prst="rect">
            <a:avLst/>
          </a:prstGeom>
          <a:noFill/>
          <a:ln>
            <a:noFill/>
          </a:ln>
        </p:spPr>
        <p:txBody>
          <a:bodyPr lIns="84392" tIns="42185" rIns="84392" bIns="42185" anchor="t" anchorCtr="0">
            <a:noAutofit/>
          </a:bodyPr>
          <a:lstStyle/>
          <a:p>
            <a:pPr algn="ctr">
              <a:buSzPct val="25000"/>
            </a:pPr>
            <a:r>
              <a:rPr lang="en-US" b="1" dirty="0">
                <a:latin typeface="Calibri"/>
                <a:ea typeface="Calibri"/>
                <a:cs typeface="Calibri"/>
                <a:sym typeface="Calibri"/>
              </a:rPr>
              <a:t>There </a:t>
            </a:r>
            <a:r>
              <a:rPr lang="en-US" b="1" dirty="0" smtClean="0">
                <a:latin typeface="Calibri"/>
                <a:ea typeface="Calibri"/>
                <a:cs typeface="Calibri"/>
                <a:sym typeface="Calibri"/>
              </a:rPr>
              <a:t>are </a:t>
            </a:r>
            <a:r>
              <a:rPr lang="en-US" b="1" dirty="0">
                <a:latin typeface="Calibri"/>
                <a:ea typeface="Calibri"/>
                <a:cs typeface="Calibri"/>
                <a:sym typeface="Calibri"/>
              </a:rPr>
              <a:t>5 main </a:t>
            </a:r>
            <a:r>
              <a:rPr lang="en-US" b="1" dirty="0" smtClean="0">
                <a:latin typeface="Calibri"/>
                <a:ea typeface="Calibri"/>
                <a:cs typeface="Calibri"/>
                <a:sym typeface="Calibri"/>
              </a:rPr>
              <a:t>modules of SPS</a:t>
            </a:r>
            <a:endParaRPr lang="en-US" b="1" dirty="0">
              <a:latin typeface="Calibri"/>
              <a:ea typeface="Calibri"/>
              <a:cs typeface="Calibri"/>
              <a:sym typeface="Calibri"/>
            </a:endParaRPr>
          </a:p>
        </p:txBody>
      </p:sp>
      <p:graphicFrame>
        <p:nvGraphicFramePr>
          <p:cNvPr id="6" name="Diagram 5"/>
          <p:cNvGraphicFramePr/>
          <p:nvPr>
            <p:extLst>
              <p:ext uri="{D42A27DB-BD31-4B8C-83A1-F6EECF244321}">
                <p14:modId xmlns:p14="http://schemas.microsoft.com/office/powerpoint/2010/main" val="2867785619"/>
              </p:ext>
            </p:extLst>
          </p:nvPr>
        </p:nvGraphicFramePr>
        <p:xfrm>
          <a:off x="609601" y="1752600"/>
          <a:ext cx="80010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457200" y="238780"/>
            <a:ext cx="4038600" cy="523220"/>
          </a:xfrm>
          <a:prstGeom prst="rect">
            <a:avLst/>
          </a:prstGeom>
          <a:noFill/>
        </p:spPr>
        <p:txBody>
          <a:bodyPr wrap="square" rtlCol="0">
            <a:spAutoFit/>
          </a:bodyPr>
          <a:lstStyle/>
          <a:p>
            <a:r>
              <a:rPr lang="en-US" sz="2800" b="1" dirty="0" smtClean="0">
                <a:latin typeface="Century Gothic" panose="020B0502020202020204" pitchFamily="34" charset="0"/>
              </a:rPr>
              <a:t>SPS Background</a:t>
            </a:r>
            <a:endParaRPr lang="en-MY" sz="2800" dirty="0">
              <a:latin typeface="Century Gothic" panose="020B0502020202020204" pitchFamily="34" charset="0"/>
            </a:endParaRPr>
          </a:p>
        </p:txBody>
      </p:sp>
      <p:sp>
        <p:nvSpPr>
          <p:cNvPr id="8" name="Rectangle 7"/>
          <p:cNvSpPr/>
          <p:nvPr/>
        </p:nvSpPr>
        <p:spPr>
          <a:xfrm>
            <a:off x="457200" y="666690"/>
            <a:ext cx="6172200" cy="400110"/>
          </a:xfrm>
          <a:prstGeom prst="rect">
            <a:avLst/>
          </a:prstGeom>
        </p:spPr>
        <p:txBody>
          <a:bodyPr wrap="square">
            <a:spAutoFit/>
          </a:bodyPr>
          <a:lstStyle/>
          <a:p>
            <a:r>
              <a:rPr lang="en-US" sz="2000" dirty="0" smtClean="0">
                <a:latin typeface="Century Gothic" panose="020B0502020202020204" pitchFamily="34" charset="0"/>
              </a:rPr>
              <a:t>The Main Modules</a:t>
            </a:r>
            <a:endParaRPr lang="en-MY" sz="2000" dirty="0">
              <a:latin typeface="Century Gothic" panose="020B0502020202020204" pitchFamily="34" charset="0"/>
            </a:endParaRPr>
          </a:p>
        </p:txBody>
      </p:sp>
    </p:spTree>
    <p:extLst>
      <p:ext uri="{BB962C8B-B14F-4D97-AF65-F5344CB8AC3E}">
        <p14:creationId xmlns:p14="http://schemas.microsoft.com/office/powerpoint/2010/main" val="759635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57200" y="238780"/>
            <a:ext cx="4038600" cy="523220"/>
          </a:xfrm>
          <a:prstGeom prst="rect">
            <a:avLst/>
          </a:prstGeom>
          <a:noFill/>
        </p:spPr>
        <p:txBody>
          <a:bodyPr wrap="square" rtlCol="0">
            <a:spAutoFit/>
          </a:bodyPr>
          <a:lstStyle/>
          <a:p>
            <a:r>
              <a:rPr lang="en-US" sz="2800" b="1" dirty="0" smtClean="0">
                <a:latin typeface="Century Gothic" panose="020B0502020202020204" pitchFamily="34" charset="0"/>
              </a:rPr>
              <a:t>SPS Background</a:t>
            </a:r>
            <a:endParaRPr lang="en-MY" sz="2800" dirty="0">
              <a:latin typeface="Century Gothic" panose="020B0502020202020204" pitchFamily="34" charset="0"/>
            </a:endParaRPr>
          </a:p>
        </p:txBody>
      </p:sp>
      <p:sp>
        <p:nvSpPr>
          <p:cNvPr id="10" name="Rectangle 9"/>
          <p:cNvSpPr/>
          <p:nvPr/>
        </p:nvSpPr>
        <p:spPr>
          <a:xfrm>
            <a:off x="457200" y="666690"/>
            <a:ext cx="6172200" cy="400110"/>
          </a:xfrm>
          <a:prstGeom prst="rect">
            <a:avLst/>
          </a:prstGeom>
        </p:spPr>
        <p:txBody>
          <a:bodyPr wrap="square">
            <a:spAutoFit/>
          </a:bodyPr>
          <a:lstStyle/>
          <a:p>
            <a:r>
              <a:rPr lang="en-US" sz="2000" dirty="0" smtClean="0">
                <a:latin typeface="Century Gothic" panose="020B0502020202020204" pitchFamily="34" charset="0"/>
              </a:rPr>
              <a:t>The Main Modules</a:t>
            </a:r>
            <a:endParaRPr lang="en-MY" sz="2000" dirty="0">
              <a:latin typeface="Century Gothic" panose="020B0502020202020204" pitchFamily="34" charset="0"/>
            </a:endParaRPr>
          </a:p>
        </p:txBody>
      </p:sp>
      <p:sp>
        <p:nvSpPr>
          <p:cNvPr id="6" name="Rectangle 5"/>
          <p:cNvSpPr/>
          <p:nvPr/>
        </p:nvSpPr>
        <p:spPr>
          <a:xfrm>
            <a:off x="3314700" y="2061481"/>
            <a:ext cx="4335415" cy="361454"/>
          </a:xfrm>
          <a:prstGeom prst="rect">
            <a:avLst/>
          </a:prstGeom>
          <a:solidFill>
            <a:schemeClr val="bg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r>
              <a:rPr lang="en-US" sz="1300" cap="small" dirty="0" smtClean="0">
                <a:latin typeface="Calibri Light" panose="020F0302020204030204" pitchFamily="34" charset="0"/>
                <a:cs typeface="Arial" pitchFamily="34" charset="0"/>
              </a:rPr>
              <a:t>     Admin &amp; general setup</a:t>
            </a:r>
            <a:endParaRPr lang="en-US" sz="1300" cap="small" dirty="0">
              <a:latin typeface="Calibri Light" panose="020F0302020204030204" pitchFamily="34" charset="0"/>
              <a:cs typeface="Arial" pitchFamily="34" charset="0"/>
            </a:endParaRPr>
          </a:p>
        </p:txBody>
      </p:sp>
      <p:grpSp>
        <p:nvGrpSpPr>
          <p:cNvPr id="2" name="Group 1"/>
          <p:cNvGrpSpPr/>
          <p:nvPr/>
        </p:nvGrpSpPr>
        <p:grpSpPr>
          <a:xfrm>
            <a:off x="1905000" y="2057401"/>
            <a:ext cx="1485900" cy="361454"/>
            <a:chOff x="342900" y="1752601"/>
            <a:chExt cx="1485900" cy="1011383"/>
          </a:xfrm>
        </p:grpSpPr>
        <p:sp>
          <p:nvSpPr>
            <p:cNvPr id="12" name="Rectangle 11"/>
            <p:cNvSpPr/>
            <p:nvPr/>
          </p:nvSpPr>
          <p:spPr>
            <a:xfrm>
              <a:off x="353233" y="1752601"/>
              <a:ext cx="1475567" cy="101138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solidFill>
                    <a:schemeClr val="tx1"/>
                  </a:solidFill>
                </a:rPr>
                <a:t>Module 1</a:t>
              </a:r>
              <a:endParaRPr lang="en-US" sz="1400" dirty="0">
                <a:solidFill>
                  <a:schemeClr val="tx1"/>
                </a:solidFill>
              </a:endParaRPr>
            </a:p>
          </p:txBody>
        </p:sp>
        <p:sp>
          <p:nvSpPr>
            <p:cNvPr id="13" name="L-Shape 12"/>
            <p:cNvSpPr/>
            <p:nvPr/>
          </p:nvSpPr>
          <p:spPr>
            <a:xfrm>
              <a:off x="342900" y="1752601"/>
              <a:ext cx="1485900" cy="1011383"/>
            </a:xfrm>
            <a:prstGeom prst="corner">
              <a:avLst>
                <a:gd name="adj1" fmla="val 9680"/>
                <a:gd name="adj2" fmla="val 9681"/>
              </a:avLst>
            </a:pr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tx1"/>
                </a:solidFill>
              </a:endParaRPr>
            </a:p>
          </p:txBody>
        </p:sp>
      </p:grpSp>
      <p:sp>
        <p:nvSpPr>
          <p:cNvPr id="8" name="L-Shape 7"/>
          <p:cNvSpPr/>
          <p:nvPr/>
        </p:nvSpPr>
        <p:spPr>
          <a:xfrm>
            <a:off x="2019299" y="2057400"/>
            <a:ext cx="5630815" cy="361454"/>
          </a:xfrm>
          <a:prstGeom prst="corner">
            <a:avLst>
              <a:gd name="adj1" fmla="val 9680"/>
              <a:gd name="adj2" fmla="val 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2" name="Rectangle 31"/>
          <p:cNvSpPr/>
          <p:nvPr/>
        </p:nvSpPr>
        <p:spPr>
          <a:xfrm>
            <a:off x="3299387" y="2442481"/>
            <a:ext cx="4350727" cy="361454"/>
          </a:xfrm>
          <a:prstGeom prst="rect">
            <a:avLst/>
          </a:prstGeom>
          <a:solidFill>
            <a:schemeClr val="bg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r>
              <a:rPr lang="en-US" sz="1300" cap="small" dirty="0" smtClean="0">
                <a:latin typeface="Calibri Light" panose="020F0302020204030204" pitchFamily="34" charset="0"/>
                <a:cs typeface="Arial" pitchFamily="34" charset="0"/>
              </a:rPr>
              <a:t>     general ledger</a:t>
            </a:r>
            <a:endParaRPr lang="en-US" sz="1300" cap="small" dirty="0">
              <a:latin typeface="Calibri Light" panose="020F0302020204030204" pitchFamily="34" charset="0"/>
              <a:cs typeface="Arial" pitchFamily="34" charset="0"/>
            </a:endParaRPr>
          </a:p>
        </p:txBody>
      </p:sp>
      <p:grpSp>
        <p:nvGrpSpPr>
          <p:cNvPr id="33" name="Group 32"/>
          <p:cNvGrpSpPr/>
          <p:nvPr/>
        </p:nvGrpSpPr>
        <p:grpSpPr>
          <a:xfrm>
            <a:off x="1905000" y="2438401"/>
            <a:ext cx="1493885" cy="361454"/>
            <a:chOff x="342900" y="1752601"/>
            <a:chExt cx="1485900" cy="1011383"/>
          </a:xfrm>
          <a:solidFill>
            <a:srgbClr val="00B050"/>
          </a:solidFill>
        </p:grpSpPr>
        <p:sp>
          <p:nvSpPr>
            <p:cNvPr id="34" name="Rectangle 33"/>
            <p:cNvSpPr/>
            <p:nvPr/>
          </p:nvSpPr>
          <p:spPr>
            <a:xfrm>
              <a:off x="353233" y="1752601"/>
              <a:ext cx="1475567" cy="101138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solidFill>
                    <a:schemeClr val="tx1"/>
                  </a:solidFill>
                </a:rPr>
                <a:t>Module 2</a:t>
              </a:r>
              <a:endParaRPr lang="en-US" sz="1400" dirty="0">
                <a:solidFill>
                  <a:schemeClr val="tx1"/>
                </a:solidFill>
              </a:endParaRPr>
            </a:p>
          </p:txBody>
        </p:sp>
        <p:sp>
          <p:nvSpPr>
            <p:cNvPr id="35" name="L-Shape 34"/>
            <p:cNvSpPr/>
            <p:nvPr/>
          </p:nvSpPr>
          <p:spPr>
            <a:xfrm>
              <a:off x="342900" y="1752601"/>
              <a:ext cx="1485900" cy="1011383"/>
            </a:xfrm>
            <a:prstGeom prst="corner">
              <a:avLst>
                <a:gd name="adj1" fmla="val 9680"/>
                <a:gd name="adj2" fmla="val 968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tx1"/>
                </a:solidFill>
              </a:endParaRPr>
            </a:p>
          </p:txBody>
        </p:sp>
      </p:grpSp>
      <p:sp>
        <p:nvSpPr>
          <p:cNvPr id="36" name="L-Shape 35"/>
          <p:cNvSpPr/>
          <p:nvPr/>
        </p:nvSpPr>
        <p:spPr>
          <a:xfrm>
            <a:off x="1997026" y="2438400"/>
            <a:ext cx="5661074" cy="361454"/>
          </a:xfrm>
          <a:prstGeom prst="corner">
            <a:avLst>
              <a:gd name="adj1" fmla="val 9680"/>
              <a:gd name="adj2" fmla="val 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7" name="Rectangle 36"/>
          <p:cNvSpPr/>
          <p:nvPr/>
        </p:nvSpPr>
        <p:spPr>
          <a:xfrm>
            <a:off x="3314700" y="2823481"/>
            <a:ext cx="4335415" cy="361454"/>
          </a:xfrm>
          <a:prstGeom prst="rect">
            <a:avLst/>
          </a:prstGeom>
          <a:solidFill>
            <a:schemeClr val="bg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r>
              <a:rPr lang="en-US" sz="1300" cap="small" dirty="0" smtClean="0">
                <a:latin typeface="Calibri Light" panose="020F0302020204030204" pitchFamily="34" charset="0"/>
                <a:cs typeface="Arial" pitchFamily="34" charset="0"/>
              </a:rPr>
              <a:t>     Account receivables</a:t>
            </a:r>
            <a:endParaRPr lang="en-US" sz="1300" cap="small" dirty="0">
              <a:latin typeface="Calibri Light" panose="020F0302020204030204" pitchFamily="34" charset="0"/>
              <a:cs typeface="Arial" pitchFamily="34" charset="0"/>
            </a:endParaRPr>
          </a:p>
        </p:txBody>
      </p:sp>
      <p:grpSp>
        <p:nvGrpSpPr>
          <p:cNvPr id="38" name="Group 37"/>
          <p:cNvGrpSpPr/>
          <p:nvPr/>
        </p:nvGrpSpPr>
        <p:grpSpPr>
          <a:xfrm>
            <a:off x="1905000" y="2819401"/>
            <a:ext cx="1485900" cy="361454"/>
            <a:chOff x="342900" y="1752601"/>
            <a:chExt cx="1485900" cy="1011383"/>
          </a:xfrm>
        </p:grpSpPr>
        <p:sp>
          <p:nvSpPr>
            <p:cNvPr id="39" name="Rectangle 38"/>
            <p:cNvSpPr/>
            <p:nvPr/>
          </p:nvSpPr>
          <p:spPr>
            <a:xfrm>
              <a:off x="353233" y="1752601"/>
              <a:ext cx="1475567" cy="101138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solidFill>
                    <a:schemeClr val="tx1"/>
                  </a:solidFill>
                </a:rPr>
                <a:t>Module 3</a:t>
              </a:r>
              <a:endParaRPr lang="en-US" sz="1400" dirty="0">
                <a:solidFill>
                  <a:schemeClr val="tx1"/>
                </a:solidFill>
              </a:endParaRPr>
            </a:p>
          </p:txBody>
        </p:sp>
        <p:sp>
          <p:nvSpPr>
            <p:cNvPr id="40" name="L-Shape 39"/>
            <p:cNvSpPr/>
            <p:nvPr/>
          </p:nvSpPr>
          <p:spPr>
            <a:xfrm>
              <a:off x="342900" y="1752601"/>
              <a:ext cx="1485900" cy="1011383"/>
            </a:xfrm>
            <a:prstGeom prst="corner">
              <a:avLst>
                <a:gd name="adj1" fmla="val 9680"/>
                <a:gd name="adj2" fmla="val 9681"/>
              </a:avLst>
            </a:pr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tx1"/>
                </a:solidFill>
              </a:endParaRPr>
            </a:p>
          </p:txBody>
        </p:sp>
      </p:grpSp>
      <p:sp>
        <p:nvSpPr>
          <p:cNvPr id="41" name="L-Shape 40"/>
          <p:cNvSpPr/>
          <p:nvPr/>
        </p:nvSpPr>
        <p:spPr>
          <a:xfrm>
            <a:off x="2019299" y="2819400"/>
            <a:ext cx="5630815" cy="361454"/>
          </a:xfrm>
          <a:prstGeom prst="corner">
            <a:avLst>
              <a:gd name="adj1" fmla="val 9680"/>
              <a:gd name="adj2" fmla="val 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42" name="Rectangle 41"/>
          <p:cNvSpPr/>
          <p:nvPr/>
        </p:nvSpPr>
        <p:spPr>
          <a:xfrm>
            <a:off x="3299387" y="3204481"/>
            <a:ext cx="4350727" cy="361454"/>
          </a:xfrm>
          <a:prstGeom prst="rect">
            <a:avLst/>
          </a:prstGeom>
          <a:solidFill>
            <a:schemeClr val="bg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r>
              <a:rPr lang="en-US" sz="1300" cap="small" dirty="0" smtClean="0">
                <a:latin typeface="Calibri Light" panose="020F0302020204030204" pitchFamily="34" charset="0"/>
                <a:cs typeface="Arial" pitchFamily="34" charset="0"/>
              </a:rPr>
              <a:t>     account payables</a:t>
            </a:r>
            <a:endParaRPr lang="en-US" sz="1300" cap="small" dirty="0">
              <a:latin typeface="Calibri Light" panose="020F0302020204030204" pitchFamily="34" charset="0"/>
              <a:cs typeface="Arial" pitchFamily="34" charset="0"/>
            </a:endParaRPr>
          </a:p>
        </p:txBody>
      </p:sp>
      <p:grpSp>
        <p:nvGrpSpPr>
          <p:cNvPr id="43" name="Group 42"/>
          <p:cNvGrpSpPr/>
          <p:nvPr/>
        </p:nvGrpSpPr>
        <p:grpSpPr>
          <a:xfrm>
            <a:off x="1905000" y="3200401"/>
            <a:ext cx="1493885" cy="361454"/>
            <a:chOff x="342900" y="1752601"/>
            <a:chExt cx="1485900" cy="1011383"/>
          </a:xfrm>
          <a:solidFill>
            <a:srgbClr val="00B050"/>
          </a:solidFill>
        </p:grpSpPr>
        <p:sp>
          <p:nvSpPr>
            <p:cNvPr id="44" name="Rectangle 43"/>
            <p:cNvSpPr/>
            <p:nvPr/>
          </p:nvSpPr>
          <p:spPr>
            <a:xfrm>
              <a:off x="353233" y="1752601"/>
              <a:ext cx="1475567" cy="101138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solidFill>
                    <a:schemeClr val="tx1"/>
                  </a:solidFill>
                </a:rPr>
                <a:t>Module 4</a:t>
              </a:r>
              <a:endParaRPr lang="en-US" sz="1400" dirty="0">
                <a:solidFill>
                  <a:schemeClr val="tx1"/>
                </a:solidFill>
              </a:endParaRPr>
            </a:p>
          </p:txBody>
        </p:sp>
        <p:sp>
          <p:nvSpPr>
            <p:cNvPr id="45" name="L-Shape 44"/>
            <p:cNvSpPr/>
            <p:nvPr/>
          </p:nvSpPr>
          <p:spPr>
            <a:xfrm>
              <a:off x="342900" y="1752601"/>
              <a:ext cx="1485900" cy="1011383"/>
            </a:xfrm>
            <a:prstGeom prst="corner">
              <a:avLst>
                <a:gd name="adj1" fmla="val 9680"/>
                <a:gd name="adj2" fmla="val 968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tx1"/>
                </a:solidFill>
              </a:endParaRPr>
            </a:p>
          </p:txBody>
        </p:sp>
      </p:grpSp>
      <p:sp>
        <p:nvSpPr>
          <p:cNvPr id="46" name="L-Shape 45"/>
          <p:cNvSpPr/>
          <p:nvPr/>
        </p:nvSpPr>
        <p:spPr>
          <a:xfrm>
            <a:off x="1997026" y="3200400"/>
            <a:ext cx="5661074" cy="361454"/>
          </a:xfrm>
          <a:prstGeom prst="corner">
            <a:avLst>
              <a:gd name="adj1" fmla="val 9680"/>
              <a:gd name="adj2" fmla="val 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47" name="Rectangle 46"/>
          <p:cNvSpPr/>
          <p:nvPr/>
        </p:nvSpPr>
        <p:spPr>
          <a:xfrm>
            <a:off x="3314700" y="3585481"/>
            <a:ext cx="4335415" cy="361454"/>
          </a:xfrm>
          <a:prstGeom prst="rect">
            <a:avLst/>
          </a:prstGeom>
          <a:solidFill>
            <a:schemeClr val="bg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r>
              <a:rPr lang="en-US" sz="1300" cap="small" dirty="0" smtClean="0">
                <a:latin typeface="Calibri Light" panose="020F0302020204030204" pitchFamily="34" charset="0"/>
                <a:cs typeface="Arial" pitchFamily="34" charset="0"/>
              </a:rPr>
              <a:t>     sales order</a:t>
            </a:r>
            <a:endParaRPr lang="en-US" sz="1300" cap="small" dirty="0">
              <a:latin typeface="Calibri Light" panose="020F0302020204030204" pitchFamily="34" charset="0"/>
              <a:cs typeface="Arial" pitchFamily="34" charset="0"/>
            </a:endParaRPr>
          </a:p>
        </p:txBody>
      </p:sp>
      <p:grpSp>
        <p:nvGrpSpPr>
          <p:cNvPr id="48" name="Group 47"/>
          <p:cNvGrpSpPr/>
          <p:nvPr/>
        </p:nvGrpSpPr>
        <p:grpSpPr>
          <a:xfrm>
            <a:off x="1905000" y="3581401"/>
            <a:ext cx="1485900" cy="361454"/>
            <a:chOff x="342900" y="1752601"/>
            <a:chExt cx="1485900" cy="1011383"/>
          </a:xfrm>
        </p:grpSpPr>
        <p:sp>
          <p:nvSpPr>
            <p:cNvPr id="49" name="Rectangle 48"/>
            <p:cNvSpPr/>
            <p:nvPr/>
          </p:nvSpPr>
          <p:spPr>
            <a:xfrm>
              <a:off x="353233" y="1752601"/>
              <a:ext cx="1475567" cy="101138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solidFill>
                    <a:schemeClr val="tx1"/>
                  </a:solidFill>
                </a:rPr>
                <a:t>Module 5</a:t>
              </a:r>
              <a:endParaRPr lang="en-US" sz="1400" dirty="0">
                <a:solidFill>
                  <a:schemeClr val="tx1"/>
                </a:solidFill>
              </a:endParaRPr>
            </a:p>
          </p:txBody>
        </p:sp>
        <p:sp>
          <p:nvSpPr>
            <p:cNvPr id="50" name="L-Shape 49"/>
            <p:cNvSpPr/>
            <p:nvPr/>
          </p:nvSpPr>
          <p:spPr>
            <a:xfrm>
              <a:off x="342900" y="1752601"/>
              <a:ext cx="1485900" cy="1011383"/>
            </a:xfrm>
            <a:prstGeom prst="corner">
              <a:avLst>
                <a:gd name="adj1" fmla="val 9680"/>
                <a:gd name="adj2" fmla="val 9681"/>
              </a:avLst>
            </a:pr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tx1"/>
                </a:solidFill>
              </a:endParaRPr>
            </a:p>
          </p:txBody>
        </p:sp>
      </p:grpSp>
      <p:sp>
        <p:nvSpPr>
          <p:cNvPr id="51" name="L-Shape 50"/>
          <p:cNvSpPr/>
          <p:nvPr/>
        </p:nvSpPr>
        <p:spPr>
          <a:xfrm>
            <a:off x="2019299" y="3581400"/>
            <a:ext cx="5630815" cy="361454"/>
          </a:xfrm>
          <a:prstGeom prst="corner">
            <a:avLst>
              <a:gd name="adj1" fmla="val 9680"/>
              <a:gd name="adj2" fmla="val 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52" name="Rectangle 51"/>
          <p:cNvSpPr/>
          <p:nvPr/>
        </p:nvSpPr>
        <p:spPr>
          <a:xfrm>
            <a:off x="3299387" y="3966481"/>
            <a:ext cx="4350727" cy="361454"/>
          </a:xfrm>
          <a:prstGeom prst="rect">
            <a:avLst/>
          </a:prstGeom>
          <a:solidFill>
            <a:schemeClr val="bg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r>
              <a:rPr lang="en-US" sz="1300" cap="small" dirty="0" smtClean="0">
                <a:latin typeface="Calibri Light" panose="020F0302020204030204" pitchFamily="34" charset="0"/>
                <a:cs typeface="Arial" pitchFamily="34" charset="0"/>
              </a:rPr>
              <a:t>     purchasing</a:t>
            </a:r>
            <a:endParaRPr lang="en-US" sz="1300" cap="small" dirty="0">
              <a:latin typeface="Calibri Light" panose="020F0302020204030204" pitchFamily="34" charset="0"/>
              <a:cs typeface="Arial" pitchFamily="34" charset="0"/>
            </a:endParaRPr>
          </a:p>
        </p:txBody>
      </p:sp>
      <p:grpSp>
        <p:nvGrpSpPr>
          <p:cNvPr id="53" name="Group 52"/>
          <p:cNvGrpSpPr/>
          <p:nvPr/>
        </p:nvGrpSpPr>
        <p:grpSpPr>
          <a:xfrm>
            <a:off x="1905000" y="3962401"/>
            <a:ext cx="1493885" cy="361454"/>
            <a:chOff x="342900" y="1752601"/>
            <a:chExt cx="1485900" cy="1011383"/>
          </a:xfrm>
          <a:solidFill>
            <a:srgbClr val="00B050"/>
          </a:solidFill>
        </p:grpSpPr>
        <p:sp>
          <p:nvSpPr>
            <p:cNvPr id="54" name="Rectangle 53"/>
            <p:cNvSpPr/>
            <p:nvPr/>
          </p:nvSpPr>
          <p:spPr>
            <a:xfrm>
              <a:off x="353233" y="1752601"/>
              <a:ext cx="1475567" cy="101138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solidFill>
                    <a:schemeClr val="tx1"/>
                  </a:solidFill>
                </a:rPr>
                <a:t>Module 6</a:t>
              </a:r>
              <a:endParaRPr lang="en-US" sz="1400" dirty="0">
                <a:solidFill>
                  <a:schemeClr val="tx1"/>
                </a:solidFill>
              </a:endParaRPr>
            </a:p>
          </p:txBody>
        </p:sp>
        <p:sp>
          <p:nvSpPr>
            <p:cNvPr id="55" name="L-Shape 54"/>
            <p:cNvSpPr/>
            <p:nvPr/>
          </p:nvSpPr>
          <p:spPr>
            <a:xfrm>
              <a:off x="342900" y="1752601"/>
              <a:ext cx="1485900" cy="1011383"/>
            </a:xfrm>
            <a:prstGeom prst="corner">
              <a:avLst>
                <a:gd name="adj1" fmla="val 9680"/>
                <a:gd name="adj2" fmla="val 968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tx1"/>
                </a:solidFill>
              </a:endParaRPr>
            </a:p>
          </p:txBody>
        </p:sp>
      </p:grpSp>
      <p:sp>
        <p:nvSpPr>
          <p:cNvPr id="56" name="L-Shape 55"/>
          <p:cNvSpPr/>
          <p:nvPr/>
        </p:nvSpPr>
        <p:spPr>
          <a:xfrm>
            <a:off x="1997026" y="3962400"/>
            <a:ext cx="5661074" cy="361454"/>
          </a:xfrm>
          <a:prstGeom prst="corner">
            <a:avLst>
              <a:gd name="adj1" fmla="val 9680"/>
              <a:gd name="adj2" fmla="val 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57" name="Rectangle 56"/>
          <p:cNvSpPr/>
          <p:nvPr/>
        </p:nvSpPr>
        <p:spPr>
          <a:xfrm>
            <a:off x="3314700" y="4347481"/>
            <a:ext cx="4335415" cy="361454"/>
          </a:xfrm>
          <a:prstGeom prst="rect">
            <a:avLst/>
          </a:prstGeom>
          <a:solidFill>
            <a:schemeClr val="bg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r>
              <a:rPr lang="en-US" sz="1300" cap="small" dirty="0" smtClean="0">
                <a:latin typeface="Calibri Light" panose="020F0302020204030204" pitchFamily="34" charset="0"/>
                <a:cs typeface="Arial" pitchFamily="34" charset="0"/>
              </a:rPr>
              <a:t>     inventory</a:t>
            </a:r>
            <a:endParaRPr lang="en-US" sz="1300" cap="small" dirty="0">
              <a:latin typeface="Calibri Light" panose="020F0302020204030204" pitchFamily="34" charset="0"/>
              <a:cs typeface="Arial" pitchFamily="34" charset="0"/>
            </a:endParaRPr>
          </a:p>
        </p:txBody>
      </p:sp>
      <p:grpSp>
        <p:nvGrpSpPr>
          <p:cNvPr id="58" name="Group 57"/>
          <p:cNvGrpSpPr/>
          <p:nvPr/>
        </p:nvGrpSpPr>
        <p:grpSpPr>
          <a:xfrm>
            <a:off x="1905000" y="4343401"/>
            <a:ext cx="1485900" cy="361454"/>
            <a:chOff x="342900" y="1752601"/>
            <a:chExt cx="1485900" cy="1011383"/>
          </a:xfrm>
        </p:grpSpPr>
        <p:sp>
          <p:nvSpPr>
            <p:cNvPr id="59" name="Rectangle 58"/>
            <p:cNvSpPr/>
            <p:nvPr/>
          </p:nvSpPr>
          <p:spPr>
            <a:xfrm>
              <a:off x="353233" y="1752601"/>
              <a:ext cx="1475567" cy="101138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solidFill>
                    <a:schemeClr val="tx1"/>
                  </a:solidFill>
                </a:rPr>
                <a:t>Module 7</a:t>
              </a:r>
              <a:endParaRPr lang="en-US" sz="1400" dirty="0">
                <a:solidFill>
                  <a:schemeClr val="tx1"/>
                </a:solidFill>
              </a:endParaRPr>
            </a:p>
          </p:txBody>
        </p:sp>
        <p:sp>
          <p:nvSpPr>
            <p:cNvPr id="60" name="L-Shape 59"/>
            <p:cNvSpPr/>
            <p:nvPr/>
          </p:nvSpPr>
          <p:spPr>
            <a:xfrm>
              <a:off x="342900" y="1752601"/>
              <a:ext cx="1485900" cy="1011383"/>
            </a:xfrm>
            <a:prstGeom prst="corner">
              <a:avLst>
                <a:gd name="adj1" fmla="val 9680"/>
                <a:gd name="adj2" fmla="val 9681"/>
              </a:avLst>
            </a:pr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tx1"/>
                </a:solidFill>
              </a:endParaRPr>
            </a:p>
          </p:txBody>
        </p:sp>
      </p:grpSp>
      <p:sp>
        <p:nvSpPr>
          <p:cNvPr id="61" name="L-Shape 60"/>
          <p:cNvSpPr/>
          <p:nvPr/>
        </p:nvSpPr>
        <p:spPr>
          <a:xfrm>
            <a:off x="2019299" y="4343400"/>
            <a:ext cx="5630815" cy="361454"/>
          </a:xfrm>
          <a:prstGeom prst="corner">
            <a:avLst>
              <a:gd name="adj1" fmla="val 9680"/>
              <a:gd name="adj2" fmla="val 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62" name="Rectangle 61"/>
          <p:cNvSpPr/>
          <p:nvPr/>
        </p:nvSpPr>
        <p:spPr>
          <a:xfrm>
            <a:off x="3299387" y="4728481"/>
            <a:ext cx="4350727" cy="361454"/>
          </a:xfrm>
          <a:prstGeom prst="rect">
            <a:avLst/>
          </a:prstGeom>
          <a:solidFill>
            <a:schemeClr val="bg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r>
              <a:rPr lang="en-US" sz="1300" cap="small" dirty="0" smtClean="0">
                <a:latin typeface="Calibri Light" panose="020F0302020204030204" pitchFamily="34" charset="0"/>
                <a:cs typeface="Arial" pitchFamily="34" charset="0"/>
              </a:rPr>
              <a:t>     goods &amp; service tax (</a:t>
            </a:r>
            <a:r>
              <a:rPr lang="en-US" sz="1300" cap="small" dirty="0" err="1" smtClean="0">
                <a:latin typeface="Calibri Light" panose="020F0302020204030204" pitchFamily="34" charset="0"/>
                <a:cs typeface="Arial" pitchFamily="34" charset="0"/>
              </a:rPr>
              <a:t>gst</a:t>
            </a:r>
            <a:r>
              <a:rPr lang="en-US" sz="1300" cap="small" dirty="0" smtClean="0">
                <a:latin typeface="Calibri Light" panose="020F0302020204030204" pitchFamily="34" charset="0"/>
                <a:cs typeface="Arial" pitchFamily="34" charset="0"/>
              </a:rPr>
              <a:t>)</a:t>
            </a:r>
            <a:endParaRPr lang="en-US" sz="1300" cap="small" dirty="0">
              <a:latin typeface="Calibri Light" panose="020F0302020204030204" pitchFamily="34" charset="0"/>
              <a:cs typeface="Arial" pitchFamily="34" charset="0"/>
            </a:endParaRPr>
          </a:p>
        </p:txBody>
      </p:sp>
      <p:grpSp>
        <p:nvGrpSpPr>
          <p:cNvPr id="63" name="Group 62"/>
          <p:cNvGrpSpPr/>
          <p:nvPr/>
        </p:nvGrpSpPr>
        <p:grpSpPr>
          <a:xfrm>
            <a:off x="1905000" y="4724401"/>
            <a:ext cx="1493885" cy="361454"/>
            <a:chOff x="342900" y="1752601"/>
            <a:chExt cx="1485900" cy="1011383"/>
          </a:xfrm>
          <a:solidFill>
            <a:srgbClr val="00B050"/>
          </a:solidFill>
        </p:grpSpPr>
        <p:sp>
          <p:nvSpPr>
            <p:cNvPr id="64" name="Rectangle 63"/>
            <p:cNvSpPr/>
            <p:nvPr/>
          </p:nvSpPr>
          <p:spPr>
            <a:xfrm>
              <a:off x="353233" y="1752601"/>
              <a:ext cx="1475567" cy="101138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solidFill>
                    <a:schemeClr val="tx1"/>
                  </a:solidFill>
                </a:rPr>
                <a:t>Module 8</a:t>
              </a:r>
              <a:endParaRPr lang="en-US" sz="1400" dirty="0">
                <a:solidFill>
                  <a:schemeClr val="tx1"/>
                </a:solidFill>
              </a:endParaRPr>
            </a:p>
          </p:txBody>
        </p:sp>
        <p:sp>
          <p:nvSpPr>
            <p:cNvPr id="65" name="L-Shape 64"/>
            <p:cNvSpPr/>
            <p:nvPr/>
          </p:nvSpPr>
          <p:spPr>
            <a:xfrm>
              <a:off x="342900" y="1752601"/>
              <a:ext cx="1485900" cy="1011383"/>
            </a:xfrm>
            <a:prstGeom prst="corner">
              <a:avLst>
                <a:gd name="adj1" fmla="val 9680"/>
                <a:gd name="adj2" fmla="val 968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tx1"/>
                </a:solidFill>
              </a:endParaRPr>
            </a:p>
          </p:txBody>
        </p:sp>
      </p:grpSp>
      <p:sp>
        <p:nvSpPr>
          <p:cNvPr id="66" name="L-Shape 65"/>
          <p:cNvSpPr/>
          <p:nvPr/>
        </p:nvSpPr>
        <p:spPr>
          <a:xfrm>
            <a:off x="1997026" y="4724400"/>
            <a:ext cx="5661074" cy="361454"/>
          </a:xfrm>
          <a:prstGeom prst="corner">
            <a:avLst>
              <a:gd name="adj1" fmla="val 9680"/>
              <a:gd name="adj2" fmla="val 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67" name="Rectangle 66"/>
          <p:cNvSpPr/>
          <p:nvPr/>
        </p:nvSpPr>
        <p:spPr>
          <a:xfrm>
            <a:off x="3322685" y="5094016"/>
            <a:ext cx="4335415" cy="433574"/>
          </a:xfrm>
          <a:prstGeom prst="rect">
            <a:avLst/>
          </a:prstGeom>
          <a:solidFill>
            <a:schemeClr val="bg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r>
              <a:rPr lang="en-US" sz="1300" cap="small" dirty="0" smtClean="0">
                <a:latin typeface="Calibri Light" panose="020F0302020204030204" pitchFamily="34" charset="0"/>
                <a:cs typeface="Arial" pitchFamily="34" charset="0"/>
              </a:rPr>
              <a:t>     zakat &amp; </a:t>
            </a:r>
            <a:r>
              <a:rPr lang="en-US" sz="1300" cap="small" dirty="0" err="1" smtClean="0">
                <a:latin typeface="Calibri Light" panose="020F0302020204030204" pitchFamily="34" charset="0"/>
                <a:cs typeface="Arial" pitchFamily="34" charset="0"/>
              </a:rPr>
              <a:t>waqf</a:t>
            </a:r>
            <a:endParaRPr lang="en-US" sz="1300" cap="small" dirty="0">
              <a:latin typeface="Calibri Light" panose="020F0302020204030204" pitchFamily="34" charset="0"/>
              <a:cs typeface="Arial" pitchFamily="34" charset="0"/>
            </a:endParaRPr>
          </a:p>
        </p:txBody>
      </p:sp>
      <p:grpSp>
        <p:nvGrpSpPr>
          <p:cNvPr id="68" name="Group 67"/>
          <p:cNvGrpSpPr/>
          <p:nvPr/>
        </p:nvGrpSpPr>
        <p:grpSpPr>
          <a:xfrm>
            <a:off x="1912985" y="5089936"/>
            <a:ext cx="1485900" cy="433574"/>
            <a:chOff x="342900" y="1752601"/>
            <a:chExt cx="1485900" cy="1011383"/>
          </a:xfrm>
        </p:grpSpPr>
        <p:sp>
          <p:nvSpPr>
            <p:cNvPr id="69" name="Rectangle 68"/>
            <p:cNvSpPr/>
            <p:nvPr/>
          </p:nvSpPr>
          <p:spPr>
            <a:xfrm>
              <a:off x="353233" y="1752601"/>
              <a:ext cx="1475567" cy="101138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solidFill>
                    <a:schemeClr val="tx1"/>
                  </a:solidFill>
                </a:rPr>
                <a:t>Module 7</a:t>
              </a:r>
              <a:endParaRPr lang="en-US" sz="1400" dirty="0">
                <a:solidFill>
                  <a:schemeClr val="tx1"/>
                </a:solidFill>
              </a:endParaRPr>
            </a:p>
          </p:txBody>
        </p:sp>
        <p:sp>
          <p:nvSpPr>
            <p:cNvPr id="70" name="L-Shape 69"/>
            <p:cNvSpPr/>
            <p:nvPr/>
          </p:nvSpPr>
          <p:spPr>
            <a:xfrm>
              <a:off x="342900" y="1752601"/>
              <a:ext cx="1485900" cy="1011383"/>
            </a:xfrm>
            <a:prstGeom prst="corner">
              <a:avLst>
                <a:gd name="adj1" fmla="val 9680"/>
                <a:gd name="adj2" fmla="val 9681"/>
              </a:avLst>
            </a:pr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tx1"/>
                </a:solidFill>
              </a:endParaRPr>
            </a:p>
          </p:txBody>
        </p:sp>
      </p:grpSp>
      <p:sp>
        <p:nvSpPr>
          <p:cNvPr id="71" name="L-Shape 70"/>
          <p:cNvSpPr/>
          <p:nvPr/>
        </p:nvSpPr>
        <p:spPr>
          <a:xfrm>
            <a:off x="2027284" y="5089935"/>
            <a:ext cx="5630815" cy="433574"/>
          </a:xfrm>
          <a:prstGeom prst="corner">
            <a:avLst>
              <a:gd name="adj1" fmla="val 9680"/>
              <a:gd name="adj2" fmla="val 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Tree>
    <p:extLst>
      <p:ext uri="{BB962C8B-B14F-4D97-AF65-F5344CB8AC3E}">
        <p14:creationId xmlns:p14="http://schemas.microsoft.com/office/powerpoint/2010/main" val="2595239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238780"/>
            <a:ext cx="4038600" cy="523220"/>
          </a:xfrm>
          <a:prstGeom prst="rect">
            <a:avLst/>
          </a:prstGeom>
          <a:noFill/>
        </p:spPr>
        <p:txBody>
          <a:bodyPr wrap="square" rtlCol="0">
            <a:spAutoFit/>
          </a:bodyPr>
          <a:lstStyle/>
          <a:p>
            <a:r>
              <a:rPr lang="en-US" sz="2800" b="1" dirty="0" smtClean="0">
                <a:latin typeface="Century Gothic" panose="020B0502020202020204" pitchFamily="34" charset="0"/>
              </a:rPr>
              <a:t>SPS Background</a:t>
            </a:r>
            <a:endParaRPr lang="en-MY" sz="2800" dirty="0">
              <a:latin typeface="Century Gothic" panose="020B0502020202020204" pitchFamily="34" charset="0"/>
            </a:endParaRPr>
          </a:p>
        </p:txBody>
      </p:sp>
      <p:sp>
        <p:nvSpPr>
          <p:cNvPr id="6" name="Rectangle 5"/>
          <p:cNvSpPr/>
          <p:nvPr/>
        </p:nvSpPr>
        <p:spPr>
          <a:xfrm>
            <a:off x="457200" y="666690"/>
            <a:ext cx="6172200" cy="400110"/>
          </a:xfrm>
          <a:prstGeom prst="rect">
            <a:avLst/>
          </a:prstGeom>
        </p:spPr>
        <p:txBody>
          <a:bodyPr wrap="square">
            <a:spAutoFit/>
          </a:bodyPr>
          <a:lstStyle/>
          <a:p>
            <a:r>
              <a:rPr lang="en-US" sz="2000" dirty="0" smtClean="0">
                <a:latin typeface="Century Gothic" panose="020B0502020202020204" pitchFamily="34" charset="0"/>
              </a:rPr>
              <a:t>The Main Modules</a:t>
            </a:r>
            <a:endParaRPr lang="en-MY" sz="2000" dirty="0">
              <a:latin typeface="Century Gothic" panose="020B0502020202020204" pitchFamily="34" charset="0"/>
            </a:endParaRPr>
          </a:p>
        </p:txBody>
      </p:sp>
      <p:sp>
        <p:nvSpPr>
          <p:cNvPr id="7" name="Shape 288"/>
          <p:cNvSpPr txBox="1"/>
          <p:nvPr/>
        </p:nvSpPr>
        <p:spPr>
          <a:xfrm>
            <a:off x="502265" y="1642001"/>
            <a:ext cx="8088923" cy="3920599"/>
          </a:xfrm>
          <a:prstGeom prst="rect">
            <a:avLst/>
          </a:prstGeom>
          <a:noFill/>
          <a:ln>
            <a:noFill/>
          </a:ln>
        </p:spPr>
        <p:txBody>
          <a:bodyPr lIns="84392" tIns="42185" rIns="84392" bIns="42185" anchor="t" anchorCtr="0">
            <a:noAutofit/>
          </a:bodyPr>
          <a:lstStyle/>
          <a:p>
            <a:pPr marL="342900" indent="-342900" algn="just">
              <a:buAutoNum type="arabicPeriod"/>
            </a:pPr>
            <a:r>
              <a:rPr lang="en-US" sz="1600" dirty="0" smtClean="0"/>
              <a:t>General Set Up Module</a:t>
            </a:r>
          </a:p>
          <a:p>
            <a:pPr marL="800100" lvl="1" indent="-342900" algn="just">
              <a:buFont typeface="Arial" panose="020B0604020202020204" pitchFamily="34" charset="0"/>
              <a:buChar char="•"/>
            </a:pPr>
            <a:r>
              <a:rPr lang="en-US" sz="1600" dirty="0" smtClean="0"/>
              <a:t>Set up a company</a:t>
            </a:r>
          </a:p>
          <a:p>
            <a:pPr marL="800100" lvl="1" indent="-342900" algn="just">
              <a:buFont typeface="Arial" panose="020B0604020202020204" pitchFamily="34" charset="0"/>
              <a:buChar char="•"/>
            </a:pPr>
            <a:r>
              <a:rPr lang="en-US" sz="1600" dirty="0" smtClean="0"/>
              <a:t>Set up employee</a:t>
            </a:r>
          </a:p>
          <a:p>
            <a:pPr marL="800100" lvl="1" indent="-342900" algn="just">
              <a:buFont typeface="Arial" panose="020B0604020202020204" pitchFamily="34" charset="0"/>
              <a:buChar char="•"/>
            </a:pPr>
            <a:r>
              <a:rPr lang="en-US" sz="1600" dirty="0" smtClean="0"/>
              <a:t>Set up agent</a:t>
            </a:r>
          </a:p>
          <a:p>
            <a:pPr marL="800100" lvl="1" indent="-342900" algn="just">
              <a:buFont typeface="Arial" panose="020B0604020202020204" pitchFamily="34" charset="0"/>
              <a:buChar char="•"/>
            </a:pPr>
            <a:r>
              <a:rPr lang="en-US" sz="1600" dirty="0" smtClean="0"/>
              <a:t>Set up master code</a:t>
            </a:r>
          </a:p>
          <a:p>
            <a:pPr marL="800100" lvl="1" indent="-342900" algn="just">
              <a:buFont typeface="Arial" panose="020B0604020202020204" pitchFamily="34" charset="0"/>
              <a:buChar char="•"/>
            </a:pPr>
            <a:r>
              <a:rPr lang="en-US" sz="1600" dirty="0" smtClean="0"/>
              <a:t>Set up project</a:t>
            </a:r>
          </a:p>
          <a:p>
            <a:pPr marL="800100" lvl="1" indent="-342900" algn="just">
              <a:buFont typeface="Arial" panose="020B0604020202020204" pitchFamily="34" charset="0"/>
              <a:buChar char="•"/>
            </a:pPr>
            <a:r>
              <a:rPr lang="en-US" sz="1600" dirty="0" smtClean="0"/>
              <a:t>Set up terms</a:t>
            </a:r>
          </a:p>
          <a:p>
            <a:pPr marL="800100" lvl="1" indent="-342900" algn="just">
              <a:buFont typeface="Arial" panose="020B0604020202020204" pitchFamily="34" charset="0"/>
              <a:buChar char="•"/>
            </a:pPr>
            <a:r>
              <a:rPr lang="en-US" sz="1600" dirty="0" smtClean="0"/>
              <a:t>Set up bank</a:t>
            </a:r>
          </a:p>
          <a:p>
            <a:pPr marL="800100" lvl="1" indent="-342900" algn="just">
              <a:buFont typeface="Arial" panose="020B0604020202020204" pitchFamily="34" charset="0"/>
              <a:buChar char="•"/>
            </a:pPr>
            <a:r>
              <a:rPr lang="en-US" sz="1600" dirty="0" smtClean="0"/>
              <a:t>Set up ship to (location)</a:t>
            </a:r>
          </a:p>
          <a:p>
            <a:pPr marL="800100" lvl="1" indent="-342900" algn="just">
              <a:buFont typeface="Arial" panose="020B0604020202020204" pitchFamily="34" charset="0"/>
              <a:buChar char="•"/>
            </a:pPr>
            <a:r>
              <a:rPr lang="en-US" sz="1600" dirty="0" smtClean="0"/>
              <a:t>Set up a graph</a:t>
            </a:r>
          </a:p>
          <a:p>
            <a:pPr marL="800100" lvl="1" indent="-342900" algn="just">
              <a:buFont typeface="Arial" panose="020B0604020202020204" pitchFamily="34" charset="0"/>
              <a:buChar char="•"/>
            </a:pPr>
            <a:endParaRPr lang="en-US" sz="1600" dirty="0"/>
          </a:p>
          <a:p>
            <a:pPr marL="342900" indent="-342900" algn="just">
              <a:buAutoNum type="arabicPeriod"/>
            </a:pPr>
            <a:r>
              <a:rPr lang="en-US" sz="1600" dirty="0" smtClean="0"/>
              <a:t>Admin Module</a:t>
            </a:r>
          </a:p>
          <a:p>
            <a:pPr marL="800100" lvl="1" indent="-342900" algn="just">
              <a:buFont typeface="Arial" panose="020B0604020202020204" pitchFamily="34" charset="0"/>
              <a:buChar char="•"/>
            </a:pPr>
            <a:r>
              <a:rPr lang="en-US" sz="1600" dirty="0"/>
              <a:t>A</a:t>
            </a:r>
            <a:r>
              <a:rPr lang="en-US" sz="1600" dirty="0" smtClean="0"/>
              <a:t>dd/edit &amp; authorization of access for each user</a:t>
            </a:r>
          </a:p>
          <a:p>
            <a:pPr marL="800100" lvl="1" indent="-342900" algn="just">
              <a:buFont typeface="Arial" panose="020B0604020202020204" pitchFamily="34" charset="0"/>
              <a:buChar char="•"/>
            </a:pPr>
            <a:r>
              <a:rPr lang="en-US" sz="1600" dirty="0" smtClean="0"/>
              <a:t>Search &amp; produce log report</a:t>
            </a:r>
          </a:p>
          <a:p>
            <a:pPr marL="800100" lvl="1" indent="-342900" algn="just">
              <a:buFont typeface="Arial" panose="020B0604020202020204" pitchFamily="34" charset="0"/>
              <a:buChar char="•"/>
            </a:pPr>
            <a:r>
              <a:rPr lang="en-US" sz="1600" dirty="0" smtClean="0"/>
              <a:t>Perform a backup</a:t>
            </a:r>
          </a:p>
          <a:p>
            <a:pPr marL="800100" lvl="1" indent="-342900" algn="just">
              <a:buFont typeface="Arial" panose="020B0604020202020204" pitchFamily="34" charset="0"/>
              <a:buChar char="•"/>
            </a:pPr>
            <a:r>
              <a:rPr lang="en-US" sz="1600" dirty="0" smtClean="0"/>
              <a:t>Upgrade license &amp; version</a:t>
            </a:r>
          </a:p>
        </p:txBody>
      </p:sp>
    </p:spTree>
    <p:extLst>
      <p:ext uri="{BB962C8B-B14F-4D97-AF65-F5344CB8AC3E}">
        <p14:creationId xmlns:p14="http://schemas.microsoft.com/office/powerpoint/2010/main" val="41414823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57200" y="238780"/>
            <a:ext cx="4038600" cy="523220"/>
          </a:xfrm>
          <a:prstGeom prst="rect">
            <a:avLst/>
          </a:prstGeom>
          <a:noFill/>
        </p:spPr>
        <p:txBody>
          <a:bodyPr wrap="square" rtlCol="0">
            <a:spAutoFit/>
          </a:bodyPr>
          <a:lstStyle/>
          <a:p>
            <a:r>
              <a:rPr lang="en-US" sz="2800" b="1" dirty="0" smtClean="0">
                <a:latin typeface="Century Gothic" panose="020B0502020202020204" pitchFamily="34" charset="0"/>
              </a:rPr>
              <a:t>SPS Background</a:t>
            </a:r>
            <a:endParaRPr lang="en-MY" sz="2800" dirty="0">
              <a:latin typeface="Century Gothic" panose="020B0502020202020204" pitchFamily="34" charset="0"/>
            </a:endParaRPr>
          </a:p>
        </p:txBody>
      </p:sp>
      <p:sp>
        <p:nvSpPr>
          <p:cNvPr id="9" name="Rectangle 8"/>
          <p:cNvSpPr/>
          <p:nvPr/>
        </p:nvSpPr>
        <p:spPr>
          <a:xfrm>
            <a:off x="457200" y="666690"/>
            <a:ext cx="6172200" cy="400110"/>
          </a:xfrm>
          <a:prstGeom prst="rect">
            <a:avLst/>
          </a:prstGeom>
        </p:spPr>
        <p:txBody>
          <a:bodyPr wrap="square">
            <a:spAutoFit/>
          </a:bodyPr>
          <a:lstStyle/>
          <a:p>
            <a:r>
              <a:rPr lang="en-US" sz="2000" dirty="0" smtClean="0">
                <a:latin typeface="Century Gothic" panose="020B0502020202020204" pitchFamily="34" charset="0"/>
              </a:rPr>
              <a:t>The Main Modules</a:t>
            </a:r>
            <a:endParaRPr lang="en-MY" sz="2000" dirty="0">
              <a:latin typeface="Century Gothic" panose="020B0502020202020204" pitchFamily="34" charset="0"/>
            </a:endParaRPr>
          </a:p>
        </p:txBody>
      </p:sp>
      <p:sp>
        <p:nvSpPr>
          <p:cNvPr id="10" name="Shape 288"/>
          <p:cNvSpPr txBox="1"/>
          <p:nvPr/>
        </p:nvSpPr>
        <p:spPr>
          <a:xfrm>
            <a:off x="502265" y="1600200"/>
            <a:ext cx="8088923" cy="3920599"/>
          </a:xfrm>
          <a:prstGeom prst="rect">
            <a:avLst/>
          </a:prstGeom>
          <a:noFill/>
          <a:ln>
            <a:noFill/>
          </a:ln>
        </p:spPr>
        <p:txBody>
          <a:bodyPr lIns="84392" tIns="42185" rIns="84392" bIns="42185" anchor="t" anchorCtr="0">
            <a:noAutofit/>
          </a:bodyPr>
          <a:lstStyle/>
          <a:p>
            <a:pPr marL="342900" indent="-342900" algn="just">
              <a:buAutoNum type="arabicPeriod" startAt="3"/>
            </a:pPr>
            <a:r>
              <a:rPr lang="en-US" sz="1600" dirty="0" smtClean="0"/>
              <a:t>General </a:t>
            </a:r>
            <a:r>
              <a:rPr lang="en-US" sz="1600" dirty="0"/>
              <a:t>Ledger </a:t>
            </a:r>
            <a:r>
              <a:rPr lang="en-US" sz="1600" dirty="0" smtClean="0"/>
              <a:t>Module</a:t>
            </a:r>
          </a:p>
          <a:p>
            <a:pPr marL="742950" lvl="1" indent="-285750" algn="just">
              <a:buFont typeface="Arial" panose="020B0604020202020204" pitchFamily="34" charset="0"/>
              <a:buChar char="•"/>
            </a:pPr>
            <a:r>
              <a:rPr lang="en-US" sz="1600" dirty="0" smtClean="0"/>
              <a:t>Set up financial year, chart of account, opening balance  &amp; other sub modules</a:t>
            </a:r>
          </a:p>
          <a:p>
            <a:pPr marL="742950" lvl="1" indent="-285750" algn="just">
              <a:buFont typeface="Arial" panose="020B0604020202020204" pitchFamily="34" charset="0"/>
              <a:buChar char="•"/>
            </a:pPr>
            <a:r>
              <a:rPr lang="en-US" sz="1600" dirty="0" smtClean="0"/>
              <a:t>Perform transaction</a:t>
            </a:r>
          </a:p>
          <a:p>
            <a:pPr marL="742950" lvl="1" indent="-285750" algn="just">
              <a:buFont typeface="Arial" panose="020B0604020202020204" pitchFamily="34" charset="0"/>
              <a:buChar char="•"/>
            </a:pPr>
            <a:r>
              <a:rPr lang="en-US" sz="1600" dirty="0" smtClean="0"/>
              <a:t>Generate and produce report</a:t>
            </a:r>
          </a:p>
          <a:p>
            <a:pPr marL="742950" lvl="1" indent="-285750" algn="just">
              <a:buFont typeface="Arial" panose="020B0604020202020204" pitchFamily="34" charset="0"/>
              <a:buChar char="•"/>
            </a:pPr>
            <a:endParaRPr lang="en-US" sz="1600" dirty="0"/>
          </a:p>
          <a:p>
            <a:pPr algn="just"/>
            <a:r>
              <a:rPr lang="en-US" sz="1600" dirty="0" smtClean="0"/>
              <a:t>4.    Account </a:t>
            </a:r>
            <a:r>
              <a:rPr lang="en-US" sz="1600" dirty="0"/>
              <a:t>Receivables </a:t>
            </a:r>
            <a:r>
              <a:rPr lang="en-US" sz="1600" dirty="0" smtClean="0"/>
              <a:t>Module</a:t>
            </a:r>
          </a:p>
          <a:p>
            <a:pPr marL="800100" lvl="1" indent="-342900" algn="just">
              <a:buFont typeface="Arial" panose="020B0604020202020204" pitchFamily="34" charset="0"/>
              <a:buChar char="•"/>
            </a:pPr>
            <a:r>
              <a:rPr lang="en-US" sz="1600" dirty="0" smtClean="0"/>
              <a:t>Set up customers</a:t>
            </a:r>
          </a:p>
          <a:p>
            <a:pPr marL="800100" lvl="1" indent="-342900" algn="just">
              <a:buFont typeface="Arial" panose="020B0604020202020204" pitchFamily="34" charset="0"/>
              <a:buChar char="•"/>
            </a:pPr>
            <a:r>
              <a:rPr lang="en-US" sz="1600" dirty="0" smtClean="0"/>
              <a:t>Set up historical customer invoice</a:t>
            </a:r>
          </a:p>
          <a:p>
            <a:pPr marL="800100" lvl="1" indent="-342900" algn="just">
              <a:buFont typeface="Arial" panose="020B0604020202020204" pitchFamily="34" charset="0"/>
              <a:buChar char="•"/>
            </a:pPr>
            <a:r>
              <a:rPr lang="en-US" sz="1600" dirty="0" smtClean="0"/>
              <a:t>Perform sales transaction</a:t>
            </a:r>
          </a:p>
          <a:p>
            <a:pPr marL="800100" lvl="1" indent="-342900" algn="just">
              <a:buFont typeface="Arial" panose="020B0604020202020204" pitchFamily="34" charset="0"/>
              <a:buChar char="•"/>
            </a:pPr>
            <a:r>
              <a:rPr lang="en-US" sz="1600" dirty="0" smtClean="0"/>
              <a:t>Generate &amp; produce report</a:t>
            </a:r>
          </a:p>
          <a:p>
            <a:pPr marL="800100" lvl="1" indent="-342900" algn="just">
              <a:buFont typeface="Arial" panose="020B0604020202020204" pitchFamily="34" charset="0"/>
              <a:buChar char="•"/>
            </a:pPr>
            <a:endParaRPr lang="en-US" sz="1600" dirty="0"/>
          </a:p>
          <a:p>
            <a:pPr algn="just"/>
            <a:r>
              <a:rPr lang="en-US" sz="1600" dirty="0" smtClean="0"/>
              <a:t>5.    Account </a:t>
            </a:r>
            <a:r>
              <a:rPr lang="en-US" sz="1600" dirty="0"/>
              <a:t>Payables </a:t>
            </a:r>
            <a:r>
              <a:rPr lang="en-US" sz="1600" dirty="0" smtClean="0"/>
              <a:t>Module</a:t>
            </a:r>
          </a:p>
          <a:p>
            <a:pPr marL="800100" lvl="1" indent="-342900" algn="just">
              <a:buFont typeface="Arial" panose="020B0604020202020204" pitchFamily="34" charset="0"/>
              <a:buChar char="•"/>
            </a:pPr>
            <a:r>
              <a:rPr lang="en-US" sz="1600" dirty="0" smtClean="0"/>
              <a:t>Set up supplier</a:t>
            </a:r>
          </a:p>
          <a:p>
            <a:pPr marL="800100" lvl="1" indent="-342900" algn="just">
              <a:buFont typeface="Arial" panose="020B0604020202020204" pitchFamily="34" charset="0"/>
              <a:buChar char="•"/>
            </a:pPr>
            <a:r>
              <a:rPr lang="en-US" sz="1600" dirty="0" smtClean="0"/>
              <a:t>Set up historical supplier invoice</a:t>
            </a:r>
          </a:p>
          <a:p>
            <a:pPr marL="800100" lvl="1" indent="-342900" algn="just">
              <a:buFont typeface="Arial" panose="020B0604020202020204" pitchFamily="34" charset="0"/>
              <a:buChar char="•"/>
            </a:pPr>
            <a:r>
              <a:rPr lang="en-US" sz="1600" dirty="0" smtClean="0"/>
              <a:t>Perform  purchases transaction</a:t>
            </a:r>
          </a:p>
          <a:p>
            <a:pPr marL="800100" lvl="1" indent="-342900" algn="just">
              <a:buFont typeface="Arial" panose="020B0604020202020204" pitchFamily="34" charset="0"/>
              <a:buChar char="•"/>
            </a:pPr>
            <a:r>
              <a:rPr lang="en-US" sz="1600" dirty="0" smtClean="0"/>
              <a:t>Generate &amp; produce report</a:t>
            </a:r>
            <a:endParaRPr lang="en-US" sz="1600" dirty="0"/>
          </a:p>
        </p:txBody>
      </p:sp>
    </p:spTree>
    <p:extLst>
      <p:ext uri="{BB962C8B-B14F-4D97-AF65-F5344CB8AC3E}">
        <p14:creationId xmlns:p14="http://schemas.microsoft.com/office/powerpoint/2010/main" val="36809063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238780"/>
            <a:ext cx="4038600" cy="523220"/>
          </a:xfrm>
          <a:prstGeom prst="rect">
            <a:avLst/>
          </a:prstGeom>
          <a:noFill/>
        </p:spPr>
        <p:txBody>
          <a:bodyPr wrap="square" rtlCol="0">
            <a:spAutoFit/>
          </a:bodyPr>
          <a:lstStyle/>
          <a:p>
            <a:r>
              <a:rPr lang="en-US" sz="2800" b="1" dirty="0" smtClean="0">
                <a:latin typeface="Century Gothic" panose="020B0502020202020204" pitchFamily="34" charset="0"/>
              </a:rPr>
              <a:t>SPS Background</a:t>
            </a:r>
            <a:endParaRPr lang="en-MY" sz="2800" dirty="0">
              <a:latin typeface="Century Gothic" panose="020B0502020202020204" pitchFamily="34" charset="0"/>
            </a:endParaRPr>
          </a:p>
        </p:txBody>
      </p:sp>
      <p:sp>
        <p:nvSpPr>
          <p:cNvPr id="6" name="Rectangle 5"/>
          <p:cNvSpPr/>
          <p:nvPr/>
        </p:nvSpPr>
        <p:spPr>
          <a:xfrm>
            <a:off x="457200" y="666690"/>
            <a:ext cx="6172200" cy="400110"/>
          </a:xfrm>
          <a:prstGeom prst="rect">
            <a:avLst/>
          </a:prstGeom>
        </p:spPr>
        <p:txBody>
          <a:bodyPr wrap="square">
            <a:spAutoFit/>
          </a:bodyPr>
          <a:lstStyle/>
          <a:p>
            <a:r>
              <a:rPr lang="en-US" sz="2000" dirty="0" smtClean="0">
                <a:latin typeface="Century Gothic" panose="020B0502020202020204" pitchFamily="34" charset="0"/>
              </a:rPr>
              <a:t>The Main Modules</a:t>
            </a:r>
            <a:endParaRPr lang="en-MY" sz="2000" dirty="0">
              <a:latin typeface="Century Gothic" panose="020B0502020202020204" pitchFamily="34" charset="0"/>
            </a:endParaRPr>
          </a:p>
        </p:txBody>
      </p:sp>
      <p:sp>
        <p:nvSpPr>
          <p:cNvPr id="7" name="Shape 288"/>
          <p:cNvSpPr txBox="1"/>
          <p:nvPr/>
        </p:nvSpPr>
        <p:spPr>
          <a:xfrm>
            <a:off x="502265" y="1718201"/>
            <a:ext cx="8088923" cy="3920599"/>
          </a:xfrm>
          <a:prstGeom prst="rect">
            <a:avLst/>
          </a:prstGeom>
          <a:noFill/>
          <a:ln>
            <a:noFill/>
          </a:ln>
        </p:spPr>
        <p:txBody>
          <a:bodyPr lIns="84392" tIns="42185" rIns="84392" bIns="42185" anchor="t" anchorCtr="0">
            <a:noAutofit/>
          </a:bodyPr>
          <a:lstStyle/>
          <a:p>
            <a:pPr algn="just"/>
            <a:r>
              <a:rPr lang="en-US" sz="1600" dirty="0" smtClean="0"/>
              <a:t>6.    Sales </a:t>
            </a:r>
            <a:r>
              <a:rPr lang="en-US" sz="1600" dirty="0"/>
              <a:t>Order </a:t>
            </a:r>
            <a:r>
              <a:rPr lang="en-US" sz="1600" dirty="0" smtClean="0"/>
              <a:t>Module</a:t>
            </a:r>
          </a:p>
          <a:p>
            <a:pPr marL="800100" lvl="1" indent="-342900" algn="just">
              <a:buFont typeface="Arial" panose="020B0604020202020204" pitchFamily="34" charset="0"/>
              <a:buChar char="•"/>
            </a:pPr>
            <a:r>
              <a:rPr lang="en-US" sz="1600" dirty="0" smtClean="0"/>
              <a:t>Set up sales price</a:t>
            </a:r>
          </a:p>
          <a:p>
            <a:pPr marL="800100" lvl="1" indent="-342900" algn="just">
              <a:buFont typeface="Arial" panose="020B0604020202020204" pitchFamily="34" charset="0"/>
              <a:buChar char="•"/>
            </a:pPr>
            <a:r>
              <a:rPr lang="en-US" sz="1600" dirty="0" smtClean="0"/>
              <a:t>Perform sales quotation &amp; delivery order</a:t>
            </a:r>
          </a:p>
          <a:p>
            <a:pPr marL="800100" lvl="1" indent="-342900" algn="just">
              <a:buFont typeface="Arial" panose="020B0604020202020204" pitchFamily="34" charset="0"/>
              <a:buChar char="•"/>
            </a:pPr>
            <a:r>
              <a:rPr lang="en-US" sz="1600" dirty="0" smtClean="0"/>
              <a:t>Generate &amp; produce report</a:t>
            </a:r>
          </a:p>
          <a:p>
            <a:pPr marL="800100" lvl="1" indent="-342900" algn="just">
              <a:buFont typeface="Arial" panose="020B0604020202020204" pitchFamily="34" charset="0"/>
              <a:buChar char="•"/>
            </a:pPr>
            <a:endParaRPr lang="en-US" sz="1600" dirty="0"/>
          </a:p>
          <a:p>
            <a:pPr marL="342900" indent="-342900" algn="just">
              <a:buAutoNum type="arabicPeriod" startAt="7"/>
            </a:pPr>
            <a:r>
              <a:rPr lang="en-US" sz="1600" dirty="0" smtClean="0"/>
              <a:t>Purchasing Module</a:t>
            </a:r>
          </a:p>
          <a:p>
            <a:pPr marL="800100" lvl="1" indent="-342900" algn="just">
              <a:buFont typeface="Arial" panose="020B0604020202020204" pitchFamily="34" charset="0"/>
              <a:buChar char="•"/>
            </a:pPr>
            <a:r>
              <a:rPr lang="en-US" sz="1600" dirty="0" smtClean="0"/>
              <a:t>Set up purchase price &amp; supplier lists</a:t>
            </a:r>
          </a:p>
          <a:p>
            <a:pPr marL="800100" lvl="1" indent="-342900" algn="just">
              <a:buFont typeface="Arial" panose="020B0604020202020204" pitchFamily="34" charset="0"/>
              <a:buChar char="•"/>
            </a:pPr>
            <a:r>
              <a:rPr lang="en-US" sz="1600" dirty="0" smtClean="0"/>
              <a:t>Perform purchase order &amp; purchase receive</a:t>
            </a:r>
          </a:p>
          <a:p>
            <a:pPr marL="800100" lvl="1" indent="-342900" algn="just">
              <a:buFont typeface="Arial" panose="020B0604020202020204" pitchFamily="34" charset="0"/>
              <a:buChar char="•"/>
            </a:pPr>
            <a:r>
              <a:rPr lang="en-US" sz="1600" dirty="0" smtClean="0"/>
              <a:t>Generate &amp; produce report</a:t>
            </a:r>
          </a:p>
          <a:p>
            <a:pPr marL="800100" lvl="1" indent="-342900" algn="just">
              <a:buFont typeface="Arial" panose="020B0604020202020204" pitchFamily="34" charset="0"/>
              <a:buChar char="•"/>
            </a:pPr>
            <a:endParaRPr lang="en-US" sz="1600" dirty="0"/>
          </a:p>
          <a:p>
            <a:pPr marL="342900" indent="-342900" algn="just">
              <a:buAutoNum type="arabicPeriod" startAt="8"/>
            </a:pPr>
            <a:r>
              <a:rPr lang="en-US" sz="1600" dirty="0" smtClean="0"/>
              <a:t>Inventory </a:t>
            </a:r>
            <a:r>
              <a:rPr lang="en-US" sz="1600" dirty="0"/>
              <a:t>Control </a:t>
            </a:r>
            <a:r>
              <a:rPr lang="en-US" sz="1600" dirty="0" smtClean="0"/>
              <a:t>Module</a:t>
            </a:r>
          </a:p>
          <a:p>
            <a:pPr marL="800100" lvl="1" indent="-342900" algn="just">
              <a:buFont typeface="Arial" panose="020B0604020202020204" pitchFamily="34" charset="0"/>
              <a:buChar char="•"/>
            </a:pPr>
            <a:r>
              <a:rPr lang="en-US" sz="1600" dirty="0" smtClean="0"/>
              <a:t>Set up inventory items</a:t>
            </a:r>
          </a:p>
          <a:p>
            <a:pPr marL="800100" lvl="1" indent="-342900" algn="just">
              <a:buFont typeface="Arial" panose="020B0604020202020204" pitchFamily="34" charset="0"/>
              <a:buChar char="•"/>
            </a:pPr>
            <a:r>
              <a:rPr lang="en-US" sz="1600" dirty="0" smtClean="0"/>
              <a:t>Perform location transfer &amp; stock take</a:t>
            </a:r>
          </a:p>
          <a:p>
            <a:pPr marL="800100" lvl="1" indent="-342900" algn="just">
              <a:buFont typeface="Arial" panose="020B0604020202020204" pitchFamily="34" charset="0"/>
              <a:buChar char="•"/>
            </a:pPr>
            <a:r>
              <a:rPr lang="en-US" sz="1600" dirty="0" smtClean="0"/>
              <a:t>Generate &amp; produce report</a:t>
            </a:r>
            <a:endParaRPr lang="en-US" sz="1600" dirty="0"/>
          </a:p>
        </p:txBody>
      </p:sp>
    </p:spTree>
    <p:extLst>
      <p:ext uri="{BB962C8B-B14F-4D97-AF65-F5344CB8AC3E}">
        <p14:creationId xmlns:p14="http://schemas.microsoft.com/office/powerpoint/2010/main" val="41033152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57200" y="238780"/>
            <a:ext cx="4038600" cy="523220"/>
          </a:xfrm>
          <a:prstGeom prst="rect">
            <a:avLst/>
          </a:prstGeom>
          <a:noFill/>
        </p:spPr>
        <p:txBody>
          <a:bodyPr wrap="square" rtlCol="0">
            <a:spAutoFit/>
          </a:bodyPr>
          <a:lstStyle/>
          <a:p>
            <a:r>
              <a:rPr lang="en-US" sz="2800" b="1" dirty="0" smtClean="0">
                <a:latin typeface="Century Gothic" panose="020B0502020202020204" pitchFamily="34" charset="0"/>
              </a:rPr>
              <a:t>SPS Background</a:t>
            </a:r>
            <a:endParaRPr lang="en-MY" sz="2800" dirty="0">
              <a:latin typeface="Century Gothic" panose="020B0502020202020204" pitchFamily="34" charset="0"/>
            </a:endParaRPr>
          </a:p>
        </p:txBody>
      </p:sp>
      <p:sp>
        <p:nvSpPr>
          <p:cNvPr id="9" name="Rectangle 8"/>
          <p:cNvSpPr/>
          <p:nvPr/>
        </p:nvSpPr>
        <p:spPr>
          <a:xfrm>
            <a:off x="457200" y="666690"/>
            <a:ext cx="6172200" cy="400110"/>
          </a:xfrm>
          <a:prstGeom prst="rect">
            <a:avLst/>
          </a:prstGeom>
        </p:spPr>
        <p:txBody>
          <a:bodyPr wrap="square">
            <a:spAutoFit/>
          </a:bodyPr>
          <a:lstStyle/>
          <a:p>
            <a:r>
              <a:rPr lang="en-US" sz="2000" dirty="0" smtClean="0">
                <a:latin typeface="Century Gothic" panose="020B0502020202020204" pitchFamily="34" charset="0"/>
              </a:rPr>
              <a:t>The Main Modules</a:t>
            </a:r>
            <a:endParaRPr lang="en-MY" sz="2000" dirty="0">
              <a:latin typeface="Century Gothic" panose="020B0502020202020204" pitchFamily="34" charset="0"/>
            </a:endParaRPr>
          </a:p>
        </p:txBody>
      </p:sp>
      <p:sp>
        <p:nvSpPr>
          <p:cNvPr id="10" name="Shape 288"/>
          <p:cNvSpPr txBox="1"/>
          <p:nvPr/>
        </p:nvSpPr>
        <p:spPr>
          <a:xfrm>
            <a:off x="502265" y="1718201"/>
            <a:ext cx="8088923" cy="3920599"/>
          </a:xfrm>
          <a:prstGeom prst="rect">
            <a:avLst/>
          </a:prstGeom>
          <a:noFill/>
          <a:ln>
            <a:noFill/>
          </a:ln>
        </p:spPr>
        <p:txBody>
          <a:bodyPr lIns="84392" tIns="42185" rIns="84392" bIns="42185" anchor="t" anchorCtr="0">
            <a:noAutofit/>
          </a:bodyPr>
          <a:lstStyle/>
          <a:p>
            <a:pPr marL="342900" indent="-342900" algn="just">
              <a:buAutoNum type="arabicPeriod" startAt="9"/>
            </a:pPr>
            <a:r>
              <a:rPr lang="en-US" sz="1600" dirty="0" smtClean="0"/>
              <a:t>GST Module</a:t>
            </a:r>
          </a:p>
          <a:p>
            <a:pPr marL="800100" lvl="1" indent="-342900" algn="just">
              <a:buFont typeface="Arial" panose="020B0604020202020204" pitchFamily="34" charset="0"/>
              <a:buChar char="•"/>
            </a:pPr>
            <a:r>
              <a:rPr lang="en-US" sz="1600" dirty="0" smtClean="0"/>
              <a:t>Set up GST requirement</a:t>
            </a:r>
          </a:p>
          <a:p>
            <a:pPr marL="800100" lvl="1" indent="-342900" algn="just">
              <a:buFont typeface="Arial" panose="020B0604020202020204" pitchFamily="34" charset="0"/>
              <a:buChar char="•"/>
            </a:pPr>
            <a:r>
              <a:rPr lang="en-US" sz="1600" dirty="0" smtClean="0"/>
              <a:t>Perform GST transaction</a:t>
            </a:r>
          </a:p>
          <a:p>
            <a:pPr marL="800100" lvl="1" indent="-342900" algn="just">
              <a:buFont typeface="Arial" panose="020B0604020202020204" pitchFamily="34" charset="0"/>
              <a:buChar char="•"/>
            </a:pPr>
            <a:r>
              <a:rPr lang="en-US" sz="1600" dirty="0" smtClean="0"/>
              <a:t>Generate &amp; produce GST report</a:t>
            </a:r>
          </a:p>
          <a:p>
            <a:pPr marL="800100" lvl="1" indent="-342900" algn="just">
              <a:buFont typeface="Arial" panose="020B0604020202020204" pitchFamily="34" charset="0"/>
              <a:buChar char="•"/>
            </a:pPr>
            <a:r>
              <a:rPr lang="en-US" sz="1600" dirty="0" smtClean="0"/>
              <a:t>Generate &amp; submit GST-03</a:t>
            </a:r>
          </a:p>
          <a:p>
            <a:pPr marL="800100" lvl="1" indent="-342900" algn="just">
              <a:buFont typeface="Arial" panose="020B0604020202020204" pitchFamily="34" charset="0"/>
              <a:buChar char="•"/>
            </a:pPr>
            <a:endParaRPr lang="en-US" sz="1600" dirty="0"/>
          </a:p>
          <a:p>
            <a:pPr marL="342900" indent="-342900" algn="just">
              <a:buAutoNum type="arabicPeriod" startAt="10"/>
            </a:pPr>
            <a:r>
              <a:rPr lang="en-US" sz="1600" dirty="0" smtClean="0"/>
              <a:t>Zakat </a:t>
            </a:r>
            <a:r>
              <a:rPr lang="en-US" sz="1600" dirty="0"/>
              <a:t>&amp; </a:t>
            </a:r>
            <a:r>
              <a:rPr lang="en-US" sz="1600" dirty="0" err="1"/>
              <a:t>Waqf</a:t>
            </a:r>
            <a:r>
              <a:rPr lang="en-US" sz="1600" dirty="0"/>
              <a:t> </a:t>
            </a:r>
            <a:r>
              <a:rPr lang="en-US" sz="1600" dirty="0" smtClean="0"/>
              <a:t>Modules</a:t>
            </a:r>
          </a:p>
          <a:p>
            <a:pPr marL="800100" lvl="1" indent="-342900" algn="just">
              <a:buFont typeface="Arial" panose="020B0604020202020204" pitchFamily="34" charset="0"/>
              <a:buChar char="•"/>
            </a:pPr>
            <a:r>
              <a:rPr lang="en-US" sz="1600" dirty="0" smtClean="0"/>
              <a:t>Set up zakat </a:t>
            </a:r>
            <a:r>
              <a:rPr lang="en-US" sz="1600" dirty="0" err="1" smtClean="0"/>
              <a:t>nisab</a:t>
            </a:r>
            <a:r>
              <a:rPr lang="en-US" sz="1600" dirty="0" smtClean="0"/>
              <a:t> &amp; </a:t>
            </a:r>
            <a:r>
              <a:rPr lang="en-US" sz="1600" dirty="0" err="1" smtClean="0"/>
              <a:t>centre</a:t>
            </a:r>
            <a:endParaRPr lang="en-US" sz="1600" dirty="0" smtClean="0"/>
          </a:p>
          <a:p>
            <a:pPr marL="800100" lvl="1" indent="-342900" algn="just">
              <a:buFont typeface="Arial" panose="020B0604020202020204" pitchFamily="34" charset="0"/>
              <a:buChar char="•"/>
            </a:pPr>
            <a:r>
              <a:rPr lang="en-US" sz="1600" dirty="0" smtClean="0"/>
              <a:t>Set up </a:t>
            </a:r>
            <a:r>
              <a:rPr lang="en-US" sz="1600" dirty="0" err="1" smtClean="0"/>
              <a:t>waqf</a:t>
            </a:r>
            <a:r>
              <a:rPr lang="en-US" sz="1600" dirty="0" smtClean="0"/>
              <a:t> &amp; </a:t>
            </a:r>
            <a:r>
              <a:rPr lang="en-US" sz="1600" dirty="0" err="1" smtClean="0"/>
              <a:t>waqf</a:t>
            </a:r>
            <a:r>
              <a:rPr lang="en-US" sz="1600" dirty="0" smtClean="0"/>
              <a:t> </a:t>
            </a:r>
            <a:r>
              <a:rPr lang="en-US" sz="1600" dirty="0" err="1" smtClean="0"/>
              <a:t>centre</a:t>
            </a:r>
            <a:endParaRPr lang="en-US" sz="1600" dirty="0" smtClean="0"/>
          </a:p>
          <a:p>
            <a:pPr marL="800100" lvl="1" indent="-342900" algn="just">
              <a:buFont typeface="Arial" panose="020B0604020202020204" pitchFamily="34" charset="0"/>
              <a:buChar char="•"/>
            </a:pPr>
            <a:r>
              <a:rPr lang="en-US" sz="1600" dirty="0"/>
              <a:t>P</a:t>
            </a:r>
            <a:r>
              <a:rPr lang="en-US" sz="1600" dirty="0" smtClean="0"/>
              <a:t>erform zakat calculation</a:t>
            </a:r>
          </a:p>
          <a:p>
            <a:pPr marL="800100" lvl="1" indent="-342900" algn="just">
              <a:buFont typeface="Arial" panose="020B0604020202020204" pitchFamily="34" charset="0"/>
              <a:buChar char="•"/>
            </a:pPr>
            <a:r>
              <a:rPr lang="en-US" sz="1600" dirty="0"/>
              <a:t>P</a:t>
            </a:r>
            <a:r>
              <a:rPr lang="en-US" sz="1600" dirty="0" smtClean="0"/>
              <a:t>erform </a:t>
            </a:r>
            <a:r>
              <a:rPr lang="en-US" sz="1600" dirty="0" err="1" smtClean="0"/>
              <a:t>waqf</a:t>
            </a:r>
            <a:r>
              <a:rPr lang="en-US" sz="1600" dirty="0" smtClean="0"/>
              <a:t> calculation</a:t>
            </a:r>
          </a:p>
          <a:p>
            <a:pPr marL="800100" lvl="1" indent="-342900" algn="just">
              <a:buFont typeface="Arial" panose="020B0604020202020204" pitchFamily="34" charset="0"/>
              <a:buChar char="•"/>
            </a:pPr>
            <a:r>
              <a:rPr lang="en-US" sz="1600" dirty="0"/>
              <a:t>G</a:t>
            </a:r>
            <a:r>
              <a:rPr lang="en-US" sz="1600" dirty="0" smtClean="0"/>
              <a:t>enerate &amp; produce zakat &amp; </a:t>
            </a:r>
            <a:r>
              <a:rPr lang="en-US" sz="1600" dirty="0" err="1" smtClean="0"/>
              <a:t>waqf</a:t>
            </a:r>
            <a:r>
              <a:rPr lang="en-US" sz="1600" dirty="0" smtClean="0"/>
              <a:t> report</a:t>
            </a:r>
          </a:p>
          <a:p>
            <a:pPr marL="342900" indent="-342900" algn="just">
              <a:buAutoNum type="arabicPeriod"/>
            </a:pPr>
            <a:endParaRPr lang="en-MY" sz="1600" dirty="0"/>
          </a:p>
        </p:txBody>
      </p:sp>
    </p:spTree>
    <p:extLst>
      <p:ext uri="{BB962C8B-B14F-4D97-AF65-F5344CB8AC3E}">
        <p14:creationId xmlns:p14="http://schemas.microsoft.com/office/powerpoint/2010/main" val="30778980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7489</TotalTime>
  <Words>687</Words>
  <Application>Microsoft Office PowerPoint</Application>
  <PresentationFormat>On-screen Show (4:3)</PresentationFormat>
  <Paragraphs>183</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User</cp:lastModifiedBy>
  <cp:revision>406</cp:revision>
  <cp:lastPrinted>2016-10-20T06:28:56Z</cp:lastPrinted>
  <dcterms:created xsi:type="dcterms:W3CDTF">2006-08-16T00:00:00Z</dcterms:created>
  <dcterms:modified xsi:type="dcterms:W3CDTF">2016-11-30T07:57:20Z</dcterms:modified>
</cp:coreProperties>
</file>