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43" r:id="rId2"/>
    <p:sldId id="545" r:id="rId3"/>
    <p:sldId id="554" r:id="rId4"/>
    <p:sldId id="547" r:id="rId5"/>
    <p:sldId id="548" r:id="rId6"/>
    <p:sldId id="549" r:id="rId7"/>
    <p:sldId id="555" r:id="rId8"/>
    <p:sldId id="551" r:id="rId9"/>
    <p:sldId id="552" r:id="rId10"/>
    <p:sldId id="553" r:id="rId1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1" autoAdjust="0"/>
    <p:restoredTop sz="94676" autoAdjust="0"/>
  </p:normalViewPr>
  <p:slideViewPr>
    <p:cSldViewPr>
      <p:cViewPr>
        <p:scale>
          <a:sx n="70" d="100"/>
          <a:sy n="7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61865-4D67-4D94-B5E2-B53966E6F728}" type="slidenum">
              <a:rPr lang="en-MY" smtClean="0"/>
              <a:pPr>
                <a:defRPr/>
              </a:pPr>
              <a:t>2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2743-4510-4DB2-B027-5A458C839D3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30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2743-4510-4DB2-B027-5A458C839D3C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306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 descr="https://encrypted-tbn2.gstatic.com/images?q=tbn:ANd9GcSdSUtQ6W5zWjpDiUKpmcfCU6ZsmaWJ3lj9iyCJRMIMz7ifah3J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7781"/>
            <a:ext cx="2133600" cy="2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742182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MEDIA &amp; COMMERCIAL MILEAGE</a:t>
            </a:r>
            <a:endParaRPr lang="en-MY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27" y="2895600"/>
            <a:ext cx="425067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371084"/>
              </p:ext>
            </p:extLst>
          </p:nvPr>
        </p:nvGraphicFramePr>
        <p:xfrm>
          <a:off x="533399" y="2590800"/>
          <a:ext cx="8153401" cy="90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4366"/>
                <a:gridCol w="665584"/>
                <a:gridCol w="521017"/>
                <a:gridCol w="458998"/>
                <a:gridCol w="517548"/>
                <a:gridCol w="499188"/>
                <a:gridCol w="415990"/>
                <a:gridCol w="499188"/>
                <a:gridCol w="499188"/>
                <a:gridCol w="499188"/>
                <a:gridCol w="582386"/>
                <a:gridCol w="499188"/>
                <a:gridCol w="499188"/>
                <a:gridCol w="58238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UTUUSAN</a:t>
                      </a:r>
                      <a:endParaRPr lang="en-MY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68173" y="3810000"/>
            <a:ext cx="65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b="1" dirty="0"/>
              <a:t> </a:t>
            </a:r>
            <a:r>
              <a:rPr lang="en-MY" sz="1000" b="1" dirty="0" smtClean="0"/>
              <a:t>   UTUSAN</a:t>
            </a:r>
            <a:r>
              <a:rPr lang="en-US" sz="1000" b="1" dirty="0" smtClean="0"/>
              <a:t> - 3 days each week (Monday, Tuesday &amp; Wednesday)</a:t>
            </a:r>
            <a:endParaRPr lang="en-MY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1219199" y="3810000"/>
            <a:ext cx="196574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8059" y="3810000"/>
            <a:ext cx="196574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ADS CYCLE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929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78486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Commercial mileage</a:t>
            </a:r>
            <a:endParaRPr lang="en-MY" sz="3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591270"/>
            <a:ext cx="8610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the spirit of business collaboration between </a:t>
            </a:r>
            <a:r>
              <a:rPr lang="en-US" dirty="0" smtClean="0"/>
              <a:t>FR MUTIARA/ SALIHIN and KKMM/MCMC/PI1M, we </a:t>
            </a:r>
            <a:r>
              <a:rPr lang="en-US" dirty="0"/>
              <a:t>will support </a:t>
            </a:r>
            <a:r>
              <a:rPr lang="en-US" dirty="0" smtClean="0"/>
              <a:t>Pi1M in </a:t>
            </a:r>
            <a:r>
              <a:rPr lang="en-US" dirty="0"/>
              <a:t>providing quality products </a:t>
            </a:r>
            <a:r>
              <a:rPr lang="en-US" dirty="0" smtClean="0"/>
              <a:t>and services with </a:t>
            </a:r>
            <a:r>
              <a:rPr lang="en-US" dirty="0"/>
              <a:t>the highest degree of customer satisfaction.</a:t>
            </a:r>
            <a:endParaRPr lang="en-MY" dirty="0"/>
          </a:p>
        </p:txBody>
      </p:sp>
      <p:sp>
        <p:nvSpPr>
          <p:cNvPr id="19" name="Rectangle 18"/>
          <p:cNvSpPr/>
          <p:nvPr/>
        </p:nvSpPr>
        <p:spPr>
          <a:xfrm>
            <a:off x="4495800" y="2895600"/>
            <a:ext cx="4305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MCMC is required to share the success stories of PI1M business &amp; entrepreneurs on monthly basis in </a:t>
            </a:r>
            <a:r>
              <a:rPr lang="en-US" sz="1400" dirty="0" err="1" smtClean="0"/>
              <a:t>Utusan</a:t>
            </a:r>
            <a:r>
              <a:rPr lang="en-US" sz="1400" dirty="0" smtClean="0"/>
              <a:t>/ </a:t>
            </a:r>
            <a:r>
              <a:rPr lang="en-US" sz="1400" dirty="0" err="1" smtClean="0"/>
              <a:t>Sinar</a:t>
            </a:r>
            <a:r>
              <a:rPr lang="en-US" sz="1400" dirty="0" smtClean="0"/>
              <a:t> </a:t>
            </a:r>
            <a:r>
              <a:rPr lang="en-US" sz="1400" dirty="0" err="1" smtClean="0"/>
              <a:t>Harian</a:t>
            </a:r>
            <a:r>
              <a:rPr lang="en-US" sz="1400" dirty="0" smtClean="0"/>
              <a:t>. (</a:t>
            </a:r>
            <a:r>
              <a:rPr lang="en-US" sz="1400" i="1" dirty="0" smtClean="0"/>
              <a:t>subject to negotiations terms &amp; conditions between us and respective parties).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 FR </a:t>
            </a:r>
            <a:r>
              <a:rPr lang="en-US" sz="1400" dirty="0" err="1" smtClean="0"/>
              <a:t>Mutiara</a:t>
            </a:r>
            <a:r>
              <a:rPr lang="en-US" sz="1400" dirty="0" smtClean="0"/>
              <a:t>/ SALIHIN will do the selection of the SME award winner lists based on good financial management governance and MCMC internal criteria.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An event will be held to celebrate the winners.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Award will be sponsored by FR </a:t>
            </a:r>
            <a:r>
              <a:rPr lang="en-US" sz="1400" dirty="0" err="1" smtClean="0"/>
              <a:t>Mutiara</a:t>
            </a:r>
            <a:r>
              <a:rPr lang="en-US" sz="1400" dirty="0" smtClean="0"/>
              <a:t>/ SALIHIN.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FR </a:t>
            </a:r>
            <a:r>
              <a:rPr lang="en-US" sz="1400" dirty="0" err="1" smtClean="0"/>
              <a:t>Mutiara</a:t>
            </a:r>
            <a:r>
              <a:rPr lang="en-US" sz="1400" dirty="0" smtClean="0"/>
              <a:t>/ SALIHIN will sponsor the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year event and entrepreneurs segment in </a:t>
            </a:r>
            <a:r>
              <a:rPr lang="en-US" sz="1400" dirty="0" err="1"/>
              <a:t>Utusan</a:t>
            </a:r>
            <a:r>
              <a:rPr lang="en-US" sz="1400" dirty="0"/>
              <a:t>/ </a:t>
            </a:r>
            <a:r>
              <a:rPr lang="en-US" sz="1400" dirty="0" err="1" smtClean="0"/>
              <a:t>Sinar</a:t>
            </a:r>
            <a:r>
              <a:rPr lang="en-US" sz="1400" dirty="0" smtClean="0"/>
              <a:t> </a:t>
            </a:r>
            <a:r>
              <a:rPr lang="en-US" sz="1400" dirty="0" err="1" smtClean="0"/>
              <a:t>Harian</a:t>
            </a:r>
            <a:r>
              <a:rPr lang="en-US" sz="1400" dirty="0"/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0375" y="2555929"/>
            <a:ext cx="2206625" cy="300667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PI1M BUSINESS AWARD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Joint program between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FRMutiara</a:t>
            </a:r>
            <a:r>
              <a:rPr lang="en-US" sz="2000" dirty="0" smtClean="0">
                <a:solidFill>
                  <a:schemeClr val="tx1"/>
                </a:solidFill>
              </a:rPr>
              <a:t>-KKMM/MCMC/ PI1M</a:t>
            </a:r>
            <a:endParaRPr lang="en-MY" sz="2000" dirty="0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20" y="2524125"/>
            <a:ext cx="134028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764768"/>
            <a:ext cx="133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By: </a:t>
            </a:r>
            <a:endParaRPr lang="en-MY" dirty="0"/>
          </a:p>
        </p:txBody>
      </p:sp>
      <p:grpSp>
        <p:nvGrpSpPr>
          <p:cNvPr id="3" name="Group 2"/>
          <p:cNvGrpSpPr/>
          <p:nvPr/>
        </p:nvGrpSpPr>
        <p:grpSpPr>
          <a:xfrm>
            <a:off x="1846255" y="5715000"/>
            <a:ext cx="5926145" cy="468868"/>
            <a:chOff x="601663" y="5105400"/>
            <a:chExt cx="6580524" cy="621268"/>
          </a:xfrm>
        </p:grpSpPr>
        <p:sp>
          <p:nvSpPr>
            <p:cNvPr id="40" name="Rectangle 39"/>
            <p:cNvSpPr/>
            <p:nvPr/>
          </p:nvSpPr>
          <p:spPr bwMode="auto">
            <a:xfrm>
              <a:off x="3982742" y="5105400"/>
              <a:ext cx="1507161" cy="6096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 bwMode="auto">
            <a:xfrm>
              <a:off x="2298405" y="5105400"/>
              <a:ext cx="1499214" cy="511175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 bwMode="auto">
            <a:xfrm>
              <a:off x="5667079" y="5105400"/>
              <a:ext cx="1515108" cy="621268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 bwMode="auto">
            <a:xfrm>
              <a:off x="601663" y="5105400"/>
              <a:ext cx="1503673" cy="511175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26303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809875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7806" y="1742182"/>
            <a:ext cx="6314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</a:rPr>
              <a:t>Sinar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Harian</a:t>
            </a:r>
            <a:r>
              <a:rPr lang="en-US" sz="3200" b="1" dirty="0" smtClean="0">
                <a:latin typeface="+mj-lt"/>
              </a:rPr>
              <a:t> </a:t>
            </a:r>
          </a:p>
          <a:p>
            <a:pPr algn="ctr"/>
            <a:r>
              <a:rPr lang="en-US" sz="3200" b="1" dirty="0" smtClean="0">
                <a:latin typeface="+mj-lt"/>
              </a:rPr>
              <a:t>Media Coverage Planning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98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advertisement medium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790" y="1990726"/>
            <a:ext cx="2819400" cy="3800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12" y="1588531"/>
            <a:ext cx="4481688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7512" y="1219200"/>
            <a:ext cx="448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SINARHARIAN DEMOGRAPHICS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901790" y="5788223"/>
            <a:ext cx="283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Proposed Ads Placement</a:t>
            </a:r>
            <a:endParaRPr lang="en-MY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343400" y="5735598"/>
            <a:ext cx="4495800" cy="34873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160,000 ARE PUBLISHED DAILY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5940" y="5310504"/>
            <a:ext cx="2406650" cy="280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5310504"/>
            <a:ext cx="0" cy="316706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740420" y="5343524"/>
            <a:ext cx="361770" cy="32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6 cm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5940" y="2133600"/>
            <a:ext cx="2406650" cy="3209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197190" y="5038724"/>
            <a:ext cx="361770" cy="3238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8 col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90" y="1398248"/>
            <a:ext cx="1138036" cy="4305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92390" y="19050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One Page</a:t>
            </a:r>
            <a:endParaRPr lang="en-MY" sz="11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30390" y="5257800"/>
            <a:ext cx="2313819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93859"/>
              </p:ext>
            </p:extLst>
          </p:nvPr>
        </p:nvGraphicFramePr>
        <p:xfrm>
          <a:off x="1219200" y="4321314"/>
          <a:ext cx="6858000" cy="107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6134136" imgH="962043" progId="Excel.Sheet.8">
                  <p:embed/>
                </p:oleObj>
              </mc:Choice>
              <mc:Fallback>
                <p:oleObj name="Worksheet" r:id="rId5" imgW="6134136" imgH="9620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321314"/>
                        <a:ext cx="6858000" cy="10755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5410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Proposed A&amp;P budget allocation in </a:t>
            </a:r>
            <a:r>
              <a:rPr lang="en-US" sz="2000" dirty="0" err="1" smtClean="0"/>
              <a:t>Sinar</a:t>
            </a:r>
            <a:r>
              <a:rPr lang="en-US" sz="2000" dirty="0" smtClean="0"/>
              <a:t> </a:t>
            </a:r>
            <a:r>
              <a:rPr lang="en-US" sz="2000" dirty="0" err="1" smtClean="0"/>
              <a:t>Harian</a:t>
            </a:r>
            <a:r>
              <a:rPr lang="en-US" sz="2000" dirty="0" smtClean="0"/>
              <a:t>  </a:t>
            </a:r>
            <a:r>
              <a:rPr lang="en-US" sz="2000" b="1" dirty="0" smtClean="0"/>
              <a:t>RM297,984.00</a:t>
            </a:r>
            <a:endParaRPr lang="en-MY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Budget allocation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pic>
        <p:nvPicPr>
          <p:cNvPr id="2053" name="Picture 5" descr="C:\Users\User\Downloads\sinar hari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1914525" cy="23907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4388"/>
            <a:ext cx="2915206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361720"/>
              </p:ext>
            </p:extLst>
          </p:nvPr>
        </p:nvGraphicFramePr>
        <p:xfrm>
          <a:off x="457199" y="2590800"/>
          <a:ext cx="8153401" cy="90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4366"/>
                <a:gridCol w="665584"/>
                <a:gridCol w="521017"/>
                <a:gridCol w="458998"/>
                <a:gridCol w="517548"/>
                <a:gridCol w="499188"/>
                <a:gridCol w="415990"/>
                <a:gridCol w="499188"/>
                <a:gridCol w="499188"/>
                <a:gridCol w="499188"/>
                <a:gridCol w="582386"/>
                <a:gridCol w="499188"/>
                <a:gridCol w="499188"/>
                <a:gridCol w="58238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SINAR</a:t>
                      </a:r>
                      <a:endParaRPr lang="en-MY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066799" y="3810000"/>
            <a:ext cx="7010397" cy="246221"/>
            <a:chOff x="1956372" y="5621179"/>
            <a:chExt cx="5435028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5621179"/>
              <a:ext cx="510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00" b="1" dirty="0"/>
                <a:t> </a:t>
              </a:r>
              <a:r>
                <a:rPr lang="en-MY" sz="1000" b="1" dirty="0" smtClean="0"/>
                <a:t>   </a:t>
              </a:r>
              <a:r>
                <a:rPr lang="en-US" sz="1000" b="1" dirty="0" smtClean="0"/>
                <a:t>SINAR HARIAN - 4 days each week (Monday, Wednesday, Friday &amp; Saturday/Sunday)</a:t>
              </a:r>
              <a:endParaRPr lang="en-MY" sz="1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56372" y="5621179"/>
              <a:ext cx="1524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99354" y="5621179"/>
              <a:ext cx="1524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ADS CYCLE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336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809875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7806" y="1742182"/>
            <a:ext cx="6314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</a:rPr>
              <a:t>Utusan</a:t>
            </a:r>
            <a:r>
              <a:rPr lang="en-US" sz="3200" b="1" dirty="0" smtClean="0">
                <a:latin typeface="+mj-lt"/>
              </a:rPr>
              <a:t> Malaysia </a:t>
            </a:r>
          </a:p>
          <a:p>
            <a:pPr algn="ctr"/>
            <a:r>
              <a:rPr lang="en-US" sz="3200" b="1" dirty="0" smtClean="0">
                <a:latin typeface="+mj-lt"/>
              </a:rPr>
              <a:t>Media Coverage Planning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8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advertisement medium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90" y="1971676"/>
            <a:ext cx="2819400" cy="3800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512" y="1447800"/>
            <a:ext cx="448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UTUSAN MALAYSIA CIRCULATIONS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749390" y="576917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Proposed Ads Placement</a:t>
            </a:r>
            <a:endParaRPr lang="en-MY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357512" y="5562600"/>
            <a:ext cx="4405488" cy="34873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180,000 ARE PUBLISHED DAILY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92914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One Page</a:t>
            </a:r>
            <a:endParaRPr lang="en-MY" sz="1100" dirty="0"/>
          </a:p>
        </p:txBody>
      </p:sp>
      <p:sp>
        <p:nvSpPr>
          <p:cNvPr id="7" name="Rectangle 6"/>
          <p:cNvSpPr/>
          <p:nvPr/>
        </p:nvSpPr>
        <p:spPr>
          <a:xfrm>
            <a:off x="977990" y="5291454"/>
            <a:ext cx="2406650" cy="237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5291454"/>
            <a:ext cx="0" cy="316706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600630" y="5324474"/>
            <a:ext cx="361770" cy="32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6 cm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7990" y="2114550"/>
            <a:ext cx="2406650" cy="3209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076630" y="4933950"/>
            <a:ext cx="361770" cy="32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8 col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41540"/>
            <a:ext cx="209289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04" y="2041539"/>
            <a:ext cx="2092896" cy="33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27" y="1524000"/>
            <a:ext cx="1706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990600" y="5238750"/>
            <a:ext cx="2313819" cy="0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210175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Proposed A&amp;P budget allocation in </a:t>
            </a:r>
            <a:r>
              <a:rPr lang="en-US" sz="2000" dirty="0" err="1" smtClean="0"/>
              <a:t>Utusan</a:t>
            </a:r>
            <a:r>
              <a:rPr lang="en-US" sz="2000" dirty="0" smtClean="0"/>
              <a:t> Malaysia </a:t>
            </a:r>
            <a:r>
              <a:rPr lang="en-US" sz="2000" b="1" dirty="0" smtClean="0"/>
              <a:t>RM639,648.00</a:t>
            </a:r>
            <a:endParaRPr lang="en-MY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Budget allocation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1129"/>
            <a:ext cx="1905000" cy="25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16" y="1524000"/>
            <a:ext cx="31816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80419"/>
              </p:ext>
            </p:extLst>
          </p:nvPr>
        </p:nvGraphicFramePr>
        <p:xfrm>
          <a:off x="1524000" y="4219576"/>
          <a:ext cx="662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7" imgW="7267618" imgH="771470" progId="Excel.Sheet.8">
                  <p:embed/>
                </p:oleObj>
              </mc:Choice>
              <mc:Fallback>
                <p:oleObj name="Worksheet" r:id="rId7" imgW="7267618" imgH="7714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19576"/>
                        <a:ext cx="6629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7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7488</TotalTime>
  <Words>287</Words>
  <Application>Microsoft Office PowerPoint</Application>
  <PresentationFormat>On-screen Show (4:3)</PresentationFormat>
  <Paragraphs>99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404</cp:revision>
  <cp:lastPrinted>2016-10-20T06:28:56Z</cp:lastPrinted>
  <dcterms:created xsi:type="dcterms:W3CDTF">2006-08-16T00:00:00Z</dcterms:created>
  <dcterms:modified xsi:type="dcterms:W3CDTF">2016-11-30T07:56:35Z</dcterms:modified>
</cp:coreProperties>
</file>