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35" r:id="rId2"/>
    <p:sldId id="536" r:id="rId3"/>
    <p:sldId id="537" r:id="rId4"/>
    <p:sldId id="538" r:id="rId5"/>
    <p:sldId id="539" r:id="rId6"/>
    <p:sldId id="540" r:id="rId7"/>
    <p:sldId id="541" r:id="rId8"/>
    <p:sldId id="542" r:id="rId9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21" autoAdjust="0"/>
    <p:restoredTop sz="94676" autoAdjust="0"/>
  </p:normalViewPr>
  <p:slideViewPr>
    <p:cSldViewPr>
      <p:cViewPr>
        <p:scale>
          <a:sx n="70" d="100"/>
          <a:sy n="70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8895" y="4762637"/>
            <a:ext cx="5511152" cy="4511967"/>
          </a:xfrm>
          <a:prstGeom prst="rect">
            <a:avLst/>
          </a:prstGeom>
        </p:spPr>
        <p:txBody>
          <a:bodyPr lIns="92476" tIns="92476" rIns="92476" bIns="92476" anchor="t" anchorCtr="0">
            <a:noAutofit/>
          </a:bodyPr>
          <a:lstStyle/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8088" cy="37623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36989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3" name="Picture 2" descr="https://encrypted-tbn2.gstatic.com/images?q=tbn:ANd9GcSdSUtQ6W5zWjpDiUKpmcfCU6ZsmaWJ3lj9iyCJRMIMz7ifah3J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07781"/>
            <a:ext cx="2133600" cy="275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600" y="1828800"/>
            <a:ext cx="716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HARDWARE, INFRASTRUCTURE &amp; MAINTENANCE</a:t>
            </a:r>
            <a:endParaRPr lang="en-MY" sz="32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2895600"/>
            <a:ext cx="4250673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251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Project REQUIREMENT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2192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We plan </a:t>
            </a:r>
            <a:r>
              <a:rPr lang="en-US" dirty="0"/>
              <a:t>to provide a comprehensive internetworking infrastructure for </a:t>
            </a:r>
            <a:r>
              <a:rPr lang="en-US" dirty="0" smtClean="0"/>
              <a:t>SPS </a:t>
            </a:r>
            <a:r>
              <a:rPr lang="en-US" dirty="0"/>
              <a:t>cloud-ready application system. The plan will mainly focus on the SPS’s Portal availability. The portal is a crucial application system which requires an agile, scalable and robust infrastructure to ensure its accessible 24x7.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048000"/>
            <a:ext cx="7924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The proposed baseline configurations are based on the generic deployments, solution size and capability and are independent of the target application.  The recommendations focus on hardware capacity and software features; they do not attempt to prescribe a particular server model or chipset, as these preferences may vary or to be changed later based on customer requirements and detailed requirement gathering.  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 following table describes the recommended components for the proposed configuration as follows;</a:t>
            </a:r>
          </a:p>
        </p:txBody>
      </p:sp>
    </p:spTree>
    <p:extLst>
      <p:ext uri="{BB962C8B-B14F-4D97-AF65-F5344CB8AC3E}">
        <p14:creationId xmlns:p14="http://schemas.microsoft.com/office/powerpoint/2010/main" val="331476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Reference architecture for virtual infrastructure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143000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The </a:t>
            </a:r>
            <a:r>
              <a:rPr lang="en-US" dirty="0"/>
              <a:t>following table describes the recommended components for the proposed configuration as follows;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33302"/>
              </p:ext>
            </p:extLst>
          </p:nvPr>
        </p:nvGraphicFramePr>
        <p:xfrm>
          <a:off x="533400" y="2263800"/>
          <a:ext cx="5867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2917"/>
                <a:gridCol w="323448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CPU CORE (</a:t>
                      </a:r>
                      <a:r>
                        <a:rPr lang="en-US" dirty="0" err="1" smtClean="0"/>
                        <a:t>pCPU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VIRTUAL CORE (</a:t>
                      </a:r>
                      <a:r>
                        <a:rPr lang="en-US" baseline="0" dirty="0" err="1" smtClean="0"/>
                        <a:t>vCPU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More than 50% buffer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665308"/>
              </p:ext>
            </p:extLst>
          </p:nvPr>
        </p:nvGraphicFramePr>
        <p:xfrm>
          <a:off x="557064" y="3791744"/>
          <a:ext cx="584373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31"/>
                <a:gridCol w="326590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RAM 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VIRTUAL RAM (</a:t>
                      </a:r>
                      <a:r>
                        <a:rPr lang="en-US" baseline="0" dirty="0" err="1" smtClean="0"/>
                        <a:t>vRAM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More than 50% buffer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557065" y="1919536"/>
            <a:ext cx="5930148" cy="3442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CPU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BASELINE CONFIGURATION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57064" y="3431704"/>
            <a:ext cx="5635964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MEMORY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BASELINE CONFIGURATION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03319"/>
              </p:ext>
            </p:extLst>
          </p:nvPr>
        </p:nvGraphicFramePr>
        <p:xfrm>
          <a:off x="557064" y="5354320"/>
          <a:ext cx="590465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616"/>
                <a:gridCol w="34080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STORAGE (TB)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FLASH DISKS</a:t>
                      </a:r>
                      <a:r>
                        <a:rPr lang="en-US" baseline="0" dirty="0" smtClean="0"/>
                        <a:t> FOR PERFORMANCE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557064" y="4994280"/>
            <a:ext cx="5232920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STORAGE BASLINE CONFIGURATION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67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Reference architecture for virtual infrastructure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586386"/>
              </p:ext>
            </p:extLst>
          </p:nvPr>
        </p:nvGraphicFramePr>
        <p:xfrm>
          <a:off x="565107" y="1609760"/>
          <a:ext cx="284164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16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NETWORKING INTERFACE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 x 10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GbE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139455"/>
              </p:ext>
            </p:extLst>
          </p:nvPr>
        </p:nvGraphicFramePr>
        <p:xfrm>
          <a:off x="588771" y="2777664"/>
          <a:ext cx="565962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648"/>
                <a:gridCol w="28749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VIRTUALIZATION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HYPERVISOR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VMWare VSphere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ESX HOSTS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# OF FAILURE TO TOLERATE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588770" y="1265496"/>
            <a:ext cx="5635965" cy="3442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NETWORKING  BASELINE CONFIGURATION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88771" y="2417624"/>
            <a:ext cx="5635964" cy="3600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VIRTUALIZATION BASELINE CONFIGURATION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190068"/>
              </p:ext>
            </p:extLst>
          </p:nvPr>
        </p:nvGraphicFramePr>
        <p:xfrm>
          <a:off x="565107" y="4678680"/>
          <a:ext cx="565962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28513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BACKUP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Disk</a:t>
                      </a:r>
                      <a:r>
                        <a:rPr lang="en-US" baseline="0" dirty="0" smtClean="0"/>
                        <a:t> 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Deduplication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99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system architecture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23392" y="2019800"/>
            <a:ext cx="2450951" cy="3158375"/>
            <a:chOff x="899592" y="2132856"/>
            <a:chExt cx="2450951" cy="3158375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3676" y="3212976"/>
              <a:ext cx="1562100" cy="1114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8053" y="4550271"/>
              <a:ext cx="638175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3768" y="4595906"/>
              <a:ext cx="866775" cy="695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4876893"/>
              <a:ext cx="342900" cy="133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592" y="2132856"/>
              <a:ext cx="1533525" cy="1133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9" name="Group 18"/>
            <p:cNvGrpSpPr/>
            <p:nvPr/>
          </p:nvGrpSpPr>
          <p:grpSpPr>
            <a:xfrm>
              <a:off x="1265994" y="4327400"/>
              <a:ext cx="1217774" cy="268505"/>
              <a:chOff x="1418991" y="4293096"/>
              <a:chExt cx="952500" cy="257175"/>
            </a:xfrm>
          </p:grpSpPr>
          <p:pic>
            <p:nvPicPr>
              <p:cNvPr id="20" name="Picture 4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7116" y="4303517"/>
                <a:ext cx="714375" cy="238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" name="Picture 5"/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18991" y="4293096"/>
                <a:ext cx="238125" cy="257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020" y="3147174"/>
            <a:ext cx="15621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343" y="4493090"/>
            <a:ext cx="6381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193" y="4549524"/>
            <a:ext cx="8667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26238" y="4855040"/>
            <a:ext cx="424643" cy="165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6" name="Group 25"/>
          <p:cNvGrpSpPr/>
          <p:nvPr/>
        </p:nvGrpSpPr>
        <p:grpSpPr>
          <a:xfrm>
            <a:off x="6086338" y="4261598"/>
            <a:ext cx="1217774" cy="268505"/>
            <a:chOff x="1418991" y="4293096"/>
            <a:chExt cx="952500" cy="257175"/>
          </a:xfrm>
        </p:grpSpPr>
        <p:pic>
          <p:nvPicPr>
            <p:cNvPr id="27" name="Picture 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7116" y="4303517"/>
              <a:ext cx="714375" cy="238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8991" y="4293096"/>
              <a:ext cx="238125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9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7968" y="2153839"/>
            <a:ext cx="14859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ounded Rectangle 29"/>
          <p:cNvSpPr/>
          <p:nvPr/>
        </p:nvSpPr>
        <p:spPr bwMode="auto">
          <a:xfrm>
            <a:off x="381000" y="1937815"/>
            <a:ext cx="3826768" cy="3384376"/>
          </a:xfrm>
          <a:prstGeom prst="roundRect">
            <a:avLst>
              <a:gd name="adj" fmla="val 4591"/>
            </a:avLst>
          </a:prstGeom>
          <a:noFill/>
          <a:ln w="254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40000"/>
              </a:spcAft>
              <a:defRPr/>
            </a:pPr>
            <a:endParaRPr lang="en-US" sz="900" b="1" dirty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4790046" y="1937815"/>
            <a:ext cx="3826768" cy="3421069"/>
          </a:xfrm>
          <a:prstGeom prst="roundRect">
            <a:avLst>
              <a:gd name="adj" fmla="val 4591"/>
            </a:avLst>
          </a:prstGeom>
          <a:noFill/>
          <a:ln w="254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txBody>
          <a:bodyPr wrap="none" lIns="0" tIns="0" rIns="0" bIns="0" anchor="ctr"/>
          <a:lstStyle/>
          <a:p>
            <a:pPr algn="ctr" fontAlgn="base">
              <a:spcBef>
                <a:spcPct val="0"/>
              </a:spcBef>
              <a:spcAft>
                <a:spcPct val="40000"/>
              </a:spcAft>
              <a:defRPr/>
            </a:pPr>
            <a:endParaRPr lang="en-US" sz="900" b="1" dirty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32" name="Striped Right Arrow 31"/>
          <p:cNvSpPr/>
          <p:nvPr/>
        </p:nvSpPr>
        <p:spPr>
          <a:xfrm>
            <a:off x="3487688" y="3812293"/>
            <a:ext cx="1800200" cy="531783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replication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248848" y="2292956"/>
            <a:ext cx="262296" cy="2966"/>
          </a:xfrm>
          <a:prstGeom prst="line">
            <a:avLst/>
          </a:prstGeom>
          <a:ln>
            <a:solidFill>
              <a:srgbClr val="223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Cloud 33"/>
          <p:cNvSpPr/>
          <p:nvPr/>
        </p:nvSpPr>
        <p:spPr>
          <a:xfrm>
            <a:off x="3697134" y="1219200"/>
            <a:ext cx="1525323" cy="637856"/>
          </a:xfrm>
          <a:prstGeom prst="cloud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latin typeface="Helvetica Neue"/>
                <a:cs typeface="Helvetica Neue"/>
              </a:rPr>
              <a:t>INTERNET</a:t>
            </a:r>
            <a:endParaRPr lang="en-US" sz="1100" b="1" dirty="0" smtClean="0">
              <a:latin typeface="Helvetica Neue"/>
              <a:cs typeface="Helvetica Neue"/>
            </a:endParaRPr>
          </a:p>
        </p:txBody>
      </p:sp>
      <p:sp>
        <p:nvSpPr>
          <p:cNvPr id="35" name="Left-Up Arrow 34"/>
          <p:cNvSpPr/>
          <p:nvPr/>
        </p:nvSpPr>
        <p:spPr>
          <a:xfrm rot="16200000">
            <a:off x="5664096" y="1089887"/>
            <a:ext cx="322631" cy="1229209"/>
          </a:xfrm>
          <a:prstGeom prst="leftUp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Left-Up Arrow 35"/>
          <p:cNvSpPr/>
          <p:nvPr/>
        </p:nvSpPr>
        <p:spPr>
          <a:xfrm rot="10800000">
            <a:off x="2561284" y="1538128"/>
            <a:ext cx="1142428" cy="327679"/>
          </a:xfrm>
          <a:prstGeom prst="leftUp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335560" y="3429948"/>
            <a:ext cx="1014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Virtualization </a:t>
            </a:r>
            <a:r>
              <a:rPr lang="en-US" sz="1000" dirty="0" err="1" smtClean="0">
                <a:solidFill>
                  <a:schemeClr val="tx2"/>
                </a:solidFill>
              </a:rPr>
              <a:t>Infrasturcture</a:t>
            </a:r>
            <a:endParaRPr lang="en-US" sz="10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99856" y="3449983"/>
            <a:ext cx="1014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Virtualization </a:t>
            </a:r>
            <a:r>
              <a:rPr lang="en-US" sz="1000" dirty="0" err="1" smtClean="0">
                <a:solidFill>
                  <a:schemeClr val="tx2"/>
                </a:solidFill>
              </a:rPr>
              <a:t>Infrasturcture</a:t>
            </a:r>
            <a:endParaRPr lang="en-US" sz="10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2158" y="2292712"/>
            <a:ext cx="12355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SPS</a:t>
            </a:r>
          </a:p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Production Application Farm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38190" y="2297855"/>
            <a:ext cx="12003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SPS</a:t>
            </a:r>
          </a:p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DR Application Farm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855840" y="5147978"/>
            <a:ext cx="20109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Disks Backup Appliance / VTL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47528" y="5082649"/>
            <a:ext cx="20308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tx2"/>
                </a:solidFill>
              </a:rPr>
              <a:t>Disks Backup Appliance / VTL</a:t>
            </a:r>
          </a:p>
        </p:txBody>
      </p:sp>
    </p:spTree>
    <p:extLst>
      <p:ext uri="{BB962C8B-B14F-4D97-AF65-F5344CB8AC3E}">
        <p14:creationId xmlns:p14="http://schemas.microsoft.com/office/powerpoint/2010/main" val="201879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solution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43" name="Subtitle 4"/>
          <p:cNvSpPr txBox="1">
            <a:spLocks/>
          </p:cNvSpPr>
          <p:nvPr/>
        </p:nvSpPr>
        <p:spPr>
          <a:xfrm>
            <a:off x="498848" y="990600"/>
            <a:ext cx="5076857" cy="4154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VIRTUALIZATION ARCHITECTURE</a:t>
            </a:r>
          </a:p>
        </p:txBody>
      </p:sp>
      <p:sp>
        <p:nvSpPr>
          <p:cNvPr id="44" name="Rectangle 5"/>
          <p:cNvSpPr txBox="1">
            <a:spLocks noChangeArrowheads="1"/>
          </p:cNvSpPr>
          <p:nvPr/>
        </p:nvSpPr>
        <p:spPr bwMode="auto">
          <a:xfrm>
            <a:off x="5230607" y="1504575"/>
            <a:ext cx="3837193" cy="2300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24747" lvl="1" indent="-124747" eaLnBrk="0" hangingPunct="0"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endParaRPr lang="en-US" sz="1400" dirty="0">
              <a:solidFill>
                <a:srgbClr val="717074"/>
              </a:solidFill>
              <a:ea typeface="ＭＳ Ｐゴシック" pitchFamily="34" charset="-128"/>
            </a:endParaRPr>
          </a:p>
          <a:p>
            <a:pPr marL="124747" lvl="1" indent="-124747" eaLnBrk="0" hangingPunct="0"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Software-based storage built in </a:t>
            </a:r>
            <a:r>
              <a:rPr lang="en-US" sz="1400" dirty="0" err="1">
                <a:solidFill>
                  <a:srgbClr val="717074"/>
                </a:solidFill>
                <a:ea typeface="ＭＳ Ｐゴシック" pitchFamily="34" charset="-128"/>
              </a:rPr>
              <a:t>ESXi</a:t>
            </a:r>
            <a:endParaRPr lang="en-US" sz="1400" dirty="0">
              <a:solidFill>
                <a:srgbClr val="717074"/>
              </a:solidFill>
              <a:ea typeface="ＭＳ Ｐゴシック" pitchFamily="34" charset="-128"/>
            </a:endParaRPr>
          </a:p>
          <a:p>
            <a:pPr marL="124747" lvl="1" indent="-124747" eaLnBrk="0" hangingPunct="0">
              <a:spcBef>
                <a:spcPts val="900"/>
              </a:spcBef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Aggregates </a:t>
            </a:r>
            <a:r>
              <a:rPr lang="en-US" sz="1400" dirty="0">
                <a:solidFill>
                  <a:srgbClr val="717074"/>
                </a:solidFill>
              </a:rPr>
              <a:t>local Flash and </a:t>
            </a: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HDDs </a:t>
            </a:r>
          </a:p>
          <a:p>
            <a:pPr marL="124747" lvl="1" indent="-124747" eaLnBrk="0" hangingPunct="0">
              <a:spcBef>
                <a:spcPts val="900"/>
              </a:spcBef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Shared </a:t>
            </a:r>
            <a:r>
              <a:rPr lang="en-US" sz="1400" dirty="0" err="1">
                <a:solidFill>
                  <a:srgbClr val="717074"/>
                </a:solidFill>
                <a:ea typeface="ＭＳ Ｐゴシック" pitchFamily="34" charset="-128"/>
              </a:rPr>
              <a:t>datastore</a:t>
            </a: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 for VM consumption</a:t>
            </a:r>
          </a:p>
          <a:p>
            <a:pPr marL="124747" lvl="1" indent="-124747" eaLnBrk="0" hangingPunct="0">
              <a:spcBef>
                <a:spcPts val="900"/>
              </a:spcBef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Converged compute + storage</a:t>
            </a:r>
          </a:p>
          <a:p>
            <a:pPr marL="124747" lvl="1" indent="-124747" eaLnBrk="0" fontAlgn="base" hangingPunct="0">
              <a:spcBef>
                <a:spcPts val="900"/>
              </a:spcBef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717074"/>
                </a:solidFill>
                <a:ea typeface="ＭＳ Ｐゴシック" pitchFamily="34" charset="-128"/>
              </a:rPr>
              <a:t>Distributed architecture, no single point of failure</a:t>
            </a:r>
          </a:p>
          <a:p>
            <a:pPr marL="124747" lvl="1" indent="-124747" eaLnBrk="0" fontAlgn="base" hangingPunct="0">
              <a:spcBef>
                <a:spcPts val="900"/>
              </a:spcBef>
              <a:buClr>
                <a:srgbClr val="0095D3">
                  <a:lumMod val="75000"/>
                </a:srgbClr>
              </a:buClr>
              <a:buSzPct val="115000"/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717074"/>
                </a:solidFill>
              </a:rPr>
              <a:t>Deeply integrated with VMware stack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89492" y="1598602"/>
            <a:ext cx="4373852" cy="4144526"/>
            <a:chOff x="179512" y="1948770"/>
            <a:chExt cx="4373852" cy="4144526"/>
          </a:xfrm>
        </p:grpSpPr>
        <p:grpSp>
          <p:nvGrpSpPr>
            <p:cNvPr id="46" name="Group 45"/>
            <p:cNvGrpSpPr/>
            <p:nvPr/>
          </p:nvGrpSpPr>
          <p:grpSpPr>
            <a:xfrm>
              <a:off x="179512" y="2348880"/>
              <a:ext cx="4373852" cy="3744416"/>
              <a:chOff x="1449416" y="1149203"/>
              <a:chExt cx="6928301" cy="5251597"/>
            </a:xfrm>
          </p:grpSpPr>
          <p:grpSp>
            <p:nvGrpSpPr>
              <p:cNvPr id="83" name="Group 82"/>
              <p:cNvGrpSpPr/>
              <p:nvPr/>
            </p:nvGrpSpPr>
            <p:grpSpPr bwMode="gray">
              <a:xfrm>
                <a:off x="1506453" y="5864051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50" name="Freeform 149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51" name="Oval 150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52" name="Freeform 151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cxnSp>
            <p:nvCxnSpPr>
              <p:cNvPr id="84" name="Straight Connector 83"/>
              <p:cNvCxnSpPr/>
              <p:nvPr/>
            </p:nvCxnSpPr>
            <p:spPr bwMode="auto">
              <a:xfrm>
                <a:off x="3122612" y="4038600"/>
                <a:ext cx="0" cy="2362200"/>
              </a:xfrm>
              <a:prstGeom prst="line">
                <a:avLst/>
              </a:prstGeom>
              <a:solidFill>
                <a:srgbClr val="0095D3"/>
              </a:solidFill>
              <a:ln w="19050" cap="flat" cmpd="sng" algn="ctr">
                <a:solidFill>
                  <a:schemeClr val="tx2">
                    <a:lumMod val="50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5" name="Rounded Rectangle 84"/>
              <p:cNvSpPr/>
              <p:nvPr/>
            </p:nvSpPr>
            <p:spPr bwMode="auto">
              <a:xfrm>
                <a:off x="1449416" y="4074224"/>
                <a:ext cx="6928301" cy="2326576"/>
              </a:xfrm>
              <a:prstGeom prst="roundRect">
                <a:avLst>
                  <a:gd name="adj" fmla="val 4591"/>
                </a:avLst>
              </a:prstGeom>
              <a:noFill/>
              <a:ln w="25400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txBody>
              <a:bodyPr wrap="none" lIns="0" tIns="0" rIns="0" bIns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40000"/>
                  </a:spcAft>
                  <a:defRPr/>
                </a:pPr>
                <a:endParaRPr lang="en-US" sz="900" b="1" dirty="0">
                  <a:solidFill>
                    <a:srgbClr val="FFFFFF"/>
                  </a:solidFill>
                  <a:latin typeface="Arial" charset="0"/>
                  <a:ea typeface="ＭＳ Ｐゴシック" pitchFamily="34" charset="-128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 bwMode="auto">
              <a:xfrm>
                <a:off x="4868288" y="4074223"/>
                <a:ext cx="6924" cy="2326577"/>
              </a:xfrm>
              <a:prstGeom prst="line">
                <a:avLst/>
              </a:prstGeom>
              <a:solidFill>
                <a:srgbClr val="0095D3"/>
              </a:solidFill>
              <a:ln w="19050" cap="flat" cmpd="sng" algn="ctr">
                <a:solidFill>
                  <a:schemeClr val="tx2">
                    <a:lumMod val="50000"/>
                  </a:schemeClr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7" name="TextBox 86"/>
              <p:cNvSpPr txBox="1"/>
              <p:nvPr/>
            </p:nvSpPr>
            <p:spPr>
              <a:xfrm>
                <a:off x="1728277" y="4011762"/>
                <a:ext cx="1397598" cy="429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dirty="0">
                    <a:solidFill>
                      <a:schemeClr val="tx2"/>
                    </a:solidFill>
                  </a:rPr>
                  <a:t>esxi-01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422643" y="4011762"/>
                <a:ext cx="1397598" cy="429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dirty="0">
                    <a:solidFill>
                      <a:schemeClr val="tx2"/>
                    </a:solidFill>
                  </a:rPr>
                  <a:t>esxi-02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5117011" y="4011762"/>
                <a:ext cx="1397598" cy="429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00" dirty="0">
                    <a:solidFill>
                      <a:schemeClr val="tx2"/>
                    </a:solidFill>
                  </a:rPr>
                  <a:t>esxi-03</a:t>
                </a:r>
              </a:p>
            </p:txBody>
          </p:sp>
          <p:pic>
            <p:nvPicPr>
              <p:cNvPr id="90" name="Picture 8" descr="ICON_Server_flat_Q408.pn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216208" y="4661738"/>
                <a:ext cx="1580879" cy="3014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1" name="Picture 8" descr="ICON_Server_flat_Q408.pn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502881" y="4661738"/>
                <a:ext cx="1580879" cy="3014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92" name="Picture 8" descr="ICON_Server_flat_Q408.pn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945583" y="4661738"/>
                <a:ext cx="1580879" cy="3014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93" name="Group 59"/>
              <p:cNvGrpSpPr/>
              <p:nvPr/>
            </p:nvGrpSpPr>
            <p:grpSpPr bwMode="gray">
              <a:xfrm>
                <a:off x="1502882" y="5745437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47" name="Freeform 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8" name="Oval 147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9" name="Freeform 14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94" name="Group 59"/>
              <p:cNvGrpSpPr/>
              <p:nvPr/>
            </p:nvGrpSpPr>
            <p:grpSpPr bwMode="gray">
              <a:xfrm>
                <a:off x="1505725" y="5628827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44" name="Freeform 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5" name="Oval 144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6" name="Freeform 145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95" name="Group 94"/>
              <p:cNvGrpSpPr/>
              <p:nvPr/>
            </p:nvGrpSpPr>
            <p:grpSpPr bwMode="gray">
              <a:xfrm>
                <a:off x="1505725" y="5504564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41" name="Freeform 140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2" name="Oval 141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3" name="Freeform 142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pic>
            <p:nvPicPr>
              <p:cNvPr id="96" name="Picture 95" descr="SSD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967568" y="5033238"/>
                <a:ext cx="651505" cy="488756"/>
              </a:xfrm>
              <a:prstGeom prst="rect">
                <a:avLst/>
              </a:prstGeom>
            </p:spPr>
          </p:pic>
          <p:pic>
            <p:nvPicPr>
              <p:cNvPr id="97" name="Picture 96" descr="SSD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74182" y="5033238"/>
                <a:ext cx="651505" cy="488756"/>
              </a:xfrm>
              <a:prstGeom prst="rect">
                <a:avLst/>
              </a:prstGeom>
            </p:spPr>
          </p:pic>
          <p:pic>
            <p:nvPicPr>
              <p:cNvPr id="98" name="Picture 97" descr="SSD.png"/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80797" y="5033238"/>
                <a:ext cx="651505" cy="488756"/>
              </a:xfrm>
              <a:prstGeom prst="rect">
                <a:avLst/>
              </a:prstGeom>
            </p:spPr>
          </p:pic>
          <p:cxnSp>
            <p:nvCxnSpPr>
              <p:cNvPr id="99" name="Straight Connector 98"/>
              <p:cNvCxnSpPr/>
              <p:nvPr/>
            </p:nvCxnSpPr>
            <p:spPr bwMode="auto">
              <a:xfrm flipV="1">
                <a:off x="1618704" y="4398452"/>
                <a:ext cx="6656688" cy="16391"/>
              </a:xfrm>
              <a:prstGeom prst="line">
                <a:avLst/>
              </a:prstGeom>
              <a:solidFill>
                <a:srgbClr val="0095D3"/>
              </a:solidFill>
              <a:ln w="10795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0" name="Straight Connector 99"/>
              <p:cNvCxnSpPr>
                <a:stCxn id="90" idx="0"/>
              </p:cNvCxnSpPr>
              <p:nvPr/>
            </p:nvCxnSpPr>
            <p:spPr bwMode="auto">
              <a:xfrm flipV="1">
                <a:off x="4006648" y="4414843"/>
                <a:ext cx="0" cy="246895"/>
              </a:xfrm>
              <a:prstGeom prst="line">
                <a:avLst/>
              </a:prstGeom>
              <a:solidFill>
                <a:srgbClr val="0095D3"/>
              </a:solidFill>
              <a:ln w="762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1" name="Straight Connector 100"/>
              <p:cNvCxnSpPr/>
              <p:nvPr/>
            </p:nvCxnSpPr>
            <p:spPr bwMode="auto">
              <a:xfrm flipV="1">
                <a:off x="5738531" y="4414843"/>
                <a:ext cx="0" cy="246895"/>
              </a:xfrm>
              <a:prstGeom prst="line">
                <a:avLst/>
              </a:prstGeom>
              <a:solidFill>
                <a:srgbClr val="0095D3"/>
              </a:solidFill>
              <a:ln w="762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" name="Straight Connector 101"/>
              <p:cNvCxnSpPr/>
              <p:nvPr/>
            </p:nvCxnSpPr>
            <p:spPr bwMode="auto">
              <a:xfrm flipV="1">
                <a:off x="2293168" y="4414843"/>
                <a:ext cx="0" cy="246895"/>
              </a:xfrm>
              <a:prstGeom prst="line">
                <a:avLst/>
              </a:prstGeom>
              <a:solidFill>
                <a:srgbClr val="0095D3"/>
              </a:solidFill>
              <a:ln w="762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3" name="Elbow Connector 102"/>
              <p:cNvCxnSpPr/>
              <p:nvPr/>
            </p:nvCxnSpPr>
            <p:spPr bwMode="auto">
              <a:xfrm>
                <a:off x="3216208" y="4438591"/>
                <a:ext cx="1218883" cy="914400"/>
              </a:xfrm>
              <a:prstGeom prst="bentConnector3">
                <a:avLst/>
              </a:prstGeom>
              <a:solidFill>
                <a:srgbClr val="0095D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04" name="Group 103"/>
              <p:cNvGrpSpPr/>
              <p:nvPr/>
            </p:nvGrpSpPr>
            <p:grpSpPr bwMode="gray">
              <a:xfrm>
                <a:off x="3224879" y="5874362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38" name="Freeform 137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9" name="Oval 138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40" name="Freeform 139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05" name="Group 59"/>
              <p:cNvGrpSpPr/>
              <p:nvPr/>
            </p:nvGrpSpPr>
            <p:grpSpPr bwMode="gray">
              <a:xfrm>
                <a:off x="3221308" y="5755748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35" name="Freeform 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6" name="Oval 135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7" name="Freeform 136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06" name="Group 59"/>
              <p:cNvGrpSpPr/>
              <p:nvPr/>
            </p:nvGrpSpPr>
            <p:grpSpPr bwMode="gray">
              <a:xfrm>
                <a:off x="3224151" y="5639138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32" name="Freeform 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3" name="Oval 132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4" name="Freeform 133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07" name="Group 106"/>
              <p:cNvGrpSpPr/>
              <p:nvPr/>
            </p:nvGrpSpPr>
            <p:grpSpPr bwMode="gray">
              <a:xfrm>
                <a:off x="3224151" y="5514875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29" name="Freeform 12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0" name="Oval 129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31" name="Freeform 130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08" name="Group 107"/>
              <p:cNvGrpSpPr/>
              <p:nvPr/>
            </p:nvGrpSpPr>
            <p:grpSpPr bwMode="gray">
              <a:xfrm>
                <a:off x="4931467" y="5858032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26" name="Freeform 125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27" name="Oval 126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28" name="Freeform 127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09" name="Group 59"/>
              <p:cNvGrpSpPr/>
              <p:nvPr/>
            </p:nvGrpSpPr>
            <p:grpSpPr bwMode="gray">
              <a:xfrm>
                <a:off x="4927896" y="5739418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23" name="Freeform 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24" name="Oval 123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25" name="Freeform 124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10" name="Group 59"/>
              <p:cNvGrpSpPr/>
              <p:nvPr/>
            </p:nvGrpSpPr>
            <p:grpSpPr bwMode="gray">
              <a:xfrm>
                <a:off x="4930740" y="5622808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20" name="Freeform 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21" name="Oval 120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22" name="Freeform 121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111" name="Group 110"/>
              <p:cNvGrpSpPr/>
              <p:nvPr/>
            </p:nvGrpSpPr>
            <p:grpSpPr bwMode="gray">
              <a:xfrm>
                <a:off x="4930740" y="5498545"/>
                <a:ext cx="1578036" cy="459040"/>
                <a:chOff x="7277099" y="6556148"/>
                <a:chExt cx="1349869" cy="895726"/>
              </a:xfrm>
            </p:grpSpPr>
            <p:sp>
              <p:nvSpPr>
                <p:cNvPr id="117" name="Freeform 116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50000"/>
                      </a:schemeClr>
                    </a:gs>
                    <a:gs pos="15000">
                      <a:schemeClr val="bg1">
                        <a:lumMod val="65000"/>
                      </a:schemeClr>
                    </a:gs>
                    <a:gs pos="5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50000"/>
                      </a:schemeClr>
                    </a:gs>
                    <a:gs pos="85000">
                      <a:schemeClr val="bg1">
                        <a:lumMod val="75000"/>
                      </a:schemeClr>
                    </a:gs>
                  </a:gsLst>
                  <a:lin ang="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/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18" name="Oval 117"/>
                <p:cNvSpPr>
                  <a:spLocks noChangeArrowheads="1"/>
                </p:cNvSpPr>
                <p:nvPr/>
              </p:nvSpPr>
              <p:spPr bwMode="gray">
                <a:xfrm>
                  <a:off x="7277099" y="6556148"/>
                  <a:ext cx="1349869" cy="779182"/>
                </a:xfrm>
                <a:prstGeom prst="ellipse">
                  <a:avLst/>
                </a:prstGeom>
                <a:gradFill flip="none" rotWithShape="1">
                  <a:gsLst>
                    <a:gs pos="30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16200000" scaled="1"/>
                  <a:tileRect/>
                </a:gradFill>
                <a:ln w="47625">
                  <a:noFill/>
                  <a:round/>
                  <a:headEnd/>
                  <a:tailEnd/>
                </a:ln>
                <a:effectLst>
                  <a:innerShdw blurRad="152400">
                    <a:schemeClr val="bg1"/>
                  </a:innerShdw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  <p:sp>
              <p:nvSpPr>
                <p:cNvPr id="119" name="Freeform 118"/>
                <p:cNvSpPr>
                  <a:spLocks/>
                </p:cNvSpPr>
                <p:nvPr/>
              </p:nvSpPr>
              <p:spPr bwMode="gray">
                <a:xfrm>
                  <a:off x="7277099" y="6556148"/>
                  <a:ext cx="1349869" cy="895726"/>
                </a:xfrm>
                <a:custGeom>
                  <a:avLst/>
                  <a:gdLst>
                    <a:gd name="T0" fmla="*/ 7598 w 15195"/>
                    <a:gd name="T1" fmla="*/ 0 h 10083"/>
                    <a:gd name="T2" fmla="*/ 0 w 15195"/>
                    <a:gd name="T3" fmla="*/ 4386 h 10083"/>
                    <a:gd name="T4" fmla="*/ 0 w 15195"/>
                    <a:gd name="T5" fmla="*/ 5698 h 10083"/>
                    <a:gd name="T6" fmla="*/ 7598 w 15195"/>
                    <a:gd name="T7" fmla="*/ 10083 h 10083"/>
                    <a:gd name="T8" fmla="*/ 15195 w 15195"/>
                    <a:gd name="T9" fmla="*/ 5698 h 10083"/>
                    <a:gd name="T10" fmla="*/ 15195 w 15195"/>
                    <a:gd name="T11" fmla="*/ 4386 h 10083"/>
                    <a:gd name="T12" fmla="*/ 7598 w 15195"/>
                    <a:gd name="T13" fmla="*/ 0 h 100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5195" h="10083">
                      <a:moveTo>
                        <a:pt x="7598" y="0"/>
                      </a:moveTo>
                      <a:cubicBezTo>
                        <a:pt x="3402" y="0"/>
                        <a:pt x="0" y="1964"/>
                        <a:pt x="0" y="4386"/>
                      </a:cubicBezTo>
                      <a:cubicBezTo>
                        <a:pt x="0" y="5698"/>
                        <a:pt x="0" y="5698"/>
                        <a:pt x="0" y="5698"/>
                      </a:cubicBezTo>
                      <a:cubicBezTo>
                        <a:pt x="0" y="8120"/>
                        <a:pt x="3402" y="10083"/>
                        <a:pt x="7598" y="10083"/>
                      </a:cubicBezTo>
                      <a:cubicBezTo>
                        <a:pt x="11794" y="10083"/>
                        <a:pt x="15195" y="8120"/>
                        <a:pt x="15195" y="5698"/>
                      </a:cubicBezTo>
                      <a:cubicBezTo>
                        <a:pt x="15195" y="4386"/>
                        <a:pt x="15195" y="4386"/>
                        <a:pt x="15195" y="4386"/>
                      </a:cubicBezTo>
                      <a:cubicBezTo>
                        <a:pt x="15195" y="1964"/>
                        <a:pt x="11794" y="0"/>
                        <a:pt x="7598" y="0"/>
                      </a:cubicBezTo>
                      <a:close/>
                    </a:path>
                  </a:pathLst>
                </a:custGeom>
                <a:noFill/>
                <a:ln w="9525">
                  <a:gradFill flip="none" rotWithShape="1">
                    <a:gsLst>
                      <a:gs pos="50000">
                        <a:schemeClr val="bg1">
                          <a:lumMod val="65000"/>
                        </a:schemeClr>
                      </a:gs>
                      <a:gs pos="0">
                        <a:schemeClr val="bg1">
                          <a:lumMod val="50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</a:gsLst>
                    <a:lin ang="0" scaled="1"/>
                    <a:tileRect/>
                  </a:gradFill>
                  <a:round/>
                  <a:headEnd/>
                  <a:tailEnd/>
                </a:ln>
                <a:effectLst>
                  <a:innerShdw blurRad="152400">
                    <a:prstClr val="black"/>
                  </a:innerShdw>
                  <a:reflection blurRad="127000" stA="41000" endPos="23000" dir="5400000" sy="-100000" algn="bl" rotWithShape="0"/>
                </a:effectLst>
              </p:spPr>
              <p:txBody>
                <a:bodyPr wrap="none" lIns="0" tIns="0" rIns="0" bIns="0"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40000"/>
                    </a:spcAft>
                  </a:pPr>
                  <a:endParaRPr lang="en-US" cap="all" dirty="0">
                    <a:solidFill>
                      <a:srgbClr val="FFFFFF"/>
                    </a:solidFill>
                    <a:latin typeface="Arial" charset="0"/>
                    <a:ea typeface="ＭＳ Ｐゴシック" pitchFamily="34" charset="-128"/>
                  </a:endParaRPr>
                </a:p>
              </p:txBody>
            </p:sp>
          </p:grpSp>
          <p:pic>
            <p:nvPicPr>
              <p:cNvPr id="112" name="Picture 10" descr="ICON_VM_basic_flat_R2_Q408.png"/>
              <p:cNvPicPr>
                <a:picLocks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9791" y="1149203"/>
                <a:ext cx="572821" cy="527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3" name="Group 112"/>
              <p:cNvGrpSpPr/>
              <p:nvPr/>
            </p:nvGrpSpPr>
            <p:grpSpPr>
              <a:xfrm>
                <a:off x="1751012" y="3048000"/>
                <a:ext cx="6291790" cy="990600"/>
                <a:chOff x="1598612" y="2590800"/>
                <a:chExt cx="6606379" cy="1143000"/>
              </a:xfrm>
            </p:grpSpPr>
            <p:sp>
              <p:nvSpPr>
                <p:cNvPr id="115" name="Trapezoid 114"/>
                <p:cNvSpPr/>
                <p:nvPr/>
              </p:nvSpPr>
              <p:spPr>
                <a:xfrm>
                  <a:off x="1598612" y="3152647"/>
                  <a:ext cx="6606379" cy="581153"/>
                </a:xfrm>
                <a:prstGeom prst="trapezoid">
                  <a:avLst>
                    <a:gd name="adj" fmla="val 250271"/>
                  </a:avLst>
                </a:prstGeom>
                <a:gradFill flip="none" rotWithShape="1">
                  <a:gsLst>
                    <a:gs pos="2600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bg1"/>
                    </a:gs>
                  </a:gsLst>
                  <a:lin ang="16200000" scaled="1"/>
                  <a:tileRect/>
                </a:gradFill>
                <a:ln w="19050">
                  <a:noFill/>
                  <a:round/>
                  <a:headEnd/>
                  <a:tailEnd/>
                </a:ln>
              </p:spPr>
              <p:txBody>
                <a:bodyPr wrap="none" lIns="0" tIns="0" rIns="0" bIns="0" rtlCol="0" anchor="ctr"/>
                <a:lstStyle/>
                <a:p>
                  <a:pPr algn="ctr"/>
                  <a:endParaRPr lang="en-US" dirty="0">
                    <a:solidFill>
                      <a:srgbClr val="FFFFFF"/>
                    </a:solidFill>
                  </a:endParaRPr>
                </a:p>
              </p:txBody>
            </p:sp>
            <p:pic>
              <p:nvPicPr>
                <p:cNvPr id="116" name="Picture 13" descr="ICON_Storage_1up_Q308.png"/>
                <p:cNvPicPr>
                  <a:picLocks noChangeAspect="1"/>
                </p:cNvPicPr>
                <p:nvPr/>
              </p:nvPicPr>
              <p:blipFill>
                <a:blip r:embed="rId6" cstate="print">
                  <a:alphaModFix/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53590" y="2590800"/>
                  <a:ext cx="1981200" cy="7650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14" name="Rounded Rectangle 113"/>
              <p:cNvSpPr/>
              <p:nvPr/>
            </p:nvSpPr>
            <p:spPr bwMode="auto">
              <a:xfrm>
                <a:off x="2450343" y="1828800"/>
                <a:ext cx="5029201" cy="593326"/>
              </a:xfrm>
              <a:prstGeom prst="roundRect">
                <a:avLst>
                  <a:gd name="adj" fmla="val 0"/>
                </a:avLst>
              </a:prstGeom>
              <a:ln w="12700">
                <a:solidFill>
                  <a:schemeClr val="bg1"/>
                </a:solidFill>
                <a:headEnd type="none" w="med" len="med"/>
                <a:tailEnd type="none" w="med" len="med"/>
              </a:ln>
              <a:effectLst>
                <a:outerShdw blurRad="1397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b="1" dirty="0" smtClean="0">
                    <a:solidFill>
                      <a:srgbClr val="FFFFFF"/>
                    </a:solidFill>
                  </a:rPr>
                  <a:t>Virtualization 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3439215" y="4404651"/>
              <a:ext cx="1062314" cy="1688645"/>
              <a:chOff x="3439215" y="4404651"/>
              <a:chExt cx="1062314" cy="1688645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3439215" y="4409035"/>
                <a:ext cx="1060778" cy="1684261"/>
                <a:chOff x="3122612" y="4038600"/>
                <a:chExt cx="1680303" cy="2362200"/>
              </a:xfrm>
            </p:grpSpPr>
            <p:cxnSp>
              <p:nvCxnSpPr>
                <p:cNvPr id="66" name="Straight Connector 65"/>
                <p:cNvCxnSpPr/>
                <p:nvPr/>
              </p:nvCxnSpPr>
              <p:spPr bwMode="auto">
                <a:xfrm>
                  <a:off x="3122612" y="4038600"/>
                  <a:ext cx="0" cy="2362200"/>
                </a:xfrm>
                <a:prstGeom prst="line">
                  <a:avLst/>
                </a:prstGeom>
                <a:solidFill>
                  <a:srgbClr val="0095D3"/>
                </a:solidFill>
                <a:ln w="19050" cap="flat" cmpd="sng" algn="ctr">
                  <a:solidFill>
                    <a:schemeClr val="tx2">
                      <a:lumMod val="50000"/>
                    </a:schemeClr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67" name="Group 66"/>
                <p:cNvGrpSpPr/>
                <p:nvPr/>
              </p:nvGrpSpPr>
              <p:grpSpPr bwMode="gray">
                <a:xfrm>
                  <a:off x="3224879" y="5874362"/>
                  <a:ext cx="1578036" cy="459040"/>
                  <a:chOff x="7277099" y="6556148"/>
                  <a:chExt cx="1349869" cy="895726"/>
                </a:xfrm>
              </p:grpSpPr>
              <p:sp>
                <p:nvSpPr>
                  <p:cNvPr id="80" name="Freeform 79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5000">
                        <a:schemeClr val="bg1">
                          <a:lumMod val="65000"/>
                        </a:schemeClr>
                      </a:gs>
                      <a:gs pos="5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  <a:gs pos="85000">
                        <a:schemeClr val="bg1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81" name="Oval 80"/>
                  <p:cNvSpPr>
                    <a:spLocks noChangeArrowheads="1"/>
                  </p:cNvSpPr>
                  <p:nvPr/>
                </p:nvSpPr>
                <p:spPr bwMode="gray">
                  <a:xfrm>
                    <a:off x="7277099" y="6556148"/>
                    <a:ext cx="1349869" cy="779182"/>
                  </a:xfrm>
                  <a:prstGeom prst="ellipse">
                    <a:avLst/>
                  </a:prstGeom>
                  <a:gradFill flip="none" rotWithShape="1">
                    <a:gsLst>
                      <a:gs pos="3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lin ang="1620000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>
                    <a:innerShdw blurRad="152400">
                      <a:schemeClr val="bg1"/>
                    </a:innerShdw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82" name="Freeform 81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noFill/>
                  <a:ln w="9525">
                    <a:gradFill flip="none" rotWithShape="1">
                      <a:gsLst>
                        <a:gs pos="50000">
                          <a:schemeClr val="bg1">
                            <a:lumMod val="65000"/>
                          </a:schemeClr>
                        </a:gs>
                        <a:gs pos="0">
                          <a:schemeClr val="bg1">
                            <a:lumMod val="50000"/>
                          </a:schemeClr>
                        </a:gs>
                        <a:gs pos="100000">
                          <a:schemeClr val="bg1">
                            <a:lumMod val="50000"/>
                          </a:schemeClr>
                        </a:gs>
                      </a:gsLst>
                      <a:lin ang="0" scaled="1"/>
                      <a:tileRect/>
                    </a:gradFill>
                    <a:round/>
                    <a:headEnd/>
                    <a:tailEnd/>
                  </a:ln>
                  <a:effectLst>
                    <a:innerShdw blurRad="152400">
                      <a:prstClr val="black"/>
                    </a:innerShdw>
                    <a:reflection blurRad="127000" stA="41000" endPos="23000" dir="5400000" sy="-100000" algn="bl" rotWithShape="0"/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</p:grpSp>
            <p:grpSp>
              <p:nvGrpSpPr>
                <p:cNvPr id="68" name="Group 59"/>
                <p:cNvGrpSpPr/>
                <p:nvPr/>
              </p:nvGrpSpPr>
              <p:grpSpPr bwMode="gray">
                <a:xfrm>
                  <a:off x="3221308" y="5755748"/>
                  <a:ext cx="1578036" cy="459040"/>
                  <a:chOff x="7277099" y="6556148"/>
                  <a:chExt cx="1349869" cy="895726"/>
                </a:xfrm>
              </p:grpSpPr>
              <p:sp>
                <p:nvSpPr>
                  <p:cNvPr id="77" name="Freeform 8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5000">
                        <a:schemeClr val="bg1">
                          <a:lumMod val="65000"/>
                        </a:schemeClr>
                      </a:gs>
                      <a:gs pos="5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  <a:gs pos="85000">
                        <a:schemeClr val="bg1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78" name="Oval 77"/>
                  <p:cNvSpPr>
                    <a:spLocks noChangeArrowheads="1"/>
                  </p:cNvSpPr>
                  <p:nvPr/>
                </p:nvSpPr>
                <p:spPr bwMode="gray">
                  <a:xfrm>
                    <a:off x="7277099" y="6556148"/>
                    <a:ext cx="1349869" cy="779182"/>
                  </a:xfrm>
                  <a:prstGeom prst="ellipse">
                    <a:avLst/>
                  </a:prstGeom>
                  <a:gradFill flip="none" rotWithShape="1">
                    <a:gsLst>
                      <a:gs pos="3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lin ang="1620000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>
                    <a:innerShdw blurRad="152400">
                      <a:schemeClr val="bg1"/>
                    </a:innerShdw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79" name="Freeform 78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noFill/>
                  <a:ln w="9525">
                    <a:gradFill flip="none" rotWithShape="1">
                      <a:gsLst>
                        <a:gs pos="50000">
                          <a:schemeClr val="bg1">
                            <a:lumMod val="65000"/>
                          </a:schemeClr>
                        </a:gs>
                        <a:gs pos="0">
                          <a:schemeClr val="bg1">
                            <a:lumMod val="50000"/>
                          </a:schemeClr>
                        </a:gs>
                        <a:gs pos="100000">
                          <a:schemeClr val="bg1">
                            <a:lumMod val="50000"/>
                          </a:schemeClr>
                        </a:gs>
                      </a:gsLst>
                      <a:lin ang="0" scaled="1"/>
                      <a:tileRect/>
                    </a:gradFill>
                    <a:round/>
                    <a:headEnd/>
                    <a:tailEnd/>
                  </a:ln>
                  <a:effectLst>
                    <a:innerShdw blurRad="152400">
                      <a:prstClr val="black"/>
                    </a:innerShdw>
                    <a:reflection blurRad="127000" stA="41000" endPos="23000" dir="5400000" sy="-100000" algn="bl" rotWithShape="0"/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</p:grpSp>
            <p:grpSp>
              <p:nvGrpSpPr>
                <p:cNvPr id="69" name="Group 59"/>
                <p:cNvGrpSpPr/>
                <p:nvPr/>
              </p:nvGrpSpPr>
              <p:grpSpPr bwMode="gray">
                <a:xfrm>
                  <a:off x="3224151" y="5639138"/>
                  <a:ext cx="1578036" cy="459040"/>
                  <a:chOff x="7277099" y="6556148"/>
                  <a:chExt cx="1349869" cy="895726"/>
                </a:xfrm>
              </p:grpSpPr>
              <p:sp>
                <p:nvSpPr>
                  <p:cNvPr id="74" name="Freeform 8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5000">
                        <a:schemeClr val="bg1">
                          <a:lumMod val="65000"/>
                        </a:schemeClr>
                      </a:gs>
                      <a:gs pos="5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  <a:gs pos="85000">
                        <a:schemeClr val="bg1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75" name="Oval 74"/>
                  <p:cNvSpPr>
                    <a:spLocks noChangeArrowheads="1"/>
                  </p:cNvSpPr>
                  <p:nvPr/>
                </p:nvSpPr>
                <p:spPr bwMode="gray">
                  <a:xfrm>
                    <a:off x="7277099" y="6556148"/>
                    <a:ext cx="1349869" cy="779182"/>
                  </a:xfrm>
                  <a:prstGeom prst="ellipse">
                    <a:avLst/>
                  </a:prstGeom>
                  <a:gradFill flip="none" rotWithShape="1">
                    <a:gsLst>
                      <a:gs pos="3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lin ang="1620000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>
                    <a:innerShdw blurRad="152400">
                      <a:schemeClr val="bg1"/>
                    </a:innerShdw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76" name="Freeform 75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noFill/>
                  <a:ln w="9525">
                    <a:gradFill flip="none" rotWithShape="1">
                      <a:gsLst>
                        <a:gs pos="50000">
                          <a:schemeClr val="bg1">
                            <a:lumMod val="65000"/>
                          </a:schemeClr>
                        </a:gs>
                        <a:gs pos="0">
                          <a:schemeClr val="bg1">
                            <a:lumMod val="50000"/>
                          </a:schemeClr>
                        </a:gs>
                        <a:gs pos="100000">
                          <a:schemeClr val="bg1">
                            <a:lumMod val="50000"/>
                          </a:schemeClr>
                        </a:gs>
                      </a:gsLst>
                      <a:lin ang="0" scaled="1"/>
                      <a:tileRect/>
                    </a:gradFill>
                    <a:round/>
                    <a:headEnd/>
                    <a:tailEnd/>
                  </a:ln>
                  <a:effectLst>
                    <a:innerShdw blurRad="152400">
                      <a:prstClr val="black"/>
                    </a:innerShdw>
                    <a:reflection blurRad="127000" stA="41000" endPos="23000" dir="5400000" sy="-100000" algn="bl" rotWithShape="0"/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</p:grpSp>
            <p:grpSp>
              <p:nvGrpSpPr>
                <p:cNvPr id="70" name="Group 69"/>
                <p:cNvGrpSpPr/>
                <p:nvPr/>
              </p:nvGrpSpPr>
              <p:grpSpPr bwMode="gray">
                <a:xfrm>
                  <a:off x="3224151" y="5514875"/>
                  <a:ext cx="1578036" cy="459040"/>
                  <a:chOff x="7277099" y="6556148"/>
                  <a:chExt cx="1349869" cy="895726"/>
                </a:xfrm>
              </p:grpSpPr>
              <p:sp>
                <p:nvSpPr>
                  <p:cNvPr id="71" name="Freeform 70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chemeClr val="bg1">
                          <a:lumMod val="50000"/>
                        </a:schemeClr>
                      </a:gs>
                      <a:gs pos="15000">
                        <a:schemeClr val="bg1">
                          <a:lumMod val="65000"/>
                        </a:schemeClr>
                      </a:gs>
                      <a:gs pos="5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50000"/>
                        </a:schemeClr>
                      </a:gs>
                      <a:gs pos="85000">
                        <a:schemeClr val="bg1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72" name="Oval 71"/>
                  <p:cNvSpPr>
                    <a:spLocks noChangeArrowheads="1"/>
                  </p:cNvSpPr>
                  <p:nvPr/>
                </p:nvSpPr>
                <p:spPr bwMode="gray">
                  <a:xfrm>
                    <a:off x="7277099" y="6556148"/>
                    <a:ext cx="1349869" cy="779182"/>
                  </a:xfrm>
                  <a:prstGeom prst="ellipse">
                    <a:avLst/>
                  </a:prstGeom>
                  <a:gradFill flip="none" rotWithShape="1">
                    <a:gsLst>
                      <a:gs pos="30000">
                        <a:schemeClr val="bg1">
                          <a:lumMod val="95000"/>
                        </a:schemeClr>
                      </a:gs>
                      <a:gs pos="100000">
                        <a:schemeClr val="bg1">
                          <a:lumMod val="75000"/>
                        </a:schemeClr>
                      </a:gs>
                    </a:gsLst>
                    <a:lin ang="16200000" scaled="1"/>
                    <a:tileRect/>
                  </a:gradFill>
                  <a:ln w="47625">
                    <a:noFill/>
                    <a:round/>
                    <a:headEnd/>
                    <a:tailEnd/>
                  </a:ln>
                  <a:effectLst>
                    <a:innerShdw blurRad="152400">
                      <a:schemeClr val="bg1"/>
                    </a:innerShdw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  <p:sp>
                <p:nvSpPr>
                  <p:cNvPr id="73" name="Freeform 72"/>
                  <p:cNvSpPr>
                    <a:spLocks/>
                  </p:cNvSpPr>
                  <p:nvPr/>
                </p:nvSpPr>
                <p:spPr bwMode="gray">
                  <a:xfrm>
                    <a:off x="7277099" y="6556148"/>
                    <a:ext cx="1349869" cy="895726"/>
                  </a:xfrm>
                  <a:custGeom>
                    <a:avLst/>
                    <a:gdLst>
                      <a:gd name="T0" fmla="*/ 7598 w 15195"/>
                      <a:gd name="T1" fmla="*/ 0 h 10083"/>
                      <a:gd name="T2" fmla="*/ 0 w 15195"/>
                      <a:gd name="T3" fmla="*/ 4386 h 10083"/>
                      <a:gd name="T4" fmla="*/ 0 w 15195"/>
                      <a:gd name="T5" fmla="*/ 5698 h 10083"/>
                      <a:gd name="T6" fmla="*/ 7598 w 15195"/>
                      <a:gd name="T7" fmla="*/ 10083 h 10083"/>
                      <a:gd name="T8" fmla="*/ 15195 w 15195"/>
                      <a:gd name="T9" fmla="*/ 5698 h 10083"/>
                      <a:gd name="T10" fmla="*/ 15195 w 15195"/>
                      <a:gd name="T11" fmla="*/ 4386 h 10083"/>
                      <a:gd name="T12" fmla="*/ 7598 w 15195"/>
                      <a:gd name="T13" fmla="*/ 0 h 1008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195" h="10083">
                        <a:moveTo>
                          <a:pt x="7598" y="0"/>
                        </a:moveTo>
                        <a:cubicBezTo>
                          <a:pt x="3402" y="0"/>
                          <a:pt x="0" y="1964"/>
                          <a:pt x="0" y="4386"/>
                        </a:cubicBezTo>
                        <a:cubicBezTo>
                          <a:pt x="0" y="5698"/>
                          <a:pt x="0" y="5698"/>
                          <a:pt x="0" y="5698"/>
                        </a:cubicBezTo>
                        <a:cubicBezTo>
                          <a:pt x="0" y="8120"/>
                          <a:pt x="3402" y="10083"/>
                          <a:pt x="7598" y="10083"/>
                        </a:cubicBezTo>
                        <a:cubicBezTo>
                          <a:pt x="11794" y="10083"/>
                          <a:pt x="15195" y="8120"/>
                          <a:pt x="15195" y="5698"/>
                        </a:cubicBezTo>
                        <a:cubicBezTo>
                          <a:pt x="15195" y="4386"/>
                          <a:pt x="15195" y="4386"/>
                          <a:pt x="15195" y="4386"/>
                        </a:cubicBezTo>
                        <a:cubicBezTo>
                          <a:pt x="15195" y="1964"/>
                          <a:pt x="11794" y="0"/>
                          <a:pt x="7598" y="0"/>
                        </a:cubicBezTo>
                        <a:close/>
                      </a:path>
                    </a:pathLst>
                  </a:custGeom>
                  <a:noFill/>
                  <a:ln w="9525">
                    <a:gradFill flip="none" rotWithShape="1">
                      <a:gsLst>
                        <a:gs pos="50000">
                          <a:schemeClr val="bg1">
                            <a:lumMod val="65000"/>
                          </a:schemeClr>
                        </a:gs>
                        <a:gs pos="0">
                          <a:schemeClr val="bg1">
                            <a:lumMod val="50000"/>
                          </a:schemeClr>
                        </a:gs>
                        <a:gs pos="100000">
                          <a:schemeClr val="bg1">
                            <a:lumMod val="50000"/>
                          </a:schemeClr>
                        </a:gs>
                      </a:gsLst>
                      <a:lin ang="0" scaled="1"/>
                      <a:tileRect/>
                    </a:gradFill>
                    <a:round/>
                    <a:headEnd/>
                    <a:tailEnd/>
                  </a:ln>
                  <a:effectLst>
                    <a:innerShdw blurRad="152400">
                      <a:prstClr val="black"/>
                    </a:innerShdw>
                    <a:reflection blurRad="127000" stA="41000" endPos="23000" dir="5400000" sy="-100000" algn="bl" rotWithShape="0"/>
                  </a:effectLst>
                </p:spPr>
                <p:txBody>
                  <a:bodyPr wrap="none" lIns="0" tIns="0" rIns="0" bIns="0"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40000"/>
                      </a:spcAft>
                    </a:pPr>
                    <a:endParaRPr lang="en-US" cap="all" dirty="0">
                      <a:solidFill>
                        <a:srgbClr val="FFFFFF"/>
                      </a:solidFill>
                      <a:latin typeface="Arial" charset="0"/>
                      <a:ea typeface="ＭＳ Ｐゴシック" pitchFamily="34" charset="-128"/>
                    </a:endParaRPr>
                  </a:p>
                </p:txBody>
              </p:sp>
            </p:grpSp>
          </p:grpSp>
          <p:sp>
            <p:nvSpPr>
              <p:cNvPr id="62" name="TextBox 61"/>
              <p:cNvSpPr txBox="1"/>
              <p:nvPr/>
            </p:nvSpPr>
            <p:spPr>
              <a:xfrm>
                <a:off x="3579931" y="4404651"/>
                <a:ext cx="7924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:r>
                  <a:rPr lang="en-US" sz="1200" dirty="0" smtClean="0">
                    <a:solidFill>
                      <a:schemeClr val="tx2"/>
                    </a:solidFill>
                  </a:rPr>
                  <a:t>esxi-04</a:t>
                </a:r>
                <a:endParaRPr lang="en-US" sz="1200" dirty="0">
                  <a:solidFill>
                    <a:schemeClr val="tx2"/>
                  </a:solidFill>
                </a:endParaRPr>
              </a:p>
            </p:txBody>
          </p:sp>
          <p:pic>
            <p:nvPicPr>
              <p:cNvPr id="63" name="Picture 8" descr="ICON_Server_flat_Q408.pn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03516" y="4869160"/>
                <a:ext cx="998013" cy="2268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64" name="Picture 63" descr="SSD.png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23164" y="5108542"/>
                <a:ext cx="411296" cy="367879"/>
              </a:xfrm>
              <a:prstGeom prst="rect">
                <a:avLst/>
              </a:prstGeom>
            </p:spPr>
          </p:pic>
          <p:cxnSp>
            <p:nvCxnSpPr>
              <p:cNvPr id="65" name="Straight Connector 64"/>
              <p:cNvCxnSpPr/>
              <p:nvPr/>
            </p:nvCxnSpPr>
            <p:spPr bwMode="auto">
              <a:xfrm>
                <a:off x="4075690" y="4612800"/>
                <a:ext cx="0" cy="16946"/>
              </a:xfrm>
              <a:prstGeom prst="line">
                <a:avLst/>
              </a:prstGeom>
              <a:solidFill>
                <a:srgbClr val="0095D3"/>
              </a:solidFill>
              <a:ln w="76200" cap="flat" cmpd="sng" algn="ctr">
                <a:solidFill>
                  <a:schemeClr val="tx2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8" name="TextBox 47"/>
            <p:cNvSpPr txBox="1"/>
            <p:nvPr/>
          </p:nvSpPr>
          <p:spPr>
            <a:xfrm>
              <a:off x="775263" y="1958643"/>
              <a:ext cx="5813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000" dirty="0" smtClean="0">
                  <a:solidFill>
                    <a:schemeClr val="tx2"/>
                  </a:solidFill>
                </a:rPr>
                <a:t>Web Svr1</a:t>
              </a:r>
              <a:endParaRPr lang="en-US" sz="1000" dirty="0">
                <a:solidFill>
                  <a:schemeClr val="tx2"/>
                </a:solidFill>
              </a:endParaRPr>
            </a:p>
          </p:txBody>
        </p:sp>
        <p:pic>
          <p:nvPicPr>
            <p:cNvPr id="49" name="Picture 10" descr="ICON_VM_basic_flat_R2_Q408.png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0057" y="2349498"/>
              <a:ext cx="361623" cy="37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0" name="Picture 10" descr="ICON_VM_basic_flat_R2_Q408.png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3688" y="2350116"/>
              <a:ext cx="361623" cy="37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" name="Picture 10" descr="ICON_VM_basic_flat_R2_Q408.png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5736" y="2348880"/>
              <a:ext cx="361623" cy="37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2" name="Picture 10" descr="ICON_VM_basic_flat_R2_Q408.png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6201" y="2350116"/>
              <a:ext cx="361623" cy="37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3" name="Picture 10" descr="ICON_VM_basic_flat_R2_Q408.png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58249" y="2350116"/>
              <a:ext cx="361623" cy="37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4" name="Picture 10" descr="ICON_VM_basic_flat_R2_Q408.png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1880" y="2358987"/>
              <a:ext cx="361623" cy="3758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Box 54"/>
            <p:cNvSpPr txBox="1"/>
            <p:nvPr/>
          </p:nvSpPr>
          <p:spPr>
            <a:xfrm>
              <a:off x="1187624" y="1948770"/>
              <a:ext cx="5813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Web Svr2</a:t>
              </a:r>
              <a:endParaRPr lang="en-US" sz="1000" dirty="0">
                <a:solidFill>
                  <a:schemeClr val="tx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547664" y="1948770"/>
              <a:ext cx="7359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App</a:t>
              </a:r>
            </a:p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01</a:t>
              </a:r>
              <a:endParaRPr lang="en-US" sz="1000" dirty="0">
                <a:solidFill>
                  <a:schemeClr val="tx2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979712" y="1948770"/>
              <a:ext cx="7359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App</a:t>
              </a:r>
            </a:p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02</a:t>
              </a:r>
              <a:endParaRPr lang="en-US" sz="1000" dirty="0">
                <a:solidFill>
                  <a:schemeClr val="tx2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398872" y="1958643"/>
              <a:ext cx="7359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DB</a:t>
              </a:r>
            </a:p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01</a:t>
              </a:r>
              <a:endParaRPr lang="en-US" sz="1000" dirty="0">
                <a:solidFill>
                  <a:schemeClr val="tx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843808" y="1948770"/>
              <a:ext cx="7359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DB</a:t>
              </a:r>
            </a:p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02</a:t>
              </a:r>
              <a:endParaRPr lang="en-US" sz="1000" dirty="0">
                <a:solidFill>
                  <a:schemeClr val="tx2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275856" y="1988840"/>
              <a:ext cx="9024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Dev</a:t>
              </a:r>
            </a:p>
            <a:p>
              <a:pPr algn="ctr"/>
              <a:r>
                <a:rPr lang="en-US" sz="1000" dirty="0" smtClean="0">
                  <a:solidFill>
                    <a:schemeClr val="tx2"/>
                  </a:solidFill>
                </a:rPr>
                <a:t>Training</a:t>
              </a:r>
            </a:p>
          </p:txBody>
        </p:sp>
      </p:grpSp>
      <p:sp>
        <p:nvSpPr>
          <p:cNvPr id="153" name="object 4"/>
          <p:cNvSpPr/>
          <p:nvPr/>
        </p:nvSpPr>
        <p:spPr>
          <a:xfrm>
            <a:off x="5019445" y="4943688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5879" y="0"/>
                </a:lnTo>
              </a:path>
            </a:pathLst>
          </a:custGeom>
          <a:ln w="25400">
            <a:solidFill>
              <a:srgbClr val="0094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6"/>
          <p:cNvSpPr/>
          <p:nvPr/>
        </p:nvSpPr>
        <p:spPr>
          <a:xfrm>
            <a:off x="5575705" y="4550690"/>
            <a:ext cx="977176" cy="97641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5" name="TextBox 154"/>
          <p:cNvSpPr txBox="1"/>
          <p:nvPr/>
        </p:nvSpPr>
        <p:spPr>
          <a:xfrm>
            <a:off x="5354427" y="4230960"/>
            <a:ext cx="17947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00" b="1" dirty="0" smtClean="0">
                <a:solidFill>
                  <a:schemeClr val="tx2"/>
                </a:solidFill>
              </a:rPr>
              <a:t>Backup Appliance</a:t>
            </a:r>
            <a:endParaRPr lang="en-US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29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5344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Proposed hardware &amp; software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156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445840" y="1143000"/>
            <a:ext cx="8686800" cy="5257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700" b="1" i="1" dirty="0" smtClean="0"/>
              <a:t>Hardware Infrastructure</a:t>
            </a:r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 smtClean="0"/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 smtClean="0"/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 smtClean="0"/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 smtClean="0"/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/>
          </a:p>
          <a:p>
            <a:pPr marL="0" indent="0" algn="just">
              <a:buNone/>
            </a:pPr>
            <a:endParaRPr lang="en-US" sz="17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**Note :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proposal is the preliminary design and may required changes with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depth </a:t>
            </a:r>
            <a:endParaRPr lang="en-US" sz="1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the details supplied in at a later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stage .The 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hardware sizing was based </a:t>
            </a: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on table as the </a:t>
            </a:r>
          </a:p>
          <a:p>
            <a:pPr marL="0" indent="0" algn="just">
              <a:buNone/>
            </a:pPr>
            <a:r>
              <a:rPr 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previous slide</a:t>
            </a:r>
            <a:endParaRPr 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1500" b="1" dirty="0" smtClean="0"/>
          </a:p>
          <a:p>
            <a:pPr marL="400050" lvl="1" indent="0">
              <a:lnSpc>
                <a:spcPct val="120000"/>
              </a:lnSpc>
              <a:buNone/>
            </a:pPr>
            <a:endParaRPr lang="en-US" sz="1500" dirty="0" smtClean="0"/>
          </a:p>
        </p:txBody>
      </p:sp>
      <p:sp>
        <p:nvSpPr>
          <p:cNvPr id="157" name="TextBox 156"/>
          <p:cNvSpPr txBox="1"/>
          <p:nvPr/>
        </p:nvSpPr>
        <p:spPr>
          <a:xfrm>
            <a:off x="439542" y="1522604"/>
            <a:ext cx="2522470" cy="680939"/>
          </a:xfrm>
          <a:prstGeom prst="rect">
            <a:avLst/>
          </a:prstGeom>
          <a:noFill/>
        </p:spPr>
        <p:txBody>
          <a:bodyPr wrap="none" lIns="91344" tIns="45672" rIns="91344" bIns="45672" rtlCol="0">
            <a:spAutoFit/>
          </a:bodyPr>
          <a:lstStyle/>
          <a:p>
            <a:pPr defTabSz="456744"/>
            <a:r>
              <a:rPr lang="en-US" sz="1600" dirty="0">
                <a:solidFill>
                  <a:srgbClr val="2C95DD"/>
                </a:solidFill>
                <a:latin typeface="Verdana"/>
              </a:rPr>
              <a:t>Processor Per Node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Intel Ivy Bridge (Up to 130W)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Dual Processor 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430017" y="2225345"/>
            <a:ext cx="3609588" cy="680939"/>
          </a:xfrm>
          <a:prstGeom prst="rect">
            <a:avLst/>
          </a:prstGeom>
          <a:noFill/>
        </p:spPr>
        <p:txBody>
          <a:bodyPr wrap="none" lIns="91344" tIns="45672" rIns="91344" bIns="45672" rtlCol="0">
            <a:spAutoFit/>
          </a:bodyPr>
          <a:lstStyle/>
          <a:p>
            <a:pPr defTabSz="456744"/>
            <a:r>
              <a:rPr lang="en-US" sz="1600" dirty="0">
                <a:solidFill>
                  <a:srgbClr val="2C95DD"/>
                </a:solidFill>
                <a:latin typeface="Verdana"/>
              </a:rPr>
              <a:t>Memory | Processor Per Node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4 Channels of Native DDR3(1333)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Up to 8 DDR3 ECC R-DIMMS per server node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267201" y="2837817"/>
            <a:ext cx="3878963" cy="854063"/>
          </a:xfrm>
          <a:prstGeom prst="rect">
            <a:avLst/>
          </a:prstGeom>
          <a:noFill/>
        </p:spPr>
        <p:txBody>
          <a:bodyPr wrap="none" lIns="91344" tIns="45672" rIns="91344" bIns="45672" rtlCol="0">
            <a:spAutoFit/>
          </a:bodyPr>
          <a:lstStyle/>
          <a:p>
            <a:pPr defTabSz="456744"/>
            <a:r>
              <a:rPr lang="en-US" sz="1600" dirty="0">
                <a:solidFill>
                  <a:srgbClr val="2C95DD"/>
                </a:solidFill>
                <a:latin typeface="Verdana"/>
              </a:rPr>
              <a:t>Disk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Integrated 4-Port SAT/SAS controller (SW RAID)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Up to 16 (4 per node) 2.5” HDD </a:t>
            </a:r>
            <a:br>
              <a:rPr lang="en-US" sz="1100" dirty="0">
                <a:solidFill>
                  <a:srgbClr val="717074"/>
                </a:solidFill>
                <a:latin typeface="Verdana"/>
              </a:rPr>
            </a:br>
            <a:endParaRPr lang="en-US" sz="1100" dirty="0">
              <a:solidFill>
                <a:srgbClr val="717074"/>
              </a:solidFill>
              <a:latin typeface="Verdana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430017" y="2923616"/>
            <a:ext cx="4735190" cy="1200312"/>
          </a:xfrm>
          <a:prstGeom prst="rect">
            <a:avLst/>
          </a:prstGeom>
          <a:noFill/>
        </p:spPr>
        <p:txBody>
          <a:bodyPr wrap="none" lIns="91344" tIns="45672" rIns="91344" bIns="45672" rtlCol="0">
            <a:spAutoFit/>
          </a:bodyPr>
          <a:lstStyle/>
          <a:p>
            <a:pPr defTabSz="456744"/>
            <a:r>
              <a:rPr lang="en-US" sz="1600" dirty="0">
                <a:solidFill>
                  <a:srgbClr val="2C95DD"/>
                </a:solidFill>
                <a:latin typeface="Verdana"/>
              </a:rPr>
              <a:t>I/O’s Per Node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Dual </a:t>
            </a:r>
            <a:r>
              <a:rPr lang="en-US" sz="1100" dirty="0" err="1">
                <a:solidFill>
                  <a:srgbClr val="717074"/>
                </a:solidFill>
                <a:latin typeface="Verdana"/>
              </a:rPr>
              <a:t>GbE</a:t>
            </a:r>
            <a:r>
              <a:rPr lang="en-US" sz="1100" dirty="0">
                <a:solidFill>
                  <a:srgbClr val="717074"/>
                </a:solidFill>
                <a:latin typeface="Verdana"/>
              </a:rPr>
              <a:t> ports onboard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Optional IB QDR/FDR or 10GbE integrated 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1x 8 </a:t>
            </a:r>
            <a:r>
              <a:rPr lang="en-US" sz="1100" dirty="0" err="1">
                <a:solidFill>
                  <a:srgbClr val="717074"/>
                </a:solidFill>
                <a:latin typeface="Verdana"/>
              </a:rPr>
              <a:t>PCIe</a:t>
            </a:r>
            <a:r>
              <a:rPr lang="en-US" sz="1100" dirty="0">
                <a:solidFill>
                  <a:srgbClr val="717074"/>
                </a:solidFill>
                <a:latin typeface="Verdana"/>
              </a:rPr>
              <a:t> Gen3 I/O </a:t>
            </a:r>
            <a:r>
              <a:rPr lang="en-US" sz="1100" dirty="0" err="1">
                <a:solidFill>
                  <a:srgbClr val="717074"/>
                </a:solidFill>
                <a:latin typeface="Verdana"/>
              </a:rPr>
              <a:t>Mezz</a:t>
            </a:r>
            <a:r>
              <a:rPr lang="en-US" sz="1100" dirty="0">
                <a:solidFill>
                  <a:srgbClr val="717074"/>
                </a:solidFill>
                <a:latin typeface="Verdana"/>
              </a:rPr>
              <a:t> Option (Quad </a:t>
            </a:r>
            <a:r>
              <a:rPr lang="en-US" sz="1100" dirty="0" err="1">
                <a:solidFill>
                  <a:srgbClr val="717074"/>
                </a:solidFill>
                <a:latin typeface="Verdana"/>
              </a:rPr>
              <a:t>GbE</a:t>
            </a:r>
            <a:r>
              <a:rPr lang="en-US" sz="1100" dirty="0">
                <a:solidFill>
                  <a:srgbClr val="717074"/>
                </a:solidFill>
                <a:latin typeface="Verdana"/>
              </a:rPr>
              <a:t> or Dual 10GbE)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1 x 16 </a:t>
            </a:r>
            <a:r>
              <a:rPr lang="en-US" sz="1100" dirty="0" err="1">
                <a:solidFill>
                  <a:srgbClr val="717074"/>
                </a:solidFill>
                <a:latin typeface="Verdana"/>
              </a:rPr>
              <a:t>PCIe</a:t>
            </a:r>
            <a:r>
              <a:rPr lang="en-US" sz="1100" dirty="0">
                <a:solidFill>
                  <a:srgbClr val="717074"/>
                </a:solidFill>
                <a:latin typeface="Verdana"/>
              </a:rPr>
              <a:t> Gen3HBA slots 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Integrated BMC with RMM4 support 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4267200" y="1551291"/>
            <a:ext cx="5027355" cy="1304111"/>
          </a:xfrm>
          <a:prstGeom prst="rect">
            <a:avLst/>
          </a:prstGeom>
          <a:noFill/>
        </p:spPr>
        <p:txBody>
          <a:bodyPr wrap="none" lIns="91344" tIns="45672" rIns="91344" bIns="45672" rtlCol="0">
            <a:spAutoFit/>
          </a:bodyPr>
          <a:lstStyle/>
          <a:p>
            <a:pPr defTabSz="456744"/>
            <a:r>
              <a:rPr lang="en-US" sz="1600" dirty="0">
                <a:solidFill>
                  <a:srgbClr val="2C95DD"/>
                </a:solidFill>
                <a:latin typeface="Verdana"/>
              </a:rPr>
              <a:t>Chassis 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2U chassis supporting 4 hot swap nodes w/half-width MBs.</a:t>
            </a:r>
          </a:p>
          <a:p>
            <a:pPr marL="171282" indent="-171282" defTabSz="456744"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2 x 1200W (80+ &amp; CS Platinum) redundant hot-swap PS</a:t>
            </a:r>
          </a:p>
          <a:p>
            <a:pPr marL="171282" indent="-171282" defTabSz="456744">
              <a:lnSpc>
                <a:spcPct val="120000"/>
              </a:lnSpc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altLang="ja-JP" sz="1100" dirty="0">
                <a:solidFill>
                  <a:srgbClr val="717074"/>
                </a:solidFill>
                <a:latin typeface="Verdana"/>
                <a:ea typeface="ＭＳ 明朝"/>
              </a:rPr>
              <a:t>Dedicated cooling / node (no </a:t>
            </a:r>
            <a:r>
              <a:rPr lang="en-US" altLang="ja-JP" sz="1100" dirty="0" err="1">
                <a:solidFill>
                  <a:srgbClr val="717074"/>
                </a:solidFill>
                <a:latin typeface="Verdana"/>
                <a:ea typeface="ＭＳ 明朝"/>
              </a:rPr>
              <a:t>SPoF</a:t>
            </a:r>
            <a:r>
              <a:rPr lang="en-US" altLang="ja-JP" sz="1100" dirty="0">
                <a:solidFill>
                  <a:srgbClr val="717074"/>
                </a:solidFill>
                <a:latin typeface="Verdana"/>
                <a:ea typeface="ＭＳ 明朝"/>
              </a:rPr>
              <a:t>) – 3 x 40mm dual rotor fans </a:t>
            </a:r>
          </a:p>
          <a:p>
            <a:pPr marL="171282" indent="-171282" defTabSz="456744">
              <a:lnSpc>
                <a:spcPct val="120000"/>
              </a:lnSpc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Front Panel w/separate power control per node</a:t>
            </a:r>
          </a:p>
          <a:p>
            <a:pPr marL="171282" indent="-171282" defTabSz="456744">
              <a:lnSpc>
                <a:spcPct val="120000"/>
              </a:lnSpc>
              <a:buClr>
                <a:srgbClr val="2C95DD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717074"/>
                </a:solidFill>
                <a:latin typeface="Verdana"/>
              </a:rPr>
              <a:t>17.24” x 30.35” x 3.46”</a:t>
            </a:r>
          </a:p>
        </p:txBody>
      </p:sp>
      <p:pic>
        <p:nvPicPr>
          <p:cNvPr id="162" name="Picture 16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578" y="4123928"/>
            <a:ext cx="4030662" cy="952875"/>
          </a:xfrm>
          <a:prstGeom prst="rect">
            <a:avLst/>
          </a:prstGeom>
          <a:effectLst>
            <a:reflection blurRad="6350" stA="17000" endPos="35000" dir="5400000" sy="-100000" algn="bl" rotWithShape="0"/>
          </a:effectLst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5" y="4138841"/>
            <a:ext cx="4428795" cy="937962"/>
          </a:xfrm>
          <a:prstGeom prst="rect">
            <a:avLst/>
          </a:prstGeom>
          <a:effectLst>
            <a:reflection blurRad="6350" stA="17000" endPos="35000" dir="5400000" sy="-100000" algn="bl" rotWithShape="0"/>
          </a:effectLst>
        </p:spPr>
      </p:pic>
      <p:sp>
        <p:nvSpPr>
          <p:cNvPr id="164" name="Rectangle 163"/>
          <p:cNvSpPr/>
          <p:nvPr/>
        </p:nvSpPr>
        <p:spPr>
          <a:xfrm>
            <a:off x="381310" y="4260630"/>
            <a:ext cx="1906587" cy="34719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62000">
                <a:schemeClr val="accent4">
                  <a:lumMod val="89000"/>
                </a:schemeClr>
              </a:gs>
              <a:gs pos="82000">
                <a:schemeClr val="accent4">
                  <a:lumMod val="75000"/>
                  <a:alpha val="40000"/>
                </a:schemeClr>
              </a:gs>
              <a:gs pos="97000">
                <a:schemeClr val="accent4">
                  <a:lumMod val="70000"/>
                  <a:alpha val="2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44" tIns="45672" rIns="91344" bIns="45672" rtlCol="0" anchor="ctr"/>
          <a:lstStyle/>
          <a:p>
            <a:pPr algn="ctr" defTabSz="456744"/>
            <a:r>
              <a:rPr lang="en-US" dirty="0">
                <a:solidFill>
                  <a:srgbClr val="FFFFFF"/>
                </a:solidFill>
                <a:latin typeface="Verdana"/>
              </a:rPr>
              <a:t>NODE 1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381310" y="4623417"/>
            <a:ext cx="1906587" cy="34719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62000">
                <a:schemeClr val="accent4">
                  <a:lumMod val="89000"/>
                </a:schemeClr>
              </a:gs>
              <a:gs pos="82000">
                <a:schemeClr val="accent4">
                  <a:lumMod val="75000"/>
                  <a:alpha val="40000"/>
                </a:schemeClr>
              </a:gs>
              <a:gs pos="97000">
                <a:schemeClr val="accent4">
                  <a:lumMod val="70000"/>
                  <a:alpha val="2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44" tIns="45672" rIns="91344" bIns="45672" rtlCol="0" anchor="ctr"/>
          <a:lstStyle/>
          <a:p>
            <a:pPr algn="ctr" defTabSz="456744"/>
            <a:r>
              <a:rPr lang="en-US" dirty="0">
                <a:solidFill>
                  <a:srgbClr val="FFFFFF"/>
                </a:solidFill>
                <a:latin typeface="Verdana"/>
              </a:rPr>
              <a:t>NODE 2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2306946" y="4260630"/>
            <a:ext cx="1906587" cy="34719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62000">
                <a:schemeClr val="accent4">
                  <a:lumMod val="89000"/>
                </a:schemeClr>
              </a:gs>
              <a:gs pos="82000">
                <a:schemeClr val="accent4">
                  <a:lumMod val="75000"/>
                  <a:alpha val="40000"/>
                </a:schemeClr>
              </a:gs>
              <a:gs pos="97000">
                <a:schemeClr val="accent4">
                  <a:lumMod val="70000"/>
                  <a:alpha val="2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44" tIns="45672" rIns="91344" bIns="45672" rtlCol="0" anchor="ctr"/>
          <a:lstStyle/>
          <a:p>
            <a:pPr algn="ctr" defTabSz="456744"/>
            <a:r>
              <a:rPr lang="en-US" dirty="0">
                <a:solidFill>
                  <a:srgbClr val="FFFFFF"/>
                </a:solidFill>
                <a:latin typeface="Verdana"/>
              </a:rPr>
              <a:t>NODE 3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306946" y="4623417"/>
            <a:ext cx="1906587" cy="34719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89000"/>
                </a:schemeClr>
              </a:gs>
              <a:gs pos="62000">
                <a:schemeClr val="accent4">
                  <a:lumMod val="89000"/>
                </a:schemeClr>
              </a:gs>
              <a:gs pos="82000">
                <a:schemeClr val="accent4">
                  <a:lumMod val="75000"/>
                  <a:alpha val="40000"/>
                </a:schemeClr>
              </a:gs>
              <a:gs pos="97000">
                <a:schemeClr val="accent4">
                  <a:lumMod val="70000"/>
                  <a:alpha val="2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44" tIns="45672" rIns="91344" bIns="45672" rtlCol="0" anchor="ctr"/>
          <a:lstStyle/>
          <a:p>
            <a:pPr algn="ctr" defTabSz="456744"/>
            <a:r>
              <a:rPr lang="en-US" dirty="0">
                <a:solidFill>
                  <a:srgbClr val="FFFFFF"/>
                </a:solidFill>
                <a:latin typeface="Verdana"/>
              </a:rPr>
              <a:t>NODE 4</a:t>
            </a:r>
          </a:p>
        </p:txBody>
      </p:sp>
    </p:spTree>
    <p:extLst>
      <p:ext uri="{BB962C8B-B14F-4D97-AF65-F5344CB8AC3E}">
        <p14:creationId xmlns:p14="http://schemas.microsoft.com/office/powerpoint/2010/main" val="362835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" grpId="0" animBg="1"/>
      <p:bldP spid="165" grpId="0" animBg="1"/>
      <p:bldP spid="166" grpId="0" animBg="1"/>
      <p:bldP spid="1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382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hardware &amp; software maintenance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739217" y="1184646"/>
            <a:ext cx="5298724" cy="5125479"/>
            <a:chOff x="3739217" y="1184646"/>
            <a:chExt cx="5298724" cy="5125479"/>
          </a:xfrm>
        </p:grpSpPr>
        <p:sp>
          <p:nvSpPr>
            <p:cNvPr id="6" name="Rectangle 5"/>
            <p:cNvSpPr/>
            <p:nvPr/>
          </p:nvSpPr>
          <p:spPr>
            <a:xfrm>
              <a:off x="5715000" y="3676471"/>
              <a:ext cx="1423911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/>
                <a:t>Types of software updates (release</a:t>
              </a:r>
              <a:r>
                <a:rPr lang="en-US" b="1" dirty="0" smtClean="0"/>
                <a:t>)</a:t>
              </a:r>
              <a:endParaRPr lang="en-MY" b="1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3739217" y="4227525"/>
              <a:ext cx="3669459" cy="1962648"/>
            </a:xfrm>
            <a:custGeom>
              <a:avLst/>
              <a:gdLst>
                <a:gd name="connsiteX0" fmla="*/ 981324 w 3669459"/>
                <a:gd name="connsiteY0" fmla="*/ 0 h 1962648"/>
                <a:gd name="connsiteX1" fmla="*/ 1529992 w 3669459"/>
                <a:gd name="connsiteY1" fmla="*/ 167595 h 1962648"/>
                <a:gd name="connsiteX2" fmla="*/ 1672324 w 3669459"/>
                <a:gd name="connsiteY2" fmla="*/ 285030 h 1962648"/>
                <a:gd name="connsiteX3" fmla="*/ 1738059 w 3669459"/>
                <a:gd name="connsiteY3" fmla="*/ 334803 h 1962648"/>
                <a:gd name="connsiteX4" fmla="*/ 2674656 w 3669459"/>
                <a:gd name="connsiteY4" fmla="*/ 627088 h 1962648"/>
                <a:gd name="connsiteX5" fmla="*/ 3401688 w 3669459"/>
                <a:gd name="connsiteY5" fmla="*/ 458222 h 1962648"/>
                <a:gd name="connsiteX6" fmla="*/ 3432627 w 3669459"/>
                <a:gd name="connsiteY6" fmla="*/ 441508 h 1962648"/>
                <a:gd name="connsiteX7" fmla="*/ 3430799 w 3669459"/>
                <a:gd name="connsiteY7" fmla="*/ 653070 h 1962648"/>
                <a:gd name="connsiteX8" fmla="*/ 3420561 w 3669459"/>
                <a:gd name="connsiteY8" fmla="*/ 734885 h 1962648"/>
                <a:gd name="connsiteX9" fmla="*/ 3390026 w 3669459"/>
                <a:gd name="connsiteY9" fmla="*/ 916866 h 1962648"/>
                <a:gd name="connsiteX10" fmla="*/ 3519218 w 3669459"/>
                <a:gd name="connsiteY10" fmla="*/ 1475824 h 1962648"/>
                <a:gd name="connsiteX11" fmla="*/ 3635370 w 3669459"/>
                <a:gd name="connsiteY11" fmla="*/ 1637130 h 1962648"/>
                <a:gd name="connsiteX12" fmla="*/ 3669459 w 3669459"/>
                <a:gd name="connsiteY12" fmla="*/ 1671916 h 1962648"/>
                <a:gd name="connsiteX13" fmla="*/ 3611254 w 3669459"/>
                <a:gd name="connsiteY13" fmla="*/ 1627845 h 1962648"/>
                <a:gd name="connsiteX14" fmla="*/ 2674657 w 3669459"/>
                <a:gd name="connsiteY14" fmla="*/ 1335560 h 1962648"/>
                <a:gd name="connsiteX15" fmla="*/ 1738060 w 3669459"/>
                <a:gd name="connsiteY15" fmla="*/ 1627845 h 1962648"/>
                <a:gd name="connsiteX16" fmla="*/ 1672313 w 3669459"/>
                <a:gd name="connsiteY16" fmla="*/ 1677627 h 1962648"/>
                <a:gd name="connsiteX17" fmla="*/ 1529992 w 3669459"/>
                <a:gd name="connsiteY17" fmla="*/ 1795053 h 1962648"/>
                <a:gd name="connsiteX18" fmla="*/ 981324 w 3669459"/>
                <a:gd name="connsiteY18" fmla="*/ 1962648 h 1962648"/>
                <a:gd name="connsiteX19" fmla="*/ 0 w 3669459"/>
                <a:gd name="connsiteY19" fmla="*/ 981324 h 1962648"/>
                <a:gd name="connsiteX20" fmla="*/ 981324 w 3669459"/>
                <a:gd name="connsiteY20" fmla="*/ 0 h 1962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69459" h="1962648">
                  <a:moveTo>
                    <a:pt x="981324" y="0"/>
                  </a:moveTo>
                  <a:cubicBezTo>
                    <a:pt x="1184563" y="0"/>
                    <a:pt x="1373371" y="61784"/>
                    <a:pt x="1529992" y="167595"/>
                  </a:cubicBezTo>
                  <a:lnTo>
                    <a:pt x="1672324" y="285030"/>
                  </a:lnTo>
                  <a:lnTo>
                    <a:pt x="1738059" y="334803"/>
                  </a:lnTo>
                  <a:cubicBezTo>
                    <a:pt x="2003912" y="519098"/>
                    <a:pt x="2326673" y="627088"/>
                    <a:pt x="2674656" y="627088"/>
                  </a:cubicBezTo>
                  <a:cubicBezTo>
                    <a:pt x="2935644" y="627088"/>
                    <a:pt x="3182443" y="566344"/>
                    <a:pt x="3401688" y="458222"/>
                  </a:cubicBezTo>
                  <a:lnTo>
                    <a:pt x="3432627" y="441508"/>
                  </a:lnTo>
                  <a:lnTo>
                    <a:pt x="3430799" y="653070"/>
                  </a:lnTo>
                  <a:lnTo>
                    <a:pt x="3420561" y="734885"/>
                  </a:lnTo>
                  <a:lnTo>
                    <a:pt x="3390026" y="916866"/>
                  </a:lnTo>
                  <a:cubicBezTo>
                    <a:pt x="3376701" y="1105409"/>
                    <a:pt x="3417599" y="1299814"/>
                    <a:pt x="3519218" y="1475824"/>
                  </a:cubicBezTo>
                  <a:cubicBezTo>
                    <a:pt x="3553091" y="1534494"/>
                    <a:pt x="3592108" y="1588343"/>
                    <a:pt x="3635370" y="1637130"/>
                  </a:cubicBezTo>
                  <a:lnTo>
                    <a:pt x="3669459" y="1671916"/>
                  </a:lnTo>
                  <a:lnTo>
                    <a:pt x="3611254" y="1627845"/>
                  </a:lnTo>
                  <a:cubicBezTo>
                    <a:pt x="3345400" y="1443550"/>
                    <a:pt x="3022640" y="1335560"/>
                    <a:pt x="2674657" y="1335560"/>
                  </a:cubicBezTo>
                  <a:cubicBezTo>
                    <a:pt x="2326674" y="1335560"/>
                    <a:pt x="2003913" y="1443550"/>
                    <a:pt x="1738060" y="1627845"/>
                  </a:cubicBezTo>
                  <a:lnTo>
                    <a:pt x="1672313" y="1677627"/>
                  </a:lnTo>
                  <a:lnTo>
                    <a:pt x="1529992" y="1795053"/>
                  </a:lnTo>
                  <a:cubicBezTo>
                    <a:pt x="1373371" y="1900864"/>
                    <a:pt x="1184563" y="1962648"/>
                    <a:pt x="981324" y="1962648"/>
                  </a:cubicBezTo>
                  <a:cubicBezTo>
                    <a:pt x="439354" y="1962648"/>
                    <a:pt x="0" y="1523294"/>
                    <a:pt x="0" y="981324"/>
                  </a:cubicBezTo>
                  <a:cubicBezTo>
                    <a:pt x="0" y="439354"/>
                    <a:pt x="439354" y="0"/>
                    <a:pt x="98132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052535"/>
                </a:gs>
                <a:gs pos="14000">
                  <a:srgbClr val="2998CD">
                    <a:shade val="67500"/>
                    <a:satMod val="115000"/>
                  </a:srgbClr>
                </a:gs>
                <a:gs pos="100000">
                  <a:srgbClr val="2998CD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 rot="18000000">
              <a:off x="4157604" y="2033891"/>
              <a:ext cx="3661137" cy="1962648"/>
            </a:xfrm>
            <a:custGeom>
              <a:avLst/>
              <a:gdLst>
                <a:gd name="connsiteX0" fmla="*/ 3542697 w 3661137"/>
                <a:gd name="connsiteY0" fmla="*/ 513567 h 1962648"/>
                <a:gd name="connsiteX1" fmla="*/ 3661137 w 3661137"/>
                <a:gd name="connsiteY1" fmla="*/ 981324 h 1962648"/>
                <a:gd name="connsiteX2" fmla="*/ 2679813 w 3661137"/>
                <a:gd name="connsiteY2" fmla="*/ 1962648 h 1962648"/>
                <a:gd name="connsiteX3" fmla="*/ 2131146 w 3661137"/>
                <a:gd name="connsiteY3" fmla="*/ 1795053 h 1962648"/>
                <a:gd name="connsiteX4" fmla="*/ 2080866 w 3661137"/>
                <a:gd name="connsiteY4" fmla="*/ 1753569 h 1962648"/>
                <a:gd name="connsiteX5" fmla="*/ 2080866 w 3661137"/>
                <a:gd name="connsiteY5" fmla="*/ 1754514 h 1962648"/>
                <a:gd name="connsiteX6" fmla="*/ 2069586 w 3661137"/>
                <a:gd name="connsiteY6" fmla="*/ 1744262 h 1962648"/>
                <a:gd name="connsiteX7" fmla="*/ 1988824 w 3661137"/>
                <a:gd name="connsiteY7" fmla="*/ 1677627 h 1962648"/>
                <a:gd name="connsiteX8" fmla="*/ 1923077 w 3661137"/>
                <a:gd name="connsiteY8" fmla="*/ 1627845 h 1962648"/>
                <a:gd name="connsiteX9" fmla="*/ 986480 w 3661137"/>
                <a:gd name="connsiteY9" fmla="*/ 1335560 h 1962648"/>
                <a:gd name="connsiteX10" fmla="*/ 259448 w 3661137"/>
                <a:gd name="connsiteY10" fmla="*/ 1504426 h 1962648"/>
                <a:gd name="connsiteX11" fmla="*/ 232148 w 3661137"/>
                <a:gd name="connsiteY11" fmla="*/ 1519174 h 1962648"/>
                <a:gd name="connsiteX12" fmla="*/ 229731 w 3661137"/>
                <a:gd name="connsiteY12" fmla="*/ 1433762 h 1962648"/>
                <a:gd name="connsiteX13" fmla="*/ 235281 w 3661137"/>
                <a:gd name="connsiteY13" fmla="*/ 1312431 h 1962648"/>
                <a:gd name="connsiteX14" fmla="*/ 245518 w 3661137"/>
                <a:gd name="connsiteY14" fmla="*/ 1230617 h 1962648"/>
                <a:gd name="connsiteX15" fmla="*/ 276054 w 3661137"/>
                <a:gd name="connsiteY15" fmla="*/ 1048636 h 1962648"/>
                <a:gd name="connsiteX16" fmla="*/ 146862 w 3661137"/>
                <a:gd name="connsiteY16" fmla="*/ 489678 h 1962648"/>
                <a:gd name="connsiteX17" fmla="*/ 30710 w 3661137"/>
                <a:gd name="connsiteY17" fmla="*/ 328372 h 1962648"/>
                <a:gd name="connsiteX18" fmla="*/ 0 w 3661137"/>
                <a:gd name="connsiteY18" fmla="*/ 297033 h 1962648"/>
                <a:gd name="connsiteX19" fmla="*/ 49882 w 3661137"/>
                <a:gd name="connsiteY19" fmla="*/ 334803 h 1962648"/>
                <a:gd name="connsiteX20" fmla="*/ 986479 w 3661137"/>
                <a:gd name="connsiteY20" fmla="*/ 627088 h 1962648"/>
                <a:gd name="connsiteX21" fmla="*/ 1923076 w 3661137"/>
                <a:gd name="connsiteY21" fmla="*/ 334803 h 1962648"/>
                <a:gd name="connsiteX22" fmla="*/ 1988836 w 3661137"/>
                <a:gd name="connsiteY22" fmla="*/ 285012 h 1962648"/>
                <a:gd name="connsiteX23" fmla="*/ 2069574 w 3661137"/>
                <a:gd name="connsiteY23" fmla="*/ 218396 h 1962648"/>
                <a:gd name="connsiteX24" fmla="*/ 2080866 w 3661137"/>
                <a:gd name="connsiteY24" fmla="*/ 208133 h 1962648"/>
                <a:gd name="connsiteX25" fmla="*/ 2080866 w 3661137"/>
                <a:gd name="connsiteY25" fmla="*/ 209080 h 1962648"/>
                <a:gd name="connsiteX26" fmla="*/ 2131146 w 3661137"/>
                <a:gd name="connsiteY26" fmla="*/ 167595 h 1962648"/>
                <a:gd name="connsiteX27" fmla="*/ 2679813 w 3661137"/>
                <a:gd name="connsiteY27" fmla="*/ 0 h 1962648"/>
                <a:gd name="connsiteX28" fmla="*/ 3542697 w 3661137"/>
                <a:gd name="connsiteY28" fmla="*/ 513567 h 1962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3661137" h="1962648">
                  <a:moveTo>
                    <a:pt x="3542697" y="513567"/>
                  </a:moveTo>
                  <a:cubicBezTo>
                    <a:pt x="3618231" y="652614"/>
                    <a:pt x="3661137" y="811958"/>
                    <a:pt x="3661137" y="981324"/>
                  </a:cubicBezTo>
                  <a:cubicBezTo>
                    <a:pt x="3661137" y="1523294"/>
                    <a:pt x="3221783" y="1962648"/>
                    <a:pt x="2679813" y="1962648"/>
                  </a:cubicBezTo>
                  <a:cubicBezTo>
                    <a:pt x="2476574" y="1962648"/>
                    <a:pt x="2287766" y="1900864"/>
                    <a:pt x="2131146" y="1795053"/>
                  </a:cubicBezTo>
                  <a:lnTo>
                    <a:pt x="2080866" y="1753569"/>
                  </a:lnTo>
                  <a:lnTo>
                    <a:pt x="2080866" y="1754514"/>
                  </a:lnTo>
                  <a:lnTo>
                    <a:pt x="2069586" y="1744262"/>
                  </a:lnTo>
                  <a:lnTo>
                    <a:pt x="1988824" y="1677627"/>
                  </a:lnTo>
                  <a:lnTo>
                    <a:pt x="1923077" y="1627845"/>
                  </a:lnTo>
                  <a:cubicBezTo>
                    <a:pt x="1657223" y="1443550"/>
                    <a:pt x="1334463" y="1335560"/>
                    <a:pt x="986480" y="1335560"/>
                  </a:cubicBezTo>
                  <a:cubicBezTo>
                    <a:pt x="725493" y="1335560"/>
                    <a:pt x="478693" y="1396304"/>
                    <a:pt x="259448" y="1504426"/>
                  </a:cubicBezTo>
                  <a:lnTo>
                    <a:pt x="232148" y="1519174"/>
                  </a:lnTo>
                  <a:lnTo>
                    <a:pt x="229731" y="1433762"/>
                  </a:lnTo>
                  <a:cubicBezTo>
                    <a:pt x="230089" y="1393201"/>
                    <a:pt x="231946" y="1352729"/>
                    <a:pt x="235281" y="1312431"/>
                  </a:cubicBezTo>
                  <a:lnTo>
                    <a:pt x="245518" y="1230617"/>
                  </a:lnTo>
                  <a:lnTo>
                    <a:pt x="276054" y="1048636"/>
                  </a:lnTo>
                  <a:cubicBezTo>
                    <a:pt x="289379" y="860093"/>
                    <a:pt x="248481" y="665688"/>
                    <a:pt x="146862" y="489678"/>
                  </a:cubicBezTo>
                  <a:cubicBezTo>
                    <a:pt x="112989" y="431008"/>
                    <a:pt x="73972" y="377159"/>
                    <a:pt x="30710" y="328372"/>
                  </a:cubicBezTo>
                  <a:lnTo>
                    <a:pt x="0" y="297033"/>
                  </a:lnTo>
                  <a:lnTo>
                    <a:pt x="49882" y="334803"/>
                  </a:lnTo>
                  <a:cubicBezTo>
                    <a:pt x="315735" y="519098"/>
                    <a:pt x="638496" y="627088"/>
                    <a:pt x="986479" y="627088"/>
                  </a:cubicBezTo>
                  <a:cubicBezTo>
                    <a:pt x="1334462" y="627088"/>
                    <a:pt x="1657223" y="519098"/>
                    <a:pt x="1923076" y="334803"/>
                  </a:cubicBezTo>
                  <a:lnTo>
                    <a:pt x="1988836" y="285012"/>
                  </a:lnTo>
                  <a:lnTo>
                    <a:pt x="2069574" y="218396"/>
                  </a:lnTo>
                  <a:lnTo>
                    <a:pt x="2080866" y="208133"/>
                  </a:lnTo>
                  <a:lnTo>
                    <a:pt x="2080866" y="209080"/>
                  </a:lnTo>
                  <a:lnTo>
                    <a:pt x="2131146" y="167595"/>
                  </a:lnTo>
                  <a:cubicBezTo>
                    <a:pt x="2287766" y="61784"/>
                    <a:pt x="2476574" y="0"/>
                    <a:pt x="2679813" y="0"/>
                  </a:cubicBezTo>
                  <a:cubicBezTo>
                    <a:pt x="3052418" y="0"/>
                    <a:pt x="3376520" y="207663"/>
                    <a:pt x="3542697" y="513567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 rot="14400000">
              <a:off x="5826925" y="3480786"/>
              <a:ext cx="3696030" cy="1962648"/>
            </a:xfrm>
            <a:custGeom>
              <a:avLst/>
              <a:gdLst>
                <a:gd name="connsiteX0" fmla="*/ 3696030 w 3696030"/>
                <a:gd name="connsiteY0" fmla="*/ 1693327 h 1962648"/>
                <a:gd name="connsiteX1" fmla="*/ 3677001 w 3696030"/>
                <a:gd name="connsiteY1" fmla="*/ 1677627 h 1962648"/>
                <a:gd name="connsiteX2" fmla="*/ 3611254 w 3696030"/>
                <a:gd name="connsiteY2" fmla="*/ 1627845 h 1962648"/>
                <a:gd name="connsiteX3" fmla="*/ 2674657 w 3696030"/>
                <a:gd name="connsiteY3" fmla="*/ 1335560 h 1962648"/>
                <a:gd name="connsiteX4" fmla="*/ 1738060 w 3696030"/>
                <a:gd name="connsiteY4" fmla="*/ 1627845 h 1962648"/>
                <a:gd name="connsiteX5" fmla="*/ 1672313 w 3696030"/>
                <a:gd name="connsiteY5" fmla="*/ 1677627 h 1962648"/>
                <a:gd name="connsiteX6" fmla="*/ 1529992 w 3696030"/>
                <a:gd name="connsiteY6" fmla="*/ 1795053 h 1962648"/>
                <a:gd name="connsiteX7" fmla="*/ 981324 w 3696030"/>
                <a:gd name="connsiteY7" fmla="*/ 1962648 h 1962648"/>
                <a:gd name="connsiteX8" fmla="*/ 0 w 3696030"/>
                <a:gd name="connsiteY8" fmla="*/ 981324 h 1962648"/>
                <a:gd name="connsiteX9" fmla="*/ 981324 w 3696030"/>
                <a:gd name="connsiteY9" fmla="*/ 0 h 1962648"/>
                <a:gd name="connsiteX10" fmla="*/ 1529992 w 3696030"/>
                <a:gd name="connsiteY10" fmla="*/ 167595 h 1962648"/>
                <a:gd name="connsiteX11" fmla="*/ 1672324 w 3696030"/>
                <a:gd name="connsiteY11" fmla="*/ 285030 h 1962648"/>
                <a:gd name="connsiteX12" fmla="*/ 1738059 w 3696030"/>
                <a:gd name="connsiteY12" fmla="*/ 334803 h 1962648"/>
                <a:gd name="connsiteX13" fmla="*/ 2674656 w 3696030"/>
                <a:gd name="connsiteY13" fmla="*/ 627088 h 1962648"/>
                <a:gd name="connsiteX14" fmla="*/ 3401688 w 3696030"/>
                <a:gd name="connsiteY14" fmla="*/ 458222 h 1962648"/>
                <a:gd name="connsiteX15" fmla="*/ 3433935 w 3696030"/>
                <a:gd name="connsiteY15" fmla="*/ 440802 h 1962648"/>
                <a:gd name="connsiteX16" fmla="*/ 3436347 w 3696030"/>
                <a:gd name="connsiteY16" fmla="*/ 526033 h 1962648"/>
                <a:gd name="connsiteX17" fmla="*/ 3430797 w 3696030"/>
                <a:gd name="connsiteY17" fmla="*/ 647364 h 1962648"/>
                <a:gd name="connsiteX18" fmla="*/ 3420558 w 3696030"/>
                <a:gd name="connsiteY18" fmla="*/ 729194 h 1962648"/>
                <a:gd name="connsiteX19" fmla="*/ 3403231 w 3696030"/>
                <a:gd name="connsiteY19" fmla="*/ 832453 h 1962648"/>
                <a:gd name="connsiteX20" fmla="*/ 3399993 w 3696030"/>
                <a:gd name="connsiteY20" fmla="*/ 847348 h 1962648"/>
                <a:gd name="connsiteX21" fmla="*/ 3400811 w 3696030"/>
                <a:gd name="connsiteY21" fmla="*/ 846875 h 1962648"/>
                <a:gd name="connsiteX22" fmla="*/ 3390025 w 3696030"/>
                <a:gd name="connsiteY22" fmla="*/ 911161 h 1962648"/>
                <a:gd name="connsiteX23" fmla="*/ 3519217 w 3696030"/>
                <a:gd name="connsiteY23" fmla="*/ 1470118 h 1962648"/>
                <a:gd name="connsiteX24" fmla="*/ 3635368 w 3696030"/>
                <a:gd name="connsiteY24" fmla="*/ 1631424 h 1962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696030" h="1962648">
                  <a:moveTo>
                    <a:pt x="3696030" y="1693327"/>
                  </a:moveTo>
                  <a:lnTo>
                    <a:pt x="3677001" y="1677627"/>
                  </a:lnTo>
                  <a:lnTo>
                    <a:pt x="3611254" y="1627845"/>
                  </a:lnTo>
                  <a:cubicBezTo>
                    <a:pt x="3345400" y="1443550"/>
                    <a:pt x="3022640" y="1335560"/>
                    <a:pt x="2674657" y="1335560"/>
                  </a:cubicBezTo>
                  <a:cubicBezTo>
                    <a:pt x="2326674" y="1335560"/>
                    <a:pt x="2003913" y="1443550"/>
                    <a:pt x="1738060" y="1627845"/>
                  </a:cubicBezTo>
                  <a:lnTo>
                    <a:pt x="1672313" y="1677627"/>
                  </a:lnTo>
                  <a:lnTo>
                    <a:pt x="1529992" y="1795053"/>
                  </a:lnTo>
                  <a:cubicBezTo>
                    <a:pt x="1373371" y="1900864"/>
                    <a:pt x="1184563" y="1962648"/>
                    <a:pt x="981324" y="1962648"/>
                  </a:cubicBezTo>
                  <a:cubicBezTo>
                    <a:pt x="439354" y="1962649"/>
                    <a:pt x="0" y="1523294"/>
                    <a:pt x="0" y="981324"/>
                  </a:cubicBezTo>
                  <a:cubicBezTo>
                    <a:pt x="0" y="439354"/>
                    <a:pt x="439354" y="0"/>
                    <a:pt x="981324" y="0"/>
                  </a:cubicBezTo>
                  <a:cubicBezTo>
                    <a:pt x="1184563" y="0"/>
                    <a:pt x="1373371" y="61784"/>
                    <a:pt x="1529992" y="167595"/>
                  </a:cubicBezTo>
                  <a:lnTo>
                    <a:pt x="1672324" y="285030"/>
                  </a:lnTo>
                  <a:lnTo>
                    <a:pt x="1738059" y="334803"/>
                  </a:lnTo>
                  <a:cubicBezTo>
                    <a:pt x="2003912" y="519098"/>
                    <a:pt x="2326673" y="627088"/>
                    <a:pt x="2674656" y="627088"/>
                  </a:cubicBezTo>
                  <a:cubicBezTo>
                    <a:pt x="2935643" y="627088"/>
                    <a:pt x="3182443" y="566344"/>
                    <a:pt x="3401688" y="458222"/>
                  </a:cubicBezTo>
                  <a:lnTo>
                    <a:pt x="3433935" y="440802"/>
                  </a:lnTo>
                  <a:lnTo>
                    <a:pt x="3436347" y="526033"/>
                  </a:lnTo>
                  <a:cubicBezTo>
                    <a:pt x="3435989" y="566594"/>
                    <a:pt x="3434131" y="607066"/>
                    <a:pt x="3430797" y="647364"/>
                  </a:cubicBezTo>
                  <a:lnTo>
                    <a:pt x="3420558" y="729194"/>
                  </a:lnTo>
                  <a:lnTo>
                    <a:pt x="3403231" y="832453"/>
                  </a:lnTo>
                  <a:lnTo>
                    <a:pt x="3399993" y="847348"/>
                  </a:lnTo>
                  <a:lnTo>
                    <a:pt x="3400811" y="846875"/>
                  </a:lnTo>
                  <a:lnTo>
                    <a:pt x="3390025" y="911161"/>
                  </a:lnTo>
                  <a:cubicBezTo>
                    <a:pt x="3376700" y="1099703"/>
                    <a:pt x="3417597" y="1294108"/>
                    <a:pt x="3519217" y="1470118"/>
                  </a:cubicBezTo>
                  <a:cubicBezTo>
                    <a:pt x="3553090" y="1528788"/>
                    <a:pt x="3592106" y="1582637"/>
                    <a:pt x="3635368" y="1631424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303600"/>
                </a:gs>
                <a:gs pos="12000">
                  <a:srgbClr val="A1B400">
                    <a:shade val="67500"/>
                    <a:satMod val="115000"/>
                  </a:srgbClr>
                </a:gs>
                <a:gs pos="100000">
                  <a:srgbClr val="A1B400">
                    <a:shade val="100000"/>
                    <a:satMod val="115000"/>
                  </a:srgbClr>
                </a:gs>
              </a:gsLst>
              <a:lin ang="10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 rot="14400000">
              <a:off x="5534649" y="1399446"/>
              <a:ext cx="1760604" cy="176060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 rot="14400000">
              <a:off x="7227983" y="4332384"/>
              <a:ext cx="1760604" cy="176060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 rot="18000000">
              <a:off x="3839159" y="4332384"/>
              <a:ext cx="1760604" cy="176060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5750635" y="1223840"/>
              <a:ext cx="1448025" cy="1754326"/>
              <a:chOff x="5484792" y="906623"/>
              <a:chExt cx="1448025" cy="1754326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5484792" y="1600019"/>
                <a:ext cx="1448025" cy="1060930"/>
                <a:chOff x="2015078" y="4093933"/>
                <a:chExt cx="1723638" cy="1060930"/>
              </a:xfrm>
            </p:grpSpPr>
            <p:sp>
              <p:nvSpPr>
                <p:cNvPr id="17" name="Rectangle 16"/>
                <p:cNvSpPr/>
                <p:nvPr/>
              </p:nvSpPr>
              <p:spPr>
                <a:xfrm>
                  <a:off x="2057058" y="4323866"/>
                  <a:ext cx="1503822" cy="83099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200" dirty="0"/>
                    <a:t>New version or major changes made to current system</a:t>
                  </a:r>
                  <a:endParaRPr 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2015078" y="4093933"/>
                  <a:ext cx="172363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Major Release </a:t>
                  </a:r>
                  <a:endParaRPr lang="en-US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  <p:sp>
            <p:nvSpPr>
              <p:cNvPr id="16" name="TextBox 15"/>
              <p:cNvSpPr txBox="1"/>
              <p:nvPr/>
            </p:nvSpPr>
            <p:spPr>
              <a:xfrm>
                <a:off x="5883875" y="906623"/>
                <a:ext cx="535724" cy="92333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540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1</a:t>
                </a:r>
                <a:endParaRPr lang="en-US" sz="5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7403146" y="5098251"/>
              <a:ext cx="154130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/>
                <a:t>Enhancement made due to defect found in any software components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174546" y="4868318"/>
              <a:ext cx="186339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Emergency Release 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840422" y="4174922"/>
              <a:ext cx="535724" cy="92333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5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</a:t>
              </a:r>
              <a:endParaRPr lang="en-US" sz="5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083052" y="5105400"/>
              <a:ext cx="1415094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/>
                <a:t>Partial changes, improvement and upgrading in one of system modules</a:t>
              </a:r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052515" y="4868318"/>
              <a:ext cx="145443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Minor Release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451598" y="4174922"/>
              <a:ext cx="535724" cy="923330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5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</a:t>
              </a:r>
              <a:endParaRPr lang="en-US" sz="5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609600" y="1600200"/>
            <a:ext cx="312961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/>
              <a:t>Preventive maintenance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House keeping and disk utilities (every 4 months)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Database re-indexing and performance tuning (every 2 months)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Anti-virus upgrade (Auto)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 smtClean="0"/>
              <a:t>Corrective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Software upgrade (every 6 month)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Major Upgrade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Minor Upgrade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600" dirty="0" smtClean="0"/>
              <a:t>Emergency Upgrade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80355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7486</TotalTime>
  <Words>615</Words>
  <Application>Microsoft Office PowerPoint</Application>
  <PresentationFormat>On-screen Show (4:3)</PresentationFormat>
  <Paragraphs>145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404</cp:revision>
  <cp:lastPrinted>2016-10-20T06:28:56Z</cp:lastPrinted>
  <dcterms:created xsi:type="dcterms:W3CDTF">2006-08-16T00:00:00Z</dcterms:created>
  <dcterms:modified xsi:type="dcterms:W3CDTF">2016-11-30T07:56:13Z</dcterms:modified>
</cp:coreProperties>
</file>