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8" r:id="rId2"/>
    <p:sldId id="534" r:id="rId3"/>
    <p:sldId id="479" r:id="rId4"/>
    <p:sldId id="480" r:id="rId5"/>
    <p:sldId id="481" r:id="rId6"/>
    <p:sldId id="482" r:id="rId7"/>
    <p:sldId id="484" r:id="rId8"/>
    <p:sldId id="487" r:id="rId9"/>
    <p:sldId id="498" r:id="rId10"/>
    <p:sldId id="526" r:id="rId11"/>
    <p:sldId id="535" r:id="rId12"/>
    <p:sldId id="536" r:id="rId13"/>
    <p:sldId id="537" r:id="rId14"/>
    <p:sldId id="538" r:id="rId15"/>
  </p:sldIdLst>
  <p:sldSz cx="9144000" cy="6858000" type="screen4x3"/>
  <p:notesSz cx="6950075" cy="9236075"/>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8E60"/>
    <a:srgbClr val="F60000"/>
    <a:srgbClr val="D60000"/>
    <a:srgbClr val="F00000"/>
    <a:srgbClr val="E60000"/>
    <a:srgbClr val="EB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121" autoAdjust="0"/>
    <p:restoredTop sz="94676" autoAdjust="0"/>
  </p:normalViewPr>
  <p:slideViewPr>
    <p:cSldViewPr>
      <p:cViewPr>
        <p:scale>
          <a:sx n="70" d="100"/>
          <a:sy n="70" d="100"/>
        </p:scale>
        <p:origin x="-177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54"/>
    </p:cViewPr>
  </p:sorterViewPr>
  <p:notesViewPr>
    <p:cSldViewPr>
      <p:cViewPr varScale="1">
        <p:scale>
          <a:sx n="60" d="100"/>
          <a:sy n="60" d="100"/>
        </p:scale>
        <p:origin x="-2712" y="-78"/>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2492" tIns="46246" rIns="92492" bIns="46246" rtlCol="0"/>
          <a:lstStyle>
            <a:lvl1pPr algn="l" fontAlgn="auto">
              <a:spcBef>
                <a:spcPts val="0"/>
              </a:spcBef>
              <a:spcAft>
                <a:spcPts val="0"/>
              </a:spcAft>
              <a:defRPr sz="1200">
                <a:latin typeface="+mn-lt"/>
                <a:cs typeface="+mn-cs"/>
              </a:defRPr>
            </a:lvl1pPr>
          </a:lstStyle>
          <a:p>
            <a:pPr>
              <a:defRPr/>
            </a:pPr>
            <a:endParaRPr lang="en-MY"/>
          </a:p>
        </p:txBody>
      </p:sp>
      <p:sp>
        <p:nvSpPr>
          <p:cNvPr id="3" name="Date Placeholder 2"/>
          <p:cNvSpPr>
            <a:spLocks noGrp="1"/>
          </p:cNvSpPr>
          <p:nvPr>
            <p:ph type="dt" sz="quarter" idx="1"/>
          </p:nvPr>
        </p:nvSpPr>
        <p:spPr>
          <a:xfrm>
            <a:off x="3937000" y="0"/>
            <a:ext cx="3011488" cy="461963"/>
          </a:xfrm>
          <a:prstGeom prst="rect">
            <a:avLst/>
          </a:prstGeom>
        </p:spPr>
        <p:txBody>
          <a:bodyPr vert="horz" lIns="92492" tIns="46246" rIns="92492" bIns="46246" rtlCol="0"/>
          <a:lstStyle>
            <a:lvl1pPr algn="r" fontAlgn="auto">
              <a:spcBef>
                <a:spcPts val="0"/>
              </a:spcBef>
              <a:spcAft>
                <a:spcPts val="0"/>
              </a:spcAft>
              <a:defRPr sz="1200">
                <a:latin typeface="+mn-lt"/>
                <a:cs typeface="+mn-cs"/>
              </a:defRPr>
            </a:lvl1pPr>
          </a:lstStyle>
          <a:p>
            <a:pPr>
              <a:defRPr/>
            </a:pPr>
            <a:fld id="{7830E19C-E1D8-4D95-BF03-6EF15E5B236D}" type="datetimeFigureOut">
              <a:rPr lang="en-MY"/>
              <a:pPr>
                <a:defRPr/>
              </a:pPr>
              <a:t>26/10/2016</a:t>
            </a:fld>
            <a:endParaRPr lang="en-MY"/>
          </a:p>
        </p:txBody>
      </p:sp>
      <p:sp>
        <p:nvSpPr>
          <p:cNvPr id="4" name="Footer Placeholder 3"/>
          <p:cNvSpPr>
            <a:spLocks noGrp="1"/>
          </p:cNvSpPr>
          <p:nvPr>
            <p:ph type="ftr" sz="quarter" idx="2"/>
          </p:nvPr>
        </p:nvSpPr>
        <p:spPr>
          <a:xfrm>
            <a:off x="0" y="8772525"/>
            <a:ext cx="3011488" cy="461963"/>
          </a:xfrm>
          <a:prstGeom prst="rect">
            <a:avLst/>
          </a:prstGeom>
        </p:spPr>
        <p:txBody>
          <a:bodyPr vert="horz" lIns="92492" tIns="46246" rIns="92492" bIns="46246" rtlCol="0" anchor="b"/>
          <a:lstStyle>
            <a:lvl1pPr algn="l" fontAlgn="auto">
              <a:spcBef>
                <a:spcPts val="0"/>
              </a:spcBef>
              <a:spcAft>
                <a:spcPts val="0"/>
              </a:spcAft>
              <a:defRPr sz="1200">
                <a:latin typeface="+mn-lt"/>
                <a:cs typeface="+mn-cs"/>
              </a:defRPr>
            </a:lvl1pPr>
          </a:lstStyle>
          <a:p>
            <a:pPr>
              <a:defRPr/>
            </a:pPr>
            <a:endParaRPr lang="en-MY"/>
          </a:p>
        </p:txBody>
      </p:sp>
      <p:sp>
        <p:nvSpPr>
          <p:cNvPr id="5" name="Slide Number Placeholder 4"/>
          <p:cNvSpPr>
            <a:spLocks noGrp="1"/>
          </p:cNvSpPr>
          <p:nvPr>
            <p:ph type="sldNum" sz="quarter" idx="3"/>
          </p:nvPr>
        </p:nvSpPr>
        <p:spPr>
          <a:xfrm>
            <a:off x="3937000" y="8772525"/>
            <a:ext cx="3011488" cy="461963"/>
          </a:xfrm>
          <a:prstGeom prst="rect">
            <a:avLst/>
          </a:prstGeom>
        </p:spPr>
        <p:txBody>
          <a:bodyPr vert="horz" lIns="92492" tIns="46246" rIns="92492" bIns="46246" rtlCol="0" anchor="b"/>
          <a:lstStyle>
            <a:lvl1pPr algn="r" fontAlgn="auto">
              <a:spcBef>
                <a:spcPts val="0"/>
              </a:spcBef>
              <a:spcAft>
                <a:spcPts val="0"/>
              </a:spcAft>
              <a:defRPr sz="1200">
                <a:latin typeface="+mn-lt"/>
                <a:cs typeface="+mn-cs"/>
              </a:defRPr>
            </a:lvl1pPr>
          </a:lstStyle>
          <a:p>
            <a:pPr>
              <a:defRPr/>
            </a:pPr>
            <a:fld id="{9D985E11-840E-4C01-8ACA-87674D74C612}" type="slidenum">
              <a:rPr lang="en-MY"/>
              <a:pPr>
                <a:defRPr/>
              </a:pPr>
              <a:t>‹#›</a:t>
            </a:fld>
            <a:endParaRPr lang="en-MY"/>
          </a:p>
        </p:txBody>
      </p:sp>
    </p:spTree>
    <p:extLst>
      <p:ext uri="{BB962C8B-B14F-4D97-AF65-F5344CB8AC3E}">
        <p14:creationId xmlns:p14="http://schemas.microsoft.com/office/powerpoint/2010/main" val="26069469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1963"/>
          </a:xfrm>
          <a:prstGeom prst="rect">
            <a:avLst/>
          </a:prstGeom>
        </p:spPr>
        <p:txBody>
          <a:bodyPr vert="horz" lIns="92492" tIns="46246" rIns="92492" bIns="46246" rtlCol="0"/>
          <a:lstStyle>
            <a:lvl1pPr algn="l" fontAlgn="auto">
              <a:spcBef>
                <a:spcPts val="0"/>
              </a:spcBef>
              <a:spcAft>
                <a:spcPts val="0"/>
              </a:spcAft>
              <a:defRPr sz="1200">
                <a:latin typeface="+mn-lt"/>
                <a:cs typeface="+mn-cs"/>
              </a:defRPr>
            </a:lvl1pPr>
          </a:lstStyle>
          <a:p>
            <a:pPr>
              <a:defRPr/>
            </a:pPr>
            <a:endParaRPr lang="en-MY"/>
          </a:p>
        </p:txBody>
      </p:sp>
      <p:sp>
        <p:nvSpPr>
          <p:cNvPr id="3" name="Date Placeholder 2"/>
          <p:cNvSpPr>
            <a:spLocks noGrp="1"/>
          </p:cNvSpPr>
          <p:nvPr>
            <p:ph type="dt" idx="1"/>
          </p:nvPr>
        </p:nvSpPr>
        <p:spPr>
          <a:xfrm>
            <a:off x="3937000" y="0"/>
            <a:ext cx="3011488" cy="461963"/>
          </a:xfrm>
          <a:prstGeom prst="rect">
            <a:avLst/>
          </a:prstGeom>
        </p:spPr>
        <p:txBody>
          <a:bodyPr vert="horz" lIns="92492" tIns="46246" rIns="92492" bIns="46246" rtlCol="0"/>
          <a:lstStyle>
            <a:lvl1pPr algn="r" fontAlgn="auto">
              <a:spcBef>
                <a:spcPts val="0"/>
              </a:spcBef>
              <a:spcAft>
                <a:spcPts val="0"/>
              </a:spcAft>
              <a:defRPr sz="1200">
                <a:latin typeface="+mn-lt"/>
                <a:cs typeface="+mn-cs"/>
              </a:defRPr>
            </a:lvl1pPr>
          </a:lstStyle>
          <a:p>
            <a:pPr>
              <a:defRPr/>
            </a:pPr>
            <a:fld id="{557E26B3-F29E-4DB7-97AB-67959F0C40E8}" type="datetimeFigureOut">
              <a:rPr lang="en-MY"/>
              <a:pPr>
                <a:defRPr/>
              </a:pPr>
              <a:t>26/10/2016</a:t>
            </a:fld>
            <a:endParaRPr lang="en-MY"/>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pPr lvl="0"/>
            <a:endParaRPr lang="en-MY" noProof="0"/>
          </a:p>
        </p:txBody>
      </p:sp>
      <p:sp>
        <p:nvSpPr>
          <p:cNvPr id="5" name="Notes Placeholder 4"/>
          <p:cNvSpPr>
            <a:spLocks noGrp="1"/>
          </p:cNvSpPr>
          <p:nvPr>
            <p:ph type="body" sz="quarter" idx="3"/>
          </p:nvPr>
        </p:nvSpPr>
        <p:spPr>
          <a:xfrm>
            <a:off x="695325" y="4387850"/>
            <a:ext cx="5559425" cy="4156075"/>
          </a:xfrm>
          <a:prstGeom prst="rect">
            <a:avLst/>
          </a:prstGeom>
        </p:spPr>
        <p:txBody>
          <a:bodyPr vert="horz" lIns="92492" tIns="46246" rIns="92492" bIns="46246"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MY" noProof="0"/>
          </a:p>
        </p:txBody>
      </p:sp>
      <p:sp>
        <p:nvSpPr>
          <p:cNvPr id="6" name="Footer Placeholder 5"/>
          <p:cNvSpPr>
            <a:spLocks noGrp="1"/>
          </p:cNvSpPr>
          <p:nvPr>
            <p:ph type="ftr" sz="quarter" idx="4"/>
          </p:nvPr>
        </p:nvSpPr>
        <p:spPr>
          <a:xfrm>
            <a:off x="0" y="8772525"/>
            <a:ext cx="3011488" cy="461963"/>
          </a:xfrm>
          <a:prstGeom prst="rect">
            <a:avLst/>
          </a:prstGeom>
        </p:spPr>
        <p:txBody>
          <a:bodyPr vert="horz" lIns="92492" tIns="46246" rIns="92492" bIns="46246" rtlCol="0" anchor="b"/>
          <a:lstStyle>
            <a:lvl1pPr algn="l" fontAlgn="auto">
              <a:spcBef>
                <a:spcPts val="0"/>
              </a:spcBef>
              <a:spcAft>
                <a:spcPts val="0"/>
              </a:spcAft>
              <a:defRPr sz="1200">
                <a:latin typeface="+mn-lt"/>
                <a:cs typeface="+mn-cs"/>
              </a:defRPr>
            </a:lvl1pPr>
          </a:lstStyle>
          <a:p>
            <a:pPr>
              <a:defRPr/>
            </a:pPr>
            <a:endParaRPr lang="en-MY"/>
          </a:p>
        </p:txBody>
      </p:sp>
      <p:sp>
        <p:nvSpPr>
          <p:cNvPr id="7" name="Slide Number Placeholder 6"/>
          <p:cNvSpPr>
            <a:spLocks noGrp="1"/>
          </p:cNvSpPr>
          <p:nvPr>
            <p:ph type="sldNum" sz="quarter" idx="5"/>
          </p:nvPr>
        </p:nvSpPr>
        <p:spPr>
          <a:xfrm>
            <a:off x="3937000" y="8772525"/>
            <a:ext cx="3011488" cy="461963"/>
          </a:xfrm>
          <a:prstGeom prst="rect">
            <a:avLst/>
          </a:prstGeom>
        </p:spPr>
        <p:txBody>
          <a:bodyPr vert="horz" lIns="92492" tIns="46246" rIns="92492" bIns="46246" rtlCol="0" anchor="b"/>
          <a:lstStyle>
            <a:lvl1pPr algn="r" fontAlgn="auto">
              <a:spcBef>
                <a:spcPts val="0"/>
              </a:spcBef>
              <a:spcAft>
                <a:spcPts val="0"/>
              </a:spcAft>
              <a:defRPr sz="1200">
                <a:latin typeface="+mn-lt"/>
                <a:cs typeface="+mn-cs"/>
              </a:defRPr>
            </a:lvl1pPr>
          </a:lstStyle>
          <a:p>
            <a:pPr>
              <a:defRPr/>
            </a:pPr>
            <a:fld id="{B89D0AE3-C217-4232-BE4D-C44CCDC7130E}" type="slidenum">
              <a:rPr lang="en-MY"/>
              <a:pPr>
                <a:defRPr/>
              </a:pPr>
              <a:t>‹#›</a:t>
            </a:fld>
            <a:endParaRPr lang="en-MY"/>
          </a:p>
        </p:txBody>
      </p:sp>
    </p:spTree>
    <p:extLst>
      <p:ext uri="{BB962C8B-B14F-4D97-AF65-F5344CB8AC3E}">
        <p14:creationId xmlns:p14="http://schemas.microsoft.com/office/powerpoint/2010/main" val="21345603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altLang="en-US" smtClean="0"/>
          </a:p>
        </p:txBody>
      </p:sp>
      <p:sp>
        <p:nvSpPr>
          <p:cNvPr id="4" name="Slide Number Placeholder 3"/>
          <p:cNvSpPr>
            <a:spLocks noGrp="1"/>
          </p:cNvSpPr>
          <p:nvPr>
            <p:ph type="sldNum" sz="quarter" idx="5"/>
          </p:nvPr>
        </p:nvSpPr>
        <p:spPr/>
        <p:txBody>
          <a:bodyPr/>
          <a:lstStyle/>
          <a:p>
            <a:pPr>
              <a:defRPr/>
            </a:pPr>
            <a:fld id="{6AC5FD99-0295-4C81-A2B6-EBDBCF612622}" type="slidenum">
              <a:rPr lang="en-MY" smtClean="0"/>
              <a:pPr>
                <a:defRPr/>
              </a:pPr>
              <a:t>2</a:t>
            </a:fld>
            <a:endParaRPr lang="en-MY"/>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altLang="en-US" smtClean="0"/>
          </a:p>
        </p:txBody>
      </p:sp>
      <p:sp>
        <p:nvSpPr>
          <p:cNvPr id="4" name="Slide Number Placeholder 3"/>
          <p:cNvSpPr>
            <a:spLocks noGrp="1"/>
          </p:cNvSpPr>
          <p:nvPr>
            <p:ph type="sldNum" sz="quarter" idx="5"/>
          </p:nvPr>
        </p:nvSpPr>
        <p:spPr/>
        <p:txBody>
          <a:bodyPr/>
          <a:lstStyle/>
          <a:p>
            <a:pPr>
              <a:defRPr/>
            </a:pPr>
            <a:fld id="{EC6B36A3-478F-4161-97ED-61F799BCC1C5}" type="slidenum">
              <a:rPr lang="en-MY" smtClean="0"/>
              <a:pPr>
                <a:defRPr/>
              </a:pPr>
              <a:t>3</a:t>
            </a:fld>
            <a:endParaRPr lang="en-MY"/>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altLang="en-US" smtClean="0"/>
          </a:p>
        </p:txBody>
      </p:sp>
      <p:sp>
        <p:nvSpPr>
          <p:cNvPr id="4" name="Slide Number Placeholder 3"/>
          <p:cNvSpPr>
            <a:spLocks noGrp="1"/>
          </p:cNvSpPr>
          <p:nvPr>
            <p:ph type="sldNum" sz="quarter" idx="5"/>
          </p:nvPr>
        </p:nvSpPr>
        <p:spPr/>
        <p:txBody>
          <a:bodyPr/>
          <a:lstStyle/>
          <a:p>
            <a:pPr>
              <a:defRPr/>
            </a:pPr>
            <a:fld id="{23E1F6C8-108F-4981-A78D-52E4808CDB44}" type="slidenum">
              <a:rPr lang="en-MY" smtClean="0"/>
              <a:pPr>
                <a:defRPr/>
              </a:pPr>
              <a:t>4</a:t>
            </a:fld>
            <a:endParaRPr lang="en-MY"/>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altLang="en-US" smtClean="0"/>
          </a:p>
        </p:txBody>
      </p:sp>
      <p:sp>
        <p:nvSpPr>
          <p:cNvPr id="4" name="Slide Number Placeholder 3"/>
          <p:cNvSpPr>
            <a:spLocks noGrp="1"/>
          </p:cNvSpPr>
          <p:nvPr>
            <p:ph type="sldNum" sz="quarter" idx="5"/>
          </p:nvPr>
        </p:nvSpPr>
        <p:spPr/>
        <p:txBody>
          <a:bodyPr/>
          <a:lstStyle/>
          <a:p>
            <a:pPr>
              <a:defRPr/>
            </a:pPr>
            <a:fld id="{5C750B16-8F48-4FD0-9769-C7BEC640A500}" type="slidenum">
              <a:rPr lang="en-MY" smtClean="0"/>
              <a:pPr>
                <a:defRPr/>
              </a:pPr>
              <a:t>5</a:t>
            </a:fld>
            <a:endParaRPr lang="en-MY"/>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altLang="en-US" smtClean="0"/>
          </a:p>
        </p:txBody>
      </p:sp>
      <p:sp>
        <p:nvSpPr>
          <p:cNvPr id="4" name="Slide Number Placeholder 3"/>
          <p:cNvSpPr>
            <a:spLocks noGrp="1"/>
          </p:cNvSpPr>
          <p:nvPr>
            <p:ph type="sldNum" sz="quarter" idx="5"/>
          </p:nvPr>
        </p:nvSpPr>
        <p:spPr/>
        <p:txBody>
          <a:bodyPr/>
          <a:lstStyle/>
          <a:p>
            <a:pPr>
              <a:defRPr/>
            </a:pPr>
            <a:fld id="{EE36DEA6-D786-4C81-9D51-E91B0983193F}" type="slidenum">
              <a:rPr lang="en-MY" smtClean="0"/>
              <a:pPr>
                <a:defRPr/>
              </a:pPr>
              <a:t>6</a:t>
            </a:fld>
            <a:endParaRPr lang="en-MY"/>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MY" altLang="en-US" smtClean="0"/>
          </a:p>
        </p:txBody>
      </p:sp>
      <p:sp>
        <p:nvSpPr>
          <p:cNvPr id="4" name="Slide Number Placeholder 3"/>
          <p:cNvSpPr>
            <a:spLocks noGrp="1"/>
          </p:cNvSpPr>
          <p:nvPr>
            <p:ph type="sldNum" sz="quarter" idx="5"/>
          </p:nvPr>
        </p:nvSpPr>
        <p:spPr/>
        <p:txBody>
          <a:bodyPr/>
          <a:lstStyle/>
          <a:p>
            <a:pPr>
              <a:defRPr/>
            </a:pPr>
            <a:fld id="{4B6C8B98-CA66-4905-80EA-05659342AD58}" type="slidenum">
              <a:rPr lang="en-MY" smtClean="0"/>
              <a:pPr>
                <a:defRPr/>
              </a:pPr>
              <a:t>7</a:t>
            </a:fld>
            <a:endParaRPr lang="en-MY"/>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08838" y="6219825"/>
            <a:ext cx="792162" cy="31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ounded Rectangle 4"/>
          <p:cNvSpPr/>
          <p:nvPr userDrawn="1"/>
        </p:nvSpPr>
        <p:spPr>
          <a:xfrm rot="10800000">
            <a:off x="0" y="6324600"/>
            <a:ext cx="965200" cy="76200"/>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endParaRPr lang="en-MY"/>
          </a:p>
        </p:txBody>
      </p:sp>
      <p:sp>
        <p:nvSpPr>
          <p:cNvPr id="6" name="Rounded Rectangle 5"/>
          <p:cNvSpPr/>
          <p:nvPr userDrawn="1"/>
        </p:nvSpPr>
        <p:spPr>
          <a:xfrm rot="10800000" flipV="1">
            <a:off x="8077200" y="6324600"/>
            <a:ext cx="1066800" cy="76200"/>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endParaRPr lang="en-MY"/>
          </a:p>
        </p:txBody>
      </p:sp>
      <p:pic>
        <p:nvPicPr>
          <p:cNvPr id="7" name="Picture 2" descr="C:\Users\User\Downloads\logo fr.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84263" y="6096000"/>
            <a:ext cx="1125537"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descr="C:\Users\User\Desktop\SALIHIN\Arts\salihin.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362200" y="6181725"/>
            <a:ext cx="137160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ounded Rectangle 8"/>
          <p:cNvSpPr/>
          <p:nvPr userDrawn="1"/>
        </p:nvSpPr>
        <p:spPr>
          <a:xfrm rot="10800000" flipV="1">
            <a:off x="3840163" y="6324600"/>
            <a:ext cx="3246437" cy="85725"/>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endParaRPr lang="en-MY"/>
          </a:p>
        </p:txBody>
      </p: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10" name="Slide Number Placeholder 5"/>
          <p:cNvSpPr>
            <a:spLocks noGrp="1"/>
          </p:cNvSpPr>
          <p:nvPr>
            <p:ph type="sldNum" sz="quarter" idx="10"/>
          </p:nvPr>
        </p:nvSpPr>
        <p:spPr/>
        <p:txBody>
          <a:bodyPr/>
          <a:lstStyle>
            <a:lvl1pPr>
              <a:defRPr/>
            </a:lvl1pPr>
          </a:lstStyle>
          <a:p>
            <a:pPr>
              <a:defRPr/>
            </a:pPr>
            <a:fld id="{6410CA0A-851B-4D87-BB53-0797E0BB2155}" type="slidenum">
              <a:rPr lang="en-US"/>
              <a:pPr>
                <a:defRPr/>
              </a:pPr>
              <a:t>‹#›</a:t>
            </a:fld>
            <a:endParaRPr lang="en-US" dirty="0"/>
          </a:p>
        </p:txBody>
      </p:sp>
      <p:sp>
        <p:nvSpPr>
          <p:cNvPr id="11" name="Footer Placeholder 4"/>
          <p:cNvSpPr>
            <a:spLocks noGrp="1"/>
          </p:cNvSpPr>
          <p:nvPr>
            <p:ph type="ftr" sz="quarter" idx="11"/>
          </p:nvPr>
        </p:nvSpPr>
        <p:spPr/>
        <p:txBody>
          <a:bodyPr/>
          <a:lstStyle>
            <a:lvl1pPr>
              <a:defRPr dirty="0"/>
            </a:lvl1pPr>
          </a:lstStyle>
          <a:p>
            <a:pPr>
              <a:defRPr/>
            </a:pPr>
            <a:endParaRPr lang="en-US"/>
          </a:p>
        </p:txBody>
      </p:sp>
      <p:sp>
        <p:nvSpPr>
          <p:cNvPr id="12" name="Date Placeholder 3"/>
          <p:cNvSpPr>
            <a:spLocks noGrp="1"/>
          </p:cNvSpPr>
          <p:nvPr>
            <p:ph type="dt" sz="half" idx="12"/>
          </p:nvPr>
        </p:nvSpPr>
        <p:spPr/>
        <p:txBody>
          <a:bodyPr/>
          <a:lstStyle>
            <a:lvl1pPr>
              <a:defRPr/>
            </a:lvl1pPr>
          </a:lstStyle>
          <a:p>
            <a:pPr>
              <a:defRPr/>
            </a:pPr>
            <a:fld id="{8E066DC7-7940-4A60-A7D9-CB9A03B14F17}" type="datetimeFigureOut">
              <a:rPr lang="en-US"/>
              <a:pPr>
                <a:defRPr/>
              </a:pPr>
              <a:t>10/26/2016</a:t>
            </a:fld>
            <a:endParaRPr lang="en-US"/>
          </a:p>
        </p:txBody>
      </p:sp>
    </p:spTree>
    <p:extLst>
      <p:ext uri="{BB962C8B-B14F-4D97-AF65-F5344CB8AC3E}">
        <p14:creationId xmlns:p14="http://schemas.microsoft.com/office/powerpoint/2010/main" val="1692775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0EE14B-2EAE-4206-B764-D0C93500B131}" type="datetimeFigureOut">
              <a:rPr lang="en-US"/>
              <a:pPr>
                <a:defRPr/>
              </a:pPr>
              <a:t>10/26/2016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138C8CF-033F-4D31-8FB6-BF56670EB4F8}" type="slidenum">
              <a:rPr lang="en-US"/>
              <a:pPr>
                <a:defRPr/>
              </a:pPr>
              <a:t>‹#›</a:t>
            </a:fld>
            <a:endParaRPr lang="en-US" dirty="0"/>
          </a:p>
        </p:txBody>
      </p:sp>
    </p:spTree>
    <p:extLst>
      <p:ext uri="{BB962C8B-B14F-4D97-AF65-F5344CB8AC3E}">
        <p14:creationId xmlns:p14="http://schemas.microsoft.com/office/powerpoint/2010/main" val="1104338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1119D8D-8067-4262-B23B-856C343DFF0D}" type="datetimeFigureOut">
              <a:rPr lang="en-US"/>
              <a:pPr>
                <a:defRPr/>
              </a:pPr>
              <a:t>10/26/2016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798AA5E-37C1-43A6-9BEC-60C474C3C2BB}" type="slidenum">
              <a:rPr lang="en-US"/>
              <a:pPr>
                <a:defRPr/>
              </a:pPr>
              <a:t>‹#›</a:t>
            </a:fld>
            <a:endParaRPr lang="en-US" dirty="0"/>
          </a:p>
        </p:txBody>
      </p:sp>
    </p:spTree>
    <p:extLst>
      <p:ext uri="{BB962C8B-B14F-4D97-AF65-F5344CB8AC3E}">
        <p14:creationId xmlns:p14="http://schemas.microsoft.com/office/powerpoint/2010/main" val="3568912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5A9C833-AE11-40E1-8DFB-E5044ABEC07C}" type="datetimeFigureOut">
              <a:rPr lang="en-US"/>
              <a:pPr>
                <a:defRPr/>
              </a:pPr>
              <a:t>10/26/2016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CE5B55A-11DB-49A5-A147-E2785BB3B4D9}" type="slidenum">
              <a:rPr lang="en-US"/>
              <a:pPr>
                <a:defRPr/>
              </a:pPr>
              <a:t>‹#›</a:t>
            </a:fld>
            <a:endParaRPr lang="en-US" dirty="0"/>
          </a:p>
        </p:txBody>
      </p:sp>
    </p:spTree>
    <p:extLst>
      <p:ext uri="{BB962C8B-B14F-4D97-AF65-F5344CB8AC3E}">
        <p14:creationId xmlns:p14="http://schemas.microsoft.com/office/powerpoint/2010/main" val="305777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208838" y="6303963"/>
            <a:ext cx="792162" cy="315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ounded Rectangle 4"/>
          <p:cNvSpPr/>
          <p:nvPr userDrawn="1"/>
        </p:nvSpPr>
        <p:spPr>
          <a:xfrm rot="10800000">
            <a:off x="0" y="6408738"/>
            <a:ext cx="965200" cy="76200"/>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endParaRPr lang="en-MY"/>
          </a:p>
        </p:txBody>
      </p:sp>
      <p:sp>
        <p:nvSpPr>
          <p:cNvPr id="6" name="Rounded Rectangle 5"/>
          <p:cNvSpPr/>
          <p:nvPr userDrawn="1"/>
        </p:nvSpPr>
        <p:spPr>
          <a:xfrm rot="10800000" flipV="1">
            <a:off x="8077200" y="6408738"/>
            <a:ext cx="1066800" cy="76200"/>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endParaRPr lang="en-MY"/>
          </a:p>
        </p:txBody>
      </p:sp>
      <p:pic>
        <p:nvPicPr>
          <p:cNvPr id="7" name="Picture 2" descr="C:\Users\User\Downloads\logo fr.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84263" y="6180138"/>
            <a:ext cx="1125537" cy="525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descr="C:\Users\User\Desktop\SALIHIN\Arts\salihin.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2362200" y="6265863"/>
            <a:ext cx="137160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ounded Rectangle 8"/>
          <p:cNvSpPr/>
          <p:nvPr userDrawn="1"/>
        </p:nvSpPr>
        <p:spPr>
          <a:xfrm rot="10800000" flipV="1">
            <a:off x="3840163" y="6408738"/>
            <a:ext cx="3246437" cy="85725"/>
          </a:xfrm>
          <a:prstGeom prst="roundRect">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endParaRPr lang="en-MY"/>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3"/>
          <p:cNvSpPr>
            <a:spLocks noGrp="1"/>
          </p:cNvSpPr>
          <p:nvPr>
            <p:ph type="dt" sz="half" idx="10"/>
          </p:nvPr>
        </p:nvSpPr>
        <p:spPr/>
        <p:txBody>
          <a:bodyPr/>
          <a:lstStyle>
            <a:lvl1pPr>
              <a:defRPr/>
            </a:lvl1pPr>
          </a:lstStyle>
          <a:p>
            <a:pPr>
              <a:defRPr/>
            </a:pPr>
            <a:fld id="{A5D935B1-1A1A-492B-BAC9-662D3B3D1272}" type="datetimeFigureOut">
              <a:rPr lang="en-US"/>
              <a:pPr>
                <a:defRPr/>
              </a:pPr>
              <a:t>10/26/2016</a:t>
            </a:fld>
            <a:endParaRPr lang="en-US"/>
          </a:p>
        </p:txBody>
      </p:sp>
      <p:sp>
        <p:nvSpPr>
          <p:cNvPr id="11" name="Footer Placeholder 4"/>
          <p:cNvSpPr>
            <a:spLocks noGrp="1"/>
          </p:cNvSpPr>
          <p:nvPr>
            <p:ph type="ftr" sz="quarter" idx="11"/>
          </p:nvPr>
        </p:nvSpPr>
        <p:spPr/>
        <p:txBody>
          <a:bodyPr/>
          <a:lstStyle>
            <a:lvl1pPr>
              <a:defRPr dirty="0"/>
            </a:lvl1pPr>
          </a:lstStyle>
          <a:p>
            <a:pPr>
              <a:defRPr/>
            </a:pPr>
            <a:endParaRPr lang="en-US"/>
          </a:p>
        </p:txBody>
      </p:sp>
      <p:sp>
        <p:nvSpPr>
          <p:cNvPr id="12" name="Slide Number Placeholder 5"/>
          <p:cNvSpPr>
            <a:spLocks noGrp="1"/>
          </p:cNvSpPr>
          <p:nvPr>
            <p:ph type="sldNum" sz="quarter" idx="12"/>
          </p:nvPr>
        </p:nvSpPr>
        <p:spPr/>
        <p:txBody>
          <a:bodyPr/>
          <a:lstStyle>
            <a:lvl1pPr>
              <a:defRPr/>
            </a:lvl1pPr>
          </a:lstStyle>
          <a:p>
            <a:pPr>
              <a:defRPr/>
            </a:pPr>
            <a:fld id="{10900C66-51F3-40B7-ADF9-FB7B495E0E52}" type="slidenum">
              <a:rPr lang="en-US"/>
              <a:pPr>
                <a:defRPr/>
              </a:pPr>
              <a:t>‹#›</a:t>
            </a:fld>
            <a:endParaRPr lang="en-US" dirty="0"/>
          </a:p>
        </p:txBody>
      </p:sp>
      <p:pic>
        <p:nvPicPr>
          <p:cNvPr id="13" name="Picture 2" descr="https://encrypted-tbn2.gstatic.com/images?q=tbn:ANd9GcSdSUtQ6W5zWjpDiUKpmcfCU6ZsmaWJ3lj9iyCJRMIMz7ifah3J"/>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3505200" y="107781"/>
            <a:ext cx="2133600" cy="275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4141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3"/>
          <p:cNvSpPr>
            <a:spLocks noGrp="1"/>
          </p:cNvSpPr>
          <p:nvPr>
            <p:ph type="dt" sz="half" idx="10"/>
          </p:nvPr>
        </p:nvSpPr>
        <p:spPr/>
        <p:txBody>
          <a:bodyPr/>
          <a:lstStyle>
            <a:lvl1pPr>
              <a:defRPr/>
            </a:lvl1pPr>
          </a:lstStyle>
          <a:p>
            <a:pPr>
              <a:defRPr/>
            </a:pPr>
            <a:fld id="{D105FF6A-DC21-4B80-B0DA-325AD84AE055}" type="datetimeFigureOut">
              <a:rPr lang="en-US"/>
              <a:pPr>
                <a:defRPr/>
              </a:pPr>
              <a:t>10/26/2016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89409C2-3A9B-413A-9E35-533E0D82B55F}" type="slidenum">
              <a:rPr lang="en-US"/>
              <a:pPr>
                <a:defRPr/>
              </a:pPr>
              <a:t>‹#›</a:t>
            </a:fld>
            <a:endParaRPr lang="en-US" dirty="0"/>
          </a:p>
        </p:txBody>
      </p:sp>
    </p:spTree>
    <p:extLst>
      <p:ext uri="{BB962C8B-B14F-4D97-AF65-F5344CB8AC3E}">
        <p14:creationId xmlns:p14="http://schemas.microsoft.com/office/powerpoint/2010/main" val="1589153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7A797AB-040F-47DC-8833-B35C3C6C7ECF}" type="datetimeFigureOut">
              <a:rPr lang="en-US"/>
              <a:pPr>
                <a:defRPr/>
              </a:pPr>
              <a:t>10/26/2016</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47B84C-561E-449E-9912-C7E1226990DE}" type="slidenum">
              <a:rPr lang="en-US"/>
              <a:pPr>
                <a:defRPr/>
              </a:pPr>
              <a:t>‹#›</a:t>
            </a:fld>
            <a:endParaRPr lang="en-US" dirty="0"/>
          </a:p>
        </p:txBody>
      </p:sp>
    </p:spTree>
    <p:extLst>
      <p:ext uri="{BB962C8B-B14F-4D97-AF65-F5344CB8AC3E}">
        <p14:creationId xmlns:p14="http://schemas.microsoft.com/office/powerpoint/2010/main" val="3849579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397F7BF-AF6E-4678-92DC-3BE9096902B8}" type="datetimeFigureOut">
              <a:rPr lang="en-US"/>
              <a:pPr>
                <a:defRPr/>
              </a:pPr>
              <a:t>10/26/2016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CBA1538-4752-4022-ACD2-7F1E4D082DC2}" type="slidenum">
              <a:rPr lang="en-US"/>
              <a:pPr>
                <a:defRPr/>
              </a:pPr>
              <a:t>‹#›</a:t>
            </a:fld>
            <a:endParaRPr lang="en-US" dirty="0"/>
          </a:p>
        </p:txBody>
      </p:sp>
    </p:spTree>
    <p:extLst>
      <p:ext uri="{BB962C8B-B14F-4D97-AF65-F5344CB8AC3E}">
        <p14:creationId xmlns:p14="http://schemas.microsoft.com/office/powerpoint/2010/main" val="2945109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38323AB-B035-43AA-A173-13B61E92EA14}" type="datetimeFigureOut">
              <a:rPr lang="en-US"/>
              <a:pPr>
                <a:defRPr/>
              </a:pPr>
              <a:t>10/26/2016</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DDEC533-6E7C-46AD-AED4-02560FA36E99}" type="slidenum">
              <a:rPr lang="en-US"/>
              <a:pPr>
                <a:defRPr/>
              </a:pPr>
              <a:t>‹#›</a:t>
            </a:fld>
            <a:endParaRPr lang="en-US" dirty="0"/>
          </a:p>
        </p:txBody>
      </p:sp>
    </p:spTree>
    <p:extLst>
      <p:ext uri="{BB962C8B-B14F-4D97-AF65-F5344CB8AC3E}">
        <p14:creationId xmlns:p14="http://schemas.microsoft.com/office/powerpoint/2010/main" val="1510864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A3D710A-3ADB-43E9-B9B6-43CD39DE4F29}" type="datetimeFigureOut">
              <a:rPr lang="en-US"/>
              <a:pPr>
                <a:defRPr/>
              </a:pPr>
              <a:t>10/26/2016</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9DAD95BE-0A4A-4D83-B9BD-22E3BC5C7471}" type="slidenum">
              <a:rPr lang="en-US"/>
              <a:pPr>
                <a:defRPr/>
              </a:pPr>
              <a:t>‹#›</a:t>
            </a:fld>
            <a:endParaRPr lang="en-US" dirty="0"/>
          </a:p>
        </p:txBody>
      </p:sp>
    </p:spTree>
    <p:extLst>
      <p:ext uri="{BB962C8B-B14F-4D97-AF65-F5344CB8AC3E}">
        <p14:creationId xmlns:p14="http://schemas.microsoft.com/office/powerpoint/2010/main" val="580075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274D265-E10F-46B1-A696-4039C712C3C6}" type="datetimeFigureOut">
              <a:rPr lang="en-US"/>
              <a:pPr>
                <a:defRPr/>
              </a:pPr>
              <a:t>10/26/2016</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3C97538-8983-4B10-B318-B7BBA9E4717F}" type="slidenum">
              <a:rPr lang="en-US"/>
              <a:pPr>
                <a:defRPr/>
              </a:pPr>
              <a:t>‹#›</a:t>
            </a:fld>
            <a:endParaRPr lang="en-US" dirty="0"/>
          </a:p>
        </p:txBody>
      </p:sp>
    </p:spTree>
    <p:extLst>
      <p:ext uri="{BB962C8B-B14F-4D97-AF65-F5344CB8AC3E}">
        <p14:creationId xmlns:p14="http://schemas.microsoft.com/office/powerpoint/2010/main" val="2678864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7321000-4CC9-4C3A-A23E-F51694A51538}" type="datetimeFigureOut">
              <a:rPr lang="en-US"/>
              <a:pPr>
                <a:defRPr/>
              </a:pPr>
              <a:t>10/26/2016</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4E095DA-93F8-420C-B8E4-9C034E1F3053}" type="slidenum">
              <a:rPr lang="en-US"/>
              <a:pPr>
                <a:defRPr/>
              </a:pPr>
              <a:t>‹#›</a:t>
            </a:fld>
            <a:endParaRPr lang="en-US" dirty="0"/>
          </a:p>
        </p:txBody>
      </p:sp>
    </p:spTree>
    <p:extLst>
      <p:ext uri="{BB962C8B-B14F-4D97-AF65-F5344CB8AC3E}">
        <p14:creationId xmlns:p14="http://schemas.microsoft.com/office/powerpoint/2010/main" val="2738158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1752600" y="6416675"/>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370A139-1758-4015-AB38-3681F6F996B1}" type="datetimeFigureOut">
              <a:rPr lang="en-US"/>
              <a:pPr>
                <a:defRPr/>
              </a:pPr>
              <a:t>10/26/2016</a:t>
            </a:fld>
            <a:endParaRPr lang="en-US" dirty="0"/>
          </a:p>
        </p:txBody>
      </p:sp>
      <p:sp>
        <p:nvSpPr>
          <p:cNvPr id="5" name="Footer Placeholder 4"/>
          <p:cNvSpPr>
            <a:spLocks noGrp="1"/>
          </p:cNvSpPr>
          <p:nvPr>
            <p:ph type="ftr" sz="quarter" idx="3"/>
          </p:nvPr>
        </p:nvSpPr>
        <p:spPr>
          <a:xfrm>
            <a:off x="3886200" y="6416675"/>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781800" y="641667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21354E46-6B6D-4257-9750-717452E46748}" type="slidenum">
              <a:rPr lang="en-US"/>
              <a:pPr>
                <a:defRPr/>
              </a:pPr>
              <a:t>‹#›</a:t>
            </a:fld>
            <a:endParaRPr lang="en-US" dirty="0"/>
          </a:p>
        </p:txBody>
      </p:sp>
      <p:sp>
        <p:nvSpPr>
          <p:cNvPr id="1031" name="TextBox 7"/>
          <p:cNvSpPr txBox="1">
            <a:spLocks noChangeArrowheads="1"/>
          </p:cNvSpPr>
          <p:nvPr userDrawn="1"/>
        </p:nvSpPr>
        <p:spPr bwMode="auto">
          <a:xfrm>
            <a:off x="3505200" y="6642100"/>
            <a:ext cx="3836988"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defRPr/>
            </a:pPr>
            <a:r>
              <a:rPr lang="en-US" altLang="en-US" sz="700" b="1" dirty="0" smtClean="0">
                <a:solidFill>
                  <a:srgbClr val="000000"/>
                </a:solidFill>
                <a:latin typeface="Arial" charset="0"/>
                <a:sym typeface="Arial" charset="0"/>
              </a:rPr>
              <a:t>Copyright 2016 </a:t>
            </a:r>
            <a:r>
              <a:rPr lang="en-US" altLang="en-US" sz="700" b="1" dirty="0" smtClean="0">
                <a:solidFill>
                  <a:srgbClr val="F00000"/>
                </a:solidFill>
                <a:latin typeface="Neuropol" pitchFamily="34" charset="0"/>
                <a:sym typeface="Arial" charset="0"/>
              </a:rPr>
              <a:t>SALIHIN</a:t>
            </a:r>
            <a:r>
              <a:rPr lang="en-US" altLang="en-US" sz="700" b="1" dirty="0" smtClean="0">
                <a:solidFill>
                  <a:srgbClr val="F00000"/>
                </a:solidFill>
                <a:latin typeface="Arial" charset="0"/>
                <a:sym typeface="Arial" charset="0"/>
              </a:rPr>
              <a:t>. </a:t>
            </a:r>
            <a:r>
              <a:rPr lang="en-US" altLang="en-US" sz="700" b="1" dirty="0" smtClean="0">
                <a:solidFill>
                  <a:srgbClr val="000000"/>
                </a:solidFill>
                <a:latin typeface="Arial" charset="0"/>
                <a:sym typeface="Arial" charset="0"/>
              </a:rPr>
              <a:t>All Rights Reserved</a:t>
            </a:r>
            <a:endParaRPr lang="en-SG" altLang="en-US" sz="700" b="1" dirty="0" smtClean="0">
              <a:solidFill>
                <a:srgbClr val="000000"/>
              </a:solidFill>
              <a:latin typeface="Arial" charset="0"/>
              <a:sym typeface="Arial" charset="0"/>
            </a:endParaRPr>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 id="2147484008" r:id="rId12"/>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 y="2768025"/>
            <a:ext cx="9144001" cy="584775"/>
          </a:xfrm>
          <a:prstGeom prst="rect">
            <a:avLst/>
          </a:prstGeom>
          <a:noFill/>
        </p:spPr>
        <p:txBody>
          <a:bodyPr wrap="square" rtlCol="0">
            <a:spAutoFit/>
          </a:bodyPr>
          <a:lstStyle/>
          <a:p>
            <a:pPr algn="ctr"/>
            <a:r>
              <a:rPr lang="en-US" sz="3200" b="1" dirty="0" smtClean="0"/>
              <a:t>TRAINING AND CERTIFICATION PROGRAMME</a:t>
            </a:r>
            <a:endParaRPr lang="en-US" sz="2400" b="1" dirty="0" smtClean="0"/>
          </a:p>
        </p:txBody>
      </p:sp>
    </p:spTree>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txBox="1">
            <a:spLocks/>
          </p:cNvSpPr>
          <p:nvPr/>
        </p:nvSpPr>
        <p:spPr bwMode="auto">
          <a:xfrm>
            <a:off x="457200" y="152400"/>
            <a:ext cx="83058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400"/>
              <a:t>PROGRAMME SCHEDULE</a:t>
            </a:r>
            <a:endParaRPr lang="en-MY" altLang="en-US" sz="4400"/>
          </a:p>
        </p:txBody>
      </p:sp>
      <p:graphicFrame>
        <p:nvGraphicFramePr>
          <p:cNvPr id="2" name="Table 1"/>
          <p:cNvGraphicFramePr>
            <a:graphicFrameLocks noGrp="1"/>
          </p:cNvGraphicFramePr>
          <p:nvPr/>
        </p:nvGraphicFramePr>
        <p:xfrm>
          <a:off x="152400" y="1570038"/>
          <a:ext cx="8839200" cy="3611563"/>
        </p:xfrm>
        <a:graphic>
          <a:graphicData uri="http://schemas.openxmlformats.org/drawingml/2006/table">
            <a:tbl>
              <a:tblPr firstRow="1" bandRow="1">
                <a:tableStyleId>{5C22544A-7EE6-4342-B048-85BDC9FD1C3A}</a:tableStyleId>
              </a:tblPr>
              <a:tblGrid>
                <a:gridCol w="810260"/>
                <a:gridCol w="1094740"/>
                <a:gridCol w="1409700"/>
                <a:gridCol w="810260"/>
                <a:gridCol w="2283460"/>
                <a:gridCol w="810260"/>
                <a:gridCol w="1620520"/>
              </a:tblGrid>
              <a:tr h="822944">
                <a:tc>
                  <a:txBody>
                    <a:bodyPr/>
                    <a:lstStyle/>
                    <a:p>
                      <a:pPr algn="ctr"/>
                      <a:r>
                        <a:rPr lang="en-US" sz="1600" dirty="0" smtClean="0"/>
                        <a:t>Details</a:t>
                      </a:r>
                      <a:endParaRPr lang="en-MY" sz="1600" dirty="0"/>
                    </a:p>
                  </a:txBody>
                  <a:tcPr marT="45712" marB="45712">
                    <a:solidFill>
                      <a:srgbClr val="00B0F0"/>
                    </a:solidFill>
                  </a:tcPr>
                </a:tc>
                <a:tc>
                  <a:txBody>
                    <a:bodyPr/>
                    <a:lstStyle/>
                    <a:p>
                      <a:pPr algn="ctr"/>
                      <a:r>
                        <a:rPr lang="en-US" sz="1600" dirty="0" smtClean="0"/>
                        <a:t>8.00</a:t>
                      </a:r>
                    </a:p>
                    <a:p>
                      <a:pPr algn="ctr"/>
                      <a:r>
                        <a:rPr lang="en-US" sz="1600" dirty="0" smtClean="0"/>
                        <a:t>-</a:t>
                      </a:r>
                    </a:p>
                    <a:p>
                      <a:pPr algn="ctr"/>
                      <a:r>
                        <a:rPr lang="en-US" sz="1600" dirty="0" smtClean="0"/>
                        <a:t>9.00</a:t>
                      </a:r>
                      <a:endParaRPr lang="en-MY" sz="1600" dirty="0"/>
                    </a:p>
                  </a:txBody>
                  <a:tcPr marT="45712" marB="45712">
                    <a:solidFill>
                      <a:srgbClr val="00B0F0"/>
                    </a:solidFill>
                  </a:tcPr>
                </a:tc>
                <a:tc>
                  <a:txBody>
                    <a:bodyPr/>
                    <a:lstStyle/>
                    <a:p>
                      <a:pPr algn="ctr"/>
                      <a:r>
                        <a:rPr lang="en-US" sz="1600" dirty="0" smtClean="0"/>
                        <a:t>Session I</a:t>
                      </a:r>
                    </a:p>
                    <a:p>
                      <a:pPr algn="ctr"/>
                      <a:endParaRPr lang="en-US" sz="1600" dirty="0" smtClean="0"/>
                    </a:p>
                    <a:p>
                      <a:pPr algn="ctr"/>
                      <a:r>
                        <a:rPr lang="en-US" sz="1600" dirty="0" smtClean="0"/>
                        <a:t>9.00-10.30</a:t>
                      </a:r>
                      <a:endParaRPr lang="en-MY" sz="1600" dirty="0"/>
                    </a:p>
                  </a:txBody>
                  <a:tcPr marT="45712" marB="45712">
                    <a:solidFill>
                      <a:srgbClr val="00B0F0"/>
                    </a:solidFill>
                  </a:tcPr>
                </a:tc>
                <a:tc>
                  <a:txBody>
                    <a:bodyPr/>
                    <a:lstStyle/>
                    <a:p>
                      <a:pPr algn="ctr"/>
                      <a:r>
                        <a:rPr lang="en-US" sz="1600" dirty="0" smtClean="0"/>
                        <a:t>10.30 </a:t>
                      </a:r>
                    </a:p>
                    <a:p>
                      <a:pPr algn="ctr"/>
                      <a:r>
                        <a:rPr lang="en-US" sz="1600" dirty="0" smtClean="0"/>
                        <a:t>-</a:t>
                      </a:r>
                    </a:p>
                    <a:p>
                      <a:pPr algn="ctr"/>
                      <a:r>
                        <a:rPr lang="en-US" sz="1600" dirty="0" smtClean="0"/>
                        <a:t>11.00</a:t>
                      </a:r>
                      <a:endParaRPr lang="en-MY" sz="1600" dirty="0"/>
                    </a:p>
                  </a:txBody>
                  <a:tcPr marT="45712" marB="45712">
                    <a:solidFill>
                      <a:srgbClr val="00B0F0"/>
                    </a:solidFill>
                  </a:tcPr>
                </a:tc>
                <a:tc>
                  <a:txBody>
                    <a:bodyPr/>
                    <a:lstStyle/>
                    <a:p>
                      <a:pPr algn="ctr"/>
                      <a:r>
                        <a:rPr lang="en-US" sz="1600" dirty="0" smtClean="0"/>
                        <a:t>Session II</a:t>
                      </a:r>
                    </a:p>
                    <a:p>
                      <a:pPr algn="ctr"/>
                      <a:r>
                        <a:rPr lang="en-US" sz="1600" dirty="0" smtClean="0"/>
                        <a:t>11.00-13.00</a:t>
                      </a:r>
                      <a:endParaRPr lang="en-MY" sz="1600" dirty="0"/>
                    </a:p>
                  </a:txBody>
                  <a:tcPr marT="45712" marB="45712">
                    <a:solidFill>
                      <a:srgbClr val="00B0F0"/>
                    </a:solidFill>
                  </a:tcPr>
                </a:tc>
                <a:tc>
                  <a:txBody>
                    <a:bodyPr/>
                    <a:lstStyle/>
                    <a:p>
                      <a:pPr algn="ctr"/>
                      <a:r>
                        <a:rPr lang="en-US" sz="1600" dirty="0" smtClean="0"/>
                        <a:t>13.00</a:t>
                      </a:r>
                    </a:p>
                    <a:p>
                      <a:pPr algn="ctr"/>
                      <a:r>
                        <a:rPr lang="en-US" sz="1600" dirty="0" smtClean="0"/>
                        <a:t>-</a:t>
                      </a:r>
                    </a:p>
                    <a:p>
                      <a:pPr algn="ctr"/>
                      <a:r>
                        <a:rPr lang="en-US" sz="1600" dirty="0" smtClean="0"/>
                        <a:t>14.30</a:t>
                      </a:r>
                      <a:endParaRPr lang="en-MY" sz="1600" dirty="0"/>
                    </a:p>
                  </a:txBody>
                  <a:tcPr marT="45712" marB="45712">
                    <a:solidFill>
                      <a:srgbClr val="00B0F0"/>
                    </a:solidFill>
                  </a:tcPr>
                </a:tc>
                <a:tc>
                  <a:txBody>
                    <a:bodyPr/>
                    <a:lstStyle/>
                    <a:p>
                      <a:pPr algn="ctr"/>
                      <a:r>
                        <a:rPr lang="en-US" sz="1600" dirty="0" smtClean="0"/>
                        <a:t>Session III</a:t>
                      </a:r>
                    </a:p>
                    <a:p>
                      <a:pPr algn="ctr"/>
                      <a:endParaRPr lang="en-US" sz="1600" dirty="0" smtClean="0"/>
                    </a:p>
                    <a:p>
                      <a:pPr algn="ctr"/>
                      <a:r>
                        <a:rPr lang="en-US" sz="1600" dirty="0" smtClean="0"/>
                        <a:t>14.30-17.00</a:t>
                      </a:r>
                      <a:endParaRPr lang="en-MY" sz="1600" dirty="0"/>
                    </a:p>
                  </a:txBody>
                  <a:tcPr marT="45712" marB="45712">
                    <a:solidFill>
                      <a:srgbClr val="00B0F0"/>
                    </a:solidFill>
                  </a:tcPr>
                </a:tc>
              </a:tr>
              <a:tr h="1158011">
                <a:tc>
                  <a:txBody>
                    <a:bodyPr/>
                    <a:lstStyle/>
                    <a:p>
                      <a:r>
                        <a:rPr lang="en-US" sz="1400" dirty="0" smtClean="0"/>
                        <a:t>Day 1</a:t>
                      </a:r>
                      <a:endParaRPr lang="en-MY" sz="1400" dirty="0"/>
                    </a:p>
                  </a:txBody>
                  <a:tcPr marT="45712" marB="45712">
                    <a:solidFill>
                      <a:schemeClr val="bg1">
                        <a:lumMod val="95000"/>
                      </a:schemeClr>
                    </a:solidFill>
                  </a:tcPr>
                </a:tc>
                <a:tc>
                  <a:txBody>
                    <a:bodyPr/>
                    <a:lstStyle/>
                    <a:p>
                      <a:r>
                        <a:rPr lang="en-US" sz="1200" dirty="0" smtClean="0"/>
                        <a:t>Registration &amp; Breakfast</a:t>
                      </a:r>
                      <a:endParaRPr lang="en-MY" sz="1200" dirty="0"/>
                    </a:p>
                  </a:txBody>
                  <a:tcPr marT="45712" marB="45712">
                    <a:solidFill>
                      <a:schemeClr val="bg1">
                        <a:lumMod val="95000"/>
                      </a:schemeClr>
                    </a:solidFill>
                  </a:tcPr>
                </a:tc>
                <a:tc>
                  <a:txBody>
                    <a:bodyPr/>
                    <a:lstStyle/>
                    <a:p>
                      <a:r>
                        <a:rPr lang="en-US" sz="1200" dirty="0" smtClean="0"/>
                        <a:t>Basic Accounting &amp; Business Documentation</a:t>
                      </a:r>
                      <a:endParaRPr lang="en-MY" sz="1200" dirty="0"/>
                    </a:p>
                  </a:txBody>
                  <a:tcPr marT="45712" marB="45712">
                    <a:solidFill>
                      <a:schemeClr val="bg1">
                        <a:lumMod val="95000"/>
                      </a:schemeClr>
                    </a:solidFill>
                  </a:tcPr>
                </a:tc>
                <a:tc rowSpan="2">
                  <a:txBody>
                    <a:bodyPr/>
                    <a:lstStyle/>
                    <a:p>
                      <a:pPr algn="ctr"/>
                      <a:r>
                        <a:rPr lang="en-US" sz="1200" dirty="0" smtClean="0"/>
                        <a:t>Tea Break</a:t>
                      </a:r>
                      <a:endParaRPr lang="en-MY" sz="1200" dirty="0"/>
                    </a:p>
                  </a:txBody>
                  <a:tcPr marT="45712" marB="45712" anchor="ctr">
                    <a:solidFill>
                      <a:schemeClr val="bg1">
                        <a:lumMod val="95000"/>
                      </a:schemeClr>
                    </a:solidFill>
                  </a:tcPr>
                </a:tc>
                <a:tc>
                  <a:txBody>
                    <a:bodyPr/>
                    <a:lstStyle/>
                    <a:p>
                      <a:r>
                        <a:rPr lang="en-US" sz="1200" dirty="0" smtClean="0"/>
                        <a:t>SPS Lite (Overview, Set Up</a:t>
                      </a:r>
                      <a:r>
                        <a:rPr lang="en-US" sz="1200" baseline="0" dirty="0" smtClean="0"/>
                        <a:t> Process &amp; Expenses Modules)</a:t>
                      </a:r>
                      <a:r>
                        <a:rPr lang="en-US" sz="1200" dirty="0" smtClean="0"/>
                        <a:t> </a:t>
                      </a:r>
                      <a:endParaRPr lang="en-MY" sz="1200" dirty="0"/>
                    </a:p>
                  </a:txBody>
                  <a:tcPr marT="45712" marB="45712">
                    <a:solidFill>
                      <a:schemeClr val="bg1">
                        <a:lumMod val="95000"/>
                      </a:schemeClr>
                    </a:solidFill>
                  </a:tcPr>
                </a:tc>
                <a:tc rowSpan="2">
                  <a:txBody>
                    <a:bodyPr/>
                    <a:lstStyle/>
                    <a:p>
                      <a:pPr algn="ctr"/>
                      <a:r>
                        <a:rPr lang="en-US" sz="1200" dirty="0" smtClean="0"/>
                        <a:t>Lunch</a:t>
                      </a:r>
                      <a:endParaRPr lang="en-MY" sz="1200" dirty="0"/>
                    </a:p>
                  </a:txBody>
                  <a:tcPr marT="45712" marB="45712" anchor="ctr">
                    <a:solidFill>
                      <a:schemeClr val="bg1">
                        <a:lumMod val="95000"/>
                      </a:schemeClr>
                    </a:solidFill>
                  </a:tcPr>
                </a:tc>
                <a:tc>
                  <a:txBody>
                    <a:bodyPr/>
                    <a:lstStyle/>
                    <a:p>
                      <a:r>
                        <a:rPr lang="en-US" sz="1200" dirty="0" smtClean="0"/>
                        <a:t>SPS Lite (Sales, general &amp; Report Modules)</a:t>
                      </a:r>
                    </a:p>
                    <a:p>
                      <a:r>
                        <a:rPr lang="en-US" sz="1200" dirty="0" smtClean="0"/>
                        <a:t>SPS</a:t>
                      </a:r>
                      <a:r>
                        <a:rPr lang="en-US" sz="1200" baseline="0" dirty="0" smtClean="0"/>
                        <a:t> Web (Overview &amp; Setup Modules)</a:t>
                      </a:r>
                      <a:endParaRPr lang="en-MY" sz="1200" dirty="0"/>
                    </a:p>
                  </a:txBody>
                  <a:tcPr marT="45712" marB="45712">
                    <a:solidFill>
                      <a:schemeClr val="bg1">
                        <a:lumMod val="95000"/>
                      </a:schemeClr>
                    </a:solidFill>
                  </a:tcPr>
                </a:tc>
              </a:tr>
              <a:tr h="1158011">
                <a:tc>
                  <a:txBody>
                    <a:bodyPr/>
                    <a:lstStyle/>
                    <a:p>
                      <a:r>
                        <a:rPr lang="en-US" sz="1400" dirty="0" smtClean="0"/>
                        <a:t>Day 2</a:t>
                      </a:r>
                      <a:endParaRPr lang="en-MY" sz="1400" dirty="0"/>
                    </a:p>
                  </a:txBody>
                  <a:tcPr marT="45712" marB="45712">
                    <a:solidFill>
                      <a:schemeClr val="bg1">
                        <a:lumMod val="95000"/>
                      </a:schemeClr>
                    </a:solidFill>
                  </a:tcPr>
                </a:tc>
                <a:tc>
                  <a:txBody>
                    <a:bodyPr/>
                    <a:lstStyle/>
                    <a:p>
                      <a:r>
                        <a:rPr lang="en-US" sz="1200" dirty="0" smtClean="0"/>
                        <a:t>Breakfast</a:t>
                      </a:r>
                      <a:endParaRPr lang="en-MY" sz="1200" dirty="0"/>
                    </a:p>
                  </a:txBody>
                  <a:tcPr marT="45712" marB="45712">
                    <a:solidFill>
                      <a:schemeClr val="bg1">
                        <a:lumMod val="95000"/>
                      </a:schemeClr>
                    </a:solidFill>
                  </a:tcPr>
                </a:tc>
                <a:tc>
                  <a:txBody>
                    <a:bodyPr/>
                    <a:lstStyle/>
                    <a:p>
                      <a:r>
                        <a:rPr lang="en-US" sz="1200" dirty="0" smtClean="0"/>
                        <a:t>SPS Full Set</a:t>
                      </a:r>
                      <a:r>
                        <a:rPr lang="en-US" sz="1200" baseline="0" dirty="0" smtClean="0"/>
                        <a:t> (Overview &amp; Set Up Process Modules)</a:t>
                      </a:r>
                      <a:endParaRPr lang="en-MY" sz="1200" dirty="0"/>
                    </a:p>
                  </a:txBody>
                  <a:tcPr marT="45712" marB="45712">
                    <a:solidFill>
                      <a:schemeClr val="bg1">
                        <a:lumMod val="95000"/>
                      </a:schemeClr>
                    </a:solidFill>
                  </a:tcPr>
                </a:tc>
                <a:tc vMerge="1">
                  <a:txBody>
                    <a:bodyPr/>
                    <a:lstStyle/>
                    <a:p>
                      <a:endParaRPr lang="en-MY" sz="1400" dirty="0"/>
                    </a:p>
                  </a:txBody>
                  <a:tcPr/>
                </a:tc>
                <a:tc>
                  <a:txBody>
                    <a:bodyPr/>
                    <a:lstStyle/>
                    <a:p>
                      <a:r>
                        <a:rPr lang="en-US" sz="1200" dirty="0" smtClean="0"/>
                        <a:t>SPS Full Set (Inventory, Purchase &amp; Account Payable Modules)</a:t>
                      </a:r>
                      <a:endParaRPr lang="en-MY" sz="1200" dirty="0"/>
                    </a:p>
                  </a:txBody>
                  <a:tcPr marT="45712" marB="45712">
                    <a:solidFill>
                      <a:schemeClr val="bg1">
                        <a:lumMod val="95000"/>
                      </a:schemeClr>
                    </a:solidFill>
                  </a:tcPr>
                </a:tc>
                <a:tc vMerge="1">
                  <a:txBody>
                    <a:bodyPr/>
                    <a:lstStyle/>
                    <a:p>
                      <a:endParaRPr lang="en-MY" sz="1400" dirty="0"/>
                    </a:p>
                  </a:txBody>
                  <a:tcPr/>
                </a:tc>
                <a:tc>
                  <a:txBody>
                    <a:bodyPr/>
                    <a:lstStyle/>
                    <a:p>
                      <a:r>
                        <a:rPr lang="en-US" sz="1200" dirty="0" smtClean="0"/>
                        <a:t>SPS Full Set (Sales, Account receivables, Other payment, GST &amp; Financial Report Modules)</a:t>
                      </a:r>
                      <a:endParaRPr lang="en-MY" sz="1200" dirty="0"/>
                    </a:p>
                  </a:txBody>
                  <a:tcPr marT="45712" marB="45712">
                    <a:solidFill>
                      <a:schemeClr val="bg1">
                        <a:lumMod val="95000"/>
                      </a:schemeClr>
                    </a:solidFill>
                  </a:tcPr>
                </a:tc>
              </a:tr>
              <a:tr h="472597">
                <a:tc>
                  <a:txBody>
                    <a:bodyPr/>
                    <a:lstStyle/>
                    <a:p>
                      <a:r>
                        <a:rPr lang="en-US" sz="1400" dirty="0" smtClean="0"/>
                        <a:t>Day3</a:t>
                      </a:r>
                      <a:endParaRPr lang="en-MY" sz="1400" dirty="0"/>
                    </a:p>
                  </a:txBody>
                  <a:tcPr marT="45712" marB="45712">
                    <a:solidFill>
                      <a:schemeClr val="bg1">
                        <a:lumMod val="95000"/>
                      </a:schemeClr>
                    </a:solidFill>
                  </a:tcPr>
                </a:tc>
                <a:tc>
                  <a:txBody>
                    <a:bodyPr/>
                    <a:lstStyle/>
                    <a:p>
                      <a:r>
                        <a:rPr lang="en-US" sz="1200" dirty="0" smtClean="0"/>
                        <a:t>Breakfast</a:t>
                      </a:r>
                      <a:endParaRPr lang="en-MY" sz="1200" dirty="0"/>
                    </a:p>
                  </a:txBody>
                  <a:tcPr marT="45712" marB="45712">
                    <a:solidFill>
                      <a:schemeClr val="bg1">
                        <a:lumMod val="95000"/>
                      </a:schemeClr>
                    </a:solidFill>
                  </a:tcPr>
                </a:tc>
                <a:tc gridSpan="3">
                  <a:txBody>
                    <a:bodyPr/>
                    <a:lstStyle/>
                    <a:p>
                      <a:pPr algn="ctr"/>
                      <a:r>
                        <a:rPr lang="en-US" sz="1200" dirty="0" smtClean="0"/>
                        <a:t>Examination &amp; Assessment</a:t>
                      </a:r>
                      <a:endParaRPr lang="en-MY" sz="1200" dirty="0"/>
                    </a:p>
                  </a:txBody>
                  <a:tcPr marT="45712" marB="45712">
                    <a:solidFill>
                      <a:schemeClr val="bg1">
                        <a:lumMod val="95000"/>
                      </a:schemeClr>
                    </a:solidFill>
                  </a:tcPr>
                </a:tc>
                <a:tc hMerge="1">
                  <a:txBody>
                    <a:bodyPr/>
                    <a:lstStyle/>
                    <a:p>
                      <a:endParaRPr lang="en-MY" sz="1400" dirty="0"/>
                    </a:p>
                  </a:txBody>
                  <a:tcPr>
                    <a:solidFill>
                      <a:schemeClr val="bg1">
                        <a:lumMod val="95000"/>
                      </a:schemeClr>
                    </a:solidFill>
                  </a:tcPr>
                </a:tc>
                <a:tc hMerge="1">
                  <a:txBody>
                    <a:bodyPr/>
                    <a:lstStyle/>
                    <a:p>
                      <a:endParaRPr lang="en-MY" sz="1400" dirty="0"/>
                    </a:p>
                  </a:txBody>
                  <a:tcPr>
                    <a:solidFill>
                      <a:schemeClr val="bg1">
                        <a:lumMod val="95000"/>
                      </a:schemeClr>
                    </a:solidFill>
                  </a:tcPr>
                </a:tc>
                <a:tc>
                  <a:txBody>
                    <a:bodyPr/>
                    <a:lstStyle/>
                    <a:p>
                      <a:pPr algn="ctr"/>
                      <a:r>
                        <a:rPr lang="en-US" sz="1200" dirty="0" smtClean="0"/>
                        <a:t>Lunch</a:t>
                      </a:r>
                      <a:endParaRPr lang="en-MY" sz="1200" dirty="0"/>
                    </a:p>
                  </a:txBody>
                  <a:tcPr marT="45712" marB="45712">
                    <a:solidFill>
                      <a:schemeClr val="bg1">
                        <a:lumMod val="95000"/>
                      </a:schemeClr>
                    </a:solidFill>
                  </a:tcPr>
                </a:tc>
                <a:tc>
                  <a:txBody>
                    <a:bodyPr/>
                    <a:lstStyle/>
                    <a:p>
                      <a:pPr algn="ctr"/>
                      <a:r>
                        <a:rPr lang="en-US" sz="1200" dirty="0" smtClean="0"/>
                        <a:t>Dismiss</a:t>
                      </a:r>
                      <a:endParaRPr lang="en-MY" sz="1200" dirty="0"/>
                    </a:p>
                  </a:txBody>
                  <a:tcPr marT="45712" marB="45712">
                    <a:solidFill>
                      <a:schemeClr val="bg1">
                        <a:lumMod val="95000"/>
                      </a:schemeClr>
                    </a:solidFill>
                  </a:tcPr>
                </a:tc>
              </a:tr>
            </a:tbl>
          </a:graphicData>
        </a:graphic>
      </p:graphicFrame>
    </p:spTree>
    <p:extLst>
      <p:ext uri="{BB962C8B-B14F-4D97-AF65-F5344CB8AC3E}">
        <p14:creationId xmlns:p14="http://schemas.microsoft.com/office/powerpoint/2010/main" val="150558654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837882"/>
          </a:xfrm>
        </p:spPr>
        <p:txBody>
          <a:bodyPr>
            <a:normAutofit/>
          </a:bodyPr>
          <a:lstStyle/>
          <a:p>
            <a:r>
              <a:rPr lang="en-US" dirty="0" smtClean="0"/>
              <a:t>Program breakdown</a:t>
            </a:r>
            <a:endParaRPr lang="en-MY" dirty="0"/>
          </a:p>
        </p:txBody>
      </p:sp>
      <p:graphicFrame>
        <p:nvGraphicFramePr>
          <p:cNvPr id="7" name="Table 6"/>
          <p:cNvGraphicFramePr>
            <a:graphicFrameLocks noGrp="1"/>
          </p:cNvGraphicFramePr>
          <p:nvPr>
            <p:extLst>
              <p:ext uri="{D42A27DB-BD31-4B8C-83A1-F6EECF244321}">
                <p14:modId xmlns:p14="http://schemas.microsoft.com/office/powerpoint/2010/main" val="3731607343"/>
              </p:ext>
            </p:extLst>
          </p:nvPr>
        </p:nvGraphicFramePr>
        <p:xfrm>
          <a:off x="228600" y="914400"/>
          <a:ext cx="8534400" cy="5208009"/>
        </p:xfrm>
        <a:graphic>
          <a:graphicData uri="http://schemas.openxmlformats.org/drawingml/2006/table">
            <a:tbl>
              <a:tblPr firstRow="1" bandRow="1">
                <a:tableStyleId>{8FD4443E-F989-4FC4-A0C8-D5A2AF1F390B}</a:tableStyleId>
              </a:tblPr>
              <a:tblGrid>
                <a:gridCol w="861269"/>
                <a:gridCol w="3719120"/>
                <a:gridCol w="3954011"/>
              </a:tblGrid>
              <a:tr h="379539">
                <a:tc gridSpan="3">
                  <a:txBody>
                    <a:bodyPr/>
                    <a:lstStyle/>
                    <a:p>
                      <a:pPr algn="ctr"/>
                      <a:r>
                        <a:rPr lang="en-US" sz="1800" dirty="0" smtClean="0"/>
                        <a:t>SPS Training Module</a:t>
                      </a:r>
                      <a:r>
                        <a:rPr lang="en-US" sz="1800" baseline="0" dirty="0" smtClean="0"/>
                        <a:t> Details</a:t>
                      </a:r>
                      <a:endParaRPr lang="en-MY" sz="1800" dirty="0">
                        <a:latin typeface="Century Gothic" panose="020B0502020202020204" pitchFamily="34" charset="0"/>
                      </a:endParaRPr>
                    </a:p>
                  </a:txBody>
                  <a:tcPr/>
                </a:tc>
                <a:tc hMerge="1">
                  <a:txBody>
                    <a:bodyPr/>
                    <a:lstStyle/>
                    <a:p>
                      <a:endParaRPr lang="en-MY" dirty="0"/>
                    </a:p>
                  </a:txBody>
                  <a:tcPr/>
                </a:tc>
                <a:tc hMerge="1">
                  <a:txBody>
                    <a:bodyPr/>
                    <a:lstStyle/>
                    <a:p>
                      <a:endParaRPr lang="en-MY"/>
                    </a:p>
                  </a:txBody>
                  <a:tcPr/>
                </a:tc>
              </a:tr>
              <a:tr h="347910">
                <a:tc>
                  <a:txBody>
                    <a:bodyPr/>
                    <a:lstStyle/>
                    <a:p>
                      <a:pPr algn="ctr"/>
                      <a:r>
                        <a:rPr lang="en-US" sz="1600" dirty="0" smtClean="0"/>
                        <a:t>Day</a:t>
                      </a:r>
                      <a:endParaRPr lang="en-MY" sz="1600" dirty="0">
                        <a:latin typeface="Century Gothic" panose="020B0502020202020204" pitchFamily="34" charset="0"/>
                      </a:endParaRPr>
                    </a:p>
                  </a:txBody>
                  <a:tcPr/>
                </a:tc>
                <a:tc gridSpan="2">
                  <a:txBody>
                    <a:bodyPr/>
                    <a:lstStyle/>
                    <a:p>
                      <a:pPr algn="ctr"/>
                      <a:r>
                        <a:rPr lang="en-US" sz="1600" dirty="0" smtClean="0"/>
                        <a:t>Subjects</a:t>
                      </a:r>
                      <a:endParaRPr lang="en-MY" sz="1600" dirty="0">
                        <a:latin typeface="Century Gothic" panose="020B0502020202020204" pitchFamily="34" charset="0"/>
                      </a:endParaRPr>
                    </a:p>
                  </a:txBody>
                  <a:tcPr/>
                </a:tc>
                <a:tc hMerge="1">
                  <a:txBody>
                    <a:bodyPr/>
                    <a:lstStyle/>
                    <a:p>
                      <a:endParaRPr lang="en-MY"/>
                    </a:p>
                  </a:txBody>
                  <a:tcPr/>
                </a:tc>
              </a:tr>
              <a:tr h="3890271">
                <a:tc>
                  <a:txBody>
                    <a:bodyPr/>
                    <a:lstStyle/>
                    <a:p>
                      <a:pPr algn="ctr"/>
                      <a:r>
                        <a:rPr lang="en-US" sz="1600" dirty="0" smtClean="0"/>
                        <a:t>1</a:t>
                      </a:r>
                      <a:endParaRPr lang="en-MY" sz="1600" dirty="0">
                        <a:latin typeface="Century Gothic" panose="020B0502020202020204" pitchFamily="34" charset="0"/>
                      </a:endParaRPr>
                    </a:p>
                  </a:txBody>
                  <a:tcPr/>
                </a:tc>
                <a:tc>
                  <a:txBody>
                    <a:bodyPr/>
                    <a:lstStyle/>
                    <a:p>
                      <a:pPr marL="285750" indent="-285750" algn="l">
                        <a:buFont typeface="Wingdings" panose="05000000000000000000" pitchFamily="2" charset="2"/>
                        <a:buChar char="q"/>
                      </a:pPr>
                      <a:r>
                        <a:rPr lang="en-MY" sz="1600" u="none" strike="noStrike" baseline="0" dirty="0" smtClean="0"/>
                        <a:t>Basic Accounting Knowledge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MY" sz="1600" u="none" strike="noStrike" baseline="0" dirty="0" smtClean="0"/>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600" u="none" strike="noStrike" baseline="0" dirty="0" smtClean="0"/>
                        <a:t>Objective: To </a:t>
                      </a:r>
                      <a:r>
                        <a:rPr lang="en-US" sz="1600" dirty="0" smtClean="0"/>
                        <a:t>Expose</a:t>
                      </a:r>
                      <a:r>
                        <a:rPr lang="en-US" sz="1600" baseline="0" dirty="0" smtClean="0"/>
                        <a:t> </a:t>
                      </a:r>
                      <a:r>
                        <a:rPr lang="en-US" sz="1600" dirty="0" smtClean="0"/>
                        <a:t>the normal business process</a:t>
                      </a:r>
                      <a:r>
                        <a:rPr lang="en-US" sz="1600" baseline="0" dirty="0" smtClean="0"/>
                        <a:t> as well as basic accounting knowledge to participants.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MY" sz="1600" u="none" strike="noStrike" baseline="0" dirty="0" smtClean="0"/>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Flow of Accounting</a:t>
                      </a:r>
                    </a:p>
                    <a:p>
                      <a:pPr marL="742950" lvl="1" indent="-285750" algn="l">
                        <a:buFont typeface="Wingdings" panose="05000000000000000000" pitchFamily="2" charset="2"/>
                        <a:buChar char="ü"/>
                      </a:pPr>
                      <a:r>
                        <a:rPr lang="en-MY" sz="1600" u="none" strike="noStrike" baseline="0" dirty="0" smtClean="0"/>
                        <a:t>Documents</a:t>
                      </a:r>
                    </a:p>
                    <a:p>
                      <a:pPr marL="742950" lvl="1" indent="-285750" algn="l">
                        <a:buFont typeface="Wingdings" panose="05000000000000000000" pitchFamily="2" charset="2"/>
                        <a:buChar char="ü"/>
                      </a:pPr>
                      <a:r>
                        <a:rPr lang="en-MY" sz="1600" u="none" strike="noStrike" baseline="0" dirty="0" smtClean="0"/>
                        <a:t>Double Entry</a:t>
                      </a:r>
                    </a:p>
                    <a:p>
                      <a:pPr marL="742950" lvl="1" indent="-285750" algn="l">
                        <a:buFont typeface="Wingdings" panose="05000000000000000000" pitchFamily="2" charset="2"/>
                        <a:buChar char="ü"/>
                      </a:pPr>
                      <a:r>
                        <a:rPr lang="en-MY" sz="1600" u="none" strike="noStrike" baseline="0" dirty="0" smtClean="0"/>
                        <a:t>Balance Sheet</a:t>
                      </a:r>
                    </a:p>
                    <a:p>
                      <a:pPr marL="742950" lvl="1" indent="-285750" algn="l">
                        <a:buFont typeface="Wingdings" panose="05000000000000000000" pitchFamily="2" charset="2"/>
                        <a:buChar char="ü"/>
                      </a:pPr>
                      <a:r>
                        <a:rPr lang="en-MY" sz="1600" u="none" strike="noStrike" baseline="0" dirty="0" smtClean="0"/>
                        <a:t>Income Statement</a:t>
                      </a:r>
                      <a:endParaRPr lang="en-MY" sz="1600" u="none" strike="noStrike" baseline="0" dirty="0" smtClean="0">
                        <a:latin typeface="Century Gothic" panose="020B0502020202020204" pitchFamily="34" charset="0"/>
                      </a:endParaRPr>
                    </a:p>
                  </a:txBody>
                  <a:tcPr/>
                </a:tc>
                <a:tc>
                  <a:txBody>
                    <a:bodyPr/>
                    <a:lstStyle/>
                    <a:p>
                      <a:pPr marL="285750" indent="-285750" algn="l">
                        <a:buFont typeface="Wingdings" panose="05000000000000000000" pitchFamily="2" charset="2"/>
                        <a:buChar char="q"/>
                      </a:pPr>
                      <a:r>
                        <a:rPr lang="en-MY" sz="1600" u="none" strike="noStrike" baseline="0" dirty="0" smtClean="0"/>
                        <a:t>SPS </a:t>
                      </a:r>
                      <a:r>
                        <a:rPr lang="en-MY" sz="1600" u="none" strike="noStrike" baseline="0" dirty="0" err="1" smtClean="0"/>
                        <a:t>Lite</a:t>
                      </a:r>
                      <a:endParaRPr lang="en-MY" sz="1600" u="none" strike="noStrike" baseline="0" dirty="0" smtClean="0"/>
                    </a:p>
                    <a:p>
                      <a:pPr marL="0" indent="0" algn="l">
                        <a:buFont typeface="Arial" panose="020B0604020202020204" pitchFamily="34" charset="0"/>
                        <a:buNone/>
                      </a:pPr>
                      <a:endParaRPr lang="en-MY" sz="1600" u="none" strike="noStrike" baseline="0" dirty="0" smtClean="0"/>
                    </a:p>
                    <a:p>
                      <a:pPr marL="0" indent="0" algn="just">
                        <a:buFont typeface="Arial" panose="020B0604020202020204" pitchFamily="34" charset="0"/>
                        <a:buNone/>
                      </a:pPr>
                      <a:r>
                        <a:rPr lang="en-MY" sz="1600" u="none" strike="noStrike" baseline="0" dirty="0" smtClean="0"/>
                        <a:t>Objective: To Familiarize participants with the basic book keeping system.</a:t>
                      </a:r>
                    </a:p>
                    <a:p>
                      <a:pPr marL="0" indent="0" algn="l">
                        <a:buFont typeface="Arial" panose="020B0604020202020204" pitchFamily="34" charset="0"/>
                        <a:buNone/>
                      </a:pPr>
                      <a:endParaRPr lang="en-MY" sz="1600" u="none" strike="noStrike" baseline="0" dirty="0" smtClean="0"/>
                    </a:p>
                    <a:p>
                      <a:pPr marL="742950" lvl="1" indent="-285750" algn="l">
                        <a:buFont typeface="Wingdings" panose="05000000000000000000" pitchFamily="2" charset="2"/>
                        <a:buChar char="ü"/>
                      </a:pPr>
                      <a:r>
                        <a:rPr lang="en-MY" sz="1600" u="none" strike="noStrike" baseline="0" dirty="0" smtClean="0"/>
                        <a:t>Overview of SPS </a:t>
                      </a:r>
                      <a:r>
                        <a:rPr lang="en-MY" sz="1600" u="none" strike="noStrike" baseline="0" dirty="0" err="1" smtClean="0"/>
                        <a:t>Lite</a:t>
                      </a:r>
                      <a:endParaRPr lang="en-MY" sz="1600" u="none" strike="noStrike" baseline="0" dirty="0" smtClean="0"/>
                    </a:p>
                    <a:p>
                      <a:pPr marL="0" indent="0" algn="l">
                        <a:buFont typeface="Arial" panose="020B0604020202020204" pitchFamily="34" charset="0"/>
                        <a:buNone/>
                      </a:pPr>
                      <a:endParaRPr lang="en-MY" sz="1600" u="none" strike="noStrike" baseline="0" dirty="0" smtClean="0"/>
                    </a:p>
                    <a:p>
                      <a:pPr marL="285750" indent="-285750" algn="l">
                        <a:buFont typeface="Wingdings" panose="05000000000000000000" pitchFamily="2" charset="2"/>
                        <a:buChar char="v"/>
                      </a:pPr>
                      <a:r>
                        <a:rPr lang="en-MY" sz="1600" u="none" strike="noStrike" baseline="0" dirty="0" smtClean="0"/>
                        <a:t>Setup Process </a:t>
                      </a:r>
                    </a:p>
                    <a:p>
                      <a:pPr marL="742950" lvl="1" indent="-285750" algn="l">
                        <a:buFont typeface="Wingdings" panose="05000000000000000000" pitchFamily="2" charset="2"/>
                        <a:buChar char="ü"/>
                      </a:pPr>
                      <a:r>
                        <a:rPr lang="en-MY" sz="1600" u="none" strike="noStrike" baseline="0" dirty="0" smtClean="0"/>
                        <a:t>Company Setup</a:t>
                      </a:r>
                    </a:p>
                    <a:p>
                      <a:pPr marL="742950" lvl="1" indent="-285750" algn="l">
                        <a:buFont typeface="Wingdings" panose="05000000000000000000" pitchFamily="2" charset="2"/>
                        <a:buChar char="ü"/>
                      </a:pPr>
                      <a:r>
                        <a:rPr lang="en-MY" sz="1600" u="none" strike="noStrike" baseline="0" dirty="0" smtClean="0"/>
                        <a:t>Fixed Asset</a:t>
                      </a:r>
                    </a:p>
                    <a:p>
                      <a:pPr marL="742950" lvl="1" indent="-285750" algn="l">
                        <a:buFont typeface="Wingdings" panose="05000000000000000000" pitchFamily="2" charset="2"/>
                        <a:buChar char="ü"/>
                      </a:pPr>
                      <a:r>
                        <a:rPr lang="en-MY" sz="1600" u="none" strike="noStrike" baseline="0" dirty="0" smtClean="0"/>
                        <a:t>Bank</a:t>
                      </a:r>
                    </a:p>
                    <a:p>
                      <a:pPr marL="742950" lvl="1" indent="-285750" algn="l">
                        <a:buFont typeface="Wingdings" panose="05000000000000000000" pitchFamily="2" charset="2"/>
                        <a:buChar char="ü"/>
                      </a:pPr>
                      <a:r>
                        <a:rPr lang="en-MY" sz="1600" u="none" strike="noStrike" baseline="0" dirty="0" smtClean="0"/>
                        <a:t>Loan</a:t>
                      </a:r>
                    </a:p>
                    <a:p>
                      <a:pPr marL="742950" lvl="1" indent="-285750" algn="l">
                        <a:buFont typeface="Wingdings" panose="05000000000000000000" pitchFamily="2" charset="2"/>
                        <a:buChar char="ü"/>
                      </a:pPr>
                      <a:r>
                        <a:rPr lang="en-MY" sz="1600" u="none" strike="noStrike" baseline="0" dirty="0" smtClean="0"/>
                        <a:t>Expenses</a:t>
                      </a:r>
                    </a:p>
                    <a:p>
                      <a:pPr marL="742950" lvl="1" indent="-285750" algn="l">
                        <a:buFont typeface="Wingdings" panose="05000000000000000000" pitchFamily="2" charset="2"/>
                        <a:buChar char="ü"/>
                      </a:pPr>
                      <a:endParaRPr lang="en-MY" sz="1600" u="none" strike="noStrike" baseline="0" dirty="0" smtClean="0"/>
                    </a:p>
                    <a:p>
                      <a:pPr marL="285750" lvl="0" indent="-285750" algn="l">
                        <a:buFont typeface="Wingdings" panose="05000000000000000000" pitchFamily="2" charset="2"/>
                        <a:buChar char="v"/>
                      </a:pPr>
                      <a:r>
                        <a:rPr lang="en-MY" sz="1600" u="none" strike="noStrike" baseline="0" dirty="0" smtClean="0"/>
                        <a:t>Expenses</a:t>
                      </a:r>
                    </a:p>
                    <a:p>
                      <a:pPr marL="742950" lvl="1" indent="-285750" algn="l">
                        <a:buFont typeface="Wingdings" panose="05000000000000000000" pitchFamily="2" charset="2"/>
                        <a:buChar char="ü"/>
                      </a:pPr>
                      <a:r>
                        <a:rPr lang="en-MY" sz="1600" u="none" strike="noStrike" baseline="0" dirty="0" smtClean="0"/>
                        <a:t>COGS</a:t>
                      </a:r>
                    </a:p>
                    <a:p>
                      <a:pPr marL="742950" lvl="1" indent="-285750" algn="l">
                        <a:buFont typeface="Wingdings" panose="05000000000000000000" pitchFamily="2" charset="2"/>
                        <a:buChar char="ü"/>
                      </a:pPr>
                      <a:r>
                        <a:rPr lang="en-MY" sz="1600" u="none" strike="noStrike" baseline="0" dirty="0" smtClean="0"/>
                        <a:t>Operating Expenses</a:t>
                      </a:r>
                    </a:p>
                    <a:p>
                      <a:pPr marL="742950" lvl="1" indent="-285750" algn="l">
                        <a:buFont typeface="Wingdings" panose="05000000000000000000" pitchFamily="2" charset="2"/>
                        <a:buChar char="ü"/>
                      </a:pPr>
                      <a:r>
                        <a:rPr lang="en-MY" sz="1600" u="none" strike="noStrike" baseline="0" dirty="0" smtClean="0"/>
                        <a:t>Purchase of Fixed Assets</a:t>
                      </a:r>
                      <a:endParaRPr lang="en-MY" sz="1600" u="none" strike="noStrike" baseline="0" dirty="0" smtClean="0">
                        <a:latin typeface="Century Gothic" panose="020B0502020202020204" pitchFamily="34" charset="0"/>
                      </a:endParaRPr>
                    </a:p>
                  </a:txBody>
                  <a:tcPr/>
                </a:tc>
              </a:tr>
            </a:tbl>
          </a:graphicData>
        </a:graphic>
      </p:graphicFrame>
    </p:spTree>
    <p:extLst>
      <p:ext uri="{BB962C8B-B14F-4D97-AF65-F5344CB8AC3E}">
        <p14:creationId xmlns:p14="http://schemas.microsoft.com/office/powerpoint/2010/main" val="509871623"/>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837882"/>
          </a:xfrm>
        </p:spPr>
        <p:txBody>
          <a:bodyPr>
            <a:normAutofit/>
          </a:bodyPr>
          <a:lstStyle/>
          <a:p>
            <a:r>
              <a:rPr lang="en-US" dirty="0" smtClean="0"/>
              <a:t>Program breakdown</a:t>
            </a:r>
            <a:endParaRPr lang="en-MY" dirty="0"/>
          </a:p>
        </p:txBody>
      </p:sp>
      <p:graphicFrame>
        <p:nvGraphicFramePr>
          <p:cNvPr id="7" name="Table 6"/>
          <p:cNvGraphicFramePr>
            <a:graphicFrameLocks noGrp="1"/>
          </p:cNvGraphicFramePr>
          <p:nvPr>
            <p:extLst>
              <p:ext uri="{D42A27DB-BD31-4B8C-83A1-F6EECF244321}">
                <p14:modId xmlns:p14="http://schemas.microsoft.com/office/powerpoint/2010/main" val="4207846638"/>
              </p:ext>
            </p:extLst>
          </p:nvPr>
        </p:nvGraphicFramePr>
        <p:xfrm>
          <a:off x="228600" y="1402080"/>
          <a:ext cx="8534400" cy="4617720"/>
        </p:xfrm>
        <a:graphic>
          <a:graphicData uri="http://schemas.openxmlformats.org/drawingml/2006/table">
            <a:tbl>
              <a:tblPr firstRow="1" bandRow="1">
                <a:tableStyleId>{8FD4443E-F989-4FC4-A0C8-D5A2AF1F390B}</a:tableStyleId>
              </a:tblPr>
              <a:tblGrid>
                <a:gridCol w="861269"/>
                <a:gridCol w="3719120"/>
                <a:gridCol w="3954011"/>
              </a:tblGrid>
              <a:tr h="379539">
                <a:tc gridSpan="3">
                  <a:txBody>
                    <a:bodyPr/>
                    <a:lstStyle/>
                    <a:p>
                      <a:pPr algn="ctr"/>
                      <a:r>
                        <a:rPr lang="en-US" sz="1800" dirty="0" smtClean="0"/>
                        <a:t>SPS Training Module</a:t>
                      </a:r>
                      <a:r>
                        <a:rPr lang="en-US" sz="1800" baseline="0" dirty="0" smtClean="0"/>
                        <a:t> Details</a:t>
                      </a:r>
                      <a:endParaRPr lang="en-MY" sz="1800" dirty="0">
                        <a:latin typeface="Century Gothic" panose="020B0502020202020204" pitchFamily="34" charset="0"/>
                      </a:endParaRPr>
                    </a:p>
                  </a:txBody>
                  <a:tcPr/>
                </a:tc>
                <a:tc hMerge="1">
                  <a:txBody>
                    <a:bodyPr/>
                    <a:lstStyle/>
                    <a:p>
                      <a:endParaRPr lang="en-MY" dirty="0"/>
                    </a:p>
                  </a:txBody>
                  <a:tcPr/>
                </a:tc>
                <a:tc hMerge="1">
                  <a:txBody>
                    <a:bodyPr/>
                    <a:lstStyle/>
                    <a:p>
                      <a:endParaRPr lang="en-MY"/>
                    </a:p>
                  </a:txBody>
                  <a:tcPr/>
                </a:tc>
              </a:tr>
              <a:tr h="347910">
                <a:tc>
                  <a:txBody>
                    <a:bodyPr/>
                    <a:lstStyle/>
                    <a:p>
                      <a:pPr algn="ctr"/>
                      <a:r>
                        <a:rPr lang="en-US" sz="1600" dirty="0" smtClean="0"/>
                        <a:t>Day</a:t>
                      </a:r>
                      <a:endParaRPr lang="en-MY" sz="1600" dirty="0">
                        <a:latin typeface="Century Gothic" panose="020B0502020202020204" pitchFamily="34" charset="0"/>
                      </a:endParaRPr>
                    </a:p>
                  </a:txBody>
                  <a:tcPr/>
                </a:tc>
                <a:tc gridSpan="2">
                  <a:txBody>
                    <a:bodyPr/>
                    <a:lstStyle/>
                    <a:p>
                      <a:pPr algn="ctr"/>
                      <a:r>
                        <a:rPr lang="en-US" sz="1600" dirty="0" smtClean="0"/>
                        <a:t>Subjects</a:t>
                      </a:r>
                      <a:endParaRPr lang="en-MY" sz="1600" dirty="0">
                        <a:latin typeface="Century Gothic" panose="020B0502020202020204" pitchFamily="34" charset="0"/>
                      </a:endParaRPr>
                    </a:p>
                  </a:txBody>
                  <a:tcPr/>
                </a:tc>
                <a:tc hMerge="1">
                  <a:txBody>
                    <a:bodyPr/>
                    <a:lstStyle/>
                    <a:p>
                      <a:endParaRPr lang="en-MY"/>
                    </a:p>
                  </a:txBody>
                  <a:tcPr/>
                </a:tc>
              </a:tr>
              <a:tr h="3890271">
                <a:tc>
                  <a:txBody>
                    <a:bodyPr/>
                    <a:lstStyle/>
                    <a:p>
                      <a:pPr algn="ctr"/>
                      <a:r>
                        <a:rPr lang="en-MY" sz="1600" dirty="0" smtClean="0"/>
                        <a:t>1</a:t>
                      </a:r>
                      <a:endParaRPr lang="en-MY" sz="1600" dirty="0">
                        <a:latin typeface="Century Gothic" panose="020B0502020202020204"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MY" sz="1600" u="none" strike="noStrike" baseline="0" dirty="0" smtClean="0"/>
                        <a:t>Sales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MY" sz="1600" u="none" strike="noStrike" baseline="0" dirty="0" smtClean="0"/>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MY" sz="1600" u="none" strike="noStrike" baseline="0" dirty="0" smtClean="0"/>
                        <a:t>General</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Bank Transfer</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Loan Repayment</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Loan Receive</a:t>
                      </a:r>
                    </a:p>
                    <a:p>
                      <a:pPr marL="457200" marR="0" lvl="1"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MY" sz="1600" u="none" strike="noStrike" baseline="0" dirty="0" smtClean="0"/>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MY" sz="1600" u="none" strike="noStrike" baseline="0" dirty="0" smtClean="0"/>
                        <a:t>Reports</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Profit &amp; Loss</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Account Balance Summary</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Fixed Assets Report</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Loan Report</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SME Cash Flow</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Posted Journal</a:t>
                      </a:r>
                      <a:endParaRPr lang="en-MY" sz="1600" u="none" strike="noStrike" baseline="0" dirty="0" smtClean="0">
                        <a:latin typeface="Century Gothic" panose="020B0502020202020204" pitchFamily="34" charset="0"/>
                      </a:endParaRPr>
                    </a:p>
                  </a:txBody>
                  <a:tcPr/>
                </a:tc>
                <a:tc>
                  <a:txBody>
                    <a:bodyPr/>
                    <a:lstStyle/>
                    <a:p>
                      <a:pPr marL="285750" indent="-285750" algn="l">
                        <a:buFont typeface="Wingdings" panose="05000000000000000000" pitchFamily="2" charset="2"/>
                        <a:buChar char="q"/>
                      </a:pPr>
                      <a:r>
                        <a:rPr lang="en-MY" sz="1600" u="none" strike="noStrike" baseline="0" dirty="0" smtClean="0"/>
                        <a:t>SPS Personal Web</a:t>
                      </a:r>
                    </a:p>
                    <a:p>
                      <a:pPr marL="0" indent="0" algn="l">
                        <a:buFont typeface="Arial" panose="020B0604020202020204" pitchFamily="34" charset="0"/>
                        <a:buNone/>
                      </a:pPr>
                      <a:endParaRPr lang="en-MY" sz="1600" u="none" strike="noStrike" baseline="0" dirty="0" smtClean="0"/>
                    </a:p>
                    <a:p>
                      <a:pPr marL="0" indent="0" algn="just">
                        <a:buFont typeface="Arial" panose="020B0604020202020204" pitchFamily="34" charset="0"/>
                        <a:buNone/>
                      </a:pPr>
                      <a:r>
                        <a:rPr lang="en-MY" sz="1600" u="none" strike="noStrike" baseline="0" dirty="0" smtClean="0"/>
                        <a:t>Objective: To Empower Business Marketing Tools Through Website.</a:t>
                      </a:r>
                    </a:p>
                    <a:p>
                      <a:pPr marL="0" indent="0" algn="l">
                        <a:buFont typeface="Arial" panose="020B0604020202020204" pitchFamily="34" charset="0"/>
                        <a:buNone/>
                      </a:pPr>
                      <a:endParaRPr lang="en-MY" sz="1600" u="none" strike="noStrike" baseline="0" dirty="0" smtClean="0"/>
                    </a:p>
                    <a:p>
                      <a:pPr marL="742950" lvl="1" indent="-285750" algn="l">
                        <a:buFont typeface="Wingdings" panose="05000000000000000000" pitchFamily="2" charset="2"/>
                        <a:buChar char="ü"/>
                      </a:pPr>
                      <a:r>
                        <a:rPr lang="en-MY" sz="1600" u="none" strike="noStrike" baseline="0" dirty="0" smtClean="0"/>
                        <a:t>Overview of Personal Web</a:t>
                      </a:r>
                    </a:p>
                    <a:p>
                      <a:pPr marL="0" indent="0" algn="l">
                        <a:buFont typeface="Arial" panose="020B0604020202020204" pitchFamily="34" charset="0"/>
                        <a:buNone/>
                      </a:pPr>
                      <a:endParaRPr lang="en-MY" sz="1600" u="none" strike="noStrike" baseline="0" dirty="0" smtClean="0"/>
                    </a:p>
                    <a:p>
                      <a:pPr marL="285750" indent="-285750" algn="l">
                        <a:buFont typeface="Wingdings" panose="05000000000000000000" pitchFamily="2" charset="2"/>
                        <a:buChar char="v"/>
                      </a:pPr>
                      <a:r>
                        <a:rPr lang="en-MY" sz="1600" u="none" strike="noStrike" baseline="0" dirty="0" smtClean="0"/>
                        <a:t>Setup Process </a:t>
                      </a:r>
                    </a:p>
                    <a:p>
                      <a:pPr marL="742950" lvl="1" indent="-285750" algn="l">
                        <a:buFont typeface="Wingdings" panose="05000000000000000000" pitchFamily="2" charset="2"/>
                        <a:buChar char="ü"/>
                      </a:pPr>
                      <a:r>
                        <a:rPr lang="en-MY" sz="1600" u="none" strike="noStrike" baseline="0" dirty="0" smtClean="0"/>
                        <a:t>Front Page</a:t>
                      </a:r>
                    </a:p>
                    <a:p>
                      <a:pPr marL="742950" lvl="1" indent="-285750" algn="l">
                        <a:buFont typeface="Wingdings" panose="05000000000000000000" pitchFamily="2" charset="2"/>
                        <a:buChar char="ü"/>
                      </a:pPr>
                      <a:r>
                        <a:rPr lang="en-MY" sz="1600" u="none" strike="noStrike" baseline="0" dirty="0" smtClean="0"/>
                        <a:t>Menu </a:t>
                      </a:r>
                    </a:p>
                    <a:p>
                      <a:pPr marL="742950" lvl="1" indent="-285750" algn="l">
                        <a:buFont typeface="Wingdings" panose="05000000000000000000" pitchFamily="2" charset="2"/>
                        <a:buChar char="ü"/>
                      </a:pPr>
                      <a:r>
                        <a:rPr lang="en-MY" sz="1600" u="none" strike="noStrike" baseline="0" dirty="0" smtClean="0"/>
                        <a:t>About </a:t>
                      </a:r>
                    </a:p>
                    <a:p>
                      <a:pPr marL="742950" lvl="1" indent="-285750" algn="l">
                        <a:buFont typeface="Wingdings" panose="05000000000000000000" pitchFamily="2" charset="2"/>
                        <a:buChar char="ü"/>
                      </a:pPr>
                      <a:r>
                        <a:rPr lang="en-MY" sz="1600" u="none" strike="noStrike" baseline="0" dirty="0" smtClean="0"/>
                        <a:t>Product </a:t>
                      </a:r>
                    </a:p>
                    <a:p>
                      <a:pPr marL="742950" lvl="1" indent="-285750" algn="l">
                        <a:buFont typeface="Wingdings" panose="05000000000000000000" pitchFamily="2" charset="2"/>
                        <a:buChar char="ü"/>
                      </a:pPr>
                      <a:r>
                        <a:rPr lang="en-MY" sz="1600" u="none" strike="noStrike" baseline="0" dirty="0" err="1" smtClean="0"/>
                        <a:t>Testimoni</a:t>
                      </a:r>
                      <a:endParaRPr lang="en-MY" sz="1600" u="none" strike="noStrike" baseline="0" dirty="0" smtClean="0"/>
                    </a:p>
                    <a:p>
                      <a:pPr marL="742950" lvl="1" indent="-285750" algn="l">
                        <a:buFont typeface="Wingdings" panose="05000000000000000000" pitchFamily="2" charset="2"/>
                        <a:buChar char="ü"/>
                      </a:pPr>
                      <a:r>
                        <a:rPr lang="en-MY" sz="1600" u="none" strike="noStrike" baseline="0" dirty="0" smtClean="0"/>
                        <a:t>Contact Us</a:t>
                      </a:r>
                      <a:endParaRPr lang="en-MY" sz="1600" u="none" strike="noStrike" baseline="0" dirty="0" smtClean="0">
                        <a:latin typeface="Century Gothic" panose="020B0502020202020204" pitchFamily="34" charset="0"/>
                      </a:endParaRPr>
                    </a:p>
                  </a:txBody>
                  <a:tcPr/>
                </a:tc>
              </a:tr>
            </a:tbl>
          </a:graphicData>
        </a:graphic>
      </p:graphicFrame>
    </p:spTree>
    <p:extLst>
      <p:ext uri="{BB962C8B-B14F-4D97-AF65-F5344CB8AC3E}">
        <p14:creationId xmlns:p14="http://schemas.microsoft.com/office/powerpoint/2010/main" val="1392868707"/>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837882"/>
          </a:xfrm>
        </p:spPr>
        <p:txBody>
          <a:bodyPr>
            <a:normAutofit/>
          </a:bodyPr>
          <a:lstStyle/>
          <a:p>
            <a:r>
              <a:rPr lang="en-US" dirty="0" smtClean="0"/>
              <a:t>Program breakdown</a:t>
            </a:r>
            <a:endParaRPr lang="en-MY" dirty="0"/>
          </a:p>
        </p:txBody>
      </p:sp>
      <p:graphicFrame>
        <p:nvGraphicFramePr>
          <p:cNvPr id="7" name="Table 6"/>
          <p:cNvGraphicFramePr>
            <a:graphicFrameLocks noGrp="1"/>
          </p:cNvGraphicFramePr>
          <p:nvPr>
            <p:extLst>
              <p:ext uri="{D42A27DB-BD31-4B8C-83A1-F6EECF244321}">
                <p14:modId xmlns:p14="http://schemas.microsoft.com/office/powerpoint/2010/main" val="1105439627"/>
              </p:ext>
            </p:extLst>
          </p:nvPr>
        </p:nvGraphicFramePr>
        <p:xfrm>
          <a:off x="228600" y="1055631"/>
          <a:ext cx="8534400" cy="4964169"/>
        </p:xfrm>
        <a:graphic>
          <a:graphicData uri="http://schemas.openxmlformats.org/drawingml/2006/table">
            <a:tbl>
              <a:tblPr firstRow="1" bandRow="1">
                <a:tableStyleId>{8FD4443E-F989-4FC4-A0C8-D5A2AF1F390B}</a:tableStyleId>
              </a:tblPr>
              <a:tblGrid>
                <a:gridCol w="861269"/>
                <a:gridCol w="3719120"/>
                <a:gridCol w="3954011"/>
              </a:tblGrid>
              <a:tr h="379539">
                <a:tc gridSpan="3">
                  <a:txBody>
                    <a:bodyPr/>
                    <a:lstStyle/>
                    <a:p>
                      <a:pPr algn="ctr"/>
                      <a:r>
                        <a:rPr lang="en-US" sz="1800" dirty="0" smtClean="0"/>
                        <a:t>SPS Training Module</a:t>
                      </a:r>
                      <a:r>
                        <a:rPr lang="en-US" sz="1800" baseline="0" dirty="0" smtClean="0"/>
                        <a:t> Details</a:t>
                      </a:r>
                      <a:endParaRPr lang="en-MY" sz="1800" dirty="0">
                        <a:latin typeface="Century Gothic" panose="020B0502020202020204" pitchFamily="34" charset="0"/>
                      </a:endParaRPr>
                    </a:p>
                  </a:txBody>
                  <a:tcPr/>
                </a:tc>
                <a:tc hMerge="1">
                  <a:txBody>
                    <a:bodyPr/>
                    <a:lstStyle/>
                    <a:p>
                      <a:endParaRPr lang="en-MY" dirty="0"/>
                    </a:p>
                  </a:txBody>
                  <a:tcPr/>
                </a:tc>
                <a:tc hMerge="1">
                  <a:txBody>
                    <a:bodyPr/>
                    <a:lstStyle/>
                    <a:p>
                      <a:endParaRPr lang="en-MY"/>
                    </a:p>
                  </a:txBody>
                  <a:tcPr/>
                </a:tc>
              </a:tr>
              <a:tr h="347910">
                <a:tc>
                  <a:txBody>
                    <a:bodyPr/>
                    <a:lstStyle/>
                    <a:p>
                      <a:pPr algn="ctr"/>
                      <a:r>
                        <a:rPr lang="en-US" sz="1600" dirty="0" smtClean="0"/>
                        <a:t>Day</a:t>
                      </a:r>
                      <a:endParaRPr lang="en-MY" sz="1600" dirty="0">
                        <a:latin typeface="Century Gothic" panose="020B0502020202020204" pitchFamily="34" charset="0"/>
                      </a:endParaRPr>
                    </a:p>
                  </a:txBody>
                  <a:tcPr/>
                </a:tc>
                <a:tc gridSpan="2">
                  <a:txBody>
                    <a:bodyPr/>
                    <a:lstStyle/>
                    <a:p>
                      <a:pPr algn="ctr"/>
                      <a:r>
                        <a:rPr lang="en-US" sz="1600" dirty="0" smtClean="0"/>
                        <a:t>Subjects</a:t>
                      </a:r>
                      <a:endParaRPr lang="en-MY" sz="1600" dirty="0">
                        <a:latin typeface="Century Gothic" panose="020B0502020202020204" pitchFamily="34" charset="0"/>
                      </a:endParaRPr>
                    </a:p>
                  </a:txBody>
                  <a:tcPr/>
                </a:tc>
                <a:tc hMerge="1">
                  <a:txBody>
                    <a:bodyPr/>
                    <a:lstStyle/>
                    <a:p>
                      <a:endParaRPr lang="en-MY"/>
                    </a:p>
                  </a:txBody>
                  <a:tcPr/>
                </a:tc>
              </a:tr>
              <a:tr h="3890271">
                <a:tc>
                  <a:txBody>
                    <a:bodyPr/>
                    <a:lstStyle/>
                    <a:p>
                      <a:pPr algn="ctr"/>
                      <a:r>
                        <a:rPr lang="en-US" sz="1600" dirty="0" smtClean="0"/>
                        <a:t>2</a:t>
                      </a:r>
                      <a:endParaRPr lang="en-MY" sz="1600" dirty="0">
                        <a:latin typeface="Century Gothic" panose="020B0502020202020204" pitchFamily="34" charset="0"/>
                      </a:endParaRPr>
                    </a:p>
                  </a:txBody>
                  <a:tcPr/>
                </a:tc>
                <a:tc>
                  <a:txBody>
                    <a:bodyPr/>
                    <a:lstStyle/>
                    <a:p>
                      <a:pPr marL="285750" indent="-285750" algn="l">
                        <a:buFont typeface="Wingdings" panose="05000000000000000000" pitchFamily="2" charset="2"/>
                        <a:buChar char="q"/>
                      </a:pPr>
                      <a:r>
                        <a:rPr lang="en-MY" sz="1600" u="none" strike="noStrike" baseline="0" dirty="0" smtClean="0"/>
                        <a:t>SPS Accounting Software</a:t>
                      </a:r>
                    </a:p>
                    <a:p>
                      <a:pPr marL="285750" indent="-285750" algn="l">
                        <a:buFont typeface="Arial" panose="020B0604020202020204" pitchFamily="34" charset="0"/>
                        <a:buChar char="•"/>
                      </a:pPr>
                      <a:endParaRPr lang="en-MY" sz="1600" u="none" strike="noStrike" baseline="0" dirty="0" smtClean="0"/>
                    </a:p>
                    <a:p>
                      <a:pPr marL="0" marR="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600" u="none" strike="noStrike" baseline="0" dirty="0" smtClean="0"/>
                        <a:t>Objective: </a:t>
                      </a:r>
                      <a:r>
                        <a:rPr lang="en-MY" sz="1600" dirty="0" smtClean="0"/>
                        <a:t>To </a:t>
                      </a:r>
                      <a:r>
                        <a:rPr lang="en-US" sz="1600" dirty="0" smtClean="0"/>
                        <a:t>Maintain Systematic Records of Business Transaction in Order to Generate Various Report</a:t>
                      </a:r>
                      <a:r>
                        <a:rPr lang="en-US" sz="1600" baseline="0" dirty="0" smtClean="0"/>
                        <a:t>.</a:t>
                      </a:r>
                      <a:endParaRPr lang="en-US" sz="1600" dirty="0" smtClean="0"/>
                    </a:p>
                    <a:p>
                      <a:pPr marL="0" indent="0" algn="l">
                        <a:buFont typeface="Arial" panose="020B0604020202020204" pitchFamily="34" charset="0"/>
                        <a:buNone/>
                      </a:pPr>
                      <a:endParaRPr lang="en-MY" sz="1600" u="none" strike="noStrike" baseline="0" dirty="0" smtClean="0"/>
                    </a:p>
                    <a:p>
                      <a:pPr marL="285750" indent="-285750" algn="l">
                        <a:buFont typeface="Wingdings" panose="05000000000000000000" pitchFamily="2" charset="2"/>
                        <a:buChar char="v"/>
                      </a:pPr>
                      <a:r>
                        <a:rPr lang="en-MY" sz="1600" u="none" strike="noStrike" baseline="0" dirty="0" smtClean="0"/>
                        <a:t>SPS Overview</a:t>
                      </a:r>
                    </a:p>
                    <a:p>
                      <a:pPr marL="742950" lvl="1" indent="-285750" algn="l">
                        <a:buFont typeface="Wingdings" panose="05000000000000000000" pitchFamily="2" charset="2"/>
                        <a:buChar char="ü"/>
                      </a:pPr>
                      <a:r>
                        <a:rPr lang="en-MY" sz="1600" u="none" strike="noStrike" baseline="0" dirty="0" smtClean="0"/>
                        <a:t>Overview of SPS Product </a:t>
                      </a:r>
                    </a:p>
                    <a:p>
                      <a:pPr marL="457200" lvl="1" indent="0" algn="l">
                        <a:buFont typeface="Wingdings" panose="05000000000000000000" pitchFamily="2" charset="2"/>
                        <a:buNone/>
                      </a:pPr>
                      <a:endParaRPr lang="en-MY" sz="1600" u="none" strike="noStrike" baseline="0" dirty="0" smtClean="0"/>
                    </a:p>
                    <a:p>
                      <a:pPr marL="285750" indent="-285750" algn="l">
                        <a:buFont typeface="Wingdings" panose="05000000000000000000" pitchFamily="2" charset="2"/>
                        <a:buChar char="v"/>
                      </a:pPr>
                      <a:r>
                        <a:rPr lang="en-MY" sz="1600" u="none" strike="noStrike" baseline="0" dirty="0" smtClean="0"/>
                        <a:t>Setup Process </a:t>
                      </a:r>
                    </a:p>
                    <a:p>
                      <a:pPr marL="742950" lvl="1" indent="-285750" algn="l">
                        <a:buFont typeface="Wingdings" panose="05000000000000000000" pitchFamily="2" charset="2"/>
                        <a:buChar char="ü"/>
                      </a:pPr>
                      <a:r>
                        <a:rPr lang="en-MY" sz="1600" u="none" strike="noStrike" baseline="0" dirty="0" smtClean="0"/>
                        <a:t>Company Setup</a:t>
                      </a:r>
                    </a:p>
                    <a:p>
                      <a:pPr marL="742950" lvl="1" indent="-285750" algn="l">
                        <a:buFont typeface="Wingdings" panose="05000000000000000000" pitchFamily="2" charset="2"/>
                        <a:buChar char="ü"/>
                      </a:pPr>
                      <a:r>
                        <a:rPr lang="en-MY" sz="1600" u="none" strike="noStrike" baseline="0" dirty="0" smtClean="0"/>
                        <a:t>User Setup </a:t>
                      </a:r>
                    </a:p>
                    <a:p>
                      <a:pPr marL="742950" lvl="1" indent="-285750" algn="l">
                        <a:buFont typeface="Wingdings" panose="05000000000000000000" pitchFamily="2" charset="2"/>
                        <a:buChar char="ü"/>
                      </a:pPr>
                      <a:r>
                        <a:rPr lang="en-MY" sz="1600" u="none" strike="noStrike" baseline="0" dirty="0" smtClean="0"/>
                        <a:t>User Access Right </a:t>
                      </a:r>
                    </a:p>
                    <a:p>
                      <a:pPr marL="742950" lvl="1" indent="-285750" algn="l">
                        <a:buFont typeface="Wingdings" panose="05000000000000000000" pitchFamily="2" charset="2"/>
                        <a:buChar char="ü"/>
                      </a:pPr>
                      <a:r>
                        <a:rPr lang="en-MY" sz="1600" u="none" strike="noStrike" baseline="0" dirty="0" smtClean="0"/>
                        <a:t>Chart of Account </a:t>
                      </a:r>
                    </a:p>
                    <a:p>
                      <a:pPr marL="742950" lvl="1" indent="-285750" algn="l">
                        <a:buFont typeface="Wingdings" panose="05000000000000000000" pitchFamily="2" charset="2"/>
                        <a:buChar char="ü"/>
                      </a:pPr>
                      <a:r>
                        <a:rPr lang="en-MY" sz="1600" u="none" strike="noStrike" baseline="0" dirty="0" smtClean="0"/>
                        <a:t>System &amp; General Setup</a:t>
                      </a:r>
                    </a:p>
                    <a:p>
                      <a:pPr marL="742950" lvl="1" indent="-285750" algn="l">
                        <a:buFont typeface="Wingdings" panose="05000000000000000000" pitchFamily="2" charset="2"/>
                        <a:buChar char="ü"/>
                      </a:pPr>
                      <a:r>
                        <a:rPr lang="en-MY" sz="1600" u="none" strike="noStrike" baseline="0" dirty="0" smtClean="0"/>
                        <a:t>Form Setup</a:t>
                      </a:r>
                    </a:p>
                    <a:p>
                      <a:pPr marL="742950" lvl="1" indent="-285750" algn="l">
                        <a:buFont typeface="Wingdings" panose="05000000000000000000" pitchFamily="2" charset="2"/>
                        <a:buChar char="ü"/>
                      </a:pPr>
                      <a:r>
                        <a:rPr lang="en-MY" sz="1600" u="none" strike="noStrike" baseline="0" dirty="0" smtClean="0"/>
                        <a:t>Financial Year Calendar </a:t>
                      </a:r>
                      <a:endParaRPr lang="en-MY" sz="1600" dirty="0">
                        <a:latin typeface="Century Gothic" panose="020B0502020202020204" pitchFamily="34" charset="0"/>
                      </a:endParaRP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MY" sz="1600" u="none" strike="noStrike" baseline="0" dirty="0" smtClean="0"/>
                        <a:t>Purchasing</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Supplier Setup</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Purchase Order</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Purchase receive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MY" sz="1600" u="none" strike="noStrike" baseline="0" dirty="0" smtClean="0"/>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MY" sz="1600" u="none" strike="noStrike" baseline="0" dirty="0" smtClean="0"/>
                        <a:t>Account Payable</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Purchase Invoice</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Purchase Debit/Credit Note</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Supplier Payment</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MY" sz="1600" u="none" strike="noStrike" baseline="0" dirty="0" smtClean="0"/>
                        <a:t>Report</a:t>
                      </a:r>
                      <a:endParaRPr lang="en-MY" sz="1600" u="none" strike="noStrike" baseline="0" dirty="0" smtClean="0">
                        <a:latin typeface="Century Gothic" panose="020B0502020202020204" pitchFamily="34" charset="0"/>
                      </a:endParaRPr>
                    </a:p>
                  </a:txBody>
                  <a:tcPr/>
                </a:tc>
              </a:tr>
            </a:tbl>
          </a:graphicData>
        </a:graphic>
      </p:graphicFrame>
    </p:spTree>
    <p:extLst>
      <p:ext uri="{BB962C8B-B14F-4D97-AF65-F5344CB8AC3E}">
        <p14:creationId xmlns:p14="http://schemas.microsoft.com/office/powerpoint/2010/main" val="400306693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837882"/>
          </a:xfrm>
        </p:spPr>
        <p:txBody>
          <a:bodyPr>
            <a:normAutofit/>
          </a:bodyPr>
          <a:lstStyle/>
          <a:p>
            <a:r>
              <a:rPr lang="en-US" dirty="0" smtClean="0"/>
              <a:t>Program breakdown</a:t>
            </a:r>
            <a:endParaRPr lang="en-MY" dirty="0"/>
          </a:p>
        </p:txBody>
      </p:sp>
      <p:graphicFrame>
        <p:nvGraphicFramePr>
          <p:cNvPr id="10" name="Table 9"/>
          <p:cNvGraphicFramePr>
            <a:graphicFrameLocks noGrp="1"/>
          </p:cNvGraphicFramePr>
          <p:nvPr>
            <p:extLst>
              <p:ext uri="{D42A27DB-BD31-4B8C-83A1-F6EECF244321}">
                <p14:modId xmlns:p14="http://schemas.microsoft.com/office/powerpoint/2010/main" val="1281617268"/>
              </p:ext>
            </p:extLst>
          </p:nvPr>
        </p:nvGraphicFramePr>
        <p:xfrm>
          <a:off x="152400" y="1295400"/>
          <a:ext cx="8610600" cy="4572001"/>
        </p:xfrm>
        <a:graphic>
          <a:graphicData uri="http://schemas.openxmlformats.org/drawingml/2006/table">
            <a:tbl>
              <a:tblPr firstRow="1" bandRow="1">
                <a:tableStyleId>{8FD4443E-F989-4FC4-A0C8-D5A2AF1F390B}</a:tableStyleId>
              </a:tblPr>
              <a:tblGrid>
                <a:gridCol w="868959"/>
                <a:gridCol w="3752326"/>
                <a:gridCol w="3989315"/>
              </a:tblGrid>
              <a:tr h="371745">
                <a:tc gridSpan="3">
                  <a:txBody>
                    <a:bodyPr/>
                    <a:lstStyle/>
                    <a:p>
                      <a:pPr algn="ctr"/>
                      <a:r>
                        <a:rPr lang="en-US" sz="1800" dirty="0" smtClean="0"/>
                        <a:t>SPS</a:t>
                      </a:r>
                      <a:r>
                        <a:rPr lang="en-US" sz="1800" baseline="0" dirty="0" smtClean="0"/>
                        <a:t> Training </a:t>
                      </a:r>
                      <a:r>
                        <a:rPr lang="en-US" sz="1800" dirty="0" smtClean="0"/>
                        <a:t>Module</a:t>
                      </a:r>
                      <a:r>
                        <a:rPr lang="en-US" sz="1800" baseline="0" dirty="0" smtClean="0"/>
                        <a:t> Details</a:t>
                      </a:r>
                      <a:endParaRPr lang="en-MY" sz="1800" dirty="0">
                        <a:latin typeface="Century Gothic" panose="020B0502020202020204" pitchFamily="34" charset="0"/>
                      </a:endParaRPr>
                    </a:p>
                  </a:txBody>
                  <a:tcPr/>
                </a:tc>
                <a:tc hMerge="1">
                  <a:txBody>
                    <a:bodyPr/>
                    <a:lstStyle/>
                    <a:p>
                      <a:endParaRPr lang="en-MY" dirty="0"/>
                    </a:p>
                  </a:txBody>
                  <a:tcPr/>
                </a:tc>
                <a:tc hMerge="1">
                  <a:txBody>
                    <a:bodyPr/>
                    <a:lstStyle/>
                    <a:p>
                      <a:endParaRPr lang="en-MY"/>
                    </a:p>
                  </a:txBody>
                  <a:tcPr/>
                </a:tc>
              </a:tr>
              <a:tr h="340766">
                <a:tc>
                  <a:txBody>
                    <a:bodyPr/>
                    <a:lstStyle/>
                    <a:p>
                      <a:pPr algn="ctr"/>
                      <a:r>
                        <a:rPr lang="en-US" sz="1600" dirty="0" smtClean="0"/>
                        <a:t>Day</a:t>
                      </a:r>
                      <a:endParaRPr lang="en-MY" sz="1600" dirty="0">
                        <a:latin typeface="Century Gothic" panose="020B0502020202020204" pitchFamily="34" charset="0"/>
                      </a:endParaRPr>
                    </a:p>
                  </a:txBody>
                  <a:tcPr/>
                </a:tc>
                <a:tc gridSpan="2">
                  <a:txBody>
                    <a:bodyPr/>
                    <a:lstStyle/>
                    <a:p>
                      <a:pPr algn="ctr"/>
                      <a:r>
                        <a:rPr lang="en-US" sz="1600" dirty="0" smtClean="0"/>
                        <a:t>Subjects</a:t>
                      </a:r>
                      <a:endParaRPr lang="en-MY" sz="1600" dirty="0">
                        <a:latin typeface="Century Gothic" panose="020B0502020202020204" pitchFamily="34" charset="0"/>
                      </a:endParaRPr>
                    </a:p>
                  </a:txBody>
                  <a:tcPr/>
                </a:tc>
                <a:tc hMerge="1">
                  <a:txBody>
                    <a:bodyPr/>
                    <a:lstStyle/>
                    <a:p>
                      <a:endParaRPr lang="en-MY"/>
                    </a:p>
                  </a:txBody>
                  <a:tcPr/>
                </a:tc>
              </a:tr>
              <a:tr h="3859490">
                <a:tc>
                  <a:txBody>
                    <a:bodyPr/>
                    <a:lstStyle/>
                    <a:p>
                      <a:pPr algn="ctr"/>
                      <a:r>
                        <a:rPr lang="en-US" sz="1600" dirty="0" smtClean="0"/>
                        <a:t>2</a:t>
                      </a:r>
                      <a:endParaRPr lang="en-MY" sz="1600" dirty="0">
                        <a:latin typeface="Century Gothic" panose="020B0502020202020204" pitchFamily="34" charset="0"/>
                      </a:endParaRPr>
                    </a:p>
                  </a:txBody>
                  <a:tcPr/>
                </a:tc>
                <a:tc>
                  <a:txBody>
                    <a:bodyPr/>
                    <a:lstStyle/>
                    <a:p>
                      <a:pPr marL="285750" indent="-285750">
                        <a:buFont typeface="Wingdings" panose="05000000000000000000" pitchFamily="2" charset="2"/>
                        <a:buChar char="v"/>
                      </a:pPr>
                      <a:r>
                        <a:rPr lang="en-MY" sz="1600" u="none" strike="noStrike" baseline="0" dirty="0" smtClean="0"/>
                        <a:t>Sales</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MY" sz="1600" u="none" strike="noStrike" kern="1200" cap="none" spc="0" normalizeH="0" baseline="0" noProof="0" dirty="0" smtClean="0">
                          <a:ln>
                            <a:noFill/>
                          </a:ln>
                          <a:effectLst/>
                          <a:uLnTx/>
                          <a:uFillTx/>
                        </a:rPr>
                        <a:t>Customer Setup </a:t>
                      </a:r>
                      <a:endParaRPr lang="en-MY" sz="1600" u="none" strike="noStrike" baseline="0" dirty="0" smtClean="0"/>
                    </a:p>
                    <a:p>
                      <a:pPr marL="742950" lvl="1" indent="-285750">
                        <a:buFont typeface="Wingdings" panose="05000000000000000000" pitchFamily="2" charset="2"/>
                        <a:buChar char="ü"/>
                      </a:pPr>
                      <a:r>
                        <a:rPr lang="en-MY" sz="1600" u="none" strike="noStrike" baseline="0" dirty="0" smtClean="0"/>
                        <a:t>Sales Quotation</a:t>
                      </a:r>
                    </a:p>
                    <a:p>
                      <a:pPr marL="742950" lvl="1" indent="-285750">
                        <a:buFont typeface="Wingdings" panose="05000000000000000000" pitchFamily="2" charset="2"/>
                        <a:buChar char="ü"/>
                      </a:pPr>
                      <a:r>
                        <a:rPr lang="en-MY" sz="1600" u="none" strike="noStrike" baseline="0" dirty="0" smtClean="0"/>
                        <a:t>Sales Order</a:t>
                      </a:r>
                    </a:p>
                    <a:p>
                      <a:pPr marL="742950" lvl="1" indent="-285750">
                        <a:buFont typeface="Wingdings" panose="05000000000000000000" pitchFamily="2" charset="2"/>
                        <a:buChar char="ü"/>
                      </a:pPr>
                      <a:r>
                        <a:rPr lang="en-MY" sz="1600" u="none" strike="noStrike" baseline="0" dirty="0" smtClean="0"/>
                        <a:t>Delivery Order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MY" sz="1600" u="none" strike="noStrike" kern="1200" cap="none" spc="0" normalizeH="0" baseline="0" noProof="0" dirty="0" smtClean="0">
                        <a:ln>
                          <a:noFill/>
                        </a:ln>
                        <a:effectLst/>
                        <a:uLnTx/>
                        <a:uFillTx/>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MY" sz="1600" u="none" strike="noStrike" kern="1200" cap="none" spc="0" normalizeH="0" baseline="0" noProof="0" dirty="0" smtClean="0">
                          <a:ln>
                            <a:noFill/>
                          </a:ln>
                          <a:effectLst/>
                          <a:uLnTx/>
                          <a:uFillTx/>
                        </a:rPr>
                        <a:t>Account Receivables </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MY" sz="1600" u="none" strike="noStrike" kern="1200" cap="none" spc="0" normalizeH="0" baseline="0" noProof="0" dirty="0" smtClean="0">
                          <a:ln>
                            <a:noFill/>
                          </a:ln>
                          <a:effectLst/>
                          <a:uLnTx/>
                          <a:uFillTx/>
                        </a:rPr>
                        <a:t>Sales Invoice </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MY" sz="1600" u="none" strike="noStrike" kern="1200" cap="none" spc="0" normalizeH="0" baseline="0" noProof="0" dirty="0" smtClean="0">
                          <a:ln>
                            <a:noFill/>
                          </a:ln>
                          <a:effectLst/>
                          <a:uLnTx/>
                          <a:uFillTx/>
                        </a:rPr>
                        <a:t>Sales Debit &amp; Credit Note</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MY" sz="1600" u="none" strike="noStrike" kern="1200" cap="none" spc="0" normalizeH="0" baseline="0" noProof="0" dirty="0" smtClean="0">
                          <a:ln>
                            <a:noFill/>
                          </a:ln>
                          <a:effectLst/>
                          <a:uLnTx/>
                          <a:uFillTx/>
                        </a:rPr>
                        <a:t>Customer Payment Received</a:t>
                      </a:r>
                    </a:p>
                    <a:p>
                      <a:pPr marL="742950" marR="0" lvl="1"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0" lang="en-MY" sz="1600" u="none" strike="noStrike" kern="1200" cap="none" spc="0" normalizeH="0" baseline="0" noProof="0" dirty="0" smtClean="0">
                          <a:ln>
                            <a:noFill/>
                          </a:ln>
                          <a:effectLst/>
                          <a:uLnTx/>
                          <a:uFillTx/>
                        </a:rPr>
                        <a:t>Account Receivable Report </a:t>
                      </a:r>
                      <a:endParaRPr lang="en-MY" sz="1600" u="none" strike="noStrike" baseline="0" dirty="0" smtClean="0"/>
                    </a:p>
                    <a:p>
                      <a:pPr marL="285750" lvl="0" indent="-285750">
                        <a:buFont typeface="Arial" panose="020B0604020202020204" pitchFamily="34" charset="0"/>
                        <a:buChar char="•"/>
                      </a:pPr>
                      <a:endParaRPr lang="en-MY" sz="1600" u="none" strike="noStrike" baseline="0" dirty="0" smtClean="0">
                        <a:latin typeface="Century Gothic" panose="020B0502020202020204" pitchFamily="34" charset="0"/>
                      </a:endParaRPr>
                    </a:p>
                  </a:txBody>
                  <a:tcPr/>
                </a:tc>
                <a:tc>
                  <a:txBody>
                    <a:bodyPr/>
                    <a:lstStyle/>
                    <a:p>
                      <a:pPr marL="285750" indent="-285750">
                        <a:buFont typeface="Wingdings" panose="05000000000000000000" pitchFamily="2" charset="2"/>
                        <a:buChar char="v"/>
                      </a:pPr>
                      <a:r>
                        <a:rPr lang="en-MY" sz="1600" u="none" strike="noStrike" baseline="0" dirty="0" smtClean="0"/>
                        <a:t>Other Payment &amp; Other Receive</a:t>
                      </a:r>
                    </a:p>
                    <a:p>
                      <a:pPr marL="0" indent="0">
                        <a:buFont typeface="Arial" panose="020B0604020202020204" pitchFamily="34" charset="0"/>
                        <a:buNone/>
                      </a:pPr>
                      <a:endParaRPr lang="en-MY" sz="1600" u="none" strike="noStrike" baseline="0" dirty="0" smtClean="0"/>
                    </a:p>
                    <a:p>
                      <a:pPr marL="285750" indent="-285750">
                        <a:buFont typeface="Wingdings" panose="05000000000000000000" pitchFamily="2" charset="2"/>
                        <a:buChar char="v"/>
                      </a:pPr>
                      <a:r>
                        <a:rPr lang="en-MY" sz="1600" u="none" strike="noStrike" baseline="0" dirty="0" smtClean="0"/>
                        <a:t>Goods &amp; Services Tax </a:t>
                      </a:r>
                    </a:p>
                    <a:p>
                      <a:pPr marL="742950" lvl="1" indent="-285750">
                        <a:buFont typeface="Wingdings" panose="05000000000000000000" pitchFamily="2" charset="2"/>
                        <a:buChar char="ü"/>
                      </a:pPr>
                      <a:r>
                        <a:rPr lang="en-MY" sz="1600" u="none" strike="noStrike" baseline="0" dirty="0" smtClean="0"/>
                        <a:t>GST Setup  </a:t>
                      </a:r>
                    </a:p>
                    <a:p>
                      <a:pPr marL="742950" lvl="1" indent="-285750">
                        <a:buFont typeface="Wingdings" panose="05000000000000000000" pitchFamily="2" charset="2"/>
                        <a:buChar char="ü"/>
                      </a:pPr>
                      <a:r>
                        <a:rPr lang="en-MY" sz="1600" u="none" strike="noStrike" baseline="0" dirty="0" smtClean="0"/>
                        <a:t>Bad Debt Relief &amp; Bad Debt Recover</a:t>
                      </a:r>
                    </a:p>
                    <a:p>
                      <a:pPr marL="742950" lvl="1" indent="-285750">
                        <a:buFont typeface="Wingdings" panose="05000000000000000000" pitchFamily="2" charset="2"/>
                        <a:buChar char="ü"/>
                      </a:pPr>
                      <a:r>
                        <a:rPr lang="en-MY" sz="1600" u="none" strike="noStrike" baseline="0" dirty="0" smtClean="0"/>
                        <a:t>GST Report, GST -03 &amp; Relevant Report</a:t>
                      </a:r>
                    </a:p>
                    <a:p>
                      <a:pPr marL="0" lvl="0" indent="0">
                        <a:buFont typeface="Arial" panose="020B0604020202020204" pitchFamily="34" charset="0"/>
                        <a:buNone/>
                      </a:pPr>
                      <a:endParaRPr lang="en-MY" sz="1600" u="none" strike="noStrike" baseline="0" dirty="0" smtClean="0"/>
                    </a:p>
                    <a:p>
                      <a:pPr marL="285750" lvl="0" indent="-285750">
                        <a:buFont typeface="Wingdings" panose="05000000000000000000" pitchFamily="2" charset="2"/>
                        <a:buChar char="v"/>
                      </a:pPr>
                      <a:r>
                        <a:rPr lang="en-MY" sz="1600" u="none" strike="noStrike" baseline="0" dirty="0" smtClean="0"/>
                        <a:t>Financial Report</a:t>
                      </a:r>
                    </a:p>
                    <a:p>
                      <a:pPr marL="742950" lvl="1" indent="-285750">
                        <a:buFont typeface="Wingdings" panose="05000000000000000000" pitchFamily="2" charset="2"/>
                        <a:buChar char="ü"/>
                      </a:pPr>
                      <a:r>
                        <a:rPr lang="en-MY" sz="1600" u="none" strike="noStrike" baseline="0" dirty="0" smtClean="0"/>
                        <a:t>Trial Balance</a:t>
                      </a:r>
                    </a:p>
                    <a:p>
                      <a:pPr marL="742950" lvl="1" indent="-285750">
                        <a:buFont typeface="Wingdings" panose="05000000000000000000" pitchFamily="2" charset="2"/>
                        <a:buChar char="ü"/>
                      </a:pPr>
                      <a:r>
                        <a:rPr lang="en-MY" sz="1600" u="none" strike="noStrike" baseline="0" dirty="0" smtClean="0"/>
                        <a:t>Profit &amp; Loss</a:t>
                      </a:r>
                    </a:p>
                    <a:p>
                      <a:pPr marL="742950" lvl="1" indent="-285750">
                        <a:buFont typeface="Wingdings" panose="05000000000000000000" pitchFamily="2" charset="2"/>
                        <a:buChar char="ü"/>
                      </a:pPr>
                      <a:r>
                        <a:rPr lang="en-MY" sz="1600" u="none" strike="noStrike" baseline="0" dirty="0" smtClean="0"/>
                        <a:t>Balance Sheet</a:t>
                      </a:r>
                    </a:p>
                    <a:p>
                      <a:pPr marL="457200" lvl="1" indent="0">
                        <a:buFont typeface="Wingdings" panose="05000000000000000000" pitchFamily="2" charset="2"/>
                        <a:buNone/>
                      </a:pPr>
                      <a:endParaRPr lang="en-MY" sz="1600" u="none" strike="noStrike" baseline="0" dirty="0" smtClean="0"/>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MY" sz="1600" u="none" strike="noStrike" baseline="0" dirty="0" smtClean="0"/>
                        <a:t>Zakat &amp; </a:t>
                      </a:r>
                      <a:r>
                        <a:rPr lang="en-MY" sz="1600" u="none" strike="noStrike" baseline="0" dirty="0" err="1" smtClean="0"/>
                        <a:t>Wakaf</a:t>
                      </a:r>
                      <a:endParaRPr lang="en-MY" sz="1600" u="none" strike="noStrike" baseline="0" dirty="0" smtClean="0"/>
                    </a:p>
                    <a:p>
                      <a:pPr marL="0" lvl="0" indent="0">
                        <a:buFont typeface="Wingdings" panose="05000000000000000000" pitchFamily="2" charset="2"/>
                        <a:buNone/>
                      </a:pPr>
                      <a:endParaRPr lang="en-MY" sz="1600" u="none" strike="noStrike" baseline="0" dirty="0" smtClean="0">
                        <a:latin typeface="Century Gothic" panose="020B0502020202020204" pitchFamily="34" charset="0"/>
                      </a:endParaRPr>
                    </a:p>
                  </a:txBody>
                  <a:tcPr/>
                </a:tc>
              </a:tr>
            </a:tbl>
          </a:graphicData>
        </a:graphic>
      </p:graphicFrame>
    </p:spTree>
    <p:extLst>
      <p:ext uri="{BB962C8B-B14F-4D97-AF65-F5344CB8AC3E}">
        <p14:creationId xmlns:p14="http://schemas.microsoft.com/office/powerpoint/2010/main" val="130980881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ChangeArrowheads="1"/>
          </p:cNvSpPr>
          <p:nvPr/>
        </p:nvSpPr>
        <p:spPr bwMode="auto">
          <a:xfrm>
            <a:off x="457200" y="1447800"/>
            <a:ext cx="8147050" cy="254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just">
              <a:buFont typeface="Arial" charset="0"/>
              <a:buNone/>
            </a:pPr>
            <a:r>
              <a:rPr lang="en-MY" altLang="en-US" sz="1600" i="1" dirty="0" err="1"/>
              <a:t>Salihin</a:t>
            </a:r>
            <a:r>
              <a:rPr lang="en-MY" altLang="en-US" sz="1600" i="1" dirty="0"/>
              <a:t> Training Program</a:t>
            </a:r>
            <a:r>
              <a:rPr lang="en-MY" altLang="en-US" sz="1600" dirty="0"/>
              <a:t> is part of </a:t>
            </a:r>
            <a:r>
              <a:rPr lang="en-MY" altLang="en-US" sz="1600" i="1" dirty="0"/>
              <a:t>FR </a:t>
            </a:r>
            <a:r>
              <a:rPr lang="en-MY" altLang="en-US" sz="1600" i="1" dirty="0" err="1"/>
              <a:t>Mutiara</a:t>
            </a:r>
            <a:r>
              <a:rPr lang="en-MY" altLang="en-US" sz="1600" i="1" dirty="0"/>
              <a:t> 5 Years Pi1M Content Empowerment Proposal submitted to</a:t>
            </a:r>
            <a:r>
              <a:rPr lang="en-MY" altLang="en-US" sz="1600" dirty="0"/>
              <a:t> </a:t>
            </a:r>
            <a:r>
              <a:rPr lang="en-MY" altLang="en-US" sz="1600" i="1" dirty="0"/>
              <a:t>MCMC via USP Fund initiative</a:t>
            </a:r>
            <a:r>
              <a:rPr lang="en-MY" altLang="en-US" sz="1600" dirty="0"/>
              <a:t> to help grow local economies and bring about greater shared prosperity and social change by providing  underserved communities with a business and accounting upskilling opportunities  via Pi1M.</a:t>
            </a:r>
          </a:p>
          <a:p>
            <a:pPr algn="just">
              <a:buFont typeface="Arial" charset="0"/>
              <a:buNone/>
            </a:pPr>
            <a:endParaRPr lang="en-US" altLang="en-US" sz="1000" dirty="0"/>
          </a:p>
          <a:p>
            <a:pPr algn="just">
              <a:buFont typeface="Arial" charset="0"/>
              <a:buNone/>
            </a:pPr>
            <a:r>
              <a:rPr lang="en-MY" altLang="en-US" sz="1600" dirty="0"/>
              <a:t>We at </a:t>
            </a:r>
            <a:r>
              <a:rPr lang="en-MY" altLang="en-US" sz="1600" dirty="0" err="1"/>
              <a:t>Salihin</a:t>
            </a:r>
            <a:r>
              <a:rPr lang="en-MY" altLang="en-US" sz="1600" dirty="0"/>
              <a:t> believe that such an investment can have a significant multiplier effect; These education can lead not only to increased revenues and job creation, but also to healthier, better educated families and, ultimately, more prosperous communities and nations. Put more simply, by helping to transform the lives of promising underserved target communities, we in turn transform the lives of those around them.</a:t>
            </a:r>
          </a:p>
        </p:txBody>
      </p:sp>
      <p:sp>
        <p:nvSpPr>
          <p:cNvPr id="13" name="Title 1"/>
          <p:cNvSpPr txBox="1">
            <a:spLocks/>
          </p:cNvSpPr>
          <p:nvPr/>
        </p:nvSpPr>
        <p:spPr>
          <a:xfrm>
            <a:off x="457200" y="152400"/>
            <a:ext cx="8147050" cy="838200"/>
          </a:xfrm>
          <a:prstGeom prst="rect">
            <a:avLst/>
          </a:prstGeom>
        </p:spPr>
        <p:txBody>
          <a:bodyPr anchor="b">
            <a:normAutofit/>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fontAlgn="auto">
              <a:spcAft>
                <a:spcPts val="0"/>
              </a:spcAft>
              <a:defRPr/>
            </a:pPr>
            <a:r>
              <a:rPr lang="en-US" sz="3000" dirty="0" smtClean="0">
                <a:solidFill>
                  <a:schemeClr val="tx1"/>
                </a:solidFill>
                <a:latin typeface="Arial Black"/>
              </a:rPr>
              <a:t>SPS training &amp; Certification</a:t>
            </a:r>
            <a:endParaRPr lang="en-MY" sz="3000" dirty="0">
              <a:solidFill>
                <a:schemeClr val="tx1"/>
              </a:solidFill>
              <a:latin typeface="Arial Black"/>
            </a:endParaRPr>
          </a:p>
        </p:txBody>
      </p:sp>
      <p:grpSp>
        <p:nvGrpSpPr>
          <p:cNvPr id="5124" name="Group 13"/>
          <p:cNvGrpSpPr>
            <a:grpSpLocks/>
          </p:cNvGrpSpPr>
          <p:nvPr/>
        </p:nvGrpSpPr>
        <p:grpSpPr bwMode="auto">
          <a:xfrm>
            <a:off x="5959475" y="3733800"/>
            <a:ext cx="2498725" cy="2473325"/>
            <a:chOff x="2627784" y="1988840"/>
            <a:chExt cx="4196848" cy="4176464"/>
          </a:xfrm>
        </p:grpSpPr>
        <p:sp>
          <p:nvSpPr>
            <p:cNvPr id="14" name="Freeform 13"/>
            <p:cNvSpPr/>
            <p:nvPr/>
          </p:nvSpPr>
          <p:spPr>
            <a:xfrm>
              <a:off x="3880972" y="1988840"/>
              <a:ext cx="2741016" cy="2074829"/>
            </a:xfrm>
            <a:custGeom>
              <a:avLst/>
              <a:gdLst>
                <a:gd name="connsiteX0" fmla="*/ 672724 w 2176259"/>
                <a:gd name="connsiteY0" fmla="*/ 0 h 1646031"/>
                <a:gd name="connsiteX1" fmla="*/ 2124457 w 2176259"/>
                <a:gd name="connsiteY1" fmla="*/ 864036 h 1646031"/>
                <a:gd name="connsiteX2" fmla="*/ 2176259 w 2176259"/>
                <a:gd name="connsiteY2" fmla="*/ 971569 h 1646031"/>
                <a:gd name="connsiteX3" fmla="*/ 1501797 w 2176259"/>
                <a:gd name="connsiteY3" fmla="*/ 1646031 h 1646031"/>
                <a:gd name="connsiteX4" fmla="*/ 0 w 2176259"/>
                <a:gd name="connsiteY4" fmla="*/ 144234 h 1646031"/>
                <a:gd name="connsiteX5" fmla="*/ 30081 w 2176259"/>
                <a:gd name="connsiteY5" fmla="*/ 129744 h 1646031"/>
                <a:gd name="connsiteX6" fmla="*/ 672724 w 2176259"/>
                <a:gd name="connsiteY6" fmla="*/ 0 h 16460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76259" h="1646031">
                  <a:moveTo>
                    <a:pt x="672724" y="0"/>
                  </a:moveTo>
                  <a:cubicBezTo>
                    <a:pt x="1299602" y="0"/>
                    <a:pt x="1844878" y="349377"/>
                    <a:pt x="2124457" y="864036"/>
                  </a:cubicBezTo>
                  <a:lnTo>
                    <a:pt x="2176259" y="971569"/>
                  </a:lnTo>
                  <a:lnTo>
                    <a:pt x="1501797" y="1646031"/>
                  </a:lnTo>
                  <a:lnTo>
                    <a:pt x="0" y="144234"/>
                  </a:lnTo>
                  <a:lnTo>
                    <a:pt x="30081" y="129744"/>
                  </a:lnTo>
                  <a:cubicBezTo>
                    <a:pt x="227604" y="46199"/>
                    <a:pt x="444769" y="0"/>
                    <a:pt x="672724" y="0"/>
                  </a:cubicBezTo>
                  <a:close/>
                </a:path>
              </a:pathLst>
            </a:custGeom>
            <a:solidFill>
              <a:srgbClr val="009ADA"/>
            </a:solidFill>
            <a:ln w="38100" cap="flat" cmpd="sng" algn="ctr">
              <a:noFill/>
              <a:prstDash val="solid"/>
              <a:round/>
              <a:headEnd type="none" w="med" len="med"/>
              <a:tailEnd type="none" w="med" len="med"/>
            </a:ln>
            <a:effectLst/>
          </p:spPr>
          <p:txBody>
            <a:bodyPr anchor="ctr"/>
            <a:lstStyle/>
            <a:p>
              <a:pPr algn="ctr">
                <a:defRPr/>
              </a:pPr>
              <a:endParaRPr lang="en-US" sz="2400" b="1" cap="small">
                <a:solidFill>
                  <a:prstClr val="white"/>
                </a:solidFill>
                <a:effectLst>
                  <a:outerShdw blurRad="25400" dist="38100" dir="2700000" algn="tl">
                    <a:srgbClr val="000000">
                      <a:alpha val="70000"/>
                    </a:srgbClr>
                  </a:outerShdw>
                </a:effectLst>
                <a:cs typeface="Arial" pitchFamily="34" charset="0"/>
              </a:endParaRPr>
            </a:p>
          </p:txBody>
        </p:sp>
        <p:sp>
          <p:nvSpPr>
            <p:cNvPr id="15" name="Freeform 14"/>
            <p:cNvSpPr/>
            <p:nvPr/>
          </p:nvSpPr>
          <p:spPr>
            <a:xfrm>
              <a:off x="4744873" y="3221942"/>
              <a:ext cx="2079759" cy="2744993"/>
            </a:xfrm>
            <a:custGeom>
              <a:avLst/>
              <a:gdLst>
                <a:gd name="connsiteX0" fmla="*/ 1506765 w 1650999"/>
                <a:gd name="connsiteY0" fmla="*/ 0 h 2179490"/>
                <a:gd name="connsiteX1" fmla="*/ 1521255 w 1650999"/>
                <a:gd name="connsiteY1" fmla="*/ 30081 h 2179490"/>
                <a:gd name="connsiteX2" fmla="*/ 1650999 w 1650999"/>
                <a:gd name="connsiteY2" fmla="*/ 672724 h 2179490"/>
                <a:gd name="connsiteX3" fmla="*/ 786964 w 1650999"/>
                <a:gd name="connsiteY3" fmla="*/ 2124457 h 2179490"/>
                <a:gd name="connsiteX4" fmla="*/ 672724 w 1650999"/>
                <a:gd name="connsiteY4" fmla="*/ 2179490 h 2179490"/>
                <a:gd name="connsiteX5" fmla="*/ 0 w 1650999"/>
                <a:gd name="connsiteY5" fmla="*/ 1506766 h 2179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50999" h="2179490">
                  <a:moveTo>
                    <a:pt x="1506765" y="0"/>
                  </a:moveTo>
                  <a:lnTo>
                    <a:pt x="1521255" y="30081"/>
                  </a:lnTo>
                  <a:cubicBezTo>
                    <a:pt x="1604801" y="227603"/>
                    <a:pt x="1650999" y="444769"/>
                    <a:pt x="1650999" y="672724"/>
                  </a:cubicBezTo>
                  <a:cubicBezTo>
                    <a:pt x="1650999" y="1299602"/>
                    <a:pt x="1301622" y="1844878"/>
                    <a:pt x="786964" y="2124457"/>
                  </a:cubicBezTo>
                  <a:lnTo>
                    <a:pt x="672724" y="2179490"/>
                  </a:lnTo>
                  <a:lnTo>
                    <a:pt x="0" y="1506766"/>
                  </a:lnTo>
                  <a:close/>
                </a:path>
              </a:pathLst>
            </a:custGeom>
            <a:solidFill>
              <a:srgbClr val="90CC26"/>
            </a:solidFill>
            <a:ln w="38100" cap="flat" cmpd="sng" algn="ctr">
              <a:noFill/>
              <a:prstDash val="solid"/>
              <a:round/>
              <a:headEnd type="none" w="med" len="med"/>
              <a:tailEnd type="none" w="med" len="med"/>
            </a:ln>
            <a:effectLst/>
          </p:spPr>
          <p:txBody>
            <a:bodyPr anchor="ctr"/>
            <a:lstStyle/>
            <a:p>
              <a:pPr algn="ctr">
                <a:defRPr/>
              </a:pPr>
              <a:endParaRPr lang="en-US" sz="2400" b="1" cap="small">
                <a:solidFill>
                  <a:prstClr val="white"/>
                </a:solidFill>
                <a:effectLst>
                  <a:outerShdw blurRad="25400" dist="38100" dir="2700000" algn="tl">
                    <a:srgbClr val="000000">
                      <a:alpha val="70000"/>
                    </a:srgbClr>
                  </a:outerShdw>
                </a:effectLst>
                <a:cs typeface="Arial" pitchFamily="34" charset="0"/>
              </a:endParaRPr>
            </a:p>
          </p:txBody>
        </p:sp>
        <p:sp>
          <p:nvSpPr>
            <p:cNvPr id="16" name="Freeform 15"/>
            <p:cNvSpPr/>
            <p:nvPr/>
          </p:nvSpPr>
          <p:spPr>
            <a:xfrm>
              <a:off x="2833094" y="4090475"/>
              <a:ext cx="2741016" cy="2074829"/>
            </a:xfrm>
            <a:custGeom>
              <a:avLst/>
              <a:gdLst>
                <a:gd name="connsiteX0" fmla="*/ 674494 w 2176194"/>
                <a:gd name="connsiteY0" fmla="*/ 0 h 1645933"/>
                <a:gd name="connsiteX1" fmla="*/ 2176194 w 2176194"/>
                <a:gd name="connsiteY1" fmla="*/ 1501700 h 1645933"/>
                <a:gd name="connsiteX2" fmla="*/ 2146116 w 2176194"/>
                <a:gd name="connsiteY2" fmla="*/ 1516189 h 1645933"/>
                <a:gd name="connsiteX3" fmla="*/ 1503472 w 2176194"/>
                <a:gd name="connsiteY3" fmla="*/ 1645933 h 1645933"/>
                <a:gd name="connsiteX4" fmla="*/ 51739 w 2176194"/>
                <a:gd name="connsiteY4" fmla="*/ 781898 h 1645933"/>
                <a:gd name="connsiteX5" fmla="*/ 0 w 2176194"/>
                <a:gd name="connsiteY5" fmla="*/ 674494 h 164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76194" h="1645933">
                  <a:moveTo>
                    <a:pt x="674494" y="0"/>
                  </a:moveTo>
                  <a:lnTo>
                    <a:pt x="2176194" y="1501700"/>
                  </a:lnTo>
                  <a:lnTo>
                    <a:pt x="2146116" y="1516189"/>
                  </a:lnTo>
                  <a:cubicBezTo>
                    <a:pt x="1948593" y="1599735"/>
                    <a:pt x="1731428" y="1645933"/>
                    <a:pt x="1503472" y="1645933"/>
                  </a:cubicBezTo>
                  <a:cubicBezTo>
                    <a:pt x="876595" y="1645933"/>
                    <a:pt x="331318" y="1296556"/>
                    <a:pt x="51739" y="781898"/>
                  </a:cubicBezTo>
                  <a:lnTo>
                    <a:pt x="0" y="674494"/>
                  </a:lnTo>
                  <a:close/>
                </a:path>
              </a:pathLst>
            </a:custGeom>
            <a:solidFill>
              <a:srgbClr val="0070C0"/>
            </a:solidFill>
            <a:ln w="38100" cap="flat" cmpd="sng" algn="ctr">
              <a:noFill/>
              <a:prstDash val="solid"/>
              <a:round/>
              <a:headEnd type="none" w="med" len="med"/>
              <a:tailEnd type="none" w="med" len="med"/>
            </a:ln>
            <a:effectLst/>
          </p:spPr>
          <p:txBody>
            <a:bodyPr anchor="ctr"/>
            <a:lstStyle/>
            <a:p>
              <a:pPr algn="ctr">
                <a:defRPr/>
              </a:pPr>
              <a:endParaRPr lang="en-US" sz="2400" b="1" cap="small">
                <a:solidFill>
                  <a:prstClr val="white"/>
                </a:solidFill>
                <a:effectLst>
                  <a:outerShdw blurRad="25400" dist="38100" dir="2700000" algn="tl">
                    <a:srgbClr val="000000">
                      <a:alpha val="70000"/>
                    </a:srgbClr>
                  </a:outerShdw>
                </a:effectLst>
                <a:cs typeface="Arial" pitchFamily="34" charset="0"/>
              </a:endParaRPr>
            </a:p>
          </p:txBody>
        </p:sp>
        <p:sp>
          <p:nvSpPr>
            <p:cNvPr id="17" name="Freeform 16"/>
            <p:cNvSpPr/>
            <p:nvPr/>
          </p:nvSpPr>
          <p:spPr>
            <a:xfrm>
              <a:off x="2627784" y="2179168"/>
              <a:ext cx="2077094" cy="2744993"/>
            </a:xfrm>
            <a:custGeom>
              <a:avLst/>
              <a:gdLst>
                <a:gd name="connsiteX0" fmla="*/ 974468 w 1648179"/>
                <a:gd name="connsiteY0" fmla="*/ 0 h 2177655"/>
                <a:gd name="connsiteX1" fmla="*/ 1648179 w 1648179"/>
                <a:gd name="connsiteY1" fmla="*/ 673711 h 2177655"/>
                <a:gd name="connsiteX2" fmla="*/ 144234 w 1648179"/>
                <a:gd name="connsiteY2" fmla="*/ 2177655 h 2177655"/>
                <a:gd name="connsiteX3" fmla="*/ 129744 w 1648179"/>
                <a:gd name="connsiteY3" fmla="*/ 2147575 h 2177655"/>
                <a:gd name="connsiteX4" fmla="*/ 0 w 1648179"/>
                <a:gd name="connsiteY4" fmla="*/ 1504931 h 2177655"/>
                <a:gd name="connsiteX5" fmla="*/ 864036 w 1648179"/>
                <a:gd name="connsiteY5" fmla="*/ 53198 h 217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8179" h="2177655">
                  <a:moveTo>
                    <a:pt x="974468" y="0"/>
                  </a:moveTo>
                  <a:lnTo>
                    <a:pt x="1648179" y="673711"/>
                  </a:lnTo>
                  <a:lnTo>
                    <a:pt x="144234" y="2177655"/>
                  </a:lnTo>
                  <a:lnTo>
                    <a:pt x="129744" y="2147575"/>
                  </a:lnTo>
                  <a:cubicBezTo>
                    <a:pt x="46199" y="1950052"/>
                    <a:pt x="0" y="1732887"/>
                    <a:pt x="0" y="1504931"/>
                  </a:cubicBezTo>
                  <a:cubicBezTo>
                    <a:pt x="0" y="878053"/>
                    <a:pt x="349377" y="332777"/>
                    <a:pt x="864036" y="53198"/>
                  </a:cubicBezTo>
                  <a:close/>
                </a:path>
              </a:pathLst>
            </a:custGeom>
            <a:solidFill>
              <a:srgbClr val="FD8500"/>
            </a:solidFill>
            <a:ln w="38100" cap="flat" cmpd="sng" algn="ctr">
              <a:noFill/>
              <a:prstDash val="solid"/>
              <a:round/>
              <a:headEnd type="none" w="med" len="med"/>
              <a:tailEnd type="none" w="med" len="med"/>
            </a:ln>
            <a:effectLst/>
          </p:spPr>
          <p:txBody>
            <a:bodyPr anchor="ctr"/>
            <a:lstStyle/>
            <a:p>
              <a:pPr algn="ctr">
                <a:defRPr/>
              </a:pPr>
              <a:endParaRPr lang="en-US" sz="2400" b="1" cap="small">
                <a:solidFill>
                  <a:prstClr val="white"/>
                </a:solidFill>
                <a:effectLst>
                  <a:outerShdw blurRad="25400" dist="38100" dir="2700000" algn="tl">
                    <a:srgbClr val="000000">
                      <a:alpha val="70000"/>
                    </a:srgbClr>
                  </a:outerShdw>
                </a:effectLst>
                <a:cs typeface="Arial" pitchFamily="34" charset="0"/>
              </a:endParaRPr>
            </a:p>
          </p:txBody>
        </p:sp>
      </p:grpSp>
      <p:sp>
        <p:nvSpPr>
          <p:cNvPr id="5125" name="TextBox 26"/>
          <p:cNvSpPr txBox="1">
            <a:spLocks noChangeArrowheads="1"/>
          </p:cNvSpPr>
          <p:nvPr/>
        </p:nvSpPr>
        <p:spPr bwMode="auto">
          <a:xfrm>
            <a:off x="7177088" y="3979863"/>
            <a:ext cx="9779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000">
                <a:solidFill>
                  <a:schemeClr val="bg1"/>
                </a:solidFill>
                <a:latin typeface="Calibri Light" pitchFamily="34" charset="0"/>
              </a:rPr>
              <a:t>Communities</a:t>
            </a:r>
          </a:p>
          <a:p>
            <a:pPr eaLnBrk="1" hangingPunct="1">
              <a:spcBef>
                <a:spcPct val="0"/>
              </a:spcBef>
              <a:buFontTx/>
              <a:buNone/>
            </a:pPr>
            <a:r>
              <a:rPr lang="en-US" altLang="en-US" sz="1000">
                <a:solidFill>
                  <a:schemeClr val="bg1"/>
                </a:solidFill>
                <a:latin typeface="Calibri Light" pitchFamily="34" charset="0"/>
              </a:rPr>
              <a:t>Transformation</a:t>
            </a:r>
          </a:p>
        </p:txBody>
      </p:sp>
      <p:sp>
        <p:nvSpPr>
          <p:cNvPr id="19" name="TextBox 27"/>
          <p:cNvSpPr txBox="1">
            <a:spLocks noChangeArrowheads="1"/>
          </p:cNvSpPr>
          <p:nvPr/>
        </p:nvSpPr>
        <p:spPr bwMode="auto">
          <a:xfrm>
            <a:off x="7348538" y="5183188"/>
            <a:ext cx="98107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defRPr/>
            </a:pPr>
            <a:r>
              <a:rPr lang="en-US" altLang="en-US" sz="1050" dirty="0" smtClean="0">
                <a:solidFill>
                  <a:schemeClr val="bg1"/>
                </a:solidFill>
                <a:latin typeface="Calibri Light" pitchFamily="34" charset="0"/>
              </a:rPr>
              <a:t>      Accelerate </a:t>
            </a:r>
          </a:p>
          <a:p>
            <a:pPr eaLnBrk="1" hangingPunct="1">
              <a:spcBef>
                <a:spcPct val="0"/>
              </a:spcBef>
              <a:buFontTx/>
              <a:buNone/>
              <a:defRPr/>
            </a:pPr>
            <a:r>
              <a:rPr lang="en-US" altLang="en-US" sz="1050" dirty="0" smtClean="0">
                <a:solidFill>
                  <a:schemeClr val="bg1"/>
                </a:solidFill>
                <a:latin typeface="Calibri Light" pitchFamily="34" charset="0"/>
              </a:rPr>
              <a:t>     Rate of         </a:t>
            </a:r>
          </a:p>
          <a:p>
            <a:pPr eaLnBrk="1" hangingPunct="1">
              <a:spcBef>
                <a:spcPct val="0"/>
              </a:spcBef>
              <a:buFontTx/>
              <a:buNone/>
              <a:defRPr/>
            </a:pPr>
            <a:r>
              <a:rPr lang="en-US" altLang="en-US" sz="1050" dirty="0" smtClean="0">
                <a:solidFill>
                  <a:schemeClr val="bg1"/>
                </a:solidFill>
                <a:latin typeface="Calibri Light" pitchFamily="34" charset="0"/>
              </a:rPr>
              <a:t>   Change</a:t>
            </a:r>
          </a:p>
        </p:txBody>
      </p:sp>
      <p:sp>
        <p:nvSpPr>
          <p:cNvPr id="5127" name="TextBox 28"/>
          <p:cNvSpPr txBox="1">
            <a:spLocks noChangeArrowheads="1"/>
          </p:cNvSpPr>
          <p:nvPr/>
        </p:nvSpPr>
        <p:spPr bwMode="auto">
          <a:xfrm>
            <a:off x="6259513" y="5470525"/>
            <a:ext cx="1055687"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000">
                <a:solidFill>
                  <a:schemeClr val="bg1"/>
                </a:solidFill>
                <a:latin typeface="Calibri Light" pitchFamily="34" charset="0"/>
              </a:rPr>
              <a:t>Economy </a:t>
            </a:r>
          </a:p>
          <a:p>
            <a:pPr eaLnBrk="1" hangingPunct="1">
              <a:spcBef>
                <a:spcPct val="0"/>
              </a:spcBef>
              <a:buFontTx/>
              <a:buNone/>
            </a:pPr>
            <a:r>
              <a:rPr lang="en-US" altLang="en-US" sz="1000">
                <a:solidFill>
                  <a:schemeClr val="bg1"/>
                </a:solidFill>
                <a:latin typeface="Calibri Light" pitchFamily="34" charset="0"/>
              </a:rPr>
              <a:t>     vs Education </a:t>
            </a:r>
          </a:p>
          <a:p>
            <a:pPr eaLnBrk="1" hangingPunct="1">
              <a:spcBef>
                <a:spcPct val="0"/>
              </a:spcBef>
              <a:buFontTx/>
              <a:buNone/>
            </a:pPr>
            <a:r>
              <a:rPr lang="en-US" altLang="en-US" sz="1000">
                <a:solidFill>
                  <a:schemeClr val="bg1"/>
                </a:solidFill>
                <a:latin typeface="Calibri Light" pitchFamily="34" charset="0"/>
              </a:rPr>
              <a:t>            Demand</a:t>
            </a:r>
          </a:p>
        </p:txBody>
      </p:sp>
      <p:sp>
        <p:nvSpPr>
          <p:cNvPr id="5128" name="TextBox 29"/>
          <p:cNvSpPr txBox="1">
            <a:spLocks noChangeArrowheads="1"/>
          </p:cNvSpPr>
          <p:nvPr/>
        </p:nvSpPr>
        <p:spPr bwMode="auto">
          <a:xfrm>
            <a:off x="6227763" y="4211638"/>
            <a:ext cx="554037"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000" dirty="0">
                <a:solidFill>
                  <a:schemeClr val="bg1"/>
                </a:solidFill>
                <a:latin typeface="Calibri Light" pitchFamily="34" charset="0"/>
              </a:rPr>
              <a:t>Closing </a:t>
            </a:r>
          </a:p>
          <a:p>
            <a:pPr eaLnBrk="1" hangingPunct="1">
              <a:spcBef>
                <a:spcPct val="0"/>
              </a:spcBef>
              <a:buFontTx/>
              <a:buNone/>
            </a:pPr>
            <a:r>
              <a:rPr lang="en-US" altLang="en-US" sz="1000" dirty="0">
                <a:solidFill>
                  <a:schemeClr val="bg1"/>
                </a:solidFill>
                <a:latin typeface="Calibri Light" pitchFamily="34" charset="0"/>
              </a:rPr>
              <a:t>  Skills        </a:t>
            </a:r>
          </a:p>
          <a:p>
            <a:pPr eaLnBrk="1" hangingPunct="1">
              <a:spcBef>
                <a:spcPct val="0"/>
              </a:spcBef>
              <a:buFontTx/>
              <a:buNone/>
            </a:pPr>
            <a:r>
              <a:rPr lang="en-US" altLang="en-US" sz="1000" dirty="0">
                <a:solidFill>
                  <a:schemeClr val="bg1"/>
                </a:solidFill>
                <a:latin typeface="Calibri Light" pitchFamily="34" charset="0"/>
              </a:rPr>
              <a:t>    Gaps</a:t>
            </a:r>
          </a:p>
        </p:txBody>
      </p:sp>
      <p:grpSp>
        <p:nvGrpSpPr>
          <p:cNvPr id="5129" name="Ellipse 256"/>
          <p:cNvGrpSpPr>
            <a:grpSpLocks/>
          </p:cNvGrpSpPr>
          <p:nvPr/>
        </p:nvGrpSpPr>
        <p:grpSpPr bwMode="auto">
          <a:xfrm>
            <a:off x="-4002088" y="4418013"/>
            <a:ext cx="2768600" cy="409575"/>
            <a:chOff x="4712208" y="4803648"/>
            <a:chExt cx="2822448" cy="621792"/>
          </a:xfrm>
        </p:grpSpPr>
        <p:pic>
          <p:nvPicPr>
            <p:cNvPr id="5133" name="Ellipse 256"/>
            <p:cNvPicPr>
              <a:picLocks noChangeArrowheads="1"/>
            </p:cNvPicPr>
            <p:nvPr/>
          </p:nvPicPr>
          <p:blipFill>
            <a:blip r:embed="rId3">
              <a:lum bright="60000"/>
              <a:extLst>
                <a:ext uri="{28A0092B-C50C-407E-A947-70E740481C1C}">
                  <a14:useLocalDpi xmlns:a14="http://schemas.microsoft.com/office/drawing/2010/main" val="0"/>
                </a:ext>
              </a:extLst>
            </a:blip>
            <a:srcRect/>
            <a:stretch>
              <a:fillRect/>
            </a:stretch>
          </p:blipFill>
          <p:spPr bwMode="auto">
            <a:xfrm>
              <a:off x="4712208" y="4803648"/>
              <a:ext cx="2822448" cy="621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4" name="Text Box 369"/>
            <p:cNvSpPr txBox="1">
              <a:spLocks noChangeArrowheads="1"/>
            </p:cNvSpPr>
            <p:nvPr/>
          </p:nvSpPr>
          <p:spPr bwMode="auto">
            <a:xfrm>
              <a:off x="5129610" y="4897422"/>
              <a:ext cx="1985245" cy="4340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n-MY" altLang="en-US" sz="1800" noProof="1">
                <a:solidFill>
                  <a:srgbClr val="FFFFFF"/>
                </a:solidFill>
                <a:ea typeface="MS PGothic" pitchFamily="34" charset="-128"/>
              </a:endParaRPr>
            </a:p>
          </p:txBody>
        </p:sp>
      </p:grpSp>
      <p:sp>
        <p:nvSpPr>
          <p:cNvPr id="25" name="Title 1"/>
          <p:cNvSpPr txBox="1">
            <a:spLocks/>
          </p:cNvSpPr>
          <p:nvPr/>
        </p:nvSpPr>
        <p:spPr>
          <a:xfrm>
            <a:off x="1363663" y="4267200"/>
            <a:ext cx="4459287" cy="306388"/>
          </a:xfrm>
          <a:prstGeom prst="rect">
            <a:avLst/>
          </a:prstGeom>
        </p:spPr>
        <p:txBody>
          <a:bodyPr anchor="b">
            <a:normAutofit fontScale="92500" lnSpcReduction="10000"/>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algn="r" fontAlgn="auto">
              <a:spcAft>
                <a:spcPts val="0"/>
              </a:spcAft>
              <a:defRPr/>
            </a:pPr>
            <a:r>
              <a:rPr lang="en-US" sz="1600" dirty="0" smtClean="0">
                <a:solidFill>
                  <a:schemeClr val="tx1"/>
                </a:solidFill>
                <a:latin typeface="Arial Black"/>
              </a:rPr>
              <a:t>Catalyze underserved growth</a:t>
            </a:r>
            <a:endParaRPr lang="en-MY" sz="1600" dirty="0">
              <a:solidFill>
                <a:schemeClr val="tx1"/>
              </a:solidFill>
              <a:latin typeface="Arial Black"/>
            </a:endParaRPr>
          </a:p>
        </p:txBody>
      </p:sp>
      <p:sp>
        <p:nvSpPr>
          <p:cNvPr id="26" name="Title 1"/>
          <p:cNvSpPr txBox="1">
            <a:spLocks/>
          </p:cNvSpPr>
          <p:nvPr/>
        </p:nvSpPr>
        <p:spPr>
          <a:xfrm>
            <a:off x="1143000" y="4854575"/>
            <a:ext cx="4459288" cy="306388"/>
          </a:xfrm>
          <a:prstGeom prst="rect">
            <a:avLst/>
          </a:prstGeom>
        </p:spPr>
        <p:txBody>
          <a:bodyPr anchor="b">
            <a:normAutofit fontScale="92500" lnSpcReduction="10000"/>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algn="r" fontAlgn="auto">
              <a:spcAft>
                <a:spcPts val="0"/>
              </a:spcAft>
              <a:defRPr/>
            </a:pPr>
            <a:r>
              <a:rPr lang="en-US" sz="1600" dirty="0" smtClean="0">
                <a:solidFill>
                  <a:schemeClr val="tx1"/>
                </a:solidFill>
                <a:latin typeface="Arial Black"/>
              </a:rPr>
              <a:t>Bridging skills and knowledge gap</a:t>
            </a:r>
            <a:endParaRPr lang="en-MY" sz="1600" dirty="0">
              <a:solidFill>
                <a:schemeClr val="tx1"/>
              </a:solidFill>
              <a:latin typeface="Arial Black"/>
            </a:endParaRPr>
          </a:p>
        </p:txBody>
      </p:sp>
      <p:sp>
        <p:nvSpPr>
          <p:cNvPr id="27" name="Title 1"/>
          <p:cNvSpPr txBox="1">
            <a:spLocks/>
          </p:cNvSpPr>
          <p:nvPr/>
        </p:nvSpPr>
        <p:spPr>
          <a:xfrm>
            <a:off x="1143000" y="5387975"/>
            <a:ext cx="4800600" cy="306388"/>
          </a:xfrm>
          <a:prstGeom prst="rect">
            <a:avLst/>
          </a:prstGeom>
        </p:spPr>
        <p:txBody>
          <a:bodyPr anchor="b"/>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algn="r" fontAlgn="auto">
              <a:spcAft>
                <a:spcPts val="0"/>
              </a:spcAft>
              <a:defRPr/>
            </a:pPr>
            <a:r>
              <a:rPr lang="en-US" sz="1400" dirty="0" smtClean="0">
                <a:solidFill>
                  <a:schemeClr val="tx1"/>
                </a:solidFill>
                <a:latin typeface="Arial Black"/>
              </a:rPr>
              <a:t>Bringing industries close to communities</a:t>
            </a:r>
            <a:endParaRPr lang="en-MY" sz="1400" dirty="0">
              <a:solidFill>
                <a:schemeClr val="tx1"/>
              </a:solidFill>
              <a:latin typeface="Arial Black"/>
            </a:endParaRPr>
          </a:p>
        </p:txBody>
      </p:sp>
    </p:spTree>
    <p:extLst>
      <p:ext uri="{BB962C8B-B14F-4D97-AF65-F5344CB8AC3E}">
        <p14:creationId xmlns:p14="http://schemas.microsoft.com/office/powerpoint/2010/main" val="33415000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9750" y="2460625"/>
            <a:ext cx="5524500" cy="281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195" name="Rectangle 2"/>
          <p:cNvSpPr>
            <a:spLocks noChangeArrowheads="1"/>
          </p:cNvSpPr>
          <p:nvPr/>
        </p:nvSpPr>
        <p:spPr bwMode="auto">
          <a:xfrm>
            <a:off x="914400" y="2141538"/>
            <a:ext cx="2667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MY" altLang="en-US" sz="1600"/>
              <a:t>Demonstrate Personal &amp; Professional Accomplishment</a:t>
            </a:r>
          </a:p>
        </p:txBody>
      </p:sp>
      <p:sp>
        <p:nvSpPr>
          <p:cNvPr id="8196" name="Rectangle 4"/>
          <p:cNvSpPr>
            <a:spLocks noChangeArrowheads="1"/>
          </p:cNvSpPr>
          <p:nvPr/>
        </p:nvSpPr>
        <p:spPr bwMode="auto">
          <a:xfrm>
            <a:off x="2933700" y="4876800"/>
            <a:ext cx="19431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MY" altLang="en-US" sz="1600"/>
              <a:t>Certification and  Assessment </a:t>
            </a:r>
          </a:p>
        </p:txBody>
      </p:sp>
      <p:sp>
        <p:nvSpPr>
          <p:cNvPr id="8197" name="Rectangle 8"/>
          <p:cNvSpPr>
            <a:spLocks noChangeArrowheads="1"/>
          </p:cNvSpPr>
          <p:nvPr/>
        </p:nvSpPr>
        <p:spPr bwMode="auto">
          <a:xfrm>
            <a:off x="609600" y="4135438"/>
            <a:ext cx="20574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MY" altLang="en-US" sz="1600"/>
              <a:t>Endorsed by Reputable Bodies</a:t>
            </a:r>
          </a:p>
          <a:p>
            <a:pPr algn="ctr" eaLnBrk="1" hangingPunct="1">
              <a:spcBef>
                <a:spcPct val="0"/>
              </a:spcBef>
              <a:buFontTx/>
              <a:buNone/>
            </a:pPr>
            <a:r>
              <a:rPr lang="en-US" altLang="en-US" sz="1600"/>
              <a:t>(</a:t>
            </a:r>
            <a:r>
              <a:rPr lang="en-US" altLang="en-US" sz="1200" b="1"/>
              <a:t>TAF UMT-UniKL-UiTM-UPM</a:t>
            </a:r>
            <a:r>
              <a:rPr lang="en-US" altLang="en-US" sz="1600"/>
              <a:t>)</a:t>
            </a:r>
            <a:endParaRPr lang="en-MY" altLang="en-US" sz="1600"/>
          </a:p>
        </p:txBody>
      </p:sp>
      <p:sp>
        <p:nvSpPr>
          <p:cNvPr id="8198" name="Rectangle 9"/>
          <p:cNvSpPr>
            <a:spLocks noChangeArrowheads="1"/>
          </p:cNvSpPr>
          <p:nvPr/>
        </p:nvSpPr>
        <p:spPr bwMode="auto">
          <a:xfrm>
            <a:off x="5238750" y="1812925"/>
            <a:ext cx="19240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MY" altLang="en-US" sz="1600"/>
              <a:t>Increase skills &amp; Proficiency</a:t>
            </a:r>
          </a:p>
        </p:txBody>
      </p:sp>
      <p:sp>
        <p:nvSpPr>
          <p:cNvPr id="8199" name="Rectangle 10"/>
          <p:cNvSpPr>
            <a:spLocks noChangeArrowheads="1"/>
          </p:cNvSpPr>
          <p:nvPr/>
        </p:nvSpPr>
        <p:spPr bwMode="auto">
          <a:xfrm>
            <a:off x="7373938" y="2651125"/>
            <a:ext cx="1160462"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MY" altLang="en-US" sz="1600"/>
              <a:t>Real Business Case Exposure</a:t>
            </a:r>
          </a:p>
        </p:txBody>
      </p:sp>
      <p:sp>
        <p:nvSpPr>
          <p:cNvPr id="8200" name="Rectangle 11"/>
          <p:cNvSpPr>
            <a:spLocks noChangeArrowheads="1"/>
          </p:cNvSpPr>
          <p:nvPr/>
        </p:nvSpPr>
        <p:spPr bwMode="auto">
          <a:xfrm>
            <a:off x="6477000" y="4808538"/>
            <a:ext cx="1160463"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MY" altLang="en-US" sz="1600"/>
              <a:t>Structured &amp; Practical Modules</a:t>
            </a:r>
          </a:p>
        </p:txBody>
      </p:sp>
      <p:sp>
        <p:nvSpPr>
          <p:cNvPr id="10" name="Title 1"/>
          <p:cNvSpPr txBox="1">
            <a:spLocks/>
          </p:cNvSpPr>
          <p:nvPr/>
        </p:nvSpPr>
        <p:spPr>
          <a:xfrm>
            <a:off x="609600" y="152400"/>
            <a:ext cx="6477000" cy="838200"/>
          </a:xfrm>
          <a:prstGeom prst="rect">
            <a:avLst/>
          </a:prstGeom>
        </p:spPr>
        <p:txBody>
          <a:bodyPr anchor="b">
            <a:normAutofit/>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fontAlgn="auto">
              <a:spcAft>
                <a:spcPts val="0"/>
              </a:spcAft>
              <a:defRPr/>
            </a:pPr>
            <a:r>
              <a:rPr lang="en-US" sz="3000" dirty="0" smtClean="0">
                <a:solidFill>
                  <a:schemeClr val="tx1"/>
                </a:solidFill>
                <a:latin typeface="Arial Black"/>
              </a:rPr>
              <a:t>Key competencies</a:t>
            </a:r>
            <a:endParaRPr lang="en-MY" sz="3000" dirty="0">
              <a:solidFill>
                <a:schemeClr val="tx1"/>
              </a:solidFill>
              <a:latin typeface="Arial Black"/>
            </a:endParaRPr>
          </a:p>
        </p:txBody>
      </p:sp>
    </p:spTree>
    <p:extLst>
      <p:ext uri="{BB962C8B-B14F-4D97-AF65-F5344CB8AC3E}">
        <p14:creationId xmlns:p14="http://schemas.microsoft.com/office/powerpoint/2010/main" val="28418668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45338" y="2360613"/>
            <a:ext cx="1279525" cy="930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1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7888" y="3349625"/>
            <a:ext cx="1196975" cy="1030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0"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67638" y="1524000"/>
            <a:ext cx="565150" cy="733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1"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92950" y="4391025"/>
            <a:ext cx="1374775" cy="1336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2" name="Picture 2"/>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7216775" y="1574800"/>
            <a:ext cx="57785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itle 1"/>
          <p:cNvSpPr txBox="1">
            <a:spLocks/>
          </p:cNvSpPr>
          <p:nvPr/>
        </p:nvSpPr>
        <p:spPr>
          <a:xfrm>
            <a:off x="609600" y="152400"/>
            <a:ext cx="6477000" cy="838200"/>
          </a:xfrm>
          <a:prstGeom prst="rect">
            <a:avLst/>
          </a:prstGeom>
        </p:spPr>
        <p:txBody>
          <a:bodyPr anchor="b">
            <a:normAutofit/>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fontAlgn="auto">
              <a:spcAft>
                <a:spcPts val="0"/>
              </a:spcAft>
              <a:defRPr/>
            </a:pPr>
            <a:r>
              <a:rPr lang="en-US" sz="3000" dirty="0" smtClean="0">
                <a:solidFill>
                  <a:schemeClr val="tx1"/>
                </a:solidFill>
                <a:latin typeface="Arial Black"/>
              </a:rPr>
              <a:t>Training approach</a:t>
            </a:r>
            <a:endParaRPr lang="en-MY" sz="3000" dirty="0">
              <a:solidFill>
                <a:schemeClr val="tx1"/>
              </a:solidFill>
              <a:latin typeface="Arial Black"/>
            </a:endParaRPr>
          </a:p>
        </p:txBody>
      </p:sp>
      <p:grpSp>
        <p:nvGrpSpPr>
          <p:cNvPr id="9224" name="Group 2"/>
          <p:cNvGrpSpPr>
            <a:grpSpLocks/>
          </p:cNvGrpSpPr>
          <p:nvPr/>
        </p:nvGrpSpPr>
        <p:grpSpPr bwMode="auto">
          <a:xfrm>
            <a:off x="762000" y="2057400"/>
            <a:ext cx="5449888" cy="3292475"/>
            <a:chOff x="-2286000" y="2057400"/>
            <a:chExt cx="5449889" cy="3292475"/>
          </a:xfrm>
        </p:grpSpPr>
        <p:grpSp>
          <p:nvGrpSpPr>
            <p:cNvPr id="9225" name="Group 18"/>
            <p:cNvGrpSpPr>
              <a:grpSpLocks/>
            </p:cNvGrpSpPr>
            <p:nvPr/>
          </p:nvGrpSpPr>
          <p:grpSpPr bwMode="auto">
            <a:xfrm>
              <a:off x="-2286000" y="2057400"/>
              <a:ext cx="5449889" cy="3292475"/>
              <a:chOff x="6613690" y="1916648"/>
              <a:chExt cx="2335939" cy="3031116"/>
            </a:xfrm>
          </p:grpSpPr>
          <p:sp>
            <p:nvSpPr>
              <p:cNvPr id="13" name="Rounded Rectangle 12"/>
              <p:cNvSpPr/>
              <p:nvPr/>
            </p:nvSpPr>
            <p:spPr>
              <a:xfrm>
                <a:off x="6613690" y="1916648"/>
                <a:ext cx="2335939" cy="3031116"/>
              </a:xfrm>
              <a:prstGeom prst="roundRect">
                <a:avLst>
                  <a:gd name="adj" fmla="val 5238"/>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US" sz="1400"/>
              </a:p>
            </p:txBody>
          </p:sp>
          <p:grpSp>
            <p:nvGrpSpPr>
              <p:cNvPr id="9229" name="Group 21"/>
              <p:cNvGrpSpPr>
                <a:grpSpLocks/>
              </p:cNvGrpSpPr>
              <p:nvPr/>
            </p:nvGrpSpPr>
            <p:grpSpPr bwMode="auto">
              <a:xfrm>
                <a:off x="7694031" y="4734797"/>
                <a:ext cx="166319" cy="164450"/>
                <a:chOff x="4446940" y="5280381"/>
                <a:chExt cx="237363" cy="234696"/>
              </a:xfrm>
            </p:grpSpPr>
            <p:sp>
              <p:nvSpPr>
                <p:cNvPr id="16" name="Oval 15"/>
                <p:cNvSpPr>
                  <a:spLocks noChangeArrowheads="1"/>
                </p:cNvSpPr>
                <p:nvPr/>
              </p:nvSpPr>
              <p:spPr bwMode="auto">
                <a:xfrm>
                  <a:off x="4446244" y="5279796"/>
                  <a:ext cx="237917" cy="237777"/>
                </a:xfrm>
                <a:prstGeom prst="ellipse">
                  <a:avLst/>
                </a:prstGeom>
                <a:gradFill flip="none" rotWithShape="1">
                  <a:gsLst>
                    <a:gs pos="29000">
                      <a:schemeClr val="tx1"/>
                    </a:gs>
                    <a:gs pos="73000">
                      <a:schemeClr val="tx1">
                        <a:lumMod val="65000"/>
                        <a:lumOff val="3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US" sz="2400"/>
                </a:p>
              </p:txBody>
            </p:sp>
            <p:sp>
              <p:nvSpPr>
                <p:cNvPr id="17" name="Rounded Rectangle 16"/>
                <p:cNvSpPr/>
                <p:nvPr/>
              </p:nvSpPr>
              <p:spPr>
                <a:xfrm>
                  <a:off x="4515191" y="5356970"/>
                  <a:ext cx="100023" cy="102202"/>
                </a:xfrm>
                <a:prstGeom prst="roundRect">
                  <a:avLst/>
                </a:prstGeom>
                <a:no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US" sz="1400"/>
                </a:p>
              </p:txBody>
            </p:sp>
          </p:grpSp>
          <p:sp>
            <p:nvSpPr>
              <p:cNvPr id="15" name="Freeform 14"/>
              <p:cNvSpPr/>
              <p:nvPr/>
            </p:nvSpPr>
            <p:spPr>
              <a:xfrm>
                <a:off x="7324066" y="1934186"/>
                <a:ext cx="1608552" cy="2035846"/>
              </a:xfrm>
              <a:custGeom>
                <a:avLst/>
                <a:gdLst>
                  <a:gd name="connsiteX0" fmla="*/ 0 w 2296537"/>
                  <a:gd name="connsiteY0" fmla="*/ 0 h 2906437"/>
                  <a:gd name="connsiteX1" fmla="*/ 2121915 w 2296537"/>
                  <a:gd name="connsiteY1" fmla="*/ 0 h 2906437"/>
                  <a:gd name="connsiteX2" fmla="*/ 2296537 w 2296537"/>
                  <a:gd name="connsiteY2" fmla="*/ 174622 h 2906437"/>
                  <a:gd name="connsiteX3" fmla="*/ 2296537 w 2296537"/>
                  <a:gd name="connsiteY3" fmla="*/ 2906437 h 2906437"/>
                </a:gdLst>
                <a:ahLst/>
                <a:cxnLst>
                  <a:cxn ang="0">
                    <a:pos x="connsiteX0" y="connsiteY0"/>
                  </a:cxn>
                  <a:cxn ang="0">
                    <a:pos x="connsiteX1" y="connsiteY1"/>
                  </a:cxn>
                  <a:cxn ang="0">
                    <a:pos x="connsiteX2" y="connsiteY2"/>
                  </a:cxn>
                  <a:cxn ang="0">
                    <a:pos x="connsiteX3" y="connsiteY3"/>
                  </a:cxn>
                </a:cxnLst>
                <a:rect l="l" t="t" r="r" b="b"/>
                <a:pathLst>
                  <a:path w="2296537" h="2906437">
                    <a:moveTo>
                      <a:pt x="0" y="0"/>
                    </a:moveTo>
                    <a:lnTo>
                      <a:pt x="2121915" y="0"/>
                    </a:lnTo>
                    <a:cubicBezTo>
                      <a:pt x="2218356" y="0"/>
                      <a:pt x="2296537" y="78181"/>
                      <a:pt x="2296537" y="174622"/>
                    </a:cubicBezTo>
                    <a:lnTo>
                      <a:pt x="2296537" y="2906437"/>
                    </a:lnTo>
                    <a:close/>
                  </a:path>
                </a:pathLst>
              </a:custGeom>
              <a:solidFill>
                <a:schemeClr val="bg1">
                  <a:lumMod val="9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US" sz="2400"/>
              </a:p>
            </p:txBody>
          </p:sp>
        </p:grpSp>
        <p:sp>
          <p:nvSpPr>
            <p:cNvPr id="2" name="Rounded Rectangle 1"/>
            <p:cNvSpPr/>
            <p:nvPr/>
          </p:nvSpPr>
          <p:spPr>
            <a:xfrm>
              <a:off x="-2133600" y="2209800"/>
              <a:ext cx="5105401" cy="28956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9227" name="TextBox 1"/>
            <p:cNvSpPr txBox="1">
              <a:spLocks noChangeArrowheads="1"/>
            </p:cNvSpPr>
            <p:nvPr/>
          </p:nvSpPr>
          <p:spPr bwMode="auto">
            <a:xfrm>
              <a:off x="-1752600" y="2209800"/>
              <a:ext cx="4248150" cy="289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pPr>
              <a:r>
                <a:rPr lang="en-US" altLang="en-US" sz="1800" b="1" dirty="0"/>
                <a:t>Main Approach-Class Room Training</a:t>
              </a:r>
            </a:p>
            <a:p>
              <a:pPr lvl="1" eaLnBrk="1" hangingPunct="1">
                <a:spcBef>
                  <a:spcPct val="0"/>
                </a:spcBef>
              </a:pPr>
              <a:r>
                <a:rPr lang="en-US" altLang="en-US" sz="1600" dirty="0"/>
                <a:t>Min 10-20 Participation</a:t>
              </a:r>
            </a:p>
            <a:p>
              <a:pPr lvl="1" eaLnBrk="1" hangingPunct="1">
                <a:spcBef>
                  <a:spcPct val="0"/>
                </a:spcBef>
              </a:pPr>
              <a:r>
                <a:rPr lang="en-US" altLang="en-US" sz="1600" dirty="0"/>
                <a:t>3 Modules (SPS, </a:t>
              </a:r>
              <a:r>
                <a:rPr lang="en-US" altLang="en-US" sz="1600" dirty="0" err="1"/>
                <a:t>SPSLite</a:t>
              </a:r>
              <a:r>
                <a:rPr lang="en-US" altLang="en-US" sz="1600" dirty="0"/>
                <a:t> &amp; </a:t>
              </a:r>
              <a:r>
                <a:rPr lang="en-US" altLang="en-US" sz="1600" dirty="0" err="1"/>
                <a:t>SPSWeb</a:t>
              </a:r>
              <a:r>
                <a:rPr lang="en-US" altLang="en-US" sz="1600" dirty="0"/>
                <a:t>)</a:t>
              </a:r>
            </a:p>
            <a:p>
              <a:pPr lvl="1" eaLnBrk="1" hangingPunct="1">
                <a:spcBef>
                  <a:spcPct val="0"/>
                </a:spcBef>
              </a:pPr>
              <a:r>
                <a:rPr lang="en-US" altLang="en-US" sz="1600" dirty="0"/>
                <a:t>2 Days Training + 1 Day Exam</a:t>
              </a:r>
            </a:p>
            <a:p>
              <a:pPr lvl="1" eaLnBrk="1" hangingPunct="1">
                <a:spcBef>
                  <a:spcPct val="0"/>
                </a:spcBef>
              </a:pPr>
              <a:r>
                <a:rPr lang="en-US" altLang="en-US" sz="1600" dirty="0"/>
                <a:t>Online Certification (.pdf format) </a:t>
              </a:r>
            </a:p>
            <a:p>
              <a:pPr eaLnBrk="1" hangingPunct="1">
                <a:spcBef>
                  <a:spcPct val="0"/>
                </a:spcBef>
              </a:pPr>
              <a:endParaRPr lang="en-US" altLang="en-US" sz="1800" dirty="0"/>
            </a:p>
            <a:p>
              <a:pPr eaLnBrk="1" hangingPunct="1">
                <a:spcBef>
                  <a:spcPct val="0"/>
                </a:spcBef>
              </a:pPr>
              <a:r>
                <a:rPr lang="en-US" altLang="en-US" sz="1800" b="1" dirty="0"/>
                <a:t>Optional Training Approach</a:t>
              </a:r>
            </a:p>
            <a:p>
              <a:pPr lvl="1" eaLnBrk="1" hangingPunct="1">
                <a:spcBef>
                  <a:spcPct val="0"/>
                </a:spcBef>
              </a:pPr>
              <a:r>
                <a:rPr lang="en-US" altLang="en-US" sz="1600" dirty="0"/>
                <a:t>Web Based Training Seminar (Webinar)</a:t>
              </a:r>
            </a:p>
            <a:p>
              <a:pPr lvl="1" eaLnBrk="1" hangingPunct="1">
                <a:spcBef>
                  <a:spcPct val="0"/>
                </a:spcBef>
              </a:pPr>
              <a:r>
                <a:rPr lang="en-US" altLang="en-US" sz="1600" dirty="0"/>
                <a:t>Video Training &amp; Tutorials</a:t>
              </a:r>
            </a:p>
            <a:p>
              <a:pPr lvl="1" eaLnBrk="1" hangingPunct="1">
                <a:spcBef>
                  <a:spcPct val="0"/>
                </a:spcBef>
              </a:pPr>
              <a:r>
                <a:rPr lang="en-US" altLang="en-US" sz="1600" dirty="0"/>
                <a:t>Mobile Video Training &amp; Tutorials</a:t>
              </a:r>
            </a:p>
            <a:p>
              <a:pPr lvl="1" eaLnBrk="1" hangingPunct="1">
                <a:spcBef>
                  <a:spcPct val="0"/>
                </a:spcBef>
              </a:pPr>
              <a:r>
                <a:rPr lang="en-US" altLang="en-US" sz="1600" dirty="0"/>
                <a:t>Online Training Materials</a:t>
              </a:r>
            </a:p>
          </p:txBody>
        </p:sp>
      </p:grpSp>
    </p:spTree>
    <p:extLst>
      <p:ext uri="{BB962C8B-B14F-4D97-AF65-F5344CB8AC3E}">
        <p14:creationId xmlns:p14="http://schemas.microsoft.com/office/powerpoint/2010/main" val="766512754"/>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Hexagon 17"/>
          <p:cNvSpPr/>
          <p:nvPr/>
        </p:nvSpPr>
        <p:spPr>
          <a:xfrm>
            <a:off x="1295400" y="3581400"/>
            <a:ext cx="1828800" cy="1557338"/>
          </a:xfrm>
          <a:prstGeom prst="hexagon">
            <a:avLst/>
          </a:prstGeom>
          <a:noFill/>
          <a:ln w="127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19" name="Hexagon 18"/>
          <p:cNvSpPr/>
          <p:nvPr/>
        </p:nvSpPr>
        <p:spPr>
          <a:xfrm>
            <a:off x="4267200" y="3581400"/>
            <a:ext cx="1828800" cy="1557338"/>
          </a:xfrm>
          <a:prstGeom prst="hexagon">
            <a:avLst/>
          </a:prstGeom>
          <a:noFill/>
          <a:ln w="127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10244" name="Rectangle 4"/>
          <p:cNvSpPr>
            <a:spLocks noChangeArrowheads="1"/>
          </p:cNvSpPr>
          <p:nvPr/>
        </p:nvSpPr>
        <p:spPr bwMode="auto">
          <a:xfrm>
            <a:off x="2903538" y="3200400"/>
            <a:ext cx="15081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a:t>Business </a:t>
            </a:r>
          </a:p>
          <a:p>
            <a:pPr algn="ctr" eaLnBrk="1" hangingPunct="1">
              <a:spcBef>
                <a:spcPct val="0"/>
              </a:spcBef>
              <a:buFontTx/>
              <a:buNone/>
            </a:pPr>
            <a:r>
              <a:rPr lang="en-US" altLang="en-US" sz="1600" b="1"/>
              <a:t>Documentation</a:t>
            </a:r>
            <a:endParaRPr lang="en-MY" altLang="en-US" sz="1600" b="1"/>
          </a:p>
        </p:txBody>
      </p:sp>
      <p:sp>
        <p:nvSpPr>
          <p:cNvPr id="10245" name="Rectangle 6"/>
          <p:cNvSpPr>
            <a:spLocks noChangeArrowheads="1"/>
          </p:cNvSpPr>
          <p:nvPr/>
        </p:nvSpPr>
        <p:spPr bwMode="auto">
          <a:xfrm>
            <a:off x="609600" y="1295400"/>
            <a:ext cx="693578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MY" altLang="en-US" sz="1600"/>
              <a:t>We are proud to offer training and certification to support Pi1M needs including:</a:t>
            </a:r>
          </a:p>
        </p:txBody>
      </p:sp>
      <p:sp>
        <p:nvSpPr>
          <p:cNvPr id="10246" name="Rectangle 7"/>
          <p:cNvSpPr>
            <a:spLocks noChangeArrowheads="1"/>
          </p:cNvSpPr>
          <p:nvPr/>
        </p:nvSpPr>
        <p:spPr bwMode="auto">
          <a:xfrm>
            <a:off x="4671219" y="4038599"/>
            <a:ext cx="102076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dirty="0" err="1"/>
              <a:t>SPSLite</a:t>
            </a:r>
            <a:r>
              <a:rPr lang="en-US" altLang="en-US" sz="1600" b="1" dirty="0"/>
              <a:t> </a:t>
            </a:r>
          </a:p>
          <a:p>
            <a:pPr algn="ctr" eaLnBrk="1" hangingPunct="1">
              <a:spcBef>
                <a:spcPct val="0"/>
              </a:spcBef>
              <a:buFontTx/>
              <a:buNone/>
            </a:pPr>
            <a:r>
              <a:rPr lang="en-US" altLang="en-US" sz="1600" b="1" dirty="0" err="1"/>
              <a:t>CashBook</a:t>
            </a:r>
            <a:endParaRPr lang="en-MY" altLang="en-US" sz="1600" b="1" dirty="0"/>
          </a:p>
        </p:txBody>
      </p:sp>
      <p:sp>
        <p:nvSpPr>
          <p:cNvPr id="10247" name="Rectangle 9"/>
          <p:cNvSpPr>
            <a:spLocks noChangeArrowheads="1"/>
          </p:cNvSpPr>
          <p:nvPr/>
        </p:nvSpPr>
        <p:spPr bwMode="auto">
          <a:xfrm>
            <a:off x="5883275" y="4876800"/>
            <a:ext cx="165576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dirty="0" err="1"/>
              <a:t>SPSLite</a:t>
            </a:r>
            <a:r>
              <a:rPr lang="en-US" altLang="en-US" sz="1600" b="1" dirty="0"/>
              <a:t> </a:t>
            </a:r>
          </a:p>
          <a:p>
            <a:pPr algn="ctr" eaLnBrk="1" hangingPunct="1">
              <a:spcBef>
                <a:spcPct val="0"/>
              </a:spcBef>
              <a:buFontTx/>
              <a:buNone/>
            </a:pPr>
            <a:r>
              <a:rPr lang="en-US" altLang="en-US" sz="1600" b="1" dirty="0"/>
              <a:t>Website Advance</a:t>
            </a:r>
            <a:endParaRPr lang="en-MY" altLang="en-US" sz="1600" b="1" dirty="0"/>
          </a:p>
        </p:txBody>
      </p:sp>
      <p:sp>
        <p:nvSpPr>
          <p:cNvPr id="10248" name="Rectangle 10"/>
          <p:cNvSpPr>
            <a:spLocks noChangeArrowheads="1"/>
          </p:cNvSpPr>
          <p:nvPr/>
        </p:nvSpPr>
        <p:spPr bwMode="auto">
          <a:xfrm>
            <a:off x="1295400" y="4161631"/>
            <a:ext cx="169703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dirty="0"/>
              <a:t>SPS Basic Training</a:t>
            </a:r>
            <a:endParaRPr lang="en-MY" altLang="en-US" sz="1600" b="1" dirty="0"/>
          </a:p>
        </p:txBody>
      </p:sp>
      <p:pic>
        <p:nvPicPr>
          <p:cNvPr id="10250" name="Picture 19"/>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76400" y="2459038"/>
            <a:ext cx="1093788" cy="43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Hexagon 1"/>
          <p:cNvSpPr/>
          <p:nvPr/>
        </p:nvSpPr>
        <p:spPr>
          <a:xfrm>
            <a:off x="1295400" y="1905000"/>
            <a:ext cx="1828800" cy="1557338"/>
          </a:xfrm>
          <a:prstGeom prst="hexagon">
            <a:avLst/>
          </a:prstGeom>
          <a:noFill/>
          <a:ln w="127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16" name="Hexagon 15"/>
          <p:cNvSpPr/>
          <p:nvPr/>
        </p:nvSpPr>
        <p:spPr>
          <a:xfrm>
            <a:off x="2743200" y="2743200"/>
            <a:ext cx="1828800" cy="1557338"/>
          </a:xfrm>
          <a:prstGeom prst="hexagon">
            <a:avLst/>
          </a:prstGeom>
          <a:noFill/>
          <a:ln w="127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17" name="Hexagon 16"/>
          <p:cNvSpPr/>
          <p:nvPr/>
        </p:nvSpPr>
        <p:spPr>
          <a:xfrm>
            <a:off x="4267200" y="1947863"/>
            <a:ext cx="1828800" cy="1557337"/>
          </a:xfrm>
          <a:prstGeom prst="hexagon">
            <a:avLst/>
          </a:prstGeom>
          <a:noFill/>
          <a:ln w="127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22" name="Hexagon 21"/>
          <p:cNvSpPr/>
          <p:nvPr/>
        </p:nvSpPr>
        <p:spPr>
          <a:xfrm>
            <a:off x="2819400" y="4386263"/>
            <a:ext cx="1828800" cy="1557337"/>
          </a:xfrm>
          <a:prstGeom prst="hexagon">
            <a:avLst/>
          </a:prstGeom>
          <a:noFill/>
          <a:ln w="127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23" name="Hexagon 22"/>
          <p:cNvSpPr/>
          <p:nvPr/>
        </p:nvSpPr>
        <p:spPr>
          <a:xfrm>
            <a:off x="5791200" y="4386263"/>
            <a:ext cx="1828800" cy="1557337"/>
          </a:xfrm>
          <a:prstGeom prst="hexagon">
            <a:avLst/>
          </a:prstGeom>
          <a:noFill/>
          <a:ln w="127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24" name="Title 1"/>
          <p:cNvSpPr txBox="1">
            <a:spLocks/>
          </p:cNvSpPr>
          <p:nvPr/>
        </p:nvSpPr>
        <p:spPr>
          <a:xfrm>
            <a:off x="609600" y="152400"/>
            <a:ext cx="6477000" cy="838200"/>
          </a:xfrm>
          <a:prstGeom prst="rect">
            <a:avLst/>
          </a:prstGeom>
        </p:spPr>
        <p:txBody>
          <a:bodyPr anchor="b">
            <a:normAutofit/>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fontAlgn="auto">
              <a:spcAft>
                <a:spcPts val="0"/>
              </a:spcAft>
              <a:defRPr/>
            </a:pPr>
            <a:r>
              <a:rPr lang="en-US" sz="3000" dirty="0" smtClean="0">
                <a:solidFill>
                  <a:schemeClr val="tx1"/>
                </a:solidFill>
                <a:latin typeface="Arial Black"/>
              </a:rPr>
              <a:t>Training modules</a:t>
            </a:r>
            <a:endParaRPr lang="en-MY" sz="3000" dirty="0">
              <a:solidFill>
                <a:schemeClr val="tx1"/>
              </a:solidFill>
              <a:latin typeface="Arial Black"/>
            </a:endParaRPr>
          </a:p>
        </p:txBody>
      </p:sp>
      <p:sp>
        <p:nvSpPr>
          <p:cNvPr id="10258" name="Rectangle 9"/>
          <p:cNvSpPr>
            <a:spLocks noChangeArrowheads="1"/>
          </p:cNvSpPr>
          <p:nvPr/>
        </p:nvSpPr>
        <p:spPr bwMode="auto">
          <a:xfrm>
            <a:off x="3047526" y="4872831"/>
            <a:ext cx="13573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dirty="0" err="1"/>
              <a:t>SPSLite</a:t>
            </a:r>
            <a:r>
              <a:rPr lang="en-US" altLang="en-US" sz="1600" b="1" dirty="0"/>
              <a:t> </a:t>
            </a:r>
          </a:p>
          <a:p>
            <a:pPr algn="ctr" eaLnBrk="1" hangingPunct="1">
              <a:spcBef>
                <a:spcPct val="0"/>
              </a:spcBef>
              <a:buFontTx/>
              <a:buNone/>
            </a:pPr>
            <a:r>
              <a:rPr lang="en-US" altLang="en-US" sz="1600" b="1" dirty="0"/>
              <a:t>Website Basic</a:t>
            </a:r>
            <a:endParaRPr lang="en-MY" altLang="en-US" sz="1600" b="1" dirty="0"/>
          </a:p>
        </p:txBody>
      </p:sp>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95800" y="2475340"/>
            <a:ext cx="1298433" cy="496460"/>
          </a:xfrm>
          <a:prstGeom prst="rect">
            <a:avLst/>
          </a:prstGeom>
        </p:spPr>
      </p:pic>
      <p:sp>
        <p:nvSpPr>
          <p:cNvPr id="21" name="Hexagon 20"/>
          <p:cNvSpPr/>
          <p:nvPr/>
        </p:nvSpPr>
        <p:spPr>
          <a:xfrm>
            <a:off x="5791200" y="2802731"/>
            <a:ext cx="1828800" cy="1557337"/>
          </a:xfrm>
          <a:prstGeom prst="hexagon">
            <a:avLst/>
          </a:prstGeom>
          <a:noFill/>
          <a:ln w="1270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MY"/>
          </a:p>
        </p:txBody>
      </p:sp>
      <p:sp>
        <p:nvSpPr>
          <p:cNvPr id="25" name="Rectangle 9"/>
          <p:cNvSpPr>
            <a:spLocks noChangeArrowheads="1"/>
          </p:cNvSpPr>
          <p:nvPr/>
        </p:nvSpPr>
        <p:spPr bwMode="auto">
          <a:xfrm>
            <a:off x="5904008" y="3395246"/>
            <a:ext cx="158254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dirty="0" smtClean="0"/>
              <a:t>SPS Certification</a:t>
            </a:r>
            <a:endParaRPr lang="en-MY" altLang="en-US" sz="1600" b="1" dirty="0"/>
          </a:p>
        </p:txBody>
      </p:sp>
    </p:spTree>
    <p:extLst>
      <p:ext uri="{BB962C8B-B14F-4D97-AF65-F5344CB8AC3E}">
        <p14:creationId xmlns:p14="http://schemas.microsoft.com/office/powerpoint/2010/main" val="14573857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663575" y="1706563"/>
          <a:ext cx="8207374" cy="2713038"/>
        </p:xfrm>
        <a:graphic>
          <a:graphicData uri="http://schemas.openxmlformats.org/drawingml/2006/table">
            <a:tbl>
              <a:tblPr firstRow="1" bandRow="1">
                <a:tableStyleId>{93296810-A885-4BE3-A3E7-6D5BEEA58F35}</a:tableStyleId>
              </a:tblPr>
              <a:tblGrid>
                <a:gridCol w="403059"/>
                <a:gridCol w="1719428"/>
                <a:gridCol w="838200"/>
                <a:gridCol w="1905000"/>
                <a:gridCol w="838200"/>
                <a:gridCol w="1295400"/>
                <a:gridCol w="1208087"/>
              </a:tblGrid>
              <a:tr h="731632">
                <a:tc>
                  <a:txBody>
                    <a:bodyPr/>
                    <a:lstStyle/>
                    <a:p>
                      <a:pPr algn="ctr"/>
                      <a:r>
                        <a:rPr lang="en-MY" sz="1400" dirty="0" smtClean="0"/>
                        <a:t>No</a:t>
                      </a:r>
                      <a:endParaRPr lang="en-MY" sz="1400" dirty="0"/>
                    </a:p>
                  </a:txBody>
                  <a:tcPr marL="91423" marR="91423" marT="45717" marB="45717"/>
                </a:tc>
                <a:tc>
                  <a:txBody>
                    <a:bodyPr/>
                    <a:lstStyle/>
                    <a:p>
                      <a:pPr algn="ctr"/>
                      <a:r>
                        <a:rPr lang="en-MY" sz="1400" dirty="0" smtClean="0"/>
                        <a:t>LIST</a:t>
                      </a:r>
                      <a:r>
                        <a:rPr lang="en-MY" sz="1400" baseline="0" dirty="0" smtClean="0"/>
                        <a:t> OF </a:t>
                      </a:r>
                      <a:r>
                        <a:rPr lang="en-MY" sz="1400" dirty="0" smtClean="0"/>
                        <a:t>TRAINING</a:t>
                      </a:r>
                      <a:endParaRPr lang="en-MY" sz="1400" dirty="0"/>
                    </a:p>
                  </a:txBody>
                  <a:tcPr marL="91423" marR="91423" marT="45717" marB="45717"/>
                </a:tc>
                <a:tc>
                  <a:txBody>
                    <a:bodyPr/>
                    <a:lstStyle/>
                    <a:p>
                      <a:pPr algn="ctr"/>
                      <a:r>
                        <a:rPr lang="en-US" sz="1400" dirty="0" smtClean="0"/>
                        <a:t>Class Room</a:t>
                      </a:r>
                      <a:endParaRPr lang="en-MY" sz="1400" dirty="0"/>
                    </a:p>
                  </a:txBody>
                  <a:tcPr marL="91423" marR="91423" marT="45717" marB="45717"/>
                </a:tc>
                <a:tc>
                  <a:txBody>
                    <a:bodyPr/>
                    <a:lstStyle/>
                    <a:p>
                      <a:pPr algn="ctr"/>
                      <a:r>
                        <a:rPr lang="en-US" sz="1400" dirty="0" smtClean="0"/>
                        <a:t>Web/ Mobile Training Video &amp; Tutorial</a:t>
                      </a:r>
                      <a:endParaRPr lang="en-MY" sz="1400" dirty="0"/>
                    </a:p>
                  </a:txBody>
                  <a:tcPr marL="91423" marR="91423" marT="45717" marB="45717"/>
                </a:tc>
                <a:tc>
                  <a:txBody>
                    <a:bodyPr/>
                    <a:lstStyle/>
                    <a:p>
                      <a:pPr algn="ctr"/>
                      <a:r>
                        <a:rPr lang="en-US" sz="1400" dirty="0" smtClean="0"/>
                        <a:t>Webinar</a:t>
                      </a:r>
                      <a:endParaRPr lang="en-MY" sz="1400" dirty="0"/>
                    </a:p>
                  </a:txBody>
                  <a:tcPr marL="91423" marR="91423" marT="45717" marB="45717"/>
                </a:tc>
                <a:tc>
                  <a:txBody>
                    <a:bodyPr/>
                    <a:lstStyle/>
                    <a:p>
                      <a:pPr algn="ctr"/>
                      <a:r>
                        <a:rPr lang="en-US" sz="1400" dirty="0" smtClean="0"/>
                        <a:t>Online Training Materials</a:t>
                      </a:r>
                      <a:endParaRPr lang="en-MY" sz="1400" dirty="0"/>
                    </a:p>
                  </a:txBody>
                  <a:tcPr marL="91423" marR="91423" marT="45717" marB="45717"/>
                </a:tc>
                <a:tc>
                  <a:txBody>
                    <a:bodyPr/>
                    <a:lstStyle/>
                    <a:p>
                      <a:pPr algn="ctr"/>
                      <a:r>
                        <a:rPr lang="en-US" sz="1400" dirty="0" smtClean="0"/>
                        <a:t>Online Test &amp; Examination</a:t>
                      </a:r>
                      <a:endParaRPr lang="en-MY" sz="1400" dirty="0"/>
                    </a:p>
                  </a:txBody>
                  <a:tcPr marL="91423" marR="91423" marT="45717" marB="45717"/>
                </a:tc>
              </a:tr>
              <a:tr h="457262">
                <a:tc>
                  <a:txBody>
                    <a:bodyPr/>
                    <a:lstStyle/>
                    <a:p>
                      <a:pPr algn="ctr"/>
                      <a:r>
                        <a:rPr lang="en-US" sz="1200" dirty="0" smtClean="0"/>
                        <a:t>1</a:t>
                      </a:r>
                      <a:endParaRPr lang="en-MY" sz="1200" dirty="0"/>
                    </a:p>
                  </a:txBody>
                  <a:tcPr marL="91423" marR="91423" marT="45717" marB="45717"/>
                </a:tc>
                <a:tc>
                  <a:txBody>
                    <a:bodyPr/>
                    <a:lstStyle/>
                    <a:p>
                      <a:pPr algn="l"/>
                      <a:r>
                        <a:rPr lang="en-US" sz="1200" dirty="0" smtClean="0"/>
                        <a:t>Business Documentation Training</a:t>
                      </a:r>
                      <a:endParaRPr lang="en-MY" sz="1200" dirty="0"/>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r>
              <a:tr h="304834">
                <a:tc>
                  <a:txBody>
                    <a:bodyPr/>
                    <a:lstStyle/>
                    <a:p>
                      <a:pPr algn="ctr"/>
                      <a:r>
                        <a:rPr lang="en-US" sz="1200" dirty="0" smtClean="0"/>
                        <a:t>2</a:t>
                      </a:r>
                      <a:endParaRPr lang="en-MY" sz="1200" dirty="0"/>
                    </a:p>
                  </a:txBody>
                  <a:tcPr marL="91423" marR="91423" marT="45717" marB="45717"/>
                </a:tc>
                <a:tc>
                  <a:txBody>
                    <a:bodyPr/>
                    <a:lstStyle/>
                    <a:p>
                      <a:pPr algn="l"/>
                      <a:r>
                        <a:rPr lang="en-MY" sz="1200" dirty="0" smtClean="0"/>
                        <a:t>SPS Basic Training</a:t>
                      </a:r>
                      <a:endParaRPr lang="en-MY" sz="1200" dirty="0"/>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r>
              <a:tr h="304834">
                <a:tc>
                  <a:txBody>
                    <a:bodyPr/>
                    <a:lstStyle/>
                    <a:p>
                      <a:pPr algn="ctr"/>
                      <a:r>
                        <a:rPr lang="en-US" sz="1200" dirty="0" smtClean="0"/>
                        <a:t>3</a:t>
                      </a:r>
                      <a:endParaRPr lang="en-MY" sz="1200" dirty="0"/>
                    </a:p>
                  </a:txBody>
                  <a:tcPr marL="91423" marR="91423" marT="45717" marB="45717"/>
                </a:tc>
                <a:tc>
                  <a:txBody>
                    <a:bodyPr/>
                    <a:lstStyle/>
                    <a:p>
                      <a:pPr algn="l"/>
                      <a:r>
                        <a:rPr lang="en-MY" sz="1200" dirty="0" err="1" smtClean="0"/>
                        <a:t>SPSLite</a:t>
                      </a:r>
                      <a:r>
                        <a:rPr lang="en-MY" sz="1200" dirty="0" smtClean="0"/>
                        <a:t> Training </a:t>
                      </a:r>
                      <a:endParaRPr lang="en-MY" sz="1200" dirty="0"/>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r>
              <a:tr h="457214">
                <a:tc>
                  <a:txBody>
                    <a:bodyPr/>
                    <a:lstStyle/>
                    <a:p>
                      <a:pPr algn="ctr"/>
                      <a:r>
                        <a:rPr lang="en-US" sz="1200" dirty="0" smtClean="0"/>
                        <a:t>4</a:t>
                      </a:r>
                      <a:endParaRPr lang="en-MY" sz="1200" dirty="0"/>
                    </a:p>
                  </a:txBody>
                  <a:tcPr marL="91423" marR="91423"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1200" dirty="0" err="1" smtClean="0"/>
                        <a:t>SPSLite</a:t>
                      </a:r>
                      <a:r>
                        <a:rPr lang="en-MY" sz="1200" dirty="0" smtClean="0"/>
                        <a:t> Web</a:t>
                      </a:r>
                      <a:r>
                        <a:rPr lang="en-MY" sz="1200" baseline="0" dirty="0" smtClean="0"/>
                        <a:t>site Training (Basic)</a:t>
                      </a:r>
                      <a:endParaRPr lang="en-MY" sz="1200" dirty="0" smtClean="0"/>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c>
                  <a:txBody>
                    <a:bodyPr/>
                    <a:lstStyle/>
                    <a:p>
                      <a:pPr marL="0" indent="0" algn="ctr">
                        <a:buFont typeface="Arial" panose="020B0604020202020204" pitchFamily="34" charset="0"/>
                        <a:buNone/>
                      </a:pPr>
                      <a:r>
                        <a:rPr lang="en-MY" sz="1400" baseline="0" dirty="0" smtClean="0"/>
                        <a:t>√</a:t>
                      </a:r>
                    </a:p>
                  </a:txBody>
                  <a:tcPr marL="91423" marR="91423" marT="45717" marB="45717"/>
                </a:tc>
              </a:tr>
              <a:tr h="457262">
                <a:tc>
                  <a:txBody>
                    <a:bodyPr/>
                    <a:lstStyle/>
                    <a:p>
                      <a:pPr algn="ctr"/>
                      <a:r>
                        <a:rPr lang="en-US" sz="1200" dirty="0" smtClean="0"/>
                        <a:t>5</a:t>
                      </a:r>
                      <a:endParaRPr lang="en-MY" sz="1200" dirty="0"/>
                    </a:p>
                  </a:txBody>
                  <a:tcPr marL="91423" marR="91423" marT="45717" marB="45717"/>
                </a:tc>
                <a:tc>
                  <a:txBody>
                    <a:bodyPr/>
                    <a:lstStyle/>
                    <a:p>
                      <a:pPr algn="l"/>
                      <a:r>
                        <a:rPr lang="en-MY" sz="1200" dirty="0" err="1" smtClean="0"/>
                        <a:t>SPSLite</a:t>
                      </a:r>
                      <a:r>
                        <a:rPr lang="en-MY" sz="1200" dirty="0" smtClean="0"/>
                        <a:t> Web</a:t>
                      </a:r>
                      <a:r>
                        <a:rPr lang="en-MY" sz="1200" baseline="0" dirty="0" smtClean="0"/>
                        <a:t>site Training (Advance)</a:t>
                      </a:r>
                      <a:endParaRPr lang="en-MY" sz="1200" dirty="0"/>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c>
                  <a:txBody>
                    <a:bodyPr/>
                    <a:lstStyle/>
                    <a:p>
                      <a: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MY" sz="1400" baseline="0" dirty="0" smtClean="0"/>
                        <a:t>√</a:t>
                      </a:r>
                    </a:p>
                  </a:txBody>
                  <a:tcPr marL="91423" marR="91423" marT="45717" marB="45717"/>
                </a:tc>
              </a:tr>
            </a:tbl>
          </a:graphicData>
        </a:graphic>
      </p:graphicFrame>
      <p:sp>
        <p:nvSpPr>
          <p:cNvPr id="4" name="Title 1"/>
          <p:cNvSpPr txBox="1">
            <a:spLocks/>
          </p:cNvSpPr>
          <p:nvPr/>
        </p:nvSpPr>
        <p:spPr>
          <a:xfrm>
            <a:off x="609600" y="152400"/>
            <a:ext cx="6477000" cy="838200"/>
          </a:xfrm>
          <a:prstGeom prst="rect">
            <a:avLst/>
          </a:prstGeom>
        </p:spPr>
        <p:txBody>
          <a:bodyPr anchor="b">
            <a:normAutofit/>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fontAlgn="auto">
              <a:spcAft>
                <a:spcPts val="0"/>
              </a:spcAft>
              <a:defRPr/>
            </a:pPr>
            <a:r>
              <a:rPr lang="en-US" sz="3000" dirty="0" smtClean="0">
                <a:solidFill>
                  <a:schemeClr val="tx1"/>
                </a:solidFill>
                <a:latin typeface="Arial Black"/>
              </a:rPr>
              <a:t>Training modules……</a:t>
            </a:r>
            <a:r>
              <a:rPr lang="en-US" sz="3000" dirty="0" err="1" smtClean="0">
                <a:solidFill>
                  <a:schemeClr val="tx1"/>
                </a:solidFill>
                <a:latin typeface="Arial Black"/>
              </a:rPr>
              <a:t>cont</a:t>
            </a:r>
            <a:endParaRPr lang="en-MY" sz="3000" dirty="0">
              <a:solidFill>
                <a:schemeClr val="tx1"/>
              </a:solidFill>
              <a:latin typeface="Arial Black"/>
            </a:endParaRPr>
          </a:p>
        </p:txBody>
      </p:sp>
    </p:spTree>
    <p:extLst>
      <p:ext uri="{BB962C8B-B14F-4D97-AF65-F5344CB8AC3E}">
        <p14:creationId xmlns:p14="http://schemas.microsoft.com/office/powerpoint/2010/main" val="16876101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468313" y="1676400"/>
          <a:ext cx="8447088" cy="3905355"/>
        </p:xfrm>
        <a:graphic>
          <a:graphicData uri="http://schemas.openxmlformats.org/drawingml/2006/table">
            <a:tbl>
              <a:tblPr firstRow="1" bandRow="1">
                <a:tableStyleId>{93296810-A885-4BE3-A3E7-6D5BEEA58F35}</a:tableStyleId>
              </a:tblPr>
              <a:tblGrid>
                <a:gridCol w="680206"/>
                <a:gridCol w="2049556"/>
                <a:gridCol w="1746864"/>
                <a:gridCol w="1271113"/>
                <a:gridCol w="1251550"/>
                <a:gridCol w="1447799"/>
              </a:tblGrid>
              <a:tr h="350823">
                <a:tc>
                  <a:txBody>
                    <a:bodyPr/>
                    <a:lstStyle/>
                    <a:p>
                      <a:pPr algn="ctr"/>
                      <a:r>
                        <a:rPr lang="en-US" sz="1700" dirty="0" smtClean="0"/>
                        <a:t>No.</a:t>
                      </a:r>
                      <a:endParaRPr lang="en-MY" sz="1700" dirty="0"/>
                    </a:p>
                  </a:txBody>
                  <a:tcPr marL="91423" marR="91423" marT="45673" marB="45673"/>
                </a:tc>
                <a:tc>
                  <a:txBody>
                    <a:bodyPr/>
                    <a:lstStyle/>
                    <a:p>
                      <a:pPr algn="ctr"/>
                      <a:r>
                        <a:rPr lang="en-MY" sz="1700" dirty="0" smtClean="0"/>
                        <a:t>TRAINING MODULES</a:t>
                      </a:r>
                      <a:endParaRPr lang="en-MY" sz="1700" dirty="0"/>
                    </a:p>
                  </a:txBody>
                  <a:tcPr marL="91423" marR="91423" marT="45673" marB="45673"/>
                </a:tc>
                <a:tc>
                  <a:txBody>
                    <a:bodyPr/>
                    <a:lstStyle/>
                    <a:p>
                      <a:pPr algn="ctr"/>
                      <a:r>
                        <a:rPr lang="en-MY" sz="1700" dirty="0" smtClean="0"/>
                        <a:t>TARGET USER</a:t>
                      </a:r>
                      <a:endParaRPr lang="en-MY" sz="1700" dirty="0"/>
                    </a:p>
                  </a:txBody>
                  <a:tcPr marL="91423" marR="91423" marT="45673" marB="45673"/>
                </a:tc>
                <a:tc>
                  <a:txBody>
                    <a:bodyPr/>
                    <a:lstStyle/>
                    <a:p>
                      <a:pPr algn="ctr"/>
                      <a:r>
                        <a:rPr lang="en-MY" sz="1700" dirty="0" smtClean="0"/>
                        <a:t>FREQUENCY</a:t>
                      </a:r>
                      <a:endParaRPr lang="en-MY" sz="1700" dirty="0"/>
                    </a:p>
                  </a:txBody>
                  <a:tcPr marL="91423" marR="91423" marT="45673" marB="45673"/>
                </a:tc>
                <a:tc>
                  <a:txBody>
                    <a:bodyPr/>
                    <a:lstStyle/>
                    <a:p>
                      <a:pPr algn="ctr"/>
                      <a:r>
                        <a:rPr lang="en-MY" sz="1700" dirty="0" smtClean="0"/>
                        <a:t>DURATION</a:t>
                      </a:r>
                      <a:endParaRPr lang="en-MY" sz="1700" dirty="0"/>
                    </a:p>
                  </a:txBody>
                  <a:tcPr marL="91423" marR="91423" marT="45673" marB="45673"/>
                </a:tc>
                <a:tc>
                  <a:txBody>
                    <a:bodyPr/>
                    <a:lstStyle/>
                    <a:p>
                      <a:pPr algn="ctr"/>
                      <a:r>
                        <a:rPr lang="en-MY" sz="1700" dirty="0" smtClean="0"/>
                        <a:t>RESOURCES</a:t>
                      </a:r>
                      <a:endParaRPr lang="en-MY" sz="1700" dirty="0"/>
                    </a:p>
                  </a:txBody>
                  <a:tcPr marL="91423" marR="91423" marT="45673" marB="45673"/>
                </a:tc>
              </a:tr>
              <a:tr h="822831">
                <a:tc rowSpan="2">
                  <a:txBody>
                    <a:bodyPr/>
                    <a:lstStyle/>
                    <a:p>
                      <a:pPr algn="ctr"/>
                      <a:r>
                        <a:rPr lang="en-US" sz="1600" dirty="0" smtClean="0"/>
                        <a:t>DAY 1</a:t>
                      </a:r>
                      <a:endParaRPr lang="en-MY" sz="1600" dirty="0"/>
                    </a:p>
                    <a:p>
                      <a:pPr algn="ctr"/>
                      <a:endParaRPr lang="en-MY" sz="1600" dirty="0"/>
                    </a:p>
                  </a:txBody>
                  <a:tcPr marL="91423" marR="91423" marT="45673" marB="45673" anchor="ctr">
                    <a:solidFill>
                      <a:schemeClr val="accent6">
                        <a:lumMod val="20000"/>
                        <a:lumOff val="80000"/>
                      </a:schemeClr>
                    </a:solidFill>
                  </a:tcPr>
                </a:tc>
                <a:tc>
                  <a:txBody>
                    <a:bodyPr/>
                    <a:lstStyle/>
                    <a:p>
                      <a:pPr algn="l"/>
                      <a:r>
                        <a:rPr lang="en-MY" sz="1600" baseline="0" dirty="0" smtClean="0"/>
                        <a:t>Basic Accounting &amp; Business Documentation</a:t>
                      </a:r>
                    </a:p>
                  </a:txBody>
                  <a:tcPr marL="91423" marR="91423" marT="45673" marB="45673" anchor="ctr">
                    <a:solidFill>
                      <a:schemeClr val="accent6">
                        <a:lumMod val="20000"/>
                        <a:lumOff val="80000"/>
                      </a:schemeClr>
                    </a:solidFill>
                  </a:tcPr>
                </a:tc>
                <a:tc rowSpan="4">
                  <a:txBody>
                    <a:bodyPr/>
                    <a:lstStyle/>
                    <a:p>
                      <a:pPr marL="285750" indent="-285750" algn="l">
                        <a:buFont typeface="Arial" panose="020B0604020202020204" pitchFamily="34" charset="0"/>
                        <a:buChar char="•"/>
                      </a:pPr>
                      <a:r>
                        <a:rPr lang="en-MY" sz="1600" dirty="0" smtClean="0"/>
                        <a:t>Micro Entrepreneurs</a:t>
                      </a:r>
                    </a:p>
                    <a:p>
                      <a:pPr marL="285750" indent="-285750" algn="l">
                        <a:buFont typeface="Arial" panose="020B0604020202020204" pitchFamily="34" charset="0"/>
                        <a:buChar char="•"/>
                      </a:pPr>
                      <a:r>
                        <a:rPr lang="en-US" sz="1600" baseline="0" dirty="0" smtClean="0"/>
                        <a:t>SPS Leavers</a:t>
                      </a:r>
                    </a:p>
                    <a:p>
                      <a:pPr marL="285750" indent="-285750" algn="l">
                        <a:buFont typeface="Arial" panose="020B0604020202020204" pitchFamily="34" charset="0"/>
                        <a:buChar char="•"/>
                      </a:pPr>
                      <a:r>
                        <a:rPr lang="en-US" sz="1600" baseline="0" dirty="0" smtClean="0"/>
                        <a:t>Under Graduates</a:t>
                      </a:r>
                    </a:p>
                    <a:p>
                      <a:pPr marL="285750" indent="-285750" algn="l">
                        <a:buFont typeface="Arial" panose="020B0604020202020204" pitchFamily="34" charset="0"/>
                        <a:buChar char="•"/>
                      </a:pPr>
                      <a:r>
                        <a:rPr lang="en-US" sz="1600" baseline="0" dirty="0" smtClean="0"/>
                        <a:t>Graduates</a:t>
                      </a:r>
                      <a:endParaRPr lang="en-MY" sz="1600" baseline="0" dirty="0" smtClean="0"/>
                    </a:p>
                  </a:txBody>
                  <a:tcPr marL="91423" marR="91423" marT="45673" marB="45673" anchor="ctr">
                    <a:solidFill>
                      <a:schemeClr val="accent6">
                        <a:lumMod val="20000"/>
                        <a:lumOff val="80000"/>
                      </a:schemeClr>
                    </a:solidFill>
                  </a:tcPr>
                </a:tc>
                <a:tc rowSpan="4">
                  <a:txBody>
                    <a:bodyPr/>
                    <a:lstStyle/>
                    <a:p>
                      <a:pPr algn="ctr"/>
                      <a:r>
                        <a:rPr lang="en-US" sz="1600" dirty="0" smtClean="0"/>
                        <a:t>Weekly</a:t>
                      </a:r>
                      <a:endParaRPr lang="en-MY" sz="1600" dirty="0" smtClean="0"/>
                    </a:p>
                  </a:txBody>
                  <a:tcPr marL="91423" marR="91423" marT="45673" marB="45673" anchor="ctr">
                    <a:solidFill>
                      <a:schemeClr val="accent6">
                        <a:lumMod val="20000"/>
                        <a:lumOff val="80000"/>
                      </a:schemeClr>
                    </a:solidFill>
                  </a:tcPr>
                </a:tc>
                <a:tc>
                  <a:txBody>
                    <a:bodyPr/>
                    <a:lstStyle/>
                    <a:p>
                      <a:pPr algn="l"/>
                      <a:r>
                        <a:rPr lang="en-US" sz="1600" baseline="0" dirty="0" smtClean="0"/>
                        <a:t>1 </a:t>
                      </a:r>
                      <a:r>
                        <a:rPr lang="en-US" sz="1200" baseline="0" dirty="0" smtClean="0"/>
                        <a:t>1/2</a:t>
                      </a:r>
                      <a:r>
                        <a:rPr lang="en-US" sz="1600" baseline="0" dirty="0" smtClean="0"/>
                        <a:t> Hours</a:t>
                      </a:r>
                      <a:endParaRPr lang="en-MY" sz="1600" baseline="0" dirty="0" smtClean="0"/>
                    </a:p>
                  </a:txBody>
                  <a:tcPr marL="91423" marR="91423" marT="45673" marB="45673" anchor="ctr">
                    <a:solidFill>
                      <a:schemeClr val="accent6">
                        <a:lumMod val="20000"/>
                        <a:lumOff val="80000"/>
                      </a:schemeClr>
                    </a:solidFill>
                  </a:tcPr>
                </a:tc>
                <a:tc rowSpan="4">
                  <a:txBody>
                    <a:bodyPr/>
                    <a:lstStyle/>
                    <a:p>
                      <a:pPr algn="ctr"/>
                      <a:r>
                        <a:rPr lang="en-MY" sz="1600" dirty="0" smtClean="0"/>
                        <a:t>3 Persons</a:t>
                      </a:r>
                      <a:endParaRPr lang="en-MY" sz="1600" dirty="0"/>
                    </a:p>
                  </a:txBody>
                  <a:tcPr marL="91423" marR="91423" marT="45673" marB="45673" anchor="ctr">
                    <a:solidFill>
                      <a:schemeClr val="accent6">
                        <a:lumMod val="20000"/>
                        <a:lumOff val="80000"/>
                      </a:schemeClr>
                    </a:solidFill>
                  </a:tcPr>
                </a:tc>
              </a:tr>
              <a:tr h="1085934">
                <a:tc vMerge="1">
                  <a:txBody>
                    <a:bodyPr/>
                    <a:lstStyle/>
                    <a:p>
                      <a:pPr algn="ctr"/>
                      <a:endParaRPr lang="en-MY" sz="1200" dirty="0"/>
                    </a:p>
                  </a:txBody>
                  <a:tcPr marL="91423" marR="91423" marT="45686" marB="45686"/>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1600" dirty="0" smtClean="0"/>
                        <a:t>SPSLite Training &amp;</a:t>
                      </a:r>
                      <a:r>
                        <a:rPr lang="en-MY" sz="1600" baseline="0" dirty="0" smtClean="0"/>
                        <a:t> </a:t>
                      </a:r>
                      <a:r>
                        <a:rPr lang="en-MY" sz="1600" dirty="0" smtClean="0"/>
                        <a:t>Basic/ Advance SPSLite</a:t>
                      </a:r>
                      <a:r>
                        <a:rPr lang="en-MY" sz="1600" baseline="0" dirty="0" smtClean="0"/>
                        <a:t> </a:t>
                      </a:r>
                      <a:r>
                        <a:rPr lang="en-MY" sz="1600" dirty="0" smtClean="0"/>
                        <a:t>Website Training </a:t>
                      </a:r>
                    </a:p>
                  </a:txBody>
                  <a:tcPr marL="91423" marR="91423" marT="45673" marB="45673" anchor="ctr">
                    <a:solidFill>
                      <a:schemeClr val="accent6">
                        <a:lumMod val="20000"/>
                        <a:lumOff val="80000"/>
                      </a:schemeClr>
                    </a:solidFill>
                  </a:tcPr>
                </a:tc>
                <a:tc vMerge="1">
                  <a:txBody>
                    <a:bodyPr/>
                    <a:lstStyle/>
                    <a:p>
                      <a:pPr marL="0" indent="0" algn="l">
                        <a:buFont typeface="Arial" panose="020B0604020202020204" pitchFamily="34" charset="0"/>
                        <a:buNone/>
                      </a:pPr>
                      <a:endParaRPr lang="en-MY" sz="1200" baseline="0" dirty="0" smtClean="0"/>
                    </a:p>
                  </a:txBody>
                  <a:tcPr marL="91423" marR="91423" marT="45686" marB="45686"/>
                </a:tc>
                <a:tc vMerge="1">
                  <a:txBody>
                    <a:bodyPr/>
                    <a:lstStyle/>
                    <a:p>
                      <a:pPr algn="ctr"/>
                      <a:endParaRPr lang="en-MY" sz="1200" dirty="0" smtClean="0"/>
                    </a:p>
                  </a:txBody>
                  <a:tcPr marL="91423" marR="91423" marT="45686" marB="45686"/>
                </a:tc>
                <a:tc>
                  <a:txBody>
                    <a:bodyPr/>
                    <a:lstStyle/>
                    <a:p>
                      <a:pPr algn="l"/>
                      <a:r>
                        <a:rPr lang="en-US" sz="1600" baseline="0" dirty="0" smtClean="0"/>
                        <a:t>1 </a:t>
                      </a:r>
                      <a:r>
                        <a:rPr lang="en-US" sz="1200" baseline="0" dirty="0" smtClean="0"/>
                        <a:t>1/2</a:t>
                      </a:r>
                      <a:r>
                        <a:rPr lang="en-US" sz="1600" baseline="0" dirty="0" smtClean="0"/>
                        <a:t> Hours</a:t>
                      </a:r>
                      <a:endParaRPr lang="en-MY" sz="1600" baseline="0" dirty="0" smtClean="0"/>
                    </a:p>
                  </a:txBody>
                  <a:tcPr marL="91423" marR="91423" marT="45673" marB="45673" anchor="ctr"/>
                </a:tc>
                <a:tc vMerge="1">
                  <a:txBody>
                    <a:bodyPr/>
                    <a:lstStyle/>
                    <a:p>
                      <a:pPr algn="ctr"/>
                      <a:endParaRPr lang="en-MY" sz="1200" dirty="0"/>
                    </a:p>
                  </a:txBody>
                  <a:tcPr marL="91423" marR="91423" marT="45686" marB="45686"/>
                </a:tc>
              </a:tr>
              <a:tr h="822831">
                <a:tc>
                  <a:txBody>
                    <a:bodyPr/>
                    <a:lstStyle/>
                    <a:p>
                      <a:pPr algn="ctr"/>
                      <a:endParaRPr lang="en-US" sz="1600" dirty="0" smtClean="0"/>
                    </a:p>
                    <a:p>
                      <a:pPr algn="ctr"/>
                      <a:r>
                        <a:rPr lang="en-US" sz="1600" dirty="0" smtClean="0"/>
                        <a:t>DAY 2</a:t>
                      </a:r>
                    </a:p>
                    <a:p>
                      <a:pPr algn="ctr"/>
                      <a:endParaRPr lang="en-MY" sz="1600" dirty="0"/>
                    </a:p>
                  </a:txBody>
                  <a:tcPr marL="91423" marR="91423" marT="45673" marB="45673" anchor="ctr">
                    <a:solidFill>
                      <a:schemeClr val="accent6">
                        <a:lumMod val="20000"/>
                        <a:lumOff val="80000"/>
                      </a:schemeClr>
                    </a:solidFill>
                  </a:tcPr>
                </a:tc>
                <a:tc>
                  <a:txBody>
                    <a:bodyPr/>
                    <a:lstStyle/>
                    <a:p>
                      <a:pPr algn="l"/>
                      <a:r>
                        <a:rPr lang="en-MY" sz="1600" dirty="0" smtClean="0"/>
                        <a:t>SPS Training</a:t>
                      </a:r>
                      <a:endParaRPr lang="en-MY" sz="1600" dirty="0"/>
                    </a:p>
                  </a:txBody>
                  <a:tcPr marL="91423" marR="91423" marT="45673" marB="45673" anchor="ctr">
                    <a:solidFill>
                      <a:schemeClr val="accent6">
                        <a:lumMod val="20000"/>
                        <a:lumOff val="80000"/>
                      </a:schemeClr>
                    </a:solidFill>
                  </a:tcPr>
                </a:tc>
                <a:tc vMerge="1">
                  <a:txBody>
                    <a:bodyPr/>
                    <a:lstStyle/>
                    <a:p>
                      <a:pPr marL="285750" indent="-285750" algn="l">
                        <a:buFont typeface="Arial" panose="020B0604020202020204" pitchFamily="34" charset="0"/>
                        <a:buChar char="•"/>
                      </a:pPr>
                      <a:endParaRPr lang="en-MY" sz="1200" baseline="0" dirty="0" smtClean="0"/>
                    </a:p>
                  </a:txBody>
                  <a:tcPr marL="91423" marR="91423" marT="45686" marB="45686"/>
                </a:tc>
                <a:tc vMerge="1">
                  <a:txBody>
                    <a:bodyPr/>
                    <a:lstStyle/>
                    <a:p>
                      <a:pPr algn="ctr"/>
                      <a:endParaRPr lang="en-MY" sz="1200" dirty="0" smtClean="0"/>
                    </a:p>
                  </a:txBody>
                  <a:tcPr marL="91423" marR="91423" marT="45686" marB="45686"/>
                </a:tc>
                <a:tc>
                  <a:txBody>
                    <a:bodyPr/>
                    <a:lstStyle/>
                    <a:p>
                      <a:pPr algn="l"/>
                      <a:r>
                        <a:rPr lang="en-US" sz="1600" dirty="0" smtClean="0"/>
                        <a:t>3</a:t>
                      </a:r>
                      <a:r>
                        <a:rPr lang="en-US" sz="1600" baseline="0" dirty="0" smtClean="0"/>
                        <a:t> hours</a:t>
                      </a:r>
                      <a:endParaRPr lang="en-MY" sz="1600" dirty="0"/>
                    </a:p>
                  </a:txBody>
                  <a:tcPr marL="91423" marR="91423" marT="45673" marB="45673" anchor="ctr"/>
                </a:tc>
                <a:tc vMerge="1">
                  <a:txBody>
                    <a:bodyPr/>
                    <a:lstStyle/>
                    <a:p>
                      <a:pPr algn="ctr"/>
                      <a:endParaRPr lang="en-MY" sz="1200" dirty="0"/>
                    </a:p>
                  </a:txBody>
                  <a:tcPr marL="91423" marR="91423" marT="45686" marB="45686"/>
                </a:tc>
              </a:tr>
              <a:tr h="822831">
                <a:tc>
                  <a:txBody>
                    <a:bodyPr/>
                    <a:lstStyle/>
                    <a:p>
                      <a:pPr algn="ctr"/>
                      <a:endParaRPr lang="en-US" sz="1600" dirty="0" smtClean="0"/>
                    </a:p>
                    <a:p>
                      <a:pPr algn="ctr"/>
                      <a:r>
                        <a:rPr lang="en-US" sz="1600" dirty="0" smtClean="0"/>
                        <a:t>DAY 3</a:t>
                      </a:r>
                    </a:p>
                    <a:p>
                      <a:pPr algn="ctr"/>
                      <a:endParaRPr lang="en-MY" sz="1600" dirty="0"/>
                    </a:p>
                  </a:txBody>
                  <a:tcPr marL="91423" marR="91423" marT="45673" marB="45673" anchor="ctr">
                    <a:solidFill>
                      <a:schemeClr val="accent6">
                        <a:lumMod val="20000"/>
                        <a:lumOff val="80000"/>
                      </a:schemeClr>
                    </a:solidFill>
                  </a:tcPr>
                </a:tc>
                <a:tc>
                  <a:txBody>
                    <a:bodyPr/>
                    <a:lstStyle/>
                    <a:p>
                      <a:pPr algn="l"/>
                      <a:r>
                        <a:rPr lang="en-US" sz="1600" dirty="0" smtClean="0"/>
                        <a:t>1 Full</a:t>
                      </a:r>
                      <a:r>
                        <a:rPr lang="en-US" sz="1600" baseline="0" dirty="0" smtClean="0"/>
                        <a:t> Day Examination</a:t>
                      </a:r>
                      <a:endParaRPr lang="en-MY" sz="1600" dirty="0"/>
                    </a:p>
                  </a:txBody>
                  <a:tcPr marL="91423" marR="91423" marT="45673" marB="45673" anchor="ctr">
                    <a:solidFill>
                      <a:schemeClr val="accent6">
                        <a:lumMod val="20000"/>
                        <a:lumOff val="80000"/>
                      </a:schemeClr>
                    </a:solidFill>
                  </a:tcPr>
                </a:tc>
                <a:tc vMerge="1">
                  <a:txBody>
                    <a:bodyPr/>
                    <a:lstStyle/>
                    <a:p>
                      <a:pPr marL="285750" indent="-285750" algn="l">
                        <a:buFont typeface="Arial" panose="020B0604020202020204" pitchFamily="34" charset="0"/>
                        <a:buChar char="•"/>
                      </a:pPr>
                      <a:endParaRPr lang="en-MY" sz="1200" baseline="0" dirty="0" smtClean="0"/>
                    </a:p>
                  </a:txBody>
                  <a:tcPr marL="91423" marR="91423" marT="45686" marB="45686"/>
                </a:tc>
                <a:tc vMerge="1">
                  <a:txBody>
                    <a:bodyPr/>
                    <a:lstStyle/>
                    <a:p>
                      <a:pPr algn="ctr"/>
                      <a:endParaRPr lang="en-MY" sz="1200" dirty="0" smtClean="0"/>
                    </a:p>
                  </a:txBody>
                  <a:tcPr marL="91423" marR="91423" marT="45686" marB="45686"/>
                </a:tc>
                <a:tc>
                  <a:txBody>
                    <a:bodyPr/>
                    <a:lstStyle/>
                    <a:p>
                      <a:pPr algn="l"/>
                      <a:endParaRPr lang="en-MY" sz="1600" dirty="0"/>
                    </a:p>
                  </a:txBody>
                  <a:tcPr marL="91423" marR="91423" marT="45673" marB="45673" anchor="ctr"/>
                </a:tc>
                <a:tc vMerge="1">
                  <a:txBody>
                    <a:bodyPr/>
                    <a:lstStyle/>
                    <a:p>
                      <a:pPr algn="ctr"/>
                      <a:endParaRPr lang="en-MY" sz="1200" dirty="0"/>
                    </a:p>
                  </a:txBody>
                  <a:tcPr marL="91423" marR="91423" marT="45686" marB="45686"/>
                </a:tc>
              </a:tr>
            </a:tbl>
          </a:graphicData>
        </a:graphic>
      </p:graphicFrame>
      <p:sp>
        <p:nvSpPr>
          <p:cNvPr id="4" name="Title 1"/>
          <p:cNvSpPr txBox="1">
            <a:spLocks/>
          </p:cNvSpPr>
          <p:nvPr/>
        </p:nvSpPr>
        <p:spPr>
          <a:xfrm>
            <a:off x="609600" y="152400"/>
            <a:ext cx="6477000" cy="838200"/>
          </a:xfrm>
          <a:prstGeom prst="rect">
            <a:avLst/>
          </a:prstGeom>
        </p:spPr>
        <p:txBody>
          <a:bodyPr anchor="b">
            <a:normAutofit/>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fontAlgn="auto">
              <a:spcAft>
                <a:spcPts val="0"/>
              </a:spcAft>
              <a:defRPr/>
            </a:pPr>
            <a:r>
              <a:rPr lang="en-US" sz="3000" dirty="0" smtClean="0">
                <a:solidFill>
                  <a:schemeClr val="tx1"/>
                </a:solidFill>
                <a:latin typeface="Arial Black"/>
              </a:rPr>
              <a:t>Target audience…...</a:t>
            </a:r>
            <a:r>
              <a:rPr lang="en-US" sz="3000" dirty="0" err="1" smtClean="0">
                <a:solidFill>
                  <a:schemeClr val="tx1"/>
                </a:solidFill>
                <a:latin typeface="Arial Black"/>
              </a:rPr>
              <a:t>cont</a:t>
            </a:r>
            <a:endParaRPr lang="en-MY" sz="3000" dirty="0">
              <a:solidFill>
                <a:schemeClr val="tx1"/>
              </a:solidFill>
              <a:latin typeface="Arial Black"/>
            </a:endParaRPr>
          </a:p>
        </p:txBody>
      </p:sp>
    </p:spTree>
    <p:extLst>
      <p:ext uri="{BB962C8B-B14F-4D97-AF65-F5344CB8AC3E}">
        <p14:creationId xmlns:p14="http://schemas.microsoft.com/office/powerpoint/2010/main" val="39757554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4314978" y="666102"/>
            <a:ext cx="3762222" cy="53536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386" name="AutoShape 29" descr="Image result for TELEKOM MALAYSIA"/>
          <p:cNvSpPr>
            <a:spLocks noChangeAspect="1" noChangeArrowheads="1"/>
          </p:cNvSpPr>
          <p:nvPr/>
        </p:nvSpPr>
        <p:spPr bwMode="auto">
          <a:xfrm>
            <a:off x="144463"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MY" altLang="en-US" sz="1800"/>
          </a:p>
        </p:txBody>
      </p:sp>
      <p:sp>
        <p:nvSpPr>
          <p:cNvPr id="16387" name="AutoShape 33" descr="Image result for maxis"/>
          <p:cNvSpPr>
            <a:spLocks noChangeAspect="1" noChangeArrowheads="1"/>
          </p:cNvSpPr>
          <p:nvPr/>
        </p:nvSpPr>
        <p:spPr bwMode="auto">
          <a:xfrm>
            <a:off x="296863"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MY" altLang="en-US" sz="1800"/>
          </a:p>
        </p:txBody>
      </p:sp>
      <p:sp>
        <p:nvSpPr>
          <p:cNvPr id="16388" name="AutoShape 35" descr="Image result for maxis"/>
          <p:cNvSpPr>
            <a:spLocks noChangeAspect="1" noChangeArrowheads="1"/>
          </p:cNvSpPr>
          <p:nvPr/>
        </p:nvSpPr>
        <p:spPr bwMode="auto">
          <a:xfrm>
            <a:off x="449263"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MY" altLang="en-US" sz="1800"/>
          </a:p>
        </p:txBody>
      </p:sp>
      <p:sp>
        <p:nvSpPr>
          <p:cNvPr id="9" name="Title 1"/>
          <p:cNvSpPr txBox="1">
            <a:spLocks/>
          </p:cNvSpPr>
          <p:nvPr/>
        </p:nvSpPr>
        <p:spPr>
          <a:xfrm>
            <a:off x="457200" y="152400"/>
            <a:ext cx="7907338" cy="838200"/>
          </a:xfrm>
          <a:prstGeom prst="rect">
            <a:avLst/>
          </a:prstGeom>
        </p:spPr>
        <p:txBody>
          <a:bodyPr anchor="b">
            <a:normAutofit/>
          </a:bodyPr>
          <a:lstStyle>
            <a:lvl1pPr algn="l" defTabSz="914400" rtl="0" eaLnBrk="1" latinLnBrk="0" hangingPunct="1">
              <a:spcBef>
                <a:spcPct val="0"/>
              </a:spcBef>
              <a:buNone/>
              <a:defRPr sz="3600" kern="1200" cap="all" spc="-60" baseline="0">
                <a:solidFill>
                  <a:schemeClr val="tx2"/>
                </a:solidFill>
                <a:latin typeface="+mj-lt"/>
                <a:ea typeface="+mj-ea"/>
                <a:cs typeface="+mj-cs"/>
              </a:defRPr>
            </a:lvl1pPr>
          </a:lstStyle>
          <a:p>
            <a:pPr fontAlgn="auto">
              <a:spcAft>
                <a:spcPts val="0"/>
              </a:spcAft>
              <a:defRPr/>
            </a:pPr>
            <a:r>
              <a:rPr lang="en-US" sz="3000" dirty="0" smtClean="0">
                <a:solidFill>
                  <a:schemeClr val="tx1"/>
                </a:solidFill>
                <a:latin typeface="Arial Black"/>
              </a:rPr>
              <a:t>certification</a:t>
            </a:r>
            <a:endParaRPr lang="en-MY" sz="3000" dirty="0">
              <a:solidFill>
                <a:schemeClr val="tx1"/>
              </a:solidFill>
              <a:latin typeface="Arial Black"/>
            </a:endParaRPr>
          </a:p>
        </p:txBody>
      </p:sp>
      <p:sp>
        <p:nvSpPr>
          <p:cNvPr id="15" name="Freeform 14"/>
          <p:cNvSpPr/>
          <p:nvPr/>
        </p:nvSpPr>
        <p:spPr bwMode="auto">
          <a:xfrm>
            <a:off x="609600" y="1524000"/>
            <a:ext cx="3505200" cy="3352800"/>
          </a:xfrm>
          <a:custGeom>
            <a:avLst/>
            <a:gdLst>
              <a:gd name="connsiteX0" fmla="*/ 1016212 w 2311824"/>
              <a:gd name="connsiteY0" fmla="*/ 0 h 2269068"/>
              <a:gd name="connsiteX1" fmla="*/ 1249912 w 2311824"/>
              <a:gd name="connsiteY1" fmla="*/ 130455 h 2269068"/>
              <a:gd name="connsiteX2" fmla="*/ 1276060 w 2311824"/>
              <a:gd name="connsiteY2" fmla="*/ 98763 h 2269068"/>
              <a:gd name="connsiteX3" fmla="*/ 1473627 w 2311824"/>
              <a:gd name="connsiteY3" fmla="*/ 16928 h 2269068"/>
              <a:gd name="connsiteX4" fmla="*/ 1753029 w 2311824"/>
              <a:gd name="connsiteY4" fmla="*/ 296330 h 2269068"/>
              <a:gd name="connsiteX5" fmla="*/ 1747353 w 2311824"/>
              <a:gd name="connsiteY5" fmla="*/ 352639 h 2269068"/>
              <a:gd name="connsiteX6" fmla="*/ 1732670 w 2311824"/>
              <a:gd name="connsiteY6" fmla="*/ 399939 h 2269068"/>
              <a:gd name="connsiteX7" fmla="*/ 2032423 w 2311824"/>
              <a:gd name="connsiteY7" fmla="*/ 567267 h 2269068"/>
              <a:gd name="connsiteX8" fmla="*/ 2032423 w 2311824"/>
              <a:gd name="connsiteY8" fmla="*/ 855131 h 2269068"/>
              <a:gd name="connsiteX9" fmla="*/ 2088731 w 2311824"/>
              <a:gd name="connsiteY9" fmla="*/ 860807 h 2269068"/>
              <a:gd name="connsiteX10" fmla="*/ 2311824 w 2311824"/>
              <a:gd name="connsiteY10" fmla="*/ 1134533 h 2269068"/>
              <a:gd name="connsiteX11" fmla="*/ 2088731 w 2311824"/>
              <a:gd name="connsiteY11" fmla="*/ 1408258 h 2269068"/>
              <a:gd name="connsiteX12" fmla="*/ 2032423 w 2311824"/>
              <a:gd name="connsiteY12" fmla="*/ 1413935 h 2269068"/>
              <a:gd name="connsiteX13" fmla="*/ 2032423 w 2311824"/>
              <a:gd name="connsiteY13" fmla="*/ 1701801 h 2269068"/>
              <a:gd name="connsiteX14" fmla="*/ 1731540 w 2311824"/>
              <a:gd name="connsiteY14" fmla="*/ 1869759 h 2269068"/>
              <a:gd name="connsiteX15" fmla="*/ 1747339 w 2311824"/>
              <a:gd name="connsiteY15" fmla="*/ 1920654 h 2269068"/>
              <a:gd name="connsiteX16" fmla="*/ 1753015 w 2311824"/>
              <a:gd name="connsiteY16" fmla="*/ 1976963 h 2269068"/>
              <a:gd name="connsiteX17" fmla="*/ 1473613 w 2311824"/>
              <a:gd name="connsiteY17" fmla="*/ 2256365 h 2269068"/>
              <a:gd name="connsiteX18" fmla="*/ 1276046 w 2311824"/>
              <a:gd name="connsiteY18" fmla="*/ 2174530 h 2269068"/>
              <a:gd name="connsiteX19" fmla="*/ 1247515 w 2311824"/>
              <a:gd name="connsiteY19" fmla="*/ 2139950 h 2269068"/>
              <a:gd name="connsiteX20" fmla="*/ 1016211 w 2311824"/>
              <a:gd name="connsiteY20" fmla="*/ 2269068 h 2269068"/>
              <a:gd name="connsiteX21" fmla="*/ 747472 w 2311824"/>
              <a:gd name="connsiteY21" fmla="*/ 2119053 h 2269068"/>
              <a:gd name="connsiteX22" fmla="*/ 765565 w 2311824"/>
              <a:gd name="connsiteY22" fmla="*/ 2085718 h 2269068"/>
              <a:gd name="connsiteX23" fmla="*/ 787522 w 2311824"/>
              <a:gd name="connsiteY23" fmla="*/ 1976963 h 2269068"/>
              <a:gd name="connsiteX24" fmla="*/ 508120 w 2311824"/>
              <a:gd name="connsiteY24" fmla="*/ 1697561 h 2269068"/>
              <a:gd name="connsiteX25" fmla="*/ 276435 w 2311824"/>
              <a:gd name="connsiteY25" fmla="*/ 1820747 h 2269068"/>
              <a:gd name="connsiteX26" fmla="*/ 261703 w 2311824"/>
              <a:gd name="connsiteY26" fmla="*/ 1847888 h 2269068"/>
              <a:gd name="connsiteX27" fmla="*/ 0 w 2311824"/>
              <a:gd name="connsiteY27" fmla="*/ 1701801 h 2269068"/>
              <a:gd name="connsiteX28" fmla="*/ 0 w 2311824"/>
              <a:gd name="connsiteY28" fmla="*/ 1413935 h 2269068"/>
              <a:gd name="connsiteX29" fmla="*/ 56307 w 2311824"/>
              <a:gd name="connsiteY29" fmla="*/ 1408258 h 2269068"/>
              <a:gd name="connsiteX30" fmla="*/ 279400 w 2311824"/>
              <a:gd name="connsiteY30" fmla="*/ 1134533 h 2269068"/>
              <a:gd name="connsiteX31" fmla="*/ 56307 w 2311824"/>
              <a:gd name="connsiteY31" fmla="*/ 860807 h 2269068"/>
              <a:gd name="connsiteX32" fmla="*/ 0 w 2311824"/>
              <a:gd name="connsiteY32" fmla="*/ 855131 h 2269068"/>
              <a:gd name="connsiteX33" fmla="*/ 0 w 2311824"/>
              <a:gd name="connsiteY33" fmla="*/ 567267 h 2269068"/>
              <a:gd name="connsiteX34" fmla="*/ 259933 w 2311824"/>
              <a:gd name="connsiteY34" fmla="*/ 422167 h 2269068"/>
              <a:gd name="connsiteX35" fmla="*/ 276422 w 2311824"/>
              <a:gd name="connsiteY35" fmla="*/ 452546 h 2269068"/>
              <a:gd name="connsiteX36" fmla="*/ 508107 w 2311824"/>
              <a:gd name="connsiteY36" fmla="*/ 575732 h 2269068"/>
              <a:gd name="connsiteX37" fmla="*/ 787509 w 2311824"/>
              <a:gd name="connsiteY37" fmla="*/ 296330 h 2269068"/>
              <a:gd name="connsiteX38" fmla="*/ 765552 w 2311824"/>
              <a:gd name="connsiteY38" fmla="*/ 187574 h 2269068"/>
              <a:gd name="connsiteX39" fmla="*/ 745702 w 2311824"/>
              <a:gd name="connsiteY39" fmla="*/ 151003 h 22690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311824" h="2269068">
                <a:moveTo>
                  <a:pt x="1016212" y="0"/>
                </a:moveTo>
                <a:lnTo>
                  <a:pt x="1249912" y="130455"/>
                </a:lnTo>
                <a:lnTo>
                  <a:pt x="1276060" y="98763"/>
                </a:lnTo>
                <a:cubicBezTo>
                  <a:pt x="1326622" y="48201"/>
                  <a:pt x="1396472" y="16928"/>
                  <a:pt x="1473627" y="16928"/>
                </a:cubicBezTo>
                <a:cubicBezTo>
                  <a:pt x="1627936" y="16928"/>
                  <a:pt x="1753029" y="142021"/>
                  <a:pt x="1753029" y="296330"/>
                </a:cubicBezTo>
                <a:cubicBezTo>
                  <a:pt x="1753029" y="315619"/>
                  <a:pt x="1751074" y="334451"/>
                  <a:pt x="1747353" y="352639"/>
                </a:cubicBezTo>
                <a:lnTo>
                  <a:pt x="1732670" y="399939"/>
                </a:lnTo>
                <a:lnTo>
                  <a:pt x="2032423" y="567267"/>
                </a:lnTo>
                <a:lnTo>
                  <a:pt x="2032423" y="855131"/>
                </a:lnTo>
                <a:lnTo>
                  <a:pt x="2088731" y="860807"/>
                </a:lnTo>
                <a:cubicBezTo>
                  <a:pt x="2216050" y="886861"/>
                  <a:pt x="2311824" y="999513"/>
                  <a:pt x="2311824" y="1134533"/>
                </a:cubicBezTo>
                <a:cubicBezTo>
                  <a:pt x="2311824" y="1269553"/>
                  <a:pt x="2216050" y="1382205"/>
                  <a:pt x="2088731" y="1408258"/>
                </a:cubicBezTo>
                <a:lnTo>
                  <a:pt x="2032423" y="1413935"/>
                </a:lnTo>
                <a:lnTo>
                  <a:pt x="2032423" y="1701801"/>
                </a:lnTo>
                <a:lnTo>
                  <a:pt x="1731540" y="1869759"/>
                </a:lnTo>
                <a:lnTo>
                  <a:pt x="1747339" y="1920654"/>
                </a:lnTo>
                <a:cubicBezTo>
                  <a:pt x="1751060" y="1938842"/>
                  <a:pt x="1753015" y="1957675"/>
                  <a:pt x="1753015" y="1976963"/>
                </a:cubicBezTo>
                <a:cubicBezTo>
                  <a:pt x="1753015" y="2131272"/>
                  <a:pt x="1627922" y="2256365"/>
                  <a:pt x="1473613" y="2256365"/>
                </a:cubicBezTo>
                <a:cubicBezTo>
                  <a:pt x="1396459" y="2256365"/>
                  <a:pt x="1326608" y="2225092"/>
                  <a:pt x="1276046" y="2174530"/>
                </a:cubicBezTo>
                <a:lnTo>
                  <a:pt x="1247515" y="2139950"/>
                </a:lnTo>
                <a:lnTo>
                  <a:pt x="1016211" y="2269068"/>
                </a:lnTo>
                <a:lnTo>
                  <a:pt x="747472" y="2119053"/>
                </a:lnTo>
                <a:lnTo>
                  <a:pt x="765565" y="2085718"/>
                </a:lnTo>
                <a:cubicBezTo>
                  <a:pt x="779703" y="2052291"/>
                  <a:pt x="787522" y="2015540"/>
                  <a:pt x="787522" y="1976963"/>
                </a:cubicBezTo>
                <a:cubicBezTo>
                  <a:pt x="787522" y="1822654"/>
                  <a:pt x="662429" y="1697561"/>
                  <a:pt x="508120" y="1697561"/>
                </a:cubicBezTo>
                <a:cubicBezTo>
                  <a:pt x="411677" y="1697561"/>
                  <a:pt x="326646" y="1746425"/>
                  <a:pt x="276435" y="1820747"/>
                </a:cubicBezTo>
                <a:lnTo>
                  <a:pt x="261703" y="1847888"/>
                </a:lnTo>
                <a:lnTo>
                  <a:pt x="0" y="1701801"/>
                </a:lnTo>
                <a:lnTo>
                  <a:pt x="0" y="1413935"/>
                </a:lnTo>
                <a:lnTo>
                  <a:pt x="56307" y="1408258"/>
                </a:lnTo>
                <a:cubicBezTo>
                  <a:pt x="183625" y="1382205"/>
                  <a:pt x="279400" y="1269553"/>
                  <a:pt x="279400" y="1134533"/>
                </a:cubicBezTo>
                <a:cubicBezTo>
                  <a:pt x="279400" y="999513"/>
                  <a:pt x="183625" y="886861"/>
                  <a:pt x="56307" y="860807"/>
                </a:cubicBezTo>
                <a:lnTo>
                  <a:pt x="0" y="855131"/>
                </a:lnTo>
                <a:lnTo>
                  <a:pt x="0" y="567267"/>
                </a:lnTo>
                <a:lnTo>
                  <a:pt x="259933" y="422167"/>
                </a:lnTo>
                <a:lnTo>
                  <a:pt x="276422" y="452546"/>
                </a:lnTo>
                <a:cubicBezTo>
                  <a:pt x="326633" y="526867"/>
                  <a:pt x="411664" y="575732"/>
                  <a:pt x="508107" y="575732"/>
                </a:cubicBezTo>
                <a:cubicBezTo>
                  <a:pt x="662416" y="575732"/>
                  <a:pt x="787509" y="450639"/>
                  <a:pt x="787509" y="296330"/>
                </a:cubicBezTo>
                <a:cubicBezTo>
                  <a:pt x="787509" y="257753"/>
                  <a:pt x="779690" y="221001"/>
                  <a:pt x="765552" y="187574"/>
                </a:cubicBezTo>
                <a:lnTo>
                  <a:pt x="745702" y="151003"/>
                </a:lnTo>
                <a:close/>
              </a:path>
            </a:pathLst>
          </a:custGeom>
          <a:solidFill>
            <a:srgbClr val="F1C50E"/>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p>
        </p:txBody>
      </p:sp>
      <p:sp>
        <p:nvSpPr>
          <p:cNvPr id="18" name="Rectangle 17"/>
          <p:cNvSpPr/>
          <p:nvPr/>
        </p:nvSpPr>
        <p:spPr bwMode="auto">
          <a:xfrm>
            <a:off x="1066800" y="2362200"/>
            <a:ext cx="2667000" cy="1631950"/>
          </a:xfrm>
          <a:prstGeom prst="rect">
            <a:avLst/>
          </a:prstGeom>
        </p:spPr>
        <p:txBody>
          <a:bodyPr anchor="ctr">
            <a:spAutoFit/>
          </a:bodyPr>
          <a:lstStyle/>
          <a:p>
            <a:pPr algn="ctr">
              <a:defRPr/>
            </a:pPr>
            <a:r>
              <a:rPr lang="en-US" sz="2000" b="1" dirty="0">
                <a:solidFill>
                  <a:schemeClr val="tx2">
                    <a:lumMod val="50000"/>
                  </a:schemeClr>
                </a:solidFill>
              </a:rPr>
              <a:t>SPS Training Participation</a:t>
            </a:r>
          </a:p>
          <a:p>
            <a:pPr algn="ctr">
              <a:defRPr/>
            </a:pPr>
            <a:r>
              <a:rPr lang="en-US" sz="2000" b="1" dirty="0">
                <a:solidFill>
                  <a:schemeClr val="tx2">
                    <a:lumMod val="50000"/>
                  </a:schemeClr>
                </a:solidFill>
              </a:rPr>
              <a:t>&amp;</a:t>
            </a:r>
          </a:p>
          <a:p>
            <a:pPr algn="ctr">
              <a:defRPr/>
            </a:pPr>
            <a:r>
              <a:rPr lang="en-US" sz="2000" b="1" dirty="0">
                <a:solidFill>
                  <a:schemeClr val="tx2">
                    <a:lumMod val="50000"/>
                  </a:schemeClr>
                </a:solidFill>
              </a:rPr>
              <a:t>SPS Completion Participation</a:t>
            </a:r>
            <a:endParaRPr lang="en-US" sz="1000" dirty="0">
              <a:solidFill>
                <a:schemeClr val="tx2">
                  <a:lumMod val="50000"/>
                </a:schemeClr>
              </a:solidFill>
            </a:endParaRPr>
          </a:p>
        </p:txBody>
      </p:sp>
      <p:sp>
        <p:nvSpPr>
          <p:cNvPr id="16393" name="TextBox 2"/>
          <p:cNvSpPr txBox="1">
            <a:spLocks noChangeArrowheads="1"/>
          </p:cNvSpPr>
          <p:nvPr/>
        </p:nvSpPr>
        <p:spPr bwMode="auto">
          <a:xfrm>
            <a:off x="4495800" y="5954713"/>
            <a:ext cx="3657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MY" altLang="en-US" sz="1800" b="1"/>
              <a:t>Samples of Certification</a:t>
            </a:r>
          </a:p>
        </p:txBody>
      </p:sp>
    </p:spTree>
    <p:extLst>
      <p:ext uri="{BB962C8B-B14F-4D97-AF65-F5344CB8AC3E}">
        <p14:creationId xmlns:p14="http://schemas.microsoft.com/office/powerpoint/2010/main" val="3956748940"/>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1310" y="2687372"/>
            <a:ext cx="7886700" cy="1325563"/>
          </a:xfrm>
        </p:spPr>
        <p:txBody>
          <a:bodyPr>
            <a:normAutofit fontScale="90000"/>
          </a:bodyPr>
          <a:lstStyle/>
          <a:p>
            <a:pPr algn="ctr"/>
            <a:r>
              <a:rPr lang="en-US" sz="5400" b="1" dirty="0" smtClean="0"/>
              <a:t>PROPOSED PROGRAM &amp; TTRAINING MODULE</a:t>
            </a:r>
            <a:endParaRPr lang="en-MY" sz="5400" b="1" dirty="0"/>
          </a:p>
        </p:txBody>
      </p:sp>
    </p:spTree>
    <p:extLst>
      <p:ext uri="{BB962C8B-B14F-4D97-AF65-F5344CB8AC3E}">
        <p14:creationId xmlns:p14="http://schemas.microsoft.com/office/powerpoint/2010/main" val="5684310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Theme2</Template>
  <TotalTime>7484</TotalTime>
  <Words>825</Words>
  <Application>Microsoft Office PowerPoint</Application>
  <PresentationFormat>On-screen Show (4:3)</PresentationFormat>
  <Paragraphs>290</Paragraphs>
  <Slides>14</Slides>
  <Notes>6</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PROPOSED PROGRAM &amp; TTRAINING MODULE</vt:lpstr>
      <vt:lpstr>PowerPoint Presentation</vt:lpstr>
      <vt:lpstr>Program breakdown</vt:lpstr>
      <vt:lpstr>Program breakdown</vt:lpstr>
      <vt:lpstr>Program breakdown</vt:lpstr>
      <vt:lpstr>Program breakdown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User</cp:lastModifiedBy>
  <cp:revision>400</cp:revision>
  <cp:lastPrinted>2016-10-20T06:28:56Z</cp:lastPrinted>
  <dcterms:created xsi:type="dcterms:W3CDTF">2006-08-16T00:00:00Z</dcterms:created>
  <dcterms:modified xsi:type="dcterms:W3CDTF">2016-10-26T09:09:52Z</dcterms:modified>
</cp:coreProperties>
</file>