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513" r:id="rId3"/>
    <p:sldId id="372" r:id="rId4"/>
    <p:sldId id="373" r:id="rId5"/>
    <p:sldId id="374" r:id="rId6"/>
    <p:sldId id="375" r:id="rId7"/>
    <p:sldId id="376" r:id="rId8"/>
    <p:sldId id="377" r:id="rId9"/>
    <p:sldId id="378" r:id="rId10"/>
    <p:sldId id="379" r:id="rId11"/>
    <p:sldId id="380" r:id="rId12"/>
    <p:sldId id="370" r:id="rId13"/>
    <p:sldId id="381" r:id="rId1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E60"/>
    <a:srgbClr val="F60000"/>
    <a:srgbClr val="D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21" autoAdjust="0"/>
    <p:restoredTop sz="94676" autoAdjust="0"/>
  </p:normalViewPr>
  <p:slideViewPr>
    <p:cSldViewPr>
      <p:cViewPr>
        <p:scale>
          <a:sx n="70" d="100"/>
          <a:sy n="70" d="100"/>
        </p:scale>
        <p:origin x="-17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4"/>
    </p:cViewPr>
  </p:sorterViewPr>
  <p:notesViewPr>
    <p:cSldViewPr>
      <p:cViewPr varScale="1">
        <p:scale>
          <a:sx n="60" d="100"/>
          <a:sy n="60" d="100"/>
        </p:scale>
        <p:origin x="-271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AF17528D-CE8E-4030-A9B2-4DBEDEE71AA6}" type="presOf" srcId="{26533736-1668-46F5-893A-71292DEE370A}" destId="{A8FA639B-2291-4B3D-8E89-90459838ADF4}" srcOrd="0" destOrd="0" presId="urn:microsoft.com/office/officeart/2005/8/layout/cycle6"/>
    <dgm:cxn modelId="{A2BAD6D1-6548-4BAD-8C4E-71675CD94479}" type="presOf" srcId="{B7F35ED3-D3D9-4FBF-A72F-E76F62EAAB98}" destId="{3C920333-BC8A-4CE5-8445-943691A01437}"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E1E24287-8456-427F-8A6F-4B3227408E06}" srcId="{B7F35ED3-D3D9-4FBF-A72F-E76F62EAAB98}" destId="{867D0334-AC7A-4D06-891C-68B74A630BED}" srcOrd="3" destOrd="0" parTransId="{2798F285-9DBE-4D70-8998-8E0206698575}" sibTransId="{9C069953-96E6-4554-A40B-7C2604BE5643}"/>
    <dgm:cxn modelId="{2A6282D7-F630-488E-8908-220BA0872846}" type="presOf" srcId="{052707EE-A87C-4865-88B8-8A4BBA3D67C4}" destId="{30A478CF-2F51-43BC-9A0C-256864938F94}" srcOrd="0" destOrd="0" presId="urn:microsoft.com/office/officeart/2005/8/layout/cycle6"/>
    <dgm:cxn modelId="{65059A76-63BA-41F9-91D9-F5FEEEA105E8}" type="presOf" srcId="{F2C364C2-F4A9-4F80-BC4A-DA5A60DA1531}" destId="{1471DCD8-21F8-440E-90A3-A9B3436E95E4}" srcOrd="0" destOrd="0" presId="urn:microsoft.com/office/officeart/2005/8/layout/cycle6"/>
    <dgm:cxn modelId="{B4228757-8F8E-4ABB-8D63-857735322DC1}" type="presOf" srcId="{50C911B0-F986-416F-9967-5BDEC37285AB}" destId="{1F1505D0-3E04-468A-AC4C-B0DA0ABFC8A3}" srcOrd="0" destOrd="0" presId="urn:microsoft.com/office/officeart/2005/8/layout/cycle6"/>
    <dgm:cxn modelId="{F67894D7-005F-4A5C-A878-1953BBB4B804}" type="presOf" srcId="{45B81521-09D5-4AB2-9E75-91B20B3D4D21}" destId="{BE8FAAC0-DD1E-4799-B27E-14D21731CC41}" srcOrd="0" destOrd="0" presId="urn:microsoft.com/office/officeart/2005/8/layout/cycle6"/>
    <dgm:cxn modelId="{25D1CF19-475A-4DC9-9C19-70CD64C69A64}" type="presOf" srcId="{51BB526B-63E0-45F9-80CE-8F663C269FB9}" destId="{A9993D5E-80C6-411A-8C50-7530E2C8486F}" srcOrd="0" destOrd="0" presId="urn:microsoft.com/office/officeart/2005/8/layout/cycle6"/>
    <dgm:cxn modelId="{C5FFEA0E-8B7C-40EE-B87C-87C1AE9FFF34}" type="presOf" srcId="{867D0334-AC7A-4D06-891C-68B74A630BED}" destId="{3A855AC6-EEE5-4A3F-9F36-5F8737753F18}" srcOrd="0" destOrd="0" presId="urn:microsoft.com/office/officeart/2005/8/layout/cycle6"/>
    <dgm:cxn modelId="{9EEF5BDE-1B64-4886-9D18-E78A6C339AE3}" type="presOf" srcId="{9C069953-96E6-4554-A40B-7C2604BE5643}" destId="{E639C2D0-7068-4F9B-A6CD-DA05990C857A}" srcOrd="0" destOrd="0" presId="urn:microsoft.com/office/officeart/2005/8/layout/cycle6"/>
    <dgm:cxn modelId="{638745D1-5A9B-439C-AF46-038A18AD887E}" type="presOf" srcId="{8CB6CF8A-0847-476F-95E5-9937B220B2CB}" destId="{F93D98E7-4F84-4883-B469-4B57B15D5830}" srcOrd="0" destOrd="0" presId="urn:microsoft.com/office/officeart/2005/8/layout/cycle6"/>
    <dgm:cxn modelId="{B3DEC952-ACBB-463C-81CE-066B98E556E9}" type="presOf" srcId="{217DF204-7CDB-4498-84B7-40B8AB53ECCA}" destId="{11936D8A-0E9E-43B9-945B-0C7E1FDBBB88}" srcOrd="0" destOrd="0" presId="urn:microsoft.com/office/officeart/2005/8/layout/cycle6"/>
    <dgm:cxn modelId="{D199C875-5906-4844-B0F0-7CF2EA7783C1}" type="presParOf" srcId="{3C920333-BC8A-4CE5-8445-943691A01437}" destId="{F93D98E7-4F84-4883-B469-4B57B15D5830}" srcOrd="0" destOrd="0" presId="urn:microsoft.com/office/officeart/2005/8/layout/cycle6"/>
    <dgm:cxn modelId="{05F4584F-965E-49B6-A552-0A7681F93521}" type="presParOf" srcId="{3C920333-BC8A-4CE5-8445-943691A01437}" destId="{BF961D28-A608-46FF-8118-CBD79381E961}" srcOrd="1" destOrd="0" presId="urn:microsoft.com/office/officeart/2005/8/layout/cycle6"/>
    <dgm:cxn modelId="{64EE72C3-8973-46BA-B2C7-02C3C5B9AB19}" type="presParOf" srcId="{3C920333-BC8A-4CE5-8445-943691A01437}" destId="{1F1505D0-3E04-468A-AC4C-B0DA0ABFC8A3}" srcOrd="2" destOrd="0" presId="urn:microsoft.com/office/officeart/2005/8/layout/cycle6"/>
    <dgm:cxn modelId="{748AB04C-B8E3-41D0-9034-FAD59795B6F8}" type="presParOf" srcId="{3C920333-BC8A-4CE5-8445-943691A01437}" destId="{11936D8A-0E9E-43B9-945B-0C7E1FDBBB88}" srcOrd="3" destOrd="0" presId="urn:microsoft.com/office/officeart/2005/8/layout/cycle6"/>
    <dgm:cxn modelId="{0D67804D-A34B-4C05-80BF-59A56685FBD4}" type="presParOf" srcId="{3C920333-BC8A-4CE5-8445-943691A01437}" destId="{4FF55BC2-20CA-4F6E-A7B3-5A26B7A4FE6F}" srcOrd="4" destOrd="0" presId="urn:microsoft.com/office/officeart/2005/8/layout/cycle6"/>
    <dgm:cxn modelId="{23C8A0E2-61F5-4DCB-8179-53AB21093327}" type="presParOf" srcId="{3C920333-BC8A-4CE5-8445-943691A01437}" destId="{1471DCD8-21F8-440E-90A3-A9B3436E95E4}" srcOrd="5" destOrd="0" presId="urn:microsoft.com/office/officeart/2005/8/layout/cycle6"/>
    <dgm:cxn modelId="{D6141502-6390-4CD6-B116-EBC5E10DF9A3}" type="presParOf" srcId="{3C920333-BC8A-4CE5-8445-943691A01437}" destId="{A8FA639B-2291-4B3D-8E89-90459838ADF4}" srcOrd="6" destOrd="0" presId="urn:microsoft.com/office/officeart/2005/8/layout/cycle6"/>
    <dgm:cxn modelId="{DBDD6208-48AD-4DB1-B5D6-F0E50FFDC138}" type="presParOf" srcId="{3C920333-BC8A-4CE5-8445-943691A01437}" destId="{D272C9DC-22E9-45A4-B822-B57038B949E1}" srcOrd="7" destOrd="0" presId="urn:microsoft.com/office/officeart/2005/8/layout/cycle6"/>
    <dgm:cxn modelId="{B48EC250-EF45-4F54-83C0-6BD1FCC01329}" type="presParOf" srcId="{3C920333-BC8A-4CE5-8445-943691A01437}" destId="{30A478CF-2F51-43BC-9A0C-256864938F94}" srcOrd="8" destOrd="0" presId="urn:microsoft.com/office/officeart/2005/8/layout/cycle6"/>
    <dgm:cxn modelId="{F69EDAF1-58C2-41B1-B45A-B4FB7950AFDE}" type="presParOf" srcId="{3C920333-BC8A-4CE5-8445-943691A01437}" destId="{3A855AC6-EEE5-4A3F-9F36-5F8737753F18}" srcOrd="9" destOrd="0" presId="urn:microsoft.com/office/officeart/2005/8/layout/cycle6"/>
    <dgm:cxn modelId="{1D51C418-B409-432F-846A-2B760C6526A7}" type="presParOf" srcId="{3C920333-BC8A-4CE5-8445-943691A01437}" destId="{D98331F9-CF82-4CB5-A883-A7F12D9F4CEF}" srcOrd="10" destOrd="0" presId="urn:microsoft.com/office/officeart/2005/8/layout/cycle6"/>
    <dgm:cxn modelId="{457D16A1-1AA7-44B4-8813-14F7A913640E}" type="presParOf" srcId="{3C920333-BC8A-4CE5-8445-943691A01437}" destId="{E639C2D0-7068-4F9B-A6CD-DA05990C857A}" srcOrd="11" destOrd="0" presId="urn:microsoft.com/office/officeart/2005/8/layout/cycle6"/>
    <dgm:cxn modelId="{FA60A313-04E3-4F35-9F7D-051573DACCA6}" type="presParOf" srcId="{3C920333-BC8A-4CE5-8445-943691A01437}" destId="{A9993D5E-80C6-411A-8C50-7530E2C8486F}" srcOrd="12" destOrd="0" presId="urn:microsoft.com/office/officeart/2005/8/layout/cycle6"/>
    <dgm:cxn modelId="{BC6CA6D5-79B5-439C-96E2-C926077238DB}" type="presParOf" srcId="{3C920333-BC8A-4CE5-8445-943691A01437}" destId="{21E27AEC-E276-4C75-9D3F-7995D2360247}" srcOrd="13" destOrd="0" presId="urn:microsoft.com/office/officeart/2005/8/layout/cycle6"/>
    <dgm:cxn modelId="{D2CDAC32-5075-4FB6-B6E7-567A5683C20F}"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3337331" y="2512"/>
          <a:ext cx="1326337" cy="8621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Financial Module</a:t>
          </a:r>
          <a:endParaRPr lang="en-MY" sz="1500" kern="1200" dirty="0"/>
        </a:p>
      </dsp:txBody>
      <dsp:txXfrm>
        <a:off x="3379416" y="44597"/>
        <a:ext cx="1242167" cy="777949"/>
      </dsp:txXfrm>
    </dsp:sp>
    <dsp:sp modelId="{1F1505D0-3E04-468A-AC4C-B0DA0ABFC8A3}">
      <dsp:nvSpPr>
        <dsp:cNvPr id="0" name=""/>
        <dsp:cNvSpPr/>
      </dsp:nvSpPr>
      <dsp:spPr>
        <a:xfrm>
          <a:off x="2278822" y="433572"/>
          <a:ext cx="3443354" cy="3443354"/>
        </a:xfrm>
        <a:custGeom>
          <a:avLst/>
          <a:gdLst/>
          <a:ahLst/>
          <a:cxnLst/>
          <a:rect l="0" t="0" r="0" b="0"/>
          <a:pathLst>
            <a:path>
              <a:moveTo>
                <a:pt x="2393948" y="136677"/>
              </a:moveTo>
              <a:arcTo wR="1721677" hR="1721677" stAng="17579041" swAng="1960428"/>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974743" y="1192162"/>
          <a:ext cx="1326337" cy="86211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Inventory Module</a:t>
          </a:r>
          <a:endParaRPr lang="en-MY" sz="1500" kern="1200" dirty="0"/>
        </a:p>
      </dsp:txBody>
      <dsp:txXfrm>
        <a:off x="5016828" y="1234247"/>
        <a:ext cx="1242167" cy="777949"/>
      </dsp:txXfrm>
    </dsp:sp>
    <dsp:sp modelId="{1471DCD8-21F8-440E-90A3-A9B3436E95E4}">
      <dsp:nvSpPr>
        <dsp:cNvPr id="0" name=""/>
        <dsp:cNvSpPr/>
      </dsp:nvSpPr>
      <dsp:spPr>
        <a:xfrm>
          <a:off x="2278822" y="433572"/>
          <a:ext cx="3443354" cy="3443354"/>
        </a:xfrm>
        <a:custGeom>
          <a:avLst/>
          <a:gdLst/>
          <a:ahLst/>
          <a:cxnLst/>
          <a:rect l="0" t="0" r="0" b="0"/>
          <a:pathLst>
            <a:path>
              <a:moveTo>
                <a:pt x="3441002" y="1631710"/>
              </a:moveTo>
              <a:arcTo wR="1721677" hR="1721677" stAng="21420278" swAng="2195450"/>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4349307" y="3117056"/>
          <a:ext cx="1326337" cy="86211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GST Module</a:t>
          </a:r>
          <a:endParaRPr lang="en-MY" sz="1500" kern="1200" dirty="0"/>
        </a:p>
      </dsp:txBody>
      <dsp:txXfrm>
        <a:off x="4391392" y="3159141"/>
        <a:ext cx="1242167" cy="777949"/>
      </dsp:txXfrm>
    </dsp:sp>
    <dsp:sp modelId="{30A478CF-2F51-43BC-9A0C-256864938F94}">
      <dsp:nvSpPr>
        <dsp:cNvPr id="0" name=""/>
        <dsp:cNvSpPr/>
      </dsp:nvSpPr>
      <dsp:spPr>
        <a:xfrm>
          <a:off x="2278822" y="433572"/>
          <a:ext cx="3443354" cy="3443354"/>
        </a:xfrm>
        <a:custGeom>
          <a:avLst/>
          <a:gdLst/>
          <a:ahLst/>
          <a:cxnLst/>
          <a:rect l="0" t="0" r="0" b="0"/>
          <a:pathLst>
            <a:path>
              <a:moveTo>
                <a:pt x="2063650" y="3409050"/>
              </a:moveTo>
              <a:arcTo wR="1721677" hR="1721677" stAng="4712595" swAng="1374809"/>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2325354" y="3117056"/>
          <a:ext cx="1326337" cy="8621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Zakat Module</a:t>
          </a:r>
          <a:endParaRPr lang="en-MY" sz="1500" kern="1200" dirty="0"/>
        </a:p>
      </dsp:txBody>
      <dsp:txXfrm>
        <a:off x="2367439" y="3159141"/>
        <a:ext cx="1242167" cy="777949"/>
      </dsp:txXfrm>
    </dsp:sp>
    <dsp:sp modelId="{E639C2D0-7068-4F9B-A6CD-DA05990C857A}">
      <dsp:nvSpPr>
        <dsp:cNvPr id="0" name=""/>
        <dsp:cNvSpPr/>
      </dsp:nvSpPr>
      <dsp:spPr>
        <a:xfrm>
          <a:off x="2278822" y="433572"/>
          <a:ext cx="3443354" cy="3443354"/>
        </a:xfrm>
        <a:custGeom>
          <a:avLst/>
          <a:gdLst/>
          <a:ahLst/>
          <a:cxnLst/>
          <a:rect l="0" t="0" r="0" b="0"/>
          <a:pathLst>
            <a:path>
              <a:moveTo>
                <a:pt x="287580" y="2674325"/>
              </a:moveTo>
              <a:arcTo wR="1721677" hR="1721677" stAng="8784272" swAng="2195450"/>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1699918" y="1192162"/>
          <a:ext cx="1326337" cy="86211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Waqf / Endowment Module</a:t>
          </a:r>
          <a:endParaRPr lang="en-MY" sz="1500" kern="1200" dirty="0"/>
        </a:p>
      </dsp:txBody>
      <dsp:txXfrm>
        <a:off x="1742003" y="1234247"/>
        <a:ext cx="1242167" cy="777949"/>
      </dsp:txXfrm>
    </dsp:sp>
    <dsp:sp modelId="{BE8FAAC0-DD1E-4799-B27E-14D21731CC41}">
      <dsp:nvSpPr>
        <dsp:cNvPr id="0" name=""/>
        <dsp:cNvSpPr/>
      </dsp:nvSpPr>
      <dsp:spPr>
        <a:xfrm>
          <a:off x="2278822" y="433572"/>
          <a:ext cx="3443354" cy="3443354"/>
        </a:xfrm>
        <a:custGeom>
          <a:avLst/>
          <a:gdLst/>
          <a:ahLst/>
          <a:cxnLst/>
          <a:rect l="0" t="0" r="0" b="0"/>
          <a:pathLst>
            <a:path>
              <a:moveTo>
                <a:pt x="300117" y="750420"/>
              </a:moveTo>
              <a:arcTo wR="1721677" hR="1721677" stAng="12860531" swAng="1960428"/>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24/10/2016</a:t>
            </a:fld>
            <a:endParaRPr lang="en-MY"/>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24/10/2016</a:t>
            </a:fld>
            <a:endParaRPr lang="en-MY"/>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219825"/>
            <a:ext cx="7921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324600"/>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324600"/>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096000"/>
            <a:ext cx="11255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181725"/>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324600"/>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10/24/2016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10/24/2016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10/24/2016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10/24/2016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265863"/>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10/24/2016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spTree>
    <p:extLst>
      <p:ext uri="{BB962C8B-B14F-4D97-AF65-F5344CB8AC3E}">
        <p14:creationId xmlns:p14="http://schemas.microsoft.com/office/powerpoint/2010/main" val="208414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10/24/2016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10/24/2016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10/24/2016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10/24/2016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10/24/2016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10/24/2016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10/24/2016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10/24/2016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5052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81200" y="2497941"/>
            <a:ext cx="5181600" cy="1384995"/>
          </a:xfrm>
          <a:prstGeom prst="rect">
            <a:avLst/>
          </a:prstGeom>
          <a:noFill/>
        </p:spPr>
        <p:txBody>
          <a:bodyPr wrap="square" rtlCol="0">
            <a:spAutoFit/>
          </a:bodyPr>
          <a:lstStyle/>
          <a:p>
            <a:pPr algn="ctr"/>
            <a:r>
              <a:rPr lang="en-MY" sz="2800" b="1" dirty="0" smtClean="0">
                <a:latin typeface="Century Gothic" panose="020B0502020202020204" pitchFamily="34" charset="0"/>
              </a:rPr>
              <a:t>SALIHIN PREMIER SOLUTIONS</a:t>
            </a:r>
          </a:p>
          <a:p>
            <a:pPr algn="ctr"/>
            <a:endParaRPr lang="en-MY" sz="2800" b="1" dirty="0" smtClean="0">
              <a:latin typeface="Century Gothic" panose="020B0502020202020204" pitchFamily="34" charset="0"/>
            </a:endParaRPr>
          </a:p>
          <a:p>
            <a:pPr algn="ctr"/>
            <a:r>
              <a:rPr lang="en-US" sz="2800" b="1" dirty="0" smtClean="0">
                <a:latin typeface="Century Gothic" panose="020B0502020202020204" pitchFamily="34" charset="0"/>
              </a:rPr>
              <a:t>PRODUCT INFO</a:t>
            </a:r>
            <a:endParaRPr lang="en-MY" sz="2800" dirty="0">
              <a:latin typeface="Century Gothic" panose="020B0502020202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760" y="1644939"/>
            <a:ext cx="2186480" cy="871199"/>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Main Page</a:t>
            </a:r>
            <a:endParaRPr lang="en-MY" sz="2000" dirty="0">
              <a:solidFill>
                <a:prstClr val="black"/>
              </a:solidFill>
              <a:latin typeface="Century Gothic" panose="020B0502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924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112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602270"/>
            <a:ext cx="4262633" cy="3967417"/>
          </a:xfrm>
          <a:prstGeom prst="rect">
            <a:avLst/>
          </a:prstGeom>
        </p:spPr>
      </p:pic>
      <p:grpSp>
        <p:nvGrpSpPr>
          <p:cNvPr id="2" name="Group 1"/>
          <p:cNvGrpSpPr/>
          <p:nvPr/>
        </p:nvGrpSpPr>
        <p:grpSpPr>
          <a:xfrm>
            <a:off x="4380455" y="1600200"/>
            <a:ext cx="4397859" cy="4219305"/>
            <a:chOff x="4380455" y="1800494"/>
            <a:chExt cx="4397859" cy="4219305"/>
          </a:xfrm>
        </p:grpSpPr>
        <p:sp>
          <p:nvSpPr>
            <p:cNvPr id="9" name="Pentagon 8"/>
            <p:cNvSpPr/>
            <p:nvPr/>
          </p:nvSpPr>
          <p:spPr>
            <a:xfrm>
              <a:off x="4417649" y="2489432"/>
              <a:ext cx="2106278"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10" name="Pentagon 9"/>
            <p:cNvSpPr/>
            <p:nvPr/>
          </p:nvSpPr>
          <p:spPr>
            <a:xfrm>
              <a:off x="4417649" y="3065104"/>
              <a:ext cx="212154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dirty="0">
                <a:ln w="22225">
                  <a:solidFill>
                    <a:schemeClr val="accent2"/>
                  </a:solidFill>
                  <a:prstDash val="solid"/>
                </a:ln>
                <a:solidFill>
                  <a:schemeClr val="tx1"/>
                </a:solidFill>
              </a:endParaRPr>
            </a:p>
          </p:txBody>
        </p:sp>
        <p:sp>
          <p:nvSpPr>
            <p:cNvPr id="11" name="Rectangle 10"/>
            <p:cNvSpPr/>
            <p:nvPr/>
          </p:nvSpPr>
          <p:spPr>
            <a:xfrm>
              <a:off x="4417647" y="3150349"/>
              <a:ext cx="1840449" cy="276999"/>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Biz Dashboard</a:t>
              </a:r>
            </a:p>
          </p:txBody>
        </p:sp>
        <p:sp>
          <p:nvSpPr>
            <p:cNvPr id="12" name="Rectangle 11"/>
            <p:cNvSpPr/>
            <p:nvPr/>
          </p:nvSpPr>
          <p:spPr>
            <a:xfrm>
              <a:off x="4417648" y="2489432"/>
              <a:ext cx="1840448"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Predefined Accounting Chart</a:t>
              </a:r>
            </a:p>
          </p:txBody>
        </p:sp>
        <p:sp>
          <p:nvSpPr>
            <p:cNvPr id="13" name="Pentagon 12"/>
            <p:cNvSpPr/>
            <p:nvPr/>
          </p:nvSpPr>
          <p:spPr>
            <a:xfrm>
              <a:off x="4417650" y="3681337"/>
              <a:ext cx="2106276" cy="512020"/>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14" name="Rectangle 13"/>
            <p:cNvSpPr/>
            <p:nvPr/>
          </p:nvSpPr>
          <p:spPr>
            <a:xfrm>
              <a:off x="4399365" y="3729335"/>
              <a:ext cx="1858731"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GST-03 Online Submission</a:t>
              </a:r>
              <a:endParaRPr lang="en-MY" sz="1200" spc="50" dirty="0">
                <a:ln w="0"/>
                <a:effectLst>
                  <a:innerShdw blurRad="63500" dist="50800" dir="13500000">
                    <a:srgbClr val="000000">
                      <a:alpha val="50000"/>
                    </a:srgbClr>
                  </a:innerShdw>
                </a:effectLst>
              </a:endParaRPr>
            </a:p>
          </p:txBody>
        </p:sp>
        <p:sp>
          <p:nvSpPr>
            <p:cNvPr id="15" name="Pentagon 14"/>
            <p:cNvSpPr/>
            <p:nvPr/>
          </p:nvSpPr>
          <p:spPr>
            <a:xfrm rot="10800000">
              <a:off x="6535882" y="2467103"/>
              <a:ext cx="218310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16" name="Rectangle 15"/>
            <p:cNvSpPr/>
            <p:nvPr/>
          </p:nvSpPr>
          <p:spPr>
            <a:xfrm>
              <a:off x="6781800" y="2551067"/>
              <a:ext cx="1860988" cy="276999"/>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Default GST Setup</a:t>
              </a:r>
            </a:p>
          </p:txBody>
        </p:sp>
        <p:sp>
          <p:nvSpPr>
            <p:cNvPr id="17" name="Pentagon 16"/>
            <p:cNvSpPr/>
            <p:nvPr/>
          </p:nvSpPr>
          <p:spPr>
            <a:xfrm rot="10800000">
              <a:off x="6535882" y="3062436"/>
              <a:ext cx="218310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dirty="0">
                <a:ln w="22225">
                  <a:solidFill>
                    <a:schemeClr val="accent2"/>
                  </a:solidFill>
                  <a:prstDash val="solid"/>
                </a:ln>
                <a:solidFill>
                  <a:schemeClr val="tx1"/>
                </a:solidFill>
              </a:endParaRPr>
            </a:p>
          </p:txBody>
        </p:sp>
        <p:sp>
          <p:nvSpPr>
            <p:cNvPr id="18" name="Rectangle 17"/>
            <p:cNvSpPr/>
            <p:nvPr/>
          </p:nvSpPr>
          <p:spPr>
            <a:xfrm>
              <a:off x="6781800" y="3228201"/>
              <a:ext cx="1860988" cy="276999"/>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Regulate User Access</a:t>
              </a:r>
            </a:p>
          </p:txBody>
        </p:sp>
        <p:sp>
          <p:nvSpPr>
            <p:cNvPr id="19" name="Pentagon 18"/>
            <p:cNvSpPr/>
            <p:nvPr/>
          </p:nvSpPr>
          <p:spPr>
            <a:xfrm rot="10800000">
              <a:off x="6540749" y="3685927"/>
              <a:ext cx="218310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dirty="0">
                <a:ln w="22225">
                  <a:solidFill>
                    <a:schemeClr val="accent2"/>
                  </a:solidFill>
                  <a:prstDash val="solid"/>
                </a:ln>
                <a:solidFill>
                  <a:schemeClr val="tx1"/>
                </a:solidFill>
              </a:endParaRPr>
            </a:p>
          </p:txBody>
        </p:sp>
        <p:sp>
          <p:nvSpPr>
            <p:cNvPr id="20" name="Rectangle 19"/>
            <p:cNvSpPr/>
            <p:nvPr/>
          </p:nvSpPr>
          <p:spPr>
            <a:xfrm>
              <a:off x="6858000" y="3685927"/>
              <a:ext cx="1860988"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Dynamic Graph Propagation</a:t>
              </a:r>
            </a:p>
          </p:txBody>
        </p:sp>
        <p:sp>
          <p:nvSpPr>
            <p:cNvPr id="21" name="Pentagon 20"/>
            <p:cNvSpPr/>
            <p:nvPr/>
          </p:nvSpPr>
          <p:spPr>
            <a:xfrm>
              <a:off x="4407777" y="4309471"/>
              <a:ext cx="2106278"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2" name="Pentagon 21"/>
            <p:cNvSpPr/>
            <p:nvPr/>
          </p:nvSpPr>
          <p:spPr>
            <a:xfrm>
              <a:off x="4380455" y="4885143"/>
              <a:ext cx="212154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dirty="0" smtClean="0">
                  <a:ln w="22225">
                    <a:solidFill>
                      <a:schemeClr val="accent2"/>
                    </a:solidFill>
                    <a:prstDash val="solid"/>
                  </a:ln>
                  <a:solidFill>
                    <a:schemeClr val="tx1"/>
                  </a:solidFill>
                </a:rPr>
                <a:t> </a:t>
              </a:r>
              <a:endParaRPr lang="en-MY" dirty="0">
                <a:ln w="22225">
                  <a:solidFill>
                    <a:schemeClr val="accent2"/>
                  </a:solidFill>
                  <a:prstDash val="solid"/>
                </a:ln>
                <a:solidFill>
                  <a:schemeClr val="tx1"/>
                </a:solidFill>
              </a:endParaRPr>
            </a:p>
          </p:txBody>
        </p:sp>
        <p:sp>
          <p:nvSpPr>
            <p:cNvPr id="23" name="Pentagon 22"/>
            <p:cNvSpPr/>
            <p:nvPr/>
          </p:nvSpPr>
          <p:spPr>
            <a:xfrm>
              <a:off x="4380455" y="5501376"/>
              <a:ext cx="2106276" cy="512020"/>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spc="50" dirty="0" smtClean="0">
                  <a:ln w="0"/>
                  <a:solidFill>
                    <a:schemeClr val="tx1"/>
                  </a:solidFill>
                  <a:effectLst>
                    <a:innerShdw blurRad="63500" dist="50800" dir="13500000">
                      <a:srgbClr val="000000">
                        <a:alpha val="50000"/>
                      </a:srgbClr>
                    </a:innerShdw>
                  </a:effectLst>
                </a:rPr>
                <a:t>Auto Calculation </a:t>
              </a:r>
              <a:r>
                <a:rPr lang="en-US" sz="1200" spc="50" dirty="0" err="1" smtClean="0">
                  <a:ln w="0"/>
                  <a:solidFill>
                    <a:schemeClr val="tx1"/>
                  </a:solidFill>
                  <a:effectLst>
                    <a:innerShdw blurRad="63500" dist="50800" dir="13500000">
                      <a:srgbClr val="000000">
                        <a:alpha val="50000"/>
                      </a:srgbClr>
                    </a:innerShdw>
                  </a:effectLst>
                </a:rPr>
                <a:t>Waqf</a:t>
              </a:r>
              <a:endParaRPr lang="en-MY" sz="1200" spc="50" dirty="0">
                <a:ln w="0"/>
                <a:solidFill>
                  <a:schemeClr val="tx1"/>
                </a:solidFill>
                <a:effectLst>
                  <a:innerShdw blurRad="63500" dist="50800" dir="13500000">
                    <a:srgbClr val="000000">
                      <a:alpha val="50000"/>
                    </a:srgbClr>
                  </a:innerShdw>
                </a:effectLst>
              </a:endParaRPr>
            </a:p>
          </p:txBody>
        </p:sp>
        <p:sp>
          <p:nvSpPr>
            <p:cNvPr id="24" name="Pentagon 23"/>
            <p:cNvSpPr/>
            <p:nvPr/>
          </p:nvSpPr>
          <p:spPr>
            <a:xfrm rot="10800000">
              <a:off x="6568514" y="4286766"/>
              <a:ext cx="218310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5" name="Rectangle 24"/>
            <p:cNvSpPr/>
            <p:nvPr/>
          </p:nvSpPr>
          <p:spPr>
            <a:xfrm>
              <a:off x="6858000" y="4309471"/>
              <a:ext cx="1865855" cy="461665"/>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Auto Notification of</a:t>
              </a:r>
            </a:p>
            <a:p>
              <a:pPr algn="ctr"/>
              <a:r>
                <a:rPr lang="en-US" sz="1200" spc="50" dirty="0" smtClean="0">
                  <a:ln w="0"/>
                  <a:effectLst>
                    <a:innerShdw blurRad="63500" dist="50800" dir="13500000">
                      <a:srgbClr val="000000">
                        <a:alpha val="50000"/>
                      </a:srgbClr>
                    </a:innerShdw>
                  </a:effectLst>
                </a:rPr>
                <a:t>any New Update</a:t>
              </a:r>
            </a:p>
          </p:txBody>
        </p:sp>
        <p:sp>
          <p:nvSpPr>
            <p:cNvPr id="26" name="Pentagon 25"/>
            <p:cNvSpPr/>
            <p:nvPr/>
          </p:nvSpPr>
          <p:spPr>
            <a:xfrm rot="10800000">
              <a:off x="6593654" y="4865519"/>
              <a:ext cx="218310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7" name="Pentagon 26"/>
            <p:cNvSpPr/>
            <p:nvPr/>
          </p:nvSpPr>
          <p:spPr>
            <a:xfrm rot="10800000">
              <a:off x="6595208" y="5505966"/>
              <a:ext cx="218310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8" name="Rectangle 27"/>
            <p:cNvSpPr/>
            <p:nvPr/>
          </p:nvSpPr>
          <p:spPr>
            <a:xfrm>
              <a:off x="4380455" y="4338935"/>
              <a:ext cx="1877641" cy="461665"/>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Void Unconfirmed Transaction</a:t>
              </a:r>
              <a:endParaRPr lang="en-MY" sz="1200" spc="50" dirty="0">
                <a:ln w="0"/>
                <a:effectLst>
                  <a:innerShdw blurRad="63500" dist="50800" dir="13500000">
                    <a:srgbClr val="000000">
                      <a:alpha val="50000"/>
                    </a:srgbClr>
                  </a:innerShdw>
                </a:effectLst>
              </a:endParaRPr>
            </a:p>
          </p:txBody>
        </p:sp>
        <p:sp>
          <p:nvSpPr>
            <p:cNvPr id="29" name="Pentagon 28"/>
            <p:cNvSpPr/>
            <p:nvPr/>
          </p:nvSpPr>
          <p:spPr>
            <a:xfrm>
              <a:off x="4417648" y="1800494"/>
              <a:ext cx="4333971" cy="513833"/>
            </a:xfrm>
            <a:prstGeom prst="homePlate">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dirty="0" smtClean="0">
                  <a:ln w="22225">
                    <a:solidFill>
                      <a:schemeClr val="accent2"/>
                    </a:solidFill>
                    <a:prstDash val="solid"/>
                  </a:ln>
                  <a:solidFill>
                    <a:schemeClr val="tx1"/>
                  </a:solidFill>
                </a:rPr>
                <a:t> </a:t>
              </a:r>
              <a:endParaRPr lang="en-MY" sz="1400" dirty="0">
                <a:ln w="22225">
                  <a:solidFill>
                    <a:schemeClr val="accent2"/>
                  </a:solidFill>
                  <a:prstDash val="solid"/>
                </a:ln>
                <a:solidFill>
                  <a:schemeClr val="tx1"/>
                </a:solidFill>
              </a:endParaRPr>
            </a:p>
          </p:txBody>
        </p:sp>
        <p:sp>
          <p:nvSpPr>
            <p:cNvPr id="30" name="Rectangle 29"/>
            <p:cNvSpPr/>
            <p:nvPr/>
          </p:nvSpPr>
          <p:spPr>
            <a:xfrm>
              <a:off x="5089636" y="1863753"/>
              <a:ext cx="2718267" cy="338554"/>
            </a:xfrm>
            <a:prstGeom prst="rect">
              <a:avLst/>
            </a:prstGeom>
            <a:solidFill>
              <a:srgbClr val="0070C0"/>
            </a:solidFill>
          </p:spPr>
          <p:txBody>
            <a:bodyPr wrap="square" lIns="91440" tIns="45720" rIns="91440" bIns="45720">
              <a:spAutoFit/>
            </a:bodyPr>
            <a:lstStyle/>
            <a:p>
              <a:pPr algn="ctr"/>
              <a:r>
                <a:rPr lang="en-US" sz="1600" spc="50" dirty="0" smtClean="0">
                  <a:ln w="0"/>
                  <a:effectLst>
                    <a:innerShdw blurRad="63500" dist="50800" dir="13500000">
                      <a:srgbClr val="000000">
                        <a:alpha val="50000"/>
                      </a:srgbClr>
                    </a:innerShdw>
                  </a:effectLst>
                </a:rPr>
                <a:t>SPS</a:t>
              </a:r>
            </a:p>
          </p:txBody>
        </p:sp>
        <p:sp>
          <p:nvSpPr>
            <p:cNvPr id="31" name="Rectangle 30"/>
            <p:cNvSpPr/>
            <p:nvPr/>
          </p:nvSpPr>
          <p:spPr>
            <a:xfrm>
              <a:off x="4380455" y="4890913"/>
              <a:ext cx="1877641"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Zakat Calculation Enhancement</a:t>
              </a:r>
              <a:endParaRPr lang="en-MY" sz="1200" spc="50" dirty="0">
                <a:ln w="0"/>
                <a:effectLst>
                  <a:innerShdw blurRad="63500" dist="50800" dir="13500000">
                    <a:srgbClr val="000000">
                      <a:alpha val="50000"/>
                    </a:srgbClr>
                  </a:innerShdw>
                </a:effectLst>
              </a:endParaRPr>
            </a:p>
          </p:txBody>
        </p:sp>
        <p:sp>
          <p:nvSpPr>
            <p:cNvPr id="32" name="Rectangle 31"/>
            <p:cNvSpPr/>
            <p:nvPr/>
          </p:nvSpPr>
          <p:spPr>
            <a:xfrm>
              <a:off x="6858000" y="4961309"/>
              <a:ext cx="1865856" cy="276999"/>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Simplified Tax Invoice</a:t>
              </a:r>
              <a:endParaRPr lang="en-MY" sz="1200" spc="50" dirty="0">
                <a:ln w="0"/>
                <a:effectLst>
                  <a:innerShdw blurRad="63500" dist="50800" dir="13500000">
                    <a:srgbClr val="000000">
                      <a:alpha val="50000"/>
                    </a:srgbClr>
                  </a:innerShdw>
                </a:effectLst>
              </a:endParaRPr>
            </a:p>
          </p:txBody>
        </p:sp>
        <p:sp>
          <p:nvSpPr>
            <p:cNvPr id="33" name="Rectangle 32"/>
            <p:cNvSpPr/>
            <p:nvPr/>
          </p:nvSpPr>
          <p:spPr>
            <a:xfrm>
              <a:off x="6858000" y="5616093"/>
              <a:ext cx="1860988" cy="276999"/>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Self Billed Tax Invoice</a:t>
              </a:r>
              <a:endParaRPr lang="en-MY" sz="1200" spc="50" dirty="0">
                <a:ln w="0"/>
                <a:effectLst>
                  <a:innerShdw blurRad="63500" dist="50800" dir="13500000">
                    <a:srgbClr val="000000">
                      <a:alpha val="50000"/>
                    </a:srgbClr>
                  </a:innerShdw>
                </a:effectLst>
              </a:endParaRPr>
            </a:p>
          </p:txBody>
        </p:sp>
      </p:grpSp>
      <p:sp>
        <p:nvSpPr>
          <p:cNvPr id="34" name="TextBox 3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5" name="Rectangle 34"/>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Function </a:t>
            </a:r>
            <a:r>
              <a:rPr lang="en-US" sz="2000" dirty="0">
                <a:latin typeface="Century Gothic" panose="020B0502020202020204" pitchFamily="34" charset="0"/>
              </a:rPr>
              <a:t>A</a:t>
            </a:r>
            <a:r>
              <a:rPr lang="en-US" sz="2000" dirty="0" smtClean="0">
                <a:latin typeface="Century Gothic" panose="020B0502020202020204" pitchFamily="34" charset="0"/>
              </a:rPr>
              <a:t>nd Features</a:t>
            </a:r>
            <a:endParaRPr lang="en-MY" sz="2000" dirty="0">
              <a:latin typeface="Century Gothic" panose="020B0502020202020204" pitchFamily="34" charset="0"/>
            </a:endParaRPr>
          </a:p>
        </p:txBody>
      </p:sp>
    </p:spTree>
    <p:extLst>
      <p:ext uri="{BB962C8B-B14F-4D97-AF65-F5344CB8AC3E}">
        <p14:creationId xmlns:p14="http://schemas.microsoft.com/office/powerpoint/2010/main" val="412225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66352434"/>
              </p:ext>
            </p:extLst>
          </p:nvPr>
        </p:nvGraphicFramePr>
        <p:xfrm>
          <a:off x="533401" y="1774374"/>
          <a:ext cx="8229599" cy="4321626"/>
        </p:xfrm>
        <a:graphic>
          <a:graphicData uri="http://schemas.openxmlformats.org/drawingml/2006/table">
            <a:tbl>
              <a:tblPr firstRow="1" bandRow="1">
                <a:tableStyleId>{5DA37D80-6434-44D0-A028-1B22A696006F}</a:tableStyleId>
              </a:tblPr>
              <a:tblGrid>
                <a:gridCol w="1089210"/>
                <a:gridCol w="5102371"/>
                <a:gridCol w="2038018"/>
              </a:tblGrid>
              <a:tr h="349785">
                <a:tc>
                  <a:txBody>
                    <a:bodyPr/>
                    <a:lstStyle/>
                    <a:p>
                      <a:pPr algn="ctr"/>
                      <a:r>
                        <a:rPr lang="en-MY" sz="1800" dirty="0" smtClean="0">
                          <a:solidFill>
                            <a:schemeClr val="bg1"/>
                          </a:solidFill>
                        </a:rPr>
                        <a:t>BIL</a:t>
                      </a:r>
                      <a:endParaRPr lang="en-MY" sz="1800" dirty="0">
                        <a:solidFill>
                          <a:schemeClr val="bg1"/>
                        </a:solidFill>
                      </a:endParaRPr>
                    </a:p>
                  </a:txBody>
                  <a:tcPr marL="108522" marR="108522" marT="54261" marB="54261">
                    <a:solidFill>
                      <a:srgbClr val="FFC000"/>
                    </a:solidFill>
                  </a:tcPr>
                </a:tc>
                <a:tc>
                  <a:txBody>
                    <a:bodyPr/>
                    <a:lstStyle/>
                    <a:p>
                      <a:pPr algn="ctr"/>
                      <a:r>
                        <a:rPr lang="en-MY" sz="1800" dirty="0" smtClean="0">
                          <a:solidFill>
                            <a:schemeClr val="bg1"/>
                          </a:solidFill>
                        </a:rPr>
                        <a:t>OPTIONAL</a:t>
                      </a:r>
                      <a:endParaRPr lang="en-MY" sz="1800" dirty="0">
                        <a:solidFill>
                          <a:schemeClr val="bg1"/>
                        </a:solidFill>
                      </a:endParaRPr>
                    </a:p>
                  </a:txBody>
                  <a:tcPr marL="108522" marR="108522" marT="54261" marB="54261">
                    <a:solidFill>
                      <a:srgbClr val="FFC000"/>
                    </a:solidFill>
                  </a:tcPr>
                </a:tc>
                <a:tc>
                  <a:txBody>
                    <a:bodyPr/>
                    <a:lstStyle/>
                    <a:p>
                      <a:pPr algn="ctr"/>
                      <a:r>
                        <a:rPr lang="en-MY" sz="1800" dirty="0" smtClean="0">
                          <a:solidFill>
                            <a:schemeClr val="bg1"/>
                          </a:solidFill>
                        </a:rPr>
                        <a:t>PRICE</a:t>
                      </a:r>
                      <a:r>
                        <a:rPr lang="en-MY" sz="1800" baseline="0" dirty="0" smtClean="0">
                          <a:solidFill>
                            <a:schemeClr val="bg1"/>
                          </a:solidFill>
                        </a:rPr>
                        <a:t> (RM)</a:t>
                      </a:r>
                      <a:endParaRPr lang="en-MY" sz="1800" dirty="0">
                        <a:solidFill>
                          <a:schemeClr val="bg1"/>
                        </a:solidFill>
                      </a:endParaRPr>
                    </a:p>
                  </a:txBody>
                  <a:tcPr marL="108522" marR="108522" marT="54261" marB="54261">
                    <a:solidFill>
                      <a:srgbClr val="FFC000"/>
                    </a:solidFill>
                  </a:tcPr>
                </a:tc>
              </a:tr>
              <a:tr h="252316">
                <a:tc>
                  <a:txBody>
                    <a:bodyPr/>
                    <a:lstStyle/>
                    <a:p>
                      <a:pPr algn="ctr"/>
                      <a:r>
                        <a:rPr lang="en-MY" sz="1100" dirty="0" smtClean="0">
                          <a:solidFill>
                            <a:schemeClr val="tx1"/>
                          </a:solidFill>
                        </a:rPr>
                        <a:t>1</a:t>
                      </a:r>
                      <a:endParaRPr lang="en-MY" sz="1100" dirty="0">
                        <a:solidFill>
                          <a:schemeClr val="tx1"/>
                        </a:solidFill>
                      </a:endParaRPr>
                    </a:p>
                  </a:txBody>
                  <a:tcPr marL="108522" marR="108522" marT="54261" marB="54261">
                    <a:solidFill>
                      <a:schemeClr val="bg1"/>
                    </a:solidFill>
                  </a:tcPr>
                </a:tc>
                <a:tc>
                  <a:txBody>
                    <a:bodyPr/>
                    <a:lstStyle/>
                    <a:p>
                      <a:r>
                        <a:rPr lang="en-US" sz="1100" dirty="0" smtClean="0">
                          <a:solidFill>
                            <a:schemeClr val="tx1"/>
                          </a:solidFill>
                        </a:rPr>
                        <a:t>SPS LICENSE</a:t>
                      </a:r>
                      <a:endParaRPr lang="en-MY" sz="1100" dirty="0">
                        <a:solidFill>
                          <a:schemeClr val="tx1"/>
                        </a:solidFill>
                      </a:endParaRPr>
                    </a:p>
                  </a:txBody>
                  <a:tcPr marL="108522" marR="108522" marT="54261" marB="54261">
                    <a:solidFill>
                      <a:schemeClr val="bg1"/>
                    </a:solidFill>
                  </a:tcPr>
                </a:tc>
                <a:tc>
                  <a:txBody>
                    <a:bodyPr/>
                    <a:lstStyle/>
                    <a:p>
                      <a:pPr algn="ctr"/>
                      <a:r>
                        <a:rPr lang="en-US" sz="1100" dirty="0" smtClean="0">
                          <a:solidFill>
                            <a:schemeClr val="tx1"/>
                          </a:solidFill>
                        </a:rPr>
                        <a:t>2,880.00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2</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INSTALLATION</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200.00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3</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ADDITIONAL USER LICENSE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4</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ADDITIONAL</a:t>
                      </a:r>
                      <a:r>
                        <a:rPr lang="en-MY" sz="1100" baseline="0" dirty="0" smtClean="0">
                          <a:solidFill>
                            <a:schemeClr val="tx1"/>
                          </a:solidFill>
                        </a:rPr>
                        <a:t> COMPANIES LICENSE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5</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ON-SITE TRAINING (1</a:t>
                      </a:r>
                      <a:r>
                        <a:rPr lang="en-MY" sz="1100" baseline="0" dirty="0" smtClean="0">
                          <a:solidFill>
                            <a:schemeClr val="tx1"/>
                          </a:solidFill>
                        </a:rPr>
                        <a:t> DAY X 3 USER)</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1,500.00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6</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TRAINING</a:t>
                      </a:r>
                      <a:r>
                        <a:rPr lang="en-MY" sz="1100" baseline="0" dirty="0" smtClean="0">
                          <a:solidFill>
                            <a:schemeClr val="tx1"/>
                          </a:solidFill>
                        </a:rPr>
                        <a:t> CENTRE (1 DAY PER USE)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300.00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7</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ON-SITE SUPPORT</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8</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ON-CALL</a:t>
                      </a:r>
                      <a:r>
                        <a:rPr lang="en-MY" sz="1100" baseline="0" dirty="0" smtClean="0">
                          <a:solidFill>
                            <a:schemeClr val="tx1"/>
                          </a:solidFill>
                        </a:rPr>
                        <a:t> SUPPORT (PER TICKET)</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9</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TEAM VIEWER SUPPORT (PER CASES)</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150.00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10</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RE-ISSUE</a:t>
                      </a:r>
                      <a:r>
                        <a:rPr lang="en-MY" sz="1100" baseline="0" dirty="0" smtClean="0">
                          <a:solidFill>
                            <a:schemeClr val="tx1"/>
                          </a:solidFill>
                        </a:rPr>
                        <a:t> LICENSE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100.00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11</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TRAINING</a:t>
                      </a:r>
                      <a:r>
                        <a:rPr lang="en-MY" sz="1100" baseline="0" dirty="0" smtClean="0">
                          <a:solidFill>
                            <a:schemeClr val="tx1"/>
                          </a:solidFill>
                        </a:rPr>
                        <a:t> ACCOUNTING GST (PER PACK)</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823203">
                <a:tc>
                  <a:txBody>
                    <a:bodyPr/>
                    <a:lstStyle/>
                    <a:p>
                      <a:pPr algn="ctr"/>
                      <a:r>
                        <a:rPr lang="en-MY" sz="1100" dirty="0" smtClean="0">
                          <a:solidFill>
                            <a:schemeClr val="tx1"/>
                          </a:solidFill>
                        </a:rPr>
                        <a:t>12</a:t>
                      </a:r>
                      <a:endParaRPr lang="en-MY" sz="1100" dirty="0">
                        <a:solidFill>
                          <a:schemeClr val="tx1"/>
                        </a:solidFill>
                      </a:endParaRPr>
                    </a:p>
                  </a:txBody>
                  <a:tcPr marL="108522" marR="108522" marT="54261" marB="54261">
                    <a:solidFill>
                      <a:schemeClr val="bg1"/>
                    </a:solidFill>
                  </a:tcPr>
                </a:tc>
                <a:tc>
                  <a:txBody>
                    <a:bodyPr/>
                    <a:lstStyle/>
                    <a:p>
                      <a:pPr algn="l" fontAlgn="b"/>
                      <a:r>
                        <a:rPr lang="en-MY" sz="1100" u="none" strike="noStrike" dirty="0" smtClean="0">
                          <a:solidFill>
                            <a:schemeClr val="tx1"/>
                          </a:solidFill>
                          <a:effectLst/>
                        </a:rPr>
                        <a:t>I-Support Maintenance (1 Year)</a:t>
                      </a:r>
                      <a:endParaRPr lang="en-MY" sz="1100" b="0" i="0" u="none" strike="noStrike" dirty="0" smtClean="0">
                        <a:solidFill>
                          <a:schemeClr val="tx1"/>
                        </a:solidFill>
                        <a:effectLst/>
                        <a:latin typeface="Calibri"/>
                      </a:endParaRPr>
                    </a:p>
                    <a:p>
                      <a:pPr algn="l" fontAlgn="b"/>
                      <a:r>
                        <a:rPr lang="en-MY" sz="1100" u="none" strike="noStrike" dirty="0" smtClean="0">
                          <a:solidFill>
                            <a:schemeClr val="tx1"/>
                          </a:solidFill>
                          <a:effectLst/>
                        </a:rPr>
                        <a:t>  </a:t>
                      </a:r>
                      <a:r>
                        <a:rPr lang="en-MY" sz="1000" u="none" strike="noStrike" dirty="0" smtClean="0">
                          <a:solidFill>
                            <a:schemeClr val="tx1"/>
                          </a:solidFill>
                          <a:effectLst/>
                        </a:rPr>
                        <a:t>- Free update software Version</a:t>
                      </a:r>
                      <a:endParaRPr lang="en-MY" sz="1000" b="0" i="0" u="none" strike="noStrike" dirty="0" smtClean="0">
                        <a:solidFill>
                          <a:schemeClr val="tx1"/>
                        </a:solidFill>
                        <a:effectLst/>
                        <a:latin typeface="Calibri"/>
                      </a:endParaRPr>
                    </a:p>
                    <a:p>
                      <a:pPr algn="l" fontAlgn="b"/>
                      <a:r>
                        <a:rPr lang="en-MY" sz="1000" u="none" strike="noStrike" dirty="0" smtClean="0">
                          <a:solidFill>
                            <a:schemeClr val="tx1"/>
                          </a:solidFill>
                          <a:effectLst/>
                        </a:rPr>
                        <a:t>  - Free Viewer support (5 Cases)</a:t>
                      </a:r>
                      <a:endParaRPr lang="en-MY" sz="1000" b="0" i="0" u="none" strike="noStrike" dirty="0" smtClean="0">
                        <a:solidFill>
                          <a:schemeClr val="tx1"/>
                        </a:solidFill>
                        <a:effectLst/>
                        <a:latin typeface="Calibri"/>
                      </a:endParaRPr>
                    </a:p>
                    <a:p>
                      <a:pPr algn="l" fontAlgn="b"/>
                      <a:r>
                        <a:rPr lang="en-MY" sz="1000" u="none" strike="noStrike" dirty="0" smtClean="0">
                          <a:solidFill>
                            <a:schemeClr val="tx1"/>
                          </a:solidFill>
                          <a:effectLst/>
                        </a:rPr>
                        <a:t>  - Free on-call support ( 3 Months)</a:t>
                      </a:r>
                      <a:endParaRPr lang="en-MY" sz="1000" b="0" i="0" u="none" strike="noStrike" dirty="0" smtClean="0">
                        <a:solidFill>
                          <a:schemeClr val="tx1"/>
                        </a:solidFill>
                        <a:effectLst/>
                        <a:latin typeface="Calibri"/>
                      </a:endParaRPr>
                    </a:p>
                    <a:p>
                      <a:pPr algn="l" fontAlgn="b"/>
                      <a:r>
                        <a:rPr lang="en-MY" sz="1000" u="none" strike="noStrike" dirty="0" smtClean="0">
                          <a:solidFill>
                            <a:schemeClr val="tx1"/>
                          </a:solidFill>
                          <a:effectLst/>
                        </a:rPr>
                        <a:t>  - Free Online chat support</a:t>
                      </a:r>
                      <a:endParaRPr lang="en-MY" sz="1000" b="0" i="0" u="none" strike="noStrike" dirty="0" smtClean="0">
                        <a:solidFill>
                          <a:schemeClr val="tx1"/>
                        </a:solidFill>
                        <a:effectLst/>
                        <a:latin typeface="Calibri"/>
                      </a:endParaRPr>
                    </a:p>
                  </a:txBody>
                  <a:tcPr marL="108522" marR="108522" marT="54261" marB="54261">
                    <a:solidFill>
                      <a:schemeClr val="bg1"/>
                    </a:solidFill>
                  </a:tcPr>
                </a:tc>
                <a:tc>
                  <a:txBody>
                    <a:bodyPr/>
                    <a:lstStyle/>
                    <a:p>
                      <a:pPr algn="ctr"/>
                      <a:r>
                        <a:rPr lang="en-MY" sz="1100" dirty="0" smtClean="0">
                          <a:solidFill>
                            <a:schemeClr val="tx1"/>
                          </a:solidFill>
                        </a:rPr>
                        <a:t>980.00</a:t>
                      </a:r>
                      <a:endParaRPr lang="en-MY" sz="1100" dirty="0">
                        <a:solidFill>
                          <a:schemeClr val="tx1"/>
                        </a:solidFill>
                      </a:endParaRPr>
                    </a:p>
                  </a:txBody>
                  <a:tcPr marL="108522" marR="108522" marT="54261" marB="54261">
                    <a:solidFill>
                      <a:schemeClr val="bg1"/>
                    </a:solidFill>
                  </a:tcPr>
                </a:tc>
              </a:tr>
            </a:tbl>
          </a:graphicData>
        </a:graphic>
      </p:graphicFrame>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Pricing Lists</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Recommended Retail Pricing (RRP)</a:t>
            </a:r>
            <a:endParaRPr lang="en-MY" sz="2000" dirty="0">
              <a:latin typeface="Century Gothic" panose="020B0502020202020204" pitchFamily="34" charset="0"/>
            </a:endParaRPr>
          </a:p>
        </p:txBody>
      </p:sp>
    </p:spTree>
    <p:extLst>
      <p:ext uri="{BB962C8B-B14F-4D97-AF65-F5344CB8AC3E}">
        <p14:creationId xmlns:p14="http://schemas.microsoft.com/office/powerpoint/2010/main" val="3587715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57200" y="30480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37" name="Rectangle 36"/>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SPS vs Other Accounting Software</a:t>
            </a:r>
            <a:endParaRPr lang="en-MY" sz="2000" dirty="0">
              <a:latin typeface="Century Gothic" panose="020B0502020202020204" pitchFamily="34" charset="0"/>
            </a:endParaRPr>
          </a:p>
        </p:txBody>
      </p:sp>
      <p:pic>
        <p:nvPicPr>
          <p:cNvPr id="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5438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9139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9200"/>
            <a:ext cx="9144000" cy="4876800"/>
          </a:xfrm>
          <a:prstGeom prst="rect">
            <a:avLst/>
          </a:prstGeom>
        </p:spPr>
      </p:pic>
      <p:sp>
        <p:nvSpPr>
          <p:cNvPr id="8" name="Title 1"/>
          <p:cNvSpPr txBox="1">
            <a:spLocks/>
          </p:cNvSpPr>
          <p:nvPr/>
        </p:nvSpPr>
        <p:spPr>
          <a:xfrm>
            <a:off x="436179" y="228600"/>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3000" dirty="0" err="1" smtClean="0">
                <a:solidFill>
                  <a:schemeClr val="tx1"/>
                </a:solidFill>
                <a:latin typeface="Arial Black"/>
              </a:rPr>
              <a:t>Salihin</a:t>
            </a:r>
            <a:r>
              <a:rPr lang="en-US" sz="3000" dirty="0" smtClean="0">
                <a:solidFill>
                  <a:schemeClr val="tx1"/>
                </a:solidFill>
                <a:latin typeface="Arial Black"/>
              </a:rPr>
              <a:t> premier solutions (</a:t>
            </a:r>
            <a:r>
              <a:rPr lang="en-US" sz="3000" dirty="0" err="1" smtClean="0">
                <a:solidFill>
                  <a:schemeClr val="tx1"/>
                </a:solidFill>
                <a:latin typeface="Arial Black"/>
              </a:rPr>
              <a:t>sps</a:t>
            </a:r>
            <a:r>
              <a:rPr lang="en-US" sz="3000" dirty="0" smtClean="0">
                <a:solidFill>
                  <a:schemeClr val="tx1"/>
                </a:solidFill>
                <a:latin typeface="Arial Black"/>
              </a:rPr>
              <a:t>)</a:t>
            </a:r>
            <a:endParaRPr lang="en-MY" sz="3000" dirty="0">
              <a:solidFill>
                <a:schemeClr val="tx1"/>
              </a:solidFill>
              <a:latin typeface="Arial Black"/>
            </a:endParaRPr>
          </a:p>
        </p:txBody>
      </p:sp>
    </p:spTree>
    <p:extLst>
      <p:ext uri="{BB962C8B-B14F-4D97-AF65-F5344CB8AC3E}">
        <p14:creationId xmlns:p14="http://schemas.microsoft.com/office/powerpoint/2010/main" val="104499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88"/>
          <p:cNvSpPr txBox="1"/>
          <p:nvPr/>
        </p:nvSpPr>
        <p:spPr>
          <a:xfrm>
            <a:off x="502265" y="2023001"/>
            <a:ext cx="8088923" cy="3920599"/>
          </a:xfrm>
          <a:prstGeom prst="rect">
            <a:avLst/>
          </a:prstGeom>
          <a:noFill/>
          <a:ln>
            <a:noFill/>
          </a:ln>
        </p:spPr>
        <p:txBody>
          <a:bodyPr lIns="84392" tIns="42185" rIns="84392" bIns="42185" anchor="t" anchorCtr="0">
            <a:noAutofit/>
          </a:bodyPr>
          <a:lstStyle/>
          <a:p>
            <a:pPr algn="just">
              <a:buSzPct val="25000"/>
            </a:pPr>
            <a:r>
              <a:rPr lang="en-US" sz="1600" b="1" dirty="0" smtClean="0">
                <a:latin typeface="Century Gothic" panose="020B0502020202020204" pitchFamily="34" charset="0"/>
                <a:ea typeface="Calibri"/>
                <a:cs typeface="Calibri"/>
                <a:sym typeface="Calibri"/>
              </a:rPr>
              <a:t>SALIHIN PREMIER SOLUTIONS</a:t>
            </a:r>
            <a:r>
              <a:rPr lang="en-US" sz="1600" dirty="0" smtClean="0">
                <a:latin typeface="Century Gothic" panose="020B0502020202020204" pitchFamily="34" charset="0"/>
                <a:ea typeface="Calibri"/>
                <a:cs typeface="Calibri"/>
                <a:sym typeface="Calibri"/>
              </a:rPr>
              <a:t> also know as SPS, is an intelligent accounting software </a:t>
            </a:r>
            <a:r>
              <a:rPr lang="en-US" sz="1600" dirty="0">
                <a:latin typeface="Century Gothic" panose="020B0502020202020204" pitchFamily="34" charset="0"/>
                <a:ea typeface="Calibri"/>
                <a:cs typeface="Calibri"/>
                <a:sym typeface="Calibri"/>
              </a:rPr>
              <a:t>in the world that can manage numerous aspects of financial accounting including Goods and Services Tax (GST) and Zakat calculation, customized specially for Small and Medium Enterprises (SMEs). </a:t>
            </a:r>
          </a:p>
          <a:p>
            <a:pPr algn="just"/>
            <a:endParaRPr sz="1600" dirty="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SPS</a:t>
            </a:r>
            <a:r>
              <a:rPr lang="en-US" sz="1600" b="1" dirty="0" smtClean="0">
                <a:latin typeface="Century Gothic" panose="020B0502020202020204" pitchFamily="34" charset="0"/>
                <a:ea typeface="Calibri"/>
                <a:cs typeface="Calibri"/>
                <a:sym typeface="Calibri"/>
              </a:rPr>
              <a:t> </a:t>
            </a:r>
            <a:r>
              <a:rPr lang="en-US" sz="1600" dirty="0" smtClean="0">
                <a:latin typeface="Century Gothic" panose="020B0502020202020204" pitchFamily="34" charset="0"/>
                <a:ea typeface="Calibri"/>
                <a:cs typeface="Calibri"/>
                <a:sym typeface="Calibri"/>
              </a:rPr>
              <a:t>is an efficient and effective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The Zakat module makes SPS</a:t>
            </a:r>
            <a:r>
              <a:rPr lang="en-US" sz="1600" b="1" dirty="0" smtClean="0">
                <a:latin typeface="Century Gothic" panose="020B0502020202020204" pitchFamily="34" charset="0"/>
                <a:ea typeface="Calibri"/>
                <a:cs typeface="Calibri"/>
                <a:sym typeface="Calibri"/>
              </a:rPr>
              <a:t> </a:t>
            </a:r>
            <a:r>
              <a:rPr lang="en-US" sz="1600" dirty="0" smtClean="0">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1600" dirty="0">
              <a:latin typeface="Century Gothic" panose="020B0502020202020204" pitchFamily="34" charset="0"/>
              <a:ea typeface="Calibri"/>
              <a:cs typeface="Calibri"/>
              <a:sym typeface="Calibri"/>
            </a:endParaRPr>
          </a:p>
        </p:txBody>
      </p:sp>
      <p:sp>
        <p:nvSpPr>
          <p:cNvPr id="16" name="TextBox 15"/>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17" name="Rectangle 16"/>
          <p:cNvSpPr/>
          <p:nvPr/>
        </p:nvSpPr>
        <p:spPr>
          <a:xfrm>
            <a:off x="457200" y="666690"/>
            <a:ext cx="6172200" cy="400110"/>
          </a:xfrm>
          <a:prstGeom prst="rect">
            <a:avLst/>
          </a:prstGeom>
        </p:spPr>
        <p:txBody>
          <a:bodyPr wrap="square">
            <a:spAutoFit/>
          </a:bodyPr>
          <a:lstStyle/>
          <a:p>
            <a:r>
              <a:rPr lang="en-US" sz="2000" dirty="0" err="1" smtClean="0">
                <a:latin typeface="Century Gothic" panose="020B0502020202020204" pitchFamily="34" charset="0"/>
              </a:rPr>
              <a:t>Salihin</a:t>
            </a:r>
            <a:r>
              <a:rPr lang="en-US" sz="2000" dirty="0" smtClean="0">
                <a:latin typeface="Century Gothic" panose="020B0502020202020204" pitchFamily="34" charset="0"/>
              </a:rPr>
              <a:t> Premier Solutions</a:t>
            </a:r>
            <a:endParaRPr lang="en-MY" sz="2000" dirty="0">
              <a:latin typeface="Century Gothic" panose="020B0502020202020204" pitchFamily="34" charset="0"/>
            </a:endParaRPr>
          </a:p>
        </p:txBody>
      </p:sp>
    </p:spTree>
    <p:extLst>
      <p:ext uri="{BB962C8B-B14F-4D97-AF65-F5344CB8AC3E}">
        <p14:creationId xmlns:p14="http://schemas.microsoft.com/office/powerpoint/2010/main" val="420570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96"/>
          <p:cNvSpPr txBox="1"/>
          <p:nvPr/>
        </p:nvSpPr>
        <p:spPr>
          <a:xfrm>
            <a:off x="2057400" y="1308509"/>
            <a:ext cx="5019093" cy="596491"/>
          </a:xfrm>
          <a:prstGeom prst="rect">
            <a:avLst/>
          </a:prstGeom>
          <a:noFill/>
          <a:ln>
            <a:noFill/>
          </a:ln>
        </p:spPr>
        <p:txBody>
          <a:bodyPr lIns="84392" tIns="42185" rIns="84392" bIns="42185" anchor="t" anchorCtr="0">
            <a:noAutofit/>
          </a:bodyPr>
          <a:lstStyle/>
          <a:p>
            <a:pPr algn="ctr">
              <a:buSzPct val="25000"/>
            </a:pPr>
            <a:r>
              <a:rPr lang="en-US" b="1" dirty="0">
                <a:latin typeface="Calibri"/>
                <a:ea typeface="Calibri"/>
                <a:cs typeface="Calibri"/>
                <a:sym typeface="Calibri"/>
              </a:rPr>
              <a:t>There </a:t>
            </a:r>
            <a:r>
              <a:rPr lang="en-US" b="1" dirty="0" smtClean="0">
                <a:latin typeface="Calibri"/>
                <a:ea typeface="Calibri"/>
                <a:cs typeface="Calibri"/>
                <a:sym typeface="Calibri"/>
              </a:rPr>
              <a:t>are </a:t>
            </a:r>
            <a:r>
              <a:rPr lang="en-US" b="1" dirty="0">
                <a:latin typeface="Calibri"/>
                <a:ea typeface="Calibri"/>
                <a:cs typeface="Calibri"/>
                <a:sym typeface="Calibri"/>
              </a:rPr>
              <a:t>5 main </a:t>
            </a:r>
            <a:r>
              <a:rPr lang="en-US" b="1" dirty="0" smtClean="0">
                <a:latin typeface="Calibri"/>
                <a:ea typeface="Calibri"/>
                <a:cs typeface="Calibri"/>
                <a:sym typeface="Calibri"/>
              </a:rPr>
              <a:t>modules of SPS</a:t>
            </a:r>
            <a:endParaRPr lang="en-US" b="1" dirty="0">
              <a:latin typeface="Calibri"/>
              <a:ea typeface="Calibri"/>
              <a:cs typeface="Calibri"/>
              <a:sym typeface="Calibri"/>
            </a:endParaRPr>
          </a:p>
        </p:txBody>
      </p:sp>
      <p:graphicFrame>
        <p:nvGraphicFramePr>
          <p:cNvPr id="6" name="Diagram 5"/>
          <p:cNvGraphicFramePr/>
          <p:nvPr>
            <p:extLst>
              <p:ext uri="{D42A27DB-BD31-4B8C-83A1-F6EECF244321}">
                <p14:modId xmlns:p14="http://schemas.microsoft.com/office/powerpoint/2010/main" val="2057296576"/>
              </p:ext>
            </p:extLst>
          </p:nvPr>
        </p:nvGraphicFramePr>
        <p:xfrm>
          <a:off x="609601" y="1752600"/>
          <a:ext cx="8001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8" name="Rectangle 7"/>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Tree>
    <p:extLst>
      <p:ext uri="{BB962C8B-B14F-4D97-AF65-F5344CB8AC3E}">
        <p14:creationId xmlns:p14="http://schemas.microsoft.com/office/powerpoint/2010/main" val="93566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10" name="Rectangle 9"/>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6" name="Rectangle 5"/>
          <p:cNvSpPr/>
          <p:nvPr/>
        </p:nvSpPr>
        <p:spPr>
          <a:xfrm>
            <a:off x="3314700" y="2061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Admin &amp; general setup</a:t>
            </a:r>
            <a:endParaRPr lang="en-US" sz="1300" cap="small" dirty="0">
              <a:latin typeface="Calibri Light" panose="020F0302020204030204" pitchFamily="34" charset="0"/>
              <a:cs typeface="Arial" pitchFamily="34" charset="0"/>
            </a:endParaRPr>
          </a:p>
        </p:txBody>
      </p:sp>
      <p:grpSp>
        <p:nvGrpSpPr>
          <p:cNvPr id="2" name="Group 1"/>
          <p:cNvGrpSpPr/>
          <p:nvPr/>
        </p:nvGrpSpPr>
        <p:grpSpPr>
          <a:xfrm>
            <a:off x="1905000" y="2057401"/>
            <a:ext cx="1485900" cy="361454"/>
            <a:chOff x="342900" y="1752601"/>
            <a:chExt cx="1485900" cy="1011383"/>
          </a:xfrm>
        </p:grpSpPr>
        <p:sp>
          <p:nvSpPr>
            <p:cNvPr id="12" name="Rectangle 11"/>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1</a:t>
              </a:r>
              <a:endParaRPr lang="en-US" sz="1400" dirty="0">
                <a:solidFill>
                  <a:schemeClr val="tx1"/>
                </a:solidFill>
              </a:endParaRPr>
            </a:p>
          </p:txBody>
        </p:sp>
        <p:sp>
          <p:nvSpPr>
            <p:cNvPr id="13" name="L-Shape 12"/>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8" name="L-Shape 7"/>
          <p:cNvSpPr/>
          <p:nvPr/>
        </p:nvSpPr>
        <p:spPr>
          <a:xfrm>
            <a:off x="2019299" y="2057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2" name="Rectangle 31"/>
          <p:cNvSpPr/>
          <p:nvPr/>
        </p:nvSpPr>
        <p:spPr>
          <a:xfrm>
            <a:off x="3299387" y="2442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general ledger</a:t>
            </a:r>
            <a:endParaRPr lang="en-US" sz="1300" cap="small" dirty="0">
              <a:latin typeface="Calibri Light" panose="020F0302020204030204" pitchFamily="34" charset="0"/>
              <a:cs typeface="Arial" pitchFamily="34" charset="0"/>
            </a:endParaRPr>
          </a:p>
        </p:txBody>
      </p:sp>
      <p:grpSp>
        <p:nvGrpSpPr>
          <p:cNvPr id="33" name="Group 32"/>
          <p:cNvGrpSpPr/>
          <p:nvPr/>
        </p:nvGrpSpPr>
        <p:grpSpPr>
          <a:xfrm>
            <a:off x="1905000" y="2438401"/>
            <a:ext cx="1493885" cy="361454"/>
            <a:chOff x="342900" y="1752601"/>
            <a:chExt cx="1485900" cy="1011383"/>
          </a:xfrm>
          <a:solidFill>
            <a:srgbClr val="00B050"/>
          </a:solidFill>
        </p:grpSpPr>
        <p:sp>
          <p:nvSpPr>
            <p:cNvPr id="34" name="Rectangle 3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2</a:t>
              </a:r>
              <a:endParaRPr lang="en-US" sz="1400" dirty="0">
                <a:solidFill>
                  <a:schemeClr val="tx1"/>
                </a:solidFill>
              </a:endParaRPr>
            </a:p>
          </p:txBody>
        </p:sp>
        <p:sp>
          <p:nvSpPr>
            <p:cNvPr id="35" name="L-Shape 3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36" name="L-Shape 35"/>
          <p:cNvSpPr/>
          <p:nvPr/>
        </p:nvSpPr>
        <p:spPr>
          <a:xfrm>
            <a:off x="1997026" y="2438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Rectangle 36"/>
          <p:cNvSpPr/>
          <p:nvPr/>
        </p:nvSpPr>
        <p:spPr>
          <a:xfrm>
            <a:off x="3314700" y="2823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Account receivables</a:t>
            </a:r>
            <a:endParaRPr lang="en-US" sz="1300" cap="small" dirty="0">
              <a:latin typeface="Calibri Light" panose="020F0302020204030204" pitchFamily="34" charset="0"/>
              <a:cs typeface="Arial" pitchFamily="34" charset="0"/>
            </a:endParaRPr>
          </a:p>
        </p:txBody>
      </p:sp>
      <p:grpSp>
        <p:nvGrpSpPr>
          <p:cNvPr id="38" name="Group 37"/>
          <p:cNvGrpSpPr/>
          <p:nvPr/>
        </p:nvGrpSpPr>
        <p:grpSpPr>
          <a:xfrm>
            <a:off x="1905000" y="2819401"/>
            <a:ext cx="1485900" cy="361454"/>
            <a:chOff x="342900" y="1752601"/>
            <a:chExt cx="1485900" cy="1011383"/>
          </a:xfrm>
        </p:grpSpPr>
        <p:sp>
          <p:nvSpPr>
            <p:cNvPr id="39" name="Rectangle 3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3</a:t>
              </a:r>
              <a:endParaRPr lang="en-US" sz="1400" dirty="0">
                <a:solidFill>
                  <a:schemeClr val="tx1"/>
                </a:solidFill>
              </a:endParaRPr>
            </a:p>
          </p:txBody>
        </p:sp>
        <p:sp>
          <p:nvSpPr>
            <p:cNvPr id="40" name="L-Shape 3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41" name="L-Shape 40"/>
          <p:cNvSpPr/>
          <p:nvPr/>
        </p:nvSpPr>
        <p:spPr>
          <a:xfrm>
            <a:off x="2019299" y="2819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2" name="Rectangle 41"/>
          <p:cNvSpPr/>
          <p:nvPr/>
        </p:nvSpPr>
        <p:spPr>
          <a:xfrm>
            <a:off x="3299387" y="3204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account payables</a:t>
            </a:r>
            <a:endParaRPr lang="en-US" sz="1300" cap="small" dirty="0">
              <a:latin typeface="Calibri Light" panose="020F0302020204030204" pitchFamily="34" charset="0"/>
              <a:cs typeface="Arial" pitchFamily="34" charset="0"/>
            </a:endParaRPr>
          </a:p>
        </p:txBody>
      </p:sp>
      <p:grpSp>
        <p:nvGrpSpPr>
          <p:cNvPr id="43" name="Group 42"/>
          <p:cNvGrpSpPr/>
          <p:nvPr/>
        </p:nvGrpSpPr>
        <p:grpSpPr>
          <a:xfrm>
            <a:off x="1905000" y="3200401"/>
            <a:ext cx="1493885" cy="361454"/>
            <a:chOff x="342900" y="1752601"/>
            <a:chExt cx="1485900" cy="1011383"/>
          </a:xfrm>
          <a:solidFill>
            <a:srgbClr val="00B050"/>
          </a:solidFill>
        </p:grpSpPr>
        <p:sp>
          <p:nvSpPr>
            <p:cNvPr id="44" name="Rectangle 4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4</a:t>
              </a:r>
              <a:endParaRPr lang="en-US" sz="1400" dirty="0">
                <a:solidFill>
                  <a:schemeClr val="tx1"/>
                </a:solidFill>
              </a:endParaRPr>
            </a:p>
          </p:txBody>
        </p:sp>
        <p:sp>
          <p:nvSpPr>
            <p:cNvPr id="45" name="L-Shape 4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46" name="L-Shape 45"/>
          <p:cNvSpPr/>
          <p:nvPr/>
        </p:nvSpPr>
        <p:spPr>
          <a:xfrm>
            <a:off x="1997026" y="3200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7" name="Rectangle 46"/>
          <p:cNvSpPr/>
          <p:nvPr/>
        </p:nvSpPr>
        <p:spPr>
          <a:xfrm>
            <a:off x="3314700" y="3585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sales order</a:t>
            </a:r>
            <a:endParaRPr lang="en-US" sz="1300" cap="small" dirty="0">
              <a:latin typeface="Calibri Light" panose="020F0302020204030204" pitchFamily="34" charset="0"/>
              <a:cs typeface="Arial" pitchFamily="34" charset="0"/>
            </a:endParaRPr>
          </a:p>
        </p:txBody>
      </p:sp>
      <p:grpSp>
        <p:nvGrpSpPr>
          <p:cNvPr id="48" name="Group 47"/>
          <p:cNvGrpSpPr/>
          <p:nvPr/>
        </p:nvGrpSpPr>
        <p:grpSpPr>
          <a:xfrm>
            <a:off x="1905000" y="3581401"/>
            <a:ext cx="1485900" cy="361454"/>
            <a:chOff x="342900" y="1752601"/>
            <a:chExt cx="1485900" cy="1011383"/>
          </a:xfrm>
        </p:grpSpPr>
        <p:sp>
          <p:nvSpPr>
            <p:cNvPr id="49" name="Rectangle 4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5</a:t>
              </a:r>
              <a:endParaRPr lang="en-US" sz="1400" dirty="0">
                <a:solidFill>
                  <a:schemeClr val="tx1"/>
                </a:solidFill>
              </a:endParaRPr>
            </a:p>
          </p:txBody>
        </p:sp>
        <p:sp>
          <p:nvSpPr>
            <p:cNvPr id="50" name="L-Shape 4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51" name="L-Shape 50"/>
          <p:cNvSpPr/>
          <p:nvPr/>
        </p:nvSpPr>
        <p:spPr>
          <a:xfrm>
            <a:off x="2019299" y="3581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2" name="Rectangle 51"/>
          <p:cNvSpPr/>
          <p:nvPr/>
        </p:nvSpPr>
        <p:spPr>
          <a:xfrm>
            <a:off x="3299387" y="3966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purchasing</a:t>
            </a:r>
            <a:endParaRPr lang="en-US" sz="1300" cap="small" dirty="0">
              <a:latin typeface="Calibri Light" panose="020F0302020204030204" pitchFamily="34" charset="0"/>
              <a:cs typeface="Arial" pitchFamily="34" charset="0"/>
            </a:endParaRPr>
          </a:p>
        </p:txBody>
      </p:sp>
      <p:grpSp>
        <p:nvGrpSpPr>
          <p:cNvPr id="53" name="Group 52"/>
          <p:cNvGrpSpPr/>
          <p:nvPr/>
        </p:nvGrpSpPr>
        <p:grpSpPr>
          <a:xfrm>
            <a:off x="1905000" y="3962401"/>
            <a:ext cx="1493885" cy="361454"/>
            <a:chOff x="342900" y="1752601"/>
            <a:chExt cx="1485900" cy="1011383"/>
          </a:xfrm>
          <a:solidFill>
            <a:srgbClr val="00B050"/>
          </a:solidFill>
        </p:grpSpPr>
        <p:sp>
          <p:nvSpPr>
            <p:cNvPr id="54" name="Rectangle 5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6</a:t>
              </a:r>
              <a:endParaRPr lang="en-US" sz="1400" dirty="0">
                <a:solidFill>
                  <a:schemeClr val="tx1"/>
                </a:solidFill>
              </a:endParaRPr>
            </a:p>
          </p:txBody>
        </p:sp>
        <p:sp>
          <p:nvSpPr>
            <p:cNvPr id="55" name="L-Shape 5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56" name="L-Shape 55"/>
          <p:cNvSpPr/>
          <p:nvPr/>
        </p:nvSpPr>
        <p:spPr>
          <a:xfrm>
            <a:off x="1997026" y="3962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7" name="Rectangle 56"/>
          <p:cNvSpPr/>
          <p:nvPr/>
        </p:nvSpPr>
        <p:spPr>
          <a:xfrm>
            <a:off x="3314700" y="4347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inventory</a:t>
            </a:r>
            <a:endParaRPr lang="en-US" sz="1300" cap="small" dirty="0">
              <a:latin typeface="Calibri Light" panose="020F0302020204030204" pitchFamily="34" charset="0"/>
              <a:cs typeface="Arial" pitchFamily="34" charset="0"/>
            </a:endParaRPr>
          </a:p>
        </p:txBody>
      </p:sp>
      <p:grpSp>
        <p:nvGrpSpPr>
          <p:cNvPr id="58" name="Group 57"/>
          <p:cNvGrpSpPr/>
          <p:nvPr/>
        </p:nvGrpSpPr>
        <p:grpSpPr>
          <a:xfrm>
            <a:off x="1905000" y="4343401"/>
            <a:ext cx="1485900" cy="361454"/>
            <a:chOff x="342900" y="1752601"/>
            <a:chExt cx="1485900" cy="1011383"/>
          </a:xfrm>
        </p:grpSpPr>
        <p:sp>
          <p:nvSpPr>
            <p:cNvPr id="59" name="Rectangle 5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7</a:t>
              </a:r>
              <a:endParaRPr lang="en-US" sz="1400" dirty="0">
                <a:solidFill>
                  <a:schemeClr val="tx1"/>
                </a:solidFill>
              </a:endParaRPr>
            </a:p>
          </p:txBody>
        </p:sp>
        <p:sp>
          <p:nvSpPr>
            <p:cNvPr id="60" name="L-Shape 5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61" name="L-Shape 60"/>
          <p:cNvSpPr/>
          <p:nvPr/>
        </p:nvSpPr>
        <p:spPr>
          <a:xfrm>
            <a:off x="2019299" y="4343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2" name="Rectangle 61"/>
          <p:cNvSpPr/>
          <p:nvPr/>
        </p:nvSpPr>
        <p:spPr>
          <a:xfrm>
            <a:off x="3299387" y="4728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goods &amp; service tax (</a:t>
            </a:r>
            <a:r>
              <a:rPr lang="en-US" sz="1300" cap="small" dirty="0" err="1" smtClean="0">
                <a:latin typeface="Calibri Light" panose="020F0302020204030204" pitchFamily="34" charset="0"/>
                <a:cs typeface="Arial" pitchFamily="34" charset="0"/>
              </a:rPr>
              <a:t>gst</a:t>
            </a:r>
            <a:r>
              <a:rPr lang="en-US" sz="1300" cap="small" dirty="0" smtClean="0">
                <a:latin typeface="Calibri Light" panose="020F0302020204030204" pitchFamily="34" charset="0"/>
                <a:cs typeface="Arial" pitchFamily="34" charset="0"/>
              </a:rPr>
              <a:t>)</a:t>
            </a:r>
            <a:endParaRPr lang="en-US" sz="1300" cap="small" dirty="0">
              <a:latin typeface="Calibri Light" panose="020F0302020204030204" pitchFamily="34" charset="0"/>
              <a:cs typeface="Arial" pitchFamily="34" charset="0"/>
            </a:endParaRPr>
          </a:p>
        </p:txBody>
      </p:sp>
      <p:grpSp>
        <p:nvGrpSpPr>
          <p:cNvPr id="63" name="Group 62"/>
          <p:cNvGrpSpPr/>
          <p:nvPr/>
        </p:nvGrpSpPr>
        <p:grpSpPr>
          <a:xfrm>
            <a:off x="1905000" y="4724401"/>
            <a:ext cx="1493885" cy="361454"/>
            <a:chOff x="342900" y="1752601"/>
            <a:chExt cx="1485900" cy="1011383"/>
          </a:xfrm>
          <a:solidFill>
            <a:srgbClr val="00B050"/>
          </a:solidFill>
        </p:grpSpPr>
        <p:sp>
          <p:nvSpPr>
            <p:cNvPr id="64" name="Rectangle 6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8</a:t>
              </a:r>
              <a:endParaRPr lang="en-US" sz="1400" dirty="0">
                <a:solidFill>
                  <a:schemeClr val="tx1"/>
                </a:solidFill>
              </a:endParaRPr>
            </a:p>
          </p:txBody>
        </p:sp>
        <p:sp>
          <p:nvSpPr>
            <p:cNvPr id="65" name="L-Shape 6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66" name="L-Shape 65"/>
          <p:cNvSpPr/>
          <p:nvPr/>
        </p:nvSpPr>
        <p:spPr>
          <a:xfrm>
            <a:off x="1997026" y="4724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7" name="Rectangle 66"/>
          <p:cNvSpPr/>
          <p:nvPr/>
        </p:nvSpPr>
        <p:spPr>
          <a:xfrm>
            <a:off x="3322685" y="5094016"/>
            <a:ext cx="4335415" cy="43357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zakat &amp; </a:t>
            </a:r>
            <a:r>
              <a:rPr lang="en-US" sz="1300" cap="small" dirty="0" err="1" smtClean="0">
                <a:latin typeface="Calibri Light" panose="020F0302020204030204" pitchFamily="34" charset="0"/>
                <a:cs typeface="Arial" pitchFamily="34" charset="0"/>
              </a:rPr>
              <a:t>waqf</a:t>
            </a:r>
            <a:endParaRPr lang="en-US" sz="1300" cap="small" dirty="0">
              <a:latin typeface="Calibri Light" panose="020F0302020204030204" pitchFamily="34" charset="0"/>
              <a:cs typeface="Arial" pitchFamily="34" charset="0"/>
            </a:endParaRPr>
          </a:p>
        </p:txBody>
      </p:sp>
      <p:grpSp>
        <p:nvGrpSpPr>
          <p:cNvPr id="68" name="Group 67"/>
          <p:cNvGrpSpPr/>
          <p:nvPr/>
        </p:nvGrpSpPr>
        <p:grpSpPr>
          <a:xfrm>
            <a:off x="1912985" y="5089936"/>
            <a:ext cx="1485900" cy="433574"/>
            <a:chOff x="342900" y="1752601"/>
            <a:chExt cx="1485900" cy="1011383"/>
          </a:xfrm>
        </p:grpSpPr>
        <p:sp>
          <p:nvSpPr>
            <p:cNvPr id="69" name="Rectangle 6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7</a:t>
              </a:r>
              <a:endParaRPr lang="en-US" sz="1400" dirty="0">
                <a:solidFill>
                  <a:schemeClr val="tx1"/>
                </a:solidFill>
              </a:endParaRPr>
            </a:p>
          </p:txBody>
        </p:sp>
        <p:sp>
          <p:nvSpPr>
            <p:cNvPr id="70" name="L-Shape 6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71" name="L-Shape 70"/>
          <p:cNvSpPr/>
          <p:nvPr/>
        </p:nvSpPr>
        <p:spPr>
          <a:xfrm>
            <a:off x="2027284" y="5089935"/>
            <a:ext cx="5630815" cy="43357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2843784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7" name="Shape 288"/>
          <p:cNvSpPr txBox="1"/>
          <p:nvPr/>
        </p:nvSpPr>
        <p:spPr>
          <a:xfrm>
            <a:off x="502265" y="1642001"/>
            <a:ext cx="8088923" cy="3920599"/>
          </a:xfrm>
          <a:prstGeom prst="rect">
            <a:avLst/>
          </a:prstGeom>
          <a:noFill/>
          <a:ln>
            <a:noFill/>
          </a:ln>
        </p:spPr>
        <p:txBody>
          <a:bodyPr lIns="84392" tIns="42185" rIns="84392" bIns="42185" anchor="t" anchorCtr="0">
            <a:noAutofit/>
          </a:bodyPr>
          <a:lstStyle/>
          <a:p>
            <a:pPr marL="342900" indent="-342900" algn="just">
              <a:buAutoNum type="arabicPeriod"/>
            </a:pPr>
            <a:r>
              <a:rPr lang="en-US" sz="1600" dirty="0" smtClean="0"/>
              <a:t>General Set Up Module</a:t>
            </a:r>
          </a:p>
          <a:p>
            <a:pPr marL="800100" lvl="1" indent="-342900" algn="just">
              <a:buFont typeface="Arial" panose="020B0604020202020204" pitchFamily="34" charset="0"/>
              <a:buChar char="•"/>
            </a:pPr>
            <a:r>
              <a:rPr lang="en-US" sz="1600" dirty="0" smtClean="0"/>
              <a:t>Set up a company</a:t>
            </a:r>
          </a:p>
          <a:p>
            <a:pPr marL="800100" lvl="1" indent="-342900" algn="just">
              <a:buFont typeface="Arial" panose="020B0604020202020204" pitchFamily="34" charset="0"/>
              <a:buChar char="•"/>
            </a:pPr>
            <a:r>
              <a:rPr lang="en-US" sz="1600" dirty="0" smtClean="0"/>
              <a:t>Set up employee</a:t>
            </a:r>
          </a:p>
          <a:p>
            <a:pPr marL="800100" lvl="1" indent="-342900" algn="just">
              <a:buFont typeface="Arial" panose="020B0604020202020204" pitchFamily="34" charset="0"/>
              <a:buChar char="•"/>
            </a:pPr>
            <a:r>
              <a:rPr lang="en-US" sz="1600" dirty="0" smtClean="0"/>
              <a:t>Set up agent</a:t>
            </a:r>
          </a:p>
          <a:p>
            <a:pPr marL="800100" lvl="1" indent="-342900" algn="just">
              <a:buFont typeface="Arial" panose="020B0604020202020204" pitchFamily="34" charset="0"/>
              <a:buChar char="•"/>
            </a:pPr>
            <a:r>
              <a:rPr lang="en-US" sz="1600" dirty="0" smtClean="0"/>
              <a:t>Set up master code</a:t>
            </a:r>
          </a:p>
          <a:p>
            <a:pPr marL="800100" lvl="1" indent="-342900" algn="just">
              <a:buFont typeface="Arial" panose="020B0604020202020204" pitchFamily="34" charset="0"/>
              <a:buChar char="•"/>
            </a:pPr>
            <a:r>
              <a:rPr lang="en-US" sz="1600" dirty="0" smtClean="0"/>
              <a:t>Set up project</a:t>
            </a:r>
          </a:p>
          <a:p>
            <a:pPr marL="800100" lvl="1" indent="-342900" algn="just">
              <a:buFont typeface="Arial" panose="020B0604020202020204" pitchFamily="34" charset="0"/>
              <a:buChar char="•"/>
            </a:pPr>
            <a:r>
              <a:rPr lang="en-US" sz="1600" dirty="0" smtClean="0"/>
              <a:t>Set up terms</a:t>
            </a:r>
          </a:p>
          <a:p>
            <a:pPr marL="800100" lvl="1" indent="-342900" algn="just">
              <a:buFont typeface="Arial" panose="020B0604020202020204" pitchFamily="34" charset="0"/>
              <a:buChar char="•"/>
            </a:pPr>
            <a:r>
              <a:rPr lang="en-US" sz="1600" dirty="0" smtClean="0"/>
              <a:t>Set up bank</a:t>
            </a:r>
          </a:p>
          <a:p>
            <a:pPr marL="800100" lvl="1" indent="-342900" algn="just">
              <a:buFont typeface="Arial" panose="020B0604020202020204" pitchFamily="34" charset="0"/>
              <a:buChar char="•"/>
            </a:pPr>
            <a:r>
              <a:rPr lang="en-US" sz="1600" dirty="0" smtClean="0"/>
              <a:t>Set up ship to (location)</a:t>
            </a:r>
          </a:p>
          <a:p>
            <a:pPr marL="800100" lvl="1" indent="-342900" algn="just">
              <a:buFont typeface="Arial" panose="020B0604020202020204" pitchFamily="34" charset="0"/>
              <a:buChar char="•"/>
            </a:pPr>
            <a:r>
              <a:rPr lang="en-US" sz="1600" dirty="0" smtClean="0"/>
              <a:t>Set up a graph</a:t>
            </a:r>
          </a:p>
          <a:p>
            <a:pPr marL="800100" lvl="1" indent="-342900" algn="just">
              <a:buFont typeface="Arial" panose="020B0604020202020204" pitchFamily="34" charset="0"/>
              <a:buChar char="•"/>
            </a:pPr>
            <a:endParaRPr lang="en-US" sz="1600" dirty="0"/>
          </a:p>
          <a:p>
            <a:pPr marL="342900" indent="-342900" algn="just">
              <a:buAutoNum type="arabicPeriod"/>
            </a:pPr>
            <a:r>
              <a:rPr lang="en-US" sz="1600" dirty="0" smtClean="0"/>
              <a:t>Admin Module</a:t>
            </a:r>
          </a:p>
          <a:p>
            <a:pPr marL="800100" lvl="1" indent="-342900" algn="just">
              <a:buFont typeface="Arial" panose="020B0604020202020204" pitchFamily="34" charset="0"/>
              <a:buChar char="•"/>
            </a:pPr>
            <a:r>
              <a:rPr lang="en-US" sz="1600" dirty="0"/>
              <a:t>A</a:t>
            </a:r>
            <a:r>
              <a:rPr lang="en-US" sz="1600" dirty="0" smtClean="0"/>
              <a:t>dd/edit &amp; authorization of access for each user</a:t>
            </a:r>
          </a:p>
          <a:p>
            <a:pPr marL="800100" lvl="1" indent="-342900" algn="just">
              <a:buFont typeface="Arial" panose="020B0604020202020204" pitchFamily="34" charset="0"/>
              <a:buChar char="•"/>
            </a:pPr>
            <a:r>
              <a:rPr lang="en-US" sz="1600" dirty="0" smtClean="0"/>
              <a:t>Search &amp; produce log report</a:t>
            </a:r>
          </a:p>
          <a:p>
            <a:pPr marL="800100" lvl="1" indent="-342900" algn="just">
              <a:buFont typeface="Arial" panose="020B0604020202020204" pitchFamily="34" charset="0"/>
              <a:buChar char="•"/>
            </a:pPr>
            <a:r>
              <a:rPr lang="en-US" sz="1600" dirty="0" smtClean="0"/>
              <a:t>Perform a backup</a:t>
            </a:r>
          </a:p>
          <a:p>
            <a:pPr marL="800100" lvl="1" indent="-342900" algn="just">
              <a:buFont typeface="Arial" panose="020B0604020202020204" pitchFamily="34" charset="0"/>
              <a:buChar char="•"/>
            </a:pPr>
            <a:r>
              <a:rPr lang="en-US" sz="1600" dirty="0" smtClean="0"/>
              <a:t>Upgrade license &amp; version</a:t>
            </a:r>
          </a:p>
        </p:txBody>
      </p:sp>
    </p:spTree>
    <p:extLst>
      <p:ext uri="{BB962C8B-B14F-4D97-AF65-F5344CB8AC3E}">
        <p14:creationId xmlns:p14="http://schemas.microsoft.com/office/powerpoint/2010/main" val="2376434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10" name="Shape 288"/>
          <p:cNvSpPr txBox="1"/>
          <p:nvPr/>
        </p:nvSpPr>
        <p:spPr>
          <a:xfrm>
            <a:off x="502265" y="1600200"/>
            <a:ext cx="8088923" cy="3920599"/>
          </a:xfrm>
          <a:prstGeom prst="rect">
            <a:avLst/>
          </a:prstGeom>
          <a:noFill/>
          <a:ln>
            <a:noFill/>
          </a:ln>
        </p:spPr>
        <p:txBody>
          <a:bodyPr lIns="84392" tIns="42185" rIns="84392" bIns="42185" anchor="t" anchorCtr="0">
            <a:noAutofit/>
          </a:bodyPr>
          <a:lstStyle/>
          <a:p>
            <a:pPr marL="342900" indent="-342900" algn="just">
              <a:buAutoNum type="arabicPeriod" startAt="3"/>
            </a:pPr>
            <a:r>
              <a:rPr lang="en-US" sz="1600" dirty="0" smtClean="0"/>
              <a:t>General </a:t>
            </a:r>
            <a:r>
              <a:rPr lang="en-US" sz="1600" dirty="0"/>
              <a:t>Ledger </a:t>
            </a:r>
            <a:r>
              <a:rPr lang="en-US" sz="1600" dirty="0" smtClean="0"/>
              <a:t>Module</a:t>
            </a:r>
          </a:p>
          <a:p>
            <a:pPr marL="742950" lvl="1" indent="-285750" algn="just">
              <a:buFont typeface="Arial" panose="020B0604020202020204" pitchFamily="34" charset="0"/>
              <a:buChar char="•"/>
            </a:pPr>
            <a:r>
              <a:rPr lang="en-US" sz="1600" dirty="0" smtClean="0"/>
              <a:t>Set up financial year, chart of account, opening balance  &amp; other sub modules</a:t>
            </a:r>
          </a:p>
          <a:p>
            <a:pPr marL="742950" lvl="1" indent="-285750" algn="just">
              <a:buFont typeface="Arial" panose="020B0604020202020204" pitchFamily="34" charset="0"/>
              <a:buChar char="•"/>
            </a:pPr>
            <a:r>
              <a:rPr lang="en-US" sz="1600" dirty="0" smtClean="0"/>
              <a:t>Perform transaction</a:t>
            </a:r>
          </a:p>
          <a:p>
            <a:pPr marL="742950" lvl="1" indent="-285750" algn="just">
              <a:buFont typeface="Arial" panose="020B0604020202020204" pitchFamily="34" charset="0"/>
              <a:buChar char="•"/>
            </a:pPr>
            <a:r>
              <a:rPr lang="en-US" sz="1600" dirty="0" smtClean="0"/>
              <a:t>Generate and produce report</a:t>
            </a:r>
          </a:p>
          <a:p>
            <a:pPr marL="742950" lvl="1" indent="-285750" algn="just">
              <a:buFont typeface="Arial" panose="020B0604020202020204" pitchFamily="34" charset="0"/>
              <a:buChar char="•"/>
            </a:pPr>
            <a:endParaRPr lang="en-US" sz="1600" dirty="0"/>
          </a:p>
          <a:p>
            <a:pPr algn="just"/>
            <a:r>
              <a:rPr lang="en-US" sz="1600" dirty="0" smtClean="0"/>
              <a:t>4.    Account </a:t>
            </a:r>
            <a:r>
              <a:rPr lang="en-US" sz="1600" dirty="0"/>
              <a:t>Receivables </a:t>
            </a:r>
            <a:r>
              <a:rPr lang="en-US" sz="1600" dirty="0" smtClean="0"/>
              <a:t>Module</a:t>
            </a:r>
          </a:p>
          <a:p>
            <a:pPr marL="800100" lvl="1" indent="-342900" algn="just">
              <a:buFont typeface="Arial" panose="020B0604020202020204" pitchFamily="34" charset="0"/>
              <a:buChar char="•"/>
            </a:pPr>
            <a:r>
              <a:rPr lang="en-US" sz="1600" dirty="0" smtClean="0"/>
              <a:t>Set up customers</a:t>
            </a:r>
          </a:p>
          <a:p>
            <a:pPr marL="800100" lvl="1" indent="-342900" algn="just">
              <a:buFont typeface="Arial" panose="020B0604020202020204" pitchFamily="34" charset="0"/>
              <a:buChar char="•"/>
            </a:pPr>
            <a:r>
              <a:rPr lang="en-US" sz="1600" dirty="0" smtClean="0"/>
              <a:t>Set up historical customer invoice</a:t>
            </a:r>
          </a:p>
          <a:p>
            <a:pPr marL="800100" lvl="1" indent="-342900" algn="just">
              <a:buFont typeface="Arial" panose="020B0604020202020204" pitchFamily="34" charset="0"/>
              <a:buChar char="•"/>
            </a:pPr>
            <a:r>
              <a:rPr lang="en-US" sz="1600" dirty="0" smtClean="0"/>
              <a:t>Perform sales transaction</a:t>
            </a:r>
          </a:p>
          <a:p>
            <a:pPr marL="800100" lvl="1" indent="-342900" algn="just">
              <a:buFont typeface="Arial" panose="020B0604020202020204" pitchFamily="34" charset="0"/>
              <a:buChar char="•"/>
            </a:pPr>
            <a:r>
              <a:rPr lang="en-US" sz="1600" dirty="0" smtClean="0"/>
              <a:t>Generate &amp; produce report</a:t>
            </a:r>
          </a:p>
          <a:p>
            <a:pPr marL="800100" lvl="1" indent="-342900" algn="just">
              <a:buFont typeface="Arial" panose="020B0604020202020204" pitchFamily="34" charset="0"/>
              <a:buChar char="•"/>
            </a:pPr>
            <a:endParaRPr lang="en-US" sz="1600" dirty="0"/>
          </a:p>
          <a:p>
            <a:pPr algn="just"/>
            <a:r>
              <a:rPr lang="en-US" sz="1600" dirty="0" smtClean="0"/>
              <a:t>5.    Account </a:t>
            </a:r>
            <a:r>
              <a:rPr lang="en-US" sz="1600" dirty="0"/>
              <a:t>Payables </a:t>
            </a:r>
            <a:r>
              <a:rPr lang="en-US" sz="1600" dirty="0" smtClean="0"/>
              <a:t>Module</a:t>
            </a:r>
          </a:p>
          <a:p>
            <a:pPr marL="800100" lvl="1" indent="-342900" algn="just">
              <a:buFont typeface="Arial" panose="020B0604020202020204" pitchFamily="34" charset="0"/>
              <a:buChar char="•"/>
            </a:pPr>
            <a:r>
              <a:rPr lang="en-US" sz="1600" dirty="0" smtClean="0"/>
              <a:t>Set up supplier</a:t>
            </a:r>
          </a:p>
          <a:p>
            <a:pPr marL="800100" lvl="1" indent="-342900" algn="just">
              <a:buFont typeface="Arial" panose="020B0604020202020204" pitchFamily="34" charset="0"/>
              <a:buChar char="•"/>
            </a:pPr>
            <a:r>
              <a:rPr lang="en-US" sz="1600" dirty="0" smtClean="0"/>
              <a:t>Set up historical supplier invoice</a:t>
            </a:r>
          </a:p>
          <a:p>
            <a:pPr marL="800100" lvl="1" indent="-342900" algn="just">
              <a:buFont typeface="Arial" panose="020B0604020202020204" pitchFamily="34" charset="0"/>
              <a:buChar char="•"/>
            </a:pPr>
            <a:r>
              <a:rPr lang="en-US" sz="1600" dirty="0" smtClean="0"/>
              <a:t>Perform  purchases transaction</a:t>
            </a:r>
          </a:p>
          <a:p>
            <a:pPr marL="800100" lvl="1" indent="-342900" algn="just">
              <a:buFont typeface="Arial" panose="020B0604020202020204" pitchFamily="34" charset="0"/>
              <a:buChar char="•"/>
            </a:pPr>
            <a:r>
              <a:rPr lang="en-US" sz="1600" dirty="0" smtClean="0"/>
              <a:t>Generate &amp; produce report</a:t>
            </a:r>
            <a:endParaRPr lang="en-US" sz="1600" dirty="0"/>
          </a:p>
        </p:txBody>
      </p:sp>
    </p:spTree>
    <p:extLst>
      <p:ext uri="{BB962C8B-B14F-4D97-AF65-F5344CB8AC3E}">
        <p14:creationId xmlns:p14="http://schemas.microsoft.com/office/powerpoint/2010/main" val="2895785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7" name="Shape 288"/>
          <p:cNvSpPr txBox="1"/>
          <p:nvPr/>
        </p:nvSpPr>
        <p:spPr>
          <a:xfrm>
            <a:off x="502265" y="1718201"/>
            <a:ext cx="8088923" cy="3920599"/>
          </a:xfrm>
          <a:prstGeom prst="rect">
            <a:avLst/>
          </a:prstGeom>
          <a:noFill/>
          <a:ln>
            <a:noFill/>
          </a:ln>
        </p:spPr>
        <p:txBody>
          <a:bodyPr lIns="84392" tIns="42185" rIns="84392" bIns="42185" anchor="t" anchorCtr="0">
            <a:noAutofit/>
          </a:bodyPr>
          <a:lstStyle/>
          <a:p>
            <a:pPr algn="just"/>
            <a:r>
              <a:rPr lang="en-US" sz="1600" dirty="0" smtClean="0"/>
              <a:t>6.    Sales </a:t>
            </a:r>
            <a:r>
              <a:rPr lang="en-US" sz="1600" dirty="0"/>
              <a:t>Order </a:t>
            </a:r>
            <a:r>
              <a:rPr lang="en-US" sz="1600" dirty="0" smtClean="0"/>
              <a:t>Module</a:t>
            </a:r>
          </a:p>
          <a:p>
            <a:pPr marL="800100" lvl="1" indent="-342900" algn="just">
              <a:buFont typeface="Arial" panose="020B0604020202020204" pitchFamily="34" charset="0"/>
              <a:buChar char="•"/>
            </a:pPr>
            <a:r>
              <a:rPr lang="en-US" sz="1600" dirty="0" smtClean="0"/>
              <a:t>Set up sales price</a:t>
            </a:r>
          </a:p>
          <a:p>
            <a:pPr marL="800100" lvl="1" indent="-342900" algn="just">
              <a:buFont typeface="Arial" panose="020B0604020202020204" pitchFamily="34" charset="0"/>
              <a:buChar char="•"/>
            </a:pPr>
            <a:r>
              <a:rPr lang="en-US" sz="1600" dirty="0" smtClean="0"/>
              <a:t>Perform sales quotation &amp; delivery order</a:t>
            </a:r>
          </a:p>
          <a:p>
            <a:pPr marL="800100" lvl="1" indent="-342900" algn="just">
              <a:buFont typeface="Arial" panose="020B0604020202020204" pitchFamily="34" charset="0"/>
              <a:buChar char="•"/>
            </a:pPr>
            <a:r>
              <a:rPr lang="en-US" sz="1600" dirty="0" smtClean="0"/>
              <a:t>Generate &amp; produce report</a:t>
            </a:r>
          </a:p>
          <a:p>
            <a:pPr marL="800100" lvl="1" indent="-342900" algn="just">
              <a:buFont typeface="Arial" panose="020B0604020202020204" pitchFamily="34" charset="0"/>
              <a:buChar char="•"/>
            </a:pPr>
            <a:endParaRPr lang="en-US" sz="1600" dirty="0"/>
          </a:p>
          <a:p>
            <a:pPr marL="342900" indent="-342900" algn="just">
              <a:buAutoNum type="arabicPeriod" startAt="7"/>
            </a:pPr>
            <a:r>
              <a:rPr lang="en-US" sz="1600" dirty="0" smtClean="0"/>
              <a:t>Purchasing Module</a:t>
            </a:r>
          </a:p>
          <a:p>
            <a:pPr marL="800100" lvl="1" indent="-342900" algn="just">
              <a:buFont typeface="Arial" panose="020B0604020202020204" pitchFamily="34" charset="0"/>
              <a:buChar char="•"/>
            </a:pPr>
            <a:r>
              <a:rPr lang="en-US" sz="1600" dirty="0" smtClean="0"/>
              <a:t>Set up purchase price &amp; supplier lists</a:t>
            </a:r>
          </a:p>
          <a:p>
            <a:pPr marL="800100" lvl="1" indent="-342900" algn="just">
              <a:buFont typeface="Arial" panose="020B0604020202020204" pitchFamily="34" charset="0"/>
              <a:buChar char="•"/>
            </a:pPr>
            <a:r>
              <a:rPr lang="en-US" sz="1600" dirty="0" smtClean="0"/>
              <a:t>Perform purchase order &amp; purchase receive</a:t>
            </a:r>
          </a:p>
          <a:p>
            <a:pPr marL="800100" lvl="1" indent="-342900" algn="just">
              <a:buFont typeface="Arial" panose="020B0604020202020204" pitchFamily="34" charset="0"/>
              <a:buChar char="•"/>
            </a:pPr>
            <a:r>
              <a:rPr lang="en-US" sz="1600" dirty="0" smtClean="0"/>
              <a:t>Generate &amp; produce report</a:t>
            </a:r>
          </a:p>
          <a:p>
            <a:pPr marL="800100" lvl="1" indent="-342900" algn="just">
              <a:buFont typeface="Arial" panose="020B0604020202020204" pitchFamily="34" charset="0"/>
              <a:buChar char="•"/>
            </a:pPr>
            <a:endParaRPr lang="en-US" sz="1600" dirty="0"/>
          </a:p>
          <a:p>
            <a:pPr marL="342900" indent="-342900" algn="just">
              <a:buAutoNum type="arabicPeriod" startAt="8"/>
            </a:pPr>
            <a:r>
              <a:rPr lang="en-US" sz="1600" dirty="0" smtClean="0"/>
              <a:t>Inventory </a:t>
            </a:r>
            <a:r>
              <a:rPr lang="en-US" sz="1600" dirty="0"/>
              <a:t>Control </a:t>
            </a:r>
            <a:r>
              <a:rPr lang="en-US" sz="1600" dirty="0" smtClean="0"/>
              <a:t>Module</a:t>
            </a:r>
          </a:p>
          <a:p>
            <a:pPr marL="800100" lvl="1" indent="-342900" algn="just">
              <a:buFont typeface="Arial" panose="020B0604020202020204" pitchFamily="34" charset="0"/>
              <a:buChar char="•"/>
            </a:pPr>
            <a:r>
              <a:rPr lang="en-US" sz="1600" dirty="0" smtClean="0"/>
              <a:t>Set up inventory items</a:t>
            </a:r>
          </a:p>
          <a:p>
            <a:pPr marL="800100" lvl="1" indent="-342900" algn="just">
              <a:buFont typeface="Arial" panose="020B0604020202020204" pitchFamily="34" charset="0"/>
              <a:buChar char="•"/>
            </a:pPr>
            <a:r>
              <a:rPr lang="en-US" sz="1600" dirty="0" smtClean="0"/>
              <a:t>Perform location transfer &amp; stock take</a:t>
            </a:r>
          </a:p>
          <a:p>
            <a:pPr marL="800100" lvl="1" indent="-342900" algn="just">
              <a:buFont typeface="Arial" panose="020B0604020202020204" pitchFamily="34" charset="0"/>
              <a:buChar char="•"/>
            </a:pPr>
            <a:r>
              <a:rPr lang="en-US" sz="1600" dirty="0" smtClean="0"/>
              <a:t>Generate &amp; produce report</a:t>
            </a:r>
            <a:endParaRPr lang="en-US" sz="1600" dirty="0"/>
          </a:p>
        </p:txBody>
      </p:sp>
    </p:spTree>
    <p:extLst>
      <p:ext uri="{BB962C8B-B14F-4D97-AF65-F5344CB8AC3E}">
        <p14:creationId xmlns:p14="http://schemas.microsoft.com/office/powerpoint/2010/main" val="2597569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10" name="Shape 288"/>
          <p:cNvSpPr txBox="1"/>
          <p:nvPr/>
        </p:nvSpPr>
        <p:spPr>
          <a:xfrm>
            <a:off x="502265" y="1718201"/>
            <a:ext cx="8088923" cy="3920599"/>
          </a:xfrm>
          <a:prstGeom prst="rect">
            <a:avLst/>
          </a:prstGeom>
          <a:noFill/>
          <a:ln>
            <a:noFill/>
          </a:ln>
        </p:spPr>
        <p:txBody>
          <a:bodyPr lIns="84392" tIns="42185" rIns="84392" bIns="42185" anchor="t" anchorCtr="0">
            <a:noAutofit/>
          </a:bodyPr>
          <a:lstStyle/>
          <a:p>
            <a:pPr marL="342900" indent="-342900" algn="just">
              <a:buAutoNum type="arabicPeriod" startAt="9"/>
            </a:pPr>
            <a:r>
              <a:rPr lang="en-US" sz="1600" dirty="0" smtClean="0"/>
              <a:t>GST Module</a:t>
            </a:r>
          </a:p>
          <a:p>
            <a:pPr marL="800100" lvl="1" indent="-342900" algn="just">
              <a:buFont typeface="Arial" panose="020B0604020202020204" pitchFamily="34" charset="0"/>
              <a:buChar char="•"/>
            </a:pPr>
            <a:r>
              <a:rPr lang="en-US" sz="1600" dirty="0" smtClean="0"/>
              <a:t>Set up GST requirement</a:t>
            </a:r>
          </a:p>
          <a:p>
            <a:pPr marL="800100" lvl="1" indent="-342900" algn="just">
              <a:buFont typeface="Arial" panose="020B0604020202020204" pitchFamily="34" charset="0"/>
              <a:buChar char="•"/>
            </a:pPr>
            <a:r>
              <a:rPr lang="en-US" sz="1600" dirty="0" smtClean="0"/>
              <a:t>Perform GST transaction</a:t>
            </a:r>
          </a:p>
          <a:p>
            <a:pPr marL="800100" lvl="1" indent="-342900" algn="just">
              <a:buFont typeface="Arial" panose="020B0604020202020204" pitchFamily="34" charset="0"/>
              <a:buChar char="•"/>
            </a:pPr>
            <a:r>
              <a:rPr lang="en-US" sz="1600" dirty="0" smtClean="0"/>
              <a:t>Generate &amp; produce GST report</a:t>
            </a:r>
          </a:p>
          <a:p>
            <a:pPr marL="800100" lvl="1" indent="-342900" algn="just">
              <a:buFont typeface="Arial" panose="020B0604020202020204" pitchFamily="34" charset="0"/>
              <a:buChar char="•"/>
            </a:pPr>
            <a:r>
              <a:rPr lang="en-US" sz="1600" dirty="0" smtClean="0"/>
              <a:t>Generate &amp; submit GST-03</a:t>
            </a:r>
          </a:p>
          <a:p>
            <a:pPr marL="800100" lvl="1" indent="-342900" algn="just">
              <a:buFont typeface="Arial" panose="020B0604020202020204" pitchFamily="34" charset="0"/>
              <a:buChar char="•"/>
            </a:pPr>
            <a:endParaRPr lang="en-US" sz="1600" dirty="0"/>
          </a:p>
          <a:p>
            <a:pPr marL="342900" indent="-342900" algn="just">
              <a:buAutoNum type="arabicPeriod" startAt="10"/>
            </a:pPr>
            <a:r>
              <a:rPr lang="en-US" sz="1600" dirty="0" smtClean="0"/>
              <a:t>Zakat </a:t>
            </a:r>
            <a:r>
              <a:rPr lang="en-US" sz="1600" dirty="0"/>
              <a:t>&amp; </a:t>
            </a:r>
            <a:r>
              <a:rPr lang="en-US" sz="1600" dirty="0" err="1"/>
              <a:t>Waqf</a:t>
            </a:r>
            <a:r>
              <a:rPr lang="en-US" sz="1600" dirty="0"/>
              <a:t> </a:t>
            </a:r>
            <a:r>
              <a:rPr lang="en-US" sz="1600" dirty="0" smtClean="0"/>
              <a:t>Modules</a:t>
            </a:r>
          </a:p>
          <a:p>
            <a:pPr marL="800100" lvl="1" indent="-342900" algn="just">
              <a:buFont typeface="Arial" panose="020B0604020202020204" pitchFamily="34" charset="0"/>
              <a:buChar char="•"/>
            </a:pPr>
            <a:r>
              <a:rPr lang="en-US" sz="1600" dirty="0" smtClean="0"/>
              <a:t>Set up zakat </a:t>
            </a:r>
            <a:r>
              <a:rPr lang="en-US" sz="1600" dirty="0" err="1" smtClean="0"/>
              <a:t>nisab</a:t>
            </a:r>
            <a:r>
              <a:rPr lang="en-US" sz="1600" dirty="0" smtClean="0"/>
              <a:t> &amp; </a:t>
            </a:r>
            <a:r>
              <a:rPr lang="en-US" sz="1600" dirty="0" err="1" smtClean="0"/>
              <a:t>centre</a:t>
            </a:r>
            <a:endParaRPr lang="en-US" sz="1600" dirty="0" smtClean="0"/>
          </a:p>
          <a:p>
            <a:pPr marL="800100" lvl="1" indent="-342900" algn="just">
              <a:buFont typeface="Arial" panose="020B0604020202020204" pitchFamily="34" charset="0"/>
              <a:buChar char="•"/>
            </a:pPr>
            <a:r>
              <a:rPr lang="en-US" sz="1600" dirty="0" smtClean="0"/>
              <a:t>Set up </a:t>
            </a:r>
            <a:r>
              <a:rPr lang="en-US" sz="1600" dirty="0" err="1" smtClean="0"/>
              <a:t>waqf</a:t>
            </a:r>
            <a:r>
              <a:rPr lang="en-US" sz="1600" dirty="0" smtClean="0"/>
              <a:t> &amp; </a:t>
            </a:r>
            <a:r>
              <a:rPr lang="en-US" sz="1600" dirty="0" err="1" smtClean="0"/>
              <a:t>waqf</a:t>
            </a:r>
            <a:r>
              <a:rPr lang="en-US" sz="1600" dirty="0" smtClean="0"/>
              <a:t> </a:t>
            </a:r>
            <a:r>
              <a:rPr lang="en-US" sz="1600" dirty="0" err="1" smtClean="0"/>
              <a:t>centre</a:t>
            </a:r>
            <a:endParaRPr lang="en-US" sz="1600" dirty="0" smtClean="0"/>
          </a:p>
          <a:p>
            <a:pPr marL="800100" lvl="1" indent="-342900" algn="just">
              <a:buFont typeface="Arial" panose="020B0604020202020204" pitchFamily="34" charset="0"/>
              <a:buChar char="•"/>
            </a:pPr>
            <a:r>
              <a:rPr lang="en-US" sz="1600" dirty="0"/>
              <a:t>P</a:t>
            </a:r>
            <a:r>
              <a:rPr lang="en-US" sz="1600" dirty="0" smtClean="0"/>
              <a:t>erform zakat calculation</a:t>
            </a:r>
          </a:p>
          <a:p>
            <a:pPr marL="800100" lvl="1" indent="-342900" algn="just">
              <a:buFont typeface="Arial" panose="020B0604020202020204" pitchFamily="34" charset="0"/>
              <a:buChar char="•"/>
            </a:pPr>
            <a:r>
              <a:rPr lang="en-US" sz="1600" dirty="0"/>
              <a:t>P</a:t>
            </a:r>
            <a:r>
              <a:rPr lang="en-US" sz="1600" dirty="0" smtClean="0"/>
              <a:t>erform </a:t>
            </a:r>
            <a:r>
              <a:rPr lang="en-US" sz="1600" dirty="0" err="1" smtClean="0"/>
              <a:t>waqf</a:t>
            </a:r>
            <a:r>
              <a:rPr lang="en-US" sz="1600" dirty="0" smtClean="0"/>
              <a:t> calculation</a:t>
            </a:r>
          </a:p>
          <a:p>
            <a:pPr marL="800100" lvl="1" indent="-342900" algn="just">
              <a:buFont typeface="Arial" panose="020B0604020202020204" pitchFamily="34" charset="0"/>
              <a:buChar char="•"/>
            </a:pPr>
            <a:r>
              <a:rPr lang="en-US" sz="1600" dirty="0"/>
              <a:t>G</a:t>
            </a:r>
            <a:r>
              <a:rPr lang="en-US" sz="1600" dirty="0" smtClean="0"/>
              <a:t>enerate &amp; produce zakat &amp; </a:t>
            </a:r>
            <a:r>
              <a:rPr lang="en-US" sz="1600" dirty="0" err="1" smtClean="0"/>
              <a:t>waqf</a:t>
            </a:r>
            <a:r>
              <a:rPr lang="en-US" sz="1600" dirty="0" smtClean="0"/>
              <a:t> report</a:t>
            </a:r>
          </a:p>
          <a:p>
            <a:pPr marL="342900" indent="-342900" algn="just">
              <a:buAutoNum type="arabicPeriod"/>
            </a:pPr>
            <a:endParaRPr lang="en-MY" sz="1600" dirty="0"/>
          </a:p>
        </p:txBody>
      </p:sp>
    </p:spTree>
    <p:extLst>
      <p:ext uri="{BB962C8B-B14F-4D97-AF65-F5344CB8AC3E}">
        <p14:creationId xmlns:p14="http://schemas.microsoft.com/office/powerpoint/2010/main" val="320868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7547</TotalTime>
  <Words>687</Words>
  <Application>Microsoft Office PowerPoint</Application>
  <PresentationFormat>On-screen Show (4:3)</PresentationFormat>
  <Paragraphs>184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399</cp:revision>
  <cp:lastPrinted>2016-10-20T06:28:56Z</cp:lastPrinted>
  <dcterms:created xsi:type="dcterms:W3CDTF">2006-08-16T00:00:00Z</dcterms:created>
  <dcterms:modified xsi:type="dcterms:W3CDTF">2016-10-24T07:01:21Z</dcterms:modified>
</cp:coreProperties>
</file>