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258" r:id="rId2"/>
    <p:sldId id="393" r:id="rId3"/>
    <p:sldId id="394" r:id="rId4"/>
    <p:sldId id="395" r:id="rId5"/>
    <p:sldId id="396" r:id="rId6"/>
    <p:sldId id="397" r:id="rId7"/>
    <p:sldId id="398" r:id="rId8"/>
    <p:sldId id="399" r:id="rId9"/>
    <p:sldId id="400" r:id="rId10"/>
    <p:sldId id="401" r:id="rId11"/>
    <p:sldId id="402" r:id="rId12"/>
    <p:sldId id="403" r:id="rId13"/>
    <p:sldId id="404" r:id="rId14"/>
    <p:sldId id="405" r:id="rId15"/>
    <p:sldId id="406" r:id="rId16"/>
    <p:sldId id="407" r:id="rId17"/>
    <p:sldId id="408" r:id="rId18"/>
    <p:sldId id="409" r:id="rId19"/>
    <p:sldId id="410" r:id="rId20"/>
    <p:sldId id="411" r:id="rId21"/>
    <p:sldId id="412" r:id="rId22"/>
    <p:sldId id="413" r:id="rId23"/>
    <p:sldId id="414" r:id="rId24"/>
    <p:sldId id="415" r:id="rId25"/>
    <p:sldId id="416" r:id="rId26"/>
    <p:sldId id="417" r:id="rId27"/>
    <p:sldId id="420" r:id="rId28"/>
    <p:sldId id="421" r:id="rId29"/>
    <p:sldId id="422" r:id="rId30"/>
    <p:sldId id="443" r:id="rId31"/>
    <p:sldId id="444" r:id="rId32"/>
    <p:sldId id="445" r:id="rId33"/>
    <p:sldId id="426" r:id="rId34"/>
    <p:sldId id="446" r:id="rId35"/>
    <p:sldId id="428" r:id="rId36"/>
    <p:sldId id="429" r:id="rId37"/>
    <p:sldId id="430" r:id="rId38"/>
    <p:sldId id="431" r:id="rId39"/>
    <p:sldId id="432" r:id="rId40"/>
    <p:sldId id="434" r:id="rId41"/>
    <p:sldId id="435" r:id="rId42"/>
    <p:sldId id="436" r:id="rId43"/>
    <p:sldId id="437" r:id="rId44"/>
    <p:sldId id="438" r:id="rId45"/>
    <p:sldId id="439" r:id="rId46"/>
    <p:sldId id="440" r:id="rId47"/>
    <p:sldId id="441" r:id="rId48"/>
    <p:sldId id="442" r:id="rId49"/>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8E60"/>
    <a:srgbClr val="F60000"/>
    <a:srgbClr val="D60000"/>
    <a:srgbClr val="F00000"/>
    <a:srgbClr val="E60000"/>
    <a:srgbClr val="EB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21" autoAdjust="0"/>
    <p:restoredTop sz="94676" autoAdjust="0"/>
  </p:normalViewPr>
  <p:slideViewPr>
    <p:cSldViewPr>
      <p:cViewPr>
        <p:scale>
          <a:sx n="70" d="100"/>
          <a:sy n="70" d="100"/>
        </p:scale>
        <p:origin x="-1770"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54"/>
    </p:cViewPr>
  </p:sorterViewPr>
  <p:notesViewPr>
    <p:cSldViewPr>
      <p:cViewPr varScale="1">
        <p:scale>
          <a:sx n="60" d="100"/>
          <a:sy n="60" d="100"/>
        </p:scale>
        <p:origin x="-2712" y="-7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61F1A7-CF01-4390-8D7F-9F2C82E3D713}" type="doc">
      <dgm:prSet loTypeId="urn:microsoft.com/office/officeart/2005/8/layout/radial1" loCatId="cycle" qsTypeId="urn:microsoft.com/office/officeart/2005/8/quickstyle/3d9" qsCatId="3D" csTypeId="urn:microsoft.com/office/officeart/2005/8/colors/accent3_2" csCatId="accent3" phldr="1"/>
      <dgm:spPr/>
      <dgm:t>
        <a:bodyPr/>
        <a:lstStyle/>
        <a:p>
          <a:endParaRPr lang="en-MY"/>
        </a:p>
      </dgm:t>
    </dgm:pt>
    <dgm:pt modelId="{328E01CB-EC67-4788-8F6E-0479E88CB08E}">
      <dgm:prSet phldrT="[Text]" custT="1"/>
      <dgm:spPr>
        <a:solidFill>
          <a:srgbClr val="C00000"/>
        </a:solidFill>
        <a:sp3d extrusionH="152250" prstMaterial="matte">
          <a:bevelT/>
        </a:sp3d>
      </dgm:spPr>
      <dgm:t>
        <a:bodyPr>
          <a:sp3d extrusionH="28000" prstMaterial="matte"/>
        </a:bodyPr>
        <a:lstStyle/>
        <a:p>
          <a:r>
            <a:rPr lang="en-US" sz="1800" b="1" dirty="0" smtClean="0">
              <a:solidFill>
                <a:schemeClr val="tx1"/>
              </a:solidFill>
              <a:latin typeface="Century Gothic" panose="020B0502020202020204" pitchFamily="34" charset="0"/>
            </a:rPr>
            <a:t>FR </a:t>
          </a:r>
          <a:r>
            <a:rPr lang="en-US" sz="1800" b="1" dirty="0" err="1" smtClean="0">
              <a:solidFill>
                <a:schemeClr val="tx1"/>
              </a:solidFill>
              <a:latin typeface="Century Gothic" panose="020B0502020202020204" pitchFamily="34" charset="0"/>
            </a:rPr>
            <a:t>Salihin</a:t>
          </a:r>
          <a:r>
            <a:rPr lang="en-US" sz="1800" b="1" dirty="0" smtClean="0">
              <a:solidFill>
                <a:schemeClr val="tx1"/>
              </a:solidFill>
              <a:latin typeface="Century Gothic" panose="020B0502020202020204" pitchFamily="34" charset="0"/>
            </a:rPr>
            <a:t> </a:t>
          </a:r>
        </a:p>
        <a:p>
          <a:r>
            <a:rPr lang="en-US" sz="1800" b="1" dirty="0" smtClean="0">
              <a:solidFill>
                <a:schemeClr val="tx1"/>
              </a:solidFill>
              <a:latin typeface="Century Gothic" panose="020B0502020202020204" pitchFamily="34" charset="0"/>
            </a:rPr>
            <a:t>ADVEDIA SOLUTIONS</a:t>
          </a:r>
          <a:endParaRPr lang="en-MY" sz="1800" b="1" dirty="0">
            <a:solidFill>
              <a:schemeClr val="tx1"/>
            </a:solidFill>
            <a:latin typeface="Century Gothic" panose="020B0502020202020204" pitchFamily="34" charset="0"/>
          </a:endParaRPr>
        </a:p>
      </dgm:t>
    </dgm:pt>
    <dgm:pt modelId="{C8D54F4E-092E-4085-A4BB-5EB07C485CC6}" type="parTrans" cxnId="{AE5714C2-90B3-48FE-B99F-6E215DAB712A}">
      <dgm:prSet/>
      <dgm:spPr/>
      <dgm:t>
        <a:bodyPr/>
        <a:lstStyle/>
        <a:p>
          <a:endParaRPr lang="en-MY" sz="1600" b="1">
            <a:latin typeface="Century Gothic" panose="020B0502020202020204" pitchFamily="34" charset="0"/>
          </a:endParaRPr>
        </a:p>
      </dgm:t>
    </dgm:pt>
    <dgm:pt modelId="{79014120-2CF7-4772-95BE-FFEC9229D1C3}" type="sibTrans" cxnId="{AE5714C2-90B3-48FE-B99F-6E215DAB712A}">
      <dgm:prSet/>
      <dgm:spPr/>
      <dgm:t>
        <a:bodyPr/>
        <a:lstStyle/>
        <a:p>
          <a:endParaRPr lang="en-MY" sz="1600" b="1">
            <a:latin typeface="Century Gothic" panose="020B0502020202020204" pitchFamily="34" charset="0"/>
          </a:endParaRPr>
        </a:p>
      </dgm:t>
    </dgm:pt>
    <dgm:pt modelId="{C2890FC8-B209-4D31-85EF-0FB815954DE7}">
      <dgm:prSet phldrT="[Text]" custT="1"/>
      <dgm:spPr>
        <a:solidFill>
          <a:srgbClr val="C00000"/>
        </a:solidFill>
        <a:sp3d extrusionH="152250" prstMaterial="matte">
          <a:bevelT/>
        </a:sp3d>
      </dgm:spPr>
      <dgm:t>
        <a:bodyPr>
          <a:sp3d extrusionH="28000" prstMaterial="matte"/>
        </a:bodyPr>
        <a:lstStyle/>
        <a:p>
          <a:r>
            <a:rPr lang="en-US" sz="1300" b="1" dirty="0" smtClean="0">
              <a:latin typeface="Century Gothic" panose="020B0502020202020204" pitchFamily="34" charset="0"/>
            </a:rPr>
            <a:t>GOVERNMENT</a:t>
          </a:r>
          <a:endParaRPr lang="en-MY" sz="1300" b="1" dirty="0">
            <a:latin typeface="Century Gothic" panose="020B0502020202020204" pitchFamily="34" charset="0"/>
          </a:endParaRPr>
        </a:p>
      </dgm:t>
    </dgm:pt>
    <dgm:pt modelId="{C699CF91-D8EB-4C67-8C54-8F07191ADB7F}" type="parTrans" cxnId="{821CE1F4-543D-437E-8494-A59F425D26A1}">
      <dgm:prSet custT="1"/>
      <dgm:spPr>
        <a:ln>
          <a:solidFill>
            <a:srgbClr val="92D050"/>
          </a:solidFill>
        </a:ln>
        <a:sp3d>
          <a:bevelT/>
        </a:sp3d>
      </dgm:spPr>
      <dgm:t>
        <a:bodyPr/>
        <a:lstStyle/>
        <a:p>
          <a:endParaRPr lang="en-MY" sz="1600" b="1">
            <a:latin typeface="Century Gothic" panose="020B0502020202020204" pitchFamily="34" charset="0"/>
          </a:endParaRPr>
        </a:p>
      </dgm:t>
    </dgm:pt>
    <dgm:pt modelId="{75F97CFD-F9B9-4461-BBD7-080C830B5153}" type="sibTrans" cxnId="{821CE1F4-543D-437E-8494-A59F425D26A1}">
      <dgm:prSet/>
      <dgm:spPr/>
      <dgm:t>
        <a:bodyPr/>
        <a:lstStyle/>
        <a:p>
          <a:endParaRPr lang="en-MY" sz="1600" b="1">
            <a:latin typeface="Century Gothic" panose="020B0502020202020204" pitchFamily="34" charset="0"/>
          </a:endParaRPr>
        </a:p>
      </dgm:t>
    </dgm:pt>
    <dgm:pt modelId="{B473E6D3-29E7-437F-8408-D7A850C41F71}">
      <dgm:prSet phldrT="[Text]" custT="1"/>
      <dgm:spPr>
        <a:solidFill>
          <a:srgbClr val="C00000"/>
        </a:solidFill>
        <a:sp3d extrusionH="152250" prstMaterial="matte">
          <a:bevelT/>
        </a:sp3d>
      </dgm:spPr>
      <dgm:t>
        <a:bodyPr>
          <a:sp3d extrusionH="28000" prstMaterial="matte"/>
        </a:bodyPr>
        <a:lstStyle/>
        <a:p>
          <a:r>
            <a:rPr lang="en-US" sz="1200" b="1" dirty="0" smtClean="0">
              <a:latin typeface="Century Gothic" panose="020B0502020202020204" pitchFamily="34" charset="0"/>
            </a:rPr>
            <a:t>ENTREPRENEURS</a:t>
          </a:r>
          <a:endParaRPr lang="en-MY" sz="1600" b="1" dirty="0">
            <a:latin typeface="Century Gothic" panose="020B0502020202020204" pitchFamily="34" charset="0"/>
          </a:endParaRPr>
        </a:p>
      </dgm:t>
    </dgm:pt>
    <dgm:pt modelId="{6ADB1C6F-0939-41A1-83C0-00DE05D192C4}" type="parTrans" cxnId="{3A4D3279-24DD-47A1-A8B8-A89FFE0519D6}">
      <dgm:prSet custT="1"/>
      <dgm:spPr>
        <a:ln>
          <a:solidFill>
            <a:srgbClr val="92D050"/>
          </a:solidFill>
        </a:ln>
        <a:sp3d>
          <a:bevelT/>
        </a:sp3d>
      </dgm:spPr>
      <dgm:t>
        <a:bodyPr/>
        <a:lstStyle/>
        <a:p>
          <a:endParaRPr lang="en-MY" sz="1600" b="1">
            <a:latin typeface="Century Gothic" panose="020B0502020202020204" pitchFamily="34" charset="0"/>
          </a:endParaRPr>
        </a:p>
      </dgm:t>
    </dgm:pt>
    <dgm:pt modelId="{D47800CE-0F77-41F5-A549-68F70689CDA4}" type="sibTrans" cxnId="{3A4D3279-24DD-47A1-A8B8-A89FFE0519D6}">
      <dgm:prSet/>
      <dgm:spPr/>
      <dgm:t>
        <a:bodyPr/>
        <a:lstStyle/>
        <a:p>
          <a:endParaRPr lang="en-MY" sz="1600" b="1">
            <a:latin typeface="Century Gothic" panose="020B0502020202020204" pitchFamily="34" charset="0"/>
          </a:endParaRPr>
        </a:p>
      </dgm:t>
    </dgm:pt>
    <dgm:pt modelId="{C47611B3-38DD-465D-A0F2-5D190387AE8C}">
      <dgm:prSet phldrT="[Text]" custT="1"/>
      <dgm:spPr>
        <a:solidFill>
          <a:srgbClr val="C00000"/>
        </a:solidFill>
        <a:sp3d extrusionH="152250" prstMaterial="matte">
          <a:bevelT/>
        </a:sp3d>
      </dgm:spPr>
      <dgm:t>
        <a:bodyPr>
          <a:sp3d extrusionH="28000" prstMaterial="matte"/>
        </a:bodyPr>
        <a:lstStyle/>
        <a:p>
          <a:r>
            <a:rPr lang="en-US" sz="1400" b="1" dirty="0" smtClean="0">
              <a:latin typeface="Century Gothic" panose="020B0502020202020204" pitchFamily="34" charset="0"/>
            </a:rPr>
            <a:t>ADVERTISER</a:t>
          </a:r>
          <a:endParaRPr lang="en-MY" sz="1400" b="1" dirty="0">
            <a:latin typeface="Century Gothic" panose="020B0502020202020204" pitchFamily="34" charset="0"/>
          </a:endParaRPr>
        </a:p>
      </dgm:t>
    </dgm:pt>
    <dgm:pt modelId="{1761BA42-A0B5-4FD8-BB55-F8D9E68D9D1B}" type="parTrans" cxnId="{86156F1F-49B0-4142-9E01-F6BDA448734D}">
      <dgm:prSet custT="1"/>
      <dgm:spPr>
        <a:ln>
          <a:solidFill>
            <a:srgbClr val="92D050"/>
          </a:solidFill>
        </a:ln>
        <a:sp3d>
          <a:bevelT/>
        </a:sp3d>
      </dgm:spPr>
      <dgm:t>
        <a:bodyPr/>
        <a:lstStyle/>
        <a:p>
          <a:endParaRPr lang="en-MY" sz="1600" b="1">
            <a:latin typeface="Century Gothic" panose="020B0502020202020204" pitchFamily="34" charset="0"/>
          </a:endParaRPr>
        </a:p>
      </dgm:t>
    </dgm:pt>
    <dgm:pt modelId="{3539B135-E087-425A-8826-47CBD11D484B}" type="sibTrans" cxnId="{86156F1F-49B0-4142-9E01-F6BDA448734D}">
      <dgm:prSet/>
      <dgm:spPr/>
      <dgm:t>
        <a:bodyPr/>
        <a:lstStyle/>
        <a:p>
          <a:endParaRPr lang="en-MY" sz="1600" b="1">
            <a:latin typeface="Century Gothic" panose="020B0502020202020204" pitchFamily="34" charset="0"/>
          </a:endParaRPr>
        </a:p>
      </dgm:t>
    </dgm:pt>
    <dgm:pt modelId="{2A3A7710-B76F-4D23-A399-68EE1828FC0D}" type="pres">
      <dgm:prSet presAssocID="{0A61F1A7-CF01-4390-8D7F-9F2C82E3D713}" presName="cycle" presStyleCnt="0">
        <dgm:presLayoutVars>
          <dgm:chMax val="1"/>
          <dgm:dir/>
          <dgm:animLvl val="ctr"/>
          <dgm:resizeHandles val="exact"/>
        </dgm:presLayoutVars>
      </dgm:prSet>
      <dgm:spPr/>
      <dgm:t>
        <a:bodyPr/>
        <a:lstStyle/>
        <a:p>
          <a:endParaRPr lang="en-MY"/>
        </a:p>
      </dgm:t>
    </dgm:pt>
    <dgm:pt modelId="{BD5515DD-3A7C-4C30-899B-910FC0F25B6E}" type="pres">
      <dgm:prSet presAssocID="{328E01CB-EC67-4788-8F6E-0479E88CB08E}" presName="centerShape" presStyleLbl="node0" presStyleIdx="0" presStyleCnt="1" custScaleX="107398" custScaleY="109764" custLinFactNeighborX="-10394" custLinFactNeighborY="8797"/>
      <dgm:spPr>
        <a:prstGeom prst="ellipse">
          <a:avLst/>
        </a:prstGeom>
      </dgm:spPr>
      <dgm:t>
        <a:bodyPr/>
        <a:lstStyle/>
        <a:p>
          <a:endParaRPr lang="en-MY"/>
        </a:p>
      </dgm:t>
    </dgm:pt>
    <dgm:pt modelId="{3B1A1963-0CDA-4E25-936F-0F7160BA716C}" type="pres">
      <dgm:prSet presAssocID="{C699CF91-D8EB-4C67-8C54-8F07191ADB7F}" presName="Name9" presStyleLbl="parChTrans1D2" presStyleIdx="0" presStyleCnt="3"/>
      <dgm:spPr/>
      <dgm:t>
        <a:bodyPr/>
        <a:lstStyle/>
        <a:p>
          <a:endParaRPr lang="en-MY"/>
        </a:p>
      </dgm:t>
    </dgm:pt>
    <dgm:pt modelId="{FE6657E5-0BAA-45C5-804C-9D53A5233654}" type="pres">
      <dgm:prSet presAssocID="{C699CF91-D8EB-4C67-8C54-8F07191ADB7F}" presName="connTx" presStyleLbl="parChTrans1D2" presStyleIdx="0" presStyleCnt="3"/>
      <dgm:spPr/>
      <dgm:t>
        <a:bodyPr/>
        <a:lstStyle/>
        <a:p>
          <a:endParaRPr lang="en-MY"/>
        </a:p>
      </dgm:t>
    </dgm:pt>
    <dgm:pt modelId="{764F5DA9-C163-43E4-A1CB-62A9E827FD8B}" type="pres">
      <dgm:prSet presAssocID="{C2890FC8-B209-4D31-85EF-0FB815954DE7}" presName="node" presStyleLbl="node1" presStyleIdx="0" presStyleCnt="3" custRadScaleRad="99946" custRadScaleInc="-23130">
        <dgm:presLayoutVars>
          <dgm:bulletEnabled val="1"/>
        </dgm:presLayoutVars>
      </dgm:prSet>
      <dgm:spPr/>
      <dgm:t>
        <a:bodyPr/>
        <a:lstStyle/>
        <a:p>
          <a:endParaRPr lang="en-MY"/>
        </a:p>
      </dgm:t>
    </dgm:pt>
    <dgm:pt modelId="{A423441A-2A04-4AE9-B22C-4C50EEEB4D2A}" type="pres">
      <dgm:prSet presAssocID="{6ADB1C6F-0939-41A1-83C0-00DE05D192C4}" presName="Name9" presStyleLbl="parChTrans1D2" presStyleIdx="1" presStyleCnt="3"/>
      <dgm:spPr/>
      <dgm:t>
        <a:bodyPr/>
        <a:lstStyle/>
        <a:p>
          <a:endParaRPr lang="en-MY"/>
        </a:p>
      </dgm:t>
    </dgm:pt>
    <dgm:pt modelId="{112ACA87-ADEF-4024-BA6C-849948101620}" type="pres">
      <dgm:prSet presAssocID="{6ADB1C6F-0939-41A1-83C0-00DE05D192C4}" presName="connTx" presStyleLbl="parChTrans1D2" presStyleIdx="1" presStyleCnt="3"/>
      <dgm:spPr/>
      <dgm:t>
        <a:bodyPr/>
        <a:lstStyle/>
        <a:p>
          <a:endParaRPr lang="en-MY"/>
        </a:p>
      </dgm:t>
    </dgm:pt>
    <dgm:pt modelId="{F929C2EA-7C87-43FB-BD35-E348147E7878}" type="pres">
      <dgm:prSet presAssocID="{B473E6D3-29E7-437F-8408-D7A850C41F71}" presName="node" presStyleLbl="node1" presStyleIdx="1" presStyleCnt="3" custRadScaleRad="84813" custRadScaleInc="-104356">
        <dgm:presLayoutVars>
          <dgm:bulletEnabled val="1"/>
        </dgm:presLayoutVars>
      </dgm:prSet>
      <dgm:spPr/>
      <dgm:t>
        <a:bodyPr/>
        <a:lstStyle/>
        <a:p>
          <a:endParaRPr lang="en-MY"/>
        </a:p>
      </dgm:t>
    </dgm:pt>
    <dgm:pt modelId="{A9A18C75-0068-4A85-BD5F-BB9D81C124BF}" type="pres">
      <dgm:prSet presAssocID="{1761BA42-A0B5-4FD8-BB55-F8D9E68D9D1B}" presName="Name9" presStyleLbl="parChTrans1D2" presStyleIdx="2" presStyleCnt="3"/>
      <dgm:spPr/>
      <dgm:t>
        <a:bodyPr/>
        <a:lstStyle/>
        <a:p>
          <a:endParaRPr lang="en-MY"/>
        </a:p>
      </dgm:t>
    </dgm:pt>
    <dgm:pt modelId="{06407453-52A1-4D9C-936C-12DD3506DFDB}" type="pres">
      <dgm:prSet presAssocID="{1761BA42-A0B5-4FD8-BB55-F8D9E68D9D1B}" presName="connTx" presStyleLbl="parChTrans1D2" presStyleIdx="2" presStyleCnt="3"/>
      <dgm:spPr/>
      <dgm:t>
        <a:bodyPr/>
        <a:lstStyle/>
        <a:p>
          <a:endParaRPr lang="en-MY"/>
        </a:p>
      </dgm:t>
    </dgm:pt>
    <dgm:pt modelId="{7276D522-00DE-4AE1-B93E-98926AB1F260}" type="pres">
      <dgm:prSet presAssocID="{C47611B3-38DD-465D-A0F2-5D190387AE8C}" presName="node" presStyleLbl="node1" presStyleIdx="2" presStyleCnt="3" custRadScaleRad="133660" custRadScaleInc="11433">
        <dgm:presLayoutVars>
          <dgm:bulletEnabled val="1"/>
        </dgm:presLayoutVars>
      </dgm:prSet>
      <dgm:spPr/>
      <dgm:t>
        <a:bodyPr/>
        <a:lstStyle/>
        <a:p>
          <a:endParaRPr lang="en-MY"/>
        </a:p>
      </dgm:t>
    </dgm:pt>
  </dgm:ptLst>
  <dgm:cxnLst>
    <dgm:cxn modelId="{3CCDD354-13B1-4DCB-A657-60C4D9C7A3D5}" type="presOf" srcId="{0A61F1A7-CF01-4390-8D7F-9F2C82E3D713}" destId="{2A3A7710-B76F-4D23-A399-68EE1828FC0D}" srcOrd="0" destOrd="0" presId="urn:microsoft.com/office/officeart/2005/8/layout/radial1"/>
    <dgm:cxn modelId="{9CCA3DDF-FF75-4E07-9D32-990716E80295}" type="presOf" srcId="{1761BA42-A0B5-4FD8-BB55-F8D9E68D9D1B}" destId="{06407453-52A1-4D9C-936C-12DD3506DFDB}" srcOrd="1" destOrd="0" presId="urn:microsoft.com/office/officeart/2005/8/layout/radial1"/>
    <dgm:cxn modelId="{AE5714C2-90B3-48FE-B99F-6E215DAB712A}" srcId="{0A61F1A7-CF01-4390-8D7F-9F2C82E3D713}" destId="{328E01CB-EC67-4788-8F6E-0479E88CB08E}" srcOrd="0" destOrd="0" parTransId="{C8D54F4E-092E-4085-A4BB-5EB07C485CC6}" sibTransId="{79014120-2CF7-4772-95BE-FFEC9229D1C3}"/>
    <dgm:cxn modelId="{BE24ED66-44DD-4554-93B9-0369E49DAE85}" type="presOf" srcId="{C47611B3-38DD-465D-A0F2-5D190387AE8C}" destId="{7276D522-00DE-4AE1-B93E-98926AB1F260}" srcOrd="0" destOrd="0" presId="urn:microsoft.com/office/officeart/2005/8/layout/radial1"/>
    <dgm:cxn modelId="{E6171602-6EB9-45E0-995D-C615425280C2}" type="presOf" srcId="{C2890FC8-B209-4D31-85EF-0FB815954DE7}" destId="{764F5DA9-C163-43E4-A1CB-62A9E827FD8B}" srcOrd="0" destOrd="0" presId="urn:microsoft.com/office/officeart/2005/8/layout/radial1"/>
    <dgm:cxn modelId="{3431867A-2166-417F-931A-8E1C6F01EC82}" type="presOf" srcId="{1761BA42-A0B5-4FD8-BB55-F8D9E68D9D1B}" destId="{A9A18C75-0068-4A85-BD5F-BB9D81C124BF}" srcOrd="0" destOrd="0" presId="urn:microsoft.com/office/officeart/2005/8/layout/radial1"/>
    <dgm:cxn modelId="{8EF93661-C0CB-4E33-9D9A-37D3ED654328}" type="presOf" srcId="{B473E6D3-29E7-437F-8408-D7A850C41F71}" destId="{F929C2EA-7C87-43FB-BD35-E348147E7878}" srcOrd="0" destOrd="0" presId="urn:microsoft.com/office/officeart/2005/8/layout/radial1"/>
    <dgm:cxn modelId="{86156F1F-49B0-4142-9E01-F6BDA448734D}" srcId="{328E01CB-EC67-4788-8F6E-0479E88CB08E}" destId="{C47611B3-38DD-465D-A0F2-5D190387AE8C}" srcOrd="2" destOrd="0" parTransId="{1761BA42-A0B5-4FD8-BB55-F8D9E68D9D1B}" sibTransId="{3539B135-E087-425A-8826-47CBD11D484B}"/>
    <dgm:cxn modelId="{821CE1F4-543D-437E-8494-A59F425D26A1}" srcId="{328E01CB-EC67-4788-8F6E-0479E88CB08E}" destId="{C2890FC8-B209-4D31-85EF-0FB815954DE7}" srcOrd="0" destOrd="0" parTransId="{C699CF91-D8EB-4C67-8C54-8F07191ADB7F}" sibTransId="{75F97CFD-F9B9-4461-BBD7-080C830B5153}"/>
    <dgm:cxn modelId="{26FE9BBD-FB68-48E8-B822-B29B3AEA63B0}" type="presOf" srcId="{C699CF91-D8EB-4C67-8C54-8F07191ADB7F}" destId="{FE6657E5-0BAA-45C5-804C-9D53A5233654}" srcOrd="1" destOrd="0" presId="urn:microsoft.com/office/officeart/2005/8/layout/radial1"/>
    <dgm:cxn modelId="{31C1EA51-8836-4685-819B-951E40F0A6A9}" type="presOf" srcId="{6ADB1C6F-0939-41A1-83C0-00DE05D192C4}" destId="{A423441A-2A04-4AE9-B22C-4C50EEEB4D2A}" srcOrd="0" destOrd="0" presId="urn:microsoft.com/office/officeart/2005/8/layout/radial1"/>
    <dgm:cxn modelId="{4B6DEC71-7F28-4329-B591-558F55FCCF15}" type="presOf" srcId="{6ADB1C6F-0939-41A1-83C0-00DE05D192C4}" destId="{112ACA87-ADEF-4024-BA6C-849948101620}" srcOrd="1" destOrd="0" presId="urn:microsoft.com/office/officeart/2005/8/layout/radial1"/>
    <dgm:cxn modelId="{3A4D3279-24DD-47A1-A8B8-A89FFE0519D6}" srcId="{328E01CB-EC67-4788-8F6E-0479E88CB08E}" destId="{B473E6D3-29E7-437F-8408-D7A850C41F71}" srcOrd="1" destOrd="0" parTransId="{6ADB1C6F-0939-41A1-83C0-00DE05D192C4}" sibTransId="{D47800CE-0F77-41F5-A549-68F70689CDA4}"/>
    <dgm:cxn modelId="{E6DAC921-F327-43CD-B23E-BE9837B01CB1}" type="presOf" srcId="{C699CF91-D8EB-4C67-8C54-8F07191ADB7F}" destId="{3B1A1963-0CDA-4E25-936F-0F7160BA716C}" srcOrd="0" destOrd="0" presId="urn:microsoft.com/office/officeart/2005/8/layout/radial1"/>
    <dgm:cxn modelId="{7CD1AE47-51A1-4911-B7E9-4ED47F95F894}" type="presOf" srcId="{328E01CB-EC67-4788-8F6E-0479E88CB08E}" destId="{BD5515DD-3A7C-4C30-899B-910FC0F25B6E}" srcOrd="0" destOrd="0" presId="urn:microsoft.com/office/officeart/2005/8/layout/radial1"/>
    <dgm:cxn modelId="{9BB4DEAF-34C0-420D-82C6-3C7A30C514E7}" type="presParOf" srcId="{2A3A7710-B76F-4D23-A399-68EE1828FC0D}" destId="{BD5515DD-3A7C-4C30-899B-910FC0F25B6E}" srcOrd="0" destOrd="0" presId="urn:microsoft.com/office/officeart/2005/8/layout/radial1"/>
    <dgm:cxn modelId="{05E44BB5-87D7-4512-A5AF-D5C8EB681602}" type="presParOf" srcId="{2A3A7710-B76F-4D23-A399-68EE1828FC0D}" destId="{3B1A1963-0CDA-4E25-936F-0F7160BA716C}" srcOrd="1" destOrd="0" presId="urn:microsoft.com/office/officeart/2005/8/layout/radial1"/>
    <dgm:cxn modelId="{F98E85E1-36E0-44EF-8820-AFEEC36C7F09}" type="presParOf" srcId="{3B1A1963-0CDA-4E25-936F-0F7160BA716C}" destId="{FE6657E5-0BAA-45C5-804C-9D53A5233654}" srcOrd="0" destOrd="0" presId="urn:microsoft.com/office/officeart/2005/8/layout/radial1"/>
    <dgm:cxn modelId="{CFA36DB9-C287-41C6-822F-04CAB82C1376}" type="presParOf" srcId="{2A3A7710-B76F-4D23-A399-68EE1828FC0D}" destId="{764F5DA9-C163-43E4-A1CB-62A9E827FD8B}" srcOrd="2" destOrd="0" presId="urn:microsoft.com/office/officeart/2005/8/layout/radial1"/>
    <dgm:cxn modelId="{68E6B96E-DF44-4F9E-88F5-F9131E0C0B8E}" type="presParOf" srcId="{2A3A7710-B76F-4D23-A399-68EE1828FC0D}" destId="{A423441A-2A04-4AE9-B22C-4C50EEEB4D2A}" srcOrd="3" destOrd="0" presId="urn:microsoft.com/office/officeart/2005/8/layout/radial1"/>
    <dgm:cxn modelId="{73D6E552-CE5A-41EB-96FF-FF7C92340DFF}" type="presParOf" srcId="{A423441A-2A04-4AE9-B22C-4C50EEEB4D2A}" destId="{112ACA87-ADEF-4024-BA6C-849948101620}" srcOrd="0" destOrd="0" presId="urn:microsoft.com/office/officeart/2005/8/layout/radial1"/>
    <dgm:cxn modelId="{AC592426-F794-4A42-A2A3-D532287DD791}" type="presParOf" srcId="{2A3A7710-B76F-4D23-A399-68EE1828FC0D}" destId="{F929C2EA-7C87-43FB-BD35-E348147E7878}" srcOrd="4" destOrd="0" presId="urn:microsoft.com/office/officeart/2005/8/layout/radial1"/>
    <dgm:cxn modelId="{0C0B5EFA-484E-4B87-8912-D340C840714F}" type="presParOf" srcId="{2A3A7710-B76F-4D23-A399-68EE1828FC0D}" destId="{A9A18C75-0068-4A85-BD5F-BB9D81C124BF}" srcOrd="5" destOrd="0" presId="urn:microsoft.com/office/officeart/2005/8/layout/radial1"/>
    <dgm:cxn modelId="{3413605B-39ED-46D4-A27E-B9A4C0D9E3AF}" type="presParOf" srcId="{A9A18C75-0068-4A85-BD5F-BB9D81C124BF}" destId="{06407453-52A1-4D9C-936C-12DD3506DFDB}" srcOrd="0" destOrd="0" presId="urn:microsoft.com/office/officeart/2005/8/layout/radial1"/>
    <dgm:cxn modelId="{72D8CDE4-E4BE-4046-B554-AE76AE6D610C}" type="presParOf" srcId="{2A3A7710-B76F-4D23-A399-68EE1828FC0D}" destId="{7276D522-00DE-4AE1-B93E-98926AB1F260}"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515DD-3A7C-4C30-899B-910FC0F25B6E}">
      <dsp:nvSpPr>
        <dsp:cNvPr id="0" name=""/>
        <dsp:cNvSpPr/>
      </dsp:nvSpPr>
      <dsp:spPr>
        <a:xfrm>
          <a:off x="2999296" y="2485692"/>
          <a:ext cx="1787583" cy="1826964"/>
        </a:xfrm>
        <a:prstGeom prst="ellipse">
          <a:avLst/>
        </a:prstGeom>
        <a:solidFill>
          <a:srgbClr val="C00000"/>
        </a:solidFill>
        <a:ln>
          <a:noFill/>
        </a:ln>
        <a:effectLst>
          <a:outerShdw blurRad="40000" dist="23000" dir="5400000" rotWithShape="0">
            <a:srgbClr val="000000">
              <a:alpha val="35000"/>
            </a:srgbClr>
          </a:outerShdw>
        </a:effectLst>
        <a:sp3d extrusionH="152250" prstMaterial="matte">
          <a:bevelT/>
        </a:sp3d>
      </dsp:spPr>
      <dsp:style>
        <a:lnRef idx="0">
          <a:scrgbClr r="0" g="0" b="0"/>
        </a:lnRef>
        <a:fillRef idx="1">
          <a:scrgbClr r="0" g="0" b="0"/>
        </a:fillRef>
        <a:effectRef idx="2">
          <a:scrgbClr r="0" g="0" b="0"/>
        </a:effectRef>
        <a:fontRef idx="minor">
          <a:schemeClr val="lt1"/>
        </a:fontRef>
      </dsp:style>
      <dsp:txBody>
        <a:bodyPr spcFirstLastPara="0" vert="horz" wrap="square" lIns="11430" tIns="11430" rIns="11430" bIns="11430" numCol="1" spcCol="1270" anchor="ctr" anchorCtr="0">
          <a:noAutofit/>
          <a:sp3d extrusionH="28000" prstMaterial="matte"/>
        </a:bodyPr>
        <a:lstStyle/>
        <a:p>
          <a:pPr lvl="0" algn="ctr" defTabSz="800100">
            <a:lnSpc>
              <a:spcPct val="90000"/>
            </a:lnSpc>
            <a:spcBef>
              <a:spcPct val="0"/>
            </a:spcBef>
            <a:spcAft>
              <a:spcPct val="35000"/>
            </a:spcAft>
          </a:pPr>
          <a:r>
            <a:rPr lang="en-US" sz="1800" b="1" kern="1200" dirty="0" smtClean="0">
              <a:solidFill>
                <a:schemeClr val="tx1"/>
              </a:solidFill>
              <a:latin typeface="Century Gothic" panose="020B0502020202020204" pitchFamily="34" charset="0"/>
            </a:rPr>
            <a:t>FR </a:t>
          </a:r>
          <a:r>
            <a:rPr lang="en-US" sz="1800" b="1" kern="1200" dirty="0" err="1" smtClean="0">
              <a:solidFill>
                <a:schemeClr val="tx1"/>
              </a:solidFill>
              <a:latin typeface="Century Gothic" panose="020B0502020202020204" pitchFamily="34" charset="0"/>
            </a:rPr>
            <a:t>Salihin</a:t>
          </a:r>
          <a:r>
            <a:rPr lang="en-US" sz="1800" b="1" kern="1200" dirty="0" smtClean="0">
              <a:solidFill>
                <a:schemeClr val="tx1"/>
              </a:solidFill>
              <a:latin typeface="Century Gothic" panose="020B0502020202020204" pitchFamily="34" charset="0"/>
            </a:rPr>
            <a:t> </a:t>
          </a:r>
        </a:p>
        <a:p>
          <a:pPr lvl="0" algn="ctr" defTabSz="800100">
            <a:lnSpc>
              <a:spcPct val="90000"/>
            </a:lnSpc>
            <a:spcBef>
              <a:spcPct val="0"/>
            </a:spcBef>
            <a:spcAft>
              <a:spcPct val="35000"/>
            </a:spcAft>
          </a:pPr>
          <a:r>
            <a:rPr lang="en-US" sz="1800" b="1" kern="1200" dirty="0" smtClean="0">
              <a:solidFill>
                <a:schemeClr val="tx1"/>
              </a:solidFill>
              <a:latin typeface="Century Gothic" panose="020B0502020202020204" pitchFamily="34" charset="0"/>
            </a:rPr>
            <a:t>ADVEDIA SOLUTIONS</a:t>
          </a:r>
          <a:endParaRPr lang="en-MY" sz="1800" b="1" kern="1200" dirty="0">
            <a:solidFill>
              <a:schemeClr val="tx1"/>
            </a:solidFill>
            <a:latin typeface="Century Gothic" panose="020B0502020202020204" pitchFamily="34" charset="0"/>
          </a:endParaRPr>
        </a:p>
      </dsp:txBody>
      <dsp:txXfrm>
        <a:off x="3261081" y="2753245"/>
        <a:ext cx="1264013" cy="1291858"/>
      </dsp:txXfrm>
    </dsp:sp>
    <dsp:sp modelId="{3B1A1963-0CDA-4E25-936F-0F7160BA716C}">
      <dsp:nvSpPr>
        <dsp:cNvPr id="0" name=""/>
        <dsp:cNvSpPr/>
      </dsp:nvSpPr>
      <dsp:spPr>
        <a:xfrm rot="16104513">
          <a:off x="3488353" y="2099844"/>
          <a:ext cx="738228" cy="34489"/>
        </a:xfrm>
        <a:custGeom>
          <a:avLst/>
          <a:gdLst/>
          <a:ahLst/>
          <a:cxnLst/>
          <a:rect l="0" t="0" r="0" b="0"/>
          <a:pathLst>
            <a:path>
              <a:moveTo>
                <a:pt x="0" y="17244"/>
              </a:moveTo>
              <a:lnTo>
                <a:pt x="738228" y="17244"/>
              </a:lnTo>
            </a:path>
          </a:pathLst>
        </a:custGeom>
        <a:noFill/>
        <a:ln w="25400" cap="flat" cmpd="sng" algn="ctr">
          <a:solidFill>
            <a:srgbClr val="92D050"/>
          </a:solidFill>
          <a:prstDash val="solid"/>
        </a:ln>
        <a:effectLst/>
        <a:sp3d>
          <a:bevel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MY" sz="1600" b="1" kern="1200">
            <a:latin typeface="Century Gothic" panose="020B0502020202020204" pitchFamily="34" charset="0"/>
          </a:endParaRPr>
        </a:p>
      </dsp:txBody>
      <dsp:txXfrm rot="10800000">
        <a:off x="3839012" y="2098633"/>
        <a:ext cx="36911" cy="36911"/>
      </dsp:txXfrm>
    </dsp:sp>
    <dsp:sp modelId="{764F5DA9-C163-43E4-A1CB-62A9E827FD8B}">
      <dsp:nvSpPr>
        <dsp:cNvPr id="0" name=""/>
        <dsp:cNvSpPr/>
      </dsp:nvSpPr>
      <dsp:spPr>
        <a:xfrm>
          <a:off x="2991880" y="83990"/>
          <a:ext cx="1664447" cy="1664447"/>
        </a:xfrm>
        <a:prstGeom prst="ellipse">
          <a:avLst/>
        </a:prstGeom>
        <a:solidFill>
          <a:srgbClr val="C00000"/>
        </a:solidFill>
        <a:ln>
          <a:noFill/>
        </a:ln>
        <a:effectLst>
          <a:outerShdw blurRad="40000" dist="23000" dir="5400000" rotWithShape="0">
            <a:srgbClr val="000000">
              <a:alpha val="35000"/>
            </a:srgbClr>
          </a:outerShdw>
        </a:effectLst>
        <a:sp3d extrusionH="152250" prstMaterial="matte">
          <a:bevelT/>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sp3d extrusionH="28000" prstMaterial="matte"/>
        </a:bodyPr>
        <a:lstStyle/>
        <a:p>
          <a:pPr lvl="0" algn="ctr" defTabSz="577850">
            <a:lnSpc>
              <a:spcPct val="90000"/>
            </a:lnSpc>
            <a:spcBef>
              <a:spcPct val="0"/>
            </a:spcBef>
            <a:spcAft>
              <a:spcPct val="35000"/>
            </a:spcAft>
          </a:pPr>
          <a:r>
            <a:rPr lang="en-US" sz="1300" b="1" kern="1200" dirty="0" smtClean="0">
              <a:latin typeface="Century Gothic" panose="020B0502020202020204" pitchFamily="34" charset="0"/>
            </a:rPr>
            <a:t>GOVERNMENT</a:t>
          </a:r>
          <a:endParaRPr lang="en-MY" sz="1300" b="1" kern="1200" dirty="0">
            <a:latin typeface="Century Gothic" panose="020B0502020202020204" pitchFamily="34" charset="0"/>
          </a:endParaRPr>
        </a:p>
      </dsp:txBody>
      <dsp:txXfrm>
        <a:off x="3235633" y="327743"/>
        <a:ext cx="1176941" cy="1176941"/>
      </dsp:txXfrm>
    </dsp:sp>
    <dsp:sp modelId="{A423441A-2A04-4AE9-B22C-4C50EEEB4D2A}">
      <dsp:nvSpPr>
        <dsp:cNvPr id="0" name=""/>
        <dsp:cNvSpPr/>
      </dsp:nvSpPr>
      <dsp:spPr>
        <a:xfrm rot="19532048">
          <a:off x="4574420" y="2677097"/>
          <a:ext cx="691032" cy="34489"/>
        </a:xfrm>
        <a:custGeom>
          <a:avLst/>
          <a:gdLst/>
          <a:ahLst/>
          <a:cxnLst/>
          <a:rect l="0" t="0" r="0" b="0"/>
          <a:pathLst>
            <a:path>
              <a:moveTo>
                <a:pt x="0" y="17244"/>
              </a:moveTo>
              <a:lnTo>
                <a:pt x="691032" y="17244"/>
              </a:lnTo>
            </a:path>
          </a:pathLst>
        </a:custGeom>
        <a:noFill/>
        <a:ln w="25400" cap="flat" cmpd="sng" algn="ctr">
          <a:solidFill>
            <a:srgbClr val="92D050"/>
          </a:solidFill>
          <a:prstDash val="solid"/>
        </a:ln>
        <a:effectLst/>
        <a:sp3d>
          <a:bevel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MY" sz="1600" b="1" kern="1200">
            <a:latin typeface="Century Gothic" panose="020B0502020202020204" pitchFamily="34" charset="0"/>
          </a:endParaRPr>
        </a:p>
      </dsp:txBody>
      <dsp:txXfrm>
        <a:off x="4902661" y="2677065"/>
        <a:ext cx="34551" cy="34551"/>
      </dsp:txXfrm>
    </dsp:sp>
    <dsp:sp modelId="{F929C2EA-7C87-43FB-BD35-E348147E7878}">
      <dsp:nvSpPr>
        <dsp:cNvPr id="0" name=""/>
        <dsp:cNvSpPr/>
      </dsp:nvSpPr>
      <dsp:spPr>
        <a:xfrm>
          <a:off x="5058716" y="1195617"/>
          <a:ext cx="1664447" cy="1664447"/>
        </a:xfrm>
        <a:prstGeom prst="ellipse">
          <a:avLst/>
        </a:prstGeom>
        <a:solidFill>
          <a:srgbClr val="C00000"/>
        </a:solidFill>
        <a:ln>
          <a:noFill/>
        </a:ln>
        <a:effectLst>
          <a:outerShdw blurRad="40000" dist="23000" dir="5400000" rotWithShape="0">
            <a:srgbClr val="000000">
              <a:alpha val="35000"/>
            </a:srgbClr>
          </a:outerShdw>
        </a:effectLst>
        <a:sp3d extrusionH="152250" prstMaterial="matte">
          <a:bevelT/>
        </a:sp3d>
      </dsp:spPr>
      <dsp:style>
        <a:lnRef idx="0">
          <a:scrgbClr r="0" g="0" b="0"/>
        </a:lnRef>
        <a:fillRef idx="1">
          <a:scrgbClr r="0" g="0" b="0"/>
        </a:fillRef>
        <a:effectRef idx="2">
          <a:scrgbClr r="0" g="0" b="0"/>
        </a:effectRef>
        <a:fontRef idx="minor">
          <a:schemeClr val="lt1"/>
        </a:fontRef>
      </dsp:style>
      <dsp:txBody>
        <a:bodyPr spcFirstLastPara="0" vert="horz" wrap="square" lIns="7620" tIns="7620" rIns="7620" bIns="7620" numCol="1" spcCol="1270" anchor="ctr" anchorCtr="0">
          <a:noAutofit/>
          <a:sp3d extrusionH="28000" prstMaterial="matte"/>
        </a:bodyPr>
        <a:lstStyle/>
        <a:p>
          <a:pPr lvl="0" algn="ctr" defTabSz="533400">
            <a:lnSpc>
              <a:spcPct val="90000"/>
            </a:lnSpc>
            <a:spcBef>
              <a:spcPct val="0"/>
            </a:spcBef>
            <a:spcAft>
              <a:spcPct val="35000"/>
            </a:spcAft>
          </a:pPr>
          <a:r>
            <a:rPr lang="en-US" sz="1200" b="1" kern="1200" dirty="0" smtClean="0">
              <a:latin typeface="Century Gothic" panose="020B0502020202020204" pitchFamily="34" charset="0"/>
            </a:rPr>
            <a:t>ENTREPRENEURS</a:t>
          </a:r>
          <a:endParaRPr lang="en-MY" sz="1600" b="1" kern="1200" dirty="0">
            <a:latin typeface="Century Gothic" panose="020B0502020202020204" pitchFamily="34" charset="0"/>
          </a:endParaRPr>
        </a:p>
      </dsp:txBody>
      <dsp:txXfrm>
        <a:off x="5302469" y="1439370"/>
        <a:ext cx="1176941" cy="1176941"/>
      </dsp:txXfrm>
    </dsp:sp>
    <dsp:sp modelId="{A9A18C75-0068-4A85-BD5F-BB9D81C124BF}">
      <dsp:nvSpPr>
        <dsp:cNvPr id="0" name=""/>
        <dsp:cNvSpPr/>
      </dsp:nvSpPr>
      <dsp:spPr>
        <a:xfrm rot="9716000">
          <a:off x="2457415" y="3752562"/>
          <a:ext cx="598966" cy="34489"/>
        </a:xfrm>
        <a:custGeom>
          <a:avLst/>
          <a:gdLst/>
          <a:ahLst/>
          <a:cxnLst/>
          <a:rect l="0" t="0" r="0" b="0"/>
          <a:pathLst>
            <a:path>
              <a:moveTo>
                <a:pt x="0" y="17244"/>
              </a:moveTo>
              <a:lnTo>
                <a:pt x="598966" y="17244"/>
              </a:lnTo>
            </a:path>
          </a:pathLst>
        </a:custGeom>
        <a:noFill/>
        <a:ln w="25400" cap="flat" cmpd="sng" algn="ctr">
          <a:solidFill>
            <a:srgbClr val="92D050"/>
          </a:solidFill>
          <a:prstDash val="solid"/>
        </a:ln>
        <a:effectLst/>
        <a:sp3d>
          <a:bevelT/>
        </a:sp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MY" sz="1600" b="1" kern="1200">
            <a:latin typeface="Century Gothic" panose="020B0502020202020204" pitchFamily="34" charset="0"/>
          </a:endParaRPr>
        </a:p>
      </dsp:txBody>
      <dsp:txXfrm rot="10800000">
        <a:off x="2741924" y="3754833"/>
        <a:ext cx="29948" cy="29948"/>
      </dsp:txXfrm>
    </dsp:sp>
    <dsp:sp modelId="{7276D522-00DE-4AE1-B93E-98926AB1F260}">
      <dsp:nvSpPr>
        <dsp:cNvPr id="0" name=""/>
        <dsp:cNvSpPr/>
      </dsp:nvSpPr>
      <dsp:spPr>
        <a:xfrm>
          <a:off x="848765" y="3288552"/>
          <a:ext cx="1664447" cy="1664447"/>
        </a:xfrm>
        <a:prstGeom prst="ellipse">
          <a:avLst/>
        </a:prstGeom>
        <a:solidFill>
          <a:srgbClr val="C00000"/>
        </a:solidFill>
        <a:ln>
          <a:noFill/>
        </a:ln>
        <a:effectLst>
          <a:outerShdw blurRad="40000" dist="23000" dir="5400000" rotWithShape="0">
            <a:srgbClr val="000000">
              <a:alpha val="35000"/>
            </a:srgbClr>
          </a:outerShdw>
        </a:effectLst>
        <a:sp3d extrusionH="152250" prstMaterial="matte">
          <a:bevelT/>
        </a:sp3d>
      </dsp:spPr>
      <dsp:style>
        <a:lnRef idx="0">
          <a:scrgbClr r="0" g="0" b="0"/>
        </a:lnRef>
        <a:fillRef idx="1">
          <a:scrgbClr r="0" g="0" b="0"/>
        </a:fillRef>
        <a:effectRef idx="2">
          <a:scrgbClr r="0" g="0" b="0"/>
        </a:effectRef>
        <a:fontRef idx="minor">
          <a:schemeClr val="lt1"/>
        </a:fontRef>
      </dsp:style>
      <dsp:txBody>
        <a:bodyPr spcFirstLastPara="0" vert="horz" wrap="square" lIns="8890" tIns="8890" rIns="8890" bIns="8890" numCol="1" spcCol="1270" anchor="ctr" anchorCtr="0">
          <a:noAutofit/>
          <a:sp3d extrusionH="28000" prstMaterial="matte"/>
        </a:bodyPr>
        <a:lstStyle/>
        <a:p>
          <a:pPr lvl="0" algn="ctr" defTabSz="622300">
            <a:lnSpc>
              <a:spcPct val="90000"/>
            </a:lnSpc>
            <a:spcBef>
              <a:spcPct val="0"/>
            </a:spcBef>
            <a:spcAft>
              <a:spcPct val="35000"/>
            </a:spcAft>
          </a:pPr>
          <a:r>
            <a:rPr lang="en-US" sz="1400" b="1" kern="1200" dirty="0" smtClean="0">
              <a:latin typeface="Century Gothic" panose="020B0502020202020204" pitchFamily="34" charset="0"/>
            </a:rPr>
            <a:t>ADVERTISER</a:t>
          </a:r>
          <a:endParaRPr lang="en-MY" sz="1400" b="1" kern="1200" dirty="0">
            <a:latin typeface="Century Gothic" panose="020B0502020202020204" pitchFamily="34" charset="0"/>
          </a:endParaRPr>
        </a:p>
      </dsp:txBody>
      <dsp:txXfrm>
        <a:off x="1092518" y="3532305"/>
        <a:ext cx="1176941" cy="1176941"/>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92" tIns="46246" rIns="92492" bIns="46246" rtlCol="0"/>
          <a:lstStyle>
            <a:lvl1pPr algn="l" fontAlgn="auto">
              <a:spcBef>
                <a:spcPts val="0"/>
              </a:spcBef>
              <a:spcAft>
                <a:spcPts val="0"/>
              </a:spcAft>
              <a:defRPr sz="1200">
                <a:latin typeface="+mn-lt"/>
                <a:cs typeface="+mn-cs"/>
              </a:defRPr>
            </a:lvl1pPr>
          </a:lstStyle>
          <a:p>
            <a:pPr>
              <a:defRPr/>
            </a:pPr>
            <a:endParaRPr lang="en-MY"/>
          </a:p>
        </p:txBody>
      </p:sp>
      <p:sp>
        <p:nvSpPr>
          <p:cNvPr id="3" name="Date Placeholder 2"/>
          <p:cNvSpPr>
            <a:spLocks noGrp="1"/>
          </p:cNvSpPr>
          <p:nvPr>
            <p:ph type="dt" sz="quarter" idx="1"/>
          </p:nvPr>
        </p:nvSpPr>
        <p:spPr>
          <a:xfrm>
            <a:off x="3937000" y="0"/>
            <a:ext cx="3011488" cy="461963"/>
          </a:xfrm>
          <a:prstGeom prst="rect">
            <a:avLst/>
          </a:prstGeom>
        </p:spPr>
        <p:txBody>
          <a:bodyPr vert="horz" lIns="92492" tIns="46246" rIns="92492" bIns="46246" rtlCol="0"/>
          <a:lstStyle>
            <a:lvl1pPr algn="r" fontAlgn="auto">
              <a:spcBef>
                <a:spcPts val="0"/>
              </a:spcBef>
              <a:spcAft>
                <a:spcPts val="0"/>
              </a:spcAft>
              <a:defRPr sz="1200">
                <a:latin typeface="+mn-lt"/>
                <a:cs typeface="+mn-cs"/>
              </a:defRPr>
            </a:lvl1pPr>
          </a:lstStyle>
          <a:p>
            <a:pPr>
              <a:defRPr/>
            </a:pPr>
            <a:fld id="{7830E19C-E1D8-4D95-BF03-6EF15E5B236D}" type="datetimeFigureOut">
              <a:rPr lang="en-MY"/>
              <a:pPr>
                <a:defRPr/>
              </a:pPr>
              <a:t>24/10/2016</a:t>
            </a:fld>
            <a:endParaRPr lang="en-MY"/>
          </a:p>
        </p:txBody>
      </p:sp>
      <p:sp>
        <p:nvSpPr>
          <p:cNvPr id="4" name="Footer Placeholder 3"/>
          <p:cNvSpPr>
            <a:spLocks noGrp="1"/>
          </p:cNvSpPr>
          <p:nvPr>
            <p:ph type="ftr" sz="quarter" idx="2"/>
          </p:nvPr>
        </p:nvSpPr>
        <p:spPr>
          <a:xfrm>
            <a:off x="0" y="8772525"/>
            <a:ext cx="3011488" cy="461963"/>
          </a:xfrm>
          <a:prstGeom prst="rect">
            <a:avLst/>
          </a:prstGeom>
        </p:spPr>
        <p:txBody>
          <a:bodyPr vert="horz" lIns="92492" tIns="46246" rIns="92492" bIns="46246" rtlCol="0" anchor="b"/>
          <a:lstStyle>
            <a:lvl1pPr algn="l" fontAlgn="auto">
              <a:spcBef>
                <a:spcPts val="0"/>
              </a:spcBef>
              <a:spcAft>
                <a:spcPts val="0"/>
              </a:spcAft>
              <a:defRPr sz="1200">
                <a:latin typeface="+mn-lt"/>
                <a:cs typeface="+mn-cs"/>
              </a:defRPr>
            </a:lvl1pPr>
          </a:lstStyle>
          <a:p>
            <a:pPr>
              <a:defRPr/>
            </a:pPr>
            <a:endParaRPr lang="en-MY"/>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2492" tIns="46246" rIns="92492" bIns="46246" rtlCol="0" anchor="b"/>
          <a:lstStyle>
            <a:lvl1pPr algn="r" fontAlgn="auto">
              <a:spcBef>
                <a:spcPts val="0"/>
              </a:spcBef>
              <a:spcAft>
                <a:spcPts val="0"/>
              </a:spcAft>
              <a:defRPr sz="1200">
                <a:latin typeface="+mn-lt"/>
                <a:cs typeface="+mn-cs"/>
              </a:defRPr>
            </a:lvl1pPr>
          </a:lstStyle>
          <a:p>
            <a:pPr>
              <a:defRPr/>
            </a:pPr>
            <a:fld id="{9D985E11-840E-4C01-8ACA-87674D74C612}" type="slidenum">
              <a:rPr lang="en-MY"/>
              <a:pPr>
                <a:defRPr/>
              </a:pPr>
              <a:t>‹#›</a:t>
            </a:fld>
            <a:endParaRPr lang="en-MY"/>
          </a:p>
        </p:txBody>
      </p:sp>
    </p:spTree>
    <p:extLst>
      <p:ext uri="{BB962C8B-B14F-4D97-AF65-F5344CB8AC3E}">
        <p14:creationId xmlns:p14="http://schemas.microsoft.com/office/powerpoint/2010/main" val="26069469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2492" tIns="46246" rIns="92492" bIns="46246" rtlCol="0"/>
          <a:lstStyle>
            <a:lvl1pPr algn="l" fontAlgn="auto">
              <a:spcBef>
                <a:spcPts val="0"/>
              </a:spcBef>
              <a:spcAft>
                <a:spcPts val="0"/>
              </a:spcAft>
              <a:defRPr sz="1200">
                <a:latin typeface="+mn-lt"/>
                <a:cs typeface="+mn-cs"/>
              </a:defRPr>
            </a:lvl1pPr>
          </a:lstStyle>
          <a:p>
            <a:pPr>
              <a:defRPr/>
            </a:pPr>
            <a:endParaRPr lang="en-MY"/>
          </a:p>
        </p:txBody>
      </p:sp>
      <p:sp>
        <p:nvSpPr>
          <p:cNvPr id="3" name="Date Placeholder 2"/>
          <p:cNvSpPr>
            <a:spLocks noGrp="1"/>
          </p:cNvSpPr>
          <p:nvPr>
            <p:ph type="dt" idx="1"/>
          </p:nvPr>
        </p:nvSpPr>
        <p:spPr>
          <a:xfrm>
            <a:off x="3937000" y="0"/>
            <a:ext cx="3011488" cy="461963"/>
          </a:xfrm>
          <a:prstGeom prst="rect">
            <a:avLst/>
          </a:prstGeom>
        </p:spPr>
        <p:txBody>
          <a:bodyPr vert="horz" lIns="92492" tIns="46246" rIns="92492" bIns="46246" rtlCol="0"/>
          <a:lstStyle>
            <a:lvl1pPr algn="r" fontAlgn="auto">
              <a:spcBef>
                <a:spcPts val="0"/>
              </a:spcBef>
              <a:spcAft>
                <a:spcPts val="0"/>
              </a:spcAft>
              <a:defRPr sz="1200">
                <a:latin typeface="+mn-lt"/>
                <a:cs typeface="+mn-cs"/>
              </a:defRPr>
            </a:lvl1pPr>
          </a:lstStyle>
          <a:p>
            <a:pPr>
              <a:defRPr/>
            </a:pPr>
            <a:fld id="{557E26B3-F29E-4DB7-97AB-67959F0C40E8}" type="datetimeFigureOut">
              <a:rPr lang="en-MY"/>
              <a:pPr>
                <a:defRPr/>
              </a:pPr>
              <a:t>24/10/2016</a:t>
            </a:fld>
            <a:endParaRPr lang="en-MY"/>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pPr lvl="0"/>
            <a:endParaRPr lang="en-MY" noProof="0"/>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2492" tIns="46246" rIns="92492" bIns="4624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MY" noProof="0"/>
          </a:p>
        </p:txBody>
      </p:sp>
      <p:sp>
        <p:nvSpPr>
          <p:cNvPr id="6" name="Footer Placeholder 5"/>
          <p:cNvSpPr>
            <a:spLocks noGrp="1"/>
          </p:cNvSpPr>
          <p:nvPr>
            <p:ph type="ftr" sz="quarter" idx="4"/>
          </p:nvPr>
        </p:nvSpPr>
        <p:spPr>
          <a:xfrm>
            <a:off x="0" y="8772525"/>
            <a:ext cx="3011488" cy="461963"/>
          </a:xfrm>
          <a:prstGeom prst="rect">
            <a:avLst/>
          </a:prstGeom>
        </p:spPr>
        <p:txBody>
          <a:bodyPr vert="horz" lIns="92492" tIns="46246" rIns="92492" bIns="46246" rtlCol="0" anchor="b"/>
          <a:lstStyle>
            <a:lvl1pPr algn="l" fontAlgn="auto">
              <a:spcBef>
                <a:spcPts val="0"/>
              </a:spcBef>
              <a:spcAft>
                <a:spcPts val="0"/>
              </a:spcAft>
              <a:defRPr sz="1200">
                <a:latin typeface="+mn-lt"/>
                <a:cs typeface="+mn-cs"/>
              </a:defRPr>
            </a:lvl1pPr>
          </a:lstStyle>
          <a:p>
            <a:pPr>
              <a:defRPr/>
            </a:pPr>
            <a:endParaRPr lang="en-MY"/>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2492" tIns="46246" rIns="92492" bIns="46246" rtlCol="0" anchor="b"/>
          <a:lstStyle>
            <a:lvl1pPr algn="r" fontAlgn="auto">
              <a:spcBef>
                <a:spcPts val="0"/>
              </a:spcBef>
              <a:spcAft>
                <a:spcPts val="0"/>
              </a:spcAft>
              <a:defRPr sz="1200">
                <a:latin typeface="+mn-lt"/>
                <a:cs typeface="+mn-cs"/>
              </a:defRPr>
            </a:lvl1pPr>
          </a:lstStyle>
          <a:p>
            <a:pPr>
              <a:defRPr/>
            </a:pPr>
            <a:fld id="{B89D0AE3-C217-4232-BE4D-C44CCDC7130E}" type="slidenum">
              <a:rPr lang="en-MY"/>
              <a:pPr>
                <a:defRPr/>
              </a:pPr>
              <a:t>‹#›</a:t>
            </a:fld>
            <a:endParaRPr lang="en-MY"/>
          </a:p>
        </p:txBody>
      </p:sp>
    </p:spTree>
    <p:extLst>
      <p:ext uri="{BB962C8B-B14F-4D97-AF65-F5344CB8AC3E}">
        <p14:creationId xmlns:p14="http://schemas.microsoft.com/office/powerpoint/2010/main" val="2134560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14F9460A-9E81-496F-91AC-92DE7ABF30C4}" type="slidenum">
              <a:rPr lang="en-US" smtClean="0"/>
              <a:t>12</a:t>
            </a:fld>
            <a:endParaRPr lang="en-US"/>
          </a:p>
        </p:txBody>
      </p:sp>
    </p:spTree>
    <p:extLst>
      <p:ext uri="{BB962C8B-B14F-4D97-AF65-F5344CB8AC3E}">
        <p14:creationId xmlns:p14="http://schemas.microsoft.com/office/powerpoint/2010/main" val="1916197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23</a:t>
            </a:fld>
            <a:endParaRPr lang="en-MY"/>
          </a:p>
        </p:txBody>
      </p:sp>
    </p:spTree>
    <p:extLst>
      <p:ext uri="{BB962C8B-B14F-4D97-AF65-F5344CB8AC3E}">
        <p14:creationId xmlns:p14="http://schemas.microsoft.com/office/powerpoint/2010/main" val="2281487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24</a:t>
            </a:fld>
            <a:endParaRPr lang="en-MY"/>
          </a:p>
        </p:txBody>
      </p:sp>
    </p:spTree>
    <p:extLst>
      <p:ext uri="{BB962C8B-B14F-4D97-AF65-F5344CB8AC3E}">
        <p14:creationId xmlns:p14="http://schemas.microsoft.com/office/powerpoint/2010/main" val="2281487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25</a:t>
            </a:fld>
            <a:endParaRPr lang="en-MY"/>
          </a:p>
        </p:txBody>
      </p:sp>
    </p:spTree>
    <p:extLst>
      <p:ext uri="{BB962C8B-B14F-4D97-AF65-F5344CB8AC3E}">
        <p14:creationId xmlns:p14="http://schemas.microsoft.com/office/powerpoint/2010/main" val="2281487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26</a:t>
            </a:fld>
            <a:endParaRPr lang="en-MY"/>
          </a:p>
        </p:txBody>
      </p:sp>
    </p:spTree>
    <p:extLst>
      <p:ext uri="{BB962C8B-B14F-4D97-AF65-F5344CB8AC3E}">
        <p14:creationId xmlns:p14="http://schemas.microsoft.com/office/powerpoint/2010/main" val="2281487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27</a:t>
            </a:fld>
            <a:endParaRPr lang="en-MY"/>
          </a:p>
        </p:txBody>
      </p:sp>
    </p:spTree>
    <p:extLst>
      <p:ext uri="{BB962C8B-B14F-4D97-AF65-F5344CB8AC3E}">
        <p14:creationId xmlns:p14="http://schemas.microsoft.com/office/powerpoint/2010/main" val="1756921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28</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29</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30</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31</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32</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15</a:t>
            </a:fld>
            <a:endParaRPr lang="en-MY"/>
          </a:p>
        </p:txBody>
      </p:sp>
    </p:spTree>
    <p:extLst>
      <p:ext uri="{BB962C8B-B14F-4D97-AF65-F5344CB8AC3E}">
        <p14:creationId xmlns:p14="http://schemas.microsoft.com/office/powerpoint/2010/main" val="22814878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33</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34</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35</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36</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37</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38</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39</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40</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41</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42</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16</a:t>
            </a:fld>
            <a:endParaRPr lang="en-MY"/>
          </a:p>
        </p:txBody>
      </p:sp>
    </p:spTree>
    <p:extLst>
      <p:ext uri="{BB962C8B-B14F-4D97-AF65-F5344CB8AC3E}">
        <p14:creationId xmlns:p14="http://schemas.microsoft.com/office/powerpoint/2010/main" val="22814878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43</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44</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45</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46</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47</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48</a:t>
            </a:fld>
            <a:endParaRPr lang="en-MY"/>
          </a:p>
        </p:txBody>
      </p:sp>
    </p:spTree>
    <p:extLst>
      <p:ext uri="{BB962C8B-B14F-4D97-AF65-F5344CB8AC3E}">
        <p14:creationId xmlns:p14="http://schemas.microsoft.com/office/powerpoint/2010/main" val="918693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17</a:t>
            </a:fld>
            <a:endParaRPr lang="en-MY"/>
          </a:p>
        </p:txBody>
      </p:sp>
    </p:spTree>
    <p:extLst>
      <p:ext uri="{BB962C8B-B14F-4D97-AF65-F5344CB8AC3E}">
        <p14:creationId xmlns:p14="http://schemas.microsoft.com/office/powerpoint/2010/main" val="2281487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18</a:t>
            </a:fld>
            <a:endParaRPr lang="en-MY"/>
          </a:p>
        </p:txBody>
      </p:sp>
    </p:spTree>
    <p:extLst>
      <p:ext uri="{BB962C8B-B14F-4D97-AF65-F5344CB8AC3E}">
        <p14:creationId xmlns:p14="http://schemas.microsoft.com/office/powerpoint/2010/main" val="22814878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19</a:t>
            </a:fld>
            <a:endParaRPr lang="en-MY"/>
          </a:p>
        </p:txBody>
      </p:sp>
    </p:spTree>
    <p:extLst>
      <p:ext uri="{BB962C8B-B14F-4D97-AF65-F5344CB8AC3E}">
        <p14:creationId xmlns:p14="http://schemas.microsoft.com/office/powerpoint/2010/main" val="2281487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20</a:t>
            </a:fld>
            <a:endParaRPr lang="en-MY"/>
          </a:p>
        </p:txBody>
      </p:sp>
    </p:spTree>
    <p:extLst>
      <p:ext uri="{BB962C8B-B14F-4D97-AF65-F5344CB8AC3E}">
        <p14:creationId xmlns:p14="http://schemas.microsoft.com/office/powerpoint/2010/main" val="2281487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21</a:t>
            </a:fld>
            <a:endParaRPr lang="en-MY"/>
          </a:p>
        </p:txBody>
      </p:sp>
    </p:spTree>
    <p:extLst>
      <p:ext uri="{BB962C8B-B14F-4D97-AF65-F5344CB8AC3E}">
        <p14:creationId xmlns:p14="http://schemas.microsoft.com/office/powerpoint/2010/main" val="2281487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MY" dirty="0"/>
          </a:p>
        </p:txBody>
      </p:sp>
      <p:sp>
        <p:nvSpPr>
          <p:cNvPr id="4" name="Slide Number Placeholder 3"/>
          <p:cNvSpPr>
            <a:spLocks noGrp="1"/>
          </p:cNvSpPr>
          <p:nvPr>
            <p:ph type="sldNum" sz="quarter" idx="10"/>
          </p:nvPr>
        </p:nvSpPr>
        <p:spPr/>
        <p:txBody>
          <a:bodyPr/>
          <a:lstStyle/>
          <a:p>
            <a:fld id="{97732743-4510-4DB2-B027-5A458C839D3C}" type="slidenum">
              <a:rPr lang="en-MY" smtClean="0"/>
              <a:t>22</a:t>
            </a:fld>
            <a:endParaRPr lang="en-MY"/>
          </a:p>
        </p:txBody>
      </p:sp>
    </p:spTree>
    <p:extLst>
      <p:ext uri="{BB962C8B-B14F-4D97-AF65-F5344CB8AC3E}">
        <p14:creationId xmlns:p14="http://schemas.microsoft.com/office/powerpoint/2010/main" val="2281487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08838" y="6219825"/>
            <a:ext cx="792162" cy="31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rot="10800000">
            <a:off x="0" y="6324600"/>
            <a:ext cx="965200" cy="762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MY"/>
          </a:p>
        </p:txBody>
      </p:sp>
      <p:sp>
        <p:nvSpPr>
          <p:cNvPr id="6" name="Rounded Rectangle 5"/>
          <p:cNvSpPr/>
          <p:nvPr userDrawn="1"/>
        </p:nvSpPr>
        <p:spPr>
          <a:xfrm rot="10800000" flipV="1">
            <a:off x="8077200" y="6324600"/>
            <a:ext cx="1066800" cy="762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MY"/>
          </a:p>
        </p:txBody>
      </p:sp>
      <p:pic>
        <p:nvPicPr>
          <p:cNvPr id="7" name="Picture 2" descr="C:\Users\User\Downloads\logo f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4263" y="6096000"/>
            <a:ext cx="1125537" cy="52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User\Desktop\SALIHIN\Arts\salihin.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362200" y="6181725"/>
            <a:ext cx="1371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userDrawn="1"/>
        </p:nvSpPr>
        <p:spPr>
          <a:xfrm rot="10800000" flipV="1">
            <a:off x="3840163" y="6324600"/>
            <a:ext cx="3246437" cy="85725"/>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MY"/>
          </a:p>
        </p:txBody>
      </p:sp>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Slide Number Placeholder 5"/>
          <p:cNvSpPr>
            <a:spLocks noGrp="1"/>
          </p:cNvSpPr>
          <p:nvPr>
            <p:ph type="sldNum" sz="quarter" idx="10"/>
          </p:nvPr>
        </p:nvSpPr>
        <p:spPr/>
        <p:txBody>
          <a:bodyPr/>
          <a:lstStyle>
            <a:lvl1pPr>
              <a:defRPr/>
            </a:lvl1pPr>
          </a:lstStyle>
          <a:p>
            <a:pPr>
              <a:defRPr/>
            </a:pPr>
            <a:fld id="{6410CA0A-851B-4D87-BB53-0797E0BB2155}" type="slidenum">
              <a:rPr lang="en-US"/>
              <a:pPr>
                <a:defRPr/>
              </a:pPr>
              <a:t>‹#›</a:t>
            </a:fld>
            <a:endParaRPr lang="en-US" dirty="0"/>
          </a:p>
        </p:txBody>
      </p:sp>
      <p:sp>
        <p:nvSpPr>
          <p:cNvPr id="11" name="Footer Placeholder 4"/>
          <p:cNvSpPr>
            <a:spLocks noGrp="1"/>
          </p:cNvSpPr>
          <p:nvPr>
            <p:ph type="ftr" sz="quarter" idx="11"/>
          </p:nvPr>
        </p:nvSpPr>
        <p:spPr/>
        <p:txBody>
          <a:bodyPr/>
          <a:lstStyle>
            <a:lvl1pPr>
              <a:defRPr dirty="0"/>
            </a:lvl1pPr>
          </a:lstStyle>
          <a:p>
            <a:pPr>
              <a:defRPr/>
            </a:pPr>
            <a:endParaRPr lang="en-US"/>
          </a:p>
        </p:txBody>
      </p:sp>
      <p:sp>
        <p:nvSpPr>
          <p:cNvPr id="12" name="Date Placeholder 3"/>
          <p:cNvSpPr>
            <a:spLocks noGrp="1"/>
          </p:cNvSpPr>
          <p:nvPr>
            <p:ph type="dt" sz="half" idx="12"/>
          </p:nvPr>
        </p:nvSpPr>
        <p:spPr/>
        <p:txBody>
          <a:bodyPr/>
          <a:lstStyle>
            <a:lvl1pPr>
              <a:defRPr/>
            </a:lvl1pPr>
          </a:lstStyle>
          <a:p>
            <a:pPr>
              <a:defRPr/>
            </a:pPr>
            <a:fld id="{8E066DC7-7940-4A60-A7D9-CB9A03B14F17}" type="datetimeFigureOut">
              <a:rPr lang="en-US"/>
              <a:pPr>
                <a:defRPr/>
              </a:pPr>
              <a:t>10/24/2016</a:t>
            </a:fld>
            <a:endParaRPr lang="en-US"/>
          </a:p>
        </p:txBody>
      </p:sp>
    </p:spTree>
    <p:extLst>
      <p:ext uri="{BB962C8B-B14F-4D97-AF65-F5344CB8AC3E}">
        <p14:creationId xmlns:p14="http://schemas.microsoft.com/office/powerpoint/2010/main" val="169277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50EE14B-2EAE-4206-B764-D0C93500B131}" type="datetimeFigureOut">
              <a:rPr lang="en-US"/>
              <a:pPr>
                <a:defRPr/>
              </a:pPr>
              <a:t>10/24/2016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138C8CF-033F-4D31-8FB6-BF56670EB4F8}" type="slidenum">
              <a:rPr lang="en-US"/>
              <a:pPr>
                <a:defRPr/>
              </a:pPr>
              <a:t>‹#›</a:t>
            </a:fld>
            <a:endParaRPr lang="en-US" dirty="0"/>
          </a:p>
        </p:txBody>
      </p:sp>
    </p:spTree>
    <p:extLst>
      <p:ext uri="{BB962C8B-B14F-4D97-AF65-F5344CB8AC3E}">
        <p14:creationId xmlns:p14="http://schemas.microsoft.com/office/powerpoint/2010/main" val="1104338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119D8D-8067-4262-B23B-856C343DFF0D}" type="datetimeFigureOut">
              <a:rPr lang="en-US"/>
              <a:pPr>
                <a:defRPr/>
              </a:pPr>
              <a:t>10/24/2016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98AA5E-37C1-43A6-9BEC-60C474C3C2BB}" type="slidenum">
              <a:rPr lang="en-US"/>
              <a:pPr>
                <a:defRPr/>
              </a:pPr>
              <a:t>‹#›</a:t>
            </a:fld>
            <a:endParaRPr lang="en-US" dirty="0"/>
          </a:p>
        </p:txBody>
      </p:sp>
    </p:spTree>
    <p:extLst>
      <p:ext uri="{BB962C8B-B14F-4D97-AF65-F5344CB8AC3E}">
        <p14:creationId xmlns:p14="http://schemas.microsoft.com/office/powerpoint/2010/main" val="3568912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5A9C833-AE11-40E1-8DFB-E5044ABEC07C}" type="datetimeFigureOut">
              <a:rPr lang="en-US"/>
              <a:pPr>
                <a:defRPr/>
              </a:pPr>
              <a:t>10/24/2016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CE5B55A-11DB-49A5-A147-E2785BB3B4D9}" type="slidenum">
              <a:rPr lang="en-US"/>
              <a:pPr>
                <a:defRPr/>
              </a:pPr>
              <a:t>‹#›</a:t>
            </a:fld>
            <a:endParaRPr lang="en-US" dirty="0"/>
          </a:p>
        </p:txBody>
      </p:sp>
    </p:spTree>
    <p:extLst>
      <p:ext uri="{BB962C8B-B14F-4D97-AF65-F5344CB8AC3E}">
        <p14:creationId xmlns:p14="http://schemas.microsoft.com/office/powerpoint/2010/main" val="3057779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208838" y="6303963"/>
            <a:ext cx="792162"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rot="10800000">
            <a:off x="0" y="6408738"/>
            <a:ext cx="965200" cy="762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MY"/>
          </a:p>
        </p:txBody>
      </p:sp>
      <p:sp>
        <p:nvSpPr>
          <p:cNvPr id="6" name="Rounded Rectangle 5"/>
          <p:cNvSpPr/>
          <p:nvPr userDrawn="1"/>
        </p:nvSpPr>
        <p:spPr>
          <a:xfrm rot="10800000" flipV="1">
            <a:off x="8077200" y="6408738"/>
            <a:ext cx="1066800" cy="76200"/>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MY"/>
          </a:p>
        </p:txBody>
      </p:sp>
      <p:pic>
        <p:nvPicPr>
          <p:cNvPr id="7" name="Picture 2" descr="C:\Users\User\Downloads\logo fr.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84263" y="6180138"/>
            <a:ext cx="1125537"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descr="C:\Users\User\Desktop\SALIHIN\Arts\salihin.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362200" y="6265863"/>
            <a:ext cx="13716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userDrawn="1"/>
        </p:nvSpPr>
        <p:spPr>
          <a:xfrm rot="10800000" flipV="1">
            <a:off x="3840163" y="6408738"/>
            <a:ext cx="3246437" cy="85725"/>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n-MY"/>
          </a:p>
        </p:txBody>
      </p: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p:txBody>
          <a:bodyPr/>
          <a:lstStyle>
            <a:lvl1pPr>
              <a:defRPr/>
            </a:lvl1pPr>
          </a:lstStyle>
          <a:p>
            <a:pPr>
              <a:defRPr/>
            </a:pPr>
            <a:fld id="{A5D935B1-1A1A-492B-BAC9-662D3B3D1272}" type="datetimeFigureOut">
              <a:rPr lang="en-US"/>
              <a:pPr>
                <a:defRPr/>
              </a:pPr>
              <a:t>10/24/2016</a:t>
            </a:fld>
            <a:endParaRPr lang="en-US"/>
          </a:p>
        </p:txBody>
      </p:sp>
      <p:sp>
        <p:nvSpPr>
          <p:cNvPr id="11" name="Footer Placeholder 4"/>
          <p:cNvSpPr>
            <a:spLocks noGrp="1"/>
          </p:cNvSpPr>
          <p:nvPr>
            <p:ph type="ftr" sz="quarter" idx="11"/>
          </p:nvPr>
        </p:nvSpPr>
        <p:spPr/>
        <p:txBody>
          <a:bodyPr/>
          <a:lstStyle>
            <a:lvl1pPr>
              <a:defRPr dirty="0"/>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pPr>
              <a:defRPr/>
            </a:pPr>
            <a:fld id="{10900C66-51F3-40B7-ADF9-FB7B495E0E52}" type="slidenum">
              <a:rPr lang="en-US"/>
              <a:pPr>
                <a:defRPr/>
              </a:pPr>
              <a:t>‹#›</a:t>
            </a:fld>
            <a:endParaRPr lang="en-US" dirty="0"/>
          </a:p>
        </p:txBody>
      </p:sp>
    </p:spTree>
    <p:extLst>
      <p:ext uri="{BB962C8B-B14F-4D97-AF65-F5344CB8AC3E}">
        <p14:creationId xmlns:p14="http://schemas.microsoft.com/office/powerpoint/2010/main" val="2084141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MY"/>
          </a:p>
        </p:txBody>
      </p:sp>
      <p:sp>
        <p:nvSpPr>
          <p:cNvPr id="3" name="Date Placeholder 3"/>
          <p:cNvSpPr>
            <a:spLocks noGrp="1"/>
          </p:cNvSpPr>
          <p:nvPr>
            <p:ph type="dt" sz="half" idx="10"/>
          </p:nvPr>
        </p:nvSpPr>
        <p:spPr/>
        <p:txBody>
          <a:bodyPr/>
          <a:lstStyle>
            <a:lvl1pPr>
              <a:defRPr/>
            </a:lvl1pPr>
          </a:lstStyle>
          <a:p>
            <a:pPr>
              <a:defRPr/>
            </a:pPr>
            <a:fld id="{D105FF6A-DC21-4B80-B0DA-325AD84AE055}" type="datetimeFigureOut">
              <a:rPr lang="en-US"/>
              <a:pPr>
                <a:defRPr/>
              </a:pPr>
              <a:t>10/24/2016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89409C2-3A9B-413A-9E35-533E0D82B55F}" type="slidenum">
              <a:rPr lang="en-US"/>
              <a:pPr>
                <a:defRPr/>
              </a:pPr>
              <a:t>‹#›</a:t>
            </a:fld>
            <a:endParaRPr lang="en-US" dirty="0"/>
          </a:p>
        </p:txBody>
      </p:sp>
    </p:spTree>
    <p:extLst>
      <p:ext uri="{BB962C8B-B14F-4D97-AF65-F5344CB8AC3E}">
        <p14:creationId xmlns:p14="http://schemas.microsoft.com/office/powerpoint/2010/main" val="158915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7A797AB-040F-47DC-8833-B35C3C6C7ECF}" type="datetimeFigureOut">
              <a:rPr lang="en-US"/>
              <a:pPr>
                <a:defRPr/>
              </a:pPr>
              <a:t>10/24/2016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47B84C-561E-449E-9912-C7E1226990DE}" type="slidenum">
              <a:rPr lang="en-US"/>
              <a:pPr>
                <a:defRPr/>
              </a:pPr>
              <a:t>‹#›</a:t>
            </a:fld>
            <a:endParaRPr lang="en-US" dirty="0"/>
          </a:p>
        </p:txBody>
      </p:sp>
    </p:spTree>
    <p:extLst>
      <p:ext uri="{BB962C8B-B14F-4D97-AF65-F5344CB8AC3E}">
        <p14:creationId xmlns:p14="http://schemas.microsoft.com/office/powerpoint/2010/main" val="384957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397F7BF-AF6E-4678-92DC-3BE9096902B8}" type="datetimeFigureOut">
              <a:rPr lang="en-US"/>
              <a:pPr>
                <a:defRPr/>
              </a:pPr>
              <a:t>10/24/2016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CBA1538-4752-4022-ACD2-7F1E4D082DC2}" type="slidenum">
              <a:rPr lang="en-US"/>
              <a:pPr>
                <a:defRPr/>
              </a:pPr>
              <a:t>‹#›</a:t>
            </a:fld>
            <a:endParaRPr lang="en-US" dirty="0"/>
          </a:p>
        </p:txBody>
      </p:sp>
    </p:spTree>
    <p:extLst>
      <p:ext uri="{BB962C8B-B14F-4D97-AF65-F5344CB8AC3E}">
        <p14:creationId xmlns:p14="http://schemas.microsoft.com/office/powerpoint/2010/main" val="294510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38323AB-B035-43AA-A173-13B61E92EA14}" type="datetimeFigureOut">
              <a:rPr lang="en-US"/>
              <a:pPr>
                <a:defRPr/>
              </a:pPr>
              <a:t>10/24/2016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DDEC533-6E7C-46AD-AED4-02560FA36E99}" type="slidenum">
              <a:rPr lang="en-US"/>
              <a:pPr>
                <a:defRPr/>
              </a:pPr>
              <a:t>‹#›</a:t>
            </a:fld>
            <a:endParaRPr lang="en-US" dirty="0"/>
          </a:p>
        </p:txBody>
      </p:sp>
    </p:spTree>
    <p:extLst>
      <p:ext uri="{BB962C8B-B14F-4D97-AF65-F5344CB8AC3E}">
        <p14:creationId xmlns:p14="http://schemas.microsoft.com/office/powerpoint/2010/main" val="1510864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A3D710A-3ADB-43E9-B9B6-43CD39DE4F29}" type="datetimeFigureOut">
              <a:rPr lang="en-US"/>
              <a:pPr>
                <a:defRPr/>
              </a:pPr>
              <a:t>10/24/2016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DAD95BE-0A4A-4D83-B9BD-22E3BC5C7471}" type="slidenum">
              <a:rPr lang="en-US"/>
              <a:pPr>
                <a:defRPr/>
              </a:pPr>
              <a:t>‹#›</a:t>
            </a:fld>
            <a:endParaRPr lang="en-US" dirty="0"/>
          </a:p>
        </p:txBody>
      </p:sp>
    </p:spTree>
    <p:extLst>
      <p:ext uri="{BB962C8B-B14F-4D97-AF65-F5344CB8AC3E}">
        <p14:creationId xmlns:p14="http://schemas.microsoft.com/office/powerpoint/2010/main" val="580075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274D265-E10F-46B1-A696-4039C712C3C6}" type="datetimeFigureOut">
              <a:rPr lang="en-US"/>
              <a:pPr>
                <a:defRPr/>
              </a:pPr>
              <a:t>10/24/2016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3C97538-8983-4B10-B318-B7BBA9E4717F}" type="slidenum">
              <a:rPr lang="en-US"/>
              <a:pPr>
                <a:defRPr/>
              </a:pPr>
              <a:t>‹#›</a:t>
            </a:fld>
            <a:endParaRPr lang="en-US" dirty="0"/>
          </a:p>
        </p:txBody>
      </p:sp>
    </p:spTree>
    <p:extLst>
      <p:ext uri="{BB962C8B-B14F-4D97-AF65-F5344CB8AC3E}">
        <p14:creationId xmlns:p14="http://schemas.microsoft.com/office/powerpoint/2010/main" val="26788643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7321000-4CC9-4C3A-A23E-F51694A51538}" type="datetimeFigureOut">
              <a:rPr lang="en-US"/>
              <a:pPr>
                <a:defRPr/>
              </a:pPr>
              <a:t>10/24/2016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4E095DA-93F8-420C-B8E4-9C034E1F3053}" type="slidenum">
              <a:rPr lang="en-US"/>
              <a:pPr>
                <a:defRPr/>
              </a:pPr>
              <a:t>‹#›</a:t>
            </a:fld>
            <a:endParaRPr lang="en-US" dirty="0"/>
          </a:p>
        </p:txBody>
      </p:sp>
    </p:spTree>
    <p:extLst>
      <p:ext uri="{BB962C8B-B14F-4D97-AF65-F5344CB8AC3E}">
        <p14:creationId xmlns:p14="http://schemas.microsoft.com/office/powerpoint/2010/main" val="2738158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752600" y="6416675"/>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370A139-1758-4015-AB38-3681F6F996B1}" type="datetimeFigureOut">
              <a:rPr lang="en-US"/>
              <a:pPr>
                <a:defRPr/>
              </a:pPr>
              <a:t>10/24/2016</a:t>
            </a:fld>
            <a:endParaRPr lang="en-US" dirty="0"/>
          </a:p>
        </p:txBody>
      </p:sp>
      <p:sp>
        <p:nvSpPr>
          <p:cNvPr id="5" name="Footer Placeholder 4"/>
          <p:cNvSpPr>
            <a:spLocks noGrp="1"/>
          </p:cNvSpPr>
          <p:nvPr>
            <p:ph type="ftr" sz="quarter" idx="3"/>
          </p:nvPr>
        </p:nvSpPr>
        <p:spPr>
          <a:xfrm>
            <a:off x="3886200" y="6416675"/>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781800" y="6416675"/>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21354E46-6B6D-4257-9750-717452E46748}" type="slidenum">
              <a:rPr lang="en-US"/>
              <a:pPr>
                <a:defRPr/>
              </a:pPr>
              <a:t>‹#›</a:t>
            </a:fld>
            <a:endParaRPr lang="en-US" dirty="0"/>
          </a:p>
        </p:txBody>
      </p:sp>
      <p:sp>
        <p:nvSpPr>
          <p:cNvPr id="1031" name="TextBox 7"/>
          <p:cNvSpPr txBox="1">
            <a:spLocks noChangeArrowheads="1"/>
          </p:cNvSpPr>
          <p:nvPr userDrawn="1"/>
        </p:nvSpPr>
        <p:spPr bwMode="auto">
          <a:xfrm>
            <a:off x="3505200" y="6642100"/>
            <a:ext cx="383698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sz="700" b="1" dirty="0" smtClean="0">
                <a:solidFill>
                  <a:srgbClr val="000000"/>
                </a:solidFill>
                <a:latin typeface="Arial" charset="0"/>
                <a:sym typeface="Arial" charset="0"/>
              </a:rPr>
              <a:t>Copyright 2016 </a:t>
            </a:r>
            <a:r>
              <a:rPr lang="en-US" altLang="en-US" sz="700" b="1" dirty="0" smtClean="0">
                <a:solidFill>
                  <a:srgbClr val="F00000"/>
                </a:solidFill>
                <a:latin typeface="Neuropol" pitchFamily="34" charset="0"/>
                <a:sym typeface="Arial" charset="0"/>
              </a:rPr>
              <a:t>SALIHIN</a:t>
            </a:r>
            <a:r>
              <a:rPr lang="en-US" altLang="en-US" sz="700" b="1" dirty="0" smtClean="0">
                <a:solidFill>
                  <a:srgbClr val="F00000"/>
                </a:solidFill>
                <a:latin typeface="Arial" charset="0"/>
                <a:sym typeface="Arial" charset="0"/>
              </a:rPr>
              <a:t>. </a:t>
            </a:r>
            <a:r>
              <a:rPr lang="en-US" altLang="en-US" sz="700" b="1" dirty="0" smtClean="0">
                <a:solidFill>
                  <a:srgbClr val="000000"/>
                </a:solidFill>
                <a:latin typeface="Arial" charset="0"/>
                <a:sym typeface="Arial" charset="0"/>
              </a:rPr>
              <a:t>All Rights Reserved</a:t>
            </a:r>
            <a:endParaRPr lang="en-SG" altLang="en-US" sz="700" b="1" dirty="0" smtClean="0">
              <a:solidFill>
                <a:srgbClr val="000000"/>
              </a:solidFill>
              <a:latin typeface="Arial" charset="0"/>
              <a:sym typeface="Arial" charset="0"/>
            </a:endParaRPr>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g"/><Relationship Id="rId7" Type="http://schemas.openxmlformats.org/officeDocument/2006/relationships/image" Target="../media/image45.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22.jpeg"/><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8.png"/><Relationship Id="rId4" Type="http://schemas.openxmlformats.org/officeDocument/2006/relationships/image" Target="../media/image47.png"/></Relationships>
</file>

<file path=ppt/slides/_rels/slide2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9.jpeg"/><Relationship Id="rId7"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51.jpeg"/><Relationship Id="rId4" Type="http://schemas.openxmlformats.org/officeDocument/2006/relationships/image" Target="../media/image50.png"/><Relationship Id="rId9" Type="http://schemas.openxmlformats.org/officeDocument/2006/relationships/image" Target="../media/image54.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3.png"/><Relationship Id="rId3" Type="http://schemas.openxmlformats.org/officeDocument/2006/relationships/image" Target="../media/image49.jpeg"/><Relationship Id="rId7" Type="http://schemas.openxmlformats.org/officeDocument/2006/relationships/image" Target="../media/image52.png"/><Relationship Id="rId12" Type="http://schemas.openxmlformats.org/officeDocument/2006/relationships/image" Target="../media/image57.jpeg"/><Relationship Id="rId17" Type="http://schemas.openxmlformats.org/officeDocument/2006/relationships/image" Target="../media/image62.jpeg"/><Relationship Id="rId2" Type="http://schemas.openxmlformats.org/officeDocument/2006/relationships/notesSlide" Target="../notesSlides/notesSlide17.xml"/><Relationship Id="rId16"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6.jpeg"/><Relationship Id="rId5" Type="http://schemas.openxmlformats.org/officeDocument/2006/relationships/image" Target="../media/image51.jpeg"/><Relationship Id="rId15" Type="http://schemas.openxmlformats.org/officeDocument/2006/relationships/image" Target="../media/image60.jpeg"/><Relationship Id="rId10" Type="http://schemas.openxmlformats.org/officeDocument/2006/relationships/image" Target="../media/image55.png"/><Relationship Id="rId4" Type="http://schemas.openxmlformats.org/officeDocument/2006/relationships/image" Target="../media/image50.png"/><Relationship Id="rId9" Type="http://schemas.openxmlformats.org/officeDocument/2006/relationships/image" Target="../media/image54.png"/><Relationship Id="rId14" Type="http://schemas.openxmlformats.org/officeDocument/2006/relationships/image" Target="../media/image59.jpeg"/></Relationships>
</file>

<file path=ppt/slides/_rels/slide31.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3.png"/><Relationship Id="rId3" Type="http://schemas.openxmlformats.org/officeDocument/2006/relationships/image" Target="../media/image49.jpeg"/><Relationship Id="rId7" Type="http://schemas.openxmlformats.org/officeDocument/2006/relationships/image" Target="../media/image52.png"/><Relationship Id="rId12" Type="http://schemas.openxmlformats.org/officeDocument/2006/relationships/image" Target="../media/image57.jpeg"/><Relationship Id="rId17" Type="http://schemas.openxmlformats.org/officeDocument/2006/relationships/image" Target="../media/image62.jpeg"/><Relationship Id="rId2" Type="http://schemas.openxmlformats.org/officeDocument/2006/relationships/notesSlide" Target="../notesSlides/notesSlide18.xml"/><Relationship Id="rId16"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6.jpeg"/><Relationship Id="rId5" Type="http://schemas.openxmlformats.org/officeDocument/2006/relationships/image" Target="../media/image51.jpeg"/><Relationship Id="rId15" Type="http://schemas.openxmlformats.org/officeDocument/2006/relationships/image" Target="../media/image60.jpeg"/><Relationship Id="rId10" Type="http://schemas.openxmlformats.org/officeDocument/2006/relationships/image" Target="../media/image55.png"/><Relationship Id="rId4" Type="http://schemas.openxmlformats.org/officeDocument/2006/relationships/image" Target="../media/image50.png"/><Relationship Id="rId9" Type="http://schemas.openxmlformats.org/officeDocument/2006/relationships/image" Target="../media/image54.png"/><Relationship Id="rId14" Type="http://schemas.openxmlformats.org/officeDocument/2006/relationships/image" Target="../media/image59.jpeg"/></Relationships>
</file>

<file path=ppt/slides/_rels/slide32.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4.png"/><Relationship Id="rId3" Type="http://schemas.openxmlformats.org/officeDocument/2006/relationships/image" Target="../media/image49.jpeg"/><Relationship Id="rId7" Type="http://schemas.openxmlformats.org/officeDocument/2006/relationships/image" Target="../media/image52.png"/><Relationship Id="rId12" Type="http://schemas.openxmlformats.org/officeDocument/2006/relationships/image" Target="../media/image57.jpeg"/><Relationship Id="rId17" Type="http://schemas.openxmlformats.org/officeDocument/2006/relationships/image" Target="../media/image62.jpeg"/><Relationship Id="rId2" Type="http://schemas.openxmlformats.org/officeDocument/2006/relationships/notesSlide" Target="../notesSlides/notesSlide19.xml"/><Relationship Id="rId16" Type="http://schemas.openxmlformats.org/officeDocument/2006/relationships/image" Target="../media/image61.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image" Target="../media/image56.jpeg"/><Relationship Id="rId5" Type="http://schemas.openxmlformats.org/officeDocument/2006/relationships/image" Target="../media/image51.jpeg"/><Relationship Id="rId15" Type="http://schemas.openxmlformats.org/officeDocument/2006/relationships/image" Target="../media/image60.jpeg"/><Relationship Id="rId10" Type="http://schemas.openxmlformats.org/officeDocument/2006/relationships/image" Target="../media/image55.png"/><Relationship Id="rId19" Type="http://schemas.openxmlformats.org/officeDocument/2006/relationships/image" Target="../media/image65.png"/><Relationship Id="rId4" Type="http://schemas.openxmlformats.org/officeDocument/2006/relationships/image" Target="../media/image50.png"/><Relationship Id="rId9" Type="http://schemas.openxmlformats.org/officeDocument/2006/relationships/image" Target="../media/image54.png"/><Relationship Id="rId14" Type="http://schemas.openxmlformats.org/officeDocument/2006/relationships/image" Target="../media/image59.jpeg"/></Relationships>
</file>

<file path=ppt/slides/_rels/slide33.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67.png"/><Relationship Id="rId7"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png"/><Relationship Id="rId10" Type="http://schemas.openxmlformats.org/officeDocument/2006/relationships/image" Target="../media/image54.png"/><Relationship Id="rId4" Type="http://schemas.openxmlformats.org/officeDocument/2006/relationships/image" Target="../media/image49.jpeg"/><Relationship Id="rId9" Type="http://schemas.openxmlformats.org/officeDocument/2006/relationships/image" Target="../media/image53.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4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79.jpg"/><Relationship Id="rId4" Type="http://schemas.openxmlformats.org/officeDocument/2006/relationships/image" Target="../media/image78.jpg"/></Relationships>
</file>

<file path=ppt/slides/_rels/slide47.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82.emf"/><Relationship Id="rId4" Type="http://schemas.openxmlformats.org/officeDocument/2006/relationships/image" Target="../media/image81.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457806" y="2667000"/>
            <a:ext cx="6314594" cy="1077218"/>
          </a:xfrm>
          <a:prstGeom prst="rect">
            <a:avLst/>
          </a:prstGeom>
        </p:spPr>
        <p:txBody>
          <a:bodyPr wrap="square">
            <a:spAutoFit/>
          </a:bodyPr>
          <a:lstStyle/>
          <a:p>
            <a:pPr algn="ctr"/>
            <a:r>
              <a:rPr lang="en-US" sz="3200" b="1" dirty="0" smtClean="0">
                <a:latin typeface="+mj-lt"/>
              </a:rPr>
              <a:t>New Digital Online Media</a:t>
            </a:r>
          </a:p>
          <a:p>
            <a:pPr algn="ctr"/>
            <a:r>
              <a:rPr lang="en-US" sz="3200" b="1" dirty="0" smtClean="0">
                <a:latin typeface="+mj-lt"/>
              </a:rPr>
              <a:t>Advertising Platform</a:t>
            </a:r>
            <a:endParaRPr lang="en-US" sz="3200" b="1" dirty="0">
              <a:latin typeface="+mj-lt"/>
            </a:endParaRPr>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57200" y="152718"/>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Our proposed Solutions </a:t>
            </a:r>
            <a:endParaRPr kumimoji="0" lang="en-MY" sz="3000" b="0" i="0" u="none" strike="noStrike" kern="1200" cap="all" spc="-60" normalizeH="0" baseline="0" noProof="0" dirty="0">
              <a:ln>
                <a:noFill/>
              </a:ln>
              <a:solidFill>
                <a:schemeClr val="tx1"/>
              </a:solidFill>
              <a:effectLst/>
              <a:uLnTx/>
              <a:uFillTx/>
              <a:latin typeface="Arial Black"/>
            </a:endParaRPr>
          </a:p>
        </p:txBody>
      </p:sp>
      <p:sp>
        <p:nvSpPr>
          <p:cNvPr id="8" name="TextBox 7"/>
          <p:cNvSpPr txBox="1"/>
          <p:nvPr/>
        </p:nvSpPr>
        <p:spPr>
          <a:xfrm>
            <a:off x="381000" y="1665506"/>
            <a:ext cx="8458200" cy="4278094"/>
          </a:xfrm>
          <a:prstGeom prst="rect">
            <a:avLst/>
          </a:prstGeom>
          <a:noFill/>
        </p:spPr>
        <p:txBody>
          <a:bodyPr wrap="square" rtlCol="0">
            <a:spAutoFit/>
          </a:bodyPr>
          <a:lstStyle/>
          <a:p>
            <a:pPr algn="just"/>
            <a:r>
              <a:rPr lang="en-US" sz="2000" dirty="0" smtClean="0"/>
              <a:t>The New Digital Online Media utilizes the source of internet network from respective NOC center to propagate advertisement to all participant. </a:t>
            </a:r>
          </a:p>
          <a:p>
            <a:pPr algn="just"/>
            <a:endParaRPr lang="en-US" sz="2000" dirty="0"/>
          </a:p>
          <a:p>
            <a:pPr algn="just"/>
            <a:r>
              <a:rPr lang="en-US" sz="2000" dirty="0" smtClean="0"/>
              <a:t>Unlike current internet advertising that comes from the web hosting servers, our advertisements comes from NOC servers which increases the coverage to all participant.  </a:t>
            </a:r>
          </a:p>
          <a:p>
            <a:pPr algn="just"/>
            <a:endParaRPr lang="en-US" sz="1600" dirty="0"/>
          </a:p>
          <a:p>
            <a:pPr algn="just"/>
            <a:r>
              <a:rPr lang="en-US" sz="2000" dirty="0" smtClean="0"/>
              <a:t>The model is almost similar to broadcast advertising where the advertisement comes from the broadcaster, however our model utilizes the PI1M networks as the main source of advertisements.</a:t>
            </a:r>
          </a:p>
          <a:p>
            <a:pPr algn="just"/>
            <a:endParaRPr lang="en-US" sz="1600" dirty="0"/>
          </a:p>
          <a:p>
            <a:pPr algn="just"/>
            <a:r>
              <a:rPr lang="en-US" sz="2000" dirty="0" smtClean="0"/>
              <a:t>With this concept, we can bring back the traditional advertising advantage of wide coverage, while having the flexibility of updating latest contents end information of the current online advertising feature</a:t>
            </a:r>
            <a:endParaRPr lang="en-MY" sz="2000" dirty="0"/>
          </a:p>
        </p:txBody>
      </p:sp>
    </p:spTree>
    <p:extLst>
      <p:ext uri="{BB962C8B-B14F-4D97-AF65-F5344CB8AC3E}">
        <p14:creationId xmlns:p14="http://schemas.microsoft.com/office/powerpoint/2010/main" val="3163806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57200" y="152718"/>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Our proposed Solutions </a:t>
            </a:r>
            <a:endParaRPr kumimoji="0" lang="en-MY" sz="3000" b="0" i="0" u="none" strike="noStrike" kern="1200" cap="all" spc="-60" normalizeH="0" baseline="0" noProof="0" dirty="0">
              <a:ln>
                <a:noFill/>
              </a:ln>
              <a:solidFill>
                <a:schemeClr val="tx1"/>
              </a:solidFill>
              <a:effectLst/>
              <a:uLnTx/>
              <a:uFillTx/>
              <a:latin typeface="Arial Black"/>
            </a:endParaRPr>
          </a:p>
        </p:txBody>
      </p:sp>
      <p:pic>
        <p:nvPicPr>
          <p:cNvPr id="481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5813" y="1676400"/>
            <a:ext cx="7724775" cy="2833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 name="Rectangle 70"/>
          <p:cNvSpPr/>
          <p:nvPr/>
        </p:nvSpPr>
        <p:spPr>
          <a:xfrm>
            <a:off x="533400" y="4601478"/>
            <a:ext cx="3657600" cy="1077218"/>
          </a:xfrm>
          <a:prstGeom prst="rect">
            <a:avLst/>
          </a:prstGeom>
        </p:spPr>
        <p:txBody>
          <a:bodyPr wrap="square">
            <a:spAutoFit/>
          </a:bodyPr>
          <a:lstStyle/>
          <a:p>
            <a:pPr algn="just"/>
            <a:r>
              <a:rPr lang="en-US" sz="1600" b="1" dirty="0"/>
              <a:t>Current Situation</a:t>
            </a:r>
            <a:r>
              <a:rPr lang="en-US" sz="1600" dirty="0"/>
              <a:t>: Narrowed &amp; disintegrated media ads channel requires extra miles for advertisers to choose best platform.</a:t>
            </a:r>
            <a:endParaRPr lang="en-MY" sz="1600" dirty="0"/>
          </a:p>
        </p:txBody>
      </p:sp>
      <p:sp>
        <p:nvSpPr>
          <p:cNvPr id="72" name="Rectangle 71"/>
          <p:cNvSpPr/>
          <p:nvPr/>
        </p:nvSpPr>
        <p:spPr>
          <a:xfrm>
            <a:off x="5334000" y="4601478"/>
            <a:ext cx="3429000" cy="1077218"/>
          </a:xfrm>
          <a:prstGeom prst="rect">
            <a:avLst/>
          </a:prstGeom>
        </p:spPr>
        <p:txBody>
          <a:bodyPr wrap="square">
            <a:spAutoFit/>
          </a:bodyPr>
          <a:lstStyle/>
          <a:p>
            <a:pPr algn="just"/>
            <a:r>
              <a:rPr lang="en-US" sz="1600" b="1" dirty="0" smtClean="0"/>
              <a:t>What We Proposed</a:t>
            </a:r>
            <a:r>
              <a:rPr lang="en-US" sz="1600" dirty="0" smtClean="0"/>
              <a:t>: New </a:t>
            </a:r>
            <a:r>
              <a:rPr lang="en-US" sz="1600" dirty="0"/>
              <a:t>Digital Online Media Platform surpasses all mediums and made the ads visible upon clicking the browser.</a:t>
            </a:r>
            <a:endParaRPr lang="en-MY" sz="1600" dirty="0"/>
          </a:p>
        </p:txBody>
      </p:sp>
    </p:spTree>
    <p:extLst>
      <p:ext uri="{BB962C8B-B14F-4D97-AF65-F5344CB8AC3E}">
        <p14:creationId xmlns:p14="http://schemas.microsoft.com/office/powerpoint/2010/main" val="34601408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486766"/>
            <a:ext cx="3084527" cy="438063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extLst/>
        </p:spPr>
      </p:pic>
      <p:sp>
        <p:nvSpPr>
          <p:cNvPr id="10" name="Title 1"/>
          <p:cNvSpPr txBox="1">
            <a:spLocks/>
          </p:cNvSpPr>
          <p:nvPr/>
        </p:nvSpPr>
        <p:spPr>
          <a:xfrm>
            <a:off x="457200" y="152718"/>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In </a:t>
            </a:r>
            <a:r>
              <a:rPr lang="en-US" sz="3000" dirty="0" err="1" smtClean="0">
                <a:solidFill>
                  <a:schemeClr val="tx1"/>
                </a:solidFill>
                <a:latin typeface="Arial Black"/>
              </a:rPr>
              <a:t>short..what</a:t>
            </a:r>
            <a:r>
              <a:rPr lang="en-US" sz="3000" dirty="0" smtClean="0">
                <a:solidFill>
                  <a:schemeClr val="tx1"/>
                </a:solidFill>
                <a:latin typeface="Arial Black"/>
              </a:rPr>
              <a:t> we offer</a:t>
            </a:r>
            <a:endParaRPr kumimoji="0" lang="en-MY" sz="3000" b="0" i="0" u="none" strike="noStrike" kern="1200" cap="all" spc="-60" normalizeH="0" baseline="0" noProof="0" dirty="0">
              <a:ln>
                <a:noFill/>
              </a:ln>
              <a:solidFill>
                <a:schemeClr val="tx1"/>
              </a:solidFill>
              <a:effectLst/>
              <a:uLnTx/>
              <a:uFillTx/>
              <a:latin typeface="Arial Black"/>
            </a:endParaRPr>
          </a:p>
        </p:txBody>
      </p:sp>
      <p:sp>
        <p:nvSpPr>
          <p:cNvPr id="8" name="Rectangle 7"/>
          <p:cNvSpPr/>
          <p:nvPr/>
        </p:nvSpPr>
        <p:spPr>
          <a:xfrm>
            <a:off x="4252912" y="3635276"/>
            <a:ext cx="4586288" cy="2308324"/>
          </a:xfrm>
          <a:prstGeom prst="rect">
            <a:avLst/>
          </a:prstGeom>
        </p:spPr>
        <p:txBody>
          <a:bodyPr wrap="square">
            <a:spAutoFit/>
          </a:bodyPr>
          <a:lstStyle/>
          <a:p>
            <a:pPr algn="just"/>
            <a:r>
              <a:rPr lang="en-MY" dirty="0">
                <a:latin typeface="Century Gothic" panose="020B0502020202020204" pitchFamily="34" charset="0"/>
              </a:rPr>
              <a:t>"</a:t>
            </a:r>
            <a:r>
              <a:rPr lang="en-MY" b="1" dirty="0">
                <a:latin typeface="Century Gothic" panose="020B0502020202020204" pitchFamily="34" charset="0"/>
              </a:rPr>
              <a:t>Entrepreneurs must use advanced technology </a:t>
            </a:r>
            <a:r>
              <a:rPr lang="en-MY" dirty="0">
                <a:latin typeface="Century Gothic" panose="020B0502020202020204" pitchFamily="34" charset="0"/>
              </a:rPr>
              <a:t>and always question ourselves how we can </a:t>
            </a:r>
            <a:r>
              <a:rPr lang="en-MY" b="1" dirty="0">
                <a:latin typeface="Century Gothic" panose="020B0502020202020204" pitchFamily="34" charset="0"/>
              </a:rPr>
              <a:t>boost our business through the latest </a:t>
            </a:r>
            <a:r>
              <a:rPr lang="en-MY" b="1" dirty="0" smtClean="0">
                <a:latin typeface="Century Gothic" panose="020B0502020202020204" pitchFamily="34" charset="0"/>
              </a:rPr>
              <a:t>technology”</a:t>
            </a:r>
          </a:p>
          <a:p>
            <a:pPr algn="just"/>
            <a:endParaRPr lang="en-MY" b="1" i="1" dirty="0">
              <a:latin typeface="Century Gothic" panose="020B0502020202020204" pitchFamily="34" charset="0"/>
            </a:endParaRPr>
          </a:p>
          <a:p>
            <a:pPr algn="just"/>
            <a:r>
              <a:rPr lang="en-MY" b="1" i="1" dirty="0" smtClean="0">
                <a:latin typeface="Century Gothic" panose="020B0502020202020204" pitchFamily="34" charset="0"/>
              </a:rPr>
              <a:t>- Datuk Seri </a:t>
            </a:r>
            <a:r>
              <a:rPr lang="en-MY" b="1" i="1" dirty="0" err="1" smtClean="0">
                <a:latin typeface="Century Gothic" panose="020B0502020202020204" pitchFamily="34" charset="0"/>
              </a:rPr>
              <a:t>Najib</a:t>
            </a:r>
            <a:r>
              <a:rPr lang="en-MY" b="1" i="1" dirty="0" smtClean="0">
                <a:latin typeface="Century Gothic" panose="020B0502020202020204" pitchFamily="34" charset="0"/>
              </a:rPr>
              <a:t>, Prime Minister Of Malaysia. GREAT 2016, Kuching, Sarawak</a:t>
            </a:r>
            <a:endParaRPr lang="en-MY" dirty="0">
              <a:latin typeface="Century Gothic" panose="020B0502020202020204" pitchFamily="34" charset="0"/>
            </a:endParaRPr>
          </a:p>
        </p:txBody>
      </p:sp>
      <p:sp>
        <p:nvSpPr>
          <p:cNvPr id="2" name="TextBox 1"/>
          <p:cNvSpPr txBox="1"/>
          <p:nvPr/>
        </p:nvSpPr>
        <p:spPr>
          <a:xfrm>
            <a:off x="4252912" y="1524000"/>
            <a:ext cx="4586288" cy="1954381"/>
          </a:xfrm>
          <a:prstGeom prst="rect">
            <a:avLst/>
          </a:prstGeom>
          <a:noFill/>
        </p:spPr>
        <p:txBody>
          <a:bodyPr wrap="square" rtlCol="0">
            <a:spAutoFit/>
          </a:bodyPr>
          <a:lstStyle/>
          <a:p>
            <a:pPr algn="just"/>
            <a:r>
              <a:rPr lang="en-US" dirty="0" smtClean="0"/>
              <a:t>A solutions which help government to :-</a:t>
            </a:r>
          </a:p>
          <a:p>
            <a:pPr algn="just"/>
            <a:endParaRPr lang="en-US" sz="800" dirty="0" smtClean="0"/>
          </a:p>
          <a:p>
            <a:pPr marL="285750" indent="-285750" algn="just">
              <a:buFont typeface="Wingdings" panose="05000000000000000000" pitchFamily="2" charset="2"/>
              <a:buChar char="§"/>
            </a:pPr>
            <a:r>
              <a:rPr lang="en-US" sz="1600" dirty="0" smtClean="0"/>
              <a:t>Gain control over the internet</a:t>
            </a:r>
          </a:p>
          <a:p>
            <a:pPr algn="just"/>
            <a:endParaRPr lang="en-US" sz="700" dirty="0" smtClean="0"/>
          </a:p>
          <a:p>
            <a:pPr marL="285750" indent="-285750" algn="just">
              <a:buFont typeface="Wingdings" panose="05000000000000000000" pitchFamily="2" charset="2"/>
              <a:buChar char="§"/>
            </a:pPr>
            <a:r>
              <a:rPr lang="en-US" sz="1600" dirty="0" smtClean="0"/>
              <a:t>Provide a venue for businesses to promote products/ services at reasonable price </a:t>
            </a:r>
          </a:p>
          <a:p>
            <a:pPr marL="285750" indent="-285750" algn="just">
              <a:buFont typeface="Wingdings" panose="05000000000000000000" pitchFamily="2" charset="2"/>
              <a:buChar char="§"/>
            </a:pPr>
            <a:endParaRPr lang="en-US" sz="800" dirty="0"/>
          </a:p>
          <a:p>
            <a:pPr marL="285750" indent="-285750" algn="just">
              <a:buFont typeface="Wingdings" panose="05000000000000000000" pitchFamily="2" charset="2"/>
              <a:buChar char="§"/>
            </a:pPr>
            <a:r>
              <a:rPr lang="en-US" sz="1600" dirty="0"/>
              <a:t>Allocate a venue for entrepreneurs to venture into new advertising business segments </a:t>
            </a:r>
          </a:p>
        </p:txBody>
      </p:sp>
    </p:spTree>
    <p:extLst>
      <p:ext uri="{BB962C8B-B14F-4D97-AF65-F5344CB8AC3E}">
        <p14:creationId xmlns:p14="http://schemas.microsoft.com/office/powerpoint/2010/main" val="39879828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718"/>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b="1" noProof="0" dirty="0" smtClean="0">
                <a:solidFill>
                  <a:schemeClr val="tx1"/>
                </a:solidFill>
                <a:latin typeface="Arial Black" panose="020B0A04020102020204" pitchFamily="34" charset="0"/>
              </a:rPr>
              <a:t>Product offering</a:t>
            </a:r>
            <a:endParaRPr kumimoji="0" lang="en-MY" sz="3000" b="1" i="0" u="none" strike="noStrike" kern="1200" cap="all" spc="-60" normalizeH="0" baseline="0" noProof="0" dirty="0">
              <a:ln>
                <a:noFill/>
              </a:ln>
              <a:solidFill>
                <a:schemeClr val="tx1"/>
              </a:solidFill>
              <a:effectLst/>
              <a:uLnTx/>
              <a:uFillTx/>
              <a:latin typeface="Arial Black" panose="020B0A04020102020204" pitchFamily="34" charset="0"/>
            </a:endParaRPr>
          </a:p>
        </p:txBody>
      </p:sp>
      <p:sp>
        <p:nvSpPr>
          <p:cNvPr id="5" name="Rectangle 4"/>
          <p:cNvSpPr/>
          <p:nvPr/>
        </p:nvSpPr>
        <p:spPr>
          <a:xfrm>
            <a:off x="1790700" y="4648200"/>
            <a:ext cx="5562600" cy="338554"/>
          </a:xfrm>
          <a:prstGeom prst="rect">
            <a:avLst/>
          </a:prstGeom>
        </p:spPr>
        <p:txBody>
          <a:bodyPr wrap="square">
            <a:spAutoFit/>
          </a:bodyPr>
          <a:lstStyle/>
          <a:p>
            <a:pPr algn="ctr"/>
            <a:r>
              <a:rPr lang="en-US" sz="1600" i="1" dirty="0" smtClean="0">
                <a:latin typeface="Century Gothic" panose="020B0502020202020204" pitchFamily="34" charset="0"/>
              </a:rPr>
              <a:t>Holistic, entrepreneurial and balance services</a:t>
            </a:r>
            <a:endParaRPr lang="en-MY" sz="1600" i="1" dirty="0">
              <a:latin typeface="Century Gothic" panose="020B0502020202020204" pitchFamily="34" charset="0"/>
            </a:endParaRPr>
          </a:p>
        </p:txBody>
      </p:sp>
      <p:sp>
        <p:nvSpPr>
          <p:cNvPr id="2" name="Rectangle 1"/>
          <p:cNvSpPr/>
          <p:nvPr/>
        </p:nvSpPr>
        <p:spPr>
          <a:xfrm>
            <a:off x="1600200" y="2046744"/>
            <a:ext cx="6057900" cy="1938992"/>
          </a:xfrm>
          <a:prstGeom prst="rect">
            <a:avLst/>
          </a:prstGeom>
        </p:spPr>
        <p:txBody>
          <a:bodyPr wrap="square">
            <a:spAutoFit/>
          </a:bodyPr>
          <a:lstStyle/>
          <a:p>
            <a:pPr algn="just"/>
            <a:r>
              <a:rPr lang="en-US" sz="2400" dirty="0" smtClean="0"/>
              <a:t>FR </a:t>
            </a:r>
            <a:r>
              <a:rPr lang="en-US" sz="2400" dirty="0" err="1" smtClean="0"/>
              <a:t>Mutiara</a:t>
            </a:r>
            <a:r>
              <a:rPr lang="en-US" sz="2400" dirty="0" smtClean="0"/>
              <a:t> and </a:t>
            </a:r>
            <a:r>
              <a:rPr lang="en-US" sz="2400" dirty="0" err="1" smtClean="0"/>
              <a:t>Salihin</a:t>
            </a:r>
            <a:r>
              <a:rPr lang="en-US" sz="2400" dirty="0" smtClean="0"/>
              <a:t> (FR </a:t>
            </a:r>
            <a:r>
              <a:rPr lang="en-US" sz="2400" dirty="0" err="1" smtClean="0"/>
              <a:t>Salihin</a:t>
            </a:r>
            <a:r>
              <a:rPr lang="en-US" sz="2400" dirty="0" smtClean="0"/>
              <a:t>) </a:t>
            </a:r>
            <a:r>
              <a:rPr lang="en-US" sz="2400" dirty="0"/>
              <a:t>would like to propose a </a:t>
            </a:r>
            <a:r>
              <a:rPr lang="en-US" sz="2400" dirty="0" smtClean="0"/>
              <a:t>development,  commissioning, manages and maintenance of </a:t>
            </a:r>
            <a:r>
              <a:rPr lang="en-US" sz="2400" b="1" dirty="0" smtClean="0"/>
              <a:t>Digital </a:t>
            </a:r>
            <a:r>
              <a:rPr lang="en-US" sz="2400" b="1" dirty="0"/>
              <a:t>Online Media </a:t>
            </a:r>
            <a:r>
              <a:rPr lang="en-US" sz="2400" b="1" dirty="0" smtClean="0"/>
              <a:t>Advertising Platform </a:t>
            </a:r>
            <a:r>
              <a:rPr lang="en-US" sz="2400" b="1" dirty="0"/>
              <a:t>utilizing </a:t>
            </a:r>
            <a:r>
              <a:rPr lang="en-US" sz="2400" b="1" dirty="0" smtClean="0"/>
              <a:t>ADVEDIA SOLUTIONS</a:t>
            </a:r>
            <a:r>
              <a:rPr lang="en-US" sz="2400" dirty="0" smtClean="0"/>
              <a:t> to all 600 PI1M Centre nationwide.</a:t>
            </a:r>
            <a:endParaRPr lang="en-MY" sz="2400" dirty="0"/>
          </a:p>
        </p:txBody>
      </p:sp>
    </p:spTree>
    <p:extLst>
      <p:ext uri="{BB962C8B-B14F-4D97-AF65-F5344CB8AC3E}">
        <p14:creationId xmlns:p14="http://schemas.microsoft.com/office/powerpoint/2010/main" val="6215089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533400" y="1752599"/>
            <a:ext cx="677108" cy="3853985"/>
          </a:xfrm>
          <a:prstGeom prst="rect">
            <a:avLst/>
          </a:prstGeom>
        </p:spPr>
        <p:txBody>
          <a:bodyPr vert="vert270" wrap="square">
            <a:spAutoFit/>
          </a:bodyPr>
          <a:lstStyle/>
          <a:p>
            <a:pPr algn="ctr"/>
            <a:r>
              <a:rPr lang="en-US" sz="3200" b="1" dirty="0"/>
              <a:t>OUR OBJECTIVE</a:t>
            </a:r>
            <a:endParaRPr lang="en-MY" sz="3200" b="1" dirty="0"/>
          </a:p>
        </p:txBody>
      </p:sp>
      <p:sp>
        <p:nvSpPr>
          <p:cNvPr id="4" name="Title 1"/>
          <p:cNvSpPr txBox="1">
            <a:spLocks/>
          </p:cNvSpPr>
          <p:nvPr/>
        </p:nvSpPr>
        <p:spPr>
          <a:xfrm>
            <a:off x="457200" y="152718"/>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b="1" dirty="0" smtClean="0">
                <a:solidFill>
                  <a:schemeClr val="tx1"/>
                </a:solidFill>
                <a:latin typeface="Arial Black" panose="020B0A04020102020204" pitchFamily="34" charset="0"/>
              </a:rPr>
              <a:t>Our objective</a:t>
            </a:r>
            <a:endParaRPr kumimoji="0" lang="en-MY" sz="3000" b="1" i="0" u="none" strike="noStrike" kern="1200" cap="all" spc="-60" normalizeH="0" baseline="0" noProof="0" dirty="0">
              <a:ln>
                <a:noFill/>
              </a:ln>
              <a:solidFill>
                <a:schemeClr val="tx1"/>
              </a:solidFill>
              <a:effectLst/>
              <a:uLnTx/>
              <a:uFillTx/>
              <a:latin typeface="Arial Black" panose="020B0A04020102020204" pitchFamily="34" charset="0"/>
            </a:endParaRPr>
          </a:p>
        </p:txBody>
      </p:sp>
      <p:sp>
        <p:nvSpPr>
          <p:cNvPr id="8" name="Right Arrow 7"/>
          <p:cNvSpPr/>
          <p:nvPr/>
        </p:nvSpPr>
        <p:spPr>
          <a:xfrm>
            <a:off x="4800600" y="2828154"/>
            <a:ext cx="1600200" cy="2201046"/>
          </a:xfrm>
          <a:prstGeom prst="rightArrow">
            <a:avLst/>
          </a:prstGeom>
          <a:solidFill>
            <a:srgbClr val="0070C0"/>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MY">
              <a:solidFill>
                <a:schemeClr val="tx1"/>
              </a:solidFill>
            </a:endParaRPr>
          </a:p>
        </p:txBody>
      </p:sp>
      <p:sp>
        <p:nvSpPr>
          <p:cNvPr id="9" name="Rectangle 8"/>
          <p:cNvSpPr/>
          <p:nvPr/>
        </p:nvSpPr>
        <p:spPr>
          <a:xfrm>
            <a:off x="4343400" y="1722445"/>
            <a:ext cx="609600" cy="4111717"/>
          </a:xfrm>
          <a:prstGeom prst="rect">
            <a:avLst/>
          </a:prstGeom>
        </p:spPr>
        <p:style>
          <a:lnRef idx="2">
            <a:schemeClr val="accent3"/>
          </a:lnRef>
          <a:fillRef idx="1">
            <a:schemeClr val="lt1"/>
          </a:fillRef>
          <a:effectRef idx="0">
            <a:schemeClr val="accent3"/>
          </a:effectRef>
          <a:fontRef idx="minor">
            <a:schemeClr val="dk1"/>
          </a:fontRef>
        </p:style>
        <p:txBody>
          <a:bodyPr vert="vert270" rtlCol="0" anchor="ctr"/>
          <a:lstStyle/>
          <a:p>
            <a:pPr algn="ctr"/>
            <a:r>
              <a:rPr lang="en-US" sz="2400" b="1" dirty="0" smtClean="0">
                <a:solidFill>
                  <a:schemeClr val="tx1"/>
                </a:solidFill>
              </a:rPr>
              <a:t>DIGITAL ONLINE  MEDIA PLATFORM</a:t>
            </a:r>
            <a:endParaRPr lang="en-MY" sz="2400" b="1" dirty="0">
              <a:solidFill>
                <a:schemeClr val="tx1"/>
              </a:solidFill>
            </a:endParaRPr>
          </a:p>
        </p:txBody>
      </p:sp>
      <p:sp>
        <p:nvSpPr>
          <p:cNvPr id="3" name="AutoShape 2" descr="Image result for pusat internet 1 malaysia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pic>
        <p:nvPicPr>
          <p:cNvPr id="5124" name="Picture 4" descr="http://spgsepayang.pi1m.my/images/pi1msepayang/profilkampung/logopi1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895600"/>
            <a:ext cx="2743200" cy="42530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encrypted-tbn0.gstatic.com/images?q=tbn:ANd9GcT88ICO_LEp7x-A-0bb9EohjoviOuHioYzKQIuC6pt9CxQYNzW9n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3799" y="3320902"/>
            <a:ext cx="2000002" cy="132857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1069975" y="1722445"/>
            <a:ext cx="3044825" cy="3884140"/>
          </a:xfrm>
          <a:prstGeom prst="rect">
            <a:avLst/>
          </a:prstGeom>
        </p:spPr>
        <p:txBody>
          <a:bodyPr wrap="square">
            <a:spAutoFit/>
          </a:bodyPr>
          <a:lstStyle/>
          <a:p>
            <a:pPr marL="339725" indent="-285750" algn="just">
              <a:lnSpc>
                <a:spcPct val="110000"/>
              </a:lnSpc>
              <a:buClr>
                <a:srgbClr val="002060"/>
              </a:buClr>
              <a:buFont typeface="Wingdings" panose="05000000000000000000" pitchFamily="2" charset="2"/>
              <a:buChar char="§"/>
            </a:pPr>
            <a:r>
              <a:rPr lang="en-US" sz="1600" dirty="0">
                <a:cs typeface="Arial" panose="020B0604020202020204" pitchFamily="34" charset="0"/>
              </a:rPr>
              <a:t>To provide Innovative Digital Online Media platform for distribution of information to </a:t>
            </a:r>
            <a:r>
              <a:rPr lang="en-US" sz="1600" dirty="0" smtClean="0">
                <a:cs typeface="Arial" panose="020B0604020202020204" pitchFamily="34" charset="0"/>
              </a:rPr>
              <a:t>PI1M.</a:t>
            </a:r>
          </a:p>
          <a:p>
            <a:pPr marL="339725" indent="-285750" algn="just">
              <a:lnSpc>
                <a:spcPct val="110000"/>
              </a:lnSpc>
              <a:buClr>
                <a:srgbClr val="002060"/>
              </a:buClr>
              <a:buFont typeface="Wingdings" panose="05000000000000000000" pitchFamily="2" charset="2"/>
              <a:buChar char="§"/>
            </a:pPr>
            <a:endParaRPr lang="en-US" sz="1600" dirty="0" smtClean="0">
              <a:cs typeface="Arial" panose="020B0604020202020204" pitchFamily="34" charset="0"/>
            </a:endParaRPr>
          </a:p>
          <a:p>
            <a:pPr marL="339725" indent="-285750" algn="just">
              <a:lnSpc>
                <a:spcPct val="110000"/>
              </a:lnSpc>
              <a:buClr>
                <a:srgbClr val="002060"/>
              </a:buClr>
              <a:buFont typeface="Wingdings" panose="05000000000000000000" pitchFamily="2" charset="2"/>
              <a:buChar char="§"/>
            </a:pPr>
            <a:r>
              <a:rPr lang="en-US" sz="1600" dirty="0" smtClean="0"/>
              <a:t>Provide </a:t>
            </a:r>
            <a:r>
              <a:rPr lang="en-US" sz="1600" dirty="0"/>
              <a:t>a venue for businesses to promote products/ services at reasonable </a:t>
            </a:r>
            <a:r>
              <a:rPr lang="en-US" sz="1600" dirty="0" smtClean="0"/>
              <a:t>price</a:t>
            </a:r>
          </a:p>
          <a:p>
            <a:pPr marL="339725" indent="-285750" algn="just">
              <a:lnSpc>
                <a:spcPct val="110000"/>
              </a:lnSpc>
              <a:buClr>
                <a:srgbClr val="002060"/>
              </a:buClr>
              <a:buFont typeface="Wingdings" panose="05000000000000000000" pitchFamily="2" charset="2"/>
              <a:buChar char="§"/>
            </a:pPr>
            <a:endParaRPr lang="en-US" sz="1600" dirty="0" smtClean="0"/>
          </a:p>
          <a:p>
            <a:pPr marL="339725" indent="-285750" algn="just">
              <a:lnSpc>
                <a:spcPct val="110000"/>
              </a:lnSpc>
              <a:buClr>
                <a:srgbClr val="002060"/>
              </a:buClr>
              <a:buFont typeface="Wingdings" panose="05000000000000000000" pitchFamily="2" charset="2"/>
              <a:buChar char="§"/>
            </a:pPr>
            <a:r>
              <a:rPr lang="en-US" sz="1600" dirty="0" smtClean="0"/>
              <a:t>Allocate </a:t>
            </a:r>
            <a:r>
              <a:rPr lang="en-US" sz="1600" dirty="0"/>
              <a:t>a venue for </a:t>
            </a:r>
            <a:r>
              <a:rPr lang="en-US" sz="1600" dirty="0" smtClean="0"/>
              <a:t>local entrepreneurs </a:t>
            </a:r>
            <a:r>
              <a:rPr lang="en-US" sz="1600" dirty="0"/>
              <a:t>to venture into new advertising business segments </a:t>
            </a:r>
            <a:endParaRPr lang="en-US" sz="1600" dirty="0">
              <a:cs typeface="Arial" panose="020B0604020202020204" pitchFamily="34" charset="0"/>
            </a:endParaRPr>
          </a:p>
        </p:txBody>
      </p:sp>
    </p:spTree>
    <p:extLst>
      <p:ext uri="{BB962C8B-B14F-4D97-AF65-F5344CB8AC3E}">
        <p14:creationId xmlns:p14="http://schemas.microsoft.com/office/powerpoint/2010/main" val="39798302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1"/>
          <p:cNvGraphicFramePr/>
          <p:nvPr>
            <p:extLst>
              <p:ext uri="{D42A27DB-BD31-4B8C-83A1-F6EECF244321}">
                <p14:modId xmlns:p14="http://schemas.microsoft.com/office/powerpoint/2010/main" val="1366814942"/>
              </p:ext>
            </p:extLst>
          </p:nvPr>
        </p:nvGraphicFramePr>
        <p:xfrm>
          <a:off x="457200" y="762000"/>
          <a:ext cx="8686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457200" y="152718"/>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BENEFITS &amp; VALUE PROPOSITION</a:t>
            </a:r>
            <a:endParaRPr kumimoji="0" lang="en-MY" sz="3000" b="0" i="0" u="none" strike="noStrike" kern="1200" cap="all" spc="-60" normalizeH="0" baseline="0" noProof="0" dirty="0">
              <a:ln>
                <a:noFill/>
              </a:ln>
              <a:solidFill>
                <a:schemeClr val="tx1"/>
              </a:solidFill>
              <a:effectLst/>
              <a:uLnTx/>
              <a:uFillTx/>
              <a:latin typeface="Arial Black"/>
            </a:endParaRPr>
          </a:p>
        </p:txBody>
      </p:sp>
      <p:sp>
        <p:nvSpPr>
          <p:cNvPr id="8" name="TextBox 7"/>
          <p:cNvSpPr txBox="1"/>
          <p:nvPr/>
        </p:nvSpPr>
        <p:spPr>
          <a:xfrm>
            <a:off x="457200" y="1600200"/>
            <a:ext cx="3429000" cy="1569660"/>
          </a:xfrm>
          <a:prstGeom prst="rect">
            <a:avLst/>
          </a:prstGeom>
          <a:noFill/>
        </p:spPr>
        <p:txBody>
          <a:bodyPr vert="horz" wrap="square" rtlCol="0">
            <a:spAutoFit/>
          </a:bodyPr>
          <a:lstStyle/>
          <a:p>
            <a:pPr>
              <a:buClr>
                <a:srgbClr val="002060"/>
              </a:buClr>
            </a:pPr>
            <a:r>
              <a:rPr lang="en-US" sz="1200" dirty="0"/>
              <a:t>Uphold </a:t>
            </a:r>
            <a:r>
              <a:rPr lang="en-US" sz="1200" dirty="0" err="1"/>
              <a:t>Bumiputera</a:t>
            </a:r>
            <a:r>
              <a:rPr lang="en-US" sz="1200" dirty="0"/>
              <a:t> economy agenda </a:t>
            </a:r>
            <a:r>
              <a:rPr lang="en-US" sz="1200" dirty="0" smtClean="0"/>
              <a:t> □</a:t>
            </a:r>
            <a:endParaRPr lang="en-US" sz="1200" dirty="0"/>
          </a:p>
          <a:p>
            <a:pPr>
              <a:buClr>
                <a:srgbClr val="002060"/>
              </a:buClr>
            </a:pPr>
            <a:r>
              <a:rPr lang="en-US" sz="1200" dirty="0" smtClean="0"/>
              <a:t>During </a:t>
            </a:r>
            <a:r>
              <a:rPr lang="en-US" sz="1200" dirty="0"/>
              <a:t>National </a:t>
            </a:r>
            <a:r>
              <a:rPr lang="en-US" sz="1200" dirty="0" smtClean="0"/>
              <a:t>Crisis                          □</a:t>
            </a:r>
            <a:endParaRPr lang="en-US" sz="1200" dirty="0"/>
          </a:p>
          <a:p>
            <a:pPr>
              <a:buClr>
                <a:srgbClr val="002060"/>
              </a:buClr>
            </a:pPr>
            <a:r>
              <a:rPr lang="en-US" sz="1200" dirty="0" smtClean="0"/>
              <a:t>Event                                                   □</a:t>
            </a:r>
            <a:endParaRPr lang="en-US" sz="1200" dirty="0"/>
          </a:p>
          <a:p>
            <a:pPr>
              <a:buClr>
                <a:srgbClr val="002060"/>
              </a:buClr>
            </a:pPr>
            <a:r>
              <a:rPr lang="en-US" sz="1200" dirty="0" smtClean="0"/>
              <a:t>Alert                                                   □</a:t>
            </a:r>
            <a:endParaRPr lang="en-US" sz="1200" dirty="0"/>
          </a:p>
          <a:p>
            <a:pPr>
              <a:buClr>
                <a:srgbClr val="002060"/>
              </a:buClr>
            </a:pPr>
            <a:r>
              <a:rPr lang="en-US" sz="1200" dirty="0"/>
              <a:t>Encounter </a:t>
            </a:r>
            <a:r>
              <a:rPr lang="en-US" sz="1200" dirty="0" smtClean="0"/>
              <a:t>Issue                                □</a:t>
            </a:r>
            <a:endParaRPr lang="en-US" sz="1200" dirty="0"/>
          </a:p>
          <a:p>
            <a:pPr>
              <a:buClr>
                <a:srgbClr val="002060"/>
              </a:buClr>
            </a:pPr>
            <a:r>
              <a:rPr lang="en-US" sz="1200" dirty="0" smtClean="0"/>
              <a:t>Awareness Campaigns                      □</a:t>
            </a:r>
            <a:endParaRPr lang="en-US" sz="1200" dirty="0"/>
          </a:p>
          <a:p>
            <a:pPr>
              <a:buClr>
                <a:srgbClr val="002060"/>
              </a:buClr>
            </a:pPr>
            <a:r>
              <a:rPr lang="en-US" sz="1200" dirty="0" smtClean="0"/>
              <a:t>Announcement                                      □</a:t>
            </a:r>
          </a:p>
          <a:p>
            <a:pPr>
              <a:buClr>
                <a:srgbClr val="002060"/>
              </a:buClr>
            </a:pPr>
            <a:r>
              <a:rPr lang="en-US" sz="1200" dirty="0"/>
              <a:t>N</a:t>
            </a:r>
            <a:r>
              <a:rPr lang="en-US" sz="1200" dirty="0" smtClean="0"/>
              <a:t>otification                                                 □</a:t>
            </a:r>
            <a:endParaRPr lang="en-US" sz="1200" dirty="0"/>
          </a:p>
        </p:txBody>
      </p:sp>
      <p:sp>
        <p:nvSpPr>
          <p:cNvPr id="9" name="TextBox 8"/>
          <p:cNvSpPr txBox="1"/>
          <p:nvPr/>
        </p:nvSpPr>
        <p:spPr>
          <a:xfrm rot="5400000">
            <a:off x="7256874" y="1909956"/>
            <a:ext cx="1031051" cy="1981200"/>
          </a:xfrm>
          <a:prstGeom prst="rect">
            <a:avLst/>
          </a:prstGeom>
          <a:noFill/>
        </p:spPr>
        <p:txBody>
          <a:bodyPr vert="vert270" wrap="square" rtlCol="0">
            <a:spAutoFit/>
          </a:bodyPr>
          <a:lstStyle/>
          <a:p>
            <a:pPr>
              <a:buClr>
                <a:srgbClr val="002060"/>
              </a:buClr>
            </a:pPr>
            <a:r>
              <a:rPr lang="en-US" sz="1100" dirty="0" smtClean="0"/>
              <a:t>□  </a:t>
            </a:r>
            <a:r>
              <a:rPr lang="en-US" sz="1100" b="1" dirty="0" smtClean="0"/>
              <a:t>New promotion avenue</a:t>
            </a:r>
            <a:endParaRPr lang="en-US" sz="1100" b="1" dirty="0"/>
          </a:p>
          <a:p>
            <a:pPr>
              <a:buClr>
                <a:srgbClr val="002060"/>
              </a:buClr>
            </a:pPr>
            <a:r>
              <a:rPr lang="en-US" sz="1100" b="1" dirty="0" smtClean="0"/>
              <a:t>    </a:t>
            </a:r>
            <a:r>
              <a:rPr lang="en-US" sz="1100" dirty="0" smtClean="0"/>
              <a:t>□   </a:t>
            </a:r>
            <a:r>
              <a:rPr lang="en-US" sz="1100" b="1" dirty="0" smtClean="0"/>
              <a:t>Direct touch point</a:t>
            </a:r>
            <a:endParaRPr lang="en-US" sz="1100" b="1" dirty="0"/>
          </a:p>
          <a:p>
            <a:pPr>
              <a:buClr>
                <a:srgbClr val="002060"/>
              </a:buClr>
            </a:pPr>
            <a:r>
              <a:rPr lang="en-US" sz="1100" b="1" dirty="0" smtClean="0"/>
              <a:t>     </a:t>
            </a:r>
            <a:r>
              <a:rPr lang="en-US" sz="1100" dirty="0" smtClean="0"/>
              <a:t>□  </a:t>
            </a:r>
            <a:r>
              <a:rPr lang="en-US" sz="1100" b="1" dirty="0" smtClean="0"/>
              <a:t>New job creation</a:t>
            </a:r>
          </a:p>
          <a:p>
            <a:pPr>
              <a:buClr>
                <a:srgbClr val="002060"/>
              </a:buClr>
            </a:pPr>
            <a:r>
              <a:rPr lang="en-US" sz="1100" b="1" dirty="0" smtClean="0">
                <a:latin typeface="Century Gothic" panose="020B0502020202020204" pitchFamily="34" charset="0"/>
              </a:rPr>
              <a:t>   </a:t>
            </a:r>
            <a:r>
              <a:rPr lang="en-US" sz="1100" dirty="0" smtClean="0"/>
              <a:t>□  </a:t>
            </a:r>
            <a:r>
              <a:rPr lang="en-US" sz="1100" b="1" dirty="0" smtClean="0">
                <a:latin typeface="Century Gothic" panose="020B0502020202020204" pitchFamily="34" charset="0"/>
              </a:rPr>
              <a:t>Rich format</a:t>
            </a:r>
          </a:p>
          <a:p>
            <a:pPr>
              <a:buClr>
                <a:srgbClr val="002060"/>
              </a:buClr>
            </a:pPr>
            <a:r>
              <a:rPr lang="en-US" sz="1100" dirty="0"/>
              <a:t>□ </a:t>
            </a:r>
            <a:r>
              <a:rPr lang="en-US" sz="1100" dirty="0" smtClean="0"/>
              <a:t> </a:t>
            </a:r>
            <a:r>
              <a:rPr lang="en-US" sz="1100" b="1" dirty="0" smtClean="0">
                <a:latin typeface="Century Gothic" panose="020B0502020202020204" pitchFamily="34" charset="0"/>
              </a:rPr>
              <a:t>Strong brand</a:t>
            </a:r>
            <a:endParaRPr lang="en-MY" sz="1100" b="1" dirty="0" smtClean="0">
              <a:latin typeface="Century Gothic" panose="020B0502020202020204" pitchFamily="34" charset="0"/>
            </a:endParaRPr>
          </a:p>
        </p:txBody>
      </p:sp>
      <p:sp>
        <p:nvSpPr>
          <p:cNvPr id="11" name="TextBox 10"/>
          <p:cNvSpPr txBox="1"/>
          <p:nvPr/>
        </p:nvSpPr>
        <p:spPr>
          <a:xfrm>
            <a:off x="3200400" y="4911804"/>
            <a:ext cx="3505200" cy="1107996"/>
          </a:xfrm>
          <a:prstGeom prst="rect">
            <a:avLst/>
          </a:prstGeom>
          <a:noFill/>
        </p:spPr>
        <p:txBody>
          <a:bodyPr wrap="square" rtlCol="0">
            <a:spAutoFit/>
          </a:bodyPr>
          <a:lstStyle/>
          <a:p>
            <a:pPr marL="349250" indent="-349250">
              <a:buClr>
                <a:srgbClr val="002060"/>
              </a:buClr>
            </a:pPr>
            <a:r>
              <a:rPr lang="en-US" sz="1100" dirty="0" smtClean="0"/>
              <a:t>              □   Qualified segmentation</a:t>
            </a:r>
          </a:p>
          <a:p>
            <a:pPr marL="349250" indent="-349250">
              <a:buClr>
                <a:srgbClr val="002060"/>
              </a:buClr>
            </a:pPr>
            <a:r>
              <a:rPr lang="en-US" sz="1100" dirty="0" smtClean="0"/>
              <a:t>              □ Unique </a:t>
            </a:r>
            <a:r>
              <a:rPr lang="en-US" sz="1100" dirty="0"/>
              <a:t>integration of content &amp; </a:t>
            </a:r>
            <a:r>
              <a:rPr lang="en-US" sz="1100" dirty="0" smtClean="0"/>
              <a:t>website</a:t>
            </a:r>
          </a:p>
          <a:p>
            <a:pPr marL="349250" indent="-349250">
              <a:buClr>
                <a:srgbClr val="002060"/>
              </a:buClr>
            </a:pPr>
            <a:r>
              <a:rPr lang="en-US" sz="1100" dirty="0" smtClean="0"/>
              <a:t>           □ Customized </a:t>
            </a:r>
            <a:r>
              <a:rPr lang="en-US" sz="1100" dirty="0"/>
              <a:t>sponsorship </a:t>
            </a:r>
            <a:endParaRPr lang="en-US" sz="1100" dirty="0" smtClean="0"/>
          </a:p>
          <a:p>
            <a:pPr marL="349250" indent="-349250">
              <a:buClr>
                <a:srgbClr val="002060"/>
              </a:buClr>
            </a:pPr>
            <a:r>
              <a:rPr lang="en-US" sz="1100" dirty="0" smtClean="0"/>
              <a:t>        □  Customized placement</a:t>
            </a:r>
          </a:p>
          <a:p>
            <a:pPr marL="349250" indent="-349250">
              <a:buClr>
                <a:srgbClr val="002060"/>
              </a:buClr>
            </a:pPr>
            <a:r>
              <a:rPr lang="en-US" sz="1100" dirty="0" smtClean="0"/>
              <a:t>    □ Syndication </a:t>
            </a:r>
            <a:r>
              <a:rPr lang="en-US" sz="1100" dirty="0"/>
              <a:t>of </a:t>
            </a:r>
            <a:r>
              <a:rPr lang="en-US" sz="1100" dirty="0" smtClean="0"/>
              <a:t>contents</a:t>
            </a:r>
          </a:p>
          <a:p>
            <a:pPr marL="349250" indent="-349250">
              <a:buClr>
                <a:srgbClr val="002060"/>
              </a:buClr>
            </a:pPr>
            <a:r>
              <a:rPr lang="en-US" sz="1100" dirty="0" smtClean="0"/>
              <a:t>□   Enhance </a:t>
            </a:r>
            <a:r>
              <a:rPr lang="en-US" sz="1100" dirty="0"/>
              <a:t>brick and mortar business model</a:t>
            </a:r>
          </a:p>
        </p:txBody>
      </p:sp>
    </p:spTree>
    <p:extLst>
      <p:ext uri="{BB962C8B-B14F-4D97-AF65-F5344CB8AC3E}">
        <p14:creationId xmlns:p14="http://schemas.microsoft.com/office/powerpoint/2010/main" val="184358094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718"/>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Why us?</a:t>
            </a:r>
            <a:endParaRPr kumimoji="0" lang="en-MY" sz="3000" b="0" i="0" u="none" strike="noStrike" kern="1200" cap="all" spc="-60" normalizeH="0" baseline="0" noProof="0" dirty="0">
              <a:ln>
                <a:noFill/>
              </a:ln>
              <a:solidFill>
                <a:schemeClr val="tx1"/>
              </a:solidFill>
              <a:effectLst/>
              <a:uLnTx/>
              <a:uFillTx/>
              <a:latin typeface="Arial Black"/>
            </a:endParaRPr>
          </a:p>
        </p:txBody>
      </p:sp>
      <p:sp>
        <p:nvSpPr>
          <p:cNvPr id="5" name="Rectangle 4"/>
          <p:cNvSpPr/>
          <p:nvPr/>
        </p:nvSpPr>
        <p:spPr>
          <a:xfrm>
            <a:off x="838200" y="4953000"/>
            <a:ext cx="4572000" cy="338554"/>
          </a:xfrm>
          <a:prstGeom prst="rect">
            <a:avLst/>
          </a:prstGeom>
        </p:spPr>
        <p:txBody>
          <a:bodyPr wrap="square">
            <a:spAutoFit/>
          </a:bodyPr>
          <a:lstStyle/>
          <a:p>
            <a:pPr algn="r"/>
            <a:r>
              <a:rPr lang="en-US" sz="1600" i="1" dirty="0" smtClean="0">
                <a:latin typeface="Century Gothic" panose="020B0502020202020204" pitchFamily="34" charset="0"/>
              </a:rPr>
              <a:t>we give a solutions, not just a system</a:t>
            </a:r>
            <a:endParaRPr lang="en-MY" sz="1600" i="1" dirty="0">
              <a:latin typeface="Century Gothic" panose="020B0502020202020204" pitchFamily="34" charset="0"/>
            </a:endParaRPr>
          </a:p>
        </p:txBody>
      </p:sp>
      <p:pic>
        <p:nvPicPr>
          <p:cNvPr id="9218" name="Picture 2" descr="http://www.mailmantra.com/images/service_cub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895600"/>
            <a:ext cx="2838450" cy="30768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4400" y="2413338"/>
            <a:ext cx="4572000" cy="2031325"/>
          </a:xfrm>
          <a:prstGeom prst="rect">
            <a:avLst/>
          </a:prstGeom>
        </p:spPr>
        <p:txBody>
          <a:bodyPr>
            <a:spAutoFit/>
          </a:bodyPr>
          <a:lstStyle/>
          <a:p>
            <a:pPr marL="349250" indent="-349250">
              <a:buClr>
                <a:srgbClr val="002060"/>
              </a:buClr>
              <a:buFont typeface="Wingdings" panose="05000000000000000000" pitchFamily="2" charset="2"/>
              <a:buChar char="q"/>
            </a:pPr>
            <a:r>
              <a:rPr lang="en-US" dirty="0"/>
              <a:t>Our Own Developed Software </a:t>
            </a:r>
          </a:p>
          <a:p>
            <a:pPr marL="349250" indent="-349250">
              <a:buClr>
                <a:srgbClr val="002060"/>
              </a:buClr>
              <a:buFont typeface="Wingdings" panose="05000000000000000000" pitchFamily="2" charset="2"/>
              <a:buChar char="q"/>
            </a:pPr>
            <a:r>
              <a:rPr lang="en-US" dirty="0"/>
              <a:t>Server Hosting at Local Data Center</a:t>
            </a:r>
          </a:p>
          <a:p>
            <a:pPr marL="349250" indent="-349250">
              <a:buClr>
                <a:srgbClr val="002060"/>
              </a:buClr>
              <a:buFont typeface="Wingdings" panose="05000000000000000000" pitchFamily="2" charset="2"/>
              <a:buChar char="q"/>
            </a:pPr>
            <a:r>
              <a:rPr lang="en-US" dirty="0"/>
              <a:t>High Security</a:t>
            </a:r>
          </a:p>
          <a:p>
            <a:pPr marL="349250" indent="-349250">
              <a:buClr>
                <a:srgbClr val="002060"/>
              </a:buClr>
              <a:buFont typeface="Wingdings" panose="05000000000000000000" pitchFamily="2" charset="2"/>
              <a:buChar char="q"/>
            </a:pPr>
            <a:r>
              <a:rPr lang="en-US" dirty="0"/>
              <a:t>24x7 Standby Locally</a:t>
            </a:r>
          </a:p>
          <a:p>
            <a:pPr marL="349250" indent="-349250">
              <a:buClr>
                <a:srgbClr val="002060"/>
              </a:buClr>
              <a:buFont typeface="Wingdings" panose="05000000000000000000" pitchFamily="2" charset="2"/>
              <a:buChar char="q"/>
            </a:pPr>
            <a:r>
              <a:rPr lang="en-US" dirty="0"/>
              <a:t>Customization </a:t>
            </a:r>
          </a:p>
          <a:p>
            <a:pPr marL="349250" indent="-349250">
              <a:buClr>
                <a:srgbClr val="002060"/>
              </a:buClr>
              <a:buFont typeface="Wingdings" panose="05000000000000000000" pitchFamily="2" charset="2"/>
              <a:buChar char="q"/>
            </a:pPr>
            <a:r>
              <a:rPr lang="en-US" dirty="0"/>
              <a:t>Reporting and Analytic </a:t>
            </a:r>
          </a:p>
          <a:p>
            <a:pPr marL="349250" indent="-349250">
              <a:buClr>
                <a:srgbClr val="002060"/>
              </a:buClr>
              <a:buFont typeface="Wingdings" panose="05000000000000000000" pitchFamily="2" charset="2"/>
              <a:buChar char="q"/>
            </a:pPr>
            <a:r>
              <a:rPr lang="en-US" dirty="0"/>
              <a:t>Behavior and Access Statistic </a:t>
            </a:r>
          </a:p>
        </p:txBody>
      </p:sp>
    </p:spTree>
    <p:extLst>
      <p:ext uri="{BB962C8B-B14F-4D97-AF65-F5344CB8AC3E}">
        <p14:creationId xmlns:p14="http://schemas.microsoft.com/office/powerpoint/2010/main" val="18488763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718"/>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How it works?</a:t>
            </a:r>
            <a:endParaRPr kumimoji="0" lang="en-MY" sz="3000" b="0" i="0" u="none" strike="noStrike" kern="1200" cap="all" spc="-60" normalizeH="0" baseline="0" noProof="0" dirty="0">
              <a:ln>
                <a:noFill/>
              </a:ln>
              <a:solidFill>
                <a:schemeClr val="tx1"/>
              </a:solidFill>
              <a:effectLst/>
              <a:uLnTx/>
              <a:uFillTx/>
              <a:latin typeface="Arial Black"/>
            </a:endParaRPr>
          </a:p>
        </p:txBody>
      </p:sp>
      <p:sp>
        <p:nvSpPr>
          <p:cNvPr id="7" name="Rectangle 6"/>
          <p:cNvSpPr/>
          <p:nvPr/>
        </p:nvSpPr>
        <p:spPr>
          <a:xfrm>
            <a:off x="2881383" y="5486400"/>
            <a:ext cx="3900417" cy="707886"/>
          </a:xfrm>
          <a:prstGeom prst="rect">
            <a:avLst/>
          </a:prstGeom>
        </p:spPr>
        <p:txBody>
          <a:bodyPr wrap="square">
            <a:spAutoFit/>
          </a:bodyPr>
          <a:lstStyle/>
          <a:p>
            <a:pPr algn="ctr"/>
            <a:r>
              <a:rPr lang="en-MY" sz="2000" dirty="0" smtClean="0"/>
              <a:t>Screen Sample</a:t>
            </a:r>
          </a:p>
          <a:p>
            <a:pPr algn="ctr"/>
            <a:r>
              <a:rPr lang="en-MY" sz="2000" b="1" dirty="0" smtClean="0"/>
              <a:t>BEFORE</a:t>
            </a:r>
            <a:r>
              <a:rPr lang="en-MY" sz="2000" dirty="0" smtClean="0"/>
              <a:t> the Ads Injection </a:t>
            </a:r>
            <a:endParaRPr lang="en-MY" sz="2000" dirty="0"/>
          </a:p>
        </p:txBody>
      </p:sp>
      <p:grpSp>
        <p:nvGrpSpPr>
          <p:cNvPr id="3" name="Group 2"/>
          <p:cNvGrpSpPr/>
          <p:nvPr/>
        </p:nvGrpSpPr>
        <p:grpSpPr>
          <a:xfrm>
            <a:off x="304800" y="1447800"/>
            <a:ext cx="8686800" cy="4107026"/>
            <a:chOff x="457200" y="1433488"/>
            <a:chExt cx="8686800" cy="4107026"/>
          </a:xfrm>
        </p:grpSpPr>
        <p:pic>
          <p:nvPicPr>
            <p:cNvPr id="6" name="Picture 5"/>
            <p:cNvPicPr>
              <a:picLocks noChangeAspect="1"/>
            </p:cNvPicPr>
            <p:nvPr/>
          </p:nvPicPr>
          <p:blipFill>
            <a:blip r:embed="rId3"/>
            <a:stretch>
              <a:fillRect/>
            </a:stretch>
          </p:blipFill>
          <p:spPr>
            <a:xfrm>
              <a:off x="457200" y="1433488"/>
              <a:ext cx="8686800" cy="410702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599" y="1871471"/>
              <a:ext cx="5486401" cy="2852929"/>
            </a:xfrm>
            <a:prstGeom prst="rect">
              <a:avLst/>
            </a:prstGeom>
          </p:spPr>
        </p:pic>
      </p:grpSp>
    </p:spTree>
    <p:extLst>
      <p:ext uri="{BB962C8B-B14F-4D97-AF65-F5344CB8AC3E}">
        <p14:creationId xmlns:p14="http://schemas.microsoft.com/office/powerpoint/2010/main" val="13680167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718"/>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How it works?</a:t>
            </a:r>
            <a:endParaRPr kumimoji="0" lang="en-MY" sz="3000" b="0" i="0" u="none" strike="noStrike" kern="1200" cap="all" spc="-60" normalizeH="0" baseline="0" noProof="0" dirty="0">
              <a:ln>
                <a:noFill/>
              </a:ln>
              <a:solidFill>
                <a:schemeClr val="tx1"/>
              </a:solidFill>
              <a:effectLst/>
              <a:uLnTx/>
              <a:uFillTx/>
              <a:latin typeface="Arial Black"/>
            </a:endParaRPr>
          </a:p>
        </p:txBody>
      </p:sp>
      <p:pic>
        <p:nvPicPr>
          <p:cNvPr id="6" name="Picture 5"/>
          <p:cNvPicPr>
            <a:picLocks noChangeAspect="1"/>
          </p:cNvPicPr>
          <p:nvPr/>
        </p:nvPicPr>
        <p:blipFill>
          <a:blip r:embed="rId3"/>
          <a:stretch>
            <a:fillRect/>
          </a:stretch>
        </p:blipFill>
        <p:spPr>
          <a:xfrm>
            <a:off x="381000" y="1447800"/>
            <a:ext cx="8382000" cy="4107026"/>
          </a:xfrm>
          <a:prstGeom prst="rect">
            <a:avLst/>
          </a:prstGeom>
        </p:spPr>
      </p:pic>
      <p:sp>
        <p:nvSpPr>
          <p:cNvPr id="7" name="Rectangle 6"/>
          <p:cNvSpPr/>
          <p:nvPr/>
        </p:nvSpPr>
        <p:spPr>
          <a:xfrm>
            <a:off x="2957583" y="5424512"/>
            <a:ext cx="3900417" cy="707886"/>
          </a:xfrm>
          <a:prstGeom prst="rect">
            <a:avLst/>
          </a:prstGeom>
        </p:spPr>
        <p:txBody>
          <a:bodyPr wrap="square">
            <a:spAutoFit/>
          </a:bodyPr>
          <a:lstStyle/>
          <a:p>
            <a:pPr algn="ctr"/>
            <a:r>
              <a:rPr lang="en-MY" sz="2000" dirty="0" smtClean="0"/>
              <a:t>Screen Sample</a:t>
            </a:r>
          </a:p>
          <a:p>
            <a:pPr algn="ctr"/>
            <a:r>
              <a:rPr lang="en-MY" sz="2000" b="1" dirty="0" smtClean="0"/>
              <a:t>AFTER</a:t>
            </a:r>
            <a:r>
              <a:rPr lang="en-MY" sz="2000" dirty="0" smtClean="0"/>
              <a:t> the Ads Injection </a:t>
            </a:r>
            <a:endParaRPr lang="en-MY" sz="20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8351" y="1885783"/>
            <a:ext cx="5200650" cy="2783587"/>
          </a:xfrm>
          <a:prstGeom prst="rect">
            <a:avLst/>
          </a:prstGeom>
        </p:spPr>
      </p:pic>
      <p:sp>
        <p:nvSpPr>
          <p:cNvPr id="10" name="Right Arrow 9"/>
          <p:cNvSpPr/>
          <p:nvPr/>
        </p:nvSpPr>
        <p:spPr>
          <a:xfrm>
            <a:off x="1063516" y="1876334"/>
            <a:ext cx="914400" cy="533400"/>
          </a:xfrm>
          <a:prstGeom prst="rightArrow">
            <a:avLst/>
          </a:prstGeom>
          <a:solidFill>
            <a:srgbClr val="F00000"/>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MY">
              <a:solidFill>
                <a:schemeClr val="tx1"/>
              </a:solidFill>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8350" y="1876334"/>
            <a:ext cx="5200651" cy="5668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ounded Rectangle 1"/>
          <p:cNvSpPr/>
          <p:nvPr/>
        </p:nvSpPr>
        <p:spPr>
          <a:xfrm>
            <a:off x="2038350" y="1843111"/>
            <a:ext cx="5200650" cy="600075"/>
          </a:xfrm>
          <a:prstGeom prst="roundRect">
            <a:avLst/>
          </a:prstGeom>
          <a:noFill/>
          <a:ln w="381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30016876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718"/>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responsive ads injection</a:t>
            </a:r>
            <a:endParaRPr kumimoji="0" lang="en-MY" sz="3000" b="0" i="0" u="none" strike="noStrike" kern="1200" cap="all" spc="-60" normalizeH="0" baseline="0" noProof="0" dirty="0">
              <a:ln>
                <a:noFill/>
              </a:ln>
              <a:solidFill>
                <a:schemeClr val="tx1"/>
              </a:solidFill>
              <a:effectLst/>
              <a:uLnTx/>
              <a:uFillTx/>
              <a:latin typeface="Arial Black"/>
            </a:endParaRPr>
          </a:p>
        </p:txBody>
      </p:sp>
      <p:grpSp>
        <p:nvGrpSpPr>
          <p:cNvPr id="11" name="Group 10"/>
          <p:cNvGrpSpPr/>
          <p:nvPr/>
        </p:nvGrpSpPr>
        <p:grpSpPr>
          <a:xfrm>
            <a:off x="457201" y="1447800"/>
            <a:ext cx="4306744" cy="4038600"/>
            <a:chOff x="1094399" y="1196788"/>
            <a:chExt cx="4522015" cy="4289611"/>
          </a:xfrm>
        </p:grpSpPr>
        <p:pic>
          <p:nvPicPr>
            <p:cNvPr id="12" name="Picture 11"/>
            <p:cNvPicPr>
              <a:picLocks noChangeAspect="1"/>
            </p:cNvPicPr>
            <p:nvPr/>
          </p:nvPicPr>
          <p:blipFill>
            <a:blip r:embed="rId3"/>
            <a:stretch>
              <a:fillRect/>
            </a:stretch>
          </p:blipFill>
          <p:spPr>
            <a:xfrm>
              <a:off x="1387844" y="1196788"/>
              <a:ext cx="4228570" cy="4289611"/>
            </a:xfrm>
            <a:prstGeom prst="rect">
              <a:avLst/>
            </a:prstGeom>
          </p:spPr>
        </p:pic>
        <p:sp>
          <p:nvSpPr>
            <p:cNvPr id="13" name="Right Arrow 12"/>
            <p:cNvSpPr/>
            <p:nvPr/>
          </p:nvSpPr>
          <p:spPr>
            <a:xfrm>
              <a:off x="1094399" y="1752600"/>
              <a:ext cx="1008529" cy="600862"/>
            </a:xfrm>
            <a:prstGeom prst="rightArrow">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4" name="Picture 13"/>
            <p:cNvPicPr>
              <a:picLocks noChangeAspect="1"/>
            </p:cNvPicPr>
            <p:nvPr/>
          </p:nvPicPr>
          <p:blipFill>
            <a:blip r:embed="rId4"/>
            <a:stretch>
              <a:fillRect/>
            </a:stretch>
          </p:blipFill>
          <p:spPr>
            <a:xfrm>
              <a:off x="2237686" y="1581731"/>
              <a:ext cx="2501543" cy="3447469"/>
            </a:xfrm>
            <a:prstGeom prst="rect">
              <a:avLst/>
            </a:prstGeom>
          </p:spPr>
        </p:pic>
      </p:grpSp>
      <p:sp>
        <p:nvSpPr>
          <p:cNvPr id="15" name="Rectangle 14"/>
          <p:cNvSpPr/>
          <p:nvPr/>
        </p:nvSpPr>
        <p:spPr>
          <a:xfrm>
            <a:off x="1219199" y="5464313"/>
            <a:ext cx="3276601" cy="707886"/>
          </a:xfrm>
          <a:prstGeom prst="rect">
            <a:avLst/>
          </a:prstGeom>
        </p:spPr>
        <p:txBody>
          <a:bodyPr wrap="square">
            <a:spAutoFit/>
          </a:bodyPr>
          <a:lstStyle/>
          <a:p>
            <a:pPr algn="ctr"/>
            <a:r>
              <a:rPr lang="en-MY" sz="2000" dirty="0" smtClean="0"/>
              <a:t>Ads Injection</a:t>
            </a:r>
          </a:p>
          <a:p>
            <a:pPr algn="ctr"/>
            <a:r>
              <a:rPr lang="en-MY" sz="2000" dirty="0" smtClean="0"/>
              <a:t>Tablet Screen Size </a:t>
            </a:r>
            <a:endParaRPr lang="en-MY" sz="2000" dirty="0"/>
          </a:p>
        </p:txBody>
      </p:sp>
      <p:pic>
        <p:nvPicPr>
          <p:cNvPr id="16" name="Picture 15"/>
          <p:cNvPicPr>
            <a:picLocks noChangeAspect="1"/>
          </p:cNvPicPr>
          <p:nvPr/>
        </p:nvPicPr>
        <p:blipFill>
          <a:blip r:embed="rId5"/>
          <a:stretch>
            <a:fillRect/>
          </a:stretch>
        </p:blipFill>
        <p:spPr>
          <a:xfrm>
            <a:off x="5486401" y="1747880"/>
            <a:ext cx="2431405" cy="3586119"/>
          </a:xfrm>
          <a:prstGeom prst="rect">
            <a:avLst/>
          </a:prstGeom>
        </p:spPr>
      </p:pic>
      <p:sp>
        <p:nvSpPr>
          <p:cNvPr id="17" name="Right Arrow 16"/>
          <p:cNvSpPr/>
          <p:nvPr/>
        </p:nvSpPr>
        <p:spPr>
          <a:xfrm rot="10800000">
            <a:off x="7543802" y="4171271"/>
            <a:ext cx="708142" cy="400727"/>
          </a:xfrm>
          <a:prstGeom prst="rightArrow">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p:cNvSpPr/>
          <p:nvPr/>
        </p:nvSpPr>
        <p:spPr>
          <a:xfrm>
            <a:off x="5486401" y="5156536"/>
            <a:ext cx="2819399" cy="1015663"/>
          </a:xfrm>
          <a:prstGeom prst="rect">
            <a:avLst/>
          </a:prstGeom>
        </p:spPr>
        <p:txBody>
          <a:bodyPr wrap="square">
            <a:spAutoFit/>
          </a:bodyPr>
          <a:lstStyle/>
          <a:p>
            <a:pPr algn="ctr"/>
            <a:r>
              <a:rPr lang="en-MY" sz="2000" dirty="0" smtClean="0"/>
              <a:t>Ads Injection</a:t>
            </a:r>
          </a:p>
          <a:p>
            <a:pPr algn="ctr"/>
            <a:r>
              <a:rPr lang="en-MY" sz="2000" dirty="0" smtClean="0"/>
              <a:t>Mobile Phone</a:t>
            </a:r>
          </a:p>
          <a:p>
            <a:pPr algn="ctr"/>
            <a:r>
              <a:rPr lang="en-MY" sz="2000" dirty="0" smtClean="0"/>
              <a:t>Screen Size </a:t>
            </a:r>
            <a:endParaRPr lang="en-MY" sz="2000" dirty="0"/>
          </a:p>
        </p:txBody>
      </p:sp>
      <p:sp>
        <p:nvSpPr>
          <p:cNvPr id="2" name="Rounded Rectangle 1"/>
          <p:cNvSpPr/>
          <p:nvPr/>
        </p:nvSpPr>
        <p:spPr>
          <a:xfrm>
            <a:off x="1546062" y="2047288"/>
            <a:ext cx="2382457" cy="391111"/>
          </a:xfrm>
          <a:prstGeom prst="roundRect">
            <a:avLst/>
          </a:prstGeom>
          <a:noFill/>
          <a:ln w="38100"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20" name="Rounded Rectangle 19"/>
          <p:cNvSpPr/>
          <p:nvPr/>
        </p:nvSpPr>
        <p:spPr>
          <a:xfrm>
            <a:off x="5867401" y="4171271"/>
            <a:ext cx="1696657" cy="334639"/>
          </a:xfrm>
          <a:prstGeom prst="roundRect">
            <a:avLst/>
          </a:prstGeom>
          <a:noFill/>
          <a:ln w="38100" cmpd="sng">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27627024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718"/>
            <a:ext cx="58674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EXECUTIVE SUMMARY</a:t>
            </a:r>
            <a:endParaRPr kumimoji="0" lang="en-MY" sz="3000" b="0" i="0" u="none" strike="noStrike" kern="1200" cap="all" spc="-60" normalizeH="0" baseline="0" noProof="0" dirty="0">
              <a:ln>
                <a:noFill/>
              </a:ln>
              <a:solidFill>
                <a:schemeClr val="tx1"/>
              </a:solidFill>
              <a:effectLst/>
              <a:uLnTx/>
              <a:uFillTx/>
              <a:latin typeface="Arial Black"/>
            </a:endParaRPr>
          </a:p>
        </p:txBody>
      </p:sp>
      <p:sp>
        <p:nvSpPr>
          <p:cNvPr id="7" name="TextBox 6"/>
          <p:cNvSpPr txBox="1"/>
          <p:nvPr/>
        </p:nvSpPr>
        <p:spPr>
          <a:xfrm>
            <a:off x="381000" y="1828800"/>
            <a:ext cx="8382000" cy="3877985"/>
          </a:xfrm>
          <a:prstGeom prst="rect">
            <a:avLst/>
          </a:prstGeom>
          <a:noFill/>
        </p:spPr>
        <p:txBody>
          <a:bodyPr wrap="square" rtlCol="0">
            <a:spAutoFit/>
          </a:bodyPr>
          <a:lstStyle/>
          <a:p>
            <a:pPr algn="just"/>
            <a:r>
              <a:rPr lang="en-US" sz="1600" dirty="0" smtClean="0"/>
              <a:t>The current movement of utilizing the internet for media consumption will eventually replace the traditional broadcasting medium for television and radio programs. The consumers have control over the contents and thus the traditional advertising faces very segmented and diluted audience which leads to ineffective advertising. </a:t>
            </a:r>
          </a:p>
          <a:p>
            <a:pPr algn="just"/>
            <a:endParaRPr lang="en-US" sz="1600" dirty="0"/>
          </a:p>
          <a:p>
            <a:pPr algn="just"/>
            <a:r>
              <a:rPr lang="en-US" sz="1600" dirty="0" smtClean="0"/>
              <a:t>While most advertising agents beginning to utilize the online media as their main advertising tool, it lacks one crucial factor in any business, the economic of scale. </a:t>
            </a:r>
          </a:p>
          <a:p>
            <a:pPr algn="just"/>
            <a:endParaRPr lang="en-US" sz="1600" dirty="0"/>
          </a:p>
          <a:p>
            <a:pPr algn="just"/>
            <a:r>
              <a:rPr lang="en-US" sz="1600" dirty="0" smtClean="0"/>
              <a:t>Due to highly segmented and narrow coverage, the online media requires a dedicated team in analyzing (guessing) the latest trends and keywords to get that extra mileage in advertising.  While many others still focuses on web advertising, the touch point of these advertisements usually requires two or more clicks to deliver the intended message</a:t>
            </a:r>
          </a:p>
          <a:p>
            <a:pPr algn="just"/>
            <a:endParaRPr lang="en-US" sz="1600" dirty="0"/>
          </a:p>
          <a:p>
            <a:pPr algn="just"/>
            <a:r>
              <a:rPr lang="en-US" sz="1600" dirty="0" smtClean="0"/>
              <a:t>The New Digital Online Media aims to bring the economies of scale of traditional broadcast advertising with the effectiveness of online advertising.  </a:t>
            </a:r>
            <a:endParaRPr lang="en-MY" sz="1600" dirty="0"/>
          </a:p>
        </p:txBody>
      </p:sp>
    </p:spTree>
    <p:extLst>
      <p:ext uri="{BB962C8B-B14F-4D97-AF65-F5344CB8AC3E}">
        <p14:creationId xmlns:p14="http://schemas.microsoft.com/office/powerpoint/2010/main" val="425118886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718"/>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floating position options</a:t>
            </a:r>
            <a:endParaRPr kumimoji="0" lang="en-MY" sz="3000" b="0" i="0" u="none" strike="noStrike" kern="1200" cap="all" spc="-60" normalizeH="0" baseline="0" noProof="0" dirty="0">
              <a:ln>
                <a:noFill/>
              </a:ln>
              <a:solidFill>
                <a:schemeClr val="tx1"/>
              </a:solidFill>
              <a:effectLst/>
              <a:uLnTx/>
              <a:uFillTx/>
              <a:latin typeface="Arial Black"/>
            </a:endParaRPr>
          </a:p>
        </p:txBody>
      </p:sp>
      <p:pic>
        <p:nvPicPr>
          <p:cNvPr id="19" name="Picture 18" descr="F:\ID\Celcom\ad-insertion-position.jpg"/>
          <p:cNvPicPr>
            <a:picLocks noChangeAspect="1" noChangeArrowheads="1"/>
          </p:cNvPicPr>
          <p:nvPr/>
        </p:nvPicPr>
        <p:blipFill>
          <a:blip r:embed="rId3" cstate="print"/>
          <a:srcRect/>
          <a:stretch>
            <a:fillRect/>
          </a:stretch>
        </p:blipFill>
        <p:spPr bwMode="auto">
          <a:xfrm>
            <a:off x="953889" y="1600200"/>
            <a:ext cx="7504311" cy="3962400"/>
          </a:xfrm>
          <a:prstGeom prst="rect">
            <a:avLst/>
          </a:prstGeom>
          <a:solidFill>
            <a:srgbClr val="0070C0"/>
          </a:solidFill>
          <a:ln w="6350">
            <a:solidFill>
              <a:srgbClr val="00B0F0"/>
            </a:solidFill>
            <a:miter lim="800000"/>
            <a:headEnd/>
            <a:tailEnd/>
          </a:ln>
        </p:spPr>
      </p:pic>
      <p:sp>
        <p:nvSpPr>
          <p:cNvPr id="20" name="Rectangle 19"/>
          <p:cNvSpPr/>
          <p:nvPr/>
        </p:nvSpPr>
        <p:spPr>
          <a:xfrm>
            <a:off x="953890" y="5562600"/>
            <a:ext cx="7504310" cy="400110"/>
          </a:xfrm>
          <a:prstGeom prst="rect">
            <a:avLst/>
          </a:prstGeom>
        </p:spPr>
        <p:txBody>
          <a:bodyPr wrap="square">
            <a:spAutoFit/>
          </a:bodyPr>
          <a:lstStyle/>
          <a:p>
            <a:pPr algn="ctr"/>
            <a:r>
              <a:rPr lang="en-MY" sz="2000" dirty="0" smtClean="0"/>
              <a:t>Ads Injection are able to be position at anywhere on the screen panel </a:t>
            </a:r>
            <a:endParaRPr lang="en-MY" sz="2000" dirty="0"/>
          </a:p>
        </p:txBody>
      </p:sp>
      <p:sp>
        <p:nvSpPr>
          <p:cNvPr id="2" name="Rectangle 1"/>
          <p:cNvSpPr/>
          <p:nvPr/>
        </p:nvSpPr>
        <p:spPr>
          <a:xfrm>
            <a:off x="953889" y="1600200"/>
            <a:ext cx="1066800" cy="116211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21" name="Rectangle 20"/>
          <p:cNvSpPr/>
          <p:nvPr/>
        </p:nvSpPr>
        <p:spPr>
          <a:xfrm>
            <a:off x="953889" y="4343400"/>
            <a:ext cx="1066800" cy="123831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22" name="Rectangle 21"/>
          <p:cNvSpPr/>
          <p:nvPr/>
        </p:nvSpPr>
        <p:spPr>
          <a:xfrm>
            <a:off x="953889" y="2971800"/>
            <a:ext cx="1066800" cy="116211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23" name="Rectangle 22"/>
          <p:cNvSpPr/>
          <p:nvPr/>
        </p:nvSpPr>
        <p:spPr>
          <a:xfrm>
            <a:off x="7354689" y="1619310"/>
            <a:ext cx="1066800" cy="116211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24" name="Rectangle 23"/>
          <p:cNvSpPr/>
          <p:nvPr/>
        </p:nvSpPr>
        <p:spPr>
          <a:xfrm>
            <a:off x="7354689" y="4286310"/>
            <a:ext cx="1066800" cy="123831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25" name="Rectangle 24"/>
          <p:cNvSpPr/>
          <p:nvPr/>
        </p:nvSpPr>
        <p:spPr>
          <a:xfrm>
            <a:off x="7354689" y="2990910"/>
            <a:ext cx="1066800" cy="116211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26" name="Rectangle 25"/>
          <p:cNvSpPr/>
          <p:nvPr/>
        </p:nvSpPr>
        <p:spPr>
          <a:xfrm>
            <a:off x="2096889" y="1619310"/>
            <a:ext cx="5105400" cy="428655"/>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27" name="Rectangle 26"/>
          <p:cNvSpPr/>
          <p:nvPr/>
        </p:nvSpPr>
        <p:spPr>
          <a:xfrm>
            <a:off x="2096889" y="5124510"/>
            <a:ext cx="5181600" cy="428655"/>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28" name="Rectangle 27"/>
          <p:cNvSpPr/>
          <p:nvPr/>
        </p:nvSpPr>
        <p:spPr>
          <a:xfrm>
            <a:off x="3163689" y="2971801"/>
            <a:ext cx="2971800" cy="139071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Tree>
    <p:extLst>
      <p:ext uri="{BB962C8B-B14F-4D97-AF65-F5344CB8AC3E}">
        <p14:creationId xmlns:p14="http://schemas.microsoft.com/office/powerpoint/2010/main" val="37249106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0" name="Picture 10" descr="http://us.123rf.com/450wm/mindscanner/mindscanner1410/mindscanner141000183/32976520-word-cloud-with-mobile-advertising-related-tags.jpg?ve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983" y="4400559"/>
            <a:ext cx="2484218" cy="171056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457200" y="152718"/>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Rich media support</a:t>
            </a:r>
            <a:endParaRPr kumimoji="0" lang="en-MY" sz="3000" b="0" i="0" u="none" strike="noStrike" kern="1200" cap="all" spc="-60" normalizeH="0" baseline="0" noProof="0" dirty="0">
              <a:ln>
                <a:noFill/>
              </a:ln>
              <a:solidFill>
                <a:schemeClr val="tx1"/>
              </a:solidFill>
              <a:effectLst/>
              <a:uLnTx/>
              <a:uFillTx/>
              <a:latin typeface="Arial Black"/>
            </a:endParaRPr>
          </a:p>
        </p:txBody>
      </p:sp>
      <p:sp>
        <p:nvSpPr>
          <p:cNvPr id="3" name="Rectangle 2"/>
          <p:cNvSpPr/>
          <p:nvPr/>
        </p:nvSpPr>
        <p:spPr>
          <a:xfrm>
            <a:off x="6568966" y="4294830"/>
            <a:ext cx="2346434" cy="1477328"/>
          </a:xfrm>
          <a:prstGeom prst="rect">
            <a:avLst/>
          </a:prstGeom>
        </p:spPr>
        <p:txBody>
          <a:bodyPr wrap="square">
            <a:spAutoFit/>
          </a:bodyPr>
          <a:lstStyle/>
          <a:p>
            <a:pPr marL="285750" indent="-285750">
              <a:buFont typeface="Wingdings" panose="05000000000000000000" pitchFamily="2" charset="2"/>
              <a:buChar char="q"/>
            </a:pPr>
            <a:r>
              <a:rPr lang="en-US" dirty="0"/>
              <a:t>Static</a:t>
            </a:r>
          </a:p>
          <a:p>
            <a:pPr marL="285750" indent="-285750">
              <a:buFont typeface="Wingdings" panose="05000000000000000000" pitchFamily="2" charset="2"/>
              <a:buChar char="q"/>
            </a:pPr>
            <a:r>
              <a:rPr lang="en-US" dirty="0"/>
              <a:t>(Text / Picture</a:t>
            </a:r>
            <a:r>
              <a:rPr lang="en-US" dirty="0" smtClean="0"/>
              <a:t>)</a:t>
            </a:r>
          </a:p>
          <a:p>
            <a:pPr marL="285750" indent="-285750">
              <a:buFont typeface="Wingdings" panose="05000000000000000000" pitchFamily="2" charset="2"/>
              <a:buChar char="q"/>
            </a:pPr>
            <a:r>
              <a:rPr lang="en-US" dirty="0" smtClean="0"/>
              <a:t>Animation? Flash</a:t>
            </a:r>
          </a:p>
          <a:p>
            <a:pPr marL="285750" indent="-285750">
              <a:buFont typeface="Wingdings" panose="05000000000000000000" pitchFamily="2" charset="2"/>
              <a:buChar char="q"/>
            </a:pPr>
            <a:r>
              <a:rPr lang="en-US" dirty="0" smtClean="0"/>
              <a:t>Running Text</a:t>
            </a:r>
          </a:p>
          <a:p>
            <a:pPr marL="285750" indent="-285750">
              <a:buFont typeface="Wingdings" panose="05000000000000000000" pitchFamily="2" charset="2"/>
              <a:buChar char="q"/>
            </a:pPr>
            <a:r>
              <a:rPr lang="en-US" dirty="0" smtClean="0"/>
              <a:t>Video</a:t>
            </a:r>
            <a:endParaRPr lang="en-MY" dirty="0"/>
          </a:p>
        </p:txBody>
      </p:sp>
      <p:pic>
        <p:nvPicPr>
          <p:cNvPr id="10244" name="Picture 4" descr="http://pointroll.com/wp-content/uploads/2014/02/distribution.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9757" y="1761179"/>
            <a:ext cx="2531843" cy="1911542"/>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524000"/>
            <a:ext cx="1869417" cy="2876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1676407"/>
            <a:ext cx="3429000" cy="4312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0983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718"/>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Sample banner injections</a:t>
            </a:r>
            <a:endParaRPr kumimoji="0" lang="en-MY" sz="3000" b="0" i="0" u="none" strike="noStrike" kern="1200" cap="all" spc="-60" normalizeH="0" baseline="0" noProof="0" dirty="0">
              <a:ln>
                <a:noFill/>
              </a:ln>
              <a:solidFill>
                <a:schemeClr val="tx1"/>
              </a:solidFill>
              <a:effectLst/>
              <a:uLnTx/>
              <a:uFillTx/>
              <a:latin typeface="Arial Black"/>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4191000"/>
            <a:ext cx="6974484" cy="152400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9247" y="3024883"/>
            <a:ext cx="6958237" cy="937517"/>
          </a:xfrm>
          <a:prstGeom prst="rect">
            <a:avLst/>
          </a:prstGeom>
          <a:ln>
            <a:solidFill>
              <a:srgbClr val="0000CC"/>
            </a:solidFill>
          </a:ln>
        </p:spPr>
      </p:pic>
      <p:pic>
        <p:nvPicPr>
          <p:cNvPr id="10" name="Picture 9"/>
          <p:cNvPicPr>
            <a:picLocks noChangeAspect="1"/>
          </p:cNvPicPr>
          <p:nvPr/>
        </p:nvPicPr>
        <p:blipFill>
          <a:blip r:embed="rId5"/>
          <a:stretch>
            <a:fillRect/>
          </a:stretch>
        </p:blipFill>
        <p:spPr>
          <a:xfrm>
            <a:off x="1143000" y="1780158"/>
            <a:ext cx="6974484" cy="96304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11957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718"/>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Optimized reports</a:t>
            </a:r>
            <a:endParaRPr kumimoji="0" lang="en-MY" sz="3000" b="0" i="0" u="none" strike="noStrike" kern="1200" cap="all" spc="-60" normalizeH="0" baseline="0" noProof="0" dirty="0">
              <a:ln>
                <a:noFill/>
              </a:ln>
              <a:solidFill>
                <a:schemeClr val="tx1"/>
              </a:solidFill>
              <a:effectLst/>
              <a:uLnTx/>
              <a:uFillTx/>
              <a:latin typeface="Arial Black"/>
            </a:endParaRPr>
          </a:p>
        </p:txBody>
      </p:sp>
      <p:sp>
        <p:nvSpPr>
          <p:cNvPr id="20" name="Content Placeholder 2"/>
          <p:cNvSpPr>
            <a:spLocks noGrp="1"/>
          </p:cNvSpPr>
          <p:nvPr>
            <p:ph idx="1"/>
          </p:nvPr>
        </p:nvSpPr>
        <p:spPr>
          <a:xfrm>
            <a:off x="533400" y="1524000"/>
            <a:ext cx="3962400" cy="2924175"/>
          </a:xfrm>
        </p:spPr>
        <p:txBody>
          <a:bodyPr>
            <a:noAutofit/>
          </a:bodyPr>
          <a:lstStyle/>
          <a:p>
            <a:pPr>
              <a:buClr>
                <a:srgbClr val="002060"/>
              </a:buClr>
            </a:pPr>
            <a:r>
              <a:rPr lang="en-US" sz="1800" dirty="0">
                <a:cs typeface="Arial" panose="020B0604020202020204" pitchFamily="34" charset="0"/>
              </a:rPr>
              <a:t>Injection</a:t>
            </a:r>
          </a:p>
          <a:p>
            <a:pPr marL="685800" lvl="1" indent="-342900">
              <a:buClr>
                <a:srgbClr val="002060"/>
              </a:buClr>
              <a:buFont typeface="Wingdings" panose="05000000000000000000" pitchFamily="2" charset="2"/>
              <a:buChar char="§"/>
            </a:pPr>
            <a:r>
              <a:rPr lang="en-US" sz="1400" dirty="0">
                <a:cs typeface="Arial" panose="020B0604020202020204" pitchFamily="34" charset="0"/>
              </a:rPr>
              <a:t>No. of injection</a:t>
            </a:r>
          </a:p>
          <a:p>
            <a:pPr marL="685800" lvl="1" indent="-342900">
              <a:buClr>
                <a:srgbClr val="002060"/>
              </a:buClr>
              <a:buFont typeface="Wingdings" panose="05000000000000000000" pitchFamily="2" charset="2"/>
              <a:buChar char="§"/>
            </a:pPr>
            <a:r>
              <a:rPr lang="en-US" sz="1400" dirty="0">
                <a:cs typeface="Arial" panose="020B0604020202020204" pitchFamily="34" charset="0"/>
              </a:rPr>
              <a:t>Type of injection (banner, video)</a:t>
            </a:r>
          </a:p>
          <a:p>
            <a:pPr marL="685800" lvl="1" indent="-342900">
              <a:buClr>
                <a:srgbClr val="002060"/>
              </a:buClr>
              <a:buFont typeface="Wingdings" panose="05000000000000000000" pitchFamily="2" charset="2"/>
              <a:buChar char="§"/>
            </a:pPr>
            <a:r>
              <a:rPr lang="en-US" sz="1400" dirty="0">
                <a:cs typeface="Arial" panose="020B0604020202020204" pitchFamily="34" charset="0"/>
              </a:rPr>
              <a:t>Time of injection</a:t>
            </a:r>
          </a:p>
          <a:p>
            <a:pPr marL="685800" lvl="1" indent="-342900">
              <a:buClr>
                <a:srgbClr val="002060"/>
              </a:buClr>
              <a:buFont typeface="Wingdings" panose="05000000000000000000" pitchFamily="2" charset="2"/>
              <a:buChar char="§"/>
            </a:pPr>
            <a:r>
              <a:rPr lang="en-US" sz="1400" dirty="0">
                <a:cs typeface="Arial" panose="020B0604020202020204" pitchFamily="34" charset="0"/>
              </a:rPr>
              <a:t>Clients name of  injection </a:t>
            </a:r>
          </a:p>
          <a:p>
            <a:pPr>
              <a:buClr>
                <a:srgbClr val="002060"/>
              </a:buClr>
            </a:pPr>
            <a:r>
              <a:rPr lang="en-US" sz="1800" dirty="0">
                <a:cs typeface="Arial" panose="020B0604020202020204" pitchFamily="34" charset="0"/>
              </a:rPr>
              <a:t>Users URLs Access Behavior</a:t>
            </a:r>
          </a:p>
          <a:p>
            <a:pPr marL="698896" lvl="2" indent="-342900">
              <a:buClr>
                <a:srgbClr val="002060"/>
              </a:buClr>
              <a:buFont typeface="Wingdings" panose="05000000000000000000" pitchFamily="2" charset="2"/>
              <a:buChar char="§"/>
            </a:pPr>
            <a:r>
              <a:rPr lang="en-US" sz="1400" dirty="0" smtClean="0">
                <a:cs typeface="Arial" panose="020B0604020202020204" pitchFamily="34" charset="0"/>
              </a:rPr>
              <a:t>Sport, News, Social etc.</a:t>
            </a:r>
          </a:p>
          <a:p>
            <a:pPr>
              <a:buClr>
                <a:srgbClr val="002060"/>
              </a:buClr>
            </a:pPr>
            <a:r>
              <a:rPr lang="en-US" sz="1800" dirty="0" smtClean="0">
                <a:cs typeface="Arial" panose="020B0604020202020204" pitchFamily="34" charset="0"/>
              </a:rPr>
              <a:t>Users </a:t>
            </a:r>
            <a:r>
              <a:rPr lang="en-US" sz="1800" dirty="0">
                <a:cs typeface="Arial" panose="020B0604020202020204" pitchFamily="34" charset="0"/>
              </a:rPr>
              <a:t>Access Statistic</a:t>
            </a:r>
          </a:p>
          <a:p>
            <a:pPr marL="641746" lvl="2" indent="-285750">
              <a:buClr>
                <a:srgbClr val="002060"/>
              </a:buClr>
              <a:buFont typeface="Wingdings" panose="05000000000000000000" pitchFamily="2" charset="2"/>
              <a:buChar char="§"/>
            </a:pPr>
            <a:r>
              <a:rPr lang="en-US" sz="1400" dirty="0">
                <a:cs typeface="Arial" panose="020B0604020202020204" pitchFamily="34" charset="0"/>
              </a:rPr>
              <a:t>Devices, Time, Area etc.</a:t>
            </a:r>
          </a:p>
          <a:p>
            <a:pPr>
              <a:buFont typeface="Wingdings" panose="05000000000000000000" pitchFamily="2" charset="2"/>
              <a:buChar char="§"/>
            </a:pPr>
            <a:endParaRPr lang="en-US" sz="3000" dirty="0">
              <a:latin typeface="Arial" panose="020B0604020202020204" pitchFamily="34" charset="0"/>
              <a:cs typeface="Arial" panose="020B0604020202020204" pitchFamily="34" charset="0"/>
            </a:endParaRPr>
          </a:p>
          <a:p>
            <a:pPr>
              <a:buFont typeface="Wingdings" panose="05000000000000000000" pitchFamily="2" charset="2"/>
              <a:buChar char="§"/>
            </a:pPr>
            <a:endParaRPr lang="en-US" sz="3000" dirty="0">
              <a:latin typeface="Arial" panose="020B0604020202020204" pitchFamily="34" charset="0"/>
              <a:cs typeface="Arial" panose="020B0604020202020204" pitchFamily="34" charset="0"/>
            </a:endParaRPr>
          </a:p>
          <a:p>
            <a:pPr>
              <a:buFont typeface="Wingdings" panose="05000000000000000000" pitchFamily="2" charset="2"/>
              <a:buChar char="§"/>
            </a:pPr>
            <a:endParaRPr lang="en-US" sz="3000" dirty="0">
              <a:latin typeface="Arial" panose="020B0604020202020204" pitchFamily="34" charset="0"/>
              <a:cs typeface="Arial" panose="020B0604020202020204" pitchFamily="34" charset="0"/>
            </a:endParaRPr>
          </a:p>
          <a:p>
            <a:pPr lvl="1">
              <a:buFont typeface="Wingdings" panose="05000000000000000000" pitchFamily="2" charset="2"/>
              <a:buChar char="§"/>
            </a:pPr>
            <a:endParaRPr lang="en-US" sz="3000" dirty="0">
              <a:latin typeface="Arial" panose="020B0604020202020204" pitchFamily="34" charset="0"/>
              <a:cs typeface="Arial" panose="020B0604020202020204" pitchFamily="34" charset="0"/>
            </a:endParaRPr>
          </a:p>
        </p:txBody>
      </p:sp>
      <p:sp>
        <p:nvSpPr>
          <p:cNvPr id="22" name="Rectangle 21"/>
          <p:cNvSpPr/>
          <p:nvPr/>
        </p:nvSpPr>
        <p:spPr>
          <a:xfrm>
            <a:off x="533400" y="4308693"/>
            <a:ext cx="8305800" cy="1815882"/>
          </a:xfrm>
          <a:prstGeom prst="rect">
            <a:avLst/>
          </a:prstGeom>
        </p:spPr>
        <p:txBody>
          <a:bodyPr wrap="square">
            <a:spAutoFit/>
          </a:bodyPr>
          <a:lstStyle/>
          <a:p>
            <a:pPr algn="just"/>
            <a:r>
              <a:rPr lang="eu-ES" sz="1600" dirty="0" smtClean="0"/>
              <a:t>MCMC </a:t>
            </a:r>
            <a:r>
              <a:rPr lang="eu-ES" sz="1600" dirty="0"/>
              <a:t>able to extract report anytime from </a:t>
            </a:r>
            <a:r>
              <a:rPr lang="eu-ES" sz="1600" dirty="0" smtClean="0"/>
              <a:t>FR Salihin AdVedia</a:t>
            </a:r>
            <a:r>
              <a:rPr lang="eu-ES" sz="1600" dirty="0"/>
              <a:t>. Records </a:t>
            </a:r>
            <a:r>
              <a:rPr lang="eu-ES" sz="1600" dirty="0" smtClean="0"/>
              <a:t>can </a:t>
            </a:r>
            <a:r>
              <a:rPr lang="eu-ES" sz="1600" dirty="0"/>
              <a:t>be sorted based on many types of time frame, from daily basis, weekly basis, monthly or specific dates. </a:t>
            </a:r>
            <a:r>
              <a:rPr lang="eu-ES" sz="1600" dirty="0" smtClean="0"/>
              <a:t>FR Salihin AdVedia </a:t>
            </a:r>
            <a:r>
              <a:rPr lang="eu-ES" sz="1600" dirty="0"/>
              <a:t>also updating their records in real time, but pooling their update into website interface every 2 hours</a:t>
            </a:r>
            <a:r>
              <a:rPr lang="eu-ES" sz="1600" dirty="0" smtClean="0"/>
              <a:t>.</a:t>
            </a:r>
          </a:p>
          <a:p>
            <a:pPr algn="just"/>
            <a:endParaRPr lang="en-MY" sz="1600" dirty="0"/>
          </a:p>
          <a:p>
            <a:pPr algn="just"/>
            <a:r>
              <a:rPr lang="eu-ES" sz="1600" dirty="0"/>
              <a:t>Equipped with user-friendly graphic diagrams until easy spreadsheet that available to retrieve 24/7 to help Advertiser in measure their campaign effectiveness. </a:t>
            </a:r>
            <a:endParaRPr lang="en-MY" sz="1600" dirty="0"/>
          </a:p>
        </p:txBody>
      </p:sp>
      <p:sp>
        <p:nvSpPr>
          <p:cNvPr id="16" name="AutoShape 2" descr="Image result for optimized social media campaign repo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p>
        </p:txBody>
      </p:sp>
      <p:pic>
        <p:nvPicPr>
          <p:cNvPr id="12292" name="Picture 4" descr="http://digitalmarketingstrategy.ucd.ie/wp-content/uploads/2014/11/raven-tool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585025"/>
            <a:ext cx="4572000" cy="2558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41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718"/>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Ads Analytics</a:t>
            </a:r>
            <a:endParaRPr kumimoji="0" lang="en-MY" sz="3000" b="0" i="0" u="none" strike="noStrike" kern="1200" cap="all" spc="-60" normalizeH="0" baseline="0" noProof="0" dirty="0">
              <a:ln>
                <a:noFill/>
              </a:ln>
              <a:solidFill>
                <a:schemeClr val="tx1"/>
              </a:solidFill>
              <a:effectLst/>
              <a:uLnTx/>
              <a:uFillTx/>
              <a:latin typeface="Arial Black"/>
            </a:endParaRPr>
          </a:p>
        </p:txBody>
      </p:sp>
      <p:sp>
        <p:nvSpPr>
          <p:cNvPr id="12" name="Rectangle 11"/>
          <p:cNvSpPr/>
          <p:nvPr/>
        </p:nvSpPr>
        <p:spPr>
          <a:xfrm>
            <a:off x="4648199" y="1220834"/>
            <a:ext cx="4191890" cy="1169551"/>
          </a:xfrm>
          <a:prstGeom prst="rect">
            <a:avLst/>
          </a:prstGeom>
        </p:spPr>
        <p:txBody>
          <a:bodyPr wrap="square">
            <a:spAutoFit/>
          </a:bodyPr>
          <a:lstStyle/>
          <a:p>
            <a:pPr algn="ctr"/>
            <a:r>
              <a:rPr lang="en-MY" b="1" dirty="0"/>
              <a:t>Custom </a:t>
            </a:r>
            <a:r>
              <a:rPr lang="en-MY" b="1" dirty="0" smtClean="0"/>
              <a:t>Dashboards</a:t>
            </a:r>
          </a:p>
          <a:p>
            <a:pPr algn="ctr"/>
            <a:endParaRPr lang="en-MY" sz="1000" dirty="0"/>
          </a:p>
          <a:p>
            <a:pPr algn="just"/>
            <a:r>
              <a:rPr lang="en-MY" sz="1400" dirty="0"/>
              <a:t>No more digging through reports. Put all the information you need on a custom Dashboard that you can email to others.</a:t>
            </a:r>
          </a:p>
        </p:txBody>
      </p:sp>
      <p:sp>
        <p:nvSpPr>
          <p:cNvPr id="13" name="Rectangle 12"/>
          <p:cNvSpPr/>
          <p:nvPr/>
        </p:nvSpPr>
        <p:spPr>
          <a:xfrm>
            <a:off x="609600" y="3404458"/>
            <a:ext cx="3990850" cy="1508105"/>
          </a:xfrm>
          <a:prstGeom prst="rect">
            <a:avLst/>
          </a:prstGeom>
        </p:spPr>
        <p:txBody>
          <a:bodyPr wrap="square">
            <a:spAutoFit/>
          </a:bodyPr>
          <a:lstStyle/>
          <a:p>
            <a:pPr algn="just"/>
            <a:r>
              <a:rPr lang="en-MY" b="1" dirty="0"/>
              <a:t>Actionable insight into your advertising and website design</a:t>
            </a:r>
            <a:endParaRPr lang="en-MY" dirty="0"/>
          </a:p>
          <a:p>
            <a:pPr algn="just"/>
            <a:r>
              <a:rPr lang="en-MY" sz="1400" i="1" dirty="0"/>
              <a:t>Ads analytics helps Government, advertisers &amp; entrepreneurs to find out what advertising copy pulled the most responses, and what landing pages and content make the most money for them.</a:t>
            </a:r>
          </a:p>
        </p:txBody>
      </p:sp>
      <p:sp>
        <p:nvSpPr>
          <p:cNvPr id="14" name="Rectangle 13"/>
          <p:cNvSpPr/>
          <p:nvPr/>
        </p:nvSpPr>
        <p:spPr>
          <a:xfrm>
            <a:off x="609600" y="5032322"/>
            <a:ext cx="3990850" cy="1015663"/>
          </a:xfrm>
          <a:prstGeom prst="rect">
            <a:avLst/>
          </a:prstGeom>
        </p:spPr>
        <p:txBody>
          <a:bodyPr wrap="square">
            <a:spAutoFit/>
          </a:bodyPr>
          <a:lstStyle/>
          <a:p>
            <a:pPr algn="ctr"/>
            <a:r>
              <a:rPr lang="en-MY" b="1" dirty="0"/>
              <a:t>Sophisticated Analytics</a:t>
            </a:r>
            <a:endParaRPr lang="en-MY" dirty="0"/>
          </a:p>
          <a:p>
            <a:pPr algn="just"/>
            <a:r>
              <a:rPr lang="en-MY" sz="1400" i="1" dirty="0"/>
              <a:t>Our analytics has all the features you'd expect from the high-end analytics offering. It also provides tightly integrated support.</a:t>
            </a:r>
          </a:p>
        </p:txBody>
      </p:sp>
      <p:sp>
        <p:nvSpPr>
          <p:cNvPr id="15" name="Rectangle 14"/>
          <p:cNvSpPr/>
          <p:nvPr/>
        </p:nvSpPr>
        <p:spPr>
          <a:xfrm>
            <a:off x="4648199" y="4718340"/>
            <a:ext cx="4221089" cy="1169551"/>
          </a:xfrm>
          <a:prstGeom prst="rect">
            <a:avLst/>
          </a:prstGeom>
        </p:spPr>
        <p:txBody>
          <a:bodyPr wrap="square">
            <a:spAutoFit/>
          </a:bodyPr>
          <a:lstStyle/>
          <a:p>
            <a:pPr algn="ctr"/>
            <a:r>
              <a:rPr lang="en-MY" b="1" dirty="0" smtClean="0"/>
              <a:t>Tracks </a:t>
            </a:r>
            <a:r>
              <a:rPr lang="en-MY" b="1" dirty="0"/>
              <a:t>all </a:t>
            </a:r>
            <a:r>
              <a:rPr lang="en-MY" b="1" dirty="0" smtClean="0"/>
              <a:t>campaigns</a:t>
            </a:r>
          </a:p>
          <a:p>
            <a:pPr algn="ctr"/>
            <a:endParaRPr lang="en-MY" sz="1000" dirty="0"/>
          </a:p>
          <a:p>
            <a:pPr algn="just"/>
            <a:r>
              <a:rPr lang="en-MY" sz="1400" dirty="0" smtClean="0"/>
              <a:t>FR </a:t>
            </a:r>
            <a:r>
              <a:rPr lang="en-MY" sz="1400" dirty="0" err="1" smtClean="0"/>
              <a:t>Salihin</a:t>
            </a:r>
            <a:r>
              <a:rPr lang="en-MY" sz="1400" dirty="0" smtClean="0"/>
              <a:t> Ads </a:t>
            </a:r>
            <a:r>
              <a:rPr lang="en-MY" sz="1400" dirty="0"/>
              <a:t>Analytics tracks all online campaigns, from small text based to full fledge campaign, regardless of time, </a:t>
            </a:r>
            <a:r>
              <a:rPr lang="en-MY" sz="1400" dirty="0" smtClean="0"/>
              <a:t>size, </a:t>
            </a:r>
            <a:r>
              <a:rPr lang="en-MY" sz="1400" dirty="0"/>
              <a:t>period and budget.</a:t>
            </a:r>
          </a:p>
        </p:txBody>
      </p:sp>
      <p:pic>
        <p:nvPicPr>
          <p:cNvPr id="13314" name="Picture 2" descr="http://www.rightclickitserv.com/CreativeContents/themes/RightClick/images/convers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219200"/>
            <a:ext cx="3990850" cy="2185258"/>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7888" y="2428485"/>
            <a:ext cx="4171312"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7900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718"/>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System architecture</a:t>
            </a:r>
            <a:endParaRPr kumimoji="0" lang="en-MY" sz="3000" b="0" i="0" u="none" strike="noStrike" kern="1200" cap="all" spc="-60" normalizeH="0" baseline="0" noProof="0" dirty="0">
              <a:ln>
                <a:noFill/>
              </a:ln>
              <a:solidFill>
                <a:schemeClr val="tx1"/>
              </a:solidFill>
              <a:effectLst/>
              <a:uLnTx/>
              <a:uFillTx/>
              <a:latin typeface="Arial Black"/>
            </a:endParaRPr>
          </a:p>
        </p:txBody>
      </p:sp>
      <p:sp>
        <p:nvSpPr>
          <p:cNvPr id="6" name="Rectangle 5"/>
          <p:cNvSpPr/>
          <p:nvPr/>
        </p:nvSpPr>
        <p:spPr>
          <a:xfrm>
            <a:off x="6564536" y="4770437"/>
            <a:ext cx="2427064" cy="246221"/>
          </a:xfrm>
          <a:prstGeom prst="rect">
            <a:avLst/>
          </a:prstGeom>
        </p:spPr>
        <p:txBody>
          <a:bodyPr wrap="square">
            <a:spAutoFit/>
          </a:bodyPr>
          <a:lstStyle/>
          <a:p>
            <a:r>
              <a:rPr lang="eu-ES" sz="1000" i="1" dirty="0"/>
              <a:t>Diagram 1: </a:t>
            </a:r>
            <a:r>
              <a:rPr lang="eu-ES" sz="1000" i="1" dirty="0" smtClean="0"/>
              <a:t>FR Salihin Ads Architecture</a:t>
            </a:r>
            <a:endParaRPr lang="en-MY" sz="1000" dirty="0"/>
          </a:p>
        </p:txBody>
      </p:sp>
      <p:pic>
        <p:nvPicPr>
          <p:cNvPr id="7" name="Picture 3" descr="central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63" y="1447800"/>
            <a:ext cx="5943600" cy="370363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6564535" y="1494849"/>
            <a:ext cx="2198465" cy="2800767"/>
          </a:xfrm>
          <a:prstGeom prst="rect">
            <a:avLst/>
          </a:prstGeom>
        </p:spPr>
        <p:txBody>
          <a:bodyPr wrap="square">
            <a:spAutoFit/>
          </a:bodyPr>
          <a:lstStyle/>
          <a:p>
            <a:pPr algn="just"/>
            <a:r>
              <a:rPr lang="eu-ES" sz="1600" dirty="0" smtClean="0"/>
              <a:t>We develop </a:t>
            </a:r>
            <a:r>
              <a:rPr lang="eu-ES" sz="1600" dirty="0"/>
              <a:t>application server that able to be installed on </a:t>
            </a:r>
            <a:r>
              <a:rPr lang="eu-ES" sz="1600" dirty="0" smtClean="0"/>
              <a:t>PI1M </a:t>
            </a:r>
            <a:r>
              <a:rPr lang="eu-ES" sz="1600" dirty="0"/>
              <a:t>NOC. By implementing centralize </a:t>
            </a:r>
            <a:r>
              <a:rPr lang="eu-ES" sz="1600" dirty="0" smtClean="0"/>
              <a:t>server</a:t>
            </a:r>
            <a:r>
              <a:rPr lang="eu-ES" sz="1600" dirty="0"/>
              <a:t>, </a:t>
            </a:r>
            <a:r>
              <a:rPr lang="eu-ES" sz="1600" dirty="0" smtClean="0"/>
              <a:t>PI1M </a:t>
            </a:r>
            <a:r>
              <a:rPr lang="eu-ES" sz="1600" dirty="0"/>
              <a:t>focus in power of </a:t>
            </a:r>
            <a:r>
              <a:rPr lang="eu-ES" sz="1600" dirty="0" smtClean="0"/>
              <a:t>FR Salihin Ads Vedia server </a:t>
            </a:r>
            <a:r>
              <a:rPr lang="eu-ES" sz="1600" dirty="0"/>
              <a:t>without need to monitor distributed gateways that place near subscriber place.</a:t>
            </a:r>
            <a:endParaRPr lang="en-MY" sz="1600" dirty="0"/>
          </a:p>
        </p:txBody>
      </p:sp>
      <p:sp>
        <p:nvSpPr>
          <p:cNvPr id="9" name="Rectangle 8"/>
          <p:cNvSpPr/>
          <p:nvPr/>
        </p:nvSpPr>
        <p:spPr>
          <a:xfrm>
            <a:off x="448062" y="5151437"/>
            <a:ext cx="8543537" cy="923330"/>
          </a:xfrm>
          <a:prstGeom prst="rect">
            <a:avLst/>
          </a:prstGeom>
        </p:spPr>
        <p:txBody>
          <a:bodyPr wrap="square">
            <a:spAutoFit/>
          </a:bodyPr>
          <a:lstStyle/>
          <a:p>
            <a:pPr marL="285750" indent="-285750">
              <a:buFont typeface="Calibri" panose="020F0502020204030204" pitchFamily="34" charset="0"/>
              <a:buChar char="*"/>
            </a:pPr>
            <a:r>
              <a:rPr lang="eu-ES" dirty="0" smtClean="0"/>
              <a:t>PI1M server must be robust and reliable enough to </a:t>
            </a:r>
            <a:r>
              <a:rPr lang="eu-ES" dirty="0"/>
              <a:t>support data traffics. Since the amount of traffic is huge, careful load balancing, clustering server and backup server need to </a:t>
            </a:r>
            <a:r>
              <a:rPr lang="eu-ES" dirty="0" smtClean="0"/>
              <a:t>be install </a:t>
            </a:r>
            <a:r>
              <a:rPr lang="eu-ES" dirty="0"/>
              <a:t>and </a:t>
            </a:r>
            <a:r>
              <a:rPr lang="eu-ES" dirty="0" smtClean="0"/>
              <a:t>made ready</a:t>
            </a:r>
            <a:r>
              <a:rPr lang="eu-ES" dirty="0"/>
              <a:t>.</a:t>
            </a:r>
            <a:endParaRPr lang="en-MY" dirty="0"/>
          </a:p>
        </p:txBody>
      </p:sp>
    </p:spTree>
    <p:extLst>
      <p:ext uri="{BB962C8B-B14F-4D97-AF65-F5344CB8AC3E}">
        <p14:creationId xmlns:p14="http://schemas.microsoft.com/office/powerpoint/2010/main" val="426506882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52718"/>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Proposed workflow</a:t>
            </a:r>
            <a:endParaRPr kumimoji="0" lang="en-MY" sz="3000" b="0" i="0" u="none" strike="noStrike" kern="1200" cap="all" spc="-60" normalizeH="0" baseline="0" noProof="0" dirty="0">
              <a:ln>
                <a:noFill/>
              </a:ln>
              <a:solidFill>
                <a:schemeClr val="tx1"/>
              </a:solidFill>
              <a:effectLst/>
              <a:uLnTx/>
              <a:uFillTx/>
              <a:latin typeface="Arial Black"/>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6870" y="1649055"/>
            <a:ext cx="1406768" cy="990600"/>
          </a:xfrm>
          <a:prstGeom prst="rect">
            <a:avLst/>
          </a:prstGeom>
        </p:spPr>
      </p:pic>
      <p:sp>
        <p:nvSpPr>
          <p:cNvPr id="14" name="Rectangle 13"/>
          <p:cNvSpPr/>
          <p:nvPr/>
        </p:nvSpPr>
        <p:spPr bwMode="auto">
          <a:xfrm>
            <a:off x="4343400" y="3869273"/>
            <a:ext cx="3733800" cy="88265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endParaRPr lang="en-US">
              <a:solidFill>
                <a:schemeClr val="tx1"/>
              </a:solidFill>
            </a:endParaRPr>
          </a:p>
        </p:txBody>
      </p:sp>
      <p:cxnSp>
        <p:nvCxnSpPr>
          <p:cNvPr id="15" name="Straight Arrow Connector 14"/>
          <p:cNvCxnSpPr/>
          <p:nvPr/>
        </p:nvCxnSpPr>
        <p:spPr>
          <a:xfrm>
            <a:off x="5557838" y="2715855"/>
            <a:ext cx="0" cy="9794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bwMode="auto">
          <a:xfrm>
            <a:off x="1938339" y="3930297"/>
            <a:ext cx="457200" cy="0"/>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bwMode="auto">
          <a:xfrm>
            <a:off x="2395538" y="3930297"/>
            <a:ext cx="0" cy="882651"/>
          </a:xfrm>
          <a:prstGeom prst="line">
            <a:avLst/>
          </a:prstGeom>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bwMode="auto">
          <a:xfrm>
            <a:off x="1938339" y="4812948"/>
            <a:ext cx="457200" cy="0"/>
          </a:xfrm>
          <a:prstGeom prst="line">
            <a:avLst/>
          </a:prstGeom>
        </p:spPr>
        <p:style>
          <a:lnRef idx="2">
            <a:schemeClr val="dk1"/>
          </a:lnRef>
          <a:fillRef idx="0">
            <a:schemeClr val="dk1"/>
          </a:fillRef>
          <a:effectRef idx="1">
            <a:schemeClr val="dk1"/>
          </a:effectRef>
          <a:fontRef idx="minor">
            <a:schemeClr val="tx1"/>
          </a:fontRef>
        </p:style>
      </p:cxnSp>
      <p:cxnSp>
        <p:nvCxnSpPr>
          <p:cNvPr id="19" name="Straight Arrow Connector 18"/>
          <p:cNvCxnSpPr/>
          <p:nvPr/>
        </p:nvCxnSpPr>
        <p:spPr bwMode="auto">
          <a:xfrm>
            <a:off x="2395538" y="4371623"/>
            <a:ext cx="1600200"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0" name="TextBox 15"/>
          <p:cNvSpPr txBox="1">
            <a:spLocks noChangeArrowheads="1"/>
          </p:cNvSpPr>
          <p:nvPr/>
        </p:nvSpPr>
        <p:spPr bwMode="auto">
          <a:xfrm>
            <a:off x="2433638" y="3564473"/>
            <a:ext cx="17906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dirty="0" smtClean="0"/>
              <a:t>PI1M allow </a:t>
            </a:r>
            <a:endParaRPr lang="en-US" altLang="en-US" sz="1600" dirty="0"/>
          </a:p>
          <a:p>
            <a:pPr algn="ctr" eaLnBrk="1" hangingPunct="1">
              <a:spcBef>
                <a:spcPct val="0"/>
              </a:spcBef>
              <a:buFontTx/>
              <a:buNone/>
            </a:pPr>
            <a:r>
              <a:rPr lang="en-US" altLang="en-US" sz="1600" dirty="0" smtClean="0"/>
              <a:t>FR </a:t>
            </a:r>
            <a:r>
              <a:rPr lang="en-US" altLang="en-US" sz="1600" dirty="0" err="1" smtClean="0"/>
              <a:t>Salihin</a:t>
            </a:r>
            <a:r>
              <a:rPr lang="en-US" altLang="en-US" sz="1600" dirty="0" smtClean="0"/>
              <a:t> to</a:t>
            </a:r>
            <a:endParaRPr lang="en-US" altLang="en-US" sz="1600" dirty="0"/>
          </a:p>
        </p:txBody>
      </p:sp>
      <p:sp>
        <p:nvSpPr>
          <p:cNvPr id="21" name="TextBox 31"/>
          <p:cNvSpPr txBox="1">
            <a:spLocks noChangeArrowheads="1"/>
          </p:cNvSpPr>
          <p:nvPr/>
        </p:nvSpPr>
        <p:spPr bwMode="auto">
          <a:xfrm>
            <a:off x="2395583" y="4402673"/>
            <a:ext cx="182870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pPr>
            <a:r>
              <a:rPr lang="en-US" altLang="en-US" sz="1600" dirty="0"/>
              <a:t>Install &amp; commissioning New Digital Online Media Platform to their NOC.</a:t>
            </a:r>
          </a:p>
        </p:txBody>
      </p:sp>
      <p:sp>
        <p:nvSpPr>
          <p:cNvPr id="22" name="TextBox 17"/>
          <p:cNvSpPr txBox="1">
            <a:spLocks noChangeArrowheads="1"/>
          </p:cNvSpPr>
          <p:nvPr/>
        </p:nvSpPr>
        <p:spPr bwMode="auto">
          <a:xfrm>
            <a:off x="5562600" y="2573873"/>
            <a:ext cx="2286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en-US" altLang="en-US" sz="1600" dirty="0" smtClean="0"/>
              <a:t>KKMM via MCMC as the PI1M Project Owner appoint FR </a:t>
            </a:r>
            <a:r>
              <a:rPr lang="en-US" altLang="en-US" sz="1600" dirty="0" err="1" smtClean="0"/>
              <a:t>Salihin</a:t>
            </a:r>
            <a:r>
              <a:rPr lang="en-US" altLang="en-US" sz="1600" dirty="0" smtClean="0"/>
              <a:t> to kick start new digital media project</a:t>
            </a:r>
            <a:endParaRPr lang="en-US" altLang="en-US" sz="1600" dirty="0"/>
          </a:p>
        </p:txBody>
      </p:sp>
      <p:sp>
        <p:nvSpPr>
          <p:cNvPr id="23" name="TextBox 18"/>
          <p:cNvSpPr txBox="1">
            <a:spLocks noChangeArrowheads="1"/>
          </p:cNvSpPr>
          <p:nvPr/>
        </p:nvSpPr>
        <p:spPr bwMode="auto">
          <a:xfrm>
            <a:off x="4267200" y="4848761"/>
            <a:ext cx="3810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spcBef>
                <a:spcPct val="0"/>
              </a:spcBef>
              <a:buFontTx/>
              <a:buNone/>
            </a:pPr>
            <a:r>
              <a:rPr lang="en-US" altLang="en-US" sz="1600" dirty="0" smtClean="0"/>
              <a:t>FR </a:t>
            </a:r>
            <a:r>
              <a:rPr lang="en-US" altLang="en-US" sz="1600" dirty="0" err="1" smtClean="0"/>
              <a:t>Salihin</a:t>
            </a:r>
            <a:r>
              <a:rPr lang="en-US" altLang="en-US" sz="1600" dirty="0" smtClean="0"/>
              <a:t> </a:t>
            </a:r>
            <a:r>
              <a:rPr lang="en-US" altLang="en-US" sz="1600" dirty="0"/>
              <a:t>will be appointed as </a:t>
            </a:r>
            <a:r>
              <a:rPr lang="en-US" altLang="en-US" sz="1600" dirty="0" smtClean="0"/>
              <a:t>turn key technology </a:t>
            </a:r>
            <a:r>
              <a:rPr lang="en-US" altLang="en-US" sz="1600" dirty="0"/>
              <a:t>partner in install &amp; commissioning the system and solutions and consult </a:t>
            </a:r>
            <a:r>
              <a:rPr lang="en-US" altLang="en-US" sz="1600" dirty="0" smtClean="0"/>
              <a:t>KKMM &amp; MCMC </a:t>
            </a:r>
            <a:r>
              <a:rPr lang="en-US" altLang="en-US" sz="1600" dirty="0"/>
              <a:t>in operate and manage the </a:t>
            </a:r>
            <a:r>
              <a:rPr lang="en-US" altLang="en-US" sz="1600" dirty="0" smtClean="0"/>
              <a:t>Ads platform.</a:t>
            </a:r>
            <a:endParaRPr lang="en-US" altLang="en-US" sz="1600" dirty="0"/>
          </a:p>
        </p:txBody>
      </p:sp>
      <p:pic>
        <p:nvPicPr>
          <p:cNvPr id="26" name="Picture 4" descr="http://spgsepayang.pi1m.my/images/pi1msepayang/profilkampung/logopi1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3948441"/>
            <a:ext cx="1480000" cy="35670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https://encrypted-tbn0.gstatic.com/images?q=tbn:ANd9GcT88ICO_LEp7x-A-0bb9EohjoviOuHioYzKQIuC6pt9CxQYNzW9nQ"/>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4250273"/>
            <a:ext cx="762000" cy="506186"/>
          </a:xfrm>
          <a:prstGeom prst="rect">
            <a:avLst/>
          </a:prstGeom>
          <a:noFill/>
          <a:extLst>
            <a:ext uri="{909E8E84-426E-40DD-AFC4-6F175D3DCCD1}">
              <a14:hiddenFill xmlns:a14="http://schemas.microsoft.com/office/drawing/2010/main">
                <a:solidFill>
                  <a:srgbClr val="FFFFFF"/>
                </a:solidFill>
              </a14:hiddenFill>
            </a:ext>
          </a:extLst>
        </p:spPr>
      </p:pic>
      <p:pic>
        <p:nvPicPr>
          <p:cNvPr id="25" name="Shape 109"/>
          <p:cNvPicPr preferRelativeResize="0">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76194" y="4233501"/>
            <a:ext cx="1406525" cy="276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9" descr="C:\Users\User\Downloads\logo f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5663" y="3981423"/>
            <a:ext cx="15779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067252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0" y="3276918"/>
            <a:ext cx="7620000" cy="837882"/>
          </a:xfrm>
          <a:prstGeom prst="rect">
            <a:avLst/>
          </a:prstGeom>
        </p:spPr>
        <p:txBody>
          <a:bodyPr vert="horz" lIns="91440" tIns="45720" rIns="91440" bIns="45720" rtlCol="0" anchor="b">
            <a:normAutofit fontScale="92500" lnSpcReduction="200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chemeClr val="tx1"/>
                </a:solidFill>
                <a:latin typeface="Arial Black"/>
              </a:rPr>
              <a:t>NEW DIGITAL MEDIA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solidFill>
                  <a:schemeClr val="tx1"/>
                </a:solidFill>
                <a:latin typeface="Arial Black"/>
              </a:rPr>
              <a:t>PRESENTATION SLIDES</a:t>
            </a:r>
            <a:endParaRPr kumimoji="0" lang="en-MY" sz="3200" b="0" i="0" u="none" strike="noStrike" kern="1200" cap="all" spc="-60" normalizeH="0" baseline="0" noProof="0" dirty="0">
              <a:ln>
                <a:noFill/>
              </a:ln>
              <a:solidFill>
                <a:schemeClr val="tx1"/>
              </a:solidFill>
              <a:effectLst/>
              <a:uLnTx/>
              <a:uFillTx/>
              <a:latin typeface="Arial Black"/>
            </a:endParaRPr>
          </a:p>
        </p:txBody>
      </p:sp>
      <p:sp>
        <p:nvSpPr>
          <p:cNvPr id="3" name="TextBox 2"/>
          <p:cNvSpPr txBox="1"/>
          <p:nvPr/>
        </p:nvSpPr>
        <p:spPr>
          <a:xfrm>
            <a:off x="1066800" y="824805"/>
            <a:ext cx="7055316" cy="954107"/>
          </a:xfrm>
          <a:prstGeom prst="rect">
            <a:avLst/>
          </a:prstGeom>
          <a:noFill/>
        </p:spPr>
        <p:txBody>
          <a:bodyPr wrap="square" rtlCol="0">
            <a:spAutoFit/>
          </a:bodyPr>
          <a:lstStyle/>
          <a:p>
            <a:pPr algn="ctr"/>
            <a:r>
              <a:rPr lang="en-US" sz="2800" b="1" dirty="0"/>
              <a:t>PI1M COMMUNITY </a:t>
            </a:r>
            <a:r>
              <a:rPr lang="en-US" sz="2800" b="1" dirty="0" smtClean="0"/>
              <a:t>CONTENT</a:t>
            </a:r>
            <a:endParaRPr lang="en-US" sz="2800" b="1" dirty="0"/>
          </a:p>
          <a:p>
            <a:pPr algn="ctr"/>
            <a:r>
              <a:rPr lang="en-US" sz="2800" b="1" dirty="0"/>
              <a:t>ENHANCEMENT &amp; </a:t>
            </a:r>
            <a:r>
              <a:rPr lang="en-US" sz="2800" b="1" dirty="0" smtClean="0"/>
              <a:t>EMPOWERMENT</a:t>
            </a:r>
            <a:endParaRPr lang="en-MY" sz="2800" b="1" dirty="0"/>
          </a:p>
        </p:txBody>
      </p:sp>
    </p:spTree>
    <p:extLst>
      <p:ext uri="{BB962C8B-B14F-4D97-AF65-F5344CB8AC3E}">
        <p14:creationId xmlns:p14="http://schemas.microsoft.com/office/powerpoint/2010/main" val="21041079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ubtitle 2"/>
          <p:cNvSpPr txBox="1">
            <a:spLocks/>
          </p:cNvSpPr>
          <p:nvPr/>
        </p:nvSpPr>
        <p:spPr>
          <a:xfrm>
            <a:off x="838200" y="2128217"/>
            <a:ext cx="7492761" cy="2986826"/>
          </a:xfrm>
          <a:prstGeom prst="rect">
            <a:avLst/>
          </a:prstGeom>
        </p:spPr>
        <p:txBody>
          <a:bodyPr vert="horz" anchor="ctr">
            <a:noAutofit/>
          </a:bodyPr>
          <a:lstStyle>
            <a:lvl1pPr marL="274320" indent="-274320" algn="l" rtl="0" eaLnBrk="1" latinLnBrk="0" hangingPunct="1">
              <a:spcBef>
                <a:spcPct val="20000"/>
              </a:spcBef>
              <a:buClr>
                <a:schemeClr val="accent2"/>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1">
                    <a:lumMod val="65000"/>
                    <a:lumOff val="35000"/>
                  </a:schemeClr>
                </a:solidFill>
                <a:latin typeface="+mn-lt"/>
                <a:ea typeface="+mn-ea"/>
                <a:cs typeface="+mn-cs"/>
              </a:defRPr>
            </a:lvl2pPr>
            <a:lvl3pPr marL="822960" indent="-228600" algn="l" rtl="0" eaLnBrk="1" latinLnBrk="0" hangingPunct="1">
              <a:spcBef>
                <a:spcPct val="20000"/>
              </a:spcBef>
              <a:buClr>
                <a:schemeClr val="accent2"/>
              </a:buClr>
              <a:buSzPct val="75000"/>
              <a:buFont typeface="Wingdings 2"/>
              <a:buChar char=""/>
              <a:defRPr kumimoji="0" sz="2000" kern="1200">
                <a:solidFill>
                  <a:schemeClr val="tx1">
                    <a:lumMod val="65000"/>
                    <a:lumOff val="35000"/>
                  </a:schemeClr>
                </a:solidFill>
                <a:latin typeface="+mn-lt"/>
                <a:ea typeface="+mn-ea"/>
                <a:cs typeface="+mn-cs"/>
              </a:defRPr>
            </a:lvl3pPr>
            <a:lvl4pPr marL="1097280" indent="-228600" algn="l" rtl="0" eaLnBrk="1" latinLnBrk="0" hangingPunct="1">
              <a:spcBef>
                <a:spcPct val="20000"/>
              </a:spcBef>
              <a:buClr>
                <a:schemeClr val="accent2"/>
              </a:buClr>
              <a:buSzPct val="70000"/>
              <a:buFont typeface="Wingdings"/>
              <a:buChar char=""/>
              <a:defRPr kumimoji="0" sz="2000" kern="1200">
                <a:solidFill>
                  <a:schemeClr val="tx1">
                    <a:lumMod val="65000"/>
                    <a:lumOff val="35000"/>
                  </a:schemeClr>
                </a:solidFill>
                <a:latin typeface="+mn-lt"/>
                <a:ea typeface="+mn-ea"/>
                <a:cs typeface="+mn-cs"/>
              </a:defRPr>
            </a:lvl4pPr>
            <a:lvl5pPr marL="1371600" indent="-228600" algn="l" rtl="0" eaLnBrk="1" latinLnBrk="0" hangingPunct="1">
              <a:spcBef>
                <a:spcPct val="20000"/>
              </a:spcBef>
              <a:buClr>
                <a:schemeClr val="accent2"/>
              </a:buClr>
              <a:buFontTx/>
              <a:buChar char="•"/>
              <a:defRPr kumimoji="0" sz="1800" kern="1200">
                <a:solidFill>
                  <a:schemeClr val="tx1">
                    <a:lumMod val="65000"/>
                    <a:lumOff val="35000"/>
                  </a:schemeClr>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sz="3600" b="1" dirty="0" smtClean="0">
                <a:solidFill>
                  <a:schemeClr val="bg1"/>
                </a:solidFill>
                <a:effectLst>
                  <a:outerShdw blurRad="38100" dist="38100" dir="2700000" algn="tl">
                    <a:srgbClr val="000000">
                      <a:alpha val="43137"/>
                    </a:srgbClr>
                  </a:outerShdw>
                </a:effectLst>
              </a:rPr>
              <a:t>Monetization of PI1M Wi-Fi Network with Digital Online Media Platform as New Revenue and Communication Channel  </a:t>
            </a:r>
            <a:endParaRPr lang="en-US" sz="3600" b="1" dirty="0">
              <a:solidFill>
                <a:schemeClr val="bg1"/>
              </a:solidFill>
              <a:effectLst>
                <a:outerShdw blurRad="38100" dist="38100" dir="2700000" algn="tl">
                  <a:srgbClr val="000000">
                    <a:alpha val="43137"/>
                  </a:srgbClr>
                </a:outerShdw>
              </a:effectLst>
            </a:endParaRPr>
          </a:p>
        </p:txBody>
      </p:sp>
      <p:pic>
        <p:nvPicPr>
          <p:cNvPr id="9" name="Picture 8"/>
          <p:cNvPicPr>
            <a:picLocks noChangeAspect="1"/>
          </p:cNvPicPr>
          <p:nvPr/>
        </p:nvPicPr>
        <p:blipFill>
          <a:blip r:embed="rId4"/>
          <a:stretch>
            <a:fillRect/>
          </a:stretch>
        </p:blipFill>
        <p:spPr>
          <a:xfrm>
            <a:off x="223006" y="291548"/>
            <a:ext cx="1834394" cy="1836668"/>
          </a:xfrm>
          <a:prstGeom prst="rect">
            <a:avLst/>
          </a:prstGeom>
          <a:ln>
            <a:noFill/>
          </a:ln>
          <a:effectLst>
            <a:outerShdw blurRad="190500" algn="tl" rotWithShape="0">
              <a:srgbClr val="000000">
                <a:alpha val="70000"/>
              </a:srgbClr>
            </a:outerShdw>
          </a:effectLst>
        </p:spPr>
      </p:pic>
      <p:grpSp>
        <p:nvGrpSpPr>
          <p:cNvPr id="11" name="Group 10"/>
          <p:cNvGrpSpPr/>
          <p:nvPr/>
        </p:nvGrpSpPr>
        <p:grpSpPr>
          <a:xfrm>
            <a:off x="575601" y="5115043"/>
            <a:ext cx="4069816" cy="1153615"/>
            <a:chOff x="3464226" y="2605270"/>
            <a:chExt cx="5426421" cy="1153615"/>
          </a:xfrm>
        </p:grpSpPr>
        <p:pic>
          <p:nvPicPr>
            <p:cNvPr id="12" name="Picture 11"/>
            <p:cNvPicPr>
              <a:picLocks noChangeAspect="1"/>
            </p:cNvPicPr>
            <p:nvPr/>
          </p:nvPicPr>
          <p:blipFill>
            <a:blip r:embed="rId5" cstate="print">
              <a:duotone>
                <a:schemeClr val="accent3">
                  <a:shade val="45000"/>
                  <a:satMod val="135000"/>
                </a:schemeClr>
                <a:prstClr val="white"/>
              </a:duotone>
              <a:extLst>
                <a:ext uri="{BEBA8EAE-BF5A-486C-A8C5-ECC9F3942E4B}">
                  <a14:imgProps xmlns:a14="http://schemas.microsoft.com/office/drawing/2010/main">
                    <a14:imgLayer r:embed="rId6">
                      <a14:imgEffect>
                        <a14:artisticPaintStrokes/>
                      </a14:imgEffect>
                      <a14:imgEffect>
                        <a14:sharpenSoften amount="50000"/>
                      </a14:imgEffect>
                    </a14:imgLayer>
                  </a14:imgProps>
                </a:ext>
                <a:ext uri="{28A0092B-C50C-407E-A947-70E740481C1C}">
                  <a14:useLocalDpi xmlns:a14="http://schemas.microsoft.com/office/drawing/2010/main" val="0"/>
                </a:ext>
              </a:extLst>
            </a:blip>
            <a:stretch>
              <a:fillRect/>
            </a:stretch>
          </p:blipFill>
          <p:spPr>
            <a:xfrm>
              <a:off x="8338506" y="3201109"/>
              <a:ext cx="552141" cy="557776"/>
            </a:xfrm>
            <a:prstGeom prst="rect">
              <a:avLst/>
            </a:prstGeom>
            <a:effectLst>
              <a:outerShdw blurRad="50800" dist="38100" dir="2700000" algn="tl" rotWithShape="0">
                <a:prstClr val="black">
                  <a:alpha val="40000"/>
                </a:prstClr>
              </a:outerShdw>
            </a:effectLst>
          </p:spPr>
        </p:pic>
        <p:sp>
          <p:nvSpPr>
            <p:cNvPr id="13" name="TextBox 12"/>
            <p:cNvSpPr txBox="1"/>
            <p:nvPr/>
          </p:nvSpPr>
          <p:spPr>
            <a:xfrm>
              <a:off x="3464226" y="2605270"/>
              <a:ext cx="5374338" cy="1107996"/>
            </a:xfrm>
            <a:prstGeom prst="rect">
              <a:avLst/>
            </a:prstGeom>
            <a:noFill/>
          </p:spPr>
          <p:txBody>
            <a:bodyPr wrap="square" rtlCol="0">
              <a:spAutoFit/>
            </a:bodyPr>
            <a:lstStyle/>
            <a:p>
              <a:r>
                <a:rPr lang="en-US" sz="6600" spc="-150" dirty="0">
                  <a:solidFill>
                    <a:prstClr val="white"/>
                  </a:solidFill>
                  <a:effectLst>
                    <a:outerShdw blurRad="38100" dist="38100" dir="2700000" algn="tl">
                      <a:srgbClr val="000000">
                        <a:alpha val="43137"/>
                      </a:srgbClr>
                    </a:outerShdw>
                  </a:effectLst>
                  <a:latin typeface="Aharoni" panose="02010803020104030203" pitchFamily="2" charset="-79"/>
                  <a:ea typeface="Republica Minor" panose="020B0806030902090204" pitchFamily="34" charset="-128"/>
                  <a:cs typeface="Aharoni" panose="02010803020104030203" pitchFamily="2" charset="-79"/>
                </a:rPr>
                <a:t>Advedia</a:t>
              </a:r>
              <a:r>
                <a:rPr lang="en-US" sz="6600" spc="-150" dirty="0">
                  <a:solidFill>
                    <a:prstClr val="white"/>
                  </a:solidFill>
                  <a:effectLst>
                    <a:outerShdw blurRad="38100" dist="38100" dir="2700000" algn="tl">
                      <a:srgbClr val="000000">
                        <a:alpha val="43137"/>
                      </a:srgbClr>
                    </a:outerShdw>
                  </a:effectLst>
                  <a:latin typeface="Comic Sans MS" panose="030F0702030302020204" pitchFamily="66" charset="0"/>
                  <a:ea typeface="Republica Minor" panose="020B0806030902090204" pitchFamily="34" charset="-128"/>
                </a:rPr>
                <a:t> </a:t>
              </a:r>
            </a:p>
          </p:txBody>
        </p:sp>
      </p:grpSp>
    </p:spTree>
    <p:extLst>
      <p:ext uri="{BB962C8B-B14F-4D97-AF65-F5344CB8AC3E}">
        <p14:creationId xmlns:p14="http://schemas.microsoft.com/office/powerpoint/2010/main" val="252073125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kulia.com.ua/wp-content/uploads/2013/09/samsung-notebook.jpg"/>
          <p:cNvPicPr>
            <a:picLocks noGrp="1" noChangeAspect="1" noChangeArrowheads="1"/>
          </p:cNvPicPr>
          <p:nvPr>
            <p:ph idx="4294967295"/>
          </p:nvPr>
        </p:nvPicPr>
        <p:blipFill>
          <a:blip r:embed="rId3"/>
          <a:srcRect/>
          <a:stretch>
            <a:fillRect/>
          </a:stretch>
        </p:blipFill>
        <p:spPr>
          <a:xfrm>
            <a:off x="533400" y="4962274"/>
            <a:ext cx="1094745" cy="881777"/>
          </a:xfrm>
          <a:ln>
            <a:noFill/>
          </a:ln>
        </p:spPr>
      </p:pic>
      <p:pic>
        <p:nvPicPr>
          <p:cNvPr id="8" name="Picture 4" descr="http://www.qualcomm.com/sites/default/files/uploads/dell-xps-10-tablet.png"/>
          <p:cNvPicPr>
            <a:picLocks noChangeAspect="1" noChangeArrowheads="1"/>
          </p:cNvPicPr>
          <p:nvPr/>
        </p:nvPicPr>
        <p:blipFill>
          <a:blip r:embed="rId4"/>
          <a:srcRect/>
          <a:stretch>
            <a:fillRect/>
          </a:stretch>
        </p:blipFill>
        <p:spPr bwMode="auto">
          <a:xfrm>
            <a:off x="6494926" y="4608697"/>
            <a:ext cx="2076450" cy="1455737"/>
          </a:xfrm>
          <a:prstGeom prst="rect">
            <a:avLst/>
          </a:prstGeom>
          <a:noFill/>
          <a:ln w="9525">
            <a:noFill/>
            <a:miter lim="800000"/>
            <a:headEnd/>
            <a:tailEnd/>
          </a:ln>
        </p:spPr>
      </p:pic>
      <p:pic>
        <p:nvPicPr>
          <p:cNvPr id="9" name="Picture 6" descr="http://www.1stwebdesigner.com/wp-content/uploads/2011/11/iphone-wireless-smartphone-cellphone.jpg"/>
          <p:cNvPicPr>
            <a:picLocks noChangeAspect="1" noChangeArrowheads="1"/>
          </p:cNvPicPr>
          <p:nvPr/>
        </p:nvPicPr>
        <p:blipFill>
          <a:blip r:embed="rId5"/>
          <a:srcRect/>
          <a:stretch>
            <a:fillRect/>
          </a:stretch>
        </p:blipFill>
        <p:spPr bwMode="auto">
          <a:xfrm>
            <a:off x="4342988" y="4877170"/>
            <a:ext cx="553070" cy="918793"/>
          </a:xfrm>
          <a:prstGeom prst="rect">
            <a:avLst/>
          </a:prstGeom>
          <a:noFill/>
          <a:ln w="9525">
            <a:noFill/>
            <a:miter lim="800000"/>
            <a:headEnd/>
            <a:tailEnd/>
          </a:ln>
        </p:spPr>
      </p:pic>
      <p:cxnSp>
        <p:nvCxnSpPr>
          <p:cNvPr id="10" name="Straight Arrow Connector 9"/>
          <p:cNvCxnSpPr>
            <a:endCxn id="7" idx="0"/>
          </p:cNvCxnSpPr>
          <p:nvPr/>
        </p:nvCxnSpPr>
        <p:spPr>
          <a:xfrm flipH="1">
            <a:off x="1080773" y="3014239"/>
            <a:ext cx="2982878" cy="1948035"/>
          </a:xfrm>
          <a:prstGeom prst="straightConnector1">
            <a:avLst/>
          </a:prstGeom>
          <a:ln w="1905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 idx="0"/>
            <a:endCxn id="21" idx="2"/>
          </p:cNvCxnSpPr>
          <p:nvPr/>
        </p:nvCxnSpPr>
        <p:spPr>
          <a:xfrm flipV="1">
            <a:off x="4619523" y="3122533"/>
            <a:ext cx="0" cy="1754637"/>
          </a:xfrm>
          <a:prstGeom prst="straightConnector1">
            <a:avLst/>
          </a:prstGeom>
          <a:ln w="1905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4"/>
          <p:cNvSpPr txBox="1">
            <a:spLocks noChangeArrowheads="1"/>
          </p:cNvSpPr>
          <p:nvPr/>
        </p:nvSpPr>
        <p:spPr bwMode="auto">
          <a:xfrm>
            <a:off x="2888018" y="3429000"/>
            <a:ext cx="540982" cy="276999"/>
          </a:xfrm>
          <a:prstGeom prst="rect">
            <a:avLst/>
          </a:prstGeom>
          <a:solidFill>
            <a:schemeClr val="bg1"/>
          </a:solidFill>
          <a:ln w="9525">
            <a:noFill/>
            <a:miter lim="800000"/>
            <a:headEnd/>
            <a:tailEnd/>
          </a:ln>
        </p:spPr>
        <p:txBody>
          <a:bodyPr wrap="none">
            <a:spAutoFit/>
          </a:bodyPr>
          <a:lstStyle/>
          <a:p>
            <a:r>
              <a:rPr lang="en-US" sz="1200" dirty="0">
                <a:latin typeface="Antique Olive" pitchFamily="34" charset="0"/>
              </a:rPr>
              <a:t>Work</a:t>
            </a:r>
          </a:p>
        </p:txBody>
      </p:sp>
      <p:sp>
        <p:nvSpPr>
          <p:cNvPr id="14" name="TextBox 25"/>
          <p:cNvSpPr txBox="1">
            <a:spLocks noChangeArrowheads="1"/>
          </p:cNvSpPr>
          <p:nvPr/>
        </p:nvSpPr>
        <p:spPr bwMode="auto">
          <a:xfrm>
            <a:off x="4308272" y="3429000"/>
            <a:ext cx="644728" cy="276999"/>
          </a:xfrm>
          <a:prstGeom prst="rect">
            <a:avLst/>
          </a:prstGeom>
          <a:solidFill>
            <a:schemeClr val="bg1"/>
          </a:solidFill>
          <a:ln w="9525">
            <a:noFill/>
            <a:miter lim="800000"/>
            <a:headEnd/>
            <a:tailEnd/>
          </a:ln>
        </p:spPr>
        <p:txBody>
          <a:bodyPr wrap="none">
            <a:spAutoFit/>
          </a:bodyPr>
          <a:lstStyle/>
          <a:p>
            <a:pPr algn="ctr"/>
            <a:r>
              <a:rPr lang="en-US" sz="1200" dirty="0">
                <a:latin typeface="Antique Olive" pitchFamily="34" charset="0"/>
              </a:rPr>
              <a:t>Social </a:t>
            </a:r>
          </a:p>
        </p:txBody>
      </p:sp>
      <p:sp>
        <p:nvSpPr>
          <p:cNvPr id="15" name="TextBox 26"/>
          <p:cNvSpPr txBox="1">
            <a:spLocks noChangeArrowheads="1"/>
          </p:cNvSpPr>
          <p:nvPr/>
        </p:nvSpPr>
        <p:spPr bwMode="auto">
          <a:xfrm>
            <a:off x="6095088" y="3424577"/>
            <a:ext cx="1140056" cy="276999"/>
          </a:xfrm>
          <a:prstGeom prst="rect">
            <a:avLst/>
          </a:prstGeom>
          <a:noFill/>
          <a:ln w="9525">
            <a:noFill/>
            <a:miter lim="800000"/>
            <a:headEnd/>
            <a:tailEnd/>
          </a:ln>
        </p:spPr>
        <p:txBody>
          <a:bodyPr wrap="none">
            <a:spAutoFit/>
          </a:bodyPr>
          <a:lstStyle/>
          <a:p>
            <a:r>
              <a:rPr lang="en-US" sz="1200" dirty="0">
                <a:latin typeface="Antique Olive" pitchFamily="34" charset="0"/>
              </a:rPr>
              <a:t>Entertainment</a:t>
            </a:r>
          </a:p>
        </p:txBody>
      </p:sp>
      <p:sp>
        <p:nvSpPr>
          <p:cNvPr id="20" name="TextBox 19"/>
          <p:cNvSpPr txBox="1"/>
          <p:nvPr/>
        </p:nvSpPr>
        <p:spPr>
          <a:xfrm>
            <a:off x="685800" y="1600200"/>
            <a:ext cx="2970253" cy="1200329"/>
          </a:xfrm>
          <a:prstGeom prst="rect">
            <a:avLst/>
          </a:prstGeom>
          <a:noFill/>
          <a:ln>
            <a:noFill/>
          </a:ln>
        </p:spPr>
        <p:txBody>
          <a:bodyPr wrap="square" rtlCol="0">
            <a:spAutoFit/>
          </a:bodyPr>
          <a:lstStyle/>
          <a:p>
            <a:pPr algn="just"/>
            <a:r>
              <a:rPr lang="en-US" dirty="0"/>
              <a:t>People using WiFi to access Internet for Work, Social and Entertainment with any devices</a:t>
            </a:r>
          </a:p>
        </p:txBody>
      </p:sp>
      <p:pic>
        <p:nvPicPr>
          <p:cNvPr id="21" name="Picture 20"/>
          <p:cNvPicPr>
            <a:picLocks noChangeAspect="1"/>
          </p:cNvPicPr>
          <p:nvPr/>
        </p:nvPicPr>
        <p:blipFill>
          <a:blip r:embed="rId6"/>
          <a:stretch>
            <a:fillRect/>
          </a:stretch>
        </p:blipFill>
        <p:spPr>
          <a:xfrm>
            <a:off x="3962400" y="1852651"/>
            <a:ext cx="1314245" cy="1269882"/>
          </a:xfrm>
          <a:prstGeom prst="rect">
            <a:avLst/>
          </a:prstGeom>
          <a:ln>
            <a:noFill/>
          </a:ln>
        </p:spPr>
      </p:pic>
      <p:sp>
        <p:nvSpPr>
          <p:cNvPr id="27" name="Title 1"/>
          <p:cNvSpPr txBox="1">
            <a:spLocks/>
          </p:cNvSpPr>
          <p:nvPr/>
        </p:nvSpPr>
        <p:spPr>
          <a:xfrm>
            <a:off x="381000" y="152400"/>
            <a:ext cx="7620000" cy="837882"/>
          </a:xfrm>
          <a:prstGeom prst="rect">
            <a:avLst/>
          </a:prstGeom>
          <a:ln>
            <a:noFill/>
          </a:ln>
        </p:spPr>
        <p:txBody>
          <a:bodyPr vert="horz" lIns="91440" tIns="45720" rIns="91440" bIns="45720" rtlCol="0" anchor="b">
            <a:normAutofit fontScale="925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Introduction- current scenario</a:t>
            </a:r>
            <a:endParaRPr kumimoji="0" lang="en-MY" sz="3000" b="0" i="0" u="none" strike="noStrike" kern="1200" cap="all" spc="-60" normalizeH="0" baseline="0" noProof="0" dirty="0">
              <a:ln>
                <a:noFill/>
              </a:ln>
              <a:solidFill>
                <a:schemeClr val="tx1"/>
              </a:solidFill>
              <a:effectLst/>
              <a:uLnTx/>
              <a:uFillTx/>
              <a:latin typeface="Arial Black"/>
            </a:endParaRPr>
          </a:p>
        </p:txBody>
      </p:sp>
      <p:cxnSp>
        <p:nvCxnSpPr>
          <p:cNvPr id="19" name="Straight Arrow Connector 18"/>
          <p:cNvCxnSpPr/>
          <p:nvPr/>
        </p:nvCxnSpPr>
        <p:spPr>
          <a:xfrm>
            <a:off x="5276645" y="3122533"/>
            <a:ext cx="2271721" cy="1754637"/>
          </a:xfrm>
          <a:prstGeom prst="straightConnector1">
            <a:avLst/>
          </a:prstGeom>
          <a:ln w="1905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8432" y="3783849"/>
            <a:ext cx="532988" cy="532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23616" y="3858399"/>
            <a:ext cx="791813" cy="536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94180" y="3917836"/>
            <a:ext cx="553491" cy="553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47275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3352800" cy="4525963"/>
          </a:xfrm>
        </p:spPr>
        <p:txBody>
          <a:bodyPr>
            <a:noAutofit/>
          </a:bodyPr>
          <a:lstStyle/>
          <a:p>
            <a:pPr marL="0" indent="0" algn="just">
              <a:buNone/>
            </a:pPr>
            <a:r>
              <a:rPr lang="en-MY" sz="1600" dirty="0"/>
              <a:t>The advertising industry today is showing a change in the traditional media to include the digital </a:t>
            </a:r>
            <a:r>
              <a:rPr lang="en-MY" sz="1600" dirty="0" smtClean="0"/>
              <a:t>media </a:t>
            </a:r>
            <a:r>
              <a:rPr lang="en-MY" sz="1600" dirty="0"/>
              <a:t>in order to reach audience more effectively. The interactive media of Internet, mobile and </a:t>
            </a:r>
            <a:r>
              <a:rPr lang="en-MY" sz="1600" dirty="0" smtClean="0"/>
              <a:t>gaming as  </a:t>
            </a:r>
            <a:r>
              <a:rPr lang="en-MY" sz="1600" dirty="0"/>
              <a:t>well  as  increased  use  and  availability  of  improved  handsets,  less  expensive  laptops, </a:t>
            </a:r>
            <a:r>
              <a:rPr lang="en-MY" sz="1600" dirty="0" smtClean="0"/>
              <a:t>faster  </a:t>
            </a:r>
            <a:r>
              <a:rPr lang="en-MY" sz="1600" dirty="0"/>
              <a:t>broadband,  and  extensive  Wireless  Fidelity  (Wi-Fi)  connections,  provide  support  for </a:t>
            </a:r>
            <a:r>
              <a:rPr lang="en-MY" sz="1600" dirty="0" smtClean="0"/>
              <a:t>expectations </a:t>
            </a:r>
            <a:r>
              <a:rPr lang="en-MY" sz="1600" dirty="0"/>
              <a:t>of further growth in global digital advertising. This type of advertising share of </a:t>
            </a:r>
            <a:r>
              <a:rPr lang="en-MY" sz="1600" dirty="0" smtClean="0"/>
              <a:t>the total </a:t>
            </a:r>
            <a:r>
              <a:rPr lang="en-MY" sz="1600" dirty="0"/>
              <a:t>advertising spend is expected to rise from 6% in 2005 to 15% in 2009</a:t>
            </a:r>
            <a:r>
              <a:rPr lang="en-MY" sz="1600" dirty="0" smtClean="0"/>
              <a:t>.</a:t>
            </a:r>
          </a:p>
        </p:txBody>
      </p:sp>
      <p:sp>
        <p:nvSpPr>
          <p:cNvPr id="4" name="Title 1"/>
          <p:cNvSpPr txBox="1">
            <a:spLocks/>
          </p:cNvSpPr>
          <p:nvPr/>
        </p:nvSpPr>
        <p:spPr>
          <a:xfrm>
            <a:off x="457200" y="152718"/>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background analysis</a:t>
            </a:r>
            <a:endParaRPr kumimoji="0" lang="en-MY" sz="3000" b="0" i="0" u="none" strike="noStrike" kern="1200" cap="all" spc="-60" normalizeH="0" baseline="0" noProof="0" dirty="0">
              <a:ln>
                <a:noFill/>
              </a:ln>
              <a:solidFill>
                <a:schemeClr val="tx1"/>
              </a:solidFill>
              <a:effectLst/>
              <a:uLnTx/>
              <a:uFillTx/>
              <a:latin typeface="Arial Black"/>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6219" y="1738314"/>
            <a:ext cx="4912981" cy="4433886"/>
          </a:xfrm>
          <a:prstGeom prst="rect">
            <a:avLst/>
          </a:prstGeom>
          <a:noFill/>
          <a:ln w="9525">
            <a:solidFill>
              <a:schemeClr val="bg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12282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kulia.com.ua/wp-content/uploads/2013/09/samsung-notebook.jpg"/>
          <p:cNvPicPr>
            <a:picLocks noGrp="1" noChangeAspect="1" noChangeArrowheads="1"/>
          </p:cNvPicPr>
          <p:nvPr>
            <p:ph idx="4294967295"/>
          </p:nvPr>
        </p:nvPicPr>
        <p:blipFill>
          <a:blip r:embed="rId3"/>
          <a:srcRect/>
          <a:stretch>
            <a:fillRect/>
          </a:stretch>
        </p:blipFill>
        <p:spPr>
          <a:xfrm>
            <a:off x="533400" y="4962274"/>
            <a:ext cx="1094745" cy="881777"/>
          </a:xfrm>
          <a:ln>
            <a:noFill/>
          </a:ln>
        </p:spPr>
      </p:pic>
      <p:pic>
        <p:nvPicPr>
          <p:cNvPr id="8" name="Picture 4" descr="http://www.qualcomm.com/sites/default/files/uploads/dell-xps-10-tablet.png"/>
          <p:cNvPicPr>
            <a:picLocks noChangeAspect="1" noChangeArrowheads="1"/>
          </p:cNvPicPr>
          <p:nvPr/>
        </p:nvPicPr>
        <p:blipFill>
          <a:blip r:embed="rId4"/>
          <a:srcRect/>
          <a:stretch>
            <a:fillRect/>
          </a:stretch>
        </p:blipFill>
        <p:spPr bwMode="auto">
          <a:xfrm>
            <a:off x="6494926" y="4608697"/>
            <a:ext cx="2076450" cy="1455737"/>
          </a:xfrm>
          <a:prstGeom prst="rect">
            <a:avLst/>
          </a:prstGeom>
          <a:noFill/>
          <a:ln w="9525">
            <a:noFill/>
            <a:miter lim="800000"/>
            <a:headEnd/>
            <a:tailEnd/>
          </a:ln>
        </p:spPr>
      </p:pic>
      <p:pic>
        <p:nvPicPr>
          <p:cNvPr id="9" name="Picture 6" descr="http://www.1stwebdesigner.com/wp-content/uploads/2011/11/iphone-wireless-smartphone-cellphone.jpg"/>
          <p:cNvPicPr>
            <a:picLocks noChangeAspect="1" noChangeArrowheads="1"/>
          </p:cNvPicPr>
          <p:nvPr/>
        </p:nvPicPr>
        <p:blipFill>
          <a:blip r:embed="rId5"/>
          <a:srcRect/>
          <a:stretch>
            <a:fillRect/>
          </a:stretch>
        </p:blipFill>
        <p:spPr bwMode="auto">
          <a:xfrm>
            <a:off x="4342988" y="4877170"/>
            <a:ext cx="553070" cy="918793"/>
          </a:xfrm>
          <a:prstGeom prst="rect">
            <a:avLst/>
          </a:prstGeom>
          <a:noFill/>
          <a:ln w="9525">
            <a:noFill/>
            <a:miter lim="800000"/>
            <a:headEnd/>
            <a:tailEnd/>
          </a:ln>
        </p:spPr>
      </p:pic>
      <p:cxnSp>
        <p:nvCxnSpPr>
          <p:cNvPr id="10" name="Straight Arrow Connector 9"/>
          <p:cNvCxnSpPr>
            <a:endCxn id="7" idx="0"/>
          </p:cNvCxnSpPr>
          <p:nvPr/>
        </p:nvCxnSpPr>
        <p:spPr>
          <a:xfrm flipH="1">
            <a:off x="1080773" y="3014239"/>
            <a:ext cx="2982878" cy="1948035"/>
          </a:xfrm>
          <a:prstGeom prst="straightConnector1">
            <a:avLst/>
          </a:prstGeom>
          <a:ln w="1905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 idx="0"/>
            <a:endCxn id="21" idx="2"/>
          </p:cNvCxnSpPr>
          <p:nvPr/>
        </p:nvCxnSpPr>
        <p:spPr>
          <a:xfrm flipV="1">
            <a:off x="4619523" y="3122533"/>
            <a:ext cx="0" cy="1754637"/>
          </a:xfrm>
          <a:prstGeom prst="straightConnector1">
            <a:avLst/>
          </a:prstGeom>
          <a:ln w="1905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4"/>
          <p:cNvSpPr txBox="1">
            <a:spLocks noChangeArrowheads="1"/>
          </p:cNvSpPr>
          <p:nvPr/>
        </p:nvSpPr>
        <p:spPr bwMode="auto">
          <a:xfrm>
            <a:off x="2888018" y="3429000"/>
            <a:ext cx="540982" cy="276999"/>
          </a:xfrm>
          <a:prstGeom prst="rect">
            <a:avLst/>
          </a:prstGeom>
          <a:solidFill>
            <a:schemeClr val="bg1"/>
          </a:solidFill>
          <a:ln w="9525">
            <a:noFill/>
            <a:miter lim="800000"/>
            <a:headEnd/>
            <a:tailEnd/>
          </a:ln>
        </p:spPr>
        <p:txBody>
          <a:bodyPr wrap="none">
            <a:spAutoFit/>
          </a:bodyPr>
          <a:lstStyle/>
          <a:p>
            <a:r>
              <a:rPr lang="en-US" sz="1200" dirty="0">
                <a:latin typeface="Antique Olive" pitchFamily="34" charset="0"/>
              </a:rPr>
              <a:t>Work</a:t>
            </a:r>
          </a:p>
        </p:txBody>
      </p:sp>
      <p:sp>
        <p:nvSpPr>
          <p:cNvPr id="14" name="TextBox 25"/>
          <p:cNvSpPr txBox="1">
            <a:spLocks noChangeArrowheads="1"/>
          </p:cNvSpPr>
          <p:nvPr/>
        </p:nvSpPr>
        <p:spPr bwMode="auto">
          <a:xfrm>
            <a:off x="4308272" y="3429000"/>
            <a:ext cx="644728" cy="276999"/>
          </a:xfrm>
          <a:prstGeom prst="rect">
            <a:avLst/>
          </a:prstGeom>
          <a:solidFill>
            <a:schemeClr val="bg1"/>
          </a:solidFill>
          <a:ln w="9525">
            <a:noFill/>
            <a:miter lim="800000"/>
            <a:headEnd/>
            <a:tailEnd/>
          </a:ln>
        </p:spPr>
        <p:txBody>
          <a:bodyPr wrap="none">
            <a:spAutoFit/>
          </a:bodyPr>
          <a:lstStyle/>
          <a:p>
            <a:pPr algn="ctr"/>
            <a:r>
              <a:rPr lang="en-US" sz="1200" dirty="0">
                <a:latin typeface="Antique Olive" pitchFamily="34" charset="0"/>
              </a:rPr>
              <a:t>Social </a:t>
            </a:r>
          </a:p>
        </p:txBody>
      </p:sp>
      <p:sp>
        <p:nvSpPr>
          <p:cNvPr id="15" name="TextBox 26"/>
          <p:cNvSpPr txBox="1">
            <a:spLocks noChangeArrowheads="1"/>
          </p:cNvSpPr>
          <p:nvPr/>
        </p:nvSpPr>
        <p:spPr bwMode="auto">
          <a:xfrm>
            <a:off x="6095088" y="3424577"/>
            <a:ext cx="1140056" cy="276999"/>
          </a:xfrm>
          <a:prstGeom prst="rect">
            <a:avLst/>
          </a:prstGeom>
          <a:noFill/>
          <a:ln w="9525">
            <a:noFill/>
            <a:miter lim="800000"/>
            <a:headEnd/>
            <a:tailEnd/>
          </a:ln>
        </p:spPr>
        <p:txBody>
          <a:bodyPr wrap="none">
            <a:spAutoFit/>
          </a:bodyPr>
          <a:lstStyle/>
          <a:p>
            <a:r>
              <a:rPr lang="en-US" sz="1200" dirty="0">
                <a:latin typeface="Antique Olive" pitchFamily="34" charset="0"/>
              </a:rPr>
              <a:t>Entertainment</a:t>
            </a:r>
          </a:p>
        </p:txBody>
      </p:sp>
      <p:pic>
        <p:nvPicPr>
          <p:cNvPr id="21" name="Picture 20"/>
          <p:cNvPicPr>
            <a:picLocks noChangeAspect="1"/>
          </p:cNvPicPr>
          <p:nvPr/>
        </p:nvPicPr>
        <p:blipFill>
          <a:blip r:embed="rId6"/>
          <a:stretch>
            <a:fillRect/>
          </a:stretch>
        </p:blipFill>
        <p:spPr>
          <a:xfrm>
            <a:off x="3962400" y="1852651"/>
            <a:ext cx="1314245" cy="1269882"/>
          </a:xfrm>
          <a:prstGeom prst="rect">
            <a:avLst/>
          </a:prstGeom>
          <a:ln>
            <a:noFill/>
          </a:ln>
        </p:spPr>
      </p:pic>
      <p:sp>
        <p:nvSpPr>
          <p:cNvPr id="27" name="Title 1"/>
          <p:cNvSpPr txBox="1">
            <a:spLocks/>
          </p:cNvSpPr>
          <p:nvPr/>
        </p:nvSpPr>
        <p:spPr>
          <a:xfrm>
            <a:off x="381000" y="152400"/>
            <a:ext cx="7620000" cy="837882"/>
          </a:xfrm>
          <a:prstGeom prst="rect">
            <a:avLst/>
          </a:prstGeom>
          <a:ln>
            <a:noFill/>
          </a:ln>
        </p:spPr>
        <p:txBody>
          <a:bodyPr vert="horz" lIns="91440" tIns="45720" rIns="91440" bIns="45720" rtlCol="0" anchor="b">
            <a:normAutofit fontScale="925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Introduction- current scenario</a:t>
            </a:r>
            <a:endParaRPr kumimoji="0" lang="en-MY" sz="3000" b="0" i="0" u="none" strike="noStrike" kern="1200" cap="all" spc="-60" normalizeH="0" baseline="0" noProof="0" dirty="0">
              <a:ln>
                <a:noFill/>
              </a:ln>
              <a:solidFill>
                <a:schemeClr val="tx1"/>
              </a:solidFill>
              <a:effectLst/>
              <a:uLnTx/>
              <a:uFillTx/>
              <a:latin typeface="Arial Black"/>
            </a:endParaRPr>
          </a:p>
        </p:txBody>
      </p:sp>
      <p:cxnSp>
        <p:nvCxnSpPr>
          <p:cNvPr id="19" name="Straight Arrow Connector 18"/>
          <p:cNvCxnSpPr/>
          <p:nvPr/>
        </p:nvCxnSpPr>
        <p:spPr>
          <a:xfrm>
            <a:off x="5276645" y="3122533"/>
            <a:ext cx="2271721" cy="1754637"/>
          </a:xfrm>
          <a:prstGeom prst="straightConnector1">
            <a:avLst/>
          </a:prstGeom>
          <a:ln w="1905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8432" y="3783849"/>
            <a:ext cx="532988" cy="532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23616" y="3858399"/>
            <a:ext cx="791813" cy="536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94180" y="3917836"/>
            <a:ext cx="553491" cy="553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01930" y="2408261"/>
            <a:ext cx="2210366" cy="416069"/>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83382" y="1534264"/>
            <a:ext cx="1209827" cy="6562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0233" y="2952058"/>
            <a:ext cx="1434335" cy="787092"/>
          </a:xfrm>
          <a:prstGeom prst="rect">
            <a:avLst/>
          </a:prstGeom>
        </p:spPr>
      </p:pic>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5342" y="2171437"/>
            <a:ext cx="792057" cy="70097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4" name="Picture 2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221921" y="1622210"/>
            <a:ext cx="1136550" cy="568277"/>
          </a:xfrm>
          <a:prstGeom prst="rect">
            <a:avLst/>
          </a:prstGeom>
        </p:spPr>
      </p:pic>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007067" y="2521922"/>
            <a:ext cx="1566257" cy="573339"/>
          </a:xfrm>
          <a:prstGeom prst="rect">
            <a:avLst/>
          </a:prstGeom>
        </p:spPr>
      </p:pic>
      <p:pic>
        <p:nvPicPr>
          <p:cNvPr id="26" name="Picture 2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191784" y="1557285"/>
            <a:ext cx="610180" cy="61018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8" name="Picture 2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041314" y="2532069"/>
            <a:ext cx="662458" cy="58452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2" name="Picture 3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894180" y="2872408"/>
            <a:ext cx="428843" cy="428843"/>
          </a:xfrm>
          <a:prstGeom prst="rect">
            <a:avLst/>
          </a:prstGeom>
        </p:spPr>
      </p:pic>
    </p:spTree>
    <p:extLst>
      <p:ext uri="{BB962C8B-B14F-4D97-AF65-F5344CB8AC3E}">
        <p14:creationId xmlns:p14="http://schemas.microsoft.com/office/powerpoint/2010/main" val="17470771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kulia.com.ua/wp-content/uploads/2013/09/samsung-notebook.jpg"/>
          <p:cNvPicPr>
            <a:picLocks noGrp="1" noChangeAspect="1" noChangeArrowheads="1"/>
          </p:cNvPicPr>
          <p:nvPr>
            <p:ph idx="4294967295"/>
          </p:nvPr>
        </p:nvPicPr>
        <p:blipFill>
          <a:blip r:embed="rId3"/>
          <a:srcRect/>
          <a:stretch>
            <a:fillRect/>
          </a:stretch>
        </p:blipFill>
        <p:spPr>
          <a:xfrm>
            <a:off x="533400" y="4962274"/>
            <a:ext cx="1094745" cy="881777"/>
          </a:xfrm>
          <a:ln>
            <a:noFill/>
          </a:ln>
        </p:spPr>
      </p:pic>
      <p:pic>
        <p:nvPicPr>
          <p:cNvPr id="8" name="Picture 4" descr="http://www.qualcomm.com/sites/default/files/uploads/dell-xps-10-tablet.png"/>
          <p:cNvPicPr>
            <a:picLocks noChangeAspect="1" noChangeArrowheads="1"/>
          </p:cNvPicPr>
          <p:nvPr/>
        </p:nvPicPr>
        <p:blipFill>
          <a:blip r:embed="rId4"/>
          <a:srcRect/>
          <a:stretch>
            <a:fillRect/>
          </a:stretch>
        </p:blipFill>
        <p:spPr bwMode="auto">
          <a:xfrm>
            <a:off x="6494926" y="4608697"/>
            <a:ext cx="2076450" cy="1455737"/>
          </a:xfrm>
          <a:prstGeom prst="rect">
            <a:avLst/>
          </a:prstGeom>
          <a:noFill/>
          <a:ln w="9525">
            <a:noFill/>
            <a:miter lim="800000"/>
            <a:headEnd/>
            <a:tailEnd/>
          </a:ln>
        </p:spPr>
      </p:pic>
      <p:pic>
        <p:nvPicPr>
          <p:cNvPr id="9" name="Picture 6" descr="http://www.1stwebdesigner.com/wp-content/uploads/2011/11/iphone-wireless-smartphone-cellphone.jpg"/>
          <p:cNvPicPr>
            <a:picLocks noChangeAspect="1" noChangeArrowheads="1"/>
          </p:cNvPicPr>
          <p:nvPr/>
        </p:nvPicPr>
        <p:blipFill>
          <a:blip r:embed="rId5"/>
          <a:srcRect/>
          <a:stretch>
            <a:fillRect/>
          </a:stretch>
        </p:blipFill>
        <p:spPr bwMode="auto">
          <a:xfrm>
            <a:off x="4342988" y="4877170"/>
            <a:ext cx="553070" cy="918793"/>
          </a:xfrm>
          <a:prstGeom prst="rect">
            <a:avLst/>
          </a:prstGeom>
          <a:noFill/>
          <a:ln w="9525">
            <a:noFill/>
            <a:miter lim="800000"/>
            <a:headEnd/>
            <a:tailEnd/>
          </a:ln>
        </p:spPr>
      </p:pic>
      <p:cxnSp>
        <p:nvCxnSpPr>
          <p:cNvPr id="10" name="Straight Arrow Connector 9"/>
          <p:cNvCxnSpPr>
            <a:endCxn id="7" idx="0"/>
          </p:cNvCxnSpPr>
          <p:nvPr/>
        </p:nvCxnSpPr>
        <p:spPr>
          <a:xfrm flipH="1">
            <a:off x="1080773" y="3014239"/>
            <a:ext cx="2982878" cy="1948035"/>
          </a:xfrm>
          <a:prstGeom prst="straightConnector1">
            <a:avLst/>
          </a:prstGeom>
          <a:ln w="1905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 idx="0"/>
            <a:endCxn id="21" idx="2"/>
          </p:cNvCxnSpPr>
          <p:nvPr/>
        </p:nvCxnSpPr>
        <p:spPr>
          <a:xfrm flipV="1">
            <a:off x="4619523" y="3122533"/>
            <a:ext cx="0" cy="1754637"/>
          </a:xfrm>
          <a:prstGeom prst="straightConnector1">
            <a:avLst/>
          </a:prstGeom>
          <a:ln w="1905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4"/>
          <p:cNvSpPr txBox="1">
            <a:spLocks noChangeArrowheads="1"/>
          </p:cNvSpPr>
          <p:nvPr/>
        </p:nvSpPr>
        <p:spPr bwMode="auto">
          <a:xfrm>
            <a:off x="2888018" y="3429000"/>
            <a:ext cx="540982" cy="276999"/>
          </a:xfrm>
          <a:prstGeom prst="rect">
            <a:avLst/>
          </a:prstGeom>
          <a:solidFill>
            <a:schemeClr val="bg1"/>
          </a:solidFill>
          <a:ln w="9525">
            <a:noFill/>
            <a:miter lim="800000"/>
            <a:headEnd/>
            <a:tailEnd/>
          </a:ln>
        </p:spPr>
        <p:txBody>
          <a:bodyPr wrap="none">
            <a:spAutoFit/>
          </a:bodyPr>
          <a:lstStyle/>
          <a:p>
            <a:r>
              <a:rPr lang="en-US" sz="1200" dirty="0">
                <a:latin typeface="Antique Olive" pitchFamily="34" charset="0"/>
              </a:rPr>
              <a:t>Work</a:t>
            </a:r>
          </a:p>
        </p:txBody>
      </p:sp>
      <p:sp>
        <p:nvSpPr>
          <p:cNvPr id="14" name="TextBox 25"/>
          <p:cNvSpPr txBox="1">
            <a:spLocks noChangeArrowheads="1"/>
          </p:cNvSpPr>
          <p:nvPr/>
        </p:nvSpPr>
        <p:spPr bwMode="auto">
          <a:xfrm>
            <a:off x="4308272" y="3429000"/>
            <a:ext cx="644728" cy="276999"/>
          </a:xfrm>
          <a:prstGeom prst="rect">
            <a:avLst/>
          </a:prstGeom>
          <a:solidFill>
            <a:schemeClr val="bg1"/>
          </a:solidFill>
          <a:ln w="9525">
            <a:noFill/>
            <a:miter lim="800000"/>
            <a:headEnd/>
            <a:tailEnd/>
          </a:ln>
        </p:spPr>
        <p:txBody>
          <a:bodyPr wrap="none">
            <a:spAutoFit/>
          </a:bodyPr>
          <a:lstStyle/>
          <a:p>
            <a:pPr algn="ctr"/>
            <a:r>
              <a:rPr lang="en-US" sz="1200" dirty="0">
                <a:latin typeface="Antique Olive" pitchFamily="34" charset="0"/>
              </a:rPr>
              <a:t>Social </a:t>
            </a:r>
          </a:p>
        </p:txBody>
      </p:sp>
      <p:sp>
        <p:nvSpPr>
          <p:cNvPr id="15" name="TextBox 26"/>
          <p:cNvSpPr txBox="1">
            <a:spLocks noChangeArrowheads="1"/>
          </p:cNvSpPr>
          <p:nvPr/>
        </p:nvSpPr>
        <p:spPr bwMode="auto">
          <a:xfrm>
            <a:off x="6095088" y="3424577"/>
            <a:ext cx="1140056" cy="276999"/>
          </a:xfrm>
          <a:prstGeom prst="rect">
            <a:avLst/>
          </a:prstGeom>
          <a:noFill/>
          <a:ln w="9525">
            <a:noFill/>
            <a:miter lim="800000"/>
            <a:headEnd/>
            <a:tailEnd/>
          </a:ln>
        </p:spPr>
        <p:txBody>
          <a:bodyPr wrap="none">
            <a:spAutoFit/>
          </a:bodyPr>
          <a:lstStyle/>
          <a:p>
            <a:r>
              <a:rPr lang="en-US" sz="1200" dirty="0">
                <a:latin typeface="Antique Olive" pitchFamily="34" charset="0"/>
              </a:rPr>
              <a:t>Entertainment</a:t>
            </a:r>
          </a:p>
        </p:txBody>
      </p:sp>
      <p:pic>
        <p:nvPicPr>
          <p:cNvPr id="21" name="Picture 20"/>
          <p:cNvPicPr>
            <a:picLocks noChangeAspect="1"/>
          </p:cNvPicPr>
          <p:nvPr/>
        </p:nvPicPr>
        <p:blipFill>
          <a:blip r:embed="rId6"/>
          <a:stretch>
            <a:fillRect/>
          </a:stretch>
        </p:blipFill>
        <p:spPr>
          <a:xfrm>
            <a:off x="3962400" y="1852651"/>
            <a:ext cx="1314245" cy="1269882"/>
          </a:xfrm>
          <a:prstGeom prst="rect">
            <a:avLst/>
          </a:prstGeom>
          <a:ln>
            <a:noFill/>
          </a:ln>
        </p:spPr>
      </p:pic>
      <p:sp>
        <p:nvSpPr>
          <p:cNvPr id="27" name="Title 1"/>
          <p:cNvSpPr txBox="1">
            <a:spLocks/>
          </p:cNvSpPr>
          <p:nvPr/>
        </p:nvSpPr>
        <p:spPr>
          <a:xfrm>
            <a:off x="381000" y="152400"/>
            <a:ext cx="7620000" cy="837882"/>
          </a:xfrm>
          <a:prstGeom prst="rect">
            <a:avLst/>
          </a:prstGeom>
          <a:ln>
            <a:noFill/>
          </a:ln>
        </p:spPr>
        <p:txBody>
          <a:bodyPr vert="horz" lIns="91440" tIns="45720" rIns="91440" bIns="45720" rtlCol="0" anchor="b">
            <a:normAutofit fontScale="925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Introduction- current scenario</a:t>
            </a:r>
            <a:endParaRPr kumimoji="0" lang="en-MY" sz="3000" b="0" i="0" u="none" strike="noStrike" kern="1200" cap="all" spc="-60" normalizeH="0" baseline="0" noProof="0" dirty="0">
              <a:ln>
                <a:noFill/>
              </a:ln>
              <a:solidFill>
                <a:schemeClr val="tx1"/>
              </a:solidFill>
              <a:effectLst/>
              <a:uLnTx/>
              <a:uFillTx/>
              <a:latin typeface="Arial Black"/>
            </a:endParaRPr>
          </a:p>
        </p:txBody>
      </p:sp>
      <p:cxnSp>
        <p:nvCxnSpPr>
          <p:cNvPr id="19" name="Straight Arrow Connector 18"/>
          <p:cNvCxnSpPr/>
          <p:nvPr/>
        </p:nvCxnSpPr>
        <p:spPr>
          <a:xfrm>
            <a:off x="5276645" y="3122533"/>
            <a:ext cx="2271721" cy="1754637"/>
          </a:xfrm>
          <a:prstGeom prst="straightConnector1">
            <a:avLst/>
          </a:prstGeom>
          <a:ln w="1905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8432" y="3783849"/>
            <a:ext cx="532988" cy="532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23616" y="3858399"/>
            <a:ext cx="791813" cy="536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94180" y="3917836"/>
            <a:ext cx="553491" cy="553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01930" y="2408261"/>
            <a:ext cx="2210366" cy="416069"/>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83382" y="1534264"/>
            <a:ext cx="1209827" cy="6562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0233" y="2952058"/>
            <a:ext cx="1434335" cy="787092"/>
          </a:xfrm>
          <a:prstGeom prst="rect">
            <a:avLst/>
          </a:prstGeom>
        </p:spPr>
      </p:pic>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5342" y="2171437"/>
            <a:ext cx="792057" cy="70097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4" name="Picture 2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221921" y="1622210"/>
            <a:ext cx="1136550" cy="568277"/>
          </a:xfrm>
          <a:prstGeom prst="rect">
            <a:avLst/>
          </a:prstGeom>
        </p:spPr>
      </p:pic>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007067" y="2521922"/>
            <a:ext cx="1566257" cy="573339"/>
          </a:xfrm>
          <a:prstGeom prst="rect">
            <a:avLst/>
          </a:prstGeom>
        </p:spPr>
      </p:pic>
      <p:pic>
        <p:nvPicPr>
          <p:cNvPr id="26" name="Picture 2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191784" y="1557285"/>
            <a:ext cx="610180" cy="61018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8" name="Picture 2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041314" y="2532069"/>
            <a:ext cx="662458" cy="58452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9" name="Picture 2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51930" y="1795200"/>
            <a:ext cx="428843" cy="428843"/>
          </a:xfrm>
          <a:prstGeom prst="rect">
            <a:avLst/>
          </a:prstGeom>
        </p:spPr>
      </p:pic>
      <p:pic>
        <p:nvPicPr>
          <p:cNvPr id="30" name="Picture 2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745914" y="1480150"/>
            <a:ext cx="428843" cy="428843"/>
          </a:xfrm>
          <a:prstGeom prst="rect">
            <a:avLst/>
          </a:prstGeom>
        </p:spPr>
      </p:pic>
      <p:pic>
        <p:nvPicPr>
          <p:cNvPr id="31" name="Picture 3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58509" y="2187452"/>
            <a:ext cx="428843" cy="428843"/>
          </a:xfrm>
          <a:prstGeom prst="rect">
            <a:avLst/>
          </a:prstGeom>
        </p:spPr>
      </p:pic>
      <p:pic>
        <p:nvPicPr>
          <p:cNvPr id="32" name="Picture 3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894180" y="2872408"/>
            <a:ext cx="428843" cy="428843"/>
          </a:xfrm>
          <a:prstGeom prst="rect">
            <a:avLst/>
          </a:prstGeom>
        </p:spPr>
      </p:pic>
      <p:pic>
        <p:nvPicPr>
          <p:cNvPr id="33" name="Picture 3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842413" y="1265728"/>
            <a:ext cx="428843" cy="428843"/>
          </a:xfrm>
          <a:prstGeom prst="rect">
            <a:avLst/>
          </a:prstGeom>
        </p:spPr>
      </p:pic>
      <p:pic>
        <p:nvPicPr>
          <p:cNvPr id="34" name="Picture 3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030895" y="1312346"/>
            <a:ext cx="428843" cy="428843"/>
          </a:xfrm>
          <a:prstGeom prst="rect">
            <a:avLst/>
          </a:prstGeom>
        </p:spPr>
      </p:pic>
      <p:pic>
        <p:nvPicPr>
          <p:cNvPr id="35" name="Picture 3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703772" y="2193839"/>
            <a:ext cx="428843" cy="428843"/>
          </a:xfrm>
          <a:prstGeom prst="rect">
            <a:avLst/>
          </a:prstGeom>
        </p:spPr>
      </p:pic>
      <p:pic>
        <p:nvPicPr>
          <p:cNvPr id="36" name="Picture 35"/>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144481" y="2247718"/>
            <a:ext cx="428843" cy="428843"/>
          </a:xfrm>
          <a:prstGeom prst="rect">
            <a:avLst/>
          </a:prstGeom>
        </p:spPr>
      </p:pic>
    </p:spTree>
    <p:extLst>
      <p:ext uri="{BB962C8B-B14F-4D97-AF65-F5344CB8AC3E}">
        <p14:creationId xmlns:p14="http://schemas.microsoft.com/office/powerpoint/2010/main" val="635774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kulia.com.ua/wp-content/uploads/2013/09/samsung-notebook.jpg"/>
          <p:cNvPicPr>
            <a:picLocks noGrp="1" noChangeAspect="1" noChangeArrowheads="1"/>
          </p:cNvPicPr>
          <p:nvPr>
            <p:ph idx="4294967295"/>
          </p:nvPr>
        </p:nvPicPr>
        <p:blipFill>
          <a:blip r:embed="rId3"/>
          <a:srcRect/>
          <a:stretch>
            <a:fillRect/>
          </a:stretch>
        </p:blipFill>
        <p:spPr>
          <a:xfrm>
            <a:off x="533400" y="4962274"/>
            <a:ext cx="1094745" cy="881777"/>
          </a:xfrm>
          <a:ln>
            <a:noFill/>
          </a:ln>
        </p:spPr>
      </p:pic>
      <p:pic>
        <p:nvPicPr>
          <p:cNvPr id="8" name="Picture 4" descr="http://www.qualcomm.com/sites/default/files/uploads/dell-xps-10-tablet.png"/>
          <p:cNvPicPr>
            <a:picLocks noChangeAspect="1" noChangeArrowheads="1"/>
          </p:cNvPicPr>
          <p:nvPr/>
        </p:nvPicPr>
        <p:blipFill>
          <a:blip r:embed="rId4"/>
          <a:srcRect/>
          <a:stretch>
            <a:fillRect/>
          </a:stretch>
        </p:blipFill>
        <p:spPr bwMode="auto">
          <a:xfrm>
            <a:off x="6494926" y="4608697"/>
            <a:ext cx="2076450" cy="1455737"/>
          </a:xfrm>
          <a:prstGeom prst="rect">
            <a:avLst/>
          </a:prstGeom>
          <a:noFill/>
          <a:ln w="9525">
            <a:noFill/>
            <a:miter lim="800000"/>
            <a:headEnd/>
            <a:tailEnd/>
          </a:ln>
        </p:spPr>
      </p:pic>
      <p:pic>
        <p:nvPicPr>
          <p:cNvPr id="9" name="Picture 6" descr="http://www.1stwebdesigner.com/wp-content/uploads/2011/11/iphone-wireless-smartphone-cellphone.jpg"/>
          <p:cNvPicPr>
            <a:picLocks noChangeAspect="1" noChangeArrowheads="1"/>
          </p:cNvPicPr>
          <p:nvPr/>
        </p:nvPicPr>
        <p:blipFill>
          <a:blip r:embed="rId5"/>
          <a:srcRect/>
          <a:stretch>
            <a:fillRect/>
          </a:stretch>
        </p:blipFill>
        <p:spPr bwMode="auto">
          <a:xfrm>
            <a:off x="4342988" y="4877170"/>
            <a:ext cx="553070" cy="918793"/>
          </a:xfrm>
          <a:prstGeom prst="rect">
            <a:avLst/>
          </a:prstGeom>
          <a:noFill/>
          <a:ln w="9525">
            <a:noFill/>
            <a:miter lim="800000"/>
            <a:headEnd/>
            <a:tailEnd/>
          </a:ln>
        </p:spPr>
      </p:pic>
      <p:cxnSp>
        <p:nvCxnSpPr>
          <p:cNvPr id="10" name="Straight Arrow Connector 9"/>
          <p:cNvCxnSpPr>
            <a:endCxn id="7" idx="0"/>
          </p:cNvCxnSpPr>
          <p:nvPr/>
        </p:nvCxnSpPr>
        <p:spPr>
          <a:xfrm flipH="1">
            <a:off x="1080773" y="3014239"/>
            <a:ext cx="2982878" cy="1948035"/>
          </a:xfrm>
          <a:prstGeom prst="straightConnector1">
            <a:avLst/>
          </a:prstGeom>
          <a:ln w="1905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 idx="0"/>
            <a:endCxn id="21" idx="2"/>
          </p:cNvCxnSpPr>
          <p:nvPr/>
        </p:nvCxnSpPr>
        <p:spPr>
          <a:xfrm flipV="1">
            <a:off x="4619523" y="3122533"/>
            <a:ext cx="0" cy="1754637"/>
          </a:xfrm>
          <a:prstGeom prst="straightConnector1">
            <a:avLst/>
          </a:prstGeom>
          <a:ln w="1905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4"/>
          <p:cNvSpPr txBox="1">
            <a:spLocks noChangeArrowheads="1"/>
          </p:cNvSpPr>
          <p:nvPr/>
        </p:nvSpPr>
        <p:spPr bwMode="auto">
          <a:xfrm>
            <a:off x="2888018" y="3429000"/>
            <a:ext cx="540982" cy="276999"/>
          </a:xfrm>
          <a:prstGeom prst="rect">
            <a:avLst/>
          </a:prstGeom>
          <a:solidFill>
            <a:schemeClr val="bg1"/>
          </a:solidFill>
          <a:ln w="9525">
            <a:noFill/>
            <a:miter lim="800000"/>
            <a:headEnd/>
            <a:tailEnd/>
          </a:ln>
        </p:spPr>
        <p:txBody>
          <a:bodyPr wrap="none">
            <a:spAutoFit/>
          </a:bodyPr>
          <a:lstStyle/>
          <a:p>
            <a:r>
              <a:rPr lang="en-US" sz="1200" dirty="0">
                <a:latin typeface="Antique Olive" pitchFamily="34" charset="0"/>
              </a:rPr>
              <a:t>Work</a:t>
            </a:r>
          </a:p>
        </p:txBody>
      </p:sp>
      <p:sp>
        <p:nvSpPr>
          <p:cNvPr id="14" name="TextBox 25"/>
          <p:cNvSpPr txBox="1">
            <a:spLocks noChangeArrowheads="1"/>
          </p:cNvSpPr>
          <p:nvPr/>
        </p:nvSpPr>
        <p:spPr bwMode="auto">
          <a:xfrm>
            <a:off x="4308272" y="3429000"/>
            <a:ext cx="644728" cy="276999"/>
          </a:xfrm>
          <a:prstGeom prst="rect">
            <a:avLst/>
          </a:prstGeom>
          <a:solidFill>
            <a:schemeClr val="bg1"/>
          </a:solidFill>
          <a:ln w="9525">
            <a:noFill/>
            <a:miter lim="800000"/>
            <a:headEnd/>
            <a:tailEnd/>
          </a:ln>
        </p:spPr>
        <p:txBody>
          <a:bodyPr wrap="none">
            <a:spAutoFit/>
          </a:bodyPr>
          <a:lstStyle/>
          <a:p>
            <a:pPr algn="ctr"/>
            <a:r>
              <a:rPr lang="en-US" sz="1200" dirty="0">
                <a:latin typeface="Antique Olive" pitchFamily="34" charset="0"/>
              </a:rPr>
              <a:t>Social </a:t>
            </a:r>
          </a:p>
        </p:txBody>
      </p:sp>
      <p:sp>
        <p:nvSpPr>
          <p:cNvPr id="15" name="TextBox 26"/>
          <p:cNvSpPr txBox="1">
            <a:spLocks noChangeArrowheads="1"/>
          </p:cNvSpPr>
          <p:nvPr/>
        </p:nvSpPr>
        <p:spPr bwMode="auto">
          <a:xfrm>
            <a:off x="6095088" y="3424577"/>
            <a:ext cx="1140056" cy="276999"/>
          </a:xfrm>
          <a:prstGeom prst="rect">
            <a:avLst/>
          </a:prstGeom>
          <a:noFill/>
          <a:ln w="9525">
            <a:noFill/>
            <a:miter lim="800000"/>
            <a:headEnd/>
            <a:tailEnd/>
          </a:ln>
        </p:spPr>
        <p:txBody>
          <a:bodyPr wrap="none">
            <a:spAutoFit/>
          </a:bodyPr>
          <a:lstStyle/>
          <a:p>
            <a:r>
              <a:rPr lang="en-US" sz="1200" dirty="0">
                <a:latin typeface="Antique Olive" pitchFamily="34" charset="0"/>
              </a:rPr>
              <a:t>Entertainment</a:t>
            </a:r>
          </a:p>
        </p:txBody>
      </p:sp>
      <p:pic>
        <p:nvPicPr>
          <p:cNvPr id="21" name="Picture 20"/>
          <p:cNvPicPr>
            <a:picLocks noChangeAspect="1"/>
          </p:cNvPicPr>
          <p:nvPr/>
        </p:nvPicPr>
        <p:blipFill>
          <a:blip r:embed="rId6"/>
          <a:stretch>
            <a:fillRect/>
          </a:stretch>
        </p:blipFill>
        <p:spPr>
          <a:xfrm>
            <a:off x="3962400" y="1852651"/>
            <a:ext cx="1314245" cy="1269882"/>
          </a:xfrm>
          <a:prstGeom prst="rect">
            <a:avLst/>
          </a:prstGeom>
          <a:ln>
            <a:noFill/>
          </a:ln>
        </p:spPr>
      </p:pic>
      <p:sp>
        <p:nvSpPr>
          <p:cNvPr id="27" name="Title 1"/>
          <p:cNvSpPr txBox="1">
            <a:spLocks/>
          </p:cNvSpPr>
          <p:nvPr/>
        </p:nvSpPr>
        <p:spPr>
          <a:xfrm>
            <a:off x="381000" y="152400"/>
            <a:ext cx="7620000" cy="837882"/>
          </a:xfrm>
          <a:prstGeom prst="rect">
            <a:avLst/>
          </a:prstGeom>
          <a:ln>
            <a:noFill/>
          </a:ln>
        </p:spPr>
        <p:txBody>
          <a:bodyPr vert="horz" lIns="91440" tIns="45720" rIns="91440" bIns="45720" rtlCol="0" anchor="b">
            <a:normAutofit fontScale="925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Introduction- current scenario</a:t>
            </a:r>
            <a:endParaRPr kumimoji="0" lang="en-MY" sz="3000" b="0" i="0" u="none" strike="noStrike" kern="1200" cap="all" spc="-60" normalizeH="0" baseline="0" noProof="0" dirty="0">
              <a:ln>
                <a:noFill/>
              </a:ln>
              <a:solidFill>
                <a:schemeClr val="tx1"/>
              </a:solidFill>
              <a:effectLst/>
              <a:uLnTx/>
              <a:uFillTx/>
              <a:latin typeface="Arial Black"/>
            </a:endParaRPr>
          </a:p>
        </p:txBody>
      </p:sp>
      <p:cxnSp>
        <p:nvCxnSpPr>
          <p:cNvPr id="19" name="Straight Arrow Connector 18"/>
          <p:cNvCxnSpPr/>
          <p:nvPr/>
        </p:nvCxnSpPr>
        <p:spPr>
          <a:xfrm>
            <a:off x="5276645" y="3122533"/>
            <a:ext cx="2271721" cy="1754637"/>
          </a:xfrm>
          <a:prstGeom prst="straightConnector1">
            <a:avLst/>
          </a:prstGeom>
          <a:ln w="1905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8432" y="3783849"/>
            <a:ext cx="532988" cy="532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23616" y="3858399"/>
            <a:ext cx="791813" cy="536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94180" y="3917836"/>
            <a:ext cx="553491" cy="553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01930" y="2408261"/>
            <a:ext cx="2210366" cy="416069"/>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483382" y="1534264"/>
            <a:ext cx="1209827" cy="65622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00233" y="2952058"/>
            <a:ext cx="1434335" cy="787092"/>
          </a:xfrm>
          <a:prstGeom prst="rect">
            <a:avLst/>
          </a:prstGeom>
        </p:spPr>
      </p:pic>
      <p:pic>
        <p:nvPicPr>
          <p:cNvPr id="23" name="Picture 2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5342" y="2171437"/>
            <a:ext cx="792057" cy="70097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4" name="Picture 23"/>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221921" y="1622210"/>
            <a:ext cx="1136550" cy="568277"/>
          </a:xfrm>
          <a:prstGeom prst="rect">
            <a:avLst/>
          </a:prstGeom>
        </p:spPr>
      </p:pic>
      <p:pic>
        <p:nvPicPr>
          <p:cNvPr id="25" name="Picture 2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007067" y="2521922"/>
            <a:ext cx="1566257" cy="573339"/>
          </a:xfrm>
          <a:prstGeom prst="rect">
            <a:avLst/>
          </a:prstGeom>
        </p:spPr>
      </p:pic>
      <p:pic>
        <p:nvPicPr>
          <p:cNvPr id="26" name="Picture 2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191784" y="1557285"/>
            <a:ext cx="610180" cy="61018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28" name="Picture 27"/>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041314" y="2532069"/>
            <a:ext cx="662458" cy="58452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7" name="Picture 3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72958" y="1657936"/>
            <a:ext cx="496823" cy="496823"/>
          </a:xfrm>
          <a:prstGeom prst="rect">
            <a:avLst/>
          </a:prstGeom>
        </p:spPr>
      </p:pic>
      <p:pic>
        <p:nvPicPr>
          <p:cNvPr id="38" name="Picture 3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779777" y="1409525"/>
            <a:ext cx="496823" cy="496823"/>
          </a:xfrm>
          <a:prstGeom prst="rect">
            <a:avLst/>
          </a:prstGeom>
        </p:spPr>
      </p:pic>
      <p:pic>
        <p:nvPicPr>
          <p:cNvPr id="39" name="Picture 38"/>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115473" y="2117407"/>
            <a:ext cx="496823" cy="496823"/>
          </a:xfrm>
          <a:prstGeom prst="rect">
            <a:avLst/>
          </a:prstGeom>
        </p:spPr>
      </p:pic>
      <p:pic>
        <p:nvPicPr>
          <p:cNvPr id="40" name="Picture 3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914683" y="2874121"/>
            <a:ext cx="496823" cy="496823"/>
          </a:xfrm>
          <a:prstGeom prst="rect">
            <a:avLst/>
          </a:prstGeom>
        </p:spPr>
      </p:pic>
      <p:pic>
        <p:nvPicPr>
          <p:cNvPr id="41" name="Picture 4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738321" y="1125387"/>
            <a:ext cx="496823" cy="496823"/>
          </a:xfrm>
          <a:prstGeom prst="rect">
            <a:avLst/>
          </a:prstGeom>
        </p:spPr>
      </p:pic>
      <p:pic>
        <p:nvPicPr>
          <p:cNvPr id="42" name="Picture 41"/>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203850" y="1285852"/>
            <a:ext cx="496823" cy="496823"/>
          </a:xfrm>
          <a:prstGeom prst="rect">
            <a:avLst/>
          </a:prstGeom>
        </p:spPr>
      </p:pic>
      <p:pic>
        <p:nvPicPr>
          <p:cNvPr id="43" name="Picture 4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203850" y="2165400"/>
            <a:ext cx="496823" cy="496823"/>
          </a:xfrm>
          <a:prstGeom prst="rect">
            <a:avLst/>
          </a:prstGeom>
        </p:spPr>
      </p:pic>
      <p:pic>
        <p:nvPicPr>
          <p:cNvPr id="44" name="Picture 4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695536" y="2271430"/>
            <a:ext cx="344865" cy="344865"/>
          </a:xfrm>
          <a:prstGeom prst="rect">
            <a:avLst/>
          </a:prstGeom>
        </p:spPr>
      </p:pic>
    </p:spTree>
    <p:extLst>
      <p:ext uri="{BB962C8B-B14F-4D97-AF65-F5344CB8AC3E}">
        <p14:creationId xmlns:p14="http://schemas.microsoft.com/office/powerpoint/2010/main" val="23965261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457200" y="152718"/>
            <a:ext cx="85344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600" dirty="0" smtClean="0">
                <a:solidFill>
                  <a:schemeClr val="tx1"/>
                </a:solidFill>
                <a:latin typeface="Arial Black"/>
              </a:rPr>
              <a:t>How much these website pay to pi1m or </a:t>
            </a:r>
            <a:r>
              <a:rPr lang="en-US" sz="1600" dirty="0" err="1" smtClean="0">
                <a:solidFill>
                  <a:schemeClr val="tx1"/>
                </a:solidFill>
                <a:latin typeface="Arial Black"/>
              </a:rPr>
              <a:t>mcmc</a:t>
            </a:r>
            <a:r>
              <a:rPr lang="en-US" sz="1600" dirty="0" smtClean="0">
                <a:solidFill>
                  <a:schemeClr val="tx1"/>
                </a:solidFill>
                <a:latin typeface="Arial Black"/>
              </a:rPr>
              <a:t> as </a:t>
            </a:r>
            <a:r>
              <a:rPr lang="en-US" sz="1600" dirty="0" err="1" smtClean="0">
                <a:solidFill>
                  <a:schemeClr val="tx1"/>
                </a:solidFill>
                <a:latin typeface="Arial Black"/>
              </a:rPr>
              <a:t>wi-fi</a:t>
            </a:r>
            <a:r>
              <a:rPr lang="en-US" sz="1600" dirty="0" smtClean="0">
                <a:solidFill>
                  <a:schemeClr val="tx1"/>
                </a:solidFill>
                <a:latin typeface="Arial Black"/>
              </a:rPr>
              <a:t> provider?</a:t>
            </a:r>
            <a:endParaRPr kumimoji="0" lang="en-MY" sz="2000" b="0" i="0" u="none" strike="noStrike" kern="1200" cap="all" spc="-60" normalizeH="0" baseline="0" noProof="0" dirty="0">
              <a:ln>
                <a:noFill/>
              </a:ln>
              <a:solidFill>
                <a:schemeClr val="tx1"/>
              </a:solidFill>
              <a:effectLst/>
              <a:uLnTx/>
              <a:uFillTx/>
              <a:latin typeface="Arial Black"/>
            </a:endParaRPr>
          </a:p>
        </p:txBody>
      </p:sp>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8059" y="1506538"/>
            <a:ext cx="4459941" cy="4459941"/>
          </a:xfrm>
          <a:prstGeom prst="rect">
            <a:avLst/>
          </a:prstGeom>
        </p:spPr>
      </p:pic>
    </p:spTree>
    <p:extLst>
      <p:ext uri="{BB962C8B-B14F-4D97-AF65-F5344CB8AC3E}">
        <p14:creationId xmlns:p14="http://schemas.microsoft.com/office/powerpoint/2010/main" val="7641789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3151" y="3939255"/>
            <a:ext cx="911441" cy="911441"/>
          </a:xfrm>
          <a:prstGeom prst="rect">
            <a:avLst/>
          </a:prstGeom>
        </p:spPr>
      </p:pic>
      <p:pic>
        <p:nvPicPr>
          <p:cNvPr id="7" name="Picture 2" descr="http://kulia.com.ua/wp-content/uploads/2013/09/samsung-notebook.jpg"/>
          <p:cNvPicPr>
            <a:picLocks noGrp="1" noChangeAspect="1" noChangeArrowheads="1"/>
          </p:cNvPicPr>
          <p:nvPr>
            <p:ph idx="4294967295"/>
          </p:nvPr>
        </p:nvPicPr>
        <p:blipFill>
          <a:blip r:embed="rId4"/>
          <a:srcRect/>
          <a:stretch>
            <a:fillRect/>
          </a:stretch>
        </p:blipFill>
        <p:spPr>
          <a:xfrm>
            <a:off x="533400" y="4962274"/>
            <a:ext cx="1094745" cy="881777"/>
          </a:xfrm>
          <a:ln>
            <a:noFill/>
          </a:ln>
        </p:spPr>
      </p:pic>
      <p:pic>
        <p:nvPicPr>
          <p:cNvPr id="8" name="Picture 4" descr="http://www.qualcomm.com/sites/default/files/uploads/dell-xps-10-tablet.png"/>
          <p:cNvPicPr>
            <a:picLocks noChangeAspect="1" noChangeArrowheads="1"/>
          </p:cNvPicPr>
          <p:nvPr/>
        </p:nvPicPr>
        <p:blipFill>
          <a:blip r:embed="rId5"/>
          <a:srcRect/>
          <a:stretch>
            <a:fillRect/>
          </a:stretch>
        </p:blipFill>
        <p:spPr bwMode="auto">
          <a:xfrm>
            <a:off x="6494926" y="4608697"/>
            <a:ext cx="2076450" cy="1455737"/>
          </a:xfrm>
          <a:prstGeom prst="rect">
            <a:avLst/>
          </a:prstGeom>
          <a:noFill/>
          <a:ln w="9525">
            <a:noFill/>
            <a:miter lim="800000"/>
            <a:headEnd/>
            <a:tailEnd/>
          </a:ln>
        </p:spPr>
      </p:pic>
      <p:pic>
        <p:nvPicPr>
          <p:cNvPr id="9" name="Picture 6" descr="http://www.1stwebdesigner.com/wp-content/uploads/2011/11/iphone-wireless-smartphone-cellphone.jpg"/>
          <p:cNvPicPr>
            <a:picLocks noChangeAspect="1" noChangeArrowheads="1"/>
          </p:cNvPicPr>
          <p:nvPr/>
        </p:nvPicPr>
        <p:blipFill>
          <a:blip r:embed="rId6"/>
          <a:srcRect/>
          <a:stretch>
            <a:fillRect/>
          </a:stretch>
        </p:blipFill>
        <p:spPr bwMode="auto">
          <a:xfrm>
            <a:off x="4342988" y="4877170"/>
            <a:ext cx="553070" cy="918793"/>
          </a:xfrm>
          <a:prstGeom prst="rect">
            <a:avLst/>
          </a:prstGeom>
          <a:noFill/>
          <a:ln w="9525">
            <a:noFill/>
            <a:miter lim="800000"/>
            <a:headEnd/>
            <a:tailEnd/>
          </a:ln>
        </p:spPr>
      </p:pic>
      <p:cxnSp>
        <p:nvCxnSpPr>
          <p:cNvPr id="10" name="Straight Arrow Connector 9"/>
          <p:cNvCxnSpPr>
            <a:endCxn id="7" idx="0"/>
          </p:cNvCxnSpPr>
          <p:nvPr/>
        </p:nvCxnSpPr>
        <p:spPr>
          <a:xfrm flipH="1">
            <a:off x="1080773" y="3014239"/>
            <a:ext cx="2982878" cy="1948035"/>
          </a:xfrm>
          <a:prstGeom prst="straightConnector1">
            <a:avLst/>
          </a:prstGeom>
          <a:ln w="1905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9" idx="0"/>
            <a:endCxn id="21" idx="2"/>
          </p:cNvCxnSpPr>
          <p:nvPr/>
        </p:nvCxnSpPr>
        <p:spPr>
          <a:xfrm flipV="1">
            <a:off x="4619523" y="3122533"/>
            <a:ext cx="0" cy="1754637"/>
          </a:xfrm>
          <a:prstGeom prst="straightConnector1">
            <a:avLst/>
          </a:prstGeom>
          <a:ln w="1905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4"/>
          <p:cNvSpPr txBox="1">
            <a:spLocks noChangeArrowheads="1"/>
          </p:cNvSpPr>
          <p:nvPr/>
        </p:nvSpPr>
        <p:spPr bwMode="auto">
          <a:xfrm>
            <a:off x="2888018" y="3429000"/>
            <a:ext cx="540982" cy="276999"/>
          </a:xfrm>
          <a:prstGeom prst="rect">
            <a:avLst/>
          </a:prstGeom>
          <a:solidFill>
            <a:schemeClr val="bg1"/>
          </a:solidFill>
          <a:ln w="9525">
            <a:noFill/>
            <a:miter lim="800000"/>
            <a:headEnd/>
            <a:tailEnd/>
          </a:ln>
        </p:spPr>
        <p:txBody>
          <a:bodyPr wrap="none">
            <a:spAutoFit/>
          </a:bodyPr>
          <a:lstStyle/>
          <a:p>
            <a:r>
              <a:rPr lang="en-US" sz="1200" dirty="0">
                <a:latin typeface="Antique Olive" pitchFamily="34" charset="0"/>
              </a:rPr>
              <a:t>Work</a:t>
            </a:r>
          </a:p>
        </p:txBody>
      </p:sp>
      <p:sp>
        <p:nvSpPr>
          <p:cNvPr id="14" name="TextBox 25"/>
          <p:cNvSpPr txBox="1">
            <a:spLocks noChangeArrowheads="1"/>
          </p:cNvSpPr>
          <p:nvPr/>
        </p:nvSpPr>
        <p:spPr bwMode="auto">
          <a:xfrm>
            <a:off x="4308272" y="3429000"/>
            <a:ext cx="644728" cy="276999"/>
          </a:xfrm>
          <a:prstGeom prst="rect">
            <a:avLst/>
          </a:prstGeom>
          <a:solidFill>
            <a:schemeClr val="bg1"/>
          </a:solidFill>
          <a:ln w="9525">
            <a:noFill/>
            <a:miter lim="800000"/>
            <a:headEnd/>
            <a:tailEnd/>
          </a:ln>
        </p:spPr>
        <p:txBody>
          <a:bodyPr wrap="none">
            <a:spAutoFit/>
          </a:bodyPr>
          <a:lstStyle/>
          <a:p>
            <a:pPr algn="ctr"/>
            <a:r>
              <a:rPr lang="en-US" sz="1200" dirty="0">
                <a:latin typeface="Antique Olive" pitchFamily="34" charset="0"/>
              </a:rPr>
              <a:t>Social </a:t>
            </a:r>
          </a:p>
        </p:txBody>
      </p:sp>
      <p:sp>
        <p:nvSpPr>
          <p:cNvPr id="15" name="TextBox 26"/>
          <p:cNvSpPr txBox="1">
            <a:spLocks noChangeArrowheads="1"/>
          </p:cNvSpPr>
          <p:nvPr/>
        </p:nvSpPr>
        <p:spPr bwMode="auto">
          <a:xfrm>
            <a:off x="6095088" y="3424577"/>
            <a:ext cx="1140056" cy="276999"/>
          </a:xfrm>
          <a:prstGeom prst="rect">
            <a:avLst/>
          </a:prstGeom>
          <a:noFill/>
          <a:ln w="9525">
            <a:noFill/>
            <a:miter lim="800000"/>
            <a:headEnd/>
            <a:tailEnd/>
          </a:ln>
        </p:spPr>
        <p:txBody>
          <a:bodyPr wrap="none">
            <a:spAutoFit/>
          </a:bodyPr>
          <a:lstStyle/>
          <a:p>
            <a:r>
              <a:rPr lang="en-US" sz="1200" dirty="0">
                <a:latin typeface="Antique Olive" pitchFamily="34" charset="0"/>
              </a:rPr>
              <a:t>Entertainment</a:t>
            </a:r>
          </a:p>
        </p:txBody>
      </p:sp>
      <p:pic>
        <p:nvPicPr>
          <p:cNvPr id="21" name="Picture 20"/>
          <p:cNvPicPr>
            <a:picLocks noChangeAspect="1"/>
          </p:cNvPicPr>
          <p:nvPr/>
        </p:nvPicPr>
        <p:blipFill>
          <a:blip r:embed="rId7"/>
          <a:stretch>
            <a:fillRect/>
          </a:stretch>
        </p:blipFill>
        <p:spPr>
          <a:xfrm>
            <a:off x="3962400" y="1852651"/>
            <a:ext cx="1314245" cy="1269882"/>
          </a:xfrm>
          <a:prstGeom prst="rect">
            <a:avLst/>
          </a:prstGeom>
          <a:ln>
            <a:noFill/>
          </a:ln>
        </p:spPr>
      </p:pic>
      <p:sp>
        <p:nvSpPr>
          <p:cNvPr id="27" name="Title 1"/>
          <p:cNvSpPr txBox="1">
            <a:spLocks/>
          </p:cNvSpPr>
          <p:nvPr/>
        </p:nvSpPr>
        <p:spPr>
          <a:xfrm>
            <a:off x="381000" y="152400"/>
            <a:ext cx="7620000" cy="837882"/>
          </a:xfrm>
          <a:prstGeom prst="rect">
            <a:avLst/>
          </a:prstGeom>
          <a:ln>
            <a:noFill/>
          </a:ln>
        </p:spPr>
        <p:txBody>
          <a:bodyPr vert="horz" lIns="91440" tIns="45720" rIns="91440" bIns="45720" rtlCol="0" anchor="b">
            <a:normAutofit fontScale="925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Introduction- current scenario</a:t>
            </a:r>
            <a:endParaRPr kumimoji="0" lang="en-MY" sz="3000" b="0" i="0" u="none" strike="noStrike" kern="1200" cap="all" spc="-60" normalizeH="0" baseline="0" noProof="0" dirty="0">
              <a:ln>
                <a:noFill/>
              </a:ln>
              <a:solidFill>
                <a:schemeClr val="tx1"/>
              </a:solidFill>
              <a:effectLst/>
              <a:uLnTx/>
              <a:uFillTx/>
              <a:latin typeface="Arial Black"/>
            </a:endParaRPr>
          </a:p>
        </p:txBody>
      </p:sp>
      <p:cxnSp>
        <p:nvCxnSpPr>
          <p:cNvPr id="19" name="Straight Arrow Connector 18"/>
          <p:cNvCxnSpPr/>
          <p:nvPr/>
        </p:nvCxnSpPr>
        <p:spPr>
          <a:xfrm>
            <a:off x="5276645" y="3122533"/>
            <a:ext cx="2271721" cy="1754637"/>
          </a:xfrm>
          <a:prstGeom prst="straightConnector1">
            <a:avLst/>
          </a:prstGeom>
          <a:ln w="1905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28432" y="3783849"/>
            <a:ext cx="532988" cy="532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23616" y="3858399"/>
            <a:ext cx="791813" cy="536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94180" y="3917836"/>
            <a:ext cx="553491" cy="5534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3939255"/>
            <a:ext cx="911441" cy="911441"/>
          </a:xfrm>
          <a:prstGeom prst="rect">
            <a:avLst/>
          </a:prstGeom>
        </p:spPr>
      </p:pic>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5429" y="3939255"/>
            <a:ext cx="911441" cy="911441"/>
          </a:xfrm>
          <a:prstGeom prst="rect">
            <a:avLst/>
          </a:prstGeom>
        </p:spPr>
      </p:pic>
    </p:spTree>
    <p:extLst>
      <p:ext uri="{BB962C8B-B14F-4D97-AF65-F5344CB8AC3E}">
        <p14:creationId xmlns:p14="http://schemas.microsoft.com/office/powerpoint/2010/main" val="295835948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381000" y="152400"/>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tx1"/>
                </a:solidFill>
                <a:latin typeface="Arial Black"/>
              </a:rPr>
              <a:t>How it work?</a:t>
            </a:r>
            <a:endParaRPr kumimoji="0" lang="en-MY" sz="3000" b="0" i="0" u="none" strike="noStrike" kern="1200" cap="all" spc="-60" normalizeH="0" baseline="0" noProof="0" dirty="0">
              <a:ln>
                <a:noFill/>
              </a:ln>
              <a:solidFill>
                <a:schemeClr val="tx1"/>
              </a:solidFill>
              <a:effectLst/>
              <a:uLnTx/>
              <a:uFillTx/>
              <a:latin typeface="Arial Black"/>
            </a:endParaRPr>
          </a:p>
        </p:txBody>
      </p:sp>
      <p:sp>
        <p:nvSpPr>
          <p:cNvPr id="13" name="Oval 12"/>
          <p:cNvSpPr/>
          <p:nvPr/>
        </p:nvSpPr>
        <p:spPr>
          <a:xfrm>
            <a:off x="2584362" y="1827727"/>
            <a:ext cx="4121238" cy="373487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tx1"/>
                </a:solidFill>
              </a:rPr>
              <a:t>DEMO</a:t>
            </a:r>
            <a:endParaRPr lang="en-MY" sz="6600" dirty="0">
              <a:solidFill>
                <a:schemeClr val="tx1"/>
              </a:solidFill>
            </a:endParaRPr>
          </a:p>
        </p:txBody>
      </p:sp>
    </p:spTree>
    <p:extLst>
      <p:ext uri="{BB962C8B-B14F-4D97-AF65-F5344CB8AC3E}">
        <p14:creationId xmlns:p14="http://schemas.microsoft.com/office/powerpoint/2010/main" val="35452977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1362075"/>
            <a:ext cx="8010525"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itle 1"/>
          <p:cNvSpPr txBox="1">
            <a:spLocks/>
          </p:cNvSpPr>
          <p:nvPr/>
        </p:nvSpPr>
        <p:spPr>
          <a:xfrm>
            <a:off x="381000" y="152400"/>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tx1"/>
                </a:solidFill>
                <a:latin typeface="Arial Black"/>
              </a:rPr>
              <a:t>How it work?</a:t>
            </a:r>
            <a:endParaRPr kumimoji="0" lang="en-MY" sz="3000" b="0" i="0" u="none" strike="noStrike" kern="1200" cap="all" spc="-60" normalizeH="0" baseline="0" noProof="0" dirty="0">
              <a:ln>
                <a:noFill/>
              </a:ln>
              <a:solidFill>
                <a:schemeClr val="tx1"/>
              </a:solidFill>
              <a:effectLst/>
              <a:uLnTx/>
              <a:uFillTx/>
              <a:latin typeface="Arial Black"/>
            </a:endParaRPr>
          </a:p>
        </p:txBody>
      </p:sp>
      <p:sp>
        <p:nvSpPr>
          <p:cNvPr id="5" name="Right Arrow Callout 4"/>
          <p:cNvSpPr/>
          <p:nvPr/>
        </p:nvSpPr>
        <p:spPr>
          <a:xfrm rot="16200000">
            <a:off x="5224152" y="2013961"/>
            <a:ext cx="2265321" cy="3135975"/>
          </a:xfrm>
          <a:prstGeom prst="rightArrowCallout">
            <a:avLst>
              <a:gd name="adj1" fmla="val 20404"/>
              <a:gd name="adj2" fmla="val 25000"/>
              <a:gd name="adj3" fmla="val 25448"/>
              <a:gd name="adj4" fmla="val 6856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tx1"/>
                </a:solidFill>
              </a:rPr>
              <a:t>Once user connected to the PI1M WiFi we will inject the banner</a:t>
            </a:r>
          </a:p>
          <a:p>
            <a:pPr algn="ctr"/>
            <a:r>
              <a:rPr lang="en-US" dirty="0">
                <a:solidFill>
                  <a:schemeClr val="tx1"/>
                </a:solidFill>
              </a:rPr>
              <a:t>(1</a:t>
            </a:r>
            <a:r>
              <a:rPr lang="en-US" baseline="30000" dirty="0">
                <a:solidFill>
                  <a:schemeClr val="tx1"/>
                </a:solidFill>
              </a:rPr>
              <a:t>st</a:t>
            </a:r>
            <a:r>
              <a:rPr lang="en-US" dirty="0">
                <a:solidFill>
                  <a:schemeClr val="tx1"/>
                </a:solidFill>
              </a:rPr>
              <a:t> page – </a:t>
            </a:r>
            <a:r>
              <a:rPr lang="en-US" dirty="0" err="1">
                <a:solidFill>
                  <a:schemeClr val="tx1"/>
                </a:solidFill>
              </a:rPr>
              <a:t>Utusan</a:t>
            </a:r>
            <a:r>
              <a:rPr lang="en-US" dirty="0">
                <a:solidFill>
                  <a:schemeClr val="tx1"/>
                </a:solidFill>
              </a:rPr>
              <a:t> Online)</a:t>
            </a:r>
          </a:p>
        </p:txBody>
      </p:sp>
      <p:sp>
        <p:nvSpPr>
          <p:cNvPr id="6" name="Rectangle 5"/>
          <p:cNvSpPr/>
          <p:nvPr/>
        </p:nvSpPr>
        <p:spPr>
          <a:xfrm>
            <a:off x="2514600" y="2003242"/>
            <a:ext cx="3962400" cy="542924"/>
          </a:xfrm>
          <a:prstGeom prst="rect">
            <a:avLst/>
          </a:prstGeom>
          <a:no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0862268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7867650" cy="444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itle 1"/>
          <p:cNvSpPr txBox="1">
            <a:spLocks/>
          </p:cNvSpPr>
          <p:nvPr/>
        </p:nvSpPr>
        <p:spPr>
          <a:xfrm>
            <a:off x="381000" y="152400"/>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tx1"/>
                </a:solidFill>
                <a:latin typeface="Arial Black"/>
              </a:rPr>
              <a:t>How it work?</a:t>
            </a:r>
            <a:endParaRPr kumimoji="0" lang="en-MY" sz="3000" b="0" i="0" u="none" strike="noStrike" kern="1200" cap="all" spc="-60" normalizeH="0" baseline="0" noProof="0" dirty="0">
              <a:ln>
                <a:noFill/>
              </a:ln>
              <a:solidFill>
                <a:schemeClr val="tx1"/>
              </a:solidFill>
              <a:effectLst/>
              <a:uLnTx/>
              <a:uFillTx/>
              <a:latin typeface="Arial Black"/>
            </a:endParaRPr>
          </a:p>
        </p:txBody>
      </p:sp>
      <p:sp>
        <p:nvSpPr>
          <p:cNvPr id="8" name="Right Arrow Callout 7"/>
          <p:cNvSpPr/>
          <p:nvPr/>
        </p:nvSpPr>
        <p:spPr>
          <a:xfrm rot="16200000">
            <a:off x="5396841" y="1986607"/>
            <a:ext cx="1636727" cy="2981608"/>
          </a:xfrm>
          <a:prstGeom prst="rightArrowCallout">
            <a:avLst>
              <a:gd name="adj1" fmla="val 20404"/>
              <a:gd name="adj2" fmla="val 25000"/>
              <a:gd name="adj3" fmla="val 25448"/>
              <a:gd name="adj4" fmla="val 68564"/>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tx1"/>
                </a:solidFill>
              </a:rPr>
              <a:t>Even the user change the website page the banner will still appeared</a:t>
            </a:r>
          </a:p>
          <a:p>
            <a:pPr algn="ctr"/>
            <a:r>
              <a:rPr lang="en-US" dirty="0">
                <a:solidFill>
                  <a:schemeClr val="tx1"/>
                </a:solidFill>
              </a:rPr>
              <a:t>(2</a:t>
            </a:r>
            <a:r>
              <a:rPr lang="en-US" baseline="30000" dirty="0">
                <a:solidFill>
                  <a:schemeClr val="tx1"/>
                </a:solidFill>
              </a:rPr>
              <a:t>nd</a:t>
            </a:r>
            <a:r>
              <a:rPr lang="en-US" dirty="0">
                <a:solidFill>
                  <a:schemeClr val="tx1"/>
                </a:solidFill>
              </a:rPr>
              <a:t> page – </a:t>
            </a:r>
            <a:r>
              <a:rPr lang="en-US" dirty="0" err="1">
                <a:solidFill>
                  <a:schemeClr val="tx1"/>
                </a:solidFill>
              </a:rPr>
              <a:t>Agoda</a:t>
            </a:r>
            <a:r>
              <a:rPr lang="en-US" dirty="0">
                <a:solidFill>
                  <a:schemeClr val="tx1"/>
                </a:solidFill>
              </a:rPr>
              <a:t> Website) </a:t>
            </a:r>
          </a:p>
        </p:txBody>
      </p:sp>
      <p:sp>
        <p:nvSpPr>
          <p:cNvPr id="9" name="Rectangle 8"/>
          <p:cNvSpPr/>
          <p:nvPr/>
        </p:nvSpPr>
        <p:spPr>
          <a:xfrm>
            <a:off x="2514601" y="2029914"/>
            <a:ext cx="3962400" cy="589461"/>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965126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7810500" cy="441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itle 1"/>
          <p:cNvSpPr txBox="1">
            <a:spLocks/>
          </p:cNvSpPr>
          <p:nvPr/>
        </p:nvSpPr>
        <p:spPr>
          <a:xfrm>
            <a:off x="381000" y="152400"/>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tx1"/>
                </a:solidFill>
                <a:latin typeface="Arial Black"/>
              </a:rPr>
              <a:t>How it work?</a:t>
            </a:r>
            <a:endParaRPr kumimoji="0" lang="en-MY" sz="3000" b="0" i="0" u="none" strike="noStrike" kern="1200" cap="all" spc="-60" normalizeH="0" baseline="0" noProof="0" dirty="0">
              <a:ln>
                <a:noFill/>
              </a:ln>
              <a:solidFill>
                <a:schemeClr val="tx1"/>
              </a:solidFill>
              <a:effectLst/>
              <a:uLnTx/>
              <a:uFillTx/>
              <a:latin typeface="Arial Black"/>
            </a:endParaRPr>
          </a:p>
        </p:txBody>
      </p:sp>
      <p:sp>
        <p:nvSpPr>
          <p:cNvPr id="10" name="Right Arrow Callout 9"/>
          <p:cNvSpPr/>
          <p:nvPr/>
        </p:nvSpPr>
        <p:spPr>
          <a:xfrm rot="16200000">
            <a:off x="5300732" y="1728364"/>
            <a:ext cx="1945604" cy="3441790"/>
          </a:xfrm>
          <a:prstGeom prst="rightArrowCallout">
            <a:avLst>
              <a:gd name="adj1" fmla="val 20404"/>
              <a:gd name="adj2" fmla="val 25000"/>
              <a:gd name="adj3" fmla="val 25448"/>
              <a:gd name="adj4" fmla="val 68564"/>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tx1"/>
                </a:solidFill>
              </a:rPr>
              <a:t>User change the website page the banner will still appeared</a:t>
            </a:r>
          </a:p>
          <a:p>
            <a:pPr algn="ctr"/>
            <a:r>
              <a:rPr lang="en-US" dirty="0">
                <a:solidFill>
                  <a:schemeClr val="tx1"/>
                </a:solidFill>
              </a:rPr>
              <a:t>(3</a:t>
            </a:r>
            <a:r>
              <a:rPr lang="en-US" baseline="30000" dirty="0">
                <a:solidFill>
                  <a:schemeClr val="tx1"/>
                </a:solidFill>
              </a:rPr>
              <a:t>rd</a:t>
            </a:r>
            <a:r>
              <a:rPr lang="en-US" dirty="0">
                <a:solidFill>
                  <a:schemeClr val="tx1"/>
                </a:solidFill>
              </a:rPr>
              <a:t>  page – </a:t>
            </a:r>
            <a:r>
              <a:rPr lang="en-US" dirty="0" err="1">
                <a:solidFill>
                  <a:schemeClr val="tx1"/>
                </a:solidFill>
              </a:rPr>
              <a:t>Lazada</a:t>
            </a:r>
            <a:r>
              <a:rPr lang="en-US" dirty="0">
                <a:solidFill>
                  <a:schemeClr val="tx1"/>
                </a:solidFill>
              </a:rPr>
              <a:t> Website) </a:t>
            </a:r>
          </a:p>
        </p:txBody>
      </p:sp>
      <p:sp>
        <p:nvSpPr>
          <p:cNvPr id="11" name="Rectangle 10"/>
          <p:cNvSpPr/>
          <p:nvPr/>
        </p:nvSpPr>
        <p:spPr>
          <a:xfrm>
            <a:off x="2380260" y="1963829"/>
            <a:ext cx="4058018" cy="531678"/>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0111868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 y="1343025"/>
            <a:ext cx="8267700" cy="467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itle 1"/>
          <p:cNvSpPr txBox="1">
            <a:spLocks/>
          </p:cNvSpPr>
          <p:nvPr/>
        </p:nvSpPr>
        <p:spPr>
          <a:xfrm>
            <a:off x="381000" y="152400"/>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tx1"/>
                </a:solidFill>
                <a:latin typeface="Arial Black"/>
              </a:rPr>
              <a:t>How it work?</a:t>
            </a:r>
            <a:endParaRPr kumimoji="0" lang="en-MY" sz="3000" b="0" i="0" u="none" strike="noStrike" kern="1200" cap="all" spc="-60" normalizeH="0" baseline="0" noProof="0" dirty="0">
              <a:ln>
                <a:noFill/>
              </a:ln>
              <a:solidFill>
                <a:schemeClr val="tx1"/>
              </a:solidFill>
              <a:effectLst/>
              <a:uLnTx/>
              <a:uFillTx/>
              <a:latin typeface="Arial Black"/>
            </a:endParaRPr>
          </a:p>
        </p:txBody>
      </p:sp>
      <p:sp>
        <p:nvSpPr>
          <p:cNvPr id="8" name="Right Arrow Callout 7"/>
          <p:cNvSpPr/>
          <p:nvPr/>
        </p:nvSpPr>
        <p:spPr>
          <a:xfrm rot="16200000">
            <a:off x="5535482" y="1809050"/>
            <a:ext cx="1695799" cy="3013163"/>
          </a:xfrm>
          <a:prstGeom prst="rightArrowCallout">
            <a:avLst>
              <a:gd name="adj1" fmla="val 20404"/>
              <a:gd name="adj2" fmla="val 25000"/>
              <a:gd name="adj3" fmla="val 25448"/>
              <a:gd name="adj4" fmla="val 68564"/>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tx1"/>
                </a:solidFill>
              </a:rPr>
              <a:t>User change the website page the banner will still appeared</a:t>
            </a:r>
          </a:p>
          <a:p>
            <a:pPr algn="ctr"/>
            <a:r>
              <a:rPr lang="en-US" dirty="0">
                <a:solidFill>
                  <a:schemeClr val="tx1"/>
                </a:solidFill>
              </a:rPr>
              <a:t>(4</a:t>
            </a:r>
            <a:r>
              <a:rPr lang="en-US" baseline="30000" dirty="0">
                <a:solidFill>
                  <a:schemeClr val="tx1"/>
                </a:solidFill>
              </a:rPr>
              <a:t>th</a:t>
            </a:r>
            <a:r>
              <a:rPr lang="en-US" dirty="0">
                <a:solidFill>
                  <a:schemeClr val="tx1"/>
                </a:solidFill>
              </a:rPr>
              <a:t> page – Mudah.my) </a:t>
            </a:r>
          </a:p>
        </p:txBody>
      </p:sp>
      <p:sp>
        <p:nvSpPr>
          <p:cNvPr id="9" name="Rectangle 8"/>
          <p:cNvSpPr/>
          <p:nvPr/>
        </p:nvSpPr>
        <p:spPr>
          <a:xfrm>
            <a:off x="2514600" y="1953579"/>
            <a:ext cx="4038600" cy="561021"/>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802973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0835" y="1676400"/>
            <a:ext cx="3664565" cy="2438400"/>
          </a:xfrm>
        </p:spPr>
        <p:txBody>
          <a:bodyPr>
            <a:noAutofit/>
          </a:bodyPr>
          <a:lstStyle/>
          <a:p>
            <a:pPr marL="0" indent="0" algn="just">
              <a:buNone/>
            </a:pPr>
            <a:r>
              <a:rPr lang="en-MY" sz="1500" dirty="0" smtClean="0"/>
              <a:t>The </a:t>
            </a:r>
            <a:r>
              <a:rPr lang="en-MY" sz="1500" dirty="0"/>
              <a:t>changing advertising-agency relationship sees the advertising process today evolving from </a:t>
            </a:r>
            <a:r>
              <a:rPr lang="en-MY" sz="1500" dirty="0" smtClean="0"/>
              <a:t>existing </a:t>
            </a:r>
            <a:r>
              <a:rPr lang="en-MY" sz="1500" dirty="0"/>
              <a:t>models of planning and negotiating purchase of media space to meeting the clients’ or </a:t>
            </a:r>
            <a:r>
              <a:rPr lang="en-MY" sz="1500" dirty="0" smtClean="0"/>
              <a:t>advertisers</a:t>
            </a:r>
            <a:r>
              <a:rPr lang="en-MY" sz="1500" dirty="0"/>
              <a:t>’ communication </a:t>
            </a:r>
            <a:r>
              <a:rPr lang="en-MY" sz="1500" dirty="0" smtClean="0"/>
              <a:t>needs</a:t>
            </a:r>
            <a:r>
              <a:rPr lang="en-MY" sz="1500" dirty="0"/>
              <a:t>. This is by providing clients with insights on brand, consumer </a:t>
            </a:r>
            <a:r>
              <a:rPr lang="en-MY" sz="1500" dirty="0" smtClean="0"/>
              <a:t>media </a:t>
            </a:r>
            <a:r>
              <a:rPr lang="en-MY" sz="1500" dirty="0"/>
              <a:t>and integrated solutions and strategies to engage consumers.</a:t>
            </a:r>
          </a:p>
          <a:p>
            <a:pPr marL="0" indent="0" algn="just">
              <a:buNone/>
            </a:pPr>
            <a:endParaRPr lang="en-US" sz="1100" dirty="0">
              <a:latin typeface="Century Gothic" panose="020B0502020202020204" pitchFamily="34" charset="0"/>
            </a:endParaRPr>
          </a:p>
        </p:txBody>
      </p:sp>
      <p:sp>
        <p:nvSpPr>
          <p:cNvPr id="4" name="Title 1"/>
          <p:cNvSpPr txBox="1">
            <a:spLocks/>
          </p:cNvSpPr>
          <p:nvPr/>
        </p:nvSpPr>
        <p:spPr>
          <a:xfrm>
            <a:off x="457200" y="152718"/>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background analysis  </a:t>
            </a:r>
            <a:r>
              <a:rPr lang="en-US" sz="3000" dirty="0" err="1" smtClean="0">
                <a:solidFill>
                  <a:schemeClr val="tx1"/>
                </a:solidFill>
                <a:latin typeface="Arial Black"/>
              </a:rPr>
              <a:t>cont</a:t>
            </a:r>
            <a:r>
              <a:rPr lang="en-US" sz="3000" dirty="0" smtClean="0">
                <a:solidFill>
                  <a:schemeClr val="tx1"/>
                </a:solidFill>
                <a:latin typeface="Arial Black"/>
              </a:rPr>
              <a:t>…</a:t>
            </a:r>
            <a:endParaRPr kumimoji="0" lang="en-MY" sz="3000" b="0" i="0" u="none" strike="noStrike" kern="1200" cap="all" spc="-60" normalizeH="0" baseline="0" noProof="0" dirty="0">
              <a:ln>
                <a:noFill/>
              </a:ln>
              <a:solidFill>
                <a:schemeClr val="tx1"/>
              </a:solidFill>
              <a:effectLst/>
              <a:uLnTx/>
              <a:uFillTx/>
              <a:latin typeface="Arial Black"/>
            </a:endParaRPr>
          </a:p>
        </p:txBody>
      </p:sp>
      <p:sp>
        <p:nvSpPr>
          <p:cNvPr id="2" name="Rectangle 1"/>
          <p:cNvSpPr/>
          <p:nvPr/>
        </p:nvSpPr>
        <p:spPr>
          <a:xfrm>
            <a:off x="5486400" y="6016823"/>
            <a:ext cx="3200400" cy="200055"/>
          </a:xfrm>
          <a:prstGeom prst="rect">
            <a:avLst/>
          </a:prstGeom>
        </p:spPr>
        <p:txBody>
          <a:bodyPr wrap="square">
            <a:spAutoFit/>
          </a:bodyPr>
          <a:lstStyle/>
          <a:p>
            <a:r>
              <a:rPr lang="en-MY" sz="700" dirty="0"/>
              <a:t>http://www.skmm.gov.my/skmmgovmy/files/attachments/Ad_Dev_Malaysia.pdf</a:t>
            </a:r>
          </a:p>
        </p:txBody>
      </p:sp>
      <p:sp>
        <p:nvSpPr>
          <p:cNvPr id="6" name="Rectangle 5"/>
          <p:cNvSpPr/>
          <p:nvPr/>
        </p:nvSpPr>
        <p:spPr>
          <a:xfrm>
            <a:off x="457200" y="1636455"/>
            <a:ext cx="4724400" cy="2308324"/>
          </a:xfrm>
          <a:prstGeom prst="rect">
            <a:avLst/>
          </a:prstGeom>
        </p:spPr>
        <p:txBody>
          <a:bodyPr wrap="square">
            <a:spAutoFit/>
          </a:bodyPr>
          <a:lstStyle/>
          <a:p>
            <a:pPr algn="just"/>
            <a:r>
              <a:rPr lang="en-MY" sz="1600" dirty="0"/>
              <a:t>Although the global economy is facing increased economic pressures, analysts forecast that global advertising spend is to grow 6.7% in 2008 from 5.3% in 2007. The Asia Pacific region is expected to post advertising spend growth of almost 10%. Meanwhile, the first quarter of 2008 showed global advertising spend grew over 4% with main contributors coming from the television medium, representing 60% of the global advertising market share.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097538"/>
            <a:ext cx="3124200" cy="19222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097538"/>
            <a:ext cx="4924651" cy="192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59191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075" y="1447800"/>
            <a:ext cx="8010525" cy="4505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itle 1"/>
          <p:cNvSpPr txBox="1">
            <a:spLocks/>
          </p:cNvSpPr>
          <p:nvPr/>
        </p:nvSpPr>
        <p:spPr>
          <a:xfrm>
            <a:off x="381000" y="152400"/>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tx1"/>
                </a:solidFill>
                <a:latin typeface="Arial Black"/>
              </a:rPr>
              <a:t>How it work?</a:t>
            </a:r>
            <a:endParaRPr kumimoji="0" lang="en-MY" sz="3000" b="0" i="0" u="none" strike="noStrike" kern="1200" cap="all" spc="-60" normalizeH="0" baseline="0" noProof="0" dirty="0">
              <a:ln>
                <a:noFill/>
              </a:ln>
              <a:solidFill>
                <a:schemeClr val="tx1"/>
              </a:solidFill>
              <a:effectLst/>
              <a:uLnTx/>
              <a:uFillTx/>
              <a:latin typeface="Arial Black"/>
            </a:endParaRPr>
          </a:p>
        </p:txBody>
      </p:sp>
      <p:sp>
        <p:nvSpPr>
          <p:cNvPr id="10" name="Right Arrow Callout 9"/>
          <p:cNvSpPr/>
          <p:nvPr/>
        </p:nvSpPr>
        <p:spPr>
          <a:xfrm rot="16200000">
            <a:off x="5312528" y="2002673"/>
            <a:ext cx="1944135" cy="3291840"/>
          </a:xfrm>
          <a:prstGeom prst="rightArrowCallout">
            <a:avLst>
              <a:gd name="adj1" fmla="val 20404"/>
              <a:gd name="adj2" fmla="val 25000"/>
              <a:gd name="adj3" fmla="val 25448"/>
              <a:gd name="adj4" fmla="val 68564"/>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tx1"/>
                </a:solidFill>
              </a:rPr>
              <a:t>We provide the close button if the user don’t want to see the advertising</a:t>
            </a:r>
          </a:p>
          <a:p>
            <a:pPr algn="ctr"/>
            <a:r>
              <a:rPr lang="en-US" dirty="0">
                <a:solidFill>
                  <a:schemeClr val="tx1"/>
                </a:solidFill>
              </a:rPr>
              <a:t>(1</a:t>
            </a:r>
            <a:r>
              <a:rPr lang="en-US" baseline="30000" dirty="0">
                <a:solidFill>
                  <a:schemeClr val="tx1"/>
                </a:solidFill>
              </a:rPr>
              <a:t>st</a:t>
            </a:r>
            <a:r>
              <a:rPr lang="en-US" dirty="0">
                <a:solidFill>
                  <a:schemeClr val="tx1"/>
                </a:solidFill>
              </a:rPr>
              <a:t> page – </a:t>
            </a:r>
            <a:r>
              <a:rPr lang="en-US" dirty="0" err="1">
                <a:solidFill>
                  <a:schemeClr val="tx1"/>
                </a:solidFill>
              </a:rPr>
              <a:t>Utusan</a:t>
            </a:r>
            <a:r>
              <a:rPr lang="en-US" dirty="0">
                <a:solidFill>
                  <a:schemeClr val="tx1"/>
                </a:solidFill>
              </a:rPr>
              <a:t> Online)</a:t>
            </a:r>
          </a:p>
        </p:txBody>
      </p:sp>
      <p:sp>
        <p:nvSpPr>
          <p:cNvPr id="11" name="Rectangle 10"/>
          <p:cNvSpPr/>
          <p:nvPr/>
        </p:nvSpPr>
        <p:spPr>
          <a:xfrm>
            <a:off x="6143065" y="2488645"/>
            <a:ext cx="324410" cy="18788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023480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71600"/>
            <a:ext cx="7972425" cy="453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itle 1"/>
          <p:cNvSpPr txBox="1">
            <a:spLocks/>
          </p:cNvSpPr>
          <p:nvPr/>
        </p:nvSpPr>
        <p:spPr>
          <a:xfrm>
            <a:off x="381000" y="152400"/>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tx1"/>
                </a:solidFill>
                <a:latin typeface="Arial Black"/>
              </a:rPr>
              <a:t>How it work?</a:t>
            </a:r>
            <a:endParaRPr kumimoji="0" lang="en-MY" sz="3000" b="0" i="0" u="none" strike="noStrike" kern="1200" cap="all" spc="-60" normalizeH="0" baseline="0" noProof="0" dirty="0">
              <a:ln>
                <a:noFill/>
              </a:ln>
              <a:solidFill>
                <a:schemeClr val="tx1"/>
              </a:solidFill>
              <a:effectLst/>
              <a:uLnTx/>
              <a:uFillTx/>
              <a:latin typeface="Arial Black"/>
            </a:endParaRPr>
          </a:p>
        </p:txBody>
      </p:sp>
      <p:sp>
        <p:nvSpPr>
          <p:cNvPr id="8" name="Right Arrow Callout 7"/>
          <p:cNvSpPr/>
          <p:nvPr/>
        </p:nvSpPr>
        <p:spPr>
          <a:xfrm rot="16200000">
            <a:off x="5662783" y="1690516"/>
            <a:ext cx="1828800" cy="3248367"/>
          </a:xfrm>
          <a:prstGeom prst="rightArrowCallout">
            <a:avLst>
              <a:gd name="adj1" fmla="val 20404"/>
              <a:gd name="adj2" fmla="val 25000"/>
              <a:gd name="adj3" fmla="val 25448"/>
              <a:gd name="adj4" fmla="val 685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tx1"/>
                </a:solidFill>
              </a:rPr>
              <a:t>Banner not available</a:t>
            </a:r>
          </a:p>
          <a:p>
            <a:pPr algn="ctr"/>
            <a:r>
              <a:rPr lang="en-US" dirty="0">
                <a:solidFill>
                  <a:schemeClr val="tx1"/>
                </a:solidFill>
              </a:rPr>
              <a:t> (1</a:t>
            </a:r>
            <a:r>
              <a:rPr lang="en-US" baseline="30000" dirty="0">
                <a:solidFill>
                  <a:schemeClr val="tx1"/>
                </a:solidFill>
              </a:rPr>
              <a:t>st</a:t>
            </a:r>
            <a:r>
              <a:rPr lang="en-US" dirty="0">
                <a:solidFill>
                  <a:schemeClr val="tx1"/>
                </a:solidFill>
              </a:rPr>
              <a:t> page – </a:t>
            </a:r>
            <a:r>
              <a:rPr lang="en-US" dirty="0" err="1">
                <a:solidFill>
                  <a:schemeClr val="tx1"/>
                </a:solidFill>
              </a:rPr>
              <a:t>Utusan</a:t>
            </a:r>
            <a:r>
              <a:rPr lang="en-US" dirty="0">
                <a:solidFill>
                  <a:schemeClr val="tx1"/>
                </a:solidFill>
              </a:rPr>
              <a:t> Online)</a:t>
            </a:r>
          </a:p>
        </p:txBody>
      </p:sp>
    </p:spTree>
    <p:extLst>
      <p:ext uri="{BB962C8B-B14F-4D97-AF65-F5344CB8AC3E}">
        <p14:creationId xmlns:p14="http://schemas.microsoft.com/office/powerpoint/2010/main" val="809254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450" y="1295400"/>
            <a:ext cx="8134350"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itle 1"/>
          <p:cNvSpPr txBox="1">
            <a:spLocks/>
          </p:cNvSpPr>
          <p:nvPr/>
        </p:nvSpPr>
        <p:spPr>
          <a:xfrm>
            <a:off x="381000" y="152400"/>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tx1"/>
                </a:solidFill>
                <a:latin typeface="Arial Black"/>
              </a:rPr>
              <a:t>How it work?</a:t>
            </a:r>
            <a:endParaRPr kumimoji="0" lang="en-MY" sz="3000" b="0" i="0" u="none" strike="noStrike" kern="1200" cap="all" spc="-60" normalizeH="0" baseline="0" noProof="0" dirty="0">
              <a:ln>
                <a:noFill/>
              </a:ln>
              <a:solidFill>
                <a:schemeClr val="tx1"/>
              </a:solidFill>
              <a:effectLst/>
              <a:uLnTx/>
              <a:uFillTx/>
              <a:latin typeface="Arial Black"/>
            </a:endParaRPr>
          </a:p>
        </p:txBody>
      </p:sp>
      <p:sp>
        <p:nvSpPr>
          <p:cNvPr id="6" name="Right Arrow Callout 5"/>
          <p:cNvSpPr/>
          <p:nvPr/>
        </p:nvSpPr>
        <p:spPr>
          <a:xfrm rot="16200000">
            <a:off x="5447773" y="1768395"/>
            <a:ext cx="1902947" cy="3090558"/>
          </a:xfrm>
          <a:prstGeom prst="rightArrowCallout">
            <a:avLst>
              <a:gd name="adj1" fmla="val 20404"/>
              <a:gd name="adj2" fmla="val 25000"/>
              <a:gd name="adj3" fmla="val 25448"/>
              <a:gd name="adj4" fmla="val 68564"/>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tx1"/>
                </a:solidFill>
              </a:rPr>
              <a:t>When user open new page the banner will appear again</a:t>
            </a:r>
          </a:p>
          <a:p>
            <a:pPr algn="ctr"/>
            <a:r>
              <a:rPr lang="en-US" dirty="0">
                <a:solidFill>
                  <a:schemeClr val="tx1"/>
                </a:solidFill>
              </a:rPr>
              <a:t>(2</a:t>
            </a:r>
            <a:r>
              <a:rPr lang="en-US" baseline="30000" dirty="0">
                <a:solidFill>
                  <a:schemeClr val="tx1"/>
                </a:solidFill>
              </a:rPr>
              <a:t>nd</a:t>
            </a:r>
            <a:r>
              <a:rPr lang="en-US" dirty="0">
                <a:solidFill>
                  <a:schemeClr val="tx1"/>
                </a:solidFill>
              </a:rPr>
              <a:t> page – </a:t>
            </a:r>
            <a:r>
              <a:rPr lang="en-US" dirty="0" err="1">
                <a:solidFill>
                  <a:schemeClr val="tx1"/>
                </a:solidFill>
              </a:rPr>
              <a:t>Utusan</a:t>
            </a:r>
            <a:r>
              <a:rPr lang="en-US" dirty="0">
                <a:solidFill>
                  <a:schemeClr val="tx1"/>
                </a:solidFill>
              </a:rPr>
              <a:t> Online) </a:t>
            </a:r>
          </a:p>
        </p:txBody>
      </p:sp>
      <p:sp>
        <p:nvSpPr>
          <p:cNvPr id="9" name="Rectangle 8"/>
          <p:cNvSpPr/>
          <p:nvPr/>
        </p:nvSpPr>
        <p:spPr>
          <a:xfrm>
            <a:off x="2533650" y="1885950"/>
            <a:ext cx="3962400" cy="53340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33833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 y="1295400"/>
            <a:ext cx="8134350"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itle 1"/>
          <p:cNvSpPr txBox="1">
            <a:spLocks/>
          </p:cNvSpPr>
          <p:nvPr/>
        </p:nvSpPr>
        <p:spPr>
          <a:xfrm>
            <a:off x="381000" y="152400"/>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tx1"/>
                </a:solidFill>
                <a:latin typeface="Arial Black"/>
              </a:rPr>
              <a:t>How it work?</a:t>
            </a:r>
            <a:endParaRPr kumimoji="0" lang="en-MY" sz="3000" b="0" i="0" u="none" strike="noStrike" kern="1200" cap="all" spc="-60" normalizeH="0" baseline="0" noProof="0" dirty="0">
              <a:ln>
                <a:noFill/>
              </a:ln>
              <a:solidFill>
                <a:schemeClr val="tx1"/>
              </a:solidFill>
              <a:effectLst/>
              <a:uLnTx/>
              <a:uFillTx/>
              <a:latin typeface="Arial Black"/>
            </a:endParaRPr>
          </a:p>
        </p:txBody>
      </p:sp>
      <p:sp>
        <p:nvSpPr>
          <p:cNvPr id="8" name="Right Arrow Callout 7"/>
          <p:cNvSpPr/>
          <p:nvPr/>
        </p:nvSpPr>
        <p:spPr>
          <a:xfrm rot="16200000">
            <a:off x="4595950" y="1801042"/>
            <a:ext cx="1508758" cy="2775858"/>
          </a:xfrm>
          <a:prstGeom prst="rightArrowCallout">
            <a:avLst>
              <a:gd name="adj1" fmla="val 20404"/>
              <a:gd name="adj2" fmla="val 25000"/>
              <a:gd name="adj3" fmla="val 25448"/>
              <a:gd name="adj4" fmla="val 68564"/>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tx1"/>
                </a:solidFill>
              </a:rPr>
              <a:t>User can click the banner and will direct to the advertiser website </a:t>
            </a:r>
          </a:p>
        </p:txBody>
      </p:sp>
      <p:sp>
        <p:nvSpPr>
          <p:cNvPr id="10" name="Rectangle 9"/>
          <p:cNvSpPr/>
          <p:nvPr/>
        </p:nvSpPr>
        <p:spPr>
          <a:xfrm>
            <a:off x="2590801" y="1908811"/>
            <a:ext cx="3962400" cy="434339"/>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7735388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 y="1600200"/>
            <a:ext cx="8353425"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7" name="Title 1"/>
          <p:cNvSpPr txBox="1">
            <a:spLocks/>
          </p:cNvSpPr>
          <p:nvPr/>
        </p:nvSpPr>
        <p:spPr>
          <a:xfrm>
            <a:off x="381000" y="152400"/>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tx1"/>
                </a:solidFill>
                <a:latin typeface="Arial Black"/>
              </a:rPr>
              <a:t>How it work?</a:t>
            </a:r>
            <a:endParaRPr kumimoji="0" lang="en-MY" sz="3000" b="0" i="0" u="none" strike="noStrike" kern="1200" cap="all" spc="-60" normalizeH="0" baseline="0" noProof="0" dirty="0">
              <a:ln>
                <a:noFill/>
              </a:ln>
              <a:solidFill>
                <a:schemeClr val="tx1"/>
              </a:solidFill>
              <a:effectLst/>
              <a:uLnTx/>
              <a:uFillTx/>
              <a:latin typeface="Arial Black"/>
            </a:endParaRPr>
          </a:p>
        </p:txBody>
      </p:sp>
      <p:sp>
        <p:nvSpPr>
          <p:cNvPr id="9" name="Rectangle 8"/>
          <p:cNvSpPr/>
          <p:nvPr/>
        </p:nvSpPr>
        <p:spPr>
          <a:xfrm>
            <a:off x="2514600" y="2209800"/>
            <a:ext cx="4114800" cy="570071"/>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7536587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381000" y="152400"/>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tx1"/>
                </a:solidFill>
                <a:latin typeface="Arial Black"/>
              </a:rPr>
              <a:t>Support any type of device</a:t>
            </a:r>
            <a:endParaRPr kumimoji="0" lang="en-MY" sz="3000" b="0" i="0" u="none" strike="noStrike" kern="1200" cap="all" spc="-60" normalizeH="0" baseline="0" noProof="0" dirty="0">
              <a:ln>
                <a:noFill/>
              </a:ln>
              <a:solidFill>
                <a:schemeClr val="tx1"/>
              </a:solidFill>
              <a:effectLst/>
              <a:uLnTx/>
              <a:uFillTx/>
              <a:latin typeface="Arial Black"/>
            </a:endParaRPr>
          </a:p>
        </p:txBody>
      </p:sp>
      <p:pic>
        <p:nvPicPr>
          <p:cNvPr id="5" name="Picture 4"/>
          <p:cNvPicPr>
            <a:picLocks noChangeAspect="1"/>
          </p:cNvPicPr>
          <p:nvPr/>
        </p:nvPicPr>
        <p:blipFill>
          <a:blip r:embed="rId3"/>
          <a:stretch>
            <a:fillRect/>
          </a:stretch>
        </p:blipFill>
        <p:spPr>
          <a:xfrm>
            <a:off x="5309046" y="1401419"/>
            <a:ext cx="2864826" cy="4220590"/>
          </a:xfrm>
          <a:prstGeom prst="rect">
            <a:avLst/>
          </a:prstGeom>
        </p:spPr>
      </p:pic>
      <p:pic>
        <p:nvPicPr>
          <p:cNvPr id="8" name="Picture 7"/>
          <p:cNvPicPr>
            <a:picLocks noChangeAspect="1"/>
          </p:cNvPicPr>
          <p:nvPr/>
        </p:nvPicPr>
        <p:blipFill>
          <a:blip r:embed="rId4"/>
          <a:stretch>
            <a:fillRect/>
          </a:stretch>
        </p:blipFill>
        <p:spPr>
          <a:xfrm>
            <a:off x="762000" y="1401419"/>
            <a:ext cx="4163060" cy="4220589"/>
          </a:xfrm>
          <a:prstGeom prst="rect">
            <a:avLst/>
          </a:prstGeom>
        </p:spPr>
      </p:pic>
    </p:spTree>
    <p:extLst>
      <p:ext uri="{BB962C8B-B14F-4D97-AF65-F5344CB8AC3E}">
        <p14:creationId xmlns:p14="http://schemas.microsoft.com/office/powerpoint/2010/main" val="26124134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381000" y="152400"/>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tx1"/>
                </a:solidFill>
                <a:latin typeface="Arial Black"/>
              </a:rPr>
              <a:t>Sample pi1m information injections</a:t>
            </a:r>
            <a:endParaRPr kumimoji="0" lang="en-MY" sz="3000" b="0" i="0" u="none" strike="noStrike" kern="1200" cap="all" spc="-60" normalizeH="0" baseline="0" noProof="0" dirty="0">
              <a:ln>
                <a:noFill/>
              </a:ln>
              <a:solidFill>
                <a:schemeClr val="tx1"/>
              </a:solidFill>
              <a:effectLst/>
              <a:uLnTx/>
              <a:uFillTx/>
              <a:latin typeface="Arial Black"/>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6541" y="1371600"/>
            <a:ext cx="3479942" cy="116625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3737" y="2660235"/>
            <a:ext cx="4712346" cy="163021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083" y="4473510"/>
            <a:ext cx="8280117" cy="1340941"/>
          </a:xfrm>
          <a:prstGeom prst="rect">
            <a:avLst/>
          </a:prstGeom>
        </p:spPr>
      </p:pic>
    </p:spTree>
    <p:extLst>
      <p:ext uri="{BB962C8B-B14F-4D97-AF65-F5344CB8AC3E}">
        <p14:creationId xmlns:p14="http://schemas.microsoft.com/office/powerpoint/2010/main" val="6268200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381000" y="152400"/>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tx1"/>
                </a:solidFill>
                <a:latin typeface="Arial Black"/>
              </a:rPr>
              <a:t>Sample advertisement injections</a:t>
            </a:r>
            <a:endParaRPr kumimoji="0" lang="en-MY" sz="3000" b="0" i="0" u="none" strike="noStrike" kern="1200" cap="all" spc="-60" normalizeH="0" baseline="0" noProof="0" dirty="0">
              <a:ln>
                <a:noFill/>
              </a:ln>
              <a:solidFill>
                <a:schemeClr val="tx1"/>
              </a:solidFill>
              <a:effectLst/>
              <a:uLnTx/>
              <a:uFillTx/>
              <a:latin typeface="Arial Black"/>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417" y="4471476"/>
            <a:ext cx="7738782" cy="1164855"/>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9417" y="3139854"/>
            <a:ext cx="7738782" cy="1126991"/>
          </a:xfrm>
          <a:prstGeom prst="rect">
            <a:avLst/>
          </a:prstGeom>
        </p:spPr>
      </p:pic>
      <p:pic>
        <p:nvPicPr>
          <p:cNvPr id="11" name="Picture 10"/>
          <p:cNvPicPr>
            <a:picLocks noChangeAspect="1"/>
          </p:cNvPicPr>
          <p:nvPr/>
        </p:nvPicPr>
        <p:blipFill>
          <a:blip r:embed="rId5"/>
          <a:stretch>
            <a:fillRect/>
          </a:stretch>
        </p:blipFill>
        <p:spPr>
          <a:xfrm>
            <a:off x="719418" y="1752600"/>
            <a:ext cx="7738782" cy="1221103"/>
          </a:xfrm>
          <a:prstGeom prst="rect">
            <a:avLst/>
          </a:prstGeom>
        </p:spPr>
      </p:pic>
    </p:spTree>
    <p:extLst>
      <p:ext uri="{BB962C8B-B14F-4D97-AF65-F5344CB8AC3E}">
        <p14:creationId xmlns:p14="http://schemas.microsoft.com/office/powerpoint/2010/main" val="41860182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p:cNvSpPr txBox="1">
            <a:spLocks/>
          </p:cNvSpPr>
          <p:nvPr/>
        </p:nvSpPr>
        <p:spPr>
          <a:xfrm>
            <a:off x="457200" y="152718"/>
            <a:ext cx="85344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dirty="0" smtClean="0">
                <a:solidFill>
                  <a:schemeClr val="tx1"/>
                </a:solidFill>
                <a:latin typeface="Arial Black"/>
              </a:rPr>
              <a:t>Benefits &amp; opportunities to pi1m</a:t>
            </a:r>
            <a:endParaRPr kumimoji="0" lang="en-MY" sz="2400" b="0" i="0" u="none" strike="noStrike" kern="1200" cap="all" spc="-60" normalizeH="0" baseline="0" noProof="0" dirty="0">
              <a:ln>
                <a:noFill/>
              </a:ln>
              <a:solidFill>
                <a:schemeClr val="tx1"/>
              </a:solidFill>
              <a:effectLst/>
              <a:uLnTx/>
              <a:uFillTx/>
              <a:latin typeface="Arial Black"/>
            </a:endParaRPr>
          </a:p>
        </p:txBody>
      </p:sp>
      <p:sp>
        <p:nvSpPr>
          <p:cNvPr id="22" name="Content Placeholder 2"/>
          <p:cNvSpPr txBox="1">
            <a:spLocks/>
          </p:cNvSpPr>
          <p:nvPr/>
        </p:nvSpPr>
        <p:spPr>
          <a:xfrm>
            <a:off x="609600" y="1447800"/>
            <a:ext cx="7924799" cy="424069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511175" indent="-457200" algn="just">
              <a:lnSpc>
                <a:spcPct val="110000"/>
              </a:lnSpc>
              <a:buClr>
                <a:srgbClr val="002060"/>
              </a:buClr>
              <a:buFont typeface="Arial" panose="020B0604020202020204" pitchFamily="34" charset="0"/>
              <a:buChar char="•"/>
            </a:pPr>
            <a:r>
              <a:rPr lang="en-US" sz="2400" dirty="0">
                <a:solidFill>
                  <a:schemeClr val="tx1"/>
                </a:solidFill>
                <a:cs typeface="Arial" panose="020B0604020202020204" pitchFamily="34" charset="0"/>
              </a:rPr>
              <a:t>Easy dissemination of information direct to the PI1M Community </a:t>
            </a:r>
          </a:p>
          <a:p>
            <a:pPr marL="511175" indent="-457200" algn="just">
              <a:lnSpc>
                <a:spcPct val="110000"/>
              </a:lnSpc>
              <a:buClr>
                <a:srgbClr val="002060"/>
              </a:buClr>
              <a:buFont typeface="Arial" panose="020B0604020202020204" pitchFamily="34" charset="0"/>
              <a:buChar char="•"/>
            </a:pPr>
            <a:r>
              <a:rPr lang="en-US" sz="2400" dirty="0">
                <a:solidFill>
                  <a:schemeClr val="tx1"/>
                </a:solidFill>
                <a:cs typeface="Arial" panose="020B0604020202020204" pitchFamily="34" charset="0"/>
              </a:rPr>
              <a:t>Effective broadcasting of News, Event, Incident, Reminder, Advertising to PI1M Community</a:t>
            </a:r>
          </a:p>
          <a:p>
            <a:pPr marL="511175" indent="-457200" algn="just">
              <a:lnSpc>
                <a:spcPct val="110000"/>
              </a:lnSpc>
              <a:buClr>
                <a:srgbClr val="002060"/>
              </a:buClr>
              <a:buFont typeface="Arial" panose="020B0604020202020204" pitchFamily="34" charset="0"/>
              <a:buChar char="•"/>
            </a:pPr>
            <a:r>
              <a:rPr lang="en-US" sz="2400" dirty="0">
                <a:solidFill>
                  <a:schemeClr val="tx1"/>
                </a:solidFill>
                <a:cs typeface="Arial" panose="020B0604020202020204" pitchFamily="34" charset="0"/>
              </a:rPr>
              <a:t>Able to understand PI1M Community internet usage behavior and access statistics</a:t>
            </a:r>
          </a:p>
          <a:p>
            <a:pPr marL="511175" indent="-457200" algn="just">
              <a:lnSpc>
                <a:spcPct val="110000"/>
              </a:lnSpc>
              <a:buClr>
                <a:srgbClr val="002060"/>
              </a:buClr>
              <a:buFont typeface="Arial" panose="020B0604020202020204" pitchFamily="34" charset="0"/>
              <a:buChar char="•"/>
            </a:pPr>
            <a:r>
              <a:rPr lang="en-US" sz="2400" dirty="0">
                <a:solidFill>
                  <a:schemeClr val="tx1"/>
                </a:solidFill>
                <a:cs typeface="Arial" panose="020B0604020202020204" pitchFamily="34" charset="0"/>
              </a:rPr>
              <a:t>PI1M can generate revenue from advertising income </a:t>
            </a:r>
          </a:p>
          <a:p>
            <a:pPr marL="511175" indent="-457200" algn="just">
              <a:lnSpc>
                <a:spcPct val="110000"/>
              </a:lnSpc>
              <a:buClr>
                <a:srgbClr val="002060"/>
              </a:buClr>
              <a:buFont typeface="Arial" panose="020B0604020202020204" pitchFamily="34" charset="0"/>
              <a:buChar char="•"/>
            </a:pPr>
            <a:r>
              <a:rPr lang="en-US" sz="2400" dirty="0">
                <a:solidFill>
                  <a:schemeClr val="tx1"/>
                </a:solidFill>
                <a:cs typeface="Arial" panose="020B0604020202020204" pitchFamily="34" charset="0"/>
              </a:rPr>
              <a:t>Return of investment for WiFi infrastructure cost</a:t>
            </a:r>
          </a:p>
          <a:p>
            <a:pPr marL="511175" indent="-457200" algn="just">
              <a:lnSpc>
                <a:spcPct val="110000"/>
              </a:lnSpc>
              <a:buClr>
                <a:srgbClr val="002060"/>
              </a:buClr>
              <a:buFont typeface="Arial" panose="020B0604020202020204" pitchFamily="34" charset="0"/>
              <a:buChar char="•"/>
            </a:pPr>
            <a:endParaRPr lang="en-US" sz="2400" dirty="0">
              <a:solidFill>
                <a:schemeClr val="tx1"/>
              </a:solidFill>
              <a:cs typeface="Arial" panose="020B0604020202020204" pitchFamily="34" charset="0"/>
            </a:endParaRPr>
          </a:p>
        </p:txBody>
      </p:sp>
    </p:spTree>
    <p:extLst>
      <p:ext uri="{BB962C8B-B14F-4D97-AF65-F5344CB8AC3E}">
        <p14:creationId xmlns:p14="http://schemas.microsoft.com/office/powerpoint/2010/main" val="183107891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4218" y="1371600"/>
            <a:ext cx="4293982" cy="4401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Rounded Rectangular Callout 9"/>
          <p:cNvSpPr/>
          <p:nvPr/>
        </p:nvSpPr>
        <p:spPr>
          <a:xfrm rot="16200000">
            <a:off x="-184629" y="2139047"/>
            <a:ext cx="4582894" cy="3048000"/>
          </a:xfrm>
          <a:prstGeom prst="wedgeRoundRectCallout">
            <a:avLst>
              <a:gd name="adj1" fmla="val -19177"/>
              <a:gd name="adj2" fmla="val 8720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schemeClr val="tx1"/>
              </a:solidFill>
            </a:endParaRPr>
          </a:p>
        </p:txBody>
      </p:sp>
      <p:sp>
        <p:nvSpPr>
          <p:cNvPr id="8" name="Rectangle 7"/>
          <p:cNvSpPr/>
          <p:nvPr/>
        </p:nvSpPr>
        <p:spPr>
          <a:xfrm>
            <a:off x="735218" y="1600200"/>
            <a:ext cx="2819400" cy="3785652"/>
          </a:xfrm>
          <a:prstGeom prst="rect">
            <a:avLst/>
          </a:prstGeom>
        </p:spPr>
        <p:txBody>
          <a:bodyPr wrap="square">
            <a:spAutoFit/>
          </a:bodyPr>
          <a:lstStyle/>
          <a:p>
            <a:pPr algn="just"/>
            <a:r>
              <a:rPr lang="en-MY" sz="1600" i="1" dirty="0"/>
              <a:t>For the first time in recent memory, during Jan-Dec 2013, </a:t>
            </a:r>
            <a:r>
              <a:rPr lang="en-MY" sz="1600" i="1" dirty="0" err="1"/>
              <a:t>pay-TV</a:t>
            </a:r>
            <a:r>
              <a:rPr lang="en-MY" sz="1600" i="1" dirty="0"/>
              <a:t> (36%) replaced newspapers (34%) as the medium with the single highest revenue volume and market share of the Malaysian advertising expenditure pie. Besides quality programming which is increasingly enticing more appointment viewership, audio-visual spectacles like the FIFA 2014 World Cup is sure to have enhanced their coffers </a:t>
            </a:r>
            <a:r>
              <a:rPr lang="en-MY" sz="1600" i="1" dirty="0" smtClean="0"/>
              <a:t>during FH </a:t>
            </a:r>
            <a:r>
              <a:rPr lang="en-MY" sz="1600" i="1" dirty="0"/>
              <a:t>201</a:t>
            </a:r>
          </a:p>
        </p:txBody>
      </p:sp>
      <p:sp>
        <p:nvSpPr>
          <p:cNvPr id="11" name="Rectangle 10"/>
          <p:cNvSpPr/>
          <p:nvPr/>
        </p:nvSpPr>
        <p:spPr>
          <a:xfrm>
            <a:off x="4130466" y="5849779"/>
            <a:ext cx="2220480" cy="230832"/>
          </a:xfrm>
          <a:prstGeom prst="rect">
            <a:avLst/>
          </a:prstGeom>
        </p:spPr>
        <p:txBody>
          <a:bodyPr wrap="none">
            <a:spAutoFit/>
          </a:bodyPr>
          <a:lstStyle/>
          <a:p>
            <a:r>
              <a:rPr lang="en-MY" sz="900" i="1" dirty="0"/>
              <a:t>http://www.thesundaily.my/news/1130640</a:t>
            </a:r>
          </a:p>
        </p:txBody>
      </p:sp>
      <p:sp>
        <p:nvSpPr>
          <p:cNvPr id="9" name="Title 1"/>
          <p:cNvSpPr txBox="1">
            <a:spLocks/>
          </p:cNvSpPr>
          <p:nvPr/>
        </p:nvSpPr>
        <p:spPr>
          <a:xfrm>
            <a:off x="457200" y="152718"/>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background analysis  </a:t>
            </a:r>
            <a:r>
              <a:rPr lang="en-US" sz="3000" dirty="0" err="1" smtClean="0">
                <a:solidFill>
                  <a:schemeClr val="tx1"/>
                </a:solidFill>
                <a:latin typeface="Arial Black"/>
              </a:rPr>
              <a:t>cont</a:t>
            </a:r>
            <a:r>
              <a:rPr lang="en-US" sz="3000" dirty="0" smtClean="0">
                <a:solidFill>
                  <a:schemeClr val="tx1"/>
                </a:solidFill>
                <a:latin typeface="Arial Black"/>
              </a:rPr>
              <a:t>…</a:t>
            </a:r>
            <a:endParaRPr kumimoji="0" lang="en-MY" sz="3000" b="0" i="0" u="none" strike="noStrike" kern="1200" cap="all" spc="-60" normalizeH="0" baseline="0" noProof="0" dirty="0">
              <a:ln>
                <a:noFill/>
              </a:ln>
              <a:solidFill>
                <a:schemeClr val="tx1"/>
              </a:solidFill>
              <a:effectLst/>
              <a:uLnTx/>
              <a:uFillTx/>
              <a:latin typeface="Arial Black"/>
            </a:endParaRPr>
          </a:p>
        </p:txBody>
      </p:sp>
    </p:spTree>
    <p:extLst>
      <p:ext uri="{BB962C8B-B14F-4D97-AF65-F5344CB8AC3E}">
        <p14:creationId xmlns:p14="http://schemas.microsoft.com/office/powerpoint/2010/main" val="2668241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57200" y="152718"/>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PAST &amp; PRESENT scenario </a:t>
            </a:r>
            <a:endParaRPr kumimoji="0" lang="en-MY" sz="3000" b="0" i="0" u="none" strike="noStrike" kern="1200" cap="all" spc="-60" normalizeH="0" baseline="0" noProof="0" dirty="0">
              <a:ln>
                <a:noFill/>
              </a:ln>
              <a:solidFill>
                <a:schemeClr val="tx1"/>
              </a:solidFill>
              <a:effectLst/>
              <a:uLnTx/>
              <a:uFillTx/>
              <a:latin typeface="Arial Black"/>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544" y="2230279"/>
            <a:ext cx="3045759" cy="2052842"/>
          </a:xfrm>
          <a:prstGeom prst="rect">
            <a:avLst/>
          </a:prstGeom>
        </p:spPr>
      </p:pic>
      <p:pic>
        <p:nvPicPr>
          <p:cNvPr id="7" name="Picture 6"/>
          <p:cNvPicPr>
            <a:picLocks noChangeAspect="1"/>
          </p:cNvPicPr>
          <p:nvPr/>
        </p:nvPicPr>
        <p:blipFill>
          <a:blip r:embed="rId3"/>
          <a:stretch>
            <a:fillRect/>
          </a:stretch>
        </p:blipFill>
        <p:spPr>
          <a:xfrm>
            <a:off x="3673412" y="1670916"/>
            <a:ext cx="2449887" cy="2449887"/>
          </a:xfrm>
          <a:prstGeom prst="rect">
            <a:avLst/>
          </a:prstGeom>
        </p:spPr>
      </p:pic>
      <p:pic>
        <p:nvPicPr>
          <p:cNvPr id="8" name="Picture 7"/>
          <p:cNvPicPr>
            <a:picLocks noChangeAspect="1"/>
          </p:cNvPicPr>
          <p:nvPr/>
        </p:nvPicPr>
        <p:blipFill>
          <a:blip r:embed="rId4"/>
          <a:stretch>
            <a:fillRect/>
          </a:stretch>
        </p:blipFill>
        <p:spPr>
          <a:xfrm>
            <a:off x="6546880" y="2246145"/>
            <a:ext cx="1958351" cy="1958351"/>
          </a:xfrm>
          <a:prstGeom prst="rect">
            <a:avLst/>
          </a:prstGeom>
        </p:spPr>
      </p:pic>
      <p:sp>
        <p:nvSpPr>
          <p:cNvPr id="12" name="Content Placeholder 2"/>
          <p:cNvSpPr>
            <a:spLocks noGrp="1"/>
          </p:cNvSpPr>
          <p:nvPr>
            <p:ph idx="1"/>
          </p:nvPr>
        </p:nvSpPr>
        <p:spPr>
          <a:xfrm>
            <a:off x="990600" y="4953000"/>
            <a:ext cx="7676450" cy="515828"/>
          </a:xfrm>
        </p:spPr>
        <p:txBody>
          <a:bodyPr>
            <a:noAutofit/>
          </a:bodyPr>
          <a:lstStyle/>
          <a:p>
            <a:pPr marL="90488" indent="0">
              <a:buClr>
                <a:srgbClr val="002060"/>
              </a:buClr>
              <a:buNone/>
            </a:pPr>
            <a:r>
              <a:rPr lang="eu-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“major broadcast channel control by government” </a:t>
            </a:r>
          </a:p>
        </p:txBody>
      </p:sp>
      <p:sp>
        <p:nvSpPr>
          <p:cNvPr id="13" name="Content Placeholder 2"/>
          <p:cNvSpPr txBox="1">
            <a:spLocks/>
          </p:cNvSpPr>
          <p:nvPr/>
        </p:nvSpPr>
        <p:spPr>
          <a:xfrm>
            <a:off x="1055173" y="4132372"/>
            <a:ext cx="1819136" cy="51582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488" indent="0">
              <a:buClr>
                <a:srgbClr val="002060"/>
              </a:buClr>
              <a:buNone/>
            </a:pPr>
            <a:r>
              <a:rPr lang="eu-ES" sz="2100" b="1" dirty="0">
                <a:latin typeface="Arial" panose="020B0604020202020204" pitchFamily="34" charset="0"/>
                <a:cs typeface="Arial" panose="020B0604020202020204" pitchFamily="34" charset="0"/>
              </a:rPr>
              <a:t>News paper </a:t>
            </a:r>
          </a:p>
        </p:txBody>
      </p:sp>
      <p:sp>
        <p:nvSpPr>
          <p:cNvPr id="14" name="Content Placeholder 2"/>
          <p:cNvSpPr txBox="1">
            <a:spLocks/>
          </p:cNvSpPr>
          <p:nvPr/>
        </p:nvSpPr>
        <p:spPr>
          <a:xfrm>
            <a:off x="4488602" y="4111197"/>
            <a:ext cx="819506" cy="51582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488" indent="0">
              <a:buClr>
                <a:srgbClr val="002060"/>
              </a:buClr>
              <a:buNone/>
            </a:pPr>
            <a:r>
              <a:rPr lang="eu-ES" sz="2100" b="1" dirty="0">
                <a:latin typeface="Arial" panose="020B0604020202020204" pitchFamily="34" charset="0"/>
                <a:cs typeface="Arial" panose="020B0604020202020204" pitchFamily="34" charset="0"/>
              </a:rPr>
              <a:t>TV </a:t>
            </a:r>
          </a:p>
        </p:txBody>
      </p:sp>
      <p:sp>
        <p:nvSpPr>
          <p:cNvPr id="15" name="Content Placeholder 2"/>
          <p:cNvSpPr txBox="1">
            <a:spLocks/>
          </p:cNvSpPr>
          <p:nvPr/>
        </p:nvSpPr>
        <p:spPr>
          <a:xfrm>
            <a:off x="6950291" y="4111197"/>
            <a:ext cx="1079387" cy="51582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488" indent="0">
              <a:buClr>
                <a:srgbClr val="002060"/>
              </a:buClr>
              <a:buNone/>
            </a:pPr>
            <a:r>
              <a:rPr lang="eu-ES" sz="2100" b="1" dirty="0">
                <a:latin typeface="Arial" panose="020B0604020202020204" pitchFamily="34" charset="0"/>
                <a:cs typeface="Arial" panose="020B0604020202020204" pitchFamily="34" charset="0"/>
              </a:rPr>
              <a:t>Radio </a:t>
            </a:r>
          </a:p>
        </p:txBody>
      </p:sp>
    </p:spTree>
    <p:extLst>
      <p:ext uri="{BB962C8B-B14F-4D97-AF65-F5344CB8AC3E}">
        <p14:creationId xmlns:p14="http://schemas.microsoft.com/office/powerpoint/2010/main" val="24724711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57200" y="152718"/>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current scenario</a:t>
            </a:r>
            <a:endParaRPr kumimoji="0" lang="en-MY" sz="3000" b="0" i="0" u="none" strike="noStrike" kern="1200" cap="all" spc="-60" normalizeH="0" baseline="0" noProof="0" dirty="0">
              <a:ln>
                <a:noFill/>
              </a:ln>
              <a:solidFill>
                <a:schemeClr val="tx1"/>
              </a:solidFill>
              <a:effectLst/>
              <a:uLnTx/>
              <a:uFillTx/>
              <a:latin typeface="Arial Black"/>
            </a:endParaRPr>
          </a:p>
        </p:txBody>
      </p:sp>
      <p:pic>
        <p:nvPicPr>
          <p:cNvPr id="16" name="Picture 15"/>
          <p:cNvPicPr>
            <a:picLocks noChangeAspect="1"/>
          </p:cNvPicPr>
          <p:nvPr/>
        </p:nvPicPr>
        <p:blipFill>
          <a:blip r:embed="rId2"/>
          <a:stretch>
            <a:fillRect/>
          </a:stretch>
        </p:blipFill>
        <p:spPr>
          <a:xfrm>
            <a:off x="6367386" y="2367414"/>
            <a:ext cx="1607344" cy="1607344"/>
          </a:xfrm>
          <a:prstGeom prst="rect">
            <a:avLst/>
          </a:prstGeom>
        </p:spPr>
      </p:pic>
      <p:sp>
        <p:nvSpPr>
          <p:cNvPr id="17" name="Content Placeholder 2"/>
          <p:cNvSpPr>
            <a:spLocks noGrp="1"/>
          </p:cNvSpPr>
          <p:nvPr>
            <p:ph idx="1"/>
          </p:nvPr>
        </p:nvSpPr>
        <p:spPr>
          <a:xfrm>
            <a:off x="1105803" y="2882917"/>
            <a:ext cx="5896956" cy="515828"/>
          </a:xfrm>
        </p:spPr>
        <p:txBody>
          <a:bodyPr>
            <a:noAutofit/>
          </a:bodyPr>
          <a:lstStyle/>
          <a:p>
            <a:pPr marL="90488" indent="0">
              <a:buClr>
                <a:srgbClr val="002060"/>
              </a:buClr>
              <a:buNone/>
            </a:pPr>
            <a:r>
              <a:rPr lang="eu-ES" sz="4500"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What about internet</a:t>
            </a:r>
          </a:p>
        </p:txBody>
      </p:sp>
      <p:sp>
        <p:nvSpPr>
          <p:cNvPr id="18" name="Content Placeholder 2"/>
          <p:cNvSpPr txBox="1">
            <a:spLocks/>
          </p:cNvSpPr>
          <p:nvPr/>
        </p:nvSpPr>
        <p:spPr>
          <a:xfrm>
            <a:off x="1686275" y="4267200"/>
            <a:ext cx="5161850" cy="51582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90488" indent="0">
              <a:buClr>
                <a:srgbClr val="002060"/>
              </a:buClr>
              <a:buFont typeface="Arial" pitchFamily="34" charset="0"/>
              <a:buNone/>
            </a:pPr>
            <a:r>
              <a:rPr lang="eu-ES" sz="27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 totally different ball game” </a:t>
            </a:r>
            <a:endParaRPr lang="eu-ES" sz="27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9815893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57200" y="152718"/>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current scenario</a:t>
            </a:r>
            <a:endParaRPr kumimoji="0" lang="en-MY" sz="3000" b="0" i="0" u="none" strike="noStrike" kern="1200" cap="all" spc="-60" normalizeH="0" baseline="0" noProof="0" dirty="0">
              <a:ln>
                <a:noFill/>
              </a:ln>
              <a:solidFill>
                <a:schemeClr val="tx1"/>
              </a:solidFill>
              <a:effectLst/>
              <a:uLnTx/>
              <a:uFillTx/>
              <a:latin typeface="Arial Black"/>
            </a:endParaRPr>
          </a:p>
        </p:txBody>
      </p:sp>
      <p:pic>
        <p:nvPicPr>
          <p:cNvPr id="8" name="Picture 7"/>
          <p:cNvPicPr>
            <a:picLocks noChangeAspect="1"/>
          </p:cNvPicPr>
          <p:nvPr/>
        </p:nvPicPr>
        <p:blipFill>
          <a:blip r:embed="rId2"/>
          <a:stretch>
            <a:fillRect/>
          </a:stretch>
        </p:blipFill>
        <p:spPr>
          <a:xfrm rot="1202550">
            <a:off x="5460467" y="4112999"/>
            <a:ext cx="1607344" cy="1607344"/>
          </a:xfrm>
          <a:prstGeom prst="rect">
            <a:avLst/>
          </a:prstGeom>
        </p:spPr>
      </p:pic>
      <p:pic>
        <p:nvPicPr>
          <p:cNvPr id="9" name="Picture 8"/>
          <p:cNvPicPr>
            <a:picLocks noChangeAspect="1"/>
          </p:cNvPicPr>
          <p:nvPr/>
        </p:nvPicPr>
        <p:blipFill>
          <a:blip r:embed="rId3"/>
          <a:stretch>
            <a:fillRect/>
          </a:stretch>
        </p:blipFill>
        <p:spPr>
          <a:xfrm>
            <a:off x="3303843" y="2275906"/>
            <a:ext cx="2444214" cy="2444214"/>
          </a:xfrm>
          <a:prstGeom prst="rect">
            <a:avLst/>
          </a:prstGeom>
        </p:spPr>
      </p:pic>
      <p:pic>
        <p:nvPicPr>
          <p:cNvPr id="13" name="Picture 12"/>
          <p:cNvPicPr>
            <a:picLocks noChangeAspect="1"/>
          </p:cNvPicPr>
          <p:nvPr/>
        </p:nvPicPr>
        <p:blipFill>
          <a:blip r:embed="rId4"/>
          <a:stretch>
            <a:fillRect/>
          </a:stretch>
        </p:blipFill>
        <p:spPr>
          <a:xfrm rot="21049956">
            <a:off x="293678" y="2669747"/>
            <a:ext cx="2664313" cy="2249379"/>
          </a:xfrm>
          <a:prstGeom prst="rect">
            <a:avLst/>
          </a:prstGeom>
        </p:spPr>
      </p:pic>
      <p:cxnSp>
        <p:nvCxnSpPr>
          <p:cNvPr id="14" name="Curved Connector 13"/>
          <p:cNvCxnSpPr/>
          <p:nvPr/>
        </p:nvCxnSpPr>
        <p:spPr>
          <a:xfrm flipV="1">
            <a:off x="2762809" y="3331503"/>
            <a:ext cx="699290" cy="432081"/>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nvCxnSpPr>
        <p:spPr>
          <a:xfrm>
            <a:off x="5305352" y="4329945"/>
            <a:ext cx="442705" cy="390176"/>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9" name="Curved Connector 18"/>
          <p:cNvCxnSpPr>
            <a:stCxn id="3074" idx="1"/>
          </p:cNvCxnSpPr>
          <p:nvPr/>
        </p:nvCxnSpPr>
        <p:spPr>
          <a:xfrm rot="10800000" flipV="1">
            <a:off x="5526705" y="2967676"/>
            <a:ext cx="315947" cy="31011"/>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20" name="Content Placeholder 2"/>
          <p:cNvSpPr>
            <a:spLocks noGrp="1"/>
          </p:cNvSpPr>
          <p:nvPr>
            <p:ph idx="1"/>
          </p:nvPr>
        </p:nvSpPr>
        <p:spPr>
          <a:xfrm>
            <a:off x="214146" y="1840435"/>
            <a:ext cx="4999364" cy="707502"/>
          </a:xfrm>
        </p:spPr>
        <p:txBody>
          <a:bodyPr>
            <a:noAutofit/>
          </a:bodyPr>
          <a:lstStyle/>
          <a:p>
            <a:pPr marL="90488" indent="0">
              <a:buClr>
                <a:srgbClr val="002060"/>
              </a:buClr>
              <a:buNone/>
            </a:pPr>
            <a:r>
              <a:rPr lang="eu-ES" sz="2000" b="1" dirty="0" smtClean="0">
                <a:latin typeface="Arial" panose="020B0604020202020204" pitchFamily="34" charset="0"/>
                <a:cs typeface="Arial" panose="020B0604020202020204" pitchFamily="34" charset="0"/>
              </a:rPr>
              <a:t>“reach information at you finger tips anywhere and anytime ” </a:t>
            </a:r>
            <a:endParaRPr lang="eu-ES" sz="2000" b="1" dirty="0">
              <a:latin typeface="Arial" panose="020B0604020202020204" pitchFamily="34" charset="0"/>
              <a:cs typeface="Arial" panose="020B0604020202020204" pitchFamily="34" charset="0"/>
            </a:endParaRPr>
          </a:p>
        </p:txBody>
      </p:sp>
      <p:sp>
        <p:nvSpPr>
          <p:cNvPr id="21" name="Content Placeholder 2"/>
          <p:cNvSpPr txBox="1">
            <a:spLocks/>
          </p:cNvSpPr>
          <p:nvPr/>
        </p:nvSpPr>
        <p:spPr>
          <a:xfrm>
            <a:off x="491317" y="5615938"/>
            <a:ext cx="4425974" cy="53306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488" indent="0">
              <a:buClr>
                <a:srgbClr val="002060"/>
              </a:buClr>
              <a:buNone/>
            </a:pPr>
            <a:r>
              <a:rPr lang="eu-ES" sz="24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“beyond goverment control” </a:t>
            </a:r>
          </a:p>
        </p:txBody>
      </p:sp>
      <p:pic>
        <p:nvPicPr>
          <p:cNvPr id="22" name="Picture 21"/>
          <p:cNvPicPr>
            <a:picLocks noChangeAspect="1"/>
          </p:cNvPicPr>
          <p:nvPr/>
        </p:nvPicPr>
        <p:blipFill>
          <a:blip r:embed="rId5"/>
          <a:stretch>
            <a:fillRect/>
          </a:stretch>
        </p:blipFill>
        <p:spPr>
          <a:xfrm rot="1090874">
            <a:off x="7890133" y="1878822"/>
            <a:ext cx="761969" cy="7619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3" name="Picture 22"/>
          <p:cNvPicPr>
            <a:picLocks noChangeAspect="1"/>
          </p:cNvPicPr>
          <p:nvPr/>
        </p:nvPicPr>
        <p:blipFill>
          <a:blip r:embed="rId6"/>
          <a:stretch>
            <a:fillRect/>
          </a:stretch>
        </p:blipFill>
        <p:spPr>
          <a:xfrm>
            <a:off x="7883178" y="3381045"/>
            <a:ext cx="775878" cy="7758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4" name="Picture 23"/>
          <p:cNvPicPr>
            <a:picLocks noChangeAspect="1"/>
          </p:cNvPicPr>
          <p:nvPr/>
        </p:nvPicPr>
        <p:blipFill>
          <a:blip r:embed="rId7"/>
          <a:stretch>
            <a:fillRect/>
          </a:stretch>
        </p:blipFill>
        <p:spPr>
          <a:xfrm rot="20988575">
            <a:off x="7386324" y="4588533"/>
            <a:ext cx="818819" cy="8188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19963235">
            <a:off x="5746779" y="1539128"/>
            <a:ext cx="1724025" cy="2066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01826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457200" y="152718"/>
            <a:ext cx="7620000" cy="837882"/>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000" dirty="0" smtClean="0">
                <a:solidFill>
                  <a:schemeClr val="tx1"/>
                </a:solidFill>
                <a:latin typeface="Arial Black"/>
              </a:rPr>
              <a:t>Key Comparisons</a:t>
            </a:r>
            <a:endParaRPr kumimoji="0" lang="en-MY" sz="3000" b="0" i="0" u="none" strike="noStrike" kern="1200" cap="all" spc="-60" normalizeH="0" baseline="0" noProof="0" dirty="0">
              <a:ln>
                <a:noFill/>
              </a:ln>
              <a:solidFill>
                <a:schemeClr val="tx1"/>
              </a:solidFill>
              <a:effectLst/>
              <a:uLnTx/>
              <a:uFillTx/>
              <a:latin typeface="Arial Black"/>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779613641"/>
              </p:ext>
            </p:extLst>
          </p:nvPr>
        </p:nvGraphicFramePr>
        <p:xfrm>
          <a:off x="762000" y="1730357"/>
          <a:ext cx="3733800" cy="3898741"/>
        </p:xfrm>
        <a:graphic>
          <a:graphicData uri="http://schemas.openxmlformats.org/drawingml/2006/table">
            <a:tbl>
              <a:tblPr firstRow="1" bandRow="1">
                <a:tableStyleId>{0660B408-B3CF-4A94-85FC-2B1E0A45F4A2}</a:tableStyleId>
              </a:tblPr>
              <a:tblGrid>
                <a:gridCol w="1866900"/>
                <a:gridCol w="1866900"/>
              </a:tblGrid>
              <a:tr h="444659">
                <a:tc gridSpan="2">
                  <a:txBody>
                    <a:bodyPr/>
                    <a:lstStyle/>
                    <a:p>
                      <a:pPr algn="ctr"/>
                      <a:r>
                        <a:rPr lang="en-US" sz="2400" dirty="0" smtClean="0"/>
                        <a:t>New Digital</a:t>
                      </a:r>
                      <a:r>
                        <a:rPr lang="en-US" sz="2400" baseline="0" dirty="0" smtClean="0"/>
                        <a:t> Advertising</a:t>
                      </a:r>
                      <a:endParaRPr lang="en-MY" sz="2400" dirty="0"/>
                    </a:p>
                  </a:txBody>
                  <a:tcPr>
                    <a:solidFill>
                      <a:srgbClr val="FFC000"/>
                    </a:solidFill>
                  </a:tcPr>
                </a:tc>
                <a:tc hMerge="1">
                  <a:txBody>
                    <a:bodyPr/>
                    <a:lstStyle/>
                    <a:p>
                      <a:endParaRPr lang="en-MY" dirty="0"/>
                    </a:p>
                  </a:txBody>
                  <a:tcPr/>
                </a:tc>
              </a:tr>
              <a:tr h="444659">
                <a:tc>
                  <a:txBody>
                    <a:bodyPr/>
                    <a:lstStyle/>
                    <a:p>
                      <a:r>
                        <a:rPr lang="en-US" sz="1400" dirty="0" smtClean="0"/>
                        <a:t>Advantages</a:t>
                      </a:r>
                      <a:endParaRPr lang="en-MY" sz="1400" dirty="0"/>
                    </a:p>
                  </a:txBody>
                  <a:tcPr>
                    <a:solidFill>
                      <a:schemeClr val="bg2">
                        <a:lumMod val="40000"/>
                        <a:lumOff val="60000"/>
                        <a:alpha val="82000"/>
                      </a:schemeClr>
                    </a:solidFill>
                  </a:tcPr>
                </a:tc>
                <a:tc>
                  <a:txBody>
                    <a:bodyPr/>
                    <a:lstStyle/>
                    <a:p>
                      <a:r>
                        <a:rPr lang="en-US" sz="1400" dirty="0" smtClean="0"/>
                        <a:t>Disadvantages</a:t>
                      </a:r>
                      <a:endParaRPr lang="en-MY" sz="1400" dirty="0"/>
                    </a:p>
                  </a:txBody>
                  <a:tcPr>
                    <a:solidFill>
                      <a:schemeClr val="bg2">
                        <a:lumMod val="40000"/>
                        <a:lumOff val="60000"/>
                        <a:alpha val="82000"/>
                      </a:schemeClr>
                    </a:solidFill>
                  </a:tcPr>
                </a:tc>
              </a:tr>
              <a:tr h="6213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Strong segmentation</a:t>
                      </a:r>
                      <a:endParaRPr lang="en-MY" sz="1400" b="1" dirty="0" smtClean="0"/>
                    </a:p>
                  </a:txBody>
                  <a:tcPr>
                    <a:solidFill>
                      <a:schemeClr val="bg2">
                        <a:lumMod val="40000"/>
                        <a:lumOff val="60000"/>
                        <a:alpha val="82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New and unproven in certain cases</a:t>
                      </a:r>
                      <a:endParaRPr lang="en-MY" sz="1400" b="1" dirty="0" smtClean="0"/>
                    </a:p>
                  </a:txBody>
                  <a:tcPr>
                    <a:solidFill>
                      <a:schemeClr val="bg2">
                        <a:lumMod val="40000"/>
                        <a:lumOff val="60000"/>
                        <a:alpha val="82000"/>
                      </a:schemeClr>
                    </a:solidFill>
                  </a:tcPr>
                </a:tc>
              </a:tr>
              <a:tr h="6213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Easy to measure and monitor results</a:t>
                      </a:r>
                      <a:endParaRPr lang="en-MY" sz="1400" b="1" dirty="0" smtClean="0"/>
                    </a:p>
                  </a:txBody>
                  <a:tcPr>
                    <a:solidFill>
                      <a:schemeClr val="bg2">
                        <a:lumMod val="40000"/>
                        <a:lumOff val="60000"/>
                        <a:alpha val="82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Constant change of online advertising</a:t>
                      </a:r>
                      <a:endParaRPr lang="en-MY" sz="1400" b="1" dirty="0" smtClean="0"/>
                    </a:p>
                  </a:txBody>
                  <a:tcPr>
                    <a:solidFill>
                      <a:schemeClr val="bg2">
                        <a:lumMod val="40000"/>
                        <a:lumOff val="60000"/>
                        <a:alpha val="82000"/>
                      </a:schemeClr>
                    </a:solidFill>
                  </a:tcPr>
                </a:tc>
              </a:tr>
              <a:tr h="877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Online becoming more a part of people’s lives</a:t>
                      </a:r>
                      <a:endParaRPr lang="en-MY" sz="1400" b="1" dirty="0" smtClean="0"/>
                    </a:p>
                  </a:txBody>
                  <a:tcPr>
                    <a:solidFill>
                      <a:schemeClr val="bg2">
                        <a:lumMod val="40000"/>
                        <a:lumOff val="60000"/>
                        <a:alpha val="82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Higher ignore rate by consumers than traditional advertising</a:t>
                      </a:r>
                      <a:endParaRPr lang="en-MY" sz="1400" b="1" dirty="0" smtClean="0"/>
                    </a:p>
                  </a:txBody>
                  <a:tcPr>
                    <a:solidFill>
                      <a:schemeClr val="bg2">
                        <a:lumMod val="40000"/>
                        <a:lumOff val="60000"/>
                        <a:alpha val="82000"/>
                      </a:schemeClr>
                    </a:solidFill>
                  </a:tcPr>
                </a:tc>
              </a:tr>
              <a:tr h="8771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Easier to change</a:t>
                      </a:r>
                    </a:p>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Cost Flexibility</a:t>
                      </a:r>
                    </a:p>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Good for interaction</a:t>
                      </a:r>
                    </a:p>
                  </a:txBody>
                  <a:tcPr>
                    <a:solidFill>
                      <a:schemeClr val="bg2">
                        <a:lumMod val="40000"/>
                        <a:lumOff val="60000"/>
                        <a:alpha val="82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Growing levels of competition</a:t>
                      </a:r>
                      <a:endParaRPr lang="en-MY" sz="1400" b="1" dirty="0" smtClean="0"/>
                    </a:p>
                  </a:txBody>
                  <a:tcPr>
                    <a:solidFill>
                      <a:schemeClr val="bg2">
                        <a:lumMod val="40000"/>
                        <a:lumOff val="60000"/>
                        <a:alpha val="82000"/>
                      </a:schemeClr>
                    </a:solid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223659647"/>
              </p:ext>
            </p:extLst>
          </p:nvPr>
        </p:nvGraphicFramePr>
        <p:xfrm>
          <a:off x="4648200" y="1730357"/>
          <a:ext cx="3733800" cy="3887670"/>
        </p:xfrm>
        <a:graphic>
          <a:graphicData uri="http://schemas.openxmlformats.org/drawingml/2006/table">
            <a:tbl>
              <a:tblPr firstRow="1" bandRow="1">
                <a:tableStyleId>{1E171933-4619-4E11-9A3F-F7608DF75F80}</a:tableStyleId>
              </a:tblPr>
              <a:tblGrid>
                <a:gridCol w="1866900"/>
                <a:gridCol w="1866900"/>
              </a:tblGrid>
              <a:tr h="455730">
                <a:tc gridSpan="2">
                  <a:txBody>
                    <a:bodyPr/>
                    <a:lstStyle/>
                    <a:p>
                      <a:pPr algn="ctr"/>
                      <a:r>
                        <a:rPr lang="en-US" sz="2400" dirty="0" smtClean="0"/>
                        <a:t>Traditional Advertising</a:t>
                      </a:r>
                      <a:endParaRPr lang="en-MY" sz="2400" dirty="0">
                        <a:solidFill>
                          <a:srgbClr val="002060"/>
                        </a:solidFill>
                      </a:endParaRPr>
                    </a:p>
                  </a:txBody>
                  <a:tcPr>
                    <a:solidFill>
                      <a:srgbClr val="00B0F0"/>
                    </a:solidFill>
                  </a:tcPr>
                </a:tc>
                <a:tc hMerge="1">
                  <a:txBody>
                    <a:bodyPr/>
                    <a:lstStyle/>
                    <a:p>
                      <a:endParaRPr lang="en-MY" dirty="0"/>
                    </a:p>
                  </a:txBody>
                  <a:tcPr/>
                </a:tc>
              </a:tr>
              <a:tr h="443228">
                <a:tc>
                  <a:txBody>
                    <a:bodyPr/>
                    <a:lstStyle/>
                    <a:p>
                      <a:r>
                        <a:rPr lang="en-US" sz="1400" dirty="0" smtClean="0"/>
                        <a:t>Disadvantages</a:t>
                      </a:r>
                      <a:endParaRPr lang="en-MY" sz="1400" dirty="0"/>
                    </a:p>
                  </a:txBody>
                  <a:tcPr>
                    <a:solidFill>
                      <a:schemeClr val="bg2">
                        <a:lumMod val="20000"/>
                        <a:lumOff val="80000"/>
                      </a:schemeClr>
                    </a:solidFill>
                  </a:tcPr>
                </a:tc>
                <a:tc>
                  <a:txBody>
                    <a:bodyPr/>
                    <a:lstStyle/>
                    <a:p>
                      <a:r>
                        <a:rPr lang="en-US" sz="1400" dirty="0" smtClean="0"/>
                        <a:t>Advantages</a:t>
                      </a:r>
                      <a:endParaRPr lang="en-MY" sz="1400" dirty="0"/>
                    </a:p>
                  </a:txBody>
                  <a:tcPr>
                    <a:solidFill>
                      <a:schemeClr val="bg2">
                        <a:lumMod val="20000"/>
                        <a:lumOff val="80000"/>
                      </a:schemeClr>
                    </a:solidFill>
                  </a:tcPr>
                </a:tc>
              </a:tr>
              <a:tr h="6193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Higher cost than online advertising</a:t>
                      </a:r>
                      <a:endParaRPr lang="en-MY" sz="1400" b="1" dirty="0" smtClean="0"/>
                    </a:p>
                  </a:txBody>
                  <a:tcPr>
                    <a:solidFill>
                      <a:schemeClr val="bg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Large reach to multiple consumer segments</a:t>
                      </a:r>
                      <a:endParaRPr lang="en-MY" sz="1400" b="1" dirty="0" smtClean="0"/>
                    </a:p>
                  </a:txBody>
                  <a:tcPr>
                    <a:solidFill>
                      <a:schemeClr val="bg2">
                        <a:lumMod val="20000"/>
                        <a:lumOff val="80000"/>
                      </a:schemeClr>
                    </a:solidFill>
                  </a:tcPr>
                </a:tc>
              </a:tr>
              <a:tr h="6193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Impersonal form of advertising</a:t>
                      </a:r>
                      <a:endParaRPr lang="en-MY" sz="1400" b="1" dirty="0" smtClean="0"/>
                    </a:p>
                  </a:txBody>
                  <a:tcPr>
                    <a:solidFill>
                      <a:schemeClr val="bg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Proven success rate</a:t>
                      </a:r>
                      <a:endParaRPr lang="en-MY" sz="1400" b="1" dirty="0" smtClean="0"/>
                    </a:p>
                  </a:txBody>
                  <a:tcPr>
                    <a:solidFill>
                      <a:schemeClr val="bg2">
                        <a:lumMod val="20000"/>
                        <a:lumOff val="80000"/>
                      </a:schemeClr>
                    </a:solidFill>
                  </a:tcPr>
                </a:tc>
              </a:tr>
              <a:tr h="874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Less targeted then online advertising</a:t>
                      </a:r>
                      <a:endParaRPr lang="en-MY" sz="1400" b="1" dirty="0" smtClean="0"/>
                    </a:p>
                  </a:txBody>
                  <a:tcPr>
                    <a:solidFill>
                      <a:schemeClr val="bg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Strong creative potential</a:t>
                      </a:r>
                      <a:endParaRPr lang="en-MY" sz="1400" b="1" dirty="0" smtClean="0"/>
                    </a:p>
                  </a:txBody>
                  <a:tcPr>
                    <a:solidFill>
                      <a:schemeClr val="bg2">
                        <a:lumMod val="20000"/>
                        <a:lumOff val="80000"/>
                      </a:schemeClr>
                    </a:solidFill>
                  </a:tcPr>
                </a:tc>
              </a:tr>
              <a:tr h="8743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Large levels of competition</a:t>
                      </a:r>
                      <a:endParaRPr lang="en-MY" sz="1400" b="1" dirty="0" smtClean="0"/>
                    </a:p>
                  </a:txBody>
                  <a:tcPr>
                    <a:solidFill>
                      <a:schemeClr val="bg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MY" sz="1400" dirty="0" smtClean="0"/>
                        <a:t>High Level of Engagement</a:t>
                      </a:r>
                      <a:endParaRPr lang="en-MY" sz="1400" b="1" dirty="0" smtClean="0"/>
                    </a:p>
                  </a:txBody>
                  <a:tcPr>
                    <a:solidFill>
                      <a:schemeClr val="bg2">
                        <a:lumMod val="20000"/>
                        <a:lumOff val="80000"/>
                      </a:schemeClr>
                    </a:solidFill>
                  </a:tcPr>
                </a:tc>
              </a:tr>
            </a:tbl>
          </a:graphicData>
        </a:graphic>
      </p:graphicFrame>
    </p:spTree>
    <p:extLst>
      <p:ext uri="{BB962C8B-B14F-4D97-AF65-F5344CB8AC3E}">
        <p14:creationId xmlns:p14="http://schemas.microsoft.com/office/powerpoint/2010/main" val="403786646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7481</TotalTime>
  <Words>1896</Words>
  <Application>Microsoft Office PowerPoint</Application>
  <PresentationFormat>On-screen Show (4:3)</PresentationFormat>
  <Paragraphs>277</Paragraphs>
  <Slides>48</Slides>
  <Notes>35</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User</cp:lastModifiedBy>
  <cp:revision>402</cp:revision>
  <cp:lastPrinted>2016-10-20T06:28:56Z</cp:lastPrinted>
  <dcterms:created xsi:type="dcterms:W3CDTF">2006-08-16T00:00:00Z</dcterms:created>
  <dcterms:modified xsi:type="dcterms:W3CDTF">2016-10-24T07:00:56Z</dcterms:modified>
</cp:coreProperties>
</file>