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465" r:id="rId3"/>
    <p:sldId id="459" r:id="rId4"/>
    <p:sldId id="463" r:id="rId5"/>
    <p:sldId id="457" r:id="rId6"/>
    <p:sldId id="458" r:id="rId7"/>
    <p:sldId id="464" r:id="rId8"/>
    <p:sldId id="460" r:id="rId9"/>
    <p:sldId id="461" r:id="rId10"/>
    <p:sldId id="462" r:id="rId1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8E60"/>
    <a:srgbClr val="F60000"/>
    <a:srgbClr val="D60000"/>
    <a:srgbClr val="F00000"/>
    <a:srgbClr val="E60000"/>
    <a:srgbClr val="E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21" autoAdjust="0"/>
    <p:restoredTop sz="94676" autoAdjust="0"/>
  </p:normalViewPr>
  <p:slideViewPr>
    <p:cSldViewPr>
      <p:cViewPr>
        <p:scale>
          <a:sx n="70" d="100"/>
          <a:sy n="70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4"/>
    </p:cViewPr>
  </p:sorterViewPr>
  <p:notesViewPr>
    <p:cSldViewPr>
      <p:cViewPr varScale="1">
        <p:scale>
          <a:sx n="60" d="100"/>
          <a:sy n="60" d="100"/>
        </p:scale>
        <p:origin x="-2712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30E19C-E1D8-4D95-BF03-6EF15E5B236D}" type="datetimeFigureOut">
              <a:rPr lang="en-MY"/>
              <a:pPr>
                <a:defRPr/>
              </a:pPr>
              <a:t>24/10/2016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985E11-840E-4C01-8ACA-87674D74C61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6946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7E26B3-F29E-4DB7-97AB-67959F0C40E8}" type="datetimeFigureOut">
              <a:rPr lang="en-MY"/>
              <a:pPr>
                <a:defRPr/>
              </a:pPr>
              <a:t>24/10/2016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MY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MY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9D0AE3-C217-4232-BE4D-C44CCDC7130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4560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061865-4D67-4D94-B5E2-B53966E6F728}" type="slidenum">
              <a:rPr lang="en-MY" smtClean="0"/>
              <a:pPr>
                <a:defRPr/>
              </a:pPr>
              <a:t>2</a:t>
            </a:fld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32743-4510-4DB2-B027-5A458C839D3C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306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8895" y="4762637"/>
            <a:ext cx="5511152" cy="4511967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18088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215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8895" y="4762637"/>
            <a:ext cx="5511152" cy="4511967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18088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215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32743-4510-4DB2-B027-5A458C839D3C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306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8895" y="4762637"/>
            <a:ext cx="5511152" cy="4511967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18088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215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8895" y="4762637"/>
            <a:ext cx="5511152" cy="4511967"/>
          </a:xfrm>
          <a:prstGeom prst="rect">
            <a:avLst/>
          </a:prstGeom>
        </p:spPr>
        <p:txBody>
          <a:bodyPr lIns="92476" tIns="92476" rIns="92476" bIns="9247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18088" cy="3762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3215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219825"/>
            <a:ext cx="7921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324600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324600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096000"/>
            <a:ext cx="11255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181725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324600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CA0A-851B-4D87-BB53-0797E0BB2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6DC7-7940-4A60-A7D9-CB9A03B14F17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EE14B-2EAE-4206-B764-D0C93500B131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C8CF-033F-4D31-8FB6-BF56670EB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3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9D8D-8067-4262-B23B-856C343DFF0D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8AA5E-37C1-43A6-9BEC-60C474C3C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1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9C833-AE11-40E1-8DFB-E5044ABEC07C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B55A-11DB-49A5-A147-E2785BB3B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7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6303963"/>
            <a:ext cx="7921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 rot="10800000">
            <a:off x="0" y="6408738"/>
            <a:ext cx="9652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077200" y="6408738"/>
            <a:ext cx="1066800" cy="76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pic>
        <p:nvPicPr>
          <p:cNvPr id="7" name="Picture 2" descr="C:\Users\User\Downloads\logo f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180138"/>
            <a:ext cx="11255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User\Desktop\SALIHIN\Arts\salihin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65863"/>
            <a:ext cx="1371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 userDrawn="1"/>
        </p:nvSpPr>
        <p:spPr>
          <a:xfrm rot="10800000" flipV="1">
            <a:off x="3840163" y="6408738"/>
            <a:ext cx="3246437" cy="857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35B1-1A1A-492B-BAC9-662D3B3D1272}" type="datetimeFigureOut">
              <a:rPr lang="en-US"/>
              <a:pPr>
                <a:defRPr/>
              </a:pPr>
              <a:t>10/24/2016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0C66-51F3-40B7-ADF9-FB7B495E0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4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FF6A-DC21-4B80-B0DA-325AD84AE055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409C2-3A9B-413A-9E35-533E0D82B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5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97AB-040F-47DC-8833-B35C3C6C7ECF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B84C-561E-449E-9912-C7E122699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7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F7BF-AF6E-4678-92DC-3BE9096902B8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A1538-4752-4022-ACD2-7F1E4D082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23AB-B035-43AA-A173-13B61E92EA14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C533-6E7C-46AD-AED4-02560FA36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6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710A-3ADB-43E9-B9B6-43CD39DE4F29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D95BE-0A4A-4D83-B9BD-22E3BC5C7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D265-E10F-46B1-A696-4039C712C3C6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7538-8983-4B10-B318-B7BBA9E47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6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1000-4CC9-4C3A-A23E-F51694A51538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095DA-93F8-420C-B8E4-9C034E1F3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2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70A139-1758-4015-AB38-3681F6F996B1}" type="datetimeFigureOut">
              <a:rPr lang="en-US"/>
              <a:pPr>
                <a:defRPr/>
              </a:pPr>
              <a:t>10/24/2016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6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354E46-6B6D-4257-9750-717452E46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3505200" y="6642100"/>
            <a:ext cx="38369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Copyright 2016 </a:t>
            </a:r>
            <a:r>
              <a:rPr lang="en-US" altLang="en-US" sz="700" b="1" dirty="0" smtClean="0">
                <a:solidFill>
                  <a:srgbClr val="F00000"/>
                </a:solidFill>
                <a:latin typeface="Neuropol" pitchFamily="34" charset="0"/>
                <a:sym typeface="Arial" charset="0"/>
              </a:rPr>
              <a:t>SALIHIN</a:t>
            </a:r>
            <a:r>
              <a:rPr lang="en-US" altLang="en-US" sz="700" b="1" dirty="0" smtClean="0">
                <a:solidFill>
                  <a:srgbClr val="F00000"/>
                </a:solidFill>
                <a:latin typeface="Arial" charset="0"/>
                <a:sym typeface="Arial" charset="0"/>
              </a:rPr>
              <a:t>. </a:t>
            </a:r>
            <a:r>
              <a:rPr lang="en-US" altLang="en-US" sz="7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All Rights Reserved</a:t>
            </a:r>
            <a:endParaRPr lang="en-SG" altLang="en-US" sz="7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57806" y="2667000"/>
            <a:ext cx="6314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+mj-lt"/>
              </a:rPr>
              <a:t>Sinar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Harian</a:t>
            </a:r>
            <a:r>
              <a:rPr lang="en-US" sz="3200" b="1" dirty="0" smtClean="0">
                <a:latin typeface="+mj-lt"/>
              </a:rPr>
              <a:t> </a:t>
            </a:r>
          </a:p>
          <a:p>
            <a:pPr algn="ctr"/>
            <a:r>
              <a:rPr lang="en-US" sz="3200" b="1" dirty="0" smtClean="0">
                <a:latin typeface="+mj-lt"/>
              </a:rPr>
              <a:t>Media Coverage Planning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021715"/>
              </p:ext>
            </p:extLst>
          </p:nvPr>
        </p:nvGraphicFramePr>
        <p:xfrm>
          <a:off x="533399" y="2590800"/>
          <a:ext cx="8153401" cy="904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4366"/>
                <a:gridCol w="665584"/>
                <a:gridCol w="521017"/>
                <a:gridCol w="458998"/>
                <a:gridCol w="517548"/>
                <a:gridCol w="499188"/>
                <a:gridCol w="415990"/>
                <a:gridCol w="499188"/>
                <a:gridCol w="499188"/>
                <a:gridCol w="499188"/>
                <a:gridCol w="582386"/>
                <a:gridCol w="499188"/>
                <a:gridCol w="499188"/>
                <a:gridCol w="582384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Days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MON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TUE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WED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THU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FRI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SAT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MON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TUE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WED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THU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FRI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UTUUSAN</a:t>
                      </a:r>
                      <a:endParaRPr lang="en-MY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68173" y="3810000"/>
            <a:ext cx="6585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00" b="1" dirty="0"/>
              <a:t> </a:t>
            </a:r>
            <a:r>
              <a:rPr lang="en-MY" sz="1000" b="1" dirty="0" smtClean="0"/>
              <a:t>   UTUSAN</a:t>
            </a:r>
            <a:r>
              <a:rPr lang="en-US" sz="1000" b="1" dirty="0" smtClean="0"/>
              <a:t> - 3 days each week (Monday, Tuesday &amp; Wednesday)</a:t>
            </a:r>
            <a:endParaRPr lang="en-MY" sz="1000" b="1" dirty="0"/>
          </a:p>
        </p:txBody>
      </p:sp>
      <p:sp>
        <p:nvSpPr>
          <p:cNvPr id="11" name="Rectangle 10"/>
          <p:cNvSpPr/>
          <p:nvPr/>
        </p:nvSpPr>
        <p:spPr>
          <a:xfrm>
            <a:off x="1219199" y="3810000"/>
            <a:ext cx="196574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8059" y="3810000"/>
            <a:ext cx="196574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152718"/>
            <a:ext cx="7620000" cy="837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Proposed ADS CYCLE</a:t>
            </a:r>
            <a:endParaRPr kumimoji="0" lang="en-MY" sz="3000" b="0" i="0" u="none" strike="noStrike" kern="1200" cap="all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7180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152400"/>
            <a:ext cx="78486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Commercial mileage</a:t>
            </a:r>
            <a:endParaRPr lang="en-MY" sz="3000" dirty="0">
              <a:solidFill>
                <a:schemeClr val="tx1"/>
              </a:solidFill>
              <a:latin typeface="Arial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1591270"/>
            <a:ext cx="8610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In the spirit of business collaboration between </a:t>
            </a:r>
            <a:r>
              <a:rPr lang="en-US" dirty="0" smtClean="0"/>
              <a:t>FR MUTIARA/ SALIHIN and KKMM/MCMC/PI1M, we </a:t>
            </a:r>
            <a:r>
              <a:rPr lang="en-US" dirty="0"/>
              <a:t>will support </a:t>
            </a:r>
            <a:r>
              <a:rPr lang="en-US" dirty="0" smtClean="0"/>
              <a:t>Pi1M in </a:t>
            </a:r>
            <a:r>
              <a:rPr lang="en-US" dirty="0"/>
              <a:t>providing quality products </a:t>
            </a:r>
            <a:r>
              <a:rPr lang="en-US" dirty="0" smtClean="0"/>
              <a:t>and services with </a:t>
            </a:r>
            <a:r>
              <a:rPr lang="en-US" dirty="0"/>
              <a:t>the highest degree of customer satisfaction.</a:t>
            </a:r>
            <a:endParaRPr lang="en-MY" dirty="0"/>
          </a:p>
        </p:txBody>
      </p:sp>
      <p:sp>
        <p:nvSpPr>
          <p:cNvPr id="19" name="Rectangle 18"/>
          <p:cNvSpPr/>
          <p:nvPr/>
        </p:nvSpPr>
        <p:spPr>
          <a:xfrm>
            <a:off x="4495800" y="2895600"/>
            <a:ext cx="43053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MCMC is required to share the success stories of PI1M business &amp; entrepreneurs on monthly basis in </a:t>
            </a:r>
            <a:r>
              <a:rPr lang="en-US" sz="1400" dirty="0" err="1" smtClean="0"/>
              <a:t>Utusan</a:t>
            </a:r>
            <a:r>
              <a:rPr lang="en-US" sz="1400" dirty="0" smtClean="0"/>
              <a:t>/ </a:t>
            </a:r>
            <a:r>
              <a:rPr lang="en-US" sz="1400" dirty="0" err="1" smtClean="0"/>
              <a:t>Sinar</a:t>
            </a:r>
            <a:r>
              <a:rPr lang="en-US" sz="1400" dirty="0" smtClean="0"/>
              <a:t> </a:t>
            </a:r>
            <a:r>
              <a:rPr lang="en-US" sz="1400" dirty="0" err="1" smtClean="0"/>
              <a:t>Harian</a:t>
            </a:r>
            <a:r>
              <a:rPr lang="en-US" sz="1400" dirty="0" smtClean="0"/>
              <a:t>. (</a:t>
            </a:r>
            <a:r>
              <a:rPr lang="en-US" sz="1400" i="1" dirty="0" smtClean="0"/>
              <a:t>subject to negotiations terms &amp; conditions between us and respective parties).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 FR </a:t>
            </a:r>
            <a:r>
              <a:rPr lang="en-US" sz="1400" dirty="0" err="1" smtClean="0"/>
              <a:t>Mutiara</a:t>
            </a:r>
            <a:r>
              <a:rPr lang="en-US" sz="1400" dirty="0" smtClean="0"/>
              <a:t>/ SALIHIN will do the selection of the SME award winner lists based on good financial management governance and MCMC internal criteria.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An event will be held to celebrate the winners.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Award will be sponsored by FR </a:t>
            </a:r>
            <a:r>
              <a:rPr lang="en-US" sz="1400" dirty="0" err="1" smtClean="0"/>
              <a:t>Mutiara</a:t>
            </a:r>
            <a:r>
              <a:rPr lang="en-US" sz="1400" dirty="0" smtClean="0"/>
              <a:t>/ SALIHIN.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FR </a:t>
            </a:r>
            <a:r>
              <a:rPr lang="en-US" sz="1400" dirty="0" err="1" smtClean="0"/>
              <a:t>Mutiara</a:t>
            </a:r>
            <a:r>
              <a:rPr lang="en-US" sz="1400" dirty="0" smtClean="0"/>
              <a:t>/ SALIHIN will sponsor the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year event and entrepreneurs segment in </a:t>
            </a:r>
            <a:r>
              <a:rPr lang="en-US" sz="1400" dirty="0" err="1"/>
              <a:t>Utusan</a:t>
            </a:r>
            <a:r>
              <a:rPr lang="en-US" sz="1400" dirty="0"/>
              <a:t>/ </a:t>
            </a:r>
            <a:r>
              <a:rPr lang="en-US" sz="1400" dirty="0" err="1" smtClean="0"/>
              <a:t>Sinar</a:t>
            </a:r>
            <a:r>
              <a:rPr lang="en-US" sz="1400" dirty="0" smtClean="0"/>
              <a:t> </a:t>
            </a:r>
            <a:r>
              <a:rPr lang="en-US" sz="1400" dirty="0" err="1" smtClean="0"/>
              <a:t>Harian</a:t>
            </a:r>
            <a:r>
              <a:rPr lang="en-US" sz="1400" dirty="0"/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0375" y="2555929"/>
            <a:ext cx="2206625" cy="3006671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PI1M BUSINESS AWARD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Joint program between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FRMutiara</a:t>
            </a:r>
            <a:r>
              <a:rPr lang="en-US" sz="2000" dirty="0" smtClean="0">
                <a:solidFill>
                  <a:schemeClr val="tx1"/>
                </a:solidFill>
              </a:rPr>
              <a:t>-KKMM/MCMC/ PI1M</a:t>
            </a:r>
            <a:endParaRPr lang="en-MY" sz="2000" dirty="0">
              <a:solidFill>
                <a:schemeClr val="tx1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20" y="2524125"/>
            <a:ext cx="134028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764768"/>
            <a:ext cx="133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 By: </a:t>
            </a:r>
            <a:endParaRPr lang="en-MY" dirty="0"/>
          </a:p>
        </p:txBody>
      </p:sp>
      <p:grpSp>
        <p:nvGrpSpPr>
          <p:cNvPr id="3" name="Group 2"/>
          <p:cNvGrpSpPr/>
          <p:nvPr/>
        </p:nvGrpSpPr>
        <p:grpSpPr>
          <a:xfrm>
            <a:off x="1846255" y="5715000"/>
            <a:ext cx="5926145" cy="468868"/>
            <a:chOff x="601663" y="5105400"/>
            <a:chExt cx="6580524" cy="621268"/>
          </a:xfrm>
        </p:grpSpPr>
        <p:sp>
          <p:nvSpPr>
            <p:cNvPr id="40" name="Rectangle 39"/>
            <p:cNvSpPr/>
            <p:nvPr/>
          </p:nvSpPr>
          <p:spPr bwMode="auto">
            <a:xfrm>
              <a:off x="3982742" y="5105400"/>
              <a:ext cx="1507161" cy="609600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 bwMode="auto">
            <a:xfrm>
              <a:off x="2298405" y="5105400"/>
              <a:ext cx="1499214" cy="511175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angle 41"/>
            <p:cNvSpPr/>
            <p:nvPr/>
          </p:nvSpPr>
          <p:spPr bwMode="auto">
            <a:xfrm>
              <a:off x="5667079" y="5105400"/>
              <a:ext cx="1515108" cy="621268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 bwMode="auto">
            <a:xfrm>
              <a:off x="601663" y="5105400"/>
              <a:ext cx="1503673" cy="511175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817125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6800" y="824805"/>
            <a:ext cx="7055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PI1M COMMUNITY </a:t>
            </a:r>
            <a:r>
              <a:rPr lang="en-US" sz="2800" b="1" dirty="0" smtClean="0"/>
              <a:t>CONTENT</a:t>
            </a:r>
            <a:endParaRPr lang="en-US" sz="2800" b="1" dirty="0"/>
          </a:p>
          <a:p>
            <a:pPr algn="ctr"/>
            <a:r>
              <a:rPr lang="en-US" sz="2800" b="1" dirty="0"/>
              <a:t>ENHANCEMENT &amp; </a:t>
            </a:r>
            <a:r>
              <a:rPr lang="en-US" sz="2800" b="1" dirty="0" smtClean="0"/>
              <a:t>EMPOWERMENT</a:t>
            </a:r>
            <a:endParaRPr lang="en-MY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457806" y="2667000"/>
            <a:ext cx="6314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+mj-lt"/>
              </a:rPr>
              <a:t>Sinar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 err="1" smtClean="0">
                <a:latin typeface="+mj-lt"/>
              </a:rPr>
              <a:t>Harian</a:t>
            </a:r>
            <a:r>
              <a:rPr lang="en-US" sz="3200" b="1" dirty="0" smtClean="0">
                <a:latin typeface="+mj-lt"/>
              </a:rPr>
              <a:t> </a:t>
            </a:r>
          </a:p>
          <a:p>
            <a:pPr algn="ctr"/>
            <a:r>
              <a:rPr lang="en-US" sz="3200" b="1" dirty="0" smtClean="0">
                <a:latin typeface="+mj-lt"/>
              </a:rPr>
              <a:t>Media Coverage Planning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4448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718"/>
            <a:ext cx="7620000" cy="8378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Proposed advertisement medium</a:t>
            </a:r>
            <a:endParaRPr kumimoji="0" lang="en-MY" sz="3000" b="0" i="0" u="none" strike="noStrike" kern="1200" cap="all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1790" y="1990726"/>
            <a:ext cx="2819400" cy="3800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12" y="1588531"/>
            <a:ext cx="4481688" cy="40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57512" y="1219200"/>
            <a:ext cx="448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SINARHARIAN DEMOGRAPHICS</a:t>
            </a:r>
            <a:endParaRPr lang="en-MY" dirty="0"/>
          </a:p>
        </p:txBody>
      </p:sp>
      <p:sp>
        <p:nvSpPr>
          <p:cNvPr id="16" name="TextBox 15"/>
          <p:cNvSpPr txBox="1"/>
          <p:nvPr/>
        </p:nvSpPr>
        <p:spPr>
          <a:xfrm>
            <a:off x="901790" y="5788223"/>
            <a:ext cx="283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Proposed Ads Placement</a:t>
            </a:r>
            <a:endParaRPr lang="en-MY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4343400" y="5735598"/>
            <a:ext cx="4495800" cy="34873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160,000 ARE PUBLISHED DAILY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5940" y="5310504"/>
            <a:ext cx="2406650" cy="280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81400" y="5310504"/>
            <a:ext cx="0" cy="316706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3740420" y="5343524"/>
            <a:ext cx="361770" cy="3238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6 cm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5940" y="2133600"/>
            <a:ext cx="2406650" cy="3209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>
              <a:solidFill>
                <a:schemeClr val="tx1"/>
              </a:solidFill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2197190" y="5038724"/>
            <a:ext cx="361770" cy="3238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8 col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90" y="1398248"/>
            <a:ext cx="1138036" cy="4305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92390" y="19050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One Page</a:t>
            </a:r>
            <a:endParaRPr lang="en-MY" sz="11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30390" y="5257800"/>
            <a:ext cx="2313819" cy="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7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108093"/>
              </p:ext>
            </p:extLst>
          </p:nvPr>
        </p:nvGraphicFramePr>
        <p:xfrm>
          <a:off x="1219200" y="4321314"/>
          <a:ext cx="6858000" cy="1075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1" name="Worksheet" r:id="rId5" imgW="6134136" imgH="962043" progId="Excel.Sheet.8">
                  <p:embed/>
                </p:oleObj>
              </mc:Choice>
              <mc:Fallback>
                <p:oleObj name="Worksheet" r:id="rId5" imgW="6134136" imgH="96204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4321314"/>
                        <a:ext cx="6858000" cy="10755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9200" y="54102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Proposed A&amp;P budget allocation in </a:t>
            </a:r>
            <a:r>
              <a:rPr lang="en-US" sz="2000" dirty="0" err="1" smtClean="0"/>
              <a:t>Sinar</a:t>
            </a:r>
            <a:r>
              <a:rPr lang="en-US" sz="2000" dirty="0" smtClean="0"/>
              <a:t> </a:t>
            </a:r>
            <a:r>
              <a:rPr lang="en-US" sz="2000" dirty="0" err="1" smtClean="0"/>
              <a:t>Harian</a:t>
            </a:r>
            <a:r>
              <a:rPr lang="en-US" sz="2000" dirty="0" smtClean="0"/>
              <a:t>  </a:t>
            </a:r>
            <a:r>
              <a:rPr lang="en-US" sz="2000" b="1" dirty="0" smtClean="0"/>
              <a:t>RM297,984.00</a:t>
            </a:r>
            <a:endParaRPr lang="en-MY" sz="2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620000" cy="837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Budget allocation</a:t>
            </a:r>
            <a:endParaRPr kumimoji="0" lang="en-MY" sz="3000" b="0" i="0" u="none" strike="noStrike" kern="1200" cap="all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</a:endParaRPr>
          </a:p>
        </p:txBody>
      </p:sp>
      <p:pic>
        <p:nvPicPr>
          <p:cNvPr id="2053" name="Picture 5" descr="C:\Users\User\Downloads\sinar hari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1914525" cy="23907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4388"/>
            <a:ext cx="2915206" cy="2743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5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028244"/>
              </p:ext>
            </p:extLst>
          </p:nvPr>
        </p:nvGraphicFramePr>
        <p:xfrm>
          <a:off x="457199" y="2590800"/>
          <a:ext cx="8153401" cy="904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4366"/>
                <a:gridCol w="665584"/>
                <a:gridCol w="521017"/>
                <a:gridCol w="458998"/>
                <a:gridCol w="517548"/>
                <a:gridCol w="499188"/>
                <a:gridCol w="415990"/>
                <a:gridCol w="499188"/>
                <a:gridCol w="499188"/>
                <a:gridCol w="499188"/>
                <a:gridCol w="582386"/>
                <a:gridCol w="499188"/>
                <a:gridCol w="499188"/>
                <a:gridCol w="582384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Days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MON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TUE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WED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THU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FRI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SAT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SUN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MON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TUE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WED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THU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900" dirty="0" smtClean="0">
                          <a:solidFill>
                            <a:schemeClr val="bg1"/>
                          </a:solidFill>
                        </a:rPr>
                        <a:t>FRI</a:t>
                      </a:r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</a:rPr>
                        <a:t>SINAR</a:t>
                      </a:r>
                      <a:endParaRPr lang="en-MY" sz="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MY" sz="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066799" y="3810000"/>
            <a:ext cx="7010397" cy="246221"/>
            <a:chOff x="1956372" y="5621179"/>
            <a:chExt cx="5435028" cy="246221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5621179"/>
              <a:ext cx="510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00" b="1" dirty="0"/>
                <a:t> </a:t>
              </a:r>
              <a:r>
                <a:rPr lang="en-MY" sz="1000" b="1" dirty="0" smtClean="0"/>
                <a:t>   </a:t>
              </a:r>
              <a:r>
                <a:rPr lang="en-US" sz="1000" b="1" dirty="0" smtClean="0"/>
                <a:t>SINAR HARIAN - 4 days each week (Monday, Wednesday, Friday &amp; Saturday/Sunday)</a:t>
              </a:r>
              <a:endParaRPr lang="en-MY" sz="10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56372" y="5621179"/>
              <a:ext cx="1524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99354" y="5621179"/>
              <a:ext cx="152400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>
                <a:solidFill>
                  <a:schemeClr val="tx1"/>
                </a:solidFill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57200" y="152718"/>
            <a:ext cx="7620000" cy="837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Proposed ADS CYCLE</a:t>
            </a:r>
            <a:endParaRPr kumimoji="0" lang="en-MY" sz="3000" b="0" i="0" u="none" strike="noStrike" kern="1200" cap="all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173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806" y="2819400"/>
            <a:ext cx="6314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+mj-lt"/>
              </a:rPr>
              <a:t>Utusan</a:t>
            </a:r>
            <a:r>
              <a:rPr lang="en-US" sz="3200" b="1" dirty="0" smtClean="0">
                <a:latin typeface="+mj-lt"/>
              </a:rPr>
              <a:t> Malaysia </a:t>
            </a:r>
          </a:p>
          <a:p>
            <a:pPr algn="ctr"/>
            <a:r>
              <a:rPr lang="en-US" sz="3200" b="1" dirty="0" smtClean="0">
                <a:latin typeface="+mj-lt"/>
              </a:rPr>
              <a:t>Media Coverage Planning</a:t>
            </a:r>
            <a:endParaRPr lang="en-US" sz="32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824805"/>
            <a:ext cx="7055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PI1M COMMUNITY </a:t>
            </a:r>
            <a:r>
              <a:rPr lang="en-US" sz="2800" b="1" dirty="0" smtClean="0"/>
              <a:t>CONTENT</a:t>
            </a:r>
            <a:endParaRPr lang="en-US" sz="2800" b="1" dirty="0"/>
          </a:p>
          <a:p>
            <a:pPr algn="ctr"/>
            <a:r>
              <a:rPr lang="en-US" sz="2800" b="1" dirty="0"/>
              <a:t>ENHANCEMENT &amp; </a:t>
            </a:r>
            <a:r>
              <a:rPr lang="en-US" sz="2800" b="1" dirty="0" smtClean="0"/>
              <a:t>EMPOWERMENT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140271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718"/>
            <a:ext cx="7620000" cy="8378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Proposed advertisement medium</a:t>
            </a:r>
            <a:endParaRPr kumimoji="0" lang="en-MY" sz="3000" b="0" i="0" u="none" strike="noStrike" kern="1200" cap="all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90" y="1971676"/>
            <a:ext cx="2819400" cy="3800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7512" y="1447800"/>
            <a:ext cx="448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UTUSAN MALAYSIA CIRCULATIONS</a:t>
            </a:r>
            <a:endParaRPr lang="en-MY" dirty="0"/>
          </a:p>
        </p:txBody>
      </p:sp>
      <p:sp>
        <p:nvSpPr>
          <p:cNvPr id="16" name="TextBox 15"/>
          <p:cNvSpPr txBox="1"/>
          <p:nvPr/>
        </p:nvSpPr>
        <p:spPr>
          <a:xfrm>
            <a:off x="749390" y="576917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Proposed Ads Placement</a:t>
            </a:r>
            <a:endParaRPr lang="en-MY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4357512" y="5562600"/>
            <a:ext cx="4405488" cy="348734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180,000 ARE PUBLISHED DAILY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192914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One Page</a:t>
            </a:r>
            <a:endParaRPr lang="en-MY" sz="1100" dirty="0"/>
          </a:p>
        </p:txBody>
      </p:sp>
      <p:sp>
        <p:nvSpPr>
          <p:cNvPr id="7" name="Rectangle 6"/>
          <p:cNvSpPr/>
          <p:nvPr/>
        </p:nvSpPr>
        <p:spPr>
          <a:xfrm>
            <a:off x="977990" y="5291454"/>
            <a:ext cx="2406650" cy="2370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29000" y="5291454"/>
            <a:ext cx="0" cy="316706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3600630" y="5324474"/>
            <a:ext cx="361770" cy="3238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6 cm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7990" y="2114550"/>
            <a:ext cx="2406650" cy="3209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MY">
              <a:solidFill>
                <a:schemeClr val="tx1"/>
              </a:solidFill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2076630" y="4933950"/>
            <a:ext cx="361770" cy="3238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8 col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41540"/>
            <a:ext cx="2092896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04" y="2041539"/>
            <a:ext cx="2092896" cy="332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27" y="1524000"/>
            <a:ext cx="1706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990600" y="5238750"/>
            <a:ext cx="2313819" cy="0"/>
          </a:xfrm>
          <a:prstGeom prst="straightConnector1">
            <a:avLst/>
          </a:prstGeom>
          <a:solidFill>
            <a:schemeClr val="tx2">
              <a:lumMod val="20000"/>
              <a:lumOff val="80000"/>
            </a:schemeClr>
          </a:solidFill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210175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Proposed A&amp;P budget allocation in </a:t>
            </a:r>
            <a:r>
              <a:rPr lang="en-US" sz="2000" dirty="0" err="1" smtClean="0"/>
              <a:t>Utusan</a:t>
            </a:r>
            <a:r>
              <a:rPr lang="en-US" sz="2000" dirty="0" smtClean="0"/>
              <a:t> Malaysia </a:t>
            </a:r>
            <a:r>
              <a:rPr lang="en-US" sz="2000" b="1" dirty="0" smtClean="0"/>
              <a:t>RM639,648.00</a:t>
            </a:r>
            <a:endParaRPr lang="en-MY" sz="2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718"/>
            <a:ext cx="7620000" cy="837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/>
                </a:solidFill>
                <a:latin typeface="Arial Black"/>
              </a:rPr>
              <a:t>Budget allocation</a:t>
            </a:r>
            <a:endParaRPr kumimoji="0" lang="en-MY" sz="3000" b="0" i="0" u="none" strike="noStrike" kern="1200" cap="all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51129"/>
            <a:ext cx="1905000" cy="251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16" y="1524000"/>
            <a:ext cx="3181684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641939"/>
              </p:ext>
            </p:extLst>
          </p:nvPr>
        </p:nvGraphicFramePr>
        <p:xfrm>
          <a:off x="1524000" y="4219576"/>
          <a:ext cx="6629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5" name="Worksheet" r:id="rId7" imgW="7267618" imgH="771470" progId="Excel.Sheet.8">
                  <p:embed/>
                </p:oleObj>
              </mc:Choice>
              <mc:Fallback>
                <p:oleObj name="Worksheet" r:id="rId7" imgW="7267618" imgH="7714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19576"/>
                        <a:ext cx="6629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49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7467</TotalTime>
  <Words>300</Words>
  <Application>Microsoft Office PowerPoint</Application>
  <PresentationFormat>On-screen Show (4:3)</PresentationFormat>
  <Paragraphs>104</Paragraphs>
  <Slides>10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404</cp:revision>
  <cp:lastPrinted>2016-10-20T06:28:56Z</cp:lastPrinted>
  <dcterms:created xsi:type="dcterms:W3CDTF">2006-08-16T00:00:00Z</dcterms:created>
  <dcterms:modified xsi:type="dcterms:W3CDTF">2016-10-24T07:01:08Z</dcterms:modified>
</cp:coreProperties>
</file>