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527" r:id="rId3"/>
    <p:sldId id="537" r:id="rId4"/>
    <p:sldId id="530" r:id="rId5"/>
    <p:sldId id="531" r:id="rId6"/>
    <p:sldId id="533" r:id="rId7"/>
    <p:sldId id="538" r:id="rId8"/>
    <p:sldId id="539" r:id="rId9"/>
    <p:sldId id="540" r:id="rId10"/>
    <p:sldId id="541" r:id="rId11"/>
    <p:sldId id="542" r:id="rId12"/>
    <p:sldId id="543" r:id="rId13"/>
    <p:sldId id="544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/>
      <dgm:t>
        <a:bodyPr/>
        <a:lstStyle/>
        <a:p>
          <a:r>
            <a:rPr lang="en-US" dirty="0" smtClean="0"/>
            <a:t>User Registration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929E5065-FB48-4878-9EEA-DBCE392D2781}">
      <dgm:prSet phldrT="[Text]"/>
      <dgm:spPr/>
      <dgm:t>
        <a:bodyPr/>
        <a:lstStyle/>
        <a:p>
          <a:r>
            <a:rPr lang="en-US" dirty="0" smtClean="0"/>
            <a:t>Employer Registration</a:t>
          </a:r>
          <a:endParaRPr lang="en-MY" dirty="0"/>
        </a:p>
      </dgm:t>
    </dgm:pt>
    <dgm:pt modelId="{2B82CF0B-56E2-4AEA-B483-8BDEFD787E22}" type="parTrans" cxnId="{2BF3C911-1CEA-44D0-B1B2-3326F5B71CE0}">
      <dgm:prSet/>
      <dgm:spPr/>
      <dgm:t>
        <a:bodyPr/>
        <a:lstStyle/>
        <a:p>
          <a:endParaRPr lang="en-MY"/>
        </a:p>
      </dgm:t>
    </dgm:pt>
    <dgm:pt modelId="{7E511A1C-2A60-4EF2-96EB-A0152C105101}" type="sibTrans" cxnId="{2BF3C911-1CEA-44D0-B1B2-3326F5B71CE0}">
      <dgm:prSet/>
      <dgm:spPr/>
      <dgm:t>
        <a:bodyPr/>
        <a:lstStyle/>
        <a:p>
          <a:endParaRPr lang="en-MY"/>
        </a:p>
      </dgm:t>
    </dgm:pt>
    <dgm:pt modelId="{3738F6A7-FD39-45A4-958E-6011D53A636F}">
      <dgm:prSet phldrT="[Text]"/>
      <dgm:spPr/>
      <dgm:t>
        <a:bodyPr/>
        <a:lstStyle/>
        <a:p>
          <a:r>
            <a:rPr lang="en-US" dirty="0" smtClean="0"/>
            <a:t>E-Learning</a:t>
          </a:r>
          <a:endParaRPr lang="en-MY" dirty="0"/>
        </a:p>
      </dgm:t>
    </dgm:pt>
    <dgm:pt modelId="{4CC3DD02-686F-48C1-92E8-AC35D6C7451D}" type="parTrans" cxnId="{657718DE-D3B6-41F6-AD23-70B1E408D626}">
      <dgm:prSet/>
      <dgm:spPr/>
      <dgm:t>
        <a:bodyPr/>
        <a:lstStyle/>
        <a:p>
          <a:endParaRPr lang="en-MY"/>
        </a:p>
      </dgm:t>
    </dgm:pt>
    <dgm:pt modelId="{0EF1E517-9898-4513-A018-887C7522358C}" type="sibTrans" cxnId="{657718DE-D3B6-41F6-AD23-70B1E408D626}">
      <dgm:prSet/>
      <dgm:spPr/>
      <dgm:t>
        <a:bodyPr/>
        <a:lstStyle/>
        <a:p>
          <a:endParaRPr lang="en-MY"/>
        </a:p>
      </dgm:t>
    </dgm:pt>
    <dgm:pt modelId="{276C27DE-1573-4E31-80DF-73039386EBDE}">
      <dgm:prSet phldrT="[Text]"/>
      <dgm:spPr/>
      <dgm:t>
        <a:bodyPr/>
        <a:lstStyle/>
        <a:p>
          <a:r>
            <a:rPr lang="en-US" dirty="0" smtClean="0"/>
            <a:t>Exam &amp; Certification</a:t>
          </a:r>
          <a:endParaRPr lang="en-MY" dirty="0"/>
        </a:p>
      </dgm:t>
    </dgm:pt>
    <dgm:pt modelId="{A4FE0347-1DB2-4A18-8428-1C9A61F88DBC}" type="parTrans" cxnId="{F0B4C458-2E6E-4805-81F2-677F845D217B}">
      <dgm:prSet/>
      <dgm:spPr/>
      <dgm:t>
        <a:bodyPr/>
        <a:lstStyle/>
        <a:p>
          <a:endParaRPr lang="en-MY"/>
        </a:p>
      </dgm:t>
    </dgm:pt>
    <dgm:pt modelId="{478F5454-E7E5-4E9E-AF23-1E1CBF4CE28C}" type="sibTrans" cxnId="{F0B4C458-2E6E-4805-81F2-677F845D217B}">
      <dgm:prSet/>
      <dgm:spPr/>
      <dgm:t>
        <a:bodyPr/>
        <a:lstStyle/>
        <a:p>
          <a:endParaRPr lang="en-MY"/>
        </a:p>
      </dgm:t>
    </dgm:pt>
    <dgm:pt modelId="{61E27952-915F-4681-A72D-444A205C0113}">
      <dgm:prSet phldrT="[Text]"/>
      <dgm:spPr/>
      <dgm:t>
        <a:bodyPr/>
        <a:lstStyle/>
        <a:p>
          <a:r>
            <a:rPr lang="en-US" dirty="0" smtClean="0"/>
            <a:t>Job Match</a:t>
          </a:r>
          <a:endParaRPr lang="en-MY" dirty="0"/>
        </a:p>
      </dgm:t>
    </dgm:pt>
    <dgm:pt modelId="{57334DE1-674B-4A57-B08B-69CA717C4F92}" type="parTrans" cxnId="{E8E10453-BDEB-46A5-98B2-57267B0E6E34}">
      <dgm:prSet/>
      <dgm:spPr/>
      <dgm:t>
        <a:bodyPr/>
        <a:lstStyle/>
        <a:p>
          <a:endParaRPr lang="en-MY"/>
        </a:p>
      </dgm:t>
    </dgm:pt>
    <dgm:pt modelId="{6AD7CBCB-966B-4B5A-AABC-726C431EC3C8}" type="sibTrans" cxnId="{E8E10453-BDEB-46A5-98B2-57267B0E6E34}">
      <dgm:prSet/>
      <dgm:spPr/>
      <dgm:t>
        <a:bodyPr/>
        <a:lstStyle/>
        <a:p>
          <a:endParaRPr lang="en-MY"/>
        </a:p>
      </dgm:t>
    </dgm:pt>
    <dgm:pt modelId="{1D7463C4-52EC-4699-9F82-1AD95F84EE6C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MY" dirty="0"/>
        </a:p>
      </dgm:t>
    </dgm:pt>
    <dgm:pt modelId="{773B3DDE-323D-4513-824C-AE7EA65F4375}" type="parTrans" cxnId="{E3779A8E-BE3D-4A83-A1E9-0B99311C59CB}">
      <dgm:prSet/>
      <dgm:spPr/>
      <dgm:t>
        <a:bodyPr/>
        <a:lstStyle/>
        <a:p>
          <a:endParaRPr lang="en-MY"/>
        </a:p>
      </dgm:t>
    </dgm:pt>
    <dgm:pt modelId="{F7F36114-3498-4DFF-BF74-7AB0B687F3E7}" type="sibTrans" cxnId="{E3779A8E-BE3D-4A83-A1E9-0B99311C59CB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6"/>
      <dgm:spPr/>
      <dgm:t>
        <a:bodyPr/>
        <a:lstStyle/>
        <a:p>
          <a:endParaRPr lang="en-MY"/>
        </a:p>
      </dgm:t>
    </dgm:pt>
    <dgm:pt modelId="{6FBDB13A-0724-4785-AE1E-B3BA1368DD7F}" type="pres">
      <dgm:prSet presAssocID="{929E5065-FB48-4878-9EEA-DBCE392D27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3D1943-DEAB-44C7-BC44-7C5F768C755E}" type="pres">
      <dgm:prSet presAssocID="{929E5065-FB48-4878-9EEA-DBCE392D2781}" presName="spNode" presStyleCnt="0"/>
      <dgm:spPr/>
    </dgm:pt>
    <dgm:pt modelId="{02604B14-32D1-493A-840E-FD2B0C9BBC3B}" type="pres">
      <dgm:prSet presAssocID="{7E511A1C-2A60-4EF2-96EB-A0152C105101}" presName="sibTrans" presStyleLbl="sibTrans1D1" presStyleIdx="1" presStyleCnt="6"/>
      <dgm:spPr/>
      <dgm:t>
        <a:bodyPr/>
        <a:lstStyle/>
        <a:p>
          <a:endParaRPr lang="en-MY"/>
        </a:p>
      </dgm:t>
    </dgm:pt>
    <dgm:pt modelId="{A0C4C28B-E571-45BB-AF23-50C269583FE5}" type="pres">
      <dgm:prSet presAssocID="{3738F6A7-FD39-45A4-958E-6011D53A63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C268A6-8B7D-429C-8F90-5C73A8CC183D}" type="pres">
      <dgm:prSet presAssocID="{3738F6A7-FD39-45A4-958E-6011D53A636F}" presName="spNode" presStyleCnt="0"/>
      <dgm:spPr/>
    </dgm:pt>
    <dgm:pt modelId="{B2DB8D6A-5773-4455-B9F7-E0606C673652}" type="pres">
      <dgm:prSet presAssocID="{0EF1E517-9898-4513-A018-887C7522358C}" presName="sibTrans" presStyleLbl="sibTrans1D1" presStyleIdx="2" presStyleCnt="6"/>
      <dgm:spPr/>
      <dgm:t>
        <a:bodyPr/>
        <a:lstStyle/>
        <a:p>
          <a:endParaRPr lang="en-MY"/>
        </a:p>
      </dgm:t>
    </dgm:pt>
    <dgm:pt modelId="{32F0A459-9CDD-4703-AB45-5AB535A3CA73}" type="pres">
      <dgm:prSet presAssocID="{276C27DE-1573-4E31-80DF-73039386EB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85B116-9539-4EB7-A7CC-EE07C9E56854}" type="pres">
      <dgm:prSet presAssocID="{276C27DE-1573-4E31-80DF-73039386EBDE}" presName="spNode" presStyleCnt="0"/>
      <dgm:spPr/>
    </dgm:pt>
    <dgm:pt modelId="{978A2DB9-4265-4D10-8CA2-083AB04A0732}" type="pres">
      <dgm:prSet presAssocID="{478F5454-E7E5-4E9E-AF23-1E1CBF4CE28C}" presName="sibTrans" presStyleLbl="sibTrans1D1" presStyleIdx="3" presStyleCnt="6"/>
      <dgm:spPr/>
      <dgm:t>
        <a:bodyPr/>
        <a:lstStyle/>
        <a:p>
          <a:endParaRPr lang="en-MY"/>
        </a:p>
      </dgm:t>
    </dgm:pt>
    <dgm:pt modelId="{F6878B9F-D143-4B05-9D0A-6D95B6AED7F4}" type="pres">
      <dgm:prSet presAssocID="{61E27952-915F-4681-A72D-444A205C01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AFBDC64-024B-4047-841A-91BEB08CC6CE}" type="pres">
      <dgm:prSet presAssocID="{61E27952-915F-4681-A72D-444A205C0113}" presName="spNode" presStyleCnt="0"/>
      <dgm:spPr/>
    </dgm:pt>
    <dgm:pt modelId="{53AF71F9-5428-4D01-BC75-D617033F0C0E}" type="pres">
      <dgm:prSet presAssocID="{6AD7CBCB-966B-4B5A-AABC-726C431EC3C8}" presName="sibTrans" presStyleLbl="sibTrans1D1" presStyleIdx="4" presStyleCnt="6"/>
      <dgm:spPr/>
      <dgm:t>
        <a:bodyPr/>
        <a:lstStyle/>
        <a:p>
          <a:endParaRPr lang="en-MY"/>
        </a:p>
      </dgm:t>
    </dgm:pt>
    <dgm:pt modelId="{0CF6230C-D190-44BA-9D66-006C0BDB5F96}" type="pres">
      <dgm:prSet presAssocID="{1D7463C4-52EC-4699-9F82-1AD95F84EE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6BCE96E-2403-4309-BF9A-EFC682DA3A7C}" type="pres">
      <dgm:prSet presAssocID="{1D7463C4-52EC-4699-9F82-1AD95F84EE6C}" presName="spNode" presStyleCnt="0"/>
      <dgm:spPr/>
    </dgm:pt>
    <dgm:pt modelId="{FF8EEBA3-704F-41CE-B3CC-B0A28FC3ADC2}" type="pres">
      <dgm:prSet presAssocID="{F7F36114-3498-4DFF-BF74-7AB0B687F3E7}" presName="sibTrans" presStyleLbl="sibTrans1D1" presStyleIdx="5" presStyleCnt="6"/>
      <dgm:spPr/>
      <dgm:t>
        <a:bodyPr/>
        <a:lstStyle/>
        <a:p>
          <a:endParaRPr lang="en-MY"/>
        </a:p>
      </dgm:t>
    </dgm:pt>
  </dgm:ptLst>
  <dgm:cxnLst>
    <dgm:cxn modelId="{19B9CAFB-4711-4446-996D-F77094385C48}" type="presOf" srcId="{0EF1E517-9898-4513-A018-887C7522358C}" destId="{B2DB8D6A-5773-4455-B9F7-E0606C673652}" srcOrd="0" destOrd="0" presId="urn:microsoft.com/office/officeart/2005/8/layout/cycle6"/>
    <dgm:cxn modelId="{F0B4C458-2E6E-4805-81F2-677F845D217B}" srcId="{B7F35ED3-D3D9-4FBF-A72F-E76F62EAAB98}" destId="{276C27DE-1573-4E31-80DF-73039386EBDE}" srcOrd="3" destOrd="0" parTransId="{A4FE0347-1DB2-4A18-8428-1C9A61F88DBC}" sibTransId="{478F5454-E7E5-4E9E-AF23-1E1CBF4CE28C}"/>
    <dgm:cxn modelId="{8AE46C44-2CCB-4834-B569-CD4A0762B47E}" type="presOf" srcId="{6AD7CBCB-966B-4B5A-AABC-726C431EC3C8}" destId="{53AF71F9-5428-4D01-BC75-D617033F0C0E}" srcOrd="0" destOrd="0" presId="urn:microsoft.com/office/officeart/2005/8/layout/cycle6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657718DE-D3B6-41F6-AD23-70B1E408D626}" srcId="{B7F35ED3-D3D9-4FBF-A72F-E76F62EAAB98}" destId="{3738F6A7-FD39-45A4-958E-6011D53A636F}" srcOrd="2" destOrd="0" parTransId="{4CC3DD02-686F-48C1-92E8-AC35D6C7451D}" sibTransId="{0EF1E517-9898-4513-A018-887C7522358C}"/>
    <dgm:cxn modelId="{5DE110C0-84A4-492F-B59A-17D854BF13F3}" type="presOf" srcId="{478F5454-E7E5-4E9E-AF23-1E1CBF4CE28C}" destId="{978A2DB9-4265-4D10-8CA2-083AB04A0732}" srcOrd="0" destOrd="0" presId="urn:microsoft.com/office/officeart/2005/8/layout/cycle6"/>
    <dgm:cxn modelId="{A4EAA5FD-D257-4291-A451-AD457AA570E5}" type="presOf" srcId="{8CB6CF8A-0847-476F-95E5-9937B220B2CB}" destId="{F93D98E7-4F84-4883-B469-4B57B15D5830}" srcOrd="0" destOrd="0" presId="urn:microsoft.com/office/officeart/2005/8/layout/cycle6"/>
    <dgm:cxn modelId="{B15E959A-9F2A-479C-8A9D-AE6A70A7A631}" type="presOf" srcId="{F7F36114-3498-4DFF-BF74-7AB0B687F3E7}" destId="{FF8EEBA3-704F-41CE-B3CC-B0A28FC3ADC2}" srcOrd="0" destOrd="0" presId="urn:microsoft.com/office/officeart/2005/8/layout/cycle6"/>
    <dgm:cxn modelId="{E8E10453-BDEB-46A5-98B2-57267B0E6E34}" srcId="{B7F35ED3-D3D9-4FBF-A72F-E76F62EAAB98}" destId="{61E27952-915F-4681-A72D-444A205C0113}" srcOrd="4" destOrd="0" parTransId="{57334DE1-674B-4A57-B08B-69CA717C4F92}" sibTransId="{6AD7CBCB-966B-4B5A-AABC-726C431EC3C8}"/>
    <dgm:cxn modelId="{4AE14092-E522-4152-9762-27AAC7FA1BA3}" type="presOf" srcId="{7E511A1C-2A60-4EF2-96EB-A0152C105101}" destId="{02604B14-32D1-493A-840E-FD2B0C9BBC3B}" srcOrd="0" destOrd="0" presId="urn:microsoft.com/office/officeart/2005/8/layout/cycle6"/>
    <dgm:cxn modelId="{66624BFF-3B49-4230-94C1-BA3532678F30}" type="presOf" srcId="{61E27952-915F-4681-A72D-444A205C0113}" destId="{F6878B9F-D143-4B05-9D0A-6D95B6AED7F4}" srcOrd="0" destOrd="0" presId="urn:microsoft.com/office/officeart/2005/8/layout/cycle6"/>
    <dgm:cxn modelId="{2BF3C911-1CEA-44D0-B1B2-3326F5B71CE0}" srcId="{B7F35ED3-D3D9-4FBF-A72F-E76F62EAAB98}" destId="{929E5065-FB48-4878-9EEA-DBCE392D2781}" srcOrd="1" destOrd="0" parTransId="{2B82CF0B-56E2-4AEA-B483-8BDEFD787E22}" sibTransId="{7E511A1C-2A60-4EF2-96EB-A0152C105101}"/>
    <dgm:cxn modelId="{F9DA7DC2-5B05-4DEF-97AD-E5ED8A8BA628}" type="presOf" srcId="{50C911B0-F986-416F-9967-5BDEC37285AB}" destId="{1F1505D0-3E04-468A-AC4C-B0DA0ABFC8A3}" srcOrd="0" destOrd="0" presId="urn:microsoft.com/office/officeart/2005/8/layout/cycle6"/>
    <dgm:cxn modelId="{DFBAF45E-12FC-4CBB-91BD-1AAA6BC7A8FF}" type="presOf" srcId="{1D7463C4-52EC-4699-9F82-1AD95F84EE6C}" destId="{0CF6230C-D190-44BA-9D66-006C0BDB5F96}" srcOrd="0" destOrd="0" presId="urn:microsoft.com/office/officeart/2005/8/layout/cycle6"/>
    <dgm:cxn modelId="{BFE74B5E-F3E7-4B6E-881C-FAE560AA3006}" type="presOf" srcId="{3738F6A7-FD39-45A4-958E-6011D53A636F}" destId="{A0C4C28B-E571-45BB-AF23-50C269583FE5}" srcOrd="0" destOrd="0" presId="urn:microsoft.com/office/officeart/2005/8/layout/cycle6"/>
    <dgm:cxn modelId="{12D3C03C-1349-4F50-AA5C-5189731D2F6C}" type="presOf" srcId="{B7F35ED3-D3D9-4FBF-A72F-E76F62EAAB98}" destId="{3C920333-BC8A-4CE5-8445-943691A01437}" srcOrd="0" destOrd="0" presId="urn:microsoft.com/office/officeart/2005/8/layout/cycle6"/>
    <dgm:cxn modelId="{AF9953B0-F156-4E46-9455-458B60290B01}" type="presOf" srcId="{929E5065-FB48-4878-9EEA-DBCE392D2781}" destId="{6FBDB13A-0724-4785-AE1E-B3BA1368DD7F}" srcOrd="0" destOrd="0" presId="urn:microsoft.com/office/officeart/2005/8/layout/cycle6"/>
    <dgm:cxn modelId="{FBD125A8-51D6-4B63-ADF8-B47FEF5E605A}" type="presOf" srcId="{276C27DE-1573-4E31-80DF-73039386EBDE}" destId="{32F0A459-9CDD-4703-AB45-5AB535A3CA73}" srcOrd="0" destOrd="0" presId="urn:microsoft.com/office/officeart/2005/8/layout/cycle6"/>
    <dgm:cxn modelId="{E3779A8E-BE3D-4A83-A1E9-0B99311C59CB}" srcId="{B7F35ED3-D3D9-4FBF-A72F-E76F62EAAB98}" destId="{1D7463C4-52EC-4699-9F82-1AD95F84EE6C}" srcOrd="5" destOrd="0" parTransId="{773B3DDE-323D-4513-824C-AE7EA65F4375}" sibTransId="{F7F36114-3498-4DFF-BF74-7AB0B687F3E7}"/>
    <dgm:cxn modelId="{AEDAAE36-CA88-420F-9B52-2EF4D1D7CC7B}" type="presParOf" srcId="{3C920333-BC8A-4CE5-8445-943691A01437}" destId="{F93D98E7-4F84-4883-B469-4B57B15D5830}" srcOrd="0" destOrd="0" presId="urn:microsoft.com/office/officeart/2005/8/layout/cycle6"/>
    <dgm:cxn modelId="{D3CB5C3B-DCA5-42B5-A8BF-E68B81CED812}" type="presParOf" srcId="{3C920333-BC8A-4CE5-8445-943691A01437}" destId="{BF961D28-A608-46FF-8118-CBD79381E961}" srcOrd="1" destOrd="0" presId="urn:microsoft.com/office/officeart/2005/8/layout/cycle6"/>
    <dgm:cxn modelId="{2A97D261-A73D-4352-82CB-0BF3BF863AA5}" type="presParOf" srcId="{3C920333-BC8A-4CE5-8445-943691A01437}" destId="{1F1505D0-3E04-468A-AC4C-B0DA0ABFC8A3}" srcOrd="2" destOrd="0" presId="urn:microsoft.com/office/officeart/2005/8/layout/cycle6"/>
    <dgm:cxn modelId="{CFB2C682-6061-48F7-A65A-0022D8E868DB}" type="presParOf" srcId="{3C920333-BC8A-4CE5-8445-943691A01437}" destId="{6FBDB13A-0724-4785-AE1E-B3BA1368DD7F}" srcOrd="3" destOrd="0" presId="urn:microsoft.com/office/officeart/2005/8/layout/cycle6"/>
    <dgm:cxn modelId="{E6E10350-CC98-4ECB-BDF5-BD840DD4E6FD}" type="presParOf" srcId="{3C920333-BC8A-4CE5-8445-943691A01437}" destId="{103D1943-DEAB-44C7-BC44-7C5F768C755E}" srcOrd="4" destOrd="0" presId="urn:microsoft.com/office/officeart/2005/8/layout/cycle6"/>
    <dgm:cxn modelId="{1FA543F5-E0CB-4B7E-A65D-F741E47B757C}" type="presParOf" srcId="{3C920333-BC8A-4CE5-8445-943691A01437}" destId="{02604B14-32D1-493A-840E-FD2B0C9BBC3B}" srcOrd="5" destOrd="0" presId="urn:microsoft.com/office/officeart/2005/8/layout/cycle6"/>
    <dgm:cxn modelId="{A6D83AE7-AB95-4E32-A6DD-888526869381}" type="presParOf" srcId="{3C920333-BC8A-4CE5-8445-943691A01437}" destId="{A0C4C28B-E571-45BB-AF23-50C269583FE5}" srcOrd="6" destOrd="0" presId="urn:microsoft.com/office/officeart/2005/8/layout/cycle6"/>
    <dgm:cxn modelId="{08122C17-4576-4047-92E2-5F9A327D567C}" type="presParOf" srcId="{3C920333-BC8A-4CE5-8445-943691A01437}" destId="{99C268A6-8B7D-429C-8F90-5C73A8CC183D}" srcOrd="7" destOrd="0" presId="urn:microsoft.com/office/officeart/2005/8/layout/cycle6"/>
    <dgm:cxn modelId="{0AAE2590-4E70-4CD9-ABA5-FD7551AD1BAC}" type="presParOf" srcId="{3C920333-BC8A-4CE5-8445-943691A01437}" destId="{B2DB8D6A-5773-4455-B9F7-E0606C673652}" srcOrd="8" destOrd="0" presId="urn:microsoft.com/office/officeart/2005/8/layout/cycle6"/>
    <dgm:cxn modelId="{0EA201E2-EFD8-4C05-94DC-9F32B9B8AE18}" type="presParOf" srcId="{3C920333-BC8A-4CE5-8445-943691A01437}" destId="{32F0A459-9CDD-4703-AB45-5AB535A3CA73}" srcOrd="9" destOrd="0" presId="urn:microsoft.com/office/officeart/2005/8/layout/cycle6"/>
    <dgm:cxn modelId="{DB82221B-5EC9-46EA-838A-1F420E369F5A}" type="presParOf" srcId="{3C920333-BC8A-4CE5-8445-943691A01437}" destId="{7485B116-9539-4EB7-A7CC-EE07C9E56854}" srcOrd="10" destOrd="0" presId="urn:microsoft.com/office/officeart/2005/8/layout/cycle6"/>
    <dgm:cxn modelId="{0E2CDE56-F3CE-4CEB-A009-7F07D0A997E7}" type="presParOf" srcId="{3C920333-BC8A-4CE5-8445-943691A01437}" destId="{978A2DB9-4265-4D10-8CA2-083AB04A0732}" srcOrd="11" destOrd="0" presId="urn:microsoft.com/office/officeart/2005/8/layout/cycle6"/>
    <dgm:cxn modelId="{82F88F76-D972-408A-AC9A-05E6C34668BF}" type="presParOf" srcId="{3C920333-BC8A-4CE5-8445-943691A01437}" destId="{F6878B9F-D143-4B05-9D0A-6D95B6AED7F4}" srcOrd="12" destOrd="0" presId="urn:microsoft.com/office/officeart/2005/8/layout/cycle6"/>
    <dgm:cxn modelId="{526142FA-2C1D-4C53-8FA3-C9A5179364F7}" type="presParOf" srcId="{3C920333-BC8A-4CE5-8445-943691A01437}" destId="{7AFBDC64-024B-4047-841A-91BEB08CC6CE}" srcOrd="13" destOrd="0" presId="urn:microsoft.com/office/officeart/2005/8/layout/cycle6"/>
    <dgm:cxn modelId="{601DBBD9-EC27-4BEF-81A4-86498AAA2C66}" type="presParOf" srcId="{3C920333-BC8A-4CE5-8445-943691A01437}" destId="{53AF71F9-5428-4D01-BC75-D617033F0C0E}" srcOrd="14" destOrd="0" presId="urn:microsoft.com/office/officeart/2005/8/layout/cycle6"/>
    <dgm:cxn modelId="{DA348707-293B-4299-B7F8-F7E40313BF69}" type="presParOf" srcId="{3C920333-BC8A-4CE5-8445-943691A01437}" destId="{0CF6230C-D190-44BA-9D66-006C0BDB5F96}" srcOrd="15" destOrd="0" presId="urn:microsoft.com/office/officeart/2005/8/layout/cycle6"/>
    <dgm:cxn modelId="{5E284DDA-9761-4505-B21E-D9074D63B482}" type="presParOf" srcId="{3C920333-BC8A-4CE5-8445-943691A01437}" destId="{86BCE96E-2403-4309-BF9A-EFC682DA3A7C}" srcOrd="16" destOrd="0" presId="urn:microsoft.com/office/officeart/2005/8/layout/cycle6"/>
    <dgm:cxn modelId="{9C2CB523-E083-4535-91AB-5578D7034512}" type="presParOf" srcId="{3C920333-BC8A-4CE5-8445-943691A01437}" destId="{FF8EEBA3-704F-41CE-B3CC-B0A28FC3ADC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2349251" y="1575"/>
          <a:ext cx="1168896" cy="759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User Registration</a:t>
          </a:r>
          <a:endParaRPr lang="en-MY" sz="1500" kern="1200" dirty="0"/>
        </a:p>
      </dsp:txBody>
      <dsp:txXfrm>
        <a:off x="2386341" y="38665"/>
        <a:ext cx="1094716" cy="685602"/>
      </dsp:txXfrm>
    </dsp:sp>
    <dsp:sp modelId="{1F1505D0-3E04-468A-AC4C-B0DA0ABFC8A3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2382153" y="100687"/>
              </a:moveTo>
              <a:arcTo wR="1790233" hR="1790233" stAng="17358453" swAng="15014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DB13A-0724-4785-AE1E-B3BA1368DD7F}">
      <dsp:nvSpPr>
        <dsp:cNvPr id="0" name=""/>
        <dsp:cNvSpPr/>
      </dsp:nvSpPr>
      <dsp:spPr>
        <a:xfrm>
          <a:off x="3899639" y="896692"/>
          <a:ext cx="1168896" cy="759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Employer Registration</a:t>
          </a:r>
          <a:endParaRPr lang="en-MY" sz="1500" kern="1200" dirty="0"/>
        </a:p>
      </dsp:txBody>
      <dsp:txXfrm>
        <a:off x="3936729" y="933782"/>
        <a:ext cx="1094716" cy="685602"/>
      </dsp:txXfrm>
    </dsp:sp>
    <dsp:sp modelId="{02604B14-32D1-493A-840E-FD2B0C9BBC3B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3507661" y="1284884"/>
              </a:moveTo>
              <a:arcTo wR="1790233" hR="1790233" stAng="20616217" swAng="196756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4C28B-E571-45BB-AF23-50C269583FE5}">
      <dsp:nvSpPr>
        <dsp:cNvPr id="0" name=""/>
        <dsp:cNvSpPr/>
      </dsp:nvSpPr>
      <dsp:spPr>
        <a:xfrm>
          <a:off x="3899639" y="2686925"/>
          <a:ext cx="1168896" cy="759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E-Learning</a:t>
          </a:r>
          <a:endParaRPr lang="en-MY" sz="1500" kern="1200" dirty="0"/>
        </a:p>
      </dsp:txBody>
      <dsp:txXfrm>
        <a:off x="3936729" y="2724015"/>
        <a:ext cx="1094716" cy="685602"/>
      </dsp:txXfrm>
    </dsp:sp>
    <dsp:sp modelId="{B2DB8D6A-5773-4455-B9F7-E0606C673652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3041284" y="3070782"/>
              </a:moveTo>
              <a:arcTo wR="1790233" hR="1790233" stAng="2740054" swAng="150149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0A459-9CDD-4703-AB45-5AB535A3CA73}">
      <dsp:nvSpPr>
        <dsp:cNvPr id="0" name=""/>
        <dsp:cNvSpPr/>
      </dsp:nvSpPr>
      <dsp:spPr>
        <a:xfrm>
          <a:off x="2349251" y="3582042"/>
          <a:ext cx="1168896" cy="7597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Exam &amp; Certification</a:t>
          </a:r>
          <a:endParaRPr lang="en-MY" sz="1500" kern="1200" dirty="0"/>
        </a:p>
      </dsp:txBody>
      <dsp:txXfrm>
        <a:off x="2386341" y="3619132"/>
        <a:ext cx="1094716" cy="685602"/>
      </dsp:txXfrm>
    </dsp:sp>
    <dsp:sp modelId="{978A2DB9-4265-4D10-8CA2-083AB04A0732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1198313" y="3479779"/>
              </a:moveTo>
              <a:arcTo wR="1790233" hR="1790233" stAng="6558453" swAng="150149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8B9F-D143-4B05-9D0A-6D95B6AED7F4}">
      <dsp:nvSpPr>
        <dsp:cNvPr id="0" name=""/>
        <dsp:cNvSpPr/>
      </dsp:nvSpPr>
      <dsp:spPr>
        <a:xfrm>
          <a:off x="798864" y="2686925"/>
          <a:ext cx="1168896" cy="7597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Job Match</a:t>
          </a:r>
          <a:endParaRPr lang="en-MY" sz="1500" kern="1200" dirty="0"/>
        </a:p>
      </dsp:txBody>
      <dsp:txXfrm>
        <a:off x="835954" y="2724015"/>
        <a:ext cx="1094716" cy="685602"/>
      </dsp:txXfrm>
    </dsp:sp>
    <dsp:sp modelId="{53AF71F9-5428-4D01-BC75-D617033F0C0E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72805" y="2295581"/>
              </a:moveTo>
              <a:arcTo wR="1790233" hR="1790233" stAng="9816217" swAng="196756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6230C-D190-44BA-9D66-006C0BDB5F96}">
      <dsp:nvSpPr>
        <dsp:cNvPr id="0" name=""/>
        <dsp:cNvSpPr/>
      </dsp:nvSpPr>
      <dsp:spPr>
        <a:xfrm>
          <a:off x="798864" y="896692"/>
          <a:ext cx="1168896" cy="759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Reporting</a:t>
          </a:r>
          <a:endParaRPr lang="en-MY" sz="1500" kern="1200" dirty="0"/>
        </a:p>
      </dsp:txBody>
      <dsp:txXfrm>
        <a:off x="835954" y="933782"/>
        <a:ext cx="1094716" cy="685602"/>
      </dsp:txXfrm>
    </dsp:sp>
    <dsp:sp modelId="{FF8EEBA3-704F-41CE-B3CC-B0A28FC3ADC2}">
      <dsp:nvSpPr>
        <dsp:cNvPr id="0" name=""/>
        <dsp:cNvSpPr/>
      </dsp:nvSpPr>
      <dsp:spPr>
        <a:xfrm>
          <a:off x="1143466" y="381466"/>
          <a:ext cx="3580466" cy="3580466"/>
        </a:xfrm>
        <a:custGeom>
          <a:avLst/>
          <a:gdLst/>
          <a:ahLst/>
          <a:cxnLst/>
          <a:rect l="0" t="0" r="0" b="0"/>
          <a:pathLst>
            <a:path>
              <a:moveTo>
                <a:pt x="539182" y="509684"/>
              </a:moveTo>
              <a:arcTo wR="1790233" hR="1790233" stAng="13540054" swAng="15014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15/11/2016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15/11/2016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511" y="2591474"/>
            <a:ext cx="7687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LEARNING &amp; JOB MATCHING PLATFORM</a:t>
            </a:r>
          </a:p>
          <a:p>
            <a:pPr algn="ctr"/>
            <a:endParaRPr lang="en-MY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5.0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new job posting by employer</a:t>
            </a:r>
            <a:endParaRPr lang="en-MY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0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6.0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registration form</a:t>
            </a:r>
            <a:endParaRPr lang="en-MY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893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7</a:t>
            </a:r>
            <a:r>
              <a:rPr lang="en-US" altLang="en-US" sz="1400" dirty="0" smtClean="0"/>
              <a:t>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intelligent dashboard</a:t>
            </a:r>
            <a:endParaRPr lang="en-MY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1"/>
            <a:ext cx="8752763" cy="42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18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7</a:t>
            </a:r>
            <a:r>
              <a:rPr lang="en-US" altLang="en-US" sz="1400" dirty="0" smtClean="0"/>
              <a:t>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SPS training intelligent dashboard</a:t>
            </a:r>
            <a:endParaRPr lang="en-MY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1"/>
            <a:ext cx="8752763" cy="42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36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EXECUTIVE SUMMARY</a:t>
            </a:r>
            <a:endParaRPr lang="en-MY" sz="3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01889"/>
            <a:ext cx="571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b="1" dirty="0" smtClean="0"/>
              <a:t>SPS Learning &amp; Job Matching Platform aims to deliver PI1M community a learning opportunities as </a:t>
            </a:r>
            <a:r>
              <a:rPr lang="en-MY" b="1" dirty="0"/>
              <a:t>well as </a:t>
            </a:r>
            <a:r>
              <a:rPr lang="en-MY" b="1" dirty="0" smtClean="0"/>
              <a:t>job opportunities.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 smtClean="0"/>
              <a:t>It </a:t>
            </a:r>
            <a:r>
              <a:rPr lang="en-MY" dirty="0"/>
              <a:t>consists of </a:t>
            </a:r>
            <a:r>
              <a:rPr lang="en-MY" dirty="0" smtClean="0"/>
              <a:t>short</a:t>
            </a:r>
            <a:r>
              <a:rPr lang="en-MY" dirty="0"/>
              <a:t>, free, high quality, </a:t>
            </a:r>
            <a:r>
              <a:rPr lang="en-MY" dirty="0" smtClean="0"/>
              <a:t>self-directed and support </a:t>
            </a:r>
            <a:r>
              <a:rPr lang="en-MY" dirty="0"/>
              <a:t>focused functions and activities </a:t>
            </a:r>
            <a:r>
              <a:rPr lang="en-MY" dirty="0" smtClean="0"/>
              <a:t>for PI1M participants to go for extra miles in SPS, </a:t>
            </a:r>
            <a:r>
              <a:rPr lang="en-MY" dirty="0" err="1" smtClean="0"/>
              <a:t>SPSLite</a:t>
            </a:r>
            <a:r>
              <a:rPr lang="en-MY" dirty="0" smtClean="0"/>
              <a:t> </a:t>
            </a:r>
            <a:r>
              <a:rPr lang="en-MY" dirty="0" err="1" smtClean="0"/>
              <a:t>CashBook</a:t>
            </a:r>
            <a:r>
              <a:rPr lang="en-MY" dirty="0" smtClean="0"/>
              <a:t> and </a:t>
            </a:r>
            <a:r>
              <a:rPr lang="en-MY" dirty="0" err="1" smtClean="0"/>
              <a:t>SPSLite</a:t>
            </a:r>
            <a:r>
              <a:rPr lang="en-MY" dirty="0" smtClean="0"/>
              <a:t> Entrepreneurs Web as </a:t>
            </a:r>
            <a:r>
              <a:rPr lang="en-MY" dirty="0"/>
              <a:t>well as professional and personal development</a:t>
            </a:r>
            <a:r>
              <a:rPr lang="en-MY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/>
              <a:t>Courses are developed by </a:t>
            </a:r>
            <a:r>
              <a:rPr lang="en-MY" dirty="0" smtClean="0"/>
              <a:t>SALIHIN subject </a:t>
            </a:r>
            <a:r>
              <a:rPr lang="en-MY" dirty="0"/>
              <a:t>matter </a:t>
            </a:r>
            <a:r>
              <a:rPr lang="en-MY" dirty="0" smtClean="0"/>
              <a:t>experts and participated academia from our TAF participating universities. The </a:t>
            </a:r>
            <a:r>
              <a:rPr lang="en-MY" dirty="0"/>
              <a:t>Learning platform is available to be used by all </a:t>
            </a:r>
            <a:r>
              <a:rPr lang="en-MY" dirty="0" smtClean="0"/>
              <a:t>PI1M participated users.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 smtClean="0"/>
              <a:t>At the same time, It will be made accessible for the potential employers and also academia to assess the potential candidates for further engagement.</a:t>
            </a:r>
            <a:endParaRPr lang="en-MY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11" y="1981200"/>
            <a:ext cx="1828800" cy="1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41" y="4495800"/>
            <a:ext cx="2026693" cy="10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1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E-Learning Materials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82608"/>
              </p:ext>
            </p:extLst>
          </p:nvPr>
        </p:nvGraphicFramePr>
        <p:xfrm>
          <a:off x="457200" y="1600200"/>
          <a:ext cx="8153400" cy="1676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No</a:t>
                      </a:r>
                      <a:endParaRPr lang="en-MY" sz="14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LIST</a:t>
                      </a:r>
                      <a:r>
                        <a:rPr lang="en-MY" sz="1400" baseline="0" dirty="0" smtClean="0"/>
                        <a:t> OF </a:t>
                      </a:r>
                      <a:r>
                        <a:rPr lang="en-MY" sz="1400" dirty="0" smtClean="0"/>
                        <a:t>TRAININGS</a:t>
                      </a:r>
                      <a:endParaRPr lang="en-MY" sz="14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Business Documentation Training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smtClean="0"/>
                        <a:t>SPS Basic Training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Training 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(Basic)</a:t>
                      </a:r>
                      <a:endParaRPr lang="en-MY" sz="1200" dirty="0" smtClean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(Advance)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22337"/>
              </p:ext>
            </p:extLst>
          </p:nvPr>
        </p:nvGraphicFramePr>
        <p:xfrm>
          <a:off x="457200" y="3611916"/>
          <a:ext cx="8153400" cy="1645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 OF CONTENT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Web</a:t>
                      </a:r>
                      <a:r>
                        <a:rPr lang="en-US" sz="1200" baseline="0" dirty="0" smtClean="0"/>
                        <a:t> Online Seminar (Webinar)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Video Training &amp; Tutorial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Training Materials (Web &amp; Mobile)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Test &amp; Examination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Certification</a:t>
                      </a:r>
                      <a:endParaRPr lang="en-MY" sz="1200" dirty="0"/>
                    </a:p>
                  </a:txBody>
                  <a:tcPr marL="91423" marR="91423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33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Development principles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5123" name="TextBox 97"/>
          <p:cNvSpPr txBox="1">
            <a:spLocks noChangeArrowheads="1"/>
          </p:cNvSpPr>
          <p:nvPr/>
        </p:nvSpPr>
        <p:spPr bwMode="auto">
          <a:xfrm>
            <a:off x="457200" y="123983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600" dirty="0" smtClean="0"/>
              <a:t>In </a:t>
            </a:r>
            <a:r>
              <a:rPr lang="en-US" altLang="en-US" sz="1600" dirty="0"/>
              <a:t>the development </a:t>
            </a:r>
            <a:r>
              <a:rPr lang="en-US" altLang="en-US" sz="1600" dirty="0" smtClean="0"/>
              <a:t>process of learning &amp; job matching platform , we </a:t>
            </a:r>
            <a:r>
              <a:rPr lang="en-US" altLang="en-US" sz="1600" dirty="0"/>
              <a:t>will emphasize on best practice  to ensure the service delivery </a:t>
            </a:r>
            <a:r>
              <a:rPr lang="en-US" altLang="en-US" sz="1600" dirty="0" smtClean="0"/>
              <a:t>would not compromised the KKMM, MCMC and PI1M standards </a:t>
            </a:r>
            <a:r>
              <a:rPr lang="en-US" altLang="en-US" sz="1600" dirty="0"/>
              <a:t>and expectation. </a:t>
            </a:r>
            <a:endParaRPr lang="en-US" altLang="en-US" sz="16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1600" dirty="0" smtClean="0"/>
              <a:t>We also will ensure that the operation of learning &amp; matching platform will give a better experience for PI1M participant in term of functional, Content, Technical, Business, Usability and Responsiveness. </a:t>
            </a:r>
            <a:endParaRPr lang="en-US" altLang="en-US" sz="1600" dirty="0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576888" y="44164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FF"/>
                </a:solidFill>
                <a:latin typeface="Arial" charset="0"/>
              </a:rPr>
              <a:t>SERVICE PRESENTATION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3276600" y="5788025"/>
            <a:ext cx="235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FF"/>
                </a:solidFill>
                <a:latin typeface="Arial" charset="0"/>
              </a:rPr>
              <a:t>SERVICE ASSISTANCE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85800" y="47974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FF"/>
                </a:solidFill>
                <a:latin typeface="Arial" charset="0"/>
              </a:rPr>
              <a:t>SERVICE DELIVERY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3167063" y="3048000"/>
            <a:ext cx="247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FF"/>
                </a:solidFill>
                <a:latin typeface="Arial" charset="0"/>
              </a:rPr>
              <a:t>SERVICE ENHANCEMENT</a:t>
            </a: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3276600" y="3505200"/>
            <a:ext cx="2286000" cy="205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071 w 21600"/>
              <a:gd name="T13" fmla="*/ 7830 h 21600"/>
              <a:gd name="T14" fmla="*/ 18529 w 21600"/>
              <a:gd name="T15" fmla="*/ 137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467"/>
                </a:lnTo>
                <a:lnTo>
                  <a:pt x="7830" y="4467"/>
                </a:lnTo>
                <a:lnTo>
                  <a:pt x="7830" y="7830"/>
                </a:lnTo>
                <a:lnTo>
                  <a:pt x="4467" y="7830"/>
                </a:lnTo>
                <a:lnTo>
                  <a:pt x="4467" y="6480"/>
                </a:lnTo>
                <a:lnTo>
                  <a:pt x="0" y="10800"/>
                </a:lnTo>
                <a:lnTo>
                  <a:pt x="4467" y="15120"/>
                </a:lnTo>
                <a:lnTo>
                  <a:pt x="4467" y="13770"/>
                </a:lnTo>
                <a:lnTo>
                  <a:pt x="7830" y="13770"/>
                </a:lnTo>
                <a:lnTo>
                  <a:pt x="7830" y="17133"/>
                </a:lnTo>
                <a:lnTo>
                  <a:pt x="6480" y="17133"/>
                </a:lnTo>
                <a:lnTo>
                  <a:pt x="10800" y="21600"/>
                </a:lnTo>
                <a:lnTo>
                  <a:pt x="15120" y="17133"/>
                </a:lnTo>
                <a:lnTo>
                  <a:pt x="13770" y="17133"/>
                </a:lnTo>
                <a:lnTo>
                  <a:pt x="13770" y="13770"/>
                </a:lnTo>
                <a:lnTo>
                  <a:pt x="17133" y="13770"/>
                </a:lnTo>
                <a:lnTo>
                  <a:pt x="17133" y="15120"/>
                </a:lnTo>
                <a:lnTo>
                  <a:pt x="21600" y="10800"/>
                </a:lnTo>
                <a:lnTo>
                  <a:pt x="17133" y="6480"/>
                </a:lnTo>
                <a:lnTo>
                  <a:pt x="17133" y="7830"/>
                </a:lnTo>
                <a:lnTo>
                  <a:pt x="13770" y="7830"/>
                </a:lnTo>
                <a:lnTo>
                  <a:pt x="13770" y="4467"/>
                </a:lnTo>
                <a:lnTo>
                  <a:pt x="15120" y="4467"/>
                </a:lnTo>
                <a:lnTo>
                  <a:pt x="10800" y="0"/>
                </a:lnTo>
                <a:close/>
              </a:path>
            </a:pathLst>
          </a:custGeom>
          <a:solidFill>
            <a:srgbClr val="990099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5562600" y="3048000"/>
            <a:ext cx="2514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All the global best practice sites solicit </a:t>
            </a:r>
            <a:r>
              <a:rPr lang="en-US" altLang="en-US" sz="1200" dirty="0" smtClean="0"/>
              <a:t>participant </a:t>
            </a:r>
            <a:r>
              <a:rPr lang="en-US" altLang="en-US" sz="1200" dirty="0"/>
              <a:t>feed back through comments or feedback sections. This constant check from the end users helps </a:t>
            </a:r>
            <a:r>
              <a:rPr lang="en-US" altLang="en-US" sz="1200" dirty="0" smtClean="0"/>
              <a:t>learning &amp; job matching system </a:t>
            </a:r>
            <a:r>
              <a:rPr lang="en-US" altLang="en-US" sz="1200" dirty="0"/>
              <a:t>to improve the services they are providing continuously. </a:t>
            </a:r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5562600" y="50800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Simple UI Design and Ease of Navigation. A consistent look and feel would reduce the time user need to familiarize themselves with a system’s functionalities.</a:t>
            </a:r>
          </a:p>
        </p:txBody>
      </p:sp>
      <p:sp>
        <p:nvSpPr>
          <p:cNvPr id="5131" name="Rectangle 104"/>
          <p:cNvSpPr>
            <a:spLocks noChangeArrowheads="1"/>
          </p:cNvSpPr>
          <p:nvPr/>
        </p:nvSpPr>
        <p:spPr bwMode="auto">
          <a:xfrm>
            <a:off x="528638" y="3001963"/>
            <a:ext cx="2747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The </a:t>
            </a:r>
            <a:r>
              <a:rPr lang="en-US" altLang="en-US" sz="1200" dirty="0"/>
              <a:t>online service offered can be fully completed online.  A </a:t>
            </a:r>
            <a:r>
              <a:rPr lang="en-US" altLang="en-US" sz="1200" dirty="0" smtClean="0"/>
              <a:t>participant </a:t>
            </a:r>
            <a:r>
              <a:rPr lang="en-US" altLang="en-US" sz="1200" dirty="0"/>
              <a:t>does not need to complete any off-line activities such as printing a document to be submitted </a:t>
            </a:r>
            <a:r>
              <a:rPr lang="en-US" altLang="en-US" sz="1200" dirty="0" smtClean="0"/>
              <a:t>except for his/ her own record..  </a:t>
            </a:r>
            <a:r>
              <a:rPr lang="en-US" altLang="en-US" sz="1200" dirty="0"/>
              <a:t>Fully executable services results in potential savings in terms of money, time and labor.</a:t>
            </a:r>
          </a:p>
        </p:txBody>
      </p:sp>
      <p:sp>
        <p:nvSpPr>
          <p:cNvPr id="5132" name="Rectangle 105"/>
          <p:cNvSpPr>
            <a:spLocks noChangeArrowheads="1"/>
          </p:cNvSpPr>
          <p:nvPr/>
        </p:nvSpPr>
        <p:spPr bwMode="auto">
          <a:xfrm>
            <a:off x="609600" y="502920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S</a:t>
            </a:r>
            <a:r>
              <a:rPr lang="en-US" altLang="en-US" sz="1200" dirty="0" smtClean="0"/>
              <a:t>ystem </a:t>
            </a:r>
            <a:r>
              <a:rPr lang="en-US" altLang="en-US" sz="1200" dirty="0"/>
              <a:t>support </a:t>
            </a:r>
            <a:r>
              <a:rPr lang="en-US" altLang="en-US" sz="1200" dirty="0" smtClean="0"/>
              <a:t>are provided </a:t>
            </a:r>
            <a:r>
              <a:rPr lang="en-US" altLang="en-US" sz="1200" dirty="0"/>
              <a:t>during office hours (Applicable for minor problems &amp; system modification only) . </a:t>
            </a:r>
          </a:p>
        </p:txBody>
      </p:sp>
    </p:spTree>
    <p:extLst>
      <p:ext uri="{BB962C8B-B14F-4D97-AF65-F5344CB8AC3E}">
        <p14:creationId xmlns:p14="http://schemas.microsoft.com/office/powerpoint/2010/main" val="28264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6868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Learning &amp; Job Matching  DIAGRAM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209800" y="5410201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1.0 illustrate the overall concepts of  </a:t>
            </a:r>
            <a:r>
              <a:rPr lang="en-US" altLang="en-US" sz="1400" dirty="0" smtClean="0"/>
              <a:t>Learning &amp; Job Matching Platform.</a:t>
            </a:r>
            <a:endParaRPr lang="en-MY" altLang="en-US" sz="1600" dirty="0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457200" y="3303658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PI1M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smtClean="0"/>
              <a:t>Participants</a:t>
            </a:r>
            <a:endParaRPr lang="en-US" altLang="en-US" sz="1600" dirty="0"/>
          </a:p>
        </p:txBody>
      </p:sp>
      <p:sp>
        <p:nvSpPr>
          <p:cNvPr id="6150" name="Rectangle 26"/>
          <p:cNvSpPr>
            <a:spLocks noChangeArrowheads="1"/>
          </p:cNvSpPr>
          <p:nvPr/>
        </p:nvSpPr>
        <p:spPr bwMode="auto">
          <a:xfrm>
            <a:off x="2286000" y="1905001"/>
            <a:ext cx="2286000" cy="3505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572000" y="1905001"/>
            <a:ext cx="2362200" cy="3505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2590800" y="2133601"/>
            <a:ext cx="4038600" cy="304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 rot="-5400000">
            <a:off x="977107" y="3442494"/>
            <a:ext cx="3505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Registration</a:t>
            </a:r>
            <a:endParaRPr lang="en-US" altLang="en-US" sz="2200" dirty="0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2944813" y="2438401"/>
            <a:ext cx="3330575" cy="24209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MY" altLang="en-US" sz="1800"/>
          </a:p>
        </p:txBody>
      </p:sp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3048000" y="2590801"/>
            <a:ext cx="3124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 smtClean="0"/>
              <a:t>MySql</a:t>
            </a:r>
            <a:r>
              <a:rPr lang="en-US" altLang="en-US" sz="2200" dirty="0" smtClean="0"/>
              <a:t> Database</a:t>
            </a:r>
            <a:endParaRPr lang="en-MY" altLang="en-US" sz="2200" dirty="0"/>
          </a:p>
        </p:txBody>
      </p:sp>
      <p:sp>
        <p:nvSpPr>
          <p:cNvPr id="6156" name="Text Box 27"/>
          <p:cNvSpPr txBox="1">
            <a:spLocks noChangeArrowheads="1"/>
          </p:cNvSpPr>
          <p:nvPr/>
        </p:nvSpPr>
        <p:spPr bwMode="auto">
          <a:xfrm>
            <a:off x="2514600" y="2057401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/>
              <a:t>Reporting</a:t>
            </a:r>
            <a:endParaRPr lang="en-US" altLang="en-US" sz="2400" dirty="0"/>
          </a:p>
        </p:txBody>
      </p:sp>
      <p:sp>
        <p:nvSpPr>
          <p:cNvPr id="6157" name="Text Box 28"/>
          <p:cNvSpPr txBox="1">
            <a:spLocks noChangeArrowheads="1"/>
          </p:cNvSpPr>
          <p:nvPr/>
        </p:nvSpPr>
        <p:spPr bwMode="auto">
          <a:xfrm>
            <a:off x="2514600" y="4827589"/>
            <a:ext cx="4038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Match Make &amp; Recommendation</a:t>
            </a:r>
            <a:endParaRPr lang="en-US" altLang="en-US" sz="2200" dirty="0"/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 rot="-5400000">
            <a:off x="4737894" y="3442495"/>
            <a:ext cx="3505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/>
              <a:t>Assessment</a:t>
            </a:r>
            <a:endParaRPr lang="en-US" alt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3048000" y="34290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Participant Registration </a:t>
            </a:r>
            <a:r>
              <a:rPr lang="en-US" sz="1100" dirty="0">
                <a:solidFill>
                  <a:schemeClr val="tx1"/>
                </a:solidFill>
              </a:rPr>
              <a:t>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34290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Employer Registration Module </a:t>
            </a:r>
            <a:r>
              <a:rPr lang="en-US" sz="1100" dirty="0">
                <a:solidFill>
                  <a:schemeClr val="tx1"/>
                </a:solidFill>
              </a:rPr>
              <a:t>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0" y="38862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Training &amp; E-Learning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72000" y="38862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Job Posting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48000" y="4343401"/>
            <a:ext cx="14859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Exam &amp; Certification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572000" y="4343401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Reporting Management Module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7411156" y="3109427"/>
            <a:ext cx="1428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/>
              <a:t>Potential Employers</a:t>
            </a:r>
            <a:endParaRPr lang="en-US" altLang="en-US" sz="1800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7066487" y="3265370"/>
            <a:ext cx="228600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4" name="Right Arrow 23"/>
          <p:cNvSpPr/>
          <p:nvPr/>
        </p:nvSpPr>
        <p:spPr>
          <a:xfrm>
            <a:off x="7086600" y="3568522"/>
            <a:ext cx="228600" cy="76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62" y="2486710"/>
            <a:ext cx="771525" cy="56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34596"/>
            <a:ext cx="7917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:\Users\User\Desktop\SALIHIN\Pictures\Logo\2-MI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08627"/>
            <a:ext cx="653255" cy="65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82"/>
          <p:cNvSpPr txBox="1">
            <a:spLocks noChangeArrowheads="1"/>
          </p:cNvSpPr>
          <p:nvPr/>
        </p:nvSpPr>
        <p:spPr bwMode="auto">
          <a:xfrm>
            <a:off x="7989245" y="4028098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pic>
        <p:nvPicPr>
          <p:cNvPr id="30" name="Picture 28" descr="C:\Users\User\Desktop\SALIHIN\Pictures\Logo\7-MAT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2683"/>
            <a:ext cx="704089" cy="62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072063"/>
            <a:ext cx="7715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8035923" y="4664332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sp>
        <p:nvSpPr>
          <p:cNvPr id="35" name="TextBox 82"/>
          <p:cNvSpPr txBox="1">
            <a:spLocks noChangeArrowheads="1"/>
          </p:cNvSpPr>
          <p:nvPr/>
        </p:nvSpPr>
        <p:spPr bwMode="auto">
          <a:xfrm>
            <a:off x="8086726" y="5228473"/>
            <a:ext cx="7120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/>
              <a:t>members</a:t>
            </a:r>
            <a:endParaRPr lang="en-MY" altLang="en-US" sz="800" b="1" dirty="0"/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8071941" y="2109250"/>
            <a:ext cx="9861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/>
              <a:t>Entrepreneurs</a:t>
            </a:r>
            <a:endParaRPr lang="en-MY" altLang="en-US" sz="800" b="1" dirty="0"/>
          </a:p>
        </p:txBody>
      </p:sp>
      <p:sp>
        <p:nvSpPr>
          <p:cNvPr id="37" name="TextBox 82"/>
          <p:cNvSpPr txBox="1">
            <a:spLocks noChangeArrowheads="1"/>
          </p:cNvSpPr>
          <p:nvPr/>
        </p:nvSpPr>
        <p:spPr bwMode="auto">
          <a:xfrm>
            <a:off x="8086726" y="2642524"/>
            <a:ext cx="9861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/>
              <a:t>Entrepreneurs</a:t>
            </a:r>
            <a:endParaRPr lang="en-MY" altLang="en-US" sz="800" b="1" dirty="0"/>
          </a:p>
        </p:txBody>
      </p:sp>
      <p:pic>
        <p:nvPicPr>
          <p:cNvPr id="3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008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5588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10800000">
            <a:off x="1828800" y="3429000"/>
            <a:ext cx="228600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41" name="Right Arrow 40"/>
          <p:cNvSpPr/>
          <p:nvPr/>
        </p:nvSpPr>
        <p:spPr>
          <a:xfrm>
            <a:off x="1848913" y="3732152"/>
            <a:ext cx="228600" cy="762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16375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2175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SYSTEM modules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989696358"/>
              </p:ext>
            </p:extLst>
          </p:nvPr>
        </p:nvGraphicFramePr>
        <p:xfrm>
          <a:off x="3733800" y="1524000"/>
          <a:ext cx="5867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1793875"/>
            <a:ext cx="40005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/>
              <a:t>Proposed </a:t>
            </a:r>
            <a:r>
              <a:rPr lang="en-MY" altLang="en-US" sz="1600" dirty="0" smtClean="0"/>
              <a:t>development Modules :-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User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Employer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E-Learning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Exam &amp; Certification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Job Matching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/>
              <a:t>Reporting Management Modules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Proposed </a:t>
            </a:r>
            <a:r>
              <a:rPr lang="en-MY" altLang="en-US" sz="1600" dirty="0"/>
              <a:t>database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err="1"/>
              <a:t>MySql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/>
              <a:t>Proposed </a:t>
            </a:r>
            <a:r>
              <a:rPr lang="en-MY" altLang="en-US" sz="1600" dirty="0" smtClean="0"/>
              <a:t>Service Repository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Cloud Based/ Web </a:t>
            </a:r>
            <a:r>
              <a:rPr lang="en-MY" altLang="en-US" sz="1600" dirty="0"/>
              <a:t>Hosting Service</a:t>
            </a:r>
          </a:p>
        </p:txBody>
      </p:sp>
    </p:spTree>
    <p:extLst>
      <p:ext uri="{BB962C8B-B14F-4D97-AF65-F5344CB8AC3E}">
        <p14:creationId xmlns:p14="http://schemas.microsoft.com/office/powerpoint/2010/main" val="1901642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User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6" y="1252538"/>
            <a:ext cx="8752764" cy="42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636" y="5545007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2.0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main page of Learning &amp; Job Matching Platform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65440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636" y="5545007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2.0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main page of Learning &amp; Job Matching Platform</a:t>
            </a:r>
            <a:endParaRPr lang="en-MY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5" y="1252539"/>
            <a:ext cx="8752765" cy="46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54102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3.0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latest job offering page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4253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00000"/>
                </a:solidFill>
                <a:latin typeface="Arial Black"/>
              </a:rPr>
              <a:t>Mock up interface</a:t>
            </a:r>
            <a:endParaRPr lang="en-MY" sz="3000" dirty="0">
              <a:solidFill>
                <a:srgbClr val="F00000"/>
              </a:solidFill>
              <a:latin typeface="Arial Blac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" y="1252540"/>
            <a:ext cx="8752763" cy="429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636" y="5562600"/>
            <a:ext cx="8752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Diagram </a:t>
            </a:r>
            <a:r>
              <a:rPr lang="en-US" altLang="en-US" sz="1400" dirty="0" smtClean="0"/>
              <a:t>4.0 </a:t>
            </a:r>
            <a:r>
              <a:rPr lang="en-US" altLang="en-US" sz="1400" dirty="0"/>
              <a:t>illustrate the </a:t>
            </a:r>
            <a:r>
              <a:rPr lang="en-US" altLang="en-US" sz="1400" dirty="0" smtClean="0"/>
              <a:t>employer registration page</a:t>
            </a:r>
            <a:endParaRPr lang="en-MY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285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7729</TotalTime>
  <Words>619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430</cp:revision>
  <cp:lastPrinted>2016-10-20T06:28:56Z</cp:lastPrinted>
  <dcterms:created xsi:type="dcterms:W3CDTF">2006-08-16T00:00:00Z</dcterms:created>
  <dcterms:modified xsi:type="dcterms:W3CDTF">2016-11-15T15:29:20Z</dcterms:modified>
</cp:coreProperties>
</file>