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39" r:id="rId2"/>
    <p:sldId id="530" r:id="rId3"/>
    <p:sldId id="531" r:id="rId4"/>
    <p:sldId id="532" r:id="rId5"/>
    <p:sldId id="544" r:id="rId6"/>
    <p:sldId id="543" r:id="rId7"/>
    <p:sldId id="545" r:id="rId8"/>
    <p:sldId id="546" r:id="rId9"/>
    <p:sldId id="550" r:id="rId10"/>
    <p:sldId id="534" r:id="rId11"/>
    <p:sldId id="551" r:id="rId12"/>
    <p:sldId id="552" r:id="rId13"/>
    <p:sldId id="537" r:id="rId14"/>
    <p:sldId id="549" r:id="rId15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0000"/>
    <a:srgbClr val="F60000"/>
    <a:srgbClr val="A08E60"/>
    <a:srgbClr val="D60000"/>
    <a:srgbClr val="E60000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4" autoAdjust="0"/>
    <p:restoredTop sz="94676" autoAdjust="0"/>
  </p:normalViewPr>
  <p:slideViewPr>
    <p:cSldViewPr>
      <p:cViewPr>
        <p:scale>
          <a:sx n="70" d="100"/>
          <a:sy n="70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54"/>
    </p:cViewPr>
  </p:sorterViewPr>
  <p:notesViewPr>
    <p:cSldViewPr>
      <p:cViewPr varScale="1">
        <p:scale>
          <a:sx n="60" d="100"/>
          <a:sy n="60" d="100"/>
        </p:scale>
        <p:origin x="-2712" y="-78"/>
      </p:cViewPr>
      <p:guideLst>
        <p:guide orient="horz" pos="2909"/>
        <p:guide pos="218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30E19C-E1D8-4D95-BF03-6EF15E5B236D}" type="datetimeFigureOut">
              <a:rPr lang="en-MY"/>
              <a:pPr>
                <a:defRPr/>
              </a:pPr>
              <a:t>26/10/2016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985E11-840E-4C01-8ACA-87674D74C61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6946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57E26B3-F29E-4DB7-97AB-67959F0C40E8}" type="datetimeFigureOut">
              <a:rPr lang="en-MY"/>
              <a:pPr>
                <a:defRPr/>
              </a:pPr>
              <a:t>26/10/2016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MY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MY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9D0AE3-C217-4232-BE4D-C44CCDC7130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4560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061865-4D67-4D94-B5E2-B53966E6F728}" type="slidenum">
              <a:rPr lang="en-MY" smtClean="0"/>
              <a:pPr>
                <a:defRPr/>
              </a:pPr>
              <a:t>2</a:t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219825"/>
            <a:ext cx="792162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324600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324600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096000"/>
            <a:ext cx="1125537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181725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324600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0CA0A-851B-4D87-BB53-0797E0BB21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66DC7-7940-4A60-A7D9-CB9A03B14F17}" type="datetimeFigureOut">
              <a:rPr lang="en-US"/>
              <a:pPr>
                <a:defRPr/>
              </a:pPr>
              <a:t>10/26/2016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7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EE14B-2EAE-4206-B764-D0C93500B131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8C8CF-033F-4D31-8FB6-BF56670EB4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33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19D8D-8067-4262-B23B-856C343DFF0D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8AA5E-37C1-43A6-9BEC-60C474C3C2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912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9C833-AE11-40E1-8DFB-E5044ABEC07C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5B55A-11DB-49A5-A147-E2785BB3B4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77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303963"/>
            <a:ext cx="792162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408738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408738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180138"/>
            <a:ext cx="1125537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265863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408738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935B1-1A1A-492B-BAC9-662D3B3D1272}" type="datetimeFigureOut">
              <a:rPr lang="en-US"/>
              <a:pPr>
                <a:defRPr/>
              </a:pPr>
              <a:t>10/26/2016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00C66-51F3-40B7-ADF9-FB7B495E0E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14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5FF6A-DC21-4B80-B0DA-325AD84AE055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409C2-3A9B-413A-9E35-533E0D82B5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15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797AB-040F-47DC-8833-B35C3C6C7ECF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B84C-561E-449E-9912-C7E1226990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7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7F7BF-AF6E-4678-92DC-3BE9096902B8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A1538-4752-4022-ACD2-7F1E4D082D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10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323AB-B035-43AA-A173-13B61E92EA14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EC533-6E7C-46AD-AED4-02560FA36E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86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D710A-3ADB-43E9-B9B6-43CD39DE4F29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D95BE-0A4A-4D83-B9BD-22E3BC5C74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07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4D265-E10F-46B1-A696-4039C712C3C6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97538-8983-4B10-B318-B7BBA9E471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86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21000-4CC9-4C3A-A23E-F51694A51538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095DA-93F8-420C-B8E4-9C034E1F30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15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26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70A139-1758-4015-AB38-3681F6F996B1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86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354E46-6B6D-4257-9750-717452E467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Box 7"/>
          <p:cNvSpPr txBox="1">
            <a:spLocks noChangeArrowheads="1"/>
          </p:cNvSpPr>
          <p:nvPr userDrawn="1"/>
        </p:nvSpPr>
        <p:spPr bwMode="auto">
          <a:xfrm>
            <a:off x="3505200" y="6642100"/>
            <a:ext cx="383698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Copyright 2016 </a:t>
            </a:r>
            <a:r>
              <a:rPr lang="en-US" altLang="en-US" sz="700" b="1" dirty="0" smtClean="0">
                <a:solidFill>
                  <a:srgbClr val="F00000"/>
                </a:solidFill>
                <a:latin typeface="Neuropol" pitchFamily="34" charset="0"/>
                <a:sym typeface="Arial" charset="0"/>
              </a:rPr>
              <a:t>SALIHIN</a:t>
            </a:r>
            <a:r>
              <a:rPr lang="en-US" altLang="en-US" sz="700" b="1" dirty="0" smtClean="0">
                <a:solidFill>
                  <a:srgbClr val="F00000"/>
                </a:solidFill>
                <a:latin typeface="Arial" charset="0"/>
                <a:sym typeface="Arial" charset="0"/>
              </a:rPr>
              <a:t>. </a:t>
            </a: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All Rights Reserved</a:t>
            </a:r>
            <a:endParaRPr lang="en-SG" altLang="en-US" sz="700" b="1" dirty="0" smtClean="0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889" y="716463"/>
            <a:ext cx="5359911" cy="52271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42845" y="930063"/>
          <a:ext cx="8719147" cy="49278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56191"/>
                <a:gridCol w="1998496"/>
                <a:gridCol w="364334"/>
                <a:gridCol w="314503"/>
                <a:gridCol w="318359"/>
                <a:gridCol w="246643"/>
                <a:gridCol w="254472"/>
                <a:gridCol w="316414"/>
                <a:gridCol w="280843"/>
                <a:gridCol w="271167"/>
                <a:gridCol w="328858"/>
                <a:gridCol w="268153"/>
                <a:gridCol w="116840"/>
                <a:gridCol w="122069"/>
                <a:gridCol w="250286"/>
                <a:gridCol w="376321"/>
                <a:gridCol w="671137"/>
                <a:gridCol w="579998"/>
                <a:gridCol w="569200"/>
                <a:gridCol w="614863"/>
              </a:tblGrid>
              <a:tr h="382533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NO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TASK</a:t>
                      </a:r>
                      <a:r>
                        <a:rPr lang="en-US" sz="1200" b="1" baseline="0" dirty="0" smtClean="0">
                          <a:latin typeface="Andalus" pitchFamily="18" charset="-78"/>
                          <a:cs typeface="Andalus" pitchFamily="18" charset="-78"/>
                        </a:rPr>
                        <a:t> NAME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 gridSpan="1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YEAR</a:t>
                      </a: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1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YEAR 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2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YEAR 3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YEAR 4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YEAR 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5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</a:tr>
              <a:tr h="765123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M 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1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M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2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M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3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M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4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M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5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 smtClean="0">
                        <a:latin typeface="Andalus" pitchFamily="18" charset="-78"/>
                        <a:cs typeface="Andalus" pitchFamily="18" charset="-78"/>
                      </a:endParaRPr>
                    </a:p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M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6</a:t>
                      </a:r>
                    </a:p>
                    <a:p>
                      <a:pPr algn="ctr"/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M7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M8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M 9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M10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M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11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M</a:t>
                      </a:r>
                    </a:p>
                    <a:p>
                      <a:pPr algn="ctr"/>
                      <a:r>
                        <a:rPr lang="en-US" sz="1200" b="1" baseline="0" dirty="0" smtClean="0">
                          <a:latin typeface="Andalus" pitchFamily="18" charset="-78"/>
                          <a:cs typeface="Andalus" pitchFamily="18" charset="-78"/>
                        </a:rPr>
                        <a:t>12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5504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1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Pre-Development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gridSpan="18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250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1.1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Received LOA/Performance</a:t>
                      </a: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bond / Contract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4250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1.2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Preparations &amp; approval of  Documentation 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25504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1.3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Advertising</a:t>
                      </a: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&amp; promotion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rgbClr val="F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59509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1.4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Procurement, delivery &amp; Installation of SPS</a:t>
                      </a: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System (</a:t>
                      </a:r>
                      <a:r>
                        <a:rPr lang="en-US" sz="1200" baseline="0" dirty="0" err="1" smtClean="0">
                          <a:latin typeface="Andalus" pitchFamily="18" charset="-78"/>
                          <a:cs typeface="Andalus" pitchFamily="18" charset="-78"/>
                        </a:rPr>
                        <a:t>Hardwares</a:t>
                      </a: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/ </a:t>
                      </a:r>
                      <a:r>
                        <a:rPr lang="en-US" sz="1200" baseline="0" dirty="0" err="1" smtClean="0">
                          <a:latin typeface="Andalus" pitchFamily="18" charset="-78"/>
                          <a:cs typeface="Andalus" pitchFamily="18" charset="-78"/>
                        </a:rPr>
                        <a:t>Softwares</a:t>
                      </a: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)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4250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1.5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Commissioning &amp; Handover Pi1M 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rgbClr val="F6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25504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1,6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Maintenance Support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5504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2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ndalus" pitchFamily="18" charset="-78"/>
                          <a:cs typeface="Andalus" pitchFamily="18" charset="-78"/>
                        </a:rPr>
                        <a:t>Post-Development</a:t>
                      </a:r>
                      <a:endParaRPr lang="en-MY" sz="1200" b="1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gridSpan="18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6629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2.1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Training </a:t>
                      </a:r>
                      <a:r>
                        <a:rPr lang="en-US" sz="1200" dirty="0" err="1" smtClean="0">
                          <a:latin typeface="Andalus" pitchFamily="18" charset="-78"/>
                          <a:cs typeface="Andalus" pitchFamily="18" charset="-78"/>
                        </a:rPr>
                        <a:t>programme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rgbClr val="F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3905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2.2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* Training support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5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itle 1"/>
          <p:cNvSpPr txBox="1">
            <a:spLocks/>
          </p:cNvSpPr>
          <p:nvPr/>
        </p:nvSpPr>
        <p:spPr>
          <a:xfrm>
            <a:off x="457200" y="90470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PROJECT TIMELINE FOR 5 YEARS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2844" y="5872009"/>
            <a:ext cx="8501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ndalus" pitchFamily="18" charset="-78"/>
                <a:cs typeface="Andalus" pitchFamily="18" charset="-78"/>
              </a:rPr>
              <a:t>* Training support ; </a:t>
            </a:r>
          </a:p>
          <a:p>
            <a:r>
              <a:rPr lang="en-US" sz="1200" dirty="0" smtClean="0">
                <a:latin typeface="Andalus" pitchFamily="18" charset="-78"/>
                <a:cs typeface="Andalus" pitchFamily="18" charset="-78"/>
              </a:rPr>
              <a:t>Webinar, / Video Training &amp; Tutorials / Online Training Material / Online Test &amp; Examination / Online Certification</a:t>
            </a:r>
            <a:endParaRPr lang="en-MY" sz="1200" dirty="0" smtClean="0">
              <a:latin typeface="Andalus" pitchFamily="18" charset="-78"/>
              <a:cs typeface="Andalus" pitchFamily="18" charset="-78"/>
            </a:endParaRPr>
          </a:p>
          <a:p>
            <a:endParaRPr lang="en-MY" sz="1200" dirty="0" smtClean="0">
              <a:latin typeface="Andalus" pitchFamily="18" charset="-78"/>
              <a:cs typeface="Andalus" pitchFamily="18" charset="-78"/>
            </a:endParaRPr>
          </a:p>
          <a:p>
            <a:endParaRPr lang="en-MY" sz="1200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n-US" sz="1200" dirty="0" smtClean="0">
                <a:latin typeface="Andalus" pitchFamily="18" charset="-78"/>
                <a:cs typeface="Andalus" pitchFamily="18" charset="-78"/>
              </a:rPr>
              <a:t> </a:t>
            </a:r>
            <a:endParaRPr lang="en-MY" sz="1200" dirty="0" smtClean="0">
              <a:latin typeface="Andalus" pitchFamily="18" charset="-78"/>
              <a:cs typeface="Andalus" pitchFamily="18" charset="-78"/>
            </a:endParaRPr>
          </a:p>
          <a:p>
            <a:endParaRPr lang="en-MY" sz="12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19056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itle 1"/>
          <p:cNvSpPr txBox="1">
            <a:spLocks/>
          </p:cNvSpPr>
          <p:nvPr/>
        </p:nvSpPr>
        <p:spPr>
          <a:xfrm>
            <a:off x="214282" y="285728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STEERING COMMITTEE MEMBER’S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/>
                </a:solidFill>
                <a:latin typeface="Arial Black"/>
              </a:rPr>
              <a:t>(ONCE EVERY 4 MONTHS)</a:t>
            </a:r>
            <a:endParaRPr lang="en-MY" sz="1400" dirty="0">
              <a:solidFill>
                <a:schemeClr val="tx1"/>
              </a:solidFill>
              <a:latin typeface="Arial Black"/>
            </a:endParaRPr>
          </a:p>
        </p:txBody>
      </p:sp>
      <p:grpSp>
        <p:nvGrpSpPr>
          <p:cNvPr id="19" name="Ellipse 256"/>
          <p:cNvGrpSpPr>
            <a:grpSpLocks/>
          </p:cNvGrpSpPr>
          <p:nvPr/>
        </p:nvGrpSpPr>
        <p:grpSpPr bwMode="auto">
          <a:xfrm>
            <a:off x="436645" y="5670871"/>
            <a:ext cx="4427537" cy="647824"/>
            <a:chOff x="4712208" y="4803648"/>
            <a:chExt cx="2822448" cy="621792"/>
          </a:xfrm>
        </p:grpSpPr>
        <p:pic>
          <p:nvPicPr>
            <p:cNvPr id="25" name="Ellipse 256"/>
            <p:cNvPicPr>
              <a:picLocks noChangeArrowheads="1"/>
            </p:cNvPicPr>
            <p:nvPr/>
          </p:nvPicPr>
          <p:blipFill>
            <a:blip r:embed="rId3">
              <a:lum bright="6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2208" y="4803648"/>
              <a:ext cx="2822448" cy="621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 Box 369"/>
            <p:cNvSpPr txBox="1">
              <a:spLocks noChangeArrowheads="1"/>
            </p:cNvSpPr>
            <p:nvPr/>
          </p:nvSpPr>
          <p:spPr bwMode="auto">
            <a:xfrm>
              <a:off x="5129610" y="4897422"/>
              <a:ext cx="1985245" cy="434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 noProof="1">
                <a:solidFill>
                  <a:srgbClr val="FFFFFF"/>
                </a:solidFill>
                <a:latin typeface="Calibri" pitchFamily="34" charset="0"/>
                <a:ea typeface="MS PGothic" pitchFamily="34" charset="-128"/>
              </a:endParaRPr>
            </a:p>
          </p:txBody>
        </p:sp>
      </p:grpSp>
      <p:sp>
        <p:nvSpPr>
          <p:cNvPr id="27" name="Freeform 26"/>
          <p:cNvSpPr>
            <a:spLocks/>
          </p:cNvSpPr>
          <p:nvPr/>
        </p:nvSpPr>
        <p:spPr bwMode="auto">
          <a:xfrm>
            <a:off x="2688513" y="1344613"/>
            <a:ext cx="2070100" cy="1903889"/>
          </a:xfrm>
          <a:custGeom>
            <a:avLst/>
            <a:gdLst>
              <a:gd name="connsiteX0" fmla="*/ 0 w 2070100"/>
              <a:gd name="connsiteY0" fmla="*/ 0 h 1903889"/>
              <a:gd name="connsiteX1" fmla="*/ 88106 w 2070100"/>
              <a:gd name="connsiteY1" fmla="*/ 1588 h 1903889"/>
              <a:gd name="connsiteX2" fmla="*/ 175419 w 2070100"/>
              <a:gd name="connsiteY2" fmla="*/ 7938 h 1903889"/>
              <a:gd name="connsiteX3" fmla="*/ 261938 w 2070100"/>
              <a:gd name="connsiteY3" fmla="*/ 15081 h 1903889"/>
              <a:gd name="connsiteX4" fmla="*/ 347663 w 2070100"/>
              <a:gd name="connsiteY4" fmla="*/ 27781 h 1903889"/>
              <a:gd name="connsiteX5" fmla="*/ 432594 w 2070100"/>
              <a:gd name="connsiteY5" fmla="*/ 42863 h 1903889"/>
              <a:gd name="connsiteX6" fmla="*/ 515144 w 2070100"/>
              <a:gd name="connsiteY6" fmla="*/ 62706 h 1903889"/>
              <a:gd name="connsiteX7" fmla="*/ 599281 w 2070100"/>
              <a:gd name="connsiteY7" fmla="*/ 84138 h 1903889"/>
              <a:gd name="connsiteX8" fmla="*/ 679450 w 2070100"/>
              <a:gd name="connsiteY8" fmla="*/ 109538 h 1903889"/>
              <a:gd name="connsiteX9" fmla="*/ 760413 w 2070100"/>
              <a:gd name="connsiteY9" fmla="*/ 137319 h 1903889"/>
              <a:gd name="connsiteX10" fmla="*/ 838200 w 2070100"/>
              <a:gd name="connsiteY10" fmla="*/ 167481 h 1903889"/>
              <a:gd name="connsiteX11" fmla="*/ 915988 w 2070100"/>
              <a:gd name="connsiteY11" fmla="*/ 202406 h 1903889"/>
              <a:gd name="connsiteX12" fmla="*/ 992188 w 2070100"/>
              <a:gd name="connsiteY12" fmla="*/ 238919 h 1903889"/>
              <a:gd name="connsiteX13" fmla="*/ 1066800 w 2070100"/>
              <a:gd name="connsiteY13" fmla="*/ 278606 h 1903889"/>
              <a:gd name="connsiteX14" fmla="*/ 1138238 w 2070100"/>
              <a:gd name="connsiteY14" fmla="*/ 321469 h 1903889"/>
              <a:gd name="connsiteX15" fmla="*/ 1210469 w 2070100"/>
              <a:gd name="connsiteY15" fmla="*/ 367506 h 1903889"/>
              <a:gd name="connsiteX16" fmla="*/ 1278731 w 2070100"/>
              <a:gd name="connsiteY16" fmla="*/ 415925 h 1903889"/>
              <a:gd name="connsiteX17" fmla="*/ 1346200 w 2070100"/>
              <a:gd name="connsiteY17" fmla="*/ 466725 h 1903889"/>
              <a:gd name="connsiteX18" fmla="*/ 1411288 w 2070100"/>
              <a:gd name="connsiteY18" fmla="*/ 519906 h 1903889"/>
              <a:gd name="connsiteX19" fmla="*/ 1473994 w 2070100"/>
              <a:gd name="connsiteY19" fmla="*/ 576263 h 1903889"/>
              <a:gd name="connsiteX20" fmla="*/ 1535113 w 2070100"/>
              <a:gd name="connsiteY20" fmla="*/ 634206 h 1903889"/>
              <a:gd name="connsiteX21" fmla="*/ 1593850 w 2070100"/>
              <a:gd name="connsiteY21" fmla="*/ 695325 h 1903889"/>
              <a:gd name="connsiteX22" fmla="*/ 1651000 w 2070100"/>
              <a:gd name="connsiteY22" fmla="*/ 757238 h 1903889"/>
              <a:gd name="connsiteX23" fmla="*/ 1704181 w 2070100"/>
              <a:gd name="connsiteY23" fmla="*/ 823119 h 1903889"/>
              <a:gd name="connsiteX24" fmla="*/ 1755775 w 2070100"/>
              <a:gd name="connsiteY24" fmla="*/ 889794 h 1903889"/>
              <a:gd name="connsiteX25" fmla="*/ 1804194 w 2070100"/>
              <a:gd name="connsiteY25" fmla="*/ 960438 h 1903889"/>
              <a:gd name="connsiteX26" fmla="*/ 1850231 w 2070100"/>
              <a:gd name="connsiteY26" fmla="*/ 1031875 h 1903889"/>
              <a:gd name="connsiteX27" fmla="*/ 1894681 w 2070100"/>
              <a:gd name="connsiteY27" fmla="*/ 1106488 h 1903889"/>
              <a:gd name="connsiteX28" fmla="*/ 1935956 w 2070100"/>
              <a:gd name="connsiteY28" fmla="*/ 1181100 h 1903889"/>
              <a:gd name="connsiteX29" fmla="*/ 1974056 w 2070100"/>
              <a:gd name="connsiteY29" fmla="*/ 1258888 h 1903889"/>
              <a:gd name="connsiteX30" fmla="*/ 2008981 w 2070100"/>
              <a:gd name="connsiteY30" fmla="*/ 1339850 h 1903889"/>
              <a:gd name="connsiteX31" fmla="*/ 2040731 w 2070100"/>
              <a:gd name="connsiteY31" fmla="*/ 1420019 h 1903889"/>
              <a:gd name="connsiteX32" fmla="*/ 2070100 w 2070100"/>
              <a:gd name="connsiteY32" fmla="*/ 1504157 h 1903889"/>
              <a:gd name="connsiteX33" fmla="*/ 839284 w 2070100"/>
              <a:gd name="connsiteY33" fmla="*/ 1903889 h 1903889"/>
              <a:gd name="connsiteX34" fmla="*/ 0 w 2070100"/>
              <a:gd name="connsiteY34" fmla="*/ 1293264 h 1903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070100" h="1903889">
                <a:moveTo>
                  <a:pt x="0" y="0"/>
                </a:moveTo>
                <a:lnTo>
                  <a:pt x="88106" y="1588"/>
                </a:lnTo>
                <a:lnTo>
                  <a:pt x="175419" y="7938"/>
                </a:lnTo>
                <a:lnTo>
                  <a:pt x="261938" y="15081"/>
                </a:lnTo>
                <a:lnTo>
                  <a:pt x="347663" y="27781"/>
                </a:lnTo>
                <a:lnTo>
                  <a:pt x="432594" y="42863"/>
                </a:lnTo>
                <a:lnTo>
                  <a:pt x="515144" y="62706"/>
                </a:lnTo>
                <a:lnTo>
                  <a:pt x="599281" y="84138"/>
                </a:lnTo>
                <a:lnTo>
                  <a:pt x="679450" y="109538"/>
                </a:lnTo>
                <a:lnTo>
                  <a:pt x="760413" y="137319"/>
                </a:lnTo>
                <a:lnTo>
                  <a:pt x="838200" y="167481"/>
                </a:lnTo>
                <a:lnTo>
                  <a:pt x="915988" y="202406"/>
                </a:lnTo>
                <a:lnTo>
                  <a:pt x="992188" y="238919"/>
                </a:lnTo>
                <a:lnTo>
                  <a:pt x="1066800" y="278606"/>
                </a:lnTo>
                <a:lnTo>
                  <a:pt x="1138238" y="321469"/>
                </a:lnTo>
                <a:lnTo>
                  <a:pt x="1210469" y="367506"/>
                </a:lnTo>
                <a:lnTo>
                  <a:pt x="1278731" y="415925"/>
                </a:lnTo>
                <a:lnTo>
                  <a:pt x="1346200" y="466725"/>
                </a:lnTo>
                <a:lnTo>
                  <a:pt x="1411288" y="519906"/>
                </a:lnTo>
                <a:lnTo>
                  <a:pt x="1473994" y="576263"/>
                </a:lnTo>
                <a:lnTo>
                  <a:pt x="1535113" y="634206"/>
                </a:lnTo>
                <a:lnTo>
                  <a:pt x="1593850" y="695325"/>
                </a:lnTo>
                <a:lnTo>
                  <a:pt x="1651000" y="757238"/>
                </a:lnTo>
                <a:lnTo>
                  <a:pt x="1704181" y="823119"/>
                </a:lnTo>
                <a:lnTo>
                  <a:pt x="1755775" y="889794"/>
                </a:lnTo>
                <a:lnTo>
                  <a:pt x="1804194" y="960438"/>
                </a:lnTo>
                <a:lnTo>
                  <a:pt x="1850231" y="1031875"/>
                </a:lnTo>
                <a:lnTo>
                  <a:pt x="1894681" y="1106488"/>
                </a:lnTo>
                <a:lnTo>
                  <a:pt x="1935956" y="1181100"/>
                </a:lnTo>
                <a:lnTo>
                  <a:pt x="1974056" y="1258888"/>
                </a:lnTo>
                <a:lnTo>
                  <a:pt x="2008981" y="1339850"/>
                </a:lnTo>
                <a:lnTo>
                  <a:pt x="2040731" y="1420019"/>
                </a:lnTo>
                <a:lnTo>
                  <a:pt x="2070100" y="1504157"/>
                </a:lnTo>
                <a:lnTo>
                  <a:pt x="839284" y="1903889"/>
                </a:lnTo>
                <a:lnTo>
                  <a:pt x="0" y="1293264"/>
                </a:lnTo>
                <a:close/>
              </a:path>
            </a:pathLst>
          </a:cu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Freeform 27"/>
          <p:cNvSpPr>
            <a:spLocks/>
          </p:cNvSpPr>
          <p:nvPr/>
        </p:nvSpPr>
        <p:spPr bwMode="auto">
          <a:xfrm>
            <a:off x="3235659" y="2921001"/>
            <a:ext cx="1653130" cy="2433638"/>
          </a:xfrm>
          <a:custGeom>
            <a:avLst/>
            <a:gdLst>
              <a:gd name="connsiteX0" fmla="*/ 1545974 w 1653130"/>
              <a:gd name="connsiteY0" fmla="*/ 0 h 2433638"/>
              <a:gd name="connsiteX1" fmla="*/ 1572168 w 1653130"/>
              <a:gd name="connsiteY1" fmla="*/ 85697 h 2433638"/>
              <a:gd name="connsiteX2" fmla="*/ 1593599 w 1653130"/>
              <a:gd name="connsiteY2" fmla="*/ 169014 h 2433638"/>
              <a:gd name="connsiteX3" fmla="*/ 1613443 w 1653130"/>
              <a:gd name="connsiteY3" fmla="*/ 254711 h 2433638"/>
              <a:gd name="connsiteX4" fmla="*/ 1626936 w 1653130"/>
              <a:gd name="connsiteY4" fmla="*/ 339614 h 2433638"/>
              <a:gd name="connsiteX5" fmla="*/ 1639636 w 1653130"/>
              <a:gd name="connsiteY5" fmla="*/ 425312 h 2433638"/>
              <a:gd name="connsiteX6" fmla="*/ 1646780 w 1653130"/>
              <a:gd name="connsiteY6" fmla="*/ 510215 h 2433638"/>
              <a:gd name="connsiteX7" fmla="*/ 1651543 w 1653130"/>
              <a:gd name="connsiteY7" fmla="*/ 595912 h 2433638"/>
              <a:gd name="connsiteX8" fmla="*/ 1653130 w 1653130"/>
              <a:gd name="connsiteY8" fmla="*/ 681609 h 2433638"/>
              <a:gd name="connsiteX9" fmla="*/ 1651543 w 1653130"/>
              <a:gd name="connsiteY9" fmla="*/ 766513 h 2433638"/>
              <a:gd name="connsiteX10" fmla="*/ 1645193 w 1653130"/>
              <a:gd name="connsiteY10" fmla="*/ 850623 h 2433638"/>
              <a:gd name="connsiteX11" fmla="*/ 1638049 w 1653130"/>
              <a:gd name="connsiteY11" fmla="*/ 933939 h 2433638"/>
              <a:gd name="connsiteX12" fmla="*/ 1625349 w 1653130"/>
              <a:gd name="connsiteY12" fmla="*/ 1018050 h 2433638"/>
              <a:gd name="connsiteX13" fmla="*/ 1610268 w 1653130"/>
              <a:gd name="connsiteY13" fmla="*/ 1101366 h 2433638"/>
              <a:gd name="connsiteX14" fmla="*/ 1592011 w 1653130"/>
              <a:gd name="connsiteY14" fmla="*/ 1183889 h 2433638"/>
              <a:gd name="connsiteX15" fmla="*/ 1570580 w 1653130"/>
              <a:gd name="connsiteY15" fmla="*/ 1264825 h 2433638"/>
              <a:gd name="connsiteX16" fmla="*/ 1545974 w 1653130"/>
              <a:gd name="connsiteY16" fmla="*/ 1345762 h 2433638"/>
              <a:gd name="connsiteX17" fmla="*/ 1518986 w 1653130"/>
              <a:gd name="connsiteY17" fmla="*/ 1424317 h 2433638"/>
              <a:gd name="connsiteX18" fmla="*/ 1488030 w 1653130"/>
              <a:gd name="connsiteY18" fmla="*/ 1503666 h 2433638"/>
              <a:gd name="connsiteX19" fmla="*/ 1454693 w 1653130"/>
              <a:gd name="connsiteY19" fmla="*/ 1579841 h 2433638"/>
              <a:gd name="connsiteX20" fmla="*/ 1418180 w 1653130"/>
              <a:gd name="connsiteY20" fmla="*/ 1656017 h 2433638"/>
              <a:gd name="connsiteX21" fmla="*/ 1378493 w 1653130"/>
              <a:gd name="connsiteY21" fmla="*/ 1730605 h 2433638"/>
              <a:gd name="connsiteX22" fmla="*/ 1335630 w 1653130"/>
              <a:gd name="connsiteY22" fmla="*/ 1804400 h 2433638"/>
              <a:gd name="connsiteX23" fmla="*/ 1290386 w 1653130"/>
              <a:gd name="connsiteY23" fmla="*/ 1875814 h 2433638"/>
              <a:gd name="connsiteX24" fmla="*/ 1242761 w 1653130"/>
              <a:gd name="connsiteY24" fmla="*/ 1945641 h 2433638"/>
              <a:gd name="connsiteX25" fmla="*/ 1191168 w 1653130"/>
              <a:gd name="connsiteY25" fmla="*/ 2013088 h 2433638"/>
              <a:gd name="connsiteX26" fmla="*/ 1137986 w 1653130"/>
              <a:gd name="connsiteY26" fmla="*/ 2079741 h 2433638"/>
              <a:gd name="connsiteX27" fmla="*/ 1080043 w 1653130"/>
              <a:gd name="connsiteY27" fmla="*/ 2144014 h 2433638"/>
              <a:gd name="connsiteX28" fmla="*/ 1020511 w 1653130"/>
              <a:gd name="connsiteY28" fmla="*/ 2205906 h 2433638"/>
              <a:gd name="connsiteX29" fmla="*/ 959393 w 1653130"/>
              <a:gd name="connsiteY29" fmla="*/ 2265418 h 2433638"/>
              <a:gd name="connsiteX30" fmla="*/ 894305 w 1653130"/>
              <a:gd name="connsiteY30" fmla="*/ 2323343 h 2433638"/>
              <a:gd name="connsiteX31" fmla="*/ 826836 w 1653130"/>
              <a:gd name="connsiteY31" fmla="*/ 2379681 h 2433638"/>
              <a:gd name="connsiteX32" fmla="*/ 756986 w 1653130"/>
              <a:gd name="connsiteY32" fmla="*/ 2433638 h 2433638"/>
              <a:gd name="connsiteX33" fmla="*/ 0 w 1653130"/>
              <a:gd name="connsiteY33" fmla="*/ 1393063 h 2433638"/>
              <a:gd name="connsiteX34" fmla="*/ 322797 w 1653130"/>
              <a:gd name="connsiteY34" fmla="*/ 398212 h 2433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653130" h="2433638">
                <a:moveTo>
                  <a:pt x="1545974" y="0"/>
                </a:moveTo>
                <a:lnTo>
                  <a:pt x="1572168" y="85697"/>
                </a:lnTo>
                <a:lnTo>
                  <a:pt x="1593599" y="169014"/>
                </a:lnTo>
                <a:lnTo>
                  <a:pt x="1613443" y="254711"/>
                </a:lnTo>
                <a:lnTo>
                  <a:pt x="1626936" y="339614"/>
                </a:lnTo>
                <a:lnTo>
                  <a:pt x="1639636" y="425312"/>
                </a:lnTo>
                <a:lnTo>
                  <a:pt x="1646780" y="510215"/>
                </a:lnTo>
                <a:lnTo>
                  <a:pt x="1651543" y="595912"/>
                </a:lnTo>
                <a:lnTo>
                  <a:pt x="1653130" y="681609"/>
                </a:lnTo>
                <a:lnTo>
                  <a:pt x="1651543" y="766513"/>
                </a:lnTo>
                <a:lnTo>
                  <a:pt x="1645193" y="850623"/>
                </a:lnTo>
                <a:lnTo>
                  <a:pt x="1638049" y="933939"/>
                </a:lnTo>
                <a:lnTo>
                  <a:pt x="1625349" y="1018050"/>
                </a:lnTo>
                <a:lnTo>
                  <a:pt x="1610268" y="1101366"/>
                </a:lnTo>
                <a:lnTo>
                  <a:pt x="1592011" y="1183889"/>
                </a:lnTo>
                <a:lnTo>
                  <a:pt x="1570580" y="1264825"/>
                </a:lnTo>
                <a:lnTo>
                  <a:pt x="1545974" y="1345762"/>
                </a:lnTo>
                <a:lnTo>
                  <a:pt x="1518986" y="1424317"/>
                </a:lnTo>
                <a:lnTo>
                  <a:pt x="1488030" y="1503666"/>
                </a:lnTo>
                <a:lnTo>
                  <a:pt x="1454693" y="1579841"/>
                </a:lnTo>
                <a:lnTo>
                  <a:pt x="1418180" y="1656017"/>
                </a:lnTo>
                <a:lnTo>
                  <a:pt x="1378493" y="1730605"/>
                </a:lnTo>
                <a:lnTo>
                  <a:pt x="1335630" y="1804400"/>
                </a:lnTo>
                <a:lnTo>
                  <a:pt x="1290386" y="1875814"/>
                </a:lnTo>
                <a:lnTo>
                  <a:pt x="1242761" y="1945641"/>
                </a:lnTo>
                <a:lnTo>
                  <a:pt x="1191168" y="2013088"/>
                </a:lnTo>
                <a:lnTo>
                  <a:pt x="1137986" y="2079741"/>
                </a:lnTo>
                <a:lnTo>
                  <a:pt x="1080043" y="2144014"/>
                </a:lnTo>
                <a:lnTo>
                  <a:pt x="1020511" y="2205906"/>
                </a:lnTo>
                <a:lnTo>
                  <a:pt x="959393" y="2265418"/>
                </a:lnTo>
                <a:lnTo>
                  <a:pt x="894305" y="2323343"/>
                </a:lnTo>
                <a:lnTo>
                  <a:pt x="826836" y="2379681"/>
                </a:lnTo>
                <a:lnTo>
                  <a:pt x="756986" y="2433638"/>
                </a:lnTo>
                <a:lnTo>
                  <a:pt x="0" y="1393063"/>
                </a:lnTo>
                <a:lnTo>
                  <a:pt x="322797" y="398212"/>
                </a:lnTo>
                <a:close/>
              </a:path>
            </a:pathLst>
          </a:cu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Freeform 28"/>
          <p:cNvSpPr>
            <a:spLocks/>
          </p:cNvSpPr>
          <p:nvPr/>
        </p:nvSpPr>
        <p:spPr bwMode="auto">
          <a:xfrm>
            <a:off x="1370888" y="4365100"/>
            <a:ext cx="2559050" cy="1449914"/>
          </a:xfrm>
          <a:custGeom>
            <a:avLst/>
            <a:gdLst>
              <a:gd name="connsiteX0" fmla="*/ 751904 w 2559050"/>
              <a:gd name="connsiteY0" fmla="*/ 0 h 1449914"/>
              <a:gd name="connsiteX1" fmla="*/ 1808079 w 2559050"/>
              <a:gd name="connsiteY1" fmla="*/ 0 h 1449914"/>
              <a:gd name="connsiteX2" fmla="*/ 2559050 w 2559050"/>
              <a:gd name="connsiteY2" fmla="*/ 1033837 h 1449914"/>
              <a:gd name="connsiteX3" fmla="*/ 2486025 w 2559050"/>
              <a:gd name="connsiteY3" fmla="*/ 1084656 h 1449914"/>
              <a:gd name="connsiteX4" fmla="*/ 2413000 w 2559050"/>
              <a:gd name="connsiteY4" fmla="*/ 1131504 h 1449914"/>
              <a:gd name="connsiteX5" fmla="*/ 2338388 w 2559050"/>
              <a:gd name="connsiteY5" fmla="*/ 1175970 h 1449914"/>
              <a:gd name="connsiteX6" fmla="*/ 2262188 w 2559050"/>
              <a:gd name="connsiteY6" fmla="*/ 1217261 h 1449914"/>
              <a:gd name="connsiteX7" fmla="*/ 2184400 w 2559050"/>
              <a:gd name="connsiteY7" fmla="*/ 1253786 h 1449914"/>
              <a:gd name="connsiteX8" fmla="*/ 2105025 w 2559050"/>
              <a:gd name="connsiteY8" fmla="*/ 1287136 h 1449914"/>
              <a:gd name="connsiteX9" fmla="*/ 2025650 w 2559050"/>
              <a:gd name="connsiteY9" fmla="*/ 1318898 h 1449914"/>
              <a:gd name="connsiteX10" fmla="*/ 1944688 w 2559050"/>
              <a:gd name="connsiteY10" fmla="*/ 1346689 h 1449914"/>
              <a:gd name="connsiteX11" fmla="*/ 1862138 w 2559050"/>
              <a:gd name="connsiteY11" fmla="*/ 1371304 h 1449914"/>
              <a:gd name="connsiteX12" fmla="*/ 1781969 w 2559050"/>
              <a:gd name="connsiteY12" fmla="*/ 1391949 h 1449914"/>
              <a:gd name="connsiteX13" fmla="*/ 1697831 w 2559050"/>
              <a:gd name="connsiteY13" fmla="*/ 1409418 h 1449914"/>
              <a:gd name="connsiteX14" fmla="*/ 1615281 w 2559050"/>
              <a:gd name="connsiteY14" fmla="*/ 1424505 h 1449914"/>
              <a:gd name="connsiteX15" fmla="*/ 1531938 w 2559050"/>
              <a:gd name="connsiteY15" fmla="*/ 1434827 h 1449914"/>
              <a:gd name="connsiteX16" fmla="*/ 1447800 w 2559050"/>
              <a:gd name="connsiteY16" fmla="*/ 1444356 h 1449914"/>
              <a:gd name="connsiteX17" fmla="*/ 1364456 w 2559050"/>
              <a:gd name="connsiteY17" fmla="*/ 1448326 h 1449914"/>
              <a:gd name="connsiteX18" fmla="*/ 1280319 w 2559050"/>
              <a:gd name="connsiteY18" fmla="*/ 1449914 h 1449914"/>
              <a:gd name="connsiteX19" fmla="*/ 1194594 w 2559050"/>
              <a:gd name="connsiteY19" fmla="*/ 1448326 h 1449914"/>
              <a:gd name="connsiteX20" fmla="*/ 1111250 w 2559050"/>
              <a:gd name="connsiteY20" fmla="*/ 1444356 h 1449914"/>
              <a:gd name="connsiteX21" fmla="*/ 1027113 w 2559050"/>
              <a:gd name="connsiteY21" fmla="*/ 1434827 h 1449914"/>
              <a:gd name="connsiteX22" fmla="*/ 943769 w 2559050"/>
              <a:gd name="connsiteY22" fmla="*/ 1424505 h 1449914"/>
              <a:gd name="connsiteX23" fmla="*/ 861219 w 2559050"/>
              <a:gd name="connsiteY23" fmla="*/ 1409418 h 1449914"/>
              <a:gd name="connsiteX24" fmla="*/ 778669 w 2559050"/>
              <a:gd name="connsiteY24" fmla="*/ 1391949 h 1449914"/>
              <a:gd name="connsiteX25" fmla="*/ 696913 w 2559050"/>
              <a:gd name="connsiteY25" fmla="*/ 1371304 h 1449914"/>
              <a:gd name="connsiteX26" fmla="*/ 614363 w 2559050"/>
              <a:gd name="connsiteY26" fmla="*/ 1346689 h 1449914"/>
              <a:gd name="connsiteX27" fmla="*/ 534988 w 2559050"/>
              <a:gd name="connsiteY27" fmla="*/ 1318898 h 1449914"/>
              <a:gd name="connsiteX28" fmla="*/ 454025 w 2559050"/>
              <a:gd name="connsiteY28" fmla="*/ 1287136 h 1449914"/>
              <a:gd name="connsiteX29" fmla="*/ 376238 w 2559050"/>
              <a:gd name="connsiteY29" fmla="*/ 1253786 h 1449914"/>
              <a:gd name="connsiteX30" fmla="*/ 298450 w 2559050"/>
              <a:gd name="connsiteY30" fmla="*/ 1217261 h 1449914"/>
              <a:gd name="connsiteX31" fmla="*/ 222250 w 2559050"/>
              <a:gd name="connsiteY31" fmla="*/ 1175970 h 1449914"/>
              <a:gd name="connsiteX32" fmla="*/ 146050 w 2559050"/>
              <a:gd name="connsiteY32" fmla="*/ 1131504 h 1449914"/>
              <a:gd name="connsiteX33" fmla="*/ 73025 w 2559050"/>
              <a:gd name="connsiteY33" fmla="*/ 1084656 h 1449914"/>
              <a:gd name="connsiteX34" fmla="*/ 0 w 2559050"/>
              <a:gd name="connsiteY34" fmla="*/ 1033837 h 144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559050" h="1449914">
                <a:moveTo>
                  <a:pt x="751904" y="0"/>
                </a:moveTo>
                <a:lnTo>
                  <a:pt x="1808079" y="0"/>
                </a:lnTo>
                <a:lnTo>
                  <a:pt x="2559050" y="1033837"/>
                </a:lnTo>
                <a:lnTo>
                  <a:pt x="2486025" y="1084656"/>
                </a:lnTo>
                <a:lnTo>
                  <a:pt x="2413000" y="1131504"/>
                </a:lnTo>
                <a:lnTo>
                  <a:pt x="2338388" y="1175970"/>
                </a:lnTo>
                <a:lnTo>
                  <a:pt x="2262188" y="1217261"/>
                </a:lnTo>
                <a:lnTo>
                  <a:pt x="2184400" y="1253786"/>
                </a:lnTo>
                <a:lnTo>
                  <a:pt x="2105025" y="1287136"/>
                </a:lnTo>
                <a:lnTo>
                  <a:pt x="2025650" y="1318898"/>
                </a:lnTo>
                <a:lnTo>
                  <a:pt x="1944688" y="1346689"/>
                </a:lnTo>
                <a:lnTo>
                  <a:pt x="1862138" y="1371304"/>
                </a:lnTo>
                <a:lnTo>
                  <a:pt x="1781969" y="1391949"/>
                </a:lnTo>
                <a:lnTo>
                  <a:pt x="1697831" y="1409418"/>
                </a:lnTo>
                <a:lnTo>
                  <a:pt x="1615281" y="1424505"/>
                </a:lnTo>
                <a:lnTo>
                  <a:pt x="1531938" y="1434827"/>
                </a:lnTo>
                <a:lnTo>
                  <a:pt x="1447800" y="1444356"/>
                </a:lnTo>
                <a:lnTo>
                  <a:pt x="1364456" y="1448326"/>
                </a:lnTo>
                <a:lnTo>
                  <a:pt x="1280319" y="1449914"/>
                </a:lnTo>
                <a:lnTo>
                  <a:pt x="1194594" y="1448326"/>
                </a:lnTo>
                <a:lnTo>
                  <a:pt x="1111250" y="1444356"/>
                </a:lnTo>
                <a:lnTo>
                  <a:pt x="1027113" y="1434827"/>
                </a:lnTo>
                <a:lnTo>
                  <a:pt x="943769" y="1424505"/>
                </a:lnTo>
                <a:lnTo>
                  <a:pt x="861219" y="1409418"/>
                </a:lnTo>
                <a:lnTo>
                  <a:pt x="778669" y="1391949"/>
                </a:lnTo>
                <a:lnTo>
                  <a:pt x="696913" y="1371304"/>
                </a:lnTo>
                <a:lnTo>
                  <a:pt x="614363" y="1346689"/>
                </a:lnTo>
                <a:lnTo>
                  <a:pt x="534988" y="1318898"/>
                </a:lnTo>
                <a:lnTo>
                  <a:pt x="454025" y="1287136"/>
                </a:lnTo>
                <a:lnTo>
                  <a:pt x="376238" y="1253786"/>
                </a:lnTo>
                <a:lnTo>
                  <a:pt x="298450" y="1217261"/>
                </a:lnTo>
                <a:lnTo>
                  <a:pt x="222250" y="1175970"/>
                </a:lnTo>
                <a:lnTo>
                  <a:pt x="146050" y="1131504"/>
                </a:lnTo>
                <a:lnTo>
                  <a:pt x="73025" y="1084656"/>
                </a:lnTo>
                <a:lnTo>
                  <a:pt x="0" y="1033837"/>
                </a:lnTo>
                <a:close/>
              </a:path>
            </a:pathLst>
          </a:cu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0" name="Freeform 29"/>
          <p:cNvSpPr>
            <a:spLocks/>
          </p:cNvSpPr>
          <p:nvPr/>
        </p:nvSpPr>
        <p:spPr bwMode="auto">
          <a:xfrm>
            <a:off x="412038" y="2921001"/>
            <a:ext cx="1651997" cy="2433638"/>
          </a:xfrm>
          <a:custGeom>
            <a:avLst/>
            <a:gdLst>
              <a:gd name="connsiteX0" fmla="*/ 107156 w 1651997"/>
              <a:gd name="connsiteY0" fmla="*/ 0 h 2433638"/>
              <a:gd name="connsiteX1" fmla="*/ 1328176 w 1651997"/>
              <a:gd name="connsiteY1" fmla="*/ 397510 h 2433638"/>
              <a:gd name="connsiteX2" fmla="*/ 1651997 w 1651997"/>
              <a:gd name="connsiteY2" fmla="*/ 1395517 h 2433638"/>
              <a:gd name="connsiteX3" fmla="*/ 897732 w 1651997"/>
              <a:gd name="connsiteY3" fmla="*/ 2433638 h 2433638"/>
              <a:gd name="connsiteX4" fmla="*/ 827882 w 1651997"/>
              <a:gd name="connsiteY4" fmla="*/ 2379681 h 2433638"/>
              <a:gd name="connsiteX5" fmla="*/ 758825 w 1651997"/>
              <a:gd name="connsiteY5" fmla="*/ 2323343 h 2433638"/>
              <a:gd name="connsiteX6" fmla="*/ 695325 w 1651997"/>
              <a:gd name="connsiteY6" fmla="*/ 2265418 h 2433638"/>
              <a:gd name="connsiteX7" fmla="*/ 632619 w 1651997"/>
              <a:gd name="connsiteY7" fmla="*/ 2205906 h 2433638"/>
              <a:gd name="connsiteX8" fmla="*/ 573088 w 1651997"/>
              <a:gd name="connsiteY8" fmla="*/ 2144014 h 2433638"/>
              <a:gd name="connsiteX9" fmla="*/ 516732 w 1651997"/>
              <a:gd name="connsiteY9" fmla="*/ 2079741 h 2433638"/>
              <a:gd name="connsiteX10" fmla="*/ 461963 w 1651997"/>
              <a:gd name="connsiteY10" fmla="*/ 2013088 h 2433638"/>
              <a:gd name="connsiteX11" fmla="*/ 411956 w 1651997"/>
              <a:gd name="connsiteY11" fmla="*/ 1945641 h 2433638"/>
              <a:gd name="connsiteX12" fmla="*/ 362744 w 1651997"/>
              <a:gd name="connsiteY12" fmla="*/ 1875814 h 2433638"/>
              <a:gd name="connsiteX13" fmla="*/ 317500 w 1651997"/>
              <a:gd name="connsiteY13" fmla="*/ 1804400 h 2433638"/>
              <a:gd name="connsiteX14" fmla="*/ 274638 w 1651997"/>
              <a:gd name="connsiteY14" fmla="*/ 1730605 h 2433638"/>
              <a:gd name="connsiteX15" fmla="*/ 234950 w 1651997"/>
              <a:gd name="connsiteY15" fmla="*/ 1656017 h 2433638"/>
              <a:gd name="connsiteX16" fmla="*/ 198438 w 1651997"/>
              <a:gd name="connsiteY16" fmla="*/ 1579841 h 2433638"/>
              <a:gd name="connsiteX17" fmla="*/ 165100 w 1651997"/>
              <a:gd name="connsiteY17" fmla="*/ 1503666 h 2433638"/>
              <a:gd name="connsiteX18" fmla="*/ 134144 w 1651997"/>
              <a:gd name="connsiteY18" fmla="*/ 1424317 h 2433638"/>
              <a:gd name="connsiteX19" fmla="*/ 107156 w 1651997"/>
              <a:gd name="connsiteY19" fmla="*/ 1345762 h 2433638"/>
              <a:gd name="connsiteX20" fmla="*/ 82550 w 1651997"/>
              <a:gd name="connsiteY20" fmla="*/ 1264825 h 2433638"/>
              <a:gd name="connsiteX21" fmla="*/ 61119 w 1651997"/>
              <a:gd name="connsiteY21" fmla="*/ 1183889 h 2433638"/>
              <a:gd name="connsiteX22" fmla="*/ 42863 w 1651997"/>
              <a:gd name="connsiteY22" fmla="*/ 1101366 h 2433638"/>
              <a:gd name="connsiteX23" fmla="*/ 27781 w 1651997"/>
              <a:gd name="connsiteY23" fmla="*/ 1018050 h 2433638"/>
              <a:gd name="connsiteX24" fmla="*/ 16669 w 1651997"/>
              <a:gd name="connsiteY24" fmla="*/ 933939 h 2433638"/>
              <a:gd name="connsiteX25" fmla="*/ 7938 w 1651997"/>
              <a:gd name="connsiteY25" fmla="*/ 850623 h 2433638"/>
              <a:gd name="connsiteX26" fmla="*/ 1588 w 1651997"/>
              <a:gd name="connsiteY26" fmla="*/ 766513 h 2433638"/>
              <a:gd name="connsiteX27" fmla="*/ 0 w 1651997"/>
              <a:gd name="connsiteY27" fmla="*/ 681609 h 2433638"/>
              <a:gd name="connsiteX28" fmla="*/ 1588 w 1651997"/>
              <a:gd name="connsiteY28" fmla="*/ 595912 h 2433638"/>
              <a:gd name="connsiteX29" fmla="*/ 6350 w 1651997"/>
              <a:gd name="connsiteY29" fmla="*/ 510215 h 2433638"/>
              <a:gd name="connsiteX30" fmla="*/ 13494 w 1651997"/>
              <a:gd name="connsiteY30" fmla="*/ 425312 h 2433638"/>
              <a:gd name="connsiteX31" fmla="*/ 26194 w 1651997"/>
              <a:gd name="connsiteY31" fmla="*/ 339614 h 2433638"/>
              <a:gd name="connsiteX32" fmla="*/ 41275 w 1651997"/>
              <a:gd name="connsiteY32" fmla="*/ 254711 h 2433638"/>
              <a:gd name="connsiteX33" fmla="*/ 59531 w 1651997"/>
              <a:gd name="connsiteY33" fmla="*/ 169014 h 2433638"/>
              <a:gd name="connsiteX34" fmla="*/ 80963 w 1651997"/>
              <a:gd name="connsiteY34" fmla="*/ 85697 h 2433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651997" h="2433638">
                <a:moveTo>
                  <a:pt x="107156" y="0"/>
                </a:moveTo>
                <a:lnTo>
                  <a:pt x="1328176" y="397510"/>
                </a:lnTo>
                <a:lnTo>
                  <a:pt x="1651997" y="1395517"/>
                </a:lnTo>
                <a:lnTo>
                  <a:pt x="897732" y="2433638"/>
                </a:lnTo>
                <a:lnTo>
                  <a:pt x="827882" y="2379681"/>
                </a:lnTo>
                <a:lnTo>
                  <a:pt x="758825" y="2323343"/>
                </a:lnTo>
                <a:lnTo>
                  <a:pt x="695325" y="2265418"/>
                </a:lnTo>
                <a:lnTo>
                  <a:pt x="632619" y="2205906"/>
                </a:lnTo>
                <a:lnTo>
                  <a:pt x="573088" y="2144014"/>
                </a:lnTo>
                <a:lnTo>
                  <a:pt x="516732" y="2079741"/>
                </a:lnTo>
                <a:lnTo>
                  <a:pt x="461963" y="2013088"/>
                </a:lnTo>
                <a:lnTo>
                  <a:pt x="411956" y="1945641"/>
                </a:lnTo>
                <a:lnTo>
                  <a:pt x="362744" y="1875814"/>
                </a:lnTo>
                <a:lnTo>
                  <a:pt x="317500" y="1804400"/>
                </a:lnTo>
                <a:lnTo>
                  <a:pt x="274638" y="1730605"/>
                </a:lnTo>
                <a:lnTo>
                  <a:pt x="234950" y="1656017"/>
                </a:lnTo>
                <a:lnTo>
                  <a:pt x="198438" y="1579841"/>
                </a:lnTo>
                <a:lnTo>
                  <a:pt x="165100" y="1503666"/>
                </a:lnTo>
                <a:lnTo>
                  <a:pt x="134144" y="1424317"/>
                </a:lnTo>
                <a:lnTo>
                  <a:pt x="107156" y="1345762"/>
                </a:lnTo>
                <a:lnTo>
                  <a:pt x="82550" y="1264825"/>
                </a:lnTo>
                <a:lnTo>
                  <a:pt x="61119" y="1183889"/>
                </a:lnTo>
                <a:lnTo>
                  <a:pt x="42863" y="1101366"/>
                </a:lnTo>
                <a:lnTo>
                  <a:pt x="27781" y="1018050"/>
                </a:lnTo>
                <a:lnTo>
                  <a:pt x="16669" y="933939"/>
                </a:lnTo>
                <a:lnTo>
                  <a:pt x="7938" y="850623"/>
                </a:lnTo>
                <a:lnTo>
                  <a:pt x="1588" y="766513"/>
                </a:lnTo>
                <a:lnTo>
                  <a:pt x="0" y="681609"/>
                </a:lnTo>
                <a:lnTo>
                  <a:pt x="1588" y="595912"/>
                </a:lnTo>
                <a:lnTo>
                  <a:pt x="6350" y="510215"/>
                </a:lnTo>
                <a:lnTo>
                  <a:pt x="13494" y="425312"/>
                </a:lnTo>
                <a:lnTo>
                  <a:pt x="26194" y="339614"/>
                </a:lnTo>
                <a:lnTo>
                  <a:pt x="41275" y="254711"/>
                </a:lnTo>
                <a:lnTo>
                  <a:pt x="59531" y="169014"/>
                </a:lnTo>
                <a:lnTo>
                  <a:pt x="80963" y="85697"/>
                </a:lnTo>
                <a:close/>
              </a:path>
            </a:pathLst>
          </a:cu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Freeform 30"/>
          <p:cNvSpPr>
            <a:spLocks/>
          </p:cNvSpPr>
          <p:nvPr/>
        </p:nvSpPr>
        <p:spPr bwMode="auto">
          <a:xfrm>
            <a:off x="543801" y="1344613"/>
            <a:ext cx="2068513" cy="1903311"/>
          </a:xfrm>
          <a:custGeom>
            <a:avLst/>
            <a:gdLst>
              <a:gd name="connsiteX0" fmla="*/ 2068513 w 2068513"/>
              <a:gd name="connsiteY0" fmla="*/ 0 h 1903311"/>
              <a:gd name="connsiteX1" fmla="*/ 2068513 w 2068513"/>
              <a:gd name="connsiteY1" fmla="*/ 1291861 h 1903311"/>
              <a:gd name="connsiteX2" fmla="*/ 1228094 w 2068513"/>
              <a:gd name="connsiteY2" fmla="*/ 1903311 h 1903311"/>
              <a:gd name="connsiteX3" fmla="*/ 0 w 2068513"/>
              <a:gd name="connsiteY3" fmla="*/ 1504157 h 1903311"/>
              <a:gd name="connsiteX4" fmla="*/ 29369 w 2068513"/>
              <a:gd name="connsiteY4" fmla="*/ 1420019 h 1903311"/>
              <a:gd name="connsiteX5" fmla="*/ 61119 w 2068513"/>
              <a:gd name="connsiteY5" fmla="*/ 1339850 h 1903311"/>
              <a:gd name="connsiteX6" fmla="*/ 96044 w 2068513"/>
              <a:gd name="connsiteY6" fmla="*/ 1258888 h 1903311"/>
              <a:gd name="connsiteX7" fmla="*/ 132556 w 2068513"/>
              <a:gd name="connsiteY7" fmla="*/ 1181100 h 1903311"/>
              <a:gd name="connsiteX8" fmla="*/ 173831 w 2068513"/>
              <a:gd name="connsiteY8" fmla="*/ 1106488 h 1903311"/>
              <a:gd name="connsiteX9" fmla="*/ 218281 w 2068513"/>
              <a:gd name="connsiteY9" fmla="*/ 1031875 h 1903311"/>
              <a:gd name="connsiteX10" fmla="*/ 264319 w 2068513"/>
              <a:gd name="connsiteY10" fmla="*/ 960438 h 1903311"/>
              <a:gd name="connsiteX11" fmla="*/ 312738 w 2068513"/>
              <a:gd name="connsiteY11" fmla="*/ 889794 h 1903311"/>
              <a:gd name="connsiteX12" fmla="*/ 364331 w 2068513"/>
              <a:gd name="connsiteY12" fmla="*/ 823119 h 1903311"/>
              <a:gd name="connsiteX13" fmla="*/ 419100 w 2068513"/>
              <a:gd name="connsiteY13" fmla="*/ 757238 h 1903311"/>
              <a:gd name="connsiteX14" fmla="*/ 475457 w 2068513"/>
              <a:gd name="connsiteY14" fmla="*/ 695325 h 1903311"/>
              <a:gd name="connsiteX15" fmla="*/ 533400 w 2068513"/>
              <a:gd name="connsiteY15" fmla="*/ 634206 h 1903311"/>
              <a:gd name="connsiteX16" fmla="*/ 594519 w 2068513"/>
              <a:gd name="connsiteY16" fmla="*/ 576263 h 1903311"/>
              <a:gd name="connsiteX17" fmla="*/ 657225 w 2068513"/>
              <a:gd name="connsiteY17" fmla="*/ 519906 h 1903311"/>
              <a:gd name="connsiteX18" fmla="*/ 722313 w 2068513"/>
              <a:gd name="connsiteY18" fmla="*/ 466725 h 1903311"/>
              <a:gd name="connsiteX19" fmla="*/ 789782 w 2068513"/>
              <a:gd name="connsiteY19" fmla="*/ 415925 h 1903311"/>
              <a:gd name="connsiteX20" fmla="*/ 859632 w 2068513"/>
              <a:gd name="connsiteY20" fmla="*/ 367506 h 1903311"/>
              <a:gd name="connsiteX21" fmla="*/ 930275 w 2068513"/>
              <a:gd name="connsiteY21" fmla="*/ 321469 h 1903311"/>
              <a:gd name="connsiteX22" fmla="*/ 1003300 w 2068513"/>
              <a:gd name="connsiteY22" fmla="*/ 278606 h 1903311"/>
              <a:gd name="connsiteX23" fmla="*/ 1076325 w 2068513"/>
              <a:gd name="connsiteY23" fmla="*/ 238919 h 1903311"/>
              <a:gd name="connsiteX24" fmla="*/ 1152525 w 2068513"/>
              <a:gd name="connsiteY24" fmla="*/ 202406 h 1903311"/>
              <a:gd name="connsiteX25" fmla="*/ 1230313 w 2068513"/>
              <a:gd name="connsiteY25" fmla="*/ 167481 h 1903311"/>
              <a:gd name="connsiteX26" fmla="*/ 1309688 w 2068513"/>
              <a:gd name="connsiteY26" fmla="*/ 137319 h 1903311"/>
              <a:gd name="connsiteX27" fmla="*/ 1389063 w 2068513"/>
              <a:gd name="connsiteY27" fmla="*/ 109538 h 1903311"/>
              <a:gd name="connsiteX28" fmla="*/ 1470819 w 2068513"/>
              <a:gd name="connsiteY28" fmla="*/ 84138 h 1903311"/>
              <a:gd name="connsiteX29" fmla="*/ 1553369 w 2068513"/>
              <a:gd name="connsiteY29" fmla="*/ 62706 h 1903311"/>
              <a:gd name="connsiteX30" fmla="*/ 1637507 w 2068513"/>
              <a:gd name="connsiteY30" fmla="*/ 42863 h 1903311"/>
              <a:gd name="connsiteX31" fmla="*/ 1720851 w 2068513"/>
              <a:gd name="connsiteY31" fmla="*/ 27781 h 1903311"/>
              <a:gd name="connsiteX32" fmla="*/ 1808163 w 2068513"/>
              <a:gd name="connsiteY32" fmla="*/ 15081 h 1903311"/>
              <a:gd name="connsiteX33" fmla="*/ 1893094 w 2068513"/>
              <a:gd name="connsiteY33" fmla="*/ 7938 h 1903311"/>
              <a:gd name="connsiteX34" fmla="*/ 1981994 w 2068513"/>
              <a:gd name="connsiteY34" fmla="*/ 1588 h 1903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068513" h="1903311">
                <a:moveTo>
                  <a:pt x="2068513" y="0"/>
                </a:moveTo>
                <a:lnTo>
                  <a:pt x="2068513" y="1291861"/>
                </a:lnTo>
                <a:lnTo>
                  <a:pt x="1228094" y="1903311"/>
                </a:lnTo>
                <a:lnTo>
                  <a:pt x="0" y="1504157"/>
                </a:lnTo>
                <a:lnTo>
                  <a:pt x="29369" y="1420019"/>
                </a:lnTo>
                <a:lnTo>
                  <a:pt x="61119" y="1339850"/>
                </a:lnTo>
                <a:lnTo>
                  <a:pt x="96044" y="1258888"/>
                </a:lnTo>
                <a:lnTo>
                  <a:pt x="132556" y="1181100"/>
                </a:lnTo>
                <a:lnTo>
                  <a:pt x="173831" y="1106488"/>
                </a:lnTo>
                <a:lnTo>
                  <a:pt x="218281" y="1031875"/>
                </a:lnTo>
                <a:lnTo>
                  <a:pt x="264319" y="960438"/>
                </a:lnTo>
                <a:lnTo>
                  <a:pt x="312738" y="889794"/>
                </a:lnTo>
                <a:lnTo>
                  <a:pt x="364331" y="823119"/>
                </a:lnTo>
                <a:lnTo>
                  <a:pt x="419100" y="757238"/>
                </a:lnTo>
                <a:lnTo>
                  <a:pt x="475457" y="695325"/>
                </a:lnTo>
                <a:lnTo>
                  <a:pt x="533400" y="634206"/>
                </a:lnTo>
                <a:lnTo>
                  <a:pt x="594519" y="576263"/>
                </a:lnTo>
                <a:lnTo>
                  <a:pt x="657225" y="519906"/>
                </a:lnTo>
                <a:lnTo>
                  <a:pt x="722313" y="466725"/>
                </a:lnTo>
                <a:lnTo>
                  <a:pt x="789782" y="415925"/>
                </a:lnTo>
                <a:lnTo>
                  <a:pt x="859632" y="367506"/>
                </a:lnTo>
                <a:lnTo>
                  <a:pt x="930275" y="321469"/>
                </a:lnTo>
                <a:lnTo>
                  <a:pt x="1003300" y="278606"/>
                </a:lnTo>
                <a:lnTo>
                  <a:pt x="1076325" y="238919"/>
                </a:lnTo>
                <a:lnTo>
                  <a:pt x="1152525" y="202406"/>
                </a:lnTo>
                <a:lnTo>
                  <a:pt x="1230313" y="167481"/>
                </a:lnTo>
                <a:lnTo>
                  <a:pt x="1309688" y="137319"/>
                </a:lnTo>
                <a:lnTo>
                  <a:pt x="1389063" y="109538"/>
                </a:lnTo>
                <a:lnTo>
                  <a:pt x="1470819" y="84138"/>
                </a:lnTo>
                <a:lnTo>
                  <a:pt x="1553369" y="62706"/>
                </a:lnTo>
                <a:lnTo>
                  <a:pt x="1637507" y="42863"/>
                </a:lnTo>
                <a:lnTo>
                  <a:pt x="1720851" y="27781"/>
                </a:lnTo>
                <a:lnTo>
                  <a:pt x="1808163" y="15081"/>
                </a:lnTo>
                <a:lnTo>
                  <a:pt x="1893094" y="7938"/>
                </a:lnTo>
                <a:lnTo>
                  <a:pt x="1981994" y="1588"/>
                </a:lnTo>
                <a:close/>
              </a:path>
            </a:pathLst>
          </a:cu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095246" y="1844824"/>
            <a:ext cx="138852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Representative</a:t>
            </a:r>
          </a:p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 from</a:t>
            </a:r>
          </a:p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 FR </a:t>
            </a:r>
            <a:r>
              <a:rPr lang="en-US" sz="1600" b="1" dirty="0" err="1" smtClean="0">
                <a:latin typeface="Calibri Light" panose="020F0302020204030204" pitchFamily="34" charset="0"/>
              </a:rPr>
              <a:t>Mutiara</a:t>
            </a:r>
            <a:endParaRPr lang="en-US" sz="1600" b="1" dirty="0" smtClean="0">
              <a:latin typeface="Calibri Light" panose="020F0302020204030204" pitchFamily="34" charset="0"/>
            </a:endParaRPr>
          </a:p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SALIHIN</a:t>
            </a:r>
            <a:endParaRPr lang="en-US" sz="1600" b="1" dirty="0">
              <a:latin typeface="Calibri Light" panose="020F0302020204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996375" y="4665910"/>
            <a:ext cx="14844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Representative </a:t>
            </a:r>
          </a:p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From</a:t>
            </a:r>
          </a:p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Service Provider</a:t>
            </a:r>
            <a:endParaRPr lang="en-US" sz="1600" b="1" dirty="0">
              <a:latin typeface="Calibri Light" panose="020F030202020403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699792" y="1916832"/>
            <a:ext cx="14334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Representative </a:t>
            </a:r>
          </a:p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From</a:t>
            </a:r>
          </a:p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KKMM</a:t>
            </a:r>
            <a:endParaRPr lang="en-US" sz="1600" b="1" dirty="0">
              <a:latin typeface="Calibri Light" panose="020F030202020403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347864" y="3645024"/>
            <a:ext cx="13885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Representative</a:t>
            </a:r>
          </a:p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From</a:t>
            </a:r>
          </a:p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SKMM</a:t>
            </a:r>
            <a:endParaRPr lang="en-US" sz="1600" b="1" dirty="0">
              <a:latin typeface="Calibri Light" panose="020F030202020403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64820" y="3616752"/>
            <a:ext cx="138852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Representative</a:t>
            </a:r>
          </a:p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from Service</a:t>
            </a:r>
          </a:p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Provider’s </a:t>
            </a:r>
          </a:p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Vendor</a:t>
            </a:r>
            <a:endParaRPr lang="en-US" sz="1600" b="1" dirty="0">
              <a:latin typeface="Calibri Light" panose="020F030202020403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354943" y="2041393"/>
            <a:ext cx="282753" cy="140780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733647" y="2045473"/>
            <a:ext cx="3086503" cy="140372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MY" sz="1400" dirty="0">
                <a:solidFill>
                  <a:schemeClr val="tx1"/>
                </a:solidFill>
                <a:cs typeface="Andalus" pitchFamily="18" charset="-78"/>
              </a:rPr>
              <a:t>Review the monthly practice statistics such as progressive project, adjustments, collections, outstanding claims, unscheduled time units, involvement by provider, daily activities averages, etc.</a:t>
            </a:r>
          </a:p>
        </p:txBody>
      </p:sp>
      <p:sp>
        <p:nvSpPr>
          <p:cNvPr id="49" name="Oval 48"/>
          <p:cNvSpPr/>
          <p:nvPr/>
        </p:nvSpPr>
        <p:spPr>
          <a:xfrm>
            <a:off x="5292080" y="1988840"/>
            <a:ext cx="341752" cy="34175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cap="small" dirty="0">
                <a:solidFill>
                  <a:prstClr val="white"/>
                </a:solidFill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rPr>
              <a:t>1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354944" y="3577992"/>
            <a:ext cx="216024" cy="85946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733647" y="3582072"/>
            <a:ext cx="3086503" cy="85946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MY" sz="1400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Review the incomplete action items from the previous month(s) and check for progress</a:t>
            </a:r>
          </a:p>
        </p:txBody>
      </p:sp>
      <p:sp>
        <p:nvSpPr>
          <p:cNvPr id="52" name="Oval 51"/>
          <p:cNvSpPr/>
          <p:nvPr/>
        </p:nvSpPr>
        <p:spPr>
          <a:xfrm>
            <a:off x="5292080" y="3525439"/>
            <a:ext cx="341752" cy="34175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cap="small" dirty="0" smtClean="0">
                <a:solidFill>
                  <a:prstClr val="white"/>
                </a:solidFill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rPr>
              <a:t>2</a:t>
            </a:r>
            <a:endParaRPr lang="en-US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358809" y="4653683"/>
            <a:ext cx="216024" cy="85946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737512" y="4657763"/>
            <a:ext cx="3086503" cy="85946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en-MY" sz="1400" dirty="0">
                <a:solidFill>
                  <a:schemeClr val="tx1"/>
                </a:solidFill>
                <a:cs typeface="Andalus" pitchFamily="18" charset="-78"/>
              </a:rPr>
              <a:t>Discussion on the new agenda related to PI1M enhancement.</a:t>
            </a:r>
          </a:p>
        </p:txBody>
      </p:sp>
      <p:sp>
        <p:nvSpPr>
          <p:cNvPr id="55" name="Oval 54"/>
          <p:cNvSpPr/>
          <p:nvPr/>
        </p:nvSpPr>
        <p:spPr>
          <a:xfrm>
            <a:off x="5295945" y="4601130"/>
            <a:ext cx="341752" cy="34175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cap="small" dirty="0" smtClean="0">
                <a:solidFill>
                  <a:prstClr val="white"/>
                </a:solidFill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rPr>
              <a:t>3</a:t>
            </a:r>
            <a:endParaRPr lang="en-US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33647" y="1702753"/>
            <a:ext cx="30865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en-MY" b="1" dirty="0">
                <a:latin typeface="Andalus" pitchFamily="18" charset="-78"/>
                <a:cs typeface="Andalus" pitchFamily="18" charset="-78"/>
              </a:rPr>
              <a:t>MEETING AGENDA</a:t>
            </a:r>
          </a:p>
        </p:txBody>
      </p:sp>
      <p:sp>
        <p:nvSpPr>
          <p:cNvPr id="3" name="Rectangle 2"/>
          <p:cNvSpPr/>
          <p:nvPr/>
        </p:nvSpPr>
        <p:spPr>
          <a:xfrm>
            <a:off x="1921945" y="3120407"/>
            <a:ext cx="149432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atin typeface="Andalus" pitchFamily="18" charset="-78"/>
                <a:cs typeface="Andalus" pitchFamily="18" charset="-78"/>
              </a:rPr>
              <a:t>STEERING</a:t>
            </a:r>
          </a:p>
          <a:p>
            <a:pPr algn="ctr"/>
            <a:r>
              <a:rPr lang="en-US" b="1" dirty="0" smtClean="0">
                <a:latin typeface="Andalus" pitchFamily="18" charset="-78"/>
                <a:cs typeface="Andalus" pitchFamily="18" charset="-78"/>
              </a:rPr>
              <a:t>COMMITTEE </a:t>
            </a:r>
          </a:p>
          <a:p>
            <a:pPr algn="ctr"/>
            <a:r>
              <a:rPr lang="en-US" b="1" dirty="0" smtClean="0">
                <a:latin typeface="Andalus" pitchFamily="18" charset="-78"/>
                <a:cs typeface="Andalus" pitchFamily="18" charset="-78"/>
              </a:rPr>
              <a:t>MEMBER’S</a:t>
            </a:r>
            <a:endParaRPr lang="en-MY" b="1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688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323880" y="447660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PROJECT MONITORING COORDINATION MEETING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/>
                </a:solidFill>
                <a:latin typeface="Arial Black"/>
              </a:rPr>
              <a:t>(</a:t>
            </a:r>
            <a:r>
              <a:rPr lang="en-US" sz="1400" dirty="0" err="1" smtClean="0">
                <a:solidFill>
                  <a:schemeClr val="tx1"/>
                </a:solidFill>
                <a:latin typeface="Arial Black"/>
              </a:rPr>
              <a:t>oNce</a:t>
            </a:r>
            <a:r>
              <a:rPr lang="en-US" sz="1400" dirty="0" smtClean="0">
                <a:solidFill>
                  <a:schemeClr val="tx1"/>
                </a:solidFill>
                <a:latin typeface="Arial Black"/>
              </a:rPr>
              <a:t> a month)</a:t>
            </a:r>
            <a:endParaRPr lang="en-MY" sz="1400" dirty="0">
              <a:solidFill>
                <a:schemeClr val="tx1"/>
              </a:solidFill>
              <a:latin typeface="Arial Black"/>
            </a:endParaRPr>
          </a:p>
        </p:txBody>
      </p:sp>
      <p:grpSp>
        <p:nvGrpSpPr>
          <p:cNvPr id="18" name="Ellipse 256"/>
          <p:cNvGrpSpPr>
            <a:grpSpLocks/>
          </p:cNvGrpSpPr>
          <p:nvPr/>
        </p:nvGrpSpPr>
        <p:grpSpPr bwMode="auto">
          <a:xfrm>
            <a:off x="773833" y="5670871"/>
            <a:ext cx="4427537" cy="647824"/>
            <a:chOff x="4712208" y="4803648"/>
            <a:chExt cx="2822448" cy="621792"/>
          </a:xfrm>
        </p:grpSpPr>
        <p:pic>
          <p:nvPicPr>
            <p:cNvPr id="23" name="Ellipse 256"/>
            <p:cNvPicPr>
              <a:picLocks noChangeArrowheads="1"/>
            </p:cNvPicPr>
            <p:nvPr/>
          </p:nvPicPr>
          <p:blipFill>
            <a:blip r:embed="rId3">
              <a:lum bright="6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2208" y="4803648"/>
              <a:ext cx="2822448" cy="621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Text Box 369"/>
            <p:cNvSpPr txBox="1">
              <a:spLocks noChangeArrowheads="1"/>
            </p:cNvSpPr>
            <p:nvPr/>
          </p:nvSpPr>
          <p:spPr bwMode="auto">
            <a:xfrm>
              <a:off x="5129610" y="4897422"/>
              <a:ext cx="1985245" cy="434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 noProof="1">
                <a:solidFill>
                  <a:srgbClr val="FFFFFF"/>
                </a:solidFill>
                <a:latin typeface="Calibri" pitchFamily="34" charset="0"/>
                <a:ea typeface="MS PGothic" pitchFamily="34" charset="-128"/>
              </a:endParaRPr>
            </a:p>
          </p:txBody>
        </p:sp>
      </p:grpSp>
      <p:sp>
        <p:nvSpPr>
          <p:cNvPr id="26" name="Freeform 25"/>
          <p:cNvSpPr>
            <a:spLocks/>
          </p:cNvSpPr>
          <p:nvPr/>
        </p:nvSpPr>
        <p:spPr bwMode="auto">
          <a:xfrm>
            <a:off x="2900735" y="1363663"/>
            <a:ext cx="2174875" cy="3265488"/>
          </a:xfrm>
          <a:custGeom>
            <a:avLst/>
            <a:gdLst>
              <a:gd name="connsiteX0" fmla="*/ 0 w 2174875"/>
              <a:gd name="connsiteY0" fmla="*/ 0 h 3265488"/>
              <a:gd name="connsiteX1" fmla="*/ 71438 w 2174875"/>
              <a:gd name="connsiteY1" fmla="*/ 1588 h 3265488"/>
              <a:gd name="connsiteX2" fmla="*/ 142081 w 2174875"/>
              <a:gd name="connsiteY2" fmla="*/ 4764 h 3265488"/>
              <a:gd name="connsiteX3" fmla="*/ 213519 w 2174875"/>
              <a:gd name="connsiteY3" fmla="*/ 10321 h 3265488"/>
              <a:gd name="connsiteX4" fmla="*/ 283369 w 2174875"/>
              <a:gd name="connsiteY4" fmla="*/ 19849 h 3265488"/>
              <a:gd name="connsiteX5" fmla="*/ 354806 w 2174875"/>
              <a:gd name="connsiteY5" fmla="*/ 28582 h 3265488"/>
              <a:gd name="connsiteX6" fmla="*/ 425450 w 2174875"/>
              <a:gd name="connsiteY6" fmla="*/ 42873 h 3265488"/>
              <a:gd name="connsiteX7" fmla="*/ 493713 w 2174875"/>
              <a:gd name="connsiteY7" fmla="*/ 57958 h 3265488"/>
              <a:gd name="connsiteX8" fmla="*/ 562769 w 2174875"/>
              <a:gd name="connsiteY8" fmla="*/ 74631 h 3265488"/>
              <a:gd name="connsiteX9" fmla="*/ 631031 w 2174875"/>
              <a:gd name="connsiteY9" fmla="*/ 94479 h 3265488"/>
              <a:gd name="connsiteX10" fmla="*/ 697706 w 2174875"/>
              <a:gd name="connsiteY10" fmla="*/ 115916 h 3265488"/>
              <a:gd name="connsiteX11" fmla="*/ 765175 w 2174875"/>
              <a:gd name="connsiteY11" fmla="*/ 140528 h 3265488"/>
              <a:gd name="connsiteX12" fmla="*/ 831850 w 2174875"/>
              <a:gd name="connsiteY12" fmla="*/ 165934 h 3265488"/>
              <a:gd name="connsiteX13" fmla="*/ 897731 w 2174875"/>
              <a:gd name="connsiteY13" fmla="*/ 193722 h 3265488"/>
              <a:gd name="connsiteX14" fmla="*/ 962025 w 2174875"/>
              <a:gd name="connsiteY14" fmla="*/ 223892 h 3265488"/>
              <a:gd name="connsiteX15" fmla="*/ 1025525 w 2174875"/>
              <a:gd name="connsiteY15" fmla="*/ 257238 h 3265488"/>
              <a:gd name="connsiteX16" fmla="*/ 1088231 w 2174875"/>
              <a:gd name="connsiteY16" fmla="*/ 292965 h 3265488"/>
              <a:gd name="connsiteX17" fmla="*/ 1182688 w 2174875"/>
              <a:gd name="connsiteY17" fmla="*/ 350923 h 3265488"/>
              <a:gd name="connsiteX18" fmla="*/ 1273969 w 2174875"/>
              <a:gd name="connsiteY18" fmla="*/ 412851 h 3265488"/>
              <a:gd name="connsiteX19" fmla="*/ 1362869 w 2174875"/>
              <a:gd name="connsiteY19" fmla="*/ 480336 h 3265488"/>
              <a:gd name="connsiteX20" fmla="*/ 1444625 w 2174875"/>
              <a:gd name="connsiteY20" fmla="*/ 550203 h 3265488"/>
              <a:gd name="connsiteX21" fmla="*/ 1524000 w 2174875"/>
              <a:gd name="connsiteY21" fmla="*/ 623245 h 3265488"/>
              <a:gd name="connsiteX22" fmla="*/ 1598613 w 2174875"/>
              <a:gd name="connsiteY22" fmla="*/ 699464 h 3265488"/>
              <a:gd name="connsiteX23" fmla="*/ 1669256 w 2174875"/>
              <a:gd name="connsiteY23" fmla="*/ 780446 h 3265488"/>
              <a:gd name="connsiteX24" fmla="*/ 1735931 w 2174875"/>
              <a:gd name="connsiteY24" fmla="*/ 864604 h 3265488"/>
              <a:gd name="connsiteX25" fmla="*/ 1797050 w 2174875"/>
              <a:gd name="connsiteY25" fmla="*/ 949556 h 3265488"/>
              <a:gd name="connsiteX26" fmla="*/ 1854994 w 2174875"/>
              <a:gd name="connsiteY26" fmla="*/ 1037684 h 3265488"/>
              <a:gd name="connsiteX27" fmla="*/ 1906588 w 2174875"/>
              <a:gd name="connsiteY27" fmla="*/ 1129781 h 3265488"/>
              <a:gd name="connsiteX28" fmla="*/ 1955800 w 2174875"/>
              <a:gd name="connsiteY28" fmla="*/ 1222673 h 3265488"/>
              <a:gd name="connsiteX29" fmla="*/ 1999456 w 2174875"/>
              <a:gd name="connsiteY29" fmla="*/ 1317152 h 3265488"/>
              <a:gd name="connsiteX30" fmla="*/ 2037556 w 2174875"/>
              <a:gd name="connsiteY30" fmla="*/ 1414807 h 3265488"/>
              <a:gd name="connsiteX31" fmla="*/ 2072481 w 2174875"/>
              <a:gd name="connsiteY31" fmla="*/ 1514050 h 3265488"/>
              <a:gd name="connsiteX32" fmla="*/ 2101850 w 2174875"/>
              <a:gd name="connsiteY32" fmla="*/ 1612499 h 3265488"/>
              <a:gd name="connsiteX33" fmla="*/ 2126456 w 2174875"/>
              <a:gd name="connsiteY33" fmla="*/ 1714917 h 3265488"/>
              <a:gd name="connsiteX34" fmla="*/ 2146300 w 2174875"/>
              <a:gd name="connsiteY34" fmla="*/ 1817336 h 3265488"/>
              <a:gd name="connsiteX35" fmla="*/ 2161381 w 2174875"/>
              <a:gd name="connsiteY35" fmla="*/ 1920549 h 3265488"/>
              <a:gd name="connsiteX36" fmla="*/ 2170113 w 2174875"/>
              <a:gd name="connsiteY36" fmla="*/ 2026143 h 3265488"/>
              <a:gd name="connsiteX37" fmla="*/ 2174875 w 2174875"/>
              <a:gd name="connsiteY37" fmla="*/ 2129356 h 3265488"/>
              <a:gd name="connsiteX38" fmla="*/ 2174875 w 2174875"/>
              <a:gd name="connsiteY38" fmla="*/ 2234950 h 3265488"/>
              <a:gd name="connsiteX39" fmla="*/ 2170113 w 2174875"/>
              <a:gd name="connsiteY39" fmla="*/ 2339750 h 3265488"/>
              <a:gd name="connsiteX40" fmla="*/ 2159794 w 2174875"/>
              <a:gd name="connsiteY40" fmla="*/ 2445345 h 3265488"/>
              <a:gd name="connsiteX41" fmla="*/ 2144713 w 2174875"/>
              <a:gd name="connsiteY41" fmla="*/ 2550145 h 3265488"/>
              <a:gd name="connsiteX42" fmla="*/ 2123281 w 2174875"/>
              <a:gd name="connsiteY42" fmla="*/ 2655740 h 3265488"/>
              <a:gd name="connsiteX43" fmla="*/ 2097088 w 2174875"/>
              <a:gd name="connsiteY43" fmla="*/ 2758952 h 3265488"/>
              <a:gd name="connsiteX44" fmla="*/ 2065338 w 2174875"/>
              <a:gd name="connsiteY44" fmla="*/ 2862959 h 3265488"/>
              <a:gd name="connsiteX45" fmla="*/ 2028825 w 2174875"/>
              <a:gd name="connsiteY45" fmla="*/ 2964584 h 3265488"/>
              <a:gd name="connsiteX46" fmla="*/ 1985963 w 2174875"/>
              <a:gd name="connsiteY46" fmla="*/ 3067002 h 3265488"/>
              <a:gd name="connsiteX47" fmla="*/ 1937544 w 2174875"/>
              <a:gd name="connsiteY47" fmla="*/ 3166245 h 3265488"/>
              <a:gd name="connsiteX48" fmla="*/ 1883569 w 2174875"/>
              <a:gd name="connsiteY48" fmla="*/ 3265488 h 3265488"/>
              <a:gd name="connsiteX49" fmla="*/ 885771 w 2174875"/>
              <a:gd name="connsiteY49" fmla="*/ 2688870 h 3265488"/>
              <a:gd name="connsiteX50" fmla="*/ 0 w 2174875"/>
              <a:gd name="connsiteY50" fmla="*/ 1161679 h 3265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74875" h="3265488">
                <a:moveTo>
                  <a:pt x="0" y="0"/>
                </a:moveTo>
                <a:lnTo>
                  <a:pt x="71438" y="1588"/>
                </a:lnTo>
                <a:lnTo>
                  <a:pt x="142081" y="4764"/>
                </a:lnTo>
                <a:lnTo>
                  <a:pt x="213519" y="10321"/>
                </a:lnTo>
                <a:lnTo>
                  <a:pt x="283369" y="19849"/>
                </a:lnTo>
                <a:lnTo>
                  <a:pt x="354806" y="28582"/>
                </a:lnTo>
                <a:lnTo>
                  <a:pt x="425450" y="42873"/>
                </a:lnTo>
                <a:lnTo>
                  <a:pt x="493713" y="57958"/>
                </a:lnTo>
                <a:lnTo>
                  <a:pt x="562769" y="74631"/>
                </a:lnTo>
                <a:lnTo>
                  <a:pt x="631031" y="94479"/>
                </a:lnTo>
                <a:lnTo>
                  <a:pt x="697706" y="115916"/>
                </a:lnTo>
                <a:lnTo>
                  <a:pt x="765175" y="140528"/>
                </a:lnTo>
                <a:lnTo>
                  <a:pt x="831850" y="165934"/>
                </a:lnTo>
                <a:lnTo>
                  <a:pt x="897731" y="193722"/>
                </a:lnTo>
                <a:lnTo>
                  <a:pt x="962025" y="223892"/>
                </a:lnTo>
                <a:lnTo>
                  <a:pt x="1025525" y="257238"/>
                </a:lnTo>
                <a:lnTo>
                  <a:pt x="1088231" y="292965"/>
                </a:lnTo>
                <a:lnTo>
                  <a:pt x="1182688" y="350923"/>
                </a:lnTo>
                <a:lnTo>
                  <a:pt x="1273969" y="412851"/>
                </a:lnTo>
                <a:lnTo>
                  <a:pt x="1362869" y="480336"/>
                </a:lnTo>
                <a:lnTo>
                  <a:pt x="1444625" y="550203"/>
                </a:lnTo>
                <a:lnTo>
                  <a:pt x="1524000" y="623245"/>
                </a:lnTo>
                <a:lnTo>
                  <a:pt x="1598613" y="699464"/>
                </a:lnTo>
                <a:lnTo>
                  <a:pt x="1669256" y="780446"/>
                </a:lnTo>
                <a:lnTo>
                  <a:pt x="1735931" y="864604"/>
                </a:lnTo>
                <a:lnTo>
                  <a:pt x="1797050" y="949556"/>
                </a:lnTo>
                <a:lnTo>
                  <a:pt x="1854994" y="1037684"/>
                </a:lnTo>
                <a:lnTo>
                  <a:pt x="1906588" y="1129781"/>
                </a:lnTo>
                <a:lnTo>
                  <a:pt x="1955800" y="1222673"/>
                </a:lnTo>
                <a:lnTo>
                  <a:pt x="1999456" y="1317152"/>
                </a:lnTo>
                <a:lnTo>
                  <a:pt x="2037556" y="1414807"/>
                </a:lnTo>
                <a:lnTo>
                  <a:pt x="2072481" y="1514050"/>
                </a:lnTo>
                <a:lnTo>
                  <a:pt x="2101850" y="1612499"/>
                </a:lnTo>
                <a:lnTo>
                  <a:pt x="2126456" y="1714917"/>
                </a:lnTo>
                <a:lnTo>
                  <a:pt x="2146300" y="1817336"/>
                </a:lnTo>
                <a:lnTo>
                  <a:pt x="2161381" y="1920549"/>
                </a:lnTo>
                <a:lnTo>
                  <a:pt x="2170113" y="2026143"/>
                </a:lnTo>
                <a:lnTo>
                  <a:pt x="2174875" y="2129356"/>
                </a:lnTo>
                <a:lnTo>
                  <a:pt x="2174875" y="2234950"/>
                </a:lnTo>
                <a:lnTo>
                  <a:pt x="2170113" y="2339750"/>
                </a:lnTo>
                <a:lnTo>
                  <a:pt x="2159794" y="2445345"/>
                </a:lnTo>
                <a:lnTo>
                  <a:pt x="2144713" y="2550145"/>
                </a:lnTo>
                <a:lnTo>
                  <a:pt x="2123281" y="2655740"/>
                </a:lnTo>
                <a:lnTo>
                  <a:pt x="2097088" y="2758952"/>
                </a:lnTo>
                <a:lnTo>
                  <a:pt x="2065338" y="2862959"/>
                </a:lnTo>
                <a:lnTo>
                  <a:pt x="2028825" y="2964584"/>
                </a:lnTo>
                <a:lnTo>
                  <a:pt x="1985963" y="3067002"/>
                </a:lnTo>
                <a:lnTo>
                  <a:pt x="1937544" y="3166245"/>
                </a:lnTo>
                <a:lnTo>
                  <a:pt x="1883569" y="3265488"/>
                </a:lnTo>
                <a:lnTo>
                  <a:pt x="885771" y="2688870"/>
                </a:lnTo>
                <a:lnTo>
                  <a:pt x="0" y="1161679"/>
                </a:lnTo>
                <a:close/>
              </a:path>
            </a:pathLst>
          </a:cu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959223" y="4177615"/>
            <a:ext cx="3768725" cy="1637399"/>
          </a:xfrm>
          <a:custGeom>
            <a:avLst/>
            <a:gdLst>
              <a:gd name="connsiteX0" fmla="*/ 950989 w 3768725"/>
              <a:gd name="connsiteY0" fmla="*/ 0 h 1637399"/>
              <a:gd name="connsiteX1" fmla="*/ 2818537 w 3768725"/>
              <a:gd name="connsiteY1" fmla="*/ 0 h 1637399"/>
              <a:gd name="connsiteX2" fmla="*/ 3768725 w 3768725"/>
              <a:gd name="connsiteY2" fmla="*/ 548771 h 1637399"/>
              <a:gd name="connsiteX3" fmla="*/ 3732213 w 3768725"/>
              <a:gd name="connsiteY3" fmla="*/ 609912 h 1637399"/>
              <a:gd name="connsiteX4" fmla="*/ 3694113 w 3768725"/>
              <a:gd name="connsiteY4" fmla="*/ 671053 h 1637399"/>
              <a:gd name="connsiteX5" fmla="*/ 3652838 w 3768725"/>
              <a:gd name="connsiteY5" fmla="*/ 729018 h 1637399"/>
              <a:gd name="connsiteX6" fmla="*/ 3610769 w 3768725"/>
              <a:gd name="connsiteY6" fmla="*/ 786983 h 1637399"/>
              <a:gd name="connsiteX7" fmla="*/ 3566319 w 3768725"/>
              <a:gd name="connsiteY7" fmla="*/ 841771 h 1637399"/>
              <a:gd name="connsiteX8" fmla="*/ 3520281 w 3768725"/>
              <a:gd name="connsiteY8" fmla="*/ 896560 h 1637399"/>
              <a:gd name="connsiteX9" fmla="*/ 3473450 w 3768725"/>
              <a:gd name="connsiteY9" fmla="*/ 948967 h 1637399"/>
              <a:gd name="connsiteX10" fmla="*/ 3422650 w 3768725"/>
              <a:gd name="connsiteY10" fmla="*/ 1000579 h 1637399"/>
              <a:gd name="connsiteX11" fmla="*/ 3372644 w 3768725"/>
              <a:gd name="connsiteY11" fmla="*/ 1049016 h 1637399"/>
              <a:gd name="connsiteX12" fmla="*/ 3319463 w 3768725"/>
              <a:gd name="connsiteY12" fmla="*/ 1098246 h 1637399"/>
              <a:gd name="connsiteX13" fmla="*/ 3266281 w 3768725"/>
              <a:gd name="connsiteY13" fmla="*/ 1143506 h 1637399"/>
              <a:gd name="connsiteX14" fmla="*/ 3209925 w 3768725"/>
              <a:gd name="connsiteY14" fmla="*/ 1187973 h 1637399"/>
              <a:gd name="connsiteX15" fmla="*/ 3153569 w 3768725"/>
              <a:gd name="connsiteY15" fmla="*/ 1230851 h 1637399"/>
              <a:gd name="connsiteX16" fmla="*/ 3094038 w 3768725"/>
              <a:gd name="connsiteY16" fmla="*/ 1270553 h 1637399"/>
              <a:gd name="connsiteX17" fmla="*/ 3034506 w 3768725"/>
              <a:gd name="connsiteY17" fmla="*/ 1310255 h 1637399"/>
              <a:gd name="connsiteX18" fmla="*/ 2971800 w 3768725"/>
              <a:gd name="connsiteY18" fmla="*/ 1346781 h 1637399"/>
              <a:gd name="connsiteX19" fmla="*/ 2874169 w 3768725"/>
              <a:gd name="connsiteY19" fmla="*/ 1399981 h 1637399"/>
              <a:gd name="connsiteX20" fmla="*/ 2773363 w 3768725"/>
              <a:gd name="connsiteY20" fmla="*/ 1446830 h 1637399"/>
              <a:gd name="connsiteX21" fmla="*/ 2673350 w 3768725"/>
              <a:gd name="connsiteY21" fmla="*/ 1489708 h 1637399"/>
              <a:gd name="connsiteX22" fmla="*/ 2570956 w 3768725"/>
              <a:gd name="connsiteY22" fmla="*/ 1526234 h 1637399"/>
              <a:gd name="connsiteX23" fmla="*/ 2466975 w 3768725"/>
              <a:gd name="connsiteY23" fmla="*/ 1558789 h 1637399"/>
              <a:gd name="connsiteX24" fmla="*/ 2363788 w 3768725"/>
              <a:gd name="connsiteY24" fmla="*/ 1584198 h 1637399"/>
              <a:gd name="connsiteX25" fmla="*/ 2258219 w 3768725"/>
              <a:gd name="connsiteY25" fmla="*/ 1605638 h 1637399"/>
              <a:gd name="connsiteX26" fmla="*/ 2153444 w 3768725"/>
              <a:gd name="connsiteY26" fmla="*/ 1620724 h 1637399"/>
              <a:gd name="connsiteX27" fmla="*/ 2047875 w 3768725"/>
              <a:gd name="connsiteY27" fmla="*/ 1631841 h 1637399"/>
              <a:gd name="connsiteX28" fmla="*/ 1943100 w 3768725"/>
              <a:gd name="connsiteY28" fmla="*/ 1637399 h 1637399"/>
              <a:gd name="connsiteX29" fmla="*/ 1837531 w 3768725"/>
              <a:gd name="connsiteY29" fmla="*/ 1637399 h 1637399"/>
              <a:gd name="connsiteX30" fmla="*/ 1732756 w 3768725"/>
              <a:gd name="connsiteY30" fmla="*/ 1633429 h 1637399"/>
              <a:gd name="connsiteX31" fmla="*/ 1628775 w 3768725"/>
              <a:gd name="connsiteY31" fmla="*/ 1622312 h 1637399"/>
              <a:gd name="connsiteX32" fmla="*/ 1525588 w 3768725"/>
              <a:gd name="connsiteY32" fmla="*/ 1607226 h 1637399"/>
              <a:gd name="connsiteX33" fmla="*/ 1423194 w 3768725"/>
              <a:gd name="connsiteY33" fmla="*/ 1587375 h 1637399"/>
              <a:gd name="connsiteX34" fmla="*/ 1320800 w 3768725"/>
              <a:gd name="connsiteY34" fmla="*/ 1562759 h 1637399"/>
              <a:gd name="connsiteX35" fmla="*/ 1220788 w 3768725"/>
              <a:gd name="connsiteY35" fmla="*/ 1534174 h 1637399"/>
              <a:gd name="connsiteX36" fmla="*/ 1123156 w 3768725"/>
              <a:gd name="connsiteY36" fmla="*/ 1500824 h 1637399"/>
              <a:gd name="connsiteX37" fmla="*/ 1025525 w 3768725"/>
              <a:gd name="connsiteY37" fmla="*/ 1461122 h 1637399"/>
              <a:gd name="connsiteX38" fmla="*/ 929481 w 3768725"/>
              <a:gd name="connsiteY38" fmla="*/ 1416656 h 1637399"/>
              <a:gd name="connsiteX39" fmla="*/ 836613 w 3768725"/>
              <a:gd name="connsiteY39" fmla="*/ 1369014 h 1637399"/>
              <a:gd name="connsiteX40" fmla="*/ 746919 w 3768725"/>
              <a:gd name="connsiteY40" fmla="*/ 1315813 h 1637399"/>
              <a:gd name="connsiteX41" fmla="*/ 658019 w 3768725"/>
              <a:gd name="connsiteY41" fmla="*/ 1259436 h 1637399"/>
              <a:gd name="connsiteX42" fmla="*/ 571500 w 3768725"/>
              <a:gd name="connsiteY42" fmla="*/ 1196707 h 1637399"/>
              <a:gd name="connsiteX43" fmla="*/ 488950 w 3768725"/>
              <a:gd name="connsiteY43" fmla="*/ 1131596 h 1637399"/>
              <a:gd name="connsiteX44" fmla="*/ 407988 w 3768725"/>
              <a:gd name="connsiteY44" fmla="*/ 1061720 h 1637399"/>
              <a:gd name="connsiteX45" fmla="*/ 331788 w 3768725"/>
              <a:gd name="connsiteY45" fmla="*/ 987081 h 1637399"/>
              <a:gd name="connsiteX46" fmla="*/ 257175 w 3768725"/>
              <a:gd name="connsiteY46" fmla="*/ 907677 h 1637399"/>
              <a:gd name="connsiteX47" fmla="*/ 187325 w 3768725"/>
              <a:gd name="connsiteY47" fmla="*/ 823508 h 1637399"/>
              <a:gd name="connsiteX48" fmla="*/ 121444 w 3768725"/>
              <a:gd name="connsiteY48" fmla="*/ 736958 h 1637399"/>
              <a:gd name="connsiteX49" fmla="*/ 59531 w 3768725"/>
              <a:gd name="connsiteY49" fmla="*/ 644849 h 1637399"/>
              <a:gd name="connsiteX50" fmla="*/ 0 w 3768725"/>
              <a:gd name="connsiteY50" fmla="*/ 548771 h 1637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3768725" h="1637399">
                <a:moveTo>
                  <a:pt x="950989" y="0"/>
                </a:moveTo>
                <a:lnTo>
                  <a:pt x="2818537" y="0"/>
                </a:lnTo>
                <a:lnTo>
                  <a:pt x="3768725" y="548771"/>
                </a:lnTo>
                <a:lnTo>
                  <a:pt x="3732213" y="609912"/>
                </a:lnTo>
                <a:lnTo>
                  <a:pt x="3694113" y="671053"/>
                </a:lnTo>
                <a:lnTo>
                  <a:pt x="3652838" y="729018"/>
                </a:lnTo>
                <a:lnTo>
                  <a:pt x="3610769" y="786983"/>
                </a:lnTo>
                <a:lnTo>
                  <a:pt x="3566319" y="841771"/>
                </a:lnTo>
                <a:lnTo>
                  <a:pt x="3520281" y="896560"/>
                </a:lnTo>
                <a:lnTo>
                  <a:pt x="3473450" y="948967"/>
                </a:lnTo>
                <a:lnTo>
                  <a:pt x="3422650" y="1000579"/>
                </a:lnTo>
                <a:lnTo>
                  <a:pt x="3372644" y="1049016"/>
                </a:lnTo>
                <a:lnTo>
                  <a:pt x="3319463" y="1098246"/>
                </a:lnTo>
                <a:lnTo>
                  <a:pt x="3266281" y="1143506"/>
                </a:lnTo>
                <a:lnTo>
                  <a:pt x="3209925" y="1187973"/>
                </a:lnTo>
                <a:lnTo>
                  <a:pt x="3153569" y="1230851"/>
                </a:lnTo>
                <a:lnTo>
                  <a:pt x="3094038" y="1270553"/>
                </a:lnTo>
                <a:lnTo>
                  <a:pt x="3034506" y="1310255"/>
                </a:lnTo>
                <a:lnTo>
                  <a:pt x="2971800" y="1346781"/>
                </a:lnTo>
                <a:lnTo>
                  <a:pt x="2874169" y="1399981"/>
                </a:lnTo>
                <a:lnTo>
                  <a:pt x="2773363" y="1446830"/>
                </a:lnTo>
                <a:lnTo>
                  <a:pt x="2673350" y="1489708"/>
                </a:lnTo>
                <a:lnTo>
                  <a:pt x="2570956" y="1526234"/>
                </a:lnTo>
                <a:lnTo>
                  <a:pt x="2466975" y="1558789"/>
                </a:lnTo>
                <a:lnTo>
                  <a:pt x="2363788" y="1584198"/>
                </a:lnTo>
                <a:lnTo>
                  <a:pt x="2258219" y="1605638"/>
                </a:lnTo>
                <a:lnTo>
                  <a:pt x="2153444" y="1620724"/>
                </a:lnTo>
                <a:lnTo>
                  <a:pt x="2047875" y="1631841"/>
                </a:lnTo>
                <a:lnTo>
                  <a:pt x="1943100" y="1637399"/>
                </a:lnTo>
                <a:lnTo>
                  <a:pt x="1837531" y="1637399"/>
                </a:lnTo>
                <a:lnTo>
                  <a:pt x="1732756" y="1633429"/>
                </a:lnTo>
                <a:lnTo>
                  <a:pt x="1628775" y="1622312"/>
                </a:lnTo>
                <a:lnTo>
                  <a:pt x="1525588" y="1607226"/>
                </a:lnTo>
                <a:lnTo>
                  <a:pt x="1423194" y="1587375"/>
                </a:lnTo>
                <a:lnTo>
                  <a:pt x="1320800" y="1562759"/>
                </a:lnTo>
                <a:lnTo>
                  <a:pt x="1220788" y="1534174"/>
                </a:lnTo>
                <a:lnTo>
                  <a:pt x="1123156" y="1500824"/>
                </a:lnTo>
                <a:lnTo>
                  <a:pt x="1025525" y="1461122"/>
                </a:lnTo>
                <a:lnTo>
                  <a:pt x="929481" y="1416656"/>
                </a:lnTo>
                <a:lnTo>
                  <a:pt x="836613" y="1369014"/>
                </a:lnTo>
                <a:lnTo>
                  <a:pt x="746919" y="1315813"/>
                </a:lnTo>
                <a:lnTo>
                  <a:pt x="658019" y="1259436"/>
                </a:lnTo>
                <a:lnTo>
                  <a:pt x="571500" y="1196707"/>
                </a:lnTo>
                <a:lnTo>
                  <a:pt x="488950" y="1131596"/>
                </a:lnTo>
                <a:lnTo>
                  <a:pt x="407988" y="1061720"/>
                </a:lnTo>
                <a:lnTo>
                  <a:pt x="331788" y="987081"/>
                </a:lnTo>
                <a:lnTo>
                  <a:pt x="257175" y="907677"/>
                </a:lnTo>
                <a:lnTo>
                  <a:pt x="187325" y="823508"/>
                </a:lnTo>
                <a:lnTo>
                  <a:pt x="121444" y="736958"/>
                </a:lnTo>
                <a:lnTo>
                  <a:pt x="59531" y="644849"/>
                </a:lnTo>
                <a:lnTo>
                  <a:pt x="0" y="548771"/>
                </a:lnTo>
                <a:close/>
              </a:path>
            </a:pathLst>
          </a:cu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Freeform 27"/>
          <p:cNvSpPr>
            <a:spLocks/>
          </p:cNvSpPr>
          <p:nvPr/>
        </p:nvSpPr>
        <p:spPr bwMode="auto">
          <a:xfrm>
            <a:off x="611560" y="1363663"/>
            <a:ext cx="2176463" cy="3265488"/>
          </a:xfrm>
          <a:custGeom>
            <a:avLst/>
            <a:gdLst>
              <a:gd name="connsiteX0" fmla="*/ 2176463 w 2176463"/>
              <a:gd name="connsiteY0" fmla="*/ 0 h 3265488"/>
              <a:gd name="connsiteX1" fmla="*/ 2176463 w 2176463"/>
              <a:gd name="connsiteY1" fmla="*/ 1147103 h 3265488"/>
              <a:gd name="connsiteX2" fmla="*/ 1278357 w 2176463"/>
              <a:gd name="connsiteY2" fmla="*/ 2695562 h 3265488"/>
              <a:gd name="connsiteX3" fmla="*/ 291306 w 2176463"/>
              <a:gd name="connsiteY3" fmla="*/ 3265488 h 3265488"/>
              <a:gd name="connsiteX4" fmla="*/ 255588 w 2176463"/>
              <a:gd name="connsiteY4" fmla="*/ 3202767 h 3265488"/>
              <a:gd name="connsiteX5" fmla="*/ 223838 w 2176463"/>
              <a:gd name="connsiteY5" fmla="*/ 3138457 h 3265488"/>
              <a:gd name="connsiteX6" fmla="*/ 193675 w 2176463"/>
              <a:gd name="connsiteY6" fmla="*/ 3074942 h 3265488"/>
              <a:gd name="connsiteX7" fmla="*/ 164306 w 2176463"/>
              <a:gd name="connsiteY7" fmla="*/ 3009045 h 3265488"/>
              <a:gd name="connsiteX8" fmla="*/ 138906 w 2176463"/>
              <a:gd name="connsiteY8" fmla="*/ 2943147 h 3265488"/>
              <a:gd name="connsiteX9" fmla="*/ 115888 w 2176463"/>
              <a:gd name="connsiteY9" fmla="*/ 2876456 h 3265488"/>
              <a:gd name="connsiteX10" fmla="*/ 92869 w 2176463"/>
              <a:gd name="connsiteY10" fmla="*/ 2808177 h 3265488"/>
              <a:gd name="connsiteX11" fmla="*/ 74613 w 2176463"/>
              <a:gd name="connsiteY11" fmla="*/ 2740692 h 3265488"/>
              <a:gd name="connsiteX12" fmla="*/ 56356 w 2176463"/>
              <a:gd name="connsiteY12" fmla="*/ 2670825 h 3265488"/>
              <a:gd name="connsiteX13" fmla="*/ 41275 w 2176463"/>
              <a:gd name="connsiteY13" fmla="*/ 2601752 h 3265488"/>
              <a:gd name="connsiteX14" fmla="*/ 28575 w 2176463"/>
              <a:gd name="connsiteY14" fmla="*/ 2531885 h 3265488"/>
              <a:gd name="connsiteX15" fmla="*/ 18256 w 2176463"/>
              <a:gd name="connsiteY15" fmla="*/ 2462018 h 3265488"/>
              <a:gd name="connsiteX16" fmla="*/ 10319 w 2176463"/>
              <a:gd name="connsiteY16" fmla="*/ 2390563 h 3265488"/>
              <a:gd name="connsiteX17" fmla="*/ 4763 w 2176463"/>
              <a:gd name="connsiteY17" fmla="*/ 2319902 h 3265488"/>
              <a:gd name="connsiteX18" fmla="*/ 1588 w 2176463"/>
              <a:gd name="connsiteY18" fmla="*/ 2248447 h 3265488"/>
              <a:gd name="connsiteX19" fmla="*/ 0 w 2176463"/>
              <a:gd name="connsiteY19" fmla="*/ 2176992 h 3265488"/>
              <a:gd name="connsiteX20" fmla="*/ 3175 w 2176463"/>
              <a:gd name="connsiteY20" fmla="*/ 2064252 h 3265488"/>
              <a:gd name="connsiteX21" fmla="*/ 10319 w 2176463"/>
              <a:gd name="connsiteY21" fmla="*/ 1953894 h 3265488"/>
              <a:gd name="connsiteX22" fmla="*/ 24606 w 2176463"/>
              <a:gd name="connsiteY22" fmla="*/ 1845918 h 3265488"/>
              <a:gd name="connsiteX23" fmla="*/ 44450 w 2176463"/>
              <a:gd name="connsiteY23" fmla="*/ 1737942 h 3265488"/>
              <a:gd name="connsiteX24" fmla="*/ 68263 w 2176463"/>
              <a:gd name="connsiteY24" fmla="*/ 1632347 h 3265488"/>
              <a:gd name="connsiteX25" fmla="*/ 97631 w 2176463"/>
              <a:gd name="connsiteY25" fmla="*/ 1529135 h 3265488"/>
              <a:gd name="connsiteX26" fmla="*/ 130969 w 2176463"/>
              <a:gd name="connsiteY26" fmla="*/ 1428304 h 3265488"/>
              <a:gd name="connsiteX27" fmla="*/ 170656 w 2176463"/>
              <a:gd name="connsiteY27" fmla="*/ 1329061 h 3265488"/>
              <a:gd name="connsiteX28" fmla="*/ 215106 w 2176463"/>
              <a:gd name="connsiteY28" fmla="*/ 1232994 h 3265488"/>
              <a:gd name="connsiteX29" fmla="*/ 261938 w 2176463"/>
              <a:gd name="connsiteY29" fmla="*/ 1138515 h 3265488"/>
              <a:gd name="connsiteX30" fmla="*/ 315119 w 2176463"/>
              <a:gd name="connsiteY30" fmla="*/ 1048799 h 3265488"/>
              <a:gd name="connsiteX31" fmla="*/ 371475 w 2176463"/>
              <a:gd name="connsiteY31" fmla="*/ 960671 h 3265488"/>
              <a:gd name="connsiteX32" fmla="*/ 431006 w 2176463"/>
              <a:gd name="connsiteY32" fmla="*/ 874925 h 3265488"/>
              <a:gd name="connsiteX33" fmla="*/ 496888 w 2176463"/>
              <a:gd name="connsiteY33" fmla="*/ 792355 h 3265488"/>
              <a:gd name="connsiteX34" fmla="*/ 565150 w 2176463"/>
              <a:gd name="connsiteY34" fmla="*/ 713755 h 3265488"/>
              <a:gd name="connsiteX35" fmla="*/ 637382 w 2176463"/>
              <a:gd name="connsiteY35" fmla="*/ 637536 h 3265488"/>
              <a:gd name="connsiteX36" fmla="*/ 713582 w 2176463"/>
              <a:gd name="connsiteY36" fmla="*/ 565288 h 3265488"/>
              <a:gd name="connsiteX37" fmla="*/ 790575 w 2176463"/>
              <a:gd name="connsiteY37" fmla="*/ 497008 h 3265488"/>
              <a:gd name="connsiteX38" fmla="*/ 873125 w 2176463"/>
              <a:gd name="connsiteY38" fmla="*/ 432699 h 3265488"/>
              <a:gd name="connsiteX39" fmla="*/ 958850 w 2176463"/>
              <a:gd name="connsiteY39" fmla="*/ 371565 h 3265488"/>
              <a:gd name="connsiteX40" fmla="*/ 1046957 w 2176463"/>
              <a:gd name="connsiteY40" fmla="*/ 315195 h 3265488"/>
              <a:gd name="connsiteX41" fmla="*/ 1138238 w 2176463"/>
              <a:gd name="connsiteY41" fmla="*/ 263589 h 3265488"/>
              <a:gd name="connsiteX42" fmla="*/ 1232694 w 2176463"/>
              <a:gd name="connsiteY42" fmla="*/ 215159 h 3265488"/>
              <a:gd name="connsiteX43" fmla="*/ 1328738 w 2176463"/>
              <a:gd name="connsiteY43" fmla="*/ 172286 h 3265488"/>
              <a:gd name="connsiteX44" fmla="*/ 1427957 w 2176463"/>
              <a:gd name="connsiteY44" fmla="*/ 132589 h 3265488"/>
              <a:gd name="connsiteX45" fmla="*/ 1528763 w 2176463"/>
              <a:gd name="connsiteY45" fmla="*/ 99243 h 3265488"/>
              <a:gd name="connsiteX46" fmla="*/ 1631951 w 2176463"/>
              <a:gd name="connsiteY46" fmla="*/ 68279 h 3265488"/>
              <a:gd name="connsiteX47" fmla="*/ 1737519 w 2176463"/>
              <a:gd name="connsiteY47" fmla="*/ 44461 h 3265488"/>
              <a:gd name="connsiteX48" fmla="*/ 1843882 w 2176463"/>
              <a:gd name="connsiteY48" fmla="*/ 26200 h 3265488"/>
              <a:gd name="connsiteX49" fmla="*/ 1954213 w 2176463"/>
              <a:gd name="connsiteY49" fmla="*/ 11909 h 3265488"/>
              <a:gd name="connsiteX50" fmla="*/ 2063751 w 2176463"/>
              <a:gd name="connsiteY50" fmla="*/ 3176 h 3265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76463" h="3265488">
                <a:moveTo>
                  <a:pt x="2176463" y="0"/>
                </a:moveTo>
                <a:lnTo>
                  <a:pt x="2176463" y="1147103"/>
                </a:lnTo>
                <a:lnTo>
                  <a:pt x="1278357" y="2695562"/>
                </a:lnTo>
                <a:lnTo>
                  <a:pt x="291306" y="3265488"/>
                </a:lnTo>
                <a:lnTo>
                  <a:pt x="255588" y="3202767"/>
                </a:lnTo>
                <a:lnTo>
                  <a:pt x="223838" y="3138457"/>
                </a:lnTo>
                <a:lnTo>
                  <a:pt x="193675" y="3074942"/>
                </a:lnTo>
                <a:lnTo>
                  <a:pt x="164306" y="3009045"/>
                </a:lnTo>
                <a:lnTo>
                  <a:pt x="138906" y="2943147"/>
                </a:lnTo>
                <a:lnTo>
                  <a:pt x="115888" y="2876456"/>
                </a:lnTo>
                <a:lnTo>
                  <a:pt x="92869" y="2808177"/>
                </a:lnTo>
                <a:lnTo>
                  <a:pt x="74613" y="2740692"/>
                </a:lnTo>
                <a:lnTo>
                  <a:pt x="56356" y="2670825"/>
                </a:lnTo>
                <a:lnTo>
                  <a:pt x="41275" y="2601752"/>
                </a:lnTo>
                <a:lnTo>
                  <a:pt x="28575" y="2531885"/>
                </a:lnTo>
                <a:lnTo>
                  <a:pt x="18256" y="2462018"/>
                </a:lnTo>
                <a:lnTo>
                  <a:pt x="10319" y="2390563"/>
                </a:lnTo>
                <a:lnTo>
                  <a:pt x="4763" y="2319902"/>
                </a:lnTo>
                <a:lnTo>
                  <a:pt x="1588" y="2248447"/>
                </a:lnTo>
                <a:lnTo>
                  <a:pt x="0" y="2176992"/>
                </a:lnTo>
                <a:lnTo>
                  <a:pt x="3175" y="2064252"/>
                </a:lnTo>
                <a:lnTo>
                  <a:pt x="10319" y="1953894"/>
                </a:lnTo>
                <a:lnTo>
                  <a:pt x="24606" y="1845918"/>
                </a:lnTo>
                <a:lnTo>
                  <a:pt x="44450" y="1737942"/>
                </a:lnTo>
                <a:lnTo>
                  <a:pt x="68263" y="1632347"/>
                </a:lnTo>
                <a:lnTo>
                  <a:pt x="97631" y="1529135"/>
                </a:lnTo>
                <a:lnTo>
                  <a:pt x="130969" y="1428304"/>
                </a:lnTo>
                <a:lnTo>
                  <a:pt x="170656" y="1329061"/>
                </a:lnTo>
                <a:lnTo>
                  <a:pt x="215106" y="1232994"/>
                </a:lnTo>
                <a:lnTo>
                  <a:pt x="261938" y="1138515"/>
                </a:lnTo>
                <a:lnTo>
                  <a:pt x="315119" y="1048799"/>
                </a:lnTo>
                <a:lnTo>
                  <a:pt x="371475" y="960671"/>
                </a:lnTo>
                <a:lnTo>
                  <a:pt x="431006" y="874925"/>
                </a:lnTo>
                <a:lnTo>
                  <a:pt x="496888" y="792355"/>
                </a:lnTo>
                <a:lnTo>
                  <a:pt x="565150" y="713755"/>
                </a:lnTo>
                <a:lnTo>
                  <a:pt x="637382" y="637536"/>
                </a:lnTo>
                <a:lnTo>
                  <a:pt x="713582" y="565288"/>
                </a:lnTo>
                <a:lnTo>
                  <a:pt x="790575" y="497008"/>
                </a:lnTo>
                <a:lnTo>
                  <a:pt x="873125" y="432699"/>
                </a:lnTo>
                <a:lnTo>
                  <a:pt x="958850" y="371565"/>
                </a:lnTo>
                <a:lnTo>
                  <a:pt x="1046957" y="315195"/>
                </a:lnTo>
                <a:lnTo>
                  <a:pt x="1138238" y="263589"/>
                </a:lnTo>
                <a:lnTo>
                  <a:pt x="1232694" y="215159"/>
                </a:lnTo>
                <a:lnTo>
                  <a:pt x="1328738" y="172286"/>
                </a:lnTo>
                <a:lnTo>
                  <a:pt x="1427957" y="132589"/>
                </a:lnTo>
                <a:lnTo>
                  <a:pt x="1528763" y="99243"/>
                </a:lnTo>
                <a:lnTo>
                  <a:pt x="1631951" y="68279"/>
                </a:lnTo>
                <a:lnTo>
                  <a:pt x="1737519" y="44461"/>
                </a:lnTo>
                <a:lnTo>
                  <a:pt x="1843882" y="26200"/>
                </a:lnTo>
                <a:lnTo>
                  <a:pt x="1954213" y="11909"/>
                </a:lnTo>
                <a:lnTo>
                  <a:pt x="2063751" y="3176"/>
                </a:lnTo>
                <a:close/>
              </a:path>
            </a:pathLst>
          </a:cu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45487" y="2455728"/>
            <a:ext cx="16145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ctr"/>
            <a:r>
              <a:rPr lang="en-US" b="1" dirty="0">
                <a:latin typeface="Andalus" pitchFamily="18" charset="-78"/>
                <a:cs typeface="Andalus" pitchFamily="18" charset="-78"/>
              </a:rPr>
              <a:t>Representative </a:t>
            </a:r>
          </a:p>
          <a:p>
            <a:pPr marL="342900" indent="-342900" algn="ctr"/>
            <a:r>
              <a:rPr lang="en-US" b="1" dirty="0">
                <a:latin typeface="Andalus" pitchFamily="18" charset="-78"/>
                <a:cs typeface="Andalus" pitchFamily="18" charset="-78"/>
              </a:rPr>
              <a:t>from </a:t>
            </a:r>
          </a:p>
          <a:p>
            <a:pPr marL="342900" indent="-342900" algn="ctr"/>
            <a:r>
              <a:rPr lang="en-US" b="1" dirty="0">
                <a:latin typeface="Andalus" pitchFamily="18" charset="-78"/>
                <a:cs typeface="Andalus" pitchFamily="18" charset="-78"/>
              </a:rPr>
              <a:t>Service </a:t>
            </a:r>
            <a:endParaRPr lang="en-US" b="1" dirty="0" smtClean="0">
              <a:latin typeface="Andalus" pitchFamily="18" charset="-78"/>
              <a:cs typeface="Andalus" pitchFamily="18" charset="-78"/>
            </a:endParaRPr>
          </a:p>
          <a:p>
            <a:pPr marL="342900" indent="-342900" algn="ctr"/>
            <a:r>
              <a:rPr lang="en-US" b="1" dirty="0" smtClean="0">
                <a:latin typeface="Andalus" pitchFamily="18" charset="-78"/>
                <a:cs typeface="Andalus" pitchFamily="18" charset="-78"/>
              </a:rPr>
              <a:t>Provider</a:t>
            </a:r>
            <a:endParaRPr lang="en-US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99592" y="2505670"/>
            <a:ext cx="15584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Andalus" pitchFamily="18" charset="-78"/>
                <a:cs typeface="Andalus" pitchFamily="18" charset="-78"/>
              </a:rPr>
              <a:t>Representative</a:t>
            </a:r>
          </a:p>
          <a:p>
            <a:pPr algn="ctr"/>
            <a:r>
              <a:rPr lang="en-US" b="1" dirty="0">
                <a:latin typeface="Andalus" pitchFamily="18" charset="-78"/>
                <a:cs typeface="Andalus" pitchFamily="18" charset="-78"/>
              </a:rPr>
              <a:t>FR MUTIARA</a:t>
            </a:r>
          </a:p>
          <a:p>
            <a:pPr algn="ctr"/>
            <a:r>
              <a:rPr lang="en-US" b="1" dirty="0">
                <a:latin typeface="Andalus" pitchFamily="18" charset="-78"/>
                <a:cs typeface="Andalus" pitchFamily="18" charset="-78"/>
              </a:rPr>
              <a:t>SALIHIN</a:t>
            </a:r>
            <a:endParaRPr lang="en-MY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354943" y="2689465"/>
            <a:ext cx="219890" cy="519347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733647" y="2693545"/>
            <a:ext cx="3086503" cy="515267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Status project</a:t>
            </a:r>
          </a:p>
        </p:txBody>
      </p:sp>
      <p:sp>
        <p:nvSpPr>
          <p:cNvPr id="50" name="Oval 49"/>
          <p:cNvSpPr/>
          <p:nvPr/>
        </p:nvSpPr>
        <p:spPr>
          <a:xfrm>
            <a:off x="5292080" y="2636912"/>
            <a:ext cx="341752" cy="34175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cap="small" dirty="0">
                <a:solidFill>
                  <a:prstClr val="white"/>
                </a:solidFill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rPr>
              <a:t>1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354943" y="3337537"/>
            <a:ext cx="219889" cy="39334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733647" y="3341617"/>
            <a:ext cx="3086503" cy="38926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Status </a:t>
            </a:r>
            <a:r>
              <a:rPr lang="en-US" sz="14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Reporting</a:t>
            </a:r>
            <a:endParaRPr lang="en-US" sz="1400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5292080" y="3284984"/>
            <a:ext cx="341752" cy="34175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cap="small" dirty="0" smtClean="0">
                <a:solidFill>
                  <a:prstClr val="white"/>
                </a:solidFill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rPr>
              <a:t>2</a:t>
            </a:r>
            <a:endParaRPr lang="en-US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358808" y="3913601"/>
            <a:ext cx="216023" cy="43381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737512" y="3917682"/>
            <a:ext cx="3086503" cy="42973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400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Discussion &amp; </a:t>
            </a:r>
            <a:r>
              <a:rPr lang="en-US" sz="14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finalize on </a:t>
            </a:r>
            <a:r>
              <a:rPr lang="en-US" sz="1400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site issue</a:t>
            </a:r>
          </a:p>
        </p:txBody>
      </p:sp>
      <p:sp>
        <p:nvSpPr>
          <p:cNvPr id="56" name="Oval 55"/>
          <p:cNvSpPr/>
          <p:nvPr/>
        </p:nvSpPr>
        <p:spPr>
          <a:xfrm>
            <a:off x="5295945" y="3861048"/>
            <a:ext cx="341752" cy="34175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cap="small" dirty="0" smtClean="0">
                <a:solidFill>
                  <a:prstClr val="white"/>
                </a:solidFill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rPr>
              <a:t>3</a:t>
            </a:r>
            <a:endParaRPr lang="en-US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733647" y="2350825"/>
            <a:ext cx="30865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en-MY" b="1" dirty="0">
                <a:latin typeface="Andalus" pitchFamily="18" charset="-78"/>
                <a:cs typeface="Andalus" pitchFamily="18" charset="-78"/>
              </a:rPr>
              <a:t>MEETING AGENDA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354943" y="4507353"/>
            <a:ext cx="216023" cy="79385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733647" y="4511434"/>
            <a:ext cx="3086503" cy="78977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400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Coordination movement between Service </a:t>
            </a:r>
            <a:r>
              <a:rPr lang="en-US" sz="14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provider , Vendor </a:t>
            </a:r>
            <a:r>
              <a:rPr lang="en-US" sz="1400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&amp; FR </a:t>
            </a:r>
            <a:r>
              <a:rPr lang="en-US" sz="1400" dirty="0" err="1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Mutiara</a:t>
            </a:r>
            <a:r>
              <a:rPr lang="en-US" sz="14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/ SALIHIN</a:t>
            </a:r>
            <a:endParaRPr lang="en-US" sz="1400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5292080" y="4454800"/>
            <a:ext cx="341752" cy="34175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cap="small" dirty="0">
                <a:solidFill>
                  <a:prstClr val="white"/>
                </a:solidFill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rPr>
              <a:t>4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051720" y="4327936"/>
            <a:ext cx="161454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ctr"/>
            <a:r>
              <a:rPr lang="en-US" b="1" dirty="0">
                <a:latin typeface="Andalus" pitchFamily="18" charset="-78"/>
                <a:cs typeface="Andalus" pitchFamily="18" charset="-78"/>
              </a:rPr>
              <a:t>Representative </a:t>
            </a:r>
          </a:p>
          <a:p>
            <a:pPr marL="342900" indent="-342900" algn="ctr"/>
            <a:r>
              <a:rPr lang="en-US" b="1" dirty="0">
                <a:latin typeface="Andalus" pitchFamily="18" charset="-78"/>
                <a:cs typeface="Andalus" pitchFamily="18" charset="-78"/>
              </a:rPr>
              <a:t>from </a:t>
            </a:r>
          </a:p>
          <a:p>
            <a:pPr marL="342900" indent="-342900" algn="ctr"/>
            <a:r>
              <a:rPr lang="en-US" b="1" dirty="0">
                <a:latin typeface="Andalus" pitchFamily="18" charset="-78"/>
                <a:cs typeface="Andalus" pitchFamily="18" charset="-78"/>
              </a:rPr>
              <a:t>Service </a:t>
            </a:r>
            <a:endParaRPr lang="en-US" b="1" dirty="0" smtClean="0">
              <a:latin typeface="Andalus" pitchFamily="18" charset="-78"/>
              <a:cs typeface="Andalus" pitchFamily="18" charset="-78"/>
            </a:endParaRPr>
          </a:p>
          <a:p>
            <a:pPr marL="342900" indent="-342900" algn="ctr"/>
            <a:r>
              <a:rPr lang="en-US" b="1" dirty="0" smtClean="0">
                <a:latin typeface="Andalus" pitchFamily="18" charset="-78"/>
                <a:cs typeface="Andalus" pitchFamily="18" charset="-78"/>
              </a:rPr>
              <a:t>Provider’s</a:t>
            </a:r>
            <a:endParaRPr lang="en-US" b="1" dirty="0">
              <a:latin typeface="Andalus" pitchFamily="18" charset="-78"/>
              <a:cs typeface="Andalus" pitchFamily="18" charset="-78"/>
            </a:endParaRPr>
          </a:p>
          <a:p>
            <a:pPr marL="342900" indent="-342900" algn="ctr"/>
            <a:r>
              <a:rPr lang="en-US" b="1" dirty="0">
                <a:latin typeface="Andalus" pitchFamily="18" charset="-78"/>
                <a:cs typeface="Andalus" pitchFamily="18" charset="-78"/>
              </a:rPr>
              <a:t>Vendor </a:t>
            </a:r>
          </a:p>
        </p:txBody>
      </p:sp>
      <p:sp>
        <p:nvSpPr>
          <p:cNvPr id="62" name="Rectangle 61"/>
          <p:cNvSpPr/>
          <p:nvPr/>
        </p:nvSpPr>
        <p:spPr>
          <a:xfrm>
            <a:off x="1963774" y="3359314"/>
            <a:ext cx="1705915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latin typeface="Andalus" pitchFamily="18" charset="-78"/>
                <a:cs typeface="Andalus" pitchFamily="18" charset="-78"/>
              </a:rPr>
              <a:t>PROJECT</a:t>
            </a:r>
          </a:p>
          <a:p>
            <a:pPr algn="ctr"/>
            <a:r>
              <a:rPr lang="en-US" sz="1600" b="1" dirty="0" smtClean="0">
                <a:latin typeface="Andalus" pitchFamily="18" charset="-78"/>
                <a:cs typeface="Andalus" pitchFamily="18" charset="-78"/>
              </a:rPr>
              <a:t>COORDIDATION </a:t>
            </a:r>
          </a:p>
          <a:p>
            <a:pPr algn="ctr"/>
            <a:r>
              <a:rPr lang="en-US" sz="1600" b="1" dirty="0" smtClean="0">
                <a:latin typeface="Andalus" pitchFamily="18" charset="-78"/>
                <a:cs typeface="Andalus" pitchFamily="18" charset="-78"/>
              </a:rPr>
              <a:t>COMMITTEE</a:t>
            </a:r>
            <a:endParaRPr lang="en-MY" sz="1600" b="1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731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448940"/>
              </p:ext>
            </p:extLst>
          </p:nvPr>
        </p:nvGraphicFramePr>
        <p:xfrm>
          <a:off x="142957" y="1000108"/>
          <a:ext cx="8786761" cy="50596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571919"/>
                <a:gridCol w="1143008"/>
                <a:gridCol w="3071834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PROPOSED MEETING  SESSION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FREQUENCY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MEETING AGENDA</a:t>
                      </a:r>
                      <a:endParaRPr lang="en-MY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UcParenR"/>
                      </a:pPr>
                      <a:r>
                        <a:rPr lang="en-US" sz="1400" u="sng" dirty="0" smtClean="0"/>
                        <a:t>Proposed of Steering Committee Member Meeting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Representative from KKMM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Representative from SKMM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Representative from FR MUTIARA</a:t>
                      </a:r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en-US" sz="1400" dirty="0" smtClean="0"/>
                        <a:t>Representative from Service Provider </a:t>
                      </a:r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en-US" sz="1400" dirty="0" smtClean="0"/>
                        <a:t>Representative from Vendor </a:t>
                      </a:r>
                    </a:p>
                    <a:p>
                      <a:pPr marL="342900" indent="-342900">
                        <a:buNone/>
                      </a:pPr>
                      <a:endParaRPr lang="en-US" sz="1400" b="1" u="sng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Once</a:t>
                      </a:r>
                      <a:r>
                        <a:rPr lang="en-US" sz="1400" baseline="0" dirty="0" smtClean="0"/>
                        <a:t> every </a:t>
                      </a:r>
                    </a:p>
                    <a:p>
                      <a:pPr algn="ctr"/>
                      <a:r>
                        <a:rPr lang="en-US" sz="1400" baseline="0" dirty="0" smtClean="0"/>
                        <a:t>4 month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MY" sz="1400" dirty="0" smtClean="0"/>
                        <a:t>Review the monthly practice statistics such as production, adjustments, collections, outstanding claims, unscheduled time units, production by provider, daily production averages, etc.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MY" sz="1400" dirty="0" smtClean="0"/>
                        <a:t>Review the incomplete action items from the previous month(s) and check for progress</a:t>
                      </a:r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en-MY" sz="1400" dirty="0" smtClean="0"/>
                        <a:t>Discuss the new agenda items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dirty="0" smtClean="0"/>
                        <a:t>B)    </a:t>
                      </a:r>
                      <a:r>
                        <a:rPr lang="en-US" sz="1400" u="sng" dirty="0" smtClean="0"/>
                        <a:t>Proposed of Project Coordination Committee Meeting </a:t>
                      </a:r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en-US" sz="1400" dirty="0" smtClean="0"/>
                        <a:t>Representative from FR MUTIARA </a:t>
                      </a:r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en-US" sz="1400" dirty="0" smtClean="0"/>
                        <a:t>Representative from Service Provider </a:t>
                      </a:r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en-US" sz="1400" dirty="0" smtClean="0"/>
                        <a:t>Representative from Vendor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Once a month</a:t>
                      </a:r>
                      <a:endParaRPr lang="en-MY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Status project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Status Report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Discussion &amp; finalize on site</a:t>
                      </a:r>
                      <a:r>
                        <a:rPr lang="en-US" sz="1400" baseline="0" dirty="0" smtClean="0"/>
                        <a:t> issue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MY" sz="1400" dirty="0" smtClean="0"/>
                        <a:t>Coordination movement between Service provide or Vendor &amp; FR </a:t>
                      </a:r>
                      <a:r>
                        <a:rPr lang="en-MY" sz="1400" dirty="0" err="1" smtClean="0"/>
                        <a:t>Mutiara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endParaRPr lang="en-MY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dirty="0" smtClean="0"/>
                        <a:t>C)    </a:t>
                      </a:r>
                      <a:r>
                        <a:rPr lang="en-US" sz="1400" u="sng" dirty="0" smtClean="0"/>
                        <a:t>Proposed of Project Contractor Meeting </a:t>
                      </a:r>
                      <a:endParaRPr lang="en-MY" sz="1400" u="sng" dirty="0" smtClean="0"/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en-US" sz="1400" dirty="0" smtClean="0"/>
                        <a:t>Representative from FR MUTIARA </a:t>
                      </a:r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en-US" sz="1400" dirty="0" smtClean="0"/>
                        <a:t>Representative from SALIHIN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Every fortnightly</a:t>
                      </a:r>
                      <a:endParaRPr lang="en-MY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400" dirty="0" smtClean="0"/>
                        <a:t>Management review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400" dirty="0" smtClean="0"/>
                        <a:t>Review</a:t>
                      </a:r>
                      <a:r>
                        <a:rPr lang="en-US" sz="1400" baseline="0" dirty="0" smtClean="0"/>
                        <a:t> on reporting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400" baseline="0" dirty="0" smtClean="0"/>
                        <a:t>Status project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400" baseline="0" dirty="0" smtClean="0"/>
                        <a:t>Status payment</a:t>
                      </a:r>
                      <a:endParaRPr lang="en-MY" sz="14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14282" y="142852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MEETING AGENDA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50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itle 1"/>
          <p:cNvSpPr txBox="1">
            <a:spLocks/>
          </p:cNvSpPr>
          <p:nvPr/>
        </p:nvSpPr>
        <p:spPr>
          <a:xfrm>
            <a:off x="214282" y="142852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MONITORING SYSTEM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3971932" y="1524000"/>
            <a:ext cx="2071702" cy="3286148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9" name="Rectangle 48"/>
          <p:cNvSpPr/>
          <p:nvPr/>
        </p:nvSpPr>
        <p:spPr>
          <a:xfrm>
            <a:off x="6900956" y="2233618"/>
            <a:ext cx="121444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0" name="TextBox 49"/>
          <p:cNvSpPr txBox="1"/>
          <p:nvPr/>
        </p:nvSpPr>
        <p:spPr>
          <a:xfrm>
            <a:off x="4114800" y="2707385"/>
            <a:ext cx="1828800" cy="203132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dirty="0"/>
              <a:t>Daily report</a:t>
            </a:r>
          </a:p>
          <a:p>
            <a:pPr>
              <a:buFontTx/>
              <a:buChar char="-"/>
            </a:pPr>
            <a:r>
              <a:rPr lang="en-US" dirty="0"/>
              <a:t> Weekly report</a:t>
            </a:r>
          </a:p>
          <a:p>
            <a:pPr>
              <a:buFontTx/>
              <a:buChar char="-"/>
            </a:pPr>
            <a:r>
              <a:rPr lang="en-US" dirty="0"/>
              <a:t> Monthly report</a:t>
            </a:r>
          </a:p>
          <a:p>
            <a:pPr>
              <a:buFontTx/>
              <a:buChar char="-"/>
            </a:pPr>
            <a:r>
              <a:rPr lang="en-US" dirty="0"/>
              <a:t> Maintenance </a:t>
            </a:r>
          </a:p>
          <a:p>
            <a:r>
              <a:rPr lang="en-US" dirty="0"/>
              <a:t>Report</a:t>
            </a:r>
          </a:p>
          <a:p>
            <a:r>
              <a:rPr lang="en-US" dirty="0"/>
              <a:t>- Checklist</a:t>
            </a:r>
            <a:endParaRPr lang="en-MY" dirty="0"/>
          </a:p>
          <a:p>
            <a:pPr>
              <a:buFontTx/>
              <a:buChar char="-"/>
            </a:pPr>
            <a:endParaRPr lang="en-MY" dirty="0"/>
          </a:p>
        </p:txBody>
      </p:sp>
      <p:sp>
        <p:nvSpPr>
          <p:cNvPr id="51" name="TextBox 50"/>
          <p:cNvSpPr txBox="1"/>
          <p:nvPr/>
        </p:nvSpPr>
        <p:spPr>
          <a:xfrm>
            <a:off x="6900956" y="2316068"/>
            <a:ext cx="1214446" cy="36933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0">
            <a:spAutoFit/>
          </a:bodyPr>
          <a:lstStyle/>
          <a:p>
            <a:r>
              <a:rPr lang="en-US" dirty="0"/>
              <a:t>ZONE 2</a:t>
            </a:r>
            <a:endParaRPr lang="en-MY" dirty="0"/>
          </a:p>
        </p:txBody>
      </p:sp>
      <p:sp>
        <p:nvSpPr>
          <p:cNvPr id="52" name="Rectangle 51"/>
          <p:cNvSpPr/>
          <p:nvPr/>
        </p:nvSpPr>
        <p:spPr>
          <a:xfrm>
            <a:off x="6900956" y="1447800"/>
            <a:ext cx="121444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TextBox 52"/>
          <p:cNvSpPr txBox="1"/>
          <p:nvPr/>
        </p:nvSpPr>
        <p:spPr>
          <a:xfrm>
            <a:off x="6900956" y="1530250"/>
            <a:ext cx="1214446" cy="36933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0">
            <a:spAutoFit/>
          </a:bodyPr>
          <a:lstStyle/>
          <a:p>
            <a:r>
              <a:rPr lang="en-US" dirty="0"/>
              <a:t>ZONE 1</a:t>
            </a:r>
            <a:endParaRPr lang="en-MY" dirty="0"/>
          </a:p>
        </p:txBody>
      </p:sp>
      <p:sp>
        <p:nvSpPr>
          <p:cNvPr id="54" name="Rectangle 53"/>
          <p:cNvSpPr/>
          <p:nvPr/>
        </p:nvSpPr>
        <p:spPr>
          <a:xfrm>
            <a:off x="6900956" y="3019436"/>
            <a:ext cx="121444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TextBox 54"/>
          <p:cNvSpPr txBox="1"/>
          <p:nvPr/>
        </p:nvSpPr>
        <p:spPr>
          <a:xfrm>
            <a:off x="6900956" y="3101886"/>
            <a:ext cx="1214446" cy="36933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0">
            <a:spAutoFit/>
          </a:bodyPr>
          <a:lstStyle/>
          <a:p>
            <a:r>
              <a:rPr lang="en-US" dirty="0"/>
              <a:t>ZONE 3</a:t>
            </a:r>
            <a:endParaRPr lang="en-MY" dirty="0"/>
          </a:p>
        </p:txBody>
      </p:sp>
      <p:sp>
        <p:nvSpPr>
          <p:cNvPr id="63" name="Rectangle 62"/>
          <p:cNvSpPr/>
          <p:nvPr/>
        </p:nvSpPr>
        <p:spPr>
          <a:xfrm>
            <a:off x="6900956" y="3805254"/>
            <a:ext cx="121444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TextBox 63"/>
          <p:cNvSpPr txBox="1"/>
          <p:nvPr/>
        </p:nvSpPr>
        <p:spPr>
          <a:xfrm>
            <a:off x="6900956" y="3887704"/>
            <a:ext cx="1214446" cy="36933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0">
            <a:spAutoFit/>
          </a:bodyPr>
          <a:lstStyle/>
          <a:p>
            <a:r>
              <a:rPr lang="en-US" dirty="0"/>
              <a:t>ZONE 4</a:t>
            </a:r>
            <a:endParaRPr lang="en-MY" dirty="0"/>
          </a:p>
        </p:txBody>
      </p:sp>
      <p:sp>
        <p:nvSpPr>
          <p:cNvPr id="65" name="Rectangle 64"/>
          <p:cNvSpPr/>
          <p:nvPr/>
        </p:nvSpPr>
        <p:spPr>
          <a:xfrm>
            <a:off x="6900956" y="4591072"/>
            <a:ext cx="121444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TextBox 65"/>
          <p:cNvSpPr txBox="1"/>
          <p:nvPr/>
        </p:nvSpPr>
        <p:spPr>
          <a:xfrm>
            <a:off x="6900956" y="4673522"/>
            <a:ext cx="1214446" cy="36933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0">
            <a:spAutoFit/>
          </a:bodyPr>
          <a:lstStyle/>
          <a:p>
            <a:r>
              <a:rPr lang="en-US" dirty="0"/>
              <a:t>ZONE 5</a:t>
            </a:r>
            <a:endParaRPr lang="en-MY" dirty="0"/>
          </a:p>
        </p:txBody>
      </p:sp>
      <p:sp>
        <p:nvSpPr>
          <p:cNvPr id="67" name="Down Arrow 66"/>
          <p:cNvSpPr/>
          <p:nvPr/>
        </p:nvSpPr>
        <p:spPr>
          <a:xfrm rot="5400000">
            <a:off x="3218688" y="2649868"/>
            <a:ext cx="484632" cy="978408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8" name="Down Arrow 67"/>
          <p:cNvSpPr/>
          <p:nvPr/>
        </p:nvSpPr>
        <p:spPr>
          <a:xfrm rot="5400000">
            <a:off x="3218688" y="1848616"/>
            <a:ext cx="484632" cy="978408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9" name="Down Arrow 68"/>
          <p:cNvSpPr/>
          <p:nvPr/>
        </p:nvSpPr>
        <p:spPr>
          <a:xfrm rot="5400000">
            <a:off x="3240412" y="3507124"/>
            <a:ext cx="484632" cy="978408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0" name="TextBox 69"/>
          <p:cNvSpPr txBox="1"/>
          <p:nvPr/>
        </p:nvSpPr>
        <p:spPr>
          <a:xfrm>
            <a:off x="1824030" y="2118939"/>
            <a:ext cx="107157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KKMM</a:t>
            </a:r>
            <a:endParaRPr lang="en-MY" dirty="0"/>
          </a:p>
        </p:txBody>
      </p:sp>
      <p:sp>
        <p:nvSpPr>
          <p:cNvPr id="71" name="TextBox 70"/>
          <p:cNvSpPr txBox="1"/>
          <p:nvPr/>
        </p:nvSpPr>
        <p:spPr>
          <a:xfrm>
            <a:off x="1824030" y="2933275"/>
            <a:ext cx="107157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SKMM</a:t>
            </a:r>
            <a:endParaRPr lang="en-MY" dirty="0"/>
          </a:p>
        </p:txBody>
      </p:sp>
      <p:sp>
        <p:nvSpPr>
          <p:cNvPr id="72" name="TextBox 71"/>
          <p:cNvSpPr txBox="1"/>
          <p:nvPr/>
        </p:nvSpPr>
        <p:spPr>
          <a:xfrm>
            <a:off x="1274507" y="3697069"/>
            <a:ext cx="1621093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SERVICE </a:t>
            </a:r>
            <a:endParaRPr lang="en-US" dirty="0" smtClean="0"/>
          </a:p>
          <a:p>
            <a:pPr algn="r"/>
            <a:r>
              <a:rPr lang="en-US" dirty="0" smtClean="0"/>
              <a:t>PROVIDER</a:t>
            </a:r>
            <a:endParaRPr lang="en-MY" dirty="0"/>
          </a:p>
        </p:txBody>
      </p:sp>
      <p:pic>
        <p:nvPicPr>
          <p:cNvPr id="73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866" y="1969566"/>
            <a:ext cx="1452620" cy="69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649008"/>
            <a:ext cx="888619" cy="715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" name="Picture 9" descr="C:\Users\User\Downloads\logo fr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998" y="1666730"/>
            <a:ext cx="1071570" cy="50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" name="Shape 109"/>
          <p:cNvPicPr preferRelativeResize="0"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998" y="2233618"/>
            <a:ext cx="1071570" cy="29051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" name="Rectangle 82"/>
          <p:cNvSpPr/>
          <p:nvPr/>
        </p:nvSpPr>
        <p:spPr>
          <a:xfrm>
            <a:off x="2257486" y="5016311"/>
            <a:ext cx="4572000" cy="646331"/>
          </a:xfrm>
          <a:prstGeom prst="rect">
            <a:avLst/>
          </a:prstGeom>
          <a:effectLst/>
        </p:spPr>
        <p:txBody>
          <a:bodyPr>
            <a:spAutoFit/>
          </a:bodyPr>
          <a:lstStyle/>
          <a:p>
            <a:pPr algn="ctr"/>
            <a:r>
              <a:rPr lang="en-US" dirty="0"/>
              <a:t>Reporting consist of attendance record, </a:t>
            </a:r>
          </a:p>
          <a:p>
            <a:pPr algn="ctr"/>
            <a:r>
              <a:rPr lang="en-US" dirty="0"/>
              <a:t>Activities </a:t>
            </a:r>
            <a:r>
              <a:rPr lang="en-US" dirty="0" err="1"/>
              <a:t>programme</a:t>
            </a:r>
            <a:r>
              <a:rPr lang="en-US" dirty="0"/>
              <a:t> and Status of participant </a:t>
            </a:r>
            <a:endParaRPr lang="en-MY" dirty="0"/>
          </a:p>
        </p:txBody>
      </p:sp>
      <p:pic>
        <p:nvPicPr>
          <p:cNvPr id="8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18" y="3384086"/>
            <a:ext cx="976312" cy="1007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5" name="Elbow Connector 84"/>
          <p:cNvCxnSpPr>
            <a:stCxn id="48" idx="3"/>
            <a:endCxn id="53" idx="1"/>
          </p:cNvCxnSpPr>
          <p:nvPr/>
        </p:nvCxnSpPr>
        <p:spPr>
          <a:xfrm flipV="1">
            <a:off x="6043634" y="1714916"/>
            <a:ext cx="857322" cy="1452158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85"/>
          <p:cNvCxnSpPr>
            <a:stCxn id="48" idx="3"/>
            <a:endCxn id="51" idx="1"/>
          </p:cNvCxnSpPr>
          <p:nvPr/>
        </p:nvCxnSpPr>
        <p:spPr>
          <a:xfrm flipV="1">
            <a:off x="6043634" y="2500734"/>
            <a:ext cx="857322" cy="6663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86"/>
          <p:cNvCxnSpPr>
            <a:stCxn id="48" idx="3"/>
            <a:endCxn id="66" idx="1"/>
          </p:cNvCxnSpPr>
          <p:nvPr/>
        </p:nvCxnSpPr>
        <p:spPr>
          <a:xfrm>
            <a:off x="6043634" y="3167074"/>
            <a:ext cx="857322" cy="169111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Elbow Connector 87"/>
          <p:cNvCxnSpPr>
            <a:stCxn id="48" idx="3"/>
            <a:endCxn id="64" idx="1"/>
          </p:cNvCxnSpPr>
          <p:nvPr/>
        </p:nvCxnSpPr>
        <p:spPr>
          <a:xfrm>
            <a:off x="6043634" y="3167074"/>
            <a:ext cx="857322" cy="9052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48" idx="3"/>
            <a:endCxn id="55" idx="1"/>
          </p:cNvCxnSpPr>
          <p:nvPr/>
        </p:nvCxnSpPr>
        <p:spPr>
          <a:xfrm>
            <a:off x="6043634" y="3167074"/>
            <a:ext cx="857322" cy="11947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/>
          </p:cNvSpPr>
          <p:nvPr/>
        </p:nvSpPr>
        <p:spPr>
          <a:xfrm>
            <a:off x="457200" y="214290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pi1m ZONING POSITION &amp; ROAD MAPPING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2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2" y="1881175"/>
            <a:ext cx="5227542" cy="347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153" y="1643050"/>
            <a:ext cx="3876781" cy="4071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01571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142852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PROJECT MANAGEMENT TEAM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6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028700"/>
            <a:ext cx="8839200" cy="49720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1472" y="528638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57158" y="5214950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Note;</a:t>
            </a:r>
          </a:p>
          <a:p>
            <a:r>
              <a:rPr lang="en-US" sz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 2 </a:t>
            </a:r>
            <a:r>
              <a:rPr lang="en-US" sz="12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pax</a:t>
            </a:r>
            <a:r>
              <a:rPr lang="en-US" sz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/ team</a:t>
            </a:r>
          </a:p>
          <a:p>
            <a:r>
              <a:rPr lang="en-US" sz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** 1 </a:t>
            </a:r>
            <a:r>
              <a:rPr lang="en-US" sz="12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pax</a:t>
            </a:r>
            <a:r>
              <a:rPr lang="en-US" sz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Project Coordinator / team</a:t>
            </a:r>
            <a:endParaRPr lang="en-MY" sz="12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43768" y="5357826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Note;</a:t>
            </a:r>
          </a:p>
          <a:p>
            <a:r>
              <a:rPr lang="en-US" sz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Numbers of </a:t>
            </a:r>
            <a:r>
              <a:rPr lang="en-US" sz="12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pax</a:t>
            </a:r>
            <a:r>
              <a:rPr lang="en-US" sz="1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= 50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85852" y="492919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43108" y="4917056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00364" y="492919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57620" y="492919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8596" y="4917056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43438" y="4912680"/>
            <a:ext cx="2857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** </a:t>
            </a:r>
            <a:endParaRPr lang="en-MY" sz="9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00694" y="4912680"/>
            <a:ext cx="2857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** </a:t>
            </a:r>
            <a:endParaRPr lang="en-MY" sz="9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57950" y="4929198"/>
            <a:ext cx="2857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** </a:t>
            </a:r>
            <a:endParaRPr lang="en-MY" sz="9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86644" y="4912680"/>
            <a:ext cx="2857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** </a:t>
            </a:r>
            <a:endParaRPr lang="en-MY" sz="9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072462" y="4912680"/>
            <a:ext cx="2857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** </a:t>
            </a:r>
            <a:endParaRPr lang="en-MY" sz="9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916532"/>
              </p:ext>
            </p:extLst>
          </p:nvPr>
        </p:nvGraphicFramePr>
        <p:xfrm>
          <a:off x="214282" y="1357298"/>
          <a:ext cx="8737600" cy="42290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38117"/>
                <a:gridCol w="7399483"/>
              </a:tblGrid>
              <a:tr h="32901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POSITION</a:t>
                      </a:r>
                      <a:endParaRPr lang="en-MY" sz="1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JOB</a:t>
                      </a:r>
                      <a:r>
                        <a:rPr lang="en-US" sz="1400" baseline="0" dirty="0" smtClean="0"/>
                        <a:t> SCOPE  </a:t>
                      </a:r>
                      <a:endParaRPr lang="en-MY" sz="1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8225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PROJECT</a:t>
                      </a:r>
                      <a:r>
                        <a:rPr lang="en-US" sz="1400" baseline="0" dirty="0" smtClean="0"/>
                        <a:t> DIRECTOR</a:t>
                      </a:r>
                      <a:endParaRPr lang="en-US" sz="1400" dirty="0" smtClean="0"/>
                    </a:p>
                    <a:p>
                      <a:pPr algn="ctr"/>
                      <a:endParaRPr lang="en-MY" sz="1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To liaise &amp; follow-up</a:t>
                      </a:r>
                      <a:r>
                        <a:rPr lang="en-US" sz="1400" baseline="0" dirty="0" smtClean="0"/>
                        <a:t> with SKMM or KKMM on future &amp; upcoming project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smtClean="0"/>
                        <a:t> To be a lead on </a:t>
                      </a:r>
                      <a:r>
                        <a:rPr lang="en-AU" sz="1400" dirty="0" smtClean="0"/>
                        <a:t>Project Steering Committee Meeting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 To make sure that the project follow according to the schedule &amp; plan</a:t>
                      </a:r>
                      <a:endParaRPr lang="en-MY" sz="1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74027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PROJECT MANAGER</a:t>
                      </a:r>
                      <a:endParaRPr lang="en-MY" sz="1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To lead &amp; manage the project &amp; meeting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</a:t>
                      </a:r>
                      <a:r>
                        <a:rPr lang="en-AU" sz="1400" dirty="0" smtClean="0"/>
                        <a:t>Liaise with internal or </a:t>
                      </a:r>
                      <a:r>
                        <a:rPr lang="en-AU" sz="1400" dirty="0" err="1" smtClean="0"/>
                        <a:t>Salihin</a:t>
                      </a:r>
                      <a:r>
                        <a:rPr lang="en-AU" sz="1400" dirty="0" smtClean="0"/>
                        <a:t> deployment team to ensure success deployment of the system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 Attending Project Steering Committee Meeting</a:t>
                      </a:r>
                      <a:endParaRPr lang="en-US" sz="1400" dirty="0" smtClean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11789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CONTRACT MANAGER</a:t>
                      </a:r>
                      <a:endParaRPr lang="en-MY" sz="1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To liaise with bank, Funder, Loan Institution, Insurance, company secretary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</a:t>
                      </a:r>
                      <a:r>
                        <a:rPr lang="en-AU" sz="1400" dirty="0" smtClean="0"/>
                        <a:t>To prepare project contract &amp; related document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 Monitoring on project costing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 Liaise with Authorities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 Attending Project Steering Committee Meeting</a:t>
                      </a:r>
                      <a:endParaRPr lang="en-AU" sz="1400" dirty="0" smtClean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95962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CONTENT MANAGER</a:t>
                      </a:r>
                      <a:endParaRPr lang="en-MY" sz="1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Responsible on the content including training module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Planning &amp; conduct the training session by classroom, Web</a:t>
                      </a:r>
                      <a:r>
                        <a:rPr lang="en-US" sz="1400" baseline="0" dirty="0" smtClean="0"/>
                        <a:t> based training, Online training,  mobile video training</a:t>
                      </a:r>
                      <a:endParaRPr lang="en-US" sz="1400" dirty="0" smtClean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</a:t>
                      </a:r>
                      <a:r>
                        <a:rPr lang="ms-MY" sz="1400" dirty="0" smtClean="0"/>
                        <a:t>Develop technical solution for customer issues related to software setup and configuration</a:t>
                      </a:r>
                      <a:endParaRPr lang="en-MY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</a:t>
                      </a:r>
                      <a:r>
                        <a:rPr lang="ms-MY" sz="1400" dirty="0" smtClean="0"/>
                        <a:t>Delivered technical support service</a:t>
                      </a:r>
                      <a:endParaRPr lang="ms-MY" sz="1400" dirty="0" smtClean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457200" y="142852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JOB SCOPE &amp; RESPONSIBILITIES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6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660597"/>
              </p:ext>
            </p:extLst>
          </p:nvPr>
        </p:nvGraphicFramePr>
        <p:xfrm>
          <a:off x="214282" y="1292108"/>
          <a:ext cx="8737600" cy="465717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38117"/>
                <a:gridCol w="7399483"/>
              </a:tblGrid>
              <a:tr h="32901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POSITION</a:t>
                      </a:r>
                      <a:endParaRPr lang="en-MY" sz="1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JOB</a:t>
                      </a:r>
                      <a:r>
                        <a:rPr lang="en-US" sz="1400" baseline="0" dirty="0" smtClean="0"/>
                        <a:t> SCOPE  </a:t>
                      </a:r>
                      <a:endParaRPr lang="en-MY" sz="1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82253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PROJECT SUPERVISOR</a:t>
                      </a:r>
                      <a:endParaRPr lang="en-MY" sz="1400" dirty="0">
                        <a:solidFill>
                          <a:schemeClr val="tx1"/>
                        </a:solidFill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/>
                        <a:t>To monitor movement all project coordinator following the schedule as per agreed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To prepare monthly report &amp; related documents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To attend all related meeting </a:t>
                      </a:r>
                      <a:r>
                        <a:rPr lang="en-US" sz="1400" dirty="0" err="1" smtClean="0"/>
                        <a:t>etc</a:t>
                      </a:r>
                      <a:r>
                        <a:rPr lang="en-US" sz="1400" dirty="0" smtClean="0"/>
                        <a:t> Project Coordination meeting &amp; Project Contractor Meeting &amp; Project Steering Committee Meeting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Responsible on arrangement of training session to be in good order </a:t>
                      </a:r>
                      <a:r>
                        <a:rPr lang="en-US" sz="1400" dirty="0" err="1" smtClean="0"/>
                        <a:t>etc</a:t>
                      </a:r>
                      <a:r>
                        <a:rPr lang="en-US" sz="1400" dirty="0" smtClean="0"/>
                        <a:t> arrangement of meal,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place, liaise with PI1M </a:t>
                      </a:r>
                      <a:r>
                        <a:rPr lang="en-US" sz="1400" dirty="0" err="1" smtClean="0"/>
                        <a:t>pengurus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wilayah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To ensure the system are verified &amp; validate by SKMM &amp; KKMM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Provide technical assistance and guidance during Installation &amp; training implementation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Prepare the work</a:t>
                      </a:r>
                      <a:r>
                        <a:rPr lang="en-AU" sz="1400" baseline="0" dirty="0" smtClean="0"/>
                        <a:t> flow</a:t>
                      </a:r>
                      <a:endParaRPr lang="en-MY" sz="1400" dirty="0">
                        <a:solidFill>
                          <a:schemeClr val="tx1"/>
                        </a:solidFill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74027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PROJECT EXECUTIVE</a:t>
                      </a:r>
                      <a:endParaRPr lang="en-MY" sz="1400" dirty="0">
                        <a:solidFill>
                          <a:schemeClr val="tx1"/>
                        </a:solidFill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1400" dirty="0" smtClean="0"/>
                        <a:t>To monitor movement all team following the schedule as per agreed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400" dirty="0" smtClean="0"/>
                        <a:t> To check &amp; prepare report on project costing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400" dirty="0" smtClean="0"/>
                        <a:t> To attend all related meeting etc Project Coordination meeting &amp; Project Contractor Meeting &amp; Project Steering Committee Meeting  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13064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PROJECT COORDINATOR</a:t>
                      </a:r>
                      <a:endParaRPr lang="en-MY" sz="1400" dirty="0">
                        <a:solidFill>
                          <a:schemeClr val="tx1"/>
                        </a:solidFill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1400" dirty="0" smtClean="0"/>
                        <a:t> To monitor on SALIHIN Team movement on installation &amp; Training implementation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400" dirty="0" smtClean="0"/>
                        <a:t> To prepare Site weekly report, Service &amp; Maintenance checklist &amp; report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400" dirty="0" smtClean="0"/>
                        <a:t> To assist on training session arrangement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400" dirty="0" smtClean="0"/>
                        <a:t> To liaise with PI1M </a:t>
                      </a:r>
                      <a:r>
                        <a:rPr lang="en-US" sz="1400" dirty="0" err="1" smtClean="0"/>
                        <a:t>pengurus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wilayah</a:t>
                      </a:r>
                      <a:endParaRPr lang="en-US" sz="140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en-US" sz="1400" dirty="0" smtClean="0"/>
                        <a:t> Attending Project Contractor Meeting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400" dirty="0" smtClean="0"/>
                        <a:t> To setup booth &amp; registration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09600" y="260648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CON’T JOB SCOPE &amp; RESPONSIBILITIES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406488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457200" y="142852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CON’T JOB SCOPE &amp; RESPONSIBILITIES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740192"/>
              </p:ext>
            </p:extLst>
          </p:nvPr>
        </p:nvGraphicFramePr>
        <p:xfrm>
          <a:off x="214282" y="1214422"/>
          <a:ext cx="8737600" cy="454999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38117"/>
                <a:gridCol w="7399483"/>
              </a:tblGrid>
              <a:tr h="32901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POSITION</a:t>
                      </a:r>
                      <a:endParaRPr lang="en-MY" sz="1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JOB</a:t>
                      </a:r>
                      <a:r>
                        <a:rPr lang="en-US" sz="1400" baseline="0" dirty="0" smtClean="0"/>
                        <a:t> SCOPE  </a:t>
                      </a:r>
                      <a:endParaRPr lang="en-MY" sz="1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8225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TRAINER SUPERVISOR</a:t>
                      </a:r>
                      <a:endParaRPr lang="en-MY" sz="1400" dirty="0" smtClean="0"/>
                    </a:p>
                    <a:p>
                      <a:pPr algn="ctr"/>
                      <a:endParaRPr lang="en-MY" sz="1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dirty="0" smtClean="0"/>
                        <a:t> </a:t>
                      </a:r>
                      <a:r>
                        <a:rPr lang="en-US" sz="1400" dirty="0" smtClean="0"/>
                        <a:t>Responsible on the content including training module and material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To plan and supervise training session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smtClean="0"/>
                        <a:t> To prepare SPS certification</a:t>
                      </a:r>
                      <a:endParaRPr lang="en-AU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 Attending Project Steering Committee Meeting</a:t>
                      </a:r>
                      <a:endParaRPr lang="en-MY" sz="1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7402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TECHNICAL &amp; SUPPORT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 SUPERVISOR</a:t>
                      </a:r>
                    </a:p>
                    <a:p>
                      <a:pPr algn="ctr"/>
                      <a:endParaRPr lang="en-MY" sz="1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Liaise with the Project Manager and the deployment  team to ensure the success of the system</a:t>
                      </a:r>
                      <a:r>
                        <a:rPr lang="en-AU" sz="1400" baseline="0" dirty="0" smtClean="0"/>
                        <a:t> deployment.</a:t>
                      </a:r>
                      <a:endParaRPr lang="en-US" sz="14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To prepare</a:t>
                      </a:r>
                      <a:r>
                        <a:rPr lang="en-AU" sz="1400" baseline="0" dirty="0" smtClean="0"/>
                        <a:t> SOP and monitor the problem and support activities</a:t>
                      </a:r>
                      <a:endParaRPr lang="en-AU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ms-MY" sz="1400" dirty="0" smtClean="0"/>
                        <a:t>Develop technical solution for customer issues related to software setup and configuration via SPS Helpdesk</a:t>
                      </a:r>
                      <a:endParaRPr lang="en-AU" sz="140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dirty="0" smtClean="0"/>
                        <a:t>Attending Project Steering Committee Meeting</a:t>
                      </a:r>
                      <a:endParaRPr lang="en-US" sz="1400" dirty="0" smtClean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94104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TRAINER</a:t>
                      </a:r>
                      <a:endParaRPr lang="en-MY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Conduct  training session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Conduct SPS exam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Assist</a:t>
                      </a:r>
                      <a:r>
                        <a:rPr lang="en-US" sz="1400" baseline="0" dirty="0" smtClean="0"/>
                        <a:t> and support</a:t>
                      </a:r>
                      <a:r>
                        <a:rPr lang="en-US" sz="1400" dirty="0" smtClean="0"/>
                        <a:t> Web</a:t>
                      </a:r>
                      <a:r>
                        <a:rPr lang="en-US" sz="1400" baseline="0" dirty="0" smtClean="0"/>
                        <a:t> based training, Online training and  mobile video training</a:t>
                      </a:r>
                      <a:endParaRPr lang="en-US" sz="1400" dirty="0" smtClean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Assist SPS Helpdesk</a:t>
                      </a:r>
                      <a:endParaRPr lang="en-US" sz="1400" dirty="0" smtClean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95962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TECHNICAL &amp; SUPPORT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 ENGINEER</a:t>
                      </a:r>
                      <a:endParaRPr lang="en-MY" sz="1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/>
                        <a:t> Deploy</a:t>
                      </a:r>
                      <a:r>
                        <a:rPr lang="en-US" sz="1400" baseline="0" dirty="0" smtClean="0"/>
                        <a:t> the system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aseline="0" dirty="0" smtClean="0"/>
                        <a:t> </a:t>
                      </a:r>
                      <a:r>
                        <a:rPr lang="ms-MY" sz="1400" dirty="0" smtClean="0"/>
                        <a:t>Delivered technical support service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ms-MY" sz="1400" dirty="0" smtClean="0"/>
                        <a:t> Assist</a:t>
                      </a:r>
                      <a:r>
                        <a:rPr lang="ms-MY" sz="1400" baseline="0" dirty="0" smtClean="0"/>
                        <a:t> trainer during training and exam session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ms-MY" sz="1400" baseline="0" dirty="0" smtClean="0"/>
                        <a:t> Assist SPS Helpdesk</a:t>
                      </a:r>
                      <a:endParaRPr lang="ms-MY" sz="1400" dirty="0" smtClean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554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9233" y="563957"/>
            <a:ext cx="8534400" cy="40957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Trainer criteria 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8282" y="1412776"/>
            <a:ext cx="3076302" cy="230425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51459" y="3933056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DIPLOMA  / DEGREE HOLDER IN ACCOUNTING OR BUSINESS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CERTIFIED  SPS TRAINER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WORKING </a:t>
            </a:r>
            <a:r>
              <a:rPr lang="en-US" dirty="0"/>
              <a:t>EXPERINCED </a:t>
            </a:r>
            <a:r>
              <a:rPr lang="en-US" dirty="0" smtClean="0"/>
              <a:t> ATLEAST 2 YEARS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EXCELLENCT IN PUBLIC SPEAKING </a:t>
            </a:r>
          </a:p>
        </p:txBody>
      </p:sp>
    </p:spTree>
    <p:extLst>
      <p:ext uri="{BB962C8B-B14F-4D97-AF65-F5344CB8AC3E}">
        <p14:creationId xmlns:p14="http://schemas.microsoft.com/office/powerpoint/2010/main" val="283924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itle 1"/>
          <p:cNvSpPr txBox="1">
            <a:spLocks/>
          </p:cNvSpPr>
          <p:nvPr/>
        </p:nvSpPr>
        <p:spPr>
          <a:xfrm>
            <a:off x="285720" y="428604"/>
            <a:ext cx="8534400" cy="409572"/>
          </a:xfrm>
          <a:prstGeom prst="rect">
            <a:avLst/>
          </a:prstGeom>
        </p:spPr>
        <p:txBody>
          <a:bodyPr anchor="b">
            <a:normAutofit fontScale="92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METHOD OF STATEMENT (TRAINING PROGRAMME)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3638009" y="1596287"/>
            <a:ext cx="5124991" cy="1286082"/>
            <a:chOff x="3841865" y="319088"/>
            <a:chExt cx="4166758" cy="1371600"/>
          </a:xfrm>
        </p:grpSpPr>
        <p:sp>
          <p:nvSpPr>
            <p:cNvPr id="73" name="Notched Right Arrow 72"/>
            <p:cNvSpPr/>
            <p:nvPr/>
          </p:nvSpPr>
          <p:spPr>
            <a:xfrm rot="16200000">
              <a:off x="3886201" y="864610"/>
              <a:ext cx="1371600" cy="280555"/>
            </a:xfrm>
            <a:prstGeom prst="notchedRightArrow">
              <a:avLst>
                <a:gd name="adj1" fmla="val 100000"/>
                <a:gd name="adj2" fmla="val 74138"/>
              </a:avLst>
            </a:prstGeom>
            <a:solidFill>
              <a:srgbClr val="01D9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36576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endParaRPr lang="en-US" sz="2000" b="1"/>
            </a:p>
          </p:txBody>
        </p:sp>
        <p:grpSp>
          <p:nvGrpSpPr>
            <p:cNvPr id="74" name="Group 73"/>
            <p:cNvGrpSpPr/>
            <p:nvPr/>
          </p:nvGrpSpPr>
          <p:grpSpPr>
            <a:xfrm>
              <a:off x="3841865" y="704741"/>
              <a:ext cx="4166758" cy="659825"/>
              <a:chOff x="0" y="5065566"/>
              <a:chExt cx="4166758" cy="976745"/>
            </a:xfrm>
          </p:grpSpPr>
          <p:sp>
            <p:nvSpPr>
              <p:cNvPr id="75" name="Freeform 74"/>
              <p:cNvSpPr/>
              <p:nvPr/>
            </p:nvSpPr>
            <p:spPr>
              <a:xfrm>
                <a:off x="0" y="5689019"/>
                <a:ext cx="592282" cy="353292"/>
              </a:xfrm>
              <a:custGeom>
                <a:avLst/>
                <a:gdLst>
                  <a:gd name="connsiteX0" fmla="*/ 0 w 592282"/>
                  <a:gd name="connsiteY0" fmla="*/ 176645 h 353292"/>
                  <a:gd name="connsiteX1" fmla="*/ 0 w 592282"/>
                  <a:gd name="connsiteY1" fmla="*/ 176646 h 353292"/>
                  <a:gd name="connsiteX2" fmla="*/ 0 w 592282"/>
                  <a:gd name="connsiteY2" fmla="*/ 176646 h 353292"/>
                  <a:gd name="connsiteX3" fmla="*/ 176646 w 592282"/>
                  <a:gd name="connsiteY3" fmla="*/ 0 h 353292"/>
                  <a:gd name="connsiteX4" fmla="*/ 592282 w 592282"/>
                  <a:gd name="connsiteY4" fmla="*/ 0 h 353292"/>
                  <a:gd name="connsiteX5" fmla="*/ 592282 w 592282"/>
                  <a:gd name="connsiteY5" fmla="*/ 353292 h 353292"/>
                  <a:gd name="connsiteX6" fmla="*/ 176646 w 592282"/>
                  <a:gd name="connsiteY6" fmla="*/ 353291 h 353292"/>
                  <a:gd name="connsiteX7" fmla="*/ 13882 w 592282"/>
                  <a:gd name="connsiteY7" fmla="*/ 245404 h 353292"/>
                  <a:gd name="connsiteX8" fmla="*/ 0 w 592282"/>
                  <a:gd name="connsiteY8" fmla="*/ 176646 h 353292"/>
                  <a:gd name="connsiteX9" fmla="*/ 13882 w 592282"/>
                  <a:gd name="connsiteY9" fmla="*/ 107888 h 353292"/>
                  <a:gd name="connsiteX10" fmla="*/ 176646 w 592282"/>
                  <a:gd name="connsiteY10" fmla="*/ 0 h 353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92282" h="353292">
                    <a:moveTo>
                      <a:pt x="0" y="176645"/>
                    </a:moveTo>
                    <a:lnTo>
                      <a:pt x="0" y="176646"/>
                    </a:lnTo>
                    <a:lnTo>
                      <a:pt x="0" y="176646"/>
                    </a:lnTo>
                    <a:close/>
                    <a:moveTo>
                      <a:pt x="176646" y="0"/>
                    </a:moveTo>
                    <a:lnTo>
                      <a:pt x="592282" y="0"/>
                    </a:lnTo>
                    <a:lnTo>
                      <a:pt x="592282" y="353292"/>
                    </a:lnTo>
                    <a:lnTo>
                      <a:pt x="176646" y="353291"/>
                    </a:lnTo>
                    <a:cubicBezTo>
                      <a:pt x="103477" y="353291"/>
                      <a:pt x="40698" y="308805"/>
                      <a:pt x="13882" y="245404"/>
                    </a:cubicBezTo>
                    <a:lnTo>
                      <a:pt x="0" y="176646"/>
                    </a:lnTo>
                    <a:lnTo>
                      <a:pt x="13882" y="107888"/>
                    </a:lnTo>
                    <a:cubicBezTo>
                      <a:pt x="40698" y="44487"/>
                      <a:pt x="103477" y="0"/>
                      <a:pt x="176646" y="0"/>
                    </a:cubicBezTo>
                    <a:close/>
                  </a:path>
                </a:pathLst>
              </a:custGeom>
              <a:solidFill>
                <a:srgbClr val="0167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76" name="Freeform 75"/>
              <p:cNvSpPr/>
              <p:nvPr/>
            </p:nvSpPr>
            <p:spPr>
              <a:xfrm>
                <a:off x="0" y="5065566"/>
                <a:ext cx="4166758" cy="800099"/>
              </a:xfrm>
              <a:custGeom>
                <a:avLst/>
                <a:gdLst>
                  <a:gd name="connsiteX0" fmla="*/ 455897 w 4166758"/>
                  <a:gd name="connsiteY0" fmla="*/ 0 h 800099"/>
                  <a:gd name="connsiteX1" fmla="*/ 3855031 w 4166758"/>
                  <a:gd name="connsiteY1" fmla="*/ 0 h 800099"/>
                  <a:gd name="connsiteX2" fmla="*/ 4166758 w 4166758"/>
                  <a:gd name="connsiteY2" fmla="*/ 311727 h 800099"/>
                  <a:gd name="connsiteX3" fmla="*/ 3855031 w 4166758"/>
                  <a:gd name="connsiteY3" fmla="*/ 623454 h 800099"/>
                  <a:gd name="connsiteX4" fmla="*/ 1517075 w 4166758"/>
                  <a:gd name="connsiteY4" fmla="*/ 623454 h 800099"/>
                  <a:gd name="connsiteX5" fmla="*/ 1517075 w 4166758"/>
                  <a:gd name="connsiteY5" fmla="*/ 623449 h 800099"/>
                  <a:gd name="connsiteX6" fmla="*/ 592284 w 4166758"/>
                  <a:gd name="connsiteY6" fmla="*/ 623449 h 800099"/>
                  <a:gd name="connsiteX7" fmla="*/ 592284 w 4166758"/>
                  <a:gd name="connsiteY7" fmla="*/ 623454 h 800099"/>
                  <a:gd name="connsiteX8" fmla="*/ 176649 w 4166758"/>
                  <a:gd name="connsiteY8" fmla="*/ 623454 h 800099"/>
                  <a:gd name="connsiteX9" fmla="*/ 13885 w 4166758"/>
                  <a:gd name="connsiteY9" fmla="*/ 731342 h 800099"/>
                  <a:gd name="connsiteX10" fmla="*/ 3 w 4166758"/>
                  <a:gd name="connsiteY10" fmla="*/ 800099 h 800099"/>
                  <a:gd name="connsiteX11" fmla="*/ 3 w 4166758"/>
                  <a:gd name="connsiteY11" fmla="*/ 800099 h 800099"/>
                  <a:gd name="connsiteX12" fmla="*/ 3 w 4166758"/>
                  <a:gd name="connsiteY12" fmla="*/ 446808 h 800099"/>
                  <a:gd name="connsiteX13" fmla="*/ 4 w 4166758"/>
                  <a:gd name="connsiteY13" fmla="*/ 446808 h 800099"/>
                  <a:gd name="connsiteX14" fmla="*/ 4 w 4166758"/>
                  <a:gd name="connsiteY14" fmla="*/ 176666 h 800099"/>
                  <a:gd name="connsiteX15" fmla="*/ 0 w 4166758"/>
                  <a:gd name="connsiteY15" fmla="*/ 176647 h 800099"/>
                  <a:gd name="connsiteX16" fmla="*/ 13882 w 4166758"/>
                  <a:gd name="connsiteY16" fmla="*/ 107889 h 800099"/>
                  <a:gd name="connsiteX17" fmla="*/ 176646 w 4166758"/>
                  <a:gd name="connsiteY17" fmla="*/ 1 h 800099"/>
                  <a:gd name="connsiteX18" fmla="*/ 455897 w 4166758"/>
                  <a:gd name="connsiteY18" fmla="*/ 1 h 800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4166758" h="800099">
                    <a:moveTo>
                      <a:pt x="455897" y="0"/>
                    </a:moveTo>
                    <a:lnTo>
                      <a:pt x="3855031" y="0"/>
                    </a:lnTo>
                    <a:lnTo>
                      <a:pt x="4166758" y="311727"/>
                    </a:lnTo>
                    <a:lnTo>
                      <a:pt x="3855031" y="623454"/>
                    </a:lnTo>
                    <a:lnTo>
                      <a:pt x="1517075" y="623454"/>
                    </a:lnTo>
                    <a:lnTo>
                      <a:pt x="1517075" y="623449"/>
                    </a:lnTo>
                    <a:lnTo>
                      <a:pt x="592284" y="623449"/>
                    </a:lnTo>
                    <a:lnTo>
                      <a:pt x="592284" y="623454"/>
                    </a:lnTo>
                    <a:lnTo>
                      <a:pt x="176649" y="623454"/>
                    </a:lnTo>
                    <a:cubicBezTo>
                      <a:pt x="103480" y="623454"/>
                      <a:pt x="40701" y="667941"/>
                      <a:pt x="13885" y="731342"/>
                    </a:cubicBezTo>
                    <a:lnTo>
                      <a:pt x="3" y="800099"/>
                    </a:lnTo>
                    <a:lnTo>
                      <a:pt x="3" y="800099"/>
                    </a:lnTo>
                    <a:lnTo>
                      <a:pt x="3" y="446808"/>
                    </a:lnTo>
                    <a:lnTo>
                      <a:pt x="4" y="446808"/>
                    </a:lnTo>
                    <a:lnTo>
                      <a:pt x="4" y="176666"/>
                    </a:lnTo>
                    <a:lnTo>
                      <a:pt x="0" y="176647"/>
                    </a:lnTo>
                    <a:lnTo>
                      <a:pt x="13882" y="107889"/>
                    </a:lnTo>
                    <a:cubicBezTo>
                      <a:pt x="40698" y="44488"/>
                      <a:pt x="103477" y="1"/>
                      <a:pt x="176646" y="1"/>
                    </a:cubicBezTo>
                    <a:lnTo>
                      <a:pt x="455897" y="1"/>
                    </a:lnTo>
                    <a:close/>
                  </a:path>
                </a:pathLst>
              </a:custGeom>
              <a:solidFill>
                <a:srgbClr val="01A8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57200" rIns="365760" rtlCol="0" anchor="t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Step 4</a:t>
                </a:r>
                <a:endPara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77" name="Group 76"/>
          <p:cNvGrpSpPr/>
          <p:nvPr/>
        </p:nvGrpSpPr>
        <p:grpSpPr>
          <a:xfrm>
            <a:off x="304797" y="2769098"/>
            <a:ext cx="5128566" cy="1286082"/>
            <a:chOff x="1131873" y="1859279"/>
            <a:chExt cx="4169664" cy="1371600"/>
          </a:xfrm>
        </p:grpSpPr>
        <p:sp>
          <p:nvSpPr>
            <p:cNvPr id="78" name="Notched Right Arrow 77"/>
            <p:cNvSpPr/>
            <p:nvPr/>
          </p:nvSpPr>
          <p:spPr>
            <a:xfrm rot="16200000">
              <a:off x="3886199" y="2404801"/>
              <a:ext cx="1371600" cy="280555"/>
            </a:xfrm>
            <a:prstGeom prst="notchedRightArrow">
              <a:avLst>
                <a:gd name="adj1" fmla="val 100000"/>
                <a:gd name="adj2" fmla="val 74138"/>
              </a:avLst>
            </a:prstGeom>
            <a:solidFill>
              <a:srgbClr val="E038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36576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000" b="1"/>
            </a:p>
          </p:txBody>
        </p:sp>
        <p:grpSp>
          <p:nvGrpSpPr>
            <p:cNvPr id="79" name="Group 78"/>
            <p:cNvGrpSpPr/>
            <p:nvPr/>
          </p:nvGrpSpPr>
          <p:grpSpPr>
            <a:xfrm flipH="1">
              <a:off x="1131873" y="2328006"/>
              <a:ext cx="4169664" cy="659826"/>
              <a:chOff x="0" y="5065566"/>
              <a:chExt cx="4166758" cy="976745"/>
            </a:xfrm>
          </p:grpSpPr>
          <p:sp>
            <p:nvSpPr>
              <p:cNvPr id="80" name="Freeform 79"/>
              <p:cNvSpPr/>
              <p:nvPr/>
            </p:nvSpPr>
            <p:spPr>
              <a:xfrm>
                <a:off x="0" y="5065566"/>
                <a:ext cx="4166758" cy="800099"/>
              </a:xfrm>
              <a:custGeom>
                <a:avLst/>
                <a:gdLst>
                  <a:gd name="connsiteX0" fmla="*/ 455897 w 4166758"/>
                  <a:gd name="connsiteY0" fmla="*/ 0 h 800099"/>
                  <a:gd name="connsiteX1" fmla="*/ 3855031 w 4166758"/>
                  <a:gd name="connsiteY1" fmla="*/ 0 h 800099"/>
                  <a:gd name="connsiteX2" fmla="*/ 4166758 w 4166758"/>
                  <a:gd name="connsiteY2" fmla="*/ 311727 h 800099"/>
                  <a:gd name="connsiteX3" fmla="*/ 3855031 w 4166758"/>
                  <a:gd name="connsiteY3" fmla="*/ 623454 h 800099"/>
                  <a:gd name="connsiteX4" fmla="*/ 1517075 w 4166758"/>
                  <a:gd name="connsiteY4" fmla="*/ 623454 h 800099"/>
                  <a:gd name="connsiteX5" fmla="*/ 1517075 w 4166758"/>
                  <a:gd name="connsiteY5" fmla="*/ 623449 h 800099"/>
                  <a:gd name="connsiteX6" fmla="*/ 592284 w 4166758"/>
                  <a:gd name="connsiteY6" fmla="*/ 623449 h 800099"/>
                  <a:gd name="connsiteX7" fmla="*/ 592284 w 4166758"/>
                  <a:gd name="connsiteY7" fmla="*/ 623454 h 800099"/>
                  <a:gd name="connsiteX8" fmla="*/ 176649 w 4166758"/>
                  <a:gd name="connsiteY8" fmla="*/ 623454 h 800099"/>
                  <a:gd name="connsiteX9" fmla="*/ 13885 w 4166758"/>
                  <a:gd name="connsiteY9" fmla="*/ 731342 h 800099"/>
                  <a:gd name="connsiteX10" fmla="*/ 3 w 4166758"/>
                  <a:gd name="connsiteY10" fmla="*/ 800099 h 800099"/>
                  <a:gd name="connsiteX11" fmla="*/ 3 w 4166758"/>
                  <a:gd name="connsiteY11" fmla="*/ 800099 h 800099"/>
                  <a:gd name="connsiteX12" fmla="*/ 3 w 4166758"/>
                  <a:gd name="connsiteY12" fmla="*/ 446808 h 800099"/>
                  <a:gd name="connsiteX13" fmla="*/ 4 w 4166758"/>
                  <a:gd name="connsiteY13" fmla="*/ 446808 h 800099"/>
                  <a:gd name="connsiteX14" fmla="*/ 4 w 4166758"/>
                  <a:gd name="connsiteY14" fmla="*/ 176666 h 800099"/>
                  <a:gd name="connsiteX15" fmla="*/ 0 w 4166758"/>
                  <a:gd name="connsiteY15" fmla="*/ 176647 h 800099"/>
                  <a:gd name="connsiteX16" fmla="*/ 13882 w 4166758"/>
                  <a:gd name="connsiteY16" fmla="*/ 107889 h 800099"/>
                  <a:gd name="connsiteX17" fmla="*/ 176646 w 4166758"/>
                  <a:gd name="connsiteY17" fmla="*/ 1 h 800099"/>
                  <a:gd name="connsiteX18" fmla="*/ 455897 w 4166758"/>
                  <a:gd name="connsiteY18" fmla="*/ 1 h 800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4166758" h="800099">
                    <a:moveTo>
                      <a:pt x="455897" y="0"/>
                    </a:moveTo>
                    <a:lnTo>
                      <a:pt x="3855031" y="0"/>
                    </a:lnTo>
                    <a:lnTo>
                      <a:pt x="4166758" y="311727"/>
                    </a:lnTo>
                    <a:lnTo>
                      <a:pt x="3855031" y="623454"/>
                    </a:lnTo>
                    <a:lnTo>
                      <a:pt x="1517075" y="623454"/>
                    </a:lnTo>
                    <a:lnTo>
                      <a:pt x="1517075" y="623449"/>
                    </a:lnTo>
                    <a:lnTo>
                      <a:pt x="592284" y="623449"/>
                    </a:lnTo>
                    <a:lnTo>
                      <a:pt x="592284" y="623454"/>
                    </a:lnTo>
                    <a:lnTo>
                      <a:pt x="176649" y="623454"/>
                    </a:lnTo>
                    <a:cubicBezTo>
                      <a:pt x="103480" y="623454"/>
                      <a:pt x="40701" y="667941"/>
                      <a:pt x="13885" y="731342"/>
                    </a:cubicBezTo>
                    <a:lnTo>
                      <a:pt x="3" y="800099"/>
                    </a:lnTo>
                    <a:lnTo>
                      <a:pt x="3" y="800099"/>
                    </a:lnTo>
                    <a:lnTo>
                      <a:pt x="3" y="446808"/>
                    </a:lnTo>
                    <a:lnTo>
                      <a:pt x="4" y="446808"/>
                    </a:lnTo>
                    <a:lnTo>
                      <a:pt x="4" y="176666"/>
                    </a:lnTo>
                    <a:lnTo>
                      <a:pt x="0" y="176647"/>
                    </a:lnTo>
                    <a:lnTo>
                      <a:pt x="13882" y="107889"/>
                    </a:lnTo>
                    <a:cubicBezTo>
                      <a:pt x="40698" y="44488"/>
                      <a:pt x="103477" y="1"/>
                      <a:pt x="176646" y="1"/>
                    </a:cubicBezTo>
                    <a:lnTo>
                      <a:pt x="455897" y="1"/>
                    </a:lnTo>
                    <a:close/>
                  </a:path>
                </a:pathLst>
              </a:custGeom>
              <a:solidFill>
                <a:srgbClr val="BE1D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5760" rIns="457200" rtlCol="0" anchor="t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/>
                <a:r>
                  <a:rPr lang="en-US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Step 3</a:t>
                </a:r>
                <a:endPara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81" name="Freeform 80"/>
              <p:cNvSpPr/>
              <p:nvPr/>
            </p:nvSpPr>
            <p:spPr>
              <a:xfrm>
                <a:off x="0" y="5689019"/>
                <a:ext cx="592282" cy="353292"/>
              </a:xfrm>
              <a:custGeom>
                <a:avLst/>
                <a:gdLst>
                  <a:gd name="connsiteX0" fmla="*/ 0 w 592282"/>
                  <a:gd name="connsiteY0" fmla="*/ 176645 h 353292"/>
                  <a:gd name="connsiteX1" fmla="*/ 0 w 592282"/>
                  <a:gd name="connsiteY1" fmla="*/ 176646 h 353292"/>
                  <a:gd name="connsiteX2" fmla="*/ 0 w 592282"/>
                  <a:gd name="connsiteY2" fmla="*/ 176646 h 353292"/>
                  <a:gd name="connsiteX3" fmla="*/ 176646 w 592282"/>
                  <a:gd name="connsiteY3" fmla="*/ 0 h 353292"/>
                  <a:gd name="connsiteX4" fmla="*/ 592282 w 592282"/>
                  <a:gd name="connsiteY4" fmla="*/ 0 h 353292"/>
                  <a:gd name="connsiteX5" fmla="*/ 592282 w 592282"/>
                  <a:gd name="connsiteY5" fmla="*/ 353292 h 353292"/>
                  <a:gd name="connsiteX6" fmla="*/ 176646 w 592282"/>
                  <a:gd name="connsiteY6" fmla="*/ 353291 h 353292"/>
                  <a:gd name="connsiteX7" fmla="*/ 13882 w 592282"/>
                  <a:gd name="connsiteY7" fmla="*/ 245404 h 353292"/>
                  <a:gd name="connsiteX8" fmla="*/ 0 w 592282"/>
                  <a:gd name="connsiteY8" fmla="*/ 176646 h 353292"/>
                  <a:gd name="connsiteX9" fmla="*/ 13882 w 592282"/>
                  <a:gd name="connsiteY9" fmla="*/ 107888 h 353292"/>
                  <a:gd name="connsiteX10" fmla="*/ 176646 w 592282"/>
                  <a:gd name="connsiteY10" fmla="*/ 0 h 353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92282" h="353292">
                    <a:moveTo>
                      <a:pt x="0" y="176645"/>
                    </a:moveTo>
                    <a:lnTo>
                      <a:pt x="0" y="176646"/>
                    </a:lnTo>
                    <a:lnTo>
                      <a:pt x="0" y="176646"/>
                    </a:lnTo>
                    <a:close/>
                    <a:moveTo>
                      <a:pt x="176646" y="0"/>
                    </a:moveTo>
                    <a:lnTo>
                      <a:pt x="592282" y="0"/>
                    </a:lnTo>
                    <a:lnTo>
                      <a:pt x="592282" y="353292"/>
                    </a:lnTo>
                    <a:lnTo>
                      <a:pt x="176646" y="353291"/>
                    </a:lnTo>
                    <a:cubicBezTo>
                      <a:pt x="103477" y="353291"/>
                      <a:pt x="40698" y="308805"/>
                      <a:pt x="13882" y="245404"/>
                    </a:cubicBezTo>
                    <a:lnTo>
                      <a:pt x="0" y="176646"/>
                    </a:lnTo>
                    <a:lnTo>
                      <a:pt x="13882" y="107888"/>
                    </a:lnTo>
                    <a:cubicBezTo>
                      <a:pt x="40698" y="44487"/>
                      <a:pt x="103477" y="0"/>
                      <a:pt x="176646" y="0"/>
                    </a:cubicBezTo>
                    <a:close/>
                  </a:path>
                </a:pathLst>
              </a:custGeom>
              <a:solidFill>
                <a:srgbClr val="71111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</p:grpSp>
      </p:grpSp>
      <p:sp>
        <p:nvSpPr>
          <p:cNvPr id="82" name="Notched Right Arrow 81"/>
          <p:cNvSpPr/>
          <p:nvPr/>
        </p:nvSpPr>
        <p:spPr>
          <a:xfrm rot="16200000">
            <a:off x="3760070" y="4545355"/>
            <a:ext cx="1551970" cy="345074"/>
          </a:xfrm>
          <a:prstGeom prst="notchedRightArrow">
            <a:avLst>
              <a:gd name="adj1" fmla="val 100000"/>
              <a:gd name="adj2" fmla="val 74138"/>
            </a:avLst>
          </a:prstGeom>
          <a:solidFill>
            <a:srgbClr val="65C3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27432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sz="2000" b="1"/>
          </a:p>
        </p:txBody>
      </p:sp>
      <p:grpSp>
        <p:nvGrpSpPr>
          <p:cNvPr id="83" name="Group 82"/>
          <p:cNvGrpSpPr/>
          <p:nvPr/>
        </p:nvGrpSpPr>
        <p:grpSpPr>
          <a:xfrm>
            <a:off x="3638009" y="4494191"/>
            <a:ext cx="5124991" cy="618686"/>
            <a:chOff x="0" y="5065566"/>
            <a:chExt cx="4166758" cy="976745"/>
          </a:xfrm>
        </p:grpSpPr>
        <p:sp>
          <p:nvSpPr>
            <p:cNvPr id="84" name="Freeform 83"/>
            <p:cNvSpPr/>
            <p:nvPr/>
          </p:nvSpPr>
          <p:spPr>
            <a:xfrm>
              <a:off x="0" y="5689019"/>
              <a:ext cx="592282" cy="353292"/>
            </a:xfrm>
            <a:custGeom>
              <a:avLst/>
              <a:gdLst>
                <a:gd name="connsiteX0" fmla="*/ 0 w 592282"/>
                <a:gd name="connsiteY0" fmla="*/ 176645 h 353292"/>
                <a:gd name="connsiteX1" fmla="*/ 0 w 592282"/>
                <a:gd name="connsiteY1" fmla="*/ 176646 h 353292"/>
                <a:gd name="connsiteX2" fmla="*/ 0 w 592282"/>
                <a:gd name="connsiteY2" fmla="*/ 176646 h 353292"/>
                <a:gd name="connsiteX3" fmla="*/ 176646 w 592282"/>
                <a:gd name="connsiteY3" fmla="*/ 0 h 353292"/>
                <a:gd name="connsiteX4" fmla="*/ 592282 w 592282"/>
                <a:gd name="connsiteY4" fmla="*/ 0 h 353292"/>
                <a:gd name="connsiteX5" fmla="*/ 592282 w 592282"/>
                <a:gd name="connsiteY5" fmla="*/ 353292 h 353292"/>
                <a:gd name="connsiteX6" fmla="*/ 176646 w 592282"/>
                <a:gd name="connsiteY6" fmla="*/ 353291 h 353292"/>
                <a:gd name="connsiteX7" fmla="*/ 13882 w 592282"/>
                <a:gd name="connsiteY7" fmla="*/ 245404 h 353292"/>
                <a:gd name="connsiteX8" fmla="*/ 0 w 592282"/>
                <a:gd name="connsiteY8" fmla="*/ 176646 h 353292"/>
                <a:gd name="connsiteX9" fmla="*/ 13882 w 592282"/>
                <a:gd name="connsiteY9" fmla="*/ 107888 h 353292"/>
                <a:gd name="connsiteX10" fmla="*/ 176646 w 592282"/>
                <a:gd name="connsiteY10" fmla="*/ 0 h 353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92282" h="353292">
                  <a:moveTo>
                    <a:pt x="0" y="176645"/>
                  </a:moveTo>
                  <a:lnTo>
                    <a:pt x="0" y="176646"/>
                  </a:lnTo>
                  <a:lnTo>
                    <a:pt x="0" y="176646"/>
                  </a:lnTo>
                  <a:close/>
                  <a:moveTo>
                    <a:pt x="176646" y="0"/>
                  </a:moveTo>
                  <a:lnTo>
                    <a:pt x="592282" y="0"/>
                  </a:lnTo>
                  <a:lnTo>
                    <a:pt x="592282" y="353292"/>
                  </a:lnTo>
                  <a:lnTo>
                    <a:pt x="176646" y="353291"/>
                  </a:lnTo>
                  <a:cubicBezTo>
                    <a:pt x="103477" y="353291"/>
                    <a:pt x="40698" y="308805"/>
                    <a:pt x="13882" y="245404"/>
                  </a:cubicBezTo>
                  <a:lnTo>
                    <a:pt x="0" y="176646"/>
                  </a:lnTo>
                  <a:lnTo>
                    <a:pt x="13882" y="107888"/>
                  </a:lnTo>
                  <a:cubicBezTo>
                    <a:pt x="40698" y="44487"/>
                    <a:pt x="103477" y="0"/>
                    <a:pt x="176646" y="0"/>
                  </a:cubicBezTo>
                  <a:close/>
                </a:path>
              </a:pathLst>
            </a:custGeom>
            <a:solidFill>
              <a:srgbClr val="1468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0" y="5065566"/>
              <a:ext cx="4166758" cy="800099"/>
            </a:xfrm>
            <a:custGeom>
              <a:avLst/>
              <a:gdLst>
                <a:gd name="connsiteX0" fmla="*/ 455897 w 4166758"/>
                <a:gd name="connsiteY0" fmla="*/ 0 h 800099"/>
                <a:gd name="connsiteX1" fmla="*/ 3855031 w 4166758"/>
                <a:gd name="connsiteY1" fmla="*/ 0 h 800099"/>
                <a:gd name="connsiteX2" fmla="*/ 4166758 w 4166758"/>
                <a:gd name="connsiteY2" fmla="*/ 311727 h 800099"/>
                <a:gd name="connsiteX3" fmla="*/ 3855031 w 4166758"/>
                <a:gd name="connsiteY3" fmla="*/ 623454 h 800099"/>
                <a:gd name="connsiteX4" fmla="*/ 1517075 w 4166758"/>
                <a:gd name="connsiteY4" fmla="*/ 623454 h 800099"/>
                <a:gd name="connsiteX5" fmla="*/ 1517075 w 4166758"/>
                <a:gd name="connsiteY5" fmla="*/ 623449 h 800099"/>
                <a:gd name="connsiteX6" fmla="*/ 592284 w 4166758"/>
                <a:gd name="connsiteY6" fmla="*/ 623449 h 800099"/>
                <a:gd name="connsiteX7" fmla="*/ 592284 w 4166758"/>
                <a:gd name="connsiteY7" fmla="*/ 623454 h 800099"/>
                <a:gd name="connsiteX8" fmla="*/ 176649 w 4166758"/>
                <a:gd name="connsiteY8" fmla="*/ 623454 h 800099"/>
                <a:gd name="connsiteX9" fmla="*/ 13885 w 4166758"/>
                <a:gd name="connsiteY9" fmla="*/ 731342 h 800099"/>
                <a:gd name="connsiteX10" fmla="*/ 3 w 4166758"/>
                <a:gd name="connsiteY10" fmla="*/ 800099 h 800099"/>
                <a:gd name="connsiteX11" fmla="*/ 3 w 4166758"/>
                <a:gd name="connsiteY11" fmla="*/ 800099 h 800099"/>
                <a:gd name="connsiteX12" fmla="*/ 3 w 4166758"/>
                <a:gd name="connsiteY12" fmla="*/ 446808 h 800099"/>
                <a:gd name="connsiteX13" fmla="*/ 4 w 4166758"/>
                <a:gd name="connsiteY13" fmla="*/ 446808 h 800099"/>
                <a:gd name="connsiteX14" fmla="*/ 4 w 4166758"/>
                <a:gd name="connsiteY14" fmla="*/ 176666 h 800099"/>
                <a:gd name="connsiteX15" fmla="*/ 0 w 4166758"/>
                <a:gd name="connsiteY15" fmla="*/ 176647 h 800099"/>
                <a:gd name="connsiteX16" fmla="*/ 13882 w 4166758"/>
                <a:gd name="connsiteY16" fmla="*/ 107889 h 800099"/>
                <a:gd name="connsiteX17" fmla="*/ 176646 w 4166758"/>
                <a:gd name="connsiteY17" fmla="*/ 1 h 800099"/>
                <a:gd name="connsiteX18" fmla="*/ 455897 w 4166758"/>
                <a:gd name="connsiteY18" fmla="*/ 1 h 800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166758" h="800099">
                  <a:moveTo>
                    <a:pt x="455897" y="0"/>
                  </a:moveTo>
                  <a:lnTo>
                    <a:pt x="3855031" y="0"/>
                  </a:lnTo>
                  <a:lnTo>
                    <a:pt x="4166758" y="311727"/>
                  </a:lnTo>
                  <a:lnTo>
                    <a:pt x="3855031" y="623454"/>
                  </a:lnTo>
                  <a:lnTo>
                    <a:pt x="1517075" y="623454"/>
                  </a:lnTo>
                  <a:lnTo>
                    <a:pt x="1517075" y="623449"/>
                  </a:lnTo>
                  <a:lnTo>
                    <a:pt x="592284" y="623449"/>
                  </a:lnTo>
                  <a:lnTo>
                    <a:pt x="592284" y="623454"/>
                  </a:lnTo>
                  <a:lnTo>
                    <a:pt x="176649" y="623454"/>
                  </a:lnTo>
                  <a:cubicBezTo>
                    <a:pt x="103480" y="623454"/>
                    <a:pt x="40701" y="667941"/>
                    <a:pt x="13885" y="731342"/>
                  </a:cubicBezTo>
                  <a:lnTo>
                    <a:pt x="3" y="800099"/>
                  </a:lnTo>
                  <a:lnTo>
                    <a:pt x="3" y="800099"/>
                  </a:lnTo>
                  <a:lnTo>
                    <a:pt x="3" y="446808"/>
                  </a:lnTo>
                  <a:lnTo>
                    <a:pt x="4" y="446808"/>
                  </a:lnTo>
                  <a:lnTo>
                    <a:pt x="4" y="176666"/>
                  </a:lnTo>
                  <a:lnTo>
                    <a:pt x="0" y="176647"/>
                  </a:lnTo>
                  <a:lnTo>
                    <a:pt x="13882" y="107889"/>
                  </a:lnTo>
                  <a:cubicBezTo>
                    <a:pt x="40698" y="44488"/>
                    <a:pt x="103477" y="1"/>
                    <a:pt x="176646" y="1"/>
                  </a:cubicBezTo>
                  <a:lnTo>
                    <a:pt x="455897" y="1"/>
                  </a:lnTo>
                  <a:close/>
                </a:path>
              </a:pathLst>
            </a:custGeom>
            <a:solidFill>
              <a:srgbClr val="27A9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Ins="274320" rtlCol="0" anchor="t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Step 2</a:t>
              </a:r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86" name="Notched Right Arrow 85"/>
          <p:cNvSpPr/>
          <p:nvPr/>
        </p:nvSpPr>
        <p:spPr>
          <a:xfrm rot="16200000">
            <a:off x="4006392" y="5698601"/>
            <a:ext cx="1059323" cy="345075"/>
          </a:xfrm>
          <a:prstGeom prst="notchedRightArrow">
            <a:avLst>
              <a:gd name="adj1" fmla="val 100000"/>
              <a:gd name="adj2" fmla="val 74138"/>
            </a:avLst>
          </a:prstGeom>
          <a:solidFill>
            <a:srgbClr val="7A7A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7432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b="1"/>
          </a:p>
        </p:txBody>
      </p:sp>
      <p:grpSp>
        <p:nvGrpSpPr>
          <p:cNvPr id="87" name="Group 86"/>
          <p:cNvGrpSpPr/>
          <p:nvPr/>
        </p:nvGrpSpPr>
        <p:grpSpPr>
          <a:xfrm flipH="1">
            <a:off x="304797" y="5713391"/>
            <a:ext cx="5128566" cy="618686"/>
            <a:chOff x="0" y="5065566"/>
            <a:chExt cx="4166758" cy="976745"/>
          </a:xfrm>
        </p:grpSpPr>
        <p:sp>
          <p:nvSpPr>
            <p:cNvPr id="88" name="Freeform 87"/>
            <p:cNvSpPr/>
            <p:nvPr/>
          </p:nvSpPr>
          <p:spPr>
            <a:xfrm>
              <a:off x="0" y="5065566"/>
              <a:ext cx="4166758" cy="800099"/>
            </a:xfrm>
            <a:custGeom>
              <a:avLst/>
              <a:gdLst>
                <a:gd name="connsiteX0" fmla="*/ 455897 w 4166758"/>
                <a:gd name="connsiteY0" fmla="*/ 0 h 800099"/>
                <a:gd name="connsiteX1" fmla="*/ 3855031 w 4166758"/>
                <a:gd name="connsiteY1" fmla="*/ 0 h 800099"/>
                <a:gd name="connsiteX2" fmla="*/ 4166758 w 4166758"/>
                <a:gd name="connsiteY2" fmla="*/ 311727 h 800099"/>
                <a:gd name="connsiteX3" fmla="*/ 3855031 w 4166758"/>
                <a:gd name="connsiteY3" fmla="*/ 623454 h 800099"/>
                <a:gd name="connsiteX4" fmla="*/ 1517075 w 4166758"/>
                <a:gd name="connsiteY4" fmla="*/ 623454 h 800099"/>
                <a:gd name="connsiteX5" fmla="*/ 1517075 w 4166758"/>
                <a:gd name="connsiteY5" fmla="*/ 623449 h 800099"/>
                <a:gd name="connsiteX6" fmla="*/ 592284 w 4166758"/>
                <a:gd name="connsiteY6" fmla="*/ 623449 h 800099"/>
                <a:gd name="connsiteX7" fmla="*/ 592284 w 4166758"/>
                <a:gd name="connsiteY7" fmla="*/ 623454 h 800099"/>
                <a:gd name="connsiteX8" fmla="*/ 176649 w 4166758"/>
                <a:gd name="connsiteY8" fmla="*/ 623454 h 800099"/>
                <a:gd name="connsiteX9" fmla="*/ 13885 w 4166758"/>
                <a:gd name="connsiteY9" fmla="*/ 731342 h 800099"/>
                <a:gd name="connsiteX10" fmla="*/ 3 w 4166758"/>
                <a:gd name="connsiteY10" fmla="*/ 800099 h 800099"/>
                <a:gd name="connsiteX11" fmla="*/ 3 w 4166758"/>
                <a:gd name="connsiteY11" fmla="*/ 800099 h 800099"/>
                <a:gd name="connsiteX12" fmla="*/ 3 w 4166758"/>
                <a:gd name="connsiteY12" fmla="*/ 446808 h 800099"/>
                <a:gd name="connsiteX13" fmla="*/ 4 w 4166758"/>
                <a:gd name="connsiteY13" fmla="*/ 446808 h 800099"/>
                <a:gd name="connsiteX14" fmla="*/ 4 w 4166758"/>
                <a:gd name="connsiteY14" fmla="*/ 176666 h 800099"/>
                <a:gd name="connsiteX15" fmla="*/ 0 w 4166758"/>
                <a:gd name="connsiteY15" fmla="*/ 176647 h 800099"/>
                <a:gd name="connsiteX16" fmla="*/ 13882 w 4166758"/>
                <a:gd name="connsiteY16" fmla="*/ 107889 h 800099"/>
                <a:gd name="connsiteX17" fmla="*/ 176646 w 4166758"/>
                <a:gd name="connsiteY17" fmla="*/ 1 h 800099"/>
                <a:gd name="connsiteX18" fmla="*/ 455897 w 4166758"/>
                <a:gd name="connsiteY18" fmla="*/ 1 h 800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166758" h="800099">
                  <a:moveTo>
                    <a:pt x="455897" y="0"/>
                  </a:moveTo>
                  <a:lnTo>
                    <a:pt x="3855031" y="0"/>
                  </a:lnTo>
                  <a:lnTo>
                    <a:pt x="4166758" y="311727"/>
                  </a:lnTo>
                  <a:lnTo>
                    <a:pt x="3855031" y="623454"/>
                  </a:lnTo>
                  <a:lnTo>
                    <a:pt x="1517075" y="623454"/>
                  </a:lnTo>
                  <a:lnTo>
                    <a:pt x="1517075" y="623449"/>
                  </a:lnTo>
                  <a:lnTo>
                    <a:pt x="592284" y="623449"/>
                  </a:lnTo>
                  <a:lnTo>
                    <a:pt x="592284" y="623454"/>
                  </a:lnTo>
                  <a:lnTo>
                    <a:pt x="176649" y="623454"/>
                  </a:lnTo>
                  <a:cubicBezTo>
                    <a:pt x="103480" y="623454"/>
                    <a:pt x="40701" y="667941"/>
                    <a:pt x="13885" y="731342"/>
                  </a:cubicBezTo>
                  <a:lnTo>
                    <a:pt x="3" y="800099"/>
                  </a:lnTo>
                  <a:lnTo>
                    <a:pt x="3" y="800099"/>
                  </a:lnTo>
                  <a:lnTo>
                    <a:pt x="3" y="446808"/>
                  </a:lnTo>
                  <a:lnTo>
                    <a:pt x="4" y="446808"/>
                  </a:lnTo>
                  <a:lnTo>
                    <a:pt x="4" y="176666"/>
                  </a:lnTo>
                  <a:lnTo>
                    <a:pt x="0" y="176647"/>
                  </a:lnTo>
                  <a:lnTo>
                    <a:pt x="13882" y="107889"/>
                  </a:lnTo>
                  <a:cubicBezTo>
                    <a:pt x="40698" y="44488"/>
                    <a:pt x="103477" y="1"/>
                    <a:pt x="176646" y="1"/>
                  </a:cubicBezTo>
                  <a:lnTo>
                    <a:pt x="455897" y="1"/>
                  </a:lnTo>
                  <a:close/>
                </a:path>
              </a:pathLst>
            </a:custGeom>
            <a:solidFill>
              <a:srgbClr val="5A5A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4320" rIns="457200" rtlCol="0" anchor="t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Step 1</a:t>
              </a:r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9" name="Freeform 88"/>
            <p:cNvSpPr/>
            <p:nvPr/>
          </p:nvSpPr>
          <p:spPr>
            <a:xfrm>
              <a:off x="0" y="5689019"/>
              <a:ext cx="592282" cy="353292"/>
            </a:xfrm>
            <a:custGeom>
              <a:avLst/>
              <a:gdLst>
                <a:gd name="connsiteX0" fmla="*/ 0 w 592282"/>
                <a:gd name="connsiteY0" fmla="*/ 176645 h 353292"/>
                <a:gd name="connsiteX1" fmla="*/ 0 w 592282"/>
                <a:gd name="connsiteY1" fmla="*/ 176646 h 353292"/>
                <a:gd name="connsiteX2" fmla="*/ 0 w 592282"/>
                <a:gd name="connsiteY2" fmla="*/ 176646 h 353292"/>
                <a:gd name="connsiteX3" fmla="*/ 176646 w 592282"/>
                <a:gd name="connsiteY3" fmla="*/ 0 h 353292"/>
                <a:gd name="connsiteX4" fmla="*/ 592282 w 592282"/>
                <a:gd name="connsiteY4" fmla="*/ 0 h 353292"/>
                <a:gd name="connsiteX5" fmla="*/ 592282 w 592282"/>
                <a:gd name="connsiteY5" fmla="*/ 353292 h 353292"/>
                <a:gd name="connsiteX6" fmla="*/ 176646 w 592282"/>
                <a:gd name="connsiteY6" fmla="*/ 353291 h 353292"/>
                <a:gd name="connsiteX7" fmla="*/ 13882 w 592282"/>
                <a:gd name="connsiteY7" fmla="*/ 245404 h 353292"/>
                <a:gd name="connsiteX8" fmla="*/ 0 w 592282"/>
                <a:gd name="connsiteY8" fmla="*/ 176646 h 353292"/>
                <a:gd name="connsiteX9" fmla="*/ 13882 w 592282"/>
                <a:gd name="connsiteY9" fmla="*/ 107888 h 353292"/>
                <a:gd name="connsiteX10" fmla="*/ 176646 w 592282"/>
                <a:gd name="connsiteY10" fmla="*/ 0 h 353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92282" h="353292">
                  <a:moveTo>
                    <a:pt x="0" y="176645"/>
                  </a:moveTo>
                  <a:lnTo>
                    <a:pt x="0" y="176646"/>
                  </a:lnTo>
                  <a:lnTo>
                    <a:pt x="0" y="176646"/>
                  </a:lnTo>
                  <a:close/>
                  <a:moveTo>
                    <a:pt x="176646" y="0"/>
                  </a:moveTo>
                  <a:lnTo>
                    <a:pt x="592282" y="0"/>
                  </a:lnTo>
                  <a:lnTo>
                    <a:pt x="592282" y="353292"/>
                  </a:lnTo>
                  <a:lnTo>
                    <a:pt x="176646" y="353291"/>
                  </a:lnTo>
                  <a:cubicBezTo>
                    <a:pt x="103477" y="353291"/>
                    <a:pt x="40698" y="308805"/>
                    <a:pt x="13882" y="245404"/>
                  </a:cubicBezTo>
                  <a:lnTo>
                    <a:pt x="0" y="176646"/>
                  </a:lnTo>
                  <a:lnTo>
                    <a:pt x="13882" y="107888"/>
                  </a:lnTo>
                  <a:cubicBezTo>
                    <a:pt x="40698" y="44487"/>
                    <a:pt x="103477" y="0"/>
                    <a:pt x="176646" y="0"/>
                  </a:cubicBezTo>
                  <a:close/>
                </a:path>
              </a:pathLst>
            </a:custGeom>
            <a:solidFill>
              <a:srgbClr val="3737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90" name="Rectangle 89"/>
          <p:cNvSpPr/>
          <p:nvPr/>
        </p:nvSpPr>
        <p:spPr>
          <a:xfrm>
            <a:off x="5624254" y="2762817"/>
            <a:ext cx="3138746" cy="138499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ea typeface="MS Mincho" pitchFamily="49" charset="-128"/>
                <a:cs typeface="Andalus" pitchFamily="18" charset="-78"/>
              </a:rPr>
              <a:t>Preparation of  arrangement  movement </a:t>
            </a:r>
            <a:r>
              <a:rPr lang="en-US" sz="1050" dirty="0" smtClean="0">
                <a:ea typeface="MS Mincho" pitchFamily="49" charset="-128"/>
                <a:cs typeface="Andalus" pitchFamily="18" charset="-78"/>
              </a:rPr>
              <a:t>by </a:t>
            </a:r>
            <a:r>
              <a:rPr lang="en-US" sz="1050" dirty="0">
                <a:ea typeface="MS Mincho" pitchFamily="49" charset="-128"/>
                <a:cs typeface="Andalus" pitchFamily="18" charset="-78"/>
              </a:rPr>
              <a:t>team according to an agreed </a:t>
            </a:r>
            <a:r>
              <a:rPr lang="en-US" sz="1050" dirty="0" smtClean="0">
                <a:ea typeface="MS Mincho" pitchFamily="49" charset="-128"/>
                <a:cs typeface="Andalus" pitchFamily="18" charset="-78"/>
              </a:rPr>
              <a:t>schedule planning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ea typeface="MS Mincho" pitchFamily="49" charset="-128"/>
                <a:cs typeface="Andalus" pitchFamily="18" charset="-78"/>
              </a:rPr>
              <a:t>Arrangement of </a:t>
            </a:r>
            <a:r>
              <a:rPr lang="en-US" sz="1050" dirty="0" smtClean="0">
                <a:ea typeface="MS Mincho" pitchFamily="49" charset="-128"/>
                <a:cs typeface="Andalus" pitchFamily="18" charset="-78"/>
              </a:rPr>
              <a:t> Transportation </a:t>
            </a:r>
            <a:r>
              <a:rPr lang="en-US" sz="1050" dirty="0">
                <a:ea typeface="MS Mincho" pitchFamily="49" charset="-128"/>
                <a:cs typeface="Andalus" pitchFamily="18" charset="-78"/>
              </a:rPr>
              <a:t>by </a:t>
            </a:r>
            <a:r>
              <a:rPr lang="en-US" sz="1050" dirty="0" smtClean="0">
                <a:ea typeface="MS Mincho" pitchFamily="49" charset="-128"/>
                <a:cs typeface="Andalus" pitchFamily="18" charset="-78"/>
              </a:rPr>
              <a:t>zone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ea typeface="MS Mincho" pitchFamily="49" charset="-128"/>
                <a:cs typeface="Andalus" pitchFamily="18" charset="-78"/>
              </a:rPr>
              <a:t>Preparation of meals, arrangement </a:t>
            </a:r>
            <a:r>
              <a:rPr lang="en-US" sz="1050" dirty="0" smtClean="0">
                <a:ea typeface="MS Mincho" pitchFamily="49" charset="-128"/>
                <a:cs typeface="Andalus" pitchFamily="18" charset="-78"/>
              </a:rPr>
              <a:t> of </a:t>
            </a:r>
            <a:r>
              <a:rPr lang="en-US" sz="1050" dirty="0">
                <a:ea typeface="MS Mincho" pitchFamily="49" charset="-128"/>
                <a:cs typeface="Andalus" pitchFamily="18" charset="-78"/>
              </a:rPr>
              <a:t>site &amp; training </a:t>
            </a:r>
            <a:r>
              <a:rPr lang="en-US" sz="1050" dirty="0" err="1" smtClean="0">
                <a:ea typeface="MS Mincho" pitchFamily="49" charset="-128"/>
                <a:cs typeface="Andalus" pitchFamily="18" charset="-78"/>
              </a:rPr>
              <a:t>programme</a:t>
            </a:r>
            <a:endParaRPr lang="en-US" sz="1050" dirty="0" smtClean="0">
              <a:ea typeface="MS Mincho" pitchFamily="49" charset="-128"/>
              <a:cs typeface="Andalus" pitchFamily="18" charset="-7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ea typeface="MS Mincho" pitchFamily="49" charset="-128"/>
                <a:cs typeface="Andalus" pitchFamily="18" charset="-78"/>
              </a:rPr>
              <a:t>Arrangement  team on advertisement </a:t>
            </a:r>
            <a:r>
              <a:rPr lang="en-US" sz="1050" dirty="0" smtClean="0">
                <a:ea typeface="MS Mincho" pitchFamily="49" charset="-128"/>
                <a:cs typeface="Andalus" pitchFamily="18" charset="-78"/>
              </a:rPr>
              <a:t>&amp; promotion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ea typeface="MS Mincho" pitchFamily="49" charset="-128"/>
                <a:cs typeface="Andalus" pitchFamily="18" charset="-78"/>
              </a:rPr>
              <a:t>Site arrangement with SKMM, </a:t>
            </a:r>
            <a:r>
              <a:rPr lang="en-US" sz="1050" dirty="0" smtClean="0">
                <a:ea typeface="MS Mincho" pitchFamily="49" charset="-128"/>
                <a:cs typeface="Andalus" pitchFamily="18" charset="-78"/>
              </a:rPr>
              <a:t>Service </a:t>
            </a:r>
            <a:r>
              <a:rPr lang="en-US" sz="1050" dirty="0">
                <a:ea typeface="MS Mincho" pitchFamily="49" charset="-128"/>
                <a:cs typeface="Andalus" pitchFamily="18" charset="-78"/>
              </a:rPr>
              <a:t>provider and </a:t>
            </a:r>
            <a:r>
              <a:rPr lang="en-US" sz="1050" dirty="0" smtClean="0">
                <a:ea typeface="MS Mincho" pitchFamily="49" charset="-128"/>
                <a:cs typeface="Andalus" pitchFamily="18" charset="-78"/>
              </a:rPr>
              <a:t>vendor</a:t>
            </a:r>
            <a:endParaRPr lang="en-US" sz="1050" dirty="0">
              <a:ea typeface="MS Mincho" pitchFamily="49" charset="-128"/>
              <a:cs typeface="Andalus" pitchFamily="18" charset="-78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381000" y="1679665"/>
            <a:ext cx="2988786" cy="122341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r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dk1"/>
                </a:solidFill>
                <a:ea typeface="MS Mincho" pitchFamily="49" charset="-128"/>
                <a:cs typeface="Andalus" pitchFamily="18" charset="-78"/>
              </a:rPr>
              <a:t>Preparation daily </a:t>
            </a:r>
            <a:r>
              <a:rPr lang="en-US" sz="1050" dirty="0" smtClean="0">
                <a:solidFill>
                  <a:schemeClr val="dk1"/>
                </a:solidFill>
                <a:ea typeface="MS Mincho" pitchFamily="49" charset="-128"/>
                <a:cs typeface="Andalus" pitchFamily="18" charset="-78"/>
              </a:rPr>
              <a:t>report</a:t>
            </a:r>
          </a:p>
          <a:p>
            <a:pPr marL="171450" indent="-171450" algn="r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dk1"/>
                </a:solidFill>
                <a:ea typeface="MS Mincho" pitchFamily="49" charset="-128"/>
                <a:cs typeface="Andalus" pitchFamily="18" charset="-78"/>
              </a:rPr>
              <a:t>Preparation of Weekly report</a:t>
            </a:r>
          </a:p>
          <a:p>
            <a:pPr marL="171450" indent="-171450" algn="r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dk1"/>
                </a:solidFill>
                <a:ea typeface="MS Mincho" pitchFamily="49" charset="-128"/>
                <a:cs typeface="Andalus" pitchFamily="18" charset="-78"/>
              </a:rPr>
              <a:t>Preparation of monthly report</a:t>
            </a:r>
          </a:p>
          <a:p>
            <a:pPr marL="171450" indent="-171450" algn="r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dk1"/>
                </a:solidFill>
                <a:ea typeface="MS Mincho" pitchFamily="49" charset="-128"/>
                <a:cs typeface="Andalus" pitchFamily="18" charset="-78"/>
              </a:rPr>
              <a:t>Preparation of Checklist &amp; </a:t>
            </a:r>
            <a:r>
              <a:rPr lang="en-US" sz="1050" dirty="0" smtClean="0">
                <a:solidFill>
                  <a:schemeClr val="dk1"/>
                </a:solidFill>
                <a:ea typeface="MS Mincho" pitchFamily="49" charset="-128"/>
                <a:cs typeface="Andalus" pitchFamily="18" charset="-78"/>
              </a:rPr>
              <a:t>maintenance report</a:t>
            </a:r>
          </a:p>
          <a:p>
            <a:pPr marL="171450" indent="-171450" algn="r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dk1"/>
                </a:solidFill>
                <a:ea typeface="MS Mincho" pitchFamily="49" charset="-128"/>
                <a:cs typeface="Andalus" pitchFamily="18" charset="-78"/>
              </a:rPr>
              <a:t>The report consist of attendance record, </a:t>
            </a:r>
          </a:p>
          <a:p>
            <a:pPr marL="171450" indent="-171450" algn="r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dk1"/>
                </a:solidFill>
                <a:ea typeface="MS Mincho" pitchFamily="49" charset="-128"/>
                <a:cs typeface="Andalus" pitchFamily="18" charset="-78"/>
              </a:rPr>
              <a:t>Activities </a:t>
            </a:r>
            <a:r>
              <a:rPr lang="en-US" sz="1050" dirty="0" err="1">
                <a:solidFill>
                  <a:schemeClr val="dk1"/>
                </a:solidFill>
                <a:ea typeface="MS Mincho" pitchFamily="49" charset="-128"/>
                <a:cs typeface="Andalus" pitchFamily="18" charset="-78"/>
              </a:rPr>
              <a:t>programme</a:t>
            </a:r>
            <a:r>
              <a:rPr lang="en-US" sz="1050" dirty="0">
                <a:solidFill>
                  <a:schemeClr val="dk1"/>
                </a:solidFill>
                <a:ea typeface="MS Mincho" pitchFamily="49" charset="-128"/>
                <a:cs typeface="Andalus" pitchFamily="18" charset="-78"/>
              </a:rPr>
              <a:t> and Status of </a:t>
            </a:r>
            <a:r>
              <a:rPr lang="en-US" sz="1050" dirty="0" smtClean="0">
                <a:solidFill>
                  <a:schemeClr val="dk1"/>
                </a:solidFill>
                <a:ea typeface="MS Mincho" pitchFamily="49" charset="-128"/>
                <a:cs typeface="Andalus" pitchFamily="18" charset="-78"/>
              </a:rPr>
              <a:t>participant</a:t>
            </a:r>
          </a:p>
          <a:p>
            <a:pPr marL="171450" indent="-171450" algn="r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dk1"/>
                </a:solidFill>
                <a:ea typeface="MS Mincho" pitchFamily="49" charset="-128"/>
                <a:cs typeface="Andalus" pitchFamily="18" charset="-78"/>
              </a:rPr>
              <a:t>Submission report to client for approval</a:t>
            </a:r>
            <a:endParaRPr lang="en-US" sz="1050" dirty="0">
              <a:solidFill>
                <a:schemeClr val="dk1"/>
              </a:solidFill>
              <a:ea typeface="MS Mincho" pitchFamily="49" charset="-128"/>
              <a:cs typeface="Andalus" pitchFamily="18" charset="-78"/>
            </a:endParaRPr>
          </a:p>
        </p:txBody>
      </p:sp>
      <p:sp>
        <p:nvSpPr>
          <p:cNvPr id="92" name="Left Brace 91"/>
          <p:cNvSpPr/>
          <p:nvPr/>
        </p:nvSpPr>
        <p:spPr>
          <a:xfrm>
            <a:off x="5540336" y="5713391"/>
            <a:ext cx="327063" cy="618686"/>
          </a:xfrm>
          <a:prstGeom prst="leftBrace">
            <a:avLst/>
          </a:prstGeom>
          <a:ln>
            <a:solidFill>
              <a:srgbClr val="3737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3" name="Left Brace 92"/>
          <p:cNvSpPr/>
          <p:nvPr/>
        </p:nvSpPr>
        <p:spPr>
          <a:xfrm>
            <a:off x="5540337" y="2762816"/>
            <a:ext cx="188056" cy="1450602"/>
          </a:xfrm>
          <a:prstGeom prst="leftBrace">
            <a:avLst/>
          </a:prstGeom>
          <a:ln>
            <a:solidFill>
              <a:srgbClr val="7111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4" name="Left Brace 93"/>
          <p:cNvSpPr/>
          <p:nvPr/>
        </p:nvSpPr>
        <p:spPr>
          <a:xfrm rot="10800000">
            <a:off x="3347804" y="1531477"/>
            <a:ext cx="188056" cy="1450602"/>
          </a:xfrm>
          <a:prstGeom prst="leftBrace">
            <a:avLst/>
          </a:prstGeom>
          <a:ln>
            <a:solidFill>
              <a:srgbClr val="0167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5" name="Left Brace 94"/>
          <p:cNvSpPr/>
          <p:nvPr/>
        </p:nvSpPr>
        <p:spPr>
          <a:xfrm rot="10800000">
            <a:off x="3404127" y="4043275"/>
            <a:ext cx="188056" cy="1450602"/>
          </a:xfrm>
          <a:prstGeom prst="leftBrace">
            <a:avLst/>
          </a:prstGeom>
          <a:ln>
            <a:solidFill>
              <a:srgbClr val="1468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6" name="TextBox 89"/>
          <p:cNvSpPr txBox="1"/>
          <p:nvPr/>
        </p:nvSpPr>
        <p:spPr>
          <a:xfrm>
            <a:off x="6469348" y="1947672"/>
            <a:ext cx="1168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  <a:latin typeface="Andalus" pitchFamily="18" charset="-78"/>
                <a:ea typeface="MS Mincho" pitchFamily="49" charset="-128"/>
                <a:cs typeface="Andalus" pitchFamily="18" charset="-78"/>
              </a:rPr>
              <a:t>Reporting </a:t>
            </a:r>
            <a:endParaRPr lang="en-MY" b="1" dirty="0">
              <a:solidFill>
                <a:schemeClr val="bg1"/>
              </a:solidFill>
            </a:endParaRPr>
          </a:p>
        </p:txBody>
      </p:sp>
      <p:sp>
        <p:nvSpPr>
          <p:cNvPr id="97" name="TextBox 90"/>
          <p:cNvSpPr txBox="1"/>
          <p:nvPr/>
        </p:nvSpPr>
        <p:spPr>
          <a:xfrm>
            <a:off x="582531" y="3217370"/>
            <a:ext cx="2327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  <a:latin typeface="Andalus" pitchFamily="18" charset="-78"/>
                <a:ea typeface="MS Mincho" pitchFamily="49" charset="-128"/>
                <a:cs typeface="Andalus" pitchFamily="18" charset="-78"/>
              </a:rPr>
              <a:t>Organizing the Project</a:t>
            </a:r>
            <a:endParaRPr lang="en-MY" b="1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8" name="TextBox 91"/>
          <p:cNvSpPr txBox="1"/>
          <p:nvPr/>
        </p:nvSpPr>
        <p:spPr>
          <a:xfrm>
            <a:off x="582531" y="5721501"/>
            <a:ext cx="2127219" cy="3819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  <a:latin typeface="Andalus" pitchFamily="18" charset="-78"/>
                <a:ea typeface="MS Mincho" pitchFamily="49" charset="-128"/>
                <a:cs typeface="Andalus" pitchFamily="18" charset="-78"/>
              </a:rPr>
              <a:t>Mapping PI1M site </a:t>
            </a:r>
            <a:endParaRPr lang="en-MY" b="1" dirty="0">
              <a:solidFill>
                <a:schemeClr val="bg1"/>
              </a:solidFill>
            </a:endParaRPr>
          </a:p>
        </p:txBody>
      </p:sp>
      <p:sp>
        <p:nvSpPr>
          <p:cNvPr id="99" name="TextBox 92"/>
          <p:cNvSpPr txBox="1"/>
          <p:nvPr/>
        </p:nvSpPr>
        <p:spPr>
          <a:xfrm>
            <a:off x="4968664" y="4502301"/>
            <a:ext cx="3413333" cy="381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  <a:latin typeface="Andalus" pitchFamily="18" charset="-78"/>
                <a:ea typeface="MS Mincho" pitchFamily="49" charset="-128"/>
                <a:cs typeface="Andalus" pitchFamily="18" charset="-78"/>
              </a:rPr>
              <a:t>Coordination  between all team</a:t>
            </a:r>
            <a:endParaRPr lang="en-MY" b="1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100" name="Group 99"/>
          <p:cNvGrpSpPr/>
          <p:nvPr/>
        </p:nvGrpSpPr>
        <p:grpSpPr>
          <a:xfrm>
            <a:off x="5040638" y="1143000"/>
            <a:ext cx="512710" cy="341594"/>
            <a:chOff x="1481351" y="1600200"/>
            <a:chExt cx="1600200" cy="1270747"/>
          </a:xfrm>
        </p:grpSpPr>
        <p:pic>
          <p:nvPicPr>
            <p:cNvPr id="101" name="Picture 10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1351" y="2667000"/>
              <a:ext cx="1600200" cy="203947"/>
            </a:xfrm>
            <a:prstGeom prst="rect">
              <a:avLst/>
            </a:prstGeom>
          </p:spPr>
        </p:pic>
        <p:pic>
          <p:nvPicPr>
            <p:cNvPr id="10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2099" y="1600200"/>
              <a:ext cx="1475081" cy="1066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3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764" y="1168255"/>
            <a:ext cx="447233" cy="36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010" y="1206822"/>
            <a:ext cx="884044" cy="421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" name="Rectangle 104"/>
          <p:cNvSpPr/>
          <p:nvPr/>
        </p:nvSpPr>
        <p:spPr>
          <a:xfrm>
            <a:off x="5715000" y="5722477"/>
            <a:ext cx="303012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ndalus" pitchFamily="18" charset="-78"/>
                <a:ea typeface="MS Mincho" pitchFamily="49" charset="-128"/>
                <a:cs typeface="Andalus" pitchFamily="18" charset="-78"/>
              </a:rPr>
              <a:t>To list down all 600PI1M as approved by SKMM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ndalus" pitchFamily="18" charset="-78"/>
                <a:ea typeface="MS Mincho" pitchFamily="49" charset="-128"/>
                <a:cs typeface="Andalus" pitchFamily="18" charset="-78"/>
              </a:rPr>
              <a:t>Zoning By 5 Zone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101074" y="3852734"/>
            <a:ext cx="3404126" cy="1869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latin typeface="+mn-lt"/>
                <a:ea typeface="MS Mincho" pitchFamily="49" charset="-128"/>
                <a:cs typeface="Andalus" pitchFamily="18" charset="-78"/>
              </a:rPr>
              <a:t>Preparation of meeting agenda to </a:t>
            </a:r>
            <a:r>
              <a:rPr lang="en-US" sz="1050" dirty="0" smtClean="0">
                <a:latin typeface="+mn-lt"/>
                <a:ea typeface="MS Mincho" pitchFamily="49" charset="-128"/>
                <a:cs typeface="Andalus" pitchFamily="18" charset="-78"/>
              </a:rPr>
              <a:t>discuss </a:t>
            </a:r>
            <a:r>
              <a:rPr lang="en-US" sz="1050" dirty="0">
                <a:latin typeface="+mn-lt"/>
                <a:ea typeface="MS Mincho" pitchFamily="49" charset="-128"/>
                <a:cs typeface="Andalus" pitchFamily="18" charset="-78"/>
              </a:rPr>
              <a:t>on any </a:t>
            </a:r>
            <a:r>
              <a:rPr lang="en-MY" sz="1050" dirty="0">
                <a:latin typeface="+mn-lt"/>
                <a:ea typeface="MS Mincho" pitchFamily="49" charset="-128"/>
                <a:cs typeface="Andalus" pitchFamily="18" charset="-78"/>
              </a:rPr>
              <a:t>pre &amp; post </a:t>
            </a:r>
            <a:r>
              <a:rPr lang="en-MY" sz="1050" dirty="0" smtClean="0">
                <a:latin typeface="+mn-lt"/>
                <a:ea typeface="MS Mincho" pitchFamily="49" charset="-128"/>
                <a:cs typeface="Andalus" pitchFamily="18" charset="-78"/>
              </a:rPr>
              <a:t>development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smtClean="0">
                <a:latin typeface="+mn-lt"/>
                <a:ea typeface="MS Mincho" pitchFamily="49" charset="-128"/>
                <a:cs typeface="Andalus" pitchFamily="18" charset="-78"/>
              </a:rPr>
              <a:t>Preparation </a:t>
            </a:r>
            <a:r>
              <a:rPr lang="en-US" sz="1050" dirty="0">
                <a:latin typeface="+mn-lt"/>
                <a:ea typeface="MS Mincho" pitchFamily="49" charset="-128"/>
                <a:cs typeface="Andalus" pitchFamily="18" charset="-78"/>
              </a:rPr>
              <a:t>of meeting agenda to </a:t>
            </a:r>
            <a:r>
              <a:rPr lang="en-US" sz="1050" dirty="0" smtClean="0">
                <a:latin typeface="+mn-lt"/>
                <a:ea typeface="MS Mincho" pitchFamily="49" charset="-128"/>
                <a:cs typeface="Andalus" pitchFamily="18" charset="-78"/>
              </a:rPr>
              <a:t>discuss </a:t>
            </a:r>
            <a:r>
              <a:rPr lang="en-US" sz="1050" dirty="0">
                <a:latin typeface="+mn-lt"/>
                <a:ea typeface="MS Mincho" pitchFamily="49" charset="-128"/>
                <a:cs typeface="Andalus" pitchFamily="18" charset="-78"/>
              </a:rPr>
              <a:t>on any </a:t>
            </a:r>
            <a:r>
              <a:rPr lang="en-MY" sz="1050" dirty="0">
                <a:latin typeface="+mn-lt"/>
                <a:ea typeface="MS Mincho" pitchFamily="49" charset="-128"/>
                <a:cs typeface="Andalus" pitchFamily="18" charset="-78"/>
              </a:rPr>
              <a:t>pre &amp; post </a:t>
            </a:r>
            <a:r>
              <a:rPr lang="en-MY" sz="1050" dirty="0" smtClean="0">
                <a:latin typeface="+mn-lt"/>
                <a:ea typeface="MS Mincho" pitchFamily="49" charset="-128"/>
                <a:cs typeface="Andalus" pitchFamily="18" charset="-78"/>
              </a:rPr>
              <a:t>development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latin typeface="+mn-lt"/>
                <a:ea typeface="MS Mincho" pitchFamily="49" charset="-128"/>
                <a:cs typeface="Andalus" pitchFamily="18" charset="-78"/>
              </a:rPr>
              <a:t>Preparation of schedule plan </a:t>
            </a:r>
            <a:r>
              <a:rPr lang="en-US" sz="1050" dirty="0" smtClean="0">
                <a:latin typeface="+mn-lt"/>
                <a:ea typeface="MS Mincho" pitchFamily="49" charset="-128"/>
                <a:cs typeface="Andalus" pitchFamily="18" charset="-78"/>
              </a:rPr>
              <a:t>during </a:t>
            </a:r>
            <a:r>
              <a:rPr lang="en-US" sz="1050" dirty="0">
                <a:latin typeface="+mn-lt"/>
                <a:ea typeface="MS Mincho" pitchFamily="49" charset="-128"/>
                <a:cs typeface="Andalus" pitchFamily="18" charset="-78"/>
              </a:rPr>
              <a:t>the design &amp; operation phase</a:t>
            </a:r>
            <a:r>
              <a:rPr lang="en-US" sz="1050" dirty="0" smtClean="0">
                <a:latin typeface="+mn-lt"/>
                <a:ea typeface="MS Mincho" pitchFamily="49" charset="-128"/>
                <a:cs typeface="Andalus" pitchFamily="18" charset="-78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latin typeface="+mn-lt"/>
                <a:ea typeface="MS Mincho" pitchFamily="49" charset="-128"/>
                <a:cs typeface="Andalus" pitchFamily="18" charset="-78"/>
              </a:rPr>
              <a:t>To prepare the safety </a:t>
            </a:r>
            <a:r>
              <a:rPr lang="en-US" sz="1050" dirty="0" smtClean="0">
                <a:latin typeface="+mn-lt"/>
                <a:ea typeface="MS Mincho" pitchFamily="49" charset="-128"/>
                <a:cs typeface="Andalus" pitchFamily="18" charset="-78"/>
              </a:rPr>
              <a:t>guideline </a:t>
            </a:r>
            <a:r>
              <a:rPr lang="en-US" sz="1050" dirty="0">
                <a:latin typeface="+mn-lt"/>
                <a:ea typeface="MS Mincho" pitchFamily="49" charset="-128"/>
                <a:cs typeface="Andalus" pitchFamily="18" charset="-78"/>
              </a:rPr>
              <a:t>and </a:t>
            </a:r>
            <a:r>
              <a:rPr lang="en-US" sz="1050" dirty="0">
                <a:latin typeface="+mn-lt"/>
                <a:cs typeface="Andalus" pitchFamily="18" charset="-78"/>
              </a:rPr>
              <a:t>all </a:t>
            </a:r>
            <a:r>
              <a:rPr lang="en-US" sz="1050" dirty="0" smtClean="0">
                <a:latin typeface="+mn-lt"/>
                <a:cs typeface="Andalus" pitchFamily="18" charset="-78"/>
              </a:rPr>
              <a:t>the appropriate </a:t>
            </a:r>
            <a:r>
              <a:rPr lang="en-US" sz="1050" dirty="0">
                <a:latin typeface="+mn-lt"/>
                <a:cs typeface="Andalus" pitchFamily="18" charset="-78"/>
              </a:rPr>
              <a:t>acts. </a:t>
            </a:r>
            <a:endParaRPr lang="en-US" sz="1050" dirty="0" smtClean="0">
              <a:latin typeface="+mn-lt"/>
              <a:cs typeface="Andalus" pitchFamily="18" charset="-7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latin typeface="+mn-lt"/>
                <a:ea typeface="MS Mincho" pitchFamily="49" charset="-128"/>
                <a:cs typeface="Andalus" pitchFamily="18" charset="-78"/>
              </a:rPr>
              <a:t>To prepare a team to do the site survey </a:t>
            </a:r>
            <a:r>
              <a:rPr lang="en-US" sz="1050" dirty="0" smtClean="0">
                <a:latin typeface="+mn-lt"/>
                <a:ea typeface="MS Mincho" pitchFamily="49" charset="-128"/>
                <a:cs typeface="Andalus" pitchFamily="18" charset="-78"/>
              </a:rPr>
              <a:t>on </a:t>
            </a:r>
            <a:r>
              <a:rPr lang="en-US" sz="1050" dirty="0">
                <a:latin typeface="+mn-lt"/>
                <a:ea typeface="MS Mincho" pitchFamily="49" charset="-128"/>
                <a:cs typeface="Andalus" pitchFamily="18" charset="-78"/>
              </a:rPr>
              <a:t>each PI1M site to clarify on site </a:t>
            </a:r>
            <a:r>
              <a:rPr lang="en-US" sz="1050" dirty="0" smtClean="0">
                <a:latin typeface="+mn-lt"/>
                <a:ea typeface="MS Mincho" pitchFamily="49" charset="-128"/>
                <a:cs typeface="Andalus" pitchFamily="18" charset="-78"/>
              </a:rPr>
              <a:t>accessibility  </a:t>
            </a:r>
            <a:r>
              <a:rPr lang="en-US" sz="1050" dirty="0">
                <a:latin typeface="+mn-lt"/>
                <a:ea typeface="MS Mincho" pitchFamily="49" charset="-128"/>
                <a:cs typeface="Andalus" pitchFamily="18" charset="-78"/>
              </a:rPr>
              <a:t>&amp; other issues</a:t>
            </a:r>
            <a:endParaRPr lang="en-MY" sz="105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50" dirty="0">
              <a:latin typeface="+mn-lt"/>
              <a:ea typeface="MS Mincho" pitchFamily="49" charset="-12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8971" y="1000108"/>
          <a:ext cx="8589309" cy="51206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74005"/>
                <a:gridCol w="2286016"/>
                <a:gridCol w="4143404"/>
                <a:gridCol w="1285884"/>
              </a:tblGrid>
              <a:tr h="42053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MONTH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DESCRIPTION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latin typeface="Andalus" pitchFamily="18" charset="-78"/>
                        <a:cs typeface="Andalus" pitchFamily="18" charset="-78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DELIVERABLE</a:t>
                      </a:r>
                      <a:endParaRPr lang="en-MY" sz="1200" dirty="0" smtClean="0">
                        <a:latin typeface="Andalus" pitchFamily="18" charset="-78"/>
                        <a:cs typeface="Andalus" pitchFamily="18" charset="-78"/>
                      </a:endParaRPr>
                    </a:p>
                    <a:p>
                      <a:pPr algn="ctr"/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PERCENTAGE</a:t>
                      </a: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%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</a:tr>
              <a:tr h="7569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1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Letter of Award (LOA) / Preliminary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MY" sz="1200" dirty="0" smtClean="0">
                          <a:latin typeface="Andalus" pitchFamily="18" charset="-78"/>
                          <a:cs typeface="Andalus" pitchFamily="18" charset="-78"/>
                        </a:rPr>
                        <a:t>Contractor to submit Performance Bond (PB) in the form of Bank Guarantee (BG)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MY" sz="1200" dirty="0" smtClean="0">
                          <a:latin typeface="Andalus" pitchFamily="18" charset="-78"/>
                          <a:cs typeface="Andalus" pitchFamily="18" charset="-78"/>
                        </a:rPr>
                        <a:t> PB / BG is 5 % from the total contract value of the Letter of Award (LOA)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5%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</a:tr>
              <a:tr h="176625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4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1</a:t>
                      </a:r>
                      <a:r>
                        <a:rPr lang="en-US" sz="1200" baseline="30000" dirty="0" smtClean="0">
                          <a:latin typeface="Andalus" pitchFamily="18" charset="-78"/>
                          <a:cs typeface="Andalus" pitchFamily="18" charset="-78"/>
                        </a:rPr>
                        <a:t>st</a:t>
                      </a:r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 Steering Committee</a:t>
                      </a: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Meeting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200" dirty="0" smtClean="0">
                          <a:latin typeface="Andalus" pitchFamily="18" charset="-78"/>
                          <a:cs typeface="Andalus" pitchFamily="18" charset="-78"/>
                        </a:rPr>
                        <a:t>Contractor to submit to the Steering Committee;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MY" sz="1200" dirty="0" smtClean="0">
                          <a:latin typeface="Andalus" pitchFamily="18" charset="-78"/>
                          <a:cs typeface="Andalus" pitchFamily="18" charset="-78"/>
                        </a:rPr>
                        <a:t> Project Management Team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MY" sz="1200" dirty="0" smtClean="0">
                          <a:latin typeface="Andalus" pitchFamily="18" charset="-78"/>
                          <a:cs typeface="Andalus" pitchFamily="18" charset="-78"/>
                        </a:rPr>
                        <a:t> Organisation Chart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MY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</a:t>
                      </a:r>
                      <a:r>
                        <a:rPr lang="en-MY" sz="1200" dirty="0" smtClean="0">
                          <a:latin typeface="Andalus" pitchFamily="18" charset="-78"/>
                          <a:cs typeface="Andalus" pitchFamily="18" charset="-78"/>
                        </a:rPr>
                        <a:t>Project scope deliverables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MY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</a:t>
                      </a:r>
                      <a:r>
                        <a:rPr lang="en-MY" sz="1200" dirty="0" smtClean="0">
                          <a:latin typeface="Andalus" pitchFamily="18" charset="-78"/>
                          <a:cs typeface="Andalus" pitchFamily="18" charset="-78"/>
                        </a:rPr>
                        <a:t>Project Implementation Programme &amp; Schedule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MY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</a:t>
                      </a:r>
                      <a:r>
                        <a:rPr lang="en-MY" sz="1200" dirty="0" smtClean="0">
                          <a:latin typeface="Andalus" pitchFamily="18" charset="-78"/>
                          <a:cs typeface="Andalus" pitchFamily="18" charset="-78"/>
                        </a:rPr>
                        <a:t>Project SPS (Pi1M Training Module &amp; Programme)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MY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</a:t>
                      </a:r>
                      <a:r>
                        <a:rPr lang="en-MY" sz="1200" dirty="0" smtClean="0">
                          <a:latin typeface="Andalus" pitchFamily="18" charset="-78"/>
                          <a:cs typeface="Andalus" pitchFamily="18" charset="-78"/>
                        </a:rPr>
                        <a:t>Proposed Certification programme and mileage</a:t>
                      </a:r>
                      <a:r>
                        <a:rPr lang="en-MY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</a:t>
                      </a:r>
                      <a:r>
                        <a:rPr lang="en-MY" sz="1200" dirty="0" smtClean="0">
                          <a:latin typeface="Andalus" pitchFamily="18" charset="-78"/>
                          <a:cs typeface="Andalus" pitchFamily="18" charset="-78"/>
                        </a:rPr>
                        <a:t>programme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MY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</a:t>
                      </a:r>
                      <a:r>
                        <a:rPr lang="en-MY" sz="1200" dirty="0" smtClean="0">
                          <a:latin typeface="Andalus" pitchFamily="18" charset="-78"/>
                          <a:cs typeface="Andalus" pitchFamily="18" charset="-78"/>
                        </a:rPr>
                        <a:t>Trainer &amp; Staff detail of CV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MY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</a:t>
                      </a:r>
                      <a:r>
                        <a:rPr lang="en-MY" sz="1200" dirty="0" smtClean="0">
                          <a:latin typeface="Andalus" pitchFamily="18" charset="-78"/>
                          <a:cs typeface="Andalus" pitchFamily="18" charset="-78"/>
                        </a:rPr>
                        <a:t>Checklist, Maintenance &amp; Monthly report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MY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</a:t>
                      </a:r>
                      <a:r>
                        <a:rPr lang="en-MY" sz="1200" dirty="0" smtClean="0">
                          <a:latin typeface="Andalus" pitchFamily="18" charset="-78"/>
                          <a:cs typeface="Andalus" pitchFamily="18" charset="-78"/>
                        </a:rPr>
                        <a:t>Training Module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5%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</a:tr>
              <a:tr h="25232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7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Month 7 (</a:t>
                      </a: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100 PI1M)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 row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Claim</a:t>
                      </a: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consist of 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 SPS</a:t>
                      </a: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Installer pack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 Installation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  Help-desk</a:t>
                      </a:r>
                      <a:endParaRPr lang="en-MY" sz="1200" dirty="0" smtClean="0">
                        <a:latin typeface="Andalus" pitchFamily="18" charset="-78"/>
                        <a:cs typeface="Andalus" pitchFamily="18" charset="-7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</a:t>
                      </a:r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Team viewer Support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 Free online chat Support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On site  Training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aseline="0" dirty="0" smtClean="0">
                        <a:latin typeface="Andalus" pitchFamily="18" charset="-78"/>
                        <a:cs typeface="Andalus" pitchFamily="18" charset="-7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(Anticipated 100 PI1M / month)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15%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</a:tr>
              <a:tr h="25232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8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Month 8 (</a:t>
                      </a: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100 PI1M)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MY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15%</a:t>
                      </a:r>
                      <a:endParaRPr lang="en-MY" sz="1200" dirty="0" smtClean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</a:tr>
              <a:tr h="25232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9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Month 9 (</a:t>
                      </a: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100 PI1M)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MY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15%</a:t>
                      </a:r>
                      <a:endParaRPr lang="en-MY" sz="1200" dirty="0" smtClean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</a:tr>
              <a:tr h="25232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10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Month 10 (</a:t>
                      </a: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100 PI1M)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MY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15%</a:t>
                      </a:r>
                      <a:endParaRPr lang="en-MY" sz="1200" dirty="0" smtClean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</a:tr>
              <a:tr h="25232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11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Month 11</a:t>
                      </a: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 </a:t>
                      </a:r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(</a:t>
                      </a: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100 SPI1M)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MY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15%</a:t>
                      </a:r>
                      <a:endParaRPr lang="en-MY" sz="1200" dirty="0" smtClean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</a:tr>
              <a:tr h="25232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12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Month 12 (</a:t>
                      </a:r>
                      <a:r>
                        <a:rPr lang="en-US" sz="1200" baseline="0" dirty="0" smtClean="0">
                          <a:latin typeface="Andalus" pitchFamily="18" charset="-78"/>
                          <a:cs typeface="Andalus" pitchFamily="18" charset="-78"/>
                        </a:rPr>
                        <a:t>100 Site PI1M)</a:t>
                      </a:r>
                      <a:endParaRPr lang="en-MY" sz="12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MY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ndalus" pitchFamily="18" charset="-78"/>
                          <a:cs typeface="Andalus" pitchFamily="18" charset="-78"/>
                        </a:rPr>
                        <a:t>15%</a:t>
                      </a:r>
                      <a:endParaRPr lang="en-MY" sz="1200" dirty="0" smtClean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5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52442" y="71414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MILESTONE PROGRESS SCHEDULE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7968</TotalTime>
  <Words>1336</Words>
  <Application>Microsoft Office PowerPoint</Application>
  <PresentationFormat>On-screen Show (4:3)</PresentationFormat>
  <Paragraphs>330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User</cp:lastModifiedBy>
  <cp:revision>457</cp:revision>
  <cp:lastPrinted>2016-10-25T08:06:59Z</cp:lastPrinted>
  <dcterms:created xsi:type="dcterms:W3CDTF">2006-08-16T00:00:00Z</dcterms:created>
  <dcterms:modified xsi:type="dcterms:W3CDTF">2016-10-26T09:32:24Z</dcterms:modified>
</cp:coreProperties>
</file>