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handoutMasterIdLst>
    <p:handoutMasterId r:id="rId47"/>
  </p:handoutMasterIdLst>
  <p:sldIdLst>
    <p:sldId id="258" r:id="rId2"/>
    <p:sldId id="711" r:id="rId3"/>
    <p:sldId id="527" r:id="rId4"/>
    <p:sldId id="344" r:id="rId5"/>
    <p:sldId id="345" r:id="rId6"/>
    <p:sldId id="566" r:id="rId7"/>
    <p:sldId id="533" r:id="rId8"/>
    <p:sldId id="485" r:id="rId9"/>
    <p:sldId id="563" r:id="rId10"/>
    <p:sldId id="568" r:id="rId11"/>
    <p:sldId id="576" r:id="rId12"/>
    <p:sldId id="553" r:id="rId13"/>
    <p:sldId id="709" r:id="rId14"/>
    <p:sldId id="559" r:id="rId15"/>
    <p:sldId id="708" r:id="rId16"/>
    <p:sldId id="571" r:id="rId17"/>
    <p:sldId id="713" r:id="rId18"/>
    <p:sldId id="588" r:id="rId19"/>
    <p:sldId id="683" r:id="rId20"/>
    <p:sldId id="578" r:id="rId21"/>
    <p:sldId id="575" r:id="rId22"/>
    <p:sldId id="694" r:id="rId23"/>
    <p:sldId id="590" r:id="rId24"/>
    <p:sldId id="589" r:id="rId25"/>
    <p:sldId id="675" r:id="rId26"/>
    <p:sldId id="564" r:id="rId27"/>
    <p:sldId id="639" r:id="rId28"/>
    <p:sldId id="698" r:id="rId29"/>
    <p:sldId id="613" r:id="rId30"/>
    <p:sldId id="614" r:id="rId31"/>
    <p:sldId id="618" r:id="rId32"/>
    <p:sldId id="660" r:id="rId33"/>
    <p:sldId id="682" r:id="rId34"/>
    <p:sldId id="666" r:id="rId35"/>
    <p:sldId id="684" r:id="rId36"/>
    <p:sldId id="702" r:id="rId37"/>
    <p:sldId id="595" r:id="rId38"/>
    <p:sldId id="599" r:id="rId39"/>
    <p:sldId id="597" r:id="rId40"/>
    <p:sldId id="598" r:id="rId41"/>
    <p:sldId id="596" r:id="rId42"/>
    <p:sldId id="679" r:id="rId43"/>
    <p:sldId id="715" r:id="rId44"/>
    <p:sldId id="716" r:id="rId45"/>
  </p:sldIdLst>
  <p:sldSz cx="9144000" cy="6858000" type="screen4x3"/>
  <p:notesSz cx="6735763" cy="9866313"/>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83C937"/>
    <a:srgbClr val="8DCD47"/>
    <a:srgbClr val="D60000"/>
    <a:srgbClr val="A08E60"/>
    <a:srgbClr val="F60000"/>
    <a:srgbClr val="F00000"/>
    <a:srgbClr val="E60000"/>
    <a:srgbClr val="EB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45" autoAdjust="0"/>
    <p:restoredTop sz="94494" autoAdjust="0"/>
  </p:normalViewPr>
  <p:slideViewPr>
    <p:cSldViewPr>
      <p:cViewPr>
        <p:scale>
          <a:sx n="90" d="100"/>
          <a:sy n="90" d="100"/>
        </p:scale>
        <p:origin x="-1080" y="750"/>
      </p:cViewPr>
      <p:guideLst>
        <p:guide orient="horz" pos="2160"/>
        <p:guide pos="2880"/>
      </p:guideLst>
    </p:cSldViewPr>
  </p:slideViewPr>
  <p:outlineViewPr>
    <p:cViewPr>
      <p:scale>
        <a:sx n="33" d="100"/>
        <a:sy n="33" d="100"/>
      </p:scale>
      <p:origin x="42" y="0"/>
    </p:cViewPr>
  </p:outlineViewPr>
  <p:notesTextViewPr>
    <p:cViewPr>
      <p:scale>
        <a:sx n="100" d="100"/>
        <a:sy n="100" d="100"/>
      </p:scale>
      <p:origin x="0" y="0"/>
    </p:cViewPr>
  </p:notesTextViewPr>
  <p:sorterViewPr>
    <p:cViewPr>
      <p:scale>
        <a:sx n="110" d="100"/>
        <a:sy n="110" d="100"/>
      </p:scale>
      <p:origin x="0" y="0"/>
    </p:cViewPr>
  </p:sorterViewPr>
  <p:notesViewPr>
    <p:cSldViewPr>
      <p:cViewPr varScale="1">
        <p:scale>
          <a:sx n="60" d="100"/>
          <a:sy n="60" d="100"/>
        </p:scale>
        <p:origin x="-2712" y="-78"/>
      </p:cViewPr>
      <p:guideLst>
        <p:guide orient="horz" pos="3108"/>
        <p:guide pos="212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626" cy="493486"/>
          </a:xfrm>
          <a:prstGeom prst="rect">
            <a:avLst/>
          </a:prstGeom>
        </p:spPr>
        <p:txBody>
          <a:bodyPr vert="horz" lIns="92492" tIns="46246" rIns="92492" bIns="46246" rtlCol="0"/>
          <a:lstStyle>
            <a:lvl1pPr algn="l" fontAlgn="auto">
              <a:spcBef>
                <a:spcPts val="0"/>
              </a:spcBef>
              <a:spcAft>
                <a:spcPts val="0"/>
              </a:spcAft>
              <a:defRPr sz="1200">
                <a:latin typeface="+mn-lt"/>
                <a:cs typeface="+mn-cs"/>
              </a:defRPr>
            </a:lvl1pPr>
          </a:lstStyle>
          <a:p>
            <a:pPr>
              <a:defRPr/>
            </a:pPr>
            <a:endParaRPr lang="en-MY"/>
          </a:p>
        </p:txBody>
      </p:sp>
      <p:sp>
        <p:nvSpPr>
          <p:cNvPr id="3" name="Date Placeholder 2"/>
          <p:cNvSpPr>
            <a:spLocks noGrp="1"/>
          </p:cNvSpPr>
          <p:nvPr>
            <p:ph type="dt" sz="quarter" idx="1"/>
          </p:nvPr>
        </p:nvSpPr>
        <p:spPr>
          <a:xfrm>
            <a:off x="3815599" y="0"/>
            <a:ext cx="2918626" cy="493486"/>
          </a:xfrm>
          <a:prstGeom prst="rect">
            <a:avLst/>
          </a:prstGeom>
        </p:spPr>
        <p:txBody>
          <a:bodyPr vert="horz" lIns="92492" tIns="46246" rIns="92492" bIns="46246" rtlCol="0"/>
          <a:lstStyle>
            <a:lvl1pPr algn="r" fontAlgn="auto">
              <a:spcBef>
                <a:spcPts val="0"/>
              </a:spcBef>
              <a:spcAft>
                <a:spcPts val="0"/>
              </a:spcAft>
              <a:defRPr sz="1200">
                <a:latin typeface="+mn-lt"/>
                <a:cs typeface="+mn-cs"/>
              </a:defRPr>
            </a:lvl1pPr>
          </a:lstStyle>
          <a:p>
            <a:pPr>
              <a:defRPr/>
            </a:pPr>
            <a:fld id="{7830E19C-E1D8-4D95-BF03-6EF15E5B236D}" type="datetimeFigureOut">
              <a:rPr lang="en-MY"/>
              <a:pPr>
                <a:defRPr/>
              </a:pPr>
              <a:t>1/12/2016</a:t>
            </a:fld>
            <a:endParaRPr lang="en-MY"/>
          </a:p>
        </p:txBody>
      </p:sp>
      <p:sp>
        <p:nvSpPr>
          <p:cNvPr id="4" name="Footer Placeholder 3"/>
          <p:cNvSpPr>
            <a:spLocks noGrp="1"/>
          </p:cNvSpPr>
          <p:nvPr>
            <p:ph type="ftr" sz="quarter" idx="2"/>
          </p:nvPr>
        </p:nvSpPr>
        <p:spPr>
          <a:xfrm>
            <a:off x="0" y="9371132"/>
            <a:ext cx="2918626" cy="493486"/>
          </a:xfrm>
          <a:prstGeom prst="rect">
            <a:avLst/>
          </a:prstGeom>
        </p:spPr>
        <p:txBody>
          <a:bodyPr vert="horz" lIns="92492" tIns="46246" rIns="92492" bIns="46246" rtlCol="0" anchor="b"/>
          <a:lstStyle>
            <a:lvl1pPr algn="l" fontAlgn="auto">
              <a:spcBef>
                <a:spcPts val="0"/>
              </a:spcBef>
              <a:spcAft>
                <a:spcPts val="0"/>
              </a:spcAft>
              <a:defRPr sz="1200">
                <a:latin typeface="+mn-lt"/>
                <a:cs typeface="+mn-cs"/>
              </a:defRPr>
            </a:lvl1pPr>
          </a:lstStyle>
          <a:p>
            <a:pPr>
              <a:defRPr/>
            </a:pPr>
            <a:endParaRPr lang="en-MY"/>
          </a:p>
        </p:txBody>
      </p:sp>
      <p:sp>
        <p:nvSpPr>
          <p:cNvPr id="5" name="Slide Number Placeholder 4"/>
          <p:cNvSpPr>
            <a:spLocks noGrp="1"/>
          </p:cNvSpPr>
          <p:nvPr>
            <p:ph type="sldNum" sz="quarter" idx="3"/>
          </p:nvPr>
        </p:nvSpPr>
        <p:spPr>
          <a:xfrm>
            <a:off x="3815599" y="9371132"/>
            <a:ext cx="2918626" cy="493486"/>
          </a:xfrm>
          <a:prstGeom prst="rect">
            <a:avLst/>
          </a:prstGeom>
        </p:spPr>
        <p:txBody>
          <a:bodyPr vert="horz" lIns="92492" tIns="46246" rIns="92492" bIns="46246" rtlCol="0" anchor="b"/>
          <a:lstStyle>
            <a:lvl1pPr algn="r" fontAlgn="auto">
              <a:spcBef>
                <a:spcPts val="0"/>
              </a:spcBef>
              <a:spcAft>
                <a:spcPts val="0"/>
              </a:spcAft>
              <a:defRPr sz="1200">
                <a:latin typeface="+mn-lt"/>
                <a:cs typeface="+mn-cs"/>
              </a:defRPr>
            </a:lvl1pPr>
          </a:lstStyle>
          <a:p>
            <a:pPr>
              <a:defRPr/>
            </a:pPr>
            <a:fld id="{9D985E11-840E-4C01-8ACA-87674D74C612}" type="slidenum">
              <a:rPr lang="en-MY"/>
              <a:pPr>
                <a:defRPr/>
              </a:pPr>
              <a:t>‹#›</a:t>
            </a:fld>
            <a:endParaRPr lang="en-MY"/>
          </a:p>
        </p:txBody>
      </p:sp>
    </p:spTree>
    <p:extLst>
      <p:ext uri="{BB962C8B-B14F-4D97-AF65-F5344CB8AC3E}">
        <p14:creationId xmlns:p14="http://schemas.microsoft.com/office/powerpoint/2010/main" val="26069469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626" cy="493486"/>
          </a:xfrm>
          <a:prstGeom prst="rect">
            <a:avLst/>
          </a:prstGeom>
        </p:spPr>
        <p:txBody>
          <a:bodyPr vert="horz" lIns="92492" tIns="46246" rIns="92492" bIns="46246" rtlCol="0"/>
          <a:lstStyle>
            <a:lvl1pPr algn="l" fontAlgn="auto">
              <a:spcBef>
                <a:spcPts val="0"/>
              </a:spcBef>
              <a:spcAft>
                <a:spcPts val="0"/>
              </a:spcAft>
              <a:defRPr sz="1200">
                <a:latin typeface="+mn-lt"/>
                <a:cs typeface="+mn-cs"/>
              </a:defRPr>
            </a:lvl1pPr>
          </a:lstStyle>
          <a:p>
            <a:pPr>
              <a:defRPr/>
            </a:pPr>
            <a:endParaRPr lang="en-MY"/>
          </a:p>
        </p:txBody>
      </p:sp>
      <p:sp>
        <p:nvSpPr>
          <p:cNvPr id="3" name="Date Placeholder 2"/>
          <p:cNvSpPr>
            <a:spLocks noGrp="1"/>
          </p:cNvSpPr>
          <p:nvPr>
            <p:ph type="dt" idx="1"/>
          </p:nvPr>
        </p:nvSpPr>
        <p:spPr>
          <a:xfrm>
            <a:off x="3815599" y="0"/>
            <a:ext cx="2918626" cy="493486"/>
          </a:xfrm>
          <a:prstGeom prst="rect">
            <a:avLst/>
          </a:prstGeom>
        </p:spPr>
        <p:txBody>
          <a:bodyPr vert="horz" lIns="92492" tIns="46246" rIns="92492" bIns="46246" rtlCol="0"/>
          <a:lstStyle>
            <a:lvl1pPr algn="r" fontAlgn="auto">
              <a:spcBef>
                <a:spcPts val="0"/>
              </a:spcBef>
              <a:spcAft>
                <a:spcPts val="0"/>
              </a:spcAft>
              <a:defRPr sz="1200">
                <a:latin typeface="+mn-lt"/>
                <a:cs typeface="+mn-cs"/>
              </a:defRPr>
            </a:lvl1pPr>
          </a:lstStyle>
          <a:p>
            <a:pPr>
              <a:defRPr/>
            </a:pPr>
            <a:fld id="{557E26B3-F29E-4DB7-97AB-67959F0C40E8}" type="datetimeFigureOut">
              <a:rPr lang="en-MY"/>
              <a:pPr>
                <a:defRPr/>
              </a:pPr>
              <a:t>1/12/2016</a:t>
            </a:fld>
            <a:endParaRPr lang="en-MY"/>
          </a:p>
        </p:txBody>
      </p:sp>
      <p:sp>
        <p:nvSpPr>
          <p:cNvPr id="4" name="Slide Image Placeholder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2492" tIns="46246" rIns="92492" bIns="46246" rtlCol="0" anchor="ctr"/>
          <a:lstStyle/>
          <a:p>
            <a:pPr lvl="0"/>
            <a:endParaRPr lang="en-MY" noProof="0"/>
          </a:p>
        </p:txBody>
      </p:sp>
      <p:sp>
        <p:nvSpPr>
          <p:cNvPr id="5" name="Notes Placeholder 4"/>
          <p:cNvSpPr>
            <a:spLocks noGrp="1"/>
          </p:cNvSpPr>
          <p:nvPr>
            <p:ph type="body" sz="quarter" idx="3"/>
          </p:nvPr>
        </p:nvSpPr>
        <p:spPr>
          <a:xfrm>
            <a:off x="673884" y="4687262"/>
            <a:ext cx="5387995" cy="4439671"/>
          </a:xfrm>
          <a:prstGeom prst="rect">
            <a:avLst/>
          </a:prstGeom>
        </p:spPr>
        <p:txBody>
          <a:bodyPr vert="horz" lIns="92492" tIns="46246" rIns="92492" bIns="46246"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MY" noProof="0"/>
          </a:p>
        </p:txBody>
      </p:sp>
      <p:sp>
        <p:nvSpPr>
          <p:cNvPr id="6" name="Footer Placeholder 5"/>
          <p:cNvSpPr>
            <a:spLocks noGrp="1"/>
          </p:cNvSpPr>
          <p:nvPr>
            <p:ph type="ftr" sz="quarter" idx="4"/>
          </p:nvPr>
        </p:nvSpPr>
        <p:spPr>
          <a:xfrm>
            <a:off x="0" y="9371132"/>
            <a:ext cx="2918626" cy="493486"/>
          </a:xfrm>
          <a:prstGeom prst="rect">
            <a:avLst/>
          </a:prstGeom>
        </p:spPr>
        <p:txBody>
          <a:bodyPr vert="horz" lIns="92492" tIns="46246" rIns="92492" bIns="46246" rtlCol="0" anchor="b"/>
          <a:lstStyle>
            <a:lvl1pPr algn="l" fontAlgn="auto">
              <a:spcBef>
                <a:spcPts val="0"/>
              </a:spcBef>
              <a:spcAft>
                <a:spcPts val="0"/>
              </a:spcAft>
              <a:defRPr sz="1200">
                <a:latin typeface="+mn-lt"/>
                <a:cs typeface="+mn-cs"/>
              </a:defRPr>
            </a:lvl1pPr>
          </a:lstStyle>
          <a:p>
            <a:pPr>
              <a:defRPr/>
            </a:pPr>
            <a:endParaRPr lang="en-MY"/>
          </a:p>
        </p:txBody>
      </p:sp>
      <p:sp>
        <p:nvSpPr>
          <p:cNvPr id="7" name="Slide Number Placeholder 6"/>
          <p:cNvSpPr>
            <a:spLocks noGrp="1"/>
          </p:cNvSpPr>
          <p:nvPr>
            <p:ph type="sldNum" sz="quarter" idx="5"/>
          </p:nvPr>
        </p:nvSpPr>
        <p:spPr>
          <a:xfrm>
            <a:off x="3815599" y="9371132"/>
            <a:ext cx="2918626" cy="493486"/>
          </a:xfrm>
          <a:prstGeom prst="rect">
            <a:avLst/>
          </a:prstGeom>
        </p:spPr>
        <p:txBody>
          <a:bodyPr vert="horz" lIns="92492" tIns="46246" rIns="92492" bIns="46246" rtlCol="0" anchor="b"/>
          <a:lstStyle>
            <a:lvl1pPr algn="r" fontAlgn="auto">
              <a:spcBef>
                <a:spcPts val="0"/>
              </a:spcBef>
              <a:spcAft>
                <a:spcPts val="0"/>
              </a:spcAft>
              <a:defRPr sz="1200">
                <a:latin typeface="+mn-lt"/>
                <a:cs typeface="+mn-cs"/>
              </a:defRPr>
            </a:lvl1pPr>
          </a:lstStyle>
          <a:p>
            <a:pPr>
              <a:defRPr/>
            </a:pPr>
            <a:fld id="{B89D0AE3-C217-4232-BE4D-C44CCDC7130E}" type="slidenum">
              <a:rPr lang="en-MY"/>
              <a:pPr>
                <a:defRPr/>
              </a:pPr>
              <a:t>‹#›</a:t>
            </a:fld>
            <a:endParaRPr lang="en-MY"/>
          </a:p>
        </p:txBody>
      </p:sp>
    </p:spTree>
    <p:extLst>
      <p:ext uri="{BB962C8B-B14F-4D97-AF65-F5344CB8AC3E}">
        <p14:creationId xmlns:p14="http://schemas.microsoft.com/office/powerpoint/2010/main" val="21345603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2</a:t>
            </a:fld>
            <a:endParaRPr lang="en-MY"/>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E285FF64-83B0-4ACD-9084-82670A9F2EB8}" type="slidenum">
              <a:rPr lang="en-MY" smtClean="0"/>
              <a:pPr>
                <a:defRPr/>
              </a:pPr>
              <a:t>15</a:t>
            </a:fld>
            <a:endParaRPr lang="en-MY"/>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6AC5FD99-0295-4C81-A2B6-EBDBCF612622}" type="slidenum">
              <a:rPr lang="en-MY" smtClean="0"/>
              <a:pPr>
                <a:defRPr/>
              </a:pPr>
              <a:t>16</a:t>
            </a:fld>
            <a:endParaRPr lang="en-MY"/>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6AC5FD99-0295-4C81-A2B6-EBDBCF612622}" type="slidenum">
              <a:rPr lang="en-MY" smtClean="0"/>
              <a:pPr>
                <a:defRPr/>
              </a:pPr>
              <a:t>17</a:t>
            </a:fld>
            <a:endParaRPr lang="en-MY"/>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6AC5FD99-0295-4C81-A2B6-EBDBCF612622}" type="slidenum">
              <a:rPr lang="en-MY" smtClean="0"/>
              <a:pPr>
                <a:defRPr/>
              </a:pPr>
              <a:t>18</a:t>
            </a:fld>
            <a:endParaRPr lang="en-MY"/>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6AC5FD99-0295-4C81-A2B6-EBDBCF612622}" type="slidenum">
              <a:rPr lang="en-MY" smtClean="0"/>
              <a:pPr>
                <a:defRPr/>
              </a:pPr>
              <a:t>19</a:t>
            </a:fld>
            <a:endParaRPr lang="en-MY"/>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23</a:t>
            </a:fld>
            <a:endParaRPr lang="en-MY"/>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67652" y="5087624"/>
            <a:ext cx="5341211" cy="4819848"/>
          </a:xfrm>
          <a:prstGeom prst="rect">
            <a:avLst/>
          </a:prstGeom>
        </p:spPr>
        <p:txBody>
          <a:bodyPr lIns="92476" tIns="92476" rIns="92476" bIns="92476" anchor="t" anchorCtr="0">
            <a:noAutofit/>
          </a:bodyPr>
          <a:lstStyle/>
          <a:p>
            <a:pPr>
              <a:spcBef>
                <a:spcPts val="0"/>
              </a:spcBef>
            </a:pPr>
            <a:endParaRPr/>
          </a:p>
        </p:txBody>
      </p:sp>
      <p:sp>
        <p:nvSpPr>
          <p:cNvPr id="291" name="Shape 291"/>
          <p:cNvSpPr>
            <a:spLocks noGrp="1" noRot="1" noChangeAspect="1"/>
          </p:cNvSpPr>
          <p:nvPr>
            <p:ph type="sldImg" idx="2"/>
          </p:nvPr>
        </p:nvSpPr>
        <p:spPr>
          <a:xfrm>
            <a:off x="660400" y="801688"/>
            <a:ext cx="5357813" cy="40195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36989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67652" y="5087624"/>
            <a:ext cx="5341211" cy="4819848"/>
          </a:xfrm>
          <a:prstGeom prst="rect">
            <a:avLst/>
          </a:prstGeom>
        </p:spPr>
        <p:txBody>
          <a:bodyPr lIns="92476" tIns="92476" rIns="92476" bIns="92476" anchor="t" anchorCtr="0">
            <a:noAutofit/>
          </a:bodyPr>
          <a:lstStyle/>
          <a:p>
            <a:pPr>
              <a:spcBef>
                <a:spcPts val="0"/>
              </a:spcBef>
            </a:pPr>
            <a:endParaRPr/>
          </a:p>
        </p:txBody>
      </p:sp>
      <p:sp>
        <p:nvSpPr>
          <p:cNvPr id="291" name="Shape 291"/>
          <p:cNvSpPr>
            <a:spLocks noGrp="1" noRot="1" noChangeAspect="1"/>
          </p:cNvSpPr>
          <p:nvPr>
            <p:ph type="sldImg" idx="2"/>
          </p:nvPr>
        </p:nvSpPr>
        <p:spPr>
          <a:xfrm>
            <a:off x="660400" y="801688"/>
            <a:ext cx="5357813" cy="40195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733279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67652" y="5087624"/>
            <a:ext cx="5341211" cy="4819848"/>
          </a:xfrm>
          <a:prstGeom prst="rect">
            <a:avLst/>
          </a:prstGeom>
        </p:spPr>
        <p:txBody>
          <a:bodyPr lIns="92476" tIns="92476" rIns="92476" bIns="92476" anchor="t" anchorCtr="0">
            <a:noAutofit/>
          </a:bodyPr>
          <a:lstStyle/>
          <a:p>
            <a:pPr>
              <a:spcBef>
                <a:spcPts val="0"/>
              </a:spcBef>
            </a:pPr>
            <a:endParaRPr/>
          </a:p>
        </p:txBody>
      </p:sp>
      <p:sp>
        <p:nvSpPr>
          <p:cNvPr id="291" name="Shape 291"/>
          <p:cNvSpPr>
            <a:spLocks noGrp="1" noRot="1" noChangeAspect="1"/>
          </p:cNvSpPr>
          <p:nvPr>
            <p:ph type="sldImg" idx="2"/>
          </p:nvPr>
        </p:nvSpPr>
        <p:spPr>
          <a:xfrm>
            <a:off x="660400" y="801688"/>
            <a:ext cx="5357813" cy="40195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792744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29</a:t>
            </a:fld>
            <a:endParaRPr lang="en-MY"/>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3</a:t>
            </a:fld>
            <a:endParaRPr lang="en-MY"/>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pPr>
              <a:defRPr/>
            </a:pPr>
            <a:fld id="{B89D0AE3-C217-4232-BE4D-C44CCDC7130E}" type="slidenum">
              <a:rPr lang="en-MY" smtClean="0"/>
              <a:pPr>
                <a:defRPr/>
              </a:pPr>
              <a:t>30</a:t>
            </a:fld>
            <a:endParaRPr lang="en-MY"/>
          </a:p>
        </p:txBody>
      </p:sp>
    </p:spTree>
    <p:extLst>
      <p:ext uri="{BB962C8B-B14F-4D97-AF65-F5344CB8AC3E}">
        <p14:creationId xmlns:p14="http://schemas.microsoft.com/office/powerpoint/2010/main" val="3615677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4</a:t>
            </a:fld>
            <a:endParaRPr lang="en-MY"/>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5</a:t>
            </a:fld>
            <a:endParaRPr lang="en-MY"/>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6</a:t>
            </a:fld>
            <a:endParaRPr lang="en-MY"/>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7</a:t>
            </a:fld>
            <a:endParaRPr lang="en-MY"/>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67652" y="5087624"/>
            <a:ext cx="5341211" cy="4819848"/>
          </a:xfrm>
          <a:prstGeom prst="rect">
            <a:avLst/>
          </a:prstGeom>
        </p:spPr>
        <p:txBody>
          <a:bodyPr lIns="92476" tIns="92476" rIns="92476" bIns="92476" anchor="t" anchorCtr="0">
            <a:noAutofit/>
          </a:bodyPr>
          <a:lstStyle/>
          <a:p>
            <a:pPr>
              <a:spcBef>
                <a:spcPts val="0"/>
              </a:spcBef>
            </a:pPr>
            <a:endParaRPr/>
          </a:p>
        </p:txBody>
      </p:sp>
      <p:sp>
        <p:nvSpPr>
          <p:cNvPr id="291" name="Shape 291"/>
          <p:cNvSpPr>
            <a:spLocks noGrp="1" noRot="1" noChangeAspect="1"/>
          </p:cNvSpPr>
          <p:nvPr>
            <p:ph type="sldImg" idx="2"/>
          </p:nvPr>
        </p:nvSpPr>
        <p:spPr>
          <a:xfrm>
            <a:off x="660400" y="801688"/>
            <a:ext cx="5357813" cy="40195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36989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12</a:t>
            </a:fld>
            <a:endParaRPr lang="en-MY"/>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14</a:t>
            </a:fld>
            <a:endParaRPr lang="en-MY"/>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0" name="Slide Number Placeholder 5"/>
          <p:cNvSpPr>
            <a:spLocks noGrp="1"/>
          </p:cNvSpPr>
          <p:nvPr>
            <p:ph type="sldNum" sz="quarter" idx="10"/>
          </p:nvPr>
        </p:nvSpPr>
        <p:spPr/>
        <p:txBody>
          <a:bodyPr/>
          <a:lstStyle>
            <a:lvl1pPr>
              <a:defRPr/>
            </a:lvl1pPr>
          </a:lstStyle>
          <a:p>
            <a:pPr>
              <a:defRPr/>
            </a:pPr>
            <a:fld id="{6410CA0A-851B-4D87-BB53-0797E0BB2155}" type="slidenum">
              <a:rPr lang="en-US"/>
              <a:pPr>
                <a:defRPr/>
              </a:pPr>
              <a:t>‹#›</a:t>
            </a:fld>
            <a:endParaRPr lang="en-US" dirty="0"/>
          </a:p>
        </p:txBody>
      </p:sp>
      <p:sp>
        <p:nvSpPr>
          <p:cNvPr id="12" name="Date Placeholder 3"/>
          <p:cNvSpPr>
            <a:spLocks noGrp="1"/>
          </p:cNvSpPr>
          <p:nvPr>
            <p:ph type="dt" sz="half" idx="12"/>
          </p:nvPr>
        </p:nvSpPr>
        <p:spPr/>
        <p:txBody>
          <a:bodyPr/>
          <a:lstStyle>
            <a:lvl1pPr>
              <a:defRPr/>
            </a:lvl1pPr>
          </a:lstStyle>
          <a:p>
            <a:pPr>
              <a:defRPr/>
            </a:pPr>
            <a:fld id="{4EF2C9DF-9788-4483-9FED-863C22CC60CD}" type="datetime1">
              <a:rPr lang="en-US" smtClean="0"/>
              <a:t>12/1/2016</a:t>
            </a:fld>
            <a:endParaRPr lang="en-US"/>
          </a:p>
        </p:txBody>
      </p:sp>
    </p:spTree>
    <p:extLst>
      <p:ext uri="{BB962C8B-B14F-4D97-AF65-F5344CB8AC3E}">
        <p14:creationId xmlns:p14="http://schemas.microsoft.com/office/powerpoint/2010/main" val="1692775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A45A37F-F3F2-43FF-A975-FB86C7FCB57B}" type="datetime1">
              <a:rPr lang="en-US" smtClean="0"/>
              <a:t>12/1/2016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138C8CF-033F-4D31-8FB6-BF56670EB4F8}" type="slidenum">
              <a:rPr lang="en-US"/>
              <a:pPr>
                <a:defRPr/>
              </a:pPr>
              <a:t>‹#›</a:t>
            </a:fld>
            <a:endParaRPr lang="en-US" dirty="0"/>
          </a:p>
        </p:txBody>
      </p:sp>
    </p:spTree>
    <p:extLst>
      <p:ext uri="{BB962C8B-B14F-4D97-AF65-F5344CB8AC3E}">
        <p14:creationId xmlns:p14="http://schemas.microsoft.com/office/powerpoint/2010/main" val="1104338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12BC93E-8CC1-4588-9692-FE2D394BCE09}" type="datetime1">
              <a:rPr lang="en-US" smtClean="0"/>
              <a:t>12/1/2016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798AA5E-37C1-43A6-9BEC-60C474C3C2BB}" type="slidenum">
              <a:rPr lang="en-US"/>
              <a:pPr>
                <a:defRPr/>
              </a:pPr>
              <a:t>‹#›</a:t>
            </a:fld>
            <a:endParaRPr lang="en-US" dirty="0"/>
          </a:p>
        </p:txBody>
      </p:sp>
    </p:spTree>
    <p:extLst>
      <p:ext uri="{BB962C8B-B14F-4D97-AF65-F5344CB8AC3E}">
        <p14:creationId xmlns:p14="http://schemas.microsoft.com/office/powerpoint/2010/main" val="3568912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1EF0AE5-B402-4D82-A5B3-E5FB7C992612}" type="datetime1">
              <a:rPr lang="en-US" smtClean="0"/>
              <a:t>12/1/2016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E5B55A-11DB-49A5-A147-E2785BB3B4D9}" type="slidenum">
              <a:rPr lang="en-US"/>
              <a:pPr>
                <a:defRPr/>
              </a:pPr>
              <a:t>‹#›</a:t>
            </a:fld>
            <a:endParaRPr lang="en-US" dirty="0"/>
          </a:p>
        </p:txBody>
      </p:sp>
    </p:spTree>
    <p:extLst>
      <p:ext uri="{BB962C8B-B14F-4D97-AF65-F5344CB8AC3E}">
        <p14:creationId xmlns:p14="http://schemas.microsoft.com/office/powerpoint/2010/main" val="3057779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08838" y="6303963"/>
            <a:ext cx="792162"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userDrawn="1"/>
        </p:nvSpPr>
        <p:spPr>
          <a:xfrm rot="10800000">
            <a:off x="0" y="6408738"/>
            <a:ext cx="965200" cy="76200"/>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MY"/>
          </a:p>
        </p:txBody>
      </p:sp>
      <p:sp>
        <p:nvSpPr>
          <p:cNvPr id="6" name="Rounded Rectangle 5"/>
          <p:cNvSpPr/>
          <p:nvPr userDrawn="1"/>
        </p:nvSpPr>
        <p:spPr>
          <a:xfrm rot="10800000" flipV="1">
            <a:off x="8077200" y="6408738"/>
            <a:ext cx="1066800" cy="76200"/>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MY"/>
          </a:p>
        </p:txBody>
      </p:sp>
      <p:pic>
        <p:nvPicPr>
          <p:cNvPr id="7" name="Picture 2" descr="C:\Users\User\Downloads\logo fr.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4263" y="6180138"/>
            <a:ext cx="1125537"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p:nvPr userDrawn="1"/>
        </p:nvSpPr>
        <p:spPr>
          <a:xfrm rot="10800000" flipV="1">
            <a:off x="3840163" y="6408738"/>
            <a:ext cx="3246437" cy="85725"/>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MY"/>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3"/>
          <p:cNvSpPr>
            <a:spLocks noGrp="1"/>
          </p:cNvSpPr>
          <p:nvPr>
            <p:ph type="dt" sz="half" idx="10"/>
          </p:nvPr>
        </p:nvSpPr>
        <p:spPr/>
        <p:txBody>
          <a:bodyPr/>
          <a:lstStyle>
            <a:lvl1pPr>
              <a:defRPr/>
            </a:lvl1pPr>
          </a:lstStyle>
          <a:p>
            <a:pPr>
              <a:defRPr/>
            </a:pPr>
            <a:fld id="{7A713E31-0B41-4ABB-B5D0-C518DC58BD99}" type="datetime1">
              <a:rPr lang="en-US" smtClean="0"/>
              <a:t>12/1/2016</a:t>
            </a:fld>
            <a:endParaRPr lang="en-US"/>
          </a:p>
        </p:txBody>
      </p:sp>
      <p:sp>
        <p:nvSpPr>
          <p:cNvPr id="11" name="Footer Placeholder 4"/>
          <p:cNvSpPr>
            <a:spLocks noGrp="1"/>
          </p:cNvSpPr>
          <p:nvPr>
            <p:ph type="ftr" sz="quarter" idx="11"/>
          </p:nvPr>
        </p:nvSpPr>
        <p:spPr/>
        <p:txBody>
          <a:bodyPr/>
          <a:lstStyle>
            <a:lvl1pPr>
              <a:defRPr dirty="0"/>
            </a:lvl1pPr>
          </a:lstStyle>
          <a:p>
            <a:pPr>
              <a:defRPr/>
            </a:pPr>
            <a:endParaRPr lang="en-US"/>
          </a:p>
        </p:txBody>
      </p:sp>
      <p:sp>
        <p:nvSpPr>
          <p:cNvPr id="12" name="Slide Number Placeholder 5"/>
          <p:cNvSpPr>
            <a:spLocks noGrp="1"/>
          </p:cNvSpPr>
          <p:nvPr>
            <p:ph type="sldNum" sz="quarter" idx="12"/>
          </p:nvPr>
        </p:nvSpPr>
        <p:spPr/>
        <p:txBody>
          <a:bodyPr/>
          <a:lstStyle>
            <a:lvl1pPr>
              <a:defRPr/>
            </a:lvl1pPr>
          </a:lstStyle>
          <a:p>
            <a:pPr>
              <a:defRPr/>
            </a:pPr>
            <a:fld id="{10900C66-51F3-40B7-ADF9-FB7B495E0E52}" type="slidenum">
              <a:rPr lang="en-US"/>
              <a:pPr>
                <a:defRPr/>
              </a:pPr>
              <a:t>‹#›</a:t>
            </a:fld>
            <a:endParaRPr lang="en-US" dirty="0"/>
          </a:p>
        </p:txBody>
      </p:sp>
      <p:pic>
        <p:nvPicPr>
          <p:cNvPr id="2050" name="Picture 2" descr="C:\Users\User\Desktop\pi1m.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056987" y="76200"/>
            <a:ext cx="2010813" cy="35887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User\Desktop\SALIHIN\Arts\Salihin logo png\sgst.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362200" y="6281174"/>
            <a:ext cx="1295400" cy="323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14128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Date Placeholder 3"/>
          <p:cNvSpPr>
            <a:spLocks noGrp="1"/>
          </p:cNvSpPr>
          <p:nvPr>
            <p:ph type="dt" sz="half" idx="10"/>
          </p:nvPr>
        </p:nvSpPr>
        <p:spPr/>
        <p:txBody>
          <a:bodyPr/>
          <a:lstStyle>
            <a:lvl1pPr>
              <a:defRPr/>
            </a:lvl1pPr>
          </a:lstStyle>
          <a:p>
            <a:pPr>
              <a:defRPr/>
            </a:pPr>
            <a:fld id="{2389B561-A23F-4F39-B2B8-78CC16089B73}" type="datetime1">
              <a:rPr lang="en-US" smtClean="0"/>
              <a:t>12/1/2016</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89409C2-3A9B-413A-9E35-533E0D82B55F}" type="slidenum">
              <a:rPr lang="en-US"/>
              <a:pPr>
                <a:defRPr/>
              </a:pPr>
              <a:t>‹#›</a:t>
            </a:fld>
            <a:endParaRPr lang="en-US" dirty="0"/>
          </a:p>
        </p:txBody>
      </p:sp>
    </p:spTree>
    <p:extLst>
      <p:ext uri="{BB962C8B-B14F-4D97-AF65-F5344CB8AC3E}">
        <p14:creationId xmlns:p14="http://schemas.microsoft.com/office/powerpoint/2010/main" val="1589153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183E527-F9B6-4779-B31E-5185C629AC9E}" type="datetime1">
              <a:rPr lang="en-US" smtClean="0"/>
              <a:t>12/1/2016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847B84C-561E-449E-9912-C7E1226990DE}" type="slidenum">
              <a:rPr lang="en-US"/>
              <a:pPr>
                <a:defRPr/>
              </a:pPr>
              <a:t>‹#›</a:t>
            </a:fld>
            <a:endParaRPr lang="en-US" dirty="0"/>
          </a:p>
        </p:txBody>
      </p:sp>
    </p:spTree>
    <p:extLst>
      <p:ext uri="{BB962C8B-B14F-4D97-AF65-F5344CB8AC3E}">
        <p14:creationId xmlns:p14="http://schemas.microsoft.com/office/powerpoint/2010/main" val="3849579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E258464-66BF-4A5D-8374-66723FF4A565}" type="datetime1">
              <a:rPr lang="en-US" smtClean="0"/>
              <a:t>12/1/2016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CBA1538-4752-4022-ACD2-7F1E4D082DC2}" type="slidenum">
              <a:rPr lang="en-US"/>
              <a:pPr>
                <a:defRPr/>
              </a:pPr>
              <a:t>‹#›</a:t>
            </a:fld>
            <a:endParaRPr lang="en-US" dirty="0"/>
          </a:p>
        </p:txBody>
      </p:sp>
    </p:spTree>
    <p:extLst>
      <p:ext uri="{BB962C8B-B14F-4D97-AF65-F5344CB8AC3E}">
        <p14:creationId xmlns:p14="http://schemas.microsoft.com/office/powerpoint/2010/main" val="2945109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A1B0244-CEC6-4701-935E-8F267498E7EB}" type="datetime1">
              <a:rPr lang="en-US" smtClean="0"/>
              <a:t>12/1/2016</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DDEC533-6E7C-46AD-AED4-02560FA36E99}" type="slidenum">
              <a:rPr lang="en-US"/>
              <a:pPr>
                <a:defRPr/>
              </a:pPr>
              <a:t>‹#›</a:t>
            </a:fld>
            <a:endParaRPr lang="en-US" dirty="0"/>
          </a:p>
        </p:txBody>
      </p:sp>
    </p:spTree>
    <p:extLst>
      <p:ext uri="{BB962C8B-B14F-4D97-AF65-F5344CB8AC3E}">
        <p14:creationId xmlns:p14="http://schemas.microsoft.com/office/powerpoint/2010/main" val="1510864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B1151D1-C36D-454F-AE06-3894450C36DA}" type="datetime1">
              <a:rPr lang="en-US" smtClean="0"/>
              <a:t>12/1/2016</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DAD95BE-0A4A-4D83-B9BD-22E3BC5C7471}" type="slidenum">
              <a:rPr lang="en-US"/>
              <a:pPr>
                <a:defRPr/>
              </a:pPr>
              <a:t>‹#›</a:t>
            </a:fld>
            <a:endParaRPr lang="en-US" dirty="0"/>
          </a:p>
        </p:txBody>
      </p:sp>
    </p:spTree>
    <p:extLst>
      <p:ext uri="{BB962C8B-B14F-4D97-AF65-F5344CB8AC3E}">
        <p14:creationId xmlns:p14="http://schemas.microsoft.com/office/powerpoint/2010/main" val="580075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710BE83-303D-44F3-9F08-031C2C3414B2}" type="datetime1">
              <a:rPr lang="en-US" smtClean="0"/>
              <a:t>12/1/2016</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3C97538-8983-4B10-B318-B7BBA9E4717F}" type="slidenum">
              <a:rPr lang="en-US"/>
              <a:pPr>
                <a:defRPr/>
              </a:pPr>
              <a:t>‹#›</a:t>
            </a:fld>
            <a:endParaRPr lang="en-US" dirty="0"/>
          </a:p>
        </p:txBody>
      </p:sp>
    </p:spTree>
    <p:extLst>
      <p:ext uri="{BB962C8B-B14F-4D97-AF65-F5344CB8AC3E}">
        <p14:creationId xmlns:p14="http://schemas.microsoft.com/office/powerpoint/2010/main" val="2678864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7579521-D5E7-4720-9F80-F7B5D3A7CF05}" type="datetime1">
              <a:rPr lang="en-US" smtClean="0"/>
              <a:t>12/1/2016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4E095DA-93F8-420C-B8E4-9C034E1F3053}" type="slidenum">
              <a:rPr lang="en-US"/>
              <a:pPr>
                <a:defRPr/>
              </a:pPr>
              <a:t>‹#›</a:t>
            </a:fld>
            <a:endParaRPr lang="en-US" dirty="0"/>
          </a:p>
        </p:txBody>
      </p:sp>
    </p:spTree>
    <p:extLst>
      <p:ext uri="{BB962C8B-B14F-4D97-AF65-F5344CB8AC3E}">
        <p14:creationId xmlns:p14="http://schemas.microsoft.com/office/powerpoint/2010/main" val="2738158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1752600" y="6416675"/>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AB26B0E-2D82-4582-9B1D-E401FCA96274}" type="datetime1">
              <a:rPr lang="en-US" smtClean="0"/>
              <a:t>12/1/2016</a:t>
            </a:fld>
            <a:endParaRPr lang="en-US" dirty="0"/>
          </a:p>
        </p:txBody>
      </p:sp>
      <p:sp>
        <p:nvSpPr>
          <p:cNvPr id="5" name="Footer Placeholder 4"/>
          <p:cNvSpPr>
            <a:spLocks noGrp="1"/>
          </p:cNvSpPr>
          <p:nvPr>
            <p:ph type="ftr" sz="quarter" idx="3"/>
          </p:nvPr>
        </p:nvSpPr>
        <p:spPr>
          <a:xfrm>
            <a:off x="3886200" y="6416675"/>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dirty="0"/>
          </a:p>
        </p:txBody>
      </p:sp>
      <p:sp>
        <p:nvSpPr>
          <p:cNvPr id="6" name="Slide Number Placeholder 5"/>
          <p:cNvSpPr>
            <a:spLocks noGrp="1"/>
          </p:cNvSpPr>
          <p:nvPr>
            <p:ph type="sldNum" sz="quarter" idx="4"/>
          </p:nvPr>
        </p:nvSpPr>
        <p:spPr>
          <a:xfrm>
            <a:off x="6781800" y="6416675"/>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21354E46-6B6D-4257-9750-717452E46748}" type="slidenum">
              <a:rPr lang="en-US"/>
              <a:pPr>
                <a:defRPr/>
              </a:pPr>
              <a:t>‹#›</a:t>
            </a:fld>
            <a:endParaRPr lang="en-US" dirty="0"/>
          </a:p>
        </p:txBody>
      </p:sp>
      <p:sp>
        <p:nvSpPr>
          <p:cNvPr id="1031" name="TextBox 7"/>
          <p:cNvSpPr txBox="1">
            <a:spLocks noChangeArrowheads="1"/>
          </p:cNvSpPr>
          <p:nvPr userDrawn="1"/>
        </p:nvSpPr>
        <p:spPr bwMode="auto">
          <a:xfrm>
            <a:off x="3352800" y="6642100"/>
            <a:ext cx="38369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US" altLang="en-US" sz="700" b="1" dirty="0" smtClean="0">
                <a:solidFill>
                  <a:srgbClr val="000000"/>
                </a:solidFill>
                <a:latin typeface="Arial" charset="0"/>
                <a:sym typeface="Arial" charset="0"/>
              </a:rPr>
              <a:t>Copyright 2016 </a:t>
            </a:r>
            <a:r>
              <a:rPr lang="en-US" altLang="en-US" sz="700" b="1" dirty="0" smtClean="0">
                <a:solidFill>
                  <a:srgbClr val="F00000"/>
                </a:solidFill>
                <a:latin typeface="Neuropol" pitchFamily="34" charset="0"/>
                <a:sym typeface="Arial" charset="0"/>
              </a:rPr>
              <a:t>SALIHIN</a:t>
            </a:r>
            <a:r>
              <a:rPr lang="en-US" altLang="en-US" sz="700" b="1" dirty="0" smtClean="0">
                <a:solidFill>
                  <a:srgbClr val="F00000"/>
                </a:solidFill>
                <a:latin typeface="Arial" charset="0"/>
                <a:sym typeface="Arial" charset="0"/>
              </a:rPr>
              <a:t>. </a:t>
            </a:r>
            <a:r>
              <a:rPr lang="en-US" altLang="en-US" sz="700" b="1" dirty="0" smtClean="0">
                <a:solidFill>
                  <a:srgbClr val="000000"/>
                </a:solidFill>
                <a:latin typeface="Arial" charset="0"/>
                <a:sym typeface="Arial" charset="0"/>
              </a:rPr>
              <a:t>All Rights Reserved</a:t>
            </a:r>
            <a:endParaRPr lang="en-SG" altLang="en-US" sz="700" b="1" dirty="0" smtClean="0">
              <a:solidFill>
                <a:srgbClr val="000000"/>
              </a:solidFill>
              <a:latin typeface="Arial" charset="0"/>
              <a:sym typeface="Arial" charset="0"/>
            </a:endParaRPr>
          </a:p>
        </p:txBody>
      </p:sp>
    </p:spTree>
  </p:cSld>
  <p:clrMap bg1="lt1" tx1="dk1" bg2="lt2" tx2="dk2" accent1="accent1" accent2="accent2" accent3="accent3" accent4="accent4" accent5="accent5" accent6="accent6" hlink="hlink" folHlink="folHlink"/>
  <p:sldLayoutIdLst>
    <p:sldLayoutId id="2147484009" r:id="rId1"/>
    <p:sldLayoutId id="2147484010"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49.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8.png"/><Relationship Id="rId2" Type="http://schemas.openxmlformats.org/officeDocument/2006/relationships/image" Target="../media/image34.png"/><Relationship Id="rId16"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17.png"/><Relationship Id="rId10" Type="http://schemas.openxmlformats.org/officeDocument/2006/relationships/image" Target="../media/image42.png"/><Relationship Id="rId19" Type="http://schemas.openxmlformats.org/officeDocument/2006/relationships/image" Target="../media/image50.png"/><Relationship Id="rId4" Type="http://schemas.openxmlformats.org/officeDocument/2006/relationships/image" Target="../media/image36.jpeg"/><Relationship Id="rId9" Type="http://schemas.openxmlformats.org/officeDocument/2006/relationships/image" Target="../media/image41.png"/><Relationship Id="rId1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239168" y="2732782"/>
            <a:ext cx="6687466" cy="830997"/>
          </a:xfrm>
          <a:prstGeom prst="rect">
            <a:avLst/>
          </a:prstGeom>
          <a:noFill/>
        </p:spPr>
        <p:txBody>
          <a:bodyPr wrap="square" rtlCol="0">
            <a:spAutoFit/>
          </a:bodyPr>
          <a:lstStyle/>
          <a:p>
            <a:pPr algn="ctr"/>
            <a:r>
              <a:rPr lang="en-US" sz="2400" b="1" dirty="0" smtClean="0"/>
              <a:t>PI1M COMMUNITY CONTENT ENHANCEMENT </a:t>
            </a:r>
            <a:endParaRPr lang="en-US" sz="2400" b="1" dirty="0"/>
          </a:p>
          <a:p>
            <a:pPr algn="ctr"/>
            <a:r>
              <a:rPr lang="en-US" sz="2400" b="1" dirty="0"/>
              <a:t>B</a:t>
            </a:r>
            <a:r>
              <a:rPr lang="en-US" sz="2400" b="1" dirty="0" smtClean="0"/>
              <a:t>Y ACCOUNTING SOLUTIONS</a:t>
            </a:r>
          </a:p>
        </p:txBody>
      </p:sp>
      <p:grpSp>
        <p:nvGrpSpPr>
          <p:cNvPr id="2" name="Group 1"/>
          <p:cNvGrpSpPr/>
          <p:nvPr/>
        </p:nvGrpSpPr>
        <p:grpSpPr>
          <a:xfrm>
            <a:off x="1315367" y="5559622"/>
            <a:ext cx="6616297" cy="958791"/>
            <a:chOff x="1315367" y="5559622"/>
            <a:chExt cx="6616297" cy="958791"/>
          </a:xfrm>
        </p:grpSpPr>
        <p:sp>
          <p:nvSpPr>
            <p:cNvPr id="4098" name="TextBox 7"/>
            <p:cNvSpPr txBox="1">
              <a:spLocks noChangeArrowheads="1"/>
            </p:cNvSpPr>
            <p:nvPr/>
          </p:nvSpPr>
          <p:spPr bwMode="auto">
            <a:xfrm>
              <a:off x="5823045" y="5559622"/>
              <a:ext cx="113511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MY" altLang="en-US" sz="1400" b="1" dirty="0" smtClean="0">
                  <a:solidFill>
                    <a:srgbClr val="000000"/>
                  </a:solidFill>
                  <a:latin typeface="+mj-lt"/>
                </a:rPr>
                <a:t>Prepared by:</a:t>
              </a:r>
            </a:p>
          </p:txBody>
        </p:sp>
        <p:sp>
          <p:nvSpPr>
            <p:cNvPr id="4100" name="TextBox 10"/>
            <p:cNvSpPr txBox="1">
              <a:spLocks noChangeArrowheads="1"/>
            </p:cNvSpPr>
            <p:nvPr/>
          </p:nvSpPr>
          <p:spPr bwMode="auto">
            <a:xfrm>
              <a:off x="1447800" y="5559623"/>
              <a:ext cx="11686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MY" altLang="en-US" sz="1400" b="1" dirty="0" smtClean="0">
                  <a:solidFill>
                    <a:srgbClr val="000000"/>
                  </a:solidFill>
                  <a:latin typeface="+mj-lt"/>
                </a:rPr>
                <a:t>Prepared for:</a:t>
              </a:r>
            </a:p>
          </p:txBody>
        </p:sp>
        <p:pic>
          <p:nvPicPr>
            <p:cNvPr id="4104" name="Picture 9" descr="C:\Users\User\Downloads\logo f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5936767"/>
              <a:ext cx="1010416" cy="4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5898608"/>
              <a:ext cx="609600" cy="491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5367" y="5936767"/>
              <a:ext cx="1219200" cy="581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C:\Users\User\Desktop\SALIHIN\Arts\Salihin logo png\sgs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16130" y="6020872"/>
              <a:ext cx="1215534" cy="303451"/>
            </a:xfrm>
            <a:prstGeom prst="rect">
              <a:avLst/>
            </a:prstGeom>
            <a:noFill/>
            <a:extLst>
              <a:ext uri="{909E8E84-426E-40DD-AFC4-6F175D3DCCD1}">
                <a14:hiddenFill xmlns:a14="http://schemas.microsoft.com/office/drawing/2010/main">
                  <a:solidFill>
                    <a:srgbClr val="FFFFFF"/>
                  </a:solidFill>
                </a14:hiddenFill>
              </a:ext>
            </a:extLst>
          </p:spPr>
        </p:pic>
      </p:grpSp>
      <p:pic>
        <p:nvPicPr>
          <p:cNvPr id="1027" name="Picture 3" descr="C:\Users\User\Desktop\pi1m.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0813" y="368329"/>
            <a:ext cx="6902372" cy="123187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pPr>
              <a:defRPr/>
            </a:pPr>
            <a:fld id="{6410CA0A-851B-4D87-BB53-0797E0BB2155}" type="slidenum">
              <a:rPr lang="en-US" smtClean="0"/>
              <a:pPr>
                <a:defRPr/>
              </a:pPr>
              <a:t>1</a:t>
            </a:fld>
            <a:endParaRPr lang="en-US" dirty="0"/>
          </a:p>
        </p:txBody>
      </p:sp>
    </p:spTree>
  </p:cSld>
  <p:clrMapOvr>
    <a:masterClrMapping/>
  </p:clrMapOvr>
  <p:transition spd="slow">
    <p:push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9" descr="Image result for TELEKOM MALAYSIA"/>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39" name="AutoShape 33" descr="Image result for maxis"/>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40" name="AutoShape 35" descr="Image result for maxis"/>
          <p:cNvSpPr>
            <a:spLocks noChangeAspect="1" noChangeArrowheads="1"/>
          </p:cNvSpPr>
          <p:nvPr/>
        </p:nvSpPr>
        <p:spPr bwMode="auto">
          <a:xfrm>
            <a:off x="449263"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9"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Critical success factor</a:t>
            </a:r>
            <a:endParaRPr lang="en-MY" sz="2000" dirty="0">
              <a:solidFill>
                <a:schemeClr val="tx1"/>
              </a:solidFill>
              <a:latin typeface="Arial Black"/>
            </a:endParaRPr>
          </a:p>
        </p:txBody>
      </p:sp>
      <p:sp>
        <p:nvSpPr>
          <p:cNvPr id="24" name="Rounded Rectangle 23"/>
          <p:cNvSpPr/>
          <p:nvPr/>
        </p:nvSpPr>
        <p:spPr>
          <a:xfrm>
            <a:off x="4205720" y="1371600"/>
            <a:ext cx="4252480" cy="498465"/>
          </a:xfrm>
          <a:prstGeom prst="roundRect">
            <a:avLst>
              <a:gd name="adj" fmla="val 13209"/>
            </a:avLst>
          </a:prstGeom>
          <a:solidFill>
            <a:srgbClr val="FF99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r>
              <a:rPr lang="en-US" sz="1600" b="1" cap="small" dirty="0" smtClean="0"/>
              <a:t>Support from KKMM</a:t>
            </a:r>
            <a:endParaRPr lang="en-US" sz="1600" b="1" cap="small" dirty="0"/>
          </a:p>
        </p:txBody>
      </p:sp>
      <p:sp>
        <p:nvSpPr>
          <p:cNvPr id="25" name="Oval 24"/>
          <p:cNvSpPr/>
          <p:nvPr/>
        </p:nvSpPr>
        <p:spPr>
          <a:xfrm>
            <a:off x="4277796" y="1487634"/>
            <a:ext cx="281466" cy="266396"/>
          </a:xfrm>
          <a:prstGeom prst="ellipse">
            <a:avLst/>
          </a:prstGeom>
          <a:solidFill>
            <a:srgbClr val="FF9900"/>
          </a:solid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Black" panose="020B0A04020102020204" pitchFamily="34" charset="0"/>
              </a:rPr>
              <a:t>1</a:t>
            </a:r>
          </a:p>
        </p:txBody>
      </p:sp>
      <p:sp>
        <p:nvSpPr>
          <p:cNvPr id="27" name="Freeform 5"/>
          <p:cNvSpPr>
            <a:spLocks/>
          </p:cNvSpPr>
          <p:nvPr/>
        </p:nvSpPr>
        <p:spPr bwMode="auto">
          <a:xfrm>
            <a:off x="2977120" y="1942416"/>
            <a:ext cx="1032409" cy="2083843"/>
          </a:xfrm>
          <a:custGeom>
            <a:avLst/>
            <a:gdLst>
              <a:gd name="T0" fmla="*/ 89 w 6408"/>
              <a:gd name="T1" fmla="*/ 13555 h 13673"/>
              <a:gd name="T2" fmla="*/ 225 w 6408"/>
              <a:gd name="T3" fmla="*/ 13477 h 13673"/>
              <a:gd name="T4" fmla="*/ 351 w 6408"/>
              <a:gd name="T5" fmla="*/ 13337 h 13673"/>
              <a:gd name="T6" fmla="*/ 506 w 6408"/>
              <a:gd name="T7" fmla="*/ 13062 h 13673"/>
              <a:gd name="T8" fmla="*/ 546 w 6408"/>
              <a:gd name="T9" fmla="*/ 12913 h 13673"/>
              <a:gd name="T10" fmla="*/ 552 w 6408"/>
              <a:gd name="T11" fmla="*/ 12601 h 13673"/>
              <a:gd name="T12" fmla="*/ 478 w 6408"/>
              <a:gd name="T13" fmla="*/ 12263 h 13673"/>
              <a:gd name="T14" fmla="*/ 265 w 6408"/>
              <a:gd name="T15" fmla="*/ 11703 h 13673"/>
              <a:gd name="T16" fmla="*/ 153 w 6408"/>
              <a:gd name="T17" fmla="*/ 11391 h 13673"/>
              <a:gd name="T18" fmla="*/ 75 w 6408"/>
              <a:gd name="T19" fmla="*/ 11064 h 13673"/>
              <a:gd name="T20" fmla="*/ 8 w 6408"/>
              <a:gd name="T21" fmla="*/ 10488 h 13673"/>
              <a:gd name="T22" fmla="*/ 7 w 6408"/>
              <a:gd name="T23" fmla="*/ 9911 h 13673"/>
              <a:gd name="T24" fmla="*/ 96 w 6408"/>
              <a:gd name="T25" fmla="*/ 9224 h 13673"/>
              <a:gd name="T26" fmla="*/ 289 w 6408"/>
              <a:gd name="T27" fmla="*/ 8563 h 13673"/>
              <a:gd name="T28" fmla="*/ 562 w 6408"/>
              <a:gd name="T29" fmla="*/ 7986 h 13673"/>
              <a:gd name="T30" fmla="*/ 746 w 6408"/>
              <a:gd name="T31" fmla="*/ 7695 h 13673"/>
              <a:gd name="T32" fmla="*/ 956 w 6408"/>
              <a:gd name="T33" fmla="*/ 7421 h 13673"/>
              <a:gd name="T34" fmla="*/ 1192 w 6408"/>
              <a:gd name="T35" fmla="*/ 7165 h 13673"/>
              <a:gd name="T36" fmla="*/ 2082 w 6408"/>
              <a:gd name="T37" fmla="*/ 6288 h 13673"/>
              <a:gd name="T38" fmla="*/ 2619 w 6408"/>
              <a:gd name="T39" fmla="*/ 5711 h 13673"/>
              <a:gd name="T40" fmla="*/ 3102 w 6408"/>
              <a:gd name="T41" fmla="*/ 5095 h 13673"/>
              <a:gd name="T42" fmla="*/ 3426 w 6408"/>
              <a:gd name="T43" fmla="*/ 4569 h 13673"/>
              <a:gd name="T44" fmla="*/ 3600 w 6408"/>
              <a:gd name="T45" fmla="*/ 4211 h 13673"/>
              <a:gd name="T46" fmla="*/ 3746 w 6408"/>
              <a:gd name="T47" fmla="*/ 3832 h 13673"/>
              <a:gd name="T48" fmla="*/ 3860 w 6408"/>
              <a:gd name="T49" fmla="*/ 3429 h 13673"/>
              <a:gd name="T50" fmla="*/ 3938 w 6408"/>
              <a:gd name="T51" fmla="*/ 2998 h 13673"/>
              <a:gd name="T52" fmla="*/ 3978 w 6408"/>
              <a:gd name="T53" fmla="*/ 2540 h 13673"/>
              <a:gd name="T54" fmla="*/ 3977 w 6408"/>
              <a:gd name="T55" fmla="*/ 2049 h 13673"/>
              <a:gd name="T56" fmla="*/ 3930 w 6408"/>
              <a:gd name="T57" fmla="*/ 1524 h 13673"/>
              <a:gd name="T58" fmla="*/ 3835 w 6408"/>
              <a:gd name="T59" fmla="*/ 962 h 13673"/>
              <a:gd name="T60" fmla="*/ 3689 w 6408"/>
              <a:gd name="T61" fmla="*/ 362 h 13673"/>
              <a:gd name="T62" fmla="*/ 3591 w 6408"/>
              <a:gd name="T63" fmla="*/ 26 h 13673"/>
              <a:gd name="T64" fmla="*/ 3703 w 6408"/>
              <a:gd name="T65" fmla="*/ 169 h 13673"/>
              <a:gd name="T66" fmla="*/ 3964 w 6408"/>
              <a:gd name="T67" fmla="*/ 419 h 13673"/>
              <a:gd name="T68" fmla="*/ 4304 w 6408"/>
              <a:gd name="T69" fmla="*/ 847 h 13673"/>
              <a:gd name="T70" fmla="*/ 4714 w 6408"/>
              <a:gd name="T71" fmla="*/ 1447 h 13673"/>
              <a:gd name="T72" fmla="*/ 5061 w 6408"/>
              <a:gd name="T73" fmla="*/ 2034 h 13673"/>
              <a:gd name="T74" fmla="*/ 5478 w 6408"/>
              <a:gd name="T75" fmla="*/ 2881 h 13673"/>
              <a:gd name="T76" fmla="*/ 5823 w 6408"/>
              <a:gd name="T77" fmla="*/ 3769 h 13673"/>
              <a:gd name="T78" fmla="*/ 6092 w 6408"/>
              <a:gd name="T79" fmla="*/ 4691 h 13673"/>
              <a:gd name="T80" fmla="*/ 6281 w 6408"/>
              <a:gd name="T81" fmla="*/ 5635 h 13673"/>
              <a:gd name="T82" fmla="*/ 6387 w 6408"/>
              <a:gd name="T83" fmla="*/ 6590 h 13673"/>
              <a:gd name="T84" fmla="*/ 6404 w 6408"/>
              <a:gd name="T85" fmla="*/ 7549 h 13673"/>
              <a:gd name="T86" fmla="*/ 6328 w 6408"/>
              <a:gd name="T87" fmla="*/ 8500 h 13673"/>
              <a:gd name="T88" fmla="*/ 6153 w 6408"/>
              <a:gd name="T89" fmla="*/ 9434 h 13673"/>
              <a:gd name="T90" fmla="*/ 5922 w 6408"/>
              <a:gd name="T91" fmla="*/ 10213 h 13673"/>
              <a:gd name="T92" fmla="*/ 5749 w 6408"/>
              <a:gd name="T93" fmla="*/ 10654 h 13673"/>
              <a:gd name="T94" fmla="*/ 5543 w 6408"/>
              <a:gd name="T95" fmla="*/ 11078 h 13673"/>
              <a:gd name="T96" fmla="*/ 5306 w 6408"/>
              <a:gd name="T97" fmla="*/ 11482 h 13673"/>
              <a:gd name="T98" fmla="*/ 5037 w 6408"/>
              <a:gd name="T99" fmla="*/ 11863 h 13673"/>
              <a:gd name="T100" fmla="*/ 4736 w 6408"/>
              <a:gd name="T101" fmla="*/ 12217 h 13673"/>
              <a:gd name="T102" fmla="*/ 4404 w 6408"/>
              <a:gd name="T103" fmla="*/ 12542 h 13673"/>
              <a:gd name="T104" fmla="*/ 4041 w 6408"/>
              <a:gd name="T105" fmla="*/ 12834 h 13673"/>
              <a:gd name="T106" fmla="*/ 3646 w 6408"/>
              <a:gd name="T107" fmla="*/ 13088 h 13673"/>
              <a:gd name="T108" fmla="*/ 3221 w 6408"/>
              <a:gd name="T109" fmla="*/ 13303 h 13673"/>
              <a:gd name="T110" fmla="*/ 2923 w 6408"/>
              <a:gd name="T111" fmla="*/ 13421 h 13673"/>
              <a:gd name="T112" fmla="*/ 2397 w 6408"/>
              <a:gd name="T113" fmla="*/ 13567 h 13673"/>
              <a:gd name="T114" fmla="*/ 1714 w 6408"/>
              <a:gd name="T115" fmla="*/ 13659 h 13673"/>
              <a:gd name="T116" fmla="*/ 1021 w 6408"/>
              <a:gd name="T117" fmla="*/ 13664 h 13673"/>
              <a:gd name="T118" fmla="*/ 327 w 6408"/>
              <a:gd name="T119" fmla="*/ 13601 h 13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408" h="13673">
                <a:moveTo>
                  <a:pt x="32" y="13558"/>
                </a:moveTo>
                <a:lnTo>
                  <a:pt x="32" y="13558"/>
                </a:lnTo>
                <a:lnTo>
                  <a:pt x="41" y="13559"/>
                </a:lnTo>
                <a:lnTo>
                  <a:pt x="51" y="13559"/>
                </a:lnTo>
                <a:lnTo>
                  <a:pt x="60" y="13559"/>
                </a:lnTo>
                <a:lnTo>
                  <a:pt x="70" y="13559"/>
                </a:lnTo>
                <a:lnTo>
                  <a:pt x="89" y="13555"/>
                </a:lnTo>
                <a:lnTo>
                  <a:pt x="108" y="13550"/>
                </a:lnTo>
                <a:lnTo>
                  <a:pt x="127" y="13543"/>
                </a:lnTo>
                <a:lnTo>
                  <a:pt x="147" y="13533"/>
                </a:lnTo>
                <a:lnTo>
                  <a:pt x="167" y="13522"/>
                </a:lnTo>
                <a:lnTo>
                  <a:pt x="186" y="13509"/>
                </a:lnTo>
                <a:lnTo>
                  <a:pt x="206" y="13494"/>
                </a:lnTo>
                <a:lnTo>
                  <a:pt x="225" y="13477"/>
                </a:lnTo>
                <a:lnTo>
                  <a:pt x="243" y="13460"/>
                </a:lnTo>
                <a:lnTo>
                  <a:pt x="262" y="13442"/>
                </a:lnTo>
                <a:lnTo>
                  <a:pt x="280" y="13422"/>
                </a:lnTo>
                <a:lnTo>
                  <a:pt x="298" y="13402"/>
                </a:lnTo>
                <a:lnTo>
                  <a:pt x="316" y="13381"/>
                </a:lnTo>
                <a:lnTo>
                  <a:pt x="333" y="13359"/>
                </a:lnTo>
                <a:lnTo>
                  <a:pt x="351" y="13337"/>
                </a:lnTo>
                <a:lnTo>
                  <a:pt x="367" y="13314"/>
                </a:lnTo>
                <a:lnTo>
                  <a:pt x="398" y="13268"/>
                </a:lnTo>
                <a:lnTo>
                  <a:pt x="426" y="13222"/>
                </a:lnTo>
                <a:lnTo>
                  <a:pt x="451" y="13178"/>
                </a:lnTo>
                <a:lnTo>
                  <a:pt x="473" y="13136"/>
                </a:lnTo>
                <a:lnTo>
                  <a:pt x="492" y="13096"/>
                </a:lnTo>
                <a:lnTo>
                  <a:pt x="506" y="13062"/>
                </a:lnTo>
                <a:lnTo>
                  <a:pt x="517" y="13033"/>
                </a:lnTo>
                <a:lnTo>
                  <a:pt x="517" y="13033"/>
                </a:lnTo>
                <a:lnTo>
                  <a:pt x="524" y="13010"/>
                </a:lnTo>
                <a:lnTo>
                  <a:pt x="531" y="12986"/>
                </a:lnTo>
                <a:lnTo>
                  <a:pt x="536" y="12962"/>
                </a:lnTo>
                <a:lnTo>
                  <a:pt x="541" y="12937"/>
                </a:lnTo>
                <a:lnTo>
                  <a:pt x="546" y="12913"/>
                </a:lnTo>
                <a:lnTo>
                  <a:pt x="550" y="12890"/>
                </a:lnTo>
                <a:lnTo>
                  <a:pt x="555" y="12842"/>
                </a:lnTo>
                <a:lnTo>
                  <a:pt x="559" y="12794"/>
                </a:lnTo>
                <a:lnTo>
                  <a:pt x="560" y="12745"/>
                </a:lnTo>
                <a:lnTo>
                  <a:pt x="560" y="12697"/>
                </a:lnTo>
                <a:lnTo>
                  <a:pt x="557" y="12649"/>
                </a:lnTo>
                <a:lnTo>
                  <a:pt x="552" y="12601"/>
                </a:lnTo>
                <a:lnTo>
                  <a:pt x="546" y="12552"/>
                </a:lnTo>
                <a:lnTo>
                  <a:pt x="538" y="12503"/>
                </a:lnTo>
                <a:lnTo>
                  <a:pt x="529" y="12455"/>
                </a:lnTo>
                <a:lnTo>
                  <a:pt x="518" y="12407"/>
                </a:lnTo>
                <a:lnTo>
                  <a:pt x="505" y="12359"/>
                </a:lnTo>
                <a:lnTo>
                  <a:pt x="492" y="12311"/>
                </a:lnTo>
                <a:lnTo>
                  <a:pt x="478" y="12263"/>
                </a:lnTo>
                <a:lnTo>
                  <a:pt x="462" y="12215"/>
                </a:lnTo>
                <a:lnTo>
                  <a:pt x="446" y="12167"/>
                </a:lnTo>
                <a:lnTo>
                  <a:pt x="430" y="12120"/>
                </a:lnTo>
                <a:lnTo>
                  <a:pt x="412" y="12073"/>
                </a:lnTo>
                <a:lnTo>
                  <a:pt x="377" y="11978"/>
                </a:lnTo>
                <a:lnTo>
                  <a:pt x="340" y="11886"/>
                </a:lnTo>
                <a:lnTo>
                  <a:pt x="265" y="11703"/>
                </a:lnTo>
                <a:lnTo>
                  <a:pt x="230" y="11613"/>
                </a:lnTo>
                <a:lnTo>
                  <a:pt x="214" y="11570"/>
                </a:lnTo>
                <a:lnTo>
                  <a:pt x="198" y="11526"/>
                </a:lnTo>
                <a:lnTo>
                  <a:pt x="198" y="11526"/>
                </a:lnTo>
                <a:lnTo>
                  <a:pt x="183" y="11481"/>
                </a:lnTo>
                <a:lnTo>
                  <a:pt x="168" y="11436"/>
                </a:lnTo>
                <a:lnTo>
                  <a:pt x="153" y="11391"/>
                </a:lnTo>
                <a:lnTo>
                  <a:pt x="140" y="11345"/>
                </a:lnTo>
                <a:lnTo>
                  <a:pt x="128" y="11298"/>
                </a:lnTo>
                <a:lnTo>
                  <a:pt x="116" y="11252"/>
                </a:lnTo>
                <a:lnTo>
                  <a:pt x="105" y="11206"/>
                </a:lnTo>
                <a:lnTo>
                  <a:pt x="94" y="11159"/>
                </a:lnTo>
                <a:lnTo>
                  <a:pt x="84" y="11111"/>
                </a:lnTo>
                <a:lnTo>
                  <a:pt x="75" y="11064"/>
                </a:lnTo>
                <a:lnTo>
                  <a:pt x="66" y="11017"/>
                </a:lnTo>
                <a:lnTo>
                  <a:pt x="58" y="10969"/>
                </a:lnTo>
                <a:lnTo>
                  <a:pt x="44" y="10874"/>
                </a:lnTo>
                <a:lnTo>
                  <a:pt x="32" y="10777"/>
                </a:lnTo>
                <a:lnTo>
                  <a:pt x="22" y="10681"/>
                </a:lnTo>
                <a:lnTo>
                  <a:pt x="14" y="10584"/>
                </a:lnTo>
                <a:lnTo>
                  <a:pt x="8" y="10488"/>
                </a:lnTo>
                <a:lnTo>
                  <a:pt x="3" y="10391"/>
                </a:lnTo>
                <a:lnTo>
                  <a:pt x="1" y="10295"/>
                </a:lnTo>
                <a:lnTo>
                  <a:pt x="0" y="10199"/>
                </a:lnTo>
                <a:lnTo>
                  <a:pt x="1" y="10104"/>
                </a:lnTo>
                <a:lnTo>
                  <a:pt x="3" y="10009"/>
                </a:lnTo>
                <a:lnTo>
                  <a:pt x="3" y="10009"/>
                </a:lnTo>
                <a:lnTo>
                  <a:pt x="7" y="9911"/>
                </a:lnTo>
                <a:lnTo>
                  <a:pt x="14" y="9811"/>
                </a:lnTo>
                <a:lnTo>
                  <a:pt x="22" y="9713"/>
                </a:lnTo>
                <a:lnTo>
                  <a:pt x="33" y="9614"/>
                </a:lnTo>
                <a:lnTo>
                  <a:pt x="45" y="9516"/>
                </a:lnTo>
                <a:lnTo>
                  <a:pt x="60" y="9418"/>
                </a:lnTo>
                <a:lnTo>
                  <a:pt x="77" y="9321"/>
                </a:lnTo>
                <a:lnTo>
                  <a:pt x="96" y="9224"/>
                </a:lnTo>
                <a:lnTo>
                  <a:pt x="117" y="9127"/>
                </a:lnTo>
                <a:lnTo>
                  <a:pt x="140" y="9032"/>
                </a:lnTo>
                <a:lnTo>
                  <a:pt x="167" y="8936"/>
                </a:lnTo>
                <a:lnTo>
                  <a:pt x="194" y="8842"/>
                </a:lnTo>
                <a:lnTo>
                  <a:pt x="224" y="8748"/>
                </a:lnTo>
                <a:lnTo>
                  <a:pt x="255" y="8656"/>
                </a:lnTo>
                <a:lnTo>
                  <a:pt x="289" y="8563"/>
                </a:lnTo>
                <a:lnTo>
                  <a:pt x="325" y="8472"/>
                </a:lnTo>
                <a:lnTo>
                  <a:pt x="364" y="8381"/>
                </a:lnTo>
                <a:lnTo>
                  <a:pt x="404" y="8292"/>
                </a:lnTo>
                <a:lnTo>
                  <a:pt x="446" y="8203"/>
                </a:lnTo>
                <a:lnTo>
                  <a:pt x="490" y="8116"/>
                </a:lnTo>
                <a:lnTo>
                  <a:pt x="538" y="8029"/>
                </a:lnTo>
                <a:lnTo>
                  <a:pt x="562" y="7986"/>
                </a:lnTo>
                <a:lnTo>
                  <a:pt x="586" y="7944"/>
                </a:lnTo>
                <a:lnTo>
                  <a:pt x="612" y="7901"/>
                </a:lnTo>
                <a:lnTo>
                  <a:pt x="637" y="7860"/>
                </a:lnTo>
                <a:lnTo>
                  <a:pt x="663" y="7818"/>
                </a:lnTo>
                <a:lnTo>
                  <a:pt x="690" y="7777"/>
                </a:lnTo>
                <a:lnTo>
                  <a:pt x="718" y="7737"/>
                </a:lnTo>
                <a:lnTo>
                  <a:pt x="746" y="7695"/>
                </a:lnTo>
                <a:lnTo>
                  <a:pt x="774" y="7655"/>
                </a:lnTo>
                <a:lnTo>
                  <a:pt x="803" y="7615"/>
                </a:lnTo>
                <a:lnTo>
                  <a:pt x="832" y="7576"/>
                </a:lnTo>
                <a:lnTo>
                  <a:pt x="862" y="7536"/>
                </a:lnTo>
                <a:lnTo>
                  <a:pt x="893" y="7497"/>
                </a:lnTo>
                <a:lnTo>
                  <a:pt x="924" y="7459"/>
                </a:lnTo>
                <a:lnTo>
                  <a:pt x="956" y="7421"/>
                </a:lnTo>
                <a:lnTo>
                  <a:pt x="988" y="7384"/>
                </a:lnTo>
                <a:lnTo>
                  <a:pt x="1020" y="7346"/>
                </a:lnTo>
                <a:lnTo>
                  <a:pt x="1054" y="7309"/>
                </a:lnTo>
                <a:lnTo>
                  <a:pt x="1088" y="7272"/>
                </a:lnTo>
                <a:lnTo>
                  <a:pt x="1122" y="7237"/>
                </a:lnTo>
                <a:lnTo>
                  <a:pt x="1156" y="7201"/>
                </a:lnTo>
                <a:lnTo>
                  <a:pt x="1192" y="7165"/>
                </a:lnTo>
                <a:lnTo>
                  <a:pt x="1192" y="7165"/>
                </a:lnTo>
                <a:lnTo>
                  <a:pt x="1354" y="7005"/>
                </a:lnTo>
                <a:lnTo>
                  <a:pt x="1517" y="6847"/>
                </a:lnTo>
                <a:lnTo>
                  <a:pt x="1680" y="6688"/>
                </a:lnTo>
                <a:lnTo>
                  <a:pt x="1842" y="6529"/>
                </a:lnTo>
                <a:lnTo>
                  <a:pt x="2003" y="6369"/>
                </a:lnTo>
                <a:lnTo>
                  <a:pt x="2082" y="6288"/>
                </a:lnTo>
                <a:lnTo>
                  <a:pt x="2162" y="6208"/>
                </a:lnTo>
                <a:lnTo>
                  <a:pt x="2240" y="6127"/>
                </a:lnTo>
                <a:lnTo>
                  <a:pt x="2318" y="6044"/>
                </a:lnTo>
                <a:lnTo>
                  <a:pt x="2394" y="5962"/>
                </a:lnTo>
                <a:lnTo>
                  <a:pt x="2471" y="5879"/>
                </a:lnTo>
                <a:lnTo>
                  <a:pt x="2546" y="5796"/>
                </a:lnTo>
                <a:lnTo>
                  <a:pt x="2619" y="5711"/>
                </a:lnTo>
                <a:lnTo>
                  <a:pt x="2693" y="5626"/>
                </a:lnTo>
                <a:lnTo>
                  <a:pt x="2764" y="5540"/>
                </a:lnTo>
                <a:lnTo>
                  <a:pt x="2835" y="5453"/>
                </a:lnTo>
                <a:lnTo>
                  <a:pt x="2904" y="5365"/>
                </a:lnTo>
                <a:lnTo>
                  <a:pt x="2971" y="5276"/>
                </a:lnTo>
                <a:lnTo>
                  <a:pt x="3038" y="5185"/>
                </a:lnTo>
                <a:lnTo>
                  <a:pt x="3102" y="5095"/>
                </a:lnTo>
                <a:lnTo>
                  <a:pt x="3166" y="5002"/>
                </a:lnTo>
                <a:lnTo>
                  <a:pt x="3226" y="4908"/>
                </a:lnTo>
                <a:lnTo>
                  <a:pt x="3286" y="4813"/>
                </a:lnTo>
                <a:lnTo>
                  <a:pt x="3344" y="4717"/>
                </a:lnTo>
                <a:lnTo>
                  <a:pt x="3372" y="4667"/>
                </a:lnTo>
                <a:lnTo>
                  <a:pt x="3399" y="4619"/>
                </a:lnTo>
                <a:lnTo>
                  <a:pt x="3426" y="4569"/>
                </a:lnTo>
                <a:lnTo>
                  <a:pt x="3452" y="4520"/>
                </a:lnTo>
                <a:lnTo>
                  <a:pt x="3478" y="4469"/>
                </a:lnTo>
                <a:lnTo>
                  <a:pt x="3504" y="4418"/>
                </a:lnTo>
                <a:lnTo>
                  <a:pt x="3529" y="4367"/>
                </a:lnTo>
                <a:lnTo>
                  <a:pt x="3554" y="4316"/>
                </a:lnTo>
                <a:lnTo>
                  <a:pt x="3577" y="4263"/>
                </a:lnTo>
                <a:lnTo>
                  <a:pt x="3600" y="4211"/>
                </a:lnTo>
                <a:lnTo>
                  <a:pt x="3623" y="4159"/>
                </a:lnTo>
                <a:lnTo>
                  <a:pt x="3645" y="4105"/>
                </a:lnTo>
                <a:lnTo>
                  <a:pt x="3666" y="4051"/>
                </a:lnTo>
                <a:lnTo>
                  <a:pt x="3688" y="3997"/>
                </a:lnTo>
                <a:lnTo>
                  <a:pt x="3708" y="3942"/>
                </a:lnTo>
                <a:lnTo>
                  <a:pt x="3727" y="3887"/>
                </a:lnTo>
                <a:lnTo>
                  <a:pt x="3746" y="3832"/>
                </a:lnTo>
                <a:lnTo>
                  <a:pt x="3764" y="3776"/>
                </a:lnTo>
                <a:lnTo>
                  <a:pt x="3782" y="3719"/>
                </a:lnTo>
                <a:lnTo>
                  <a:pt x="3799" y="3662"/>
                </a:lnTo>
                <a:lnTo>
                  <a:pt x="3815" y="3605"/>
                </a:lnTo>
                <a:lnTo>
                  <a:pt x="3830" y="3546"/>
                </a:lnTo>
                <a:lnTo>
                  <a:pt x="3845" y="3488"/>
                </a:lnTo>
                <a:lnTo>
                  <a:pt x="3860" y="3429"/>
                </a:lnTo>
                <a:lnTo>
                  <a:pt x="3874" y="3368"/>
                </a:lnTo>
                <a:lnTo>
                  <a:pt x="3886" y="3308"/>
                </a:lnTo>
                <a:lnTo>
                  <a:pt x="3898" y="3248"/>
                </a:lnTo>
                <a:lnTo>
                  <a:pt x="3909" y="3186"/>
                </a:lnTo>
                <a:lnTo>
                  <a:pt x="3920" y="3124"/>
                </a:lnTo>
                <a:lnTo>
                  <a:pt x="3930" y="3062"/>
                </a:lnTo>
                <a:lnTo>
                  <a:pt x="3938" y="2998"/>
                </a:lnTo>
                <a:lnTo>
                  <a:pt x="3947" y="2935"/>
                </a:lnTo>
                <a:lnTo>
                  <a:pt x="3954" y="2870"/>
                </a:lnTo>
                <a:lnTo>
                  <a:pt x="3960" y="2805"/>
                </a:lnTo>
                <a:lnTo>
                  <a:pt x="3966" y="2740"/>
                </a:lnTo>
                <a:lnTo>
                  <a:pt x="3971" y="2673"/>
                </a:lnTo>
                <a:lnTo>
                  <a:pt x="3975" y="2607"/>
                </a:lnTo>
                <a:lnTo>
                  <a:pt x="3978" y="2540"/>
                </a:lnTo>
                <a:lnTo>
                  <a:pt x="3981" y="2471"/>
                </a:lnTo>
                <a:lnTo>
                  <a:pt x="3982" y="2403"/>
                </a:lnTo>
                <a:lnTo>
                  <a:pt x="3983" y="2334"/>
                </a:lnTo>
                <a:lnTo>
                  <a:pt x="3983" y="2263"/>
                </a:lnTo>
                <a:lnTo>
                  <a:pt x="3982" y="2193"/>
                </a:lnTo>
                <a:lnTo>
                  <a:pt x="3980" y="2121"/>
                </a:lnTo>
                <a:lnTo>
                  <a:pt x="3977" y="2049"/>
                </a:lnTo>
                <a:lnTo>
                  <a:pt x="3973" y="1976"/>
                </a:lnTo>
                <a:lnTo>
                  <a:pt x="3968" y="1902"/>
                </a:lnTo>
                <a:lnTo>
                  <a:pt x="3963" y="1828"/>
                </a:lnTo>
                <a:lnTo>
                  <a:pt x="3956" y="1753"/>
                </a:lnTo>
                <a:lnTo>
                  <a:pt x="3948" y="1678"/>
                </a:lnTo>
                <a:lnTo>
                  <a:pt x="3940" y="1601"/>
                </a:lnTo>
                <a:lnTo>
                  <a:pt x="3930" y="1524"/>
                </a:lnTo>
                <a:lnTo>
                  <a:pt x="3920" y="1446"/>
                </a:lnTo>
                <a:lnTo>
                  <a:pt x="3909" y="1367"/>
                </a:lnTo>
                <a:lnTo>
                  <a:pt x="3896" y="1288"/>
                </a:lnTo>
                <a:lnTo>
                  <a:pt x="3883" y="1207"/>
                </a:lnTo>
                <a:lnTo>
                  <a:pt x="3868" y="1127"/>
                </a:lnTo>
                <a:lnTo>
                  <a:pt x="3852" y="1044"/>
                </a:lnTo>
                <a:lnTo>
                  <a:pt x="3835" y="962"/>
                </a:lnTo>
                <a:lnTo>
                  <a:pt x="3817" y="878"/>
                </a:lnTo>
                <a:lnTo>
                  <a:pt x="3799" y="795"/>
                </a:lnTo>
                <a:lnTo>
                  <a:pt x="3779" y="709"/>
                </a:lnTo>
                <a:lnTo>
                  <a:pt x="3758" y="624"/>
                </a:lnTo>
                <a:lnTo>
                  <a:pt x="3736" y="538"/>
                </a:lnTo>
                <a:lnTo>
                  <a:pt x="3713" y="450"/>
                </a:lnTo>
                <a:lnTo>
                  <a:pt x="3689" y="362"/>
                </a:lnTo>
                <a:lnTo>
                  <a:pt x="3663" y="272"/>
                </a:lnTo>
                <a:lnTo>
                  <a:pt x="3637" y="183"/>
                </a:lnTo>
                <a:lnTo>
                  <a:pt x="3609" y="91"/>
                </a:lnTo>
                <a:lnTo>
                  <a:pt x="3581" y="0"/>
                </a:lnTo>
                <a:lnTo>
                  <a:pt x="3581" y="0"/>
                </a:lnTo>
                <a:lnTo>
                  <a:pt x="3586" y="13"/>
                </a:lnTo>
                <a:lnTo>
                  <a:pt x="3591" y="26"/>
                </a:lnTo>
                <a:lnTo>
                  <a:pt x="3599" y="39"/>
                </a:lnTo>
                <a:lnTo>
                  <a:pt x="3607" y="53"/>
                </a:lnTo>
                <a:lnTo>
                  <a:pt x="3616" y="67"/>
                </a:lnTo>
                <a:lnTo>
                  <a:pt x="3626" y="81"/>
                </a:lnTo>
                <a:lnTo>
                  <a:pt x="3649" y="110"/>
                </a:lnTo>
                <a:lnTo>
                  <a:pt x="3674" y="140"/>
                </a:lnTo>
                <a:lnTo>
                  <a:pt x="3703" y="169"/>
                </a:lnTo>
                <a:lnTo>
                  <a:pt x="3733" y="200"/>
                </a:lnTo>
                <a:lnTo>
                  <a:pt x="3764" y="230"/>
                </a:lnTo>
                <a:lnTo>
                  <a:pt x="3827" y="288"/>
                </a:lnTo>
                <a:lnTo>
                  <a:pt x="3888" y="344"/>
                </a:lnTo>
                <a:lnTo>
                  <a:pt x="3916" y="371"/>
                </a:lnTo>
                <a:lnTo>
                  <a:pt x="3941" y="395"/>
                </a:lnTo>
                <a:lnTo>
                  <a:pt x="3964" y="419"/>
                </a:lnTo>
                <a:lnTo>
                  <a:pt x="3983" y="440"/>
                </a:lnTo>
                <a:lnTo>
                  <a:pt x="3983" y="440"/>
                </a:lnTo>
                <a:lnTo>
                  <a:pt x="4050" y="520"/>
                </a:lnTo>
                <a:lnTo>
                  <a:pt x="4114" y="601"/>
                </a:lnTo>
                <a:lnTo>
                  <a:pt x="4178" y="682"/>
                </a:lnTo>
                <a:lnTo>
                  <a:pt x="4242" y="765"/>
                </a:lnTo>
                <a:lnTo>
                  <a:pt x="4304" y="847"/>
                </a:lnTo>
                <a:lnTo>
                  <a:pt x="4365" y="931"/>
                </a:lnTo>
                <a:lnTo>
                  <a:pt x="4426" y="1015"/>
                </a:lnTo>
                <a:lnTo>
                  <a:pt x="4485" y="1101"/>
                </a:lnTo>
                <a:lnTo>
                  <a:pt x="4544" y="1186"/>
                </a:lnTo>
                <a:lnTo>
                  <a:pt x="4602" y="1273"/>
                </a:lnTo>
                <a:lnTo>
                  <a:pt x="4659" y="1359"/>
                </a:lnTo>
                <a:lnTo>
                  <a:pt x="4714" y="1447"/>
                </a:lnTo>
                <a:lnTo>
                  <a:pt x="4770" y="1534"/>
                </a:lnTo>
                <a:lnTo>
                  <a:pt x="4824" y="1623"/>
                </a:lnTo>
                <a:lnTo>
                  <a:pt x="4877" y="1711"/>
                </a:lnTo>
                <a:lnTo>
                  <a:pt x="4930" y="1801"/>
                </a:lnTo>
                <a:lnTo>
                  <a:pt x="4930" y="1801"/>
                </a:lnTo>
                <a:lnTo>
                  <a:pt x="4996" y="1917"/>
                </a:lnTo>
                <a:lnTo>
                  <a:pt x="5061" y="2034"/>
                </a:lnTo>
                <a:lnTo>
                  <a:pt x="5125" y="2152"/>
                </a:lnTo>
                <a:lnTo>
                  <a:pt x="5187" y="2271"/>
                </a:lnTo>
                <a:lnTo>
                  <a:pt x="5248" y="2391"/>
                </a:lnTo>
                <a:lnTo>
                  <a:pt x="5308" y="2512"/>
                </a:lnTo>
                <a:lnTo>
                  <a:pt x="5365" y="2634"/>
                </a:lnTo>
                <a:lnTo>
                  <a:pt x="5422" y="2757"/>
                </a:lnTo>
                <a:lnTo>
                  <a:pt x="5478" y="2881"/>
                </a:lnTo>
                <a:lnTo>
                  <a:pt x="5531" y="3005"/>
                </a:lnTo>
                <a:lnTo>
                  <a:pt x="5583" y="3131"/>
                </a:lnTo>
                <a:lnTo>
                  <a:pt x="5635" y="3257"/>
                </a:lnTo>
                <a:lnTo>
                  <a:pt x="5684" y="3384"/>
                </a:lnTo>
                <a:lnTo>
                  <a:pt x="5731" y="3512"/>
                </a:lnTo>
                <a:lnTo>
                  <a:pt x="5777" y="3641"/>
                </a:lnTo>
                <a:lnTo>
                  <a:pt x="5823" y="3769"/>
                </a:lnTo>
                <a:lnTo>
                  <a:pt x="5866" y="3899"/>
                </a:lnTo>
                <a:lnTo>
                  <a:pt x="5907" y="4030"/>
                </a:lnTo>
                <a:lnTo>
                  <a:pt x="5947" y="4161"/>
                </a:lnTo>
                <a:lnTo>
                  <a:pt x="5986" y="4292"/>
                </a:lnTo>
                <a:lnTo>
                  <a:pt x="6023" y="4425"/>
                </a:lnTo>
                <a:lnTo>
                  <a:pt x="6058" y="4558"/>
                </a:lnTo>
                <a:lnTo>
                  <a:pt x="6092" y="4691"/>
                </a:lnTo>
                <a:lnTo>
                  <a:pt x="6124" y="4824"/>
                </a:lnTo>
                <a:lnTo>
                  <a:pt x="6155" y="4959"/>
                </a:lnTo>
                <a:lnTo>
                  <a:pt x="6184" y="5093"/>
                </a:lnTo>
                <a:lnTo>
                  <a:pt x="6211" y="5228"/>
                </a:lnTo>
                <a:lnTo>
                  <a:pt x="6236" y="5363"/>
                </a:lnTo>
                <a:lnTo>
                  <a:pt x="6260" y="5499"/>
                </a:lnTo>
                <a:lnTo>
                  <a:pt x="6281" y="5635"/>
                </a:lnTo>
                <a:lnTo>
                  <a:pt x="6302" y="5771"/>
                </a:lnTo>
                <a:lnTo>
                  <a:pt x="6321" y="5906"/>
                </a:lnTo>
                <a:lnTo>
                  <a:pt x="6338" y="6043"/>
                </a:lnTo>
                <a:lnTo>
                  <a:pt x="6353" y="6180"/>
                </a:lnTo>
                <a:lnTo>
                  <a:pt x="6366" y="6317"/>
                </a:lnTo>
                <a:lnTo>
                  <a:pt x="6378" y="6453"/>
                </a:lnTo>
                <a:lnTo>
                  <a:pt x="6387" y="6590"/>
                </a:lnTo>
                <a:lnTo>
                  <a:pt x="6395" y="6728"/>
                </a:lnTo>
                <a:lnTo>
                  <a:pt x="6401" y="6865"/>
                </a:lnTo>
                <a:lnTo>
                  <a:pt x="6405" y="7001"/>
                </a:lnTo>
                <a:lnTo>
                  <a:pt x="6408" y="7138"/>
                </a:lnTo>
                <a:lnTo>
                  <a:pt x="6408" y="7276"/>
                </a:lnTo>
                <a:lnTo>
                  <a:pt x="6407" y="7413"/>
                </a:lnTo>
                <a:lnTo>
                  <a:pt x="6404" y="7549"/>
                </a:lnTo>
                <a:lnTo>
                  <a:pt x="6399" y="7685"/>
                </a:lnTo>
                <a:lnTo>
                  <a:pt x="6392" y="7822"/>
                </a:lnTo>
                <a:lnTo>
                  <a:pt x="6383" y="7958"/>
                </a:lnTo>
                <a:lnTo>
                  <a:pt x="6372" y="8095"/>
                </a:lnTo>
                <a:lnTo>
                  <a:pt x="6359" y="8229"/>
                </a:lnTo>
                <a:lnTo>
                  <a:pt x="6344" y="8365"/>
                </a:lnTo>
                <a:lnTo>
                  <a:pt x="6328" y="8500"/>
                </a:lnTo>
                <a:lnTo>
                  <a:pt x="6308" y="8635"/>
                </a:lnTo>
                <a:lnTo>
                  <a:pt x="6287" y="8769"/>
                </a:lnTo>
                <a:lnTo>
                  <a:pt x="6264" y="8903"/>
                </a:lnTo>
                <a:lnTo>
                  <a:pt x="6240" y="9037"/>
                </a:lnTo>
                <a:lnTo>
                  <a:pt x="6213" y="9169"/>
                </a:lnTo>
                <a:lnTo>
                  <a:pt x="6184" y="9302"/>
                </a:lnTo>
                <a:lnTo>
                  <a:pt x="6153" y="9434"/>
                </a:lnTo>
                <a:lnTo>
                  <a:pt x="6119" y="9566"/>
                </a:lnTo>
                <a:lnTo>
                  <a:pt x="6084" y="9696"/>
                </a:lnTo>
                <a:lnTo>
                  <a:pt x="6047" y="9826"/>
                </a:lnTo>
                <a:lnTo>
                  <a:pt x="6008" y="9956"/>
                </a:lnTo>
                <a:lnTo>
                  <a:pt x="5966" y="10085"/>
                </a:lnTo>
                <a:lnTo>
                  <a:pt x="5922" y="10213"/>
                </a:lnTo>
                <a:lnTo>
                  <a:pt x="5922" y="10213"/>
                </a:lnTo>
                <a:lnTo>
                  <a:pt x="5899" y="10277"/>
                </a:lnTo>
                <a:lnTo>
                  <a:pt x="5876" y="10340"/>
                </a:lnTo>
                <a:lnTo>
                  <a:pt x="5852" y="10403"/>
                </a:lnTo>
                <a:lnTo>
                  <a:pt x="5828" y="10467"/>
                </a:lnTo>
                <a:lnTo>
                  <a:pt x="5802" y="10530"/>
                </a:lnTo>
                <a:lnTo>
                  <a:pt x="5775" y="10592"/>
                </a:lnTo>
                <a:lnTo>
                  <a:pt x="5749" y="10654"/>
                </a:lnTo>
                <a:lnTo>
                  <a:pt x="5722" y="10716"/>
                </a:lnTo>
                <a:lnTo>
                  <a:pt x="5694" y="10777"/>
                </a:lnTo>
                <a:lnTo>
                  <a:pt x="5665" y="10839"/>
                </a:lnTo>
                <a:lnTo>
                  <a:pt x="5636" y="10899"/>
                </a:lnTo>
                <a:lnTo>
                  <a:pt x="5605" y="10959"/>
                </a:lnTo>
                <a:lnTo>
                  <a:pt x="5575" y="11019"/>
                </a:lnTo>
                <a:lnTo>
                  <a:pt x="5543" y="11078"/>
                </a:lnTo>
                <a:lnTo>
                  <a:pt x="5512" y="11137"/>
                </a:lnTo>
                <a:lnTo>
                  <a:pt x="5479" y="11196"/>
                </a:lnTo>
                <a:lnTo>
                  <a:pt x="5446" y="11254"/>
                </a:lnTo>
                <a:lnTo>
                  <a:pt x="5411" y="11312"/>
                </a:lnTo>
                <a:lnTo>
                  <a:pt x="5377" y="11370"/>
                </a:lnTo>
                <a:lnTo>
                  <a:pt x="5342" y="11426"/>
                </a:lnTo>
                <a:lnTo>
                  <a:pt x="5306" y="11482"/>
                </a:lnTo>
                <a:lnTo>
                  <a:pt x="5270" y="11539"/>
                </a:lnTo>
                <a:lnTo>
                  <a:pt x="5232" y="11594"/>
                </a:lnTo>
                <a:lnTo>
                  <a:pt x="5195" y="11649"/>
                </a:lnTo>
                <a:lnTo>
                  <a:pt x="5156" y="11704"/>
                </a:lnTo>
                <a:lnTo>
                  <a:pt x="5117" y="11758"/>
                </a:lnTo>
                <a:lnTo>
                  <a:pt x="5077" y="11811"/>
                </a:lnTo>
                <a:lnTo>
                  <a:pt x="5037" y="11863"/>
                </a:lnTo>
                <a:lnTo>
                  <a:pt x="4996" y="11916"/>
                </a:lnTo>
                <a:lnTo>
                  <a:pt x="4955" y="11968"/>
                </a:lnTo>
                <a:lnTo>
                  <a:pt x="4911" y="12019"/>
                </a:lnTo>
                <a:lnTo>
                  <a:pt x="4869" y="12070"/>
                </a:lnTo>
                <a:lnTo>
                  <a:pt x="4825" y="12120"/>
                </a:lnTo>
                <a:lnTo>
                  <a:pt x="4781" y="12169"/>
                </a:lnTo>
                <a:lnTo>
                  <a:pt x="4736" y="12217"/>
                </a:lnTo>
                <a:lnTo>
                  <a:pt x="4690" y="12266"/>
                </a:lnTo>
                <a:lnTo>
                  <a:pt x="4645" y="12314"/>
                </a:lnTo>
                <a:lnTo>
                  <a:pt x="4598" y="12360"/>
                </a:lnTo>
                <a:lnTo>
                  <a:pt x="4550" y="12407"/>
                </a:lnTo>
                <a:lnTo>
                  <a:pt x="4502" y="12453"/>
                </a:lnTo>
                <a:lnTo>
                  <a:pt x="4454" y="12498"/>
                </a:lnTo>
                <a:lnTo>
                  <a:pt x="4404" y="12542"/>
                </a:lnTo>
                <a:lnTo>
                  <a:pt x="4354" y="12585"/>
                </a:lnTo>
                <a:lnTo>
                  <a:pt x="4303" y="12629"/>
                </a:lnTo>
                <a:lnTo>
                  <a:pt x="4252" y="12671"/>
                </a:lnTo>
                <a:lnTo>
                  <a:pt x="4200" y="12713"/>
                </a:lnTo>
                <a:lnTo>
                  <a:pt x="4148" y="12753"/>
                </a:lnTo>
                <a:lnTo>
                  <a:pt x="4095" y="12794"/>
                </a:lnTo>
                <a:lnTo>
                  <a:pt x="4041" y="12834"/>
                </a:lnTo>
                <a:lnTo>
                  <a:pt x="3986" y="12872"/>
                </a:lnTo>
                <a:lnTo>
                  <a:pt x="3931" y="12910"/>
                </a:lnTo>
                <a:lnTo>
                  <a:pt x="3876" y="12947"/>
                </a:lnTo>
                <a:lnTo>
                  <a:pt x="3819" y="12984"/>
                </a:lnTo>
                <a:lnTo>
                  <a:pt x="3762" y="13019"/>
                </a:lnTo>
                <a:lnTo>
                  <a:pt x="3705" y="13054"/>
                </a:lnTo>
                <a:lnTo>
                  <a:pt x="3646" y="13088"/>
                </a:lnTo>
                <a:lnTo>
                  <a:pt x="3588" y="13121"/>
                </a:lnTo>
                <a:lnTo>
                  <a:pt x="3528" y="13154"/>
                </a:lnTo>
                <a:lnTo>
                  <a:pt x="3468" y="13186"/>
                </a:lnTo>
                <a:lnTo>
                  <a:pt x="3407" y="13216"/>
                </a:lnTo>
                <a:lnTo>
                  <a:pt x="3346" y="13246"/>
                </a:lnTo>
                <a:lnTo>
                  <a:pt x="3284" y="13275"/>
                </a:lnTo>
                <a:lnTo>
                  <a:pt x="3221" y="13303"/>
                </a:lnTo>
                <a:lnTo>
                  <a:pt x="3158" y="13331"/>
                </a:lnTo>
                <a:lnTo>
                  <a:pt x="3158" y="13331"/>
                </a:lnTo>
                <a:lnTo>
                  <a:pt x="3111" y="13350"/>
                </a:lnTo>
                <a:lnTo>
                  <a:pt x="3064" y="13369"/>
                </a:lnTo>
                <a:lnTo>
                  <a:pt x="3018" y="13387"/>
                </a:lnTo>
                <a:lnTo>
                  <a:pt x="2970" y="13404"/>
                </a:lnTo>
                <a:lnTo>
                  <a:pt x="2923" y="13421"/>
                </a:lnTo>
                <a:lnTo>
                  <a:pt x="2876" y="13437"/>
                </a:lnTo>
                <a:lnTo>
                  <a:pt x="2829" y="13453"/>
                </a:lnTo>
                <a:lnTo>
                  <a:pt x="2781" y="13468"/>
                </a:lnTo>
                <a:lnTo>
                  <a:pt x="2686" y="13497"/>
                </a:lnTo>
                <a:lnTo>
                  <a:pt x="2590" y="13523"/>
                </a:lnTo>
                <a:lnTo>
                  <a:pt x="2494" y="13546"/>
                </a:lnTo>
                <a:lnTo>
                  <a:pt x="2397" y="13567"/>
                </a:lnTo>
                <a:lnTo>
                  <a:pt x="2301" y="13587"/>
                </a:lnTo>
                <a:lnTo>
                  <a:pt x="2203" y="13604"/>
                </a:lnTo>
                <a:lnTo>
                  <a:pt x="2107" y="13619"/>
                </a:lnTo>
                <a:lnTo>
                  <a:pt x="2008" y="13632"/>
                </a:lnTo>
                <a:lnTo>
                  <a:pt x="1910" y="13643"/>
                </a:lnTo>
                <a:lnTo>
                  <a:pt x="1812" y="13652"/>
                </a:lnTo>
                <a:lnTo>
                  <a:pt x="1714" y="13659"/>
                </a:lnTo>
                <a:lnTo>
                  <a:pt x="1616" y="13665"/>
                </a:lnTo>
                <a:lnTo>
                  <a:pt x="1516" y="13669"/>
                </a:lnTo>
                <a:lnTo>
                  <a:pt x="1418" y="13672"/>
                </a:lnTo>
                <a:lnTo>
                  <a:pt x="1319" y="13673"/>
                </a:lnTo>
                <a:lnTo>
                  <a:pt x="1220" y="13672"/>
                </a:lnTo>
                <a:lnTo>
                  <a:pt x="1121" y="13668"/>
                </a:lnTo>
                <a:lnTo>
                  <a:pt x="1021" y="13664"/>
                </a:lnTo>
                <a:lnTo>
                  <a:pt x="922" y="13659"/>
                </a:lnTo>
                <a:lnTo>
                  <a:pt x="823" y="13652"/>
                </a:lnTo>
                <a:lnTo>
                  <a:pt x="724" y="13644"/>
                </a:lnTo>
                <a:lnTo>
                  <a:pt x="625" y="13635"/>
                </a:lnTo>
                <a:lnTo>
                  <a:pt x="526" y="13625"/>
                </a:lnTo>
                <a:lnTo>
                  <a:pt x="427" y="13614"/>
                </a:lnTo>
                <a:lnTo>
                  <a:pt x="327" y="13601"/>
                </a:lnTo>
                <a:lnTo>
                  <a:pt x="229" y="13588"/>
                </a:lnTo>
                <a:lnTo>
                  <a:pt x="130" y="13573"/>
                </a:lnTo>
                <a:lnTo>
                  <a:pt x="32" y="13558"/>
                </a:lnTo>
                <a:lnTo>
                  <a:pt x="32" y="13558"/>
                </a:ln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6"/>
          <p:cNvSpPr>
            <a:spLocks/>
          </p:cNvSpPr>
          <p:nvPr/>
        </p:nvSpPr>
        <p:spPr bwMode="auto">
          <a:xfrm>
            <a:off x="1492930" y="3772448"/>
            <a:ext cx="2256484" cy="898629"/>
          </a:xfrm>
          <a:custGeom>
            <a:avLst/>
            <a:gdLst>
              <a:gd name="T0" fmla="*/ 18 w 14013"/>
              <a:gd name="T1" fmla="*/ 1202 h 5897"/>
              <a:gd name="T2" fmla="*/ 131 w 14013"/>
              <a:gd name="T3" fmla="*/ 1311 h 5897"/>
              <a:gd name="T4" fmla="*/ 301 w 14013"/>
              <a:gd name="T5" fmla="*/ 1392 h 5897"/>
              <a:gd name="T6" fmla="*/ 608 w 14013"/>
              <a:gd name="T7" fmla="*/ 1466 h 5897"/>
              <a:gd name="T8" fmla="*/ 761 w 14013"/>
              <a:gd name="T9" fmla="*/ 1463 h 5897"/>
              <a:gd name="T10" fmla="*/ 1064 w 14013"/>
              <a:gd name="T11" fmla="*/ 1383 h 5897"/>
              <a:gd name="T12" fmla="*/ 1368 w 14013"/>
              <a:gd name="T13" fmla="*/ 1218 h 5897"/>
              <a:gd name="T14" fmla="*/ 1848 w 14013"/>
              <a:gd name="T15" fmla="*/ 859 h 5897"/>
              <a:gd name="T16" fmla="*/ 2117 w 14013"/>
              <a:gd name="T17" fmla="*/ 666 h 5897"/>
              <a:gd name="T18" fmla="*/ 2409 w 14013"/>
              <a:gd name="T19" fmla="*/ 500 h 5897"/>
              <a:gd name="T20" fmla="*/ 2945 w 14013"/>
              <a:gd name="T21" fmla="*/ 276 h 5897"/>
              <a:gd name="T22" fmla="*/ 3500 w 14013"/>
              <a:gd name="T23" fmla="*/ 116 h 5897"/>
              <a:gd name="T24" fmla="*/ 4184 w 14013"/>
              <a:gd name="T25" fmla="*/ 12 h 5897"/>
              <a:gd name="T26" fmla="*/ 4873 w 14013"/>
              <a:gd name="T27" fmla="*/ 15 h 5897"/>
              <a:gd name="T28" fmla="*/ 5502 w 14013"/>
              <a:gd name="T29" fmla="*/ 118 h 5897"/>
              <a:gd name="T30" fmla="*/ 5832 w 14013"/>
              <a:gd name="T31" fmla="*/ 213 h 5897"/>
              <a:gd name="T32" fmla="*/ 6154 w 14013"/>
              <a:gd name="T33" fmla="*/ 340 h 5897"/>
              <a:gd name="T34" fmla="*/ 6466 w 14013"/>
              <a:gd name="T35" fmla="*/ 496 h 5897"/>
              <a:gd name="T36" fmla="*/ 7554 w 14013"/>
              <a:gd name="T37" fmla="*/ 1110 h 5897"/>
              <a:gd name="T38" fmla="*/ 8258 w 14013"/>
              <a:gd name="T39" fmla="*/ 1466 h 5897"/>
              <a:gd name="T40" fmla="*/ 8983 w 14013"/>
              <a:gd name="T41" fmla="*/ 1760 h 5897"/>
              <a:gd name="T42" fmla="*/ 9578 w 14013"/>
              <a:gd name="T43" fmla="*/ 1926 h 5897"/>
              <a:gd name="T44" fmla="*/ 9970 w 14013"/>
              <a:gd name="T45" fmla="*/ 1994 h 5897"/>
              <a:gd name="T46" fmla="*/ 10375 w 14013"/>
              <a:gd name="T47" fmla="*/ 2030 h 5897"/>
              <a:gd name="T48" fmla="*/ 10795 w 14013"/>
              <a:gd name="T49" fmla="*/ 2028 h 5897"/>
              <a:gd name="T50" fmla="*/ 11229 w 14013"/>
              <a:gd name="T51" fmla="*/ 1984 h 5897"/>
              <a:gd name="T52" fmla="*/ 11682 w 14013"/>
              <a:gd name="T53" fmla="*/ 1897 h 5897"/>
              <a:gd name="T54" fmla="*/ 12153 w 14013"/>
              <a:gd name="T55" fmla="*/ 1759 h 5897"/>
              <a:gd name="T56" fmla="*/ 12645 w 14013"/>
              <a:gd name="T57" fmla="*/ 1569 h 5897"/>
              <a:gd name="T58" fmla="*/ 13158 w 14013"/>
              <a:gd name="T59" fmla="*/ 1323 h 5897"/>
              <a:gd name="T60" fmla="*/ 13695 w 14013"/>
              <a:gd name="T61" fmla="*/ 1016 h 5897"/>
              <a:gd name="T62" fmla="*/ 13991 w 14013"/>
              <a:gd name="T63" fmla="*/ 830 h 5897"/>
              <a:gd name="T64" fmla="*/ 13883 w 14013"/>
              <a:gd name="T65" fmla="*/ 977 h 5897"/>
              <a:gd name="T66" fmla="*/ 13716 w 14013"/>
              <a:gd name="T67" fmla="*/ 1296 h 5897"/>
              <a:gd name="T68" fmla="*/ 13398 w 14013"/>
              <a:gd name="T69" fmla="*/ 1742 h 5897"/>
              <a:gd name="T70" fmla="*/ 12936 w 14013"/>
              <a:gd name="T71" fmla="*/ 2302 h 5897"/>
              <a:gd name="T72" fmla="*/ 12467 w 14013"/>
              <a:gd name="T73" fmla="*/ 2797 h 5897"/>
              <a:gd name="T74" fmla="*/ 11768 w 14013"/>
              <a:gd name="T75" fmla="*/ 3430 h 5897"/>
              <a:gd name="T76" fmla="*/ 11009 w 14013"/>
              <a:gd name="T77" fmla="*/ 4009 h 5897"/>
              <a:gd name="T78" fmla="*/ 10197 w 14013"/>
              <a:gd name="T79" fmla="*/ 4521 h 5897"/>
              <a:gd name="T80" fmla="*/ 9343 w 14013"/>
              <a:gd name="T81" fmla="*/ 4965 h 5897"/>
              <a:gd name="T82" fmla="*/ 8453 w 14013"/>
              <a:gd name="T83" fmla="*/ 5330 h 5897"/>
              <a:gd name="T84" fmla="*/ 7536 w 14013"/>
              <a:gd name="T85" fmla="*/ 5610 h 5897"/>
              <a:gd name="T86" fmla="*/ 6601 w 14013"/>
              <a:gd name="T87" fmla="*/ 5799 h 5897"/>
              <a:gd name="T88" fmla="*/ 5655 w 14013"/>
              <a:gd name="T89" fmla="*/ 5890 h 5897"/>
              <a:gd name="T90" fmla="*/ 4843 w 14013"/>
              <a:gd name="T91" fmla="*/ 5884 h 5897"/>
              <a:gd name="T92" fmla="*/ 4371 w 14013"/>
              <a:gd name="T93" fmla="*/ 5840 h 5897"/>
              <a:gd name="T94" fmla="*/ 3906 w 14013"/>
              <a:gd name="T95" fmla="*/ 5759 h 5897"/>
              <a:gd name="T96" fmla="*/ 3452 w 14013"/>
              <a:gd name="T97" fmla="*/ 5643 h 5897"/>
              <a:gd name="T98" fmla="*/ 3011 w 14013"/>
              <a:gd name="T99" fmla="*/ 5489 h 5897"/>
              <a:gd name="T100" fmla="*/ 2588 w 14013"/>
              <a:gd name="T101" fmla="*/ 5298 h 5897"/>
              <a:gd name="T102" fmla="*/ 2185 w 14013"/>
              <a:gd name="T103" fmla="*/ 5068 h 5897"/>
              <a:gd name="T104" fmla="*/ 1804 w 14013"/>
              <a:gd name="T105" fmla="*/ 4800 h 5897"/>
              <a:gd name="T106" fmla="*/ 1450 w 14013"/>
              <a:gd name="T107" fmla="*/ 4491 h 5897"/>
              <a:gd name="T108" fmla="*/ 1126 w 14013"/>
              <a:gd name="T109" fmla="*/ 4142 h 5897"/>
              <a:gd name="T110" fmla="*/ 930 w 14013"/>
              <a:gd name="T111" fmla="*/ 3888 h 5897"/>
              <a:gd name="T112" fmla="*/ 645 w 14013"/>
              <a:gd name="T113" fmla="*/ 3423 h 5897"/>
              <a:gd name="T114" fmla="*/ 367 w 14013"/>
              <a:gd name="T115" fmla="*/ 2792 h 5897"/>
              <a:gd name="T116" fmla="*/ 171 w 14013"/>
              <a:gd name="T117" fmla="*/ 2128 h 5897"/>
              <a:gd name="T118" fmla="*/ 40 w 14013"/>
              <a:gd name="T119" fmla="*/ 1443 h 5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013" h="5897">
                <a:moveTo>
                  <a:pt x="0" y="1148"/>
                </a:moveTo>
                <a:lnTo>
                  <a:pt x="0" y="1148"/>
                </a:lnTo>
                <a:lnTo>
                  <a:pt x="2" y="1157"/>
                </a:lnTo>
                <a:lnTo>
                  <a:pt x="4" y="1166"/>
                </a:lnTo>
                <a:lnTo>
                  <a:pt x="7" y="1175"/>
                </a:lnTo>
                <a:lnTo>
                  <a:pt x="10" y="1184"/>
                </a:lnTo>
                <a:lnTo>
                  <a:pt x="18" y="1202"/>
                </a:lnTo>
                <a:lnTo>
                  <a:pt x="29" y="1219"/>
                </a:lnTo>
                <a:lnTo>
                  <a:pt x="41" y="1235"/>
                </a:lnTo>
                <a:lnTo>
                  <a:pt x="56" y="1251"/>
                </a:lnTo>
                <a:lnTo>
                  <a:pt x="73" y="1267"/>
                </a:lnTo>
                <a:lnTo>
                  <a:pt x="91" y="1282"/>
                </a:lnTo>
                <a:lnTo>
                  <a:pt x="110" y="1296"/>
                </a:lnTo>
                <a:lnTo>
                  <a:pt x="131" y="1311"/>
                </a:lnTo>
                <a:lnTo>
                  <a:pt x="152" y="1324"/>
                </a:lnTo>
                <a:lnTo>
                  <a:pt x="175" y="1337"/>
                </a:lnTo>
                <a:lnTo>
                  <a:pt x="199" y="1349"/>
                </a:lnTo>
                <a:lnTo>
                  <a:pt x="223" y="1361"/>
                </a:lnTo>
                <a:lnTo>
                  <a:pt x="250" y="1372"/>
                </a:lnTo>
                <a:lnTo>
                  <a:pt x="275" y="1382"/>
                </a:lnTo>
                <a:lnTo>
                  <a:pt x="301" y="1392"/>
                </a:lnTo>
                <a:lnTo>
                  <a:pt x="327" y="1402"/>
                </a:lnTo>
                <a:lnTo>
                  <a:pt x="380" y="1419"/>
                </a:lnTo>
                <a:lnTo>
                  <a:pt x="432" y="1433"/>
                </a:lnTo>
                <a:lnTo>
                  <a:pt x="482" y="1445"/>
                </a:lnTo>
                <a:lnTo>
                  <a:pt x="528" y="1455"/>
                </a:lnTo>
                <a:lnTo>
                  <a:pt x="571" y="1462"/>
                </a:lnTo>
                <a:lnTo>
                  <a:pt x="608" y="1466"/>
                </a:lnTo>
                <a:lnTo>
                  <a:pt x="639" y="1468"/>
                </a:lnTo>
                <a:lnTo>
                  <a:pt x="639" y="1468"/>
                </a:lnTo>
                <a:lnTo>
                  <a:pt x="664" y="1468"/>
                </a:lnTo>
                <a:lnTo>
                  <a:pt x="688" y="1468"/>
                </a:lnTo>
                <a:lnTo>
                  <a:pt x="713" y="1467"/>
                </a:lnTo>
                <a:lnTo>
                  <a:pt x="737" y="1465"/>
                </a:lnTo>
                <a:lnTo>
                  <a:pt x="761" y="1463"/>
                </a:lnTo>
                <a:lnTo>
                  <a:pt x="786" y="1460"/>
                </a:lnTo>
                <a:lnTo>
                  <a:pt x="834" y="1452"/>
                </a:lnTo>
                <a:lnTo>
                  <a:pt x="881" y="1442"/>
                </a:lnTo>
                <a:lnTo>
                  <a:pt x="927" y="1430"/>
                </a:lnTo>
                <a:lnTo>
                  <a:pt x="974" y="1416"/>
                </a:lnTo>
                <a:lnTo>
                  <a:pt x="1019" y="1400"/>
                </a:lnTo>
                <a:lnTo>
                  <a:pt x="1064" y="1383"/>
                </a:lnTo>
                <a:lnTo>
                  <a:pt x="1109" y="1364"/>
                </a:lnTo>
                <a:lnTo>
                  <a:pt x="1154" y="1343"/>
                </a:lnTo>
                <a:lnTo>
                  <a:pt x="1197" y="1320"/>
                </a:lnTo>
                <a:lnTo>
                  <a:pt x="1241" y="1296"/>
                </a:lnTo>
                <a:lnTo>
                  <a:pt x="1283" y="1271"/>
                </a:lnTo>
                <a:lnTo>
                  <a:pt x="1327" y="1245"/>
                </a:lnTo>
                <a:lnTo>
                  <a:pt x="1368" y="1218"/>
                </a:lnTo>
                <a:lnTo>
                  <a:pt x="1410" y="1191"/>
                </a:lnTo>
                <a:lnTo>
                  <a:pt x="1451" y="1162"/>
                </a:lnTo>
                <a:lnTo>
                  <a:pt x="1493" y="1133"/>
                </a:lnTo>
                <a:lnTo>
                  <a:pt x="1533" y="1102"/>
                </a:lnTo>
                <a:lnTo>
                  <a:pt x="1613" y="1042"/>
                </a:lnTo>
                <a:lnTo>
                  <a:pt x="1693" y="981"/>
                </a:lnTo>
                <a:lnTo>
                  <a:pt x="1848" y="859"/>
                </a:lnTo>
                <a:lnTo>
                  <a:pt x="1924" y="801"/>
                </a:lnTo>
                <a:lnTo>
                  <a:pt x="1962" y="773"/>
                </a:lnTo>
                <a:lnTo>
                  <a:pt x="2000" y="745"/>
                </a:lnTo>
                <a:lnTo>
                  <a:pt x="2000" y="745"/>
                </a:lnTo>
                <a:lnTo>
                  <a:pt x="2039" y="718"/>
                </a:lnTo>
                <a:lnTo>
                  <a:pt x="2078" y="692"/>
                </a:lnTo>
                <a:lnTo>
                  <a:pt x="2117" y="666"/>
                </a:lnTo>
                <a:lnTo>
                  <a:pt x="2157" y="641"/>
                </a:lnTo>
                <a:lnTo>
                  <a:pt x="2199" y="616"/>
                </a:lnTo>
                <a:lnTo>
                  <a:pt x="2240" y="592"/>
                </a:lnTo>
                <a:lnTo>
                  <a:pt x="2281" y="567"/>
                </a:lnTo>
                <a:lnTo>
                  <a:pt x="2323" y="544"/>
                </a:lnTo>
                <a:lnTo>
                  <a:pt x="2367" y="522"/>
                </a:lnTo>
                <a:lnTo>
                  <a:pt x="2409" y="500"/>
                </a:lnTo>
                <a:lnTo>
                  <a:pt x="2452" y="479"/>
                </a:lnTo>
                <a:lnTo>
                  <a:pt x="2495" y="458"/>
                </a:lnTo>
                <a:lnTo>
                  <a:pt x="2584" y="418"/>
                </a:lnTo>
                <a:lnTo>
                  <a:pt x="2672" y="379"/>
                </a:lnTo>
                <a:lnTo>
                  <a:pt x="2763" y="342"/>
                </a:lnTo>
                <a:lnTo>
                  <a:pt x="2853" y="308"/>
                </a:lnTo>
                <a:lnTo>
                  <a:pt x="2945" y="276"/>
                </a:lnTo>
                <a:lnTo>
                  <a:pt x="3036" y="245"/>
                </a:lnTo>
                <a:lnTo>
                  <a:pt x="3128" y="215"/>
                </a:lnTo>
                <a:lnTo>
                  <a:pt x="3219" y="188"/>
                </a:lnTo>
                <a:lnTo>
                  <a:pt x="3312" y="163"/>
                </a:lnTo>
                <a:lnTo>
                  <a:pt x="3404" y="139"/>
                </a:lnTo>
                <a:lnTo>
                  <a:pt x="3404" y="139"/>
                </a:lnTo>
                <a:lnTo>
                  <a:pt x="3500" y="116"/>
                </a:lnTo>
                <a:lnTo>
                  <a:pt x="3597" y="95"/>
                </a:lnTo>
                <a:lnTo>
                  <a:pt x="3694" y="76"/>
                </a:lnTo>
                <a:lnTo>
                  <a:pt x="3792" y="59"/>
                </a:lnTo>
                <a:lnTo>
                  <a:pt x="3889" y="43"/>
                </a:lnTo>
                <a:lnTo>
                  <a:pt x="3987" y="31"/>
                </a:lnTo>
                <a:lnTo>
                  <a:pt x="4085" y="20"/>
                </a:lnTo>
                <a:lnTo>
                  <a:pt x="4184" y="12"/>
                </a:lnTo>
                <a:lnTo>
                  <a:pt x="4283" y="5"/>
                </a:lnTo>
                <a:lnTo>
                  <a:pt x="4381" y="1"/>
                </a:lnTo>
                <a:lnTo>
                  <a:pt x="4480" y="0"/>
                </a:lnTo>
                <a:lnTo>
                  <a:pt x="4578" y="0"/>
                </a:lnTo>
                <a:lnTo>
                  <a:pt x="4677" y="3"/>
                </a:lnTo>
                <a:lnTo>
                  <a:pt x="4774" y="7"/>
                </a:lnTo>
                <a:lnTo>
                  <a:pt x="4873" y="15"/>
                </a:lnTo>
                <a:lnTo>
                  <a:pt x="4970" y="24"/>
                </a:lnTo>
                <a:lnTo>
                  <a:pt x="5068" y="36"/>
                </a:lnTo>
                <a:lnTo>
                  <a:pt x="5166" y="50"/>
                </a:lnTo>
                <a:lnTo>
                  <a:pt x="5262" y="67"/>
                </a:lnTo>
                <a:lnTo>
                  <a:pt x="5359" y="85"/>
                </a:lnTo>
                <a:lnTo>
                  <a:pt x="5454" y="106"/>
                </a:lnTo>
                <a:lnTo>
                  <a:pt x="5502" y="118"/>
                </a:lnTo>
                <a:lnTo>
                  <a:pt x="5550" y="129"/>
                </a:lnTo>
                <a:lnTo>
                  <a:pt x="5597" y="142"/>
                </a:lnTo>
                <a:lnTo>
                  <a:pt x="5644" y="155"/>
                </a:lnTo>
                <a:lnTo>
                  <a:pt x="5692" y="169"/>
                </a:lnTo>
                <a:lnTo>
                  <a:pt x="5739" y="183"/>
                </a:lnTo>
                <a:lnTo>
                  <a:pt x="5786" y="198"/>
                </a:lnTo>
                <a:lnTo>
                  <a:pt x="5832" y="213"/>
                </a:lnTo>
                <a:lnTo>
                  <a:pt x="5879" y="231"/>
                </a:lnTo>
                <a:lnTo>
                  <a:pt x="5926" y="247"/>
                </a:lnTo>
                <a:lnTo>
                  <a:pt x="5971" y="265"/>
                </a:lnTo>
                <a:lnTo>
                  <a:pt x="6017" y="282"/>
                </a:lnTo>
                <a:lnTo>
                  <a:pt x="6064" y="301"/>
                </a:lnTo>
                <a:lnTo>
                  <a:pt x="6109" y="320"/>
                </a:lnTo>
                <a:lnTo>
                  <a:pt x="6154" y="340"/>
                </a:lnTo>
                <a:lnTo>
                  <a:pt x="6199" y="360"/>
                </a:lnTo>
                <a:lnTo>
                  <a:pt x="6245" y="381"/>
                </a:lnTo>
                <a:lnTo>
                  <a:pt x="6289" y="403"/>
                </a:lnTo>
                <a:lnTo>
                  <a:pt x="6333" y="426"/>
                </a:lnTo>
                <a:lnTo>
                  <a:pt x="6377" y="449"/>
                </a:lnTo>
                <a:lnTo>
                  <a:pt x="6422" y="472"/>
                </a:lnTo>
                <a:lnTo>
                  <a:pt x="6466" y="496"/>
                </a:lnTo>
                <a:lnTo>
                  <a:pt x="6466" y="496"/>
                </a:lnTo>
                <a:lnTo>
                  <a:pt x="6664" y="609"/>
                </a:lnTo>
                <a:lnTo>
                  <a:pt x="6861" y="721"/>
                </a:lnTo>
                <a:lnTo>
                  <a:pt x="7059" y="834"/>
                </a:lnTo>
                <a:lnTo>
                  <a:pt x="7256" y="945"/>
                </a:lnTo>
                <a:lnTo>
                  <a:pt x="7455" y="1056"/>
                </a:lnTo>
                <a:lnTo>
                  <a:pt x="7554" y="1110"/>
                </a:lnTo>
                <a:lnTo>
                  <a:pt x="7654" y="1164"/>
                </a:lnTo>
                <a:lnTo>
                  <a:pt x="7753" y="1216"/>
                </a:lnTo>
                <a:lnTo>
                  <a:pt x="7854" y="1268"/>
                </a:lnTo>
                <a:lnTo>
                  <a:pt x="7954" y="1320"/>
                </a:lnTo>
                <a:lnTo>
                  <a:pt x="8055" y="1370"/>
                </a:lnTo>
                <a:lnTo>
                  <a:pt x="8157" y="1419"/>
                </a:lnTo>
                <a:lnTo>
                  <a:pt x="8258" y="1466"/>
                </a:lnTo>
                <a:lnTo>
                  <a:pt x="8360" y="1513"/>
                </a:lnTo>
                <a:lnTo>
                  <a:pt x="8462" y="1558"/>
                </a:lnTo>
                <a:lnTo>
                  <a:pt x="8565" y="1602"/>
                </a:lnTo>
                <a:lnTo>
                  <a:pt x="8668" y="1644"/>
                </a:lnTo>
                <a:lnTo>
                  <a:pt x="8773" y="1685"/>
                </a:lnTo>
                <a:lnTo>
                  <a:pt x="8878" y="1723"/>
                </a:lnTo>
                <a:lnTo>
                  <a:pt x="8983" y="1760"/>
                </a:lnTo>
                <a:lnTo>
                  <a:pt x="9090" y="1795"/>
                </a:lnTo>
                <a:lnTo>
                  <a:pt x="9196" y="1827"/>
                </a:lnTo>
                <a:lnTo>
                  <a:pt x="9305" y="1859"/>
                </a:lnTo>
                <a:lnTo>
                  <a:pt x="9414" y="1888"/>
                </a:lnTo>
                <a:lnTo>
                  <a:pt x="9468" y="1901"/>
                </a:lnTo>
                <a:lnTo>
                  <a:pt x="9523" y="1914"/>
                </a:lnTo>
                <a:lnTo>
                  <a:pt x="9578" y="1926"/>
                </a:lnTo>
                <a:lnTo>
                  <a:pt x="9633" y="1938"/>
                </a:lnTo>
                <a:lnTo>
                  <a:pt x="9689" y="1949"/>
                </a:lnTo>
                <a:lnTo>
                  <a:pt x="9745" y="1959"/>
                </a:lnTo>
                <a:lnTo>
                  <a:pt x="9801" y="1969"/>
                </a:lnTo>
                <a:lnTo>
                  <a:pt x="9857" y="1978"/>
                </a:lnTo>
                <a:lnTo>
                  <a:pt x="9914" y="1987"/>
                </a:lnTo>
                <a:lnTo>
                  <a:pt x="9970" y="1994"/>
                </a:lnTo>
                <a:lnTo>
                  <a:pt x="10027" y="2001"/>
                </a:lnTo>
                <a:lnTo>
                  <a:pt x="10084" y="2008"/>
                </a:lnTo>
                <a:lnTo>
                  <a:pt x="10142" y="2014"/>
                </a:lnTo>
                <a:lnTo>
                  <a:pt x="10200" y="2019"/>
                </a:lnTo>
                <a:lnTo>
                  <a:pt x="10258" y="2023"/>
                </a:lnTo>
                <a:lnTo>
                  <a:pt x="10317" y="2026"/>
                </a:lnTo>
                <a:lnTo>
                  <a:pt x="10375" y="2030"/>
                </a:lnTo>
                <a:lnTo>
                  <a:pt x="10434" y="2032"/>
                </a:lnTo>
                <a:lnTo>
                  <a:pt x="10494" y="2034"/>
                </a:lnTo>
                <a:lnTo>
                  <a:pt x="10553" y="2034"/>
                </a:lnTo>
                <a:lnTo>
                  <a:pt x="10612" y="2034"/>
                </a:lnTo>
                <a:lnTo>
                  <a:pt x="10673" y="2033"/>
                </a:lnTo>
                <a:lnTo>
                  <a:pt x="10733" y="2031"/>
                </a:lnTo>
                <a:lnTo>
                  <a:pt x="10795" y="2028"/>
                </a:lnTo>
                <a:lnTo>
                  <a:pt x="10856" y="2024"/>
                </a:lnTo>
                <a:lnTo>
                  <a:pt x="10917" y="2019"/>
                </a:lnTo>
                <a:lnTo>
                  <a:pt x="10979" y="2014"/>
                </a:lnTo>
                <a:lnTo>
                  <a:pt x="11041" y="2008"/>
                </a:lnTo>
                <a:lnTo>
                  <a:pt x="11103" y="2001"/>
                </a:lnTo>
                <a:lnTo>
                  <a:pt x="11167" y="1993"/>
                </a:lnTo>
                <a:lnTo>
                  <a:pt x="11229" y="1984"/>
                </a:lnTo>
                <a:lnTo>
                  <a:pt x="11293" y="1975"/>
                </a:lnTo>
                <a:lnTo>
                  <a:pt x="11357" y="1964"/>
                </a:lnTo>
                <a:lnTo>
                  <a:pt x="11421" y="1952"/>
                </a:lnTo>
                <a:lnTo>
                  <a:pt x="11485" y="1940"/>
                </a:lnTo>
                <a:lnTo>
                  <a:pt x="11551" y="1926"/>
                </a:lnTo>
                <a:lnTo>
                  <a:pt x="11616" y="1912"/>
                </a:lnTo>
                <a:lnTo>
                  <a:pt x="11682" y="1897"/>
                </a:lnTo>
                <a:lnTo>
                  <a:pt x="11748" y="1880"/>
                </a:lnTo>
                <a:lnTo>
                  <a:pt x="11814" y="1863"/>
                </a:lnTo>
                <a:lnTo>
                  <a:pt x="11882" y="1843"/>
                </a:lnTo>
                <a:lnTo>
                  <a:pt x="11948" y="1824"/>
                </a:lnTo>
                <a:lnTo>
                  <a:pt x="12016" y="1803"/>
                </a:lnTo>
                <a:lnTo>
                  <a:pt x="12085" y="1782"/>
                </a:lnTo>
                <a:lnTo>
                  <a:pt x="12153" y="1759"/>
                </a:lnTo>
                <a:lnTo>
                  <a:pt x="12222" y="1736"/>
                </a:lnTo>
                <a:lnTo>
                  <a:pt x="12291" y="1711"/>
                </a:lnTo>
                <a:lnTo>
                  <a:pt x="12361" y="1685"/>
                </a:lnTo>
                <a:lnTo>
                  <a:pt x="12431" y="1657"/>
                </a:lnTo>
                <a:lnTo>
                  <a:pt x="12502" y="1629"/>
                </a:lnTo>
                <a:lnTo>
                  <a:pt x="12573" y="1600"/>
                </a:lnTo>
                <a:lnTo>
                  <a:pt x="12645" y="1569"/>
                </a:lnTo>
                <a:lnTo>
                  <a:pt x="12716" y="1538"/>
                </a:lnTo>
                <a:lnTo>
                  <a:pt x="12789" y="1505"/>
                </a:lnTo>
                <a:lnTo>
                  <a:pt x="12862" y="1471"/>
                </a:lnTo>
                <a:lnTo>
                  <a:pt x="12936" y="1436"/>
                </a:lnTo>
                <a:lnTo>
                  <a:pt x="13009" y="1399"/>
                </a:lnTo>
                <a:lnTo>
                  <a:pt x="13084" y="1362"/>
                </a:lnTo>
                <a:lnTo>
                  <a:pt x="13158" y="1323"/>
                </a:lnTo>
                <a:lnTo>
                  <a:pt x="13233" y="1283"/>
                </a:lnTo>
                <a:lnTo>
                  <a:pt x="13309" y="1242"/>
                </a:lnTo>
                <a:lnTo>
                  <a:pt x="13385" y="1199"/>
                </a:lnTo>
                <a:lnTo>
                  <a:pt x="13462" y="1156"/>
                </a:lnTo>
                <a:lnTo>
                  <a:pt x="13539" y="1110"/>
                </a:lnTo>
                <a:lnTo>
                  <a:pt x="13617" y="1064"/>
                </a:lnTo>
                <a:lnTo>
                  <a:pt x="13695" y="1016"/>
                </a:lnTo>
                <a:lnTo>
                  <a:pt x="13774" y="968"/>
                </a:lnTo>
                <a:lnTo>
                  <a:pt x="13853" y="917"/>
                </a:lnTo>
                <a:lnTo>
                  <a:pt x="13933" y="865"/>
                </a:lnTo>
                <a:lnTo>
                  <a:pt x="14013" y="813"/>
                </a:lnTo>
                <a:lnTo>
                  <a:pt x="14013" y="813"/>
                </a:lnTo>
                <a:lnTo>
                  <a:pt x="14002" y="821"/>
                </a:lnTo>
                <a:lnTo>
                  <a:pt x="13991" y="830"/>
                </a:lnTo>
                <a:lnTo>
                  <a:pt x="13980" y="841"/>
                </a:lnTo>
                <a:lnTo>
                  <a:pt x="13969" y="852"/>
                </a:lnTo>
                <a:lnTo>
                  <a:pt x="13959" y="865"/>
                </a:lnTo>
                <a:lnTo>
                  <a:pt x="13947" y="878"/>
                </a:lnTo>
                <a:lnTo>
                  <a:pt x="13925" y="908"/>
                </a:lnTo>
                <a:lnTo>
                  <a:pt x="13904" y="941"/>
                </a:lnTo>
                <a:lnTo>
                  <a:pt x="13883" y="977"/>
                </a:lnTo>
                <a:lnTo>
                  <a:pt x="13863" y="1014"/>
                </a:lnTo>
                <a:lnTo>
                  <a:pt x="13843" y="1052"/>
                </a:lnTo>
                <a:lnTo>
                  <a:pt x="13804" y="1129"/>
                </a:lnTo>
                <a:lnTo>
                  <a:pt x="13766" y="1202"/>
                </a:lnTo>
                <a:lnTo>
                  <a:pt x="13749" y="1236"/>
                </a:lnTo>
                <a:lnTo>
                  <a:pt x="13732" y="1268"/>
                </a:lnTo>
                <a:lnTo>
                  <a:pt x="13716" y="1296"/>
                </a:lnTo>
                <a:lnTo>
                  <a:pt x="13701" y="1321"/>
                </a:lnTo>
                <a:lnTo>
                  <a:pt x="13701" y="1321"/>
                </a:lnTo>
                <a:lnTo>
                  <a:pt x="13643" y="1406"/>
                </a:lnTo>
                <a:lnTo>
                  <a:pt x="13582" y="1492"/>
                </a:lnTo>
                <a:lnTo>
                  <a:pt x="13522" y="1575"/>
                </a:lnTo>
                <a:lnTo>
                  <a:pt x="13461" y="1658"/>
                </a:lnTo>
                <a:lnTo>
                  <a:pt x="13398" y="1742"/>
                </a:lnTo>
                <a:lnTo>
                  <a:pt x="13335" y="1823"/>
                </a:lnTo>
                <a:lnTo>
                  <a:pt x="13271" y="1905"/>
                </a:lnTo>
                <a:lnTo>
                  <a:pt x="13205" y="1985"/>
                </a:lnTo>
                <a:lnTo>
                  <a:pt x="13139" y="2066"/>
                </a:lnTo>
                <a:lnTo>
                  <a:pt x="13071" y="2145"/>
                </a:lnTo>
                <a:lnTo>
                  <a:pt x="13004" y="2224"/>
                </a:lnTo>
                <a:lnTo>
                  <a:pt x="12936" y="2302"/>
                </a:lnTo>
                <a:lnTo>
                  <a:pt x="12866" y="2378"/>
                </a:lnTo>
                <a:lnTo>
                  <a:pt x="12797" y="2455"/>
                </a:lnTo>
                <a:lnTo>
                  <a:pt x="12726" y="2531"/>
                </a:lnTo>
                <a:lnTo>
                  <a:pt x="12654" y="2607"/>
                </a:lnTo>
                <a:lnTo>
                  <a:pt x="12654" y="2607"/>
                </a:lnTo>
                <a:lnTo>
                  <a:pt x="12562" y="2702"/>
                </a:lnTo>
                <a:lnTo>
                  <a:pt x="12467" y="2797"/>
                </a:lnTo>
                <a:lnTo>
                  <a:pt x="12370" y="2890"/>
                </a:lnTo>
                <a:lnTo>
                  <a:pt x="12274" y="2984"/>
                </a:lnTo>
                <a:lnTo>
                  <a:pt x="12175" y="3075"/>
                </a:lnTo>
                <a:lnTo>
                  <a:pt x="12075" y="3166"/>
                </a:lnTo>
                <a:lnTo>
                  <a:pt x="11974" y="3255"/>
                </a:lnTo>
                <a:lnTo>
                  <a:pt x="11872" y="3344"/>
                </a:lnTo>
                <a:lnTo>
                  <a:pt x="11768" y="3430"/>
                </a:lnTo>
                <a:lnTo>
                  <a:pt x="11662" y="3517"/>
                </a:lnTo>
                <a:lnTo>
                  <a:pt x="11557" y="3602"/>
                </a:lnTo>
                <a:lnTo>
                  <a:pt x="11449" y="3686"/>
                </a:lnTo>
                <a:lnTo>
                  <a:pt x="11341" y="3768"/>
                </a:lnTo>
                <a:lnTo>
                  <a:pt x="11231" y="3850"/>
                </a:lnTo>
                <a:lnTo>
                  <a:pt x="11120" y="3929"/>
                </a:lnTo>
                <a:lnTo>
                  <a:pt x="11009" y="4009"/>
                </a:lnTo>
                <a:lnTo>
                  <a:pt x="10896" y="4086"/>
                </a:lnTo>
                <a:lnTo>
                  <a:pt x="10781" y="4161"/>
                </a:lnTo>
                <a:lnTo>
                  <a:pt x="10667" y="4237"/>
                </a:lnTo>
                <a:lnTo>
                  <a:pt x="10551" y="4310"/>
                </a:lnTo>
                <a:lnTo>
                  <a:pt x="10433" y="4382"/>
                </a:lnTo>
                <a:lnTo>
                  <a:pt x="10316" y="4452"/>
                </a:lnTo>
                <a:lnTo>
                  <a:pt x="10197" y="4521"/>
                </a:lnTo>
                <a:lnTo>
                  <a:pt x="10077" y="4590"/>
                </a:lnTo>
                <a:lnTo>
                  <a:pt x="9958" y="4656"/>
                </a:lnTo>
                <a:lnTo>
                  <a:pt x="9836" y="4720"/>
                </a:lnTo>
                <a:lnTo>
                  <a:pt x="9714" y="4784"/>
                </a:lnTo>
                <a:lnTo>
                  <a:pt x="9591" y="4845"/>
                </a:lnTo>
                <a:lnTo>
                  <a:pt x="9467" y="4905"/>
                </a:lnTo>
                <a:lnTo>
                  <a:pt x="9343" y="4965"/>
                </a:lnTo>
                <a:lnTo>
                  <a:pt x="9218" y="5022"/>
                </a:lnTo>
                <a:lnTo>
                  <a:pt x="9092" y="5077"/>
                </a:lnTo>
                <a:lnTo>
                  <a:pt x="8965" y="5131"/>
                </a:lnTo>
                <a:lnTo>
                  <a:pt x="8838" y="5183"/>
                </a:lnTo>
                <a:lnTo>
                  <a:pt x="8711" y="5234"/>
                </a:lnTo>
                <a:lnTo>
                  <a:pt x="8582" y="5283"/>
                </a:lnTo>
                <a:lnTo>
                  <a:pt x="8453" y="5330"/>
                </a:lnTo>
                <a:lnTo>
                  <a:pt x="8323" y="5375"/>
                </a:lnTo>
                <a:lnTo>
                  <a:pt x="8194" y="5419"/>
                </a:lnTo>
                <a:lnTo>
                  <a:pt x="8063" y="5461"/>
                </a:lnTo>
                <a:lnTo>
                  <a:pt x="7932" y="5501"/>
                </a:lnTo>
                <a:lnTo>
                  <a:pt x="7801" y="5539"/>
                </a:lnTo>
                <a:lnTo>
                  <a:pt x="7669" y="5576"/>
                </a:lnTo>
                <a:lnTo>
                  <a:pt x="7536" y="5610"/>
                </a:lnTo>
                <a:lnTo>
                  <a:pt x="7403" y="5644"/>
                </a:lnTo>
                <a:lnTo>
                  <a:pt x="7270" y="5674"/>
                </a:lnTo>
                <a:lnTo>
                  <a:pt x="7137" y="5703"/>
                </a:lnTo>
                <a:lnTo>
                  <a:pt x="7004" y="5730"/>
                </a:lnTo>
                <a:lnTo>
                  <a:pt x="6869" y="5755"/>
                </a:lnTo>
                <a:lnTo>
                  <a:pt x="6735" y="5778"/>
                </a:lnTo>
                <a:lnTo>
                  <a:pt x="6601" y="5799"/>
                </a:lnTo>
                <a:lnTo>
                  <a:pt x="6466" y="5819"/>
                </a:lnTo>
                <a:lnTo>
                  <a:pt x="6331" y="5836"/>
                </a:lnTo>
                <a:lnTo>
                  <a:pt x="6196" y="5851"/>
                </a:lnTo>
                <a:lnTo>
                  <a:pt x="6062" y="5864"/>
                </a:lnTo>
                <a:lnTo>
                  <a:pt x="5926" y="5875"/>
                </a:lnTo>
                <a:lnTo>
                  <a:pt x="5791" y="5884"/>
                </a:lnTo>
                <a:lnTo>
                  <a:pt x="5655" y="5890"/>
                </a:lnTo>
                <a:lnTo>
                  <a:pt x="5520" y="5895"/>
                </a:lnTo>
                <a:lnTo>
                  <a:pt x="5385" y="5897"/>
                </a:lnTo>
                <a:lnTo>
                  <a:pt x="5249" y="5897"/>
                </a:lnTo>
                <a:lnTo>
                  <a:pt x="5113" y="5895"/>
                </a:lnTo>
                <a:lnTo>
                  <a:pt x="4978" y="5891"/>
                </a:lnTo>
                <a:lnTo>
                  <a:pt x="4843" y="5884"/>
                </a:lnTo>
                <a:lnTo>
                  <a:pt x="4843" y="5884"/>
                </a:lnTo>
                <a:lnTo>
                  <a:pt x="4775" y="5880"/>
                </a:lnTo>
                <a:lnTo>
                  <a:pt x="4707" y="5875"/>
                </a:lnTo>
                <a:lnTo>
                  <a:pt x="4640" y="5869"/>
                </a:lnTo>
                <a:lnTo>
                  <a:pt x="4572" y="5863"/>
                </a:lnTo>
                <a:lnTo>
                  <a:pt x="4505" y="5856"/>
                </a:lnTo>
                <a:lnTo>
                  <a:pt x="4437" y="5848"/>
                </a:lnTo>
                <a:lnTo>
                  <a:pt x="4371" y="5840"/>
                </a:lnTo>
                <a:lnTo>
                  <a:pt x="4304" y="5830"/>
                </a:lnTo>
                <a:lnTo>
                  <a:pt x="4237" y="5820"/>
                </a:lnTo>
                <a:lnTo>
                  <a:pt x="4171" y="5810"/>
                </a:lnTo>
                <a:lnTo>
                  <a:pt x="4105" y="5797"/>
                </a:lnTo>
                <a:lnTo>
                  <a:pt x="4038" y="5785"/>
                </a:lnTo>
                <a:lnTo>
                  <a:pt x="3972" y="5772"/>
                </a:lnTo>
                <a:lnTo>
                  <a:pt x="3906" y="5759"/>
                </a:lnTo>
                <a:lnTo>
                  <a:pt x="3840" y="5744"/>
                </a:lnTo>
                <a:lnTo>
                  <a:pt x="3775" y="5729"/>
                </a:lnTo>
                <a:lnTo>
                  <a:pt x="3710" y="5714"/>
                </a:lnTo>
                <a:lnTo>
                  <a:pt x="3645" y="5697"/>
                </a:lnTo>
                <a:lnTo>
                  <a:pt x="3581" y="5680"/>
                </a:lnTo>
                <a:lnTo>
                  <a:pt x="3516" y="5662"/>
                </a:lnTo>
                <a:lnTo>
                  <a:pt x="3452" y="5643"/>
                </a:lnTo>
                <a:lnTo>
                  <a:pt x="3388" y="5622"/>
                </a:lnTo>
                <a:lnTo>
                  <a:pt x="3324" y="5602"/>
                </a:lnTo>
                <a:lnTo>
                  <a:pt x="3262" y="5581"/>
                </a:lnTo>
                <a:lnTo>
                  <a:pt x="3198" y="5559"/>
                </a:lnTo>
                <a:lnTo>
                  <a:pt x="3136" y="5537"/>
                </a:lnTo>
                <a:lnTo>
                  <a:pt x="3074" y="5513"/>
                </a:lnTo>
                <a:lnTo>
                  <a:pt x="3011" y="5489"/>
                </a:lnTo>
                <a:lnTo>
                  <a:pt x="2950" y="5465"/>
                </a:lnTo>
                <a:lnTo>
                  <a:pt x="2889" y="5438"/>
                </a:lnTo>
                <a:lnTo>
                  <a:pt x="2827" y="5412"/>
                </a:lnTo>
                <a:lnTo>
                  <a:pt x="2767" y="5384"/>
                </a:lnTo>
                <a:lnTo>
                  <a:pt x="2707" y="5356"/>
                </a:lnTo>
                <a:lnTo>
                  <a:pt x="2647" y="5328"/>
                </a:lnTo>
                <a:lnTo>
                  <a:pt x="2588" y="5298"/>
                </a:lnTo>
                <a:lnTo>
                  <a:pt x="2529" y="5268"/>
                </a:lnTo>
                <a:lnTo>
                  <a:pt x="2470" y="5236"/>
                </a:lnTo>
                <a:lnTo>
                  <a:pt x="2413" y="5204"/>
                </a:lnTo>
                <a:lnTo>
                  <a:pt x="2355" y="5172"/>
                </a:lnTo>
                <a:lnTo>
                  <a:pt x="2297" y="5138"/>
                </a:lnTo>
                <a:lnTo>
                  <a:pt x="2241" y="5104"/>
                </a:lnTo>
                <a:lnTo>
                  <a:pt x="2185" y="5068"/>
                </a:lnTo>
                <a:lnTo>
                  <a:pt x="2128" y="5032"/>
                </a:lnTo>
                <a:lnTo>
                  <a:pt x="2073" y="4996"/>
                </a:lnTo>
                <a:lnTo>
                  <a:pt x="2019" y="4958"/>
                </a:lnTo>
                <a:lnTo>
                  <a:pt x="1964" y="4920"/>
                </a:lnTo>
                <a:lnTo>
                  <a:pt x="1910" y="4880"/>
                </a:lnTo>
                <a:lnTo>
                  <a:pt x="1857" y="4840"/>
                </a:lnTo>
                <a:lnTo>
                  <a:pt x="1804" y="4800"/>
                </a:lnTo>
                <a:lnTo>
                  <a:pt x="1752" y="4758"/>
                </a:lnTo>
                <a:lnTo>
                  <a:pt x="1700" y="4715"/>
                </a:lnTo>
                <a:lnTo>
                  <a:pt x="1650" y="4672"/>
                </a:lnTo>
                <a:lnTo>
                  <a:pt x="1598" y="4628"/>
                </a:lnTo>
                <a:lnTo>
                  <a:pt x="1549" y="4584"/>
                </a:lnTo>
                <a:lnTo>
                  <a:pt x="1499" y="4537"/>
                </a:lnTo>
                <a:lnTo>
                  <a:pt x="1450" y="4491"/>
                </a:lnTo>
                <a:lnTo>
                  <a:pt x="1402" y="4444"/>
                </a:lnTo>
                <a:lnTo>
                  <a:pt x="1355" y="4396"/>
                </a:lnTo>
                <a:lnTo>
                  <a:pt x="1308" y="4346"/>
                </a:lnTo>
                <a:lnTo>
                  <a:pt x="1261" y="4296"/>
                </a:lnTo>
                <a:lnTo>
                  <a:pt x="1215" y="4246"/>
                </a:lnTo>
                <a:lnTo>
                  <a:pt x="1171" y="4195"/>
                </a:lnTo>
                <a:lnTo>
                  <a:pt x="1126" y="4142"/>
                </a:lnTo>
                <a:lnTo>
                  <a:pt x="1082" y="4089"/>
                </a:lnTo>
                <a:lnTo>
                  <a:pt x="1082" y="4089"/>
                </a:lnTo>
                <a:lnTo>
                  <a:pt x="1051" y="4049"/>
                </a:lnTo>
                <a:lnTo>
                  <a:pt x="1020" y="4010"/>
                </a:lnTo>
                <a:lnTo>
                  <a:pt x="990" y="3969"/>
                </a:lnTo>
                <a:lnTo>
                  <a:pt x="960" y="3929"/>
                </a:lnTo>
                <a:lnTo>
                  <a:pt x="930" y="3888"/>
                </a:lnTo>
                <a:lnTo>
                  <a:pt x="902" y="3848"/>
                </a:lnTo>
                <a:lnTo>
                  <a:pt x="874" y="3806"/>
                </a:lnTo>
                <a:lnTo>
                  <a:pt x="846" y="3764"/>
                </a:lnTo>
                <a:lnTo>
                  <a:pt x="793" y="3681"/>
                </a:lnTo>
                <a:lnTo>
                  <a:pt x="741" y="3596"/>
                </a:lnTo>
                <a:lnTo>
                  <a:pt x="692" y="3510"/>
                </a:lnTo>
                <a:lnTo>
                  <a:pt x="645" y="3423"/>
                </a:lnTo>
                <a:lnTo>
                  <a:pt x="600" y="3336"/>
                </a:lnTo>
                <a:lnTo>
                  <a:pt x="556" y="3247"/>
                </a:lnTo>
                <a:lnTo>
                  <a:pt x="515" y="3158"/>
                </a:lnTo>
                <a:lnTo>
                  <a:pt x="475" y="3067"/>
                </a:lnTo>
                <a:lnTo>
                  <a:pt x="438" y="2976"/>
                </a:lnTo>
                <a:lnTo>
                  <a:pt x="401" y="2884"/>
                </a:lnTo>
                <a:lnTo>
                  <a:pt x="367" y="2792"/>
                </a:lnTo>
                <a:lnTo>
                  <a:pt x="334" y="2699"/>
                </a:lnTo>
                <a:lnTo>
                  <a:pt x="304" y="2605"/>
                </a:lnTo>
                <a:lnTo>
                  <a:pt x="274" y="2510"/>
                </a:lnTo>
                <a:lnTo>
                  <a:pt x="247" y="2416"/>
                </a:lnTo>
                <a:lnTo>
                  <a:pt x="219" y="2320"/>
                </a:lnTo>
                <a:lnTo>
                  <a:pt x="194" y="2225"/>
                </a:lnTo>
                <a:lnTo>
                  <a:pt x="171" y="2128"/>
                </a:lnTo>
                <a:lnTo>
                  <a:pt x="149" y="2032"/>
                </a:lnTo>
                <a:lnTo>
                  <a:pt x="128" y="1934"/>
                </a:lnTo>
                <a:lnTo>
                  <a:pt x="108" y="1836"/>
                </a:lnTo>
                <a:lnTo>
                  <a:pt x="90" y="1739"/>
                </a:lnTo>
                <a:lnTo>
                  <a:pt x="72" y="1640"/>
                </a:lnTo>
                <a:lnTo>
                  <a:pt x="55" y="1542"/>
                </a:lnTo>
                <a:lnTo>
                  <a:pt x="40" y="1443"/>
                </a:lnTo>
                <a:lnTo>
                  <a:pt x="26" y="1345"/>
                </a:lnTo>
                <a:lnTo>
                  <a:pt x="13" y="1246"/>
                </a:lnTo>
                <a:lnTo>
                  <a:pt x="0" y="1148"/>
                </a:lnTo>
                <a:lnTo>
                  <a:pt x="0" y="1148"/>
                </a:lnTo>
                <a:close/>
              </a:path>
            </a:pathLst>
          </a:custGeom>
          <a:solidFill>
            <a:srgbClr val="FF9900"/>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7"/>
          <p:cNvSpPr>
            <a:spLocks/>
          </p:cNvSpPr>
          <p:nvPr/>
        </p:nvSpPr>
        <p:spPr bwMode="auto">
          <a:xfrm>
            <a:off x="541051" y="2661167"/>
            <a:ext cx="1341649" cy="1974087"/>
          </a:xfrm>
          <a:custGeom>
            <a:avLst/>
            <a:gdLst>
              <a:gd name="T0" fmla="*/ 2920 w 8330"/>
              <a:gd name="T1" fmla="*/ 36 h 12948"/>
              <a:gd name="T2" fmla="*/ 2859 w 8330"/>
              <a:gd name="T3" fmla="*/ 180 h 12948"/>
              <a:gd name="T4" fmla="*/ 2844 w 8330"/>
              <a:gd name="T5" fmla="*/ 369 h 12948"/>
              <a:gd name="T6" fmla="*/ 2885 w 8330"/>
              <a:gd name="T7" fmla="*/ 682 h 12948"/>
              <a:gd name="T8" fmla="*/ 2944 w 8330"/>
              <a:gd name="T9" fmla="*/ 823 h 12948"/>
              <a:gd name="T10" fmla="*/ 3128 w 8330"/>
              <a:gd name="T11" fmla="*/ 1077 h 12948"/>
              <a:gd name="T12" fmla="*/ 3391 w 8330"/>
              <a:gd name="T13" fmla="*/ 1301 h 12948"/>
              <a:gd name="T14" fmla="*/ 3900 w 8330"/>
              <a:gd name="T15" fmla="*/ 1619 h 12948"/>
              <a:gd name="T16" fmla="*/ 4176 w 8330"/>
              <a:gd name="T17" fmla="*/ 1801 h 12948"/>
              <a:gd name="T18" fmla="*/ 4437 w 8330"/>
              <a:gd name="T19" fmla="*/ 2013 h 12948"/>
              <a:gd name="T20" fmla="*/ 4839 w 8330"/>
              <a:gd name="T21" fmla="*/ 2431 h 12948"/>
              <a:gd name="T22" fmla="*/ 5188 w 8330"/>
              <a:gd name="T23" fmla="*/ 2891 h 12948"/>
              <a:gd name="T24" fmla="*/ 5532 w 8330"/>
              <a:gd name="T25" fmla="*/ 3492 h 12948"/>
              <a:gd name="T26" fmla="*/ 5777 w 8330"/>
              <a:gd name="T27" fmla="*/ 4135 h 12948"/>
              <a:gd name="T28" fmla="*/ 5909 w 8330"/>
              <a:gd name="T29" fmla="*/ 4759 h 12948"/>
              <a:gd name="T30" fmla="*/ 5938 w 8330"/>
              <a:gd name="T31" fmla="*/ 5102 h 12948"/>
              <a:gd name="T32" fmla="*/ 5936 w 8330"/>
              <a:gd name="T33" fmla="*/ 5448 h 12948"/>
              <a:gd name="T34" fmla="*/ 5903 w 8330"/>
              <a:gd name="T35" fmla="*/ 5794 h 12948"/>
              <a:gd name="T36" fmla="*/ 5723 w 8330"/>
              <a:gd name="T37" fmla="*/ 7031 h 12948"/>
              <a:gd name="T38" fmla="*/ 5645 w 8330"/>
              <a:gd name="T39" fmla="*/ 7815 h 12948"/>
              <a:gd name="T40" fmla="*/ 5633 w 8330"/>
              <a:gd name="T41" fmla="*/ 8599 h 12948"/>
              <a:gd name="T42" fmla="*/ 5692 w 8330"/>
              <a:gd name="T43" fmla="*/ 9213 h 12948"/>
              <a:gd name="T44" fmla="*/ 5769 w 8330"/>
              <a:gd name="T45" fmla="*/ 9603 h 12948"/>
              <a:gd name="T46" fmla="*/ 5882 w 8330"/>
              <a:gd name="T47" fmla="*/ 9993 h 12948"/>
              <a:gd name="T48" fmla="*/ 6036 w 8330"/>
              <a:gd name="T49" fmla="*/ 10383 h 12948"/>
              <a:gd name="T50" fmla="*/ 6233 w 8330"/>
              <a:gd name="T51" fmla="*/ 10774 h 12948"/>
              <a:gd name="T52" fmla="*/ 6478 w 8330"/>
              <a:gd name="T53" fmla="*/ 11164 h 12948"/>
              <a:gd name="T54" fmla="*/ 6776 w 8330"/>
              <a:gd name="T55" fmla="*/ 11554 h 12948"/>
              <a:gd name="T56" fmla="*/ 7130 w 8330"/>
              <a:gd name="T57" fmla="*/ 11944 h 12948"/>
              <a:gd name="T58" fmla="*/ 7545 w 8330"/>
              <a:gd name="T59" fmla="*/ 12334 h 12948"/>
              <a:gd name="T60" fmla="*/ 8025 w 8330"/>
              <a:gd name="T61" fmla="*/ 12724 h 12948"/>
              <a:gd name="T62" fmla="*/ 8306 w 8330"/>
              <a:gd name="T63" fmla="*/ 12933 h 12948"/>
              <a:gd name="T64" fmla="*/ 8130 w 8330"/>
              <a:gd name="T65" fmla="*/ 12885 h 12948"/>
              <a:gd name="T66" fmla="*/ 7772 w 8330"/>
              <a:gd name="T67" fmla="*/ 12845 h 12948"/>
              <a:gd name="T68" fmla="*/ 7242 w 8330"/>
              <a:gd name="T69" fmla="*/ 12708 h 12948"/>
              <a:gd name="T70" fmla="*/ 6553 w 8330"/>
              <a:gd name="T71" fmla="*/ 12479 h 12948"/>
              <a:gd name="T72" fmla="*/ 5921 w 8330"/>
              <a:gd name="T73" fmla="*/ 12221 h 12948"/>
              <a:gd name="T74" fmla="*/ 5077 w 8330"/>
              <a:gd name="T75" fmla="*/ 11797 h 12948"/>
              <a:gd name="T76" fmla="*/ 4266 w 8330"/>
              <a:gd name="T77" fmla="*/ 11298 h 12948"/>
              <a:gd name="T78" fmla="*/ 3494 w 8330"/>
              <a:gd name="T79" fmla="*/ 10726 h 12948"/>
              <a:gd name="T80" fmla="*/ 2772 w 8330"/>
              <a:gd name="T81" fmla="*/ 10089 h 12948"/>
              <a:gd name="T82" fmla="*/ 2111 w 8330"/>
              <a:gd name="T83" fmla="*/ 9391 h 12948"/>
              <a:gd name="T84" fmla="*/ 1518 w 8330"/>
              <a:gd name="T85" fmla="*/ 8638 h 12948"/>
              <a:gd name="T86" fmla="*/ 1004 w 8330"/>
              <a:gd name="T87" fmla="*/ 7833 h 12948"/>
              <a:gd name="T88" fmla="*/ 579 w 8330"/>
              <a:gd name="T89" fmla="*/ 6984 h 12948"/>
              <a:gd name="T90" fmla="*/ 292 w 8330"/>
              <a:gd name="T91" fmla="*/ 6224 h 12948"/>
              <a:gd name="T92" fmla="*/ 164 w 8330"/>
              <a:gd name="T93" fmla="*/ 5768 h 12948"/>
              <a:gd name="T94" fmla="*/ 71 w 8330"/>
              <a:gd name="T95" fmla="*/ 5305 h 12948"/>
              <a:gd name="T96" fmla="*/ 16 w 8330"/>
              <a:gd name="T97" fmla="*/ 4840 h 12948"/>
              <a:gd name="T98" fmla="*/ 0 w 8330"/>
              <a:gd name="T99" fmla="*/ 4374 h 12948"/>
              <a:gd name="T100" fmla="*/ 26 w 8330"/>
              <a:gd name="T101" fmla="*/ 3909 h 12948"/>
              <a:gd name="T102" fmla="*/ 94 w 8330"/>
              <a:gd name="T103" fmla="*/ 3451 h 12948"/>
              <a:gd name="T104" fmla="*/ 208 w 8330"/>
              <a:gd name="T105" fmla="*/ 2999 h 12948"/>
              <a:gd name="T106" fmla="*/ 368 w 8330"/>
              <a:gd name="T107" fmla="*/ 2558 h 12948"/>
              <a:gd name="T108" fmla="*/ 577 w 8330"/>
              <a:gd name="T109" fmla="*/ 2130 h 12948"/>
              <a:gd name="T110" fmla="*/ 743 w 8330"/>
              <a:gd name="T111" fmla="*/ 1856 h 12948"/>
              <a:gd name="T112" fmla="*/ 1074 w 8330"/>
              <a:gd name="T113" fmla="*/ 1422 h 12948"/>
              <a:gd name="T114" fmla="*/ 1562 w 8330"/>
              <a:gd name="T115" fmla="*/ 935 h 12948"/>
              <a:gd name="T116" fmla="*/ 2111 w 8330"/>
              <a:gd name="T117" fmla="*/ 513 h 12948"/>
              <a:gd name="T118" fmla="*/ 2702 w 8330"/>
              <a:gd name="T119" fmla="*/ 144 h 12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330" h="12948">
                <a:moveTo>
                  <a:pt x="2964" y="0"/>
                </a:moveTo>
                <a:lnTo>
                  <a:pt x="2964" y="0"/>
                </a:lnTo>
                <a:lnTo>
                  <a:pt x="2956" y="5"/>
                </a:lnTo>
                <a:lnTo>
                  <a:pt x="2948" y="10"/>
                </a:lnTo>
                <a:lnTo>
                  <a:pt x="2940" y="16"/>
                </a:lnTo>
                <a:lnTo>
                  <a:pt x="2933" y="22"/>
                </a:lnTo>
                <a:lnTo>
                  <a:pt x="2920" y="36"/>
                </a:lnTo>
                <a:lnTo>
                  <a:pt x="2908" y="52"/>
                </a:lnTo>
                <a:lnTo>
                  <a:pt x="2897" y="70"/>
                </a:lnTo>
                <a:lnTo>
                  <a:pt x="2887" y="89"/>
                </a:lnTo>
                <a:lnTo>
                  <a:pt x="2879" y="110"/>
                </a:lnTo>
                <a:lnTo>
                  <a:pt x="2871" y="132"/>
                </a:lnTo>
                <a:lnTo>
                  <a:pt x="2865" y="156"/>
                </a:lnTo>
                <a:lnTo>
                  <a:pt x="2859" y="180"/>
                </a:lnTo>
                <a:lnTo>
                  <a:pt x="2855" y="205"/>
                </a:lnTo>
                <a:lnTo>
                  <a:pt x="2851" y="231"/>
                </a:lnTo>
                <a:lnTo>
                  <a:pt x="2848" y="258"/>
                </a:lnTo>
                <a:lnTo>
                  <a:pt x="2846" y="285"/>
                </a:lnTo>
                <a:lnTo>
                  <a:pt x="2845" y="312"/>
                </a:lnTo>
                <a:lnTo>
                  <a:pt x="2844" y="341"/>
                </a:lnTo>
                <a:lnTo>
                  <a:pt x="2844" y="369"/>
                </a:lnTo>
                <a:lnTo>
                  <a:pt x="2845" y="397"/>
                </a:lnTo>
                <a:lnTo>
                  <a:pt x="2848" y="452"/>
                </a:lnTo>
                <a:lnTo>
                  <a:pt x="2853" y="506"/>
                </a:lnTo>
                <a:lnTo>
                  <a:pt x="2860" y="557"/>
                </a:lnTo>
                <a:lnTo>
                  <a:pt x="2868" y="603"/>
                </a:lnTo>
                <a:lnTo>
                  <a:pt x="2876" y="645"/>
                </a:lnTo>
                <a:lnTo>
                  <a:pt x="2885" y="682"/>
                </a:lnTo>
                <a:lnTo>
                  <a:pt x="2895" y="711"/>
                </a:lnTo>
                <a:lnTo>
                  <a:pt x="2895" y="711"/>
                </a:lnTo>
                <a:lnTo>
                  <a:pt x="2903" y="734"/>
                </a:lnTo>
                <a:lnTo>
                  <a:pt x="2913" y="757"/>
                </a:lnTo>
                <a:lnTo>
                  <a:pt x="2922" y="779"/>
                </a:lnTo>
                <a:lnTo>
                  <a:pt x="2933" y="801"/>
                </a:lnTo>
                <a:lnTo>
                  <a:pt x="2944" y="823"/>
                </a:lnTo>
                <a:lnTo>
                  <a:pt x="2955" y="844"/>
                </a:lnTo>
                <a:lnTo>
                  <a:pt x="2980" y="887"/>
                </a:lnTo>
                <a:lnTo>
                  <a:pt x="3007" y="927"/>
                </a:lnTo>
                <a:lnTo>
                  <a:pt x="3035" y="966"/>
                </a:lnTo>
                <a:lnTo>
                  <a:pt x="3064" y="1004"/>
                </a:lnTo>
                <a:lnTo>
                  <a:pt x="3095" y="1042"/>
                </a:lnTo>
                <a:lnTo>
                  <a:pt x="3128" y="1077"/>
                </a:lnTo>
                <a:lnTo>
                  <a:pt x="3163" y="1112"/>
                </a:lnTo>
                <a:lnTo>
                  <a:pt x="3198" y="1146"/>
                </a:lnTo>
                <a:lnTo>
                  <a:pt x="3235" y="1178"/>
                </a:lnTo>
                <a:lnTo>
                  <a:pt x="3272" y="1210"/>
                </a:lnTo>
                <a:lnTo>
                  <a:pt x="3311" y="1242"/>
                </a:lnTo>
                <a:lnTo>
                  <a:pt x="3351" y="1272"/>
                </a:lnTo>
                <a:lnTo>
                  <a:pt x="3391" y="1301"/>
                </a:lnTo>
                <a:lnTo>
                  <a:pt x="3432" y="1330"/>
                </a:lnTo>
                <a:lnTo>
                  <a:pt x="3474" y="1358"/>
                </a:lnTo>
                <a:lnTo>
                  <a:pt x="3516" y="1386"/>
                </a:lnTo>
                <a:lnTo>
                  <a:pt x="3559" y="1414"/>
                </a:lnTo>
                <a:lnTo>
                  <a:pt x="3644" y="1466"/>
                </a:lnTo>
                <a:lnTo>
                  <a:pt x="3730" y="1518"/>
                </a:lnTo>
                <a:lnTo>
                  <a:pt x="3900" y="1619"/>
                </a:lnTo>
                <a:lnTo>
                  <a:pt x="3981" y="1669"/>
                </a:lnTo>
                <a:lnTo>
                  <a:pt x="4021" y="1694"/>
                </a:lnTo>
                <a:lnTo>
                  <a:pt x="4060" y="1719"/>
                </a:lnTo>
                <a:lnTo>
                  <a:pt x="4060" y="1719"/>
                </a:lnTo>
                <a:lnTo>
                  <a:pt x="4099" y="1745"/>
                </a:lnTo>
                <a:lnTo>
                  <a:pt x="4138" y="1773"/>
                </a:lnTo>
                <a:lnTo>
                  <a:pt x="4176" y="1801"/>
                </a:lnTo>
                <a:lnTo>
                  <a:pt x="4215" y="1829"/>
                </a:lnTo>
                <a:lnTo>
                  <a:pt x="4253" y="1858"/>
                </a:lnTo>
                <a:lnTo>
                  <a:pt x="4290" y="1888"/>
                </a:lnTo>
                <a:lnTo>
                  <a:pt x="4327" y="1918"/>
                </a:lnTo>
                <a:lnTo>
                  <a:pt x="4364" y="1950"/>
                </a:lnTo>
                <a:lnTo>
                  <a:pt x="4401" y="1981"/>
                </a:lnTo>
                <a:lnTo>
                  <a:pt x="4437" y="2013"/>
                </a:lnTo>
                <a:lnTo>
                  <a:pt x="4472" y="2045"/>
                </a:lnTo>
                <a:lnTo>
                  <a:pt x="4507" y="2078"/>
                </a:lnTo>
                <a:lnTo>
                  <a:pt x="4577" y="2146"/>
                </a:lnTo>
                <a:lnTo>
                  <a:pt x="4645" y="2215"/>
                </a:lnTo>
                <a:lnTo>
                  <a:pt x="4711" y="2285"/>
                </a:lnTo>
                <a:lnTo>
                  <a:pt x="4776" y="2358"/>
                </a:lnTo>
                <a:lnTo>
                  <a:pt x="4839" y="2431"/>
                </a:lnTo>
                <a:lnTo>
                  <a:pt x="4900" y="2506"/>
                </a:lnTo>
                <a:lnTo>
                  <a:pt x="4961" y="2581"/>
                </a:lnTo>
                <a:lnTo>
                  <a:pt x="5019" y="2657"/>
                </a:lnTo>
                <a:lnTo>
                  <a:pt x="5076" y="2733"/>
                </a:lnTo>
                <a:lnTo>
                  <a:pt x="5132" y="2809"/>
                </a:lnTo>
                <a:lnTo>
                  <a:pt x="5132" y="2809"/>
                </a:lnTo>
                <a:lnTo>
                  <a:pt x="5188" y="2891"/>
                </a:lnTo>
                <a:lnTo>
                  <a:pt x="5243" y="2974"/>
                </a:lnTo>
                <a:lnTo>
                  <a:pt x="5296" y="3058"/>
                </a:lnTo>
                <a:lnTo>
                  <a:pt x="5347" y="3142"/>
                </a:lnTo>
                <a:lnTo>
                  <a:pt x="5396" y="3229"/>
                </a:lnTo>
                <a:lnTo>
                  <a:pt x="5444" y="3315"/>
                </a:lnTo>
                <a:lnTo>
                  <a:pt x="5489" y="3403"/>
                </a:lnTo>
                <a:lnTo>
                  <a:pt x="5532" y="3492"/>
                </a:lnTo>
                <a:lnTo>
                  <a:pt x="5573" y="3582"/>
                </a:lnTo>
                <a:lnTo>
                  <a:pt x="5612" y="3672"/>
                </a:lnTo>
                <a:lnTo>
                  <a:pt x="5650" y="3763"/>
                </a:lnTo>
                <a:lnTo>
                  <a:pt x="5685" y="3855"/>
                </a:lnTo>
                <a:lnTo>
                  <a:pt x="5718" y="3948"/>
                </a:lnTo>
                <a:lnTo>
                  <a:pt x="5749" y="4041"/>
                </a:lnTo>
                <a:lnTo>
                  <a:pt x="5777" y="4135"/>
                </a:lnTo>
                <a:lnTo>
                  <a:pt x="5805" y="4229"/>
                </a:lnTo>
                <a:lnTo>
                  <a:pt x="5829" y="4325"/>
                </a:lnTo>
                <a:lnTo>
                  <a:pt x="5851" y="4420"/>
                </a:lnTo>
                <a:lnTo>
                  <a:pt x="5870" y="4517"/>
                </a:lnTo>
                <a:lnTo>
                  <a:pt x="5887" y="4613"/>
                </a:lnTo>
                <a:lnTo>
                  <a:pt x="5902" y="4711"/>
                </a:lnTo>
                <a:lnTo>
                  <a:pt x="5909" y="4759"/>
                </a:lnTo>
                <a:lnTo>
                  <a:pt x="5915" y="4808"/>
                </a:lnTo>
                <a:lnTo>
                  <a:pt x="5920" y="4857"/>
                </a:lnTo>
                <a:lnTo>
                  <a:pt x="5925" y="4906"/>
                </a:lnTo>
                <a:lnTo>
                  <a:pt x="5929" y="4954"/>
                </a:lnTo>
                <a:lnTo>
                  <a:pt x="5933" y="5004"/>
                </a:lnTo>
                <a:lnTo>
                  <a:pt x="5936" y="5053"/>
                </a:lnTo>
                <a:lnTo>
                  <a:pt x="5938" y="5102"/>
                </a:lnTo>
                <a:lnTo>
                  <a:pt x="5940" y="5151"/>
                </a:lnTo>
                <a:lnTo>
                  <a:pt x="5941" y="5201"/>
                </a:lnTo>
                <a:lnTo>
                  <a:pt x="5941" y="5250"/>
                </a:lnTo>
                <a:lnTo>
                  <a:pt x="5941" y="5299"/>
                </a:lnTo>
                <a:lnTo>
                  <a:pt x="5940" y="5348"/>
                </a:lnTo>
                <a:lnTo>
                  <a:pt x="5938" y="5399"/>
                </a:lnTo>
                <a:lnTo>
                  <a:pt x="5936" y="5448"/>
                </a:lnTo>
                <a:lnTo>
                  <a:pt x="5934" y="5497"/>
                </a:lnTo>
                <a:lnTo>
                  <a:pt x="5930" y="5547"/>
                </a:lnTo>
                <a:lnTo>
                  <a:pt x="5926" y="5596"/>
                </a:lnTo>
                <a:lnTo>
                  <a:pt x="5921" y="5646"/>
                </a:lnTo>
                <a:lnTo>
                  <a:pt x="5916" y="5695"/>
                </a:lnTo>
                <a:lnTo>
                  <a:pt x="5910" y="5745"/>
                </a:lnTo>
                <a:lnTo>
                  <a:pt x="5903" y="5794"/>
                </a:lnTo>
                <a:lnTo>
                  <a:pt x="5903" y="5794"/>
                </a:lnTo>
                <a:lnTo>
                  <a:pt x="5870" y="6019"/>
                </a:lnTo>
                <a:lnTo>
                  <a:pt x="5836" y="6244"/>
                </a:lnTo>
                <a:lnTo>
                  <a:pt x="5803" y="6470"/>
                </a:lnTo>
                <a:lnTo>
                  <a:pt x="5769" y="6694"/>
                </a:lnTo>
                <a:lnTo>
                  <a:pt x="5738" y="6919"/>
                </a:lnTo>
                <a:lnTo>
                  <a:pt x="5723" y="7031"/>
                </a:lnTo>
                <a:lnTo>
                  <a:pt x="5709" y="7143"/>
                </a:lnTo>
                <a:lnTo>
                  <a:pt x="5696" y="7255"/>
                </a:lnTo>
                <a:lnTo>
                  <a:pt x="5683" y="7368"/>
                </a:lnTo>
                <a:lnTo>
                  <a:pt x="5672" y="7479"/>
                </a:lnTo>
                <a:lnTo>
                  <a:pt x="5662" y="7592"/>
                </a:lnTo>
                <a:lnTo>
                  <a:pt x="5652" y="7704"/>
                </a:lnTo>
                <a:lnTo>
                  <a:pt x="5645" y="7815"/>
                </a:lnTo>
                <a:lnTo>
                  <a:pt x="5638" y="7928"/>
                </a:lnTo>
                <a:lnTo>
                  <a:pt x="5633" y="8039"/>
                </a:lnTo>
                <a:lnTo>
                  <a:pt x="5629" y="8151"/>
                </a:lnTo>
                <a:lnTo>
                  <a:pt x="5628" y="8263"/>
                </a:lnTo>
                <a:lnTo>
                  <a:pt x="5627" y="8375"/>
                </a:lnTo>
                <a:lnTo>
                  <a:pt x="5629" y="8487"/>
                </a:lnTo>
                <a:lnTo>
                  <a:pt x="5633" y="8599"/>
                </a:lnTo>
                <a:lnTo>
                  <a:pt x="5638" y="8710"/>
                </a:lnTo>
                <a:lnTo>
                  <a:pt x="5646" y="8822"/>
                </a:lnTo>
                <a:lnTo>
                  <a:pt x="5656" y="8933"/>
                </a:lnTo>
                <a:lnTo>
                  <a:pt x="5669" y="9045"/>
                </a:lnTo>
                <a:lnTo>
                  <a:pt x="5676" y="9101"/>
                </a:lnTo>
                <a:lnTo>
                  <a:pt x="5684" y="9157"/>
                </a:lnTo>
                <a:lnTo>
                  <a:pt x="5692" y="9213"/>
                </a:lnTo>
                <a:lnTo>
                  <a:pt x="5701" y="9268"/>
                </a:lnTo>
                <a:lnTo>
                  <a:pt x="5710" y="9325"/>
                </a:lnTo>
                <a:lnTo>
                  <a:pt x="5721" y="9380"/>
                </a:lnTo>
                <a:lnTo>
                  <a:pt x="5732" y="9436"/>
                </a:lnTo>
                <a:lnTo>
                  <a:pt x="5743" y="9491"/>
                </a:lnTo>
                <a:lnTo>
                  <a:pt x="5756" y="9548"/>
                </a:lnTo>
                <a:lnTo>
                  <a:pt x="5769" y="9603"/>
                </a:lnTo>
                <a:lnTo>
                  <a:pt x="5783" y="9658"/>
                </a:lnTo>
                <a:lnTo>
                  <a:pt x="5798" y="9715"/>
                </a:lnTo>
                <a:lnTo>
                  <a:pt x="5814" y="9770"/>
                </a:lnTo>
                <a:lnTo>
                  <a:pt x="5830" y="9826"/>
                </a:lnTo>
                <a:lnTo>
                  <a:pt x="5846" y="9882"/>
                </a:lnTo>
                <a:lnTo>
                  <a:pt x="5864" y="9938"/>
                </a:lnTo>
                <a:lnTo>
                  <a:pt x="5882" y="9993"/>
                </a:lnTo>
                <a:lnTo>
                  <a:pt x="5902" y="10050"/>
                </a:lnTo>
                <a:lnTo>
                  <a:pt x="5922" y="10105"/>
                </a:lnTo>
                <a:lnTo>
                  <a:pt x="5943" y="10160"/>
                </a:lnTo>
                <a:lnTo>
                  <a:pt x="5964" y="10217"/>
                </a:lnTo>
                <a:lnTo>
                  <a:pt x="5988" y="10272"/>
                </a:lnTo>
                <a:lnTo>
                  <a:pt x="6011" y="10328"/>
                </a:lnTo>
                <a:lnTo>
                  <a:pt x="6036" y="10383"/>
                </a:lnTo>
                <a:lnTo>
                  <a:pt x="6061" y="10440"/>
                </a:lnTo>
                <a:lnTo>
                  <a:pt x="6087" y="10495"/>
                </a:lnTo>
                <a:lnTo>
                  <a:pt x="6114" y="10550"/>
                </a:lnTo>
                <a:lnTo>
                  <a:pt x="6142" y="10607"/>
                </a:lnTo>
                <a:lnTo>
                  <a:pt x="6172" y="10662"/>
                </a:lnTo>
                <a:lnTo>
                  <a:pt x="6202" y="10718"/>
                </a:lnTo>
                <a:lnTo>
                  <a:pt x="6233" y="10774"/>
                </a:lnTo>
                <a:lnTo>
                  <a:pt x="6265" y="10830"/>
                </a:lnTo>
                <a:lnTo>
                  <a:pt x="6297" y="10885"/>
                </a:lnTo>
                <a:lnTo>
                  <a:pt x="6332" y="10941"/>
                </a:lnTo>
                <a:lnTo>
                  <a:pt x="6367" y="10997"/>
                </a:lnTo>
                <a:lnTo>
                  <a:pt x="6403" y="11052"/>
                </a:lnTo>
                <a:lnTo>
                  <a:pt x="6440" y="11108"/>
                </a:lnTo>
                <a:lnTo>
                  <a:pt x="6478" y="11164"/>
                </a:lnTo>
                <a:lnTo>
                  <a:pt x="6518" y="11219"/>
                </a:lnTo>
                <a:lnTo>
                  <a:pt x="6558" y="11275"/>
                </a:lnTo>
                <a:lnTo>
                  <a:pt x="6599" y="11331"/>
                </a:lnTo>
                <a:lnTo>
                  <a:pt x="6641" y="11387"/>
                </a:lnTo>
                <a:lnTo>
                  <a:pt x="6686" y="11442"/>
                </a:lnTo>
                <a:lnTo>
                  <a:pt x="6730" y="11498"/>
                </a:lnTo>
                <a:lnTo>
                  <a:pt x="6776" y="11554"/>
                </a:lnTo>
                <a:lnTo>
                  <a:pt x="6823" y="11609"/>
                </a:lnTo>
                <a:lnTo>
                  <a:pt x="6872" y="11666"/>
                </a:lnTo>
                <a:lnTo>
                  <a:pt x="6921" y="11721"/>
                </a:lnTo>
                <a:lnTo>
                  <a:pt x="6971" y="11776"/>
                </a:lnTo>
                <a:lnTo>
                  <a:pt x="7024" y="11832"/>
                </a:lnTo>
                <a:lnTo>
                  <a:pt x="7076" y="11888"/>
                </a:lnTo>
                <a:lnTo>
                  <a:pt x="7130" y="11944"/>
                </a:lnTo>
                <a:lnTo>
                  <a:pt x="7185" y="11999"/>
                </a:lnTo>
                <a:lnTo>
                  <a:pt x="7243" y="12056"/>
                </a:lnTo>
                <a:lnTo>
                  <a:pt x="7300" y="12111"/>
                </a:lnTo>
                <a:lnTo>
                  <a:pt x="7359" y="12166"/>
                </a:lnTo>
                <a:lnTo>
                  <a:pt x="7421" y="12223"/>
                </a:lnTo>
                <a:lnTo>
                  <a:pt x="7482" y="12278"/>
                </a:lnTo>
                <a:lnTo>
                  <a:pt x="7545" y="12334"/>
                </a:lnTo>
                <a:lnTo>
                  <a:pt x="7610" y="12390"/>
                </a:lnTo>
                <a:lnTo>
                  <a:pt x="7675" y="12446"/>
                </a:lnTo>
                <a:lnTo>
                  <a:pt x="7743" y="12501"/>
                </a:lnTo>
                <a:lnTo>
                  <a:pt x="7811" y="12557"/>
                </a:lnTo>
                <a:lnTo>
                  <a:pt x="7881" y="12613"/>
                </a:lnTo>
                <a:lnTo>
                  <a:pt x="7953" y="12668"/>
                </a:lnTo>
                <a:lnTo>
                  <a:pt x="8025" y="12724"/>
                </a:lnTo>
                <a:lnTo>
                  <a:pt x="8100" y="12780"/>
                </a:lnTo>
                <a:lnTo>
                  <a:pt x="8175" y="12836"/>
                </a:lnTo>
                <a:lnTo>
                  <a:pt x="8251" y="12891"/>
                </a:lnTo>
                <a:lnTo>
                  <a:pt x="8330" y="12948"/>
                </a:lnTo>
                <a:lnTo>
                  <a:pt x="8330" y="12948"/>
                </a:lnTo>
                <a:lnTo>
                  <a:pt x="8319" y="12940"/>
                </a:lnTo>
                <a:lnTo>
                  <a:pt x="8306" y="12933"/>
                </a:lnTo>
                <a:lnTo>
                  <a:pt x="8292" y="12927"/>
                </a:lnTo>
                <a:lnTo>
                  <a:pt x="8278" y="12921"/>
                </a:lnTo>
                <a:lnTo>
                  <a:pt x="8262" y="12915"/>
                </a:lnTo>
                <a:lnTo>
                  <a:pt x="8244" y="12909"/>
                </a:lnTo>
                <a:lnTo>
                  <a:pt x="8209" y="12900"/>
                </a:lnTo>
                <a:lnTo>
                  <a:pt x="8170" y="12892"/>
                </a:lnTo>
                <a:lnTo>
                  <a:pt x="8130" y="12885"/>
                </a:lnTo>
                <a:lnTo>
                  <a:pt x="8088" y="12879"/>
                </a:lnTo>
                <a:lnTo>
                  <a:pt x="8045" y="12874"/>
                </a:lnTo>
                <a:lnTo>
                  <a:pt x="7960" y="12866"/>
                </a:lnTo>
                <a:lnTo>
                  <a:pt x="7877" y="12858"/>
                </a:lnTo>
                <a:lnTo>
                  <a:pt x="7839" y="12854"/>
                </a:lnTo>
                <a:lnTo>
                  <a:pt x="7804" y="12850"/>
                </a:lnTo>
                <a:lnTo>
                  <a:pt x="7772" y="12845"/>
                </a:lnTo>
                <a:lnTo>
                  <a:pt x="7744" y="12839"/>
                </a:lnTo>
                <a:lnTo>
                  <a:pt x="7744" y="12839"/>
                </a:lnTo>
                <a:lnTo>
                  <a:pt x="7642" y="12815"/>
                </a:lnTo>
                <a:lnTo>
                  <a:pt x="7541" y="12791"/>
                </a:lnTo>
                <a:lnTo>
                  <a:pt x="7441" y="12765"/>
                </a:lnTo>
                <a:lnTo>
                  <a:pt x="7341" y="12737"/>
                </a:lnTo>
                <a:lnTo>
                  <a:pt x="7242" y="12708"/>
                </a:lnTo>
                <a:lnTo>
                  <a:pt x="7142" y="12679"/>
                </a:lnTo>
                <a:lnTo>
                  <a:pt x="7043" y="12648"/>
                </a:lnTo>
                <a:lnTo>
                  <a:pt x="6944" y="12617"/>
                </a:lnTo>
                <a:lnTo>
                  <a:pt x="6845" y="12584"/>
                </a:lnTo>
                <a:lnTo>
                  <a:pt x="6748" y="12549"/>
                </a:lnTo>
                <a:lnTo>
                  <a:pt x="6649" y="12515"/>
                </a:lnTo>
                <a:lnTo>
                  <a:pt x="6553" y="12479"/>
                </a:lnTo>
                <a:lnTo>
                  <a:pt x="6455" y="12443"/>
                </a:lnTo>
                <a:lnTo>
                  <a:pt x="6359" y="12405"/>
                </a:lnTo>
                <a:lnTo>
                  <a:pt x="6262" y="12366"/>
                </a:lnTo>
                <a:lnTo>
                  <a:pt x="6167" y="12327"/>
                </a:lnTo>
                <a:lnTo>
                  <a:pt x="6167" y="12327"/>
                </a:lnTo>
                <a:lnTo>
                  <a:pt x="6044" y="12275"/>
                </a:lnTo>
                <a:lnTo>
                  <a:pt x="5921" y="12221"/>
                </a:lnTo>
                <a:lnTo>
                  <a:pt x="5800" y="12165"/>
                </a:lnTo>
                <a:lnTo>
                  <a:pt x="5678" y="12108"/>
                </a:lnTo>
                <a:lnTo>
                  <a:pt x="5556" y="12049"/>
                </a:lnTo>
                <a:lnTo>
                  <a:pt x="5436" y="11988"/>
                </a:lnTo>
                <a:lnTo>
                  <a:pt x="5316" y="11926"/>
                </a:lnTo>
                <a:lnTo>
                  <a:pt x="5196" y="11863"/>
                </a:lnTo>
                <a:lnTo>
                  <a:pt x="5077" y="11797"/>
                </a:lnTo>
                <a:lnTo>
                  <a:pt x="4960" y="11731"/>
                </a:lnTo>
                <a:lnTo>
                  <a:pt x="4842" y="11663"/>
                </a:lnTo>
                <a:lnTo>
                  <a:pt x="4725" y="11592"/>
                </a:lnTo>
                <a:lnTo>
                  <a:pt x="4609" y="11521"/>
                </a:lnTo>
                <a:lnTo>
                  <a:pt x="4494" y="11447"/>
                </a:lnTo>
                <a:lnTo>
                  <a:pt x="4379" y="11373"/>
                </a:lnTo>
                <a:lnTo>
                  <a:pt x="4266" y="11298"/>
                </a:lnTo>
                <a:lnTo>
                  <a:pt x="4152" y="11220"/>
                </a:lnTo>
                <a:lnTo>
                  <a:pt x="4041" y="11142"/>
                </a:lnTo>
                <a:lnTo>
                  <a:pt x="3929" y="11061"/>
                </a:lnTo>
                <a:lnTo>
                  <a:pt x="3819" y="10980"/>
                </a:lnTo>
                <a:lnTo>
                  <a:pt x="3710" y="10896"/>
                </a:lnTo>
                <a:lnTo>
                  <a:pt x="3601" y="10812"/>
                </a:lnTo>
                <a:lnTo>
                  <a:pt x="3494" y="10726"/>
                </a:lnTo>
                <a:lnTo>
                  <a:pt x="3388" y="10639"/>
                </a:lnTo>
                <a:lnTo>
                  <a:pt x="3282" y="10550"/>
                </a:lnTo>
                <a:lnTo>
                  <a:pt x="3178" y="10461"/>
                </a:lnTo>
                <a:lnTo>
                  <a:pt x="3075" y="10370"/>
                </a:lnTo>
                <a:lnTo>
                  <a:pt x="2973" y="10278"/>
                </a:lnTo>
                <a:lnTo>
                  <a:pt x="2872" y="10184"/>
                </a:lnTo>
                <a:lnTo>
                  <a:pt x="2772" y="10089"/>
                </a:lnTo>
                <a:lnTo>
                  <a:pt x="2674" y="9993"/>
                </a:lnTo>
                <a:lnTo>
                  <a:pt x="2577" y="9896"/>
                </a:lnTo>
                <a:lnTo>
                  <a:pt x="2481" y="9797"/>
                </a:lnTo>
                <a:lnTo>
                  <a:pt x="2386" y="9698"/>
                </a:lnTo>
                <a:lnTo>
                  <a:pt x="2294" y="9596"/>
                </a:lnTo>
                <a:lnTo>
                  <a:pt x="2201" y="9495"/>
                </a:lnTo>
                <a:lnTo>
                  <a:pt x="2111" y="9391"/>
                </a:lnTo>
                <a:lnTo>
                  <a:pt x="2022" y="9286"/>
                </a:lnTo>
                <a:lnTo>
                  <a:pt x="1935" y="9181"/>
                </a:lnTo>
                <a:lnTo>
                  <a:pt x="1848" y="9074"/>
                </a:lnTo>
                <a:lnTo>
                  <a:pt x="1764" y="8967"/>
                </a:lnTo>
                <a:lnTo>
                  <a:pt x="1680" y="8858"/>
                </a:lnTo>
                <a:lnTo>
                  <a:pt x="1599" y="8748"/>
                </a:lnTo>
                <a:lnTo>
                  <a:pt x="1518" y="8638"/>
                </a:lnTo>
                <a:lnTo>
                  <a:pt x="1440" y="8525"/>
                </a:lnTo>
                <a:lnTo>
                  <a:pt x="1363" y="8412"/>
                </a:lnTo>
                <a:lnTo>
                  <a:pt x="1288" y="8299"/>
                </a:lnTo>
                <a:lnTo>
                  <a:pt x="1214" y="8183"/>
                </a:lnTo>
                <a:lnTo>
                  <a:pt x="1143" y="8068"/>
                </a:lnTo>
                <a:lnTo>
                  <a:pt x="1073" y="7951"/>
                </a:lnTo>
                <a:lnTo>
                  <a:pt x="1004" y="7833"/>
                </a:lnTo>
                <a:lnTo>
                  <a:pt x="938" y="7715"/>
                </a:lnTo>
                <a:lnTo>
                  <a:pt x="874" y="7595"/>
                </a:lnTo>
                <a:lnTo>
                  <a:pt x="811" y="7474"/>
                </a:lnTo>
                <a:lnTo>
                  <a:pt x="750" y="7354"/>
                </a:lnTo>
                <a:lnTo>
                  <a:pt x="692" y="7231"/>
                </a:lnTo>
                <a:lnTo>
                  <a:pt x="634" y="7108"/>
                </a:lnTo>
                <a:lnTo>
                  <a:pt x="579" y="6984"/>
                </a:lnTo>
                <a:lnTo>
                  <a:pt x="527" y="6859"/>
                </a:lnTo>
                <a:lnTo>
                  <a:pt x="475" y="6734"/>
                </a:lnTo>
                <a:lnTo>
                  <a:pt x="426" y="6607"/>
                </a:lnTo>
                <a:lnTo>
                  <a:pt x="380" y="6481"/>
                </a:lnTo>
                <a:lnTo>
                  <a:pt x="334" y="6353"/>
                </a:lnTo>
                <a:lnTo>
                  <a:pt x="292" y="6224"/>
                </a:lnTo>
                <a:lnTo>
                  <a:pt x="292" y="6224"/>
                </a:lnTo>
                <a:lnTo>
                  <a:pt x="271" y="6159"/>
                </a:lnTo>
                <a:lnTo>
                  <a:pt x="252" y="6095"/>
                </a:lnTo>
                <a:lnTo>
                  <a:pt x="233" y="6029"/>
                </a:lnTo>
                <a:lnTo>
                  <a:pt x="215" y="5964"/>
                </a:lnTo>
                <a:lnTo>
                  <a:pt x="197" y="5899"/>
                </a:lnTo>
                <a:lnTo>
                  <a:pt x="180" y="5833"/>
                </a:lnTo>
                <a:lnTo>
                  <a:pt x="164" y="5768"/>
                </a:lnTo>
                <a:lnTo>
                  <a:pt x="148" y="5701"/>
                </a:lnTo>
                <a:lnTo>
                  <a:pt x="133" y="5636"/>
                </a:lnTo>
                <a:lnTo>
                  <a:pt x="119" y="5570"/>
                </a:lnTo>
                <a:lnTo>
                  <a:pt x="106" y="5504"/>
                </a:lnTo>
                <a:lnTo>
                  <a:pt x="93" y="5438"/>
                </a:lnTo>
                <a:lnTo>
                  <a:pt x="82" y="5372"/>
                </a:lnTo>
                <a:lnTo>
                  <a:pt x="71" y="5305"/>
                </a:lnTo>
                <a:lnTo>
                  <a:pt x="61" y="5239"/>
                </a:lnTo>
                <a:lnTo>
                  <a:pt x="51" y="5172"/>
                </a:lnTo>
                <a:lnTo>
                  <a:pt x="43" y="5106"/>
                </a:lnTo>
                <a:lnTo>
                  <a:pt x="35" y="5040"/>
                </a:lnTo>
                <a:lnTo>
                  <a:pt x="28" y="4973"/>
                </a:lnTo>
                <a:lnTo>
                  <a:pt x="21" y="4906"/>
                </a:lnTo>
                <a:lnTo>
                  <a:pt x="16" y="4840"/>
                </a:lnTo>
                <a:lnTo>
                  <a:pt x="11" y="4773"/>
                </a:lnTo>
                <a:lnTo>
                  <a:pt x="7" y="4707"/>
                </a:lnTo>
                <a:lnTo>
                  <a:pt x="4" y="4640"/>
                </a:lnTo>
                <a:lnTo>
                  <a:pt x="2" y="4573"/>
                </a:lnTo>
                <a:lnTo>
                  <a:pt x="1" y="4507"/>
                </a:lnTo>
                <a:lnTo>
                  <a:pt x="0" y="4440"/>
                </a:lnTo>
                <a:lnTo>
                  <a:pt x="0" y="4374"/>
                </a:lnTo>
                <a:lnTo>
                  <a:pt x="1" y="4308"/>
                </a:lnTo>
                <a:lnTo>
                  <a:pt x="3" y="4241"/>
                </a:lnTo>
                <a:lnTo>
                  <a:pt x="6" y="4175"/>
                </a:lnTo>
                <a:lnTo>
                  <a:pt x="10" y="4109"/>
                </a:lnTo>
                <a:lnTo>
                  <a:pt x="14" y="4042"/>
                </a:lnTo>
                <a:lnTo>
                  <a:pt x="20" y="3976"/>
                </a:lnTo>
                <a:lnTo>
                  <a:pt x="26" y="3909"/>
                </a:lnTo>
                <a:lnTo>
                  <a:pt x="33" y="3844"/>
                </a:lnTo>
                <a:lnTo>
                  <a:pt x="41" y="3778"/>
                </a:lnTo>
                <a:lnTo>
                  <a:pt x="50" y="3712"/>
                </a:lnTo>
                <a:lnTo>
                  <a:pt x="59" y="3647"/>
                </a:lnTo>
                <a:lnTo>
                  <a:pt x="70" y="3582"/>
                </a:lnTo>
                <a:lnTo>
                  <a:pt x="82" y="3516"/>
                </a:lnTo>
                <a:lnTo>
                  <a:pt x="94" y="3451"/>
                </a:lnTo>
                <a:lnTo>
                  <a:pt x="107" y="3386"/>
                </a:lnTo>
                <a:lnTo>
                  <a:pt x="122" y="3321"/>
                </a:lnTo>
                <a:lnTo>
                  <a:pt x="137" y="3256"/>
                </a:lnTo>
                <a:lnTo>
                  <a:pt x="153" y="3191"/>
                </a:lnTo>
                <a:lnTo>
                  <a:pt x="171" y="3127"/>
                </a:lnTo>
                <a:lnTo>
                  <a:pt x="189" y="3063"/>
                </a:lnTo>
                <a:lnTo>
                  <a:pt x="208" y="2999"/>
                </a:lnTo>
                <a:lnTo>
                  <a:pt x="228" y="2935"/>
                </a:lnTo>
                <a:lnTo>
                  <a:pt x="249" y="2872"/>
                </a:lnTo>
                <a:lnTo>
                  <a:pt x="270" y="2808"/>
                </a:lnTo>
                <a:lnTo>
                  <a:pt x="293" y="2746"/>
                </a:lnTo>
                <a:lnTo>
                  <a:pt x="317" y="2683"/>
                </a:lnTo>
                <a:lnTo>
                  <a:pt x="343" y="2620"/>
                </a:lnTo>
                <a:lnTo>
                  <a:pt x="368" y="2558"/>
                </a:lnTo>
                <a:lnTo>
                  <a:pt x="395" y="2496"/>
                </a:lnTo>
                <a:lnTo>
                  <a:pt x="423" y="2434"/>
                </a:lnTo>
                <a:lnTo>
                  <a:pt x="451" y="2373"/>
                </a:lnTo>
                <a:lnTo>
                  <a:pt x="481" y="2312"/>
                </a:lnTo>
                <a:lnTo>
                  <a:pt x="512" y="2250"/>
                </a:lnTo>
                <a:lnTo>
                  <a:pt x="544" y="2190"/>
                </a:lnTo>
                <a:lnTo>
                  <a:pt x="577" y="2130"/>
                </a:lnTo>
                <a:lnTo>
                  <a:pt x="611" y="2069"/>
                </a:lnTo>
                <a:lnTo>
                  <a:pt x="611" y="2069"/>
                </a:lnTo>
                <a:lnTo>
                  <a:pt x="636" y="2026"/>
                </a:lnTo>
                <a:lnTo>
                  <a:pt x="662" y="1983"/>
                </a:lnTo>
                <a:lnTo>
                  <a:pt x="688" y="1940"/>
                </a:lnTo>
                <a:lnTo>
                  <a:pt x="716" y="1897"/>
                </a:lnTo>
                <a:lnTo>
                  <a:pt x="743" y="1856"/>
                </a:lnTo>
                <a:lnTo>
                  <a:pt x="771" y="1814"/>
                </a:lnTo>
                <a:lnTo>
                  <a:pt x="799" y="1773"/>
                </a:lnTo>
                <a:lnTo>
                  <a:pt x="827" y="1732"/>
                </a:lnTo>
                <a:lnTo>
                  <a:pt x="887" y="1652"/>
                </a:lnTo>
                <a:lnTo>
                  <a:pt x="947" y="1574"/>
                </a:lnTo>
                <a:lnTo>
                  <a:pt x="1009" y="1497"/>
                </a:lnTo>
                <a:lnTo>
                  <a:pt x="1074" y="1422"/>
                </a:lnTo>
                <a:lnTo>
                  <a:pt x="1139" y="1347"/>
                </a:lnTo>
                <a:lnTo>
                  <a:pt x="1206" y="1276"/>
                </a:lnTo>
                <a:lnTo>
                  <a:pt x="1275" y="1204"/>
                </a:lnTo>
                <a:lnTo>
                  <a:pt x="1344" y="1135"/>
                </a:lnTo>
                <a:lnTo>
                  <a:pt x="1416" y="1067"/>
                </a:lnTo>
                <a:lnTo>
                  <a:pt x="1488" y="1000"/>
                </a:lnTo>
                <a:lnTo>
                  <a:pt x="1562" y="935"/>
                </a:lnTo>
                <a:lnTo>
                  <a:pt x="1637" y="871"/>
                </a:lnTo>
                <a:lnTo>
                  <a:pt x="1713" y="808"/>
                </a:lnTo>
                <a:lnTo>
                  <a:pt x="1791" y="747"/>
                </a:lnTo>
                <a:lnTo>
                  <a:pt x="1869" y="687"/>
                </a:lnTo>
                <a:lnTo>
                  <a:pt x="1949" y="627"/>
                </a:lnTo>
                <a:lnTo>
                  <a:pt x="2029" y="569"/>
                </a:lnTo>
                <a:lnTo>
                  <a:pt x="2111" y="513"/>
                </a:lnTo>
                <a:lnTo>
                  <a:pt x="2193" y="457"/>
                </a:lnTo>
                <a:lnTo>
                  <a:pt x="2277" y="402"/>
                </a:lnTo>
                <a:lnTo>
                  <a:pt x="2360" y="349"/>
                </a:lnTo>
                <a:lnTo>
                  <a:pt x="2444" y="296"/>
                </a:lnTo>
                <a:lnTo>
                  <a:pt x="2530" y="244"/>
                </a:lnTo>
                <a:lnTo>
                  <a:pt x="2615" y="194"/>
                </a:lnTo>
                <a:lnTo>
                  <a:pt x="2702" y="144"/>
                </a:lnTo>
                <a:lnTo>
                  <a:pt x="2789" y="95"/>
                </a:lnTo>
                <a:lnTo>
                  <a:pt x="2877" y="47"/>
                </a:lnTo>
                <a:lnTo>
                  <a:pt x="2964" y="0"/>
                </a:lnTo>
                <a:lnTo>
                  <a:pt x="2964" y="0"/>
                </a:ln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8"/>
          <p:cNvSpPr>
            <a:spLocks/>
          </p:cNvSpPr>
          <p:nvPr/>
        </p:nvSpPr>
        <p:spPr bwMode="auto">
          <a:xfrm>
            <a:off x="467767" y="1581135"/>
            <a:ext cx="1777323" cy="1608995"/>
          </a:xfrm>
          <a:custGeom>
            <a:avLst/>
            <a:gdLst>
              <a:gd name="T0" fmla="*/ 10987 w 11035"/>
              <a:gd name="T1" fmla="*/ 1789 h 10555"/>
              <a:gd name="T2" fmla="*/ 10833 w 11035"/>
              <a:gd name="T3" fmla="*/ 1770 h 10555"/>
              <a:gd name="T4" fmla="*/ 10647 w 11035"/>
              <a:gd name="T5" fmla="*/ 1808 h 10555"/>
              <a:gd name="T6" fmla="*/ 10357 w 11035"/>
              <a:gd name="T7" fmla="*/ 1934 h 10555"/>
              <a:gd name="T8" fmla="*/ 10237 w 11035"/>
              <a:gd name="T9" fmla="*/ 2030 h 10555"/>
              <a:gd name="T10" fmla="*/ 10044 w 11035"/>
              <a:gd name="T11" fmla="*/ 2277 h 10555"/>
              <a:gd name="T12" fmla="*/ 9901 w 11035"/>
              <a:gd name="T13" fmla="*/ 2592 h 10555"/>
              <a:gd name="T14" fmla="*/ 9736 w 11035"/>
              <a:gd name="T15" fmla="*/ 3168 h 10555"/>
              <a:gd name="T16" fmla="*/ 9639 w 11035"/>
              <a:gd name="T17" fmla="*/ 3485 h 10555"/>
              <a:gd name="T18" fmla="*/ 9506 w 11035"/>
              <a:gd name="T19" fmla="*/ 3792 h 10555"/>
              <a:gd name="T20" fmla="*/ 9215 w 11035"/>
              <a:gd name="T21" fmla="*/ 4295 h 10555"/>
              <a:gd name="T22" fmla="*/ 8869 w 11035"/>
              <a:gd name="T23" fmla="*/ 4758 h 10555"/>
              <a:gd name="T24" fmla="*/ 8388 w 11035"/>
              <a:gd name="T25" fmla="*/ 5254 h 10555"/>
              <a:gd name="T26" fmla="*/ 7837 w 11035"/>
              <a:gd name="T27" fmla="*/ 5668 h 10555"/>
              <a:gd name="T28" fmla="*/ 7273 w 11035"/>
              <a:gd name="T29" fmla="*/ 5967 h 10555"/>
              <a:gd name="T30" fmla="*/ 6952 w 11035"/>
              <a:gd name="T31" fmla="*/ 6089 h 10555"/>
              <a:gd name="T32" fmla="*/ 6619 w 11035"/>
              <a:gd name="T33" fmla="*/ 6183 h 10555"/>
              <a:gd name="T34" fmla="*/ 6277 w 11035"/>
              <a:gd name="T35" fmla="*/ 6247 h 10555"/>
              <a:gd name="T36" fmla="*/ 5038 w 11035"/>
              <a:gd name="T37" fmla="*/ 6416 h 10555"/>
              <a:gd name="T38" fmla="*/ 4262 w 11035"/>
              <a:gd name="T39" fmla="*/ 6557 h 10555"/>
              <a:gd name="T40" fmla="*/ 3507 w 11035"/>
              <a:gd name="T41" fmla="*/ 6761 h 10555"/>
              <a:gd name="T42" fmla="*/ 2933 w 11035"/>
              <a:gd name="T43" fmla="*/ 6988 h 10555"/>
              <a:gd name="T44" fmla="*/ 2579 w 11035"/>
              <a:gd name="T45" fmla="*/ 7170 h 10555"/>
              <a:gd name="T46" fmla="*/ 2235 w 11035"/>
              <a:gd name="T47" fmla="*/ 7386 h 10555"/>
              <a:gd name="T48" fmla="*/ 1902 w 11035"/>
              <a:gd name="T49" fmla="*/ 7642 h 10555"/>
              <a:gd name="T50" fmla="*/ 1581 w 11035"/>
              <a:gd name="T51" fmla="*/ 7939 h 10555"/>
              <a:gd name="T52" fmla="*/ 1274 w 11035"/>
              <a:gd name="T53" fmla="*/ 8282 h 10555"/>
              <a:gd name="T54" fmla="*/ 982 w 11035"/>
              <a:gd name="T55" fmla="*/ 8677 h 10555"/>
              <a:gd name="T56" fmla="*/ 705 w 11035"/>
              <a:gd name="T57" fmla="*/ 9125 h 10555"/>
              <a:gd name="T58" fmla="*/ 445 w 11035"/>
              <a:gd name="T59" fmla="*/ 9632 h 10555"/>
              <a:gd name="T60" fmla="*/ 202 w 11035"/>
              <a:gd name="T61" fmla="*/ 10200 h 10555"/>
              <a:gd name="T62" fmla="*/ 78 w 11035"/>
              <a:gd name="T63" fmla="*/ 10528 h 10555"/>
              <a:gd name="T64" fmla="*/ 75 w 11035"/>
              <a:gd name="T65" fmla="*/ 10346 h 10555"/>
              <a:gd name="T66" fmla="*/ 16 w 11035"/>
              <a:gd name="T67" fmla="*/ 9990 h 10555"/>
              <a:gd name="T68" fmla="*/ 0 w 11035"/>
              <a:gd name="T69" fmla="*/ 9443 h 10555"/>
              <a:gd name="T70" fmla="*/ 30 w 11035"/>
              <a:gd name="T71" fmla="*/ 8718 h 10555"/>
              <a:gd name="T72" fmla="*/ 105 w 11035"/>
              <a:gd name="T73" fmla="*/ 8039 h 10555"/>
              <a:gd name="T74" fmla="*/ 279 w 11035"/>
              <a:gd name="T75" fmla="*/ 7112 h 10555"/>
              <a:gd name="T76" fmla="*/ 534 w 11035"/>
              <a:gd name="T77" fmla="*/ 6194 h 10555"/>
              <a:gd name="T78" fmla="*/ 870 w 11035"/>
              <a:gd name="T79" fmla="*/ 5294 h 10555"/>
              <a:gd name="T80" fmla="*/ 1283 w 11035"/>
              <a:gd name="T81" fmla="*/ 4425 h 10555"/>
              <a:gd name="T82" fmla="*/ 1772 w 11035"/>
              <a:gd name="T83" fmla="*/ 3596 h 10555"/>
              <a:gd name="T84" fmla="*/ 2332 w 11035"/>
              <a:gd name="T85" fmla="*/ 2819 h 10555"/>
              <a:gd name="T86" fmla="*/ 2964 w 11035"/>
              <a:gd name="T87" fmla="*/ 2103 h 10555"/>
              <a:gd name="T88" fmla="*/ 3663 w 11035"/>
              <a:gd name="T89" fmla="*/ 1459 h 10555"/>
              <a:gd name="T90" fmla="*/ 4314 w 11035"/>
              <a:gd name="T91" fmla="*/ 974 h 10555"/>
              <a:gd name="T92" fmla="*/ 4717 w 11035"/>
              <a:gd name="T93" fmla="*/ 723 h 10555"/>
              <a:gd name="T94" fmla="*/ 5135 w 11035"/>
              <a:gd name="T95" fmla="*/ 507 h 10555"/>
              <a:gd name="T96" fmla="*/ 5568 w 11035"/>
              <a:gd name="T97" fmla="*/ 325 h 10555"/>
              <a:gd name="T98" fmla="*/ 6011 w 11035"/>
              <a:gd name="T99" fmla="*/ 181 h 10555"/>
              <a:gd name="T100" fmla="*/ 6465 w 11035"/>
              <a:gd name="T101" fmla="*/ 78 h 10555"/>
              <a:gd name="T102" fmla="*/ 6924 w 11035"/>
              <a:gd name="T103" fmla="*/ 17 h 10555"/>
              <a:gd name="T104" fmla="*/ 7390 w 11035"/>
              <a:gd name="T105" fmla="*/ 1 h 10555"/>
              <a:gd name="T106" fmla="*/ 7859 w 11035"/>
              <a:gd name="T107" fmla="*/ 34 h 10555"/>
              <a:gd name="T108" fmla="*/ 8328 w 11035"/>
              <a:gd name="T109" fmla="*/ 116 h 10555"/>
              <a:gd name="T110" fmla="*/ 8637 w 11035"/>
              <a:gd name="T111" fmla="*/ 199 h 10555"/>
              <a:gd name="T112" fmla="*/ 9146 w 11035"/>
              <a:gd name="T113" fmla="*/ 398 h 10555"/>
              <a:gd name="T114" fmla="*/ 9748 w 11035"/>
              <a:gd name="T115" fmla="*/ 733 h 10555"/>
              <a:gd name="T116" fmla="*/ 10306 w 11035"/>
              <a:gd name="T117" fmla="*/ 1144 h 10555"/>
              <a:gd name="T118" fmla="*/ 10824 w 11035"/>
              <a:gd name="T119" fmla="*/ 1610 h 10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035" h="10555">
                <a:moveTo>
                  <a:pt x="11035" y="1823"/>
                </a:moveTo>
                <a:lnTo>
                  <a:pt x="11035" y="1823"/>
                </a:lnTo>
                <a:lnTo>
                  <a:pt x="11028" y="1815"/>
                </a:lnTo>
                <a:lnTo>
                  <a:pt x="11021" y="1809"/>
                </a:lnTo>
                <a:lnTo>
                  <a:pt x="11013" y="1803"/>
                </a:lnTo>
                <a:lnTo>
                  <a:pt x="11005" y="1798"/>
                </a:lnTo>
                <a:lnTo>
                  <a:pt x="10987" y="1789"/>
                </a:lnTo>
                <a:lnTo>
                  <a:pt x="10968" y="1782"/>
                </a:lnTo>
                <a:lnTo>
                  <a:pt x="10948" y="1776"/>
                </a:lnTo>
                <a:lnTo>
                  <a:pt x="10927" y="1772"/>
                </a:lnTo>
                <a:lnTo>
                  <a:pt x="10905" y="1770"/>
                </a:lnTo>
                <a:lnTo>
                  <a:pt x="10882" y="1769"/>
                </a:lnTo>
                <a:lnTo>
                  <a:pt x="10858" y="1769"/>
                </a:lnTo>
                <a:lnTo>
                  <a:pt x="10833" y="1770"/>
                </a:lnTo>
                <a:lnTo>
                  <a:pt x="10806" y="1773"/>
                </a:lnTo>
                <a:lnTo>
                  <a:pt x="10780" y="1777"/>
                </a:lnTo>
                <a:lnTo>
                  <a:pt x="10754" y="1781"/>
                </a:lnTo>
                <a:lnTo>
                  <a:pt x="10728" y="1787"/>
                </a:lnTo>
                <a:lnTo>
                  <a:pt x="10701" y="1793"/>
                </a:lnTo>
                <a:lnTo>
                  <a:pt x="10674" y="1800"/>
                </a:lnTo>
                <a:lnTo>
                  <a:pt x="10647" y="1808"/>
                </a:lnTo>
                <a:lnTo>
                  <a:pt x="10620" y="1816"/>
                </a:lnTo>
                <a:lnTo>
                  <a:pt x="10568" y="1836"/>
                </a:lnTo>
                <a:lnTo>
                  <a:pt x="10518" y="1855"/>
                </a:lnTo>
                <a:lnTo>
                  <a:pt x="10471" y="1875"/>
                </a:lnTo>
                <a:lnTo>
                  <a:pt x="10427" y="1896"/>
                </a:lnTo>
                <a:lnTo>
                  <a:pt x="10389" y="1916"/>
                </a:lnTo>
                <a:lnTo>
                  <a:pt x="10357" y="1934"/>
                </a:lnTo>
                <a:lnTo>
                  <a:pt x="10332" y="1951"/>
                </a:lnTo>
                <a:lnTo>
                  <a:pt x="10332" y="1951"/>
                </a:lnTo>
                <a:lnTo>
                  <a:pt x="10312" y="1966"/>
                </a:lnTo>
                <a:lnTo>
                  <a:pt x="10293" y="1981"/>
                </a:lnTo>
                <a:lnTo>
                  <a:pt x="10273" y="1997"/>
                </a:lnTo>
                <a:lnTo>
                  <a:pt x="10255" y="2014"/>
                </a:lnTo>
                <a:lnTo>
                  <a:pt x="10237" y="2030"/>
                </a:lnTo>
                <a:lnTo>
                  <a:pt x="10220" y="2047"/>
                </a:lnTo>
                <a:lnTo>
                  <a:pt x="10186" y="2082"/>
                </a:lnTo>
                <a:lnTo>
                  <a:pt x="10155" y="2118"/>
                </a:lnTo>
                <a:lnTo>
                  <a:pt x="10125" y="2156"/>
                </a:lnTo>
                <a:lnTo>
                  <a:pt x="10096" y="2196"/>
                </a:lnTo>
                <a:lnTo>
                  <a:pt x="10069" y="2236"/>
                </a:lnTo>
                <a:lnTo>
                  <a:pt x="10044" y="2277"/>
                </a:lnTo>
                <a:lnTo>
                  <a:pt x="10020" y="2319"/>
                </a:lnTo>
                <a:lnTo>
                  <a:pt x="9998" y="2364"/>
                </a:lnTo>
                <a:lnTo>
                  <a:pt x="9977" y="2408"/>
                </a:lnTo>
                <a:lnTo>
                  <a:pt x="9957" y="2453"/>
                </a:lnTo>
                <a:lnTo>
                  <a:pt x="9936" y="2498"/>
                </a:lnTo>
                <a:lnTo>
                  <a:pt x="9918" y="2545"/>
                </a:lnTo>
                <a:lnTo>
                  <a:pt x="9901" y="2592"/>
                </a:lnTo>
                <a:lnTo>
                  <a:pt x="9885" y="2639"/>
                </a:lnTo>
                <a:lnTo>
                  <a:pt x="9869" y="2687"/>
                </a:lnTo>
                <a:lnTo>
                  <a:pt x="9854" y="2736"/>
                </a:lnTo>
                <a:lnTo>
                  <a:pt x="9840" y="2784"/>
                </a:lnTo>
                <a:lnTo>
                  <a:pt x="9813" y="2880"/>
                </a:lnTo>
                <a:lnTo>
                  <a:pt x="9787" y="2977"/>
                </a:lnTo>
                <a:lnTo>
                  <a:pt x="9736" y="3168"/>
                </a:lnTo>
                <a:lnTo>
                  <a:pt x="9711" y="3261"/>
                </a:lnTo>
                <a:lnTo>
                  <a:pt x="9698" y="3306"/>
                </a:lnTo>
                <a:lnTo>
                  <a:pt x="9684" y="3350"/>
                </a:lnTo>
                <a:lnTo>
                  <a:pt x="9684" y="3350"/>
                </a:lnTo>
                <a:lnTo>
                  <a:pt x="9670" y="3395"/>
                </a:lnTo>
                <a:lnTo>
                  <a:pt x="9655" y="3439"/>
                </a:lnTo>
                <a:lnTo>
                  <a:pt x="9639" y="3485"/>
                </a:lnTo>
                <a:lnTo>
                  <a:pt x="9622" y="3529"/>
                </a:lnTo>
                <a:lnTo>
                  <a:pt x="9605" y="3573"/>
                </a:lnTo>
                <a:lnTo>
                  <a:pt x="9585" y="3617"/>
                </a:lnTo>
                <a:lnTo>
                  <a:pt x="9567" y="3662"/>
                </a:lnTo>
                <a:lnTo>
                  <a:pt x="9547" y="3706"/>
                </a:lnTo>
                <a:lnTo>
                  <a:pt x="9527" y="3749"/>
                </a:lnTo>
                <a:lnTo>
                  <a:pt x="9506" y="3792"/>
                </a:lnTo>
                <a:lnTo>
                  <a:pt x="9485" y="3836"/>
                </a:lnTo>
                <a:lnTo>
                  <a:pt x="9463" y="3879"/>
                </a:lnTo>
                <a:lnTo>
                  <a:pt x="9418" y="3964"/>
                </a:lnTo>
                <a:lnTo>
                  <a:pt x="9369" y="4049"/>
                </a:lnTo>
                <a:lnTo>
                  <a:pt x="9320" y="4132"/>
                </a:lnTo>
                <a:lnTo>
                  <a:pt x="9269" y="4214"/>
                </a:lnTo>
                <a:lnTo>
                  <a:pt x="9215" y="4295"/>
                </a:lnTo>
                <a:lnTo>
                  <a:pt x="9161" y="4375"/>
                </a:lnTo>
                <a:lnTo>
                  <a:pt x="9106" y="4454"/>
                </a:lnTo>
                <a:lnTo>
                  <a:pt x="9048" y="4531"/>
                </a:lnTo>
                <a:lnTo>
                  <a:pt x="8991" y="4607"/>
                </a:lnTo>
                <a:lnTo>
                  <a:pt x="8933" y="4681"/>
                </a:lnTo>
                <a:lnTo>
                  <a:pt x="8933" y="4681"/>
                </a:lnTo>
                <a:lnTo>
                  <a:pt x="8869" y="4758"/>
                </a:lnTo>
                <a:lnTo>
                  <a:pt x="8805" y="4833"/>
                </a:lnTo>
                <a:lnTo>
                  <a:pt x="8740" y="4908"/>
                </a:lnTo>
                <a:lnTo>
                  <a:pt x="8672" y="4980"/>
                </a:lnTo>
                <a:lnTo>
                  <a:pt x="8603" y="5050"/>
                </a:lnTo>
                <a:lnTo>
                  <a:pt x="8533" y="5120"/>
                </a:lnTo>
                <a:lnTo>
                  <a:pt x="8460" y="5188"/>
                </a:lnTo>
                <a:lnTo>
                  <a:pt x="8388" y="5254"/>
                </a:lnTo>
                <a:lnTo>
                  <a:pt x="8312" y="5319"/>
                </a:lnTo>
                <a:lnTo>
                  <a:pt x="8237" y="5381"/>
                </a:lnTo>
                <a:lnTo>
                  <a:pt x="8159" y="5443"/>
                </a:lnTo>
                <a:lnTo>
                  <a:pt x="8080" y="5502"/>
                </a:lnTo>
                <a:lnTo>
                  <a:pt x="8000" y="5559"/>
                </a:lnTo>
                <a:lnTo>
                  <a:pt x="7919" y="5615"/>
                </a:lnTo>
                <a:lnTo>
                  <a:pt x="7837" y="5668"/>
                </a:lnTo>
                <a:lnTo>
                  <a:pt x="7753" y="5719"/>
                </a:lnTo>
                <a:lnTo>
                  <a:pt x="7669" y="5769"/>
                </a:lnTo>
                <a:lnTo>
                  <a:pt x="7582" y="5817"/>
                </a:lnTo>
                <a:lnTo>
                  <a:pt x="7496" y="5862"/>
                </a:lnTo>
                <a:lnTo>
                  <a:pt x="7407" y="5905"/>
                </a:lnTo>
                <a:lnTo>
                  <a:pt x="7319" y="5946"/>
                </a:lnTo>
                <a:lnTo>
                  <a:pt x="7273" y="5967"/>
                </a:lnTo>
                <a:lnTo>
                  <a:pt x="7228" y="5986"/>
                </a:lnTo>
                <a:lnTo>
                  <a:pt x="7183" y="6005"/>
                </a:lnTo>
                <a:lnTo>
                  <a:pt x="7137" y="6023"/>
                </a:lnTo>
                <a:lnTo>
                  <a:pt x="7091" y="6040"/>
                </a:lnTo>
                <a:lnTo>
                  <a:pt x="7045" y="6057"/>
                </a:lnTo>
                <a:lnTo>
                  <a:pt x="6998" y="6073"/>
                </a:lnTo>
                <a:lnTo>
                  <a:pt x="6952" y="6089"/>
                </a:lnTo>
                <a:lnTo>
                  <a:pt x="6904" y="6104"/>
                </a:lnTo>
                <a:lnTo>
                  <a:pt x="6858" y="6119"/>
                </a:lnTo>
                <a:lnTo>
                  <a:pt x="6811" y="6133"/>
                </a:lnTo>
                <a:lnTo>
                  <a:pt x="6762" y="6147"/>
                </a:lnTo>
                <a:lnTo>
                  <a:pt x="6715" y="6160"/>
                </a:lnTo>
                <a:lnTo>
                  <a:pt x="6667" y="6172"/>
                </a:lnTo>
                <a:lnTo>
                  <a:pt x="6619" y="6183"/>
                </a:lnTo>
                <a:lnTo>
                  <a:pt x="6570" y="6194"/>
                </a:lnTo>
                <a:lnTo>
                  <a:pt x="6522" y="6205"/>
                </a:lnTo>
                <a:lnTo>
                  <a:pt x="6474" y="6214"/>
                </a:lnTo>
                <a:lnTo>
                  <a:pt x="6425" y="6223"/>
                </a:lnTo>
                <a:lnTo>
                  <a:pt x="6375" y="6232"/>
                </a:lnTo>
                <a:lnTo>
                  <a:pt x="6326" y="6240"/>
                </a:lnTo>
                <a:lnTo>
                  <a:pt x="6277" y="6247"/>
                </a:lnTo>
                <a:lnTo>
                  <a:pt x="6277" y="6247"/>
                </a:lnTo>
                <a:lnTo>
                  <a:pt x="6050" y="6277"/>
                </a:lnTo>
                <a:lnTo>
                  <a:pt x="5825" y="6306"/>
                </a:lnTo>
                <a:lnTo>
                  <a:pt x="5600" y="6337"/>
                </a:lnTo>
                <a:lnTo>
                  <a:pt x="5375" y="6367"/>
                </a:lnTo>
                <a:lnTo>
                  <a:pt x="5150" y="6399"/>
                </a:lnTo>
                <a:lnTo>
                  <a:pt x="5038" y="6416"/>
                </a:lnTo>
                <a:lnTo>
                  <a:pt x="4926" y="6433"/>
                </a:lnTo>
                <a:lnTo>
                  <a:pt x="4815" y="6451"/>
                </a:lnTo>
                <a:lnTo>
                  <a:pt x="4704" y="6470"/>
                </a:lnTo>
                <a:lnTo>
                  <a:pt x="4593" y="6490"/>
                </a:lnTo>
                <a:lnTo>
                  <a:pt x="4482" y="6511"/>
                </a:lnTo>
                <a:lnTo>
                  <a:pt x="4372" y="6533"/>
                </a:lnTo>
                <a:lnTo>
                  <a:pt x="4262" y="6557"/>
                </a:lnTo>
                <a:lnTo>
                  <a:pt x="4153" y="6581"/>
                </a:lnTo>
                <a:lnTo>
                  <a:pt x="4044" y="6607"/>
                </a:lnTo>
                <a:lnTo>
                  <a:pt x="3935" y="6634"/>
                </a:lnTo>
                <a:lnTo>
                  <a:pt x="3828" y="6663"/>
                </a:lnTo>
                <a:lnTo>
                  <a:pt x="3720" y="6695"/>
                </a:lnTo>
                <a:lnTo>
                  <a:pt x="3613" y="6727"/>
                </a:lnTo>
                <a:lnTo>
                  <a:pt x="3507" y="6761"/>
                </a:lnTo>
                <a:lnTo>
                  <a:pt x="3400" y="6797"/>
                </a:lnTo>
                <a:lnTo>
                  <a:pt x="3296" y="6836"/>
                </a:lnTo>
                <a:lnTo>
                  <a:pt x="3191" y="6877"/>
                </a:lnTo>
                <a:lnTo>
                  <a:pt x="3088" y="6919"/>
                </a:lnTo>
                <a:lnTo>
                  <a:pt x="3035" y="6942"/>
                </a:lnTo>
                <a:lnTo>
                  <a:pt x="2984" y="6964"/>
                </a:lnTo>
                <a:lnTo>
                  <a:pt x="2933" y="6988"/>
                </a:lnTo>
                <a:lnTo>
                  <a:pt x="2881" y="7012"/>
                </a:lnTo>
                <a:lnTo>
                  <a:pt x="2830" y="7036"/>
                </a:lnTo>
                <a:lnTo>
                  <a:pt x="2780" y="7062"/>
                </a:lnTo>
                <a:lnTo>
                  <a:pt x="2730" y="7088"/>
                </a:lnTo>
                <a:lnTo>
                  <a:pt x="2679" y="7115"/>
                </a:lnTo>
                <a:lnTo>
                  <a:pt x="2629" y="7142"/>
                </a:lnTo>
                <a:lnTo>
                  <a:pt x="2579" y="7170"/>
                </a:lnTo>
                <a:lnTo>
                  <a:pt x="2528" y="7199"/>
                </a:lnTo>
                <a:lnTo>
                  <a:pt x="2479" y="7229"/>
                </a:lnTo>
                <a:lnTo>
                  <a:pt x="2430" y="7259"/>
                </a:lnTo>
                <a:lnTo>
                  <a:pt x="2381" y="7290"/>
                </a:lnTo>
                <a:lnTo>
                  <a:pt x="2332" y="7321"/>
                </a:lnTo>
                <a:lnTo>
                  <a:pt x="2283" y="7353"/>
                </a:lnTo>
                <a:lnTo>
                  <a:pt x="2235" y="7386"/>
                </a:lnTo>
                <a:lnTo>
                  <a:pt x="2186" y="7421"/>
                </a:lnTo>
                <a:lnTo>
                  <a:pt x="2138" y="7456"/>
                </a:lnTo>
                <a:lnTo>
                  <a:pt x="2091" y="7491"/>
                </a:lnTo>
                <a:lnTo>
                  <a:pt x="2043" y="7527"/>
                </a:lnTo>
                <a:lnTo>
                  <a:pt x="1995" y="7564"/>
                </a:lnTo>
                <a:lnTo>
                  <a:pt x="1949" y="7603"/>
                </a:lnTo>
                <a:lnTo>
                  <a:pt x="1902" y="7642"/>
                </a:lnTo>
                <a:lnTo>
                  <a:pt x="1856" y="7682"/>
                </a:lnTo>
                <a:lnTo>
                  <a:pt x="1809" y="7722"/>
                </a:lnTo>
                <a:lnTo>
                  <a:pt x="1763" y="7764"/>
                </a:lnTo>
                <a:lnTo>
                  <a:pt x="1717" y="7806"/>
                </a:lnTo>
                <a:lnTo>
                  <a:pt x="1672" y="7850"/>
                </a:lnTo>
                <a:lnTo>
                  <a:pt x="1626" y="7894"/>
                </a:lnTo>
                <a:lnTo>
                  <a:pt x="1581" y="7939"/>
                </a:lnTo>
                <a:lnTo>
                  <a:pt x="1537" y="7985"/>
                </a:lnTo>
                <a:lnTo>
                  <a:pt x="1492" y="8032"/>
                </a:lnTo>
                <a:lnTo>
                  <a:pt x="1448" y="8080"/>
                </a:lnTo>
                <a:lnTo>
                  <a:pt x="1404" y="8130"/>
                </a:lnTo>
                <a:lnTo>
                  <a:pt x="1361" y="8180"/>
                </a:lnTo>
                <a:lnTo>
                  <a:pt x="1317" y="8230"/>
                </a:lnTo>
                <a:lnTo>
                  <a:pt x="1274" y="8282"/>
                </a:lnTo>
                <a:lnTo>
                  <a:pt x="1232" y="8336"/>
                </a:lnTo>
                <a:lnTo>
                  <a:pt x="1189" y="8390"/>
                </a:lnTo>
                <a:lnTo>
                  <a:pt x="1148" y="8445"/>
                </a:lnTo>
                <a:lnTo>
                  <a:pt x="1105" y="8502"/>
                </a:lnTo>
                <a:lnTo>
                  <a:pt x="1064" y="8559"/>
                </a:lnTo>
                <a:lnTo>
                  <a:pt x="1023" y="8617"/>
                </a:lnTo>
                <a:lnTo>
                  <a:pt x="982" y="8677"/>
                </a:lnTo>
                <a:lnTo>
                  <a:pt x="941" y="8737"/>
                </a:lnTo>
                <a:lnTo>
                  <a:pt x="901" y="8799"/>
                </a:lnTo>
                <a:lnTo>
                  <a:pt x="861" y="8862"/>
                </a:lnTo>
                <a:lnTo>
                  <a:pt x="822" y="8926"/>
                </a:lnTo>
                <a:lnTo>
                  <a:pt x="782" y="8991"/>
                </a:lnTo>
                <a:lnTo>
                  <a:pt x="743" y="9058"/>
                </a:lnTo>
                <a:lnTo>
                  <a:pt x="705" y="9125"/>
                </a:lnTo>
                <a:lnTo>
                  <a:pt x="667" y="9193"/>
                </a:lnTo>
                <a:lnTo>
                  <a:pt x="629" y="9264"/>
                </a:lnTo>
                <a:lnTo>
                  <a:pt x="591" y="9334"/>
                </a:lnTo>
                <a:lnTo>
                  <a:pt x="554" y="9407"/>
                </a:lnTo>
                <a:lnTo>
                  <a:pt x="517" y="9480"/>
                </a:lnTo>
                <a:lnTo>
                  <a:pt x="481" y="9555"/>
                </a:lnTo>
                <a:lnTo>
                  <a:pt x="445" y="9632"/>
                </a:lnTo>
                <a:lnTo>
                  <a:pt x="408" y="9708"/>
                </a:lnTo>
                <a:lnTo>
                  <a:pt x="373" y="9788"/>
                </a:lnTo>
                <a:lnTo>
                  <a:pt x="338" y="9867"/>
                </a:lnTo>
                <a:lnTo>
                  <a:pt x="304" y="9949"/>
                </a:lnTo>
                <a:lnTo>
                  <a:pt x="270" y="10031"/>
                </a:lnTo>
                <a:lnTo>
                  <a:pt x="235" y="10116"/>
                </a:lnTo>
                <a:lnTo>
                  <a:pt x="202" y="10200"/>
                </a:lnTo>
                <a:lnTo>
                  <a:pt x="169" y="10287"/>
                </a:lnTo>
                <a:lnTo>
                  <a:pt x="136" y="10375"/>
                </a:lnTo>
                <a:lnTo>
                  <a:pt x="104" y="10465"/>
                </a:lnTo>
                <a:lnTo>
                  <a:pt x="71" y="10555"/>
                </a:lnTo>
                <a:lnTo>
                  <a:pt x="71" y="10555"/>
                </a:lnTo>
                <a:lnTo>
                  <a:pt x="75" y="10542"/>
                </a:lnTo>
                <a:lnTo>
                  <a:pt x="78" y="10528"/>
                </a:lnTo>
                <a:lnTo>
                  <a:pt x="81" y="10513"/>
                </a:lnTo>
                <a:lnTo>
                  <a:pt x="82" y="10497"/>
                </a:lnTo>
                <a:lnTo>
                  <a:pt x="83" y="10480"/>
                </a:lnTo>
                <a:lnTo>
                  <a:pt x="84" y="10463"/>
                </a:lnTo>
                <a:lnTo>
                  <a:pt x="83" y="10425"/>
                </a:lnTo>
                <a:lnTo>
                  <a:pt x="80" y="10386"/>
                </a:lnTo>
                <a:lnTo>
                  <a:pt x="75" y="10346"/>
                </a:lnTo>
                <a:lnTo>
                  <a:pt x="69" y="10304"/>
                </a:lnTo>
                <a:lnTo>
                  <a:pt x="63" y="10261"/>
                </a:lnTo>
                <a:lnTo>
                  <a:pt x="47" y="10176"/>
                </a:lnTo>
                <a:lnTo>
                  <a:pt x="32" y="10095"/>
                </a:lnTo>
                <a:lnTo>
                  <a:pt x="25" y="10057"/>
                </a:lnTo>
                <a:lnTo>
                  <a:pt x="20" y="10022"/>
                </a:lnTo>
                <a:lnTo>
                  <a:pt x="16" y="9990"/>
                </a:lnTo>
                <a:lnTo>
                  <a:pt x="13" y="9961"/>
                </a:lnTo>
                <a:lnTo>
                  <a:pt x="13" y="9961"/>
                </a:lnTo>
                <a:lnTo>
                  <a:pt x="8" y="9857"/>
                </a:lnTo>
                <a:lnTo>
                  <a:pt x="4" y="9754"/>
                </a:lnTo>
                <a:lnTo>
                  <a:pt x="2" y="9650"/>
                </a:lnTo>
                <a:lnTo>
                  <a:pt x="1" y="9546"/>
                </a:lnTo>
                <a:lnTo>
                  <a:pt x="0" y="9443"/>
                </a:lnTo>
                <a:lnTo>
                  <a:pt x="1" y="9339"/>
                </a:lnTo>
                <a:lnTo>
                  <a:pt x="3" y="9236"/>
                </a:lnTo>
                <a:lnTo>
                  <a:pt x="7" y="9132"/>
                </a:lnTo>
                <a:lnTo>
                  <a:pt x="11" y="9028"/>
                </a:lnTo>
                <a:lnTo>
                  <a:pt x="16" y="8924"/>
                </a:lnTo>
                <a:lnTo>
                  <a:pt x="23" y="8820"/>
                </a:lnTo>
                <a:lnTo>
                  <a:pt x="30" y="8718"/>
                </a:lnTo>
                <a:lnTo>
                  <a:pt x="38" y="8614"/>
                </a:lnTo>
                <a:lnTo>
                  <a:pt x="48" y="8511"/>
                </a:lnTo>
                <a:lnTo>
                  <a:pt x="58" y="8407"/>
                </a:lnTo>
                <a:lnTo>
                  <a:pt x="70" y="8305"/>
                </a:lnTo>
                <a:lnTo>
                  <a:pt x="70" y="8305"/>
                </a:lnTo>
                <a:lnTo>
                  <a:pt x="86" y="8172"/>
                </a:lnTo>
                <a:lnTo>
                  <a:pt x="105" y="8039"/>
                </a:lnTo>
                <a:lnTo>
                  <a:pt x="124" y="7906"/>
                </a:lnTo>
                <a:lnTo>
                  <a:pt x="146" y="7775"/>
                </a:lnTo>
                <a:lnTo>
                  <a:pt x="169" y="7642"/>
                </a:lnTo>
                <a:lnTo>
                  <a:pt x="194" y="7509"/>
                </a:lnTo>
                <a:lnTo>
                  <a:pt x="220" y="7376"/>
                </a:lnTo>
                <a:lnTo>
                  <a:pt x="248" y="7245"/>
                </a:lnTo>
                <a:lnTo>
                  <a:pt x="279" y="7112"/>
                </a:lnTo>
                <a:lnTo>
                  <a:pt x="310" y="6980"/>
                </a:lnTo>
                <a:lnTo>
                  <a:pt x="343" y="6848"/>
                </a:lnTo>
                <a:lnTo>
                  <a:pt x="378" y="6717"/>
                </a:lnTo>
                <a:lnTo>
                  <a:pt x="414" y="6585"/>
                </a:lnTo>
                <a:lnTo>
                  <a:pt x="454" y="6454"/>
                </a:lnTo>
                <a:lnTo>
                  <a:pt x="493" y="6324"/>
                </a:lnTo>
                <a:lnTo>
                  <a:pt x="534" y="6194"/>
                </a:lnTo>
                <a:lnTo>
                  <a:pt x="577" y="6063"/>
                </a:lnTo>
                <a:lnTo>
                  <a:pt x="623" y="5934"/>
                </a:lnTo>
                <a:lnTo>
                  <a:pt x="669" y="5805"/>
                </a:lnTo>
                <a:lnTo>
                  <a:pt x="717" y="5676"/>
                </a:lnTo>
                <a:lnTo>
                  <a:pt x="766" y="5548"/>
                </a:lnTo>
                <a:lnTo>
                  <a:pt x="818" y="5421"/>
                </a:lnTo>
                <a:lnTo>
                  <a:pt x="870" y="5294"/>
                </a:lnTo>
                <a:lnTo>
                  <a:pt x="924" y="5168"/>
                </a:lnTo>
                <a:lnTo>
                  <a:pt x="981" y="5042"/>
                </a:lnTo>
                <a:lnTo>
                  <a:pt x="1038" y="4918"/>
                </a:lnTo>
                <a:lnTo>
                  <a:pt x="1097" y="4793"/>
                </a:lnTo>
                <a:lnTo>
                  <a:pt x="1158" y="4669"/>
                </a:lnTo>
                <a:lnTo>
                  <a:pt x="1220" y="4547"/>
                </a:lnTo>
                <a:lnTo>
                  <a:pt x="1283" y="4425"/>
                </a:lnTo>
                <a:lnTo>
                  <a:pt x="1349" y="4303"/>
                </a:lnTo>
                <a:lnTo>
                  <a:pt x="1416" y="4184"/>
                </a:lnTo>
                <a:lnTo>
                  <a:pt x="1483" y="4064"/>
                </a:lnTo>
                <a:lnTo>
                  <a:pt x="1554" y="3945"/>
                </a:lnTo>
                <a:lnTo>
                  <a:pt x="1625" y="3828"/>
                </a:lnTo>
                <a:lnTo>
                  <a:pt x="1698" y="3712"/>
                </a:lnTo>
                <a:lnTo>
                  <a:pt x="1772" y="3596"/>
                </a:lnTo>
                <a:lnTo>
                  <a:pt x="1848" y="3482"/>
                </a:lnTo>
                <a:lnTo>
                  <a:pt x="1925" y="3368"/>
                </a:lnTo>
                <a:lnTo>
                  <a:pt x="2003" y="3256"/>
                </a:lnTo>
                <a:lnTo>
                  <a:pt x="2084" y="3145"/>
                </a:lnTo>
                <a:lnTo>
                  <a:pt x="2165" y="3035"/>
                </a:lnTo>
                <a:lnTo>
                  <a:pt x="2248" y="2926"/>
                </a:lnTo>
                <a:lnTo>
                  <a:pt x="2332" y="2819"/>
                </a:lnTo>
                <a:lnTo>
                  <a:pt x="2419" y="2712"/>
                </a:lnTo>
                <a:lnTo>
                  <a:pt x="2506" y="2607"/>
                </a:lnTo>
                <a:lnTo>
                  <a:pt x="2595" y="2503"/>
                </a:lnTo>
                <a:lnTo>
                  <a:pt x="2685" y="2402"/>
                </a:lnTo>
                <a:lnTo>
                  <a:pt x="2777" y="2300"/>
                </a:lnTo>
                <a:lnTo>
                  <a:pt x="2869" y="2201"/>
                </a:lnTo>
                <a:lnTo>
                  <a:pt x="2964" y="2103"/>
                </a:lnTo>
                <a:lnTo>
                  <a:pt x="3059" y="2007"/>
                </a:lnTo>
                <a:lnTo>
                  <a:pt x="3157" y="1911"/>
                </a:lnTo>
                <a:lnTo>
                  <a:pt x="3254" y="1817"/>
                </a:lnTo>
                <a:lnTo>
                  <a:pt x="3355" y="1726"/>
                </a:lnTo>
                <a:lnTo>
                  <a:pt x="3456" y="1635"/>
                </a:lnTo>
                <a:lnTo>
                  <a:pt x="3558" y="1546"/>
                </a:lnTo>
                <a:lnTo>
                  <a:pt x="3663" y="1459"/>
                </a:lnTo>
                <a:lnTo>
                  <a:pt x="3767" y="1374"/>
                </a:lnTo>
                <a:lnTo>
                  <a:pt x="3874" y="1291"/>
                </a:lnTo>
                <a:lnTo>
                  <a:pt x="3982" y="1208"/>
                </a:lnTo>
                <a:lnTo>
                  <a:pt x="4091" y="1129"/>
                </a:lnTo>
                <a:lnTo>
                  <a:pt x="4202" y="1050"/>
                </a:lnTo>
                <a:lnTo>
                  <a:pt x="4314" y="974"/>
                </a:lnTo>
                <a:lnTo>
                  <a:pt x="4314" y="974"/>
                </a:lnTo>
                <a:lnTo>
                  <a:pt x="4370" y="936"/>
                </a:lnTo>
                <a:lnTo>
                  <a:pt x="4427" y="899"/>
                </a:lnTo>
                <a:lnTo>
                  <a:pt x="4484" y="862"/>
                </a:lnTo>
                <a:lnTo>
                  <a:pt x="4542" y="827"/>
                </a:lnTo>
                <a:lnTo>
                  <a:pt x="4600" y="792"/>
                </a:lnTo>
                <a:lnTo>
                  <a:pt x="4658" y="758"/>
                </a:lnTo>
                <a:lnTo>
                  <a:pt x="4717" y="723"/>
                </a:lnTo>
                <a:lnTo>
                  <a:pt x="4775" y="691"/>
                </a:lnTo>
                <a:lnTo>
                  <a:pt x="4834" y="658"/>
                </a:lnTo>
                <a:lnTo>
                  <a:pt x="4895" y="627"/>
                </a:lnTo>
                <a:lnTo>
                  <a:pt x="4954" y="596"/>
                </a:lnTo>
                <a:lnTo>
                  <a:pt x="5015" y="566"/>
                </a:lnTo>
                <a:lnTo>
                  <a:pt x="5075" y="536"/>
                </a:lnTo>
                <a:lnTo>
                  <a:pt x="5135" y="507"/>
                </a:lnTo>
                <a:lnTo>
                  <a:pt x="5197" y="479"/>
                </a:lnTo>
                <a:lnTo>
                  <a:pt x="5258" y="452"/>
                </a:lnTo>
                <a:lnTo>
                  <a:pt x="5319" y="425"/>
                </a:lnTo>
                <a:lnTo>
                  <a:pt x="5381" y="399"/>
                </a:lnTo>
                <a:lnTo>
                  <a:pt x="5443" y="373"/>
                </a:lnTo>
                <a:lnTo>
                  <a:pt x="5505" y="349"/>
                </a:lnTo>
                <a:lnTo>
                  <a:pt x="5568" y="325"/>
                </a:lnTo>
                <a:lnTo>
                  <a:pt x="5630" y="302"/>
                </a:lnTo>
                <a:lnTo>
                  <a:pt x="5693" y="280"/>
                </a:lnTo>
                <a:lnTo>
                  <a:pt x="5757" y="259"/>
                </a:lnTo>
                <a:lnTo>
                  <a:pt x="5820" y="239"/>
                </a:lnTo>
                <a:lnTo>
                  <a:pt x="5883" y="219"/>
                </a:lnTo>
                <a:lnTo>
                  <a:pt x="5948" y="199"/>
                </a:lnTo>
                <a:lnTo>
                  <a:pt x="6011" y="181"/>
                </a:lnTo>
                <a:lnTo>
                  <a:pt x="6076" y="164"/>
                </a:lnTo>
                <a:lnTo>
                  <a:pt x="6140" y="148"/>
                </a:lnTo>
                <a:lnTo>
                  <a:pt x="6204" y="132"/>
                </a:lnTo>
                <a:lnTo>
                  <a:pt x="6270" y="117"/>
                </a:lnTo>
                <a:lnTo>
                  <a:pt x="6334" y="103"/>
                </a:lnTo>
                <a:lnTo>
                  <a:pt x="6399" y="90"/>
                </a:lnTo>
                <a:lnTo>
                  <a:pt x="6465" y="78"/>
                </a:lnTo>
                <a:lnTo>
                  <a:pt x="6530" y="67"/>
                </a:lnTo>
                <a:lnTo>
                  <a:pt x="6595" y="56"/>
                </a:lnTo>
                <a:lnTo>
                  <a:pt x="6661" y="47"/>
                </a:lnTo>
                <a:lnTo>
                  <a:pt x="6726" y="38"/>
                </a:lnTo>
                <a:lnTo>
                  <a:pt x="6793" y="30"/>
                </a:lnTo>
                <a:lnTo>
                  <a:pt x="6858" y="24"/>
                </a:lnTo>
                <a:lnTo>
                  <a:pt x="6924" y="17"/>
                </a:lnTo>
                <a:lnTo>
                  <a:pt x="6991" y="12"/>
                </a:lnTo>
                <a:lnTo>
                  <a:pt x="7057" y="8"/>
                </a:lnTo>
                <a:lnTo>
                  <a:pt x="7123" y="4"/>
                </a:lnTo>
                <a:lnTo>
                  <a:pt x="7190" y="2"/>
                </a:lnTo>
                <a:lnTo>
                  <a:pt x="7256" y="1"/>
                </a:lnTo>
                <a:lnTo>
                  <a:pt x="7324" y="0"/>
                </a:lnTo>
                <a:lnTo>
                  <a:pt x="7390" y="1"/>
                </a:lnTo>
                <a:lnTo>
                  <a:pt x="7456" y="3"/>
                </a:lnTo>
                <a:lnTo>
                  <a:pt x="7524" y="5"/>
                </a:lnTo>
                <a:lnTo>
                  <a:pt x="7590" y="9"/>
                </a:lnTo>
                <a:lnTo>
                  <a:pt x="7658" y="13"/>
                </a:lnTo>
                <a:lnTo>
                  <a:pt x="7724" y="19"/>
                </a:lnTo>
                <a:lnTo>
                  <a:pt x="7791" y="26"/>
                </a:lnTo>
                <a:lnTo>
                  <a:pt x="7859" y="34"/>
                </a:lnTo>
                <a:lnTo>
                  <a:pt x="7925" y="43"/>
                </a:lnTo>
                <a:lnTo>
                  <a:pt x="7992" y="52"/>
                </a:lnTo>
                <a:lnTo>
                  <a:pt x="8060" y="63"/>
                </a:lnTo>
                <a:lnTo>
                  <a:pt x="8127" y="75"/>
                </a:lnTo>
                <a:lnTo>
                  <a:pt x="8194" y="87"/>
                </a:lnTo>
                <a:lnTo>
                  <a:pt x="8261" y="101"/>
                </a:lnTo>
                <a:lnTo>
                  <a:pt x="8328" y="116"/>
                </a:lnTo>
                <a:lnTo>
                  <a:pt x="8395" y="132"/>
                </a:lnTo>
                <a:lnTo>
                  <a:pt x="8395" y="132"/>
                </a:lnTo>
                <a:lnTo>
                  <a:pt x="8444" y="144"/>
                </a:lnTo>
                <a:lnTo>
                  <a:pt x="8492" y="157"/>
                </a:lnTo>
                <a:lnTo>
                  <a:pt x="8541" y="171"/>
                </a:lnTo>
                <a:lnTo>
                  <a:pt x="8589" y="185"/>
                </a:lnTo>
                <a:lnTo>
                  <a:pt x="8637" y="199"/>
                </a:lnTo>
                <a:lnTo>
                  <a:pt x="8684" y="216"/>
                </a:lnTo>
                <a:lnTo>
                  <a:pt x="8732" y="231"/>
                </a:lnTo>
                <a:lnTo>
                  <a:pt x="8779" y="248"/>
                </a:lnTo>
                <a:lnTo>
                  <a:pt x="8872" y="282"/>
                </a:lnTo>
                <a:lnTo>
                  <a:pt x="8964" y="318"/>
                </a:lnTo>
                <a:lnTo>
                  <a:pt x="9055" y="357"/>
                </a:lnTo>
                <a:lnTo>
                  <a:pt x="9146" y="398"/>
                </a:lnTo>
                <a:lnTo>
                  <a:pt x="9234" y="440"/>
                </a:lnTo>
                <a:lnTo>
                  <a:pt x="9323" y="485"/>
                </a:lnTo>
                <a:lnTo>
                  <a:pt x="9409" y="531"/>
                </a:lnTo>
                <a:lnTo>
                  <a:pt x="9496" y="579"/>
                </a:lnTo>
                <a:lnTo>
                  <a:pt x="9580" y="629"/>
                </a:lnTo>
                <a:lnTo>
                  <a:pt x="9665" y="680"/>
                </a:lnTo>
                <a:lnTo>
                  <a:pt x="9748" y="733"/>
                </a:lnTo>
                <a:lnTo>
                  <a:pt x="9831" y="788"/>
                </a:lnTo>
                <a:lnTo>
                  <a:pt x="9912" y="843"/>
                </a:lnTo>
                <a:lnTo>
                  <a:pt x="9993" y="901"/>
                </a:lnTo>
                <a:lnTo>
                  <a:pt x="10072" y="960"/>
                </a:lnTo>
                <a:lnTo>
                  <a:pt x="10151" y="1020"/>
                </a:lnTo>
                <a:lnTo>
                  <a:pt x="10229" y="1081"/>
                </a:lnTo>
                <a:lnTo>
                  <a:pt x="10306" y="1144"/>
                </a:lnTo>
                <a:lnTo>
                  <a:pt x="10382" y="1207"/>
                </a:lnTo>
                <a:lnTo>
                  <a:pt x="10457" y="1272"/>
                </a:lnTo>
                <a:lnTo>
                  <a:pt x="10532" y="1338"/>
                </a:lnTo>
                <a:lnTo>
                  <a:pt x="10606" y="1404"/>
                </a:lnTo>
                <a:lnTo>
                  <a:pt x="10680" y="1473"/>
                </a:lnTo>
                <a:lnTo>
                  <a:pt x="10752" y="1541"/>
                </a:lnTo>
                <a:lnTo>
                  <a:pt x="10824" y="1610"/>
                </a:lnTo>
                <a:lnTo>
                  <a:pt x="10895" y="1680"/>
                </a:lnTo>
                <a:lnTo>
                  <a:pt x="10964" y="1751"/>
                </a:lnTo>
                <a:lnTo>
                  <a:pt x="11035" y="1823"/>
                </a:lnTo>
                <a:lnTo>
                  <a:pt x="11035" y="1823"/>
                </a:lnTo>
                <a:close/>
              </a:path>
            </a:pathLst>
          </a:custGeom>
          <a:solidFill>
            <a:srgbClr val="FF990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1" name="Freeform 9"/>
          <p:cNvSpPr>
            <a:spLocks/>
          </p:cNvSpPr>
          <p:nvPr/>
        </p:nvSpPr>
        <p:spPr bwMode="auto">
          <a:xfrm>
            <a:off x="1545275" y="1378391"/>
            <a:ext cx="2027775" cy="1294971"/>
          </a:xfrm>
          <a:custGeom>
            <a:avLst/>
            <a:gdLst>
              <a:gd name="T0" fmla="*/ 11854 w 12590"/>
              <a:gd name="T1" fmla="*/ 8438 h 8493"/>
              <a:gd name="T2" fmla="*/ 11822 w 12590"/>
              <a:gd name="T3" fmla="*/ 8286 h 8493"/>
              <a:gd name="T4" fmla="*/ 11726 w 12590"/>
              <a:gd name="T5" fmla="*/ 8123 h 8493"/>
              <a:gd name="T6" fmla="*/ 11511 w 12590"/>
              <a:gd name="T7" fmla="*/ 7890 h 8493"/>
              <a:gd name="T8" fmla="*/ 11382 w 12590"/>
              <a:gd name="T9" fmla="*/ 7808 h 8493"/>
              <a:gd name="T10" fmla="*/ 11085 w 12590"/>
              <a:gd name="T11" fmla="*/ 7707 h 8493"/>
              <a:gd name="T12" fmla="*/ 10741 w 12590"/>
              <a:gd name="T13" fmla="*/ 7675 h 8493"/>
              <a:gd name="T14" fmla="*/ 10143 w 12590"/>
              <a:gd name="T15" fmla="*/ 7707 h 8493"/>
              <a:gd name="T16" fmla="*/ 9812 w 12590"/>
              <a:gd name="T17" fmla="*/ 7718 h 8493"/>
              <a:gd name="T18" fmla="*/ 9477 w 12590"/>
              <a:gd name="T19" fmla="*/ 7694 h 8493"/>
              <a:gd name="T20" fmla="*/ 8907 w 12590"/>
              <a:gd name="T21" fmla="*/ 7583 h 8493"/>
              <a:gd name="T22" fmla="*/ 8357 w 12590"/>
              <a:gd name="T23" fmla="*/ 7408 h 8493"/>
              <a:gd name="T24" fmla="*/ 7730 w 12590"/>
              <a:gd name="T25" fmla="*/ 7115 h 8493"/>
              <a:gd name="T26" fmla="*/ 7159 w 12590"/>
              <a:gd name="T27" fmla="*/ 6729 h 8493"/>
              <a:gd name="T28" fmla="*/ 6692 w 12590"/>
              <a:gd name="T29" fmla="*/ 6295 h 8493"/>
              <a:gd name="T30" fmla="*/ 6471 w 12590"/>
              <a:gd name="T31" fmla="*/ 6032 h 8493"/>
              <a:gd name="T32" fmla="*/ 6274 w 12590"/>
              <a:gd name="T33" fmla="*/ 5748 h 8493"/>
              <a:gd name="T34" fmla="*/ 6102 w 12590"/>
              <a:gd name="T35" fmla="*/ 5445 h 8493"/>
              <a:gd name="T36" fmla="*/ 5537 w 12590"/>
              <a:gd name="T37" fmla="*/ 4330 h 8493"/>
              <a:gd name="T38" fmla="*/ 5150 w 12590"/>
              <a:gd name="T39" fmla="*/ 3643 h 8493"/>
              <a:gd name="T40" fmla="*/ 4709 w 12590"/>
              <a:gd name="T41" fmla="*/ 2996 h 8493"/>
              <a:gd name="T42" fmla="*/ 4308 w 12590"/>
              <a:gd name="T43" fmla="*/ 2528 h 8493"/>
              <a:gd name="T44" fmla="*/ 4019 w 12590"/>
              <a:gd name="T45" fmla="*/ 2253 h 8493"/>
              <a:gd name="T46" fmla="*/ 3702 w 12590"/>
              <a:gd name="T47" fmla="*/ 1999 h 8493"/>
              <a:gd name="T48" fmla="*/ 3352 w 12590"/>
              <a:gd name="T49" fmla="*/ 1768 h 8493"/>
              <a:gd name="T50" fmla="*/ 2966 w 12590"/>
              <a:gd name="T51" fmla="*/ 1562 h 8493"/>
              <a:gd name="T52" fmla="*/ 2541 w 12590"/>
              <a:gd name="T53" fmla="*/ 1385 h 8493"/>
              <a:gd name="T54" fmla="*/ 2073 w 12590"/>
              <a:gd name="T55" fmla="*/ 1237 h 8493"/>
              <a:gd name="T56" fmla="*/ 1559 w 12590"/>
              <a:gd name="T57" fmla="*/ 1121 h 8493"/>
              <a:gd name="T58" fmla="*/ 995 w 12590"/>
              <a:gd name="T59" fmla="*/ 1041 h 8493"/>
              <a:gd name="T60" fmla="*/ 378 w 12590"/>
              <a:gd name="T61" fmla="*/ 998 h 8493"/>
              <a:gd name="T62" fmla="*/ 28 w 12590"/>
              <a:gd name="T63" fmla="*/ 988 h 8493"/>
              <a:gd name="T64" fmla="*/ 199 w 12590"/>
              <a:gd name="T65" fmla="*/ 926 h 8493"/>
              <a:gd name="T66" fmla="*/ 516 w 12590"/>
              <a:gd name="T67" fmla="*/ 753 h 8493"/>
              <a:gd name="T68" fmla="*/ 1028 w 12590"/>
              <a:gd name="T69" fmla="*/ 560 h 8493"/>
              <a:gd name="T70" fmla="*/ 1724 w 12590"/>
              <a:gd name="T71" fmla="*/ 351 h 8493"/>
              <a:gd name="T72" fmla="*/ 2389 w 12590"/>
              <a:gd name="T73" fmla="*/ 199 h 8493"/>
              <a:gd name="T74" fmla="*/ 3322 w 12590"/>
              <a:gd name="T75" fmla="*/ 60 h 8493"/>
              <a:gd name="T76" fmla="*/ 4274 w 12590"/>
              <a:gd name="T77" fmla="*/ 2 h 8493"/>
              <a:gd name="T78" fmla="*/ 5234 w 12590"/>
              <a:gd name="T79" fmla="*/ 25 h 8493"/>
              <a:gd name="T80" fmla="*/ 6190 w 12590"/>
              <a:gd name="T81" fmla="*/ 132 h 8493"/>
              <a:gd name="T82" fmla="*/ 7134 w 12590"/>
              <a:gd name="T83" fmla="*/ 322 h 8493"/>
              <a:gd name="T84" fmla="*/ 8052 w 12590"/>
              <a:gd name="T85" fmla="*/ 597 h 8493"/>
              <a:gd name="T86" fmla="*/ 8935 w 12590"/>
              <a:gd name="T87" fmla="*/ 959 h 8493"/>
              <a:gd name="T88" fmla="*/ 9771 w 12590"/>
              <a:gd name="T89" fmla="*/ 1409 h 8493"/>
              <a:gd name="T90" fmla="*/ 10443 w 12590"/>
              <a:gd name="T91" fmla="*/ 1865 h 8493"/>
              <a:gd name="T92" fmla="*/ 10811 w 12590"/>
              <a:gd name="T93" fmla="*/ 2165 h 8493"/>
              <a:gd name="T94" fmla="*/ 11152 w 12590"/>
              <a:gd name="T95" fmla="*/ 2490 h 8493"/>
              <a:gd name="T96" fmla="*/ 11466 w 12590"/>
              <a:gd name="T97" fmla="*/ 2839 h 8493"/>
              <a:gd name="T98" fmla="*/ 11747 w 12590"/>
              <a:gd name="T99" fmla="*/ 3211 h 8493"/>
              <a:gd name="T100" fmla="*/ 11993 w 12590"/>
              <a:gd name="T101" fmla="*/ 3605 h 8493"/>
              <a:gd name="T102" fmla="*/ 12201 w 12590"/>
              <a:gd name="T103" fmla="*/ 4019 h 8493"/>
              <a:gd name="T104" fmla="*/ 12368 w 12590"/>
              <a:gd name="T105" fmla="*/ 4455 h 8493"/>
              <a:gd name="T106" fmla="*/ 12491 w 12590"/>
              <a:gd name="T107" fmla="*/ 4907 h 8493"/>
              <a:gd name="T108" fmla="*/ 12566 w 12590"/>
              <a:gd name="T109" fmla="*/ 5378 h 8493"/>
              <a:gd name="T110" fmla="*/ 12589 w 12590"/>
              <a:gd name="T111" fmla="*/ 5698 h 8493"/>
              <a:gd name="T112" fmla="*/ 12567 w 12590"/>
              <a:gd name="T113" fmla="*/ 6243 h 8493"/>
              <a:gd name="T114" fmla="*/ 12448 w 12590"/>
              <a:gd name="T115" fmla="*/ 6922 h 8493"/>
              <a:gd name="T116" fmla="*/ 12243 w 12590"/>
              <a:gd name="T117" fmla="*/ 7583 h 8493"/>
              <a:gd name="T118" fmla="*/ 11971 w 12590"/>
              <a:gd name="T119" fmla="*/ 8225 h 8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590" h="8493">
                <a:moveTo>
                  <a:pt x="11839" y="8493"/>
                </a:moveTo>
                <a:lnTo>
                  <a:pt x="11839" y="8493"/>
                </a:lnTo>
                <a:lnTo>
                  <a:pt x="11843" y="8485"/>
                </a:lnTo>
                <a:lnTo>
                  <a:pt x="11846" y="8476"/>
                </a:lnTo>
                <a:lnTo>
                  <a:pt x="11849" y="8467"/>
                </a:lnTo>
                <a:lnTo>
                  <a:pt x="11851" y="8458"/>
                </a:lnTo>
                <a:lnTo>
                  <a:pt x="11854" y="8438"/>
                </a:lnTo>
                <a:lnTo>
                  <a:pt x="11855" y="8418"/>
                </a:lnTo>
                <a:lnTo>
                  <a:pt x="11854" y="8398"/>
                </a:lnTo>
                <a:lnTo>
                  <a:pt x="11851" y="8376"/>
                </a:lnTo>
                <a:lnTo>
                  <a:pt x="11846" y="8354"/>
                </a:lnTo>
                <a:lnTo>
                  <a:pt x="11839" y="8331"/>
                </a:lnTo>
                <a:lnTo>
                  <a:pt x="11831" y="8309"/>
                </a:lnTo>
                <a:lnTo>
                  <a:pt x="11822" y="8286"/>
                </a:lnTo>
                <a:lnTo>
                  <a:pt x="11811" y="8262"/>
                </a:lnTo>
                <a:lnTo>
                  <a:pt x="11799" y="8239"/>
                </a:lnTo>
                <a:lnTo>
                  <a:pt x="11786" y="8216"/>
                </a:lnTo>
                <a:lnTo>
                  <a:pt x="11772" y="8192"/>
                </a:lnTo>
                <a:lnTo>
                  <a:pt x="11757" y="8168"/>
                </a:lnTo>
                <a:lnTo>
                  <a:pt x="11742" y="8145"/>
                </a:lnTo>
                <a:lnTo>
                  <a:pt x="11726" y="8123"/>
                </a:lnTo>
                <a:lnTo>
                  <a:pt x="11709" y="8100"/>
                </a:lnTo>
                <a:lnTo>
                  <a:pt x="11674" y="8057"/>
                </a:lnTo>
                <a:lnTo>
                  <a:pt x="11639" y="8016"/>
                </a:lnTo>
                <a:lnTo>
                  <a:pt x="11605" y="7978"/>
                </a:lnTo>
                <a:lnTo>
                  <a:pt x="11571" y="7944"/>
                </a:lnTo>
                <a:lnTo>
                  <a:pt x="11540" y="7915"/>
                </a:lnTo>
                <a:lnTo>
                  <a:pt x="11511" y="7890"/>
                </a:lnTo>
                <a:lnTo>
                  <a:pt x="11487" y="7872"/>
                </a:lnTo>
                <a:lnTo>
                  <a:pt x="11487" y="7872"/>
                </a:lnTo>
                <a:lnTo>
                  <a:pt x="11467" y="7858"/>
                </a:lnTo>
                <a:lnTo>
                  <a:pt x="11446" y="7845"/>
                </a:lnTo>
                <a:lnTo>
                  <a:pt x="11425" y="7832"/>
                </a:lnTo>
                <a:lnTo>
                  <a:pt x="11404" y="7819"/>
                </a:lnTo>
                <a:lnTo>
                  <a:pt x="11382" y="7808"/>
                </a:lnTo>
                <a:lnTo>
                  <a:pt x="11361" y="7797"/>
                </a:lnTo>
                <a:lnTo>
                  <a:pt x="11316" y="7777"/>
                </a:lnTo>
                <a:lnTo>
                  <a:pt x="11271" y="7759"/>
                </a:lnTo>
                <a:lnTo>
                  <a:pt x="11226" y="7743"/>
                </a:lnTo>
                <a:lnTo>
                  <a:pt x="11180" y="7729"/>
                </a:lnTo>
                <a:lnTo>
                  <a:pt x="11132" y="7717"/>
                </a:lnTo>
                <a:lnTo>
                  <a:pt x="11085" y="7707"/>
                </a:lnTo>
                <a:lnTo>
                  <a:pt x="11038" y="7698"/>
                </a:lnTo>
                <a:lnTo>
                  <a:pt x="10988" y="7691"/>
                </a:lnTo>
                <a:lnTo>
                  <a:pt x="10940" y="7685"/>
                </a:lnTo>
                <a:lnTo>
                  <a:pt x="10891" y="7681"/>
                </a:lnTo>
                <a:lnTo>
                  <a:pt x="10842" y="7678"/>
                </a:lnTo>
                <a:lnTo>
                  <a:pt x="10791" y="7676"/>
                </a:lnTo>
                <a:lnTo>
                  <a:pt x="10741" y="7675"/>
                </a:lnTo>
                <a:lnTo>
                  <a:pt x="10691" y="7675"/>
                </a:lnTo>
                <a:lnTo>
                  <a:pt x="10641" y="7676"/>
                </a:lnTo>
                <a:lnTo>
                  <a:pt x="10590" y="7678"/>
                </a:lnTo>
                <a:lnTo>
                  <a:pt x="10540" y="7680"/>
                </a:lnTo>
                <a:lnTo>
                  <a:pt x="10439" y="7686"/>
                </a:lnTo>
                <a:lnTo>
                  <a:pt x="10340" y="7693"/>
                </a:lnTo>
                <a:lnTo>
                  <a:pt x="10143" y="7707"/>
                </a:lnTo>
                <a:lnTo>
                  <a:pt x="10047" y="7713"/>
                </a:lnTo>
                <a:lnTo>
                  <a:pt x="10000" y="7716"/>
                </a:lnTo>
                <a:lnTo>
                  <a:pt x="9954" y="7718"/>
                </a:lnTo>
                <a:lnTo>
                  <a:pt x="9954" y="7718"/>
                </a:lnTo>
                <a:lnTo>
                  <a:pt x="9906" y="7719"/>
                </a:lnTo>
                <a:lnTo>
                  <a:pt x="9859" y="7719"/>
                </a:lnTo>
                <a:lnTo>
                  <a:pt x="9812" y="7718"/>
                </a:lnTo>
                <a:lnTo>
                  <a:pt x="9764" y="7717"/>
                </a:lnTo>
                <a:lnTo>
                  <a:pt x="9716" y="7715"/>
                </a:lnTo>
                <a:lnTo>
                  <a:pt x="9668" y="7712"/>
                </a:lnTo>
                <a:lnTo>
                  <a:pt x="9621" y="7709"/>
                </a:lnTo>
                <a:lnTo>
                  <a:pt x="9572" y="7705"/>
                </a:lnTo>
                <a:lnTo>
                  <a:pt x="9525" y="7700"/>
                </a:lnTo>
                <a:lnTo>
                  <a:pt x="9477" y="7694"/>
                </a:lnTo>
                <a:lnTo>
                  <a:pt x="9430" y="7688"/>
                </a:lnTo>
                <a:lnTo>
                  <a:pt x="9381" y="7682"/>
                </a:lnTo>
                <a:lnTo>
                  <a:pt x="9286" y="7667"/>
                </a:lnTo>
                <a:lnTo>
                  <a:pt x="9190" y="7648"/>
                </a:lnTo>
                <a:lnTo>
                  <a:pt x="9096" y="7628"/>
                </a:lnTo>
                <a:lnTo>
                  <a:pt x="9001" y="7607"/>
                </a:lnTo>
                <a:lnTo>
                  <a:pt x="8907" y="7583"/>
                </a:lnTo>
                <a:lnTo>
                  <a:pt x="8814" y="7558"/>
                </a:lnTo>
                <a:lnTo>
                  <a:pt x="8722" y="7531"/>
                </a:lnTo>
                <a:lnTo>
                  <a:pt x="8630" y="7503"/>
                </a:lnTo>
                <a:lnTo>
                  <a:pt x="8540" y="7474"/>
                </a:lnTo>
                <a:lnTo>
                  <a:pt x="8450" y="7442"/>
                </a:lnTo>
                <a:lnTo>
                  <a:pt x="8450" y="7442"/>
                </a:lnTo>
                <a:lnTo>
                  <a:pt x="8357" y="7408"/>
                </a:lnTo>
                <a:lnTo>
                  <a:pt x="8264" y="7372"/>
                </a:lnTo>
                <a:lnTo>
                  <a:pt x="8172" y="7334"/>
                </a:lnTo>
                <a:lnTo>
                  <a:pt x="8082" y="7294"/>
                </a:lnTo>
                <a:lnTo>
                  <a:pt x="7992" y="7252"/>
                </a:lnTo>
                <a:lnTo>
                  <a:pt x="7904" y="7208"/>
                </a:lnTo>
                <a:lnTo>
                  <a:pt x="7816" y="7163"/>
                </a:lnTo>
                <a:lnTo>
                  <a:pt x="7730" y="7115"/>
                </a:lnTo>
                <a:lnTo>
                  <a:pt x="7644" y="7065"/>
                </a:lnTo>
                <a:lnTo>
                  <a:pt x="7560" y="7014"/>
                </a:lnTo>
                <a:lnTo>
                  <a:pt x="7478" y="6961"/>
                </a:lnTo>
                <a:lnTo>
                  <a:pt x="7396" y="6905"/>
                </a:lnTo>
                <a:lnTo>
                  <a:pt x="7316" y="6849"/>
                </a:lnTo>
                <a:lnTo>
                  <a:pt x="7236" y="6791"/>
                </a:lnTo>
                <a:lnTo>
                  <a:pt x="7159" y="6729"/>
                </a:lnTo>
                <a:lnTo>
                  <a:pt x="7082" y="6668"/>
                </a:lnTo>
                <a:lnTo>
                  <a:pt x="7008" y="6604"/>
                </a:lnTo>
                <a:lnTo>
                  <a:pt x="6935" y="6538"/>
                </a:lnTo>
                <a:lnTo>
                  <a:pt x="6863" y="6471"/>
                </a:lnTo>
                <a:lnTo>
                  <a:pt x="6794" y="6402"/>
                </a:lnTo>
                <a:lnTo>
                  <a:pt x="6725" y="6331"/>
                </a:lnTo>
                <a:lnTo>
                  <a:pt x="6692" y="6295"/>
                </a:lnTo>
                <a:lnTo>
                  <a:pt x="6659" y="6259"/>
                </a:lnTo>
                <a:lnTo>
                  <a:pt x="6627" y="6222"/>
                </a:lnTo>
                <a:lnTo>
                  <a:pt x="6595" y="6184"/>
                </a:lnTo>
                <a:lnTo>
                  <a:pt x="6563" y="6147"/>
                </a:lnTo>
                <a:lnTo>
                  <a:pt x="6532" y="6109"/>
                </a:lnTo>
                <a:lnTo>
                  <a:pt x="6501" y="6070"/>
                </a:lnTo>
                <a:lnTo>
                  <a:pt x="6471" y="6032"/>
                </a:lnTo>
                <a:lnTo>
                  <a:pt x="6442" y="5992"/>
                </a:lnTo>
                <a:lnTo>
                  <a:pt x="6412" y="5952"/>
                </a:lnTo>
                <a:lnTo>
                  <a:pt x="6383" y="5912"/>
                </a:lnTo>
                <a:lnTo>
                  <a:pt x="6355" y="5872"/>
                </a:lnTo>
                <a:lnTo>
                  <a:pt x="6327" y="5830"/>
                </a:lnTo>
                <a:lnTo>
                  <a:pt x="6300" y="5789"/>
                </a:lnTo>
                <a:lnTo>
                  <a:pt x="6274" y="5748"/>
                </a:lnTo>
                <a:lnTo>
                  <a:pt x="6248" y="5706"/>
                </a:lnTo>
                <a:lnTo>
                  <a:pt x="6221" y="5663"/>
                </a:lnTo>
                <a:lnTo>
                  <a:pt x="6196" y="5620"/>
                </a:lnTo>
                <a:lnTo>
                  <a:pt x="6172" y="5577"/>
                </a:lnTo>
                <a:lnTo>
                  <a:pt x="6148" y="5534"/>
                </a:lnTo>
                <a:lnTo>
                  <a:pt x="6124" y="5489"/>
                </a:lnTo>
                <a:lnTo>
                  <a:pt x="6102" y="5445"/>
                </a:lnTo>
                <a:lnTo>
                  <a:pt x="6102" y="5445"/>
                </a:lnTo>
                <a:lnTo>
                  <a:pt x="5999" y="5242"/>
                </a:lnTo>
                <a:lnTo>
                  <a:pt x="5897" y="5038"/>
                </a:lnTo>
                <a:lnTo>
                  <a:pt x="5795" y="4835"/>
                </a:lnTo>
                <a:lnTo>
                  <a:pt x="5692" y="4632"/>
                </a:lnTo>
                <a:lnTo>
                  <a:pt x="5589" y="4431"/>
                </a:lnTo>
                <a:lnTo>
                  <a:pt x="5537" y="4330"/>
                </a:lnTo>
                <a:lnTo>
                  <a:pt x="5484" y="4231"/>
                </a:lnTo>
                <a:lnTo>
                  <a:pt x="5430" y="4131"/>
                </a:lnTo>
                <a:lnTo>
                  <a:pt x="5376" y="4031"/>
                </a:lnTo>
                <a:lnTo>
                  <a:pt x="5320" y="3934"/>
                </a:lnTo>
                <a:lnTo>
                  <a:pt x="5265" y="3836"/>
                </a:lnTo>
                <a:lnTo>
                  <a:pt x="5208" y="3739"/>
                </a:lnTo>
                <a:lnTo>
                  <a:pt x="5150" y="3643"/>
                </a:lnTo>
                <a:lnTo>
                  <a:pt x="5091" y="3548"/>
                </a:lnTo>
                <a:lnTo>
                  <a:pt x="5031" y="3453"/>
                </a:lnTo>
                <a:lnTo>
                  <a:pt x="4969" y="3360"/>
                </a:lnTo>
                <a:lnTo>
                  <a:pt x="4907" y="3267"/>
                </a:lnTo>
                <a:lnTo>
                  <a:pt x="4843" y="3176"/>
                </a:lnTo>
                <a:lnTo>
                  <a:pt x="4776" y="3085"/>
                </a:lnTo>
                <a:lnTo>
                  <a:pt x="4709" y="2996"/>
                </a:lnTo>
                <a:lnTo>
                  <a:pt x="4640" y="2908"/>
                </a:lnTo>
                <a:lnTo>
                  <a:pt x="4570" y="2821"/>
                </a:lnTo>
                <a:lnTo>
                  <a:pt x="4497" y="2735"/>
                </a:lnTo>
                <a:lnTo>
                  <a:pt x="4422" y="2652"/>
                </a:lnTo>
                <a:lnTo>
                  <a:pt x="4385" y="2609"/>
                </a:lnTo>
                <a:lnTo>
                  <a:pt x="4346" y="2568"/>
                </a:lnTo>
                <a:lnTo>
                  <a:pt x="4308" y="2528"/>
                </a:lnTo>
                <a:lnTo>
                  <a:pt x="4267" y="2487"/>
                </a:lnTo>
                <a:lnTo>
                  <a:pt x="4228" y="2448"/>
                </a:lnTo>
                <a:lnTo>
                  <a:pt x="4187" y="2407"/>
                </a:lnTo>
                <a:lnTo>
                  <a:pt x="4146" y="2368"/>
                </a:lnTo>
                <a:lnTo>
                  <a:pt x="4104" y="2329"/>
                </a:lnTo>
                <a:lnTo>
                  <a:pt x="4062" y="2291"/>
                </a:lnTo>
                <a:lnTo>
                  <a:pt x="4019" y="2253"/>
                </a:lnTo>
                <a:lnTo>
                  <a:pt x="3976" y="2215"/>
                </a:lnTo>
                <a:lnTo>
                  <a:pt x="3931" y="2178"/>
                </a:lnTo>
                <a:lnTo>
                  <a:pt x="3887" y="2141"/>
                </a:lnTo>
                <a:lnTo>
                  <a:pt x="3842" y="2105"/>
                </a:lnTo>
                <a:lnTo>
                  <a:pt x="3796" y="2069"/>
                </a:lnTo>
                <a:lnTo>
                  <a:pt x="3749" y="2033"/>
                </a:lnTo>
                <a:lnTo>
                  <a:pt x="3702" y="1999"/>
                </a:lnTo>
                <a:lnTo>
                  <a:pt x="3654" y="1964"/>
                </a:lnTo>
                <a:lnTo>
                  <a:pt x="3606" y="1931"/>
                </a:lnTo>
                <a:lnTo>
                  <a:pt x="3556" y="1897"/>
                </a:lnTo>
                <a:lnTo>
                  <a:pt x="3506" y="1863"/>
                </a:lnTo>
                <a:lnTo>
                  <a:pt x="3456" y="1831"/>
                </a:lnTo>
                <a:lnTo>
                  <a:pt x="3404" y="1799"/>
                </a:lnTo>
                <a:lnTo>
                  <a:pt x="3352" y="1768"/>
                </a:lnTo>
                <a:lnTo>
                  <a:pt x="3299" y="1737"/>
                </a:lnTo>
                <a:lnTo>
                  <a:pt x="3245" y="1706"/>
                </a:lnTo>
                <a:lnTo>
                  <a:pt x="3191" y="1676"/>
                </a:lnTo>
                <a:lnTo>
                  <a:pt x="3136" y="1647"/>
                </a:lnTo>
                <a:lnTo>
                  <a:pt x="3081" y="1618"/>
                </a:lnTo>
                <a:lnTo>
                  <a:pt x="3024" y="1590"/>
                </a:lnTo>
                <a:lnTo>
                  <a:pt x="2966" y="1562"/>
                </a:lnTo>
                <a:lnTo>
                  <a:pt x="2909" y="1535"/>
                </a:lnTo>
                <a:lnTo>
                  <a:pt x="2849" y="1508"/>
                </a:lnTo>
                <a:lnTo>
                  <a:pt x="2789" y="1482"/>
                </a:lnTo>
                <a:lnTo>
                  <a:pt x="2729" y="1457"/>
                </a:lnTo>
                <a:lnTo>
                  <a:pt x="2667" y="1432"/>
                </a:lnTo>
                <a:lnTo>
                  <a:pt x="2605" y="1408"/>
                </a:lnTo>
                <a:lnTo>
                  <a:pt x="2541" y="1385"/>
                </a:lnTo>
                <a:lnTo>
                  <a:pt x="2477" y="1362"/>
                </a:lnTo>
                <a:lnTo>
                  <a:pt x="2412" y="1338"/>
                </a:lnTo>
                <a:lnTo>
                  <a:pt x="2346" y="1317"/>
                </a:lnTo>
                <a:lnTo>
                  <a:pt x="2279" y="1296"/>
                </a:lnTo>
                <a:lnTo>
                  <a:pt x="2212" y="1276"/>
                </a:lnTo>
                <a:lnTo>
                  <a:pt x="2143" y="1256"/>
                </a:lnTo>
                <a:lnTo>
                  <a:pt x="2073" y="1237"/>
                </a:lnTo>
                <a:lnTo>
                  <a:pt x="2002" y="1218"/>
                </a:lnTo>
                <a:lnTo>
                  <a:pt x="1931" y="1201"/>
                </a:lnTo>
                <a:lnTo>
                  <a:pt x="1859" y="1184"/>
                </a:lnTo>
                <a:lnTo>
                  <a:pt x="1785" y="1166"/>
                </a:lnTo>
                <a:lnTo>
                  <a:pt x="1711" y="1151"/>
                </a:lnTo>
                <a:lnTo>
                  <a:pt x="1635" y="1136"/>
                </a:lnTo>
                <a:lnTo>
                  <a:pt x="1559" y="1121"/>
                </a:lnTo>
                <a:lnTo>
                  <a:pt x="1481" y="1108"/>
                </a:lnTo>
                <a:lnTo>
                  <a:pt x="1403" y="1095"/>
                </a:lnTo>
                <a:lnTo>
                  <a:pt x="1324" y="1083"/>
                </a:lnTo>
                <a:lnTo>
                  <a:pt x="1243" y="1071"/>
                </a:lnTo>
                <a:lnTo>
                  <a:pt x="1162" y="1061"/>
                </a:lnTo>
                <a:lnTo>
                  <a:pt x="1078" y="1051"/>
                </a:lnTo>
                <a:lnTo>
                  <a:pt x="995" y="1041"/>
                </a:lnTo>
                <a:lnTo>
                  <a:pt x="910" y="1033"/>
                </a:lnTo>
                <a:lnTo>
                  <a:pt x="824" y="1025"/>
                </a:lnTo>
                <a:lnTo>
                  <a:pt x="737" y="1018"/>
                </a:lnTo>
                <a:lnTo>
                  <a:pt x="649" y="1012"/>
                </a:lnTo>
                <a:lnTo>
                  <a:pt x="560" y="1007"/>
                </a:lnTo>
                <a:lnTo>
                  <a:pt x="470" y="1002"/>
                </a:lnTo>
                <a:lnTo>
                  <a:pt x="378" y="998"/>
                </a:lnTo>
                <a:lnTo>
                  <a:pt x="286" y="996"/>
                </a:lnTo>
                <a:lnTo>
                  <a:pt x="191" y="993"/>
                </a:lnTo>
                <a:lnTo>
                  <a:pt x="97" y="992"/>
                </a:lnTo>
                <a:lnTo>
                  <a:pt x="0" y="992"/>
                </a:lnTo>
                <a:lnTo>
                  <a:pt x="0" y="992"/>
                </a:lnTo>
                <a:lnTo>
                  <a:pt x="14" y="991"/>
                </a:lnTo>
                <a:lnTo>
                  <a:pt x="28" y="988"/>
                </a:lnTo>
                <a:lnTo>
                  <a:pt x="43" y="986"/>
                </a:lnTo>
                <a:lnTo>
                  <a:pt x="59" y="982"/>
                </a:lnTo>
                <a:lnTo>
                  <a:pt x="75" y="978"/>
                </a:lnTo>
                <a:lnTo>
                  <a:pt x="92" y="972"/>
                </a:lnTo>
                <a:lnTo>
                  <a:pt x="127" y="959"/>
                </a:lnTo>
                <a:lnTo>
                  <a:pt x="163" y="944"/>
                </a:lnTo>
                <a:lnTo>
                  <a:pt x="199" y="926"/>
                </a:lnTo>
                <a:lnTo>
                  <a:pt x="237" y="907"/>
                </a:lnTo>
                <a:lnTo>
                  <a:pt x="275" y="887"/>
                </a:lnTo>
                <a:lnTo>
                  <a:pt x="350" y="845"/>
                </a:lnTo>
                <a:lnTo>
                  <a:pt x="421" y="803"/>
                </a:lnTo>
                <a:lnTo>
                  <a:pt x="456" y="785"/>
                </a:lnTo>
                <a:lnTo>
                  <a:pt x="487" y="768"/>
                </a:lnTo>
                <a:lnTo>
                  <a:pt x="516" y="753"/>
                </a:lnTo>
                <a:lnTo>
                  <a:pt x="542" y="742"/>
                </a:lnTo>
                <a:lnTo>
                  <a:pt x="542" y="742"/>
                </a:lnTo>
                <a:lnTo>
                  <a:pt x="639" y="703"/>
                </a:lnTo>
                <a:lnTo>
                  <a:pt x="735" y="666"/>
                </a:lnTo>
                <a:lnTo>
                  <a:pt x="833" y="629"/>
                </a:lnTo>
                <a:lnTo>
                  <a:pt x="930" y="594"/>
                </a:lnTo>
                <a:lnTo>
                  <a:pt x="1028" y="560"/>
                </a:lnTo>
                <a:lnTo>
                  <a:pt x="1126" y="527"/>
                </a:lnTo>
                <a:lnTo>
                  <a:pt x="1225" y="495"/>
                </a:lnTo>
                <a:lnTo>
                  <a:pt x="1324" y="465"/>
                </a:lnTo>
                <a:lnTo>
                  <a:pt x="1423" y="434"/>
                </a:lnTo>
                <a:lnTo>
                  <a:pt x="1523" y="405"/>
                </a:lnTo>
                <a:lnTo>
                  <a:pt x="1623" y="378"/>
                </a:lnTo>
                <a:lnTo>
                  <a:pt x="1724" y="351"/>
                </a:lnTo>
                <a:lnTo>
                  <a:pt x="1823" y="325"/>
                </a:lnTo>
                <a:lnTo>
                  <a:pt x="1925" y="301"/>
                </a:lnTo>
                <a:lnTo>
                  <a:pt x="2026" y="277"/>
                </a:lnTo>
                <a:lnTo>
                  <a:pt x="2127" y="253"/>
                </a:lnTo>
                <a:lnTo>
                  <a:pt x="2127" y="253"/>
                </a:lnTo>
                <a:lnTo>
                  <a:pt x="2257" y="225"/>
                </a:lnTo>
                <a:lnTo>
                  <a:pt x="2389" y="199"/>
                </a:lnTo>
                <a:lnTo>
                  <a:pt x="2520" y="175"/>
                </a:lnTo>
                <a:lnTo>
                  <a:pt x="2653" y="152"/>
                </a:lnTo>
                <a:lnTo>
                  <a:pt x="2786" y="130"/>
                </a:lnTo>
                <a:lnTo>
                  <a:pt x="2919" y="111"/>
                </a:lnTo>
                <a:lnTo>
                  <a:pt x="3052" y="92"/>
                </a:lnTo>
                <a:lnTo>
                  <a:pt x="3187" y="75"/>
                </a:lnTo>
                <a:lnTo>
                  <a:pt x="3322" y="60"/>
                </a:lnTo>
                <a:lnTo>
                  <a:pt x="3457" y="47"/>
                </a:lnTo>
                <a:lnTo>
                  <a:pt x="3592" y="35"/>
                </a:lnTo>
                <a:lnTo>
                  <a:pt x="3728" y="25"/>
                </a:lnTo>
                <a:lnTo>
                  <a:pt x="3864" y="17"/>
                </a:lnTo>
                <a:lnTo>
                  <a:pt x="4001" y="10"/>
                </a:lnTo>
                <a:lnTo>
                  <a:pt x="4138" y="5"/>
                </a:lnTo>
                <a:lnTo>
                  <a:pt x="4274" y="2"/>
                </a:lnTo>
                <a:lnTo>
                  <a:pt x="4411" y="0"/>
                </a:lnTo>
                <a:lnTo>
                  <a:pt x="4548" y="0"/>
                </a:lnTo>
                <a:lnTo>
                  <a:pt x="4685" y="2"/>
                </a:lnTo>
                <a:lnTo>
                  <a:pt x="4822" y="5"/>
                </a:lnTo>
                <a:lnTo>
                  <a:pt x="4959" y="10"/>
                </a:lnTo>
                <a:lnTo>
                  <a:pt x="5096" y="17"/>
                </a:lnTo>
                <a:lnTo>
                  <a:pt x="5234" y="25"/>
                </a:lnTo>
                <a:lnTo>
                  <a:pt x="5371" y="35"/>
                </a:lnTo>
                <a:lnTo>
                  <a:pt x="5507" y="47"/>
                </a:lnTo>
                <a:lnTo>
                  <a:pt x="5645" y="60"/>
                </a:lnTo>
                <a:lnTo>
                  <a:pt x="5781" y="75"/>
                </a:lnTo>
                <a:lnTo>
                  <a:pt x="5918" y="93"/>
                </a:lnTo>
                <a:lnTo>
                  <a:pt x="6054" y="111"/>
                </a:lnTo>
                <a:lnTo>
                  <a:pt x="6190" y="132"/>
                </a:lnTo>
                <a:lnTo>
                  <a:pt x="6326" y="153"/>
                </a:lnTo>
                <a:lnTo>
                  <a:pt x="6462" y="177"/>
                </a:lnTo>
                <a:lnTo>
                  <a:pt x="6597" y="202"/>
                </a:lnTo>
                <a:lnTo>
                  <a:pt x="6731" y="229"/>
                </a:lnTo>
                <a:lnTo>
                  <a:pt x="6866" y="258"/>
                </a:lnTo>
                <a:lnTo>
                  <a:pt x="7000" y="290"/>
                </a:lnTo>
                <a:lnTo>
                  <a:pt x="7134" y="322"/>
                </a:lnTo>
                <a:lnTo>
                  <a:pt x="7266" y="356"/>
                </a:lnTo>
                <a:lnTo>
                  <a:pt x="7398" y="391"/>
                </a:lnTo>
                <a:lnTo>
                  <a:pt x="7531" y="429"/>
                </a:lnTo>
                <a:lnTo>
                  <a:pt x="7662" y="469"/>
                </a:lnTo>
                <a:lnTo>
                  <a:pt x="7792" y="510"/>
                </a:lnTo>
                <a:lnTo>
                  <a:pt x="7922" y="552"/>
                </a:lnTo>
                <a:lnTo>
                  <a:pt x="8052" y="597"/>
                </a:lnTo>
                <a:lnTo>
                  <a:pt x="8181" y="644"/>
                </a:lnTo>
                <a:lnTo>
                  <a:pt x="8308" y="692"/>
                </a:lnTo>
                <a:lnTo>
                  <a:pt x="8435" y="742"/>
                </a:lnTo>
                <a:lnTo>
                  <a:pt x="8561" y="793"/>
                </a:lnTo>
                <a:lnTo>
                  <a:pt x="8686" y="847"/>
                </a:lnTo>
                <a:lnTo>
                  <a:pt x="8811" y="902"/>
                </a:lnTo>
                <a:lnTo>
                  <a:pt x="8935" y="959"/>
                </a:lnTo>
                <a:lnTo>
                  <a:pt x="9057" y="1019"/>
                </a:lnTo>
                <a:lnTo>
                  <a:pt x="9178" y="1079"/>
                </a:lnTo>
                <a:lnTo>
                  <a:pt x="9299" y="1141"/>
                </a:lnTo>
                <a:lnTo>
                  <a:pt x="9419" y="1206"/>
                </a:lnTo>
                <a:lnTo>
                  <a:pt x="9537" y="1272"/>
                </a:lnTo>
                <a:lnTo>
                  <a:pt x="9655" y="1339"/>
                </a:lnTo>
                <a:lnTo>
                  <a:pt x="9771" y="1409"/>
                </a:lnTo>
                <a:lnTo>
                  <a:pt x="9886" y="1480"/>
                </a:lnTo>
                <a:lnTo>
                  <a:pt x="10000" y="1554"/>
                </a:lnTo>
                <a:lnTo>
                  <a:pt x="10113" y="1629"/>
                </a:lnTo>
                <a:lnTo>
                  <a:pt x="10224" y="1706"/>
                </a:lnTo>
                <a:lnTo>
                  <a:pt x="10335" y="1785"/>
                </a:lnTo>
                <a:lnTo>
                  <a:pt x="10443" y="1865"/>
                </a:lnTo>
                <a:lnTo>
                  <a:pt x="10443" y="1865"/>
                </a:lnTo>
                <a:lnTo>
                  <a:pt x="10498" y="1907"/>
                </a:lnTo>
                <a:lnTo>
                  <a:pt x="10551" y="1948"/>
                </a:lnTo>
                <a:lnTo>
                  <a:pt x="10604" y="1990"/>
                </a:lnTo>
                <a:lnTo>
                  <a:pt x="10657" y="2033"/>
                </a:lnTo>
                <a:lnTo>
                  <a:pt x="10709" y="2077"/>
                </a:lnTo>
                <a:lnTo>
                  <a:pt x="10760" y="2121"/>
                </a:lnTo>
                <a:lnTo>
                  <a:pt x="10811" y="2165"/>
                </a:lnTo>
                <a:lnTo>
                  <a:pt x="10862" y="2209"/>
                </a:lnTo>
                <a:lnTo>
                  <a:pt x="10911" y="2255"/>
                </a:lnTo>
                <a:lnTo>
                  <a:pt x="10961" y="2301"/>
                </a:lnTo>
                <a:lnTo>
                  <a:pt x="11010" y="2347"/>
                </a:lnTo>
                <a:lnTo>
                  <a:pt x="11058" y="2394"/>
                </a:lnTo>
                <a:lnTo>
                  <a:pt x="11106" y="2442"/>
                </a:lnTo>
                <a:lnTo>
                  <a:pt x="11152" y="2490"/>
                </a:lnTo>
                <a:lnTo>
                  <a:pt x="11200" y="2538"/>
                </a:lnTo>
                <a:lnTo>
                  <a:pt x="11245" y="2586"/>
                </a:lnTo>
                <a:lnTo>
                  <a:pt x="11291" y="2637"/>
                </a:lnTo>
                <a:lnTo>
                  <a:pt x="11335" y="2686"/>
                </a:lnTo>
                <a:lnTo>
                  <a:pt x="11380" y="2736"/>
                </a:lnTo>
                <a:lnTo>
                  <a:pt x="11423" y="2787"/>
                </a:lnTo>
                <a:lnTo>
                  <a:pt x="11466" y="2839"/>
                </a:lnTo>
                <a:lnTo>
                  <a:pt x="11508" y="2890"/>
                </a:lnTo>
                <a:lnTo>
                  <a:pt x="11550" y="2942"/>
                </a:lnTo>
                <a:lnTo>
                  <a:pt x="11591" y="2996"/>
                </a:lnTo>
                <a:lnTo>
                  <a:pt x="11630" y="3049"/>
                </a:lnTo>
                <a:lnTo>
                  <a:pt x="11670" y="3102"/>
                </a:lnTo>
                <a:lnTo>
                  <a:pt x="11709" y="3157"/>
                </a:lnTo>
                <a:lnTo>
                  <a:pt x="11747" y="3211"/>
                </a:lnTo>
                <a:lnTo>
                  <a:pt x="11784" y="3266"/>
                </a:lnTo>
                <a:lnTo>
                  <a:pt x="11821" y="3321"/>
                </a:lnTo>
                <a:lnTo>
                  <a:pt x="11856" y="3377"/>
                </a:lnTo>
                <a:lnTo>
                  <a:pt x="11892" y="3433"/>
                </a:lnTo>
                <a:lnTo>
                  <a:pt x="11927" y="3490"/>
                </a:lnTo>
                <a:lnTo>
                  <a:pt x="11960" y="3548"/>
                </a:lnTo>
                <a:lnTo>
                  <a:pt x="11993" y="3605"/>
                </a:lnTo>
                <a:lnTo>
                  <a:pt x="12025" y="3663"/>
                </a:lnTo>
                <a:lnTo>
                  <a:pt x="12057" y="3722"/>
                </a:lnTo>
                <a:lnTo>
                  <a:pt x="12087" y="3780"/>
                </a:lnTo>
                <a:lnTo>
                  <a:pt x="12117" y="3839"/>
                </a:lnTo>
                <a:lnTo>
                  <a:pt x="12146" y="3900"/>
                </a:lnTo>
                <a:lnTo>
                  <a:pt x="12174" y="3959"/>
                </a:lnTo>
                <a:lnTo>
                  <a:pt x="12201" y="4019"/>
                </a:lnTo>
                <a:lnTo>
                  <a:pt x="12228" y="4081"/>
                </a:lnTo>
                <a:lnTo>
                  <a:pt x="12253" y="4142"/>
                </a:lnTo>
                <a:lnTo>
                  <a:pt x="12278" y="4203"/>
                </a:lnTo>
                <a:lnTo>
                  <a:pt x="12302" y="4266"/>
                </a:lnTo>
                <a:lnTo>
                  <a:pt x="12325" y="4328"/>
                </a:lnTo>
                <a:lnTo>
                  <a:pt x="12347" y="4391"/>
                </a:lnTo>
                <a:lnTo>
                  <a:pt x="12368" y="4455"/>
                </a:lnTo>
                <a:lnTo>
                  <a:pt x="12388" y="4518"/>
                </a:lnTo>
                <a:lnTo>
                  <a:pt x="12408" y="4582"/>
                </a:lnTo>
                <a:lnTo>
                  <a:pt x="12427" y="4647"/>
                </a:lnTo>
                <a:lnTo>
                  <a:pt x="12444" y="4711"/>
                </a:lnTo>
                <a:lnTo>
                  <a:pt x="12461" y="4777"/>
                </a:lnTo>
                <a:lnTo>
                  <a:pt x="12476" y="4842"/>
                </a:lnTo>
                <a:lnTo>
                  <a:pt x="12491" y="4907"/>
                </a:lnTo>
                <a:lnTo>
                  <a:pt x="12505" y="4974"/>
                </a:lnTo>
                <a:lnTo>
                  <a:pt x="12517" y="5040"/>
                </a:lnTo>
                <a:lnTo>
                  <a:pt x="12529" y="5107"/>
                </a:lnTo>
                <a:lnTo>
                  <a:pt x="12540" y="5175"/>
                </a:lnTo>
                <a:lnTo>
                  <a:pt x="12550" y="5242"/>
                </a:lnTo>
                <a:lnTo>
                  <a:pt x="12558" y="5309"/>
                </a:lnTo>
                <a:lnTo>
                  <a:pt x="12566" y="5378"/>
                </a:lnTo>
                <a:lnTo>
                  <a:pt x="12574" y="5446"/>
                </a:lnTo>
                <a:lnTo>
                  <a:pt x="12574" y="5446"/>
                </a:lnTo>
                <a:lnTo>
                  <a:pt x="12578" y="5497"/>
                </a:lnTo>
                <a:lnTo>
                  <a:pt x="12582" y="5547"/>
                </a:lnTo>
                <a:lnTo>
                  <a:pt x="12585" y="5597"/>
                </a:lnTo>
                <a:lnTo>
                  <a:pt x="12587" y="5647"/>
                </a:lnTo>
                <a:lnTo>
                  <a:pt x="12589" y="5698"/>
                </a:lnTo>
                <a:lnTo>
                  <a:pt x="12590" y="5748"/>
                </a:lnTo>
                <a:lnTo>
                  <a:pt x="12590" y="5797"/>
                </a:lnTo>
                <a:lnTo>
                  <a:pt x="12590" y="5847"/>
                </a:lnTo>
                <a:lnTo>
                  <a:pt x="12588" y="5947"/>
                </a:lnTo>
                <a:lnTo>
                  <a:pt x="12584" y="6046"/>
                </a:lnTo>
                <a:lnTo>
                  <a:pt x="12577" y="6144"/>
                </a:lnTo>
                <a:lnTo>
                  <a:pt x="12567" y="6243"/>
                </a:lnTo>
                <a:lnTo>
                  <a:pt x="12556" y="6341"/>
                </a:lnTo>
                <a:lnTo>
                  <a:pt x="12543" y="6439"/>
                </a:lnTo>
                <a:lnTo>
                  <a:pt x="12528" y="6536"/>
                </a:lnTo>
                <a:lnTo>
                  <a:pt x="12511" y="6633"/>
                </a:lnTo>
                <a:lnTo>
                  <a:pt x="12492" y="6729"/>
                </a:lnTo>
                <a:lnTo>
                  <a:pt x="12471" y="6826"/>
                </a:lnTo>
                <a:lnTo>
                  <a:pt x="12448" y="6922"/>
                </a:lnTo>
                <a:lnTo>
                  <a:pt x="12424" y="7018"/>
                </a:lnTo>
                <a:lnTo>
                  <a:pt x="12398" y="7113"/>
                </a:lnTo>
                <a:lnTo>
                  <a:pt x="12369" y="7208"/>
                </a:lnTo>
                <a:lnTo>
                  <a:pt x="12340" y="7303"/>
                </a:lnTo>
                <a:lnTo>
                  <a:pt x="12309" y="7396"/>
                </a:lnTo>
                <a:lnTo>
                  <a:pt x="12276" y="7490"/>
                </a:lnTo>
                <a:lnTo>
                  <a:pt x="12243" y="7583"/>
                </a:lnTo>
                <a:lnTo>
                  <a:pt x="12207" y="7676"/>
                </a:lnTo>
                <a:lnTo>
                  <a:pt x="12170" y="7768"/>
                </a:lnTo>
                <a:lnTo>
                  <a:pt x="12133" y="7861"/>
                </a:lnTo>
                <a:lnTo>
                  <a:pt x="12094" y="7952"/>
                </a:lnTo>
                <a:lnTo>
                  <a:pt x="12054" y="8044"/>
                </a:lnTo>
                <a:lnTo>
                  <a:pt x="12013" y="8134"/>
                </a:lnTo>
                <a:lnTo>
                  <a:pt x="11971" y="8225"/>
                </a:lnTo>
                <a:lnTo>
                  <a:pt x="11928" y="8315"/>
                </a:lnTo>
                <a:lnTo>
                  <a:pt x="11884" y="8405"/>
                </a:lnTo>
                <a:lnTo>
                  <a:pt x="11839" y="8493"/>
                </a:lnTo>
                <a:lnTo>
                  <a:pt x="11839" y="8493"/>
                </a:lnTo>
                <a:close/>
              </a:path>
            </a:pathLst>
          </a:custGeom>
          <a:solidFill>
            <a:srgbClr val="FF9900"/>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Oval 31"/>
          <p:cNvSpPr/>
          <p:nvPr/>
        </p:nvSpPr>
        <p:spPr>
          <a:xfrm>
            <a:off x="3308977" y="3247852"/>
            <a:ext cx="368693" cy="348953"/>
          </a:xfrm>
          <a:prstGeom prst="ellipse">
            <a:avLst/>
          </a:prstGeom>
          <a:no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Arial Black" panose="020B0A04020102020204" pitchFamily="34" charset="0"/>
              </a:rPr>
              <a:t>2</a:t>
            </a:r>
            <a:endParaRPr lang="en-US" b="1" dirty="0">
              <a:latin typeface="Arial Black" panose="020B0A04020102020204" pitchFamily="34" charset="0"/>
            </a:endParaRPr>
          </a:p>
        </p:txBody>
      </p:sp>
      <p:sp>
        <p:nvSpPr>
          <p:cNvPr id="33" name="Oval 32"/>
          <p:cNvSpPr/>
          <p:nvPr/>
        </p:nvSpPr>
        <p:spPr>
          <a:xfrm>
            <a:off x="2813189" y="1910133"/>
            <a:ext cx="368693" cy="348953"/>
          </a:xfrm>
          <a:prstGeom prst="ellipse">
            <a:avLst/>
          </a:prstGeom>
          <a:no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Black" panose="020B0A04020102020204" pitchFamily="34" charset="0"/>
              </a:rPr>
              <a:t>1</a:t>
            </a:r>
          </a:p>
        </p:txBody>
      </p:sp>
      <p:sp>
        <p:nvSpPr>
          <p:cNvPr id="34" name="Oval 33"/>
          <p:cNvSpPr/>
          <p:nvPr/>
        </p:nvSpPr>
        <p:spPr>
          <a:xfrm>
            <a:off x="2052895" y="4047285"/>
            <a:ext cx="368693" cy="348953"/>
          </a:xfrm>
          <a:prstGeom prst="ellipse">
            <a:avLst/>
          </a:prstGeom>
          <a:no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Black" panose="020B0A04020102020204" pitchFamily="34" charset="0"/>
              </a:rPr>
              <a:t>3</a:t>
            </a:r>
          </a:p>
        </p:txBody>
      </p:sp>
      <p:sp>
        <p:nvSpPr>
          <p:cNvPr id="35" name="Oval 34"/>
          <p:cNvSpPr/>
          <p:nvPr/>
        </p:nvSpPr>
        <p:spPr>
          <a:xfrm>
            <a:off x="843182" y="3247852"/>
            <a:ext cx="368693" cy="348953"/>
          </a:xfrm>
          <a:prstGeom prst="ellipse">
            <a:avLst/>
          </a:prstGeom>
          <a:no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Black" panose="020B0A04020102020204" pitchFamily="34" charset="0"/>
              </a:rPr>
              <a:t>4</a:t>
            </a:r>
          </a:p>
        </p:txBody>
      </p:sp>
      <p:sp>
        <p:nvSpPr>
          <p:cNvPr id="36" name="Oval 35"/>
          <p:cNvSpPr/>
          <p:nvPr/>
        </p:nvSpPr>
        <p:spPr>
          <a:xfrm>
            <a:off x="1256958" y="1910133"/>
            <a:ext cx="368693" cy="348953"/>
          </a:xfrm>
          <a:prstGeom prst="ellipse">
            <a:avLst/>
          </a:prstGeom>
          <a:no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Black" panose="020B0A04020102020204" pitchFamily="34" charset="0"/>
              </a:rPr>
              <a:t>5</a:t>
            </a:r>
          </a:p>
        </p:txBody>
      </p:sp>
      <p:pic>
        <p:nvPicPr>
          <p:cNvPr id="37" name="Ellipse 256"/>
          <p:cNvPicPr>
            <a:picLocks noChangeArrowheads="1"/>
          </p:cNvPicPr>
          <p:nvPr/>
        </p:nvPicPr>
        <p:blipFill>
          <a:blip r:embed="rId2">
            <a:lum bright="60000"/>
            <a:extLst>
              <a:ext uri="{28A0092B-C50C-407E-A947-70E740481C1C}">
                <a14:useLocalDpi xmlns:a14="http://schemas.microsoft.com/office/drawing/2010/main" val="0"/>
              </a:ext>
            </a:extLst>
          </a:blip>
          <a:srcRect/>
          <a:stretch>
            <a:fillRect/>
          </a:stretch>
        </p:blipFill>
        <p:spPr bwMode="auto">
          <a:xfrm>
            <a:off x="586042" y="4598007"/>
            <a:ext cx="3305211" cy="457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 Box 369"/>
          <p:cNvSpPr txBox="1">
            <a:spLocks noChangeArrowheads="1"/>
          </p:cNvSpPr>
          <p:nvPr/>
        </p:nvSpPr>
        <p:spPr bwMode="auto">
          <a:xfrm>
            <a:off x="1074838" y="4598007"/>
            <a:ext cx="2324809" cy="3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fr-FR" noProof="1">
              <a:solidFill>
                <a:srgbClr val="FFFFFF"/>
              </a:solidFill>
              <a:latin typeface="Calibri" pitchFamily="34" charset="0"/>
              <a:ea typeface="MS PGothic" pitchFamily="34" charset="-128"/>
            </a:endParaRPr>
          </a:p>
        </p:txBody>
      </p:sp>
      <p:sp>
        <p:nvSpPr>
          <p:cNvPr id="40" name="Rounded Rectangle 39"/>
          <p:cNvSpPr/>
          <p:nvPr/>
        </p:nvSpPr>
        <p:spPr>
          <a:xfrm>
            <a:off x="4205720" y="2071524"/>
            <a:ext cx="4252480" cy="498465"/>
          </a:xfrm>
          <a:prstGeom prst="roundRect">
            <a:avLst>
              <a:gd name="adj" fmla="val 13209"/>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r>
              <a:rPr lang="en-US" sz="1600" b="1" cap="small" dirty="0"/>
              <a:t>Support from </a:t>
            </a:r>
            <a:r>
              <a:rPr lang="en-US" sz="1600" b="1" cap="small" dirty="0" smtClean="0"/>
              <a:t>SKMM</a:t>
            </a:r>
            <a:endParaRPr lang="en-US" sz="1600" b="1" cap="small" dirty="0"/>
          </a:p>
        </p:txBody>
      </p:sp>
      <p:sp>
        <p:nvSpPr>
          <p:cNvPr id="41" name="Oval 40"/>
          <p:cNvSpPr/>
          <p:nvPr/>
        </p:nvSpPr>
        <p:spPr>
          <a:xfrm>
            <a:off x="4277796" y="2187558"/>
            <a:ext cx="281466" cy="266396"/>
          </a:xfrm>
          <a:prstGeom prst="ellipse">
            <a:avLst/>
          </a:prstGeom>
          <a:no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Arial Black" panose="020B0A04020102020204" pitchFamily="34" charset="0"/>
              </a:rPr>
              <a:t>2</a:t>
            </a:r>
            <a:endParaRPr lang="en-US" sz="1600" b="1" dirty="0">
              <a:latin typeface="Arial Black" panose="020B0A04020102020204" pitchFamily="34" charset="0"/>
            </a:endParaRPr>
          </a:p>
        </p:txBody>
      </p:sp>
      <p:sp>
        <p:nvSpPr>
          <p:cNvPr id="43" name="Rounded Rectangle 42"/>
          <p:cNvSpPr/>
          <p:nvPr/>
        </p:nvSpPr>
        <p:spPr>
          <a:xfrm>
            <a:off x="4205720" y="2771448"/>
            <a:ext cx="4252480" cy="498465"/>
          </a:xfrm>
          <a:prstGeom prst="roundRect">
            <a:avLst>
              <a:gd name="adj" fmla="val 13209"/>
            </a:avLst>
          </a:prstGeom>
          <a:solidFill>
            <a:srgbClr val="FF99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r>
              <a:rPr lang="en-US" sz="1600" b="1" cap="small" dirty="0">
                <a:effectLst>
                  <a:outerShdw blurRad="38100" dist="38100" dir="2700000" algn="tl">
                    <a:srgbClr val="000000">
                      <a:alpha val="43137"/>
                    </a:srgbClr>
                  </a:outerShdw>
                </a:effectLst>
              </a:rPr>
              <a:t>Coordination from telco’s </a:t>
            </a:r>
          </a:p>
          <a:p>
            <a:r>
              <a:rPr lang="en-US" sz="1600" b="1" cap="small" dirty="0">
                <a:effectLst>
                  <a:outerShdw blurRad="38100" dist="38100" dir="2700000" algn="tl">
                    <a:srgbClr val="000000">
                      <a:alpha val="43137"/>
                    </a:srgbClr>
                  </a:outerShdw>
                </a:effectLst>
              </a:rPr>
              <a:t>(service provider) </a:t>
            </a:r>
          </a:p>
        </p:txBody>
      </p:sp>
      <p:sp>
        <p:nvSpPr>
          <p:cNvPr id="44" name="Oval 43"/>
          <p:cNvSpPr/>
          <p:nvPr/>
        </p:nvSpPr>
        <p:spPr>
          <a:xfrm>
            <a:off x="4277796" y="2887482"/>
            <a:ext cx="281466" cy="266396"/>
          </a:xfrm>
          <a:prstGeom prst="ellipse">
            <a:avLst/>
          </a:prstGeom>
          <a:solidFill>
            <a:srgbClr val="FF9900"/>
          </a:solid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Arial Black" panose="020B0A04020102020204" pitchFamily="34" charset="0"/>
              </a:rPr>
              <a:t>3</a:t>
            </a:r>
            <a:endParaRPr lang="en-US" sz="1600" b="1" dirty="0">
              <a:latin typeface="Arial Black" panose="020B0A04020102020204" pitchFamily="34" charset="0"/>
            </a:endParaRPr>
          </a:p>
        </p:txBody>
      </p:sp>
      <p:sp>
        <p:nvSpPr>
          <p:cNvPr id="46" name="Rounded Rectangle 45"/>
          <p:cNvSpPr/>
          <p:nvPr/>
        </p:nvSpPr>
        <p:spPr>
          <a:xfrm>
            <a:off x="4205720" y="3471371"/>
            <a:ext cx="4252480" cy="498465"/>
          </a:xfrm>
          <a:prstGeom prst="roundRect">
            <a:avLst>
              <a:gd name="adj" fmla="val 13209"/>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r>
              <a:rPr lang="en-US" sz="1600" b="1" cap="small" dirty="0">
                <a:effectLst>
                  <a:outerShdw blurRad="38100" dist="38100" dir="2700000" algn="tl">
                    <a:srgbClr val="000000">
                      <a:alpha val="43137"/>
                    </a:srgbClr>
                  </a:outerShdw>
                </a:effectLst>
              </a:rPr>
              <a:t>Coordination from telco’s technology partner</a:t>
            </a:r>
          </a:p>
        </p:txBody>
      </p:sp>
      <p:sp>
        <p:nvSpPr>
          <p:cNvPr id="47" name="Oval 46"/>
          <p:cNvSpPr/>
          <p:nvPr/>
        </p:nvSpPr>
        <p:spPr>
          <a:xfrm>
            <a:off x="4277796" y="3587405"/>
            <a:ext cx="281466" cy="266396"/>
          </a:xfrm>
          <a:prstGeom prst="ellipse">
            <a:avLst/>
          </a:prstGeom>
          <a:solidFill>
            <a:srgbClr val="0070C0"/>
          </a:solid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Arial Black" panose="020B0A04020102020204" pitchFamily="34" charset="0"/>
              </a:rPr>
              <a:t>4</a:t>
            </a:r>
            <a:endParaRPr lang="en-US" sz="1600" b="1" dirty="0">
              <a:latin typeface="Arial Black" panose="020B0A04020102020204" pitchFamily="34" charset="0"/>
            </a:endParaRPr>
          </a:p>
        </p:txBody>
      </p:sp>
      <p:sp>
        <p:nvSpPr>
          <p:cNvPr id="49" name="Rounded Rectangle 48"/>
          <p:cNvSpPr/>
          <p:nvPr/>
        </p:nvSpPr>
        <p:spPr>
          <a:xfrm>
            <a:off x="4205720" y="4171295"/>
            <a:ext cx="4252480" cy="498465"/>
          </a:xfrm>
          <a:prstGeom prst="roundRect">
            <a:avLst>
              <a:gd name="adj" fmla="val 13209"/>
            </a:avLst>
          </a:prstGeom>
          <a:solidFill>
            <a:srgbClr val="FF99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r>
              <a:rPr lang="en-US" sz="1600" b="1" cap="small" dirty="0" smtClean="0">
                <a:effectLst>
                  <a:outerShdw blurRad="38100" dist="38100" dir="2700000" algn="tl">
                    <a:srgbClr val="000000">
                      <a:alpha val="43137"/>
                    </a:srgbClr>
                  </a:outerShdw>
                </a:effectLst>
              </a:rPr>
              <a:t>SITS – </a:t>
            </a:r>
            <a:r>
              <a:rPr lang="en-US" sz="1600" b="1" cap="small" dirty="0">
                <a:effectLst>
                  <a:outerShdw blurRad="38100" dist="38100" dir="2700000" algn="tl">
                    <a:srgbClr val="000000">
                      <a:alpha val="43137"/>
                    </a:srgbClr>
                  </a:outerShdw>
                </a:effectLst>
              </a:rPr>
              <a:t> </a:t>
            </a:r>
            <a:r>
              <a:rPr lang="en-US" sz="1600" b="1" cap="small" dirty="0" smtClean="0">
                <a:effectLst>
                  <a:outerShdw blurRad="38100" dist="38100" dir="2700000" algn="tl">
                    <a:srgbClr val="000000">
                      <a:alpha val="43137"/>
                    </a:srgbClr>
                  </a:outerShdw>
                </a:effectLst>
              </a:rPr>
              <a:t>Content Provider Contractor</a:t>
            </a:r>
            <a:endParaRPr lang="en-US" sz="1600" b="1" cap="small" dirty="0">
              <a:effectLst>
                <a:outerShdw blurRad="38100" dist="38100" dir="2700000" algn="tl">
                  <a:srgbClr val="000000">
                    <a:alpha val="43137"/>
                  </a:srgbClr>
                </a:outerShdw>
              </a:effectLst>
            </a:endParaRPr>
          </a:p>
        </p:txBody>
      </p:sp>
      <p:sp>
        <p:nvSpPr>
          <p:cNvPr id="50" name="Oval 49"/>
          <p:cNvSpPr/>
          <p:nvPr/>
        </p:nvSpPr>
        <p:spPr>
          <a:xfrm>
            <a:off x="4277796" y="4287329"/>
            <a:ext cx="281466" cy="266396"/>
          </a:xfrm>
          <a:prstGeom prst="ellipse">
            <a:avLst/>
          </a:prstGeom>
          <a:solidFill>
            <a:srgbClr val="FF9900"/>
          </a:solid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Arial Black" panose="020B0A04020102020204" pitchFamily="34" charset="0"/>
              </a:rPr>
              <a:t>5</a:t>
            </a:r>
            <a:endParaRPr lang="en-US" sz="1600" b="1" dirty="0">
              <a:latin typeface="Arial Black" panose="020B0A04020102020204" pitchFamily="34" charset="0"/>
            </a:endParaRPr>
          </a:p>
        </p:txBody>
      </p:sp>
      <p:sp>
        <p:nvSpPr>
          <p:cNvPr id="3" name="Rectangle 2"/>
          <p:cNvSpPr/>
          <p:nvPr/>
        </p:nvSpPr>
        <p:spPr>
          <a:xfrm>
            <a:off x="297618" y="5112603"/>
            <a:ext cx="8523287" cy="830997"/>
          </a:xfrm>
          <a:prstGeom prst="rect">
            <a:avLst/>
          </a:prstGeom>
        </p:spPr>
        <p:txBody>
          <a:bodyPr wrap="square">
            <a:spAutoFit/>
          </a:bodyPr>
          <a:lstStyle/>
          <a:p>
            <a:pPr algn="just"/>
            <a:r>
              <a:rPr lang="en-MY" altLang="en-US" sz="1600" dirty="0"/>
              <a:t>We have long believed that, over the long term, no institution, idea, or effort of real consequence is ever successful on its own; the most impactful efforts are those approached collaboratively and achieved through close partnership.</a:t>
            </a:r>
          </a:p>
        </p:txBody>
      </p:sp>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10</a:t>
            </a:fld>
            <a:endParaRPr lang="en-US" dirty="0"/>
          </a:p>
        </p:txBody>
      </p:sp>
    </p:spTree>
    <p:extLst>
      <p:ext uri="{BB962C8B-B14F-4D97-AF65-F5344CB8AC3E}">
        <p14:creationId xmlns:p14="http://schemas.microsoft.com/office/powerpoint/2010/main" val="902546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400" y="2209800"/>
            <a:ext cx="5181599" cy="584775"/>
          </a:xfrm>
          <a:prstGeom prst="rect">
            <a:avLst/>
          </a:prstGeom>
          <a:noFill/>
        </p:spPr>
        <p:txBody>
          <a:bodyPr wrap="square" rtlCol="0">
            <a:spAutoFit/>
          </a:bodyPr>
          <a:lstStyle/>
          <a:p>
            <a:pPr algn="ctr"/>
            <a:r>
              <a:rPr lang="en-US" sz="3200" b="1" dirty="0" smtClean="0"/>
              <a:t>SPS TRAINING  MODULE</a:t>
            </a:r>
            <a:endParaRPr lang="en-MY" sz="3200"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800" y="3124200"/>
            <a:ext cx="4250673" cy="1066800"/>
          </a:xfrm>
          <a:prstGeom prst="rect">
            <a:avLst/>
          </a:prstGeom>
        </p:spPr>
      </p:pic>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11</a:t>
            </a:fld>
            <a:endParaRPr lang="en-US" dirty="0"/>
          </a:p>
        </p:txBody>
      </p:sp>
    </p:spTree>
    <p:extLst>
      <p:ext uri="{BB962C8B-B14F-4D97-AF65-F5344CB8AC3E}">
        <p14:creationId xmlns:p14="http://schemas.microsoft.com/office/powerpoint/2010/main" val="2201127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57199" y="0"/>
            <a:ext cx="7690597"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What is </a:t>
            </a:r>
            <a:r>
              <a:rPr lang="en-US" sz="2000" dirty="0" err="1" smtClean="0">
                <a:solidFill>
                  <a:schemeClr val="tx1"/>
                </a:solidFill>
                <a:latin typeface="Arial Black"/>
              </a:rPr>
              <a:t>sps</a:t>
            </a:r>
            <a:r>
              <a:rPr lang="en-US" sz="2000" dirty="0" smtClean="0">
                <a:solidFill>
                  <a:schemeClr val="tx1"/>
                </a:solidFill>
                <a:latin typeface="Arial Black"/>
              </a:rPr>
              <a:t>?</a:t>
            </a:r>
            <a:endParaRPr lang="en-MY" sz="2000" dirty="0">
              <a:solidFill>
                <a:schemeClr val="tx1"/>
              </a:solidFill>
              <a:latin typeface="Arial Black"/>
            </a:endParaRP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1222144"/>
            <a:ext cx="9058663" cy="3959456"/>
          </a:xfrm>
          <a:prstGeom prst="rect">
            <a:avLst/>
          </a:prstGeom>
        </p:spPr>
      </p:pic>
      <p:sp>
        <p:nvSpPr>
          <p:cNvPr id="11" name="Rectangle 10"/>
          <p:cNvSpPr/>
          <p:nvPr/>
        </p:nvSpPr>
        <p:spPr>
          <a:xfrm>
            <a:off x="304800" y="4648200"/>
            <a:ext cx="2204197" cy="106679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solidFill>
                <a:schemeClr val="tx1"/>
              </a:solidFill>
              <a:latin typeface="Open Sans Light"/>
            </a:endParaRPr>
          </a:p>
        </p:txBody>
      </p:sp>
      <p:sp>
        <p:nvSpPr>
          <p:cNvPr id="14" name="Content Placeholder 4"/>
          <p:cNvSpPr>
            <a:spLocks noGrp="1"/>
          </p:cNvSpPr>
          <p:nvPr>
            <p:ph sz="quarter" idx="1"/>
          </p:nvPr>
        </p:nvSpPr>
        <p:spPr>
          <a:xfrm>
            <a:off x="375397" y="4721530"/>
            <a:ext cx="2286000" cy="1374470"/>
          </a:xfrm>
          <a:solidFill>
            <a:schemeClr val="accent2"/>
          </a:solidFill>
        </p:spPr>
        <p:style>
          <a:lnRef idx="1">
            <a:schemeClr val="accent5"/>
          </a:lnRef>
          <a:fillRef idx="2">
            <a:schemeClr val="accent5"/>
          </a:fillRef>
          <a:effectRef idx="1">
            <a:schemeClr val="accent5"/>
          </a:effectRef>
          <a:fontRef idx="minor">
            <a:schemeClr val="dk1"/>
          </a:fontRef>
        </p:style>
        <p:txBody>
          <a:bodyPr>
            <a:noAutofit/>
          </a:bodyPr>
          <a:lstStyle/>
          <a:p>
            <a:pPr marL="285750" lvl="0" indent="-285750">
              <a:buFont typeface="Arial" panose="020B0604020202020204" pitchFamily="34" charset="0"/>
              <a:buChar char="•"/>
            </a:pPr>
            <a:r>
              <a:rPr lang="en-US" sz="1400" dirty="0">
                <a:solidFill>
                  <a:schemeClr val="bg1"/>
                </a:solidFill>
                <a:ea typeface="Calibri"/>
                <a:cs typeface="Calibri"/>
                <a:sym typeface="Calibri"/>
              </a:rPr>
              <a:t>Equip PI1M Centre </a:t>
            </a:r>
            <a:r>
              <a:rPr lang="en-US" sz="1400" dirty="0" smtClean="0">
                <a:solidFill>
                  <a:schemeClr val="bg1"/>
                </a:solidFill>
                <a:ea typeface="Calibri"/>
                <a:cs typeface="Calibri"/>
                <a:sym typeface="Calibri"/>
              </a:rPr>
              <a:t>with </a:t>
            </a:r>
            <a:r>
              <a:rPr lang="en-US" sz="1400" b="1" dirty="0" smtClean="0">
                <a:solidFill>
                  <a:schemeClr val="bg1"/>
                </a:solidFill>
                <a:ea typeface="Calibri"/>
                <a:cs typeface="Calibri"/>
                <a:sym typeface="Calibri"/>
              </a:rPr>
              <a:t>comprehensive </a:t>
            </a:r>
            <a:r>
              <a:rPr lang="en-US" sz="1400" b="1" dirty="0">
                <a:solidFill>
                  <a:schemeClr val="bg1"/>
                </a:solidFill>
                <a:ea typeface="Calibri"/>
                <a:cs typeface="Calibri"/>
                <a:sym typeface="Calibri"/>
              </a:rPr>
              <a:t>SOFTWARE</a:t>
            </a:r>
            <a:r>
              <a:rPr lang="en-US" sz="1400" dirty="0">
                <a:solidFill>
                  <a:schemeClr val="bg1"/>
                </a:solidFill>
                <a:ea typeface="Calibri"/>
                <a:cs typeface="Calibri"/>
                <a:sym typeface="Calibri"/>
              </a:rPr>
              <a:t> &amp; </a:t>
            </a:r>
            <a:r>
              <a:rPr lang="en-US" sz="1400" b="1" dirty="0">
                <a:solidFill>
                  <a:schemeClr val="bg1"/>
                </a:solidFill>
                <a:ea typeface="Calibri"/>
                <a:cs typeface="Calibri"/>
                <a:sym typeface="Calibri"/>
              </a:rPr>
              <a:t>FREE TRAININGS</a:t>
            </a:r>
            <a:r>
              <a:rPr lang="en-US" sz="1400" dirty="0">
                <a:solidFill>
                  <a:schemeClr val="bg1"/>
                </a:solidFill>
                <a:ea typeface="Calibri"/>
                <a:cs typeface="Calibri"/>
                <a:sym typeface="Calibri"/>
              </a:rPr>
              <a:t> of high value added accounting software.</a:t>
            </a:r>
          </a:p>
        </p:txBody>
      </p:sp>
      <p:sp>
        <p:nvSpPr>
          <p:cNvPr id="22" name="Rectangle 21"/>
          <p:cNvSpPr/>
          <p:nvPr/>
        </p:nvSpPr>
        <p:spPr>
          <a:xfrm>
            <a:off x="2895600" y="4876801"/>
            <a:ext cx="2204197" cy="106679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solidFill>
                <a:schemeClr val="tx1"/>
              </a:solidFill>
              <a:latin typeface="Open Sans Light"/>
            </a:endParaRPr>
          </a:p>
        </p:txBody>
      </p:sp>
      <p:sp>
        <p:nvSpPr>
          <p:cNvPr id="23" name="Content Placeholder 4"/>
          <p:cNvSpPr txBox="1">
            <a:spLocks/>
          </p:cNvSpPr>
          <p:nvPr/>
        </p:nvSpPr>
        <p:spPr bwMode="auto">
          <a:xfrm>
            <a:off x="3042397" y="4953000"/>
            <a:ext cx="2514600" cy="1145870"/>
          </a:xfrm>
          <a:prstGeom prst="rect">
            <a:avLst/>
          </a:prstGeom>
          <a:solidFill>
            <a:schemeClr val="accent2"/>
          </a:solidFill>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dk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dk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dk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dk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285750" indent="-285750">
              <a:buFont typeface="Arial" panose="020B0604020202020204" pitchFamily="34" charset="0"/>
              <a:buChar char="•"/>
            </a:pPr>
            <a:r>
              <a:rPr lang="en-US" sz="1400" dirty="0">
                <a:solidFill>
                  <a:schemeClr val="bg1"/>
                </a:solidFill>
                <a:ea typeface="Calibri"/>
                <a:cs typeface="Calibri"/>
                <a:sym typeface="Calibri"/>
              </a:rPr>
              <a:t>Groom &amp; nurture a </a:t>
            </a:r>
            <a:r>
              <a:rPr lang="en-US" sz="1400" b="1" dirty="0">
                <a:solidFill>
                  <a:schemeClr val="bg1"/>
                </a:solidFill>
                <a:ea typeface="Calibri"/>
                <a:cs typeface="Calibri"/>
                <a:sym typeface="Calibri"/>
              </a:rPr>
              <a:t>FINANCIAL, MANAGEMENT &amp; BUSINESS SOUND</a:t>
            </a:r>
            <a:r>
              <a:rPr lang="en-US" sz="1400" dirty="0">
                <a:solidFill>
                  <a:schemeClr val="bg1"/>
                </a:solidFill>
                <a:ea typeface="Calibri"/>
                <a:cs typeface="Calibri"/>
                <a:sym typeface="Calibri"/>
              </a:rPr>
              <a:t> entrepreneurs in underserved areas.</a:t>
            </a:r>
          </a:p>
        </p:txBody>
      </p:sp>
      <p:sp>
        <p:nvSpPr>
          <p:cNvPr id="24" name="Rectangle 23"/>
          <p:cNvSpPr/>
          <p:nvPr/>
        </p:nvSpPr>
        <p:spPr>
          <a:xfrm>
            <a:off x="5709397" y="5181600"/>
            <a:ext cx="2204197" cy="67709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solidFill>
                <a:schemeClr val="tx1"/>
              </a:solidFill>
              <a:latin typeface="Open Sans Light"/>
            </a:endParaRPr>
          </a:p>
        </p:txBody>
      </p:sp>
      <p:sp>
        <p:nvSpPr>
          <p:cNvPr id="25" name="Content Placeholder 4"/>
          <p:cNvSpPr txBox="1">
            <a:spLocks/>
          </p:cNvSpPr>
          <p:nvPr/>
        </p:nvSpPr>
        <p:spPr bwMode="auto">
          <a:xfrm>
            <a:off x="5861797" y="5278009"/>
            <a:ext cx="2286000" cy="817991"/>
          </a:xfrm>
          <a:prstGeom prst="rect">
            <a:avLst/>
          </a:prstGeom>
          <a:solidFill>
            <a:schemeClr val="accent2"/>
          </a:solidFill>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dk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dk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dk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dk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285750" indent="-285750">
              <a:buFont typeface="Arial" panose="020B0604020202020204" pitchFamily="34" charset="0"/>
              <a:buChar char="•"/>
            </a:pPr>
            <a:r>
              <a:rPr lang="en-US" sz="1400" dirty="0">
                <a:solidFill>
                  <a:schemeClr val="bg1"/>
                </a:solidFill>
                <a:sym typeface="Calibri"/>
              </a:rPr>
              <a:t>Increase </a:t>
            </a:r>
            <a:r>
              <a:rPr lang="en-US" sz="1400" b="1" dirty="0">
                <a:solidFill>
                  <a:schemeClr val="bg1"/>
                </a:solidFill>
                <a:sym typeface="Calibri"/>
              </a:rPr>
              <a:t>PI1M BUSINESS RELEVANCY</a:t>
            </a:r>
            <a:r>
              <a:rPr lang="en-US" sz="1400" dirty="0">
                <a:solidFill>
                  <a:schemeClr val="bg1"/>
                </a:solidFill>
                <a:sym typeface="Calibri"/>
              </a:rPr>
              <a:t> to its respective communities.</a:t>
            </a:r>
            <a:endParaRPr lang="en-MY" sz="1400" dirty="0">
              <a:solidFill>
                <a:schemeClr val="bg1"/>
              </a:solidFill>
            </a:endParaRPr>
          </a:p>
        </p:txBody>
      </p:sp>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12</a:t>
            </a:fld>
            <a:endParaRPr lang="en-US" dirty="0"/>
          </a:p>
        </p:txBody>
      </p:sp>
    </p:spTree>
    <p:extLst>
      <p:ext uri="{BB962C8B-B14F-4D97-AF65-F5344CB8AC3E}">
        <p14:creationId xmlns:p14="http://schemas.microsoft.com/office/powerpoint/2010/main" val="2304480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ight Arrow 72"/>
          <p:cNvSpPr/>
          <p:nvPr/>
        </p:nvSpPr>
        <p:spPr>
          <a:xfrm rot="10800000">
            <a:off x="4414098" y="5503991"/>
            <a:ext cx="714209" cy="439607"/>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a:p>
        </p:txBody>
      </p:sp>
      <p:sp>
        <p:nvSpPr>
          <p:cNvPr id="22" name="Right Arrow 21"/>
          <p:cNvSpPr/>
          <p:nvPr/>
        </p:nvSpPr>
        <p:spPr>
          <a:xfrm>
            <a:off x="4419599" y="1359618"/>
            <a:ext cx="714209" cy="383907"/>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a:p>
        </p:txBody>
      </p:sp>
      <p:sp>
        <p:nvSpPr>
          <p:cNvPr id="68" name="Bent-Up Arrow 67"/>
          <p:cNvSpPr/>
          <p:nvPr/>
        </p:nvSpPr>
        <p:spPr>
          <a:xfrm rot="10800000" flipH="1">
            <a:off x="6934200" y="1421588"/>
            <a:ext cx="1284843" cy="808754"/>
          </a:xfrm>
          <a:prstGeom prst="bentUp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a:p>
        </p:txBody>
      </p:sp>
      <p:sp>
        <p:nvSpPr>
          <p:cNvPr id="67" name="Bent-Up Arrow 66"/>
          <p:cNvSpPr/>
          <p:nvPr/>
        </p:nvSpPr>
        <p:spPr>
          <a:xfrm flipH="1">
            <a:off x="1199936" y="4971520"/>
            <a:ext cx="1367190" cy="947765"/>
          </a:xfrm>
          <a:prstGeom prst="bentUp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a:p>
        </p:txBody>
      </p:sp>
      <p:sp>
        <p:nvSpPr>
          <p:cNvPr id="66" name="Bent-Up Arrow 65"/>
          <p:cNvSpPr/>
          <p:nvPr/>
        </p:nvSpPr>
        <p:spPr>
          <a:xfrm rot="16200000" flipH="1">
            <a:off x="7024938" y="4880782"/>
            <a:ext cx="961525" cy="1143001"/>
          </a:xfrm>
          <a:prstGeom prst="bentUp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a:p>
        </p:txBody>
      </p:sp>
      <p:sp>
        <p:nvSpPr>
          <p:cNvPr id="65" name="Bent-Up Arrow 64"/>
          <p:cNvSpPr/>
          <p:nvPr/>
        </p:nvSpPr>
        <p:spPr>
          <a:xfrm rot="5400000" flipH="1">
            <a:off x="1493921" y="1217108"/>
            <a:ext cx="974558" cy="1219200"/>
          </a:xfrm>
          <a:prstGeom prst="bentUp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a:p>
        </p:txBody>
      </p:sp>
      <p:sp>
        <p:nvSpPr>
          <p:cNvPr id="14" name="Rounded Rectangle 13"/>
          <p:cNvSpPr/>
          <p:nvPr/>
        </p:nvSpPr>
        <p:spPr>
          <a:xfrm>
            <a:off x="2667000" y="990600"/>
            <a:ext cx="1752600" cy="140186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71"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31135" y="1143000"/>
            <a:ext cx="502959" cy="269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4396" y="1143000"/>
            <a:ext cx="849266" cy="269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 name="Picture 2" descr="C:\Users\User\Desktop\Pusat Internet 1 Malaysia_files\image0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643" t="15922" r="5322"/>
          <a:stretch/>
        </p:blipFill>
        <p:spPr bwMode="auto">
          <a:xfrm>
            <a:off x="2944396" y="1421588"/>
            <a:ext cx="1389698" cy="6438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3" name="Rectangle 11"/>
          <p:cNvSpPr>
            <a:spLocks noChangeArrowheads="1"/>
          </p:cNvSpPr>
          <p:nvPr/>
        </p:nvSpPr>
        <p:spPr bwMode="auto">
          <a:xfrm>
            <a:off x="2944396" y="2061315"/>
            <a:ext cx="13896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200" b="1" dirty="0" smtClean="0"/>
              <a:t>Rural Community</a:t>
            </a:r>
            <a:endParaRPr lang="en-US" altLang="en-US" sz="1200" b="1" dirty="0"/>
          </a:p>
        </p:txBody>
      </p:sp>
      <p:sp>
        <p:nvSpPr>
          <p:cNvPr id="37" name="Title 1"/>
          <p:cNvSpPr txBox="1">
            <a:spLocks/>
          </p:cNvSpPr>
          <p:nvPr/>
        </p:nvSpPr>
        <p:spPr>
          <a:xfrm>
            <a:off x="457199" y="0"/>
            <a:ext cx="8568021"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Community content enhancement  framework </a:t>
            </a:r>
            <a:endParaRPr lang="en-MY" sz="2000" dirty="0">
              <a:solidFill>
                <a:schemeClr val="tx1"/>
              </a:solidFill>
              <a:latin typeface="Arial Black"/>
            </a:endParaRPr>
          </a:p>
        </p:txBody>
      </p:sp>
      <p:grpSp>
        <p:nvGrpSpPr>
          <p:cNvPr id="11" name="Group 10"/>
          <p:cNvGrpSpPr/>
          <p:nvPr/>
        </p:nvGrpSpPr>
        <p:grpSpPr>
          <a:xfrm>
            <a:off x="457199" y="2263946"/>
            <a:ext cx="2133600" cy="2689423"/>
            <a:chOff x="-2971800" y="2644577"/>
            <a:chExt cx="2133600" cy="2689423"/>
          </a:xfrm>
        </p:grpSpPr>
        <p:sp>
          <p:nvSpPr>
            <p:cNvPr id="7" name="Rounded Rectangle 6"/>
            <p:cNvSpPr/>
            <p:nvPr/>
          </p:nvSpPr>
          <p:spPr>
            <a:xfrm>
              <a:off x="-2971800" y="2644577"/>
              <a:ext cx="2133600" cy="2689423"/>
            </a:xfrm>
            <a:prstGeom prst="roundRect">
              <a:avLst/>
            </a:prstGeom>
            <a:solidFill>
              <a:schemeClr val="bg1"/>
            </a:solidFill>
            <a:ln>
              <a:solidFill>
                <a:srgbClr val="0070C0"/>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MY"/>
            </a:p>
          </p:txBody>
        </p:sp>
        <p:pic>
          <p:nvPicPr>
            <p:cNvPr id="4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3324830"/>
              <a:ext cx="570626" cy="395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2880874"/>
              <a:ext cx="685800" cy="443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07640" y="4141116"/>
              <a:ext cx="497840" cy="442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74593" y="4587014"/>
              <a:ext cx="605953" cy="536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24584" y="3719920"/>
              <a:ext cx="695395" cy="421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104747" y="2952456"/>
              <a:ext cx="1266547" cy="338554"/>
            </a:xfrm>
            <a:prstGeom prst="rect">
              <a:avLst/>
            </a:prstGeom>
          </p:spPr>
          <p:txBody>
            <a:bodyPr wrap="square">
              <a:spAutoFit/>
            </a:bodyPr>
            <a:lstStyle/>
            <a:p>
              <a:pPr lvl="0"/>
              <a:r>
                <a:rPr lang="en-US" altLang="en-US" sz="800" b="1" dirty="0"/>
                <a:t>500,000</a:t>
              </a:r>
              <a:r>
                <a:rPr lang="en-US" altLang="en-US" sz="800" dirty="0"/>
                <a:t>  TEKUN Nasional Micro Entrepreneurs</a:t>
              </a:r>
              <a:endParaRPr lang="en-MY" sz="800" dirty="0"/>
            </a:p>
          </p:txBody>
        </p:sp>
        <p:sp>
          <p:nvSpPr>
            <p:cNvPr id="3" name="Rectangle 2"/>
            <p:cNvSpPr/>
            <p:nvPr/>
          </p:nvSpPr>
          <p:spPr>
            <a:xfrm>
              <a:off x="-2081074" y="3356851"/>
              <a:ext cx="1219200" cy="338554"/>
            </a:xfrm>
            <a:prstGeom prst="rect">
              <a:avLst/>
            </a:prstGeom>
          </p:spPr>
          <p:txBody>
            <a:bodyPr wrap="square">
              <a:spAutoFit/>
            </a:bodyPr>
            <a:lstStyle/>
            <a:p>
              <a:pPr lvl="0"/>
              <a:r>
                <a:rPr lang="en-US" altLang="en-US" sz="800" b="1" dirty="0"/>
                <a:t>300,000</a:t>
              </a:r>
              <a:r>
                <a:rPr lang="en-US" altLang="en-US" sz="800" dirty="0"/>
                <a:t>  AIM Micro Entrepreneurs</a:t>
              </a:r>
              <a:endParaRPr lang="en-MY" sz="800" dirty="0"/>
            </a:p>
          </p:txBody>
        </p:sp>
        <p:sp>
          <p:nvSpPr>
            <p:cNvPr id="4" name="Rectangle 3"/>
            <p:cNvSpPr/>
            <p:nvPr/>
          </p:nvSpPr>
          <p:spPr>
            <a:xfrm>
              <a:off x="-2081073" y="3821112"/>
              <a:ext cx="1219200" cy="338554"/>
            </a:xfrm>
            <a:prstGeom prst="rect">
              <a:avLst/>
            </a:prstGeom>
          </p:spPr>
          <p:txBody>
            <a:bodyPr wrap="square">
              <a:spAutoFit/>
            </a:bodyPr>
            <a:lstStyle/>
            <a:p>
              <a:pPr lvl="0"/>
              <a:r>
                <a:rPr lang="en-US" altLang="en-US" sz="800" b="1" dirty="0"/>
                <a:t>15,000</a:t>
              </a:r>
              <a:r>
                <a:rPr lang="en-US" altLang="en-US" sz="800" dirty="0"/>
                <a:t>  Co-operatives </a:t>
              </a:r>
              <a:r>
                <a:rPr lang="en-US" altLang="en-US" sz="800" dirty="0" err="1"/>
                <a:t>i.e</a:t>
              </a:r>
              <a:r>
                <a:rPr lang="en-US" altLang="en-US" sz="800" dirty="0"/>
                <a:t> Micro Co-Operatives</a:t>
              </a:r>
              <a:endParaRPr lang="en-MY" sz="800" dirty="0"/>
            </a:p>
          </p:txBody>
        </p:sp>
        <p:sp>
          <p:nvSpPr>
            <p:cNvPr id="5" name="Rectangle 4"/>
            <p:cNvSpPr/>
            <p:nvPr/>
          </p:nvSpPr>
          <p:spPr>
            <a:xfrm>
              <a:off x="-2057400" y="4254762"/>
              <a:ext cx="1050288" cy="215444"/>
            </a:xfrm>
            <a:prstGeom prst="rect">
              <a:avLst/>
            </a:prstGeom>
          </p:spPr>
          <p:txBody>
            <a:bodyPr wrap="none">
              <a:spAutoFit/>
            </a:bodyPr>
            <a:lstStyle/>
            <a:p>
              <a:pPr lvl="0"/>
              <a:r>
                <a:rPr lang="en-US" altLang="en-US" sz="800" b="1" dirty="0"/>
                <a:t>500</a:t>
              </a:r>
              <a:r>
                <a:rPr lang="en-US" altLang="en-US" sz="800" dirty="0"/>
                <a:t>  PKK Nationwide</a:t>
              </a:r>
              <a:endParaRPr lang="en-MY" sz="800" dirty="0"/>
            </a:p>
          </p:txBody>
        </p:sp>
        <p:sp>
          <p:nvSpPr>
            <p:cNvPr id="6" name="Rectangle 5"/>
            <p:cNvSpPr/>
            <p:nvPr/>
          </p:nvSpPr>
          <p:spPr>
            <a:xfrm>
              <a:off x="-2057399" y="4669909"/>
              <a:ext cx="1195526" cy="338554"/>
            </a:xfrm>
            <a:prstGeom prst="rect">
              <a:avLst/>
            </a:prstGeom>
          </p:spPr>
          <p:txBody>
            <a:bodyPr wrap="square">
              <a:spAutoFit/>
            </a:bodyPr>
            <a:lstStyle/>
            <a:p>
              <a:pPr lvl="0"/>
              <a:r>
                <a:rPr lang="en-US" altLang="en-US" sz="800" b="1" dirty="0"/>
                <a:t>400</a:t>
              </a:r>
              <a:r>
                <a:rPr lang="en-US" altLang="en-US" sz="800" dirty="0"/>
                <a:t>  Fishermen’s Association Nationwide</a:t>
              </a:r>
              <a:endParaRPr lang="en-MY" altLang="en-US" sz="800" dirty="0"/>
            </a:p>
          </p:txBody>
        </p:sp>
      </p:grpSp>
      <p:grpSp>
        <p:nvGrpSpPr>
          <p:cNvPr id="10" name="Group 9"/>
          <p:cNvGrpSpPr/>
          <p:nvPr/>
        </p:nvGrpSpPr>
        <p:grpSpPr>
          <a:xfrm>
            <a:off x="6856363" y="2280434"/>
            <a:ext cx="2133600" cy="2689423"/>
            <a:chOff x="9525000" y="2585806"/>
            <a:chExt cx="2133600" cy="2689423"/>
          </a:xfrm>
        </p:grpSpPr>
        <p:sp>
          <p:nvSpPr>
            <p:cNvPr id="45" name="Rounded Rectangle 44"/>
            <p:cNvSpPr/>
            <p:nvPr/>
          </p:nvSpPr>
          <p:spPr>
            <a:xfrm>
              <a:off x="9525000" y="2585806"/>
              <a:ext cx="2133600" cy="2689423"/>
            </a:xfrm>
            <a:prstGeom prst="roundRect">
              <a:avLst/>
            </a:prstGeom>
            <a:solidFill>
              <a:schemeClr val="bg1"/>
            </a:solidFill>
            <a:ln>
              <a:solidFill>
                <a:srgbClr val="0070C0"/>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MY"/>
            </a:p>
          </p:txBody>
        </p:sp>
        <p:sp>
          <p:nvSpPr>
            <p:cNvPr id="85" name="Rectangle 84"/>
            <p:cNvSpPr/>
            <p:nvPr/>
          </p:nvSpPr>
          <p:spPr bwMode="auto">
            <a:xfrm>
              <a:off x="9749632" y="2667572"/>
              <a:ext cx="1684337" cy="762000"/>
            </a:xfrm>
            <a:prstGeom prst="rect">
              <a:avLst/>
            </a:prstGeom>
            <a:blipFill rotWithShape="0">
              <a:blip r:embed="rId10"/>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86" name="Rectangle 85"/>
            <p:cNvSpPr/>
            <p:nvPr/>
          </p:nvSpPr>
          <p:spPr bwMode="auto">
            <a:xfrm>
              <a:off x="9749632" y="3277172"/>
              <a:ext cx="1684337" cy="631825"/>
            </a:xfrm>
            <a:prstGeom prst="rect">
              <a:avLst/>
            </a:prstGeom>
            <a:blipFill rotWithShape="0">
              <a:blip r:embed="rId11"/>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87" name="Rectangle 86"/>
            <p:cNvSpPr/>
            <p:nvPr/>
          </p:nvSpPr>
          <p:spPr bwMode="auto">
            <a:xfrm>
              <a:off x="9749632" y="3886772"/>
              <a:ext cx="1684337" cy="796408"/>
            </a:xfrm>
            <a:prstGeom prst="rect">
              <a:avLst/>
            </a:prstGeom>
            <a:blipFill rotWithShape="0">
              <a:blip r:embed="rId12"/>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88" name="Rectangle 87"/>
            <p:cNvSpPr/>
            <p:nvPr/>
          </p:nvSpPr>
          <p:spPr bwMode="auto">
            <a:xfrm>
              <a:off x="9749632" y="4572572"/>
              <a:ext cx="1684337" cy="609600"/>
            </a:xfrm>
            <a:prstGeom prst="rect">
              <a:avLst/>
            </a:prstGeom>
            <a:blipFill rotWithShape="0">
              <a:blip r:embed="rId13"/>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grpSp>
      <p:grpSp>
        <p:nvGrpSpPr>
          <p:cNvPr id="16" name="Group 15"/>
          <p:cNvGrpSpPr/>
          <p:nvPr/>
        </p:nvGrpSpPr>
        <p:grpSpPr>
          <a:xfrm>
            <a:off x="5105400" y="990600"/>
            <a:ext cx="1752600" cy="1401860"/>
            <a:chOff x="5029200" y="1088854"/>
            <a:chExt cx="1752600" cy="1401860"/>
          </a:xfrm>
        </p:grpSpPr>
        <p:sp>
          <p:nvSpPr>
            <p:cNvPr id="53" name="Rounded Rectangle 52"/>
            <p:cNvSpPr/>
            <p:nvPr/>
          </p:nvSpPr>
          <p:spPr>
            <a:xfrm>
              <a:off x="5029200" y="1088854"/>
              <a:ext cx="1752600" cy="140186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81" name="Picture 8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249528" y="1762750"/>
              <a:ext cx="1286633" cy="491948"/>
            </a:xfrm>
            <a:prstGeom prst="rect">
              <a:avLst/>
            </a:prstGeom>
          </p:spPr>
        </p:pic>
        <p:pic>
          <p:nvPicPr>
            <p:cNvPr id="80" name="Picture 7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412512" y="1241254"/>
              <a:ext cx="985975" cy="392860"/>
            </a:xfrm>
            <a:prstGeom prst="rect">
              <a:avLst/>
            </a:prstGeom>
          </p:spPr>
        </p:pic>
      </p:grpSp>
      <p:grpSp>
        <p:nvGrpSpPr>
          <p:cNvPr id="34" name="Group 33"/>
          <p:cNvGrpSpPr/>
          <p:nvPr/>
        </p:nvGrpSpPr>
        <p:grpSpPr>
          <a:xfrm>
            <a:off x="3505200" y="2438400"/>
            <a:ext cx="2514600" cy="2320408"/>
            <a:chOff x="3505200" y="2556392"/>
            <a:chExt cx="2514600" cy="2320408"/>
          </a:xfrm>
        </p:grpSpPr>
        <p:sp>
          <p:nvSpPr>
            <p:cNvPr id="33" name="Oval 32"/>
            <p:cNvSpPr/>
            <p:nvPr/>
          </p:nvSpPr>
          <p:spPr>
            <a:xfrm>
              <a:off x="3505200" y="2556392"/>
              <a:ext cx="2514600" cy="2320408"/>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a:p>
          </p:txBody>
        </p:sp>
        <p:grpSp>
          <p:nvGrpSpPr>
            <p:cNvPr id="18" name="Group 17"/>
            <p:cNvGrpSpPr/>
            <p:nvPr/>
          </p:nvGrpSpPr>
          <p:grpSpPr>
            <a:xfrm>
              <a:off x="3810000" y="2757135"/>
              <a:ext cx="1885619" cy="1738665"/>
              <a:chOff x="3798399" y="2743200"/>
              <a:chExt cx="1885619" cy="1738665"/>
            </a:xfrm>
          </p:grpSpPr>
          <p:pic>
            <p:nvPicPr>
              <p:cNvPr id="1026" name="Picture 2" descr="GTP - Government Transformation Program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82614" y="2743200"/>
                <a:ext cx="1353979" cy="10895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128.199.85.104/ckeditor/upload/cards_image/nbos_logo.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798399" y="3764059"/>
                <a:ext cx="1885619" cy="71780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9" name="Group 18"/>
          <p:cNvGrpSpPr/>
          <p:nvPr/>
        </p:nvGrpSpPr>
        <p:grpSpPr>
          <a:xfrm>
            <a:off x="5105400" y="4835008"/>
            <a:ext cx="1752600" cy="1401860"/>
            <a:chOff x="-2362200" y="4726086"/>
            <a:chExt cx="1752600" cy="1401860"/>
          </a:xfrm>
        </p:grpSpPr>
        <p:sp>
          <p:nvSpPr>
            <p:cNvPr id="60" name="Rounded Rectangle 59"/>
            <p:cNvSpPr/>
            <p:nvPr/>
          </p:nvSpPr>
          <p:spPr>
            <a:xfrm>
              <a:off x="-2362200" y="4726086"/>
              <a:ext cx="1752600" cy="140186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28" name="Rectangle 11"/>
            <p:cNvSpPr>
              <a:spLocks noChangeArrowheads="1"/>
            </p:cNvSpPr>
            <p:nvPr/>
          </p:nvSpPr>
          <p:spPr bwMode="auto">
            <a:xfrm>
              <a:off x="-2248136" y="5634192"/>
              <a:ext cx="1524472" cy="46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200" b="1" dirty="0" smtClean="0"/>
                <a:t>Potential accounts </a:t>
              </a:r>
              <a:r>
                <a:rPr lang="en-US" altLang="en-US" sz="1200" b="1" dirty="0"/>
                <a:t>to </a:t>
              </a:r>
              <a:r>
                <a:rPr lang="en-US" altLang="en-US" sz="1200" b="1" dirty="0" smtClean="0"/>
                <a:t>be served </a:t>
              </a:r>
              <a:r>
                <a:rPr lang="en-US" altLang="en-US" sz="1200" b="1" dirty="0"/>
                <a:t>via PI1M</a:t>
              </a:r>
            </a:p>
          </p:txBody>
        </p:sp>
        <p:pic>
          <p:nvPicPr>
            <p:cNvPr id="30" name="Picture 2"/>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81201" y="4726086"/>
              <a:ext cx="955197" cy="1084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 name="Group 19"/>
          <p:cNvGrpSpPr/>
          <p:nvPr/>
        </p:nvGrpSpPr>
        <p:grpSpPr>
          <a:xfrm>
            <a:off x="2667000" y="4803062"/>
            <a:ext cx="1752600" cy="1445338"/>
            <a:chOff x="-4724400" y="4726086"/>
            <a:chExt cx="1752600" cy="1445338"/>
          </a:xfrm>
        </p:grpSpPr>
        <p:sp>
          <p:nvSpPr>
            <p:cNvPr id="61" name="Rounded Rectangle 60"/>
            <p:cNvSpPr/>
            <p:nvPr/>
          </p:nvSpPr>
          <p:spPr>
            <a:xfrm>
              <a:off x="-4724400" y="4726086"/>
              <a:ext cx="1752600" cy="140186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24" name="TextBox 44"/>
            <p:cNvSpPr txBox="1">
              <a:spLocks noChangeArrowheads="1"/>
            </p:cNvSpPr>
            <p:nvPr/>
          </p:nvSpPr>
          <p:spPr bwMode="auto">
            <a:xfrm>
              <a:off x="-4574039" y="5525093"/>
              <a:ext cx="145187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200" b="1" dirty="0"/>
                <a:t>PI1M “</a:t>
              </a:r>
              <a:r>
                <a:rPr lang="en-US" altLang="en-US" sz="1200" b="1" dirty="0" smtClean="0"/>
                <a:t>Accounting Technician”</a:t>
              </a:r>
              <a:endParaRPr lang="en-US" altLang="en-US" sz="1200" b="1" dirty="0"/>
            </a:p>
            <a:p>
              <a:pPr algn="ctr" eaLnBrk="1" hangingPunct="1">
                <a:spcBef>
                  <a:spcPct val="0"/>
                </a:spcBef>
                <a:buFontTx/>
                <a:buNone/>
              </a:pPr>
              <a:r>
                <a:rPr lang="en-MY" altLang="en-US" sz="1200" b="1" dirty="0"/>
                <a:t>New Job Creation</a:t>
              </a:r>
              <a:endParaRPr lang="en-US" altLang="en-US" sz="1200" b="1" dirty="0"/>
            </a:p>
          </p:txBody>
        </p:sp>
        <p:pic>
          <p:nvPicPr>
            <p:cNvPr id="29" name="Picture 1"/>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331777" y="4752497"/>
              <a:ext cx="902777" cy="1033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Slide Number Placeholder 7"/>
          <p:cNvSpPr>
            <a:spLocks noGrp="1"/>
          </p:cNvSpPr>
          <p:nvPr>
            <p:ph type="sldNum" sz="quarter" idx="12"/>
          </p:nvPr>
        </p:nvSpPr>
        <p:spPr/>
        <p:txBody>
          <a:bodyPr/>
          <a:lstStyle/>
          <a:p>
            <a:pPr>
              <a:defRPr/>
            </a:pPr>
            <a:fld id="{10900C66-51F3-40B7-ADF9-FB7B495E0E52}" type="slidenum">
              <a:rPr lang="en-US" smtClean="0"/>
              <a:pPr>
                <a:defRPr/>
              </a:pPr>
              <a:t>13</a:t>
            </a:fld>
            <a:endParaRPr lang="en-US" dirty="0"/>
          </a:p>
        </p:txBody>
      </p:sp>
    </p:spTree>
    <p:extLst>
      <p:ext uri="{BB962C8B-B14F-4D97-AF65-F5344CB8AC3E}">
        <p14:creationId xmlns:p14="http://schemas.microsoft.com/office/powerpoint/2010/main" val="4143202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SITS accounting offerings</a:t>
            </a:r>
            <a:endParaRPr lang="en-MY" sz="2000" dirty="0">
              <a:solidFill>
                <a:schemeClr val="tx1"/>
              </a:solidFill>
              <a:latin typeface="Arial Black"/>
            </a:endParaRPr>
          </a:p>
        </p:txBody>
      </p:sp>
      <p:sp>
        <p:nvSpPr>
          <p:cNvPr id="25" name="Rectangle 37"/>
          <p:cNvSpPr>
            <a:spLocks noChangeArrowheads="1"/>
          </p:cNvSpPr>
          <p:nvPr/>
        </p:nvSpPr>
        <p:spPr bwMode="auto">
          <a:xfrm>
            <a:off x="4590" y="5229658"/>
            <a:ext cx="9135527" cy="86562"/>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b="1">
              <a:solidFill>
                <a:schemeClr val="bg1"/>
              </a:solidFill>
            </a:endParaRPr>
          </a:p>
        </p:txBody>
      </p:sp>
      <p:sp>
        <p:nvSpPr>
          <p:cNvPr id="26" name="Rectangle 38"/>
          <p:cNvSpPr>
            <a:spLocks noChangeArrowheads="1"/>
          </p:cNvSpPr>
          <p:nvPr/>
        </p:nvSpPr>
        <p:spPr bwMode="auto">
          <a:xfrm>
            <a:off x="4590" y="5150310"/>
            <a:ext cx="9135527" cy="85017"/>
          </a:xfrm>
          <a:prstGeom prst="rect">
            <a:avLst/>
          </a:prstGeom>
          <a:solidFill>
            <a:srgbClr val="EEEE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b="1">
              <a:solidFill>
                <a:schemeClr val="bg1"/>
              </a:solidFill>
            </a:endParaRPr>
          </a:p>
        </p:txBody>
      </p:sp>
      <p:sp>
        <p:nvSpPr>
          <p:cNvPr id="44" name="Freeform 75"/>
          <p:cNvSpPr>
            <a:spLocks/>
          </p:cNvSpPr>
          <p:nvPr/>
        </p:nvSpPr>
        <p:spPr bwMode="auto">
          <a:xfrm>
            <a:off x="2120253" y="2133600"/>
            <a:ext cx="5141207" cy="163852"/>
          </a:xfrm>
          <a:custGeom>
            <a:avLst/>
            <a:gdLst>
              <a:gd name="T0" fmla="*/ 0 w 9953"/>
              <a:gd name="T1" fmla="*/ 153 h 425"/>
              <a:gd name="T2" fmla="*/ 4996 w 9953"/>
              <a:gd name="T3" fmla="*/ 425 h 425"/>
              <a:gd name="T4" fmla="*/ 9953 w 9953"/>
              <a:gd name="T5" fmla="*/ 153 h 425"/>
              <a:gd name="T6" fmla="*/ 8416 w 9953"/>
              <a:gd name="T7" fmla="*/ 0 h 425"/>
              <a:gd name="T8" fmla="*/ 1538 w 9953"/>
              <a:gd name="T9" fmla="*/ 0 h 425"/>
              <a:gd name="T10" fmla="*/ 0 w 9953"/>
              <a:gd name="T11" fmla="*/ 153 h 425"/>
            </a:gdLst>
            <a:ahLst/>
            <a:cxnLst>
              <a:cxn ang="0">
                <a:pos x="T0" y="T1"/>
              </a:cxn>
              <a:cxn ang="0">
                <a:pos x="T2" y="T3"/>
              </a:cxn>
              <a:cxn ang="0">
                <a:pos x="T4" y="T5"/>
              </a:cxn>
              <a:cxn ang="0">
                <a:pos x="T6" y="T7"/>
              </a:cxn>
              <a:cxn ang="0">
                <a:pos x="T8" y="T9"/>
              </a:cxn>
              <a:cxn ang="0">
                <a:pos x="T10" y="T11"/>
              </a:cxn>
            </a:cxnLst>
            <a:rect l="0" t="0" r="r" b="b"/>
            <a:pathLst>
              <a:path w="9953" h="425">
                <a:moveTo>
                  <a:pt x="0" y="153"/>
                </a:moveTo>
                <a:lnTo>
                  <a:pt x="4996" y="425"/>
                </a:lnTo>
                <a:lnTo>
                  <a:pt x="9953" y="153"/>
                </a:lnTo>
                <a:lnTo>
                  <a:pt x="8416" y="0"/>
                </a:lnTo>
                <a:lnTo>
                  <a:pt x="1538" y="0"/>
                </a:lnTo>
                <a:lnTo>
                  <a:pt x="0" y="153"/>
                </a:lnTo>
                <a:close/>
              </a:path>
            </a:pathLst>
          </a:custGeom>
          <a:solidFill>
            <a:srgbClr val="0070C0"/>
          </a:solidFill>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sz="1400" b="1">
              <a:solidFill>
                <a:schemeClr val="bg1"/>
              </a:solidFill>
            </a:endParaRPr>
          </a:p>
        </p:txBody>
      </p:sp>
      <p:sp>
        <p:nvSpPr>
          <p:cNvPr id="45" name="Rectangle 76"/>
          <p:cNvSpPr>
            <a:spLocks noChangeArrowheads="1"/>
          </p:cNvSpPr>
          <p:nvPr/>
        </p:nvSpPr>
        <p:spPr bwMode="auto">
          <a:xfrm>
            <a:off x="1990313" y="2179078"/>
            <a:ext cx="5271147" cy="661587"/>
          </a:xfrm>
          <a:prstGeom prst="rect">
            <a:avLst/>
          </a:prstGeom>
          <a:solidFill>
            <a:srgbClr val="0070C0"/>
          </a:solidFill>
          <a:ln/>
          <a:extLst/>
        </p:spPr>
        <p:style>
          <a:lnRef idx="0">
            <a:schemeClr val="accent3"/>
          </a:lnRef>
          <a:fillRef idx="3">
            <a:schemeClr val="accent3"/>
          </a:fillRef>
          <a:effectRef idx="3">
            <a:schemeClr val="accent3"/>
          </a:effectRef>
          <a:fontRef idx="minor">
            <a:schemeClr val="lt1"/>
          </a:fontRef>
        </p:style>
        <p:txBody>
          <a:bodyPr vert="horz" wrap="square" lIns="457200" tIns="45720" rIns="91440" bIns="27432" numCol="1" anchor="ctr" anchorCtr="0" compatLnSpc="1">
            <a:prstTxWarp prst="textNoShape">
              <a:avLst/>
            </a:prstTxWarp>
          </a:bodyPr>
          <a:lstStyle/>
          <a:p>
            <a:pPr algn="ctr"/>
            <a:r>
              <a:rPr lang="en-US" altLang="en-US" sz="1400" b="1" dirty="0" smtClean="0">
                <a:solidFill>
                  <a:schemeClr val="bg1"/>
                </a:solidFill>
              </a:rPr>
              <a:t>30,000 </a:t>
            </a:r>
            <a:r>
              <a:rPr lang="en-US" altLang="en-US" sz="1400" b="1" dirty="0">
                <a:solidFill>
                  <a:schemeClr val="bg1"/>
                </a:solidFill>
              </a:rPr>
              <a:t>FREE</a:t>
            </a:r>
            <a:r>
              <a:rPr lang="en-US" altLang="en-US" sz="1400" b="1" dirty="0" smtClean="0">
                <a:solidFill>
                  <a:schemeClr val="bg1"/>
                </a:solidFill>
                <a:latin typeface="+mj-lt"/>
              </a:rPr>
              <a:t> Licenses for 5 Years</a:t>
            </a:r>
          </a:p>
          <a:p>
            <a:pPr algn="ctr"/>
            <a:r>
              <a:rPr lang="en-US" altLang="en-US" sz="1400" dirty="0" smtClean="0">
                <a:solidFill>
                  <a:schemeClr val="bg1"/>
                </a:solidFill>
                <a:latin typeface="+mj-lt"/>
              </a:rPr>
              <a:t>SPS, SPSLite CashBook &amp; Entrepreneurs Web @ 600 PI1M</a:t>
            </a:r>
            <a:endParaRPr lang="en-US" sz="1400" cap="all" dirty="0">
              <a:solidFill>
                <a:schemeClr val="bg1"/>
              </a:solidFill>
              <a:latin typeface="+mj-lt"/>
            </a:endParaRPr>
          </a:p>
        </p:txBody>
      </p:sp>
      <p:sp>
        <p:nvSpPr>
          <p:cNvPr id="46" name="Freeform 78"/>
          <p:cNvSpPr>
            <a:spLocks/>
          </p:cNvSpPr>
          <p:nvPr/>
        </p:nvSpPr>
        <p:spPr bwMode="auto">
          <a:xfrm>
            <a:off x="1362880" y="2805904"/>
            <a:ext cx="6485720" cy="176076"/>
          </a:xfrm>
          <a:custGeom>
            <a:avLst/>
            <a:gdLst>
              <a:gd name="T0" fmla="*/ 0 w 12247"/>
              <a:gd name="T1" fmla="*/ 253 h 476"/>
              <a:gd name="T2" fmla="*/ 6148 w 12247"/>
              <a:gd name="T3" fmla="*/ 476 h 476"/>
              <a:gd name="T4" fmla="*/ 12247 w 12247"/>
              <a:gd name="T5" fmla="*/ 253 h 476"/>
              <a:gd name="T6" fmla="*/ 11115 w 12247"/>
              <a:gd name="T7" fmla="*/ 0 h 476"/>
              <a:gd name="T8" fmla="*/ 1132 w 12247"/>
              <a:gd name="T9" fmla="*/ 0 h 476"/>
              <a:gd name="T10" fmla="*/ 0 w 12247"/>
              <a:gd name="T11" fmla="*/ 253 h 476"/>
            </a:gdLst>
            <a:ahLst/>
            <a:cxnLst>
              <a:cxn ang="0">
                <a:pos x="T0" y="T1"/>
              </a:cxn>
              <a:cxn ang="0">
                <a:pos x="T2" y="T3"/>
              </a:cxn>
              <a:cxn ang="0">
                <a:pos x="T4" y="T5"/>
              </a:cxn>
              <a:cxn ang="0">
                <a:pos x="T6" y="T7"/>
              </a:cxn>
              <a:cxn ang="0">
                <a:pos x="T8" y="T9"/>
              </a:cxn>
              <a:cxn ang="0">
                <a:pos x="T10" y="T11"/>
              </a:cxn>
            </a:cxnLst>
            <a:rect l="0" t="0" r="r" b="b"/>
            <a:pathLst>
              <a:path w="12247" h="476">
                <a:moveTo>
                  <a:pt x="0" y="253"/>
                </a:moveTo>
                <a:lnTo>
                  <a:pt x="6148" y="476"/>
                </a:lnTo>
                <a:lnTo>
                  <a:pt x="12247" y="253"/>
                </a:lnTo>
                <a:lnTo>
                  <a:pt x="11115" y="0"/>
                </a:lnTo>
                <a:lnTo>
                  <a:pt x="1132" y="0"/>
                </a:lnTo>
                <a:lnTo>
                  <a:pt x="0" y="253"/>
                </a:lnTo>
                <a:close/>
              </a:path>
            </a:pathLst>
          </a:custGeom>
          <a:solidFill>
            <a:srgbClr val="FF9900"/>
          </a:solidFill>
          <a:ln>
            <a:solidFill>
              <a:srgbClr val="FF9900"/>
            </a:solidFill>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en-US" sz="1400" b="1">
              <a:solidFill>
                <a:schemeClr val="tx1"/>
              </a:solidFill>
            </a:endParaRPr>
          </a:p>
        </p:txBody>
      </p:sp>
      <p:sp>
        <p:nvSpPr>
          <p:cNvPr id="47" name="Rectangle 79"/>
          <p:cNvSpPr>
            <a:spLocks noChangeArrowheads="1"/>
          </p:cNvSpPr>
          <p:nvPr/>
        </p:nvSpPr>
        <p:spPr bwMode="auto">
          <a:xfrm>
            <a:off x="1362879" y="2896794"/>
            <a:ext cx="6485721" cy="661587"/>
          </a:xfrm>
          <a:prstGeom prst="rect">
            <a:avLst/>
          </a:prstGeom>
          <a:solidFill>
            <a:srgbClr val="F36F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27432" numCol="1" anchor="b" anchorCtr="0" compatLnSpc="1">
            <a:prstTxWarp prst="textNoShape">
              <a:avLst/>
            </a:prstTxWarp>
          </a:bodyPr>
          <a:lstStyle/>
          <a:p>
            <a:pPr lvl="1"/>
            <a:endParaRPr lang="en-US" altLang="en-US" sz="1400" b="1" dirty="0">
              <a:latin typeface="Calibri" panose="020F0502020204030204" pitchFamily="34" charset="0"/>
            </a:endParaRPr>
          </a:p>
        </p:txBody>
      </p:sp>
      <p:sp>
        <p:nvSpPr>
          <p:cNvPr id="48" name="Freeform 81"/>
          <p:cNvSpPr>
            <a:spLocks/>
          </p:cNvSpPr>
          <p:nvPr/>
        </p:nvSpPr>
        <p:spPr bwMode="auto">
          <a:xfrm>
            <a:off x="914400" y="3479031"/>
            <a:ext cx="7432147" cy="222590"/>
          </a:xfrm>
          <a:custGeom>
            <a:avLst/>
            <a:gdLst>
              <a:gd name="T0" fmla="*/ 0 w 14033"/>
              <a:gd name="T1" fmla="*/ 354 h 577"/>
              <a:gd name="T2" fmla="*/ 7148 w 14033"/>
              <a:gd name="T3" fmla="*/ 577 h 577"/>
              <a:gd name="T4" fmla="*/ 14033 w 14033"/>
              <a:gd name="T5" fmla="*/ 354 h 577"/>
              <a:gd name="T6" fmla="*/ 13140 w 14033"/>
              <a:gd name="T7" fmla="*/ 0 h 577"/>
              <a:gd name="T8" fmla="*/ 893 w 14033"/>
              <a:gd name="T9" fmla="*/ 0 h 577"/>
              <a:gd name="T10" fmla="*/ 0 w 14033"/>
              <a:gd name="T11" fmla="*/ 354 h 577"/>
            </a:gdLst>
            <a:ahLst/>
            <a:cxnLst>
              <a:cxn ang="0">
                <a:pos x="T0" y="T1"/>
              </a:cxn>
              <a:cxn ang="0">
                <a:pos x="T2" y="T3"/>
              </a:cxn>
              <a:cxn ang="0">
                <a:pos x="T4" y="T5"/>
              </a:cxn>
              <a:cxn ang="0">
                <a:pos x="T6" y="T7"/>
              </a:cxn>
              <a:cxn ang="0">
                <a:pos x="T8" y="T9"/>
              </a:cxn>
              <a:cxn ang="0">
                <a:pos x="T10" y="T11"/>
              </a:cxn>
            </a:cxnLst>
            <a:rect l="0" t="0" r="r" b="b"/>
            <a:pathLst>
              <a:path w="14033" h="577">
                <a:moveTo>
                  <a:pt x="0" y="354"/>
                </a:moveTo>
                <a:lnTo>
                  <a:pt x="7148" y="577"/>
                </a:lnTo>
                <a:lnTo>
                  <a:pt x="14033" y="354"/>
                </a:lnTo>
                <a:lnTo>
                  <a:pt x="13140" y="0"/>
                </a:lnTo>
                <a:lnTo>
                  <a:pt x="893" y="0"/>
                </a:lnTo>
                <a:lnTo>
                  <a:pt x="0" y="354"/>
                </a:lnTo>
                <a:close/>
              </a:path>
            </a:pathLst>
          </a:custGeom>
          <a:solidFill>
            <a:srgbClr val="0070C0"/>
          </a:solidFill>
          <a:ln>
            <a:solidFill>
              <a:srgbClr val="0070C0"/>
            </a:solidFill>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sz="1400" b="1">
              <a:solidFill>
                <a:schemeClr val="bg1"/>
              </a:solidFill>
            </a:endParaRPr>
          </a:p>
        </p:txBody>
      </p:sp>
      <p:sp>
        <p:nvSpPr>
          <p:cNvPr id="49" name="Rectangle 82"/>
          <p:cNvSpPr>
            <a:spLocks noChangeArrowheads="1"/>
          </p:cNvSpPr>
          <p:nvPr/>
        </p:nvSpPr>
        <p:spPr bwMode="auto">
          <a:xfrm>
            <a:off x="927253" y="3641233"/>
            <a:ext cx="7432147" cy="661587"/>
          </a:xfrm>
          <a:prstGeom prst="rect">
            <a:avLst/>
          </a:prstGeom>
          <a:solidFill>
            <a:srgbClr val="0070C0"/>
          </a:solidFill>
          <a:ln>
            <a:solidFill>
              <a:srgbClr val="0070C0"/>
            </a:solidFill>
          </a:ln>
          <a:extLst/>
        </p:spPr>
        <p:style>
          <a:lnRef idx="0">
            <a:schemeClr val="accent3"/>
          </a:lnRef>
          <a:fillRef idx="3">
            <a:schemeClr val="accent3"/>
          </a:fillRef>
          <a:effectRef idx="3">
            <a:schemeClr val="accent3"/>
          </a:effectRef>
          <a:fontRef idx="minor">
            <a:schemeClr val="lt1"/>
          </a:fontRef>
        </p:style>
        <p:txBody>
          <a:bodyPr vert="horz" wrap="square" lIns="457200" tIns="45720" rIns="91440" bIns="27432" numCol="1" anchor="b" anchorCtr="0" compatLnSpc="1">
            <a:prstTxWarp prst="textNoShape">
              <a:avLst/>
            </a:prstTxWarp>
          </a:bodyPr>
          <a:lstStyle/>
          <a:p>
            <a:endParaRPr lang="en-US" sz="1400" b="1" cap="all" dirty="0">
              <a:solidFill>
                <a:schemeClr val="bg1"/>
              </a:solidFill>
            </a:endParaRPr>
          </a:p>
        </p:txBody>
      </p:sp>
      <p:sp>
        <p:nvSpPr>
          <p:cNvPr id="50" name="Freeform 84"/>
          <p:cNvSpPr>
            <a:spLocks/>
          </p:cNvSpPr>
          <p:nvPr/>
        </p:nvSpPr>
        <p:spPr bwMode="auto">
          <a:xfrm>
            <a:off x="374116" y="4258714"/>
            <a:ext cx="8453328" cy="241138"/>
          </a:xfrm>
          <a:custGeom>
            <a:avLst/>
            <a:gdLst>
              <a:gd name="T0" fmla="*/ 0 w 15959"/>
              <a:gd name="T1" fmla="*/ 383 h 623"/>
              <a:gd name="T2" fmla="*/ 8528 w 15959"/>
              <a:gd name="T3" fmla="*/ 623 h 623"/>
              <a:gd name="T4" fmla="*/ 15959 w 15959"/>
              <a:gd name="T5" fmla="*/ 383 h 623"/>
              <a:gd name="T6" fmla="*/ 14996 w 15959"/>
              <a:gd name="T7" fmla="*/ 0 h 623"/>
              <a:gd name="T8" fmla="*/ 963 w 15959"/>
              <a:gd name="T9" fmla="*/ 0 h 623"/>
              <a:gd name="T10" fmla="*/ 0 w 15959"/>
              <a:gd name="T11" fmla="*/ 383 h 623"/>
            </a:gdLst>
            <a:ahLst/>
            <a:cxnLst>
              <a:cxn ang="0">
                <a:pos x="T0" y="T1"/>
              </a:cxn>
              <a:cxn ang="0">
                <a:pos x="T2" y="T3"/>
              </a:cxn>
              <a:cxn ang="0">
                <a:pos x="T4" y="T5"/>
              </a:cxn>
              <a:cxn ang="0">
                <a:pos x="T6" y="T7"/>
              </a:cxn>
              <a:cxn ang="0">
                <a:pos x="T8" y="T9"/>
              </a:cxn>
              <a:cxn ang="0">
                <a:pos x="T10" y="T11"/>
              </a:cxn>
            </a:cxnLst>
            <a:rect l="0" t="0" r="r" b="b"/>
            <a:pathLst>
              <a:path w="15959" h="623">
                <a:moveTo>
                  <a:pt x="0" y="383"/>
                </a:moveTo>
                <a:lnTo>
                  <a:pt x="8528" y="623"/>
                </a:lnTo>
                <a:lnTo>
                  <a:pt x="15959" y="383"/>
                </a:lnTo>
                <a:lnTo>
                  <a:pt x="14996" y="0"/>
                </a:lnTo>
                <a:lnTo>
                  <a:pt x="963" y="0"/>
                </a:lnTo>
                <a:lnTo>
                  <a:pt x="0" y="383"/>
                </a:lnTo>
                <a:close/>
              </a:path>
            </a:pathLst>
          </a:custGeom>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en-US" sz="1400" b="1">
              <a:solidFill>
                <a:schemeClr val="tx1"/>
              </a:solidFill>
            </a:endParaRPr>
          </a:p>
        </p:txBody>
      </p:sp>
      <p:sp>
        <p:nvSpPr>
          <p:cNvPr id="51" name="Rectangle 85"/>
          <p:cNvSpPr>
            <a:spLocks noChangeArrowheads="1"/>
          </p:cNvSpPr>
          <p:nvPr/>
        </p:nvSpPr>
        <p:spPr bwMode="auto">
          <a:xfrm>
            <a:off x="374116" y="4397214"/>
            <a:ext cx="8453328" cy="650766"/>
          </a:xfrm>
          <a:prstGeom prst="rect">
            <a:avLst/>
          </a:prstGeom>
          <a:ln/>
          <a:extLst/>
        </p:spPr>
        <p:style>
          <a:lnRef idx="0">
            <a:schemeClr val="accent6"/>
          </a:lnRef>
          <a:fillRef idx="3">
            <a:schemeClr val="accent6"/>
          </a:fillRef>
          <a:effectRef idx="3">
            <a:schemeClr val="accent6"/>
          </a:effectRef>
          <a:fontRef idx="minor">
            <a:schemeClr val="lt1"/>
          </a:fontRef>
        </p:style>
        <p:txBody>
          <a:bodyPr vert="horz" wrap="square" lIns="457200" tIns="45720" rIns="91440" bIns="27432" numCol="1" anchor="b" anchorCtr="0" compatLnSpc="1">
            <a:prstTxWarp prst="textNoShape">
              <a:avLst/>
            </a:prstTxWarp>
          </a:bodyPr>
          <a:lstStyle/>
          <a:p>
            <a:endParaRPr lang="en-US" sz="1400" b="1" cap="all" dirty="0">
              <a:solidFill>
                <a:schemeClr val="tx1"/>
              </a:solidFill>
            </a:endParaRPr>
          </a:p>
        </p:txBody>
      </p:sp>
      <p:sp>
        <p:nvSpPr>
          <p:cNvPr id="52" name="Freeform 87"/>
          <p:cNvSpPr>
            <a:spLocks/>
          </p:cNvSpPr>
          <p:nvPr/>
        </p:nvSpPr>
        <p:spPr bwMode="auto">
          <a:xfrm>
            <a:off x="0" y="5004596"/>
            <a:ext cx="9144000" cy="239592"/>
          </a:xfrm>
          <a:custGeom>
            <a:avLst/>
            <a:gdLst>
              <a:gd name="T0" fmla="*/ 0 w 17250"/>
              <a:gd name="T1" fmla="*/ 382 h 622"/>
              <a:gd name="T2" fmla="*/ 8210 w 17250"/>
              <a:gd name="T3" fmla="*/ 622 h 622"/>
              <a:gd name="T4" fmla="*/ 17250 w 17250"/>
              <a:gd name="T5" fmla="*/ 382 h 622"/>
              <a:gd name="T6" fmla="*/ 16604 w 17250"/>
              <a:gd name="T7" fmla="*/ 0 h 622"/>
              <a:gd name="T8" fmla="*/ 645 w 17250"/>
              <a:gd name="T9" fmla="*/ 0 h 622"/>
              <a:gd name="T10" fmla="*/ 0 w 17250"/>
              <a:gd name="T11" fmla="*/ 382 h 622"/>
            </a:gdLst>
            <a:ahLst/>
            <a:cxnLst>
              <a:cxn ang="0">
                <a:pos x="T0" y="T1"/>
              </a:cxn>
              <a:cxn ang="0">
                <a:pos x="T2" y="T3"/>
              </a:cxn>
              <a:cxn ang="0">
                <a:pos x="T4" y="T5"/>
              </a:cxn>
              <a:cxn ang="0">
                <a:pos x="T6" y="T7"/>
              </a:cxn>
              <a:cxn ang="0">
                <a:pos x="T8" y="T9"/>
              </a:cxn>
              <a:cxn ang="0">
                <a:pos x="T10" y="T11"/>
              </a:cxn>
            </a:cxnLst>
            <a:rect l="0" t="0" r="r" b="b"/>
            <a:pathLst>
              <a:path w="17250" h="622">
                <a:moveTo>
                  <a:pt x="0" y="382"/>
                </a:moveTo>
                <a:lnTo>
                  <a:pt x="8210" y="622"/>
                </a:lnTo>
                <a:lnTo>
                  <a:pt x="17250" y="382"/>
                </a:lnTo>
                <a:lnTo>
                  <a:pt x="16604" y="0"/>
                </a:lnTo>
                <a:lnTo>
                  <a:pt x="645" y="0"/>
                </a:lnTo>
                <a:lnTo>
                  <a:pt x="0" y="382"/>
                </a:lnTo>
                <a:close/>
              </a:path>
            </a:pathLst>
          </a:custGeom>
          <a:solidFill>
            <a:srgbClr val="0070C0"/>
          </a:solidFill>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sz="1400" b="1">
              <a:solidFill>
                <a:schemeClr val="tx1"/>
              </a:solidFill>
            </a:endParaRPr>
          </a:p>
        </p:txBody>
      </p:sp>
      <p:sp>
        <p:nvSpPr>
          <p:cNvPr id="53" name="Rectangle 88"/>
          <p:cNvSpPr>
            <a:spLocks noChangeArrowheads="1"/>
          </p:cNvSpPr>
          <p:nvPr/>
        </p:nvSpPr>
        <p:spPr bwMode="auto">
          <a:xfrm>
            <a:off x="0" y="5143095"/>
            <a:ext cx="9144000" cy="649221"/>
          </a:xfrm>
          <a:prstGeom prst="rect">
            <a:avLst/>
          </a:prstGeom>
          <a:solidFill>
            <a:srgbClr val="0070C0"/>
          </a:solidFill>
          <a:ln/>
          <a:extLst/>
        </p:spPr>
        <p:style>
          <a:lnRef idx="0">
            <a:schemeClr val="accent3"/>
          </a:lnRef>
          <a:fillRef idx="3">
            <a:schemeClr val="accent3"/>
          </a:fillRef>
          <a:effectRef idx="3">
            <a:schemeClr val="accent3"/>
          </a:effectRef>
          <a:fontRef idx="minor">
            <a:schemeClr val="lt1"/>
          </a:fontRef>
        </p:style>
        <p:txBody>
          <a:bodyPr vert="horz" wrap="square" lIns="457200" tIns="45720" rIns="91440" bIns="27432" numCol="1" anchor="b" anchorCtr="0" compatLnSpc="1">
            <a:prstTxWarp prst="textNoShape">
              <a:avLst/>
            </a:prstTxWarp>
          </a:bodyPr>
          <a:lstStyle/>
          <a:p>
            <a:endParaRPr lang="en-US" sz="1400" b="1" cap="all" dirty="0">
              <a:solidFill>
                <a:schemeClr val="bg1"/>
              </a:solidFill>
            </a:endParaRPr>
          </a:p>
        </p:txBody>
      </p:sp>
      <p:sp>
        <p:nvSpPr>
          <p:cNvPr id="54" name="TextBox 53"/>
          <p:cNvSpPr txBox="1"/>
          <p:nvPr/>
        </p:nvSpPr>
        <p:spPr>
          <a:xfrm>
            <a:off x="1361362" y="2981980"/>
            <a:ext cx="6487238" cy="523220"/>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lvl="1" algn="ctr"/>
            <a:r>
              <a:rPr lang="en-US" altLang="en-US" sz="1400" b="1" dirty="0" smtClean="0">
                <a:solidFill>
                  <a:schemeClr val="tx1"/>
                </a:solidFill>
              </a:rPr>
              <a:t>1,600 FREE </a:t>
            </a:r>
            <a:r>
              <a:rPr lang="en-US" altLang="en-US" sz="1400" b="1" dirty="0">
                <a:solidFill>
                  <a:schemeClr val="tx1"/>
                </a:solidFill>
              </a:rPr>
              <a:t>Training </a:t>
            </a:r>
            <a:r>
              <a:rPr lang="en-US" altLang="en-US" sz="1400" b="1" dirty="0" smtClean="0">
                <a:solidFill>
                  <a:schemeClr val="tx1"/>
                </a:solidFill>
              </a:rPr>
              <a:t>Session with examination for 4 Years</a:t>
            </a:r>
          </a:p>
          <a:p>
            <a:pPr algn="ctr"/>
            <a:r>
              <a:rPr lang="en-US" altLang="en-US" sz="1400" dirty="0">
                <a:solidFill>
                  <a:schemeClr val="tx1"/>
                </a:solidFill>
              </a:rPr>
              <a:t>SPS, SPSLite CashBook &amp; Entrepreneurs Web @ 600 PI1M</a:t>
            </a:r>
            <a:endParaRPr lang="en-US" sz="1400" cap="all" dirty="0">
              <a:solidFill>
                <a:schemeClr val="tx1"/>
              </a:solidFill>
            </a:endParaRPr>
          </a:p>
        </p:txBody>
      </p:sp>
      <p:sp>
        <p:nvSpPr>
          <p:cNvPr id="55" name="TextBox 54"/>
          <p:cNvSpPr txBox="1"/>
          <p:nvPr/>
        </p:nvSpPr>
        <p:spPr>
          <a:xfrm>
            <a:off x="914400" y="3681113"/>
            <a:ext cx="7432147" cy="523220"/>
          </a:xfrm>
          <a:prstGeom prst="rect">
            <a:avLst/>
          </a:prstGeom>
          <a:solidFill>
            <a:srgbClr val="0070C0"/>
          </a:solidFill>
          <a:ln>
            <a:solidFill>
              <a:srgbClr val="0070C0"/>
            </a:solid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lvl="1" algn="ctr"/>
            <a:r>
              <a:rPr lang="en-US" altLang="en-US" sz="1400" b="1" dirty="0" smtClean="0">
                <a:solidFill>
                  <a:schemeClr val="bg1"/>
                </a:solidFill>
              </a:rPr>
              <a:t>30,000 Accreditation &amp; Certifications</a:t>
            </a:r>
            <a:endParaRPr lang="en-US" altLang="en-US" sz="1400" b="1" dirty="0">
              <a:solidFill>
                <a:schemeClr val="bg1"/>
              </a:solidFill>
            </a:endParaRPr>
          </a:p>
          <a:p>
            <a:pPr algn="ctr"/>
            <a:r>
              <a:rPr lang="en-US" altLang="en-US" sz="1400" dirty="0">
                <a:solidFill>
                  <a:schemeClr val="bg1"/>
                </a:solidFill>
              </a:rPr>
              <a:t>SPS, SPSLite CashBook &amp; Entrepreneurs Web @ 600 PI1M</a:t>
            </a:r>
            <a:endParaRPr lang="en-US" sz="1400" cap="all" dirty="0">
              <a:solidFill>
                <a:schemeClr val="bg1"/>
              </a:solidFill>
            </a:endParaRPr>
          </a:p>
        </p:txBody>
      </p:sp>
      <p:sp>
        <p:nvSpPr>
          <p:cNvPr id="56" name="TextBox 55"/>
          <p:cNvSpPr txBox="1"/>
          <p:nvPr/>
        </p:nvSpPr>
        <p:spPr>
          <a:xfrm>
            <a:off x="374116" y="4551580"/>
            <a:ext cx="8453328" cy="307777"/>
          </a:xfrm>
          <a:prstGeom prst="rect">
            <a:avLst/>
          </a:prstGeom>
          <a:noFill/>
        </p:spPr>
        <p:txBody>
          <a:bodyPr wrap="square" rtlCol="0">
            <a:spAutoFit/>
          </a:bodyPr>
          <a:lstStyle/>
          <a:p>
            <a:pPr lvl="1" algn="ctr"/>
            <a:r>
              <a:rPr lang="en-US" altLang="en-US" sz="1400" b="1" dirty="0" smtClean="0">
                <a:latin typeface="+mj-lt"/>
              </a:rPr>
              <a:t>Learning &amp; Job Matching Platform  for participants to engage with potential employers </a:t>
            </a:r>
            <a:endParaRPr lang="en-US" altLang="en-US" sz="1400" b="1" dirty="0">
              <a:latin typeface="+mj-lt"/>
            </a:endParaRPr>
          </a:p>
        </p:txBody>
      </p:sp>
      <p:sp>
        <p:nvSpPr>
          <p:cNvPr id="57" name="Rectangle 56"/>
          <p:cNvSpPr/>
          <p:nvPr/>
        </p:nvSpPr>
        <p:spPr>
          <a:xfrm>
            <a:off x="3859" y="5174337"/>
            <a:ext cx="9140141" cy="523220"/>
          </a:xfrm>
          <a:prstGeom prst="rect">
            <a:avLst/>
          </a:prstGeom>
          <a:solidFill>
            <a:srgbClr val="0070C0"/>
          </a:solidFill>
        </p:spPr>
        <p:style>
          <a:lnRef idx="0">
            <a:schemeClr val="accent3"/>
          </a:lnRef>
          <a:fillRef idx="3">
            <a:schemeClr val="accent3"/>
          </a:fillRef>
          <a:effectRef idx="3">
            <a:schemeClr val="accent3"/>
          </a:effectRef>
          <a:fontRef idx="minor">
            <a:schemeClr val="lt1"/>
          </a:fontRef>
        </p:style>
        <p:txBody>
          <a:bodyPr wrap="square">
            <a:spAutoFit/>
          </a:bodyPr>
          <a:lstStyle/>
          <a:p>
            <a:pPr lvl="1" algn="ctr"/>
            <a:r>
              <a:rPr lang="en-US" altLang="en-US" sz="1400" b="1" dirty="0">
                <a:solidFill>
                  <a:schemeClr val="bg1"/>
                </a:solidFill>
                <a:latin typeface="+mj-lt"/>
              </a:rPr>
              <a:t>Free </a:t>
            </a:r>
            <a:r>
              <a:rPr lang="en-US" altLang="en-US" sz="1400" b="1" dirty="0" smtClean="0">
                <a:solidFill>
                  <a:schemeClr val="bg1"/>
                </a:solidFill>
                <a:latin typeface="+mj-lt"/>
              </a:rPr>
              <a:t> PI1M Entrepreneurs </a:t>
            </a:r>
            <a:r>
              <a:rPr lang="en-US" altLang="en-US" sz="1400" b="1" dirty="0">
                <a:solidFill>
                  <a:schemeClr val="bg1"/>
                </a:solidFill>
                <a:latin typeface="+mj-lt"/>
              </a:rPr>
              <a:t>Event Awards with Media Coverage in Major Malay Newspaper for 1 </a:t>
            </a:r>
            <a:r>
              <a:rPr lang="en-US" altLang="en-US" sz="1400" b="1" dirty="0" smtClean="0">
                <a:solidFill>
                  <a:schemeClr val="bg1"/>
                </a:solidFill>
                <a:latin typeface="+mj-lt"/>
              </a:rPr>
              <a:t>Years</a:t>
            </a:r>
          </a:p>
          <a:p>
            <a:pPr lvl="1" algn="ctr"/>
            <a:r>
              <a:rPr lang="en-US" altLang="en-US" sz="1400" b="1" dirty="0" smtClean="0">
                <a:solidFill>
                  <a:schemeClr val="bg1"/>
                </a:solidFill>
                <a:latin typeface="+mj-lt"/>
              </a:rPr>
              <a:t>(Schedule and Timetable – TBD)</a:t>
            </a:r>
            <a:endParaRPr lang="en-US" altLang="en-US" sz="1400" b="1" dirty="0">
              <a:solidFill>
                <a:schemeClr val="bg1"/>
              </a:solidFill>
              <a:latin typeface="+mj-lt"/>
            </a:endParaRPr>
          </a:p>
        </p:txBody>
      </p:sp>
      <p:pic>
        <p:nvPicPr>
          <p:cNvPr id="59" name="Picture 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2710" y="1447800"/>
            <a:ext cx="1290623" cy="514247"/>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0531" y="1447800"/>
            <a:ext cx="1451669" cy="555050"/>
          </a:xfrm>
          <a:prstGeom prst="rect">
            <a:avLst/>
          </a:prstGeom>
        </p:spPr>
      </p:pic>
      <p:sp>
        <p:nvSpPr>
          <p:cNvPr id="3" name="Slide Number Placeholder 2"/>
          <p:cNvSpPr>
            <a:spLocks noGrp="1"/>
          </p:cNvSpPr>
          <p:nvPr>
            <p:ph type="sldNum" sz="quarter" idx="12"/>
          </p:nvPr>
        </p:nvSpPr>
        <p:spPr/>
        <p:txBody>
          <a:bodyPr/>
          <a:lstStyle/>
          <a:p>
            <a:pPr>
              <a:defRPr/>
            </a:pPr>
            <a:fld id="{10900C66-51F3-40B7-ADF9-FB7B495E0E52}" type="slidenum">
              <a:rPr lang="en-US" smtClean="0"/>
              <a:pPr>
                <a:defRPr/>
              </a:pPr>
              <a:t>14</a:t>
            </a:fld>
            <a:endParaRPr lang="en-US" dirty="0"/>
          </a:p>
        </p:txBody>
      </p:sp>
    </p:spTree>
    <p:extLst>
      <p:ext uri="{BB962C8B-B14F-4D97-AF65-F5344CB8AC3E}">
        <p14:creationId xmlns:p14="http://schemas.microsoft.com/office/powerpoint/2010/main" val="2988634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143000"/>
            <a:ext cx="4953000" cy="4972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itle 1"/>
          <p:cNvSpPr txBox="1">
            <a:spLocks/>
          </p:cNvSpPr>
          <p:nvPr/>
        </p:nvSpPr>
        <p:spPr>
          <a:xfrm>
            <a:off x="6096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Target audience</a:t>
            </a:r>
            <a:endParaRPr lang="en-MY" sz="2000" dirty="0">
              <a:solidFill>
                <a:schemeClr val="tx1"/>
              </a:solidFill>
              <a:latin typeface="Arial Black"/>
            </a:endParaRPr>
          </a:p>
        </p:txBody>
      </p:sp>
      <p:grpSp>
        <p:nvGrpSpPr>
          <p:cNvPr id="6" name="Group 5"/>
          <p:cNvGrpSpPr/>
          <p:nvPr/>
        </p:nvGrpSpPr>
        <p:grpSpPr>
          <a:xfrm>
            <a:off x="468524" y="1447800"/>
            <a:ext cx="6335049" cy="4191000"/>
            <a:chOff x="468524" y="1447800"/>
            <a:chExt cx="6335049" cy="4191000"/>
          </a:xfrm>
        </p:grpSpPr>
        <p:pic>
          <p:nvPicPr>
            <p:cNvPr id="1229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2924" y="1651455"/>
              <a:ext cx="590766" cy="630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627468" y="4724400"/>
              <a:ext cx="1048932" cy="914400"/>
              <a:chOff x="805304" y="5257800"/>
              <a:chExt cx="1048932" cy="914400"/>
            </a:xfrm>
          </p:grpSpPr>
          <p:pic>
            <p:nvPicPr>
              <p:cNvPr id="1229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5304" y="5257800"/>
                <a:ext cx="451971"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24418" y="5257800"/>
                <a:ext cx="529818"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 name="Group 3"/>
            <p:cNvGrpSpPr/>
            <p:nvPr/>
          </p:nvGrpSpPr>
          <p:grpSpPr>
            <a:xfrm>
              <a:off x="589868" y="3657600"/>
              <a:ext cx="1010332" cy="832701"/>
              <a:chOff x="773324" y="3891698"/>
              <a:chExt cx="1010332" cy="832701"/>
            </a:xfrm>
          </p:grpSpPr>
          <p:pic>
            <p:nvPicPr>
              <p:cNvPr id="1229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3324" y="3891698"/>
                <a:ext cx="522293" cy="832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5"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70484" y="3917124"/>
                <a:ext cx="413172" cy="80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296" name="TextBox 1"/>
            <p:cNvSpPr txBox="1">
              <a:spLocks noChangeArrowheads="1"/>
            </p:cNvSpPr>
            <p:nvPr/>
          </p:nvSpPr>
          <p:spPr bwMode="auto">
            <a:xfrm>
              <a:off x="2144924" y="1600200"/>
              <a:ext cx="18108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smtClean="0"/>
                <a:t>Small &amp; Micro</a:t>
              </a:r>
              <a:endParaRPr lang="en-US" altLang="en-US" sz="1600" b="1" dirty="0"/>
            </a:p>
            <a:p>
              <a:pPr eaLnBrk="1" hangingPunct="1">
                <a:spcBef>
                  <a:spcPct val="0"/>
                </a:spcBef>
                <a:buFontTx/>
                <a:buNone/>
              </a:pPr>
              <a:r>
                <a:rPr lang="en-US" altLang="en-US" sz="1600" b="1" dirty="0"/>
                <a:t>Entrepreneurs</a:t>
              </a:r>
              <a:endParaRPr lang="en-MY" altLang="en-US" sz="1600" b="1" dirty="0"/>
            </a:p>
          </p:txBody>
        </p:sp>
        <p:sp>
          <p:nvSpPr>
            <p:cNvPr id="12297" name="TextBox 16"/>
            <p:cNvSpPr txBox="1">
              <a:spLocks noChangeArrowheads="1"/>
            </p:cNvSpPr>
            <p:nvPr/>
          </p:nvSpPr>
          <p:spPr bwMode="auto">
            <a:xfrm>
              <a:off x="2161592" y="3657600"/>
              <a:ext cx="225800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smtClean="0"/>
                <a:t>Student</a:t>
              </a:r>
            </a:p>
            <a:p>
              <a:pPr eaLnBrk="1" hangingPunct="1">
                <a:spcBef>
                  <a:spcPct val="0"/>
                </a:spcBef>
                <a:buFontTx/>
                <a:buNone/>
              </a:pPr>
              <a:r>
                <a:rPr lang="en-US" altLang="en-US" sz="1600" b="1" dirty="0" smtClean="0"/>
                <a:t>Under </a:t>
              </a:r>
              <a:r>
                <a:rPr lang="en-US" altLang="en-US" sz="1600" b="1" dirty="0"/>
                <a:t>Graduate </a:t>
              </a:r>
              <a:r>
                <a:rPr lang="en-US" altLang="en-US" sz="1600" b="1" dirty="0" smtClean="0"/>
                <a:t>Student</a:t>
              </a:r>
            </a:p>
            <a:p>
              <a:pPr eaLnBrk="1" hangingPunct="1">
                <a:spcBef>
                  <a:spcPct val="0"/>
                </a:spcBef>
                <a:buFontTx/>
                <a:buNone/>
              </a:pPr>
              <a:r>
                <a:rPr lang="en-US" altLang="en-US" sz="1600" b="1" dirty="0" smtClean="0"/>
                <a:t>Graduates</a:t>
              </a:r>
              <a:endParaRPr lang="en-MY" altLang="en-US" sz="1600" b="1" dirty="0"/>
            </a:p>
          </p:txBody>
        </p:sp>
        <p:sp>
          <p:nvSpPr>
            <p:cNvPr id="12298" name="TextBox 17"/>
            <p:cNvSpPr txBox="1">
              <a:spLocks noChangeArrowheads="1"/>
            </p:cNvSpPr>
            <p:nvPr/>
          </p:nvSpPr>
          <p:spPr bwMode="auto">
            <a:xfrm>
              <a:off x="2161592" y="4807803"/>
              <a:ext cx="202940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smtClean="0"/>
                <a:t>SPM Leavers</a:t>
              </a:r>
            </a:p>
            <a:p>
              <a:pPr eaLnBrk="1" hangingPunct="1">
                <a:spcBef>
                  <a:spcPct val="0"/>
                </a:spcBef>
                <a:buFontTx/>
                <a:buNone/>
              </a:pPr>
              <a:r>
                <a:rPr lang="en-US" altLang="en-US" sz="1600" b="1" dirty="0" smtClean="0"/>
                <a:t>Unemployed</a:t>
              </a:r>
            </a:p>
            <a:p>
              <a:pPr eaLnBrk="1" hangingPunct="1">
                <a:spcBef>
                  <a:spcPct val="0"/>
                </a:spcBef>
                <a:buFontTx/>
                <a:buNone/>
              </a:pPr>
              <a:r>
                <a:rPr lang="en-US" altLang="en-US" sz="1600" b="1" dirty="0" smtClean="0"/>
                <a:t>Others </a:t>
              </a:r>
              <a:endParaRPr lang="en-MY" altLang="en-US" sz="1600" b="1" dirty="0"/>
            </a:p>
          </p:txBody>
        </p:sp>
        <p:pic>
          <p:nvPicPr>
            <p:cNvPr id="12299"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524" y="1447800"/>
              <a:ext cx="855871" cy="854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6392" y="2554709"/>
              <a:ext cx="1388608" cy="950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
            <p:cNvSpPr txBox="1">
              <a:spLocks noChangeArrowheads="1"/>
            </p:cNvSpPr>
            <p:nvPr/>
          </p:nvSpPr>
          <p:spPr bwMode="auto">
            <a:xfrm>
              <a:off x="2133600" y="2598003"/>
              <a:ext cx="2286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smtClean="0"/>
                <a:t>Women Entrepreneurs</a:t>
              </a:r>
            </a:p>
            <a:p>
              <a:pPr eaLnBrk="1" hangingPunct="1">
                <a:spcBef>
                  <a:spcPct val="0"/>
                </a:spcBef>
                <a:buFontTx/>
                <a:buNone/>
              </a:pPr>
              <a:r>
                <a:rPr lang="en-US" altLang="en-US" sz="1600" b="1" dirty="0" smtClean="0"/>
                <a:t>Single Parent</a:t>
              </a:r>
            </a:p>
            <a:p>
              <a:pPr eaLnBrk="1" hangingPunct="1">
                <a:spcBef>
                  <a:spcPct val="0"/>
                </a:spcBef>
                <a:buFontTx/>
                <a:buNone/>
              </a:pPr>
              <a:r>
                <a:rPr lang="en-US" altLang="en-US" sz="1600" b="1" dirty="0" smtClean="0"/>
                <a:t>Part-Time Housewife</a:t>
              </a:r>
              <a:endParaRPr lang="en-MY" altLang="en-US" sz="1600" b="1" dirty="0"/>
            </a:p>
          </p:txBody>
        </p:sp>
        <p:sp>
          <p:nvSpPr>
            <p:cNvPr id="3" name="TextBox 2"/>
            <p:cNvSpPr txBox="1"/>
            <p:nvPr/>
          </p:nvSpPr>
          <p:spPr>
            <a:xfrm>
              <a:off x="4572000" y="1828800"/>
              <a:ext cx="2231573" cy="1508105"/>
            </a:xfrm>
            <a:prstGeom prst="rect">
              <a:avLst/>
            </a:prstGeom>
            <a:noFill/>
          </p:spPr>
          <p:txBody>
            <a:bodyPr wrap="none" rtlCol="0">
              <a:spAutoFit/>
            </a:bodyPr>
            <a:lstStyle/>
            <a:p>
              <a:pPr algn="ctr"/>
              <a:r>
                <a:rPr lang="en-US" sz="2000" b="1" dirty="0" smtClean="0">
                  <a:solidFill>
                    <a:srgbClr val="FF0000"/>
                  </a:solidFill>
                </a:rPr>
                <a:t>PRE-REQUISITE</a:t>
              </a:r>
            </a:p>
            <a:p>
              <a:pPr algn="ctr"/>
              <a:r>
                <a:rPr lang="en-US" b="1" dirty="0" smtClean="0"/>
                <a:t>PC Literate</a:t>
              </a:r>
            </a:p>
            <a:p>
              <a:pPr algn="ctr"/>
              <a:r>
                <a:rPr lang="en-US" b="1" dirty="0" smtClean="0"/>
                <a:t>SRP/ PMR Holder</a:t>
              </a:r>
            </a:p>
            <a:p>
              <a:pPr algn="ctr"/>
              <a:r>
                <a:rPr lang="en-US" b="1" dirty="0" smtClean="0"/>
                <a:t>Minimum 10-20 </a:t>
              </a:r>
              <a:r>
                <a:rPr lang="en-US" b="1" dirty="0" err="1" smtClean="0"/>
                <a:t>Pax</a:t>
              </a:r>
              <a:endParaRPr lang="en-US" b="1" dirty="0" smtClean="0"/>
            </a:p>
            <a:p>
              <a:pPr algn="ctr"/>
              <a:r>
                <a:rPr lang="en-US" b="1" dirty="0" smtClean="0"/>
                <a:t>Registered with PI1M</a:t>
              </a:r>
              <a:endParaRPr lang="en-MY" b="1" dirty="0"/>
            </a:p>
          </p:txBody>
        </p:sp>
      </p:grpSp>
      <p:sp>
        <p:nvSpPr>
          <p:cNvPr id="7" name="Slide Number Placeholder 6"/>
          <p:cNvSpPr>
            <a:spLocks noGrp="1"/>
          </p:cNvSpPr>
          <p:nvPr>
            <p:ph type="sldNum" sz="quarter" idx="12"/>
          </p:nvPr>
        </p:nvSpPr>
        <p:spPr/>
        <p:txBody>
          <a:bodyPr/>
          <a:lstStyle/>
          <a:p>
            <a:pPr>
              <a:defRPr/>
            </a:pPr>
            <a:fld id="{10900C66-51F3-40B7-ADF9-FB7B495E0E52}" type="slidenum">
              <a:rPr lang="en-US" smtClean="0"/>
              <a:pPr>
                <a:defRPr/>
              </a:pPr>
              <a:t>15</a:t>
            </a:fld>
            <a:endParaRPr lang="en-US" dirty="0"/>
          </a:p>
        </p:txBody>
      </p:sp>
    </p:spTree>
    <p:extLst>
      <p:ext uri="{BB962C8B-B14F-4D97-AF65-F5344CB8AC3E}">
        <p14:creationId xmlns:p14="http://schemas.microsoft.com/office/powerpoint/2010/main" val="2429210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814705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SITS continuous learning</a:t>
            </a:r>
            <a:endParaRPr lang="en-MY" sz="2000" dirty="0">
              <a:solidFill>
                <a:schemeClr val="tx1"/>
              </a:solidFill>
              <a:latin typeface="Arial Black"/>
            </a:endParaRPr>
          </a:p>
        </p:txBody>
      </p:sp>
      <p:graphicFrame>
        <p:nvGraphicFramePr>
          <p:cNvPr id="6" name="Table 5"/>
          <p:cNvGraphicFramePr>
            <a:graphicFrameLocks noGrp="1"/>
          </p:cNvGraphicFramePr>
          <p:nvPr>
            <p:extLst>
              <p:ext uri="{D42A27DB-BD31-4B8C-83A1-F6EECF244321}">
                <p14:modId xmlns:p14="http://schemas.microsoft.com/office/powerpoint/2010/main" val="1147986083"/>
              </p:ext>
            </p:extLst>
          </p:nvPr>
        </p:nvGraphicFramePr>
        <p:xfrm>
          <a:off x="457200" y="914400"/>
          <a:ext cx="8147050" cy="5150838"/>
        </p:xfrm>
        <a:graphic>
          <a:graphicData uri="http://schemas.openxmlformats.org/drawingml/2006/table">
            <a:tbl>
              <a:tblPr firstRow="1" bandRow="1">
                <a:tableStyleId>{5C22544A-7EE6-4342-B048-85BDC9FD1C3A}</a:tableStyleId>
              </a:tblPr>
              <a:tblGrid>
                <a:gridCol w="750386"/>
                <a:gridCol w="2358357"/>
                <a:gridCol w="2358357"/>
                <a:gridCol w="2679950"/>
              </a:tblGrid>
              <a:tr h="269527">
                <a:tc>
                  <a:txBody>
                    <a:bodyPr/>
                    <a:lstStyle/>
                    <a:p>
                      <a:pPr algn="ctr"/>
                      <a:r>
                        <a:rPr lang="en-US" sz="1600" dirty="0" smtClean="0"/>
                        <a:t>NO.</a:t>
                      </a:r>
                      <a:endParaRPr lang="en-MY" sz="1600" dirty="0"/>
                    </a:p>
                  </a:txBody>
                  <a:tcPr marL="91423" marR="91423" marT="45673" marB="45673"/>
                </a:tc>
                <a:tc>
                  <a:txBody>
                    <a:bodyPr/>
                    <a:lstStyle/>
                    <a:p>
                      <a:pPr algn="ctr"/>
                      <a:r>
                        <a:rPr lang="en-MY" sz="1600" dirty="0" smtClean="0"/>
                        <a:t>TRAINING MODULES</a:t>
                      </a:r>
                      <a:endParaRPr lang="en-MY" sz="1600" dirty="0"/>
                    </a:p>
                  </a:txBody>
                  <a:tcPr marL="91423" marR="91423" marT="45673" marB="45673"/>
                </a:tc>
                <a:tc>
                  <a:txBody>
                    <a:bodyPr/>
                    <a:lstStyle/>
                    <a:p>
                      <a:pPr algn="ctr"/>
                      <a:r>
                        <a:rPr lang="en-US" sz="1600" dirty="0" smtClean="0"/>
                        <a:t>METHOD</a:t>
                      </a:r>
                      <a:r>
                        <a:rPr lang="en-US" sz="1600" baseline="0" dirty="0" smtClean="0"/>
                        <a:t> OF TRAINING</a:t>
                      </a:r>
                    </a:p>
                    <a:p>
                      <a:pPr algn="ctr"/>
                      <a:endParaRPr lang="en-MY" sz="1600" dirty="0"/>
                    </a:p>
                  </a:txBody>
                  <a:tcPr marL="91423" marR="91423" marT="45673" marB="45673"/>
                </a:tc>
                <a:tc>
                  <a:txBody>
                    <a:bodyPr/>
                    <a:lstStyle/>
                    <a:p>
                      <a:pPr algn="ctr"/>
                      <a:r>
                        <a:rPr lang="en-MY" sz="1600" dirty="0" smtClean="0"/>
                        <a:t>SYLLABUS</a:t>
                      </a:r>
                      <a:endParaRPr lang="en-MY" sz="1600" dirty="0"/>
                    </a:p>
                  </a:txBody>
                  <a:tcPr marL="91423" marR="91423" marT="45673" marB="45673"/>
                </a:tc>
              </a:tr>
              <a:tr h="618454">
                <a:tc rowSpan="2">
                  <a:txBody>
                    <a:bodyPr/>
                    <a:lstStyle/>
                    <a:p>
                      <a:pPr algn="ctr"/>
                      <a:r>
                        <a:rPr lang="en-US" sz="1600" dirty="0" smtClean="0"/>
                        <a:t>DAY 1</a:t>
                      </a:r>
                      <a:endParaRPr lang="en-MY" sz="1600" dirty="0"/>
                    </a:p>
                    <a:p>
                      <a:pPr algn="ctr"/>
                      <a:endParaRPr lang="en-MY" sz="1600" dirty="0"/>
                    </a:p>
                  </a:txBody>
                  <a:tcPr marL="91423" marR="91423" marT="45673" marB="45673" anchor="ctr">
                    <a:solidFill>
                      <a:schemeClr val="accent5">
                        <a:lumMod val="20000"/>
                        <a:lumOff val="80000"/>
                      </a:schemeClr>
                    </a:solidFill>
                  </a:tcPr>
                </a:tc>
                <a:tc>
                  <a:txBody>
                    <a:bodyPr/>
                    <a:lstStyle/>
                    <a:p>
                      <a:pPr algn="l"/>
                      <a:r>
                        <a:rPr lang="en-MY" sz="1600" dirty="0" smtClean="0"/>
                        <a:t>Basic Accounting &amp; Business Documentation</a:t>
                      </a:r>
                    </a:p>
                  </a:txBody>
                  <a:tcPr marL="91423" marR="91423" marT="45673" marB="45673" anchor="ctr">
                    <a:solidFill>
                      <a:schemeClr val="accent5">
                        <a:lumMod val="20000"/>
                        <a:lumOff val="80000"/>
                      </a:schemeClr>
                    </a:solidFill>
                  </a:tcPr>
                </a:tc>
                <a:tc rowSpan="4">
                  <a:txBody>
                    <a:bodyPr/>
                    <a:lstStyle/>
                    <a:p>
                      <a:pPr marL="171450" indent="-171450" algn="l">
                        <a:buFont typeface="Wingdings" panose="05000000000000000000" pitchFamily="2" charset="2"/>
                        <a:buChar char="ü"/>
                      </a:pPr>
                      <a:r>
                        <a:rPr lang="en-US" sz="1600" b="1" dirty="0" smtClean="0"/>
                        <a:t>Class</a:t>
                      </a:r>
                      <a:r>
                        <a:rPr lang="en-US" sz="1600" b="1" baseline="0" dirty="0" smtClean="0"/>
                        <a:t> Room</a:t>
                      </a:r>
                    </a:p>
                    <a:p>
                      <a:pPr marL="171450" indent="-171450" algn="l">
                        <a:buFont typeface="Wingdings" panose="05000000000000000000" pitchFamily="2" charset="2"/>
                        <a:buChar char="ü"/>
                      </a:pPr>
                      <a:r>
                        <a:rPr lang="en-US" sz="1600" baseline="0" dirty="0" smtClean="0"/>
                        <a:t>Online Seminar (Webinar)</a:t>
                      </a:r>
                    </a:p>
                    <a:p>
                      <a:pPr marL="171450" indent="-171450" algn="l">
                        <a:buFont typeface="Wingdings" panose="05000000000000000000" pitchFamily="2" charset="2"/>
                        <a:buChar char="ü"/>
                      </a:pPr>
                      <a:r>
                        <a:rPr lang="en-US" sz="1600" baseline="0" dirty="0" smtClean="0"/>
                        <a:t>Online Training Video &amp; Tutorial</a:t>
                      </a:r>
                    </a:p>
                    <a:p>
                      <a:pPr marL="171450" indent="-171450" algn="l">
                        <a:buFont typeface="Wingdings" panose="05000000000000000000" pitchFamily="2" charset="2"/>
                        <a:buChar char="ü"/>
                      </a:pPr>
                      <a:r>
                        <a:rPr lang="en-US" sz="1600" baseline="0" dirty="0" smtClean="0"/>
                        <a:t>Online Training Material</a:t>
                      </a:r>
                    </a:p>
                    <a:p>
                      <a:pPr marL="171450" indent="-171450" algn="l">
                        <a:buFont typeface="Wingdings" panose="05000000000000000000" pitchFamily="2" charset="2"/>
                        <a:buChar char="ü"/>
                      </a:pPr>
                      <a:r>
                        <a:rPr lang="en-US" sz="1600" baseline="0" dirty="0" smtClean="0"/>
                        <a:t>Online Test &amp; Examinations</a:t>
                      </a:r>
                      <a:endParaRPr lang="en-MY" sz="1600" dirty="0"/>
                    </a:p>
                  </a:txBody>
                  <a:tcPr marL="91423" marR="91423" marT="45673" marB="45673" anchor="ctr">
                    <a:solidFill>
                      <a:schemeClr val="accent5">
                        <a:lumMod val="20000"/>
                        <a:lumOff val="80000"/>
                      </a:schemeClr>
                    </a:solidFill>
                  </a:tcPr>
                </a:tc>
                <a:tc rowSpan="4">
                  <a:txBody>
                    <a:bodyPr/>
                    <a:lstStyle/>
                    <a:p>
                      <a:pPr marL="0" marR="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MY" sz="1600" u="none" strike="noStrike" baseline="0" dirty="0" smtClean="0"/>
                        <a:t>Objective: </a:t>
                      </a:r>
                      <a:r>
                        <a:rPr lang="en-MY" sz="1600" dirty="0" smtClean="0"/>
                        <a:t>To </a:t>
                      </a:r>
                      <a:r>
                        <a:rPr lang="en-US" sz="1600" dirty="0" smtClean="0"/>
                        <a:t>Maintain Systematic Records of Business Transaction in Order to Generate Various Report</a:t>
                      </a:r>
                      <a:r>
                        <a:rPr lang="en-US" sz="1600" baseline="0" dirty="0" smtClean="0"/>
                        <a:t>.</a:t>
                      </a:r>
                    </a:p>
                    <a:p>
                      <a:pPr marL="742950" lvl="1" indent="-285750" algn="l">
                        <a:buFont typeface="Wingdings" panose="05000000000000000000" pitchFamily="2" charset="2"/>
                        <a:buChar char="ü"/>
                      </a:pPr>
                      <a:r>
                        <a:rPr lang="en-MY" sz="1600" u="none" strike="noStrike" baseline="0" dirty="0" smtClean="0"/>
                        <a:t>Company Setup</a:t>
                      </a:r>
                    </a:p>
                    <a:p>
                      <a:pPr marL="742950" lvl="1" indent="-285750" algn="l">
                        <a:buFont typeface="Wingdings" panose="05000000000000000000" pitchFamily="2" charset="2"/>
                        <a:buChar char="ü"/>
                      </a:pPr>
                      <a:r>
                        <a:rPr lang="en-MY" sz="1600" u="none" strike="noStrike" baseline="0" dirty="0" smtClean="0"/>
                        <a:t>User Setup </a:t>
                      </a:r>
                    </a:p>
                    <a:p>
                      <a:pPr marL="742950" lvl="1" indent="-285750" algn="l">
                        <a:buFont typeface="Wingdings" panose="05000000000000000000" pitchFamily="2" charset="2"/>
                        <a:buChar char="ü"/>
                      </a:pPr>
                      <a:r>
                        <a:rPr lang="en-MY" sz="1600" u="none" strike="noStrike" baseline="0" dirty="0" smtClean="0"/>
                        <a:t>User Access Right </a:t>
                      </a:r>
                    </a:p>
                    <a:p>
                      <a:pPr marL="742950" lvl="1" indent="-285750" algn="l">
                        <a:buFont typeface="Wingdings" panose="05000000000000000000" pitchFamily="2" charset="2"/>
                        <a:buChar char="ü"/>
                      </a:pPr>
                      <a:r>
                        <a:rPr lang="en-MY" sz="1600" u="none" strike="noStrike" baseline="0" dirty="0" smtClean="0"/>
                        <a:t>Chart of Account </a:t>
                      </a:r>
                    </a:p>
                    <a:p>
                      <a:pPr marL="742950" lvl="1" indent="-285750" algn="l">
                        <a:buFont typeface="Wingdings" panose="05000000000000000000" pitchFamily="2" charset="2"/>
                        <a:buChar char="ü"/>
                      </a:pPr>
                      <a:r>
                        <a:rPr lang="en-MY" sz="1600" u="none" strike="noStrike" baseline="0" dirty="0" smtClean="0"/>
                        <a:t>System &amp; General Setup</a:t>
                      </a:r>
                    </a:p>
                    <a:p>
                      <a:pPr marL="742950" lvl="1" indent="-285750" algn="l">
                        <a:buFont typeface="Wingdings" panose="05000000000000000000" pitchFamily="2" charset="2"/>
                        <a:buChar char="ü"/>
                      </a:pPr>
                      <a:r>
                        <a:rPr lang="en-MY" sz="1600" u="none" strike="noStrike" baseline="0" dirty="0" smtClean="0"/>
                        <a:t>Form Setup</a:t>
                      </a:r>
                    </a:p>
                    <a:p>
                      <a:pPr marL="742950" lvl="1" indent="-285750" algn="l">
                        <a:buFont typeface="Wingdings" panose="05000000000000000000" pitchFamily="2" charset="2"/>
                        <a:buChar char="ü"/>
                      </a:pPr>
                      <a:r>
                        <a:rPr lang="en-MY" sz="1600" u="none" strike="noStrike" baseline="0" dirty="0" smtClean="0"/>
                        <a:t>Financial Year Calendar</a:t>
                      </a:r>
                      <a:endParaRPr lang="en-US" sz="1600" baseline="0" dirty="0" smtClean="0"/>
                    </a:p>
                  </a:txBody>
                  <a:tcPr marL="91423" marR="91423" marT="45673" marB="45673" anchor="ctr">
                    <a:solidFill>
                      <a:schemeClr val="accent5">
                        <a:lumMod val="20000"/>
                        <a:lumOff val="80000"/>
                      </a:schemeClr>
                    </a:solidFill>
                  </a:tcPr>
                </a:tc>
              </a:tr>
              <a:tr h="792917">
                <a:tc vMerge="1">
                  <a:txBody>
                    <a:bodyPr/>
                    <a:lstStyle/>
                    <a:p>
                      <a:pPr algn="ctr"/>
                      <a:endParaRPr lang="en-MY" sz="1200" dirty="0"/>
                    </a:p>
                  </a:txBody>
                  <a:tcPr marL="91423" marR="91423" marT="45686" marB="4568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MY" sz="1600" dirty="0" smtClean="0"/>
                        <a:t>SPSLite Training &amp; Basic/ Advance SPSLite Website Training </a:t>
                      </a:r>
                    </a:p>
                  </a:txBody>
                  <a:tcPr marL="91423" marR="91423" marT="45673" marB="45673" anchor="ctr">
                    <a:solidFill>
                      <a:schemeClr val="accent5">
                        <a:lumMod val="20000"/>
                        <a:lumOff val="80000"/>
                      </a:schemeClr>
                    </a:solidFill>
                  </a:tcPr>
                </a:tc>
                <a:tc vMerge="1">
                  <a:txBody>
                    <a:bodyPr/>
                    <a:lstStyle/>
                    <a:p>
                      <a:pPr algn="l"/>
                      <a:endParaRPr lang="en-MY" sz="1100" dirty="0" smtClean="0"/>
                    </a:p>
                  </a:txBody>
                  <a:tcPr marL="91423" marR="91423" marT="45673" marB="45673" anchor="ctr"/>
                </a:tc>
                <a:tc vMerge="1">
                  <a:txBody>
                    <a:bodyPr/>
                    <a:lstStyle/>
                    <a:p>
                      <a:pPr algn="ctr"/>
                      <a:endParaRPr lang="en-MY" sz="1200" dirty="0" smtClean="0"/>
                    </a:p>
                  </a:txBody>
                  <a:tcPr marL="91423" marR="91423" marT="45686" marB="45686"/>
                </a:tc>
              </a:tr>
              <a:tr h="792917">
                <a:tc>
                  <a:txBody>
                    <a:bodyPr/>
                    <a:lstStyle/>
                    <a:p>
                      <a:pPr algn="ctr"/>
                      <a:endParaRPr lang="en-US" sz="1600" dirty="0" smtClean="0"/>
                    </a:p>
                    <a:p>
                      <a:pPr algn="ctr"/>
                      <a:r>
                        <a:rPr lang="en-US" sz="1600" dirty="0" smtClean="0"/>
                        <a:t>DAY 2</a:t>
                      </a:r>
                    </a:p>
                    <a:p>
                      <a:pPr algn="ctr"/>
                      <a:endParaRPr lang="en-MY" sz="1600" dirty="0"/>
                    </a:p>
                  </a:txBody>
                  <a:tcPr marL="91423" marR="91423" marT="45673" marB="45673" anchor="ctr">
                    <a:solidFill>
                      <a:schemeClr val="accent5">
                        <a:lumMod val="20000"/>
                        <a:lumOff val="80000"/>
                      </a:schemeClr>
                    </a:solidFill>
                  </a:tcPr>
                </a:tc>
                <a:tc>
                  <a:txBody>
                    <a:bodyPr/>
                    <a:lstStyle/>
                    <a:p>
                      <a:pPr algn="l"/>
                      <a:r>
                        <a:rPr lang="en-MY" sz="1600" dirty="0" smtClean="0"/>
                        <a:t>SPS Training</a:t>
                      </a:r>
                      <a:endParaRPr lang="en-MY" sz="1600" dirty="0"/>
                    </a:p>
                  </a:txBody>
                  <a:tcPr marL="91423" marR="91423" marT="45673" marB="45673" anchor="ctr">
                    <a:solidFill>
                      <a:schemeClr val="accent5">
                        <a:lumMod val="20000"/>
                        <a:lumOff val="80000"/>
                      </a:schemeClr>
                    </a:solidFill>
                  </a:tcPr>
                </a:tc>
                <a:tc vMerge="1">
                  <a:txBody>
                    <a:bodyPr/>
                    <a:lstStyle/>
                    <a:p>
                      <a:pPr algn="l"/>
                      <a:endParaRPr lang="en-MY" sz="1100" dirty="0"/>
                    </a:p>
                  </a:txBody>
                  <a:tcPr marL="91423" marR="91423" marT="45673" marB="45673" anchor="ctr"/>
                </a:tc>
                <a:tc vMerge="1">
                  <a:txBody>
                    <a:bodyPr/>
                    <a:lstStyle/>
                    <a:p>
                      <a:pPr algn="ctr"/>
                      <a:endParaRPr lang="en-MY" sz="1200" dirty="0" smtClean="0"/>
                    </a:p>
                  </a:txBody>
                  <a:tcPr marL="91423" marR="91423" marT="45686" marB="45686"/>
                </a:tc>
              </a:tr>
              <a:tr h="569485">
                <a:tc>
                  <a:txBody>
                    <a:bodyPr/>
                    <a:lstStyle/>
                    <a:p>
                      <a:pPr algn="ctr"/>
                      <a:endParaRPr lang="en-US" sz="1600" dirty="0" smtClean="0"/>
                    </a:p>
                    <a:p>
                      <a:pPr algn="ctr"/>
                      <a:r>
                        <a:rPr lang="en-US" sz="1600" dirty="0" smtClean="0"/>
                        <a:t>DAY 3</a:t>
                      </a:r>
                    </a:p>
                    <a:p>
                      <a:pPr algn="ctr"/>
                      <a:endParaRPr lang="en-MY" sz="1600" dirty="0"/>
                    </a:p>
                  </a:txBody>
                  <a:tcPr marL="91423" marR="91423" marT="45673" marB="45673" anchor="ctr">
                    <a:solidFill>
                      <a:schemeClr val="accent5">
                        <a:lumMod val="20000"/>
                        <a:lumOff val="80000"/>
                      </a:schemeClr>
                    </a:solidFill>
                  </a:tcPr>
                </a:tc>
                <a:tc>
                  <a:txBody>
                    <a:bodyPr/>
                    <a:lstStyle/>
                    <a:p>
                      <a:pPr algn="l"/>
                      <a:r>
                        <a:rPr lang="en-US" sz="1600" dirty="0" smtClean="0"/>
                        <a:t>Revision</a:t>
                      </a:r>
                    </a:p>
                    <a:p>
                      <a:pPr algn="l"/>
                      <a:r>
                        <a:rPr lang="en-US" sz="1600" dirty="0" smtClean="0"/>
                        <a:t>Examination</a:t>
                      </a:r>
                      <a:endParaRPr lang="en-MY" sz="1600" dirty="0"/>
                    </a:p>
                  </a:txBody>
                  <a:tcPr marL="91423" marR="91423" marT="45673" marB="45673" anchor="ctr">
                    <a:solidFill>
                      <a:schemeClr val="accent5">
                        <a:lumMod val="20000"/>
                        <a:lumOff val="80000"/>
                      </a:schemeClr>
                    </a:solidFill>
                  </a:tcPr>
                </a:tc>
                <a:tc vMerge="1">
                  <a:txBody>
                    <a:bodyPr/>
                    <a:lstStyle/>
                    <a:p>
                      <a:pPr algn="l"/>
                      <a:endParaRPr lang="en-MY" sz="1100" dirty="0"/>
                    </a:p>
                  </a:txBody>
                  <a:tcPr marL="91423" marR="91423" marT="45673" marB="45673" anchor="ctr"/>
                </a:tc>
                <a:tc vMerge="1">
                  <a:txBody>
                    <a:bodyPr/>
                    <a:lstStyle/>
                    <a:p>
                      <a:pPr algn="ctr"/>
                      <a:endParaRPr lang="en-MY" sz="1200" dirty="0" smtClean="0"/>
                    </a:p>
                  </a:txBody>
                  <a:tcPr marL="91423" marR="91423" marT="45686" marB="45686"/>
                </a:tc>
              </a:tr>
              <a:tr h="1243722">
                <a:tc gridSpan="4">
                  <a:txBody>
                    <a:bodyPr/>
                    <a:lstStyle/>
                    <a:p>
                      <a:pPr marL="285750" indent="-285750">
                        <a:buFont typeface="Arial" panose="020B0604020202020204" pitchFamily="34" charset="0"/>
                        <a:buChar char="•"/>
                      </a:pPr>
                      <a:r>
                        <a:rPr lang="en-US" altLang="en-US" sz="1600" b="1" dirty="0" smtClean="0"/>
                        <a:t>Anticipated Class Room Training for 600 PI1M</a:t>
                      </a:r>
                    </a:p>
                    <a:p>
                      <a:pPr marL="628650" lvl="1" indent="-171450">
                        <a:buFont typeface="Wingdings" panose="05000000000000000000" pitchFamily="2" charset="2"/>
                        <a:buChar char="ü"/>
                      </a:pPr>
                      <a:r>
                        <a:rPr lang="en-US" altLang="en-US" sz="1600" dirty="0" smtClean="0"/>
                        <a:t>Min 10-20 Participation Per</a:t>
                      </a:r>
                      <a:r>
                        <a:rPr lang="en-US" altLang="en-US" sz="1600" baseline="0" dirty="0" smtClean="0"/>
                        <a:t> Training</a:t>
                      </a:r>
                      <a:endParaRPr lang="en-US" altLang="en-US" sz="1600" dirty="0" smtClean="0"/>
                    </a:p>
                    <a:p>
                      <a:pPr marL="628650" lvl="1" indent="-171450">
                        <a:buFont typeface="Wingdings" panose="05000000000000000000" pitchFamily="2" charset="2"/>
                        <a:buChar char="ü"/>
                      </a:pPr>
                      <a:r>
                        <a:rPr lang="en-US" altLang="en-US" sz="1600" dirty="0" smtClean="0"/>
                        <a:t>3 Modules (SPS, </a:t>
                      </a:r>
                      <a:r>
                        <a:rPr lang="en-US" altLang="en-US" sz="1600" dirty="0" err="1" smtClean="0"/>
                        <a:t>SPSLite</a:t>
                      </a:r>
                      <a:r>
                        <a:rPr lang="en-US" altLang="en-US" sz="1600" dirty="0" smtClean="0"/>
                        <a:t> &amp; </a:t>
                      </a:r>
                      <a:r>
                        <a:rPr lang="en-US" altLang="en-US" sz="1600" dirty="0" err="1" smtClean="0"/>
                        <a:t>SPSWeb</a:t>
                      </a:r>
                      <a:r>
                        <a:rPr lang="en-US" altLang="en-US" sz="1600" dirty="0" smtClean="0"/>
                        <a:t>)</a:t>
                      </a:r>
                    </a:p>
                    <a:p>
                      <a:pPr marL="628650" lvl="1" indent="-171450">
                        <a:buFont typeface="Wingdings" panose="05000000000000000000" pitchFamily="2" charset="2"/>
                        <a:buChar char="ü"/>
                      </a:pPr>
                      <a:r>
                        <a:rPr lang="en-US" altLang="en-US" sz="1600" dirty="0" smtClean="0"/>
                        <a:t>2 Days Training + 1 Day Exam</a:t>
                      </a:r>
                    </a:p>
                    <a:p>
                      <a:pPr marL="628650" lvl="1" indent="-171450">
                        <a:buFont typeface="Wingdings" panose="05000000000000000000" pitchFamily="2" charset="2"/>
                        <a:buChar char="ü"/>
                      </a:pPr>
                      <a:r>
                        <a:rPr lang="en-US" altLang="en-US" sz="1600" dirty="0" smtClean="0"/>
                        <a:t>5 Years Continuous Learning</a:t>
                      </a:r>
                    </a:p>
                  </a:txBody>
                  <a:tcPr marL="91423" marR="91423" marT="45673" marB="45673" anchor="ctr">
                    <a:solidFill>
                      <a:schemeClr val="accent5">
                        <a:lumMod val="20000"/>
                        <a:lumOff val="80000"/>
                      </a:schemeClr>
                    </a:solidFill>
                  </a:tcPr>
                </a:tc>
                <a:tc hMerge="1">
                  <a:txBody>
                    <a:bodyPr/>
                    <a:lstStyle/>
                    <a:p>
                      <a:pPr algn="l"/>
                      <a:endParaRPr lang="en-MY" sz="1100" dirty="0" smtClean="0"/>
                    </a:p>
                  </a:txBody>
                  <a:tcPr marL="91423" marR="91423" marT="45673" marB="45673" anchor="ctr">
                    <a:solidFill>
                      <a:schemeClr val="accent6">
                        <a:lumMod val="20000"/>
                        <a:lumOff val="80000"/>
                      </a:schemeClr>
                    </a:solidFill>
                  </a:tcPr>
                </a:tc>
                <a:tc hMerge="1">
                  <a:txBody>
                    <a:bodyPr/>
                    <a:lstStyle/>
                    <a:p>
                      <a:pPr algn="l"/>
                      <a:endParaRPr lang="en-MY" sz="1100" dirty="0" smtClean="0"/>
                    </a:p>
                  </a:txBody>
                  <a:tcPr marL="91423" marR="91423" marT="45673" marB="45673" anchor="ctr">
                    <a:solidFill>
                      <a:schemeClr val="accent6">
                        <a:lumMod val="20000"/>
                        <a:lumOff val="80000"/>
                      </a:schemeClr>
                    </a:solidFill>
                  </a:tcPr>
                </a:tc>
                <a:tc hMerge="1">
                  <a:txBody>
                    <a:bodyPr/>
                    <a:lstStyle/>
                    <a:p>
                      <a:pPr algn="ctr"/>
                      <a:endParaRPr lang="en-MY" sz="1100" dirty="0" smtClean="0"/>
                    </a:p>
                  </a:txBody>
                  <a:tcPr marL="91423" marR="91423" marT="45673" marB="45673" anchor="ctr">
                    <a:solidFill>
                      <a:schemeClr val="accent6">
                        <a:lumMod val="20000"/>
                        <a:lumOff val="80000"/>
                      </a:schemeClr>
                    </a:solidFill>
                  </a:tcPr>
                </a:tc>
              </a:tr>
            </a:tbl>
          </a:graphicData>
        </a:graphic>
      </p:graphicFrame>
      <p:pic>
        <p:nvPicPr>
          <p:cNvPr id="4" name="Picture 2" descr="Image resul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332405">
            <a:off x="4942537" y="4256507"/>
            <a:ext cx="1753335" cy="175903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16</a:t>
            </a:fld>
            <a:endParaRPr lang="en-US" dirty="0"/>
          </a:p>
        </p:txBody>
      </p:sp>
    </p:spTree>
    <p:extLst>
      <p:ext uri="{BB962C8B-B14F-4D97-AF65-F5344CB8AC3E}">
        <p14:creationId xmlns:p14="http://schemas.microsoft.com/office/powerpoint/2010/main" val="2013239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814705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Trainer criteria</a:t>
            </a:r>
            <a:endParaRPr lang="en-MY" sz="2000" dirty="0">
              <a:solidFill>
                <a:schemeClr val="tx1"/>
              </a:solidFill>
              <a:latin typeface="Arial Black"/>
            </a:endParaRPr>
          </a:p>
        </p:txBody>
      </p:sp>
      <p:grpSp>
        <p:nvGrpSpPr>
          <p:cNvPr id="5" name="Group 4"/>
          <p:cNvGrpSpPr>
            <a:grpSpLocks noChangeAspect="1"/>
          </p:cNvGrpSpPr>
          <p:nvPr/>
        </p:nvGrpSpPr>
        <p:grpSpPr>
          <a:xfrm>
            <a:off x="4777327" y="1427598"/>
            <a:ext cx="854925" cy="909682"/>
            <a:chOff x="1382806" y="3668806"/>
            <a:chExt cx="3025588" cy="3025588"/>
          </a:xfrm>
        </p:grpSpPr>
        <p:sp>
          <p:nvSpPr>
            <p:cNvPr id="7" name="Rectangle 6"/>
            <p:cNvSpPr/>
            <p:nvPr/>
          </p:nvSpPr>
          <p:spPr>
            <a:xfrm>
              <a:off x="1382806" y="3668806"/>
              <a:ext cx="3025588" cy="302558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38093" y="4265700"/>
              <a:ext cx="1180970" cy="1933171"/>
            </a:xfrm>
            <a:custGeom>
              <a:avLst/>
              <a:gdLst/>
              <a:ahLst/>
              <a:cxnLst/>
              <a:rect l="l" t="t" r="r" b="b"/>
              <a:pathLst>
                <a:path w="1180970" h="1933171">
                  <a:moveTo>
                    <a:pt x="634994" y="0"/>
                  </a:moveTo>
                  <a:cubicBezTo>
                    <a:pt x="672579" y="0"/>
                    <a:pt x="702993" y="742"/>
                    <a:pt x="726237" y="2226"/>
                  </a:cubicBezTo>
                  <a:cubicBezTo>
                    <a:pt x="749481" y="3709"/>
                    <a:pt x="767037" y="6182"/>
                    <a:pt x="778906" y="9644"/>
                  </a:cubicBezTo>
                  <a:cubicBezTo>
                    <a:pt x="790775" y="13106"/>
                    <a:pt x="798688" y="17804"/>
                    <a:pt x="802644" y="23738"/>
                  </a:cubicBezTo>
                  <a:cubicBezTo>
                    <a:pt x="806600" y="29673"/>
                    <a:pt x="808579" y="37091"/>
                    <a:pt x="808579" y="45993"/>
                  </a:cubicBezTo>
                  <a:lnTo>
                    <a:pt x="808579" y="1631994"/>
                  </a:lnTo>
                  <a:lnTo>
                    <a:pt x="1121624" y="1631994"/>
                  </a:lnTo>
                  <a:cubicBezTo>
                    <a:pt x="1130526" y="1631994"/>
                    <a:pt x="1138686" y="1634714"/>
                    <a:pt x="1146104" y="1640154"/>
                  </a:cubicBezTo>
                  <a:cubicBezTo>
                    <a:pt x="1153523" y="1645594"/>
                    <a:pt x="1159952" y="1654248"/>
                    <a:pt x="1165392" y="1666117"/>
                  </a:cubicBezTo>
                  <a:cubicBezTo>
                    <a:pt x="1170832" y="1677986"/>
                    <a:pt x="1174788" y="1693564"/>
                    <a:pt x="1177261" y="1712852"/>
                  </a:cubicBezTo>
                  <a:cubicBezTo>
                    <a:pt x="1179733" y="1732139"/>
                    <a:pt x="1180970" y="1756124"/>
                    <a:pt x="1180970" y="1784808"/>
                  </a:cubicBezTo>
                  <a:cubicBezTo>
                    <a:pt x="1180970" y="1812502"/>
                    <a:pt x="1179486" y="1835993"/>
                    <a:pt x="1176519" y="1855280"/>
                  </a:cubicBezTo>
                  <a:cubicBezTo>
                    <a:pt x="1173552" y="1874567"/>
                    <a:pt x="1169348" y="1889898"/>
                    <a:pt x="1163908" y="1901273"/>
                  </a:cubicBezTo>
                  <a:cubicBezTo>
                    <a:pt x="1158468" y="1912647"/>
                    <a:pt x="1152286" y="1920807"/>
                    <a:pt x="1145363" y="1925753"/>
                  </a:cubicBezTo>
                  <a:cubicBezTo>
                    <a:pt x="1138439" y="1930698"/>
                    <a:pt x="1130526" y="1933171"/>
                    <a:pt x="1121624" y="1933171"/>
                  </a:cubicBezTo>
                  <a:lnTo>
                    <a:pt x="62312" y="1933171"/>
                  </a:lnTo>
                  <a:cubicBezTo>
                    <a:pt x="54400" y="1933171"/>
                    <a:pt x="46982" y="1930698"/>
                    <a:pt x="40058" y="1925753"/>
                  </a:cubicBezTo>
                  <a:cubicBezTo>
                    <a:pt x="33134" y="1920807"/>
                    <a:pt x="26953" y="1912647"/>
                    <a:pt x="21513" y="1901273"/>
                  </a:cubicBezTo>
                  <a:cubicBezTo>
                    <a:pt x="16073" y="1889898"/>
                    <a:pt x="11869" y="1874567"/>
                    <a:pt x="8902" y="1855280"/>
                  </a:cubicBezTo>
                  <a:cubicBezTo>
                    <a:pt x="5934" y="1835993"/>
                    <a:pt x="4451" y="1812502"/>
                    <a:pt x="4451" y="1784808"/>
                  </a:cubicBezTo>
                  <a:cubicBezTo>
                    <a:pt x="4451" y="1756124"/>
                    <a:pt x="5687" y="1732139"/>
                    <a:pt x="8160" y="1712852"/>
                  </a:cubicBezTo>
                  <a:cubicBezTo>
                    <a:pt x="10633" y="1693564"/>
                    <a:pt x="14589" y="1677986"/>
                    <a:pt x="20029" y="1666117"/>
                  </a:cubicBezTo>
                  <a:cubicBezTo>
                    <a:pt x="25469" y="1654248"/>
                    <a:pt x="31651" y="1645594"/>
                    <a:pt x="38574" y="1640154"/>
                  </a:cubicBezTo>
                  <a:cubicBezTo>
                    <a:pt x="45498" y="1634714"/>
                    <a:pt x="53411" y="1631994"/>
                    <a:pt x="62312" y="1631994"/>
                  </a:cubicBezTo>
                  <a:lnTo>
                    <a:pt x="419867" y="1631994"/>
                  </a:lnTo>
                  <a:lnTo>
                    <a:pt x="419867" y="382777"/>
                  </a:lnTo>
                  <a:lnTo>
                    <a:pt x="111272" y="553394"/>
                  </a:lnTo>
                  <a:cubicBezTo>
                    <a:pt x="88523" y="564274"/>
                    <a:pt x="69978" y="570951"/>
                    <a:pt x="55636" y="573423"/>
                  </a:cubicBezTo>
                  <a:cubicBezTo>
                    <a:pt x="41294" y="575896"/>
                    <a:pt x="29920" y="572929"/>
                    <a:pt x="21513" y="564522"/>
                  </a:cubicBezTo>
                  <a:cubicBezTo>
                    <a:pt x="13105" y="556114"/>
                    <a:pt x="7418" y="541525"/>
                    <a:pt x="4451" y="520755"/>
                  </a:cubicBezTo>
                  <a:cubicBezTo>
                    <a:pt x="1484" y="499984"/>
                    <a:pt x="0" y="470806"/>
                    <a:pt x="0" y="433220"/>
                  </a:cubicBezTo>
                  <a:cubicBezTo>
                    <a:pt x="0" y="409482"/>
                    <a:pt x="494" y="389948"/>
                    <a:pt x="1484" y="374617"/>
                  </a:cubicBezTo>
                  <a:cubicBezTo>
                    <a:pt x="2473" y="359286"/>
                    <a:pt x="4945" y="346181"/>
                    <a:pt x="8902" y="335301"/>
                  </a:cubicBezTo>
                  <a:cubicBezTo>
                    <a:pt x="12858" y="324421"/>
                    <a:pt x="18298" y="315519"/>
                    <a:pt x="25222" y="308595"/>
                  </a:cubicBezTo>
                  <a:cubicBezTo>
                    <a:pt x="32145" y="301672"/>
                    <a:pt x="41542" y="294254"/>
                    <a:pt x="53411" y="286341"/>
                  </a:cubicBezTo>
                  <a:lnTo>
                    <a:pt x="465860" y="19288"/>
                  </a:lnTo>
                  <a:cubicBezTo>
                    <a:pt x="470805" y="15331"/>
                    <a:pt x="476987" y="12117"/>
                    <a:pt x="484405" y="9644"/>
                  </a:cubicBezTo>
                  <a:cubicBezTo>
                    <a:pt x="491823" y="7171"/>
                    <a:pt x="501467" y="5193"/>
                    <a:pt x="513336" y="3709"/>
                  </a:cubicBezTo>
                  <a:cubicBezTo>
                    <a:pt x="525205" y="2226"/>
                    <a:pt x="540783" y="1237"/>
                    <a:pt x="560070" y="742"/>
                  </a:cubicBezTo>
                  <a:cubicBezTo>
                    <a:pt x="579358" y="248"/>
                    <a:pt x="604332" y="0"/>
                    <a:pt x="63499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p:cNvSpPr/>
            <p:nvPr/>
          </p:nvSpPr>
          <p:spPr>
            <a:xfrm>
              <a:off x="2361975" y="4296064"/>
              <a:ext cx="2046419" cy="2398330"/>
            </a:xfrm>
            <a:custGeom>
              <a:avLst/>
              <a:gdLst>
                <a:gd name="connsiteX0" fmla="*/ 395986 w 2046419"/>
                <a:gd name="connsiteY0" fmla="*/ 352414 h 2398330"/>
                <a:gd name="connsiteX1" fmla="*/ 395987 w 2046419"/>
                <a:gd name="connsiteY1" fmla="*/ 879025 h 2398330"/>
                <a:gd name="connsiteX2" fmla="*/ 0 w 2046419"/>
                <a:gd name="connsiteY2" fmla="*/ 535520 h 2398330"/>
                <a:gd name="connsiteX3" fmla="*/ 12468 w 2046419"/>
                <a:gd name="connsiteY3" fmla="*/ 542690 h 2398330"/>
                <a:gd name="connsiteX4" fmla="*/ 31755 w 2046419"/>
                <a:gd name="connsiteY4" fmla="*/ 543060 h 2398330"/>
                <a:gd name="connsiteX5" fmla="*/ 87391 w 2046419"/>
                <a:gd name="connsiteY5" fmla="*/ 523032 h 2398330"/>
                <a:gd name="connsiteX6" fmla="*/ 780529 w 2046419"/>
                <a:gd name="connsiteY6" fmla="*/ 0 h 2398330"/>
                <a:gd name="connsiteX7" fmla="*/ 2046419 w 2046419"/>
                <a:gd name="connsiteY7" fmla="*/ 1098117 h 2398330"/>
                <a:gd name="connsiteX8" fmla="*/ 2046419 w 2046419"/>
                <a:gd name="connsiteY8" fmla="*/ 2398330 h 2398330"/>
                <a:gd name="connsiteX9" fmla="*/ 599559 w 2046419"/>
                <a:gd name="connsiteY9" fmla="*/ 2398330 h 2398330"/>
                <a:gd name="connsiteX10" fmla="*/ 22023 w 2046419"/>
                <a:gd name="connsiteY10" fmla="*/ 1897337 h 2398330"/>
                <a:gd name="connsiteX11" fmla="*/ 38430 w 2046419"/>
                <a:gd name="connsiteY11" fmla="*/ 1902806 h 2398330"/>
                <a:gd name="connsiteX12" fmla="*/ 1097742 w 2046419"/>
                <a:gd name="connsiteY12" fmla="*/ 1902806 h 2398330"/>
                <a:gd name="connsiteX13" fmla="*/ 1121481 w 2046419"/>
                <a:gd name="connsiteY13" fmla="*/ 1895388 h 2398330"/>
                <a:gd name="connsiteX14" fmla="*/ 1140026 w 2046419"/>
                <a:gd name="connsiteY14" fmla="*/ 1870908 h 2398330"/>
                <a:gd name="connsiteX15" fmla="*/ 1152637 w 2046419"/>
                <a:gd name="connsiteY15" fmla="*/ 1824915 h 2398330"/>
                <a:gd name="connsiteX16" fmla="*/ 1157088 w 2046419"/>
                <a:gd name="connsiteY16" fmla="*/ 1754443 h 2398330"/>
                <a:gd name="connsiteX17" fmla="*/ 1153379 w 2046419"/>
                <a:gd name="connsiteY17" fmla="*/ 1682487 h 2398330"/>
                <a:gd name="connsiteX18" fmla="*/ 1141510 w 2046419"/>
                <a:gd name="connsiteY18" fmla="*/ 1635752 h 2398330"/>
                <a:gd name="connsiteX19" fmla="*/ 1122222 w 2046419"/>
                <a:gd name="connsiteY19" fmla="*/ 1609789 h 2398330"/>
                <a:gd name="connsiteX20" fmla="*/ 1097742 w 2046419"/>
                <a:gd name="connsiteY20" fmla="*/ 1601629 h 2398330"/>
                <a:gd name="connsiteX21" fmla="*/ 784697 w 2046419"/>
                <a:gd name="connsiteY21" fmla="*/ 1601629 h 2398330"/>
                <a:gd name="connsiteX22" fmla="*/ 784697 w 2046419"/>
                <a:gd name="connsiteY22" fmla="*/ 15628 h 239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46419" h="2398330">
                  <a:moveTo>
                    <a:pt x="395986" y="352414"/>
                  </a:moveTo>
                  <a:lnTo>
                    <a:pt x="395987" y="879025"/>
                  </a:lnTo>
                  <a:lnTo>
                    <a:pt x="0" y="535520"/>
                  </a:lnTo>
                  <a:lnTo>
                    <a:pt x="12468" y="542690"/>
                  </a:lnTo>
                  <a:cubicBezTo>
                    <a:pt x="18154" y="544173"/>
                    <a:pt x="24585" y="544297"/>
                    <a:pt x="31755" y="543060"/>
                  </a:cubicBezTo>
                  <a:cubicBezTo>
                    <a:pt x="46097" y="540588"/>
                    <a:pt x="64642" y="533911"/>
                    <a:pt x="87391" y="523032"/>
                  </a:cubicBezTo>
                  <a:close/>
                  <a:moveTo>
                    <a:pt x="780529" y="0"/>
                  </a:moveTo>
                  <a:lnTo>
                    <a:pt x="2046419" y="1098117"/>
                  </a:lnTo>
                  <a:lnTo>
                    <a:pt x="2046419" y="2398330"/>
                  </a:lnTo>
                  <a:lnTo>
                    <a:pt x="599559" y="2398330"/>
                  </a:lnTo>
                  <a:lnTo>
                    <a:pt x="22023" y="1897337"/>
                  </a:lnTo>
                  <a:lnTo>
                    <a:pt x="38430" y="1902806"/>
                  </a:lnTo>
                  <a:lnTo>
                    <a:pt x="1097742" y="1902806"/>
                  </a:lnTo>
                  <a:cubicBezTo>
                    <a:pt x="1106644" y="1902806"/>
                    <a:pt x="1114557" y="1900333"/>
                    <a:pt x="1121481" y="1895388"/>
                  </a:cubicBezTo>
                  <a:cubicBezTo>
                    <a:pt x="1128404" y="1890442"/>
                    <a:pt x="1134586" y="1882282"/>
                    <a:pt x="1140026" y="1870908"/>
                  </a:cubicBezTo>
                  <a:cubicBezTo>
                    <a:pt x="1145466" y="1859533"/>
                    <a:pt x="1149670" y="1844202"/>
                    <a:pt x="1152637" y="1824915"/>
                  </a:cubicBezTo>
                  <a:cubicBezTo>
                    <a:pt x="1155604" y="1805628"/>
                    <a:pt x="1157088" y="1782137"/>
                    <a:pt x="1157088" y="1754443"/>
                  </a:cubicBezTo>
                  <a:cubicBezTo>
                    <a:pt x="1157088" y="1725759"/>
                    <a:pt x="1155851" y="1701774"/>
                    <a:pt x="1153379" y="1682487"/>
                  </a:cubicBezTo>
                  <a:cubicBezTo>
                    <a:pt x="1150906" y="1663199"/>
                    <a:pt x="1146950" y="1647621"/>
                    <a:pt x="1141510" y="1635752"/>
                  </a:cubicBezTo>
                  <a:cubicBezTo>
                    <a:pt x="1136070" y="1623883"/>
                    <a:pt x="1129641" y="1615229"/>
                    <a:pt x="1122222" y="1609789"/>
                  </a:cubicBezTo>
                  <a:cubicBezTo>
                    <a:pt x="1114804" y="1604349"/>
                    <a:pt x="1106644" y="1601629"/>
                    <a:pt x="1097742" y="1601629"/>
                  </a:cubicBezTo>
                  <a:lnTo>
                    <a:pt x="784697" y="1601629"/>
                  </a:lnTo>
                  <a:lnTo>
                    <a:pt x="784697" y="15628"/>
                  </a:lnTo>
                  <a:close/>
                </a:path>
              </a:pathLst>
            </a:cu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0" name="Group 9"/>
          <p:cNvGrpSpPr>
            <a:grpSpLocks noChangeAspect="1"/>
          </p:cNvGrpSpPr>
          <p:nvPr/>
        </p:nvGrpSpPr>
        <p:grpSpPr>
          <a:xfrm>
            <a:off x="4777327" y="2543581"/>
            <a:ext cx="854925" cy="909682"/>
            <a:chOff x="1382807" y="174388"/>
            <a:chExt cx="3025589" cy="3025589"/>
          </a:xfrm>
        </p:grpSpPr>
        <p:sp>
          <p:nvSpPr>
            <p:cNvPr id="11" name="Rectangle 10"/>
            <p:cNvSpPr/>
            <p:nvPr/>
          </p:nvSpPr>
          <p:spPr>
            <a:xfrm>
              <a:off x="1382807" y="174388"/>
              <a:ext cx="3025588" cy="302558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2249080" y="750510"/>
              <a:ext cx="1287791" cy="1953942"/>
            </a:xfrm>
            <a:custGeom>
              <a:avLst/>
              <a:gdLst/>
              <a:ahLst/>
              <a:cxnLst/>
              <a:rect l="l" t="t" r="r" b="b"/>
              <a:pathLst>
                <a:path w="1287791" h="1953942">
                  <a:moveTo>
                    <a:pt x="615707" y="0"/>
                  </a:moveTo>
                  <a:cubicBezTo>
                    <a:pt x="715605" y="0"/>
                    <a:pt x="802891" y="12611"/>
                    <a:pt x="877568" y="37833"/>
                  </a:cubicBezTo>
                  <a:cubicBezTo>
                    <a:pt x="952244" y="63055"/>
                    <a:pt x="1014309" y="98167"/>
                    <a:pt x="1063763" y="143171"/>
                  </a:cubicBezTo>
                  <a:cubicBezTo>
                    <a:pt x="1113217" y="188174"/>
                    <a:pt x="1150061" y="241585"/>
                    <a:pt x="1174294" y="303403"/>
                  </a:cubicBezTo>
                  <a:cubicBezTo>
                    <a:pt x="1198526" y="365221"/>
                    <a:pt x="1210642" y="431737"/>
                    <a:pt x="1210642" y="502951"/>
                  </a:cubicBezTo>
                  <a:cubicBezTo>
                    <a:pt x="1210642" y="565264"/>
                    <a:pt x="1204708" y="626587"/>
                    <a:pt x="1192839" y="686921"/>
                  </a:cubicBezTo>
                  <a:cubicBezTo>
                    <a:pt x="1180970" y="747256"/>
                    <a:pt x="1156243" y="812288"/>
                    <a:pt x="1118657" y="882019"/>
                  </a:cubicBezTo>
                  <a:cubicBezTo>
                    <a:pt x="1081072" y="951749"/>
                    <a:pt x="1028156" y="1028898"/>
                    <a:pt x="959909" y="1113465"/>
                  </a:cubicBezTo>
                  <a:cubicBezTo>
                    <a:pt x="891662" y="1198032"/>
                    <a:pt x="801161" y="1296199"/>
                    <a:pt x="688405" y="1407966"/>
                  </a:cubicBezTo>
                  <a:lnTo>
                    <a:pt x="464376" y="1637928"/>
                  </a:lnTo>
                  <a:lnTo>
                    <a:pt x="1221028" y="1637928"/>
                  </a:lnTo>
                  <a:cubicBezTo>
                    <a:pt x="1230919" y="1637928"/>
                    <a:pt x="1240068" y="1640896"/>
                    <a:pt x="1248475" y="1646830"/>
                  </a:cubicBezTo>
                  <a:cubicBezTo>
                    <a:pt x="1256882" y="1652765"/>
                    <a:pt x="1264053" y="1661914"/>
                    <a:pt x="1269988" y="1674277"/>
                  </a:cubicBezTo>
                  <a:cubicBezTo>
                    <a:pt x="1275922" y="1686641"/>
                    <a:pt x="1280373" y="1702961"/>
                    <a:pt x="1283340" y="1723237"/>
                  </a:cubicBezTo>
                  <a:cubicBezTo>
                    <a:pt x="1286308" y="1743513"/>
                    <a:pt x="1287791" y="1767499"/>
                    <a:pt x="1287791" y="1795193"/>
                  </a:cubicBezTo>
                  <a:cubicBezTo>
                    <a:pt x="1287791" y="1823877"/>
                    <a:pt x="1286555" y="1848357"/>
                    <a:pt x="1284082" y="1868633"/>
                  </a:cubicBezTo>
                  <a:cubicBezTo>
                    <a:pt x="1281609" y="1888909"/>
                    <a:pt x="1277900" y="1905476"/>
                    <a:pt x="1272955" y="1918335"/>
                  </a:cubicBezTo>
                  <a:cubicBezTo>
                    <a:pt x="1268010" y="1931193"/>
                    <a:pt x="1261580" y="1940342"/>
                    <a:pt x="1253668" y="1945782"/>
                  </a:cubicBezTo>
                  <a:cubicBezTo>
                    <a:pt x="1245755" y="1951222"/>
                    <a:pt x="1236853" y="1953942"/>
                    <a:pt x="1226962" y="1953942"/>
                  </a:cubicBezTo>
                  <a:lnTo>
                    <a:pt x="123141" y="1953942"/>
                  </a:lnTo>
                  <a:cubicBezTo>
                    <a:pt x="101382" y="1953942"/>
                    <a:pt x="82589" y="1951963"/>
                    <a:pt x="66764" y="1948007"/>
                  </a:cubicBezTo>
                  <a:cubicBezTo>
                    <a:pt x="50938" y="1944051"/>
                    <a:pt x="38080" y="1936385"/>
                    <a:pt x="28189" y="1925011"/>
                  </a:cubicBezTo>
                  <a:cubicBezTo>
                    <a:pt x="18298" y="1913636"/>
                    <a:pt x="11127" y="1897069"/>
                    <a:pt x="6676" y="1875309"/>
                  </a:cubicBezTo>
                  <a:cubicBezTo>
                    <a:pt x="2226" y="1853549"/>
                    <a:pt x="0" y="1825360"/>
                    <a:pt x="0" y="1790742"/>
                  </a:cubicBezTo>
                  <a:cubicBezTo>
                    <a:pt x="0" y="1758103"/>
                    <a:pt x="1484" y="1730161"/>
                    <a:pt x="4451" y="1706917"/>
                  </a:cubicBezTo>
                  <a:cubicBezTo>
                    <a:pt x="7418" y="1683674"/>
                    <a:pt x="12858" y="1662903"/>
                    <a:pt x="20771" y="1644605"/>
                  </a:cubicBezTo>
                  <a:cubicBezTo>
                    <a:pt x="28684" y="1626307"/>
                    <a:pt x="38822" y="1608503"/>
                    <a:pt x="51185" y="1591194"/>
                  </a:cubicBezTo>
                  <a:cubicBezTo>
                    <a:pt x="63549" y="1573885"/>
                    <a:pt x="79622" y="1554845"/>
                    <a:pt x="99403" y="1534074"/>
                  </a:cubicBezTo>
                  <a:lnTo>
                    <a:pt x="431737" y="1178003"/>
                  </a:lnTo>
                  <a:cubicBezTo>
                    <a:pt x="498005" y="1108767"/>
                    <a:pt x="551416" y="1045713"/>
                    <a:pt x="591969" y="988840"/>
                  </a:cubicBezTo>
                  <a:cubicBezTo>
                    <a:pt x="632521" y="931968"/>
                    <a:pt x="664172" y="880041"/>
                    <a:pt x="686921" y="833059"/>
                  </a:cubicBezTo>
                  <a:cubicBezTo>
                    <a:pt x="709670" y="786077"/>
                    <a:pt x="725248" y="742805"/>
                    <a:pt x="733655" y="703241"/>
                  </a:cubicBezTo>
                  <a:cubicBezTo>
                    <a:pt x="742063" y="663678"/>
                    <a:pt x="746266" y="626092"/>
                    <a:pt x="746266" y="590485"/>
                  </a:cubicBezTo>
                  <a:cubicBezTo>
                    <a:pt x="746266" y="557845"/>
                    <a:pt x="741074" y="526936"/>
                    <a:pt x="730688" y="497758"/>
                  </a:cubicBezTo>
                  <a:cubicBezTo>
                    <a:pt x="720303" y="468580"/>
                    <a:pt x="704972" y="443111"/>
                    <a:pt x="684696" y="421351"/>
                  </a:cubicBezTo>
                  <a:cubicBezTo>
                    <a:pt x="664419" y="399591"/>
                    <a:pt x="638950" y="382530"/>
                    <a:pt x="608289" y="370166"/>
                  </a:cubicBezTo>
                  <a:cubicBezTo>
                    <a:pt x="577627" y="357802"/>
                    <a:pt x="541525" y="351621"/>
                    <a:pt x="499984" y="351621"/>
                  </a:cubicBezTo>
                  <a:cubicBezTo>
                    <a:pt x="441627" y="351621"/>
                    <a:pt x="389948" y="359039"/>
                    <a:pt x="344944" y="373875"/>
                  </a:cubicBezTo>
                  <a:cubicBezTo>
                    <a:pt x="299941" y="388711"/>
                    <a:pt x="260377" y="405279"/>
                    <a:pt x="226254" y="423577"/>
                  </a:cubicBezTo>
                  <a:cubicBezTo>
                    <a:pt x="192130" y="441875"/>
                    <a:pt x="163694" y="458689"/>
                    <a:pt x="140945" y="474020"/>
                  </a:cubicBezTo>
                  <a:cubicBezTo>
                    <a:pt x="118196" y="489351"/>
                    <a:pt x="100392" y="497017"/>
                    <a:pt x="87534" y="497017"/>
                  </a:cubicBezTo>
                  <a:cubicBezTo>
                    <a:pt x="78633" y="497017"/>
                    <a:pt x="70967" y="494049"/>
                    <a:pt x="64538" y="488115"/>
                  </a:cubicBezTo>
                  <a:cubicBezTo>
                    <a:pt x="58109" y="482180"/>
                    <a:pt x="52916" y="472289"/>
                    <a:pt x="48960" y="458442"/>
                  </a:cubicBezTo>
                  <a:cubicBezTo>
                    <a:pt x="45004" y="444595"/>
                    <a:pt x="41789" y="426049"/>
                    <a:pt x="39316" y="402806"/>
                  </a:cubicBezTo>
                  <a:cubicBezTo>
                    <a:pt x="36844" y="379562"/>
                    <a:pt x="35607" y="351126"/>
                    <a:pt x="35607" y="317497"/>
                  </a:cubicBezTo>
                  <a:cubicBezTo>
                    <a:pt x="35607" y="294748"/>
                    <a:pt x="36349" y="275708"/>
                    <a:pt x="37833" y="260377"/>
                  </a:cubicBezTo>
                  <a:cubicBezTo>
                    <a:pt x="39316" y="245047"/>
                    <a:pt x="41542" y="231694"/>
                    <a:pt x="44509" y="220319"/>
                  </a:cubicBezTo>
                  <a:cubicBezTo>
                    <a:pt x="47476" y="208945"/>
                    <a:pt x="51433" y="199054"/>
                    <a:pt x="56378" y="190647"/>
                  </a:cubicBezTo>
                  <a:cubicBezTo>
                    <a:pt x="61324" y="182240"/>
                    <a:pt x="69978" y="172101"/>
                    <a:pt x="82342" y="160232"/>
                  </a:cubicBezTo>
                  <a:cubicBezTo>
                    <a:pt x="94705" y="148363"/>
                    <a:pt x="117454" y="133280"/>
                    <a:pt x="150589" y="114982"/>
                  </a:cubicBezTo>
                  <a:cubicBezTo>
                    <a:pt x="183723" y="96684"/>
                    <a:pt x="224523" y="78880"/>
                    <a:pt x="272988" y="61571"/>
                  </a:cubicBezTo>
                  <a:cubicBezTo>
                    <a:pt x="321453" y="44262"/>
                    <a:pt x="374864" y="29673"/>
                    <a:pt x="433220" y="17804"/>
                  </a:cubicBezTo>
                  <a:cubicBezTo>
                    <a:pt x="491576" y="5935"/>
                    <a:pt x="552405" y="0"/>
                    <a:pt x="61570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Box 13"/>
            <p:cNvSpPr txBox="1"/>
            <p:nvPr/>
          </p:nvSpPr>
          <p:spPr>
            <a:xfrm>
              <a:off x="2292711" y="898530"/>
              <a:ext cx="2115685" cy="2301447"/>
            </a:xfrm>
            <a:custGeom>
              <a:avLst/>
              <a:gdLst>
                <a:gd name="connsiteX0" fmla="*/ 456353 w 2115685"/>
                <a:gd name="connsiteY0" fmla="*/ 203601 h 2301447"/>
                <a:gd name="connsiteX1" fmla="*/ 564658 w 2115685"/>
                <a:gd name="connsiteY1" fmla="*/ 222146 h 2301447"/>
                <a:gd name="connsiteX2" fmla="*/ 641065 w 2115685"/>
                <a:gd name="connsiteY2" fmla="*/ 273331 h 2301447"/>
                <a:gd name="connsiteX3" fmla="*/ 687057 w 2115685"/>
                <a:gd name="connsiteY3" fmla="*/ 349738 h 2301447"/>
                <a:gd name="connsiteX4" fmla="*/ 702635 w 2115685"/>
                <a:gd name="connsiteY4" fmla="*/ 442465 h 2301447"/>
                <a:gd name="connsiteX5" fmla="*/ 690024 w 2115685"/>
                <a:gd name="connsiteY5" fmla="*/ 555221 h 2301447"/>
                <a:gd name="connsiteX6" fmla="*/ 643290 w 2115685"/>
                <a:gd name="connsiteY6" fmla="*/ 685039 h 2301447"/>
                <a:gd name="connsiteX7" fmla="*/ 602490 w 2115685"/>
                <a:gd name="connsiteY7" fmla="*/ 759221 h 2301447"/>
                <a:gd name="connsiteX8" fmla="*/ 567532 w 2115685"/>
                <a:gd name="connsiteY8" fmla="*/ 811898 h 2301447"/>
                <a:gd name="connsiteX9" fmla="*/ 25852 w 2115685"/>
                <a:gd name="connsiteY9" fmla="*/ 342009 h 2301447"/>
                <a:gd name="connsiteX10" fmla="*/ 43903 w 2115685"/>
                <a:gd name="connsiteY10" fmla="*/ 348997 h 2301447"/>
                <a:gd name="connsiteX11" fmla="*/ 97314 w 2115685"/>
                <a:gd name="connsiteY11" fmla="*/ 326000 h 2301447"/>
                <a:gd name="connsiteX12" fmla="*/ 182623 w 2115685"/>
                <a:gd name="connsiteY12" fmla="*/ 275557 h 2301447"/>
                <a:gd name="connsiteX13" fmla="*/ 301313 w 2115685"/>
                <a:gd name="connsiteY13" fmla="*/ 225855 h 2301447"/>
                <a:gd name="connsiteX14" fmla="*/ 456353 w 2115685"/>
                <a:gd name="connsiteY14" fmla="*/ 203601 h 2301447"/>
                <a:gd name="connsiteX15" fmla="*/ 1024383 w 2115685"/>
                <a:gd name="connsiteY15" fmla="*/ 0 h 2301447"/>
                <a:gd name="connsiteX16" fmla="*/ 2115685 w 2115685"/>
                <a:gd name="connsiteY16" fmla="*/ 946668 h 2301447"/>
                <a:gd name="connsiteX17" fmla="*/ 2115685 w 2115685"/>
                <a:gd name="connsiteY17" fmla="*/ 2301447 h 2301447"/>
                <a:gd name="connsiteX18" fmla="*/ 593970 w 2115685"/>
                <a:gd name="connsiteY18" fmla="*/ 2301447 h 2301447"/>
                <a:gd name="connsiteX19" fmla="*/ 0 w 2115685"/>
                <a:gd name="connsiteY19" fmla="*/ 1786198 h 2301447"/>
                <a:gd name="connsiteX20" fmla="*/ 23133 w 2115685"/>
                <a:gd name="connsiteY20" fmla="*/ 1799988 h 2301447"/>
                <a:gd name="connsiteX21" fmla="*/ 79510 w 2115685"/>
                <a:gd name="connsiteY21" fmla="*/ 1805923 h 2301447"/>
                <a:gd name="connsiteX22" fmla="*/ 1183331 w 2115685"/>
                <a:gd name="connsiteY22" fmla="*/ 1805923 h 2301447"/>
                <a:gd name="connsiteX23" fmla="*/ 1210037 w 2115685"/>
                <a:gd name="connsiteY23" fmla="*/ 1797763 h 2301447"/>
                <a:gd name="connsiteX24" fmla="*/ 1229324 w 2115685"/>
                <a:gd name="connsiteY24" fmla="*/ 1770316 h 2301447"/>
                <a:gd name="connsiteX25" fmla="*/ 1240451 w 2115685"/>
                <a:gd name="connsiteY25" fmla="*/ 1720614 h 2301447"/>
                <a:gd name="connsiteX26" fmla="*/ 1244160 w 2115685"/>
                <a:gd name="connsiteY26" fmla="*/ 1647174 h 2301447"/>
                <a:gd name="connsiteX27" fmla="*/ 1239709 w 2115685"/>
                <a:gd name="connsiteY27" fmla="*/ 1575218 h 2301447"/>
                <a:gd name="connsiteX28" fmla="*/ 1226357 w 2115685"/>
                <a:gd name="connsiteY28" fmla="*/ 1526258 h 2301447"/>
                <a:gd name="connsiteX29" fmla="*/ 1204844 w 2115685"/>
                <a:gd name="connsiteY29" fmla="*/ 1498811 h 2301447"/>
                <a:gd name="connsiteX30" fmla="*/ 1177397 w 2115685"/>
                <a:gd name="connsiteY30" fmla="*/ 1489909 h 2301447"/>
                <a:gd name="connsiteX31" fmla="*/ 420745 w 2115685"/>
                <a:gd name="connsiteY31" fmla="*/ 1489909 h 2301447"/>
                <a:gd name="connsiteX32" fmla="*/ 644774 w 2115685"/>
                <a:gd name="connsiteY32" fmla="*/ 1259947 h 2301447"/>
                <a:gd name="connsiteX33" fmla="*/ 916278 w 2115685"/>
                <a:gd name="connsiteY33" fmla="*/ 965446 h 2301447"/>
                <a:gd name="connsiteX34" fmla="*/ 1075026 w 2115685"/>
                <a:gd name="connsiteY34" fmla="*/ 734000 h 2301447"/>
                <a:gd name="connsiteX35" fmla="*/ 1149208 w 2115685"/>
                <a:gd name="connsiteY35" fmla="*/ 538902 h 2301447"/>
                <a:gd name="connsiteX36" fmla="*/ 1167011 w 2115685"/>
                <a:gd name="connsiteY36" fmla="*/ 354932 h 2301447"/>
                <a:gd name="connsiteX37" fmla="*/ 1130663 w 2115685"/>
                <a:gd name="connsiteY37" fmla="*/ 155384 h 2301447"/>
                <a:gd name="connsiteX38" fmla="*/ 1084855 w 2115685"/>
                <a:gd name="connsiteY38" fmla="*/ 68962 h 230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115685" h="2301447">
                  <a:moveTo>
                    <a:pt x="456353" y="203601"/>
                  </a:moveTo>
                  <a:cubicBezTo>
                    <a:pt x="497894" y="203601"/>
                    <a:pt x="533996" y="209782"/>
                    <a:pt x="564658" y="222146"/>
                  </a:cubicBezTo>
                  <a:cubicBezTo>
                    <a:pt x="595319" y="234510"/>
                    <a:pt x="620788" y="251571"/>
                    <a:pt x="641065" y="273331"/>
                  </a:cubicBezTo>
                  <a:cubicBezTo>
                    <a:pt x="661341" y="295091"/>
                    <a:pt x="676672" y="320560"/>
                    <a:pt x="687057" y="349738"/>
                  </a:cubicBezTo>
                  <a:cubicBezTo>
                    <a:pt x="697443" y="378916"/>
                    <a:pt x="702635" y="409825"/>
                    <a:pt x="702635" y="442465"/>
                  </a:cubicBezTo>
                  <a:cubicBezTo>
                    <a:pt x="702635" y="478072"/>
                    <a:pt x="698432" y="515658"/>
                    <a:pt x="690024" y="555221"/>
                  </a:cubicBezTo>
                  <a:cubicBezTo>
                    <a:pt x="681617" y="594785"/>
                    <a:pt x="666039" y="638057"/>
                    <a:pt x="643290" y="685039"/>
                  </a:cubicBezTo>
                  <a:cubicBezTo>
                    <a:pt x="631916" y="708530"/>
                    <a:pt x="618316" y="733257"/>
                    <a:pt x="602490" y="759221"/>
                  </a:cubicBezTo>
                  <a:lnTo>
                    <a:pt x="567532" y="811898"/>
                  </a:lnTo>
                  <a:lnTo>
                    <a:pt x="25852" y="342009"/>
                  </a:lnTo>
                  <a:lnTo>
                    <a:pt x="43903" y="348997"/>
                  </a:lnTo>
                  <a:cubicBezTo>
                    <a:pt x="56761" y="348997"/>
                    <a:pt x="74565" y="341331"/>
                    <a:pt x="97314" y="326000"/>
                  </a:cubicBezTo>
                  <a:cubicBezTo>
                    <a:pt x="120063" y="310669"/>
                    <a:pt x="148499" y="293855"/>
                    <a:pt x="182623" y="275557"/>
                  </a:cubicBezTo>
                  <a:cubicBezTo>
                    <a:pt x="216746" y="257259"/>
                    <a:pt x="256310" y="240691"/>
                    <a:pt x="301313" y="225855"/>
                  </a:cubicBezTo>
                  <a:cubicBezTo>
                    <a:pt x="346317" y="211019"/>
                    <a:pt x="397996" y="203601"/>
                    <a:pt x="456353" y="203601"/>
                  </a:cubicBezTo>
                  <a:close/>
                  <a:moveTo>
                    <a:pt x="1024383" y="0"/>
                  </a:moveTo>
                  <a:lnTo>
                    <a:pt x="2115685" y="946668"/>
                  </a:lnTo>
                  <a:lnTo>
                    <a:pt x="2115685" y="2301447"/>
                  </a:lnTo>
                  <a:lnTo>
                    <a:pt x="593970" y="2301447"/>
                  </a:lnTo>
                  <a:lnTo>
                    <a:pt x="0" y="1786198"/>
                  </a:lnTo>
                  <a:lnTo>
                    <a:pt x="23133" y="1799988"/>
                  </a:lnTo>
                  <a:cubicBezTo>
                    <a:pt x="38958" y="1803944"/>
                    <a:pt x="57751" y="1805923"/>
                    <a:pt x="79510" y="1805923"/>
                  </a:cubicBezTo>
                  <a:lnTo>
                    <a:pt x="1183331" y="1805923"/>
                  </a:lnTo>
                  <a:cubicBezTo>
                    <a:pt x="1193222" y="1805923"/>
                    <a:pt x="1202124" y="1803203"/>
                    <a:pt x="1210037" y="1797763"/>
                  </a:cubicBezTo>
                  <a:cubicBezTo>
                    <a:pt x="1217949" y="1792323"/>
                    <a:pt x="1224379" y="1783174"/>
                    <a:pt x="1229324" y="1770316"/>
                  </a:cubicBezTo>
                  <a:cubicBezTo>
                    <a:pt x="1234269" y="1757457"/>
                    <a:pt x="1237978" y="1740890"/>
                    <a:pt x="1240451" y="1720614"/>
                  </a:cubicBezTo>
                  <a:cubicBezTo>
                    <a:pt x="1242924" y="1700338"/>
                    <a:pt x="1244160" y="1675858"/>
                    <a:pt x="1244160" y="1647174"/>
                  </a:cubicBezTo>
                  <a:cubicBezTo>
                    <a:pt x="1244160" y="1619480"/>
                    <a:pt x="1242677" y="1595494"/>
                    <a:pt x="1239709" y="1575218"/>
                  </a:cubicBezTo>
                  <a:cubicBezTo>
                    <a:pt x="1236742" y="1554942"/>
                    <a:pt x="1232291" y="1538622"/>
                    <a:pt x="1226357" y="1526258"/>
                  </a:cubicBezTo>
                  <a:cubicBezTo>
                    <a:pt x="1220422" y="1513895"/>
                    <a:pt x="1213251" y="1504746"/>
                    <a:pt x="1204844" y="1498811"/>
                  </a:cubicBezTo>
                  <a:cubicBezTo>
                    <a:pt x="1196437" y="1492877"/>
                    <a:pt x="1187288" y="1489909"/>
                    <a:pt x="1177397" y="1489909"/>
                  </a:cubicBezTo>
                  <a:lnTo>
                    <a:pt x="420745" y="1489909"/>
                  </a:lnTo>
                  <a:lnTo>
                    <a:pt x="644774" y="1259947"/>
                  </a:lnTo>
                  <a:cubicBezTo>
                    <a:pt x="757530" y="1148180"/>
                    <a:pt x="848031" y="1050013"/>
                    <a:pt x="916278" y="965446"/>
                  </a:cubicBezTo>
                  <a:cubicBezTo>
                    <a:pt x="984525" y="880879"/>
                    <a:pt x="1037441" y="803730"/>
                    <a:pt x="1075026" y="734000"/>
                  </a:cubicBezTo>
                  <a:cubicBezTo>
                    <a:pt x="1112612" y="664269"/>
                    <a:pt x="1137339" y="599237"/>
                    <a:pt x="1149208" y="538902"/>
                  </a:cubicBezTo>
                  <a:cubicBezTo>
                    <a:pt x="1161077" y="478568"/>
                    <a:pt x="1167011" y="417245"/>
                    <a:pt x="1167011" y="354932"/>
                  </a:cubicBezTo>
                  <a:cubicBezTo>
                    <a:pt x="1167011" y="283718"/>
                    <a:pt x="1154895" y="217202"/>
                    <a:pt x="1130663" y="155384"/>
                  </a:cubicBezTo>
                  <a:cubicBezTo>
                    <a:pt x="1118547" y="124475"/>
                    <a:pt x="1103277" y="95668"/>
                    <a:pt x="1084855" y="68962"/>
                  </a:cubicBezTo>
                  <a:close/>
                </a:path>
              </a:pathLst>
            </a:cu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dirty="0"/>
            </a:p>
          </p:txBody>
        </p:sp>
      </p:grpSp>
      <p:grpSp>
        <p:nvGrpSpPr>
          <p:cNvPr id="15" name="Group 14"/>
          <p:cNvGrpSpPr>
            <a:grpSpLocks noChangeAspect="1"/>
          </p:cNvGrpSpPr>
          <p:nvPr/>
        </p:nvGrpSpPr>
        <p:grpSpPr>
          <a:xfrm>
            <a:off x="4776585" y="3659564"/>
            <a:ext cx="854925" cy="909682"/>
            <a:chOff x="1382806" y="3668806"/>
            <a:chExt cx="3025589" cy="3025588"/>
          </a:xfrm>
        </p:grpSpPr>
        <p:sp>
          <p:nvSpPr>
            <p:cNvPr id="16" name="Rectangle 15"/>
            <p:cNvSpPr/>
            <p:nvPr/>
          </p:nvSpPr>
          <p:spPr>
            <a:xfrm>
              <a:off x="1382806" y="3668806"/>
              <a:ext cx="3025588" cy="302558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301328" y="4390328"/>
              <a:ext cx="2107067" cy="2304066"/>
            </a:xfrm>
            <a:custGeom>
              <a:avLst/>
              <a:gdLst>
                <a:gd name="connsiteX0" fmla="*/ 163419 w 2107067"/>
                <a:gd name="connsiteY0" fmla="*/ 966904 h 2304066"/>
                <a:gd name="connsiteX1" fmla="*/ 194031 w 2107067"/>
                <a:gd name="connsiteY1" fmla="*/ 971774 h 2304066"/>
                <a:gd name="connsiteX2" fmla="*/ 360197 w 2107067"/>
                <a:gd name="connsiteY2" fmla="*/ 971774 h 2304066"/>
                <a:gd name="connsiteX3" fmla="*/ 543426 w 2107067"/>
                <a:gd name="connsiteY3" fmla="*/ 992545 h 2304066"/>
                <a:gd name="connsiteX4" fmla="*/ 672502 w 2107067"/>
                <a:gd name="connsiteY4" fmla="*/ 1051148 h 2304066"/>
                <a:gd name="connsiteX5" fmla="*/ 749650 w 2107067"/>
                <a:gd name="connsiteY5" fmla="*/ 1142392 h 2304066"/>
                <a:gd name="connsiteX6" fmla="*/ 775614 w 2107067"/>
                <a:gd name="connsiteY6" fmla="*/ 1262566 h 2304066"/>
                <a:gd name="connsiteX7" fmla="*/ 754101 w 2107067"/>
                <a:gd name="connsiteY7" fmla="*/ 1373096 h 2304066"/>
                <a:gd name="connsiteX8" fmla="*/ 727025 w 2107067"/>
                <a:gd name="connsiteY8" fmla="*/ 1419089 h 2304066"/>
                <a:gd name="connsiteX9" fmla="*/ 707462 w 2107067"/>
                <a:gd name="connsiteY9" fmla="*/ 1438843 h 2304066"/>
                <a:gd name="connsiteX10" fmla="*/ 449215 w 2107067"/>
                <a:gd name="connsiteY10" fmla="*/ 164679 h 2304066"/>
                <a:gd name="connsiteX11" fmla="*/ 567906 w 2107067"/>
                <a:gd name="connsiteY11" fmla="*/ 183225 h 2304066"/>
                <a:gd name="connsiteX12" fmla="*/ 650247 w 2107067"/>
                <a:gd name="connsiteY12" fmla="*/ 233668 h 2304066"/>
                <a:gd name="connsiteX13" fmla="*/ 698465 w 2107067"/>
                <a:gd name="connsiteY13" fmla="*/ 309333 h 2304066"/>
                <a:gd name="connsiteX14" fmla="*/ 714785 w 2107067"/>
                <a:gd name="connsiteY14" fmla="*/ 402060 h 2304066"/>
                <a:gd name="connsiteX15" fmla="*/ 691047 w 2107067"/>
                <a:gd name="connsiteY15" fmla="*/ 518525 h 2304066"/>
                <a:gd name="connsiteX16" fmla="*/ 622058 w 2107067"/>
                <a:gd name="connsiteY16" fmla="*/ 608285 h 2304066"/>
                <a:gd name="connsiteX17" fmla="*/ 510044 w 2107067"/>
                <a:gd name="connsiteY17" fmla="*/ 665404 h 2304066"/>
                <a:gd name="connsiteX18" fmla="*/ 447542 w 2107067"/>
                <a:gd name="connsiteY18" fmla="*/ 678520 h 2304066"/>
                <a:gd name="connsiteX19" fmla="*/ 23160 w 2107067"/>
                <a:gd name="connsiteY19" fmla="*/ 310383 h 2304066"/>
                <a:gd name="connsiteX20" fmla="*/ 33799 w 2107067"/>
                <a:gd name="connsiteY20" fmla="*/ 313042 h 2304066"/>
                <a:gd name="connsiteX21" fmla="*/ 89435 w 2107067"/>
                <a:gd name="connsiteY21" fmla="*/ 289304 h 2304066"/>
                <a:gd name="connsiteX22" fmla="*/ 181420 w 2107067"/>
                <a:gd name="connsiteY22" fmla="*/ 238119 h 2304066"/>
                <a:gd name="connsiteX23" fmla="*/ 303819 w 2107067"/>
                <a:gd name="connsiteY23" fmla="*/ 187675 h 2304066"/>
                <a:gd name="connsiteX24" fmla="*/ 449215 w 2107067"/>
                <a:gd name="connsiteY24" fmla="*/ 164679 h 2304066"/>
                <a:gd name="connsiteX25" fmla="*/ 1007444 w 2107067"/>
                <a:gd name="connsiteY25" fmla="*/ 0 h 2304066"/>
                <a:gd name="connsiteX26" fmla="*/ 2107067 w 2107067"/>
                <a:gd name="connsiteY26" fmla="*/ 953887 h 2304066"/>
                <a:gd name="connsiteX27" fmla="*/ 2107067 w 2107067"/>
                <a:gd name="connsiteY27" fmla="*/ 2304066 h 2304066"/>
                <a:gd name="connsiteX28" fmla="*/ 665098 w 2107067"/>
                <a:gd name="connsiteY28" fmla="*/ 2304066 h 2304066"/>
                <a:gd name="connsiteX29" fmla="*/ 0 w 2107067"/>
                <a:gd name="connsiteY29" fmla="*/ 1727116 h 2304066"/>
                <a:gd name="connsiteX30" fmla="*/ 5610 w 2107067"/>
                <a:gd name="connsiteY30" fmla="*/ 1731022 h 2304066"/>
                <a:gd name="connsiteX31" fmla="*/ 41217 w 2107067"/>
                <a:gd name="connsiteY31" fmla="*/ 1750680 h 2304066"/>
                <a:gd name="connsiteX32" fmla="*/ 150264 w 2107067"/>
                <a:gd name="connsiteY32" fmla="*/ 1793705 h 2304066"/>
                <a:gd name="connsiteX33" fmla="*/ 302336 w 2107067"/>
                <a:gd name="connsiteY33" fmla="*/ 1828571 h 2304066"/>
                <a:gd name="connsiteX34" fmla="*/ 486306 w 2107067"/>
                <a:gd name="connsiteY34" fmla="*/ 1842665 h 2304066"/>
                <a:gd name="connsiteX35" fmla="*/ 784516 w 2107067"/>
                <a:gd name="connsiteY35" fmla="*/ 1803349 h 2304066"/>
                <a:gd name="connsiteX36" fmla="*/ 1018929 w 2107067"/>
                <a:gd name="connsiteY36" fmla="*/ 1688368 h 2304066"/>
                <a:gd name="connsiteX37" fmla="*/ 1171743 w 2107067"/>
                <a:gd name="connsiteY37" fmla="*/ 1501430 h 2304066"/>
                <a:gd name="connsiteX38" fmla="*/ 1226637 w 2107067"/>
                <a:gd name="connsiteY38" fmla="*/ 1246246 h 2304066"/>
                <a:gd name="connsiteX39" fmla="*/ 1196965 w 2107067"/>
                <a:gd name="connsiteY39" fmla="*/ 1085272 h 2304066"/>
                <a:gd name="connsiteX40" fmla="*/ 1111656 w 2107067"/>
                <a:gd name="connsiteY40" fmla="*/ 951003 h 2304066"/>
                <a:gd name="connsiteX41" fmla="*/ 975904 w 2107067"/>
                <a:gd name="connsiteY41" fmla="*/ 852342 h 2304066"/>
                <a:gd name="connsiteX42" fmla="*/ 794901 w 2107067"/>
                <a:gd name="connsiteY42" fmla="*/ 801157 h 2304066"/>
                <a:gd name="connsiteX43" fmla="*/ 794901 w 2107067"/>
                <a:gd name="connsiteY43" fmla="*/ 796706 h 2304066"/>
                <a:gd name="connsiteX44" fmla="*/ 944006 w 2107067"/>
                <a:gd name="connsiteY44" fmla="*/ 734393 h 2304066"/>
                <a:gd name="connsiteX45" fmla="*/ 1051569 w 2107067"/>
                <a:gd name="connsiteY45" fmla="*/ 633507 h 2304066"/>
                <a:gd name="connsiteX46" fmla="*/ 1116849 w 2107067"/>
                <a:gd name="connsiteY46" fmla="*/ 498496 h 2304066"/>
                <a:gd name="connsiteX47" fmla="*/ 1139103 w 2107067"/>
                <a:gd name="connsiteY47" fmla="*/ 335297 h 2304066"/>
                <a:gd name="connsiteX48" fmla="*/ 1101271 w 2107067"/>
                <a:gd name="connsiteY48" fmla="*/ 132781 h 2304066"/>
                <a:gd name="connsiteX49" fmla="*/ 1054536 w 2107067"/>
                <a:gd name="connsiteY49" fmla="*/ 50069 h 230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107067" h="2304066">
                  <a:moveTo>
                    <a:pt x="163419" y="966904"/>
                  </a:moveTo>
                  <a:lnTo>
                    <a:pt x="194031" y="971774"/>
                  </a:lnTo>
                  <a:lnTo>
                    <a:pt x="360197" y="971774"/>
                  </a:lnTo>
                  <a:cubicBezTo>
                    <a:pt x="430423" y="971774"/>
                    <a:pt x="491499" y="978698"/>
                    <a:pt x="543426" y="992545"/>
                  </a:cubicBezTo>
                  <a:cubicBezTo>
                    <a:pt x="595353" y="1006392"/>
                    <a:pt x="638378" y="1025927"/>
                    <a:pt x="672502" y="1051148"/>
                  </a:cubicBezTo>
                  <a:cubicBezTo>
                    <a:pt x="706625" y="1076370"/>
                    <a:pt x="732341" y="1106784"/>
                    <a:pt x="749650" y="1142392"/>
                  </a:cubicBezTo>
                  <a:cubicBezTo>
                    <a:pt x="766959" y="1177999"/>
                    <a:pt x="775614" y="1218057"/>
                    <a:pt x="775614" y="1262566"/>
                  </a:cubicBezTo>
                  <a:cubicBezTo>
                    <a:pt x="775614" y="1303118"/>
                    <a:pt x="768443" y="1339962"/>
                    <a:pt x="754101" y="1373096"/>
                  </a:cubicBezTo>
                  <a:cubicBezTo>
                    <a:pt x="746930" y="1389664"/>
                    <a:pt x="737905" y="1404995"/>
                    <a:pt x="727025" y="1419089"/>
                  </a:cubicBezTo>
                  <a:lnTo>
                    <a:pt x="707462" y="1438843"/>
                  </a:lnTo>
                  <a:close/>
                  <a:moveTo>
                    <a:pt x="449215" y="164679"/>
                  </a:moveTo>
                  <a:cubicBezTo>
                    <a:pt x="494713" y="164679"/>
                    <a:pt x="534277" y="170861"/>
                    <a:pt x="567906" y="183225"/>
                  </a:cubicBezTo>
                  <a:cubicBezTo>
                    <a:pt x="601535" y="195588"/>
                    <a:pt x="628982" y="212403"/>
                    <a:pt x="650247" y="233668"/>
                  </a:cubicBezTo>
                  <a:cubicBezTo>
                    <a:pt x="671512" y="254933"/>
                    <a:pt x="687585" y="280155"/>
                    <a:pt x="698465" y="309333"/>
                  </a:cubicBezTo>
                  <a:cubicBezTo>
                    <a:pt x="709345" y="338511"/>
                    <a:pt x="714785" y="369420"/>
                    <a:pt x="714785" y="402060"/>
                  </a:cubicBezTo>
                  <a:cubicBezTo>
                    <a:pt x="714785" y="444591"/>
                    <a:pt x="706872" y="483412"/>
                    <a:pt x="691047" y="518525"/>
                  </a:cubicBezTo>
                  <a:cubicBezTo>
                    <a:pt x="675222" y="553638"/>
                    <a:pt x="652225" y="583557"/>
                    <a:pt x="622058" y="608285"/>
                  </a:cubicBezTo>
                  <a:cubicBezTo>
                    <a:pt x="591891" y="633012"/>
                    <a:pt x="554553" y="652052"/>
                    <a:pt x="510044" y="665404"/>
                  </a:cubicBezTo>
                  <a:lnTo>
                    <a:pt x="447542" y="678520"/>
                  </a:lnTo>
                  <a:lnTo>
                    <a:pt x="23160" y="310383"/>
                  </a:lnTo>
                  <a:lnTo>
                    <a:pt x="33799" y="313042"/>
                  </a:lnTo>
                  <a:cubicBezTo>
                    <a:pt x="45668" y="313042"/>
                    <a:pt x="64213" y="305130"/>
                    <a:pt x="89435" y="289304"/>
                  </a:cubicBezTo>
                  <a:cubicBezTo>
                    <a:pt x="114657" y="273479"/>
                    <a:pt x="145318" y="256417"/>
                    <a:pt x="181420" y="238119"/>
                  </a:cubicBezTo>
                  <a:cubicBezTo>
                    <a:pt x="217522" y="219821"/>
                    <a:pt x="258321" y="203006"/>
                    <a:pt x="303819" y="187675"/>
                  </a:cubicBezTo>
                  <a:cubicBezTo>
                    <a:pt x="349317" y="172345"/>
                    <a:pt x="397783" y="164679"/>
                    <a:pt x="449215" y="164679"/>
                  </a:cubicBezTo>
                  <a:close/>
                  <a:moveTo>
                    <a:pt x="1007444" y="0"/>
                  </a:moveTo>
                  <a:lnTo>
                    <a:pt x="2107067" y="953887"/>
                  </a:lnTo>
                  <a:lnTo>
                    <a:pt x="2107067" y="2304066"/>
                  </a:lnTo>
                  <a:lnTo>
                    <a:pt x="665098" y="2304066"/>
                  </a:lnTo>
                  <a:lnTo>
                    <a:pt x="0" y="1727116"/>
                  </a:lnTo>
                  <a:lnTo>
                    <a:pt x="5610" y="1731022"/>
                  </a:lnTo>
                  <a:cubicBezTo>
                    <a:pt x="15006" y="1736709"/>
                    <a:pt x="26875" y="1743262"/>
                    <a:pt x="41217" y="1750680"/>
                  </a:cubicBezTo>
                  <a:cubicBezTo>
                    <a:pt x="69900" y="1765516"/>
                    <a:pt x="106249" y="1779858"/>
                    <a:pt x="150264" y="1793705"/>
                  </a:cubicBezTo>
                  <a:cubicBezTo>
                    <a:pt x="194278" y="1807553"/>
                    <a:pt x="244969" y="1819174"/>
                    <a:pt x="302336" y="1828571"/>
                  </a:cubicBezTo>
                  <a:cubicBezTo>
                    <a:pt x="359703" y="1837967"/>
                    <a:pt x="421026" y="1842665"/>
                    <a:pt x="486306" y="1842665"/>
                  </a:cubicBezTo>
                  <a:cubicBezTo>
                    <a:pt x="594116" y="1842665"/>
                    <a:pt x="693520" y="1829560"/>
                    <a:pt x="784516" y="1803349"/>
                  </a:cubicBezTo>
                  <a:cubicBezTo>
                    <a:pt x="875512" y="1777138"/>
                    <a:pt x="953650" y="1738811"/>
                    <a:pt x="1018929" y="1688368"/>
                  </a:cubicBezTo>
                  <a:cubicBezTo>
                    <a:pt x="1084209" y="1637924"/>
                    <a:pt x="1135147" y="1575612"/>
                    <a:pt x="1171743" y="1501430"/>
                  </a:cubicBezTo>
                  <a:cubicBezTo>
                    <a:pt x="1208339" y="1427249"/>
                    <a:pt x="1226637" y="1342187"/>
                    <a:pt x="1226637" y="1246246"/>
                  </a:cubicBezTo>
                  <a:cubicBezTo>
                    <a:pt x="1226637" y="1188879"/>
                    <a:pt x="1216747" y="1135221"/>
                    <a:pt x="1196965" y="1085272"/>
                  </a:cubicBezTo>
                  <a:cubicBezTo>
                    <a:pt x="1177183" y="1035323"/>
                    <a:pt x="1148747" y="990567"/>
                    <a:pt x="1111656" y="951003"/>
                  </a:cubicBezTo>
                  <a:cubicBezTo>
                    <a:pt x="1074565" y="911440"/>
                    <a:pt x="1029315" y="878553"/>
                    <a:pt x="975904" y="852342"/>
                  </a:cubicBezTo>
                  <a:cubicBezTo>
                    <a:pt x="922493" y="826131"/>
                    <a:pt x="862159" y="809069"/>
                    <a:pt x="794901" y="801157"/>
                  </a:cubicBezTo>
                  <a:lnTo>
                    <a:pt x="794901" y="796706"/>
                  </a:lnTo>
                  <a:cubicBezTo>
                    <a:pt x="851279" y="782859"/>
                    <a:pt x="900981" y="762088"/>
                    <a:pt x="944006" y="734393"/>
                  </a:cubicBezTo>
                  <a:cubicBezTo>
                    <a:pt x="987031" y="706699"/>
                    <a:pt x="1022886" y="673070"/>
                    <a:pt x="1051569" y="633507"/>
                  </a:cubicBezTo>
                  <a:cubicBezTo>
                    <a:pt x="1080253" y="593943"/>
                    <a:pt x="1102013" y="548939"/>
                    <a:pt x="1116849" y="498496"/>
                  </a:cubicBezTo>
                  <a:cubicBezTo>
                    <a:pt x="1131685" y="448053"/>
                    <a:pt x="1139103" y="393653"/>
                    <a:pt x="1139103" y="335297"/>
                  </a:cubicBezTo>
                  <a:cubicBezTo>
                    <a:pt x="1139103" y="260126"/>
                    <a:pt x="1126492" y="192621"/>
                    <a:pt x="1101271" y="132781"/>
                  </a:cubicBezTo>
                  <a:cubicBezTo>
                    <a:pt x="1088660" y="102861"/>
                    <a:pt x="1073082" y="75290"/>
                    <a:pt x="1054536" y="50069"/>
                  </a:cubicBezTo>
                  <a:close/>
                </a:path>
              </a:pathLst>
            </a:cu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dirty="0"/>
            </a:p>
          </p:txBody>
        </p:sp>
        <p:sp>
          <p:nvSpPr>
            <p:cNvPr id="18" name="Freeform 17"/>
            <p:cNvSpPr/>
            <p:nvPr/>
          </p:nvSpPr>
          <p:spPr>
            <a:xfrm>
              <a:off x="2244624" y="4244929"/>
              <a:ext cx="1283340" cy="1988065"/>
            </a:xfrm>
            <a:custGeom>
              <a:avLst/>
              <a:gdLst/>
              <a:ahLst/>
              <a:cxnLst/>
              <a:rect l="l" t="t" r="r" b="b"/>
              <a:pathLst>
                <a:path w="1283340" h="1988065">
                  <a:moveTo>
                    <a:pt x="618674" y="0"/>
                  </a:moveTo>
                  <a:cubicBezTo>
                    <a:pt x="711648" y="0"/>
                    <a:pt x="793990" y="10880"/>
                    <a:pt x="865699" y="32640"/>
                  </a:cubicBezTo>
                  <a:cubicBezTo>
                    <a:pt x="937407" y="54400"/>
                    <a:pt x="997742" y="85804"/>
                    <a:pt x="1046701" y="126851"/>
                  </a:cubicBezTo>
                  <a:cubicBezTo>
                    <a:pt x="1095661" y="167898"/>
                    <a:pt x="1132752" y="218341"/>
                    <a:pt x="1157974" y="278181"/>
                  </a:cubicBezTo>
                  <a:cubicBezTo>
                    <a:pt x="1183195" y="338021"/>
                    <a:pt x="1195806" y="405526"/>
                    <a:pt x="1195806" y="480697"/>
                  </a:cubicBezTo>
                  <a:cubicBezTo>
                    <a:pt x="1195806" y="539053"/>
                    <a:pt x="1188388" y="593453"/>
                    <a:pt x="1173552" y="643896"/>
                  </a:cubicBezTo>
                  <a:cubicBezTo>
                    <a:pt x="1158716" y="694339"/>
                    <a:pt x="1136956" y="739343"/>
                    <a:pt x="1108272" y="778907"/>
                  </a:cubicBezTo>
                  <a:cubicBezTo>
                    <a:pt x="1079589" y="818470"/>
                    <a:pt x="1043734" y="852099"/>
                    <a:pt x="1000709" y="879793"/>
                  </a:cubicBezTo>
                  <a:cubicBezTo>
                    <a:pt x="957684" y="907488"/>
                    <a:pt x="907982" y="928259"/>
                    <a:pt x="851604" y="942106"/>
                  </a:cubicBezTo>
                  <a:lnTo>
                    <a:pt x="851604" y="946557"/>
                  </a:lnTo>
                  <a:cubicBezTo>
                    <a:pt x="918862" y="954469"/>
                    <a:pt x="979196" y="971531"/>
                    <a:pt x="1032607" y="997742"/>
                  </a:cubicBezTo>
                  <a:cubicBezTo>
                    <a:pt x="1086018" y="1023953"/>
                    <a:pt x="1131268" y="1056840"/>
                    <a:pt x="1168359" y="1096403"/>
                  </a:cubicBezTo>
                  <a:cubicBezTo>
                    <a:pt x="1205450" y="1135967"/>
                    <a:pt x="1233886" y="1180723"/>
                    <a:pt x="1253668" y="1230672"/>
                  </a:cubicBezTo>
                  <a:cubicBezTo>
                    <a:pt x="1273450" y="1280621"/>
                    <a:pt x="1283340" y="1334279"/>
                    <a:pt x="1283340" y="1391646"/>
                  </a:cubicBezTo>
                  <a:cubicBezTo>
                    <a:pt x="1283340" y="1487587"/>
                    <a:pt x="1265042" y="1572649"/>
                    <a:pt x="1228446" y="1646830"/>
                  </a:cubicBezTo>
                  <a:cubicBezTo>
                    <a:pt x="1191850" y="1721012"/>
                    <a:pt x="1140912" y="1783324"/>
                    <a:pt x="1075632" y="1833768"/>
                  </a:cubicBezTo>
                  <a:cubicBezTo>
                    <a:pt x="1010353" y="1884211"/>
                    <a:pt x="932215" y="1922538"/>
                    <a:pt x="841219" y="1948749"/>
                  </a:cubicBezTo>
                  <a:cubicBezTo>
                    <a:pt x="750223" y="1974960"/>
                    <a:pt x="650819" y="1988065"/>
                    <a:pt x="543009" y="1988065"/>
                  </a:cubicBezTo>
                  <a:cubicBezTo>
                    <a:pt x="477729" y="1988065"/>
                    <a:pt x="416406" y="1983367"/>
                    <a:pt x="359039" y="1973971"/>
                  </a:cubicBezTo>
                  <a:cubicBezTo>
                    <a:pt x="301672" y="1964574"/>
                    <a:pt x="250981" y="1952953"/>
                    <a:pt x="206967" y="1939105"/>
                  </a:cubicBezTo>
                  <a:cubicBezTo>
                    <a:pt x="162952" y="1925258"/>
                    <a:pt x="126603" y="1910916"/>
                    <a:pt x="97920" y="1896080"/>
                  </a:cubicBezTo>
                  <a:cubicBezTo>
                    <a:pt x="69236" y="1881244"/>
                    <a:pt x="50444" y="1869869"/>
                    <a:pt x="41542" y="1861957"/>
                  </a:cubicBezTo>
                  <a:cubicBezTo>
                    <a:pt x="32640" y="1854044"/>
                    <a:pt x="25964" y="1845142"/>
                    <a:pt x="21513" y="1835251"/>
                  </a:cubicBezTo>
                  <a:cubicBezTo>
                    <a:pt x="17062" y="1825360"/>
                    <a:pt x="13106" y="1813739"/>
                    <a:pt x="9644" y="1800386"/>
                  </a:cubicBezTo>
                  <a:cubicBezTo>
                    <a:pt x="6182" y="1787033"/>
                    <a:pt x="3709" y="1770219"/>
                    <a:pt x="2226" y="1749943"/>
                  </a:cubicBezTo>
                  <a:cubicBezTo>
                    <a:pt x="742" y="1729666"/>
                    <a:pt x="0" y="1705186"/>
                    <a:pt x="0" y="1676503"/>
                  </a:cubicBezTo>
                  <a:cubicBezTo>
                    <a:pt x="0" y="1629027"/>
                    <a:pt x="3957" y="1596139"/>
                    <a:pt x="11869" y="1577841"/>
                  </a:cubicBezTo>
                  <a:cubicBezTo>
                    <a:pt x="19782" y="1559543"/>
                    <a:pt x="31651" y="1550394"/>
                    <a:pt x="47476" y="1550394"/>
                  </a:cubicBezTo>
                  <a:cubicBezTo>
                    <a:pt x="57367" y="1550394"/>
                    <a:pt x="74429" y="1557071"/>
                    <a:pt x="98662" y="1570423"/>
                  </a:cubicBezTo>
                  <a:cubicBezTo>
                    <a:pt x="122894" y="1583776"/>
                    <a:pt x="153803" y="1598118"/>
                    <a:pt x="191389" y="1613449"/>
                  </a:cubicBezTo>
                  <a:cubicBezTo>
                    <a:pt x="228974" y="1628779"/>
                    <a:pt x="272988" y="1643121"/>
                    <a:pt x="323432" y="1656474"/>
                  </a:cubicBezTo>
                  <a:cubicBezTo>
                    <a:pt x="373875" y="1669827"/>
                    <a:pt x="431242" y="1676503"/>
                    <a:pt x="495533" y="1676503"/>
                  </a:cubicBezTo>
                  <a:cubicBezTo>
                    <a:pt x="549933" y="1676503"/>
                    <a:pt x="597903" y="1670074"/>
                    <a:pt x="639445" y="1657216"/>
                  </a:cubicBezTo>
                  <a:cubicBezTo>
                    <a:pt x="680987" y="1644357"/>
                    <a:pt x="716346" y="1626307"/>
                    <a:pt x="745525" y="1603063"/>
                  </a:cubicBezTo>
                  <a:cubicBezTo>
                    <a:pt x="774703" y="1579820"/>
                    <a:pt x="796462" y="1551631"/>
                    <a:pt x="810804" y="1518496"/>
                  </a:cubicBezTo>
                  <a:cubicBezTo>
                    <a:pt x="825146" y="1485362"/>
                    <a:pt x="832317" y="1448518"/>
                    <a:pt x="832317" y="1407966"/>
                  </a:cubicBezTo>
                  <a:cubicBezTo>
                    <a:pt x="832317" y="1363457"/>
                    <a:pt x="823662" y="1323399"/>
                    <a:pt x="806353" y="1287792"/>
                  </a:cubicBezTo>
                  <a:cubicBezTo>
                    <a:pt x="789044" y="1252184"/>
                    <a:pt x="763328" y="1221770"/>
                    <a:pt x="729205" y="1196548"/>
                  </a:cubicBezTo>
                  <a:cubicBezTo>
                    <a:pt x="695081" y="1171327"/>
                    <a:pt x="652056" y="1151792"/>
                    <a:pt x="600129" y="1137945"/>
                  </a:cubicBezTo>
                  <a:cubicBezTo>
                    <a:pt x="548202" y="1124098"/>
                    <a:pt x="487126" y="1117174"/>
                    <a:pt x="416900" y="1117174"/>
                  </a:cubicBezTo>
                  <a:lnTo>
                    <a:pt x="250734" y="1117174"/>
                  </a:lnTo>
                  <a:cubicBezTo>
                    <a:pt x="237876" y="1117174"/>
                    <a:pt x="226996" y="1115443"/>
                    <a:pt x="218094" y="1111981"/>
                  </a:cubicBezTo>
                  <a:cubicBezTo>
                    <a:pt x="209192" y="1108520"/>
                    <a:pt x="201774" y="1101349"/>
                    <a:pt x="195839" y="1090469"/>
                  </a:cubicBezTo>
                  <a:cubicBezTo>
                    <a:pt x="189905" y="1079589"/>
                    <a:pt x="185701" y="1064505"/>
                    <a:pt x="183229" y="1045218"/>
                  </a:cubicBezTo>
                  <a:cubicBezTo>
                    <a:pt x="180756" y="1025931"/>
                    <a:pt x="179519" y="1000957"/>
                    <a:pt x="179519" y="970295"/>
                  </a:cubicBezTo>
                  <a:cubicBezTo>
                    <a:pt x="179519" y="941611"/>
                    <a:pt x="180756" y="918120"/>
                    <a:pt x="183229" y="899822"/>
                  </a:cubicBezTo>
                  <a:cubicBezTo>
                    <a:pt x="185701" y="881524"/>
                    <a:pt x="189658" y="867430"/>
                    <a:pt x="195098" y="857539"/>
                  </a:cubicBezTo>
                  <a:cubicBezTo>
                    <a:pt x="200538" y="847648"/>
                    <a:pt x="207461" y="840724"/>
                    <a:pt x="215868" y="836768"/>
                  </a:cubicBezTo>
                  <a:cubicBezTo>
                    <a:pt x="224276" y="832812"/>
                    <a:pt x="234414" y="830833"/>
                    <a:pt x="246283" y="830833"/>
                  </a:cubicBezTo>
                  <a:lnTo>
                    <a:pt x="413933" y="830833"/>
                  </a:lnTo>
                  <a:cubicBezTo>
                    <a:pt x="471300" y="830833"/>
                    <a:pt x="522238" y="824157"/>
                    <a:pt x="566747" y="810804"/>
                  </a:cubicBezTo>
                  <a:cubicBezTo>
                    <a:pt x="611256" y="797452"/>
                    <a:pt x="648594" y="778412"/>
                    <a:pt x="678761" y="753685"/>
                  </a:cubicBezTo>
                  <a:cubicBezTo>
                    <a:pt x="708928" y="728957"/>
                    <a:pt x="731925" y="699038"/>
                    <a:pt x="747750" y="663925"/>
                  </a:cubicBezTo>
                  <a:cubicBezTo>
                    <a:pt x="763575" y="628812"/>
                    <a:pt x="771488" y="589991"/>
                    <a:pt x="771488" y="547460"/>
                  </a:cubicBezTo>
                  <a:cubicBezTo>
                    <a:pt x="771488" y="514820"/>
                    <a:pt x="766048" y="483911"/>
                    <a:pt x="755168" y="454733"/>
                  </a:cubicBezTo>
                  <a:cubicBezTo>
                    <a:pt x="744288" y="425555"/>
                    <a:pt x="728215" y="400333"/>
                    <a:pt x="706950" y="379068"/>
                  </a:cubicBezTo>
                  <a:cubicBezTo>
                    <a:pt x="685685" y="357803"/>
                    <a:pt x="658238" y="340988"/>
                    <a:pt x="624609" y="328625"/>
                  </a:cubicBezTo>
                  <a:cubicBezTo>
                    <a:pt x="590980" y="316261"/>
                    <a:pt x="551416" y="310079"/>
                    <a:pt x="505918" y="310079"/>
                  </a:cubicBezTo>
                  <a:cubicBezTo>
                    <a:pt x="454486" y="310079"/>
                    <a:pt x="406020" y="317745"/>
                    <a:pt x="360522" y="333075"/>
                  </a:cubicBezTo>
                  <a:cubicBezTo>
                    <a:pt x="315024" y="348406"/>
                    <a:pt x="274225" y="365221"/>
                    <a:pt x="238123" y="383519"/>
                  </a:cubicBezTo>
                  <a:cubicBezTo>
                    <a:pt x="202021" y="401817"/>
                    <a:pt x="171360" y="418879"/>
                    <a:pt x="146138" y="434704"/>
                  </a:cubicBezTo>
                  <a:cubicBezTo>
                    <a:pt x="120916" y="450530"/>
                    <a:pt x="102371" y="458442"/>
                    <a:pt x="90502" y="458442"/>
                  </a:cubicBezTo>
                  <a:cubicBezTo>
                    <a:pt x="82589" y="458442"/>
                    <a:pt x="75665" y="456711"/>
                    <a:pt x="69731" y="453250"/>
                  </a:cubicBezTo>
                  <a:cubicBezTo>
                    <a:pt x="63796" y="449788"/>
                    <a:pt x="58851" y="443111"/>
                    <a:pt x="54895" y="433221"/>
                  </a:cubicBezTo>
                  <a:cubicBezTo>
                    <a:pt x="50938" y="423330"/>
                    <a:pt x="47971" y="408988"/>
                    <a:pt x="45993" y="390195"/>
                  </a:cubicBezTo>
                  <a:cubicBezTo>
                    <a:pt x="44015" y="371403"/>
                    <a:pt x="43026" y="347170"/>
                    <a:pt x="43026" y="317497"/>
                  </a:cubicBezTo>
                  <a:cubicBezTo>
                    <a:pt x="43026" y="292770"/>
                    <a:pt x="43520" y="272247"/>
                    <a:pt x="44509" y="255927"/>
                  </a:cubicBezTo>
                  <a:cubicBezTo>
                    <a:pt x="45498" y="239607"/>
                    <a:pt x="47476" y="226007"/>
                    <a:pt x="50444" y="215127"/>
                  </a:cubicBezTo>
                  <a:cubicBezTo>
                    <a:pt x="53411" y="204247"/>
                    <a:pt x="57120" y="194851"/>
                    <a:pt x="61571" y="186938"/>
                  </a:cubicBezTo>
                  <a:cubicBezTo>
                    <a:pt x="66022" y="179025"/>
                    <a:pt x="73193" y="170371"/>
                    <a:pt x="83084" y="160974"/>
                  </a:cubicBezTo>
                  <a:cubicBezTo>
                    <a:pt x="92974" y="151578"/>
                    <a:pt x="113251" y="137483"/>
                    <a:pt x="143912" y="118691"/>
                  </a:cubicBezTo>
                  <a:cubicBezTo>
                    <a:pt x="174574" y="99898"/>
                    <a:pt x="213148" y="81600"/>
                    <a:pt x="259636" y="63797"/>
                  </a:cubicBezTo>
                  <a:cubicBezTo>
                    <a:pt x="306123" y="45993"/>
                    <a:pt x="359781" y="30910"/>
                    <a:pt x="420609" y="18546"/>
                  </a:cubicBezTo>
                  <a:cubicBezTo>
                    <a:pt x="481438" y="6182"/>
                    <a:pt x="547460" y="0"/>
                    <a:pt x="6186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9" name="Group 18"/>
          <p:cNvGrpSpPr>
            <a:grpSpLocks noChangeAspect="1"/>
          </p:cNvGrpSpPr>
          <p:nvPr/>
        </p:nvGrpSpPr>
        <p:grpSpPr>
          <a:xfrm>
            <a:off x="4773954" y="4833442"/>
            <a:ext cx="854925" cy="909682"/>
            <a:chOff x="1382807" y="174388"/>
            <a:chExt cx="3025588" cy="3025588"/>
          </a:xfrm>
        </p:grpSpPr>
        <p:sp>
          <p:nvSpPr>
            <p:cNvPr id="20" name="Rectangle 19"/>
            <p:cNvSpPr/>
            <p:nvPr/>
          </p:nvSpPr>
          <p:spPr>
            <a:xfrm>
              <a:off x="1382807" y="174388"/>
              <a:ext cx="3025588" cy="302558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2171931" y="775732"/>
              <a:ext cx="1424285" cy="1937622"/>
            </a:xfrm>
            <a:custGeom>
              <a:avLst/>
              <a:gdLst/>
              <a:ahLst/>
              <a:cxnLst/>
              <a:rect l="l" t="t" r="r" b="b"/>
              <a:pathLst>
                <a:path w="1424285" h="1937622">
                  <a:moveTo>
                    <a:pt x="919851" y="0"/>
                  </a:moveTo>
                  <a:cubicBezTo>
                    <a:pt x="970295" y="0"/>
                    <a:pt x="1013320" y="1236"/>
                    <a:pt x="1048927" y="3709"/>
                  </a:cubicBezTo>
                  <a:cubicBezTo>
                    <a:pt x="1084534" y="6182"/>
                    <a:pt x="1112970" y="10138"/>
                    <a:pt x="1134236" y="15578"/>
                  </a:cubicBezTo>
                  <a:cubicBezTo>
                    <a:pt x="1155501" y="21018"/>
                    <a:pt x="1171079" y="27694"/>
                    <a:pt x="1180970" y="35607"/>
                  </a:cubicBezTo>
                  <a:cubicBezTo>
                    <a:pt x="1190861" y="43520"/>
                    <a:pt x="1195806" y="52916"/>
                    <a:pt x="1195806" y="63796"/>
                  </a:cubicBezTo>
                  <a:lnTo>
                    <a:pt x="1195806" y="1219544"/>
                  </a:lnTo>
                  <a:lnTo>
                    <a:pt x="1366424" y="1219544"/>
                  </a:lnTo>
                  <a:cubicBezTo>
                    <a:pt x="1382249" y="1219544"/>
                    <a:pt x="1395849" y="1231661"/>
                    <a:pt x="1407224" y="1255893"/>
                  </a:cubicBezTo>
                  <a:cubicBezTo>
                    <a:pt x="1418598" y="1280126"/>
                    <a:pt x="1424285" y="1320431"/>
                    <a:pt x="1424285" y="1376809"/>
                  </a:cubicBezTo>
                  <a:cubicBezTo>
                    <a:pt x="1424285" y="1427253"/>
                    <a:pt x="1419093" y="1465580"/>
                    <a:pt x="1408707" y="1491791"/>
                  </a:cubicBezTo>
                  <a:cubicBezTo>
                    <a:pt x="1398322" y="1518001"/>
                    <a:pt x="1384227" y="1531107"/>
                    <a:pt x="1366424" y="1531107"/>
                  </a:cubicBezTo>
                  <a:lnTo>
                    <a:pt x="1195806" y="1531107"/>
                  </a:lnTo>
                  <a:lnTo>
                    <a:pt x="1195806" y="1878276"/>
                  </a:lnTo>
                  <a:cubicBezTo>
                    <a:pt x="1195806" y="1888167"/>
                    <a:pt x="1192839" y="1896822"/>
                    <a:pt x="1186905" y="1904240"/>
                  </a:cubicBezTo>
                  <a:cubicBezTo>
                    <a:pt x="1180970" y="1911658"/>
                    <a:pt x="1170585" y="1917840"/>
                    <a:pt x="1155748" y="1922785"/>
                  </a:cubicBezTo>
                  <a:cubicBezTo>
                    <a:pt x="1140912" y="1927731"/>
                    <a:pt x="1121625" y="1931440"/>
                    <a:pt x="1097887" y="1933912"/>
                  </a:cubicBezTo>
                  <a:cubicBezTo>
                    <a:pt x="1074149" y="1936385"/>
                    <a:pt x="1043487" y="1937622"/>
                    <a:pt x="1005902" y="1937622"/>
                  </a:cubicBezTo>
                  <a:cubicBezTo>
                    <a:pt x="970295" y="1937622"/>
                    <a:pt x="940375" y="1936385"/>
                    <a:pt x="916142" y="1933912"/>
                  </a:cubicBezTo>
                  <a:cubicBezTo>
                    <a:pt x="891910" y="1931440"/>
                    <a:pt x="872622" y="1927731"/>
                    <a:pt x="858281" y="1922785"/>
                  </a:cubicBezTo>
                  <a:cubicBezTo>
                    <a:pt x="843939" y="1917840"/>
                    <a:pt x="834048" y="1911658"/>
                    <a:pt x="828608" y="1904240"/>
                  </a:cubicBezTo>
                  <a:cubicBezTo>
                    <a:pt x="823168" y="1896822"/>
                    <a:pt x="820448" y="1888167"/>
                    <a:pt x="820448" y="1878276"/>
                  </a:cubicBezTo>
                  <a:lnTo>
                    <a:pt x="820448" y="1531107"/>
                  </a:lnTo>
                  <a:lnTo>
                    <a:pt x="86051" y="1531107"/>
                  </a:lnTo>
                  <a:cubicBezTo>
                    <a:pt x="72204" y="1531107"/>
                    <a:pt x="59840" y="1529376"/>
                    <a:pt x="48960" y="1525914"/>
                  </a:cubicBezTo>
                  <a:cubicBezTo>
                    <a:pt x="38080" y="1522452"/>
                    <a:pt x="28931" y="1514540"/>
                    <a:pt x="21513" y="1502176"/>
                  </a:cubicBezTo>
                  <a:cubicBezTo>
                    <a:pt x="14095" y="1489812"/>
                    <a:pt x="8655" y="1472009"/>
                    <a:pt x="5193" y="1448765"/>
                  </a:cubicBezTo>
                  <a:cubicBezTo>
                    <a:pt x="1731" y="1425522"/>
                    <a:pt x="0" y="1394613"/>
                    <a:pt x="0" y="1356038"/>
                  </a:cubicBezTo>
                  <a:cubicBezTo>
                    <a:pt x="0" y="1324387"/>
                    <a:pt x="742" y="1296940"/>
                    <a:pt x="2226" y="1273697"/>
                  </a:cubicBezTo>
                  <a:cubicBezTo>
                    <a:pt x="3709" y="1250453"/>
                    <a:pt x="6182" y="1229435"/>
                    <a:pt x="9644" y="1210642"/>
                  </a:cubicBezTo>
                  <a:cubicBezTo>
                    <a:pt x="13106" y="1191850"/>
                    <a:pt x="18051" y="1174046"/>
                    <a:pt x="24480" y="1157232"/>
                  </a:cubicBezTo>
                  <a:cubicBezTo>
                    <a:pt x="30909" y="1140417"/>
                    <a:pt x="39069" y="1122614"/>
                    <a:pt x="48960" y="1103821"/>
                  </a:cubicBezTo>
                  <a:lnTo>
                    <a:pt x="645380" y="51927"/>
                  </a:lnTo>
                  <a:cubicBezTo>
                    <a:pt x="650325" y="43025"/>
                    <a:pt x="658732" y="35360"/>
                    <a:pt x="670601" y="28931"/>
                  </a:cubicBezTo>
                  <a:cubicBezTo>
                    <a:pt x="682470" y="22502"/>
                    <a:pt x="699038" y="17062"/>
                    <a:pt x="720303" y="12611"/>
                  </a:cubicBezTo>
                  <a:cubicBezTo>
                    <a:pt x="741568" y="8160"/>
                    <a:pt x="768521" y="4946"/>
                    <a:pt x="801161" y="2967"/>
                  </a:cubicBezTo>
                  <a:cubicBezTo>
                    <a:pt x="833801" y="989"/>
                    <a:pt x="873364" y="0"/>
                    <a:pt x="919851" y="0"/>
                  </a:cubicBezTo>
                  <a:close/>
                  <a:moveTo>
                    <a:pt x="817481" y="336784"/>
                  </a:moveTo>
                  <a:lnTo>
                    <a:pt x="311563" y="1219544"/>
                  </a:lnTo>
                  <a:lnTo>
                    <a:pt x="820448" y="1219544"/>
                  </a:lnTo>
                  <a:lnTo>
                    <a:pt x="820448" y="336784"/>
                  </a:lnTo>
                  <a:lnTo>
                    <a:pt x="817481" y="33678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p:cNvSpPr/>
            <p:nvPr/>
          </p:nvSpPr>
          <p:spPr>
            <a:xfrm>
              <a:off x="2222756" y="818764"/>
              <a:ext cx="2185638" cy="2381212"/>
            </a:xfrm>
            <a:custGeom>
              <a:avLst/>
              <a:gdLst>
                <a:gd name="connsiteX0" fmla="*/ 766655 w 2185638"/>
                <a:gd name="connsiteY0" fmla="*/ 293752 h 2381212"/>
                <a:gd name="connsiteX1" fmla="*/ 769622 w 2185638"/>
                <a:gd name="connsiteY1" fmla="*/ 293752 h 2381212"/>
                <a:gd name="connsiteX2" fmla="*/ 769622 w 2185638"/>
                <a:gd name="connsiteY2" fmla="*/ 1176512 h 2381212"/>
                <a:gd name="connsiteX3" fmla="*/ 260737 w 2185638"/>
                <a:gd name="connsiteY3" fmla="*/ 1176512 h 2381212"/>
                <a:gd name="connsiteX4" fmla="*/ 1134051 w 2185638"/>
                <a:gd name="connsiteY4" fmla="*/ 0 h 2381212"/>
                <a:gd name="connsiteX5" fmla="*/ 2185638 w 2185638"/>
                <a:gd name="connsiteY5" fmla="*/ 912217 h 2381212"/>
                <a:gd name="connsiteX6" fmla="*/ 2185638 w 2185638"/>
                <a:gd name="connsiteY6" fmla="*/ 2381212 h 2381212"/>
                <a:gd name="connsiteX7" fmla="*/ 1035278 w 2185638"/>
                <a:gd name="connsiteY7" fmla="*/ 2381212 h 2381212"/>
                <a:gd name="connsiteX8" fmla="*/ 0 w 2185638"/>
                <a:gd name="connsiteY8" fmla="*/ 1483143 h 2381212"/>
                <a:gd name="connsiteX9" fmla="*/ 35224 w 2185638"/>
                <a:gd name="connsiteY9" fmla="*/ 1488075 h 2381212"/>
                <a:gd name="connsiteX10" fmla="*/ 769621 w 2185638"/>
                <a:gd name="connsiteY10" fmla="*/ 1488075 h 2381212"/>
                <a:gd name="connsiteX11" fmla="*/ 769621 w 2185638"/>
                <a:gd name="connsiteY11" fmla="*/ 1835244 h 2381212"/>
                <a:gd name="connsiteX12" fmla="*/ 777781 w 2185638"/>
                <a:gd name="connsiteY12" fmla="*/ 1861208 h 2381212"/>
                <a:gd name="connsiteX13" fmla="*/ 807454 w 2185638"/>
                <a:gd name="connsiteY13" fmla="*/ 1879753 h 2381212"/>
                <a:gd name="connsiteX14" fmla="*/ 865315 w 2185638"/>
                <a:gd name="connsiteY14" fmla="*/ 1890880 h 2381212"/>
                <a:gd name="connsiteX15" fmla="*/ 955075 w 2185638"/>
                <a:gd name="connsiteY15" fmla="*/ 1894590 h 2381212"/>
                <a:gd name="connsiteX16" fmla="*/ 1047060 w 2185638"/>
                <a:gd name="connsiteY16" fmla="*/ 1890880 h 2381212"/>
                <a:gd name="connsiteX17" fmla="*/ 1104921 w 2185638"/>
                <a:gd name="connsiteY17" fmla="*/ 1879753 h 2381212"/>
                <a:gd name="connsiteX18" fmla="*/ 1136078 w 2185638"/>
                <a:gd name="connsiteY18" fmla="*/ 1861208 h 2381212"/>
                <a:gd name="connsiteX19" fmla="*/ 1144979 w 2185638"/>
                <a:gd name="connsiteY19" fmla="*/ 1835244 h 2381212"/>
                <a:gd name="connsiteX20" fmla="*/ 1144979 w 2185638"/>
                <a:gd name="connsiteY20" fmla="*/ 1488075 h 2381212"/>
                <a:gd name="connsiteX21" fmla="*/ 1315597 w 2185638"/>
                <a:gd name="connsiteY21" fmla="*/ 1488075 h 2381212"/>
                <a:gd name="connsiteX22" fmla="*/ 1357880 w 2185638"/>
                <a:gd name="connsiteY22" fmla="*/ 1448759 h 2381212"/>
                <a:gd name="connsiteX23" fmla="*/ 1373458 w 2185638"/>
                <a:gd name="connsiteY23" fmla="*/ 1333777 h 2381212"/>
                <a:gd name="connsiteX24" fmla="*/ 1356397 w 2185638"/>
                <a:gd name="connsiteY24" fmla="*/ 1212861 h 2381212"/>
                <a:gd name="connsiteX25" fmla="*/ 1315597 w 2185638"/>
                <a:gd name="connsiteY25" fmla="*/ 1176512 h 2381212"/>
                <a:gd name="connsiteX26" fmla="*/ 1144979 w 2185638"/>
                <a:gd name="connsiteY26" fmla="*/ 1176512 h 2381212"/>
                <a:gd name="connsiteX27" fmla="*/ 1144979 w 2185638"/>
                <a:gd name="connsiteY27" fmla="*/ 20764 h 238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85638" h="2381212">
                  <a:moveTo>
                    <a:pt x="766655" y="293752"/>
                  </a:moveTo>
                  <a:lnTo>
                    <a:pt x="769622" y="293752"/>
                  </a:lnTo>
                  <a:lnTo>
                    <a:pt x="769622" y="1176512"/>
                  </a:lnTo>
                  <a:lnTo>
                    <a:pt x="260737" y="1176512"/>
                  </a:lnTo>
                  <a:close/>
                  <a:moveTo>
                    <a:pt x="1134051" y="0"/>
                  </a:moveTo>
                  <a:lnTo>
                    <a:pt x="2185638" y="912217"/>
                  </a:lnTo>
                  <a:lnTo>
                    <a:pt x="2185638" y="2381212"/>
                  </a:lnTo>
                  <a:lnTo>
                    <a:pt x="1035278" y="2381212"/>
                  </a:lnTo>
                  <a:lnTo>
                    <a:pt x="0" y="1483143"/>
                  </a:lnTo>
                  <a:lnTo>
                    <a:pt x="35224" y="1488075"/>
                  </a:lnTo>
                  <a:lnTo>
                    <a:pt x="769621" y="1488075"/>
                  </a:lnTo>
                  <a:lnTo>
                    <a:pt x="769621" y="1835244"/>
                  </a:lnTo>
                  <a:cubicBezTo>
                    <a:pt x="769621" y="1845135"/>
                    <a:pt x="772341" y="1853790"/>
                    <a:pt x="777781" y="1861208"/>
                  </a:cubicBezTo>
                  <a:cubicBezTo>
                    <a:pt x="783221" y="1868626"/>
                    <a:pt x="793112" y="1874808"/>
                    <a:pt x="807454" y="1879753"/>
                  </a:cubicBezTo>
                  <a:cubicBezTo>
                    <a:pt x="821795" y="1884699"/>
                    <a:pt x="841083" y="1888408"/>
                    <a:pt x="865315" y="1890880"/>
                  </a:cubicBezTo>
                  <a:cubicBezTo>
                    <a:pt x="889548" y="1893353"/>
                    <a:pt x="919468" y="1894590"/>
                    <a:pt x="955075" y="1894590"/>
                  </a:cubicBezTo>
                  <a:cubicBezTo>
                    <a:pt x="992660" y="1894590"/>
                    <a:pt x="1023322" y="1893353"/>
                    <a:pt x="1047060" y="1890880"/>
                  </a:cubicBezTo>
                  <a:cubicBezTo>
                    <a:pt x="1070798" y="1888408"/>
                    <a:pt x="1090085" y="1884699"/>
                    <a:pt x="1104921" y="1879753"/>
                  </a:cubicBezTo>
                  <a:cubicBezTo>
                    <a:pt x="1119758" y="1874808"/>
                    <a:pt x="1130143" y="1868626"/>
                    <a:pt x="1136078" y="1861208"/>
                  </a:cubicBezTo>
                  <a:cubicBezTo>
                    <a:pt x="1142012" y="1853790"/>
                    <a:pt x="1144979" y="1845135"/>
                    <a:pt x="1144979" y="1835244"/>
                  </a:cubicBezTo>
                  <a:lnTo>
                    <a:pt x="1144979" y="1488075"/>
                  </a:lnTo>
                  <a:lnTo>
                    <a:pt x="1315597" y="1488075"/>
                  </a:lnTo>
                  <a:cubicBezTo>
                    <a:pt x="1333400" y="1488075"/>
                    <a:pt x="1347495" y="1474969"/>
                    <a:pt x="1357880" y="1448759"/>
                  </a:cubicBezTo>
                  <a:cubicBezTo>
                    <a:pt x="1368266" y="1422548"/>
                    <a:pt x="1373458" y="1384221"/>
                    <a:pt x="1373458" y="1333777"/>
                  </a:cubicBezTo>
                  <a:cubicBezTo>
                    <a:pt x="1373458" y="1277399"/>
                    <a:pt x="1367771" y="1237094"/>
                    <a:pt x="1356397" y="1212861"/>
                  </a:cubicBezTo>
                  <a:cubicBezTo>
                    <a:pt x="1345022" y="1188629"/>
                    <a:pt x="1331422" y="1176512"/>
                    <a:pt x="1315597" y="1176512"/>
                  </a:cubicBezTo>
                  <a:lnTo>
                    <a:pt x="1144979" y="1176512"/>
                  </a:lnTo>
                  <a:lnTo>
                    <a:pt x="1144979" y="20764"/>
                  </a:lnTo>
                  <a:close/>
                </a:path>
              </a:pathLst>
            </a:cu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3" name="TextBox 22"/>
          <p:cNvSpPr txBox="1"/>
          <p:nvPr/>
        </p:nvSpPr>
        <p:spPr>
          <a:xfrm>
            <a:off x="5877031" y="1371600"/>
            <a:ext cx="2657369" cy="1015663"/>
          </a:xfrm>
          <a:prstGeom prst="rect">
            <a:avLst/>
          </a:prstGeom>
          <a:noFill/>
        </p:spPr>
        <p:txBody>
          <a:bodyPr wrap="square" lIns="0" rtlCol="0" anchor="ctr">
            <a:spAutoFit/>
          </a:bodyPr>
          <a:lstStyle/>
          <a:p>
            <a:r>
              <a:rPr lang="en-US" sz="2000" b="1" dirty="0" smtClean="0">
                <a:solidFill>
                  <a:srgbClr val="0070C0"/>
                </a:solidFill>
              </a:rPr>
              <a:t>Diploma/ Degree Holder in Accounting or </a:t>
            </a:r>
            <a:r>
              <a:rPr lang="en-US" sz="2000" b="1" dirty="0">
                <a:solidFill>
                  <a:srgbClr val="0070C0"/>
                </a:solidFill>
              </a:rPr>
              <a:t>B</a:t>
            </a:r>
            <a:r>
              <a:rPr lang="en-US" sz="2000" b="1" dirty="0" smtClean="0">
                <a:solidFill>
                  <a:srgbClr val="0070C0"/>
                </a:solidFill>
              </a:rPr>
              <a:t>usiness Management</a:t>
            </a:r>
            <a:endParaRPr lang="en-US" sz="2000" b="1" dirty="0">
              <a:solidFill>
                <a:srgbClr val="0070C0"/>
              </a:solidFill>
            </a:endParaRPr>
          </a:p>
        </p:txBody>
      </p:sp>
      <p:sp>
        <p:nvSpPr>
          <p:cNvPr id="24" name="TextBox 23"/>
          <p:cNvSpPr txBox="1"/>
          <p:nvPr/>
        </p:nvSpPr>
        <p:spPr>
          <a:xfrm>
            <a:off x="5877031" y="2800290"/>
            <a:ext cx="2657369" cy="400110"/>
          </a:xfrm>
          <a:prstGeom prst="rect">
            <a:avLst/>
          </a:prstGeom>
          <a:noFill/>
        </p:spPr>
        <p:txBody>
          <a:bodyPr wrap="square" lIns="0" rtlCol="0" anchor="ctr">
            <a:spAutoFit/>
          </a:bodyPr>
          <a:lstStyle/>
          <a:p>
            <a:r>
              <a:rPr lang="en-US" sz="2000" b="1" dirty="0" smtClean="0">
                <a:solidFill>
                  <a:srgbClr val="0070C0"/>
                </a:solidFill>
              </a:rPr>
              <a:t>Certified SPS Trainer</a:t>
            </a:r>
            <a:endParaRPr lang="en-US" sz="2000" b="1" dirty="0">
              <a:solidFill>
                <a:srgbClr val="0070C0"/>
              </a:solidFill>
            </a:endParaRPr>
          </a:p>
        </p:txBody>
      </p:sp>
      <p:sp>
        <p:nvSpPr>
          <p:cNvPr id="25" name="TextBox 24"/>
          <p:cNvSpPr txBox="1"/>
          <p:nvPr/>
        </p:nvSpPr>
        <p:spPr>
          <a:xfrm>
            <a:off x="5877031" y="3787914"/>
            <a:ext cx="2657369" cy="707886"/>
          </a:xfrm>
          <a:prstGeom prst="rect">
            <a:avLst/>
          </a:prstGeom>
          <a:noFill/>
        </p:spPr>
        <p:txBody>
          <a:bodyPr wrap="square" lIns="0" rtlCol="0" anchor="ctr">
            <a:spAutoFit/>
          </a:bodyPr>
          <a:lstStyle/>
          <a:p>
            <a:r>
              <a:rPr lang="en-US" sz="2000" b="1" dirty="0" smtClean="0">
                <a:solidFill>
                  <a:srgbClr val="0070C0"/>
                </a:solidFill>
              </a:rPr>
              <a:t>Minimal 2 Years Working Experience</a:t>
            </a:r>
            <a:endParaRPr lang="en-US" sz="2000" b="1" dirty="0">
              <a:solidFill>
                <a:srgbClr val="0070C0"/>
              </a:solidFill>
            </a:endParaRPr>
          </a:p>
        </p:txBody>
      </p:sp>
      <p:sp>
        <p:nvSpPr>
          <p:cNvPr id="26" name="TextBox 25"/>
          <p:cNvSpPr txBox="1"/>
          <p:nvPr/>
        </p:nvSpPr>
        <p:spPr>
          <a:xfrm>
            <a:off x="5853251" y="4930914"/>
            <a:ext cx="2657369" cy="707886"/>
          </a:xfrm>
          <a:prstGeom prst="rect">
            <a:avLst/>
          </a:prstGeom>
          <a:noFill/>
        </p:spPr>
        <p:txBody>
          <a:bodyPr wrap="square" lIns="0" rtlCol="0" anchor="ctr">
            <a:spAutoFit/>
          </a:bodyPr>
          <a:lstStyle/>
          <a:p>
            <a:r>
              <a:rPr lang="en-US" sz="2000" b="1" dirty="0" smtClean="0">
                <a:solidFill>
                  <a:srgbClr val="0070C0"/>
                </a:solidFill>
              </a:rPr>
              <a:t>Excellent in Public Speaking</a:t>
            </a:r>
            <a:endParaRPr lang="en-US" sz="2000" b="1" dirty="0">
              <a:solidFill>
                <a:srgbClr val="0070C0"/>
              </a:solidFill>
            </a:endParaRPr>
          </a:p>
        </p:txBody>
      </p:sp>
      <p:pic>
        <p:nvPicPr>
          <p:cNvPr id="1028"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350" y="1524000"/>
            <a:ext cx="4184650" cy="41846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17</a:t>
            </a:fld>
            <a:endParaRPr lang="en-US" dirty="0"/>
          </a:p>
        </p:txBody>
      </p:sp>
    </p:spTree>
    <p:extLst>
      <p:ext uri="{BB962C8B-B14F-4D97-AF65-F5344CB8AC3E}">
        <p14:creationId xmlns:p14="http://schemas.microsoft.com/office/powerpoint/2010/main" val="1411916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814705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SITS Training kits</a:t>
            </a:r>
            <a:endParaRPr lang="en-MY" sz="2000" dirty="0">
              <a:solidFill>
                <a:schemeClr val="tx1"/>
              </a:solidFill>
              <a:latin typeface="Arial Black"/>
            </a:endParaRPr>
          </a:p>
        </p:txBody>
      </p:sp>
      <p:sp>
        <p:nvSpPr>
          <p:cNvPr id="6" name="Parallelogram 5"/>
          <p:cNvSpPr/>
          <p:nvPr/>
        </p:nvSpPr>
        <p:spPr>
          <a:xfrm>
            <a:off x="915797" y="1846195"/>
            <a:ext cx="5260062" cy="953071"/>
          </a:xfrm>
          <a:prstGeom prst="parallelogram">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469405" y="1876732"/>
            <a:ext cx="855195" cy="765632"/>
          </a:xfrm>
          <a:prstGeom prst="ellipse">
            <a:avLst/>
          </a:prstGeom>
          <a:solidFill>
            <a:srgbClr val="0070C0"/>
          </a:solidFill>
          <a:ln w="28575">
            <a:solidFill>
              <a:schemeClr val="bg1">
                <a:lumMod val="95000"/>
              </a:schemeClr>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b="1" dirty="0">
                <a:solidFill>
                  <a:schemeClr val="bg1"/>
                </a:solidFill>
              </a:rPr>
              <a:t>01</a:t>
            </a:r>
          </a:p>
        </p:txBody>
      </p:sp>
      <p:sp>
        <p:nvSpPr>
          <p:cNvPr id="8" name="Parallelogram 7"/>
          <p:cNvSpPr/>
          <p:nvPr/>
        </p:nvSpPr>
        <p:spPr>
          <a:xfrm>
            <a:off x="609600" y="1958016"/>
            <a:ext cx="4814835" cy="684348"/>
          </a:xfrm>
          <a:prstGeom prst="parallelogram">
            <a:avLst/>
          </a:prstGeom>
          <a:solidFill>
            <a:srgbClr val="0070C0"/>
          </a:solidFill>
          <a:ln w="28575">
            <a:solidFill>
              <a:schemeClr val="bg1">
                <a:lumMod val="95000"/>
              </a:schemeClr>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t"/>
          <a:lstStyle/>
          <a:p>
            <a:pPr algn="ctr"/>
            <a:endParaRPr lang="en-US" dirty="0">
              <a:solidFill>
                <a:schemeClr val="tx1"/>
              </a:solidFill>
            </a:endParaRPr>
          </a:p>
        </p:txBody>
      </p:sp>
      <p:sp>
        <p:nvSpPr>
          <p:cNvPr id="2" name="Rectangle 1"/>
          <p:cNvSpPr/>
          <p:nvPr/>
        </p:nvSpPr>
        <p:spPr>
          <a:xfrm>
            <a:off x="873125" y="1952932"/>
            <a:ext cx="4572000" cy="646331"/>
          </a:xfrm>
          <a:prstGeom prst="rect">
            <a:avLst/>
          </a:prstGeom>
        </p:spPr>
        <p:txBody>
          <a:bodyPr>
            <a:spAutoFit/>
          </a:bodyPr>
          <a:lstStyle/>
          <a:p>
            <a:pPr algn="ctr"/>
            <a:r>
              <a:rPr lang="en-US" b="1" dirty="0" err="1">
                <a:solidFill>
                  <a:schemeClr val="bg1"/>
                </a:solidFill>
              </a:rPr>
              <a:t>Softwares</a:t>
            </a:r>
            <a:r>
              <a:rPr lang="en-US" b="1" dirty="0">
                <a:solidFill>
                  <a:schemeClr val="bg1"/>
                </a:solidFill>
              </a:rPr>
              <a:t> Access</a:t>
            </a:r>
          </a:p>
          <a:p>
            <a:pPr algn="ctr"/>
            <a:r>
              <a:rPr lang="en-US" b="1" dirty="0">
                <a:solidFill>
                  <a:schemeClr val="bg1"/>
                </a:solidFill>
              </a:rPr>
              <a:t>SPS, </a:t>
            </a:r>
            <a:r>
              <a:rPr lang="en-US" b="1" dirty="0" err="1">
                <a:solidFill>
                  <a:schemeClr val="bg1"/>
                </a:solidFill>
              </a:rPr>
              <a:t>SPSLite</a:t>
            </a:r>
            <a:r>
              <a:rPr lang="en-US" b="1" dirty="0">
                <a:solidFill>
                  <a:schemeClr val="bg1"/>
                </a:solidFill>
              </a:rPr>
              <a:t> &amp; SPS Entrepreneur Web</a:t>
            </a:r>
          </a:p>
        </p:txBody>
      </p:sp>
      <p:sp>
        <p:nvSpPr>
          <p:cNvPr id="18" name="Parallelogram 17"/>
          <p:cNvSpPr/>
          <p:nvPr/>
        </p:nvSpPr>
        <p:spPr>
          <a:xfrm>
            <a:off x="458597" y="3124200"/>
            <a:ext cx="5260062" cy="953071"/>
          </a:xfrm>
          <a:prstGeom prst="parallelogram">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012205" y="3154737"/>
            <a:ext cx="855195" cy="765632"/>
          </a:xfrm>
          <a:prstGeom prst="ellipse">
            <a:avLst/>
          </a:prstGeom>
          <a:solidFill>
            <a:srgbClr val="0070C0"/>
          </a:solidFill>
          <a:ln w="28575">
            <a:solidFill>
              <a:schemeClr val="bg1">
                <a:lumMod val="95000"/>
              </a:schemeClr>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b="1" dirty="0" smtClean="0">
                <a:solidFill>
                  <a:schemeClr val="bg1"/>
                </a:solidFill>
              </a:rPr>
              <a:t>02</a:t>
            </a:r>
            <a:endParaRPr lang="en-US" sz="3200" b="1" dirty="0">
              <a:solidFill>
                <a:schemeClr val="bg1"/>
              </a:solidFill>
            </a:endParaRPr>
          </a:p>
        </p:txBody>
      </p:sp>
      <p:sp>
        <p:nvSpPr>
          <p:cNvPr id="20" name="Parallelogram 19"/>
          <p:cNvSpPr/>
          <p:nvPr/>
        </p:nvSpPr>
        <p:spPr>
          <a:xfrm>
            <a:off x="152400" y="3236021"/>
            <a:ext cx="4814835" cy="684348"/>
          </a:xfrm>
          <a:prstGeom prst="parallelogram">
            <a:avLst/>
          </a:prstGeom>
          <a:solidFill>
            <a:srgbClr val="0070C0"/>
          </a:solidFill>
          <a:ln w="28575">
            <a:solidFill>
              <a:schemeClr val="bg1">
                <a:lumMod val="95000"/>
              </a:schemeClr>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t"/>
          <a:lstStyle/>
          <a:p>
            <a:pPr algn="ctr"/>
            <a:endParaRPr lang="en-US" dirty="0">
              <a:solidFill>
                <a:schemeClr val="tx1"/>
              </a:solidFill>
            </a:endParaRPr>
          </a:p>
        </p:txBody>
      </p:sp>
      <p:sp>
        <p:nvSpPr>
          <p:cNvPr id="21" name="Rectangle 20"/>
          <p:cNvSpPr/>
          <p:nvPr/>
        </p:nvSpPr>
        <p:spPr>
          <a:xfrm>
            <a:off x="415925" y="3364468"/>
            <a:ext cx="4572000" cy="369332"/>
          </a:xfrm>
          <a:prstGeom prst="rect">
            <a:avLst/>
          </a:prstGeom>
        </p:spPr>
        <p:txBody>
          <a:bodyPr>
            <a:spAutoFit/>
          </a:bodyPr>
          <a:lstStyle/>
          <a:p>
            <a:pPr algn="ctr"/>
            <a:r>
              <a:rPr lang="en-US" b="1" dirty="0" smtClean="0">
                <a:solidFill>
                  <a:schemeClr val="bg1"/>
                </a:solidFill>
              </a:rPr>
              <a:t>Training Hand Out &amp; Stationery</a:t>
            </a:r>
            <a:endParaRPr lang="en-US" b="1" dirty="0">
              <a:solidFill>
                <a:schemeClr val="bg1"/>
              </a:solidFill>
            </a:endParaRPr>
          </a:p>
        </p:txBody>
      </p:sp>
      <p:sp>
        <p:nvSpPr>
          <p:cNvPr id="22" name="Parallelogram 21"/>
          <p:cNvSpPr/>
          <p:nvPr/>
        </p:nvSpPr>
        <p:spPr>
          <a:xfrm>
            <a:off x="763397" y="4380929"/>
            <a:ext cx="5260062" cy="953071"/>
          </a:xfrm>
          <a:prstGeom prst="parallelogram">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317005" y="4411466"/>
            <a:ext cx="855195" cy="765632"/>
          </a:xfrm>
          <a:prstGeom prst="ellipse">
            <a:avLst/>
          </a:prstGeom>
          <a:solidFill>
            <a:srgbClr val="0070C0"/>
          </a:solidFill>
          <a:ln w="28575">
            <a:solidFill>
              <a:schemeClr val="bg1">
                <a:lumMod val="95000"/>
              </a:schemeClr>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b="1" dirty="0" smtClean="0">
                <a:solidFill>
                  <a:schemeClr val="bg1"/>
                </a:solidFill>
              </a:rPr>
              <a:t>03</a:t>
            </a:r>
            <a:endParaRPr lang="en-US" sz="3200" b="1" dirty="0">
              <a:solidFill>
                <a:schemeClr val="bg1"/>
              </a:solidFill>
            </a:endParaRPr>
          </a:p>
        </p:txBody>
      </p:sp>
      <p:sp>
        <p:nvSpPr>
          <p:cNvPr id="24" name="Parallelogram 23"/>
          <p:cNvSpPr/>
          <p:nvPr/>
        </p:nvSpPr>
        <p:spPr>
          <a:xfrm>
            <a:off x="457200" y="4492750"/>
            <a:ext cx="4814835" cy="684348"/>
          </a:xfrm>
          <a:prstGeom prst="parallelogram">
            <a:avLst/>
          </a:prstGeom>
          <a:solidFill>
            <a:srgbClr val="0070C0"/>
          </a:solidFill>
          <a:ln w="28575">
            <a:solidFill>
              <a:schemeClr val="bg1">
                <a:lumMod val="95000"/>
              </a:schemeClr>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t"/>
          <a:lstStyle/>
          <a:p>
            <a:pPr algn="ctr"/>
            <a:endParaRPr lang="en-US" dirty="0">
              <a:solidFill>
                <a:schemeClr val="tx1"/>
              </a:solidFill>
            </a:endParaRPr>
          </a:p>
        </p:txBody>
      </p:sp>
      <p:sp>
        <p:nvSpPr>
          <p:cNvPr id="25" name="Rectangle 24"/>
          <p:cNvSpPr/>
          <p:nvPr/>
        </p:nvSpPr>
        <p:spPr>
          <a:xfrm>
            <a:off x="720725" y="4496598"/>
            <a:ext cx="4572000" cy="646331"/>
          </a:xfrm>
          <a:prstGeom prst="rect">
            <a:avLst/>
          </a:prstGeom>
        </p:spPr>
        <p:txBody>
          <a:bodyPr>
            <a:spAutoFit/>
          </a:bodyPr>
          <a:lstStyle/>
          <a:p>
            <a:pPr algn="ctr"/>
            <a:r>
              <a:rPr lang="en-US" b="1" dirty="0" smtClean="0">
                <a:solidFill>
                  <a:schemeClr val="bg1"/>
                </a:solidFill>
              </a:rPr>
              <a:t>Manual </a:t>
            </a:r>
          </a:p>
          <a:p>
            <a:pPr algn="ctr"/>
            <a:r>
              <a:rPr lang="en-US" b="1" dirty="0" smtClean="0">
                <a:solidFill>
                  <a:schemeClr val="bg1"/>
                </a:solidFill>
              </a:rPr>
              <a:t>SPS, </a:t>
            </a:r>
            <a:r>
              <a:rPr lang="en-US" b="1" dirty="0" err="1" smtClean="0">
                <a:solidFill>
                  <a:schemeClr val="bg1"/>
                </a:solidFill>
              </a:rPr>
              <a:t>SPSLite</a:t>
            </a:r>
            <a:r>
              <a:rPr lang="en-US" b="1" dirty="0" smtClean="0">
                <a:solidFill>
                  <a:schemeClr val="bg1"/>
                </a:solidFill>
              </a:rPr>
              <a:t> &amp; SPS Entrepreneur Web</a:t>
            </a:r>
            <a:endParaRPr lang="en-US" b="1" dirty="0">
              <a:solidFill>
                <a:schemeClr val="bg1"/>
              </a:solidFill>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933557">
            <a:off x="6430283" y="2307299"/>
            <a:ext cx="1590664" cy="2114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10900C66-51F3-40B7-ADF9-FB7B495E0E52}" type="slidenum">
              <a:rPr lang="en-US" smtClean="0"/>
              <a:pPr>
                <a:defRPr/>
              </a:pPr>
              <a:t>18</a:t>
            </a:fld>
            <a:endParaRPr lang="en-US" dirty="0"/>
          </a:p>
        </p:txBody>
      </p:sp>
    </p:spTree>
    <p:extLst>
      <p:ext uri="{BB962C8B-B14F-4D97-AF65-F5344CB8AC3E}">
        <p14:creationId xmlns:p14="http://schemas.microsoft.com/office/powerpoint/2010/main" val="4094910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814705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SITS certification</a:t>
            </a:r>
            <a:endParaRPr lang="en-MY" sz="2000" dirty="0">
              <a:solidFill>
                <a:schemeClr val="tx1"/>
              </a:solidFill>
              <a:latin typeface="Arial Black"/>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38200" y="1234788"/>
            <a:ext cx="3505200" cy="49583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713510" y="1219382"/>
            <a:ext cx="3516090" cy="49737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19</a:t>
            </a:fld>
            <a:endParaRPr lang="en-US" dirty="0"/>
          </a:p>
        </p:txBody>
      </p:sp>
    </p:spTree>
    <p:extLst>
      <p:ext uri="{BB962C8B-B14F-4D97-AF65-F5344CB8AC3E}">
        <p14:creationId xmlns:p14="http://schemas.microsoft.com/office/powerpoint/2010/main" val="1996801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TABLE OF CONTENT</a:t>
            </a:r>
            <a:endParaRPr lang="en-MY" sz="2000" dirty="0">
              <a:solidFill>
                <a:schemeClr val="tx1"/>
              </a:solidFill>
              <a:latin typeface="Arial Black"/>
            </a:endParaRPr>
          </a:p>
        </p:txBody>
      </p:sp>
      <p:sp>
        <p:nvSpPr>
          <p:cNvPr id="4" name="Rectangle 3"/>
          <p:cNvSpPr/>
          <p:nvPr/>
        </p:nvSpPr>
        <p:spPr>
          <a:xfrm>
            <a:off x="685800" y="1143000"/>
            <a:ext cx="5943600" cy="448244"/>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MY" sz="3200" b="1">
              <a:solidFill>
                <a:schemeClr val="bg1"/>
              </a:solidFill>
            </a:endParaRPr>
          </a:p>
        </p:txBody>
      </p:sp>
      <p:sp>
        <p:nvSpPr>
          <p:cNvPr id="10" name="Rectangle 9"/>
          <p:cNvSpPr/>
          <p:nvPr/>
        </p:nvSpPr>
        <p:spPr>
          <a:xfrm>
            <a:off x="6765509" y="1143000"/>
            <a:ext cx="2073691" cy="448244"/>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endParaRPr lang="en-MY" sz="3200"/>
          </a:p>
        </p:txBody>
      </p:sp>
      <p:sp>
        <p:nvSpPr>
          <p:cNvPr id="5" name="TextBox 4"/>
          <p:cNvSpPr txBox="1"/>
          <p:nvPr/>
        </p:nvSpPr>
        <p:spPr>
          <a:xfrm>
            <a:off x="685800" y="1143000"/>
            <a:ext cx="5943600" cy="369332"/>
          </a:xfrm>
          <a:prstGeom prst="rect">
            <a:avLst/>
          </a:prstGeom>
          <a:noFill/>
          <a:ln>
            <a:noFill/>
          </a:ln>
        </p:spPr>
        <p:txBody>
          <a:bodyPr wrap="square" rtlCol="0" anchor="ctr">
            <a:spAutoFit/>
          </a:bodyPr>
          <a:lstStyle/>
          <a:p>
            <a:r>
              <a:rPr lang="en-US" b="1" dirty="0" smtClean="0">
                <a:solidFill>
                  <a:schemeClr val="bg1"/>
                </a:solidFill>
              </a:rPr>
              <a:t>Project Executive Summary</a:t>
            </a:r>
            <a:endParaRPr lang="en-MY" b="1" dirty="0">
              <a:solidFill>
                <a:schemeClr val="bg1"/>
              </a:solidFill>
            </a:endParaRPr>
          </a:p>
        </p:txBody>
      </p:sp>
      <p:sp>
        <p:nvSpPr>
          <p:cNvPr id="12" name="TextBox 11"/>
          <p:cNvSpPr txBox="1"/>
          <p:nvPr/>
        </p:nvSpPr>
        <p:spPr>
          <a:xfrm>
            <a:off x="6765509" y="1143000"/>
            <a:ext cx="2073691" cy="369332"/>
          </a:xfrm>
          <a:prstGeom prst="rect">
            <a:avLst/>
          </a:prstGeom>
          <a:noFill/>
        </p:spPr>
        <p:txBody>
          <a:bodyPr wrap="square" rtlCol="0" anchor="ctr">
            <a:spAutoFit/>
          </a:bodyPr>
          <a:lstStyle/>
          <a:p>
            <a:r>
              <a:rPr lang="en-US" dirty="0" smtClean="0"/>
              <a:t>Page 3-10</a:t>
            </a:r>
            <a:endParaRPr lang="en-MY" dirty="0"/>
          </a:p>
        </p:txBody>
      </p:sp>
      <p:sp>
        <p:nvSpPr>
          <p:cNvPr id="45" name="Rectangle 44"/>
          <p:cNvSpPr/>
          <p:nvPr/>
        </p:nvSpPr>
        <p:spPr>
          <a:xfrm>
            <a:off x="685800" y="1518651"/>
            <a:ext cx="5943600" cy="448244"/>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MY" sz="3200" b="1">
              <a:solidFill>
                <a:schemeClr val="bg1"/>
              </a:solidFill>
            </a:endParaRPr>
          </a:p>
        </p:txBody>
      </p:sp>
      <p:sp>
        <p:nvSpPr>
          <p:cNvPr id="46" name="Rectangle 45"/>
          <p:cNvSpPr/>
          <p:nvPr/>
        </p:nvSpPr>
        <p:spPr>
          <a:xfrm>
            <a:off x="6765509" y="1518651"/>
            <a:ext cx="2073691" cy="448244"/>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endParaRPr lang="en-MY" sz="3200"/>
          </a:p>
        </p:txBody>
      </p:sp>
      <p:sp>
        <p:nvSpPr>
          <p:cNvPr id="47" name="TextBox 46"/>
          <p:cNvSpPr txBox="1"/>
          <p:nvPr/>
        </p:nvSpPr>
        <p:spPr>
          <a:xfrm>
            <a:off x="723900" y="1535668"/>
            <a:ext cx="5905500" cy="369332"/>
          </a:xfrm>
          <a:prstGeom prst="rect">
            <a:avLst/>
          </a:prstGeom>
          <a:noFill/>
          <a:ln>
            <a:noFill/>
          </a:ln>
        </p:spPr>
        <p:txBody>
          <a:bodyPr wrap="square" rtlCol="0" anchor="ctr">
            <a:spAutoFit/>
          </a:bodyPr>
          <a:lstStyle/>
          <a:p>
            <a:r>
              <a:rPr lang="en-US" b="1" dirty="0" smtClean="0">
                <a:solidFill>
                  <a:schemeClr val="bg1"/>
                </a:solidFill>
              </a:rPr>
              <a:t>SPS Training Module</a:t>
            </a:r>
            <a:endParaRPr lang="en-MY" b="1" dirty="0">
              <a:solidFill>
                <a:schemeClr val="bg1"/>
              </a:solidFill>
            </a:endParaRPr>
          </a:p>
        </p:txBody>
      </p:sp>
      <p:sp>
        <p:nvSpPr>
          <p:cNvPr id="48" name="TextBox 47"/>
          <p:cNvSpPr txBox="1"/>
          <p:nvPr/>
        </p:nvSpPr>
        <p:spPr>
          <a:xfrm>
            <a:off x="6765509" y="1600200"/>
            <a:ext cx="1603901" cy="369332"/>
          </a:xfrm>
          <a:prstGeom prst="rect">
            <a:avLst/>
          </a:prstGeom>
          <a:noFill/>
        </p:spPr>
        <p:txBody>
          <a:bodyPr wrap="square" rtlCol="0" anchor="ctr">
            <a:spAutoFit/>
          </a:bodyPr>
          <a:lstStyle/>
          <a:p>
            <a:r>
              <a:rPr lang="en-US" dirty="0" smtClean="0"/>
              <a:t>Page 11</a:t>
            </a:r>
            <a:endParaRPr lang="en-MY" dirty="0"/>
          </a:p>
        </p:txBody>
      </p:sp>
      <p:sp>
        <p:nvSpPr>
          <p:cNvPr id="49" name="Rectangle 48"/>
          <p:cNvSpPr/>
          <p:nvPr/>
        </p:nvSpPr>
        <p:spPr>
          <a:xfrm>
            <a:off x="685800" y="1966895"/>
            <a:ext cx="5943600" cy="448244"/>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MY" sz="3200" b="1">
              <a:solidFill>
                <a:schemeClr val="bg1"/>
              </a:solidFill>
            </a:endParaRPr>
          </a:p>
        </p:txBody>
      </p:sp>
      <p:sp>
        <p:nvSpPr>
          <p:cNvPr id="50" name="Rectangle 49"/>
          <p:cNvSpPr/>
          <p:nvPr/>
        </p:nvSpPr>
        <p:spPr>
          <a:xfrm>
            <a:off x="6765509" y="1966895"/>
            <a:ext cx="2073691" cy="448244"/>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endParaRPr lang="en-MY" sz="3200"/>
          </a:p>
        </p:txBody>
      </p:sp>
      <p:sp>
        <p:nvSpPr>
          <p:cNvPr id="51" name="TextBox 50"/>
          <p:cNvSpPr txBox="1"/>
          <p:nvPr/>
        </p:nvSpPr>
        <p:spPr>
          <a:xfrm>
            <a:off x="762000" y="1966895"/>
            <a:ext cx="5867400" cy="369332"/>
          </a:xfrm>
          <a:prstGeom prst="rect">
            <a:avLst/>
          </a:prstGeom>
          <a:noFill/>
          <a:ln>
            <a:noFill/>
          </a:ln>
        </p:spPr>
        <p:txBody>
          <a:bodyPr wrap="square" rtlCol="0" anchor="ctr">
            <a:spAutoFit/>
          </a:bodyPr>
          <a:lstStyle/>
          <a:p>
            <a:r>
              <a:rPr lang="en-US" b="1" dirty="0" smtClean="0">
                <a:solidFill>
                  <a:schemeClr val="bg1"/>
                </a:solidFill>
              </a:rPr>
              <a:t>Continuous Learning &amp; Support</a:t>
            </a:r>
            <a:endParaRPr lang="en-MY" b="1" dirty="0">
              <a:solidFill>
                <a:schemeClr val="bg1"/>
              </a:solidFill>
            </a:endParaRPr>
          </a:p>
        </p:txBody>
      </p:sp>
      <p:sp>
        <p:nvSpPr>
          <p:cNvPr id="52" name="TextBox 51"/>
          <p:cNvSpPr txBox="1"/>
          <p:nvPr/>
        </p:nvSpPr>
        <p:spPr>
          <a:xfrm>
            <a:off x="6765509" y="2057400"/>
            <a:ext cx="1603901" cy="369332"/>
          </a:xfrm>
          <a:prstGeom prst="rect">
            <a:avLst/>
          </a:prstGeom>
          <a:noFill/>
        </p:spPr>
        <p:txBody>
          <a:bodyPr wrap="square" rtlCol="0" anchor="ctr">
            <a:spAutoFit/>
          </a:bodyPr>
          <a:lstStyle/>
          <a:p>
            <a:r>
              <a:rPr lang="en-US" dirty="0" smtClean="0"/>
              <a:t>Page 22</a:t>
            </a:r>
            <a:endParaRPr lang="en-MY" dirty="0"/>
          </a:p>
        </p:txBody>
      </p:sp>
      <p:sp>
        <p:nvSpPr>
          <p:cNvPr id="53" name="Rectangle 52"/>
          <p:cNvSpPr/>
          <p:nvPr/>
        </p:nvSpPr>
        <p:spPr>
          <a:xfrm>
            <a:off x="685800" y="2415141"/>
            <a:ext cx="5943600" cy="448244"/>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MY" sz="3200" b="1">
              <a:solidFill>
                <a:schemeClr val="bg1"/>
              </a:solidFill>
            </a:endParaRPr>
          </a:p>
        </p:txBody>
      </p:sp>
      <p:sp>
        <p:nvSpPr>
          <p:cNvPr id="54" name="Rectangle 53"/>
          <p:cNvSpPr/>
          <p:nvPr/>
        </p:nvSpPr>
        <p:spPr>
          <a:xfrm>
            <a:off x="6765509" y="2415141"/>
            <a:ext cx="2073691" cy="448244"/>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endParaRPr lang="en-MY" sz="3200"/>
          </a:p>
        </p:txBody>
      </p:sp>
      <p:sp>
        <p:nvSpPr>
          <p:cNvPr id="56" name="TextBox 55"/>
          <p:cNvSpPr txBox="1"/>
          <p:nvPr/>
        </p:nvSpPr>
        <p:spPr>
          <a:xfrm>
            <a:off x="6765509" y="2454597"/>
            <a:ext cx="1603901" cy="369332"/>
          </a:xfrm>
          <a:prstGeom prst="rect">
            <a:avLst/>
          </a:prstGeom>
          <a:noFill/>
        </p:spPr>
        <p:txBody>
          <a:bodyPr wrap="square" rtlCol="0" anchor="ctr">
            <a:spAutoFit/>
          </a:bodyPr>
          <a:lstStyle/>
          <a:p>
            <a:r>
              <a:rPr lang="en-US" dirty="0" smtClean="0"/>
              <a:t>Page 28</a:t>
            </a:r>
            <a:endParaRPr lang="en-MY" dirty="0"/>
          </a:p>
        </p:txBody>
      </p:sp>
      <p:sp>
        <p:nvSpPr>
          <p:cNvPr id="57" name="Rectangle 56"/>
          <p:cNvSpPr/>
          <p:nvPr/>
        </p:nvSpPr>
        <p:spPr>
          <a:xfrm>
            <a:off x="685800" y="2863385"/>
            <a:ext cx="5943600" cy="448244"/>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MY" sz="3200" b="1">
              <a:solidFill>
                <a:schemeClr val="bg1"/>
              </a:solidFill>
            </a:endParaRPr>
          </a:p>
        </p:txBody>
      </p:sp>
      <p:sp>
        <p:nvSpPr>
          <p:cNvPr id="58" name="Rectangle 57"/>
          <p:cNvSpPr/>
          <p:nvPr/>
        </p:nvSpPr>
        <p:spPr>
          <a:xfrm>
            <a:off x="6765509" y="2863385"/>
            <a:ext cx="2073691" cy="448244"/>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endParaRPr lang="en-MY" sz="3200"/>
          </a:p>
        </p:txBody>
      </p:sp>
      <p:sp>
        <p:nvSpPr>
          <p:cNvPr id="60" name="TextBox 59"/>
          <p:cNvSpPr txBox="1"/>
          <p:nvPr/>
        </p:nvSpPr>
        <p:spPr>
          <a:xfrm>
            <a:off x="6765509" y="2941674"/>
            <a:ext cx="1603901" cy="369332"/>
          </a:xfrm>
          <a:prstGeom prst="rect">
            <a:avLst/>
          </a:prstGeom>
          <a:noFill/>
        </p:spPr>
        <p:txBody>
          <a:bodyPr wrap="square" rtlCol="0" anchor="ctr">
            <a:spAutoFit/>
          </a:bodyPr>
          <a:lstStyle/>
          <a:p>
            <a:r>
              <a:rPr lang="en-US" dirty="0" smtClean="0"/>
              <a:t>Page 36</a:t>
            </a:r>
            <a:endParaRPr lang="en-MY" dirty="0"/>
          </a:p>
        </p:txBody>
      </p:sp>
      <p:sp>
        <p:nvSpPr>
          <p:cNvPr id="85" name="TextBox 84"/>
          <p:cNvSpPr txBox="1"/>
          <p:nvPr/>
        </p:nvSpPr>
        <p:spPr>
          <a:xfrm>
            <a:off x="723900" y="2878928"/>
            <a:ext cx="5905500" cy="369332"/>
          </a:xfrm>
          <a:prstGeom prst="rect">
            <a:avLst/>
          </a:prstGeom>
          <a:noFill/>
          <a:ln>
            <a:noFill/>
          </a:ln>
        </p:spPr>
        <p:txBody>
          <a:bodyPr wrap="square" rtlCol="0" anchor="ctr">
            <a:spAutoFit/>
          </a:bodyPr>
          <a:lstStyle/>
          <a:p>
            <a:r>
              <a:rPr lang="en-US" b="1" dirty="0" smtClean="0">
                <a:solidFill>
                  <a:schemeClr val="bg1"/>
                </a:solidFill>
              </a:rPr>
              <a:t>SAS &amp; Web Interface</a:t>
            </a:r>
            <a:endParaRPr lang="en-MY" b="1" dirty="0">
              <a:solidFill>
                <a:schemeClr val="bg1"/>
              </a:solidFill>
            </a:endParaRPr>
          </a:p>
        </p:txBody>
      </p:sp>
      <p:sp>
        <p:nvSpPr>
          <p:cNvPr id="86" name="TextBox 85"/>
          <p:cNvSpPr txBox="1"/>
          <p:nvPr/>
        </p:nvSpPr>
        <p:spPr>
          <a:xfrm>
            <a:off x="723900" y="2410254"/>
            <a:ext cx="5829300" cy="369332"/>
          </a:xfrm>
          <a:prstGeom prst="rect">
            <a:avLst/>
          </a:prstGeom>
          <a:noFill/>
          <a:ln>
            <a:noFill/>
          </a:ln>
        </p:spPr>
        <p:txBody>
          <a:bodyPr wrap="square" rtlCol="0" anchor="ctr">
            <a:spAutoFit/>
          </a:bodyPr>
          <a:lstStyle/>
          <a:p>
            <a:r>
              <a:rPr lang="en-US" b="1" dirty="0" smtClean="0">
                <a:solidFill>
                  <a:schemeClr val="bg1"/>
                </a:solidFill>
              </a:rPr>
              <a:t>Execution Plan</a:t>
            </a:r>
            <a:endParaRPr lang="en-MY" b="1" dirty="0">
              <a:solidFill>
                <a:schemeClr val="bg1"/>
              </a:solidFill>
            </a:endParaRPr>
          </a:p>
        </p:txBody>
      </p:sp>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2</a:t>
            </a:fld>
            <a:endParaRPr lang="en-US" dirty="0"/>
          </a:p>
        </p:txBody>
      </p:sp>
    </p:spTree>
    <p:extLst>
      <p:ext uri="{BB962C8B-B14F-4D97-AF65-F5344CB8AC3E}">
        <p14:creationId xmlns:p14="http://schemas.microsoft.com/office/powerpoint/2010/main" val="4139836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9" descr="Image result for TELEKOM MALAYSIA"/>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39" name="AutoShape 33" descr="Image result for maxis"/>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40" name="AutoShape 35" descr="Image result for maxis"/>
          <p:cNvSpPr>
            <a:spLocks noChangeAspect="1" noChangeArrowheads="1"/>
          </p:cNvSpPr>
          <p:nvPr/>
        </p:nvSpPr>
        <p:spPr bwMode="auto">
          <a:xfrm>
            <a:off x="449263"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9"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ACKNOWLEDGEMENT DAY</a:t>
            </a:r>
            <a:endParaRPr lang="en-MY" sz="2000" dirty="0">
              <a:solidFill>
                <a:schemeClr val="tx1"/>
              </a:solidFill>
              <a:latin typeface="Arial Black"/>
            </a:endParaRPr>
          </a:p>
        </p:txBody>
      </p:sp>
      <p:grpSp>
        <p:nvGrpSpPr>
          <p:cNvPr id="7" name="Group 6"/>
          <p:cNvGrpSpPr/>
          <p:nvPr/>
        </p:nvGrpSpPr>
        <p:grpSpPr>
          <a:xfrm>
            <a:off x="3983752" y="1359448"/>
            <a:ext cx="5084048" cy="4744561"/>
            <a:chOff x="2026971" y="1447797"/>
            <a:chExt cx="5084048" cy="4744561"/>
          </a:xfrm>
        </p:grpSpPr>
        <p:sp>
          <p:nvSpPr>
            <p:cNvPr id="8" name="Oval 7"/>
            <p:cNvSpPr/>
            <p:nvPr/>
          </p:nvSpPr>
          <p:spPr>
            <a:xfrm>
              <a:off x="2026971" y="5554640"/>
              <a:ext cx="5084048" cy="637718"/>
            </a:xfrm>
            <a:prstGeom prst="ellipse">
              <a:avLst/>
            </a:prstGeom>
            <a:gradFill flip="none" rotWithShape="1">
              <a:gsLst>
                <a:gs pos="100000">
                  <a:srgbClr val="EAEDF2"/>
                </a:gs>
                <a:gs pos="65000">
                  <a:srgbClr val="EAEDF2"/>
                </a:gs>
                <a:gs pos="0">
                  <a:srgbClr val="C4CCDA"/>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10" name="Group 9"/>
            <p:cNvGrpSpPr/>
            <p:nvPr/>
          </p:nvGrpSpPr>
          <p:grpSpPr>
            <a:xfrm>
              <a:off x="2029963" y="1447797"/>
              <a:ext cx="5081056" cy="3962406"/>
              <a:chOff x="2031472" y="1447797"/>
              <a:chExt cx="5081056" cy="3962406"/>
            </a:xfrm>
          </p:grpSpPr>
          <p:sp>
            <p:nvSpPr>
              <p:cNvPr id="11" name="Freeform 10"/>
              <p:cNvSpPr/>
              <p:nvPr/>
            </p:nvSpPr>
            <p:spPr>
              <a:xfrm rot="10800000">
                <a:off x="3797291" y="1447797"/>
                <a:ext cx="2299026" cy="2269068"/>
              </a:xfrm>
              <a:custGeom>
                <a:avLst/>
                <a:gdLst>
                  <a:gd name="connsiteX0" fmla="*/ 1016211 w 2299026"/>
                  <a:gd name="connsiteY0" fmla="*/ 2269068 h 2269068"/>
                  <a:gd name="connsiteX1" fmla="*/ 0 w 2299026"/>
                  <a:gd name="connsiteY1" fmla="*/ 1701801 h 2269068"/>
                  <a:gd name="connsiteX2" fmla="*/ 0 w 2299026"/>
                  <a:gd name="connsiteY2" fmla="*/ 567267 h 2269068"/>
                  <a:gd name="connsiteX3" fmla="*/ 266985 w 2299026"/>
                  <a:gd name="connsiteY3" fmla="*/ 418232 h 2269068"/>
                  <a:gd name="connsiteX4" fmla="*/ 276421 w 2299026"/>
                  <a:gd name="connsiteY4" fmla="*/ 435616 h 2269068"/>
                  <a:gd name="connsiteX5" fmla="*/ 508105 w 2299026"/>
                  <a:gd name="connsiteY5" fmla="*/ 558802 h 2269068"/>
                  <a:gd name="connsiteX6" fmla="*/ 787507 w 2299026"/>
                  <a:gd name="connsiteY6" fmla="*/ 279400 h 2269068"/>
                  <a:gd name="connsiteX7" fmla="*/ 765550 w 2299026"/>
                  <a:gd name="connsiteY7" fmla="*/ 170644 h 2269068"/>
                  <a:gd name="connsiteX8" fmla="*/ 752753 w 2299026"/>
                  <a:gd name="connsiteY8" fmla="*/ 147067 h 2269068"/>
                  <a:gd name="connsiteX9" fmla="*/ 1016212 w 2299026"/>
                  <a:gd name="connsiteY9" fmla="*/ 0 h 2269068"/>
                  <a:gd name="connsiteX10" fmla="*/ 2032423 w 2299026"/>
                  <a:gd name="connsiteY10" fmla="*/ 567267 h 2269068"/>
                  <a:gd name="connsiteX11" fmla="*/ 2032423 w 2299026"/>
                  <a:gd name="connsiteY11" fmla="*/ 856422 h 2269068"/>
                  <a:gd name="connsiteX12" fmla="*/ 2075933 w 2299026"/>
                  <a:gd name="connsiteY12" fmla="*/ 860809 h 2269068"/>
                  <a:gd name="connsiteX13" fmla="*/ 2299026 w 2299026"/>
                  <a:gd name="connsiteY13" fmla="*/ 1134534 h 2269068"/>
                  <a:gd name="connsiteX14" fmla="*/ 2075933 w 2299026"/>
                  <a:gd name="connsiteY14" fmla="*/ 1408260 h 2269068"/>
                  <a:gd name="connsiteX15" fmla="*/ 2032423 w 2299026"/>
                  <a:gd name="connsiteY15" fmla="*/ 1412646 h 2269068"/>
                  <a:gd name="connsiteX16" fmla="*/ 2032423 w 2299026"/>
                  <a:gd name="connsiteY16" fmla="*/ 1701801 h 226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9026" h="2269068">
                    <a:moveTo>
                      <a:pt x="1016211" y="2269068"/>
                    </a:moveTo>
                    <a:lnTo>
                      <a:pt x="0" y="1701801"/>
                    </a:lnTo>
                    <a:lnTo>
                      <a:pt x="0" y="567267"/>
                    </a:lnTo>
                    <a:lnTo>
                      <a:pt x="266985" y="418232"/>
                    </a:lnTo>
                    <a:lnTo>
                      <a:pt x="276421" y="435616"/>
                    </a:lnTo>
                    <a:cubicBezTo>
                      <a:pt x="326631" y="509938"/>
                      <a:pt x="411662" y="558802"/>
                      <a:pt x="508105" y="558802"/>
                    </a:cubicBezTo>
                    <a:cubicBezTo>
                      <a:pt x="662414" y="558802"/>
                      <a:pt x="787507" y="433709"/>
                      <a:pt x="787507" y="279400"/>
                    </a:cubicBezTo>
                    <a:cubicBezTo>
                      <a:pt x="787507" y="240823"/>
                      <a:pt x="779689" y="204072"/>
                      <a:pt x="765550" y="170644"/>
                    </a:cubicBezTo>
                    <a:lnTo>
                      <a:pt x="752753" y="147067"/>
                    </a:lnTo>
                    <a:lnTo>
                      <a:pt x="1016212" y="0"/>
                    </a:lnTo>
                    <a:lnTo>
                      <a:pt x="2032423" y="567267"/>
                    </a:lnTo>
                    <a:lnTo>
                      <a:pt x="2032423" y="856422"/>
                    </a:lnTo>
                    <a:lnTo>
                      <a:pt x="2075933" y="860809"/>
                    </a:lnTo>
                    <a:cubicBezTo>
                      <a:pt x="2203252" y="886862"/>
                      <a:pt x="2299026" y="999514"/>
                      <a:pt x="2299026" y="1134534"/>
                    </a:cubicBezTo>
                    <a:cubicBezTo>
                      <a:pt x="2299026" y="1269554"/>
                      <a:pt x="2203252" y="1382206"/>
                      <a:pt x="2075933" y="1408260"/>
                    </a:cubicBezTo>
                    <a:lnTo>
                      <a:pt x="2032423" y="1412646"/>
                    </a:lnTo>
                    <a:lnTo>
                      <a:pt x="2032423" y="1701801"/>
                    </a:lnTo>
                    <a:close/>
                  </a:path>
                </a:pathLst>
              </a:cu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2" name="Freeform 11"/>
              <p:cNvSpPr/>
              <p:nvPr/>
            </p:nvSpPr>
            <p:spPr>
              <a:xfrm rot="10800000">
                <a:off x="5080105" y="3141135"/>
                <a:ext cx="2032423" cy="2269068"/>
              </a:xfrm>
              <a:custGeom>
                <a:avLst/>
                <a:gdLst>
                  <a:gd name="connsiteX0" fmla="*/ 1016211 w 2032423"/>
                  <a:gd name="connsiteY0" fmla="*/ 2269068 h 2269068"/>
                  <a:gd name="connsiteX1" fmla="*/ 0 w 2032423"/>
                  <a:gd name="connsiteY1" fmla="*/ 1701801 h 2269068"/>
                  <a:gd name="connsiteX2" fmla="*/ 0 w 2032423"/>
                  <a:gd name="connsiteY2" fmla="*/ 567267 h 2269068"/>
                  <a:gd name="connsiteX3" fmla="*/ 1016212 w 2032423"/>
                  <a:gd name="connsiteY3" fmla="*/ 0 h 2269068"/>
                  <a:gd name="connsiteX4" fmla="*/ 2032423 w 2032423"/>
                  <a:gd name="connsiteY4" fmla="*/ 567267 h 2269068"/>
                  <a:gd name="connsiteX5" fmla="*/ 2032423 w 2032423"/>
                  <a:gd name="connsiteY5" fmla="*/ 855133 h 2269068"/>
                  <a:gd name="connsiteX6" fmla="*/ 1976116 w 2032423"/>
                  <a:gd name="connsiteY6" fmla="*/ 860810 h 2269068"/>
                  <a:gd name="connsiteX7" fmla="*/ 1753023 w 2032423"/>
                  <a:gd name="connsiteY7" fmla="*/ 1134535 h 2269068"/>
                  <a:gd name="connsiteX8" fmla="*/ 1976116 w 2032423"/>
                  <a:gd name="connsiteY8" fmla="*/ 1408261 h 2269068"/>
                  <a:gd name="connsiteX9" fmla="*/ 2032423 w 2032423"/>
                  <a:gd name="connsiteY9" fmla="*/ 1413937 h 2269068"/>
                  <a:gd name="connsiteX10" fmla="*/ 2032423 w 2032423"/>
                  <a:gd name="connsiteY10" fmla="*/ 1701801 h 2269068"/>
                  <a:gd name="connsiteX11" fmla="*/ 1772490 w 2032423"/>
                  <a:gd name="connsiteY11" fmla="*/ 1846901 h 2269068"/>
                  <a:gd name="connsiteX12" fmla="*/ 1781761 w 2032423"/>
                  <a:gd name="connsiteY12" fmla="*/ 1863982 h 2269068"/>
                  <a:gd name="connsiteX13" fmla="*/ 1803718 w 2032423"/>
                  <a:gd name="connsiteY13" fmla="*/ 1972738 h 2269068"/>
                  <a:gd name="connsiteX14" fmla="*/ 1524316 w 2032423"/>
                  <a:gd name="connsiteY14" fmla="*/ 2252140 h 2269068"/>
                  <a:gd name="connsiteX15" fmla="*/ 1292632 w 2032423"/>
                  <a:gd name="connsiteY15" fmla="*/ 2128954 h 2269068"/>
                  <a:gd name="connsiteX16" fmla="*/ 1286721 w 2032423"/>
                  <a:gd name="connsiteY16" fmla="*/ 2118065 h 226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2423" h="2269068">
                    <a:moveTo>
                      <a:pt x="1016211" y="2269068"/>
                    </a:moveTo>
                    <a:lnTo>
                      <a:pt x="0" y="1701801"/>
                    </a:lnTo>
                    <a:lnTo>
                      <a:pt x="0" y="567267"/>
                    </a:lnTo>
                    <a:lnTo>
                      <a:pt x="1016212" y="0"/>
                    </a:lnTo>
                    <a:lnTo>
                      <a:pt x="2032423" y="567267"/>
                    </a:lnTo>
                    <a:lnTo>
                      <a:pt x="2032423" y="855133"/>
                    </a:lnTo>
                    <a:lnTo>
                      <a:pt x="1976116" y="860810"/>
                    </a:lnTo>
                    <a:cubicBezTo>
                      <a:pt x="1848798" y="886863"/>
                      <a:pt x="1753023" y="999515"/>
                      <a:pt x="1753023" y="1134535"/>
                    </a:cubicBezTo>
                    <a:cubicBezTo>
                      <a:pt x="1753023" y="1269555"/>
                      <a:pt x="1848798" y="1382207"/>
                      <a:pt x="1976116" y="1408261"/>
                    </a:cubicBezTo>
                    <a:lnTo>
                      <a:pt x="2032423" y="1413937"/>
                    </a:lnTo>
                    <a:lnTo>
                      <a:pt x="2032423" y="1701801"/>
                    </a:lnTo>
                    <a:lnTo>
                      <a:pt x="1772490" y="1846901"/>
                    </a:lnTo>
                    <a:lnTo>
                      <a:pt x="1781761" y="1863982"/>
                    </a:lnTo>
                    <a:cubicBezTo>
                      <a:pt x="1795900" y="1897410"/>
                      <a:pt x="1803718" y="1934161"/>
                      <a:pt x="1803718" y="1972738"/>
                    </a:cubicBezTo>
                    <a:cubicBezTo>
                      <a:pt x="1803718" y="2127047"/>
                      <a:pt x="1678625" y="2252140"/>
                      <a:pt x="1524316" y="2252140"/>
                    </a:cubicBezTo>
                    <a:cubicBezTo>
                      <a:pt x="1427873" y="2252140"/>
                      <a:pt x="1342842" y="2203276"/>
                      <a:pt x="1292632" y="2128954"/>
                    </a:cubicBezTo>
                    <a:lnTo>
                      <a:pt x="1286721" y="2118065"/>
                    </a:lnTo>
                    <a:close/>
                  </a:path>
                </a:pathLst>
              </a:custGeom>
              <a:solidFill>
                <a:srgbClr val="0070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Freeform 12"/>
              <p:cNvSpPr/>
              <p:nvPr/>
            </p:nvSpPr>
            <p:spPr>
              <a:xfrm rot="10800000">
                <a:off x="3047681" y="3141135"/>
                <a:ext cx="2311824" cy="2269068"/>
              </a:xfrm>
              <a:custGeom>
                <a:avLst/>
                <a:gdLst>
                  <a:gd name="connsiteX0" fmla="*/ 1295612 w 2311824"/>
                  <a:gd name="connsiteY0" fmla="*/ 2269068 h 2269068"/>
                  <a:gd name="connsiteX1" fmla="*/ 279401 w 2311824"/>
                  <a:gd name="connsiteY1" fmla="*/ 1701801 h 2269068"/>
                  <a:gd name="connsiteX2" fmla="*/ 279401 w 2311824"/>
                  <a:gd name="connsiteY2" fmla="*/ 1413937 h 2269068"/>
                  <a:gd name="connsiteX3" fmla="*/ 223093 w 2311824"/>
                  <a:gd name="connsiteY3" fmla="*/ 1408261 h 2269068"/>
                  <a:gd name="connsiteX4" fmla="*/ 0 w 2311824"/>
                  <a:gd name="connsiteY4" fmla="*/ 1134535 h 2269068"/>
                  <a:gd name="connsiteX5" fmla="*/ 223093 w 2311824"/>
                  <a:gd name="connsiteY5" fmla="*/ 860810 h 2269068"/>
                  <a:gd name="connsiteX6" fmla="*/ 279401 w 2311824"/>
                  <a:gd name="connsiteY6" fmla="*/ 855133 h 2269068"/>
                  <a:gd name="connsiteX7" fmla="*/ 279401 w 2311824"/>
                  <a:gd name="connsiteY7" fmla="*/ 567267 h 2269068"/>
                  <a:gd name="connsiteX8" fmla="*/ 1295613 w 2311824"/>
                  <a:gd name="connsiteY8" fmla="*/ 0 h 2269068"/>
                  <a:gd name="connsiteX9" fmla="*/ 2311824 w 2311824"/>
                  <a:gd name="connsiteY9" fmla="*/ 567267 h 2269068"/>
                  <a:gd name="connsiteX10" fmla="*/ 2311824 w 2311824"/>
                  <a:gd name="connsiteY10" fmla="*/ 1701801 h 2269068"/>
                  <a:gd name="connsiteX11" fmla="*/ 2051890 w 2311824"/>
                  <a:gd name="connsiteY11" fmla="*/ 1846901 h 2269068"/>
                  <a:gd name="connsiteX12" fmla="*/ 2035401 w 2311824"/>
                  <a:gd name="connsiteY12" fmla="*/ 1816522 h 2269068"/>
                  <a:gd name="connsiteX13" fmla="*/ 1803716 w 2311824"/>
                  <a:gd name="connsiteY13" fmla="*/ 1693336 h 2269068"/>
                  <a:gd name="connsiteX14" fmla="*/ 1524314 w 2311824"/>
                  <a:gd name="connsiteY14" fmla="*/ 1972738 h 2269068"/>
                  <a:gd name="connsiteX15" fmla="*/ 1546271 w 2311824"/>
                  <a:gd name="connsiteY15" fmla="*/ 2081494 h 2269068"/>
                  <a:gd name="connsiteX16" fmla="*/ 1566121 w 2311824"/>
                  <a:gd name="connsiteY16" fmla="*/ 2118065 h 226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11824" h="2269068">
                    <a:moveTo>
                      <a:pt x="1295612" y="2269068"/>
                    </a:moveTo>
                    <a:lnTo>
                      <a:pt x="279401" y="1701801"/>
                    </a:lnTo>
                    <a:lnTo>
                      <a:pt x="279401" y="1413937"/>
                    </a:lnTo>
                    <a:lnTo>
                      <a:pt x="223093" y="1408261"/>
                    </a:lnTo>
                    <a:cubicBezTo>
                      <a:pt x="95774" y="1382207"/>
                      <a:pt x="0" y="1269555"/>
                      <a:pt x="0" y="1134535"/>
                    </a:cubicBezTo>
                    <a:cubicBezTo>
                      <a:pt x="0" y="999515"/>
                      <a:pt x="95774" y="886863"/>
                      <a:pt x="223093" y="860810"/>
                    </a:cubicBezTo>
                    <a:lnTo>
                      <a:pt x="279401" y="855133"/>
                    </a:lnTo>
                    <a:lnTo>
                      <a:pt x="279401" y="567267"/>
                    </a:lnTo>
                    <a:lnTo>
                      <a:pt x="1295613" y="0"/>
                    </a:lnTo>
                    <a:lnTo>
                      <a:pt x="2311824" y="567267"/>
                    </a:lnTo>
                    <a:lnTo>
                      <a:pt x="2311824" y="1701801"/>
                    </a:lnTo>
                    <a:lnTo>
                      <a:pt x="2051890" y="1846901"/>
                    </a:lnTo>
                    <a:lnTo>
                      <a:pt x="2035401" y="1816522"/>
                    </a:lnTo>
                    <a:cubicBezTo>
                      <a:pt x="1985190" y="1742201"/>
                      <a:pt x="1900159" y="1693336"/>
                      <a:pt x="1803716" y="1693336"/>
                    </a:cubicBezTo>
                    <a:cubicBezTo>
                      <a:pt x="1649407" y="1693336"/>
                      <a:pt x="1524314" y="1818429"/>
                      <a:pt x="1524314" y="1972738"/>
                    </a:cubicBezTo>
                    <a:cubicBezTo>
                      <a:pt x="1524314" y="2011315"/>
                      <a:pt x="1532133" y="2048067"/>
                      <a:pt x="1546271" y="2081494"/>
                    </a:cubicBezTo>
                    <a:lnTo>
                      <a:pt x="1566121" y="2118065"/>
                    </a:lnTo>
                    <a:close/>
                  </a:path>
                </a:pathLst>
              </a:cu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Freeform 13"/>
              <p:cNvSpPr/>
              <p:nvPr/>
            </p:nvSpPr>
            <p:spPr>
              <a:xfrm rot="10800000">
                <a:off x="2031472" y="1447799"/>
                <a:ext cx="2032423" cy="2269069"/>
              </a:xfrm>
              <a:custGeom>
                <a:avLst/>
                <a:gdLst>
                  <a:gd name="connsiteX0" fmla="*/ 1016211 w 2032423"/>
                  <a:gd name="connsiteY0" fmla="*/ 2269069 h 2269069"/>
                  <a:gd name="connsiteX1" fmla="*/ 0 w 2032423"/>
                  <a:gd name="connsiteY1" fmla="*/ 1701802 h 2269069"/>
                  <a:gd name="connsiteX2" fmla="*/ 0 w 2032423"/>
                  <a:gd name="connsiteY2" fmla="*/ 1412649 h 2269069"/>
                  <a:gd name="connsiteX3" fmla="*/ 43511 w 2032423"/>
                  <a:gd name="connsiteY3" fmla="*/ 1408263 h 2269069"/>
                  <a:gd name="connsiteX4" fmla="*/ 266604 w 2032423"/>
                  <a:gd name="connsiteY4" fmla="*/ 1134537 h 2269069"/>
                  <a:gd name="connsiteX5" fmla="*/ 43511 w 2032423"/>
                  <a:gd name="connsiteY5" fmla="*/ 860812 h 2269069"/>
                  <a:gd name="connsiteX6" fmla="*/ 0 w 2032423"/>
                  <a:gd name="connsiteY6" fmla="*/ 856425 h 2269069"/>
                  <a:gd name="connsiteX7" fmla="*/ 0 w 2032423"/>
                  <a:gd name="connsiteY7" fmla="*/ 567268 h 2269069"/>
                  <a:gd name="connsiteX8" fmla="*/ 266985 w 2032423"/>
                  <a:gd name="connsiteY8" fmla="*/ 418233 h 2269069"/>
                  <a:gd name="connsiteX9" fmla="*/ 250661 w 2032423"/>
                  <a:gd name="connsiteY9" fmla="*/ 388158 h 2269069"/>
                  <a:gd name="connsiteX10" fmla="*/ 228704 w 2032423"/>
                  <a:gd name="connsiteY10" fmla="*/ 279402 h 2269069"/>
                  <a:gd name="connsiteX11" fmla="*/ 508106 w 2032423"/>
                  <a:gd name="connsiteY11" fmla="*/ 0 h 2269069"/>
                  <a:gd name="connsiteX12" fmla="*/ 739791 w 2032423"/>
                  <a:gd name="connsiteY12" fmla="*/ 123186 h 2269069"/>
                  <a:gd name="connsiteX13" fmla="*/ 752754 w 2032423"/>
                  <a:gd name="connsiteY13" fmla="*/ 147068 h 2269069"/>
                  <a:gd name="connsiteX14" fmla="*/ 1016212 w 2032423"/>
                  <a:gd name="connsiteY14" fmla="*/ 1 h 2269069"/>
                  <a:gd name="connsiteX15" fmla="*/ 2032423 w 2032423"/>
                  <a:gd name="connsiteY15" fmla="*/ 567268 h 2269069"/>
                  <a:gd name="connsiteX16" fmla="*/ 2032423 w 2032423"/>
                  <a:gd name="connsiteY16" fmla="*/ 1701802 h 2269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2423" h="2269069">
                    <a:moveTo>
                      <a:pt x="1016211" y="2269069"/>
                    </a:moveTo>
                    <a:lnTo>
                      <a:pt x="0" y="1701802"/>
                    </a:lnTo>
                    <a:lnTo>
                      <a:pt x="0" y="1412649"/>
                    </a:lnTo>
                    <a:lnTo>
                      <a:pt x="43511" y="1408263"/>
                    </a:lnTo>
                    <a:cubicBezTo>
                      <a:pt x="170830" y="1382209"/>
                      <a:pt x="266604" y="1269557"/>
                      <a:pt x="266604" y="1134537"/>
                    </a:cubicBezTo>
                    <a:cubicBezTo>
                      <a:pt x="266604" y="999517"/>
                      <a:pt x="170830" y="886865"/>
                      <a:pt x="43511" y="860812"/>
                    </a:cubicBezTo>
                    <a:lnTo>
                      <a:pt x="0" y="856425"/>
                    </a:lnTo>
                    <a:lnTo>
                      <a:pt x="0" y="567268"/>
                    </a:lnTo>
                    <a:lnTo>
                      <a:pt x="266985" y="418233"/>
                    </a:lnTo>
                    <a:lnTo>
                      <a:pt x="250661" y="388158"/>
                    </a:lnTo>
                    <a:cubicBezTo>
                      <a:pt x="236523" y="354731"/>
                      <a:pt x="228704" y="317979"/>
                      <a:pt x="228704" y="279402"/>
                    </a:cubicBezTo>
                    <a:cubicBezTo>
                      <a:pt x="228704" y="125093"/>
                      <a:pt x="353797" y="0"/>
                      <a:pt x="508106" y="0"/>
                    </a:cubicBezTo>
                    <a:cubicBezTo>
                      <a:pt x="604549" y="0"/>
                      <a:pt x="689580" y="48865"/>
                      <a:pt x="739791" y="123186"/>
                    </a:cubicBezTo>
                    <a:lnTo>
                      <a:pt x="752754" y="147068"/>
                    </a:lnTo>
                    <a:lnTo>
                      <a:pt x="1016212" y="1"/>
                    </a:lnTo>
                    <a:lnTo>
                      <a:pt x="2032423" y="567268"/>
                    </a:lnTo>
                    <a:lnTo>
                      <a:pt x="2032423" y="1701802"/>
                    </a:lnTo>
                    <a:close/>
                  </a:path>
                </a:pathLst>
              </a:custGeom>
              <a:solidFill>
                <a:srgbClr val="0070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 name="Rectangle 14"/>
              <p:cNvSpPr/>
              <p:nvPr/>
            </p:nvSpPr>
            <p:spPr>
              <a:xfrm>
                <a:off x="2076894" y="2074500"/>
                <a:ext cx="1782774" cy="1015663"/>
              </a:xfrm>
              <a:prstGeom prst="rect">
                <a:avLst/>
              </a:prstGeom>
            </p:spPr>
            <p:txBody>
              <a:bodyPr wrap="square" anchor="ctr">
                <a:spAutoFit/>
              </a:bodyPr>
              <a:lstStyle/>
              <a:p>
                <a:pPr lvl="0" algn="ctr"/>
                <a:r>
                  <a:rPr lang="en-US" sz="2000" b="1" dirty="0" smtClean="0">
                    <a:solidFill>
                      <a:schemeClr val="tx2">
                        <a:lumMod val="50000"/>
                      </a:schemeClr>
                    </a:solidFill>
                  </a:rPr>
                  <a:t>Anticipated Quarterly Event</a:t>
                </a:r>
                <a:endParaRPr lang="en-US" sz="1000" dirty="0">
                  <a:solidFill>
                    <a:schemeClr val="tx2">
                      <a:lumMod val="50000"/>
                    </a:schemeClr>
                  </a:solidFill>
                </a:endParaRPr>
              </a:p>
            </p:txBody>
          </p:sp>
          <p:sp>
            <p:nvSpPr>
              <p:cNvPr id="16" name="Rectangle 15"/>
              <p:cNvSpPr/>
              <p:nvPr/>
            </p:nvSpPr>
            <p:spPr>
              <a:xfrm>
                <a:off x="4059170" y="2074500"/>
                <a:ext cx="2030692" cy="1015663"/>
              </a:xfrm>
              <a:prstGeom prst="rect">
                <a:avLst/>
              </a:prstGeom>
            </p:spPr>
            <p:txBody>
              <a:bodyPr wrap="square" anchor="ctr">
                <a:spAutoFit/>
              </a:bodyPr>
              <a:lstStyle/>
              <a:p>
                <a:pPr lvl="0" algn="ctr"/>
                <a:r>
                  <a:rPr lang="en-US" sz="2000" b="1" dirty="0" smtClean="0"/>
                  <a:t>Anticipated 1,000++ Graduates</a:t>
                </a:r>
                <a:endParaRPr lang="en-US" sz="1000" dirty="0"/>
              </a:p>
            </p:txBody>
          </p:sp>
          <p:sp>
            <p:nvSpPr>
              <p:cNvPr id="17" name="Rectangle 16"/>
              <p:cNvSpPr/>
              <p:nvPr/>
            </p:nvSpPr>
            <p:spPr>
              <a:xfrm>
                <a:off x="3057156" y="3922959"/>
                <a:ext cx="2030691" cy="707886"/>
              </a:xfrm>
              <a:prstGeom prst="rect">
                <a:avLst/>
              </a:prstGeom>
            </p:spPr>
            <p:txBody>
              <a:bodyPr wrap="square" anchor="ctr">
                <a:spAutoFit/>
              </a:bodyPr>
              <a:lstStyle/>
              <a:p>
                <a:pPr lvl="0" algn="ctr"/>
                <a:r>
                  <a:rPr lang="en-US" sz="2000" b="1" dirty="0" smtClean="0">
                    <a:solidFill>
                      <a:schemeClr val="tx2">
                        <a:lumMod val="50000"/>
                      </a:schemeClr>
                    </a:solidFill>
                  </a:rPr>
                  <a:t>Launch by KKMM</a:t>
                </a:r>
                <a:r>
                  <a:rPr lang="en-US" sz="2000" b="1" dirty="0">
                    <a:solidFill>
                      <a:schemeClr val="tx2">
                        <a:lumMod val="50000"/>
                      </a:schemeClr>
                    </a:solidFill>
                  </a:rPr>
                  <a:t> </a:t>
                </a:r>
                <a:r>
                  <a:rPr lang="en-US" sz="2000" b="1" dirty="0" smtClean="0">
                    <a:solidFill>
                      <a:schemeClr val="tx2">
                        <a:lumMod val="50000"/>
                      </a:schemeClr>
                    </a:solidFill>
                  </a:rPr>
                  <a:t>&amp; SKMM</a:t>
                </a:r>
                <a:endParaRPr lang="en-US" sz="1000" dirty="0">
                  <a:solidFill>
                    <a:schemeClr val="tx2">
                      <a:lumMod val="50000"/>
                    </a:schemeClr>
                  </a:solidFill>
                </a:endParaRPr>
              </a:p>
            </p:txBody>
          </p:sp>
          <p:sp>
            <p:nvSpPr>
              <p:cNvPr id="18" name="Rectangle 17"/>
              <p:cNvSpPr/>
              <p:nvPr/>
            </p:nvSpPr>
            <p:spPr>
              <a:xfrm>
                <a:off x="5277294" y="3583131"/>
                <a:ext cx="1749557" cy="1323439"/>
              </a:xfrm>
              <a:prstGeom prst="rect">
                <a:avLst/>
              </a:prstGeom>
            </p:spPr>
            <p:txBody>
              <a:bodyPr wrap="square" anchor="ctr">
                <a:spAutoFit/>
              </a:bodyPr>
              <a:lstStyle/>
              <a:p>
                <a:pPr lvl="0" algn="ctr"/>
                <a:r>
                  <a:rPr lang="en-US" sz="2000" b="1" dirty="0" smtClean="0">
                    <a:solidFill>
                      <a:schemeClr val="tx2">
                        <a:lumMod val="50000"/>
                      </a:schemeClr>
                    </a:solidFill>
                  </a:rPr>
                  <a:t>Event Organized &amp; Managed by SITS</a:t>
                </a:r>
                <a:endParaRPr lang="en-US" sz="1000" dirty="0">
                  <a:solidFill>
                    <a:schemeClr val="tx2">
                      <a:lumMod val="50000"/>
                    </a:schemeClr>
                  </a:solidFill>
                </a:endParaRPr>
              </a:p>
            </p:txBody>
          </p:sp>
        </p:grpSp>
      </p:grpSp>
      <p:pic>
        <p:nvPicPr>
          <p:cNvPr id="1030" name="Picture 6" descr="Image res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123" y="1905000"/>
            <a:ext cx="3802822" cy="350200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20</a:t>
            </a:fld>
            <a:endParaRPr lang="en-US" dirty="0"/>
          </a:p>
        </p:txBody>
      </p:sp>
    </p:spTree>
    <p:extLst>
      <p:ext uri="{BB962C8B-B14F-4D97-AF65-F5344CB8AC3E}">
        <p14:creationId xmlns:p14="http://schemas.microsoft.com/office/powerpoint/2010/main" val="2334320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9" descr="Image result for TELEKOM MALAYSIA"/>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39" name="AutoShape 33" descr="Image result for maxis"/>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40" name="AutoShape 35" descr="Image result for maxis"/>
          <p:cNvSpPr>
            <a:spLocks noChangeAspect="1" noChangeArrowheads="1"/>
          </p:cNvSpPr>
          <p:nvPr/>
        </p:nvSpPr>
        <p:spPr bwMode="auto">
          <a:xfrm>
            <a:off x="449263"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9"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Commercial mileage</a:t>
            </a:r>
            <a:endParaRPr lang="en-MY" sz="2000" dirty="0">
              <a:solidFill>
                <a:schemeClr val="tx1"/>
              </a:solidFill>
              <a:latin typeface="Arial Black"/>
            </a:endParaRPr>
          </a:p>
        </p:txBody>
      </p:sp>
      <p:sp>
        <p:nvSpPr>
          <p:cNvPr id="21" name="Rectangle 20"/>
          <p:cNvSpPr/>
          <p:nvPr/>
        </p:nvSpPr>
        <p:spPr>
          <a:xfrm>
            <a:off x="381001" y="1524000"/>
            <a:ext cx="8610599" cy="923330"/>
          </a:xfrm>
          <a:prstGeom prst="rect">
            <a:avLst/>
          </a:prstGeom>
        </p:spPr>
        <p:txBody>
          <a:bodyPr wrap="square">
            <a:spAutoFit/>
          </a:bodyPr>
          <a:lstStyle/>
          <a:p>
            <a:pPr algn="just"/>
            <a:r>
              <a:rPr lang="en-US" dirty="0"/>
              <a:t>In the spirit of business collaboration between </a:t>
            </a:r>
            <a:r>
              <a:rPr lang="en-US" dirty="0" smtClean="0"/>
              <a:t>SITS and KKMM/SKMM/PI1M, we </a:t>
            </a:r>
            <a:r>
              <a:rPr lang="en-US" dirty="0"/>
              <a:t>will support </a:t>
            </a:r>
            <a:r>
              <a:rPr lang="en-US" dirty="0" smtClean="0"/>
              <a:t>Pi1M in </a:t>
            </a:r>
            <a:r>
              <a:rPr lang="en-US" dirty="0"/>
              <a:t>providing quality products </a:t>
            </a:r>
            <a:r>
              <a:rPr lang="en-US" dirty="0" smtClean="0"/>
              <a:t>and services with </a:t>
            </a:r>
            <a:r>
              <a:rPr lang="en-US" dirty="0"/>
              <a:t>the highest degree of customer satisfaction.</a:t>
            </a:r>
            <a:endParaRPr lang="en-MY" dirty="0"/>
          </a:p>
        </p:txBody>
      </p:sp>
      <p:sp>
        <p:nvSpPr>
          <p:cNvPr id="24" name="Rectangle 23"/>
          <p:cNvSpPr/>
          <p:nvPr/>
        </p:nvSpPr>
        <p:spPr>
          <a:xfrm>
            <a:off x="4572001" y="2743200"/>
            <a:ext cx="4305301" cy="2462213"/>
          </a:xfrm>
          <a:prstGeom prst="rect">
            <a:avLst/>
          </a:prstGeom>
        </p:spPr>
        <p:txBody>
          <a:bodyPr wrap="square">
            <a:spAutoFit/>
          </a:bodyPr>
          <a:lstStyle/>
          <a:p>
            <a:pPr marL="285750" indent="-285750" algn="just">
              <a:buFont typeface="Arial" panose="020B0604020202020204" pitchFamily="34" charset="0"/>
              <a:buChar char="•"/>
            </a:pPr>
            <a:r>
              <a:rPr lang="en-US" sz="1400" dirty="0" smtClean="0"/>
              <a:t>SKMM is required to share the success stories of PI1M business &amp; entrepreneurs on monthly basis in </a:t>
            </a:r>
            <a:r>
              <a:rPr lang="en-US" sz="1400" dirty="0" err="1" smtClean="0"/>
              <a:t>Utusan</a:t>
            </a:r>
            <a:r>
              <a:rPr lang="en-US" sz="1400" dirty="0" smtClean="0"/>
              <a:t>/ </a:t>
            </a:r>
            <a:r>
              <a:rPr lang="en-US" sz="1400" dirty="0" err="1" smtClean="0"/>
              <a:t>Sinar</a:t>
            </a:r>
            <a:r>
              <a:rPr lang="en-US" sz="1400" dirty="0" smtClean="0"/>
              <a:t> </a:t>
            </a:r>
            <a:r>
              <a:rPr lang="en-US" sz="1400" dirty="0" err="1" smtClean="0"/>
              <a:t>Harian</a:t>
            </a:r>
            <a:r>
              <a:rPr lang="en-US" sz="1400" dirty="0" smtClean="0"/>
              <a:t>. (</a:t>
            </a:r>
            <a:r>
              <a:rPr lang="en-US" sz="1400" i="1" dirty="0" smtClean="0"/>
              <a:t>subject to negotiations terms &amp; conditions between us and respective parties).</a:t>
            </a:r>
          </a:p>
          <a:p>
            <a:pPr marL="285750" indent="-285750" algn="just">
              <a:buFont typeface="Arial" panose="020B0604020202020204" pitchFamily="34" charset="0"/>
              <a:buChar char="•"/>
            </a:pPr>
            <a:r>
              <a:rPr lang="en-US" sz="1400" dirty="0" smtClean="0"/>
              <a:t> SITS will do the selection of the SME award winner lists based on good financial management &amp; governance and SKMM internal criteria.</a:t>
            </a:r>
          </a:p>
          <a:p>
            <a:pPr marL="285750" indent="-285750" algn="just">
              <a:buFont typeface="Arial" panose="020B0604020202020204" pitchFamily="34" charset="0"/>
              <a:buChar char="•"/>
            </a:pPr>
            <a:r>
              <a:rPr lang="en-US" sz="1400" dirty="0" smtClean="0"/>
              <a:t>An event will be held to celebrate the winners.</a:t>
            </a:r>
          </a:p>
          <a:p>
            <a:pPr marL="285750" indent="-285750" algn="just">
              <a:buFont typeface="Arial" panose="020B0604020202020204" pitchFamily="34" charset="0"/>
              <a:buChar char="•"/>
            </a:pPr>
            <a:r>
              <a:rPr lang="en-US" sz="1400" dirty="0" smtClean="0"/>
              <a:t>Award will be sponsored by SITS.</a:t>
            </a:r>
          </a:p>
          <a:p>
            <a:pPr marL="285750" indent="-285750" algn="just">
              <a:buFont typeface="Arial" panose="020B0604020202020204" pitchFamily="34" charset="0"/>
              <a:buChar char="•"/>
            </a:pPr>
            <a:r>
              <a:rPr lang="en-US" sz="1400" dirty="0" smtClean="0"/>
              <a:t>SITS will sponsor the 1</a:t>
            </a:r>
            <a:r>
              <a:rPr lang="en-US" sz="1400" baseline="30000" dirty="0" smtClean="0"/>
              <a:t>st</a:t>
            </a:r>
            <a:r>
              <a:rPr lang="en-US" sz="1400" dirty="0" smtClean="0"/>
              <a:t> year event and entrepreneurs segment in </a:t>
            </a:r>
            <a:r>
              <a:rPr lang="en-US" sz="1400" dirty="0" err="1"/>
              <a:t>Utusan</a:t>
            </a:r>
            <a:r>
              <a:rPr lang="en-US" sz="1400" dirty="0"/>
              <a:t>/ </a:t>
            </a:r>
            <a:r>
              <a:rPr lang="en-US" sz="1400" dirty="0" err="1" smtClean="0"/>
              <a:t>Sinar</a:t>
            </a:r>
            <a:r>
              <a:rPr lang="en-US" sz="1400" dirty="0" smtClean="0"/>
              <a:t> </a:t>
            </a:r>
            <a:r>
              <a:rPr lang="en-US" sz="1400" dirty="0" err="1" smtClean="0"/>
              <a:t>Harian</a:t>
            </a:r>
            <a:r>
              <a:rPr lang="en-US" sz="1400" dirty="0"/>
              <a:t>.</a:t>
            </a:r>
          </a:p>
        </p:txBody>
      </p:sp>
      <p:sp>
        <p:nvSpPr>
          <p:cNvPr id="25" name="Rounded Rectangle 24"/>
          <p:cNvSpPr/>
          <p:nvPr/>
        </p:nvSpPr>
        <p:spPr>
          <a:xfrm>
            <a:off x="536576" y="2488659"/>
            <a:ext cx="2618945" cy="3006671"/>
          </a:xfrm>
          <a:prstGeom prst="roundRect">
            <a:avLst/>
          </a:prstGeom>
          <a:solidFill>
            <a:srgbClr val="0070C0"/>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dirty="0" smtClean="0">
                <a:solidFill>
                  <a:schemeClr val="bg1"/>
                </a:solidFill>
              </a:rPr>
              <a:t>PI1M BUSINESS AWARD</a:t>
            </a:r>
          </a:p>
          <a:p>
            <a:pPr algn="ctr"/>
            <a:r>
              <a:rPr lang="en-US" sz="2000" dirty="0" smtClean="0">
                <a:solidFill>
                  <a:schemeClr val="bg1"/>
                </a:solidFill>
              </a:rPr>
              <a:t>Joint program between </a:t>
            </a:r>
          </a:p>
          <a:p>
            <a:pPr algn="ctr"/>
            <a:r>
              <a:rPr lang="en-US" sz="2000" b="1" dirty="0" smtClean="0">
                <a:solidFill>
                  <a:schemeClr val="bg1"/>
                </a:solidFill>
              </a:rPr>
              <a:t>SITS - KKMM – SKMM - PI1M</a:t>
            </a:r>
            <a:endParaRPr lang="en-MY" sz="2000" b="1" dirty="0">
              <a:solidFill>
                <a:schemeClr val="bg1"/>
              </a:solidFill>
            </a:endParaRPr>
          </a:p>
        </p:txBody>
      </p:sp>
      <p:pic>
        <p:nvPicPr>
          <p:cNvPr id="2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5521" y="2456855"/>
            <a:ext cx="1340280" cy="303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Box 26"/>
          <p:cNvSpPr txBox="1"/>
          <p:nvPr/>
        </p:nvSpPr>
        <p:spPr>
          <a:xfrm>
            <a:off x="533401" y="5697498"/>
            <a:ext cx="1330172" cy="369332"/>
          </a:xfrm>
          <a:prstGeom prst="rect">
            <a:avLst/>
          </a:prstGeom>
          <a:noFill/>
        </p:spPr>
        <p:txBody>
          <a:bodyPr wrap="none" rtlCol="0">
            <a:spAutoFit/>
          </a:bodyPr>
          <a:lstStyle/>
          <a:p>
            <a:r>
              <a:rPr lang="en-US" dirty="0" smtClean="0"/>
              <a:t>Support By: </a:t>
            </a:r>
            <a:endParaRPr lang="en-MY" dirty="0"/>
          </a:p>
        </p:txBody>
      </p:sp>
      <p:grpSp>
        <p:nvGrpSpPr>
          <p:cNvPr id="28" name="Group 27"/>
          <p:cNvGrpSpPr/>
          <p:nvPr/>
        </p:nvGrpSpPr>
        <p:grpSpPr>
          <a:xfrm>
            <a:off x="1922456" y="5647730"/>
            <a:ext cx="5926145" cy="468868"/>
            <a:chOff x="601663" y="5105400"/>
            <a:chExt cx="6580524" cy="621268"/>
          </a:xfrm>
        </p:grpSpPr>
        <p:sp>
          <p:nvSpPr>
            <p:cNvPr id="29" name="Rectangle 28"/>
            <p:cNvSpPr/>
            <p:nvPr/>
          </p:nvSpPr>
          <p:spPr bwMode="auto">
            <a:xfrm>
              <a:off x="3982742" y="5105400"/>
              <a:ext cx="1507161" cy="609600"/>
            </a:xfrm>
            <a:prstGeom prst="rect">
              <a:avLst/>
            </a:prstGeom>
            <a:blipFill rotWithShape="0">
              <a:blip r:embed="rId3"/>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30" name="Rectangle 29"/>
            <p:cNvSpPr/>
            <p:nvPr/>
          </p:nvSpPr>
          <p:spPr bwMode="auto">
            <a:xfrm>
              <a:off x="2298405" y="5105400"/>
              <a:ext cx="1499214" cy="511175"/>
            </a:xfrm>
            <a:prstGeom prst="rect">
              <a:avLst/>
            </a:prstGeom>
            <a:blipFill rotWithShape="0">
              <a:blip r:embed="rId4"/>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31" name="Rectangle 30"/>
            <p:cNvSpPr/>
            <p:nvPr/>
          </p:nvSpPr>
          <p:spPr bwMode="auto">
            <a:xfrm>
              <a:off x="5667079" y="5105400"/>
              <a:ext cx="1515108" cy="621268"/>
            </a:xfrm>
            <a:prstGeom prst="rect">
              <a:avLst/>
            </a:prstGeom>
            <a:blipFill rotWithShape="0">
              <a:blip r:embed="rId5"/>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32" name="Rectangle 31"/>
            <p:cNvSpPr/>
            <p:nvPr/>
          </p:nvSpPr>
          <p:spPr bwMode="auto">
            <a:xfrm>
              <a:off x="601663" y="5105400"/>
              <a:ext cx="1503673" cy="511175"/>
            </a:xfrm>
            <a:prstGeom prst="rect">
              <a:avLst/>
            </a:prstGeom>
            <a:blipFill rotWithShape="0">
              <a:blip r:embed="rId6"/>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grpSp>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21</a:t>
            </a:fld>
            <a:endParaRPr lang="en-US" dirty="0"/>
          </a:p>
        </p:txBody>
      </p:sp>
    </p:spTree>
    <p:extLst>
      <p:ext uri="{BB962C8B-B14F-4D97-AF65-F5344CB8AC3E}">
        <p14:creationId xmlns:p14="http://schemas.microsoft.com/office/powerpoint/2010/main" val="1842450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2209800"/>
            <a:ext cx="7162800" cy="584775"/>
          </a:xfrm>
          <a:prstGeom prst="rect">
            <a:avLst/>
          </a:prstGeom>
          <a:noFill/>
        </p:spPr>
        <p:txBody>
          <a:bodyPr wrap="square" rtlCol="0">
            <a:spAutoFit/>
          </a:bodyPr>
          <a:lstStyle/>
          <a:p>
            <a:pPr algn="ctr"/>
            <a:r>
              <a:rPr lang="en-US" sz="3200" b="1" dirty="0" smtClean="0"/>
              <a:t>CONTINUOUS LEARNING &amp; SUPPORT</a:t>
            </a:r>
            <a:endParaRPr lang="en-MY" sz="3200"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400" y="3048000"/>
            <a:ext cx="4250673" cy="1066800"/>
          </a:xfrm>
          <a:prstGeom prst="rect">
            <a:avLst/>
          </a:prstGeom>
        </p:spPr>
      </p:pic>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22</a:t>
            </a:fld>
            <a:endParaRPr lang="en-US" dirty="0"/>
          </a:p>
        </p:txBody>
      </p:sp>
    </p:spTree>
    <p:extLst>
      <p:ext uri="{BB962C8B-B14F-4D97-AF65-F5344CB8AC3E}">
        <p14:creationId xmlns:p14="http://schemas.microsoft.com/office/powerpoint/2010/main" val="884404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Fact sheet</a:t>
            </a:r>
            <a:endParaRPr lang="en-MY" sz="2000" dirty="0">
              <a:solidFill>
                <a:schemeClr val="tx1"/>
              </a:solidFill>
              <a:latin typeface="Arial Black"/>
            </a:endParaRPr>
          </a:p>
        </p:txBody>
      </p:sp>
      <p:sp>
        <p:nvSpPr>
          <p:cNvPr id="3" name="Rectangle 2"/>
          <p:cNvSpPr/>
          <p:nvPr/>
        </p:nvSpPr>
        <p:spPr>
          <a:xfrm>
            <a:off x="533399" y="1301889"/>
            <a:ext cx="8153401" cy="4431983"/>
          </a:xfrm>
          <a:prstGeom prst="rect">
            <a:avLst/>
          </a:prstGeom>
        </p:spPr>
        <p:txBody>
          <a:bodyPr wrap="square">
            <a:spAutoFit/>
          </a:bodyPr>
          <a:lstStyle/>
          <a:p>
            <a:pPr marL="285750" indent="-285750" algn="just">
              <a:buFont typeface="Wingdings" panose="05000000000000000000" pitchFamily="2" charset="2"/>
              <a:buChar char="Ø"/>
            </a:pPr>
            <a:r>
              <a:rPr lang="en-US" b="1" dirty="0" smtClean="0"/>
              <a:t>The 3 days education/ training program it’s not perceived only as </a:t>
            </a:r>
            <a:r>
              <a:rPr lang="en-US" b="1" dirty="0"/>
              <a:t>3 days training program, but it is essentially a 3 days fundamental </a:t>
            </a:r>
            <a:r>
              <a:rPr lang="en-US" b="1" dirty="0" smtClean="0"/>
              <a:t>training program </a:t>
            </a:r>
            <a:r>
              <a:rPr lang="en-US" b="1" dirty="0"/>
              <a:t>+ 5 years </a:t>
            </a:r>
            <a:r>
              <a:rPr lang="en-US" b="1" dirty="0" smtClean="0"/>
              <a:t>of continuous learning. </a:t>
            </a:r>
          </a:p>
          <a:p>
            <a:pPr marL="285750" indent="-285750" algn="just">
              <a:buFont typeface="Wingdings" panose="05000000000000000000" pitchFamily="2" charset="2"/>
              <a:buChar char="Ø"/>
            </a:pPr>
            <a:endParaRPr lang="en-US" b="1" dirty="0"/>
          </a:p>
          <a:p>
            <a:pPr marL="285750" indent="-285750" algn="just">
              <a:buFont typeface="Wingdings" panose="05000000000000000000" pitchFamily="2" charset="2"/>
              <a:buChar char="Ø"/>
            </a:pPr>
            <a:r>
              <a:rPr lang="en-MY" b="1" dirty="0" smtClean="0"/>
              <a:t>E-Learning &amp; Job Matching Platform aims to provide PI1M community a learning opportunities as </a:t>
            </a:r>
            <a:r>
              <a:rPr lang="en-MY" b="1" dirty="0"/>
              <a:t>well as </a:t>
            </a:r>
            <a:r>
              <a:rPr lang="en-MY" b="1" dirty="0" smtClean="0"/>
              <a:t>employment opportunities. </a:t>
            </a:r>
          </a:p>
          <a:p>
            <a:pPr marL="285750" indent="-285750" algn="just">
              <a:buFont typeface="Arial" panose="020B0604020202020204" pitchFamily="34" charset="0"/>
              <a:buChar char="•"/>
            </a:pPr>
            <a:endParaRPr lang="en-US" sz="1400" b="1" dirty="0"/>
          </a:p>
          <a:p>
            <a:pPr marL="742950" lvl="1" indent="-285750" algn="just">
              <a:buFont typeface="Arial" panose="020B0604020202020204" pitchFamily="34" charset="0"/>
              <a:buChar char="•"/>
            </a:pPr>
            <a:r>
              <a:rPr lang="en-MY" sz="1600" dirty="0" smtClean="0"/>
              <a:t>It </a:t>
            </a:r>
            <a:r>
              <a:rPr lang="en-MY" sz="1600" dirty="0"/>
              <a:t>consists of </a:t>
            </a:r>
            <a:r>
              <a:rPr lang="en-MY" sz="1600" dirty="0" smtClean="0"/>
              <a:t>a short</a:t>
            </a:r>
            <a:r>
              <a:rPr lang="en-MY" sz="1600" dirty="0"/>
              <a:t>, free, high quality, </a:t>
            </a:r>
            <a:r>
              <a:rPr lang="en-MY" sz="1600" dirty="0" smtClean="0"/>
              <a:t>self-directed, support </a:t>
            </a:r>
            <a:r>
              <a:rPr lang="en-MY" sz="1600" dirty="0"/>
              <a:t>focused functions and activities </a:t>
            </a:r>
            <a:r>
              <a:rPr lang="en-MY" sz="1600" dirty="0" smtClean="0"/>
              <a:t>for PI1M participants to go for an extra miles in SITS Product Offerings as </a:t>
            </a:r>
            <a:r>
              <a:rPr lang="en-MY" sz="1600" dirty="0"/>
              <a:t>well as professional and personal development</a:t>
            </a:r>
            <a:r>
              <a:rPr lang="en-MY" sz="1600" dirty="0" smtClean="0"/>
              <a:t>.</a:t>
            </a:r>
          </a:p>
          <a:p>
            <a:pPr marL="742950" lvl="1" indent="-285750" algn="just">
              <a:buFont typeface="Arial" panose="020B0604020202020204" pitchFamily="34" charset="0"/>
              <a:buChar char="•"/>
            </a:pPr>
            <a:endParaRPr lang="en-MY" sz="1600" dirty="0"/>
          </a:p>
          <a:p>
            <a:pPr marL="742950" lvl="1" indent="-285750" algn="just">
              <a:buFont typeface="Arial" panose="020B0604020202020204" pitchFamily="34" charset="0"/>
              <a:buChar char="•"/>
            </a:pPr>
            <a:r>
              <a:rPr lang="en-MY" sz="1600" dirty="0"/>
              <a:t>Courses are developed by </a:t>
            </a:r>
            <a:r>
              <a:rPr lang="en-MY" sz="1600" dirty="0" smtClean="0"/>
              <a:t>SITS subject </a:t>
            </a:r>
            <a:r>
              <a:rPr lang="en-MY" sz="1600" dirty="0"/>
              <a:t>matter </a:t>
            </a:r>
            <a:r>
              <a:rPr lang="en-MY" sz="1600" dirty="0" smtClean="0"/>
              <a:t>experts and participation academician from our TAF participating universities. The </a:t>
            </a:r>
            <a:r>
              <a:rPr lang="en-MY" sz="1600" dirty="0"/>
              <a:t>Learning platform is </a:t>
            </a:r>
            <a:r>
              <a:rPr lang="en-MY" sz="1600" dirty="0" smtClean="0"/>
              <a:t>made available at all times for all PI1M participants.</a:t>
            </a:r>
          </a:p>
          <a:p>
            <a:pPr marL="742950" lvl="1" indent="-285750" algn="just">
              <a:buFont typeface="Arial" panose="020B0604020202020204" pitchFamily="34" charset="0"/>
              <a:buChar char="•"/>
            </a:pPr>
            <a:endParaRPr lang="en-MY" sz="1600" dirty="0"/>
          </a:p>
          <a:p>
            <a:pPr marL="742950" lvl="1" indent="-285750" algn="just">
              <a:buFont typeface="Arial" panose="020B0604020202020204" pitchFamily="34" charset="0"/>
              <a:buChar char="•"/>
            </a:pPr>
            <a:r>
              <a:rPr lang="en-MY" sz="1600" dirty="0" smtClean="0"/>
              <a:t>Simultaneously, the above will be made accessible for all potential employers and all academician to assess potential candidates for their further engagement.</a:t>
            </a:r>
            <a:endParaRPr lang="en-MY" sz="1600" dirty="0"/>
          </a:p>
        </p:txBody>
      </p:sp>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23</a:t>
            </a:fld>
            <a:endParaRPr lang="en-US" dirty="0"/>
          </a:p>
        </p:txBody>
      </p:sp>
    </p:spTree>
    <p:extLst>
      <p:ext uri="{BB962C8B-B14F-4D97-AF65-F5344CB8AC3E}">
        <p14:creationId xmlns:p14="http://schemas.microsoft.com/office/powerpoint/2010/main" val="3895648865"/>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9" descr="Image result for TELEKOM MALAYSIA"/>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39" name="AutoShape 33" descr="Image result for maxis"/>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40" name="AutoShape 35" descr="Image result for maxis"/>
          <p:cNvSpPr>
            <a:spLocks noChangeAspect="1" noChangeArrowheads="1"/>
          </p:cNvSpPr>
          <p:nvPr/>
        </p:nvSpPr>
        <p:spPr bwMode="auto">
          <a:xfrm>
            <a:off x="449263"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9"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E-Learning Components</a:t>
            </a:r>
            <a:endParaRPr lang="en-MY" sz="2000" dirty="0">
              <a:solidFill>
                <a:schemeClr val="tx1"/>
              </a:solidFill>
              <a:latin typeface="Arial Black"/>
            </a:endParaRPr>
          </a:p>
        </p:txBody>
      </p:sp>
      <p:grpSp>
        <p:nvGrpSpPr>
          <p:cNvPr id="7" name="Group 6"/>
          <p:cNvGrpSpPr/>
          <p:nvPr/>
        </p:nvGrpSpPr>
        <p:grpSpPr>
          <a:xfrm>
            <a:off x="351402" y="2133600"/>
            <a:ext cx="3962400" cy="3352800"/>
            <a:chOff x="4287838" y="273050"/>
            <a:chExt cx="3978275" cy="4260851"/>
          </a:xfrm>
        </p:grpSpPr>
        <p:sp>
          <p:nvSpPr>
            <p:cNvPr id="8" name="Freeform 47"/>
            <p:cNvSpPr>
              <a:spLocks/>
            </p:cNvSpPr>
            <p:nvPr/>
          </p:nvSpPr>
          <p:spPr bwMode="auto">
            <a:xfrm>
              <a:off x="4287838" y="792163"/>
              <a:ext cx="3041650" cy="3741738"/>
            </a:xfrm>
            <a:custGeom>
              <a:avLst/>
              <a:gdLst>
                <a:gd name="T0" fmla="*/ 7250 w 7665"/>
                <a:gd name="T1" fmla="*/ 3644 h 9426"/>
                <a:gd name="T2" fmla="*/ 7472 w 7665"/>
                <a:gd name="T3" fmla="*/ 4351 h 9426"/>
                <a:gd name="T4" fmla="*/ 7611 w 7665"/>
                <a:gd name="T5" fmla="*/ 5059 h 9426"/>
                <a:gd name="T6" fmla="*/ 7665 w 7665"/>
                <a:gd name="T7" fmla="*/ 5753 h 9426"/>
                <a:gd name="T8" fmla="*/ 7638 w 7665"/>
                <a:gd name="T9" fmla="*/ 6421 h 9426"/>
                <a:gd name="T10" fmla="*/ 7530 w 7665"/>
                <a:gd name="T11" fmla="*/ 7053 h 9426"/>
                <a:gd name="T12" fmla="*/ 7345 w 7665"/>
                <a:gd name="T13" fmla="*/ 7635 h 9426"/>
                <a:gd name="T14" fmla="*/ 7082 w 7665"/>
                <a:gd name="T15" fmla="*/ 8154 h 9426"/>
                <a:gd name="T16" fmla="*/ 6742 w 7665"/>
                <a:gd name="T17" fmla="*/ 8600 h 9426"/>
                <a:gd name="T18" fmla="*/ 6329 w 7665"/>
                <a:gd name="T19" fmla="*/ 8959 h 9426"/>
                <a:gd name="T20" fmla="*/ 5843 w 7665"/>
                <a:gd name="T21" fmla="*/ 9220 h 9426"/>
                <a:gd name="T22" fmla="*/ 5501 w 7665"/>
                <a:gd name="T23" fmla="*/ 9330 h 9426"/>
                <a:gd name="T24" fmla="*/ 4976 w 7665"/>
                <a:gd name="T25" fmla="*/ 9417 h 9426"/>
                <a:gd name="T26" fmla="*/ 4434 w 7665"/>
                <a:gd name="T27" fmla="*/ 9414 h 9426"/>
                <a:gd name="T28" fmla="*/ 3887 w 7665"/>
                <a:gd name="T29" fmla="*/ 9325 h 9426"/>
                <a:gd name="T30" fmla="*/ 3341 w 7665"/>
                <a:gd name="T31" fmla="*/ 9150 h 9426"/>
                <a:gd name="T32" fmla="*/ 2806 w 7665"/>
                <a:gd name="T33" fmla="*/ 8892 h 9426"/>
                <a:gd name="T34" fmla="*/ 2291 w 7665"/>
                <a:gd name="T35" fmla="*/ 8552 h 9426"/>
                <a:gd name="T36" fmla="*/ 1804 w 7665"/>
                <a:gd name="T37" fmla="*/ 8132 h 9426"/>
                <a:gd name="T38" fmla="*/ 1356 w 7665"/>
                <a:gd name="T39" fmla="*/ 7635 h 9426"/>
                <a:gd name="T40" fmla="*/ 951 w 7665"/>
                <a:gd name="T41" fmla="*/ 7062 h 9426"/>
                <a:gd name="T42" fmla="*/ 603 w 7665"/>
                <a:gd name="T43" fmla="*/ 6414 h 9426"/>
                <a:gd name="T44" fmla="*/ 408 w 7665"/>
                <a:gd name="T45" fmla="*/ 5948 h 9426"/>
                <a:gd name="T46" fmla="*/ 188 w 7665"/>
                <a:gd name="T47" fmla="*/ 5248 h 9426"/>
                <a:gd name="T48" fmla="*/ 53 w 7665"/>
                <a:gd name="T49" fmla="*/ 4552 h 9426"/>
                <a:gd name="T50" fmla="*/ 0 w 7665"/>
                <a:gd name="T51" fmla="*/ 3873 h 9426"/>
                <a:gd name="T52" fmla="*/ 27 w 7665"/>
                <a:gd name="T53" fmla="*/ 3217 h 9426"/>
                <a:gd name="T54" fmla="*/ 132 w 7665"/>
                <a:gd name="T55" fmla="*/ 2595 h 9426"/>
                <a:gd name="T56" fmla="*/ 311 w 7665"/>
                <a:gd name="T57" fmla="*/ 2016 h 9426"/>
                <a:gd name="T58" fmla="*/ 560 w 7665"/>
                <a:gd name="T59" fmla="*/ 1491 h 9426"/>
                <a:gd name="T60" fmla="*/ 879 w 7665"/>
                <a:gd name="T61" fmla="*/ 1027 h 9426"/>
                <a:gd name="T62" fmla="*/ 1262 w 7665"/>
                <a:gd name="T63" fmla="*/ 634 h 9426"/>
                <a:gd name="T64" fmla="*/ 1711 w 7665"/>
                <a:gd name="T65" fmla="*/ 323 h 9426"/>
                <a:gd name="T66" fmla="*/ 2046 w 7665"/>
                <a:gd name="T67" fmla="*/ 166 h 9426"/>
                <a:gd name="T68" fmla="*/ 2578 w 7665"/>
                <a:gd name="T69" fmla="*/ 28 h 9426"/>
                <a:gd name="T70" fmla="*/ 3129 w 7665"/>
                <a:gd name="T71" fmla="*/ 6 h 9426"/>
                <a:gd name="T72" fmla="*/ 3690 w 7665"/>
                <a:gd name="T73" fmla="*/ 92 h 9426"/>
                <a:gd name="T74" fmla="*/ 4250 w 7665"/>
                <a:gd name="T75" fmla="*/ 280 h 9426"/>
                <a:gd name="T76" fmla="*/ 4799 w 7665"/>
                <a:gd name="T77" fmla="*/ 564 h 9426"/>
                <a:gd name="T78" fmla="*/ 5329 w 7665"/>
                <a:gd name="T79" fmla="*/ 937 h 9426"/>
                <a:gd name="T80" fmla="*/ 5830 w 7665"/>
                <a:gd name="T81" fmla="*/ 1391 h 9426"/>
                <a:gd name="T82" fmla="*/ 6291 w 7665"/>
                <a:gd name="T83" fmla="*/ 1921 h 9426"/>
                <a:gd name="T84" fmla="*/ 6702 w 7665"/>
                <a:gd name="T85" fmla="*/ 2519 h 9426"/>
                <a:gd name="T86" fmla="*/ 7055 w 7665"/>
                <a:gd name="T87" fmla="*/ 3177 h 9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665" h="9426">
                  <a:moveTo>
                    <a:pt x="7106" y="3294"/>
                  </a:moveTo>
                  <a:lnTo>
                    <a:pt x="7157" y="3409"/>
                  </a:lnTo>
                  <a:lnTo>
                    <a:pt x="7250" y="3644"/>
                  </a:lnTo>
                  <a:lnTo>
                    <a:pt x="7335" y="3878"/>
                  </a:lnTo>
                  <a:lnTo>
                    <a:pt x="7408" y="4116"/>
                  </a:lnTo>
                  <a:lnTo>
                    <a:pt x="7472" y="4351"/>
                  </a:lnTo>
                  <a:lnTo>
                    <a:pt x="7528" y="4587"/>
                  </a:lnTo>
                  <a:lnTo>
                    <a:pt x="7573" y="4823"/>
                  </a:lnTo>
                  <a:lnTo>
                    <a:pt x="7611" y="5059"/>
                  </a:lnTo>
                  <a:lnTo>
                    <a:pt x="7638" y="5292"/>
                  </a:lnTo>
                  <a:lnTo>
                    <a:pt x="7656" y="5523"/>
                  </a:lnTo>
                  <a:lnTo>
                    <a:pt x="7665" y="5753"/>
                  </a:lnTo>
                  <a:lnTo>
                    <a:pt x="7665" y="5979"/>
                  </a:lnTo>
                  <a:lnTo>
                    <a:pt x="7656" y="6202"/>
                  </a:lnTo>
                  <a:lnTo>
                    <a:pt x="7638" y="6421"/>
                  </a:lnTo>
                  <a:lnTo>
                    <a:pt x="7611" y="6637"/>
                  </a:lnTo>
                  <a:lnTo>
                    <a:pt x="7574" y="6848"/>
                  </a:lnTo>
                  <a:lnTo>
                    <a:pt x="7530" y="7053"/>
                  </a:lnTo>
                  <a:lnTo>
                    <a:pt x="7477" y="7253"/>
                  </a:lnTo>
                  <a:lnTo>
                    <a:pt x="7415" y="7447"/>
                  </a:lnTo>
                  <a:lnTo>
                    <a:pt x="7345" y="7635"/>
                  </a:lnTo>
                  <a:lnTo>
                    <a:pt x="7266" y="7816"/>
                  </a:lnTo>
                  <a:lnTo>
                    <a:pt x="7178" y="7988"/>
                  </a:lnTo>
                  <a:lnTo>
                    <a:pt x="7082" y="8154"/>
                  </a:lnTo>
                  <a:lnTo>
                    <a:pt x="6977" y="8312"/>
                  </a:lnTo>
                  <a:lnTo>
                    <a:pt x="6864" y="8460"/>
                  </a:lnTo>
                  <a:lnTo>
                    <a:pt x="6742" y="8600"/>
                  </a:lnTo>
                  <a:lnTo>
                    <a:pt x="6613" y="8730"/>
                  </a:lnTo>
                  <a:lnTo>
                    <a:pt x="6475" y="8850"/>
                  </a:lnTo>
                  <a:lnTo>
                    <a:pt x="6329" y="8959"/>
                  </a:lnTo>
                  <a:lnTo>
                    <a:pt x="6176" y="9058"/>
                  </a:lnTo>
                  <a:lnTo>
                    <a:pt x="6014" y="9145"/>
                  </a:lnTo>
                  <a:lnTo>
                    <a:pt x="5843" y="9220"/>
                  </a:lnTo>
                  <a:lnTo>
                    <a:pt x="5755" y="9252"/>
                  </a:lnTo>
                  <a:lnTo>
                    <a:pt x="5672" y="9282"/>
                  </a:lnTo>
                  <a:lnTo>
                    <a:pt x="5501" y="9330"/>
                  </a:lnTo>
                  <a:lnTo>
                    <a:pt x="5328" y="9369"/>
                  </a:lnTo>
                  <a:lnTo>
                    <a:pt x="5153" y="9397"/>
                  </a:lnTo>
                  <a:lnTo>
                    <a:pt x="4976" y="9417"/>
                  </a:lnTo>
                  <a:lnTo>
                    <a:pt x="4797" y="9426"/>
                  </a:lnTo>
                  <a:lnTo>
                    <a:pt x="4615" y="9424"/>
                  </a:lnTo>
                  <a:lnTo>
                    <a:pt x="4434" y="9414"/>
                  </a:lnTo>
                  <a:lnTo>
                    <a:pt x="4252" y="9395"/>
                  </a:lnTo>
                  <a:lnTo>
                    <a:pt x="4070" y="9365"/>
                  </a:lnTo>
                  <a:lnTo>
                    <a:pt x="3887" y="9325"/>
                  </a:lnTo>
                  <a:lnTo>
                    <a:pt x="3704" y="9275"/>
                  </a:lnTo>
                  <a:lnTo>
                    <a:pt x="3523" y="9218"/>
                  </a:lnTo>
                  <a:lnTo>
                    <a:pt x="3341" y="9150"/>
                  </a:lnTo>
                  <a:lnTo>
                    <a:pt x="3161" y="9073"/>
                  </a:lnTo>
                  <a:lnTo>
                    <a:pt x="2983" y="8988"/>
                  </a:lnTo>
                  <a:lnTo>
                    <a:pt x="2806" y="8892"/>
                  </a:lnTo>
                  <a:lnTo>
                    <a:pt x="2632" y="8788"/>
                  </a:lnTo>
                  <a:lnTo>
                    <a:pt x="2460" y="8674"/>
                  </a:lnTo>
                  <a:lnTo>
                    <a:pt x="2291" y="8552"/>
                  </a:lnTo>
                  <a:lnTo>
                    <a:pt x="2125" y="8421"/>
                  </a:lnTo>
                  <a:lnTo>
                    <a:pt x="1963" y="8281"/>
                  </a:lnTo>
                  <a:lnTo>
                    <a:pt x="1804" y="8132"/>
                  </a:lnTo>
                  <a:lnTo>
                    <a:pt x="1650" y="7975"/>
                  </a:lnTo>
                  <a:lnTo>
                    <a:pt x="1501" y="7810"/>
                  </a:lnTo>
                  <a:lnTo>
                    <a:pt x="1356" y="7635"/>
                  </a:lnTo>
                  <a:lnTo>
                    <a:pt x="1216" y="7452"/>
                  </a:lnTo>
                  <a:lnTo>
                    <a:pt x="1081" y="7261"/>
                  </a:lnTo>
                  <a:lnTo>
                    <a:pt x="951" y="7062"/>
                  </a:lnTo>
                  <a:lnTo>
                    <a:pt x="829" y="6853"/>
                  </a:lnTo>
                  <a:lnTo>
                    <a:pt x="713" y="6638"/>
                  </a:lnTo>
                  <a:lnTo>
                    <a:pt x="603" y="6414"/>
                  </a:lnTo>
                  <a:lnTo>
                    <a:pt x="551" y="6298"/>
                  </a:lnTo>
                  <a:lnTo>
                    <a:pt x="500" y="6182"/>
                  </a:lnTo>
                  <a:lnTo>
                    <a:pt x="408" y="5948"/>
                  </a:lnTo>
                  <a:lnTo>
                    <a:pt x="324" y="5715"/>
                  </a:lnTo>
                  <a:lnTo>
                    <a:pt x="251" y="5482"/>
                  </a:lnTo>
                  <a:lnTo>
                    <a:pt x="188" y="5248"/>
                  </a:lnTo>
                  <a:lnTo>
                    <a:pt x="133" y="5015"/>
                  </a:lnTo>
                  <a:lnTo>
                    <a:pt x="88" y="4783"/>
                  </a:lnTo>
                  <a:lnTo>
                    <a:pt x="53" y="4552"/>
                  </a:lnTo>
                  <a:lnTo>
                    <a:pt x="26" y="4324"/>
                  </a:lnTo>
                  <a:lnTo>
                    <a:pt x="9" y="4097"/>
                  </a:lnTo>
                  <a:lnTo>
                    <a:pt x="0" y="3873"/>
                  </a:lnTo>
                  <a:lnTo>
                    <a:pt x="1" y="3652"/>
                  </a:lnTo>
                  <a:lnTo>
                    <a:pt x="10" y="3432"/>
                  </a:lnTo>
                  <a:lnTo>
                    <a:pt x="27" y="3217"/>
                  </a:lnTo>
                  <a:lnTo>
                    <a:pt x="54" y="3006"/>
                  </a:lnTo>
                  <a:lnTo>
                    <a:pt x="89" y="2797"/>
                  </a:lnTo>
                  <a:lnTo>
                    <a:pt x="132" y="2595"/>
                  </a:lnTo>
                  <a:lnTo>
                    <a:pt x="184" y="2397"/>
                  </a:lnTo>
                  <a:lnTo>
                    <a:pt x="242" y="2204"/>
                  </a:lnTo>
                  <a:lnTo>
                    <a:pt x="311" y="2016"/>
                  </a:lnTo>
                  <a:lnTo>
                    <a:pt x="386" y="1834"/>
                  </a:lnTo>
                  <a:lnTo>
                    <a:pt x="469" y="1659"/>
                  </a:lnTo>
                  <a:lnTo>
                    <a:pt x="560" y="1491"/>
                  </a:lnTo>
                  <a:lnTo>
                    <a:pt x="658" y="1329"/>
                  </a:lnTo>
                  <a:lnTo>
                    <a:pt x="765" y="1173"/>
                  </a:lnTo>
                  <a:lnTo>
                    <a:pt x="879" y="1027"/>
                  </a:lnTo>
                  <a:lnTo>
                    <a:pt x="999" y="887"/>
                  </a:lnTo>
                  <a:lnTo>
                    <a:pt x="1127" y="757"/>
                  </a:lnTo>
                  <a:lnTo>
                    <a:pt x="1262" y="634"/>
                  </a:lnTo>
                  <a:lnTo>
                    <a:pt x="1405" y="521"/>
                  </a:lnTo>
                  <a:lnTo>
                    <a:pt x="1554" y="418"/>
                  </a:lnTo>
                  <a:lnTo>
                    <a:pt x="1711" y="323"/>
                  </a:lnTo>
                  <a:lnTo>
                    <a:pt x="1791" y="280"/>
                  </a:lnTo>
                  <a:lnTo>
                    <a:pt x="1875" y="239"/>
                  </a:lnTo>
                  <a:lnTo>
                    <a:pt x="2046" y="166"/>
                  </a:lnTo>
                  <a:lnTo>
                    <a:pt x="2221" y="107"/>
                  </a:lnTo>
                  <a:lnTo>
                    <a:pt x="2398" y="60"/>
                  </a:lnTo>
                  <a:lnTo>
                    <a:pt x="2578" y="28"/>
                  </a:lnTo>
                  <a:lnTo>
                    <a:pt x="2761" y="8"/>
                  </a:lnTo>
                  <a:lnTo>
                    <a:pt x="2943" y="0"/>
                  </a:lnTo>
                  <a:lnTo>
                    <a:pt x="3129" y="6"/>
                  </a:lnTo>
                  <a:lnTo>
                    <a:pt x="3315" y="22"/>
                  </a:lnTo>
                  <a:lnTo>
                    <a:pt x="3502" y="51"/>
                  </a:lnTo>
                  <a:lnTo>
                    <a:pt x="3690" y="92"/>
                  </a:lnTo>
                  <a:lnTo>
                    <a:pt x="3877" y="144"/>
                  </a:lnTo>
                  <a:lnTo>
                    <a:pt x="4063" y="206"/>
                  </a:lnTo>
                  <a:lnTo>
                    <a:pt x="4250" y="280"/>
                  </a:lnTo>
                  <a:lnTo>
                    <a:pt x="4435" y="365"/>
                  </a:lnTo>
                  <a:lnTo>
                    <a:pt x="4618" y="459"/>
                  </a:lnTo>
                  <a:lnTo>
                    <a:pt x="4799" y="564"/>
                  </a:lnTo>
                  <a:lnTo>
                    <a:pt x="4980" y="680"/>
                  </a:lnTo>
                  <a:lnTo>
                    <a:pt x="5156" y="804"/>
                  </a:lnTo>
                  <a:lnTo>
                    <a:pt x="5329" y="937"/>
                  </a:lnTo>
                  <a:lnTo>
                    <a:pt x="5501" y="1080"/>
                  </a:lnTo>
                  <a:lnTo>
                    <a:pt x="5668" y="1232"/>
                  </a:lnTo>
                  <a:lnTo>
                    <a:pt x="5830" y="1391"/>
                  </a:lnTo>
                  <a:lnTo>
                    <a:pt x="5989" y="1560"/>
                  </a:lnTo>
                  <a:lnTo>
                    <a:pt x="6142" y="1736"/>
                  </a:lnTo>
                  <a:lnTo>
                    <a:pt x="6291" y="1921"/>
                  </a:lnTo>
                  <a:lnTo>
                    <a:pt x="6434" y="2113"/>
                  </a:lnTo>
                  <a:lnTo>
                    <a:pt x="6571" y="2313"/>
                  </a:lnTo>
                  <a:lnTo>
                    <a:pt x="6702" y="2519"/>
                  </a:lnTo>
                  <a:lnTo>
                    <a:pt x="6828" y="2731"/>
                  </a:lnTo>
                  <a:lnTo>
                    <a:pt x="6944" y="2952"/>
                  </a:lnTo>
                  <a:lnTo>
                    <a:pt x="7055" y="3177"/>
                  </a:lnTo>
                  <a:lnTo>
                    <a:pt x="7106" y="3294"/>
                  </a:lnTo>
                  <a:close/>
                </a:path>
              </a:pathLst>
            </a:custGeom>
            <a:solidFill>
              <a:srgbClr val="7215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48"/>
            <p:cNvSpPr>
              <a:spLocks/>
            </p:cNvSpPr>
            <p:nvPr/>
          </p:nvSpPr>
          <p:spPr bwMode="auto">
            <a:xfrm>
              <a:off x="4373563" y="741363"/>
              <a:ext cx="3079750" cy="3749675"/>
            </a:xfrm>
            <a:custGeom>
              <a:avLst/>
              <a:gdLst>
                <a:gd name="T0" fmla="*/ 7356 w 7759"/>
                <a:gd name="T1" fmla="*/ 3599 h 9447"/>
                <a:gd name="T2" fmla="*/ 7577 w 7759"/>
                <a:gd name="T3" fmla="*/ 4302 h 9447"/>
                <a:gd name="T4" fmla="*/ 7710 w 7759"/>
                <a:gd name="T5" fmla="*/ 4998 h 9447"/>
                <a:gd name="T6" fmla="*/ 7759 w 7759"/>
                <a:gd name="T7" fmla="*/ 5678 h 9447"/>
                <a:gd name="T8" fmla="*/ 7727 w 7759"/>
                <a:gd name="T9" fmla="*/ 6334 h 9447"/>
                <a:gd name="T10" fmla="*/ 7616 w 7759"/>
                <a:gd name="T11" fmla="*/ 6955 h 9447"/>
                <a:gd name="T12" fmla="*/ 7426 w 7759"/>
                <a:gd name="T13" fmla="*/ 7529 h 9447"/>
                <a:gd name="T14" fmla="*/ 7163 w 7759"/>
                <a:gd name="T15" fmla="*/ 8049 h 9447"/>
                <a:gd name="T16" fmla="*/ 6828 w 7759"/>
                <a:gd name="T17" fmla="*/ 8501 h 9447"/>
                <a:gd name="T18" fmla="*/ 6422 w 7759"/>
                <a:gd name="T19" fmla="*/ 8880 h 9447"/>
                <a:gd name="T20" fmla="*/ 5947 w 7759"/>
                <a:gd name="T21" fmla="*/ 9170 h 9447"/>
                <a:gd name="T22" fmla="*/ 5599 w 7759"/>
                <a:gd name="T23" fmla="*/ 9310 h 9447"/>
                <a:gd name="T24" fmla="*/ 5058 w 7759"/>
                <a:gd name="T25" fmla="*/ 9428 h 9447"/>
                <a:gd name="T26" fmla="*/ 4501 w 7759"/>
                <a:gd name="T27" fmla="*/ 9439 h 9447"/>
                <a:gd name="T28" fmla="*/ 3940 w 7759"/>
                <a:gd name="T29" fmla="*/ 9349 h 9447"/>
                <a:gd name="T30" fmla="*/ 3380 w 7759"/>
                <a:gd name="T31" fmla="*/ 9162 h 9447"/>
                <a:gd name="T32" fmla="*/ 2833 w 7759"/>
                <a:gd name="T33" fmla="*/ 8885 h 9447"/>
                <a:gd name="T34" fmla="*/ 2308 w 7759"/>
                <a:gd name="T35" fmla="*/ 8522 h 9447"/>
                <a:gd name="T36" fmla="*/ 1813 w 7759"/>
                <a:gd name="T37" fmla="*/ 8078 h 9447"/>
                <a:gd name="T38" fmla="*/ 1357 w 7759"/>
                <a:gd name="T39" fmla="*/ 7559 h 9447"/>
                <a:gd name="T40" fmla="*/ 948 w 7759"/>
                <a:gd name="T41" fmla="*/ 6968 h 9447"/>
                <a:gd name="T42" fmla="*/ 597 w 7759"/>
                <a:gd name="T43" fmla="*/ 6312 h 9447"/>
                <a:gd name="T44" fmla="*/ 403 w 7759"/>
                <a:gd name="T45" fmla="*/ 5847 h 9447"/>
                <a:gd name="T46" fmla="*/ 182 w 7759"/>
                <a:gd name="T47" fmla="*/ 5145 h 9447"/>
                <a:gd name="T48" fmla="*/ 50 w 7759"/>
                <a:gd name="T49" fmla="*/ 4449 h 9447"/>
                <a:gd name="T50" fmla="*/ 0 w 7759"/>
                <a:gd name="T51" fmla="*/ 3769 h 9447"/>
                <a:gd name="T52" fmla="*/ 32 w 7759"/>
                <a:gd name="T53" fmla="*/ 3113 h 9447"/>
                <a:gd name="T54" fmla="*/ 143 w 7759"/>
                <a:gd name="T55" fmla="*/ 2492 h 9447"/>
                <a:gd name="T56" fmla="*/ 333 w 7759"/>
                <a:gd name="T57" fmla="*/ 1918 h 9447"/>
                <a:gd name="T58" fmla="*/ 596 w 7759"/>
                <a:gd name="T59" fmla="*/ 1398 h 9447"/>
                <a:gd name="T60" fmla="*/ 931 w 7759"/>
                <a:gd name="T61" fmla="*/ 945 h 9447"/>
                <a:gd name="T62" fmla="*/ 1338 w 7759"/>
                <a:gd name="T63" fmla="*/ 567 h 9447"/>
                <a:gd name="T64" fmla="*/ 1812 w 7759"/>
                <a:gd name="T65" fmla="*/ 276 h 9447"/>
                <a:gd name="T66" fmla="*/ 2160 w 7759"/>
                <a:gd name="T67" fmla="*/ 137 h 9447"/>
                <a:gd name="T68" fmla="*/ 2701 w 7759"/>
                <a:gd name="T69" fmla="*/ 19 h 9447"/>
                <a:gd name="T70" fmla="*/ 3258 w 7759"/>
                <a:gd name="T71" fmla="*/ 7 h 9447"/>
                <a:gd name="T72" fmla="*/ 3819 w 7759"/>
                <a:gd name="T73" fmla="*/ 98 h 9447"/>
                <a:gd name="T74" fmla="*/ 4379 w 7759"/>
                <a:gd name="T75" fmla="*/ 284 h 9447"/>
                <a:gd name="T76" fmla="*/ 4926 w 7759"/>
                <a:gd name="T77" fmla="*/ 561 h 9447"/>
                <a:gd name="T78" fmla="*/ 5451 w 7759"/>
                <a:gd name="T79" fmla="*/ 925 h 9447"/>
                <a:gd name="T80" fmla="*/ 5946 w 7759"/>
                <a:gd name="T81" fmla="*/ 1368 h 9447"/>
                <a:gd name="T82" fmla="*/ 6402 w 7759"/>
                <a:gd name="T83" fmla="*/ 1888 h 9447"/>
                <a:gd name="T84" fmla="*/ 6811 w 7759"/>
                <a:gd name="T85" fmla="*/ 2479 h 9447"/>
                <a:gd name="T86" fmla="*/ 7162 w 7759"/>
                <a:gd name="T87" fmla="*/ 3135 h 9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759" h="9447">
                  <a:moveTo>
                    <a:pt x="7214" y="3250"/>
                  </a:moveTo>
                  <a:lnTo>
                    <a:pt x="7264" y="3366"/>
                  </a:lnTo>
                  <a:lnTo>
                    <a:pt x="7356" y="3599"/>
                  </a:lnTo>
                  <a:lnTo>
                    <a:pt x="7439" y="3834"/>
                  </a:lnTo>
                  <a:lnTo>
                    <a:pt x="7513" y="4067"/>
                  </a:lnTo>
                  <a:lnTo>
                    <a:pt x="7577" y="4302"/>
                  </a:lnTo>
                  <a:lnTo>
                    <a:pt x="7630" y="4534"/>
                  </a:lnTo>
                  <a:lnTo>
                    <a:pt x="7675" y="4767"/>
                  </a:lnTo>
                  <a:lnTo>
                    <a:pt x="7710" y="4998"/>
                  </a:lnTo>
                  <a:lnTo>
                    <a:pt x="7735" y="5227"/>
                  </a:lnTo>
                  <a:lnTo>
                    <a:pt x="7752" y="5454"/>
                  </a:lnTo>
                  <a:lnTo>
                    <a:pt x="7759" y="5678"/>
                  </a:lnTo>
                  <a:lnTo>
                    <a:pt x="7757" y="5900"/>
                  </a:lnTo>
                  <a:lnTo>
                    <a:pt x="7747" y="6119"/>
                  </a:lnTo>
                  <a:lnTo>
                    <a:pt x="7727" y="6334"/>
                  </a:lnTo>
                  <a:lnTo>
                    <a:pt x="7699" y="6545"/>
                  </a:lnTo>
                  <a:lnTo>
                    <a:pt x="7661" y="6753"/>
                  </a:lnTo>
                  <a:lnTo>
                    <a:pt x="7616" y="6955"/>
                  </a:lnTo>
                  <a:lnTo>
                    <a:pt x="7561" y="7152"/>
                  </a:lnTo>
                  <a:lnTo>
                    <a:pt x="7498" y="7344"/>
                  </a:lnTo>
                  <a:lnTo>
                    <a:pt x="7426" y="7529"/>
                  </a:lnTo>
                  <a:lnTo>
                    <a:pt x="7347" y="7709"/>
                  </a:lnTo>
                  <a:lnTo>
                    <a:pt x="7259" y="7881"/>
                  </a:lnTo>
                  <a:lnTo>
                    <a:pt x="7163" y="8049"/>
                  </a:lnTo>
                  <a:lnTo>
                    <a:pt x="7060" y="8207"/>
                  </a:lnTo>
                  <a:lnTo>
                    <a:pt x="6947" y="8358"/>
                  </a:lnTo>
                  <a:lnTo>
                    <a:pt x="6828" y="8501"/>
                  </a:lnTo>
                  <a:lnTo>
                    <a:pt x="6699" y="8636"/>
                  </a:lnTo>
                  <a:lnTo>
                    <a:pt x="6564" y="8762"/>
                  </a:lnTo>
                  <a:lnTo>
                    <a:pt x="6422" y="8880"/>
                  </a:lnTo>
                  <a:lnTo>
                    <a:pt x="6270" y="8986"/>
                  </a:lnTo>
                  <a:lnTo>
                    <a:pt x="6113" y="9083"/>
                  </a:lnTo>
                  <a:lnTo>
                    <a:pt x="5947" y="9170"/>
                  </a:lnTo>
                  <a:lnTo>
                    <a:pt x="5862" y="9209"/>
                  </a:lnTo>
                  <a:lnTo>
                    <a:pt x="5775" y="9246"/>
                  </a:lnTo>
                  <a:lnTo>
                    <a:pt x="5599" y="9310"/>
                  </a:lnTo>
                  <a:lnTo>
                    <a:pt x="5421" y="9362"/>
                  </a:lnTo>
                  <a:lnTo>
                    <a:pt x="5241" y="9401"/>
                  </a:lnTo>
                  <a:lnTo>
                    <a:pt x="5058" y="9428"/>
                  </a:lnTo>
                  <a:lnTo>
                    <a:pt x="4874" y="9443"/>
                  </a:lnTo>
                  <a:lnTo>
                    <a:pt x="4688" y="9447"/>
                  </a:lnTo>
                  <a:lnTo>
                    <a:pt x="4501" y="9439"/>
                  </a:lnTo>
                  <a:lnTo>
                    <a:pt x="4314" y="9420"/>
                  </a:lnTo>
                  <a:lnTo>
                    <a:pt x="4126" y="9390"/>
                  </a:lnTo>
                  <a:lnTo>
                    <a:pt x="3940" y="9349"/>
                  </a:lnTo>
                  <a:lnTo>
                    <a:pt x="3752" y="9297"/>
                  </a:lnTo>
                  <a:lnTo>
                    <a:pt x="3565" y="9235"/>
                  </a:lnTo>
                  <a:lnTo>
                    <a:pt x="3380" y="9162"/>
                  </a:lnTo>
                  <a:lnTo>
                    <a:pt x="3196" y="9080"/>
                  </a:lnTo>
                  <a:lnTo>
                    <a:pt x="3014" y="8987"/>
                  </a:lnTo>
                  <a:lnTo>
                    <a:pt x="2833" y="8885"/>
                  </a:lnTo>
                  <a:lnTo>
                    <a:pt x="2655" y="8773"/>
                  </a:lnTo>
                  <a:lnTo>
                    <a:pt x="2480" y="8653"/>
                  </a:lnTo>
                  <a:lnTo>
                    <a:pt x="2308" y="8522"/>
                  </a:lnTo>
                  <a:lnTo>
                    <a:pt x="2139" y="8383"/>
                  </a:lnTo>
                  <a:lnTo>
                    <a:pt x="1974" y="8234"/>
                  </a:lnTo>
                  <a:lnTo>
                    <a:pt x="1813" y="8078"/>
                  </a:lnTo>
                  <a:lnTo>
                    <a:pt x="1656" y="7913"/>
                  </a:lnTo>
                  <a:lnTo>
                    <a:pt x="1503" y="7740"/>
                  </a:lnTo>
                  <a:lnTo>
                    <a:pt x="1357" y="7559"/>
                  </a:lnTo>
                  <a:lnTo>
                    <a:pt x="1214" y="7370"/>
                  </a:lnTo>
                  <a:lnTo>
                    <a:pt x="1078" y="7173"/>
                  </a:lnTo>
                  <a:lnTo>
                    <a:pt x="948" y="6968"/>
                  </a:lnTo>
                  <a:lnTo>
                    <a:pt x="824" y="6756"/>
                  </a:lnTo>
                  <a:lnTo>
                    <a:pt x="707" y="6537"/>
                  </a:lnTo>
                  <a:lnTo>
                    <a:pt x="597" y="6312"/>
                  </a:lnTo>
                  <a:lnTo>
                    <a:pt x="545" y="6197"/>
                  </a:lnTo>
                  <a:lnTo>
                    <a:pt x="495" y="6080"/>
                  </a:lnTo>
                  <a:lnTo>
                    <a:pt x="403" y="5847"/>
                  </a:lnTo>
                  <a:lnTo>
                    <a:pt x="320" y="5613"/>
                  </a:lnTo>
                  <a:lnTo>
                    <a:pt x="246" y="5380"/>
                  </a:lnTo>
                  <a:lnTo>
                    <a:pt x="182" y="5145"/>
                  </a:lnTo>
                  <a:lnTo>
                    <a:pt x="129" y="4912"/>
                  </a:lnTo>
                  <a:lnTo>
                    <a:pt x="85" y="4680"/>
                  </a:lnTo>
                  <a:lnTo>
                    <a:pt x="50" y="4449"/>
                  </a:lnTo>
                  <a:lnTo>
                    <a:pt x="24" y="4220"/>
                  </a:lnTo>
                  <a:lnTo>
                    <a:pt x="7" y="3993"/>
                  </a:lnTo>
                  <a:lnTo>
                    <a:pt x="0" y="3769"/>
                  </a:lnTo>
                  <a:lnTo>
                    <a:pt x="2" y="3546"/>
                  </a:lnTo>
                  <a:lnTo>
                    <a:pt x="13" y="3328"/>
                  </a:lnTo>
                  <a:lnTo>
                    <a:pt x="32" y="3113"/>
                  </a:lnTo>
                  <a:lnTo>
                    <a:pt x="60" y="2902"/>
                  </a:lnTo>
                  <a:lnTo>
                    <a:pt x="98" y="2694"/>
                  </a:lnTo>
                  <a:lnTo>
                    <a:pt x="143" y="2492"/>
                  </a:lnTo>
                  <a:lnTo>
                    <a:pt x="198" y="2295"/>
                  </a:lnTo>
                  <a:lnTo>
                    <a:pt x="261" y="2103"/>
                  </a:lnTo>
                  <a:lnTo>
                    <a:pt x="333" y="1918"/>
                  </a:lnTo>
                  <a:lnTo>
                    <a:pt x="412" y="1738"/>
                  </a:lnTo>
                  <a:lnTo>
                    <a:pt x="500" y="1564"/>
                  </a:lnTo>
                  <a:lnTo>
                    <a:pt x="596" y="1398"/>
                  </a:lnTo>
                  <a:lnTo>
                    <a:pt x="699" y="1240"/>
                  </a:lnTo>
                  <a:lnTo>
                    <a:pt x="812" y="1088"/>
                  </a:lnTo>
                  <a:lnTo>
                    <a:pt x="931" y="945"/>
                  </a:lnTo>
                  <a:lnTo>
                    <a:pt x="1060" y="811"/>
                  </a:lnTo>
                  <a:lnTo>
                    <a:pt x="1195" y="684"/>
                  </a:lnTo>
                  <a:lnTo>
                    <a:pt x="1338" y="567"/>
                  </a:lnTo>
                  <a:lnTo>
                    <a:pt x="1489" y="461"/>
                  </a:lnTo>
                  <a:lnTo>
                    <a:pt x="1647" y="364"/>
                  </a:lnTo>
                  <a:lnTo>
                    <a:pt x="1812" y="276"/>
                  </a:lnTo>
                  <a:lnTo>
                    <a:pt x="1897" y="237"/>
                  </a:lnTo>
                  <a:lnTo>
                    <a:pt x="1984" y="201"/>
                  </a:lnTo>
                  <a:lnTo>
                    <a:pt x="2160" y="137"/>
                  </a:lnTo>
                  <a:lnTo>
                    <a:pt x="2338" y="85"/>
                  </a:lnTo>
                  <a:lnTo>
                    <a:pt x="2518" y="46"/>
                  </a:lnTo>
                  <a:lnTo>
                    <a:pt x="2701" y="19"/>
                  </a:lnTo>
                  <a:lnTo>
                    <a:pt x="2885" y="4"/>
                  </a:lnTo>
                  <a:lnTo>
                    <a:pt x="3071" y="0"/>
                  </a:lnTo>
                  <a:lnTo>
                    <a:pt x="3258" y="7"/>
                  </a:lnTo>
                  <a:lnTo>
                    <a:pt x="3445" y="27"/>
                  </a:lnTo>
                  <a:lnTo>
                    <a:pt x="3633" y="57"/>
                  </a:lnTo>
                  <a:lnTo>
                    <a:pt x="3819" y="98"/>
                  </a:lnTo>
                  <a:lnTo>
                    <a:pt x="4007" y="150"/>
                  </a:lnTo>
                  <a:lnTo>
                    <a:pt x="4194" y="212"/>
                  </a:lnTo>
                  <a:lnTo>
                    <a:pt x="4379" y="284"/>
                  </a:lnTo>
                  <a:lnTo>
                    <a:pt x="4563" y="367"/>
                  </a:lnTo>
                  <a:lnTo>
                    <a:pt x="4745" y="460"/>
                  </a:lnTo>
                  <a:lnTo>
                    <a:pt x="4926" y="561"/>
                  </a:lnTo>
                  <a:lnTo>
                    <a:pt x="5104" y="674"/>
                  </a:lnTo>
                  <a:lnTo>
                    <a:pt x="5279" y="794"/>
                  </a:lnTo>
                  <a:lnTo>
                    <a:pt x="5451" y="925"/>
                  </a:lnTo>
                  <a:lnTo>
                    <a:pt x="5621" y="1064"/>
                  </a:lnTo>
                  <a:lnTo>
                    <a:pt x="5785" y="1212"/>
                  </a:lnTo>
                  <a:lnTo>
                    <a:pt x="5946" y="1368"/>
                  </a:lnTo>
                  <a:lnTo>
                    <a:pt x="6103" y="1534"/>
                  </a:lnTo>
                  <a:lnTo>
                    <a:pt x="6256" y="1707"/>
                  </a:lnTo>
                  <a:lnTo>
                    <a:pt x="6402" y="1888"/>
                  </a:lnTo>
                  <a:lnTo>
                    <a:pt x="6545" y="2077"/>
                  </a:lnTo>
                  <a:lnTo>
                    <a:pt x="6681" y="2274"/>
                  </a:lnTo>
                  <a:lnTo>
                    <a:pt x="6811" y="2479"/>
                  </a:lnTo>
                  <a:lnTo>
                    <a:pt x="6935" y="2690"/>
                  </a:lnTo>
                  <a:lnTo>
                    <a:pt x="7052" y="2910"/>
                  </a:lnTo>
                  <a:lnTo>
                    <a:pt x="7162" y="3135"/>
                  </a:lnTo>
                  <a:lnTo>
                    <a:pt x="7214" y="3250"/>
                  </a:lnTo>
                  <a:close/>
                </a:path>
              </a:pathLst>
            </a:custGeom>
            <a:solidFill>
              <a:srgbClr val="9D1722"/>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49"/>
            <p:cNvSpPr>
              <a:spLocks/>
            </p:cNvSpPr>
            <p:nvPr/>
          </p:nvSpPr>
          <p:spPr bwMode="auto">
            <a:xfrm>
              <a:off x="4373563" y="741363"/>
              <a:ext cx="3079750" cy="3749675"/>
            </a:xfrm>
            <a:custGeom>
              <a:avLst/>
              <a:gdLst>
                <a:gd name="T0" fmla="*/ 1647 w 7759"/>
                <a:gd name="T1" fmla="*/ 363 h 9447"/>
                <a:gd name="T2" fmla="*/ 1195 w 7759"/>
                <a:gd name="T3" fmla="*/ 684 h 9447"/>
                <a:gd name="T4" fmla="*/ 812 w 7759"/>
                <a:gd name="T5" fmla="*/ 1088 h 9447"/>
                <a:gd name="T6" fmla="*/ 500 w 7759"/>
                <a:gd name="T7" fmla="*/ 1564 h 9447"/>
                <a:gd name="T8" fmla="*/ 261 w 7759"/>
                <a:gd name="T9" fmla="*/ 2103 h 9447"/>
                <a:gd name="T10" fmla="*/ 98 w 7759"/>
                <a:gd name="T11" fmla="*/ 2694 h 9447"/>
                <a:gd name="T12" fmla="*/ 13 w 7759"/>
                <a:gd name="T13" fmla="*/ 3328 h 9447"/>
                <a:gd name="T14" fmla="*/ 7 w 7759"/>
                <a:gd name="T15" fmla="*/ 3993 h 9447"/>
                <a:gd name="T16" fmla="*/ 84 w 7759"/>
                <a:gd name="T17" fmla="*/ 4680 h 9447"/>
                <a:gd name="T18" fmla="*/ 246 w 7759"/>
                <a:gd name="T19" fmla="*/ 5380 h 9447"/>
                <a:gd name="T20" fmla="*/ 495 w 7759"/>
                <a:gd name="T21" fmla="*/ 6080 h 9447"/>
                <a:gd name="T22" fmla="*/ 707 w 7759"/>
                <a:gd name="T23" fmla="*/ 6537 h 9447"/>
                <a:gd name="T24" fmla="*/ 1078 w 7759"/>
                <a:gd name="T25" fmla="*/ 7173 h 9447"/>
                <a:gd name="T26" fmla="*/ 1503 w 7759"/>
                <a:gd name="T27" fmla="*/ 7740 h 9447"/>
                <a:gd name="T28" fmla="*/ 1974 w 7759"/>
                <a:gd name="T29" fmla="*/ 8234 h 9447"/>
                <a:gd name="T30" fmla="*/ 2480 w 7759"/>
                <a:gd name="T31" fmla="*/ 8653 h 9447"/>
                <a:gd name="T32" fmla="*/ 3014 w 7759"/>
                <a:gd name="T33" fmla="*/ 8987 h 9447"/>
                <a:gd name="T34" fmla="*/ 3565 w 7759"/>
                <a:gd name="T35" fmla="*/ 9235 h 9447"/>
                <a:gd name="T36" fmla="*/ 4126 w 7759"/>
                <a:gd name="T37" fmla="*/ 9390 h 9447"/>
                <a:gd name="T38" fmla="*/ 4688 w 7759"/>
                <a:gd name="T39" fmla="*/ 9447 h 9447"/>
                <a:gd name="T40" fmla="*/ 5241 w 7759"/>
                <a:gd name="T41" fmla="*/ 9401 h 9447"/>
                <a:gd name="T42" fmla="*/ 5775 w 7759"/>
                <a:gd name="T43" fmla="*/ 9246 h 9447"/>
                <a:gd name="T44" fmla="*/ 6113 w 7759"/>
                <a:gd name="T45" fmla="*/ 9083 h 9447"/>
                <a:gd name="T46" fmla="*/ 6564 w 7759"/>
                <a:gd name="T47" fmla="*/ 8762 h 9447"/>
                <a:gd name="T48" fmla="*/ 6947 w 7759"/>
                <a:gd name="T49" fmla="*/ 8358 h 9447"/>
                <a:gd name="T50" fmla="*/ 7259 w 7759"/>
                <a:gd name="T51" fmla="*/ 7881 h 9447"/>
                <a:gd name="T52" fmla="*/ 7498 w 7759"/>
                <a:gd name="T53" fmla="*/ 7344 h 9447"/>
                <a:gd name="T54" fmla="*/ 7661 w 7759"/>
                <a:gd name="T55" fmla="*/ 6753 h 9447"/>
                <a:gd name="T56" fmla="*/ 7747 w 7759"/>
                <a:gd name="T57" fmla="*/ 6119 h 9447"/>
                <a:gd name="T58" fmla="*/ 7752 w 7759"/>
                <a:gd name="T59" fmla="*/ 5454 h 9447"/>
                <a:gd name="T60" fmla="*/ 7675 w 7759"/>
                <a:gd name="T61" fmla="*/ 4767 h 9447"/>
                <a:gd name="T62" fmla="*/ 7513 w 7759"/>
                <a:gd name="T63" fmla="*/ 4067 h 9447"/>
                <a:gd name="T64" fmla="*/ 7264 w 7759"/>
                <a:gd name="T65" fmla="*/ 3366 h 9447"/>
                <a:gd name="T66" fmla="*/ 7052 w 7759"/>
                <a:gd name="T67" fmla="*/ 2910 h 9447"/>
                <a:gd name="T68" fmla="*/ 6681 w 7759"/>
                <a:gd name="T69" fmla="*/ 2274 h 9447"/>
                <a:gd name="T70" fmla="*/ 6256 w 7759"/>
                <a:gd name="T71" fmla="*/ 1707 h 9447"/>
                <a:gd name="T72" fmla="*/ 5785 w 7759"/>
                <a:gd name="T73" fmla="*/ 1212 h 9447"/>
                <a:gd name="T74" fmla="*/ 5279 w 7759"/>
                <a:gd name="T75" fmla="*/ 794 h 9447"/>
                <a:gd name="T76" fmla="*/ 4745 w 7759"/>
                <a:gd name="T77" fmla="*/ 459 h 9447"/>
                <a:gd name="T78" fmla="*/ 4194 w 7759"/>
                <a:gd name="T79" fmla="*/ 211 h 9447"/>
                <a:gd name="T80" fmla="*/ 3633 w 7759"/>
                <a:gd name="T81" fmla="*/ 57 h 9447"/>
                <a:gd name="T82" fmla="*/ 3071 w 7759"/>
                <a:gd name="T83" fmla="*/ 0 h 9447"/>
                <a:gd name="T84" fmla="*/ 2518 w 7759"/>
                <a:gd name="T85" fmla="*/ 46 h 9447"/>
                <a:gd name="T86" fmla="*/ 1984 w 7759"/>
                <a:gd name="T87" fmla="*/ 201 h 9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759" h="9447">
                  <a:moveTo>
                    <a:pt x="1897" y="237"/>
                  </a:moveTo>
                  <a:lnTo>
                    <a:pt x="1812" y="276"/>
                  </a:lnTo>
                  <a:lnTo>
                    <a:pt x="1647" y="363"/>
                  </a:lnTo>
                  <a:lnTo>
                    <a:pt x="1489" y="461"/>
                  </a:lnTo>
                  <a:lnTo>
                    <a:pt x="1338" y="567"/>
                  </a:lnTo>
                  <a:lnTo>
                    <a:pt x="1195" y="684"/>
                  </a:lnTo>
                  <a:lnTo>
                    <a:pt x="1060" y="810"/>
                  </a:lnTo>
                  <a:lnTo>
                    <a:pt x="931" y="945"/>
                  </a:lnTo>
                  <a:lnTo>
                    <a:pt x="812" y="1088"/>
                  </a:lnTo>
                  <a:lnTo>
                    <a:pt x="699" y="1240"/>
                  </a:lnTo>
                  <a:lnTo>
                    <a:pt x="596" y="1398"/>
                  </a:lnTo>
                  <a:lnTo>
                    <a:pt x="500" y="1564"/>
                  </a:lnTo>
                  <a:lnTo>
                    <a:pt x="412" y="1738"/>
                  </a:lnTo>
                  <a:lnTo>
                    <a:pt x="333" y="1918"/>
                  </a:lnTo>
                  <a:lnTo>
                    <a:pt x="261" y="2103"/>
                  </a:lnTo>
                  <a:lnTo>
                    <a:pt x="198" y="2295"/>
                  </a:lnTo>
                  <a:lnTo>
                    <a:pt x="143" y="2492"/>
                  </a:lnTo>
                  <a:lnTo>
                    <a:pt x="98" y="2694"/>
                  </a:lnTo>
                  <a:lnTo>
                    <a:pt x="60" y="2902"/>
                  </a:lnTo>
                  <a:lnTo>
                    <a:pt x="32" y="3113"/>
                  </a:lnTo>
                  <a:lnTo>
                    <a:pt x="13" y="3328"/>
                  </a:lnTo>
                  <a:lnTo>
                    <a:pt x="2" y="3546"/>
                  </a:lnTo>
                  <a:lnTo>
                    <a:pt x="0" y="3769"/>
                  </a:lnTo>
                  <a:lnTo>
                    <a:pt x="7" y="3993"/>
                  </a:lnTo>
                  <a:lnTo>
                    <a:pt x="24" y="4220"/>
                  </a:lnTo>
                  <a:lnTo>
                    <a:pt x="49" y="4449"/>
                  </a:lnTo>
                  <a:lnTo>
                    <a:pt x="84" y="4680"/>
                  </a:lnTo>
                  <a:lnTo>
                    <a:pt x="129" y="4912"/>
                  </a:lnTo>
                  <a:lnTo>
                    <a:pt x="182" y="5145"/>
                  </a:lnTo>
                  <a:lnTo>
                    <a:pt x="246" y="5380"/>
                  </a:lnTo>
                  <a:lnTo>
                    <a:pt x="320" y="5613"/>
                  </a:lnTo>
                  <a:lnTo>
                    <a:pt x="403" y="5847"/>
                  </a:lnTo>
                  <a:lnTo>
                    <a:pt x="495" y="6080"/>
                  </a:lnTo>
                  <a:lnTo>
                    <a:pt x="545" y="6197"/>
                  </a:lnTo>
                  <a:lnTo>
                    <a:pt x="597" y="6312"/>
                  </a:lnTo>
                  <a:lnTo>
                    <a:pt x="707" y="6537"/>
                  </a:lnTo>
                  <a:lnTo>
                    <a:pt x="824" y="6756"/>
                  </a:lnTo>
                  <a:lnTo>
                    <a:pt x="948" y="6968"/>
                  </a:lnTo>
                  <a:lnTo>
                    <a:pt x="1078" y="7173"/>
                  </a:lnTo>
                  <a:lnTo>
                    <a:pt x="1214" y="7370"/>
                  </a:lnTo>
                  <a:lnTo>
                    <a:pt x="1357" y="7559"/>
                  </a:lnTo>
                  <a:lnTo>
                    <a:pt x="1503" y="7740"/>
                  </a:lnTo>
                  <a:lnTo>
                    <a:pt x="1655" y="7913"/>
                  </a:lnTo>
                  <a:lnTo>
                    <a:pt x="1813" y="8078"/>
                  </a:lnTo>
                  <a:lnTo>
                    <a:pt x="1974" y="8234"/>
                  </a:lnTo>
                  <a:lnTo>
                    <a:pt x="2138" y="8383"/>
                  </a:lnTo>
                  <a:lnTo>
                    <a:pt x="2308" y="8522"/>
                  </a:lnTo>
                  <a:lnTo>
                    <a:pt x="2480" y="8653"/>
                  </a:lnTo>
                  <a:lnTo>
                    <a:pt x="2655" y="8773"/>
                  </a:lnTo>
                  <a:lnTo>
                    <a:pt x="2833" y="8885"/>
                  </a:lnTo>
                  <a:lnTo>
                    <a:pt x="3014" y="8987"/>
                  </a:lnTo>
                  <a:lnTo>
                    <a:pt x="3196" y="9080"/>
                  </a:lnTo>
                  <a:lnTo>
                    <a:pt x="3380" y="9162"/>
                  </a:lnTo>
                  <a:lnTo>
                    <a:pt x="3565" y="9235"/>
                  </a:lnTo>
                  <a:lnTo>
                    <a:pt x="3752" y="9297"/>
                  </a:lnTo>
                  <a:lnTo>
                    <a:pt x="3940" y="9349"/>
                  </a:lnTo>
                  <a:lnTo>
                    <a:pt x="4126" y="9390"/>
                  </a:lnTo>
                  <a:lnTo>
                    <a:pt x="4314" y="9420"/>
                  </a:lnTo>
                  <a:lnTo>
                    <a:pt x="4501" y="9439"/>
                  </a:lnTo>
                  <a:lnTo>
                    <a:pt x="4688" y="9447"/>
                  </a:lnTo>
                  <a:lnTo>
                    <a:pt x="4874" y="9443"/>
                  </a:lnTo>
                  <a:lnTo>
                    <a:pt x="5058" y="9428"/>
                  </a:lnTo>
                  <a:lnTo>
                    <a:pt x="5241" y="9401"/>
                  </a:lnTo>
                  <a:lnTo>
                    <a:pt x="5421" y="9362"/>
                  </a:lnTo>
                  <a:lnTo>
                    <a:pt x="5599" y="9310"/>
                  </a:lnTo>
                  <a:lnTo>
                    <a:pt x="5775" y="9246"/>
                  </a:lnTo>
                  <a:lnTo>
                    <a:pt x="5862" y="9209"/>
                  </a:lnTo>
                  <a:lnTo>
                    <a:pt x="5947" y="9170"/>
                  </a:lnTo>
                  <a:lnTo>
                    <a:pt x="6113" y="9083"/>
                  </a:lnTo>
                  <a:lnTo>
                    <a:pt x="6270" y="8986"/>
                  </a:lnTo>
                  <a:lnTo>
                    <a:pt x="6422" y="8878"/>
                  </a:lnTo>
                  <a:lnTo>
                    <a:pt x="6564" y="8762"/>
                  </a:lnTo>
                  <a:lnTo>
                    <a:pt x="6699" y="8636"/>
                  </a:lnTo>
                  <a:lnTo>
                    <a:pt x="6828" y="8501"/>
                  </a:lnTo>
                  <a:lnTo>
                    <a:pt x="6947" y="8358"/>
                  </a:lnTo>
                  <a:lnTo>
                    <a:pt x="7060" y="8207"/>
                  </a:lnTo>
                  <a:lnTo>
                    <a:pt x="7163" y="8049"/>
                  </a:lnTo>
                  <a:lnTo>
                    <a:pt x="7259" y="7881"/>
                  </a:lnTo>
                  <a:lnTo>
                    <a:pt x="7347" y="7709"/>
                  </a:lnTo>
                  <a:lnTo>
                    <a:pt x="7426" y="7529"/>
                  </a:lnTo>
                  <a:lnTo>
                    <a:pt x="7498" y="7344"/>
                  </a:lnTo>
                  <a:lnTo>
                    <a:pt x="7561" y="7152"/>
                  </a:lnTo>
                  <a:lnTo>
                    <a:pt x="7616" y="6955"/>
                  </a:lnTo>
                  <a:lnTo>
                    <a:pt x="7661" y="6753"/>
                  </a:lnTo>
                  <a:lnTo>
                    <a:pt x="7699" y="6545"/>
                  </a:lnTo>
                  <a:lnTo>
                    <a:pt x="7727" y="6334"/>
                  </a:lnTo>
                  <a:lnTo>
                    <a:pt x="7747" y="6119"/>
                  </a:lnTo>
                  <a:lnTo>
                    <a:pt x="7757" y="5900"/>
                  </a:lnTo>
                  <a:lnTo>
                    <a:pt x="7759" y="5678"/>
                  </a:lnTo>
                  <a:lnTo>
                    <a:pt x="7752" y="5454"/>
                  </a:lnTo>
                  <a:lnTo>
                    <a:pt x="7735" y="5227"/>
                  </a:lnTo>
                  <a:lnTo>
                    <a:pt x="7710" y="4998"/>
                  </a:lnTo>
                  <a:lnTo>
                    <a:pt x="7675" y="4767"/>
                  </a:lnTo>
                  <a:lnTo>
                    <a:pt x="7630" y="4534"/>
                  </a:lnTo>
                  <a:lnTo>
                    <a:pt x="7577" y="4300"/>
                  </a:lnTo>
                  <a:lnTo>
                    <a:pt x="7513" y="4067"/>
                  </a:lnTo>
                  <a:lnTo>
                    <a:pt x="7439" y="3834"/>
                  </a:lnTo>
                  <a:lnTo>
                    <a:pt x="7356" y="3599"/>
                  </a:lnTo>
                  <a:lnTo>
                    <a:pt x="7264" y="3366"/>
                  </a:lnTo>
                  <a:lnTo>
                    <a:pt x="7214" y="3250"/>
                  </a:lnTo>
                  <a:lnTo>
                    <a:pt x="7162" y="3135"/>
                  </a:lnTo>
                  <a:lnTo>
                    <a:pt x="7052" y="2910"/>
                  </a:lnTo>
                  <a:lnTo>
                    <a:pt x="6935" y="2690"/>
                  </a:lnTo>
                  <a:lnTo>
                    <a:pt x="6811" y="2479"/>
                  </a:lnTo>
                  <a:lnTo>
                    <a:pt x="6681" y="2274"/>
                  </a:lnTo>
                  <a:lnTo>
                    <a:pt x="6545" y="2077"/>
                  </a:lnTo>
                  <a:lnTo>
                    <a:pt x="6402" y="1888"/>
                  </a:lnTo>
                  <a:lnTo>
                    <a:pt x="6256" y="1707"/>
                  </a:lnTo>
                  <a:lnTo>
                    <a:pt x="6103" y="1533"/>
                  </a:lnTo>
                  <a:lnTo>
                    <a:pt x="5946" y="1368"/>
                  </a:lnTo>
                  <a:lnTo>
                    <a:pt x="5785" y="1212"/>
                  </a:lnTo>
                  <a:lnTo>
                    <a:pt x="5621" y="1064"/>
                  </a:lnTo>
                  <a:lnTo>
                    <a:pt x="5451" y="925"/>
                  </a:lnTo>
                  <a:lnTo>
                    <a:pt x="5279" y="794"/>
                  </a:lnTo>
                  <a:lnTo>
                    <a:pt x="5104" y="674"/>
                  </a:lnTo>
                  <a:lnTo>
                    <a:pt x="4926" y="561"/>
                  </a:lnTo>
                  <a:lnTo>
                    <a:pt x="4745" y="459"/>
                  </a:lnTo>
                  <a:lnTo>
                    <a:pt x="4563" y="367"/>
                  </a:lnTo>
                  <a:lnTo>
                    <a:pt x="4379" y="284"/>
                  </a:lnTo>
                  <a:lnTo>
                    <a:pt x="4194" y="211"/>
                  </a:lnTo>
                  <a:lnTo>
                    <a:pt x="4007" y="150"/>
                  </a:lnTo>
                  <a:lnTo>
                    <a:pt x="3819" y="98"/>
                  </a:lnTo>
                  <a:lnTo>
                    <a:pt x="3633" y="57"/>
                  </a:lnTo>
                  <a:lnTo>
                    <a:pt x="3445" y="27"/>
                  </a:lnTo>
                  <a:lnTo>
                    <a:pt x="3258" y="7"/>
                  </a:lnTo>
                  <a:lnTo>
                    <a:pt x="3071" y="0"/>
                  </a:lnTo>
                  <a:lnTo>
                    <a:pt x="2885" y="4"/>
                  </a:lnTo>
                  <a:lnTo>
                    <a:pt x="2701" y="19"/>
                  </a:lnTo>
                  <a:lnTo>
                    <a:pt x="2518" y="46"/>
                  </a:lnTo>
                  <a:lnTo>
                    <a:pt x="2338" y="85"/>
                  </a:lnTo>
                  <a:lnTo>
                    <a:pt x="2160" y="136"/>
                  </a:lnTo>
                  <a:lnTo>
                    <a:pt x="1984" y="201"/>
                  </a:lnTo>
                  <a:lnTo>
                    <a:pt x="1897"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50"/>
            <p:cNvSpPr>
              <a:spLocks/>
            </p:cNvSpPr>
            <p:nvPr/>
          </p:nvSpPr>
          <p:spPr bwMode="auto">
            <a:xfrm>
              <a:off x="4600575" y="1016000"/>
              <a:ext cx="2627313" cy="3198813"/>
            </a:xfrm>
            <a:custGeom>
              <a:avLst/>
              <a:gdLst>
                <a:gd name="T0" fmla="*/ 1842 w 6619"/>
                <a:gd name="T1" fmla="*/ 116 h 8061"/>
                <a:gd name="T2" fmla="*/ 2303 w 6619"/>
                <a:gd name="T3" fmla="*/ 16 h 8061"/>
                <a:gd name="T4" fmla="*/ 2777 w 6619"/>
                <a:gd name="T5" fmla="*/ 7 h 8061"/>
                <a:gd name="T6" fmla="*/ 3257 w 6619"/>
                <a:gd name="T7" fmla="*/ 84 h 8061"/>
                <a:gd name="T8" fmla="*/ 3735 w 6619"/>
                <a:gd name="T9" fmla="*/ 244 h 8061"/>
                <a:gd name="T10" fmla="*/ 4202 w 6619"/>
                <a:gd name="T11" fmla="*/ 480 h 8061"/>
                <a:gd name="T12" fmla="*/ 4650 w 6619"/>
                <a:gd name="T13" fmla="*/ 791 h 8061"/>
                <a:gd name="T14" fmla="*/ 5074 w 6619"/>
                <a:gd name="T15" fmla="*/ 1169 h 8061"/>
                <a:gd name="T16" fmla="*/ 5463 w 6619"/>
                <a:gd name="T17" fmla="*/ 1613 h 8061"/>
                <a:gd name="T18" fmla="*/ 5812 w 6619"/>
                <a:gd name="T19" fmla="*/ 2115 h 8061"/>
                <a:gd name="T20" fmla="*/ 6111 w 6619"/>
                <a:gd name="T21" fmla="*/ 2674 h 8061"/>
                <a:gd name="T22" fmla="*/ 6277 w 6619"/>
                <a:gd name="T23" fmla="*/ 3071 h 8061"/>
                <a:gd name="T24" fmla="*/ 6464 w 6619"/>
                <a:gd name="T25" fmla="*/ 3669 h 8061"/>
                <a:gd name="T26" fmla="*/ 6578 w 6619"/>
                <a:gd name="T27" fmla="*/ 4263 h 8061"/>
                <a:gd name="T28" fmla="*/ 6619 w 6619"/>
                <a:gd name="T29" fmla="*/ 4844 h 8061"/>
                <a:gd name="T30" fmla="*/ 6592 w 6619"/>
                <a:gd name="T31" fmla="*/ 5404 h 8061"/>
                <a:gd name="T32" fmla="*/ 6496 w 6619"/>
                <a:gd name="T33" fmla="*/ 5934 h 8061"/>
                <a:gd name="T34" fmla="*/ 6335 w 6619"/>
                <a:gd name="T35" fmla="*/ 6424 h 8061"/>
                <a:gd name="T36" fmla="*/ 6110 w 6619"/>
                <a:gd name="T37" fmla="*/ 6867 h 8061"/>
                <a:gd name="T38" fmla="*/ 5823 w 6619"/>
                <a:gd name="T39" fmla="*/ 7255 h 8061"/>
                <a:gd name="T40" fmla="*/ 5477 w 6619"/>
                <a:gd name="T41" fmla="*/ 7577 h 8061"/>
                <a:gd name="T42" fmla="*/ 5074 w 6619"/>
                <a:gd name="T43" fmla="*/ 7825 h 8061"/>
                <a:gd name="T44" fmla="*/ 4777 w 6619"/>
                <a:gd name="T45" fmla="*/ 7944 h 8061"/>
                <a:gd name="T46" fmla="*/ 4316 w 6619"/>
                <a:gd name="T47" fmla="*/ 8045 h 8061"/>
                <a:gd name="T48" fmla="*/ 3842 w 6619"/>
                <a:gd name="T49" fmla="*/ 8054 h 8061"/>
                <a:gd name="T50" fmla="*/ 3362 w 6619"/>
                <a:gd name="T51" fmla="*/ 7977 h 8061"/>
                <a:gd name="T52" fmla="*/ 2884 w 6619"/>
                <a:gd name="T53" fmla="*/ 7817 h 8061"/>
                <a:gd name="T54" fmla="*/ 2417 w 6619"/>
                <a:gd name="T55" fmla="*/ 7580 h 8061"/>
                <a:gd name="T56" fmla="*/ 1969 w 6619"/>
                <a:gd name="T57" fmla="*/ 7270 h 8061"/>
                <a:gd name="T58" fmla="*/ 1545 w 6619"/>
                <a:gd name="T59" fmla="*/ 6892 h 8061"/>
                <a:gd name="T60" fmla="*/ 1156 w 6619"/>
                <a:gd name="T61" fmla="*/ 6448 h 8061"/>
                <a:gd name="T62" fmla="*/ 807 w 6619"/>
                <a:gd name="T63" fmla="*/ 5945 h 8061"/>
                <a:gd name="T64" fmla="*/ 508 w 6619"/>
                <a:gd name="T65" fmla="*/ 5386 h 8061"/>
                <a:gd name="T66" fmla="*/ 342 w 6619"/>
                <a:gd name="T67" fmla="*/ 4990 h 8061"/>
                <a:gd name="T68" fmla="*/ 155 w 6619"/>
                <a:gd name="T69" fmla="*/ 4391 h 8061"/>
                <a:gd name="T70" fmla="*/ 41 w 6619"/>
                <a:gd name="T71" fmla="*/ 3798 h 8061"/>
                <a:gd name="T72" fmla="*/ 0 w 6619"/>
                <a:gd name="T73" fmla="*/ 3217 h 8061"/>
                <a:gd name="T74" fmla="*/ 27 w 6619"/>
                <a:gd name="T75" fmla="*/ 2657 h 8061"/>
                <a:gd name="T76" fmla="*/ 123 w 6619"/>
                <a:gd name="T77" fmla="*/ 2127 h 8061"/>
                <a:gd name="T78" fmla="*/ 284 w 6619"/>
                <a:gd name="T79" fmla="*/ 1636 h 8061"/>
                <a:gd name="T80" fmla="*/ 509 w 6619"/>
                <a:gd name="T81" fmla="*/ 1193 h 8061"/>
                <a:gd name="T82" fmla="*/ 794 w 6619"/>
                <a:gd name="T83" fmla="*/ 806 h 8061"/>
                <a:gd name="T84" fmla="*/ 1140 w 6619"/>
                <a:gd name="T85" fmla="*/ 484 h 8061"/>
                <a:gd name="T86" fmla="*/ 1545 w 6619"/>
                <a:gd name="T87" fmla="*/ 235 h 8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619" h="8061">
                  <a:moveTo>
                    <a:pt x="1617" y="202"/>
                  </a:moveTo>
                  <a:lnTo>
                    <a:pt x="1691" y="170"/>
                  </a:lnTo>
                  <a:lnTo>
                    <a:pt x="1842" y="116"/>
                  </a:lnTo>
                  <a:lnTo>
                    <a:pt x="1993" y="73"/>
                  </a:lnTo>
                  <a:lnTo>
                    <a:pt x="2148" y="39"/>
                  </a:lnTo>
                  <a:lnTo>
                    <a:pt x="2303" y="16"/>
                  </a:lnTo>
                  <a:lnTo>
                    <a:pt x="2460" y="3"/>
                  </a:lnTo>
                  <a:lnTo>
                    <a:pt x="2618" y="0"/>
                  </a:lnTo>
                  <a:lnTo>
                    <a:pt x="2777" y="7"/>
                  </a:lnTo>
                  <a:lnTo>
                    <a:pt x="2937" y="23"/>
                  </a:lnTo>
                  <a:lnTo>
                    <a:pt x="3098" y="49"/>
                  </a:lnTo>
                  <a:lnTo>
                    <a:pt x="3257" y="84"/>
                  </a:lnTo>
                  <a:lnTo>
                    <a:pt x="3418" y="128"/>
                  </a:lnTo>
                  <a:lnTo>
                    <a:pt x="3577" y="182"/>
                  </a:lnTo>
                  <a:lnTo>
                    <a:pt x="3735" y="244"/>
                  </a:lnTo>
                  <a:lnTo>
                    <a:pt x="3892" y="314"/>
                  </a:lnTo>
                  <a:lnTo>
                    <a:pt x="4048" y="393"/>
                  </a:lnTo>
                  <a:lnTo>
                    <a:pt x="4202" y="480"/>
                  </a:lnTo>
                  <a:lnTo>
                    <a:pt x="4354" y="576"/>
                  </a:lnTo>
                  <a:lnTo>
                    <a:pt x="4504" y="679"/>
                  </a:lnTo>
                  <a:lnTo>
                    <a:pt x="4650" y="791"/>
                  </a:lnTo>
                  <a:lnTo>
                    <a:pt x="4796" y="909"/>
                  </a:lnTo>
                  <a:lnTo>
                    <a:pt x="4937" y="1036"/>
                  </a:lnTo>
                  <a:lnTo>
                    <a:pt x="5074" y="1169"/>
                  </a:lnTo>
                  <a:lnTo>
                    <a:pt x="5208" y="1311"/>
                  </a:lnTo>
                  <a:lnTo>
                    <a:pt x="5337" y="1458"/>
                  </a:lnTo>
                  <a:lnTo>
                    <a:pt x="5463" y="1613"/>
                  </a:lnTo>
                  <a:lnTo>
                    <a:pt x="5585" y="1773"/>
                  </a:lnTo>
                  <a:lnTo>
                    <a:pt x="5700" y="1942"/>
                  </a:lnTo>
                  <a:lnTo>
                    <a:pt x="5812" y="2115"/>
                  </a:lnTo>
                  <a:lnTo>
                    <a:pt x="5917" y="2296"/>
                  </a:lnTo>
                  <a:lnTo>
                    <a:pt x="6016" y="2482"/>
                  </a:lnTo>
                  <a:lnTo>
                    <a:pt x="6111" y="2674"/>
                  </a:lnTo>
                  <a:lnTo>
                    <a:pt x="6155" y="2773"/>
                  </a:lnTo>
                  <a:lnTo>
                    <a:pt x="6198" y="2872"/>
                  </a:lnTo>
                  <a:lnTo>
                    <a:pt x="6277" y="3071"/>
                  </a:lnTo>
                  <a:lnTo>
                    <a:pt x="6347" y="3270"/>
                  </a:lnTo>
                  <a:lnTo>
                    <a:pt x="6411" y="3470"/>
                  </a:lnTo>
                  <a:lnTo>
                    <a:pt x="6464" y="3669"/>
                  </a:lnTo>
                  <a:lnTo>
                    <a:pt x="6510" y="3868"/>
                  </a:lnTo>
                  <a:lnTo>
                    <a:pt x="6548" y="4066"/>
                  </a:lnTo>
                  <a:lnTo>
                    <a:pt x="6578" y="4263"/>
                  </a:lnTo>
                  <a:lnTo>
                    <a:pt x="6598" y="4459"/>
                  </a:lnTo>
                  <a:lnTo>
                    <a:pt x="6613" y="4652"/>
                  </a:lnTo>
                  <a:lnTo>
                    <a:pt x="6619" y="4844"/>
                  </a:lnTo>
                  <a:lnTo>
                    <a:pt x="6618" y="5033"/>
                  </a:lnTo>
                  <a:lnTo>
                    <a:pt x="6609" y="5220"/>
                  </a:lnTo>
                  <a:lnTo>
                    <a:pt x="6592" y="5404"/>
                  </a:lnTo>
                  <a:lnTo>
                    <a:pt x="6567" y="5584"/>
                  </a:lnTo>
                  <a:lnTo>
                    <a:pt x="6535" y="5761"/>
                  </a:lnTo>
                  <a:lnTo>
                    <a:pt x="6496" y="5934"/>
                  </a:lnTo>
                  <a:lnTo>
                    <a:pt x="6449" y="6102"/>
                  </a:lnTo>
                  <a:lnTo>
                    <a:pt x="6396" y="6266"/>
                  </a:lnTo>
                  <a:lnTo>
                    <a:pt x="6335" y="6424"/>
                  </a:lnTo>
                  <a:lnTo>
                    <a:pt x="6267" y="6578"/>
                  </a:lnTo>
                  <a:lnTo>
                    <a:pt x="6193" y="6726"/>
                  </a:lnTo>
                  <a:lnTo>
                    <a:pt x="6110" y="6867"/>
                  </a:lnTo>
                  <a:lnTo>
                    <a:pt x="6022" y="7003"/>
                  </a:lnTo>
                  <a:lnTo>
                    <a:pt x="5926" y="7133"/>
                  </a:lnTo>
                  <a:lnTo>
                    <a:pt x="5823" y="7255"/>
                  </a:lnTo>
                  <a:lnTo>
                    <a:pt x="5716" y="7370"/>
                  </a:lnTo>
                  <a:lnTo>
                    <a:pt x="5600" y="7478"/>
                  </a:lnTo>
                  <a:lnTo>
                    <a:pt x="5477" y="7577"/>
                  </a:lnTo>
                  <a:lnTo>
                    <a:pt x="5349" y="7668"/>
                  </a:lnTo>
                  <a:lnTo>
                    <a:pt x="5215" y="7751"/>
                  </a:lnTo>
                  <a:lnTo>
                    <a:pt x="5074" y="7825"/>
                  </a:lnTo>
                  <a:lnTo>
                    <a:pt x="5002" y="7859"/>
                  </a:lnTo>
                  <a:lnTo>
                    <a:pt x="4928" y="7891"/>
                  </a:lnTo>
                  <a:lnTo>
                    <a:pt x="4777" y="7944"/>
                  </a:lnTo>
                  <a:lnTo>
                    <a:pt x="4626" y="7988"/>
                  </a:lnTo>
                  <a:lnTo>
                    <a:pt x="4472" y="8022"/>
                  </a:lnTo>
                  <a:lnTo>
                    <a:pt x="4316" y="8045"/>
                  </a:lnTo>
                  <a:lnTo>
                    <a:pt x="4159" y="8057"/>
                  </a:lnTo>
                  <a:lnTo>
                    <a:pt x="4001" y="8061"/>
                  </a:lnTo>
                  <a:lnTo>
                    <a:pt x="3842" y="8054"/>
                  </a:lnTo>
                  <a:lnTo>
                    <a:pt x="3682" y="8037"/>
                  </a:lnTo>
                  <a:lnTo>
                    <a:pt x="3521" y="8012"/>
                  </a:lnTo>
                  <a:lnTo>
                    <a:pt x="3362" y="7977"/>
                  </a:lnTo>
                  <a:lnTo>
                    <a:pt x="3201" y="7932"/>
                  </a:lnTo>
                  <a:lnTo>
                    <a:pt x="3042" y="7879"/>
                  </a:lnTo>
                  <a:lnTo>
                    <a:pt x="2884" y="7817"/>
                  </a:lnTo>
                  <a:lnTo>
                    <a:pt x="2727" y="7747"/>
                  </a:lnTo>
                  <a:lnTo>
                    <a:pt x="2571" y="7668"/>
                  </a:lnTo>
                  <a:lnTo>
                    <a:pt x="2417" y="7580"/>
                  </a:lnTo>
                  <a:lnTo>
                    <a:pt x="2265" y="7485"/>
                  </a:lnTo>
                  <a:lnTo>
                    <a:pt x="2115" y="7382"/>
                  </a:lnTo>
                  <a:lnTo>
                    <a:pt x="1969" y="7270"/>
                  </a:lnTo>
                  <a:lnTo>
                    <a:pt x="1824" y="7152"/>
                  </a:lnTo>
                  <a:lnTo>
                    <a:pt x="1682" y="7025"/>
                  </a:lnTo>
                  <a:lnTo>
                    <a:pt x="1545" y="6892"/>
                  </a:lnTo>
                  <a:lnTo>
                    <a:pt x="1411" y="6750"/>
                  </a:lnTo>
                  <a:lnTo>
                    <a:pt x="1282" y="6603"/>
                  </a:lnTo>
                  <a:lnTo>
                    <a:pt x="1156" y="6448"/>
                  </a:lnTo>
                  <a:lnTo>
                    <a:pt x="1034" y="6286"/>
                  </a:lnTo>
                  <a:lnTo>
                    <a:pt x="919" y="6119"/>
                  </a:lnTo>
                  <a:lnTo>
                    <a:pt x="807" y="5945"/>
                  </a:lnTo>
                  <a:lnTo>
                    <a:pt x="702" y="5764"/>
                  </a:lnTo>
                  <a:lnTo>
                    <a:pt x="603" y="5579"/>
                  </a:lnTo>
                  <a:lnTo>
                    <a:pt x="508" y="5386"/>
                  </a:lnTo>
                  <a:lnTo>
                    <a:pt x="464" y="5287"/>
                  </a:lnTo>
                  <a:lnTo>
                    <a:pt x="421" y="5189"/>
                  </a:lnTo>
                  <a:lnTo>
                    <a:pt x="342" y="4990"/>
                  </a:lnTo>
                  <a:lnTo>
                    <a:pt x="272" y="4791"/>
                  </a:lnTo>
                  <a:lnTo>
                    <a:pt x="210" y="4591"/>
                  </a:lnTo>
                  <a:lnTo>
                    <a:pt x="155" y="4391"/>
                  </a:lnTo>
                  <a:lnTo>
                    <a:pt x="109" y="4193"/>
                  </a:lnTo>
                  <a:lnTo>
                    <a:pt x="71" y="3995"/>
                  </a:lnTo>
                  <a:lnTo>
                    <a:pt x="41" y="3798"/>
                  </a:lnTo>
                  <a:lnTo>
                    <a:pt x="21" y="3602"/>
                  </a:lnTo>
                  <a:lnTo>
                    <a:pt x="6" y="3408"/>
                  </a:lnTo>
                  <a:lnTo>
                    <a:pt x="0" y="3217"/>
                  </a:lnTo>
                  <a:lnTo>
                    <a:pt x="1" y="3027"/>
                  </a:lnTo>
                  <a:lnTo>
                    <a:pt x="10" y="2840"/>
                  </a:lnTo>
                  <a:lnTo>
                    <a:pt x="27" y="2657"/>
                  </a:lnTo>
                  <a:lnTo>
                    <a:pt x="52" y="2476"/>
                  </a:lnTo>
                  <a:lnTo>
                    <a:pt x="84" y="2299"/>
                  </a:lnTo>
                  <a:lnTo>
                    <a:pt x="123" y="2127"/>
                  </a:lnTo>
                  <a:lnTo>
                    <a:pt x="170" y="1959"/>
                  </a:lnTo>
                  <a:lnTo>
                    <a:pt x="223" y="1795"/>
                  </a:lnTo>
                  <a:lnTo>
                    <a:pt x="284" y="1636"/>
                  </a:lnTo>
                  <a:lnTo>
                    <a:pt x="352" y="1483"/>
                  </a:lnTo>
                  <a:lnTo>
                    <a:pt x="426" y="1335"/>
                  </a:lnTo>
                  <a:lnTo>
                    <a:pt x="509" y="1193"/>
                  </a:lnTo>
                  <a:lnTo>
                    <a:pt x="597" y="1058"/>
                  </a:lnTo>
                  <a:lnTo>
                    <a:pt x="693" y="928"/>
                  </a:lnTo>
                  <a:lnTo>
                    <a:pt x="794" y="806"/>
                  </a:lnTo>
                  <a:lnTo>
                    <a:pt x="903" y="691"/>
                  </a:lnTo>
                  <a:lnTo>
                    <a:pt x="1019" y="583"/>
                  </a:lnTo>
                  <a:lnTo>
                    <a:pt x="1140" y="484"/>
                  </a:lnTo>
                  <a:lnTo>
                    <a:pt x="1269" y="393"/>
                  </a:lnTo>
                  <a:lnTo>
                    <a:pt x="1404" y="310"/>
                  </a:lnTo>
                  <a:lnTo>
                    <a:pt x="1545" y="235"/>
                  </a:lnTo>
                  <a:lnTo>
                    <a:pt x="1617" y="202"/>
                  </a:lnTo>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51"/>
            <p:cNvSpPr>
              <a:spLocks/>
            </p:cNvSpPr>
            <p:nvPr/>
          </p:nvSpPr>
          <p:spPr bwMode="auto">
            <a:xfrm>
              <a:off x="4846638" y="1231900"/>
              <a:ext cx="2220913" cy="2705100"/>
            </a:xfrm>
            <a:custGeom>
              <a:avLst/>
              <a:gdLst>
                <a:gd name="T0" fmla="*/ 1188 w 5598"/>
                <a:gd name="T1" fmla="*/ 263 h 6817"/>
                <a:gd name="T2" fmla="*/ 862 w 5598"/>
                <a:gd name="T3" fmla="*/ 495 h 6817"/>
                <a:gd name="T4" fmla="*/ 586 w 5598"/>
                <a:gd name="T5" fmla="*/ 786 h 6817"/>
                <a:gd name="T6" fmla="*/ 361 w 5598"/>
                <a:gd name="T7" fmla="*/ 1129 h 6817"/>
                <a:gd name="T8" fmla="*/ 188 w 5598"/>
                <a:gd name="T9" fmla="*/ 1518 h 6817"/>
                <a:gd name="T10" fmla="*/ 70 w 5598"/>
                <a:gd name="T11" fmla="*/ 1944 h 6817"/>
                <a:gd name="T12" fmla="*/ 9 w 5598"/>
                <a:gd name="T13" fmla="*/ 2402 h 6817"/>
                <a:gd name="T14" fmla="*/ 6 w 5598"/>
                <a:gd name="T15" fmla="*/ 2882 h 6817"/>
                <a:gd name="T16" fmla="*/ 61 w 5598"/>
                <a:gd name="T17" fmla="*/ 3378 h 6817"/>
                <a:gd name="T18" fmla="*/ 178 w 5598"/>
                <a:gd name="T19" fmla="*/ 3882 h 6817"/>
                <a:gd name="T20" fmla="*/ 357 w 5598"/>
                <a:gd name="T21" fmla="*/ 4388 h 6817"/>
                <a:gd name="T22" fmla="*/ 510 w 5598"/>
                <a:gd name="T23" fmla="*/ 4718 h 6817"/>
                <a:gd name="T24" fmla="*/ 778 w 5598"/>
                <a:gd name="T25" fmla="*/ 5176 h 6817"/>
                <a:gd name="T26" fmla="*/ 1084 w 5598"/>
                <a:gd name="T27" fmla="*/ 5585 h 6817"/>
                <a:gd name="T28" fmla="*/ 1424 w 5598"/>
                <a:gd name="T29" fmla="*/ 5942 h 6817"/>
                <a:gd name="T30" fmla="*/ 1789 w 5598"/>
                <a:gd name="T31" fmla="*/ 6244 h 6817"/>
                <a:gd name="T32" fmla="*/ 2174 w 5598"/>
                <a:gd name="T33" fmla="*/ 6485 h 6817"/>
                <a:gd name="T34" fmla="*/ 2573 w 5598"/>
                <a:gd name="T35" fmla="*/ 6664 h 6817"/>
                <a:gd name="T36" fmla="*/ 2978 w 5598"/>
                <a:gd name="T37" fmla="*/ 6775 h 6817"/>
                <a:gd name="T38" fmla="*/ 3382 w 5598"/>
                <a:gd name="T39" fmla="*/ 6817 h 6817"/>
                <a:gd name="T40" fmla="*/ 3781 w 5598"/>
                <a:gd name="T41" fmla="*/ 6783 h 6817"/>
                <a:gd name="T42" fmla="*/ 4166 w 5598"/>
                <a:gd name="T43" fmla="*/ 6671 h 6817"/>
                <a:gd name="T44" fmla="*/ 4410 w 5598"/>
                <a:gd name="T45" fmla="*/ 6555 h 6817"/>
                <a:gd name="T46" fmla="*/ 4736 w 5598"/>
                <a:gd name="T47" fmla="*/ 6323 h 6817"/>
                <a:gd name="T48" fmla="*/ 5013 w 5598"/>
                <a:gd name="T49" fmla="*/ 6031 h 6817"/>
                <a:gd name="T50" fmla="*/ 5237 w 5598"/>
                <a:gd name="T51" fmla="*/ 5688 h 6817"/>
                <a:gd name="T52" fmla="*/ 5409 w 5598"/>
                <a:gd name="T53" fmla="*/ 5299 h 6817"/>
                <a:gd name="T54" fmla="*/ 5527 w 5598"/>
                <a:gd name="T55" fmla="*/ 4872 h 6817"/>
                <a:gd name="T56" fmla="*/ 5589 w 5598"/>
                <a:gd name="T57" fmla="*/ 4415 h 6817"/>
                <a:gd name="T58" fmla="*/ 5593 w 5598"/>
                <a:gd name="T59" fmla="*/ 3935 h 6817"/>
                <a:gd name="T60" fmla="*/ 5537 w 5598"/>
                <a:gd name="T61" fmla="*/ 3440 h 6817"/>
                <a:gd name="T62" fmla="*/ 5421 w 5598"/>
                <a:gd name="T63" fmla="*/ 2935 h 6817"/>
                <a:gd name="T64" fmla="*/ 5241 w 5598"/>
                <a:gd name="T65" fmla="*/ 2429 h 6817"/>
                <a:gd name="T66" fmla="*/ 5088 w 5598"/>
                <a:gd name="T67" fmla="*/ 2100 h 6817"/>
                <a:gd name="T68" fmla="*/ 4819 w 5598"/>
                <a:gd name="T69" fmla="*/ 1641 h 6817"/>
                <a:gd name="T70" fmla="*/ 4514 w 5598"/>
                <a:gd name="T71" fmla="*/ 1233 h 6817"/>
                <a:gd name="T72" fmla="*/ 4174 w 5598"/>
                <a:gd name="T73" fmla="*/ 875 h 6817"/>
                <a:gd name="T74" fmla="*/ 3808 w 5598"/>
                <a:gd name="T75" fmla="*/ 574 h 6817"/>
                <a:gd name="T76" fmla="*/ 3423 w 5598"/>
                <a:gd name="T77" fmla="*/ 332 h 6817"/>
                <a:gd name="T78" fmla="*/ 3026 w 5598"/>
                <a:gd name="T79" fmla="*/ 153 h 6817"/>
                <a:gd name="T80" fmla="*/ 2620 w 5598"/>
                <a:gd name="T81" fmla="*/ 42 h 6817"/>
                <a:gd name="T82" fmla="*/ 2215 w 5598"/>
                <a:gd name="T83" fmla="*/ 0 h 6817"/>
                <a:gd name="T84" fmla="*/ 1818 w 5598"/>
                <a:gd name="T85" fmla="*/ 34 h 6817"/>
                <a:gd name="T86" fmla="*/ 1431 w 5598"/>
                <a:gd name="T87" fmla="*/ 145 h 6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598" h="6817">
                  <a:moveTo>
                    <a:pt x="1369" y="173"/>
                  </a:moveTo>
                  <a:lnTo>
                    <a:pt x="1307" y="200"/>
                  </a:lnTo>
                  <a:lnTo>
                    <a:pt x="1188" y="263"/>
                  </a:lnTo>
                  <a:lnTo>
                    <a:pt x="1074" y="333"/>
                  </a:lnTo>
                  <a:lnTo>
                    <a:pt x="965" y="411"/>
                  </a:lnTo>
                  <a:lnTo>
                    <a:pt x="862" y="495"/>
                  </a:lnTo>
                  <a:lnTo>
                    <a:pt x="764" y="586"/>
                  </a:lnTo>
                  <a:lnTo>
                    <a:pt x="672" y="683"/>
                  </a:lnTo>
                  <a:lnTo>
                    <a:pt x="586" y="786"/>
                  </a:lnTo>
                  <a:lnTo>
                    <a:pt x="505" y="895"/>
                  </a:lnTo>
                  <a:lnTo>
                    <a:pt x="429" y="1010"/>
                  </a:lnTo>
                  <a:lnTo>
                    <a:pt x="361" y="1129"/>
                  </a:lnTo>
                  <a:lnTo>
                    <a:pt x="297" y="1255"/>
                  </a:lnTo>
                  <a:lnTo>
                    <a:pt x="240" y="1384"/>
                  </a:lnTo>
                  <a:lnTo>
                    <a:pt x="188" y="1518"/>
                  </a:lnTo>
                  <a:lnTo>
                    <a:pt x="143" y="1657"/>
                  </a:lnTo>
                  <a:lnTo>
                    <a:pt x="104" y="1799"/>
                  </a:lnTo>
                  <a:lnTo>
                    <a:pt x="70" y="1944"/>
                  </a:lnTo>
                  <a:lnTo>
                    <a:pt x="44" y="2093"/>
                  </a:lnTo>
                  <a:lnTo>
                    <a:pt x="24" y="2246"/>
                  </a:lnTo>
                  <a:lnTo>
                    <a:pt x="9" y="2402"/>
                  </a:lnTo>
                  <a:lnTo>
                    <a:pt x="2" y="2560"/>
                  </a:lnTo>
                  <a:lnTo>
                    <a:pt x="0" y="2720"/>
                  </a:lnTo>
                  <a:lnTo>
                    <a:pt x="6" y="2882"/>
                  </a:lnTo>
                  <a:lnTo>
                    <a:pt x="17" y="3046"/>
                  </a:lnTo>
                  <a:lnTo>
                    <a:pt x="35" y="3211"/>
                  </a:lnTo>
                  <a:lnTo>
                    <a:pt x="61" y="3378"/>
                  </a:lnTo>
                  <a:lnTo>
                    <a:pt x="92" y="3545"/>
                  </a:lnTo>
                  <a:lnTo>
                    <a:pt x="131" y="3714"/>
                  </a:lnTo>
                  <a:lnTo>
                    <a:pt x="178" y="3882"/>
                  </a:lnTo>
                  <a:lnTo>
                    <a:pt x="230" y="4051"/>
                  </a:lnTo>
                  <a:lnTo>
                    <a:pt x="291" y="4219"/>
                  </a:lnTo>
                  <a:lnTo>
                    <a:pt x="357" y="4388"/>
                  </a:lnTo>
                  <a:lnTo>
                    <a:pt x="393" y="4472"/>
                  </a:lnTo>
                  <a:lnTo>
                    <a:pt x="431" y="4555"/>
                  </a:lnTo>
                  <a:lnTo>
                    <a:pt x="510" y="4718"/>
                  </a:lnTo>
                  <a:lnTo>
                    <a:pt x="595" y="4875"/>
                  </a:lnTo>
                  <a:lnTo>
                    <a:pt x="683" y="5028"/>
                  </a:lnTo>
                  <a:lnTo>
                    <a:pt x="778" y="5176"/>
                  </a:lnTo>
                  <a:lnTo>
                    <a:pt x="877" y="5317"/>
                  </a:lnTo>
                  <a:lnTo>
                    <a:pt x="978" y="5454"/>
                  </a:lnTo>
                  <a:lnTo>
                    <a:pt x="1084" y="5585"/>
                  </a:lnTo>
                  <a:lnTo>
                    <a:pt x="1194" y="5710"/>
                  </a:lnTo>
                  <a:lnTo>
                    <a:pt x="1307" y="5829"/>
                  </a:lnTo>
                  <a:lnTo>
                    <a:pt x="1424" y="5942"/>
                  </a:lnTo>
                  <a:lnTo>
                    <a:pt x="1543" y="6049"/>
                  </a:lnTo>
                  <a:lnTo>
                    <a:pt x="1665" y="6149"/>
                  </a:lnTo>
                  <a:lnTo>
                    <a:pt x="1789" y="6244"/>
                  </a:lnTo>
                  <a:lnTo>
                    <a:pt x="1916" y="6331"/>
                  </a:lnTo>
                  <a:lnTo>
                    <a:pt x="2044" y="6411"/>
                  </a:lnTo>
                  <a:lnTo>
                    <a:pt x="2174" y="6485"/>
                  </a:lnTo>
                  <a:lnTo>
                    <a:pt x="2306" y="6552"/>
                  </a:lnTo>
                  <a:lnTo>
                    <a:pt x="2438" y="6612"/>
                  </a:lnTo>
                  <a:lnTo>
                    <a:pt x="2573" y="6664"/>
                  </a:lnTo>
                  <a:lnTo>
                    <a:pt x="2707" y="6709"/>
                  </a:lnTo>
                  <a:lnTo>
                    <a:pt x="2842" y="6745"/>
                  </a:lnTo>
                  <a:lnTo>
                    <a:pt x="2978" y="6775"/>
                  </a:lnTo>
                  <a:lnTo>
                    <a:pt x="3112" y="6797"/>
                  </a:lnTo>
                  <a:lnTo>
                    <a:pt x="3247" y="6810"/>
                  </a:lnTo>
                  <a:lnTo>
                    <a:pt x="3382" y="6817"/>
                  </a:lnTo>
                  <a:lnTo>
                    <a:pt x="3517" y="6814"/>
                  </a:lnTo>
                  <a:lnTo>
                    <a:pt x="3649" y="6802"/>
                  </a:lnTo>
                  <a:lnTo>
                    <a:pt x="3781" y="6783"/>
                  </a:lnTo>
                  <a:lnTo>
                    <a:pt x="3911" y="6754"/>
                  </a:lnTo>
                  <a:lnTo>
                    <a:pt x="4040" y="6718"/>
                  </a:lnTo>
                  <a:lnTo>
                    <a:pt x="4166" y="6671"/>
                  </a:lnTo>
                  <a:lnTo>
                    <a:pt x="4228" y="6645"/>
                  </a:lnTo>
                  <a:lnTo>
                    <a:pt x="4291" y="6617"/>
                  </a:lnTo>
                  <a:lnTo>
                    <a:pt x="4410" y="6555"/>
                  </a:lnTo>
                  <a:lnTo>
                    <a:pt x="4524" y="6483"/>
                  </a:lnTo>
                  <a:lnTo>
                    <a:pt x="4633" y="6407"/>
                  </a:lnTo>
                  <a:lnTo>
                    <a:pt x="4736" y="6323"/>
                  </a:lnTo>
                  <a:lnTo>
                    <a:pt x="4834" y="6232"/>
                  </a:lnTo>
                  <a:lnTo>
                    <a:pt x="4926" y="6135"/>
                  </a:lnTo>
                  <a:lnTo>
                    <a:pt x="5013" y="6031"/>
                  </a:lnTo>
                  <a:lnTo>
                    <a:pt x="5093" y="5922"/>
                  </a:lnTo>
                  <a:lnTo>
                    <a:pt x="5168" y="5807"/>
                  </a:lnTo>
                  <a:lnTo>
                    <a:pt x="5237" y="5688"/>
                  </a:lnTo>
                  <a:lnTo>
                    <a:pt x="5300" y="5562"/>
                  </a:lnTo>
                  <a:lnTo>
                    <a:pt x="5357" y="5432"/>
                  </a:lnTo>
                  <a:lnTo>
                    <a:pt x="5409" y="5299"/>
                  </a:lnTo>
                  <a:lnTo>
                    <a:pt x="5455" y="5160"/>
                  </a:lnTo>
                  <a:lnTo>
                    <a:pt x="5493" y="5019"/>
                  </a:lnTo>
                  <a:lnTo>
                    <a:pt x="5527" y="4872"/>
                  </a:lnTo>
                  <a:lnTo>
                    <a:pt x="5554" y="4723"/>
                  </a:lnTo>
                  <a:lnTo>
                    <a:pt x="5575" y="4570"/>
                  </a:lnTo>
                  <a:lnTo>
                    <a:pt x="5589" y="4415"/>
                  </a:lnTo>
                  <a:lnTo>
                    <a:pt x="5597" y="4258"/>
                  </a:lnTo>
                  <a:lnTo>
                    <a:pt x="5598" y="4097"/>
                  </a:lnTo>
                  <a:lnTo>
                    <a:pt x="5593" y="3935"/>
                  </a:lnTo>
                  <a:lnTo>
                    <a:pt x="5580" y="3772"/>
                  </a:lnTo>
                  <a:lnTo>
                    <a:pt x="5562" y="3606"/>
                  </a:lnTo>
                  <a:lnTo>
                    <a:pt x="5537" y="3440"/>
                  </a:lnTo>
                  <a:lnTo>
                    <a:pt x="5505" y="3272"/>
                  </a:lnTo>
                  <a:lnTo>
                    <a:pt x="5466" y="3103"/>
                  </a:lnTo>
                  <a:lnTo>
                    <a:pt x="5421" y="2935"/>
                  </a:lnTo>
                  <a:lnTo>
                    <a:pt x="5368" y="2766"/>
                  </a:lnTo>
                  <a:lnTo>
                    <a:pt x="5308" y="2598"/>
                  </a:lnTo>
                  <a:lnTo>
                    <a:pt x="5241" y="2429"/>
                  </a:lnTo>
                  <a:lnTo>
                    <a:pt x="5204" y="2346"/>
                  </a:lnTo>
                  <a:lnTo>
                    <a:pt x="5167" y="2262"/>
                  </a:lnTo>
                  <a:lnTo>
                    <a:pt x="5088" y="2100"/>
                  </a:lnTo>
                  <a:lnTo>
                    <a:pt x="5003" y="1942"/>
                  </a:lnTo>
                  <a:lnTo>
                    <a:pt x="4914" y="1789"/>
                  </a:lnTo>
                  <a:lnTo>
                    <a:pt x="4819" y="1641"/>
                  </a:lnTo>
                  <a:lnTo>
                    <a:pt x="4722" y="1500"/>
                  </a:lnTo>
                  <a:lnTo>
                    <a:pt x="4620" y="1364"/>
                  </a:lnTo>
                  <a:lnTo>
                    <a:pt x="4514" y="1233"/>
                  </a:lnTo>
                  <a:lnTo>
                    <a:pt x="4403" y="1107"/>
                  </a:lnTo>
                  <a:lnTo>
                    <a:pt x="4291" y="988"/>
                  </a:lnTo>
                  <a:lnTo>
                    <a:pt x="4174" y="875"/>
                  </a:lnTo>
                  <a:lnTo>
                    <a:pt x="4055" y="769"/>
                  </a:lnTo>
                  <a:lnTo>
                    <a:pt x="3933" y="668"/>
                  </a:lnTo>
                  <a:lnTo>
                    <a:pt x="3808" y="574"/>
                  </a:lnTo>
                  <a:lnTo>
                    <a:pt x="3683" y="486"/>
                  </a:lnTo>
                  <a:lnTo>
                    <a:pt x="3553" y="406"/>
                  </a:lnTo>
                  <a:lnTo>
                    <a:pt x="3423" y="332"/>
                  </a:lnTo>
                  <a:lnTo>
                    <a:pt x="3291" y="266"/>
                  </a:lnTo>
                  <a:lnTo>
                    <a:pt x="3159" y="206"/>
                  </a:lnTo>
                  <a:lnTo>
                    <a:pt x="3026" y="153"/>
                  </a:lnTo>
                  <a:lnTo>
                    <a:pt x="2891" y="109"/>
                  </a:lnTo>
                  <a:lnTo>
                    <a:pt x="2756" y="72"/>
                  </a:lnTo>
                  <a:lnTo>
                    <a:pt x="2620" y="42"/>
                  </a:lnTo>
                  <a:lnTo>
                    <a:pt x="2485" y="20"/>
                  </a:lnTo>
                  <a:lnTo>
                    <a:pt x="2350" y="7"/>
                  </a:lnTo>
                  <a:lnTo>
                    <a:pt x="2215" y="0"/>
                  </a:lnTo>
                  <a:lnTo>
                    <a:pt x="2082" y="3"/>
                  </a:lnTo>
                  <a:lnTo>
                    <a:pt x="1948" y="14"/>
                  </a:lnTo>
                  <a:lnTo>
                    <a:pt x="1818" y="34"/>
                  </a:lnTo>
                  <a:lnTo>
                    <a:pt x="1687" y="62"/>
                  </a:lnTo>
                  <a:lnTo>
                    <a:pt x="1558" y="99"/>
                  </a:lnTo>
                  <a:lnTo>
                    <a:pt x="1431" y="145"/>
                  </a:lnTo>
                  <a:lnTo>
                    <a:pt x="1369" y="173"/>
                  </a:lnTo>
                </a:path>
              </a:pathLst>
            </a:custGeom>
            <a:solidFill>
              <a:srgbClr val="BF1E2E"/>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52"/>
            <p:cNvSpPr>
              <a:spLocks/>
            </p:cNvSpPr>
            <p:nvPr/>
          </p:nvSpPr>
          <p:spPr bwMode="auto">
            <a:xfrm>
              <a:off x="5072063" y="1506538"/>
              <a:ext cx="1770063" cy="2155825"/>
            </a:xfrm>
            <a:custGeom>
              <a:avLst/>
              <a:gdLst>
                <a:gd name="T0" fmla="*/ 1141 w 4461"/>
                <a:gd name="T1" fmla="*/ 114 h 5429"/>
                <a:gd name="T2" fmla="*/ 1344 w 4461"/>
                <a:gd name="T3" fmla="*/ 49 h 5429"/>
                <a:gd name="T4" fmla="*/ 1553 w 4461"/>
                <a:gd name="T5" fmla="*/ 10 h 5429"/>
                <a:gd name="T6" fmla="*/ 1765 w 4461"/>
                <a:gd name="T7" fmla="*/ 0 h 5429"/>
                <a:gd name="T8" fmla="*/ 1981 w 4461"/>
                <a:gd name="T9" fmla="*/ 15 h 5429"/>
                <a:gd name="T10" fmla="*/ 2250 w 4461"/>
                <a:gd name="T11" fmla="*/ 70 h 5429"/>
                <a:gd name="T12" fmla="*/ 2677 w 4461"/>
                <a:gd name="T13" fmla="*/ 237 h 5429"/>
                <a:gd name="T14" fmla="*/ 3085 w 4461"/>
                <a:gd name="T15" fmla="*/ 493 h 5429"/>
                <a:gd name="T16" fmla="*/ 3465 w 4461"/>
                <a:gd name="T17" fmla="*/ 833 h 5429"/>
                <a:gd name="T18" fmla="*/ 3803 w 4461"/>
                <a:gd name="T19" fmla="*/ 1250 h 5429"/>
                <a:gd name="T20" fmla="*/ 4087 w 4461"/>
                <a:gd name="T21" fmla="*/ 1735 h 5429"/>
                <a:gd name="T22" fmla="*/ 4205 w 4461"/>
                <a:gd name="T23" fmla="*/ 2001 h 5429"/>
                <a:gd name="T24" fmla="*/ 4372 w 4461"/>
                <a:gd name="T25" fmla="*/ 2539 h 5429"/>
                <a:gd name="T26" fmla="*/ 4452 w 4461"/>
                <a:gd name="T27" fmla="*/ 3069 h 5429"/>
                <a:gd name="T28" fmla="*/ 4448 w 4461"/>
                <a:gd name="T29" fmla="*/ 3578 h 5429"/>
                <a:gd name="T30" fmla="*/ 4363 w 4461"/>
                <a:gd name="T31" fmla="*/ 4054 h 5429"/>
                <a:gd name="T32" fmla="*/ 4200 w 4461"/>
                <a:gd name="T33" fmla="*/ 4482 h 5429"/>
                <a:gd name="T34" fmla="*/ 4058 w 4461"/>
                <a:gd name="T35" fmla="*/ 4718 h 5429"/>
                <a:gd name="T36" fmla="*/ 3925 w 4461"/>
                <a:gd name="T37" fmla="*/ 4886 h 5429"/>
                <a:gd name="T38" fmla="*/ 3773 w 4461"/>
                <a:gd name="T39" fmla="*/ 5036 h 5429"/>
                <a:gd name="T40" fmla="*/ 3605 w 4461"/>
                <a:gd name="T41" fmla="*/ 5165 h 5429"/>
                <a:gd name="T42" fmla="*/ 3419 w 4461"/>
                <a:gd name="T43" fmla="*/ 5271 h 5429"/>
                <a:gd name="T44" fmla="*/ 3321 w 4461"/>
                <a:gd name="T45" fmla="*/ 5315 h 5429"/>
                <a:gd name="T46" fmla="*/ 3117 w 4461"/>
                <a:gd name="T47" fmla="*/ 5381 h 5429"/>
                <a:gd name="T48" fmla="*/ 2909 w 4461"/>
                <a:gd name="T49" fmla="*/ 5419 h 5429"/>
                <a:gd name="T50" fmla="*/ 2696 w 4461"/>
                <a:gd name="T51" fmla="*/ 5429 h 5429"/>
                <a:gd name="T52" fmla="*/ 2481 w 4461"/>
                <a:gd name="T53" fmla="*/ 5414 h 5429"/>
                <a:gd name="T54" fmla="*/ 2213 w 4461"/>
                <a:gd name="T55" fmla="*/ 5359 h 5429"/>
                <a:gd name="T56" fmla="*/ 1786 w 4461"/>
                <a:gd name="T57" fmla="*/ 5193 h 5429"/>
                <a:gd name="T58" fmla="*/ 1377 w 4461"/>
                <a:gd name="T59" fmla="*/ 4935 h 5429"/>
                <a:gd name="T60" fmla="*/ 997 w 4461"/>
                <a:gd name="T61" fmla="*/ 4596 h 5429"/>
                <a:gd name="T62" fmla="*/ 659 w 4461"/>
                <a:gd name="T63" fmla="*/ 4180 h 5429"/>
                <a:gd name="T64" fmla="*/ 375 w 4461"/>
                <a:gd name="T65" fmla="*/ 3694 h 5429"/>
                <a:gd name="T66" fmla="*/ 257 w 4461"/>
                <a:gd name="T67" fmla="*/ 3428 h 5429"/>
                <a:gd name="T68" fmla="*/ 90 w 4461"/>
                <a:gd name="T69" fmla="*/ 2891 h 5429"/>
                <a:gd name="T70" fmla="*/ 9 w 4461"/>
                <a:gd name="T71" fmla="*/ 2361 h 5429"/>
                <a:gd name="T72" fmla="*/ 13 w 4461"/>
                <a:gd name="T73" fmla="*/ 1851 h 5429"/>
                <a:gd name="T74" fmla="*/ 99 w 4461"/>
                <a:gd name="T75" fmla="*/ 1375 h 5429"/>
                <a:gd name="T76" fmla="*/ 263 w 4461"/>
                <a:gd name="T77" fmla="*/ 947 h 5429"/>
                <a:gd name="T78" fmla="*/ 405 w 4461"/>
                <a:gd name="T79" fmla="*/ 711 h 5429"/>
                <a:gd name="T80" fmla="*/ 537 w 4461"/>
                <a:gd name="T81" fmla="*/ 543 h 5429"/>
                <a:gd name="T82" fmla="*/ 688 w 4461"/>
                <a:gd name="T83" fmla="*/ 392 h 5429"/>
                <a:gd name="T84" fmla="*/ 857 w 4461"/>
                <a:gd name="T85" fmla="*/ 264 h 5429"/>
                <a:gd name="T86" fmla="*/ 1042 w 4461"/>
                <a:gd name="T87" fmla="*/ 158 h 5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61" h="5429">
                  <a:moveTo>
                    <a:pt x="1091" y="136"/>
                  </a:moveTo>
                  <a:lnTo>
                    <a:pt x="1141" y="114"/>
                  </a:lnTo>
                  <a:lnTo>
                    <a:pt x="1242" y="77"/>
                  </a:lnTo>
                  <a:lnTo>
                    <a:pt x="1344" y="49"/>
                  </a:lnTo>
                  <a:lnTo>
                    <a:pt x="1448" y="26"/>
                  </a:lnTo>
                  <a:lnTo>
                    <a:pt x="1553" y="10"/>
                  </a:lnTo>
                  <a:lnTo>
                    <a:pt x="1659" y="2"/>
                  </a:lnTo>
                  <a:lnTo>
                    <a:pt x="1765" y="0"/>
                  </a:lnTo>
                  <a:lnTo>
                    <a:pt x="1873" y="5"/>
                  </a:lnTo>
                  <a:lnTo>
                    <a:pt x="1981" y="15"/>
                  </a:lnTo>
                  <a:lnTo>
                    <a:pt x="2088" y="32"/>
                  </a:lnTo>
                  <a:lnTo>
                    <a:pt x="2250" y="70"/>
                  </a:lnTo>
                  <a:lnTo>
                    <a:pt x="2464" y="141"/>
                  </a:lnTo>
                  <a:lnTo>
                    <a:pt x="2677" y="237"/>
                  </a:lnTo>
                  <a:lnTo>
                    <a:pt x="2884" y="354"/>
                  </a:lnTo>
                  <a:lnTo>
                    <a:pt x="3085" y="493"/>
                  </a:lnTo>
                  <a:lnTo>
                    <a:pt x="3279" y="653"/>
                  </a:lnTo>
                  <a:lnTo>
                    <a:pt x="3465" y="833"/>
                  </a:lnTo>
                  <a:lnTo>
                    <a:pt x="3640" y="1033"/>
                  </a:lnTo>
                  <a:lnTo>
                    <a:pt x="3803" y="1250"/>
                  </a:lnTo>
                  <a:lnTo>
                    <a:pt x="3953" y="1485"/>
                  </a:lnTo>
                  <a:lnTo>
                    <a:pt x="4087" y="1735"/>
                  </a:lnTo>
                  <a:lnTo>
                    <a:pt x="4148" y="1867"/>
                  </a:lnTo>
                  <a:lnTo>
                    <a:pt x="4205" y="2001"/>
                  </a:lnTo>
                  <a:lnTo>
                    <a:pt x="4299" y="2269"/>
                  </a:lnTo>
                  <a:lnTo>
                    <a:pt x="4372" y="2539"/>
                  </a:lnTo>
                  <a:lnTo>
                    <a:pt x="4424" y="2804"/>
                  </a:lnTo>
                  <a:lnTo>
                    <a:pt x="4452" y="3069"/>
                  </a:lnTo>
                  <a:lnTo>
                    <a:pt x="4461" y="3327"/>
                  </a:lnTo>
                  <a:lnTo>
                    <a:pt x="4448" y="3578"/>
                  </a:lnTo>
                  <a:lnTo>
                    <a:pt x="4416" y="3822"/>
                  </a:lnTo>
                  <a:lnTo>
                    <a:pt x="4363" y="4054"/>
                  </a:lnTo>
                  <a:lnTo>
                    <a:pt x="4290" y="4274"/>
                  </a:lnTo>
                  <a:lnTo>
                    <a:pt x="4200" y="4482"/>
                  </a:lnTo>
                  <a:lnTo>
                    <a:pt x="4118" y="4626"/>
                  </a:lnTo>
                  <a:lnTo>
                    <a:pt x="4058" y="4718"/>
                  </a:lnTo>
                  <a:lnTo>
                    <a:pt x="3993" y="4804"/>
                  </a:lnTo>
                  <a:lnTo>
                    <a:pt x="3925" y="4886"/>
                  </a:lnTo>
                  <a:lnTo>
                    <a:pt x="3851" y="4964"/>
                  </a:lnTo>
                  <a:lnTo>
                    <a:pt x="3773" y="5036"/>
                  </a:lnTo>
                  <a:lnTo>
                    <a:pt x="3691" y="5104"/>
                  </a:lnTo>
                  <a:lnTo>
                    <a:pt x="3605" y="5165"/>
                  </a:lnTo>
                  <a:lnTo>
                    <a:pt x="3514" y="5220"/>
                  </a:lnTo>
                  <a:lnTo>
                    <a:pt x="3419" y="5271"/>
                  </a:lnTo>
                  <a:lnTo>
                    <a:pt x="3370" y="5293"/>
                  </a:lnTo>
                  <a:lnTo>
                    <a:pt x="3321" y="5315"/>
                  </a:lnTo>
                  <a:lnTo>
                    <a:pt x="3220" y="5351"/>
                  </a:lnTo>
                  <a:lnTo>
                    <a:pt x="3117" y="5381"/>
                  </a:lnTo>
                  <a:lnTo>
                    <a:pt x="3014" y="5403"/>
                  </a:lnTo>
                  <a:lnTo>
                    <a:pt x="2909" y="5419"/>
                  </a:lnTo>
                  <a:lnTo>
                    <a:pt x="2802" y="5428"/>
                  </a:lnTo>
                  <a:lnTo>
                    <a:pt x="2696" y="5429"/>
                  </a:lnTo>
                  <a:lnTo>
                    <a:pt x="2588" y="5425"/>
                  </a:lnTo>
                  <a:lnTo>
                    <a:pt x="2481" y="5414"/>
                  </a:lnTo>
                  <a:lnTo>
                    <a:pt x="2373" y="5397"/>
                  </a:lnTo>
                  <a:lnTo>
                    <a:pt x="2213" y="5359"/>
                  </a:lnTo>
                  <a:lnTo>
                    <a:pt x="1997" y="5288"/>
                  </a:lnTo>
                  <a:lnTo>
                    <a:pt x="1786" y="5193"/>
                  </a:lnTo>
                  <a:lnTo>
                    <a:pt x="1579" y="5075"/>
                  </a:lnTo>
                  <a:lnTo>
                    <a:pt x="1377" y="4935"/>
                  </a:lnTo>
                  <a:lnTo>
                    <a:pt x="1182" y="4776"/>
                  </a:lnTo>
                  <a:lnTo>
                    <a:pt x="997" y="4596"/>
                  </a:lnTo>
                  <a:lnTo>
                    <a:pt x="822" y="4396"/>
                  </a:lnTo>
                  <a:lnTo>
                    <a:pt x="659" y="4180"/>
                  </a:lnTo>
                  <a:lnTo>
                    <a:pt x="509" y="3945"/>
                  </a:lnTo>
                  <a:lnTo>
                    <a:pt x="375" y="3694"/>
                  </a:lnTo>
                  <a:lnTo>
                    <a:pt x="314" y="3561"/>
                  </a:lnTo>
                  <a:lnTo>
                    <a:pt x="257" y="3428"/>
                  </a:lnTo>
                  <a:lnTo>
                    <a:pt x="162" y="3160"/>
                  </a:lnTo>
                  <a:lnTo>
                    <a:pt x="90" y="2891"/>
                  </a:lnTo>
                  <a:lnTo>
                    <a:pt x="39" y="2624"/>
                  </a:lnTo>
                  <a:lnTo>
                    <a:pt x="9" y="2361"/>
                  </a:lnTo>
                  <a:lnTo>
                    <a:pt x="0" y="2102"/>
                  </a:lnTo>
                  <a:lnTo>
                    <a:pt x="13" y="1851"/>
                  </a:lnTo>
                  <a:lnTo>
                    <a:pt x="45" y="1608"/>
                  </a:lnTo>
                  <a:lnTo>
                    <a:pt x="99" y="1375"/>
                  </a:lnTo>
                  <a:lnTo>
                    <a:pt x="171" y="1155"/>
                  </a:lnTo>
                  <a:lnTo>
                    <a:pt x="263" y="947"/>
                  </a:lnTo>
                  <a:lnTo>
                    <a:pt x="344" y="803"/>
                  </a:lnTo>
                  <a:lnTo>
                    <a:pt x="405" y="711"/>
                  </a:lnTo>
                  <a:lnTo>
                    <a:pt x="468" y="624"/>
                  </a:lnTo>
                  <a:lnTo>
                    <a:pt x="537" y="543"/>
                  </a:lnTo>
                  <a:lnTo>
                    <a:pt x="611" y="465"/>
                  </a:lnTo>
                  <a:lnTo>
                    <a:pt x="688" y="392"/>
                  </a:lnTo>
                  <a:lnTo>
                    <a:pt x="770" y="325"/>
                  </a:lnTo>
                  <a:lnTo>
                    <a:pt x="857" y="264"/>
                  </a:lnTo>
                  <a:lnTo>
                    <a:pt x="948" y="208"/>
                  </a:lnTo>
                  <a:lnTo>
                    <a:pt x="1042" y="158"/>
                  </a:lnTo>
                  <a:lnTo>
                    <a:pt x="1091" y="136"/>
                  </a:lnTo>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53"/>
            <p:cNvSpPr>
              <a:spLocks/>
            </p:cNvSpPr>
            <p:nvPr/>
          </p:nvSpPr>
          <p:spPr bwMode="auto">
            <a:xfrm>
              <a:off x="5254625" y="1730375"/>
              <a:ext cx="1403350" cy="1708150"/>
            </a:xfrm>
            <a:custGeom>
              <a:avLst/>
              <a:gdLst>
                <a:gd name="T0" fmla="*/ 787 w 3536"/>
                <a:gd name="T1" fmla="*/ 145 h 4305"/>
                <a:gd name="T2" fmla="*/ 513 w 3536"/>
                <a:gd name="T3" fmla="*/ 340 h 4305"/>
                <a:gd name="T4" fmla="*/ 294 w 3536"/>
                <a:gd name="T5" fmla="*/ 600 h 4305"/>
                <a:gd name="T6" fmla="*/ 135 w 3536"/>
                <a:gd name="T7" fmla="*/ 915 h 4305"/>
                <a:gd name="T8" fmla="*/ 35 w 3536"/>
                <a:gd name="T9" fmla="*/ 1274 h 4305"/>
                <a:gd name="T10" fmla="*/ 0 w 3536"/>
                <a:gd name="T11" fmla="*/ 1667 h 4305"/>
                <a:gd name="T12" fmla="*/ 30 w 3536"/>
                <a:gd name="T13" fmla="*/ 2080 h 4305"/>
                <a:gd name="T14" fmla="*/ 128 w 3536"/>
                <a:gd name="T15" fmla="*/ 2504 h 4305"/>
                <a:gd name="T16" fmla="*/ 249 w 3536"/>
                <a:gd name="T17" fmla="*/ 2824 h 4305"/>
                <a:gd name="T18" fmla="*/ 403 w 3536"/>
                <a:gd name="T19" fmla="*/ 3128 h 4305"/>
                <a:gd name="T20" fmla="*/ 650 w 3536"/>
                <a:gd name="T21" fmla="*/ 3487 h 4305"/>
                <a:gd name="T22" fmla="*/ 937 w 3536"/>
                <a:gd name="T23" fmla="*/ 3787 h 4305"/>
                <a:gd name="T24" fmla="*/ 1251 w 3536"/>
                <a:gd name="T25" fmla="*/ 4025 h 4305"/>
                <a:gd name="T26" fmla="*/ 1582 w 3536"/>
                <a:gd name="T27" fmla="*/ 4193 h 4305"/>
                <a:gd name="T28" fmla="*/ 1923 w 3536"/>
                <a:gd name="T29" fmla="*/ 4286 h 4305"/>
                <a:gd name="T30" fmla="*/ 2263 w 3536"/>
                <a:gd name="T31" fmla="*/ 4301 h 4305"/>
                <a:gd name="T32" fmla="*/ 2592 w 3536"/>
                <a:gd name="T33" fmla="*/ 4229 h 4305"/>
                <a:gd name="T34" fmla="*/ 2749 w 3536"/>
                <a:gd name="T35" fmla="*/ 4161 h 4305"/>
                <a:gd name="T36" fmla="*/ 3022 w 3536"/>
                <a:gd name="T37" fmla="*/ 3965 h 4305"/>
                <a:gd name="T38" fmla="*/ 3241 w 3536"/>
                <a:gd name="T39" fmla="*/ 3705 h 4305"/>
                <a:gd name="T40" fmla="*/ 3401 w 3536"/>
                <a:gd name="T41" fmla="*/ 3390 h 4305"/>
                <a:gd name="T42" fmla="*/ 3501 w 3536"/>
                <a:gd name="T43" fmla="*/ 3031 h 4305"/>
                <a:gd name="T44" fmla="*/ 3536 w 3536"/>
                <a:gd name="T45" fmla="*/ 2639 h 4305"/>
                <a:gd name="T46" fmla="*/ 3506 w 3536"/>
                <a:gd name="T47" fmla="*/ 2224 h 4305"/>
                <a:gd name="T48" fmla="*/ 3407 w 3536"/>
                <a:gd name="T49" fmla="*/ 1801 h 4305"/>
                <a:gd name="T50" fmla="*/ 3287 w 3536"/>
                <a:gd name="T51" fmla="*/ 1482 h 4305"/>
                <a:gd name="T52" fmla="*/ 3133 w 3536"/>
                <a:gd name="T53" fmla="*/ 1177 h 4305"/>
                <a:gd name="T54" fmla="*/ 2885 w 3536"/>
                <a:gd name="T55" fmla="*/ 818 h 4305"/>
                <a:gd name="T56" fmla="*/ 2599 w 3536"/>
                <a:gd name="T57" fmla="*/ 517 h 4305"/>
                <a:gd name="T58" fmla="*/ 2285 w 3536"/>
                <a:gd name="T59" fmla="*/ 280 h 4305"/>
                <a:gd name="T60" fmla="*/ 1953 w 3536"/>
                <a:gd name="T61" fmla="*/ 112 h 4305"/>
                <a:gd name="T62" fmla="*/ 1612 w 3536"/>
                <a:gd name="T63" fmla="*/ 18 h 4305"/>
                <a:gd name="T64" fmla="*/ 1273 w 3536"/>
                <a:gd name="T65" fmla="*/ 4 h 4305"/>
                <a:gd name="T66" fmla="*/ 943 w 3536"/>
                <a:gd name="T67" fmla="*/ 75 h 4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36" h="4305">
                  <a:moveTo>
                    <a:pt x="864" y="108"/>
                  </a:moveTo>
                  <a:lnTo>
                    <a:pt x="787" y="145"/>
                  </a:lnTo>
                  <a:lnTo>
                    <a:pt x="643" y="233"/>
                  </a:lnTo>
                  <a:lnTo>
                    <a:pt x="513" y="340"/>
                  </a:lnTo>
                  <a:lnTo>
                    <a:pt x="396" y="463"/>
                  </a:lnTo>
                  <a:lnTo>
                    <a:pt x="294" y="600"/>
                  </a:lnTo>
                  <a:lnTo>
                    <a:pt x="207" y="752"/>
                  </a:lnTo>
                  <a:lnTo>
                    <a:pt x="135" y="915"/>
                  </a:lnTo>
                  <a:lnTo>
                    <a:pt x="78" y="1090"/>
                  </a:lnTo>
                  <a:lnTo>
                    <a:pt x="35" y="1274"/>
                  </a:lnTo>
                  <a:lnTo>
                    <a:pt x="9" y="1467"/>
                  </a:lnTo>
                  <a:lnTo>
                    <a:pt x="0" y="1667"/>
                  </a:lnTo>
                  <a:lnTo>
                    <a:pt x="6" y="1872"/>
                  </a:lnTo>
                  <a:lnTo>
                    <a:pt x="30" y="2080"/>
                  </a:lnTo>
                  <a:lnTo>
                    <a:pt x="70" y="2292"/>
                  </a:lnTo>
                  <a:lnTo>
                    <a:pt x="128" y="2504"/>
                  </a:lnTo>
                  <a:lnTo>
                    <a:pt x="203" y="2718"/>
                  </a:lnTo>
                  <a:lnTo>
                    <a:pt x="249" y="2824"/>
                  </a:lnTo>
                  <a:lnTo>
                    <a:pt x="297" y="2928"/>
                  </a:lnTo>
                  <a:lnTo>
                    <a:pt x="403" y="3128"/>
                  </a:lnTo>
                  <a:lnTo>
                    <a:pt x="522" y="3314"/>
                  </a:lnTo>
                  <a:lnTo>
                    <a:pt x="650" y="3487"/>
                  </a:lnTo>
                  <a:lnTo>
                    <a:pt x="789" y="3645"/>
                  </a:lnTo>
                  <a:lnTo>
                    <a:pt x="937" y="3787"/>
                  </a:lnTo>
                  <a:lnTo>
                    <a:pt x="1091" y="3914"/>
                  </a:lnTo>
                  <a:lnTo>
                    <a:pt x="1251" y="4025"/>
                  </a:lnTo>
                  <a:lnTo>
                    <a:pt x="1415" y="4118"/>
                  </a:lnTo>
                  <a:lnTo>
                    <a:pt x="1582" y="4193"/>
                  </a:lnTo>
                  <a:lnTo>
                    <a:pt x="1752" y="4250"/>
                  </a:lnTo>
                  <a:lnTo>
                    <a:pt x="1923" y="4286"/>
                  </a:lnTo>
                  <a:lnTo>
                    <a:pt x="2094" y="4305"/>
                  </a:lnTo>
                  <a:lnTo>
                    <a:pt x="2263" y="4301"/>
                  </a:lnTo>
                  <a:lnTo>
                    <a:pt x="2430" y="4276"/>
                  </a:lnTo>
                  <a:lnTo>
                    <a:pt x="2592" y="4229"/>
                  </a:lnTo>
                  <a:lnTo>
                    <a:pt x="2671" y="4197"/>
                  </a:lnTo>
                  <a:lnTo>
                    <a:pt x="2749" y="4161"/>
                  </a:lnTo>
                  <a:lnTo>
                    <a:pt x="2893" y="4071"/>
                  </a:lnTo>
                  <a:lnTo>
                    <a:pt x="3022" y="3965"/>
                  </a:lnTo>
                  <a:lnTo>
                    <a:pt x="3139" y="3842"/>
                  </a:lnTo>
                  <a:lnTo>
                    <a:pt x="3241" y="3705"/>
                  </a:lnTo>
                  <a:lnTo>
                    <a:pt x="3328" y="3553"/>
                  </a:lnTo>
                  <a:lnTo>
                    <a:pt x="3401" y="3390"/>
                  </a:lnTo>
                  <a:lnTo>
                    <a:pt x="3459" y="3215"/>
                  </a:lnTo>
                  <a:lnTo>
                    <a:pt x="3501" y="3031"/>
                  </a:lnTo>
                  <a:lnTo>
                    <a:pt x="3527" y="2837"/>
                  </a:lnTo>
                  <a:lnTo>
                    <a:pt x="3536" y="2639"/>
                  </a:lnTo>
                  <a:lnTo>
                    <a:pt x="3529" y="2434"/>
                  </a:lnTo>
                  <a:lnTo>
                    <a:pt x="3506" y="2224"/>
                  </a:lnTo>
                  <a:lnTo>
                    <a:pt x="3466" y="2013"/>
                  </a:lnTo>
                  <a:lnTo>
                    <a:pt x="3407" y="1801"/>
                  </a:lnTo>
                  <a:lnTo>
                    <a:pt x="3332" y="1587"/>
                  </a:lnTo>
                  <a:lnTo>
                    <a:pt x="3287" y="1482"/>
                  </a:lnTo>
                  <a:lnTo>
                    <a:pt x="3239" y="1377"/>
                  </a:lnTo>
                  <a:lnTo>
                    <a:pt x="3133" y="1177"/>
                  </a:lnTo>
                  <a:lnTo>
                    <a:pt x="3015" y="990"/>
                  </a:lnTo>
                  <a:lnTo>
                    <a:pt x="2885" y="818"/>
                  </a:lnTo>
                  <a:lnTo>
                    <a:pt x="2746" y="661"/>
                  </a:lnTo>
                  <a:lnTo>
                    <a:pt x="2599" y="517"/>
                  </a:lnTo>
                  <a:lnTo>
                    <a:pt x="2446" y="390"/>
                  </a:lnTo>
                  <a:lnTo>
                    <a:pt x="2285" y="280"/>
                  </a:lnTo>
                  <a:lnTo>
                    <a:pt x="2122" y="187"/>
                  </a:lnTo>
                  <a:lnTo>
                    <a:pt x="1953" y="112"/>
                  </a:lnTo>
                  <a:lnTo>
                    <a:pt x="1783" y="56"/>
                  </a:lnTo>
                  <a:lnTo>
                    <a:pt x="1612" y="18"/>
                  </a:lnTo>
                  <a:lnTo>
                    <a:pt x="1441" y="0"/>
                  </a:lnTo>
                  <a:lnTo>
                    <a:pt x="1273" y="4"/>
                  </a:lnTo>
                  <a:lnTo>
                    <a:pt x="1107" y="29"/>
                  </a:lnTo>
                  <a:lnTo>
                    <a:pt x="943" y="75"/>
                  </a:lnTo>
                  <a:lnTo>
                    <a:pt x="864" y="108"/>
                  </a:lnTo>
                  <a:close/>
                </a:path>
              </a:pathLst>
            </a:custGeom>
            <a:solidFill>
              <a:srgbClr val="BF1E2E"/>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54"/>
            <p:cNvSpPr>
              <a:spLocks/>
            </p:cNvSpPr>
            <p:nvPr/>
          </p:nvSpPr>
          <p:spPr bwMode="auto">
            <a:xfrm>
              <a:off x="5480050" y="2005013"/>
              <a:ext cx="952500" cy="1158875"/>
            </a:xfrm>
            <a:custGeom>
              <a:avLst/>
              <a:gdLst>
                <a:gd name="T0" fmla="*/ 640 w 2398"/>
                <a:gd name="T1" fmla="*/ 50 h 2917"/>
                <a:gd name="T2" fmla="*/ 863 w 2398"/>
                <a:gd name="T3" fmla="*/ 1 h 2917"/>
                <a:gd name="T4" fmla="*/ 1094 w 2398"/>
                <a:gd name="T5" fmla="*/ 11 h 2917"/>
                <a:gd name="T6" fmla="*/ 1324 w 2398"/>
                <a:gd name="T7" fmla="*/ 75 h 2917"/>
                <a:gd name="T8" fmla="*/ 1550 w 2398"/>
                <a:gd name="T9" fmla="*/ 189 h 2917"/>
                <a:gd name="T10" fmla="*/ 1763 w 2398"/>
                <a:gd name="T11" fmla="*/ 351 h 2917"/>
                <a:gd name="T12" fmla="*/ 1957 w 2398"/>
                <a:gd name="T13" fmla="*/ 554 h 2917"/>
                <a:gd name="T14" fmla="*/ 2124 w 2398"/>
                <a:gd name="T15" fmla="*/ 797 h 2917"/>
                <a:gd name="T16" fmla="*/ 2229 w 2398"/>
                <a:gd name="T17" fmla="*/ 1003 h 2917"/>
                <a:gd name="T18" fmla="*/ 2311 w 2398"/>
                <a:gd name="T19" fmla="*/ 1219 h 2917"/>
                <a:gd name="T20" fmla="*/ 2378 w 2398"/>
                <a:gd name="T21" fmla="*/ 1507 h 2917"/>
                <a:gd name="T22" fmla="*/ 2398 w 2398"/>
                <a:gd name="T23" fmla="*/ 1788 h 2917"/>
                <a:gd name="T24" fmla="*/ 2373 w 2398"/>
                <a:gd name="T25" fmla="*/ 2054 h 2917"/>
                <a:gd name="T26" fmla="*/ 2307 w 2398"/>
                <a:gd name="T27" fmla="*/ 2298 h 2917"/>
                <a:gd name="T28" fmla="*/ 2198 w 2398"/>
                <a:gd name="T29" fmla="*/ 2512 h 2917"/>
                <a:gd name="T30" fmla="*/ 2050 w 2398"/>
                <a:gd name="T31" fmla="*/ 2688 h 2917"/>
                <a:gd name="T32" fmla="*/ 1864 w 2398"/>
                <a:gd name="T33" fmla="*/ 2820 h 2917"/>
                <a:gd name="T34" fmla="*/ 1757 w 2398"/>
                <a:gd name="T35" fmla="*/ 2868 h 2917"/>
                <a:gd name="T36" fmla="*/ 1534 w 2398"/>
                <a:gd name="T37" fmla="*/ 2916 h 2917"/>
                <a:gd name="T38" fmla="*/ 1305 w 2398"/>
                <a:gd name="T39" fmla="*/ 2906 h 2917"/>
                <a:gd name="T40" fmla="*/ 1073 w 2398"/>
                <a:gd name="T41" fmla="*/ 2842 h 2917"/>
                <a:gd name="T42" fmla="*/ 847 w 2398"/>
                <a:gd name="T43" fmla="*/ 2728 h 2917"/>
                <a:gd name="T44" fmla="*/ 635 w 2398"/>
                <a:gd name="T45" fmla="*/ 2567 h 2917"/>
                <a:gd name="T46" fmla="*/ 441 w 2398"/>
                <a:gd name="T47" fmla="*/ 2362 h 2917"/>
                <a:gd name="T48" fmla="*/ 273 w 2398"/>
                <a:gd name="T49" fmla="*/ 2120 h 2917"/>
                <a:gd name="T50" fmla="*/ 168 w 2398"/>
                <a:gd name="T51" fmla="*/ 1914 h 2917"/>
                <a:gd name="T52" fmla="*/ 87 w 2398"/>
                <a:gd name="T53" fmla="*/ 1698 h 2917"/>
                <a:gd name="T54" fmla="*/ 21 w 2398"/>
                <a:gd name="T55" fmla="*/ 1410 h 2917"/>
                <a:gd name="T56" fmla="*/ 0 w 2398"/>
                <a:gd name="T57" fmla="*/ 1130 h 2917"/>
                <a:gd name="T58" fmla="*/ 24 w 2398"/>
                <a:gd name="T59" fmla="*/ 863 h 2917"/>
                <a:gd name="T60" fmla="*/ 92 w 2398"/>
                <a:gd name="T61" fmla="*/ 619 h 2917"/>
                <a:gd name="T62" fmla="*/ 199 w 2398"/>
                <a:gd name="T63" fmla="*/ 405 h 2917"/>
                <a:gd name="T64" fmla="*/ 348 w 2398"/>
                <a:gd name="T65" fmla="*/ 229 h 2917"/>
                <a:gd name="T66" fmla="*/ 534 w 2398"/>
                <a:gd name="T67" fmla="*/ 97 h 2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98" h="2917">
                  <a:moveTo>
                    <a:pt x="586" y="72"/>
                  </a:moveTo>
                  <a:lnTo>
                    <a:pt x="640" y="50"/>
                  </a:lnTo>
                  <a:lnTo>
                    <a:pt x="750" y="18"/>
                  </a:lnTo>
                  <a:lnTo>
                    <a:pt x="863" y="1"/>
                  </a:lnTo>
                  <a:lnTo>
                    <a:pt x="977" y="0"/>
                  </a:lnTo>
                  <a:lnTo>
                    <a:pt x="1094" y="11"/>
                  </a:lnTo>
                  <a:lnTo>
                    <a:pt x="1209" y="36"/>
                  </a:lnTo>
                  <a:lnTo>
                    <a:pt x="1324" y="75"/>
                  </a:lnTo>
                  <a:lnTo>
                    <a:pt x="1439" y="127"/>
                  </a:lnTo>
                  <a:lnTo>
                    <a:pt x="1550" y="189"/>
                  </a:lnTo>
                  <a:lnTo>
                    <a:pt x="1659" y="264"/>
                  </a:lnTo>
                  <a:lnTo>
                    <a:pt x="1763" y="351"/>
                  </a:lnTo>
                  <a:lnTo>
                    <a:pt x="1862" y="447"/>
                  </a:lnTo>
                  <a:lnTo>
                    <a:pt x="1957" y="554"/>
                  </a:lnTo>
                  <a:lnTo>
                    <a:pt x="2044" y="671"/>
                  </a:lnTo>
                  <a:lnTo>
                    <a:pt x="2124" y="797"/>
                  </a:lnTo>
                  <a:lnTo>
                    <a:pt x="2197" y="932"/>
                  </a:lnTo>
                  <a:lnTo>
                    <a:pt x="2229" y="1003"/>
                  </a:lnTo>
                  <a:lnTo>
                    <a:pt x="2260" y="1075"/>
                  </a:lnTo>
                  <a:lnTo>
                    <a:pt x="2311" y="1219"/>
                  </a:lnTo>
                  <a:lnTo>
                    <a:pt x="2351" y="1363"/>
                  </a:lnTo>
                  <a:lnTo>
                    <a:pt x="2378" y="1507"/>
                  </a:lnTo>
                  <a:lnTo>
                    <a:pt x="2394" y="1648"/>
                  </a:lnTo>
                  <a:lnTo>
                    <a:pt x="2398" y="1788"/>
                  </a:lnTo>
                  <a:lnTo>
                    <a:pt x="2391" y="1923"/>
                  </a:lnTo>
                  <a:lnTo>
                    <a:pt x="2373" y="2054"/>
                  </a:lnTo>
                  <a:lnTo>
                    <a:pt x="2346" y="2178"/>
                  </a:lnTo>
                  <a:lnTo>
                    <a:pt x="2307" y="2298"/>
                  </a:lnTo>
                  <a:lnTo>
                    <a:pt x="2258" y="2409"/>
                  </a:lnTo>
                  <a:lnTo>
                    <a:pt x="2198" y="2512"/>
                  </a:lnTo>
                  <a:lnTo>
                    <a:pt x="2128" y="2605"/>
                  </a:lnTo>
                  <a:lnTo>
                    <a:pt x="2050" y="2688"/>
                  </a:lnTo>
                  <a:lnTo>
                    <a:pt x="1962" y="2760"/>
                  </a:lnTo>
                  <a:lnTo>
                    <a:pt x="1864" y="2820"/>
                  </a:lnTo>
                  <a:lnTo>
                    <a:pt x="1812" y="2845"/>
                  </a:lnTo>
                  <a:lnTo>
                    <a:pt x="1757" y="2868"/>
                  </a:lnTo>
                  <a:lnTo>
                    <a:pt x="1647" y="2899"/>
                  </a:lnTo>
                  <a:lnTo>
                    <a:pt x="1534" y="2916"/>
                  </a:lnTo>
                  <a:lnTo>
                    <a:pt x="1420" y="2917"/>
                  </a:lnTo>
                  <a:lnTo>
                    <a:pt x="1305" y="2906"/>
                  </a:lnTo>
                  <a:lnTo>
                    <a:pt x="1188" y="2881"/>
                  </a:lnTo>
                  <a:lnTo>
                    <a:pt x="1073" y="2842"/>
                  </a:lnTo>
                  <a:lnTo>
                    <a:pt x="959" y="2791"/>
                  </a:lnTo>
                  <a:lnTo>
                    <a:pt x="847" y="2728"/>
                  </a:lnTo>
                  <a:lnTo>
                    <a:pt x="740" y="2653"/>
                  </a:lnTo>
                  <a:lnTo>
                    <a:pt x="635" y="2567"/>
                  </a:lnTo>
                  <a:lnTo>
                    <a:pt x="535" y="2470"/>
                  </a:lnTo>
                  <a:lnTo>
                    <a:pt x="441" y="2362"/>
                  </a:lnTo>
                  <a:lnTo>
                    <a:pt x="354" y="2246"/>
                  </a:lnTo>
                  <a:lnTo>
                    <a:pt x="273" y="2120"/>
                  </a:lnTo>
                  <a:lnTo>
                    <a:pt x="201" y="1985"/>
                  </a:lnTo>
                  <a:lnTo>
                    <a:pt x="168" y="1914"/>
                  </a:lnTo>
                  <a:lnTo>
                    <a:pt x="137" y="1841"/>
                  </a:lnTo>
                  <a:lnTo>
                    <a:pt x="87" y="1698"/>
                  </a:lnTo>
                  <a:lnTo>
                    <a:pt x="48" y="1554"/>
                  </a:lnTo>
                  <a:lnTo>
                    <a:pt x="21" y="1410"/>
                  </a:lnTo>
                  <a:lnTo>
                    <a:pt x="4" y="1269"/>
                  </a:lnTo>
                  <a:lnTo>
                    <a:pt x="0" y="1130"/>
                  </a:lnTo>
                  <a:lnTo>
                    <a:pt x="6" y="994"/>
                  </a:lnTo>
                  <a:lnTo>
                    <a:pt x="24" y="863"/>
                  </a:lnTo>
                  <a:lnTo>
                    <a:pt x="53" y="738"/>
                  </a:lnTo>
                  <a:lnTo>
                    <a:pt x="92" y="619"/>
                  </a:lnTo>
                  <a:lnTo>
                    <a:pt x="141" y="509"/>
                  </a:lnTo>
                  <a:lnTo>
                    <a:pt x="199" y="405"/>
                  </a:lnTo>
                  <a:lnTo>
                    <a:pt x="269" y="312"/>
                  </a:lnTo>
                  <a:lnTo>
                    <a:pt x="348" y="229"/>
                  </a:lnTo>
                  <a:lnTo>
                    <a:pt x="437" y="156"/>
                  </a:lnTo>
                  <a:lnTo>
                    <a:pt x="534" y="97"/>
                  </a:lnTo>
                  <a:lnTo>
                    <a:pt x="586" y="72"/>
                  </a:lnTo>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55"/>
            <p:cNvSpPr>
              <a:spLocks/>
            </p:cNvSpPr>
            <p:nvPr/>
          </p:nvSpPr>
          <p:spPr bwMode="auto">
            <a:xfrm>
              <a:off x="5664200" y="2197100"/>
              <a:ext cx="630238" cy="766763"/>
            </a:xfrm>
            <a:custGeom>
              <a:avLst/>
              <a:gdLst>
                <a:gd name="T0" fmla="*/ 1497 w 1588"/>
                <a:gd name="T1" fmla="*/ 712 h 1933"/>
                <a:gd name="T2" fmla="*/ 1556 w 1588"/>
                <a:gd name="T3" fmla="*/ 903 h 1933"/>
                <a:gd name="T4" fmla="*/ 1585 w 1588"/>
                <a:gd name="T5" fmla="*/ 1093 h 1933"/>
                <a:gd name="T6" fmla="*/ 1584 w 1588"/>
                <a:gd name="T7" fmla="*/ 1274 h 1933"/>
                <a:gd name="T8" fmla="*/ 1553 w 1588"/>
                <a:gd name="T9" fmla="*/ 1443 h 1933"/>
                <a:gd name="T10" fmla="*/ 1494 w 1588"/>
                <a:gd name="T11" fmla="*/ 1594 h 1933"/>
                <a:gd name="T12" fmla="*/ 1410 w 1588"/>
                <a:gd name="T13" fmla="*/ 1725 h 1933"/>
                <a:gd name="T14" fmla="*/ 1299 w 1588"/>
                <a:gd name="T15" fmla="*/ 1828 h 1933"/>
                <a:gd name="T16" fmla="*/ 1200 w 1588"/>
                <a:gd name="T17" fmla="*/ 1883 h 1933"/>
                <a:gd name="T18" fmla="*/ 1091 w 1588"/>
                <a:gd name="T19" fmla="*/ 1920 h 1933"/>
                <a:gd name="T20" fmla="*/ 941 w 1588"/>
                <a:gd name="T21" fmla="*/ 1933 h 1933"/>
                <a:gd name="T22" fmla="*/ 787 w 1588"/>
                <a:gd name="T23" fmla="*/ 1908 h 1933"/>
                <a:gd name="T24" fmla="*/ 635 w 1588"/>
                <a:gd name="T25" fmla="*/ 1848 h 1933"/>
                <a:gd name="T26" fmla="*/ 490 w 1588"/>
                <a:gd name="T27" fmla="*/ 1756 h 1933"/>
                <a:gd name="T28" fmla="*/ 355 w 1588"/>
                <a:gd name="T29" fmla="*/ 1636 h 1933"/>
                <a:gd name="T30" fmla="*/ 234 w 1588"/>
                <a:gd name="T31" fmla="*/ 1487 h 1933"/>
                <a:gd name="T32" fmla="*/ 133 w 1588"/>
                <a:gd name="T33" fmla="*/ 1314 h 1933"/>
                <a:gd name="T34" fmla="*/ 92 w 1588"/>
                <a:gd name="T35" fmla="*/ 1220 h 1933"/>
                <a:gd name="T36" fmla="*/ 31 w 1588"/>
                <a:gd name="T37" fmla="*/ 1028 h 1933"/>
                <a:gd name="T38" fmla="*/ 2 w 1588"/>
                <a:gd name="T39" fmla="*/ 840 h 1933"/>
                <a:gd name="T40" fmla="*/ 4 w 1588"/>
                <a:gd name="T41" fmla="*/ 658 h 1933"/>
                <a:gd name="T42" fmla="*/ 35 w 1588"/>
                <a:gd name="T43" fmla="*/ 489 h 1933"/>
                <a:gd name="T44" fmla="*/ 93 w 1588"/>
                <a:gd name="T45" fmla="*/ 337 h 1933"/>
                <a:gd name="T46" fmla="*/ 179 w 1588"/>
                <a:gd name="T47" fmla="*/ 207 h 1933"/>
                <a:gd name="T48" fmla="*/ 289 w 1588"/>
                <a:gd name="T49" fmla="*/ 104 h 1933"/>
                <a:gd name="T50" fmla="*/ 389 w 1588"/>
                <a:gd name="T51" fmla="*/ 48 h 1933"/>
                <a:gd name="T52" fmla="*/ 498 w 1588"/>
                <a:gd name="T53" fmla="*/ 12 h 1933"/>
                <a:gd name="T54" fmla="*/ 648 w 1588"/>
                <a:gd name="T55" fmla="*/ 0 h 1933"/>
                <a:gd name="T56" fmla="*/ 801 w 1588"/>
                <a:gd name="T57" fmla="*/ 25 h 1933"/>
                <a:gd name="T58" fmla="*/ 952 w 1588"/>
                <a:gd name="T59" fmla="*/ 83 h 1933"/>
                <a:gd name="T60" fmla="*/ 1098 w 1588"/>
                <a:gd name="T61" fmla="*/ 175 h 1933"/>
                <a:gd name="T62" fmla="*/ 1234 w 1588"/>
                <a:gd name="T63" fmla="*/ 296 h 1933"/>
                <a:gd name="T64" fmla="*/ 1353 w 1588"/>
                <a:gd name="T65" fmla="*/ 445 h 1933"/>
                <a:gd name="T66" fmla="*/ 1454 w 1588"/>
                <a:gd name="T67" fmla="*/ 617 h 1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88" h="1933">
                  <a:moveTo>
                    <a:pt x="1476" y="664"/>
                  </a:moveTo>
                  <a:lnTo>
                    <a:pt x="1497" y="712"/>
                  </a:lnTo>
                  <a:lnTo>
                    <a:pt x="1531" y="808"/>
                  </a:lnTo>
                  <a:lnTo>
                    <a:pt x="1556" y="903"/>
                  </a:lnTo>
                  <a:lnTo>
                    <a:pt x="1575" y="998"/>
                  </a:lnTo>
                  <a:lnTo>
                    <a:pt x="1585" y="1093"/>
                  </a:lnTo>
                  <a:lnTo>
                    <a:pt x="1588" y="1183"/>
                  </a:lnTo>
                  <a:lnTo>
                    <a:pt x="1584" y="1274"/>
                  </a:lnTo>
                  <a:lnTo>
                    <a:pt x="1572" y="1360"/>
                  </a:lnTo>
                  <a:lnTo>
                    <a:pt x="1553" y="1443"/>
                  </a:lnTo>
                  <a:lnTo>
                    <a:pt x="1528" y="1522"/>
                  </a:lnTo>
                  <a:lnTo>
                    <a:pt x="1494" y="1594"/>
                  </a:lnTo>
                  <a:lnTo>
                    <a:pt x="1455" y="1663"/>
                  </a:lnTo>
                  <a:lnTo>
                    <a:pt x="1410" y="1725"/>
                  </a:lnTo>
                  <a:lnTo>
                    <a:pt x="1358" y="1780"/>
                  </a:lnTo>
                  <a:lnTo>
                    <a:pt x="1299" y="1828"/>
                  </a:lnTo>
                  <a:lnTo>
                    <a:pt x="1235" y="1868"/>
                  </a:lnTo>
                  <a:lnTo>
                    <a:pt x="1200" y="1883"/>
                  </a:lnTo>
                  <a:lnTo>
                    <a:pt x="1164" y="1899"/>
                  </a:lnTo>
                  <a:lnTo>
                    <a:pt x="1091" y="1920"/>
                  </a:lnTo>
                  <a:lnTo>
                    <a:pt x="1016" y="1930"/>
                  </a:lnTo>
                  <a:lnTo>
                    <a:pt x="941" y="1933"/>
                  </a:lnTo>
                  <a:lnTo>
                    <a:pt x="864" y="1925"/>
                  </a:lnTo>
                  <a:lnTo>
                    <a:pt x="787" y="1908"/>
                  </a:lnTo>
                  <a:lnTo>
                    <a:pt x="711" y="1882"/>
                  </a:lnTo>
                  <a:lnTo>
                    <a:pt x="635" y="1848"/>
                  </a:lnTo>
                  <a:lnTo>
                    <a:pt x="561" y="1807"/>
                  </a:lnTo>
                  <a:lnTo>
                    <a:pt x="490" y="1756"/>
                  </a:lnTo>
                  <a:lnTo>
                    <a:pt x="421" y="1699"/>
                  </a:lnTo>
                  <a:lnTo>
                    <a:pt x="355" y="1636"/>
                  </a:lnTo>
                  <a:lnTo>
                    <a:pt x="293" y="1564"/>
                  </a:lnTo>
                  <a:lnTo>
                    <a:pt x="234" y="1487"/>
                  </a:lnTo>
                  <a:lnTo>
                    <a:pt x="181" y="1404"/>
                  </a:lnTo>
                  <a:lnTo>
                    <a:pt x="133" y="1314"/>
                  </a:lnTo>
                  <a:lnTo>
                    <a:pt x="111" y="1268"/>
                  </a:lnTo>
                  <a:lnTo>
                    <a:pt x="92" y="1220"/>
                  </a:lnTo>
                  <a:lnTo>
                    <a:pt x="57" y="1124"/>
                  </a:lnTo>
                  <a:lnTo>
                    <a:pt x="31" y="1028"/>
                  </a:lnTo>
                  <a:lnTo>
                    <a:pt x="13" y="933"/>
                  </a:lnTo>
                  <a:lnTo>
                    <a:pt x="2" y="840"/>
                  </a:lnTo>
                  <a:lnTo>
                    <a:pt x="0" y="748"/>
                  </a:lnTo>
                  <a:lnTo>
                    <a:pt x="4" y="658"/>
                  </a:lnTo>
                  <a:lnTo>
                    <a:pt x="15" y="572"/>
                  </a:lnTo>
                  <a:lnTo>
                    <a:pt x="35" y="489"/>
                  </a:lnTo>
                  <a:lnTo>
                    <a:pt x="61" y="411"/>
                  </a:lnTo>
                  <a:lnTo>
                    <a:pt x="93" y="337"/>
                  </a:lnTo>
                  <a:lnTo>
                    <a:pt x="132" y="268"/>
                  </a:lnTo>
                  <a:lnTo>
                    <a:pt x="179" y="207"/>
                  </a:lnTo>
                  <a:lnTo>
                    <a:pt x="231" y="152"/>
                  </a:lnTo>
                  <a:lnTo>
                    <a:pt x="289" y="104"/>
                  </a:lnTo>
                  <a:lnTo>
                    <a:pt x="354" y="64"/>
                  </a:lnTo>
                  <a:lnTo>
                    <a:pt x="389" y="48"/>
                  </a:lnTo>
                  <a:lnTo>
                    <a:pt x="424" y="32"/>
                  </a:lnTo>
                  <a:lnTo>
                    <a:pt x="498" y="12"/>
                  </a:lnTo>
                  <a:lnTo>
                    <a:pt x="571" y="1"/>
                  </a:lnTo>
                  <a:lnTo>
                    <a:pt x="648" y="0"/>
                  </a:lnTo>
                  <a:lnTo>
                    <a:pt x="724" y="8"/>
                  </a:lnTo>
                  <a:lnTo>
                    <a:pt x="801" y="25"/>
                  </a:lnTo>
                  <a:lnTo>
                    <a:pt x="877" y="49"/>
                  </a:lnTo>
                  <a:lnTo>
                    <a:pt x="952" y="83"/>
                  </a:lnTo>
                  <a:lnTo>
                    <a:pt x="1026" y="124"/>
                  </a:lnTo>
                  <a:lnTo>
                    <a:pt x="1098" y="175"/>
                  </a:lnTo>
                  <a:lnTo>
                    <a:pt x="1168" y="232"/>
                  </a:lnTo>
                  <a:lnTo>
                    <a:pt x="1234" y="296"/>
                  </a:lnTo>
                  <a:lnTo>
                    <a:pt x="1296" y="367"/>
                  </a:lnTo>
                  <a:lnTo>
                    <a:pt x="1353" y="445"/>
                  </a:lnTo>
                  <a:lnTo>
                    <a:pt x="1407" y="528"/>
                  </a:lnTo>
                  <a:lnTo>
                    <a:pt x="1454" y="617"/>
                  </a:lnTo>
                  <a:lnTo>
                    <a:pt x="1476" y="664"/>
                  </a:lnTo>
                  <a:close/>
                </a:path>
              </a:pathLst>
            </a:custGeom>
            <a:solidFill>
              <a:srgbClr val="9D1722"/>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8" name="Group 17"/>
            <p:cNvGrpSpPr/>
            <p:nvPr/>
          </p:nvGrpSpPr>
          <p:grpSpPr>
            <a:xfrm>
              <a:off x="6096000" y="2563813"/>
              <a:ext cx="989013" cy="1724025"/>
              <a:chOff x="6096000" y="2563813"/>
              <a:chExt cx="989013" cy="1724025"/>
            </a:xfrm>
          </p:grpSpPr>
          <p:sp>
            <p:nvSpPr>
              <p:cNvPr id="70" name="Freeform 108"/>
              <p:cNvSpPr>
                <a:spLocks/>
              </p:cNvSpPr>
              <p:nvPr/>
            </p:nvSpPr>
            <p:spPr bwMode="auto">
              <a:xfrm>
                <a:off x="6661150" y="3667125"/>
                <a:ext cx="269875" cy="360363"/>
              </a:xfrm>
              <a:custGeom>
                <a:avLst/>
                <a:gdLst>
                  <a:gd name="T0" fmla="*/ 273 w 680"/>
                  <a:gd name="T1" fmla="*/ 906 h 906"/>
                  <a:gd name="T2" fmla="*/ 0 w 680"/>
                  <a:gd name="T3" fmla="*/ 314 h 906"/>
                  <a:gd name="T4" fmla="*/ 48 w 680"/>
                  <a:gd name="T5" fmla="*/ 279 h 906"/>
                  <a:gd name="T6" fmla="*/ 139 w 680"/>
                  <a:gd name="T7" fmla="*/ 205 h 906"/>
                  <a:gd name="T8" fmla="*/ 227 w 680"/>
                  <a:gd name="T9" fmla="*/ 127 h 906"/>
                  <a:gd name="T10" fmla="*/ 310 w 680"/>
                  <a:gd name="T11" fmla="*/ 44 h 906"/>
                  <a:gd name="T12" fmla="*/ 350 w 680"/>
                  <a:gd name="T13" fmla="*/ 0 h 906"/>
                  <a:gd name="T14" fmla="*/ 680 w 680"/>
                  <a:gd name="T15" fmla="*/ 519 h 906"/>
                  <a:gd name="T16" fmla="*/ 634 w 680"/>
                  <a:gd name="T17" fmla="*/ 572 h 906"/>
                  <a:gd name="T18" fmla="*/ 537 w 680"/>
                  <a:gd name="T19" fmla="*/ 675 h 906"/>
                  <a:gd name="T20" fmla="*/ 436 w 680"/>
                  <a:gd name="T21" fmla="*/ 773 h 906"/>
                  <a:gd name="T22" fmla="*/ 328 w 680"/>
                  <a:gd name="T23" fmla="*/ 863 h 906"/>
                  <a:gd name="T24" fmla="*/ 273 w 680"/>
                  <a:gd name="T25" fmla="*/ 906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0" h="906">
                    <a:moveTo>
                      <a:pt x="273" y="906"/>
                    </a:moveTo>
                    <a:lnTo>
                      <a:pt x="0" y="314"/>
                    </a:lnTo>
                    <a:lnTo>
                      <a:pt x="48" y="279"/>
                    </a:lnTo>
                    <a:lnTo>
                      <a:pt x="139" y="205"/>
                    </a:lnTo>
                    <a:lnTo>
                      <a:pt x="227" y="127"/>
                    </a:lnTo>
                    <a:lnTo>
                      <a:pt x="310" y="44"/>
                    </a:lnTo>
                    <a:lnTo>
                      <a:pt x="350" y="0"/>
                    </a:lnTo>
                    <a:lnTo>
                      <a:pt x="680" y="519"/>
                    </a:lnTo>
                    <a:lnTo>
                      <a:pt x="634" y="572"/>
                    </a:lnTo>
                    <a:lnTo>
                      <a:pt x="537" y="675"/>
                    </a:lnTo>
                    <a:lnTo>
                      <a:pt x="436" y="773"/>
                    </a:lnTo>
                    <a:lnTo>
                      <a:pt x="328" y="863"/>
                    </a:lnTo>
                    <a:lnTo>
                      <a:pt x="273" y="906"/>
                    </a:lnTo>
                  </a:path>
                </a:pathLst>
              </a:custGeom>
              <a:solidFill>
                <a:srgbClr val="CCCCCC"/>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109"/>
              <p:cNvSpPr>
                <a:spLocks/>
              </p:cNvSpPr>
              <p:nvPr/>
            </p:nvSpPr>
            <p:spPr bwMode="auto">
              <a:xfrm>
                <a:off x="6442075" y="3228975"/>
                <a:ext cx="204788" cy="300038"/>
              </a:xfrm>
              <a:custGeom>
                <a:avLst/>
                <a:gdLst>
                  <a:gd name="T0" fmla="*/ 249 w 515"/>
                  <a:gd name="T1" fmla="*/ 756 h 756"/>
                  <a:gd name="T2" fmla="*/ 0 w 515"/>
                  <a:gd name="T3" fmla="*/ 215 h 756"/>
                  <a:gd name="T4" fmla="*/ 55 w 515"/>
                  <a:gd name="T5" fmla="*/ 166 h 756"/>
                  <a:gd name="T6" fmla="*/ 153 w 515"/>
                  <a:gd name="T7" fmla="*/ 58 h 756"/>
                  <a:gd name="T8" fmla="*/ 199 w 515"/>
                  <a:gd name="T9" fmla="*/ 0 h 756"/>
                  <a:gd name="T10" fmla="*/ 515 w 515"/>
                  <a:gd name="T11" fmla="*/ 495 h 756"/>
                  <a:gd name="T12" fmla="*/ 454 w 515"/>
                  <a:gd name="T13" fmla="*/ 567 h 756"/>
                  <a:gd name="T14" fmla="*/ 320 w 515"/>
                  <a:gd name="T15" fmla="*/ 697 h 756"/>
                  <a:gd name="T16" fmla="*/ 249 w 515"/>
                  <a:gd name="T17" fmla="*/ 756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5" h="756">
                    <a:moveTo>
                      <a:pt x="249" y="756"/>
                    </a:moveTo>
                    <a:lnTo>
                      <a:pt x="0" y="215"/>
                    </a:lnTo>
                    <a:lnTo>
                      <a:pt x="55" y="166"/>
                    </a:lnTo>
                    <a:lnTo>
                      <a:pt x="153" y="58"/>
                    </a:lnTo>
                    <a:lnTo>
                      <a:pt x="199" y="0"/>
                    </a:lnTo>
                    <a:lnTo>
                      <a:pt x="515" y="495"/>
                    </a:lnTo>
                    <a:lnTo>
                      <a:pt x="454" y="567"/>
                    </a:lnTo>
                    <a:lnTo>
                      <a:pt x="320" y="697"/>
                    </a:lnTo>
                    <a:lnTo>
                      <a:pt x="249" y="756"/>
                    </a:lnTo>
                  </a:path>
                </a:pathLst>
              </a:custGeom>
              <a:solidFill>
                <a:srgbClr val="CCCCCC"/>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110"/>
              <p:cNvSpPr>
                <a:spLocks/>
              </p:cNvSpPr>
              <p:nvPr/>
            </p:nvSpPr>
            <p:spPr bwMode="auto">
              <a:xfrm>
                <a:off x="6235700" y="2822575"/>
                <a:ext cx="128588" cy="223838"/>
              </a:xfrm>
              <a:custGeom>
                <a:avLst/>
                <a:gdLst>
                  <a:gd name="T0" fmla="*/ 208 w 324"/>
                  <a:gd name="T1" fmla="*/ 564 h 564"/>
                  <a:gd name="T2" fmla="*/ 0 w 324"/>
                  <a:gd name="T3" fmla="*/ 110 h 564"/>
                  <a:gd name="T4" fmla="*/ 36 w 324"/>
                  <a:gd name="T5" fmla="*/ 57 h 564"/>
                  <a:gd name="T6" fmla="*/ 64 w 324"/>
                  <a:gd name="T7" fmla="*/ 0 h 564"/>
                  <a:gd name="T8" fmla="*/ 324 w 324"/>
                  <a:gd name="T9" fmla="*/ 405 h 564"/>
                  <a:gd name="T10" fmla="*/ 298 w 324"/>
                  <a:gd name="T11" fmla="*/ 447 h 564"/>
                  <a:gd name="T12" fmla="*/ 241 w 324"/>
                  <a:gd name="T13" fmla="*/ 528 h 564"/>
                  <a:gd name="T14" fmla="*/ 208 w 324"/>
                  <a:gd name="T15" fmla="*/ 564 h 5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4" h="564">
                    <a:moveTo>
                      <a:pt x="208" y="564"/>
                    </a:moveTo>
                    <a:lnTo>
                      <a:pt x="0" y="110"/>
                    </a:lnTo>
                    <a:lnTo>
                      <a:pt x="36" y="57"/>
                    </a:lnTo>
                    <a:lnTo>
                      <a:pt x="64" y="0"/>
                    </a:lnTo>
                    <a:lnTo>
                      <a:pt x="324" y="405"/>
                    </a:lnTo>
                    <a:lnTo>
                      <a:pt x="298" y="447"/>
                    </a:lnTo>
                    <a:lnTo>
                      <a:pt x="241" y="528"/>
                    </a:lnTo>
                    <a:lnTo>
                      <a:pt x="208" y="564"/>
                    </a:lnTo>
                    <a:close/>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111"/>
              <p:cNvSpPr>
                <a:spLocks/>
              </p:cNvSpPr>
              <p:nvPr/>
            </p:nvSpPr>
            <p:spPr bwMode="auto">
              <a:xfrm>
                <a:off x="6769100" y="3873500"/>
                <a:ext cx="315913" cy="414338"/>
              </a:xfrm>
              <a:custGeom>
                <a:avLst/>
                <a:gdLst>
                  <a:gd name="T0" fmla="*/ 304 w 794"/>
                  <a:gd name="T1" fmla="*/ 1047 h 1047"/>
                  <a:gd name="T2" fmla="*/ 0 w 794"/>
                  <a:gd name="T3" fmla="*/ 387 h 1047"/>
                  <a:gd name="T4" fmla="*/ 55 w 794"/>
                  <a:gd name="T5" fmla="*/ 344 h 1047"/>
                  <a:gd name="T6" fmla="*/ 163 w 794"/>
                  <a:gd name="T7" fmla="*/ 254 h 1047"/>
                  <a:gd name="T8" fmla="*/ 264 w 794"/>
                  <a:gd name="T9" fmla="*/ 156 h 1047"/>
                  <a:gd name="T10" fmla="*/ 361 w 794"/>
                  <a:gd name="T11" fmla="*/ 53 h 1047"/>
                  <a:gd name="T12" fmla="*/ 407 w 794"/>
                  <a:gd name="T13" fmla="*/ 0 h 1047"/>
                  <a:gd name="T14" fmla="*/ 794 w 794"/>
                  <a:gd name="T15" fmla="*/ 606 h 1047"/>
                  <a:gd name="T16" fmla="*/ 794 w 794"/>
                  <a:gd name="T17" fmla="*/ 606 h 1047"/>
                  <a:gd name="T18" fmla="*/ 793 w 794"/>
                  <a:gd name="T19" fmla="*/ 607 h 1047"/>
                  <a:gd name="T20" fmla="*/ 728 w 794"/>
                  <a:gd name="T21" fmla="*/ 680 h 1047"/>
                  <a:gd name="T22" fmla="*/ 659 w 794"/>
                  <a:gd name="T23" fmla="*/ 749 h 1047"/>
                  <a:gd name="T24" fmla="*/ 597 w 794"/>
                  <a:gd name="T25" fmla="*/ 807 h 1047"/>
                  <a:gd name="T26" fmla="*/ 474 w 794"/>
                  <a:gd name="T27" fmla="*/ 913 h 1047"/>
                  <a:gd name="T28" fmla="*/ 328 w 794"/>
                  <a:gd name="T29" fmla="*/ 1030 h 1047"/>
                  <a:gd name="T30" fmla="*/ 304 w 794"/>
                  <a:gd name="T31" fmla="*/ 1047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4" h="1047">
                    <a:moveTo>
                      <a:pt x="304" y="1047"/>
                    </a:moveTo>
                    <a:lnTo>
                      <a:pt x="0" y="387"/>
                    </a:lnTo>
                    <a:lnTo>
                      <a:pt x="55" y="344"/>
                    </a:lnTo>
                    <a:lnTo>
                      <a:pt x="163" y="254"/>
                    </a:lnTo>
                    <a:lnTo>
                      <a:pt x="264" y="156"/>
                    </a:lnTo>
                    <a:lnTo>
                      <a:pt x="361" y="53"/>
                    </a:lnTo>
                    <a:lnTo>
                      <a:pt x="407" y="0"/>
                    </a:lnTo>
                    <a:lnTo>
                      <a:pt x="794" y="606"/>
                    </a:lnTo>
                    <a:lnTo>
                      <a:pt x="794" y="606"/>
                    </a:lnTo>
                    <a:lnTo>
                      <a:pt x="793" y="607"/>
                    </a:lnTo>
                    <a:lnTo>
                      <a:pt x="728" y="680"/>
                    </a:lnTo>
                    <a:lnTo>
                      <a:pt x="659" y="749"/>
                    </a:lnTo>
                    <a:lnTo>
                      <a:pt x="597" y="807"/>
                    </a:lnTo>
                    <a:lnTo>
                      <a:pt x="474" y="913"/>
                    </a:lnTo>
                    <a:lnTo>
                      <a:pt x="328" y="1030"/>
                    </a:lnTo>
                    <a:lnTo>
                      <a:pt x="304" y="1047"/>
                    </a:lnTo>
                    <a:close/>
                  </a:path>
                </a:pathLst>
              </a:custGeom>
              <a:solidFill>
                <a:srgbClr val="7A15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112"/>
              <p:cNvSpPr>
                <a:spLocks/>
              </p:cNvSpPr>
              <p:nvPr/>
            </p:nvSpPr>
            <p:spPr bwMode="auto">
              <a:xfrm>
                <a:off x="6540500" y="3425825"/>
                <a:ext cx="260350" cy="365125"/>
              </a:xfrm>
              <a:custGeom>
                <a:avLst/>
                <a:gdLst>
                  <a:gd name="T0" fmla="*/ 303 w 653"/>
                  <a:gd name="T1" fmla="*/ 922 h 922"/>
                  <a:gd name="T2" fmla="*/ 0 w 653"/>
                  <a:gd name="T3" fmla="*/ 261 h 922"/>
                  <a:gd name="T4" fmla="*/ 71 w 653"/>
                  <a:gd name="T5" fmla="*/ 202 h 922"/>
                  <a:gd name="T6" fmla="*/ 205 w 653"/>
                  <a:gd name="T7" fmla="*/ 72 h 922"/>
                  <a:gd name="T8" fmla="*/ 266 w 653"/>
                  <a:gd name="T9" fmla="*/ 0 h 922"/>
                  <a:gd name="T10" fmla="*/ 653 w 653"/>
                  <a:gd name="T11" fmla="*/ 608 h 922"/>
                  <a:gd name="T12" fmla="*/ 613 w 653"/>
                  <a:gd name="T13" fmla="*/ 652 h 922"/>
                  <a:gd name="T14" fmla="*/ 530 w 653"/>
                  <a:gd name="T15" fmla="*/ 735 h 922"/>
                  <a:gd name="T16" fmla="*/ 442 w 653"/>
                  <a:gd name="T17" fmla="*/ 813 h 922"/>
                  <a:gd name="T18" fmla="*/ 351 w 653"/>
                  <a:gd name="T19" fmla="*/ 887 h 922"/>
                  <a:gd name="T20" fmla="*/ 303 w 653"/>
                  <a:gd name="T21" fmla="*/ 92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3" h="922">
                    <a:moveTo>
                      <a:pt x="303" y="922"/>
                    </a:moveTo>
                    <a:lnTo>
                      <a:pt x="0" y="261"/>
                    </a:lnTo>
                    <a:lnTo>
                      <a:pt x="71" y="202"/>
                    </a:lnTo>
                    <a:lnTo>
                      <a:pt x="205" y="72"/>
                    </a:lnTo>
                    <a:lnTo>
                      <a:pt x="266" y="0"/>
                    </a:lnTo>
                    <a:lnTo>
                      <a:pt x="653" y="608"/>
                    </a:lnTo>
                    <a:lnTo>
                      <a:pt x="613" y="652"/>
                    </a:lnTo>
                    <a:lnTo>
                      <a:pt x="530" y="735"/>
                    </a:lnTo>
                    <a:lnTo>
                      <a:pt x="442" y="813"/>
                    </a:lnTo>
                    <a:lnTo>
                      <a:pt x="351" y="887"/>
                    </a:lnTo>
                    <a:lnTo>
                      <a:pt x="303" y="922"/>
                    </a:lnTo>
                    <a:close/>
                  </a:path>
                </a:pathLst>
              </a:custGeom>
              <a:solidFill>
                <a:srgbClr val="9719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113"/>
              <p:cNvSpPr>
                <a:spLocks/>
              </p:cNvSpPr>
              <p:nvPr/>
            </p:nvSpPr>
            <p:spPr bwMode="auto">
              <a:xfrm>
                <a:off x="6318250" y="2982913"/>
                <a:ext cx="203200" cy="331788"/>
              </a:xfrm>
              <a:custGeom>
                <a:avLst/>
                <a:gdLst>
                  <a:gd name="T0" fmla="*/ 311 w 510"/>
                  <a:gd name="T1" fmla="*/ 834 h 834"/>
                  <a:gd name="T2" fmla="*/ 0 w 510"/>
                  <a:gd name="T3" fmla="*/ 159 h 834"/>
                  <a:gd name="T4" fmla="*/ 33 w 510"/>
                  <a:gd name="T5" fmla="*/ 123 h 834"/>
                  <a:gd name="T6" fmla="*/ 90 w 510"/>
                  <a:gd name="T7" fmla="*/ 42 h 834"/>
                  <a:gd name="T8" fmla="*/ 116 w 510"/>
                  <a:gd name="T9" fmla="*/ 0 h 834"/>
                  <a:gd name="T10" fmla="*/ 510 w 510"/>
                  <a:gd name="T11" fmla="*/ 619 h 834"/>
                  <a:gd name="T12" fmla="*/ 464 w 510"/>
                  <a:gd name="T13" fmla="*/ 677 h 834"/>
                  <a:gd name="T14" fmla="*/ 366 w 510"/>
                  <a:gd name="T15" fmla="*/ 785 h 834"/>
                  <a:gd name="T16" fmla="*/ 311 w 510"/>
                  <a:gd name="T17" fmla="*/ 834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0" h="834">
                    <a:moveTo>
                      <a:pt x="311" y="834"/>
                    </a:moveTo>
                    <a:lnTo>
                      <a:pt x="0" y="159"/>
                    </a:lnTo>
                    <a:lnTo>
                      <a:pt x="33" y="123"/>
                    </a:lnTo>
                    <a:lnTo>
                      <a:pt x="90" y="42"/>
                    </a:lnTo>
                    <a:lnTo>
                      <a:pt x="116" y="0"/>
                    </a:lnTo>
                    <a:lnTo>
                      <a:pt x="510" y="619"/>
                    </a:lnTo>
                    <a:lnTo>
                      <a:pt x="464" y="677"/>
                    </a:lnTo>
                    <a:lnTo>
                      <a:pt x="366" y="785"/>
                    </a:lnTo>
                    <a:lnTo>
                      <a:pt x="311" y="834"/>
                    </a:lnTo>
                    <a:close/>
                  </a:path>
                </a:pathLst>
              </a:custGeom>
              <a:solidFill>
                <a:srgbClr val="9719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114"/>
              <p:cNvSpPr>
                <a:spLocks/>
              </p:cNvSpPr>
              <p:nvPr/>
            </p:nvSpPr>
            <p:spPr bwMode="auto">
              <a:xfrm>
                <a:off x="6096000" y="2563813"/>
                <a:ext cx="165100" cy="303213"/>
              </a:xfrm>
              <a:custGeom>
                <a:avLst/>
                <a:gdLst>
                  <a:gd name="T0" fmla="*/ 352 w 416"/>
                  <a:gd name="T1" fmla="*/ 763 h 763"/>
                  <a:gd name="T2" fmla="*/ 0 w 416"/>
                  <a:gd name="T3" fmla="*/ 0 h 763"/>
                  <a:gd name="T4" fmla="*/ 416 w 416"/>
                  <a:gd name="T5" fmla="*/ 653 h 763"/>
                  <a:gd name="T6" fmla="*/ 388 w 416"/>
                  <a:gd name="T7" fmla="*/ 710 h 763"/>
                  <a:gd name="T8" fmla="*/ 352 w 416"/>
                  <a:gd name="T9" fmla="*/ 763 h 763"/>
                </a:gdLst>
                <a:ahLst/>
                <a:cxnLst>
                  <a:cxn ang="0">
                    <a:pos x="T0" y="T1"/>
                  </a:cxn>
                  <a:cxn ang="0">
                    <a:pos x="T2" y="T3"/>
                  </a:cxn>
                  <a:cxn ang="0">
                    <a:pos x="T4" y="T5"/>
                  </a:cxn>
                  <a:cxn ang="0">
                    <a:pos x="T6" y="T7"/>
                  </a:cxn>
                  <a:cxn ang="0">
                    <a:pos x="T8" y="T9"/>
                  </a:cxn>
                </a:cxnLst>
                <a:rect l="0" t="0" r="r" b="b"/>
                <a:pathLst>
                  <a:path w="416" h="763">
                    <a:moveTo>
                      <a:pt x="352" y="763"/>
                    </a:moveTo>
                    <a:lnTo>
                      <a:pt x="0" y="0"/>
                    </a:lnTo>
                    <a:lnTo>
                      <a:pt x="416" y="653"/>
                    </a:lnTo>
                    <a:lnTo>
                      <a:pt x="388" y="710"/>
                    </a:lnTo>
                    <a:lnTo>
                      <a:pt x="352" y="763"/>
                    </a:lnTo>
                    <a:close/>
                  </a:path>
                </a:pathLst>
              </a:custGeom>
              <a:solidFill>
                <a:srgbClr val="7A15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9" name="Group 18"/>
            <p:cNvGrpSpPr/>
            <p:nvPr/>
          </p:nvGrpSpPr>
          <p:grpSpPr>
            <a:xfrm>
              <a:off x="6096000" y="273050"/>
              <a:ext cx="2170113" cy="2290763"/>
              <a:chOff x="6096000" y="273050"/>
              <a:chExt cx="2170113" cy="2290763"/>
            </a:xfrm>
          </p:grpSpPr>
          <p:sp>
            <p:nvSpPr>
              <p:cNvPr id="20" name="Freeform 56"/>
              <p:cNvSpPr>
                <a:spLocks/>
              </p:cNvSpPr>
              <p:nvPr/>
            </p:nvSpPr>
            <p:spPr bwMode="auto">
              <a:xfrm>
                <a:off x="6096000" y="2252663"/>
                <a:ext cx="292100" cy="311150"/>
              </a:xfrm>
              <a:custGeom>
                <a:avLst/>
                <a:gdLst>
                  <a:gd name="T0" fmla="*/ 118 w 734"/>
                  <a:gd name="T1" fmla="*/ 705 h 784"/>
                  <a:gd name="T2" fmla="*/ 0 w 734"/>
                  <a:gd name="T3" fmla="*/ 784 h 784"/>
                  <a:gd name="T4" fmla="*/ 73 w 734"/>
                  <a:gd name="T5" fmla="*/ 658 h 784"/>
                  <a:gd name="T6" fmla="*/ 687 w 734"/>
                  <a:gd name="T7" fmla="*/ 0 h 784"/>
                  <a:gd name="T8" fmla="*/ 734 w 734"/>
                  <a:gd name="T9" fmla="*/ 44 h 784"/>
                  <a:gd name="T10" fmla="*/ 118 w 734"/>
                  <a:gd name="T11" fmla="*/ 705 h 784"/>
                </a:gdLst>
                <a:ahLst/>
                <a:cxnLst>
                  <a:cxn ang="0">
                    <a:pos x="T0" y="T1"/>
                  </a:cxn>
                  <a:cxn ang="0">
                    <a:pos x="T2" y="T3"/>
                  </a:cxn>
                  <a:cxn ang="0">
                    <a:pos x="T4" y="T5"/>
                  </a:cxn>
                  <a:cxn ang="0">
                    <a:pos x="T6" y="T7"/>
                  </a:cxn>
                  <a:cxn ang="0">
                    <a:pos x="T8" y="T9"/>
                  </a:cxn>
                  <a:cxn ang="0">
                    <a:pos x="T10" y="T11"/>
                  </a:cxn>
                </a:cxnLst>
                <a:rect l="0" t="0" r="r" b="b"/>
                <a:pathLst>
                  <a:path w="734" h="784">
                    <a:moveTo>
                      <a:pt x="118" y="705"/>
                    </a:moveTo>
                    <a:lnTo>
                      <a:pt x="0" y="784"/>
                    </a:lnTo>
                    <a:lnTo>
                      <a:pt x="73" y="658"/>
                    </a:lnTo>
                    <a:lnTo>
                      <a:pt x="687" y="0"/>
                    </a:lnTo>
                    <a:lnTo>
                      <a:pt x="734" y="44"/>
                    </a:lnTo>
                    <a:lnTo>
                      <a:pt x="118" y="705"/>
                    </a:lnTo>
                    <a:close/>
                  </a:path>
                </a:pathLst>
              </a:custGeom>
              <a:solidFill>
                <a:srgbClr val="D5A4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57"/>
              <p:cNvSpPr>
                <a:spLocks/>
              </p:cNvSpPr>
              <p:nvPr/>
            </p:nvSpPr>
            <p:spPr bwMode="auto">
              <a:xfrm>
                <a:off x="6096000" y="2362200"/>
                <a:ext cx="203200" cy="201613"/>
              </a:xfrm>
              <a:custGeom>
                <a:avLst/>
                <a:gdLst>
                  <a:gd name="T0" fmla="*/ 0 w 511"/>
                  <a:gd name="T1" fmla="*/ 507 h 507"/>
                  <a:gd name="T2" fmla="*/ 21 w 511"/>
                  <a:gd name="T3" fmla="*/ 472 h 507"/>
                  <a:gd name="T4" fmla="*/ 105 w 511"/>
                  <a:gd name="T5" fmla="*/ 416 h 507"/>
                  <a:gd name="T6" fmla="*/ 493 w 511"/>
                  <a:gd name="T7" fmla="*/ 0 h 507"/>
                  <a:gd name="T8" fmla="*/ 501 w 511"/>
                  <a:gd name="T9" fmla="*/ 4 h 507"/>
                  <a:gd name="T10" fmla="*/ 511 w 511"/>
                  <a:gd name="T11" fmla="*/ 7 h 507"/>
                  <a:gd name="T12" fmla="*/ 118 w 511"/>
                  <a:gd name="T13" fmla="*/ 428 h 507"/>
                  <a:gd name="T14" fmla="*/ 0 w 511"/>
                  <a:gd name="T15" fmla="*/ 507 h 5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1" h="507">
                    <a:moveTo>
                      <a:pt x="0" y="507"/>
                    </a:moveTo>
                    <a:lnTo>
                      <a:pt x="21" y="472"/>
                    </a:lnTo>
                    <a:lnTo>
                      <a:pt x="105" y="416"/>
                    </a:lnTo>
                    <a:lnTo>
                      <a:pt x="493" y="0"/>
                    </a:lnTo>
                    <a:lnTo>
                      <a:pt x="501" y="4"/>
                    </a:lnTo>
                    <a:lnTo>
                      <a:pt x="511" y="7"/>
                    </a:lnTo>
                    <a:lnTo>
                      <a:pt x="118" y="428"/>
                    </a:lnTo>
                    <a:lnTo>
                      <a:pt x="0" y="507"/>
                    </a:lnTo>
                    <a:close/>
                  </a:path>
                </a:pathLst>
              </a:custGeom>
              <a:solidFill>
                <a:srgbClr val="BE93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58"/>
              <p:cNvSpPr>
                <a:spLocks/>
              </p:cNvSpPr>
              <p:nvPr/>
            </p:nvSpPr>
            <p:spPr bwMode="auto">
              <a:xfrm>
                <a:off x="6299200" y="2352675"/>
                <a:ext cx="11113" cy="12700"/>
              </a:xfrm>
              <a:custGeom>
                <a:avLst/>
                <a:gdLst>
                  <a:gd name="T0" fmla="*/ 0 w 30"/>
                  <a:gd name="T1" fmla="*/ 32 h 32"/>
                  <a:gd name="T2" fmla="*/ 0 w 30"/>
                  <a:gd name="T3" fmla="*/ 32 h 32"/>
                  <a:gd name="T4" fmla="*/ 0 w 30"/>
                  <a:gd name="T5" fmla="*/ 32 h 32"/>
                  <a:gd name="T6" fmla="*/ 30 w 30"/>
                  <a:gd name="T7" fmla="*/ 0 h 32"/>
                  <a:gd name="T8" fmla="*/ 30 w 30"/>
                  <a:gd name="T9" fmla="*/ 0 h 32"/>
                  <a:gd name="T10" fmla="*/ 30 w 30"/>
                  <a:gd name="T11" fmla="*/ 0 h 32"/>
                  <a:gd name="T12" fmla="*/ 0 w 30"/>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30" h="32">
                    <a:moveTo>
                      <a:pt x="0" y="32"/>
                    </a:moveTo>
                    <a:lnTo>
                      <a:pt x="0" y="32"/>
                    </a:lnTo>
                    <a:lnTo>
                      <a:pt x="0" y="32"/>
                    </a:lnTo>
                    <a:lnTo>
                      <a:pt x="30" y="0"/>
                    </a:lnTo>
                    <a:lnTo>
                      <a:pt x="30" y="0"/>
                    </a:lnTo>
                    <a:lnTo>
                      <a:pt x="30" y="0"/>
                    </a:lnTo>
                    <a:lnTo>
                      <a:pt x="0" y="32"/>
                    </a:lnTo>
                    <a:close/>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59"/>
              <p:cNvSpPr>
                <a:spLocks/>
              </p:cNvSpPr>
              <p:nvPr/>
            </p:nvSpPr>
            <p:spPr bwMode="auto">
              <a:xfrm>
                <a:off x="6280150" y="2335213"/>
                <a:ext cx="11113" cy="12700"/>
              </a:xfrm>
              <a:custGeom>
                <a:avLst/>
                <a:gdLst>
                  <a:gd name="T0" fmla="*/ 0 w 28"/>
                  <a:gd name="T1" fmla="*/ 30 h 30"/>
                  <a:gd name="T2" fmla="*/ 0 w 28"/>
                  <a:gd name="T3" fmla="*/ 30 h 30"/>
                  <a:gd name="T4" fmla="*/ 0 w 28"/>
                  <a:gd name="T5" fmla="*/ 30 h 30"/>
                  <a:gd name="T6" fmla="*/ 28 w 28"/>
                  <a:gd name="T7" fmla="*/ 0 h 30"/>
                  <a:gd name="T8" fmla="*/ 0 w 28"/>
                  <a:gd name="T9" fmla="*/ 30 h 30"/>
                </a:gdLst>
                <a:ahLst/>
                <a:cxnLst>
                  <a:cxn ang="0">
                    <a:pos x="T0" y="T1"/>
                  </a:cxn>
                  <a:cxn ang="0">
                    <a:pos x="T2" y="T3"/>
                  </a:cxn>
                  <a:cxn ang="0">
                    <a:pos x="T4" y="T5"/>
                  </a:cxn>
                  <a:cxn ang="0">
                    <a:pos x="T6" y="T7"/>
                  </a:cxn>
                  <a:cxn ang="0">
                    <a:pos x="T8" y="T9"/>
                  </a:cxn>
                </a:cxnLst>
                <a:rect l="0" t="0" r="r" b="b"/>
                <a:pathLst>
                  <a:path w="28" h="30">
                    <a:moveTo>
                      <a:pt x="0" y="30"/>
                    </a:moveTo>
                    <a:lnTo>
                      <a:pt x="0" y="30"/>
                    </a:lnTo>
                    <a:lnTo>
                      <a:pt x="0" y="30"/>
                    </a:lnTo>
                    <a:lnTo>
                      <a:pt x="28" y="0"/>
                    </a:lnTo>
                    <a:lnTo>
                      <a:pt x="0"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60"/>
              <p:cNvSpPr>
                <a:spLocks/>
              </p:cNvSpPr>
              <p:nvPr/>
            </p:nvSpPr>
            <p:spPr bwMode="auto">
              <a:xfrm>
                <a:off x="6280150" y="2335213"/>
                <a:ext cx="25400" cy="26988"/>
              </a:xfrm>
              <a:custGeom>
                <a:avLst/>
                <a:gdLst>
                  <a:gd name="T0" fmla="*/ 29 w 61"/>
                  <a:gd name="T1" fmla="*/ 70 h 70"/>
                  <a:gd name="T2" fmla="*/ 17 w 61"/>
                  <a:gd name="T3" fmla="*/ 61 h 70"/>
                  <a:gd name="T4" fmla="*/ 3 w 61"/>
                  <a:gd name="T5" fmla="*/ 42 h 70"/>
                  <a:gd name="T6" fmla="*/ 0 w 61"/>
                  <a:gd name="T7" fmla="*/ 31 h 70"/>
                  <a:gd name="T8" fmla="*/ 28 w 61"/>
                  <a:gd name="T9" fmla="*/ 1 h 70"/>
                  <a:gd name="T10" fmla="*/ 29 w 61"/>
                  <a:gd name="T11" fmla="*/ 0 h 70"/>
                  <a:gd name="T12" fmla="*/ 39 w 61"/>
                  <a:gd name="T13" fmla="*/ 13 h 70"/>
                  <a:gd name="T14" fmla="*/ 51 w 61"/>
                  <a:gd name="T15" fmla="*/ 25 h 70"/>
                  <a:gd name="T16" fmla="*/ 56 w 61"/>
                  <a:gd name="T17" fmla="*/ 30 h 70"/>
                  <a:gd name="T18" fmla="*/ 61 w 61"/>
                  <a:gd name="T19" fmla="*/ 34 h 70"/>
                  <a:gd name="T20" fmla="*/ 29 w 61"/>
                  <a:gd name="T21"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70">
                    <a:moveTo>
                      <a:pt x="29" y="70"/>
                    </a:moveTo>
                    <a:lnTo>
                      <a:pt x="17" y="61"/>
                    </a:lnTo>
                    <a:lnTo>
                      <a:pt x="3" y="42"/>
                    </a:lnTo>
                    <a:lnTo>
                      <a:pt x="0" y="31"/>
                    </a:lnTo>
                    <a:lnTo>
                      <a:pt x="28" y="1"/>
                    </a:lnTo>
                    <a:lnTo>
                      <a:pt x="29" y="0"/>
                    </a:lnTo>
                    <a:lnTo>
                      <a:pt x="39" y="13"/>
                    </a:lnTo>
                    <a:lnTo>
                      <a:pt x="51" y="25"/>
                    </a:lnTo>
                    <a:lnTo>
                      <a:pt x="56" y="30"/>
                    </a:lnTo>
                    <a:lnTo>
                      <a:pt x="61" y="34"/>
                    </a:lnTo>
                    <a:lnTo>
                      <a:pt x="29" y="70"/>
                    </a:lnTo>
                    <a:close/>
                  </a:path>
                </a:pathLst>
              </a:custGeom>
              <a:solidFill>
                <a:srgbClr val="A882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1"/>
              <p:cNvSpPr>
                <a:spLocks/>
              </p:cNvSpPr>
              <p:nvPr/>
            </p:nvSpPr>
            <p:spPr bwMode="auto">
              <a:xfrm>
                <a:off x="6291263" y="2347913"/>
                <a:ext cx="19050" cy="17463"/>
              </a:xfrm>
              <a:custGeom>
                <a:avLst/>
                <a:gdLst>
                  <a:gd name="T0" fmla="*/ 18 w 48"/>
                  <a:gd name="T1" fmla="*/ 43 h 43"/>
                  <a:gd name="T2" fmla="*/ 8 w 48"/>
                  <a:gd name="T3" fmla="*/ 40 h 43"/>
                  <a:gd name="T4" fmla="*/ 0 w 48"/>
                  <a:gd name="T5" fmla="*/ 36 h 43"/>
                  <a:gd name="T6" fmla="*/ 32 w 48"/>
                  <a:gd name="T7" fmla="*/ 0 h 43"/>
                  <a:gd name="T8" fmla="*/ 40 w 48"/>
                  <a:gd name="T9" fmla="*/ 6 h 43"/>
                  <a:gd name="T10" fmla="*/ 48 w 48"/>
                  <a:gd name="T11" fmla="*/ 11 h 43"/>
                  <a:gd name="T12" fmla="*/ 18 w 48"/>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48" h="43">
                    <a:moveTo>
                      <a:pt x="18" y="43"/>
                    </a:moveTo>
                    <a:lnTo>
                      <a:pt x="8" y="40"/>
                    </a:lnTo>
                    <a:lnTo>
                      <a:pt x="0" y="36"/>
                    </a:lnTo>
                    <a:lnTo>
                      <a:pt x="32" y="0"/>
                    </a:lnTo>
                    <a:lnTo>
                      <a:pt x="40" y="6"/>
                    </a:lnTo>
                    <a:lnTo>
                      <a:pt x="48" y="11"/>
                    </a:lnTo>
                    <a:lnTo>
                      <a:pt x="18" y="43"/>
                    </a:lnTo>
                    <a:close/>
                  </a:path>
                </a:pathLst>
              </a:custGeom>
              <a:solidFill>
                <a:srgbClr val="957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62"/>
              <p:cNvSpPr>
                <a:spLocks/>
              </p:cNvSpPr>
              <p:nvPr/>
            </p:nvSpPr>
            <p:spPr bwMode="auto">
              <a:xfrm>
                <a:off x="7399338" y="504825"/>
                <a:ext cx="866775" cy="669925"/>
              </a:xfrm>
              <a:custGeom>
                <a:avLst/>
                <a:gdLst>
                  <a:gd name="T0" fmla="*/ 1442 w 2184"/>
                  <a:gd name="T1" fmla="*/ 140 h 1692"/>
                  <a:gd name="T2" fmla="*/ 1473 w 2184"/>
                  <a:gd name="T3" fmla="*/ 114 h 1692"/>
                  <a:gd name="T4" fmla="*/ 1536 w 2184"/>
                  <a:gd name="T5" fmla="*/ 70 h 1692"/>
                  <a:gd name="T6" fmla="*/ 1595 w 2184"/>
                  <a:gd name="T7" fmla="*/ 38 h 1692"/>
                  <a:gd name="T8" fmla="*/ 1655 w 2184"/>
                  <a:gd name="T9" fmla="*/ 16 h 1692"/>
                  <a:gd name="T10" fmla="*/ 1713 w 2184"/>
                  <a:gd name="T11" fmla="*/ 4 h 1692"/>
                  <a:gd name="T12" fmla="*/ 1769 w 2184"/>
                  <a:gd name="T13" fmla="*/ 0 h 1692"/>
                  <a:gd name="T14" fmla="*/ 1823 w 2184"/>
                  <a:gd name="T15" fmla="*/ 4 h 1692"/>
                  <a:gd name="T16" fmla="*/ 1874 w 2184"/>
                  <a:gd name="T17" fmla="*/ 16 h 1692"/>
                  <a:gd name="T18" fmla="*/ 1945 w 2184"/>
                  <a:gd name="T19" fmla="*/ 43 h 1692"/>
                  <a:gd name="T20" fmla="*/ 2028 w 2184"/>
                  <a:gd name="T21" fmla="*/ 96 h 1692"/>
                  <a:gd name="T22" fmla="*/ 2096 w 2184"/>
                  <a:gd name="T23" fmla="*/ 164 h 1692"/>
                  <a:gd name="T24" fmla="*/ 2143 w 2184"/>
                  <a:gd name="T25" fmla="*/ 236 h 1692"/>
                  <a:gd name="T26" fmla="*/ 2159 w 2184"/>
                  <a:gd name="T27" fmla="*/ 272 h 1692"/>
                  <a:gd name="T28" fmla="*/ 2172 w 2184"/>
                  <a:gd name="T29" fmla="*/ 309 h 1692"/>
                  <a:gd name="T30" fmla="*/ 2184 w 2184"/>
                  <a:gd name="T31" fmla="*/ 383 h 1692"/>
                  <a:gd name="T32" fmla="*/ 2184 w 2184"/>
                  <a:gd name="T33" fmla="*/ 455 h 1692"/>
                  <a:gd name="T34" fmla="*/ 2173 w 2184"/>
                  <a:gd name="T35" fmla="*/ 526 h 1692"/>
                  <a:gd name="T36" fmla="*/ 2154 w 2184"/>
                  <a:gd name="T37" fmla="*/ 596 h 1692"/>
                  <a:gd name="T38" fmla="*/ 2128 w 2184"/>
                  <a:gd name="T39" fmla="*/ 663 h 1692"/>
                  <a:gd name="T40" fmla="*/ 2081 w 2184"/>
                  <a:gd name="T41" fmla="*/ 757 h 1692"/>
                  <a:gd name="T42" fmla="*/ 2048 w 2184"/>
                  <a:gd name="T43" fmla="*/ 814 h 1692"/>
                  <a:gd name="T44" fmla="*/ 2026 w 2184"/>
                  <a:gd name="T45" fmla="*/ 848 h 1692"/>
                  <a:gd name="T46" fmla="*/ 1976 w 2184"/>
                  <a:gd name="T47" fmla="*/ 910 h 1692"/>
                  <a:gd name="T48" fmla="*/ 1921 w 2184"/>
                  <a:gd name="T49" fmla="*/ 968 h 1692"/>
                  <a:gd name="T50" fmla="*/ 1858 w 2184"/>
                  <a:gd name="T51" fmla="*/ 1020 h 1692"/>
                  <a:gd name="T52" fmla="*/ 1760 w 2184"/>
                  <a:gd name="T53" fmla="*/ 1092 h 1692"/>
                  <a:gd name="T54" fmla="*/ 1621 w 2184"/>
                  <a:gd name="T55" fmla="*/ 1171 h 1692"/>
                  <a:gd name="T56" fmla="*/ 1552 w 2184"/>
                  <a:gd name="T57" fmla="*/ 1203 h 1692"/>
                  <a:gd name="T58" fmla="*/ 1488 w 2184"/>
                  <a:gd name="T59" fmla="*/ 1233 h 1692"/>
                  <a:gd name="T60" fmla="*/ 1326 w 2184"/>
                  <a:gd name="T61" fmla="*/ 1296 h 1692"/>
                  <a:gd name="T62" fmla="*/ 1026 w 2184"/>
                  <a:gd name="T63" fmla="*/ 1397 h 1692"/>
                  <a:gd name="T64" fmla="*/ 576 w 2184"/>
                  <a:gd name="T65" fmla="*/ 1534 h 1692"/>
                  <a:gd name="T66" fmla="*/ 159 w 2184"/>
                  <a:gd name="T67" fmla="*/ 1649 h 1692"/>
                  <a:gd name="T68" fmla="*/ 0 w 2184"/>
                  <a:gd name="T69" fmla="*/ 1692 h 1692"/>
                  <a:gd name="T70" fmla="*/ 1442 w 2184"/>
                  <a:gd name="T71" fmla="*/ 140 h 1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84" h="1692">
                    <a:moveTo>
                      <a:pt x="1442" y="140"/>
                    </a:moveTo>
                    <a:lnTo>
                      <a:pt x="1473" y="114"/>
                    </a:lnTo>
                    <a:lnTo>
                      <a:pt x="1536" y="70"/>
                    </a:lnTo>
                    <a:lnTo>
                      <a:pt x="1595" y="38"/>
                    </a:lnTo>
                    <a:lnTo>
                      <a:pt x="1655" y="16"/>
                    </a:lnTo>
                    <a:lnTo>
                      <a:pt x="1713" y="4"/>
                    </a:lnTo>
                    <a:lnTo>
                      <a:pt x="1769" y="0"/>
                    </a:lnTo>
                    <a:lnTo>
                      <a:pt x="1823" y="4"/>
                    </a:lnTo>
                    <a:lnTo>
                      <a:pt x="1874" y="16"/>
                    </a:lnTo>
                    <a:lnTo>
                      <a:pt x="1945" y="43"/>
                    </a:lnTo>
                    <a:lnTo>
                      <a:pt x="2028" y="96"/>
                    </a:lnTo>
                    <a:lnTo>
                      <a:pt x="2096" y="164"/>
                    </a:lnTo>
                    <a:lnTo>
                      <a:pt x="2143" y="236"/>
                    </a:lnTo>
                    <a:lnTo>
                      <a:pt x="2159" y="272"/>
                    </a:lnTo>
                    <a:lnTo>
                      <a:pt x="2172" y="309"/>
                    </a:lnTo>
                    <a:lnTo>
                      <a:pt x="2184" y="383"/>
                    </a:lnTo>
                    <a:lnTo>
                      <a:pt x="2184" y="455"/>
                    </a:lnTo>
                    <a:lnTo>
                      <a:pt x="2173" y="526"/>
                    </a:lnTo>
                    <a:lnTo>
                      <a:pt x="2154" y="596"/>
                    </a:lnTo>
                    <a:lnTo>
                      <a:pt x="2128" y="663"/>
                    </a:lnTo>
                    <a:lnTo>
                      <a:pt x="2081" y="757"/>
                    </a:lnTo>
                    <a:lnTo>
                      <a:pt x="2048" y="814"/>
                    </a:lnTo>
                    <a:lnTo>
                      <a:pt x="2026" y="848"/>
                    </a:lnTo>
                    <a:lnTo>
                      <a:pt x="1976" y="910"/>
                    </a:lnTo>
                    <a:lnTo>
                      <a:pt x="1921" y="968"/>
                    </a:lnTo>
                    <a:lnTo>
                      <a:pt x="1858" y="1020"/>
                    </a:lnTo>
                    <a:lnTo>
                      <a:pt x="1760" y="1092"/>
                    </a:lnTo>
                    <a:lnTo>
                      <a:pt x="1621" y="1171"/>
                    </a:lnTo>
                    <a:lnTo>
                      <a:pt x="1552" y="1203"/>
                    </a:lnTo>
                    <a:lnTo>
                      <a:pt x="1488" y="1233"/>
                    </a:lnTo>
                    <a:lnTo>
                      <a:pt x="1326" y="1296"/>
                    </a:lnTo>
                    <a:lnTo>
                      <a:pt x="1026" y="1397"/>
                    </a:lnTo>
                    <a:lnTo>
                      <a:pt x="576" y="1534"/>
                    </a:lnTo>
                    <a:lnTo>
                      <a:pt x="159" y="1649"/>
                    </a:lnTo>
                    <a:lnTo>
                      <a:pt x="0" y="1692"/>
                    </a:lnTo>
                    <a:lnTo>
                      <a:pt x="1442" y="140"/>
                    </a:lnTo>
                    <a:close/>
                  </a:path>
                </a:pathLst>
              </a:custGeom>
              <a:solidFill>
                <a:srgbClr val="9B1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63"/>
              <p:cNvSpPr>
                <a:spLocks/>
              </p:cNvSpPr>
              <p:nvPr/>
            </p:nvSpPr>
            <p:spPr bwMode="auto">
              <a:xfrm>
                <a:off x="7399338" y="484188"/>
                <a:ext cx="785813" cy="690563"/>
              </a:xfrm>
              <a:custGeom>
                <a:avLst/>
                <a:gdLst>
                  <a:gd name="T0" fmla="*/ 1444 w 1976"/>
                  <a:gd name="T1" fmla="*/ 190 h 1742"/>
                  <a:gd name="T2" fmla="*/ 1502 w 1976"/>
                  <a:gd name="T3" fmla="*/ 136 h 1742"/>
                  <a:gd name="T4" fmla="*/ 1609 w 1976"/>
                  <a:gd name="T5" fmla="*/ 58 h 1742"/>
                  <a:gd name="T6" fmla="*/ 1705 w 1976"/>
                  <a:gd name="T7" fmla="*/ 14 h 1742"/>
                  <a:gd name="T8" fmla="*/ 1787 w 1976"/>
                  <a:gd name="T9" fmla="*/ 0 h 1742"/>
                  <a:gd name="T10" fmla="*/ 1856 w 1976"/>
                  <a:gd name="T11" fmla="*/ 7 h 1742"/>
                  <a:gd name="T12" fmla="*/ 1909 w 1976"/>
                  <a:gd name="T13" fmla="*/ 33 h 1742"/>
                  <a:gd name="T14" fmla="*/ 1948 w 1976"/>
                  <a:gd name="T15" fmla="*/ 74 h 1742"/>
                  <a:gd name="T16" fmla="*/ 1970 w 1976"/>
                  <a:gd name="T17" fmla="*/ 123 h 1742"/>
                  <a:gd name="T18" fmla="*/ 1974 w 1976"/>
                  <a:gd name="T19" fmla="*/ 149 h 1742"/>
                  <a:gd name="T20" fmla="*/ 1976 w 1976"/>
                  <a:gd name="T21" fmla="*/ 176 h 1742"/>
                  <a:gd name="T22" fmla="*/ 1971 w 1976"/>
                  <a:gd name="T23" fmla="*/ 233 h 1742"/>
                  <a:gd name="T24" fmla="*/ 1956 w 1976"/>
                  <a:gd name="T25" fmla="*/ 291 h 1742"/>
                  <a:gd name="T26" fmla="*/ 1932 w 1976"/>
                  <a:gd name="T27" fmla="*/ 351 h 1742"/>
                  <a:gd name="T28" fmla="*/ 1887 w 1976"/>
                  <a:gd name="T29" fmla="*/ 442 h 1742"/>
                  <a:gd name="T30" fmla="*/ 1814 w 1976"/>
                  <a:gd name="T31" fmla="*/ 557 h 1742"/>
                  <a:gd name="T32" fmla="*/ 1775 w 1976"/>
                  <a:gd name="T33" fmla="*/ 609 h 1742"/>
                  <a:gd name="T34" fmla="*/ 1727 w 1976"/>
                  <a:gd name="T35" fmla="*/ 672 h 1742"/>
                  <a:gd name="T36" fmla="*/ 1616 w 1976"/>
                  <a:gd name="T37" fmla="*/ 789 h 1742"/>
                  <a:gd name="T38" fmla="*/ 1494 w 1976"/>
                  <a:gd name="T39" fmla="*/ 893 h 1742"/>
                  <a:gd name="T40" fmla="*/ 1370 w 1976"/>
                  <a:gd name="T41" fmla="*/ 986 h 1742"/>
                  <a:gd name="T42" fmla="*/ 1309 w 1976"/>
                  <a:gd name="T43" fmla="*/ 1026 h 1742"/>
                  <a:gd name="T44" fmla="*/ 1191 w 1976"/>
                  <a:gd name="T45" fmla="*/ 1103 h 1742"/>
                  <a:gd name="T46" fmla="*/ 859 w 1976"/>
                  <a:gd name="T47" fmla="*/ 1292 h 1742"/>
                  <a:gd name="T48" fmla="*/ 290 w 1976"/>
                  <a:gd name="T49" fmla="*/ 1594 h 1742"/>
                  <a:gd name="T50" fmla="*/ 0 w 1976"/>
                  <a:gd name="T51" fmla="*/ 1742 h 1742"/>
                  <a:gd name="T52" fmla="*/ 1444 w 1976"/>
                  <a:gd name="T53" fmla="*/ 190 h 1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76" h="1742">
                    <a:moveTo>
                      <a:pt x="1444" y="190"/>
                    </a:moveTo>
                    <a:lnTo>
                      <a:pt x="1502" y="136"/>
                    </a:lnTo>
                    <a:lnTo>
                      <a:pt x="1609" y="58"/>
                    </a:lnTo>
                    <a:lnTo>
                      <a:pt x="1705" y="14"/>
                    </a:lnTo>
                    <a:lnTo>
                      <a:pt x="1787" y="0"/>
                    </a:lnTo>
                    <a:lnTo>
                      <a:pt x="1856" y="7"/>
                    </a:lnTo>
                    <a:lnTo>
                      <a:pt x="1909" y="33"/>
                    </a:lnTo>
                    <a:lnTo>
                      <a:pt x="1948" y="74"/>
                    </a:lnTo>
                    <a:lnTo>
                      <a:pt x="1970" y="123"/>
                    </a:lnTo>
                    <a:lnTo>
                      <a:pt x="1974" y="149"/>
                    </a:lnTo>
                    <a:lnTo>
                      <a:pt x="1976" y="176"/>
                    </a:lnTo>
                    <a:lnTo>
                      <a:pt x="1971" y="233"/>
                    </a:lnTo>
                    <a:lnTo>
                      <a:pt x="1956" y="291"/>
                    </a:lnTo>
                    <a:lnTo>
                      <a:pt x="1932" y="351"/>
                    </a:lnTo>
                    <a:lnTo>
                      <a:pt x="1887" y="442"/>
                    </a:lnTo>
                    <a:lnTo>
                      <a:pt x="1814" y="557"/>
                    </a:lnTo>
                    <a:lnTo>
                      <a:pt x="1775" y="609"/>
                    </a:lnTo>
                    <a:lnTo>
                      <a:pt x="1727" y="672"/>
                    </a:lnTo>
                    <a:lnTo>
                      <a:pt x="1616" y="789"/>
                    </a:lnTo>
                    <a:lnTo>
                      <a:pt x="1494" y="893"/>
                    </a:lnTo>
                    <a:lnTo>
                      <a:pt x="1370" y="986"/>
                    </a:lnTo>
                    <a:lnTo>
                      <a:pt x="1309" y="1026"/>
                    </a:lnTo>
                    <a:lnTo>
                      <a:pt x="1191" y="1103"/>
                    </a:lnTo>
                    <a:lnTo>
                      <a:pt x="859" y="1292"/>
                    </a:lnTo>
                    <a:lnTo>
                      <a:pt x="290" y="1594"/>
                    </a:lnTo>
                    <a:lnTo>
                      <a:pt x="0" y="1742"/>
                    </a:lnTo>
                    <a:lnTo>
                      <a:pt x="1444" y="190"/>
                    </a:lnTo>
                    <a:close/>
                  </a:path>
                </a:pathLst>
              </a:custGeom>
              <a:solidFill>
                <a:srgbClr val="7215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64"/>
              <p:cNvSpPr>
                <a:spLocks/>
              </p:cNvSpPr>
              <p:nvPr/>
            </p:nvSpPr>
            <p:spPr bwMode="auto">
              <a:xfrm>
                <a:off x="7399338" y="500063"/>
                <a:ext cx="785813" cy="674688"/>
              </a:xfrm>
              <a:custGeom>
                <a:avLst/>
                <a:gdLst>
                  <a:gd name="T0" fmla="*/ 1777 w 1978"/>
                  <a:gd name="T1" fmla="*/ 570 h 1702"/>
                  <a:gd name="T2" fmla="*/ 1815 w 1978"/>
                  <a:gd name="T3" fmla="*/ 517 h 1702"/>
                  <a:gd name="T4" fmla="*/ 1889 w 1978"/>
                  <a:gd name="T5" fmla="*/ 402 h 1702"/>
                  <a:gd name="T6" fmla="*/ 1934 w 1978"/>
                  <a:gd name="T7" fmla="*/ 312 h 1702"/>
                  <a:gd name="T8" fmla="*/ 1958 w 1978"/>
                  <a:gd name="T9" fmla="*/ 251 h 1702"/>
                  <a:gd name="T10" fmla="*/ 1973 w 1978"/>
                  <a:gd name="T11" fmla="*/ 193 h 1702"/>
                  <a:gd name="T12" fmla="*/ 1978 w 1978"/>
                  <a:gd name="T13" fmla="*/ 136 h 1702"/>
                  <a:gd name="T14" fmla="*/ 1976 w 1978"/>
                  <a:gd name="T15" fmla="*/ 109 h 1702"/>
                  <a:gd name="T16" fmla="*/ 1971 w 1978"/>
                  <a:gd name="T17" fmla="*/ 79 h 1702"/>
                  <a:gd name="T18" fmla="*/ 1948 w 1978"/>
                  <a:gd name="T19" fmla="*/ 35 h 1702"/>
                  <a:gd name="T20" fmla="*/ 1929 w 1978"/>
                  <a:gd name="T21" fmla="*/ 10 h 1702"/>
                  <a:gd name="T22" fmla="*/ 1916 w 1978"/>
                  <a:gd name="T23" fmla="*/ 0 h 1702"/>
                  <a:gd name="T24" fmla="*/ 1933 w 1978"/>
                  <a:gd name="T25" fmla="*/ 21 h 1702"/>
                  <a:gd name="T26" fmla="*/ 1955 w 1978"/>
                  <a:gd name="T27" fmla="*/ 69 h 1702"/>
                  <a:gd name="T28" fmla="*/ 1959 w 1978"/>
                  <a:gd name="T29" fmla="*/ 93 h 1702"/>
                  <a:gd name="T30" fmla="*/ 1961 w 1978"/>
                  <a:gd name="T31" fmla="*/ 120 h 1702"/>
                  <a:gd name="T32" fmla="*/ 1956 w 1978"/>
                  <a:gd name="T33" fmla="*/ 177 h 1702"/>
                  <a:gd name="T34" fmla="*/ 1941 w 1978"/>
                  <a:gd name="T35" fmla="*/ 236 h 1702"/>
                  <a:gd name="T36" fmla="*/ 1917 w 1978"/>
                  <a:gd name="T37" fmla="*/ 297 h 1702"/>
                  <a:gd name="T38" fmla="*/ 1872 w 1978"/>
                  <a:gd name="T39" fmla="*/ 386 h 1702"/>
                  <a:gd name="T40" fmla="*/ 1798 w 1978"/>
                  <a:gd name="T41" fmla="*/ 501 h 1702"/>
                  <a:gd name="T42" fmla="*/ 1761 w 1978"/>
                  <a:gd name="T43" fmla="*/ 555 h 1702"/>
                  <a:gd name="T44" fmla="*/ 1713 w 1978"/>
                  <a:gd name="T45" fmla="*/ 617 h 1702"/>
                  <a:gd name="T46" fmla="*/ 1601 w 1978"/>
                  <a:gd name="T47" fmla="*/ 733 h 1702"/>
                  <a:gd name="T48" fmla="*/ 1479 w 1978"/>
                  <a:gd name="T49" fmla="*/ 837 h 1702"/>
                  <a:gd name="T50" fmla="*/ 1355 w 1978"/>
                  <a:gd name="T51" fmla="*/ 930 h 1702"/>
                  <a:gd name="T52" fmla="*/ 1294 w 1978"/>
                  <a:gd name="T53" fmla="*/ 972 h 1702"/>
                  <a:gd name="T54" fmla="*/ 1184 w 1978"/>
                  <a:gd name="T55" fmla="*/ 1043 h 1702"/>
                  <a:gd name="T56" fmla="*/ 875 w 1978"/>
                  <a:gd name="T57" fmla="*/ 1219 h 1702"/>
                  <a:gd name="T58" fmla="*/ 339 w 1978"/>
                  <a:gd name="T59" fmla="*/ 1506 h 1702"/>
                  <a:gd name="T60" fmla="*/ 43 w 1978"/>
                  <a:gd name="T61" fmla="*/ 1656 h 1702"/>
                  <a:gd name="T62" fmla="*/ 0 w 1978"/>
                  <a:gd name="T63" fmla="*/ 1702 h 1702"/>
                  <a:gd name="T64" fmla="*/ 292 w 1978"/>
                  <a:gd name="T65" fmla="*/ 1554 h 1702"/>
                  <a:gd name="T66" fmla="*/ 861 w 1978"/>
                  <a:gd name="T67" fmla="*/ 1253 h 1702"/>
                  <a:gd name="T68" fmla="*/ 1193 w 1978"/>
                  <a:gd name="T69" fmla="*/ 1063 h 1702"/>
                  <a:gd name="T70" fmla="*/ 1311 w 1978"/>
                  <a:gd name="T71" fmla="*/ 987 h 1702"/>
                  <a:gd name="T72" fmla="*/ 1372 w 1978"/>
                  <a:gd name="T73" fmla="*/ 946 h 1702"/>
                  <a:gd name="T74" fmla="*/ 1496 w 1978"/>
                  <a:gd name="T75" fmla="*/ 854 h 1702"/>
                  <a:gd name="T76" fmla="*/ 1618 w 1978"/>
                  <a:gd name="T77" fmla="*/ 749 h 1702"/>
                  <a:gd name="T78" fmla="*/ 1729 w 1978"/>
                  <a:gd name="T79" fmla="*/ 632 h 1702"/>
                  <a:gd name="T80" fmla="*/ 1777 w 1978"/>
                  <a:gd name="T81" fmla="*/ 57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78" h="1702">
                    <a:moveTo>
                      <a:pt x="1777" y="570"/>
                    </a:moveTo>
                    <a:lnTo>
                      <a:pt x="1815" y="517"/>
                    </a:lnTo>
                    <a:lnTo>
                      <a:pt x="1889" y="402"/>
                    </a:lnTo>
                    <a:lnTo>
                      <a:pt x="1934" y="312"/>
                    </a:lnTo>
                    <a:lnTo>
                      <a:pt x="1958" y="251"/>
                    </a:lnTo>
                    <a:lnTo>
                      <a:pt x="1973" y="193"/>
                    </a:lnTo>
                    <a:lnTo>
                      <a:pt x="1978" y="136"/>
                    </a:lnTo>
                    <a:lnTo>
                      <a:pt x="1976" y="109"/>
                    </a:lnTo>
                    <a:lnTo>
                      <a:pt x="1971" y="79"/>
                    </a:lnTo>
                    <a:lnTo>
                      <a:pt x="1948" y="35"/>
                    </a:lnTo>
                    <a:lnTo>
                      <a:pt x="1929" y="10"/>
                    </a:lnTo>
                    <a:lnTo>
                      <a:pt x="1916" y="0"/>
                    </a:lnTo>
                    <a:lnTo>
                      <a:pt x="1933" y="21"/>
                    </a:lnTo>
                    <a:lnTo>
                      <a:pt x="1955" y="69"/>
                    </a:lnTo>
                    <a:lnTo>
                      <a:pt x="1959" y="93"/>
                    </a:lnTo>
                    <a:lnTo>
                      <a:pt x="1961" y="120"/>
                    </a:lnTo>
                    <a:lnTo>
                      <a:pt x="1956" y="177"/>
                    </a:lnTo>
                    <a:lnTo>
                      <a:pt x="1941" y="236"/>
                    </a:lnTo>
                    <a:lnTo>
                      <a:pt x="1917" y="297"/>
                    </a:lnTo>
                    <a:lnTo>
                      <a:pt x="1872" y="386"/>
                    </a:lnTo>
                    <a:lnTo>
                      <a:pt x="1798" y="501"/>
                    </a:lnTo>
                    <a:lnTo>
                      <a:pt x="1761" y="555"/>
                    </a:lnTo>
                    <a:lnTo>
                      <a:pt x="1713" y="617"/>
                    </a:lnTo>
                    <a:lnTo>
                      <a:pt x="1601" y="733"/>
                    </a:lnTo>
                    <a:lnTo>
                      <a:pt x="1479" y="837"/>
                    </a:lnTo>
                    <a:lnTo>
                      <a:pt x="1355" y="930"/>
                    </a:lnTo>
                    <a:lnTo>
                      <a:pt x="1294" y="972"/>
                    </a:lnTo>
                    <a:lnTo>
                      <a:pt x="1184" y="1043"/>
                    </a:lnTo>
                    <a:lnTo>
                      <a:pt x="875" y="1219"/>
                    </a:lnTo>
                    <a:lnTo>
                      <a:pt x="339" y="1506"/>
                    </a:lnTo>
                    <a:lnTo>
                      <a:pt x="43" y="1656"/>
                    </a:lnTo>
                    <a:lnTo>
                      <a:pt x="0" y="1702"/>
                    </a:lnTo>
                    <a:lnTo>
                      <a:pt x="292" y="1554"/>
                    </a:lnTo>
                    <a:lnTo>
                      <a:pt x="861" y="1253"/>
                    </a:lnTo>
                    <a:lnTo>
                      <a:pt x="1193" y="1063"/>
                    </a:lnTo>
                    <a:lnTo>
                      <a:pt x="1311" y="987"/>
                    </a:lnTo>
                    <a:lnTo>
                      <a:pt x="1372" y="946"/>
                    </a:lnTo>
                    <a:lnTo>
                      <a:pt x="1496" y="854"/>
                    </a:lnTo>
                    <a:lnTo>
                      <a:pt x="1618" y="749"/>
                    </a:lnTo>
                    <a:lnTo>
                      <a:pt x="1729" y="632"/>
                    </a:lnTo>
                    <a:lnTo>
                      <a:pt x="1777" y="570"/>
                    </a:lnTo>
                    <a:close/>
                  </a:path>
                </a:pathLst>
              </a:custGeom>
              <a:solidFill>
                <a:srgbClr val="BE1C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65"/>
              <p:cNvSpPr>
                <a:spLocks/>
              </p:cNvSpPr>
              <p:nvPr/>
            </p:nvSpPr>
            <p:spPr bwMode="auto">
              <a:xfrm>
                <a:off x="7399338" y="328613"/>
                <a:ext cx="660400" cy="846138"/>
              </a:xfrm>
              <a:custGeom>
                <a:avLst/>
                <a:gdLst>
                  <a:gd name="T0" fmla="*/ 1486 w 1663"/>
                  <a:gd name="T1" fmla="*/ 536 h 2134"/>
                  <a:gd name="T2" fmla="*/ 1538 w 1663"/>
                  <a:gd name="T3" fmla="*/ 471 h 2134"/>
                  <a:gd name="T4" fmla="*/ 1611 w 1663"/>
                  <a:gd name="T5" fmla="*/ 355 h 2134"/>
                  <a:gd name="T6" fmla="*/ 1651 w 1663"/>
                  <a:gd name="T7" fmla="*/ 257 h 2134"/>
                  <a:gd name="T8" fmla="*/ 1663 w 1663"/>
                  <a:gd name="T9" fmla="*/ 173 h 2134"/>
                  <a:gd name="T10" fmla="*/ 1651 w 1663"/>
                  <a:gd name="T11" fmla="*/ 105 h 2134"/>
                  <a:gd name="T12" fmla="*/ 1622 w 1663"/>
                  <a:gd name="T13" fmla="*/ 55 h 2134"/>
                  <a:gd name="T14" fmla="*/ 1581 w 1663"/>
                  <a:gd name="T15" fmla="*/ 20 h 2134"/>
                  <a:gd name="T16" fmla="*/ 1530 w 1663"/>
                  <a:gd name="T17" fmla="*/ 3 h 2134"/>
                  <a:gd name="T18" fmla="*/ 1504 w 1663"/>
                  <a:gd name="T19" fmla="*/ 0 h 2134"/>
                  <a:gd name="T20" fmla="*/ 1477 w 1663"/>
                  <a:gd name="T21" fmla="*/ 2 h 2134"/>
                  <a:gd name="T22" fmla="*/ 1420 w 1663"/>
                  <a:gd name="T23" fmla="*/ 12 h 2134"/>
                  <a:gd name="T24" fmla="*/ 1362 w 1663"/>
                  <a:gd name="T25" fmla="*/ 33 h 2134"/>
                  <a:gd name="T26" fmla="*/ 1304 w 1663"/>
                  <a:gd name="T27" fmla="*/ 62 h 2134"/>
                  <a:gd name="T28" fmla="*/ 1215 w 1663"/>
                  <a:gd name="T29" fmla="*/ 117 h 2134"/>
                  <a:gd name="T30" fmla="*/ 1104 w 1663"/>
                  <a:gd name="T31" fmla="*/ 201 h 2134"/>
                  <a:gd name="T32" fmla="*/ 1053 w 1663"/>
                  <a:gd name="T33" fmla="*/ 245 h 2134"/>
                  <a:gd name="T34" fmla="*/ 991 w 1663"/>
                  <a:gd name="T35" fmla="*/ 300 h 2134"/>
                  <a:gd name="T36" fmla="*/ 881 w 1663"/>
                  <a:gd name="T37" fmla="*/ 423 h 2134"/>
                  <a:gd name="T38" fmla="*/ 781 w 1663"/>
                  <a:gd name="T39" fmla="*/ 555 h 2134"/>
                  <a:gd name="T40" fmla="*/ 694 w 1663"/>
                  <a:gd name="T41" fmla="*/ 688 h 2134"/>
                  <a:gd name="T42" fmla="*/ 656 w 1663"/>
                  <a:gd name="T43" fmla="*/ 752 h 2134"/>
                  <a:gd name="T44" fmla="*/ 586 w 1663"/>
                  <a:gd name="T45" fmla="*/ 878 h 2134"/>
                  <a:gd name="T46" fmla="*/ 411 w 1663"/>
                  <a:gd name="T47" fmla="*/ 1229 h 2134"/>
                  <a:gd name="T48" fmla="*/ 133 w 1663"/>
                  <a:gd name="T49" fmla="*/ 1828 h 2134"/>
                  <a:gd name="T50" fmla="*/ 0 w 1663"/>
                  <a:gd name="T51" fmla="*/ 2134 h 2134"/>
                  <a:gd name="T52" fmla="*/ 1486 w 1663"/>
                  <a:gd name="T53" fmla="*/ 536 h 2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63" h="2134">
                    <a:moveTo>
                      <a:pt x="1486" y="536"/>
                    </a:moveTo>
                    <a:lnTo>
                      <a:pt x="1538" y="471"/>
                    </a:lnTo>
                    <a:lnTo>
                      <a:pt x="1611" y="355"/>
                    </a:lnTo>
                    <a:lnTo>
                      <a:pt x="1651" y="257"/>
                    </a:lnTo>
                    <a:lnTo>
                      <a:pt x="1663" y="173"/>
                    </a:lnTo>
                    <a:lnTo>
                      <a:pt x="1651" y="105"/>
                    </a:lnTo>
                    <a:lnTo>
                      <a:pt x="1622" y="55"/>
                    </a:lnTo>
                    <a:lnTo>
                      <a:pt x="1581" y="20"/>
                    </a:lnTo>
                    <a:lnTo>
                      <a:pt x="1530" y="3"/>
                    </a:lnTo>
                    <a:lnTo>
                      <a:pt x="1504" y="0"/>
                    </a:lnTo>
                    <a:lnTo>
                      <a:pt x="1477" y="2"/>
                    </a:lnTo>
                    <a:lnTo>
                      <a:pt x="1420" y="12"/>
                    </a:lnTo>
                    <a:lnTo>
                      <a:pt x="1362" y="33"/>
                    </a:lnTo>
                    <a:lnTo>
                      <a:pt x="1304" y="62"/>
                    </a:lnTo>
                    <a:lnTo>
                      <a:pt x="1215" y="117"/>
                    </a:lnTo>
                    <a:lnTo>
                      <a:pt x="1104" y="201"/>
                    </a:lnTo>
                    <a:lnTo>
                      <a:pt x="1053" y="245"/>
                    </a:lnTo>
                    <a:lnTo>
                      <a:pt x="991" y="300"/>
                    </a:lnTo>
                    <a:lnTo>
                      <a:pt x="881" y="423"/>
                    </a:lnTo>
                    <a:lnTo>
                      <a:pt x="781" y="555"/>
                    </a:lnTo>
                    <a:lnTo>
                      <a:pt x="694" y="688"/>
                    </a:lnTo>
                    <a:lnTo>
                      <a:pt x="656" y="752"/>
                    </a:lnTo>
                    <a:lnTo>
                      <a:pt x="586" y="878"/>
                    </a:lnTo>
                    <a:lnTo>
                      <a:pt x="411" y="1229"/>
                    </a:lnTo>
                    <a:lnTo>
                      <a:pt x="133" y="1828"/>
                    </a:lnTo>
                    <a:lnTo>
                      <a:pt x="0" y="2134"/>
                    </a:lnTo>
                    <a:lnTo>
                      <a:pt x="1486" y="536"/>
                    </a:lnTo>
                    <a:close/>
                  </a:path>
                </a:pathLst>
              </a:custGeom>
              <a:solidFill>
                <a:srgbClr val="EC1F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66"/>
              <p:cNvSpPr>
                <a:spLocks/>
              </p:cNvSpPr>
              <p:nvPr/>
            </p:nvSpPr>
            <p:spPr bwMode="auto">
              <a:xfrm>
                <a:off x="7399338" y="273050"/>
                <a:ext cx="620713" cy="901700"/>
              </a:xfrm>
              <a:custGeom>
                <a:avLst/>
                <a:gdLst>
                  <a:gd name="T0" fmla="*/ 1442 w 1560"/>
                  <a:gd name="T1" fmla="*/ 722 h 2274"/>
                  <a:gd name="T2" fmla="*/ 1467 w 1560"/>
                  <a:gd name="T3" fmla="*/ 690 h 2274"/>
                  <a:gd name="T4" fmla="*/ 1506 w 1560"/>
                  <a:gd name="T5" fmla="*/ 625 h 2274"/>
                  <a:gd name="T6" fmla="*/ 1534 w 1560"/>
                  <a:gd name="T7" fmla="*/ 563 h 2274"/>
                  <a:gd name="T8" fmla="*/ 1552 w 1560"/>
                  <a:gd name="T9" fmla="*/ 502 h 2274"/>
                  <a:gd name="T10" fmla="*/ 1560 w 1560"/>
                  <a:gd name="T11" fmla="*/ 444 h 2274"/>
                  <a:gd name="T12" fmla="*/ 1560 w 1560"/>
                  <a:gd name="T13" fmla="*/ 386 h 2274"/>
                  <a:gd name="T14" fmla="*/ 1552 w 1560"/>
                  <a:gd name="T15" fmla="*/ 333 h 2274"/>
                  <a:gd name="T16" fmla="*/ 1537 w 1560"/>
                  <a:gd name="T17" fmla="*/ 283 h 2274"/>
                  <a:gd name="T18" fmla="*/ 1504 w 1560"/>
                  <a:gd name="T19" fmla="*/ 214 h 2274"/>
                  <a:gd name="T20" fmla="*/ 1445 w 1560"/>
                  <a:gd name="T21" fmla="*/ 135 h 2274"/>
                  <a:gd name="T22" fmla="*/ 1374 w 1560"/>
                  <a:gd name="T23" fmla="*/ 73 h 2274"/>
                  <a:gd name="T24" fmla="*/ 1297 w 1560"/>
                  <a:gd name="T25" fmla="*/ 30 h 2274"/>
                  <a:gd name="T26" fmla="*/ 1260 w 1560"/>
                  <a:gd name="T27" fmla="*/ 17 h 2274"/>
                  <a:gd name="T28" fmla="*/ 1223 w 1560"/>
                  <a:gd name="T29" fmla="*/ 8 h 2274"/>
                  <a:gd name="T30" fmla="*/ 1148 w 1560"/>
                  <a:gd name="T31" fmla="*/ 0 h 2274"/>
                  <a:gd name="T32" fmla="*/ 1077 w 1560"/>
                  <a:gd name="T33" fmla="*/ 5 h 2274"/>
                  <a:gd name="T34" fmla="*/ 1005 w 1560"/>
                  <a:gd name="T35" fmla="*/ 21 h 2274"/>
                  <a:gd name="T36" fmla="*/ 938 w 1560"/>
                  <a:gd name="T37" fmla="*/ 46 h 2274"/>
                  <a:gd name="T38" fmla="*/ 873 w 1560"/>
                  <a:gd name="T39" fmla="*/ 77 h 2274"/>
                  <a:gd name="T40" fmla="*/ 783 w 1560"/>
                  <a:gd name="T41" fmla="*/ 130 h 2274"/>
                  <a:gd name="T42" fmla="*/ 728 w 1560"/>
                  <a:gd name="T43" fmla="*/ 167 h 2274"/>
                  <a:gd name="T44" fmla="*/ 696 w 1560"/>
                  <a:gd name="T45" fmla="*/ 191 h 2274"/>
                  <a:gd name="T46" fmla="*/ 637 w 1560"/>
                  <a:gd name="T47" fmla="*/ 245 h 2274"/>
                  <a:gd name="T48" fmla="*/ 584 w 1560"/>
                  <a:gd name="T49" fmla="*/ 306 h 2274"/>
                  <a:gd name="T50" fmla="*/ 536 w 1560"/>
                  <a:gd name="T51" fmla="*/ 371 h 2274"/>
                  <a:gd name="T52" fmla="*/ 473 w 1560"/>
                  <a:gd name="T53" fmla="*/ 475 h 2274"/>
                  <a:gd name="T54" fmla="*/ 403 w 1560"/>
                  <a:gd name="T55" fmla="*/ 618 h 2274"/>
                  <a:gd name="T56" fmla="*/ 374 w 1560"/>
                  <a:gd name="T57" fmla="*/ 690 h 2274"/>
                  <a:gd name="T58" fmla="*/ 351 w 1560"/>
                  <a:gd name="T59" fmla="*/ 755 h 2274"/>
                  <a:gd name="T60" fmla="*/ 299 w 1560"/>
                  <a:gd name="T61" fmla="*/ 922 h 2274"/>
                  <a:gd name="T62" fmla="*/ 219 w 1560"/>
                  <a:gd name="T63" fmla="*/ 1228 h 2274"/>
                  <a:gd name="T64" fmla="*/ 116 w 1560"/>
                  <a:gd name="T65" fmla="*/ 1687 h 2274"/>
                  <a:gd name="T66" fmla="*/ 29 w 1560"/>
                  <a:gd name="T67" fmla="*/ 2110 h 2274"/>
                  <a:gd name="T68" fmla="*/ 0 w 1560"/>
                  <a:gd name="T69" fmla="*/ 2274 h 2274"/>
                  <a:gd name="T70" fmla="*/ 1442 w 1560"/>
                  <a:gd name="T71" fmla="*/ 722 h 2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60" h="2274">
                    <a:moveTo>
                      <a:pt x="1442" y="722"/>
                    </a:moveTo>
                    <a:lnTo>
                      <a:pt x="1467" y="690"/>
                    </a:lnTo>
                    <a:lnTo>
                      <a:pt x="1506" y="625"/>
                    </a:lnTo>
                    <a:lnTo>
                      <a:pt x="1534" y="563"/>
                    </a:lnTo>
                    <a:lnTo>
                      <a:pt x="1552" y="502"/>
                    </a:lnTo>
                    <a:lnTo>
                      <a:pt x="1560" y="444"/>
                    </a:lnTo>
                    <a:lnTo>
                      <a:pt x="1560" y="386"/>
                    </a:lnTo>
                    <a:lnTo>
                      <a:pt x="1552" y="333"/>
                    </a:lnTo>
                    <a:lnTo>
                      <a:pt x="1537" y="283"/>
                    </a:lnTo>
                    <a:lnTo>
                      <a:pt x="1504" y="214"/>
                    </a:lnTo>
                    <a:lnTo>
                      <a:pt x="1445" y="135"/>
                    </a:lnTo>
                    <a:lnTo>
                      <a:pt x="1374" y="73"/>
                    </a:lnTo>
                    <a:lnTo>
                      <a:pt x="1297" y="30"/>
                    </a:lnTo>
                    <a:lnTo>
                      <a:pt x="1260" y="17"/>
                    </a:lnTo>
                    <a:lnTo>
                      <a:pt x="1223" y="8"/>
                    </a:lnTo>
                    <a:lnTo>
                      <a:pt x="1148" y="0"/>
                    </a:lnTo>
                    <a:lnTo>
                      <a:pt x="1077" y="5"/>
                    </a:lnTo>
                    <a:lnTo>
                      <a:pt x="1005" y="21"/>
                    </a:lnTo>
                    <a:lnTo>
                      <a:pt x="938" y="46"/>
                    </a:lnTo>
                    <a:lnTo>
                      <a:pt x="873" y="77"/>
                    </a:lnTo>
                    <a:lnTo>
                      <a:pt x="783" y="130"/>
                    </a:lnTo>
                    <a:lnTo>
                      <a:pt x="728" y="167"/>
                    </a:lnTo>
                    <a:lnTo>
                      <a:pt x="696" y="191"/>
                    </a:lnTo>
                    <a:lnTo>
                      <a:pt x="637" y="245"/>
                    </a:lnTo>
                    <a:lnTo>
                      <a:pt x="584" y="306"/>
                    </a:lnTo>
                    <a:lnTo>
                      <a:pt x="536" y="371"/>
                    </a:lnTo>
                    <a:lnTo>
                      <a:pt x="473" y="475"/>
                    </a:lnTo>
                    <a:lnTo>
                      <a:pt x="403" y="618"/>
                    </a:lnTo>
                    <a:lnTo>
                      <a:pt x="374" y="690"/>
                    </a:lnTo>
                    <a:lnTo>
                      <a:pt x="351" y="755"/>
                    </a:lnTo>
                    <a:lnTo>
                      <a:pt x="299" y="922"/>
                    </a:lnTo>
                    <a:lnTo>
                      <a:pt x="219" y="1228"/>
                    </a:lnTo>
                    <a:lnTo>
                      <a:pt x="116" y="1687"/>
                    </a:lnTo>
                    <a:lnTo>
                      <a:pt x="29" y="2110"/>
                    </a:lnTo>
                    <a:lnTo>
                      <a:pt x="0" y="2274"/>
                    </a:lnTo>
                    <a:lnTo>
                      <a:pt x="1442" y="722"/>
                    </a:lnTo>
                    <a:close/>
                  </a:path>
                </a:pathLst>
              </a:custGeom>
              <a:solidFill>
                <a:srgbClr val="BE1C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67"/>
              <p:cNvSpPr>
                <a:spLocks/>
              </p:cNvSpPr>
              <p:nvPr/>
            </p:nvSpPr>
            <p:spPr bwMode="auto">
              <a:xfrm>
                <a:off x="6316663" y="547688"/>
                <a:ext cx="1666875" cy="1771650"/>
              </a:xfrm>
              <a:custGeom>
                <a:avLst/>
                <a:gdLst>
                  <a:gd name="T0" fmla="*/ 311 w 4199"/>
                  <a:gd name="T1" fmla="*/ 4461 h 4461"/>
                  <a:gd name="T2" fmla="*/ 0 w 4199"/>
                  <a:gd name="T3" fmla="*/ 4171 h 4461"/>
                  <a:gd name="T4" fmla="*/ 4199 w 4199"/>
                  <a:gd name="T5" fmla="*/ 0 h 4461"/>
                  <a:gd name="T6" fmla="*/ 311 w 4199"/>
                  <a:gd name="T7" fmla="*/ 4461 h 4461"/>
                </a:gdLst>
                <a:ahLst/>
                <a:cxnLst>
                  <a:cxn ang="0">
                    <a:pos x="T0" y="T1"/>
                  </a:cxn>
                  <a:cxn ang="0">
                    <a:pos x="T2" y="T3"/>
                  </a:cxn>
                  <a:cxn ang="0">
                    <a:pos x="T4" y="T5"/>
                  </a:cxn>
                  <a:cxn ang="0">
                    <a:pos x="T6" y="T7"/>
                  </a:cxn>
                </a:cxnLst>
                <a:rect l="0" t="0" r="r" b="b"/>
                <a:pathLst>
                  <a:path w="4199" h="4461">
                    <a:moveTo>
                      <a:pt x="311" y="4461"/>
                    </a:moveTo>
                    <a:lnTo>
                      <a:pt x="0" y="4171"/>
                    </a:lnTo>
                    <a:lnTo>
                      <a:pt x="4199" y="0"/>
                    </a:lnTo>
                    <a:lnTo>
                      <a:pt x="311" y="4461"/>
                    </a:lnTo>
                    <a:close/>
                  </a:path>
                </a:pathLst>
              </a:custGeom>
              <a:solidFill>
                <a:srgbClr val="BE1C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68"/>
              <p:cNvSpPr>
                <a:spLocks/>
              </p:cNvSpPr>
              <p:nvPr/>
            </p:nvSpPr>
            <p:spPr bwMode="auto">
              <a:xfrm>
                <a:off x="6284913" y="2155825"/>
                <a:ext cx="196850" cy="200025"/>
              </a:xfrm>
              <a:custGeom>
                <a:avLst/>
                <a:gdLst>
                  <a:gd name="T0" fmla="*/ 403 w 495"/>
                  <a:gd name="T1" fmla="*/ 396 h 503"/>
                  <a:gd name="T2" fmla="*/ 382 w 495"/>
                  <a:gd name="T3" fmla="*/ 416 h 503"/>
                  <a:gd name="T4" fmla="*/ 338 w 495"/>
                  <a:gd name="T5" fmla="*/ 451 h 503"/>
                  <a:gd name="T6" fmla="*/ 293 w 495"/>
                  <a:gd name="T7" fmla="*/ 477 h 503"/>
                  <a:gd name="T8" fmla="*/ 245 w 495"/>
                  <a:gd name="T9" fmla="*/ 495 h 503"/>
                  <a:gd name="T10" fmla="*/ 198 w 495"/>
                  <a:gd name="T11" fmla="*/ 503 h 503"/>
                  <a:gd name="T12" fmla="*/ 151 w 495"/>
                  <a:gd name="T13" fmla="*/ 503 h 503"/>
                  <a:gd name="T14" fmla="*/ 110 w 495"/>
                  <a:gd name="T15" fmla="*/ 493 h 503"/>
                  <a:gd name="T16" fmla="*/ 71 w 495"/>
                  <a:gd name="T17" fmla="*/ 472 h 503"/>
                  <a:gd name="T18" fmla="*/ 55 w 495"/>
                  <a:gd name="T19" fmla="*/ 459 h 503"/>
                  <a:gd name="T20" fmla="*/ 40 w 495"/>
                  <a:gd name="T21" fmla="*/ 444 h 503"/>
                  <a:gd name="T22" fmla="*/ 17 w 495"/>
                  <a:gd name="T23" fmla="*/ 406 h 503"/>
                  <a:gd name="T24" fmla="*/ 4 w 495"/>
                  <a:gd name="T25" fmla="*/ 365 h 503"/>
                  <a:gd name="T26" fmla="*/ 0 w 495"/>
                  <a:gd name="T27" fmla="*/ 319 h 503"/>
                  <a:gd name="T28" fmla="*/ 5 w 495"/>
                  <a:gd name="T29" fmla="*/ 273 h 503"/>
                  <a:gd name="T30" fmla="*/ 19 w 495"/>
                  <a:gd name="T31" fmla="*/ 223 h 503"/>
                  <a:gd name="T32" fmla="*/ 41 w 495"/>
                  <a:gd name="T33" fmla="*/ 175 h 503"/>
                  <a:gd name="T34" fmla="*/ 74 w 495"/>
                  <a:gd name="T35" fmla="*/ 129 h 503"/>
                  <a:gd name="T36" fmla="*/ 93 w 495"/>
                  <a:gd name="T37" fmla="*/ 108 h 503"/>
                  <a:gd name="T38" fmla="*/ 112 w 495"/>
                  <a:gd name="T39" fmla="*/ 87 h 503"/>
                  <a:gd name="T40" fmla="*/ 157 w 495"/>
                  <a:gd name="T41" fmla="*/ 52 h 503"/>
                  <a:gd name="T42" fmla="*/ 203 w 495"/>
                  <a:gd name="T43" fmla="*/ 26 h 503"/>
                  <a:gd name="T44" fmla="*/ 250 w 495"/>
                  <a:gd name="T45" fmla="*/ 8 h 503"/>
                  <a:gd name="T46" fmla="*/ 298 w 495"/>
                  <a:gd name="T47" fmla="*/ 0 h 503"/>
                  <a:gd name="T48" fmla="*/ 343 w 495"/>
                  <a:gd name="T49" fmla="*/ 0 h 503"/>
                  <a:gd name="T50" fmla="*/ 386 w 495"/>
                  <a:gd name="T51" fmla="*/ 11 h 503"/>
                  <a:gd name="T52" fmla="*/ 424 w 495"/>
                  <a:gd name="T53" fmla="*/ 31 h 503"/>
                  <a:gd name="T54" fmla="*/ 440 w 495"/>
                  <a:gd name="T55" fmla="*/ 44 h 503"/>
                  <a:gd name="T56" fmla="*/ 455 w 495"/>
                  <a:gd name="T57" fmla="*/ 60 h 503"/>
                  <a:gd name="T58" fmla="*/ 478 w 495"/>
                  <a:gd name="T59" fmla="*/ 98 h 503"/>
                  <a:gd name="T60" fmla="*/ 491 w 495"/>
                  <a:gd name="T61" fmla="*/ 139 h 503"/>
                  <a:gd name="T62" fmla="*/ 495 w 495"/>
                  <a:gd name="T63" fmla="*/ 184 h 503"/>
                  <a:gd name="T64" fmla="*/ 490 w 495"/>
                  <a:gd name="T65" fmla="*/ 231 h 503"/>
                  <a:gd name="T66" fmla="*/ 475 w 495"/>
                  <a:gd name="T67" fmla="*/ 280 h 503"/>
                  <a:gd name="T68" fmla="*/ 453 w 495"/>
                  <a:gd name="T69" fmla="*/ 328 h 503"/>
                  <a:gd name="T70" fmla="*/ 422 w 495"/>
                  <a:gd name="T71" fmla="*/ 375 h 503"/>
                  <a:gd name="T72" fmla="*/ 403 w 495"/>
                  <a:gd name="T73" fmla="*/ 396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5" h="503">
                    <a:moveTo>
                      <a:pt x="403" y="396"/>
                    </a:moveTo>
                    <a:lnTo>
                      <a:pt x="382" y="416"/>
                    </a:lnTo>
                    <a:lnTo>
                      <a:pt x="338" y="451"/>
                    </a:lnTo>
                    <a:lnTo>
                      <a:pt x="293" y="477"/>
                    </a:lnTo>
                    <a:lnTo>
                      <a:pt x="245" y="495"/>
                    </a:lnTo>
                    <a:lnTo>
                      <a:pt x="198" y="503"/>
                    </a:lnTo>
                    <a:lnTo>
                      <a:pt x="151" y="503"/>
                    </a:lnTo>
                    <a:lnTo>
                      <a:pt x="110" y="493"/>
                    </a:lnTo>
                    <a:lnTo>
                      <a:pt x="71" y="472"/>
                    </a:lnTo>
                    <a:lnTo>
                      <a:pt x="55" y="459"/>
                    </a:lnTo>
                    <a:lnTo>
                      <a:pt x="40" y="444"/>
                    </a:lnTo>
                    <a:lnTo>
                      <a:pt x="17" y="406"/>
                    </a:lnTo>
                    <a:lnTo>
                      <a:pt x="4" y="365"/>
                    </a:lnTo>
                    <a:lnTo>
                      <a:pt x="0" y="319"/>
                    </a:lnTo>
                    <a:lnTo>
                      <a:pt x="5" y="273"/>
                    </a:lnTo>
                    <a:lnTo>
                      <a:pt x="19" y="223"/>
                    </a:lnTo>
                    <a:lnTo>
                      <a:pt x="41" y="175"/>
                    </a:lnTo>
                    <a:lnTo>
                      <a:pt x="74" y="129"/>
                    </a:lnTo>
                    <a:lnTo>
                      <a:pt x="93" y="108"/>
                    </a:lnTo>
                    <a:lnTo>
                      <a:pt x="112" y="87"/>
                    </a:lnTo>
                    <a:lnTo>
                      <a:pt x="157" y="52"/>
                    </a:lnTo>
                    <a:lnTo>
                      <a:pt x="203" y="26"/>
                    </a:lnTo>
                    <a:lnTo>
                      <a:pt x="250" y="8"/>
                    </a:lnTo>
                    <a:lnTo>
                      <a:pt x="298" y="0"/>
                    </a:lnTo>
                    <a:lnTo>
                      <a:pt x="343" y="0"/>
                    </a:lnTo>
                    <a:lnTo>
                      <a:pt x="386" y="11"/>
                    </a:lnTo>
                    <a:lnTo>
                      <a:pt x="424" y="31"/>
                    </a:lnTo>
                    <a:lnTo>
                      <a:pt x="440" y="44"/>
                    </a:lnTo>
                    <a:lnTo>
                      <a:pt x="455" y="60"/>
                    </a:lnTo>
                    <a:lnTo>
                      <a:pt x="478" y="98"/>
                    </a:lnTo>
                    <a:lnTo>
                      <a:pt x="491" y="139"/>
                    </a:lnTo>
                    <a:lnTo>
                      <a:pt x="495" y="184"/>
                    </a:lnTo>
                    <a:lnTo>
                      <a:pt x="490" y="231"/>
                    </a:lnTo>
                    <a:lnTo>
                      <a:pt x="475" y="280"/>
                    </a:lnTo>
                    <a:lnTo>
                      <a:pt x="453" y="328"/>
                    </a:lnTo>
                    <a:lnTo>
                      <a:pt x="422" y="375"/>
                    </a:lnTo>
                    <a:lnTo>
                      <a:pt x="403" y="396"/>
                    </a:lnTo>
                    <a:close/>
                  </a:path>
                </a:pathLst>
              </a:custGeom>
              <a:solidFill>
                <a:srgbClr val="283F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9"/>
              <p:cNvSpPr>
                <a:spLocks/>
              </p:cNvSpPr>
              <p:nvPr/>
            </p:nvSpPr>
            <p:spPr bwMode="auto">
              <a:xfrm>
                <a:off x="6278563" y="1820863"/>
                <a:ext cx="523875" cy="542925"/>
              </a:xfrm>
              <a:custGeom>
                <a:avLst/>
                <a:gdLst>
                  <a:gd name="T0" fmla="*/ 1128 w 1321"/>
                  <a:gd name="T1" fmla="*/ 169 h 1369"/>
                  <a:gd name="T2" fmla="*/ 1111 w 1321"/>
                  <a:gd name="T3" fmla="*/ 152 h 1369"/>
                  <a:gd name="T4" fmla="*/ 1084 w 1321"/>
                  <a:gd name="T5" fmla="*/ 116 h 1369"/>
                  <a:gd name="T6" fmla="*/ 1066 w 1321"/>
                  <a:gd name="T7" fmla="*/ 73 h 1369"/>
                  <a:gd name="T8" fmla="*/ 1058 w 1321"/>
                  <a:gd name="T9" fmla="*/ 26 h 1369"/>
                  <a:gd name="T10" fmla="*/ 1060 w 1321"/>
                  <a:gd name="T11" fmla="*/ 0 h 1369"/>
                  <a:gd name="T12" fmla="*/ 117 w 1321"/>
                  <a:gd name="T13" fmla="*/ 943 h 1369"/>
                  <a:gd name="T14" fmla="*/ 105 w 1321"/>
                  <a:gd name="T15" fmla="*/ 954 h 1369"/>
                  <a:gd name="T16" fmla="*/ 93 w 1321"/>
                  <a:gd name="T17" fmla="*/ 966 h 1369"/>
                  <a:gd name="T18" fmla="*/ 88 w 1321"/>
                  <a:gd name="T19" fmla="*/ 972 h 1369"/>
                  <a:gd name="T20" fmla="*/ 80 w 1321"/>
                  <a:gd name="T21" fmla="*/ 979 h 1369"/>
                  <a:gd name="T22" fmla="*/ 82 w 1321"/>
                  <a:gd name="T23" fmla="*/ 980 h 1369"/>
                  <a:gd name="T24" fmla="*/ 64 w 1321"/>
                  <a:gd name="T25" fmla="*/ 1001 h 1369"/>
                  <a:gd name="T26" fmla="*/ 36 w 1321"/>
                  <a:gd name="T27" fmla="*/ 1046 h 1369"/>
                  <a:gd name="T28" fmla="*/ 16 w 1321"/>
                  <a:gd name="T29" fmla="*/ 1093 h 1369"/>
                  <a:gd name="T30" fmla="*/ 4 w 1321"/>
                  <a:gd name="T31" fmla="*/ 1140 h 1369"/>
                  <a:gd name="T32" fmla="*/ 0 w 1321"/>
                  <a:gd name="T33" fmla="*/ 1186 h 1369"/>
                  <a:gd name="T34" fmla="*/ 5 w 1321"/>
                  <a:gd name="T35" fmla="*/ 1229 h 1369"/>
                  <a:gd name="T36" fmla="*/ 18 w 1321"/>
                  <a:gd name="T37" fmla="*/ 1269 h 1369"/>
                  <a:gd name="T38" fmla="*/ 40 w 1321"/>
                  <a:gd name="T39" fmla="*/ 1304 h 1369"/>
                  <a:gd name="T40" fmla="*/ 56 w 1321"/>
                  <a:gd name="T41" fmla="*/ 1320 h 1369"/>
                  <a:gd name="T42" fmla="*/ 71 w 1321"/>
                  <a:gd name="T43" fmla="*/ 1334 h 1369"/>
                  <a:gd name="T44" fmla="*/ 108 w 1321"/>
                  <a:gd name="T45" fmla="*/ 1353 h 1369"/>
                  <a:gd name="T46" fmla="*/ 147 w 1321"/>
                  <a:gd name="T47" fmla="*/ 1366 h 1369"/>
                  <a:gd name="T48" fmla="*/ 189 w 1321"/>
                  <a:gd name="T49" fmla="*/ 1369 h 1369"/>
                  <a:gd name="T50" fmla="*/ 233 w 1321"/>
                  <a:gd name="T51" fmla="*/ 1365 h 1369"/>
                  <a:gd name="T52" fmla="*/ 279 w 1321"/>
                  <a:gd name="T53" fmla="*/ 1351 h 1369"/>
                  <a:gd name="T54" fmla="*/ 323 w 1321"/>
                  <a:gd name="T55" fmla="*/ 1329 h 1369"/>
                  <a:gd name="T56" fmla="*/ 364 w 1321"/>
                  <a:gd name="T57" fmla="*/ 1299 h 1369"/>
                  <a:gd name="T58" fmla="*/ 385 w 1321"/>
                  <a:gd name="T59" fmla="*/ 1280 h 1369"/>
                  <a:gd name="T60" fmla="*/ 394 w 1321"/>
                  <a:gd name="T61" fmla="*/ 1271 h 1369"/>
                  <a:gd name="T62" fmla="*/ 1321 w 1321"/>
                  <a:gd name="T63" fmla="*/ 217 h 1369"/>
                  <a:gd name="T64" fmla="*/ 1292 w 1321"/>
                  <a:gd name="T65" fmla="*/ 223 h 1369"/>
                  <a:gd name="T66" fmla="*/ 1239 w 1321"/>
                  <a:gd name="T67" fmla="*/ 225 h 1369"/>
                  <a:gd name="T68" fmla="*/ 1191 w 1321"/>
                  <a:gd name="T69" fmla="*/ 212 h 1369"/>
                  <a:gd name="T70" fmla="*/ 1147 w 1321"/>
                  <a:gd name="T71" fmla="*/ 186 h 1369"/>
                  <a:gd name="T72" fmla="*/ 1128 w 1321"/>
                  <a:gd name="T73" fmla="*/ 169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1" h="1369">
                    <a:moveTo>
                      <a:pt x="1128" y="169"/>
                    </a:moveTo>
                    <a:lnTo>
                      <a:pt x="1111" y="152"/>
                    </a:lnTo>
                    <a:lnTo>
                      <a:pt x="1084" y="116"/>
                    </a:lnTo>
                    <a:lnTo>
                      <a:pt x="1066" y="73"/>
                    </a:lnTo>
                    <a:lnTo>
                      <a:pt x="1058" y="26"/>
                    </a:lnTo>
                    <a:lnTo>
                      <a:pt x="1060" y="0"/>
                    </a:lnTo>
                    <a:lnTo>
                      <a:pt x="117" y="943"/>
                    </a:lnTo>
                    <a:lnTo>
                      <a:pt x="105" y="954"/>
                    </a:lnTo>
                    <a:lnTo>
                      <a:pt x="93" y="966"/>
                    </a:lnTo>
                    <a:lnTo>
                      <a:pt x="88" y="972"/>
                    </a:lnTo>
                    <a:lnTo>
                      <a:pt x="80" y="979"/>
                    </a:lnTo>
                    <a:lnTo>
                      <a:pt x="82" y="980"/>
                    </a:lnTo>
                    <a:lnTo>
                      <a:pt x="64" y="1001"/>
                    </a:lnTo>
                    <a:lnTo>
                      <a:pt x="36" y="1046"/>
                    </a:lnTo>
                    <a:lnTo>
                      <a:pt x="16" y="1093"/>
                    </a:lnTo>
                    <a:lnTo>
                      <a:pt x="4" y="1140"/>
                    </a:lnTo>
                    <a:lnTo>
                      <a:pt x="0" y="1186"/>
                    </a:lnTo>
                    <a:lnTo>
                      <a:pt x="5" y="1229"/>
                    </a:lnTo>
                    <a:lnTo>
                      <a:pt x="18" y="1269"/>
                    </a:lnTo>
                    <a:lnTo>
                      <a:pt x="40" y="1304"/>
                    </a:lnTo>
                    <a:lnTo>
                      <a:pt x="56" y="1320"/>
                    </a:lnTo>
                    <a:lnTo>
                      <a:pt x="71" y="1334"/>
                    </a:lnTo>
                    <a:lnTo>
                      <a:pt x="108" y="1353"/>
                    </a:lnTo>
                    <a:lnTo>
                      <a:pt x="147" y="1366"/>
                    </a:lnTo>
                    <a:lnTo>
                      <a:pt x="189" y="1369"/>
                    </a:lnTo>
                    <a:lnTo>
                      <a:pt x="233" y="1365"/>
                    </a:lnTo>
                    <a:lnTo>
                      <a:pt x="279" y="1351"/>
                    </a:lnTo>
                    <a:lnTo>
                      <a:pt x="323" y="1329"/>
                    </a:lnTo>
                    <a:lnTo>
                      <a:pt x="364" y="1299"/>
                    </a:lnTo>
                    <a:lnTo>
                      <a:pt x="385" y="1280"/>
                    </a:lnTo>
                    <a:lnTo>
                      <a:pt x="394" y="1271"/>
                    </a:lnTo>
                    <a:lnTo>
                      <a:pt x="1321" y="217"/>
                    </a:lnTo>
                    <a:lnTo>
                      <a:pt x="1292" y="223"/>
                    </a:lnTo>
                    <a:lnTo>
                      <a:pt x="1239" y="225"/>
                    </a:lnTo>
                    <a:lnTo>
                      <a:pt x="1191" y="212"/>
                    </a:lnTo>
                    <a:lnTo>
                      <a:pt x="1147" y="186"/>
                    </a:lnTo>
                    <a:lnTo>
                      <a:pt x="1128" y="169"/>
                    </a:lnTo>
                    <a:close/>
                  </a:path>
                </a:pathLst>
              </a:custGeom>
              <a:solidFill>
                <a:srgbClr val="E4AE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0"/>
              <p:cNvSpPr>
                <a:spLocks/>
              </p:cNvSpPr>
              <p:nvPr/>
            </p:nvSpPr>
            <p:spPr bwMode="auto">
              <a:xfrm>
                <a:off x="6700838" y="573088"/>
                <a:ext cx="1258888" cy="1301750"/>
              </a:xfrm>
              <a:custGeom>
                <a:avLst/>
                <a:gdLst>
                  <a:gd name="T0" fmla="*/ 36 w 3172"/>
                  <a:gd name="T1" fmla="*/ 3283 h 3283"/>
                  <a:gd name="T2" fmla="*/ 23 w 3172"/>
                  <a:gd name="T3" fmla="*/ 3265 h 3283"/>
                  <a:gd name="T4" fmla="*/ 5 w 3172"/>
                  <a:gd name="T5" fmla="*/ 3224 h 3283"/>
                  <a:gd name="T6" fmla="*/ 0 w 3172"/>
                  <a:gd name="T7" fmla="*/ 3202 h 3283"/>
                  <a:gd name="T8" fmla="*/ 3172 w 3172"/>
                  <a:gd name="T9" fmla="*/ 0 h 3283"/>
                  <a:gd name="T10" fmla="*/ 36 w 3172"/>
                  <a:gd name="T11" fmla="*/ 3283 h 3283"/>
                </a:gdLst>
                <a:ahLst/>
                <a:cxnLst>
                  <a:cxn ang="0">
                    <a:pos x="T0" y="T1"/>
                  </a:cxn>
                  <a:cxn ang="0">
                    <a:pos x="T2" y="T3"/>
                  </a:cxn>
                  <a:cxn ang="0">
                    <a:pos x="T4" y="T5"/>
                  </a:cxn>
                  <a:cxn ang="0">
                    <a:pos x="T6" y="T7"/>
                  </a:cxn>
                  <a:cxn ang="0">
                    <a:pos x="T8" y="T9"/>
                  </a:cxn>
                  <a:cxn ang="0">
                    <a:pos x="T10" y="T11"/>
                  </a:cxn>
                </a:cxnLst>
                <a:rect l="0" t="0" r="r" b="b"/>
                <a:pathLst>
                  <a:path w="3172" h="3283">
                    <a:moveTo>
                      <a:pt x="36" y="3283"/>
                    </a:moveTo>
                    <a:lnTo>
                      <a:pt x="23" y="3265"/>
                    </a:lnTo>
                    <a:lnTo>
                      <a:pt x="5" y="3224"/>
                    </a:lnTo>
                    <a:lnTo>
                      <a:pt x="0" y="3202"/>
                    </a:lnTo>
                    <a:lnTo>
                      <a:pt x="3172" y="0"/>
                    </a:lnTo>
                    <a:lnTo>
                      <a:pt x="36" y="3283"/>
                    </a:lnTo>
                    <a:close/>
                  </a:path>
                </a:pathLst>
              </a:custGeom>
              <a:solidFill>
                <a:srgbClr val="CC35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71"/>
              <p:cNvSpPr>
                <a:spLocks/>
              </p:cNvSpPr>
              <p:nvPr/>
            </p:nvSpPr>
            <p:spPr bwMode="auto">
              <a:xfrm>
                <a:off x="6297613" y="2203450"/>
                <a:ext cx="65088" cy="104775"/>
              </a:xfrm>
              <a:custGeom>
                <a:avLst/>
                <a:gdLst>
                  <a:gd name="T0" fmla="*/ 9 w 165"/>
                  <a:gd name="T1" fmla="*/ 263 h 263"/>
                  <a:gd name="T2" fmla="*/ 4 w 165"/>
                  <a:gd name="T3" fmla="*/ 244 h 263"/>
                  <a:gd name="T4" fmla="*/ 0 w 165"/>
                  <a:gd name="T5" fmla="*/ 205 h 263"/>
                  <a:gd name="T6" fmla="*/ 7 w 165"/>
                  <a:gd name="T7" fmla="*/ 153 h 263"/>
                  <a:gd name="T8" fmla="*/ 39 w 165"/>
                  <a:gd name="T9" fmla="*/ 78 h 263"/>
                  <a:gd name="T10" fmla="*/ 47 w 165"/>
                  <a:gd name="T11" fmla="*/ 67 h 263"/>
                  <a:gd name="T12" fmla="*/ 114 w 165"/>
                  <a:gd name="T13" fmla="*/ 0 h 263"/>
                  <a:gd name="T14" fmla="*/ 122 w 165"/>
                  <a:gd name="T15" fmla="*/ 26 h 263"/>
                  <a:gd name="T16" fmla="*/ 148 w 165"/>
                  <a:gd name="T17" fmla="*/ 76 h 263"/>
                  <a:gd name="T18" fmla="*/ 165 w 165"/>
                  <a:gd name="T19" fmla="*/ 100 h 263"/>
                  <a:gd name="T20" fmla="*/ 9 w 165"/>
                  <a:gd name="T21" fmla="*/ 26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5" h="263">
                    <a:moveTo>
                      <a:pt x="9" y="263"/>
                    </a:moveTo>
                    <a:lnTo>
                      <a:pt x="4" y="244"/>
                    </a:lnTo>
                    <a:lnTo>
                      <a:pt x="0" y="205"/>
                    </a:lnTo>
                    <a:lnTo>
                      <a:pt x="7" y="153"/>
                    </a:lnTo>
                    <a:lnTo>
                      <a:pt x="39" y="78"/>
                    </a:lnTo>
                    <a:lnTo>
                      <a:pt x="47" y="67"/>
                    </a:lnTo>
                    <a:lnTo>
                      <a:pt x="114" y="0"/>
                    </a:lnTo>
                    <a:lnTo>
                      <a:pt x="122" y="26"/>
                    </a:lnTo>
                    <a:lnTo>
                      <a:pt x="148" y="76"/>
                    </a:lnTo>
                    <a:lnTo>
                      <a:pt x="165" y="100"/>
                    </a:lnTo>
                    <a:lnTo>
                      <a:pt x="9" y="263"/>
                    </a:lnTo>
                    <a:close/>
                  </a:path>
                </a:pathLst>
              </a:custGeom>
              <a:solidFill>
                <a:srgbClr val="E9BE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72"/>
              <p:cNvSpPr>
                <a:spLocks/>
              </p:cNvSpPr>
              <p:nvPr/>
            </p:nvSpPr>
            <p:spPr bwMode="auto">
              <a:xfrm>
                <a:off x="6348413" y="2181225"/>
                <a:ext cx="36513" cy="58738"/>
              </a:xfrm>
              <a:custGeom>
                <a:avLst/>
                <a:gdLst>
                  <a:gd name="T0" fmla="*/ 48 w 94"/>
                  <a:gd name="T1" fmla="*/ 145 h 145"/>
                  <a:gd name="T2" fmla="*/ 33 w 94"/>
                  <a:gd name="T3" fmla="*/ 120 h 145"/>
                  <a:gd name="T4" fmla="*/ 8 w 94"/>
                  <a:gd name="T5" fmla="*/ 70 h 145"/>
                  <a:gd name="T6" fmla="*/ 0 w 94"/>
                  <a:gd name="T7" fmla="*/ 43 h 145"/>
                  <a:gd name="T8" fmla="*/ 43 w 94"/>
                  <a:gd name="T9" fmla="*/ 0 h 145"/>
                  <a:gd name="T10" fmla="*/ 51 w 94"/>
                  <a:gd name="T11" fmla="*/ 26 h 145"/>
                  <a:gd name="T12" fmla="*/ 77 w 94"/>
                  <a:gd name="T13" fmla="*/ 75 h 145"/>
                  <a:gd name="T14" fmla="*/ 94 w 94"/>
                  <a:gd name="T15" fmla="*/ 97 h 145"/>
                  <a:gd name="T16" fmla="*/ 48 w 94"/>
                  <a:gd name="T17"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45">
                    <a:moveTo>
                      <a:pt x="48" y="145"/>
                    </a:moveTo>
                    <a:lnTo>
                      <a:pt x="33" y="120"/>
                    </a:lnTo>
                    <a:lnTo>
                      <a:pt x="8" y="70"/>
                    </a:lnTo>
                    <a:lnTo>
                      <a:pt x="0" y="43"/>
                    </a:lnTo>
                    <a:lnTo>
                      <a:pt x="43" y="0"/>
                    </a:lnTo>
                    <a:lnTo>
                      <a:pt x="51" y="26"/>
                    </a:lnTo>
                    <a:lnTo>
                      <a:pt x="77" y="75"/>
                    </a:lnTo>
                    <a:lnTo>
                      <a:pt x="94" y="97"/>
                    </a:lnTo>
                    <a:lnTo>
                      <a:pt x="48" y="145"/>
                    </a:lnTo>
                    <a:close/>
                  </a:path>
                </a:pathLst>
              </a:custGeom>
              <a:solidFill>
                <a:srgbClr val="E9BE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73"/>
              <p:cNvSpPr>
                <a:spLocks/>
              </p:cNvSpPr>
              <p:nvPr/>
            </p:nvSpPr>
            <p:spPr bwMode="auto">
              <a:xfrm>
                <a:off x="6370638" y="2159000"/>
                <a:ext cx="38100" cy="57150"/>
              </a:xfrm>
              <a:custGeom>
                <a:avLst/>
                <a:gdLst>
                  <a:gd name="T0" fmla="*/ 49 w 96"/>
                  <a:gd name="T1" fmla="*/ 143 h 143"/>
                  <a:gd name="T2" fmla="*/ 33 w 96"/>
                  <a:gd name="T3" fmla="*/ 120 h 143"/>
                  <a:gd name="T4" fmla="*/ 8 w 96"/>
                  <a:gd name="T5" fmla="*/ 71 h 143"/>
                  <a:gd name="T6" fmla="*/ 0 w 96"/>
                  <a:gd name="T7" fmla="*/ 44 h 143"/>
                  <a:gd name="T8" fmla="*/ 44 w 96"/>
                  <a:gd name="T9" fmla="*/ 0 h 143"/>
                  <a:gd name="T10" fmla="*/ 53 w 96"/>
                  <a:gd name="T11" fmla="*/ 25 h 143"/>
                  <a:gd name="T12" fmla="*/ 79 w 96"/>
                  <a:gd name="T13" fmla="*/ 72 h 143"/>
                  <a:gd name="T14" fmla="*/ 96 w 96"/>
                  <a:gd name="T15" fmla="*/ 94 h 143"/>
                  <a:gd name="T16" fmla="*/ 49 w 96"/>
                  <a:gd name="T17"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143">
                    <a:moveTo>
                      <a:pt x="49" y="143"/>
                    </a:moveTo>
                    <a:lnTo>
                      <a:pt x="33" y="120"/>
                    </a:lnTo>
                    <a:lnTo>
                      <a:pt x="8" y="71"/>
                    </a:lnTo>
                    <a:lnTo>
                      <a:pt x="0" y="44"/>
                    </a:lnTo>
                    <a:lnTo>
                      <a:pt x="44" y="0"/>
                    </a:lnTo>
                    <a:lnTo>
                      <a:pt x="53" y="25"/>
                    </a:lnTo>
                    <a:lnTo>
                      <a:pt x="79" y="72"/>
                    </a:lnTo>
                    <a:lnTo>
                      <a:pt x="96" y="94"/>
                    </a:lnTo>
                    <a:lnTo>
                      <a:pt x="49" y="1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74"/>
              <p:cNvSpPr>
                <a:spLocks/>
              </p:cNvSpPr>
              <p:nvPr/>
            </p:nvSpPr>
            <p:spPr bwMode="auto">
              <a:xfrm>
                <a:off x="6394450" y="2135188"/>
                <a:ext cx="38100" cy="55563"/>
              </a:xfrm>
              <a:custGeom>
                <a:avLst/>
                <a:gdLst>
                  <a:gd name="T0" fmla="*/ 51 w 96"/>
                  <a:gd name="T1" fmla="*/ 138 h 138"/>
                  <a:gd name="T2" fmla="*/ 34 w 96"/>
                  <a:gd name="T3" fmla="*/ 116 h 138"/>
                  <a:gd name="T4" fmla="*/ 8 w 96"/>
                  <a:gd name="T5" fmla="*/ 68 h 138"/>
                  <a:gd name="T6" fmla="*/ 0 w 96"/>
                  <a:gd name="T7" fmla="*/ 44 h 138"/>
                  <a:gd name="T8" fmla="*/ 43 w 96"/>
                  <a:gd name="T9" fmla="*/ 0 h 138"/>
                  <a:gd name="T10" fmla="*/ 52 w 96"/>
                  <a:gd name="T11" fmla="*/ 23 h 138"/>
                  <a:gd name="T12" fmla="*/ 80 w 96"/>
                  <a:gd name="T13" fmla="*/ 70 h 138"/>
                  <a:gd name="T14" fmla="*/ 96 w 96"/>
                  <a:gd name="T15" fmla="*/ 90 h 138"/>
                  <a:gd name="T16" fmla="*/ 51 w 96"/>
                  <a:gd name="T17"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138">
                    <a:moveTo>
                      <a:pt x="51" y="138"/>
                    </a:moveTo>
                    <a:lnTo>
                      <a:pt x="34" y="116"/>
                    </a:lnTo>
                    <a:lnTo>
                      <a:pt x="8" y="68"/>
                    </a:lnTo>
                    <a:lnTo>
                      <a:pt x="0" y="44"/>
                    </a:lnTo>
                    <a:lnTo>
                      <a:pt x="43" y="0"/>
                    </a:lnTo>
                    <a:lnTo>
                      <a:pt x="52" y="23"/>
                    </a:lnTo>
                    <a:lnTo>
                      <a:pt x="80" y="70"/>
                    </a:lnTo>
                    <a:lnTo>
                      <a:pt x="96" y="90"/>
                    </a:lnTo>
                    <a:lnTo>
                      <a:pt x="51" y="138"/>
                    </a:lnTo>
                    <a:close/>
                  </a:path>
                </a:pathLst>
              </a:custGeom>
              <a:solidFill>
                <a:srgbClr val="E9BE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75"/>
              <p:cNvSpPr>
                <a:spLocks/>
              </p:cNvSpPr>
              <p:nvPr/>
            </p:nvSpPr>
            <p:spPr bwMode="auto">
              <a:xfrm>
                <a:off x="6416675" y="1952625"/>
                <a:ext cx="193675" cy="214313"/>
              </a:xfrm>
              <a:custGeom>
                <a:avLst/>
                <a:gdLst>
                  <a:gd name="T0" fmla="*/ 52 w 491"/>
                  <a:gd name="T1" fmla="*/ 541 h 541"/>
                  <a:gd name="T2" fmla="*/ 35 w 491"/>
                  <a:gd name="T3" fmla="*/ 519 h 541"/>
                  <a:gd name="T4" fmla="*/ 9 w 491"/>
                  <a:gd name="T5" fmla="*/ 472 h 541"/>
                  <a:gd name="T6" fmla="*/ 0 w 491"/>
                  <a:gd name="T7" fmla="*/ 447 h 541"/>
                  <a:gd name="T8" fmla="*/ 443 w 491"/>
                  <a:gd name="T9" fmla="*/ 0 h 541"/>
                  <a:gd name="T10" fmla="*/ 453 w 491"/>
                  <a:gd name="T11" fmla="*/ 21 h 541"/>
                  <a:gd name="T12" fmla="*/ 476 w 491"/>
                  <a:gd name="T13" fmla="*/ 61 h 541"/>
                  <a:gd name="T14" fmla="*/ 491 w 491"/>
                  <a:gd name="T15" fmla="*/ 80 h 541"/>
                  <a:gd name="T16" fmla="*/ 52 w 491"/>
                  <a:gd name="T17" fmla="*/ 541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1" h="541">
                    <a:moveTo>
                      <a:pt x="52" y="541"/>
                    </a:moveTo>
                    <a:lnTo>
                      <a:pt x="35" y="519"/>
                    </a:lnTo>
                    <a:lnTo>
                      <a:pt x="9" y="472"/>
                    </a:lnTo>
                    <a:lnTo>
                      <a:pt x="0" y="447"/>
                    </a:lnTo>
                    <a:lnTo>
                      <a:pt x="443" y="0"/>
                    </a:lnTo>
                    <a:lnTo>
                      <a:pt x="453" y="21"/>
                    </a:lnTo>
                    <a:lnTo>
                      <a:pt x="476" y="61"/>
                    </a:lnTo>
                    <a:lnTo>
                      <a:pt x="491" y="80"/>
                    </a:lnTo>
                    <a:lnTo>
                      <a:pt x="52" y="54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76"/>
              <p:cNvSpPr>
                <a:spLocks/>
              </p:cNvSpPr>
              <p:nvPr/>
            </p:nvSpPr>
            <p:spPr bwMode="auto">
              <a:xfrm>
                <a:off x="6597650" y="1928813"/>
                <a:ext cx="36513" cy="50800"/>
              </a:xfrm>
              <a:custGeom>
                <a:avLst/>
                <a:gdLst>
                  <a:gd name="T0" fmla="*/ 45 w 90"/>
                  <a:gd name="T1" fmla="*/ 127 h 127"/>
                  <a:gd name="T2" fmla="*/ 30 w 90"/>
                  <a:gd name="T3" fmla="*/ 107 h 127"/>
                  <a:gd name="T4" fmla="*/ 6 w 90"/>
                  <a:gd name="T5" fmla="*/ 66 h 127"/>
                  <a:gd name="T6" fmla="*/ 0 w 90"/>
                  <a:gd name="T7" fmla="*/ 45 h 127"/>
                  <a:gd name="T8" fmla="*/ 44 w 90"/>
                  <a:gd name="T9" fmla="*/ 0 h 127"/>
                  <a:gd name="T10" fmla="*/ 53 w 90"/>
                  <a:gd name="T11" fmla="*/ 21 h 127"/>
                  <a:gd name="T12" fmla="*/ 76 w 90"/>
                  <a:gd name="T13" fmla="*/ 59 h 127"/>
                  <a:gd name="T14" fmla="*/ 90 w 90"/>
                  <a:gd name="T15" fmla="*/ 79 h 127"/>
                  <a:gd name="T16" fmla="*/ 45 w 90"/>
                  <a:gd name="T17"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127">
                    <a:moveTo>
                      <a:pt x="45" y="127"/>
                    </a:moveTo>
                    <a:lnTo>
                      <a:pt x="30" y="107"/>
                    </a:lnTo>
                    <a:lnTo>
                      <a:pt x="6" y="66"/>
                    </a:lnTo>
                    <a:lnTo>
                      <a:pt x="0" y="45"/>
                    </a:lnTo>
                    <a:lnTo>
                      <a:pt x="44" y="0"/>
                    </a:lnTo>
                    <a:lnTo>
                      <a:pt x="53" y="21"/>
                    </a:lnTo>
                    <a:lnTo>
                      <a:pt x="76" y="59"/>
                    </a:lnTo>
                    <a:lnTo>
                      <a:pt x="90" y="79"/>
                    </a:lnTo>
                    <a:lnTo>
                      <a:pt x="45" y="127"/>
                    </a:lnTo>
                    <a:close/>
                  </a:path>
                </a:pathLst>
              </a:custGeom>
              <a:solidFill>
                <a:srgbClr val="E9BE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77"/>
              <p:cNvSpPr>
                <a:spLocks/>
              </p:cNvSpPr>
              <p:nvPr/>
            </p:nvSpPr>
            <p:spPr bwMode="auto">
              <a:xfrm>
                <a:off x="6621463" y="1908175"/>
                <a:ext cx="33338" cy="47625"/>
              </a:xfrm>
              <a:custGeom>
                <a:avLst/>
                <a:gdLst>
                  <a:gd name="T0" fmla="*/ 44 w 84"/>
                  <a:gd name="T1" fmla="*/ 119 h 119"/>
                  <a:gd name="T2" fmla="*/ 30 w 84"/>
                  <a:gd name="T3" fmla="*/ 101 h 119"/>
                  <a:gd name="T4" fmla="*/ 7 w 84"/>
                  <a:gd name="T5" fmla="*/ 59 h 119"/>
                  <a:gd name="T6" fmla="*/ 0 w 84"/>
                  <a:gd name="T7" fmla="*/ 39 h 119"/>
                  <a:gd name="T8" fmla="*/ 39 w 84"/>
                  <a:gd name="T9" fmla="*/ 0 h 119"/>
                  <a:gd name="T10" fmla="*/ 47 w 84"/>
                  <a:gd name="T11" fmla="*/ 20 h 119"/>
                  <a:gd name="T12" fmla="*/ 70 w 84"/>
                  <a:gd name="T13" fmla="*/ 59 h 119"/>
                  <a:gd name="T14" fmla="*/ 84 w 84"/>
                  <a:gd name="T15" fmla="*/ 77 h 119"/>
                  <a:gd name="T16" fmla="*/ 44 w 84"/>
                  <a:gd name="T1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119">
                    <a:moveTo>
                      <a:pt x="44" y="119"/>
                    </a:moveTo>
                    <a:lnTo>
                      <a:pt x="30" y="101"/>
                    </a:lnTo>
                    <a:lnTo>
                      <a:pt x="7" y="59"/>
                    </a:lnTo>
                    <a:lnTo>
                      <a:pt x="0" y="39"/>
                    </a:lnTo>
                    <a:lnTo>
                      <a:pt x="39" y="0"/>
                    </a:lnTo>
                    <a:lnTo>
                      <a:pt x="47" y="20"/>
                    </a:lnTo>
                    <a:lnTo>
                      <a:pt x="70" y="59"/>
                    </a:lnTo>
                    <a:lnTo>
                      <a:pt x="84" y="77"/>
                    </a:lnTo>
                    <a:lnTo>
                      <a:pt x="44" y="1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78"/>
              <p:cNvSpPr>
                <a:spLocks/>
              </p:cNvSpPr>
              <p:nvPr/>
            </p:nvSpPr>
            <p:spPr bwMode="auto">
              <a:xfrm>
                <a:off x="6640513" y="1843088"/>
                <a:ext cx="74613" cy="90488"/>
              </a:xfrm>
              <a:custGeom>
                <a:avLst/>
                <a:gdLst>
                  <a:gd name="T0" fmla="*/ 44 w 185"/>
                  <a:gd name="T1" fmla="*/ 228 h 228"/>
                  <a:gd name="T2" fmla="*/ 30 w 185"/>
                  <a:gd name="T3" fmla="*/ 210 h 228"/>
                  <a:gd name="T4" fmla="*/ 8 w 185"/>
                  <a:gd name="T5" fmla="*/ 170 h 228"/>
                  <a:gd name="T6" fmla="*/ 0 w 185"/>
                  <a:gd name="T7" fmla="*/ 151 h 228"/>
                  <a:gd name="T8" fmla="*/ 149 w 185"/>
                  <a:gd name="T9" fmla="*/ 0 h 228"/>
                  <a:gd name="T10" fmla="*/ 154 w 185"/>
                  <a:gd name="T11" fmla="*/ 22 h 228"/>
                  <a:gd name="T12" fmla="*/ 172 w 185"/>
                  <a:gd name="T13" fmla="*/ 63 h 228"/>
                  <a:gd name="T14" fmla="*/ 185 w 185"/>
                  <a:gd name="T15" fmla="*/ 81 h 228"/>
                  <a:gd name="T16" fmla="*/ 44 w 185"/>
                  <a:gd name="T17"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 h="228">
                    <a:moveTo>
                      <a:pt x="44" y="228"/>
                    </a:moveTo>
                    <a:lnTo>
                      <a:pt x="30" y="210"/>
                    </a:lnTo>
                    <a:lnTo>
                      <a:pt x="8" y="170"/>
                    </a:lnTo>
                    <a:lnTo>
                      <a:pt x="0" y="151"/>
                    </a:lnTo>
                    <a:lnTo>
                      <a:pt x="149" y="0"/>
                    </a:lnTo>
                    <a:lnTo>
                      <a:pt x="154" y="22"/>
                    </a:lnTo>
                    <a:lnTo>
                      <a:pt x="172" y="63"/>
                    </a:lnTo>
                    <a:lnTo>
                      <a:pt x="185" y="81"/>
                    </a:lnTo>
                    <a:lnTo>
                      <a:pt x="44" y="228"/>
                    </a:lnTo>
                    <a:close/>
                  </a:path>
                </a:pathLst>
              </a:custGeom>
              <a:solidFill>
                <a:srgbClr val="E9BE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79"/>
              <p:cNvSpPr>
                <a:spLocks/>
              </p:cNvSpPr>
              <p:nvPr/>
            </p:nvSpPr>
            <p:spPr bwMode="auto">
              <a:xfrm>
                <a:off x="6632575" y="1874838"/>
                <a:ext cx="122238" cy="104775"/>
              </a:xfrm>
              <a:custGeom>
                <a:avLst/>
                <a:gdLst>
                  <a:gd name="T0" fmla="*/ 2 w 311"/>
                  <a:gd name="T1" fmla="*/ 7 h 264"/>
                  <a:gd name="T2" fmla="*/ 0 w 311"/>
                  <a:gd name="T3" fmla="*/ 33 h 264"/>
                  <a:gd name="T4" fmla="*/ 10 w 311"/>
                  <a:gd name="T5" fmla="*/ 86 h 264"/>
                  <a:gd name="T6" fmla="*/ 36 w 311"/>
                  <a:gd name="T7" fmla="*/ 136 h 264"/>
                  <a:gd name="T8" fmla="*/ 73 w 311"/>
                  <a:gd name="T9" fmla="*/ 182 h 264"/>
                  <a:gd name="T10" fmla="*/ 120 w 311"/>
                  <a:gd name="T11" fmla="*/ 221 h 264"/>
                  <a:gd name="T12" fmla="*/ 173 w 311"/>
                  <a:gd name="T13" fmla="*/ 249 h 264"/>
                  <a:gd name="T14" fmla="*/ 228 w 311"/>
                  <a:gd name="T15" fmla="*/ 264 h 264"/>
                  <a:gd name="T16" fmla="*/ 281 w 311"/>
                  <a:gd name="T17" fmla="*/ 262 h 264"/>
                  <a:gd name="T18" fmla="*/ 305 w 311"/>
                  <a:gd name="T19" fmla="*/ 253 h 264"/>
                  <a:gd name="T20" fmla="*/ 311 w 311"/>
                  <a:gd name="T21" fmla="*/ 249 h 264"/>
                  <a:gd name="T22" fmla="*/ 308 w 311"/>
                  <a:gd name="T23" fmla="*/ 236 h 264"/>
                  <a:gd name="T24" fmla="*/ 300 w 311"/>
                  <a:gd name="T25" fmla="*/ 236 h 264"/>
                  <a:gd name="T26" fmla="*/ 278 w 311"/>
                  <a:gd name="T27" fmla="*/ 244 h 264"/>
                  <a:gd name="T28" fmla="*/ 230 w 311"/>
                  <a:gd name="T29" fmla="*/ 245 h 264"/>
                  <a:gd name="T30" fmla="*/ 180 w 311"/>
                  <a:gd name="T31" fmla="*/ 232 h 264"/>
                  <a:gd name="T32" fmla="*/ 130 w 311"/>
                  <a:gd name="T33" fmla="*/ 206 h 264"/>
                  <a:gd name="T34" fmla="*/ 86 w 311"/>
                  <a:gd name="T35" fmla="*/ 170 h 264"/>
                  <a:gd name="T36" fmla="*/ 50 w 311"/>
                  <a:gd name="T37" fmla="*/ 129 h 264"/>
                  <a:gd name="T38" fmla="*/ 25 w 311"/>
                  <a:gd name="T39" fmla="*/ 82 h 264"/>
                  <a:gd name="T40" fmla="*/ 16 w 311"/>
                  <a:gd name="T41" fmla="*/ 34 h 264"/>
                  <a:gd name="T42" fmla="*/ 19 w 311"/>
                  <a:gd name="T43" fmla="*/ 11 h 264"/>
                  <a:gd name="T44" fmla="*/ 18 w 311"/>
                  <a:gd name="T45" fmla="*/ 4 h 264"/>
                  <a:gd name="T46" fmla="*/ 5 w 311"/>
                  <a:gd name="T47" fmla="*/ 0 h 264"/>
                  <a:gd name="T48" fmla="*/ 2 w 311"/>
                  <a:gd name="T49" fmla="*/ 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1" h="264">
                    <a:moveTo>
                      <a:pt x="2" y="7"/>
                    </a:moveTo>
                    <a:lnTo>
                      <a:pt x="0" y="33"/>
                    </a:lnTo>
                    <a:lnTo>
                      <a:pt x="10" y="86"/>
                    </a:lnTo>
                    <a:lnTo>
                      <a:pt x="36" y="136"/>
                    </a:lnTo>
                    <a:lnTo>
                      <a:pt x="73" y="182"/>
                    </a:lnTo>
                    <a:lnTo>
                      <a:pt x="120" y="221"/>
                    </a:lnTo>
                    <a:lnTo>
                      <a:pt x="173" y="249"/>
                    </a:lnTo>
                    <a:lnTo>
                      <a:pt x="228" y="264"/>
                    </a:lnTo>
                    <a:lnTo>
                      <a:pt x="281" y="262"/>
                    </a:lnTo>
                    <a:lnTo>
                      <a:pt x="305" y="253"/>
                    </a:lnTo>
                    <a:lnTo>
                      <a:pt x="311" y="249"/>
                    </a:lnTo>
                    <a:lnTo>
                      <a:pt x="308" y="236"/>
                    </a:lnTo>
                    <a:lnTo>
                      <a:pt x="300" y="236"/>
                    </a:lnTo>
                    <a:lnTo>
                      <a:pt x="278" y="244"/>
                    </a:lnTo>
                    <a:lnTo>
                      <a:pt x="230" y="245"/>
                    </a:lnTo>
                    <a:lnTo>
                      <a:pt x="180" y="232"/>
                    </a:lnTo>
                    <a:lnTo>
                      <a:pt x="130" y="206"/>
                    </a:lnTo>
                    <a:lnTo>
                      <a:pt x="86" y="170"/>
                    </a:lnTo>
                    <a:lnTo>
                      <a:pt x="50" y="129"/>
                    </a:lnTo>
                    <a:lnTo>
                      <a:pt x="25" y="82"/>
                    </a:lnTo>
                    <a:lnTo>
                      <a:pt x="16" y="34"/>
                    </a:lnTo>
                    <a:lnTo>
                      <a:pt x="19" y="11"/>
                    </a:lnTo>
                    <a:lnTo>
                      <a:pt x="18" y="4"/>
                    </a:lnTo>
                    <a:lnTo>
                      <a:pt x="5" y="0"/>
                    </a:lnTo>
                    <a:lnTo>
                      <a:pt x="2" y="7"/>
                    </a:lnTo>
                    <a:close/>
                  </a:path>
                </a:pathLst>
              </a:custGeom>
              <a:solidFill>
                <a:srgbClr val="98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80"/>
              <p:cNvSpPr>
                <a:spLocks/>
              </p:cNvSpPr>
              <p:nvPr/>
            </p:nvSpPr>
            <p:spPr bwMode="auto">
              <a:xfrm>
                <a:off x="6611938" y="1897063"/>
                <a:ext cx="123825" cy="104775"/>
              </a:xfrm>
              <a:custGeom>
                <a:avLst/>
                <a:gdLst>
                  <a:gd name="T0" fmla="*/ 2 w 312"/>
                  <a:gd name="T1" fmla="*/ 7 h 263"/>
                  <a:gd name="T2" fmla="*/ 0 w 312"/>
                  <a:gd name="T3" fmla="*/ 33 h 263"/>
                  <a:gd name="T4" fmla="*/ 10 w 312"/>
                  <a:gd name="T5" fmla="*/ 84 h 263"/>
                  <a:gd name="T6" fmla="*/ 36 w 312"/>
                  <a:gd name="T7" fmla="*/ 135 h 263"/>
                  <a:gd name="T8" fmla="*/ 74 w 312"/>
                  <a:gd name="T9" fmla="*/ 182 h 263"/>
                  <a:gd name="T10" fmla="*/ 122 w 312"/>
                  <a:gd name="T11" fmla="*/ 220 h 263"/>
                  <a:gd name="T12" fmla="*/ 173 w 312"/>
                  <a:gd name="T13" fmla="*/ 248 h 263"/>
                  <a:gd name="T14" fmla="*/ 228 w 312"/>
                  <a:gd name="T15" fmla="*/ 263 h 263"/>
                  <a:gd name="T16" fmla="*/ 281 w 312"/>
                  <a:gd name="T17" fmla="*/ 262 h 263"/>
                  <a:gd name="T18" fmla="*/ 306 w 312"/>
                  <a:gd name="T19" fmla="*/ 253 h 263"/>
                  <a:gd name="T20" fmla="*/ 312 w 312"/>
                  <a:gd name="T21" fmla="*/ 248 h 263"/>
                  <a:gd name="T22" fmla="*/ 308 w 312"/>
                  <a:gd name="T23" fmla="*/ 236 h 263"/>
                  <a:gd name="T24" fmla="*/ 300 w 312"/>
                  <a:gd name="T25" fmla="*/ 236 h 263"/>
                  <a:gd name="T26" fmla="*/ 278 w 312"/>
                  <a:gd name="T27" fmla="*/ 244 h 263"/>
                  <a:gd name="T28" fmla="*/ 230 w 312"/>
                  <a:gd name="T29" fmla="*/ 245 h 263"/>
                  <a:gd name="T30" fmla="*/ 180 w 312"/>
                  <a:gd name="T31" fmla="*/ 231 h 263"/>
                  <a:gd name="T32" fmla="*/ 131 w 312"/>
                  <a:gd name="T33" fmla="*/ 205 h 263"/>
                  <a:gd name="T34" fmla="*/ 87 w 312"/>
                  <a:gd name="T35" fmla="*/ 170 h 263"/>
                  <a:gd name="T36" fmla="*/ 52 w 312"/>
                  <a:gd name="T37" fmla="*/ 128 h 263"/>
                  <a:gd name="T38" fmla="*/ 27 w 312"/>
                  <a:gd name="T39" fmla="*/ 82 h 263"/>
                  <a:gd name="T40" fmla="*/ 17 w 312"/>
                  <a:gd name="T41" fmla="*/ 34 h 263"/>
                  <a:gd name="T42" fmla="*/ 19 w 312"/>
                  <a:gd name="T43" fmla="*/ 10 h 263"/>
                  <a:gd name="T44" fmla="*/ 18 w 312"/>
                  <a:gd name="T45" fmla="*/ 3 h 263"/>
                  <a:gd name="T46" fmla="*/ 5 w 312"/>
                  <a:gd name="T47" fmla="*/ 0 h 263"/>
                  <a:gd name="T48" fmla="*/ 2 w 312"/>
                  <a:gd name="T49" fmla="*/ 7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2" h="263">
                    <a:moveTo>
                      <a:pt x="2" y="7"/>
                    </a:moveTo>
                    <a:lnTo>
                      <a:pt x="0" y="33"/>
                    </a:lnTo>
                    <a:lnTo>
                      <a:pt x="10" y="84"/>
                    </a:lnTo>
                    <a:lnTo>
                      <a:pt x="36" y="135"/>
                    </a:lnTo>
                    <a:lnTo>
                      <a:pt x="74" y="182"/>
                    </a:lnTo>
                    <a:lnTo>
                      <a:pt x="122" y="220"/>
                    </a:lnTo>
                    <a:lnTo>
                      <a:pt x="173" y="248"/>
                    </a:lnTo>
                    <a:lnTo>
                      <a:pt x="228" y="263"/>
                    </a:lnTo>
                    <a:lnTo>
                      <a:pt x="281" y="262"/>
                    </a:lnTo>
                    <a:lnTo>
                      <a:pt x="306" y="253"/>
                    </a:lnTo>
                    <a:lnTo>
                      <a:pt x="312" y="248"/>
                    </a:lnTo>
                    <a:lnTo>
                      <a:pt x="308" y="236"/>
                    </a:lnTo>
                    <a:lnTo>
                      <a:pt x="300" y="236"/>
                    </a:lnTo>
                    <a:lnTo>
                      <a:pt x="278" y="244"/>
                    </a:lnTo>
                    <a:lnTo>
                      <a:pt x="230" y="245"/>
                    </a:lnTo>
                    <a:lnTo>
                      <a:pt x="180" y="231"/>
                    </a:lnTo>
                    <a:lnTo>
                      <a:pt x="131" y="205"/>
                    </a:lnTo>
                    <a:lnTo>
                      <a:pt x="87" y="170"/>
                    </a:lnTo>
                    <a:lnTo>
                      <a:pt x="52" y="128"/>
                    </a:lnTo>
                    <a:lnTo>
                      <a:pt x="27" y="82"/>
                    </a:lnTo>
                    <a:lnTo>
                      <a:pt x="17" y="34"/>
                    </a:lnTo>
                    <a:lnTo>
                      <a:pt x="19" y="10"/>
                    </a:lnTo>
                    <a:lnTo>
                      <a:pt x="18" y="3"/>
                    </a:lnTo>
                    <a:lnTo>
                      <a:pt x="5" y="0"/>
                    </a:lnTo>
                    <a:lnTo>
                      <a:pt x="2" y="7"/>
                    </a:lnTo>
                    <a:close/>
                  </a:path>
                </a:pathLst>
              </a:custGeom>
              <a:solidFill>
                <a:srgbClr val="98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81"/>
              <p:cNvSpPr>
                <a:spLocks/>
              </p:cNvSpPr>
              <p:nvPr/>
            </p:nvSpPr>
            <p:spPr bwMode="auto">
              <a:xfrm>
                <a:off x="6588125" y="1922463"/>
                <a:ext cx="123825" cy="103188"/>
              </a:xfrm>
              <a:custGeom>
                <a:avLst/>
                <a:gdLst>
                  <a:gd name="T0" fmla="*/ 2 w 311"/>
                  <a:gd name="T1" fmla="*/ 6 h 261"/>
                  <a:gd name="T2" fmla="*/ 0 w 311"/>
                  <a:gd name="T3" fmla="*/ 32 h 261"/>
                  <a:gd name="T4" fmla="*/ 12 w 311"/>
                  <a:gd name="T5" fmla="*/ 83 h 261"/>
                  <a:gd name="T6" fmla="*/ 38 w 311"/>
                  <a:gd name="T7" fmla="*/ 133 h 261"/>
                  <a:gd name="T8" fmla="*/ 77 w 311"/>
                  <a:gd name="T9" fmla="*/ 179 h 261"/>
                  <a:gd name="T10" fmla="*/ 124 w 311"/>
                  <a:gd name="T11" fmla="*/ 217 h 261"/>
                  <a:gd name="T12" fmla="*/ 175 w 311"/>
                  <a:gd name="T13" fmla="*/ 246 h 261"/>
                  <a:gd name="T14" fmla="*/ 229 w 311"/>
                  <a:gd name="T15" fmla="*/ 261 h 261"/>
                  <a:gd name="T16" fmla="*/ 282 w 311"/>
                  <a:gd name="T17" fmla="*/ 261 h 261"/>
                  <a:gd name="T18" fmla="*/ 305 w 311"/>
                  <a:gd name="T19" fmla="*/ 252 h 261"/>
                  <a:gd name="T20" fmla="*/ 311 w 311"/>
                  <a:gd name="T21" fmla="*/ 247 h 261"/>
                  <a:gd name="T22" fmla="*/ 308 w 311"/>
                  <a:gd name="T23" fmla="*/ 236 h 261"/>
                  <a:gd name="T24" fmla="*/ 301 w 311"/>
                  <a:gd name="T25" fmla="*/ 236 h 261"/>
                  <a:gd name="T26" fmla="*/ 279 w 311"/>
                  <a:gd name="T27" fmla="*/ 243 h 261"/>
                  <a:gd name="T28" fmla="*/ 231 w 311"/>
                  <a:gd name="T29" fmla="*/ 243 h 261"/>
                  <a:gd name="T30" fmla="*/ 182 w 311"/>
                  <a:gd name="T31" fmla="*/ 229 h 261"/>
                  <a:gd name="T32" fmla="*/ 134 w 311"/>
                  <a:gd name="T33" fmla="*/ 203 h 261"/>
                  <a:gd name="T34" fmla="*/ 90 w 311"/>
                  <a:gd name="T35" fmla="*/ 168 h 261"/>
                  <a:gd name="T36" fmla="*/ 54 w 311"/>
                  <a:gd name="T37" fmla="*/ 125 h 261"/>
                  <a:gd name="T38" fmla="*/ 29 w 311"/>
                  <a:gd name="T39" fmla="*/ 80 h 261"/>
                  <a:gd name="T40" fmla="*/ 17 w 311"/>
                  <a:gd name="T41" fmla="*/ 33 h 261"/>
                  <a:gd name="T42" fmla="*/ 19 w 311"/>
                  <a:gd name="T43" fmla="*/ 10 h 261"/>
                  <a:gd name="T44" fmla="*/ 17 w 311"/>
                  <a:gd name="T45" fmla="*/ 4 h 261"/>
                  <a:gd name="T46" fmla="*/ 4 w 311"/>
                  <a:gd name="T47" fmla="*/ 0 h 261"/>
                  <a:gd name="T48" fmla="*/ 2 w 311"/>
                  <a:gd name="T49" fmla="*/ 6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1" h="261">
                    <a:moveTo>
                      <a:pt x="2" y="6"/>
                    </a:moveTo>
                    <a:lnTo>
                      <a:pt x="0" y="32"/>
                    </a:lnTo>
                    <a:lnTo>
                      <a:pt x="12" y="83"/>
                    </a:lnTo>
                    <a:lnTo>
                      <a:pt x="38" y="133"/>
                    </a:lnTo>
                    <a:lnTo>
                      <a:pt x="77" y="179"/>
                    </a:lnTo>
                    <a:lnTo>
                      <a:pt x="124" y="217"/>
                    </a:lnTo>
                    <a:lnTo>
                      <a:pt x="175" y="246"/>
                    </a:lnTo>
                    <a:lnTo>
                      <a:pt x="229" y="261"/>
                    </a:lnTo>
                    <a:lnTo>
                      <a:pt x="282" y="261"/>
                    </a:lnTo>
                    <a:lnTo>
                      <a:pt x="305" y="252"/>
                    </a:lnTo>
                    <a:lnTo>
                      <a:pt x="311" y="247"/>
                    </a:lnTo>
                    <a:lnTo>
                      <a:pt x="308" y="236"/>
                    </a:lnTo>
                    <a:lnTo>
                      <a:pt x="301" y="236"/>
                    </a:lnTo>
                    <a:lnTo>
                      <a:pt x="279" y="243"/>
                    </a:lnTo>
                    <a:lnTo>
                      <a:pt x="231" y="243"/>
                    </a:lnTo>
                    <a:lnTo>
                      <a:pt x="182" y="229"/>
                    </a:lnTo>
                    <a:lnTo>
                      <a:pt x="134" y="203"/>
                    </a:lnTo>
                    <a:lnTo>
                      <a:pt x="90" y="168"/>
                    </a:lnTo>
                    <a:lnTo>
                      <a:pt x="54" y="125"/>
                    </a:lnTo>
                    <a:lnTo>
                      <a:pt x="29" y="80"/>
                    </a:lnTo>
                    <a:lnTo>
                      <a:pt x="17" y="33"/>
                    </a:lnTo>
                    <a:lnTo>
                      <a:pt x="19" y="10"/>
                    </a:lnTo>
                    <a:lnTo>
                      <a:pt x="17" y="4"/>
                    </a:lnTo>
                    <a:lnTo>
                      <a:pt x="4" y="0"/>
                    </a:lnTo>
                    <a:lnTo>
                      <a:pt x="2" y="6"/>
                    </a:lnTo>
                    <a:close/>
                  </a:path>
                </a:pathLst>
              </a:custGeom>
              <a:solidFill>
                <a:srgbClr val="98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82"/>
              <p:cNvSpPr>
                <a:spLocks/>
              </p:cNvSpPr>
              <p:nvPr/>
            </p:nvSpPr>
            <p:spPr bwMode="auto">
              <a:xfrm>
                <a:off x="6405563" y="2087563"/>
                <a:ext cx="149225" cy="131763"/>
              </a:xfrm>
              <a:custGeom>
                <a:avLst/>
                <a:gdLst>
                  <a:gd name="T0" fmla="*/ 5 w 375"/>
                  <a:gd name="T1" fmla="*/ 6 h 333"/>
                  <a:gd name="T2" fmla="*/ 3 w 375"/>
                  <a:gd name="T3" fmla="*/ 22 h 333"/>
                  <a:gd name="T4" fmla="*/ 0 w 375"/>
                  <a:gd name="T5" fmla="*/ 55 h 333"/>
                  <a:gd name="T6" fmla="*/ 7 w 375"/>
                  <a:gd name="T7" fmla="*/ 106 h 333"/>
                  <a:gd name="T8" fmla="*/ 35 w 375"/>
                  <a:gd name="T9" fmla="*/ 171 h 333"/>
                  <a:gd name="T10" fmla="*/ 81 w 375"/>
                  <a:gd name="T11" fmla="*/ 229 h 333"/>
                  <a:gd name="T12" fmla="*/ 138 w 375"/>
                  <a:gd name="T13" fmla="*/ 278 h 333"/>
                  <a:gd name="T14" fmla="*/ 202 w 375"/>
                  <a:gd name="T15" fmla="*/ 315 h 333"/>
                  <a:gd name="T16" fmla="*/ 271 w 375"/>
                  <a:gd name="T17" fmla="*/ 333 h 333"/>
                  <a:gd name="T18" fmla="*/ 322 w 375"/>
                  <a:gd name="T19" fmla="*/ 333 h 333"/>
                  <a:gd name="T20" fmla="*/ 354 w 375"/>
                  <a:gd name="T21" fmla="*/ 326 h 333"/>
                  <a:gd name="T22" fmla="*/ 370 w 375"/>
                  <a:gd name="T23" fmla="*/ 320 h 333"/>
                  <a:gd name="T24" fmla="*/ 375 w 375"/>
                  <a:gd name="T25" fmla="*/ 315 h 333"/>
                  <a:gd name="T26" fmla="*/ 371 w 375"/>
                  <a:gd name="T27" fmla="*/ 303 h 333"/>
                  <a:gd name="T28" fmla="*/ 364 w 375"/>
                  <a:gd name="T29" fmla="*/ 303 h 333"/>
                  <a:gd name="T30" fmla="*/ 335 w 375"/>
                  <a:gd name="T31" fmla="*/ 313 h 333"/>
                  <a:gd name="T32" fmla="*/ 272 w 375"/>
                  <a:gd name="T33" fmla="*/ 316 h 333"/>
                  <a:gd name="T34" fmla="*/ 209 w 375"/>
                  <a:gd name="T35" fmla="*/ 298 h 333"/>
                  <a:gd name="T36" fmla="*/ 148 w 375"/>
                  <a:gd name="T37" fmla="*/ 264 h 333"/>
                  <a:gd name="T38" fmla="*/ 94 w 375"/>
                  <a:gd name="T39" fmla="*/ 219 h 333"/>
                  <a:gd name="T40" fmla="*/ 51 w 375"/>
                  <a:gd name="T41" fmla="*/ 163 h 333"/>
                  <a:gd name="T42" fmla="*/ 24 w 375"/>
                  <a:gd name="T43" fmla="*/ 102 h 333"/>
                  <a:gd name="T44" fmla="*/ 17 w 375"/>
                  <a:gd name="T45" fmla="*/ 40 h 333"/>
                  <a:gd name="T46" fmla="*/ 22 w 375"/>
                  <a:gd name="T47" fmla="*/ 10 h 333"/>
                  <a:gd name="T48" fmla="*/ 22 w 375"/>
                  <a:gd name="T49" fmla="*/ 2 h 333"/>
                  <a:gd name="T50" fmla="*/ 11 w 375"/>
                  <a:gd name="T51" fmla="*/ 0 h 333"/>
                  <a:gd name="T52" fmla="*/ 5 w 375"/>
                  <a:gd name="T53" fmla="*/ 6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5" h="333">
                    <a:moveTo>
                      <a:pt x="5" y="6"/>
                    </a:moveTo>
                    <a:lnTo>
                      <a:pt x="3" y="22"/>
                    </a:lnTo>
                    <a:lnTo>
                      <a:pt x="0" y="55"/>
                    </a:lnTo>
                    <a:lnTo>
                      <a:pt x="7" y="106"/>
                    </a:lnTo>
                    <a:lnTo>
                      <a:pt x="35" y="171"/>
                    </a:lnTo>
                    <a:lnTo>
                      <a:pt x="81" y="229"/>
                    </a:lnTo>
                    <a:lnTo>
                      <a:pt x="138" y="278"/>
                    </a:lnTo>
                    <a:lnTo>
                      <a:pt x="202" y="315"/>
                    </a:lnTo>
                    <a:lnTo>
                      <a:pt x="271" y="333"/>
                    </a:lnTo>
                    <a:lnTo>
                      <a:pt x="322" y="333"/>
                    </a:lnTo>
                    <a:lnTo>
                      <a:pt x="354" y="326"/>
                    </a:lnTo>
                    <a:lnTo>
                      <a:pt x="370" y="320"/>
                    </a:lnTo>
                    <a:lnTo>
                      <a:pt x="375" y="315"/>
                    </a:lnTo>
                    <a:lnTo>
                      <a:pt x="371" y="303"/>
                    </a:lnTo>
                    <a:lnTo>
                      <a:pt x="364" y="303"/>
                    </a:lnTo>
                    <a:lnTo>
                      <a:pt x="335" y="313"/>
                    </a:lnTo>
                    <a:lnTo>
                      <a:pt x="272" y="316"/>
                    </a:lnTo>
                    <a:lnTo>
                      <a:pt x="209" y="298"/>
                    </a:lnTo>
                    <a:lnTo>
                      <a:pt x="148" y="264"/>
                    </a:lnTo>
                    <a:lnTo>
                      <a:pt x="94" y="219"/>
                    </a:lnTo>
                    <a:lnTo>
                      <a:pt x="51" y="163"/>
                    </a:lnTo>
                    <a:lnTo>
                      <a:pt x="24" y="102"/>
                    </a:lnTo>
                    <a:lnTo>
                      <a:pt x="17" y="40"/>
                    </a:lnTo>
                    <a:lnTo>
                      <a:pt x="22" y="10"/>
                    </a:lnTo>
                    <a:lnTo>
                      <a:pt x="22" y="2"/>
                    </a:lnTo>
                    <a:lnTo>
                      <a:pt x="11" y="0"/>
                    </a:lnTo>
                    <a:lnTo>
                      <a:pt x="5" y="6"/>
                    </a:lnTo>
                    <a:close/>
                  </a:path>
                </a:pathLst>
              </a:custGeom>
              <a:solidFill>
                <a:srgbClr val="98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83"/>
              <p:cNvSpPr>
                <a:spLocks/>
              </p:cNvSpPr>
              <p:nvPr/>
            </p:nvSpPr>
            <p:spPr bwMode="auto">
              <a:xfrm>
                <a:off x="6383338" y="2111375"/>
                <a:ext cx="149225" cy="131763"/>
              </a:xfrm>
              <a:custGeom>
                <a:avLst/>
                <a:gdLst>
                  <a:gd name="T0" fmla="*/ 6 w 375"/>
                  <a:gd name="T1" fmla="*/ 7 h 336"/>
                  <a:gd name="T2" fmla="*/ 2 w 375"/>
                  <a:gd name="T3" fmla="*/ 23 h 336"/>
                  <a:gd name="T4" fmla="*/ 0 w 375"/>
                  <a:gd name="T5" fmla="*/ 57 h 336"/>
                  <a:gd name="T6" fmla="*/ 6 w 375"/>
                  <a:gd name="T7" fmla="*/ 108 h 336"/>
                  <a:gd name="T8" fmla="*/ 33 w 375"/>
                  <a:gd name="T9" fmla="*/ 174 h 336"/>
                  <a:gd name="T10" fmla="*/ 79 w 375"/>
                  <a:gd name="T11" fmla="*/ 232 h 336"/>
                  <a:gd name="T12" fmla="*/ 134 w 375"/>
                  <a:gd name="T13" fmla="*/ 281 h 336"/>
                  <a:gd name="T14" fmla="*/ 200 w 375"/>
                  <a:gd name="T15" fmla="*/ 318 h 336"/>
                  <a:gd name="T16" fmla="*/ 269 w 375"/>
                  <a:gd name="T17" fmla="*/ 336 h 336"/>
                  <a:gd name="T18" fmla="*/ 321 w 375"/>
                  <a:gd name="T19" fmla="*/ 334 h 336"/>
                  <a:gd name="T20" fmla="*/ 353 w 375"/>
                  <a:gd name="T21" fmla="*/ 327 h 336"/>
                  <a:gd name="T22" fmla="*/ 370 w 375"/>
                  <a:gd name="T23" fmla="*/ 320 h 336"/>
                  <a:gd name="T24" fmla="*/ 375 w 375"/>
                  <a:gd name="T25" fmla="*/ 316 h 336"/>
                  <a:gd name="T26" fmla="*/ 372 w 375"/>
                  <a:gd name="T27" fmla="*/ 303 h 336"/>
                  <a:gd name="T28" fmla="*/ 365 w 375"/>
                  <a:gd name="T29" fmla="*/ 305 h 336"/>
                  <a:gd name="T30" fmla="*/ 335 w 375"/>
                  <a:gd name="T31" fmla="*/ 315 h 336"/>
                  <a:gd name="T32" fmla="*/ 270 w 375"/>
                  <a:gd name="T33" fmla="*/ 318 h 336"/>
                  <a:gd name="T34" fmla="*/ 206 w 375"/>
                  <a:gd name="T35" fmla="*/ 301 h 336"/>
                  <a:gd name="T36" fmla="*/ 145 w 375"/>
                  <a:gd name="T37" fmla="*/ 267 h 336"/>
                  <a:gd name="T38" fmla="*/ 92 w 375"/>
                  <a:gd name="T39" fmla="*/ 222 h 336"/>
                  <a:gd name="T40" fmla="*/ 50 w 375"/>
                  <a:gd name="T41" fmla="*/ 166 h 336"/>
                  <a:gd name="T42" fmla="*/ 23 w 375"/>
                  <a:gd name="T43" fmla="*/ 105 h 336"/>
                  <a:gd name="T44" fmla="*/ 16 w 375"/>
                  <a:gd name="T45" fmla="*/ 41 h 336"/>
                  <a:gd name="T46" fmla="*/ 23 w 375"/>
                  <a:gd name="T47" fmla="*/ 10 h 336"/>
                  <a:gd name="T48" fmla="*/ 23 w 375"/>
                  <a:gd name="T49" fmla="*/ 3 h 336"/>
                  <a:gd name="T50" fmla="*/ 10 w 375"/>
                  <a:gd name="T51" fmla="*/ 0 h 336"/>
                  <a:gd name="T52" fmla="*/ 6 w 375"/>
                  <a:gd name="T53" fmla="*/ 7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5" h="336">
                    <a:moveTo>
                      <a:pt x="6" y="7"/>
                    </a:moveTo>
                    <a:lnTo>
                      <a:pt x="2" y="23"/>
                    </a:lnTo>
                    <a:lnTo>
                      <a:pt x="0" y="57"/>
                    </a:lnTo>
                    <a:lnTo>
                      <a:pt x="6" y="108"/>
                    </a:lnTo>
                    <a:lnTo>
                      <a:pt x="33" y="174"/>
                    </a:lnTo>
                    <a:lnTo>
                      <a:pt x="79" y="232"/>
                    </a:lnTo>
                    <a:lnTo>
                      <a:pt x="134" y="281"/>
                    </a:lnTo>
                    <a:lnTo>
                      <a:pt x="200" y="318"/>
                    </a:lnTo>
                    <a:lnTo>
                      <a:pt x="269" y="336"/>
                    </a:lnTo>
                    <a:lnTo>
                      <a:pt x="321" y="334"/>
                    </a:lnTo>
                    <a:lnTo>
                      <a:pt x="353" y="327"/>
                    </a:lnTo>
                    <a:lnTo>
                      <a:pt x="370" y="320"/>
                    </a:lnTo>
                    <a:lnTo>
                      <a:pt x="375" y="316"/>
                    </a:lnTo>
                    <a:lnTo>
                      <a:pt x="372" y="303"/>
                    </a:lnTo>
                    <a:lnTo>
                      <a:pt x="365" y="305"/>
                    </a:lnTo>
                    <a:lnTo>
                      <a:pt x="335" y="315"/>
                    </a:lnTo>
                    <a:lnTo>
                      <a:pt x="270" y="318"/>
                    </a:lnTo>
                    <a:lnTo>
                      <a:pt x="206" y="301"/>
                    </a:lnTo>
                    <a:lnTo>
                      <a:pt x="145" y="267"/>
                    </a:lnTo>
                    <a:lnTo>
                      <a:pt x="92" y="222"/>
                    </a:lnTo>
                    <a:lnTo>
                      <a:pt x="50" y="166"/>
                    </a:lnTo>
                    <a:lnTo>
                      <a:pt x="23" y="105"/>
                    </a:lnTo>
                    <a:lnTo>
                      <a:pt x="16" y="41"/>
                    </a:lnTo>
                    <a:lnTo>
                      <a:pt x="23" y="10"/>
                    </a:lnTo>
                    <a:lnTo>
                      <a:pt x="23" y="3"/>
                    </a:lnTo>
                    <a:lnTo>
                      <a:pt x="10" y="0"/>
                    </a:lnTo>
                    <a:lnTo>
                      <a:pt x="6" y="7"/>
                    </a:lnTo>
                    <a:close/>
                  </a:path>
                </a:pathLst>
              </a:custGeom>
              <a:solidFill>
                <a:srgbClr val="98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84"/>
              <p:cNvSpPr>
                <a:spLocks/>
              </p:cNvSpPr>
              <p:nvPr/>
            </p:nvSpPr>
            <p:spPr bwMode="auto">
              <a:xfrm>
                <a:off x="6362700" y="2133600"/>
                <a:ext cx="147638" cy="134938"/>
              </a:xfrm>
              <a:custGeom>
                <a:avLst/>
                <a:gdLst>
                  <a:gd name="T0" fmla="*/ 7 w 376"/>
                  <a:gd name="T1" fmla="*/ 7 h 339"/>
                  <a:gd name="T2" fmla="*/ 3 w 376"/>
                  <a:gd name="T3" fmla="*/ 25 h 339"/>
                  <a:gd name="T4" fmla="*/ 0 w 376"/>
                  <a:gd name="T5" fmla="*/ 60 h 339"/>
                  <a:gd name="T6" fmla="*/ 5 w 376"/>
                  <a:gd name="T7" fmla="*/ 113 h 339"/>
                  <a:gd name="T8" fmla="*/ 33 w 376"/>
                  <a:gd name="T9" fmla="*/ 179 h 339"/>
                  <a:gd name="T10" fmla="*/ 77 w 376"/>
                  <a:gd name="T11" fmla="*/ 239 h 339"/>
                  <a:gd name="T12" fmla="*/ 132 w 376"/>
                  <a:gd name="T13" fmla="*/ 287 h 339"/>
                  <a:gd name="T14" fmla="*/ 197 w 376"/>
                  <a:gd name="T15" fmla="*/ 322 h 339"/>
                  <a:gd name="T16" fmla="*/ 267 w 376"/>
                  <a:gd name="T17" fmla="*/ 339 h 339"/>
                  <a:gd name="T18" fmla="*/ 319 w 376"/>
                  <a:gd name="T19" fmla="*/ 336 h 339"/>
                  <a:gd name="T20" fmla="*/ 354 w 376"/>
                  <a:gd name="T21" fmla="*/ 328 h 339"/>
                  <a:gd name="T22" fmla="*/ 371 w 376"/>
                  <a:gd name="T23" fmla="*/ 320 h 339"/>
                  <a:gd name="T24" fmla="*/ 376 w 376"/>
                  <a:gd name="T25" fmla="*/ 317 h 339"/>
                  <a:gd name="T26" fmla="*/ 372 w 376"/>
                  <a:gd name="T27" fmla="*/ 304 h 339"/>
                  <a:gd name="T28" fmla="*/ 366 w 376"/>
                  <a:gd name="T29" fmla="*/ 305 h 339"/>
                  <a:gd name="T30" fmla="*/ 335 w 376"/>
                  <a:gd name="T31" fmla="*/ 317 h 339"/>
                  <a:gd name="T32" fmla="*/ 268 w 376"/>
                  <a:gd name="T33" fmla="*/ 320 h 339"/>
                  <a:gd name="T34" fmla="*/ 204 w 376"/>
                  <a:gd name="T35" fmla="*/ 305 h 339"/>
                  <a:gd name="T36" fmla="*/ 143 w 376"/>
                  <a:gd name="T37" fmla="*/ 273 h 339"/>
                  <a:gd name="T38" fmla="*/ 90 w 376"/>
                  <a:gd name="T39" fmla="*/ 227 h 339"/>
                  <a:gd name="T40" fmla="*/ 48 w 376"/>
                  <a:gd name="T41" fmla="*/ 171 h 339"/>
                  <a:gd name="T42" fmla="*/ 22 w 376"/>
                  <a:gd name="T43" fmla="*/ 109 h 339"/>
                  <a:gd name="T44" fmla="*/ 17 w 376"/>
                  <a:gd name="T45" fmla="*/ 44 h 339"/>
                  <a:gd name="T46" fmla="*/ 23 w 376"/>
                  <a:gd name="T47" fmla="*/ 11 h 339"/>
                  <a:gd name="T48" fmla="*/ 23 w 376"/>
                  <a:gd name="T49" fmla="*/ 3 h 339"/>
                  <a:gd name="T50" fmla="*/ 10 w 376"/>
                  <a:gd name="T51" fmla="*/ 0 h 339"/>
                  <a:gd name="T52" fmla="*/ 7 w 376"/>
                  <a:gd name="T53" fmla="*/ 7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6" h="339">
                    <a:moveTo>
                      <a:pt x="7" y="7"/>
                    </a:moveTo>
                    <a:lnTo>
                      <a:pt x="3" y="25"/>
                    </a:lnTo>
                    <a:lnTo>
                      <a:pt x="0" y="60"/>
                    </a:lnTo>
                    <a:lnTo>
                      <a:pt x="5" y="113"/>
                    </a:lnTo>
                    <a:lnTo>
                      <a:pt x="33" y="179"/>
                    </a:lnTo>
                    <a:lnTo>
                      <a:pt x="77" y="239"/>
                    </a:lnTo>
                    <a:lnTo>
                      <a:pt x="132" y="287"/>
                    </a:lnTo>
                    <a:lnTo>
                      <a:pt x="197" y="322"/>
                    </a:lnTo>
                    <a:lnTo>
                      <a:pt x="267" y="339"/>
                    </a:lnTo>
                    <a:lnTo>
                      <a:pt x="319" y="336"/>
                    </a:lnTo>
                    <a:lnTo>
                      <a:pt x="354" y="328"/>
                    </a:lnTo>
                    <a:lnTo>
                      <a:pt x="371" y="320"/>
                    </a:lnTo>
                    <a:lnTo>
                      <a:pt x="376" y="317"/>
                    </a:lnTo>
                    <a:lnTo>
                      <a:pt x="372" y="304"/>
                    </a:lnTo>
                    <a:lnTo>
                      <a:pt x="366" y="305"/>
                    </a:lnTo>
                    <a:lnTo>
                      <a:pt x="335" y="317"/>
                    </a:lnTo>
                    <a:lnTo>
                      <a:pt x="268" y="320"/>
                    </a:lnTo>
                    <a:lnTo>
                      <a:pt x="204" y="305"/>
                    </a:lnTo>
                    <a:lnTo>
                      <a:pt x="143" y="273"/>
                    </a:lnTo>
                    <a:lnTo>
                      <a:pt x="90" y="227"/>
                    </a:lnTo>
                    <a:lnTo>
                      <a:pt x="48" y="171"/>
                    </a:lnTo>
                    <a:lnTo>
                      <a:pt x="22" y="109"/>
                    </a:lnTo>
                    <a:lnTo>
                      <a:pt x="17" y="44"/>
                    </a:lnTo>
                    <a:lnTo>
                      <a:pt x="23" y="11"/>
                    </a:lnTo>
                    <a:lnTo>
                      <a:pt x="23" y="3"/>
                    </a:lnTo>
                    <a:lnTo>
                      <a:pt x="10" y="0"/>
                    </a:lnTo>
                    <a:lnTo>
                      <a:pt x="7" y="7"/>
                    </a:lnTo>
                    <a:close/>
                  </a:path>
                </a:pathLst>
              </a:custGeom>
              <a:solidFill>
                <a:srgbClr val="98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85"/>
              <p:cNvSpPr>
                <a:spLocks/>
              </p:cNvSpPr>
              <p:nvPr/>
            </p:nvSpPr>
            <p:spPr bwMode="auto">
              <a:xfrm>
                <a:off x="6340475" y="2157413"/>
                <a:ext cx="149225" cy="134938"/>
              </a:xfrm>
              <a:custGeom>
                <a:avLst/>
                <a:gdLst>
                  <a:gd name="T0" fmla="*/ 8 w 376"/>
                  <a:gd name="T1" fmla="*/ 6 h 339"/>
                  <a:gd name="T2" fmla="*/ 4 w 376"/>
                  <a:gd name="T3" fmla="*/ 24 h 339"/>
                  <a:gd name="T4" fmla="*/ 0 w 376"/>
                  <a:gd name="T5" fmla="*/ 59 h 339"/>
                  <a:gd name="T6" fmla="*/ 6 w 376"/>
                  <a:gd name="T7" fmla="*/ 112 h 339"/>
                  <a:gd name="T8" fmla="*/ 31 w 376"/>
                  <a:gd name="T9" fmla="*/ 180 h 339"/>
                  <a:gd name="T10" fmla="*/ 76 w 376"/>
                  <a:gd name="T11" fmla="*/ 239 h 339"/>
                  <a:gd name="T12" fmla="*/ 131 w 376"/>
                  <a:gd name="T13" fmla="*/ 287 h 339"/>
                  <a:gd name="T14" fmla="*/ 196 w 376"/>
                  <a:gd name="T15" fmla="*/ 322 h 339"/>
                  <a:gd name="T16" fmla="*/ 266 w 376"/>
                  <a:gd name="T17" fmla="*/ 339 h 339"/>
                  <a:gd name="T18" fmla="*/ 319 w 376"/>
                  <a:gd name="T19" fmla="*/ 337 h 339"/>
                  <a:gd name="T20" fmla="*/ 354 w 376"/>
                  <a:gd name="T21" fmla="*/ 328 h 339"/>
                  <a:gd name="T22" fmla="*/ 371 w 376"/>
                  <a:gd name="T23" fmla="*/ 321 h 339"/>
                  <a:gd name="T24" fmla="*/ 376 w 376"/>
                  <a:gd name="T25" fmla="*/ 316 h 339"/>
                  <a:gd name="T26" fmla="*/ 372 w 376"/>
                  <a:gd name="T27" fmla="*/ 304 h 339"/>
                  <a:gd name="T28" fmla="*/ 366 w 376"/>
                  <a:gd name="T29" fmla="*/ 304 h 339"/>
                  <a:gd name="T30" fmla="*/ 333 w 376"/>
                  <a:gd name="T31" fmla="*/ 317 h 339"/>
                  <a:gd name="T32" fmla="*/ 267 w 376"/>
                  <a:gd name="T33" fmla="*/ 321 h 339"/>
                  <a:gd name="T34" fmla="*/ 203 w 376"/>
                  <a:gd name="T35" fmla="*/ 306 h 339"/>
                  <a:gd name="T36" fmla="*/ 142 w 376"/>
                  <a:gd name="T37" fmla="*/ 273 h 339"/>
                  <a:gd name="T38" fmla="*/ 89 w 376"/>
                  <a:gd name="T39" fmla="*/ 228 h 339"/>
                  <a:gd name="T40" fmla="*/ 48 w 376"/>
                  <a:gd name="T41" fmla="*/ 172 h 339"/>
                  <a:gd name="T42" fmla="*/ 22 w 376"/>
                  <a:gd name="T43" fmla="*/ 110 h 339"/>
                  <a:gd name="T44" fmla="*/ 19 w 376"/>
                  <a:gd name="T45" fmla="*/ 44 h 339"/>
                  <a:gd name="T46" fmla="*/ 25 w 376"/>
                  <a:gd name="T47" fmla="*/ 10 h 339"/>
                  <a:gd name="T48" fmla="*/ 25 w 376"/>
                  <a:gd name="T49" fmla="*/ 2 h 339"/>
                  <a:gd name="T50" fmla="*/ 12 w 376"/>
                  <a:gd name="T51" fmla="*/ 0 h 339"/>
                  <a:gd name="T52" fmla="*/ 8 w 376"/>
                  <a:gd name="T53" fmla="*/ 6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6" h="339">
                    <a:moveTo>
                      <a:pt x="8" y="6"/>
                    </a:moveTo>
                    <a:lnTo>
                      <a:pt x="4" y="24"/>
                    </a:lnTo>
                    <a:lnTo>
                      <a:pt x="0" y="59"/>
                    </a:lnTo>
                    <a:lnTo>
                      <a:pt x="6" y="112"/>
                    </a:lnTo>
                    <a:lnTo>
                      <a:pt x="31" y="180"/>
                    </a:lnTo>
                    <a:lnTo>
                      <a:pt x="76" y="239"/>
                    </a:lnTo>
                    <a:lnTo>
                      <a:pt x="131" y="287"/>
                    </a:lnTo>
                    <a:lnTo>
                      <a:pt x="196" y="322"/>
                    </a:lnTo>
                    <a:lnTo>
                      <a:pt x="266" y="339"/>
                    </a:lnTo>
                    <a:lnTo>
                      <a:pt x="319" y="337"/>
                    </a:lnTo>
                    <a:lnTo>
                      <a:pt x="354" y="328"/>
                    </a:lnTo>
                    <a:lnTo>
                      <a:pt x="371" y="321"/>
                    </a:lnTo>
                    <a:lnTo>
                      <a:pt x="376" y="316"/>
                    </a:lnTo>
                    <a:lnTo>
                      <a:pt x="372" y="304"/>
                    </a:lnTo>
                    <a:lnTo>
                      <a:pt x="366" y="304"/>
                    </a:lnTo>
                    <a:lnTo>
                      <a:pt x="333" y="317"/>
                    </a:lnTo>
                    <a:lnTo>
                      <a:pt x="267" y="321"/>
                    </a:lnTo>
                    <a:lnTo>
                      <a:pt x="203" y="306"/>
                    </a:lnTo>
                    <a:lnTo>
                      <a:pt x="142" y="273"/>
                    </a:lnTo>
                    <a:lnTo>
                      <a:pt x="89" y="228"/>
                    </a:lnTo>
                    <a:lnTo>
                      <a:pt x="48" y="172"/>
                    </a:lnTo>
                    <a:lnTo>
                      <a:pt x="22" y="110"/>
                    </a:lnTo>
                    <a:lnTo>
                      <a:pt x="19" y="44"/>
                    </a:lnTo>
                    <a:lnTo>
                      <a:pt x="25" y="10"/>
                    </a:lnTo>
                    <a:lnTo>
                      <a:pt x="25" y="2"/>
                    </a:lnTo>
                    <a:lnTo>
                      <a:pt x="12" y="0"/>
                    </a:lnTo>
                    <a:lnTo>
                      <a:pt x="8" y="6"/>
                    </a:lnTo>
                    <a:close/>
                  </a:path>
                </a:pathLst>
              </a:custGeom>
              <a:solidFill>
                <a:srgbClr val="98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86"/>
              <p:cNvSpPr>
                <a:spLocks/>
              </p:cNvSpPr>
              <p:nvPr/>
            </p:nvSpPr>
            <p:spPr bwMode="auto">
              <a:xfrm>
                <a:off x="6732588" y="565150"/>
                <a:ext cx="1235075" cy="1344613"/>
              </a:xfrm>
              <a:custGeom>
                <a:avLst/>
                <a:gdLst>
                  <a:gd name="T0" fmla="*/ 113 w 3115"/>
                  <a:gd name="T1" fmla="*/ 3390 h 3390"/>
                  <a:gd name="T2" fmla="*/ 82 w 3115"/>
                  <a:gd name="T3" fmla="*/ 3386 h 3390"/>
                  <a:gd name="T4" fmla="*/ 25 w 3115"/>
                  <a:gd name="T5" fmla="*/ 3364 h 3390"/>
                  <a:gd name="T6" fmla="*/ 0 w 3115"/>
                  <a:gd name="T7" fmla="*/ 3346 h 3390"/>
                  <a:gd name="T8" fmla="*/ 3115 w 3115"/>
                  <a:gd name="T9" fmla="*/ 0 h 3390"/>
                  <a:gd name="T10" fmla="*/ 2201 w 3115"/>
                  <a:gd name="T11" fmla="*/ 1036 h 3390"/>
                  <a:gd name="T12" fmla="*/ 113 w 3115"/>
                  <a:gd name="T13" fmla="*/ 3390 h 3390"/>
                </a:gdLst>
                <a:ahLst/>
                <a:cxnLst>
                  <a:cxn ang="0">
                    <a:pos x="T0" y="T1"/>
                  </a:cxn>
                  <a:cxn ang="0">
                    <a:pos x="T2" y="T3"/>
                  </a:cxn>
                  <a:cxn ang="0">
                    <a:pos x="T4" y="T5"/>
                  </a:cxn>
                  <a:cxn ang="0">
                    <a:pos x="T6" y="T7"/>
                  </a:cxn>
                  <a:cxn ang="0">
                    <a:pos x="T8" y="T9"/>
                  </a:cxn>
                  <a:cxn ang="0">
                    <a:pos x="T10" y="T11"/>
                  </a:cxn>
                  <a:cxn ang="0">
                    <a:pos x="T12" y="T13"/>
                  </a:cxn>
                </a:cxnLst>
                <a:rect l="0" t="0" r="r" b="b"/>
                <a:pathLst>
                  <a:path w="3115" h="3390">
                    <a:moveTo>
                      <a:pt x="113" y="3390"/>
                    </a:moveTo>
                    <a:lnTo>
                      <a:pt x="82" y="3386"/>
                    </a:lnTo>
                    <a:lnTo>
                      <a:pt x="25" y="3364"/>
                    </a:lnTo>
                    <a:lnTo>
                      <a:pt x="0" y="3346"/>
                    </a:lnTo>
                    <a:lnTo>
                      <a:pt x="3115" y="0"/>
                    </a:lnTo>
                    <a:lnTo>
                      <a:pt x="2201" y="1036"/>
                    </a:lnTo>
                    <a:lnTo>
                      <a:pt x="113" y="3390"/>
                    </a:lnTo>
                    <a:close/>
                  </a:path>
                </a:pathLst>
              </a:custGeom>
              <a:solidFill>
                <a:srgbClr val="9719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87"/>
              <p:cNvSpPr>
                <a:spLocks/>
              </p:cNvSpPr>
              <p:nvPr/>
            </p:nvSpPr>
            <p:spPr bwMode="auto">
              <a:xfrm>
                <a:off x="6319838" y="2265363"/>
                <a:ext cx="115888" cy="84138"/>
              </a:xfrm>
              <a:custGeom>
                <a:avLst/>
                <a:gdLst>
                  <a:gd name="T0" fmla="*/ 86 w 290"/>
                  <a:gd name="T1" fmla="*/ 210 h 210"/>
                  <a:gd name="T2" fmla="*/ 66 w 290"/>
                  <a:gd name="T3" fmla="*/ 209 h 210"/>
                  <a:gd name="T4" fmla="*/ 35 w 290"/>
                  <a:gd name="T5" fmla="*/ 199 h 210"/>
                  <a:gd name="T6" fmla="*/ 5 w 290"/>
                  <a:gd name="T7" fmla="*/ 178 h 210"/>
                  <a:gd name="T8" fmla="*/ 0 w 290"/>
                  <a:gd name="T9" fmla="*/ 174 h 210"/>
                  <a:gd name="T10" fmla="*/ 162 w 290"/>
                  <a:gd name="T11" fmla="*/ 0 h 210"/>
                  <a:gd name="T12" fmla="*/ 192 w 290"/>
                  <a:gd name="T13" fmla="*/ 21 h 210"/>
                  <a:gd name="T14" fmla="*/ 255 w 290"/>
                  <a:gd name="T15" fmla="*/ 52 h 210"/>
                  <a:gd name="T16" fmla="*/ 290 w 290"/>
                  <a:gd name="T17" fmla="*/ 60 h 210"/>
                  <a:gd name="T18" fmla="*/ 213 w 290"/>
                  <a:gd name="T19" fmla="*/ 144 h 210"/>
                  <a:gd name="T20" fmla="*/ 183 w 290"/>
                  <a:gd name="T21" fmla="*/ 172 h 210"/>
                  <a:gd name="T22" fmla="*/ 156 w 290"/>
                  <a:gd name="T23" fmla="*/ 191 h 210"/>
                  <a:gd name="T24" fmla="*/ 108 w 290"/>
                  <a:gd name="T25" fmla="*/ 209 h 210"/>
                  <a:gd name="T26" fmla="*/ 86 w 290"/>
                  <a:gd name="T27"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0" h="210">
                    <a:moveTo>
                      <a:pt x="86" y="210"/>
                    </a:moveTo>
                    <a:lnTo>
                      <a:pt x="66" y="209"/>
                    </a:lnTo>
                    <a:lnTo>
                      <a:pt x="35" y="199"/>
                    </a:lnTo>
                    <a:lnTo>
                      <a:pt x="5" y="178"/>
                    </a:lnTo>
                    <a:lnTo>
                      <a:pt x="0" y="174"/>
                    </a:lnTo>
                    <a:lnTo>
                      <a:pt x="162" y="0"/>
                    </a:lnTo>
                    <a:lnTo>
                      <a:pt x="192" y="21"/>
                    </a:lnTo>
                    <a:lnTo>
                      <a:pt x="255" y="52"/>
                    </a:lnTo>
                    <a:lnTo>
                      <a:pt x="290" y="60"/>
                    </a:lnTo>
                    <a:lnTo>
                      <a:pt x="213" y="144"/>
                    </a:lnTo>
                    <a:lnTo>
                      <a:pt x="183" y="172"/>
                    </a:lnTo>
                    <a:lnTo>
                      <a:pt x="156" y="191"/>
                    </a:lnTo>
                    <a:lnTo>
                      <a:pt x="108" y="209"/>
                    </a:lnTo>
                    <a:lnTo>
                      <a:pt x="86" y="210"/>
                    </a:lnTo>
                    <a:close/>
                  </a:path>
                </a:pathLst>
              </a:custGeom>
              <a:solidFill>
                <a:srgbClr val="B48B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88"/>
              <p:cNvSpPr>
                <a:spLocks/>
              </p:cNvSpPr>
              <p:nvPr/>
            </p:nvSpPr>
            <p:spPr bwMode="auto">
              <a:xfrm>
                <a:off x="6389688" y="2241550"/>
                <a:ext cx="66675" cy="41275"/>
              </a:xfrm>
              <a:custGeom>
                <a:avLst/>
                <a:gdLst>
                  <a:gd name="T0" fmla="*/ 131 w 171"/>
                  <a:gd name="T1" fmla="*/ 105 h 105"/>
                  <a:gd name="T2" fmla="*/ 96 w 171"/>
                  <a:gd name="T3" fmla="*/ 98 h 105"/>
                  <a:gd name="T4" fmla="*/ 30 w 171"/>
                  <a:gd name="T5" fmla="*/ 68 h 105"/>
                  <a:gd name="T6" fmla="*/ 0 w 171"/>
                  <a:gd name="T7" fmla="*/ 47 h 105"/>
                  <a:gd name="T8" fmla="*/ 45 w 171"/>
                  <a:gd name="T9" fmla="*/ 0 h 105"/>
                  <a:gd name="T10" fmla="*/ 74 w 171"/>
                  <a:gd name="T11" fmla="*/ 20 h 105"/>
                  <a:gd name="T12" fmla="*/ 137 w 171"/>
                  <a:gd name="T13" fmla="*/ 51 h 105"/>
                  <a:gd name="T14" fmla="*/ 171 w 171"/>
                  <a:gd name="T15" fmla="*/ 60 h 105"/>
                  <a:gd name="T16" fmla="*/ 150 w 171"/>
                  <a:gd name="T17" fmla="*/ 84 h 105"/>
                  <a:gd name="T18" fmla="*/ 131 w 171"/>
                  <a:gd name="T19"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05">
                    <a:moveTo>
                      <a:pt x="131" y="105"/>
                    </a:moveTo>
                    <a:lnTo>
                      <a:pt x="96" y="98"/>
                    </a:lnTo>
                    <a:lnTo>
                      <a:pt x="30" y="68"/>
                    </a:lnTo>
                    <a:lnTo>
                      <a:pt x="0" y="47"/>
                    </a:lnTo>
                    <a:lnTo>
                      <a:pt x="45" y="0"/>
                    </a:lnTo>
                    <a:lnTo>
                      <a:pt x="74" y="20"/>
                    </a:lnTo>
                    <a:lnTo>
                      <a:pt x="137" y="51"/>
                    </a:lnTo>
                    <a:lnTo>
                      <a:pt x="171" y="60"/>
                    </a:lnTo>
                    <a:lnTo>
                      <a:pt x="150" y="84"/>
                    </a:lnTo>
                    <a:lnTo>
                      <a:pt x="131" y="10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89"/>
              <p:cNvSpPr>
                <a:spLocks/>
              </p:cNvSpPr>
              <p:nvPr/>
            </p:nvSpPr>
            <p:spPr bwMode="auto">
              <a:xfrm>
                <a:off x="6411913" y="2216150"/>
                <a:ext cx="68263" cy="42863"/>
              </a:xfrm>
              <a:custGeom>
                <a:avLst/>
                <a:gdLst>
                  <a:gd name="T0" fmla="*/ 128 w 171"/>
                  <a:gd name="T1" fmla="*/ 109 h 109"/>
                  <a:gd name="T2" fmla="*/ 94 w 171"/>
                  <a:gd name="T3" fmla="*/ 101 h 109"/>
                  <a:gd name="T4" fmla="*/ 30 w 171"/>
                  <a:gd name="T5" fmla="*/ 71 h 109"/>
                  <a:gd name="T6" fmla="*/ 0 w 171"/>
                  <a:gd name="T7" fmla="*/ 51 h 109"/>
                  <a:gd name="T8" fmla="*/ 46 w 171"/>
                  <a:gd name="T9" fmla="*/ 0 h 109"/>
                  <a:gd name="T10" fmla="*/ 75 w 171"/>
                  <a:gd name="T11" fmla="*/ 22 h 109"/>
                  <a:gd name="T12" fmla="*/ 137 w 171"/>
                  <a:gd name="T13" fmla="*/ 53 h 109"/>
                  <a:gd name="T14" fmla="*/ 171 w 171"/>
                  <a:gd name="T15" fmla="*/ 62 h 109"/>
                  <a:gd name="T16" fmla="*/ 149 w 171"/>
                  <a:gd name="T17" fmla="*/ 87 h 109"/>
                  <a:gd name="T18" fmla="*/ 128 w 171"/>
                  <a:gd name="T19"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09">
                    <a:moveTo>
                      <a:pt x="128" y="109"/>
                    </a:moveTo>
                    <a:lnTo>
                      <a:pt x="94" y="101"/>
                    </a:lnTo>
                    <a:lnTo>
                      <a:pt x="30" y="71"/>
                    </a:lnTo>
                    <a:lnTo>
                      <a:pt x="0" y="51"/>
                    </a:lnTo>
                    <a:lnTo>
                      <a:pt x="46" y="0"/>
                    </a:lnTo>
                    <a:lnTo>
                      <a:pt x="75" y="22"/>
                    </a:lnTo>
                    <a:lnTo>
                      <a:pt x="137" y="53"/>
                    </a:lnTo>
                    <a:lnTo>
                      <a:pt x="171" y="62"/>
                    </a:lnTo>
                    <a:lnTo>
                      <a:pt x="149" y="87"/>
                    </a:lnTo>
                    <a:lnTo>
                      <a:pt x="128" y="10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90"/>
              <p:cNvSpPr>
                <a:spLocks/>
              </p:cNvSpPr>
              <p:nvPr/>
            </p:nvSpPr>
            <p:spPr bwMode="auto">
              <a:xfrm>
                <a:off x="6435725" y="2192338"/>
                <a:ext cx="65088" cy="42863"/>
              </a:xfrm>
              <a:custGeom>
                <a:avLst/>
                <a:gdLst>
                  <a:gd name="T0" fmla="*/ 126 w 167"/>
                  <a:gd name="T1" fmla="*/ 109 h 109"/>
                  <a:gd name="T2" fmla="*/ 93 w 167"/>
                  <a:gd name="T3" fmla="*/ 101 h 109"/>
                  <a:gd name="T4" fmla="*/ 29 w 167"/>
                  <a:gd name="T5" fmla="*/ 70 h 109"/>
                  <a:gd name="T6" fmla="*/ 0 w 167"/>
                  <a:gd name="T7" fmla="*/ 49 h 109"/>
                  <a:gd name="T8" fmla="*/ 46 w 167"/>
                  <a:gd name="T9" fmla="*/ 0 h 109"/>
                  <a:gd name="T10" fmla="*/ 74 w 167"/>
                  <a:gd name="T11" fmla="*/ 21 h 109"/>
                  <a:gd name="T12" fmla="*/ 135 w 167"/>
                  <a:gd name="T13" fmla="*/ 53 h 109"/>
                  <a:gd name="T14" fmla="*/ 167 w 167"/>
                  <a:gd name="T15" fmla="*/ 62 h 109"/>
                  <a:gd name="T16" fmla="*/ 147 w 167"/>
                  <a:gd name="T17" fmla="*/ 86 h 109"/>
                  <a:gd name="T18" fmla="*/ 126 w 167"/>
                  <a:gd name="T19"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109">
                    <a:moveTo>
                      <a:pt x="126" y="109"/>
                    </a:moveTo>
                    <a:lnTo>
                      <a:pt x="93" y="101"/>
                    </a:lnTo>
                    <a:lnTo>
                      <a:pt x="29" y="70"/>
                    </a:lnTo>
                    <a:lnTo>
                      <a:pt x="0" y="49"/>
                    </a:lnTo>
                    <a:lnTo>
                      <a:pt x="46" y="0"/>
                    </a:lnTo>
                    <a:lnTo>
                      <a:pt x="74" y="21"/>
                    </a:lnTo>
                    <a:lnTo>
                      <a:pt x="135" y="53"/>
                    </a:lnTo>
                    <a:lnTo>
                      <a:pt x="167" y="62"/>
                    </a:lnTo>
                    <a:lnTo>
                      <a:pt x="147" y="86"/>
                    </a:lnTo>
                    <a:lnTo>
                      <a:pt x="126" y="10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91"/>
              <p:cNvSpPr>
                <a:spLocks/>
              </p:cNvSpPr>
              <p:nvPr/>
            </p:nvSpPr>
            <p:spPr bwMode="auto">
              <a:xfrm>
                <a:off x="6457950" y="2003425"/>
                <a:ext cx="215900" cy="207963"/>
              </a:xfrm>
              <a:custGeom>
                <a:avLst/>
                <a:gdLst>
                  <a:gd name="T0" fmla="*/ 125 w 546"/>
                  <a:gd name="T1" fmla="*/ 525 h 525"/>
                  <a:gd name="T2" fmla="*/ 92 w 546"/>
                  <a:gd name="T3" fmla="*/ 516 h 525"/>
                  <a:gd name="T4" fmla="*/ 29 w 546"/>
                  <a:gd name="T5" fmla="*/ 486 h 525"/>
                  <a:gd name="T6" fmla="*/ 0 w 546"/>
                  <a:gd name="T7" fmla="*/ 464 h 525"/>
                  <a:gd name="T8" fmla="*/ 433 w 546"/>
                  <a:gd name="T9" fmla="*/ 0 h 525"/>
                  <a:gd name="T10" fmla="*/ 459 w 546"/>
                  <a:gd name="T11" fmla="*/ 20 h 525"/>
                  <a:gd name="T12" fmla="*/ 516 w 546"/>
                  <a:gd name="T13" fmla="*/ 48 h 525"/>
                  <a:gd name="T14" fmla="*/ 546 w 546"/>
                  <a:gd name="T15" fmla="*/ 56 h 525"/>
                  <a:gd name="T16" fmla="*/ 310 w 546"/>
                  <a:gd name="T17" fmla="*/ 319 h 525"/>
                  <a:gd name="T18" fmla="*/ 125 w 546"/>
                  <a:gd name="T19" fmla="*/ 525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6" h="525">
                    <a:moveTo>
                      <a:pt x="125" y="525"/>
                    </a:moveTo>
                    <a:lnTo>
                      <a:pt x="92" y="516"/>
                    </a:lnTo>
                    <a:lnTo>
                      <a:pt x="29" y="486"/>
                    </a:lnTo>
                    <a:lnTo>
                      <a:pt x="0" y="464"/>
                    </a:lnTo>
                    <a:lnTo>
                      <a:pt x="433" y="0"/>
                    </a:lnTo>
                    <a:lnTo>
                      <a:pt x="459" y="20"/>
                    </a:lnTo>
                    <a:lnTo>
                      <a:pt x="516" y="48"/>
                    </a:lnTo>
                    <a:lnTo>
                      <a:pt x="546" y="56"/>
                    </a:lnTo>
                    <a:lnTo>
                      <a:pt x="310" y="319"/>
                    </a:lnTo>
                    <a:lnTo>
                      <a:pt x="125" y="525"/>
                    </a:lnTo>
                    <a:close/>
                  </a:path>
                </a:pathLst>
              </a:custGeom>
              <a:solidFill>
                <a:srgbClr val="B48B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92"/>
              <p:cNvSpPr>
                <a:spLocks/>
              </p:cNvSpPr>
              <p:nvPr/>
            </p:nvSpPr>
            <p:spPr bwMode="auto">
              <a:xfrm>
                <a:off x="6634163" y="1978025"/>
                <a:ext cx="61913" cy="41275"/>
              </a:xfrm>
              <a:custGeom>
                <a:avLst/>
                <a:gdLst>
                  <a:gd name="T0" fmla="*/ 115 w 157"/>
                  <a:gd name="T1" fmla="*/ 102 h 102"/>
                  <a:gd name="T2" fmla="*/ 85 w 157"/>
                  <a:gd name="T3" fmla="*/ 96 h 102"/>
                  <a:gd name="T4" fmla="*/ 27 w 157"/>
                  <a:gd name="T5" fmla="*/ 69 h 102"/>
                  <a:gd name="T6" fmla="*/ 0 w 157"/>
                  <a:gd name="T7" fmla="*/ 49 h 102"/>
                  <a:gd name="T8" fmla="*/ 45 w 157"/>
                  <a:gd name="T9" fmla="*/ 0 h 102"/>
                  <a:gd name="T10" fmla="*/ 71 w 157"/>
                  <a:gd name="T11" fmla="*/ 19 h 102"/>
                  <a:gd name="T12" fmla="*/ 128 w 157"/>
                  <a:gd name="T13" fmla="*/ 48 h 102"/>
                  <a:gd name="T14" fmla="*/ 157 w 157"/>
                  <a:gd name="T15" fmla="*/ 54 h 102"/>
                  <a:gd name="T16" fmla="*/ 136 w 157"/>
                  <a:gd name="T17" fmla="*/ 79 h 102"/>
                  <a:gd name="T18" fmla="*/ 115 w 157"/>
                  <a:gd name="T19"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7" h="102">
                    <a:moveTo>
                      <a:pt x="115" y="102"/>
                    </a:moveTo>
                    <a:lnTo>
                      <a:pt x="85" y="96"/>
                    </a:lnTo>
                    <a:lnTo>
                      <a:pt x="27" y="69"/>
                    </a:lnTo>
                    <a:lnTo>
                      <a:pt x="0" y="49"/>
                    </a:lnTo>
                    <a:lnTo>
                      <a:pt x="45" y="0"/>
                    </a:lnTo>
                    <a:lnTo>
                      <a:pt x="71" y="19"/>
                    </a:lnTo>
                    <a:lnTo>
                      <a:pt x="128" y="48"/>
                    </a:lnTo>
                    <a:lnTo>
                      <a:pt x="157" y="54"/>
                    </a:lnTo>
                    <a:lnTo>
                      <a:pt x="136" y="79"/>
                    </a:lnTo>
                    <a:lnTo>
                      <a:pt x="115" y="10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93"/>
              <p:cNvSpPr>
                <a:spLocks/>
              </p:cNvSpPr>
              <p:nvPr/>
            </p:nvSpPr>
            <p:spPr bwMode="auto">
              <a:xfrm>
                <a:off x="6656388" y="1957388"/>
                <a:ext cx="60325" cy="36513"/>
              </a:xfrm>
              <a:custGeom>
                <a:avLst/>
                <a:gdLst>
                  <a:gd name="T0" fmla="*/ 114 w 150"/>
                  <a:gd name="T1" fmla="*/ 94 h 94"/>
                  <a:gd name="T2" fmla="*/ 84 w 150"/>
                  <a:gd name="T3" fmla="*/ 89 h 94"/>
                  <a:gd name="T4" fmla="*/ 27 w 150"/>
                  <a:gd name="T5" fmla="*/ 61 h 94"/>
                  <a:gd name="T6" fmla="*/ 0 w 150"/>
                  <a:gd name="T7" fmla="*/ 42 h 94"/>
                  <a:gd name="T8" fmla="*/ 40 w 150"/>
                  <a:gd name="T9" fmla="*/ 0 h 94"/>
                  <a:gd name="T10" fmla="*/ 65 w 150"/>
                  <a:gd name="T11" fmla="*/ 19 h 94"/>
                  <a:gd name="T12" fmla="*/ 120 w 150"/>
                  <a:gd name="T13" fmla="*/ 47 h 94"/>
                  <a:gd name="T14" fmla="*/ 150 w 150"/>
                  <a:gd name="T15" fmla="*/ 54 h 94"/>
                  <a:gd name="T16" fmla="*/ 132 w 150"/>
                  <a:gd name="T17" fmla="*/ 74 h 94"/>
                  <a:gd name="T18" fmla="*/ 114 w 150"/>
                  <a:gd name="T19"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94">
                    <a:moveTo>
                      <a:pt x="114" y="94"/>
                    </a:moveTo>
                    <a:lnTo>
                      <a:pt x="84" y="89"/>
                    </a:lnTo>
                    <a:lnTo>
                      <a:pt x="27" y="61"/>
                    </a:lnTo>
                    <a:lnTo>
                      <a:pt x="0" y="42"/>
                    </a:lnTo>
                    <a:lnTo>
                      <a:pt x="40" y="0"/>
                    </a:lnTo>
                    <a:lnTo>
                      <a:pt x="65" y="19"/>
                    </a:lnTo>
                    <a:lnTo>
                      <a:pt x="120" y="47"/>
                    </a:lnTo>
                    <a:lnTo>
                      <a:pt x="150" y="54"/>
                    </a:lnTo>
                    <a:lnTo>
                      <a:pt x="132" y="74"/>
                    </a:lnTo>
                    <a:lnTo>
                      <a:pt x="114"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94"/>
              <p:cNvSpPr>
                <a:spLocks/>
              </p:cNvSpPr>
              <p:nvPr/>
            </p:nvSpPr>
            <p:spPr bwMode="auto">
              <a:xfrm>
                <a:off x="6677025" y="1892300"/>
                <a:ext cx="100013" cy="79375"/>
              </a:xfrm>
              <a:custGeom>
                <a:avLst/>
                <a:gdLst>
                  <a:gd name="T0" fmla="*/ 111 w 250"/>
                  <a:gd name="T1" fmla="*/ 198 h 198"/>
                  <a:gd name="T2" fmla="*/ 83 w 250"/>
                  <a:gd name="T3" fmla="*/ 193 h 198"/>
                  <a:gd name="T4" fmla="*/ 26 w 250"/>
                  <a:gd name="T5" fmla="*/ 166 h 198"/>
                  <a:gd name="T6" fmla="*/ 0 w 250"/>
                  <a:gd name="T7" fmla="*/ 148 h 198"/>
                  <a:gd name="T8" fmla="*/ 137 w 250"/>
                  <a:gd name="T9" fmla="*/ 0 h 198"/>
                  <a:gd name="T10" fmla="*/ 162 w 250"/>
                  <a:gd name="T11" fmla="*/ 18 h 198"/>
                  <a:gd name="T12" fmla="*/ 219 w 250"/>
                  <a:gd name="T13" fmla="*/ 40 h 198"/>
                  <a:gd name="T14" fmla="*/ 250 w 250"/>
                  <a:gd name="T15" fmla="*/ 44 h 198"/>
                  <a:gd name="T16" fmla="*/ 180 w 250"/>
                  <a:gd name="T17" fmla="*/ 122 h 198"/>
                  <a:gd name="T18" fmla="*/ 111 w 250"/>
                  <a:gd name="T19"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0" h="198">
                    <a:moveTo>
                      <a:pt x="111" y="198"/>
                    </a:moveTo>
                    <a:lnTo>
                      <a:pt x="83" y="193"/>
                    </a:lnTo>
                    <a:lnTo>
                      <a:pt x="26" y="166"/>
                    </a:lnTo>
                    <a:lnTo>
                      <a:pt x="0" y="148"/>
                    </a:lnTo>
                    <a:lnTo>
                      <a:pt x="137" y="0"/>
                    </a:lnTo>
                    <a:lnTo>
                      <a:pt x="162" y="18"/>
                    </a:lnTo>
                    <a:lnTo>
                      <a:pt x="219" y="40"/>
                    </a:lnTo>
                    <a:lnTo>
                      <a:pt x="250" y="44"/>
                    </a:lnTo>
                    <a:lnTo>
                      <a:pt x="180" y="122"/>
                    </a:lnTo>
                    <a:lnTo>
                      <a:pt x="111" y="198"/>
                    </a:lnTo>
                    <a:close/>
                  </a:path>
                </a:pathLst>
              </a:custGeom>
              <a:solidFill>
                <a:srgbClr val="B48B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95"/>
              <p:cNvSpPr>
                <a:spLocks/>
              </p:cNvSpPr>
              <p:nvPr/>
            </p:nvSpPr>
            <p:spPr bwMode="auto">
              <a:xfrm>
                <a:off x="6672263" y="1951038"/>
                <a:ext cx="49213" cy="26988"/>
              </a:xfrm>
              <a:custGeom>
                <a:avLst/>
                <a:gdLst>
                  <a:gd name="T0" fmla="*/ 110 w 123"/>
                  <a:gd name="T1" fmla="*/ 66 h 66"/>
                  <a:gd name="T2" fmla="*/ 80 w 123"/>
                  <a:gd name="T3" fmla="*/ 59 h 66"/>
                  <a:gd name="T4" fmla="*/ 25 w 123"/>
                  <a:gd name="T5" fmla="*/ 31 h 66"/>
                  <a:gd name="T6" fmla="*/ 0 w 123"/>
                  <a:gd name="T7" fmla="*/ 12 h 66"/>
                  <a:gd name="T8" fmla="*/ 12 w 123"/>
                  <a:gd name="T9" fmla="*/ 0 h 66"/>
                  <a:gd name="T10" fmla="*/ 38 w 123"/>
                  <a:gd name="T11" fmla="*/ 18 h 66"/>
                  <a:gd name="T12" fmla="*/ 95 w 123"/>
                  <a:gd name="T13" fmla="*/ 45 h 66"/>
                  <a:gd name="T14" fmla="*/ 123 w 123"/>
                  <a:gd name="T15" fmla="*/ 50 h 66"/>
                  <a:gd name="T16" fmla="*/ 117 w 123"/>
                  <a:gd name="T17" fmla="*/ 58 h 66"/>
                  <a:gd name="T18" fmla="*/ 110 w 123"/>
                  <a:gd name="T1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66">
                    <a:moveTo>
                      <a:pt x="110" y="66"/>
                    </a:moveTo>
                    <a:lnTo>
                      <a:pt x="80" y="59"/>
                    </a:lnTo>
                    <a:lnTo>
                      <a:pt x="25" y="31"/>
                    </a:lnTo>
                    <a:lnTo>
                      <a:pt x="0" y="12"/>
                    </a:lnTo>
                    <a:lnTo>
                      <a:pt x="12" y="0"/>
                    </a:lnTo>
                    <a:lnTo>
                      <a:pt x="38" y="18"/>
                    </a:lnTo>
                    <a:lnTo>
                      <a:pt x="95" y="45"/>
                    </a:lnTo>
                    <a:lnTo>
                      <a:pt x="123" y="50"/>
                    </a:lnTo>
                    <a:lnTo>
                      <a:pt x="117" y="58"/>
                    </a:lnTo>
                    <a:lnTo>
                      <a:pt x="110" y="66"/>
                    </a:lnTo>
                    <a:close/>
                  </a:path>
                </a:pathLst>
              </a:custGeom>
              <a:solidFill>
                <a:srgbClr val="775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96"/>
              <p:cNvSpPr>
                <a:spLocks/>
              </p:cNvSpPr>
              <p:nvPr/>
            </p:nvSpPr>
            <p:spPr bwMode="auto">
              <a:xfrm>
                <a:off x="6651625" y="1973263"/>
                <a:ext cx="50800" cy="26988"/>
              </a:xfrm>
              <a:custGeom>
                <a:avLst/>
                <a:gdLst>
                  <a:gd name="T0" fmla="*/ 112 w 126"/>
                  <a:gd name="T1" fmla="*/ 67 h 67"/>
                  <a:gd name="T2" fmla="*/ 83 w 126"/>
                  <a:gd name="T3" fmla="*/ 61 h 67"/>
                  <a:gd name="T4" fmla="*/ 26 w 126"/>
                  <a:gd name="T5" fmla="*/ 32 h 67"/>
                  <a:gd name="T6" fmla="*/ 0 w 126"/>
                  <a:gd name="T7" fmla="*/ 13 h 67"/>
                  <a:gd name="T8" fmla="*/ 12 w 126"/>
                  <a:gd name="T9" fmla="*/ 0 h 67"/>
                  <a:gd name="T10" fmla="*/ 39 w 126"/>
                  <a:gd name="T11" fmla="*/ 19 h 67"/>
                  <a:gd name="T12" fmla="*/ 96 w 126"/>
                  <a:gd name="T13" fmla="*/ 47 h 67"/>
                  <a:gd name="T14" fmla="*/ 126 w 126"/>
                  <a:gd name="T15" fmla="*/ 52 h 67"/>
                  <a:gd name="T16" fmla="*/ 119 w 126"/>
                  <a:gd name="T17" fmla="*/ 60 h 67"/>
                  <a:gd name="T18" fmla="*/ 112 w 126"/>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67">
                    <a:moveTo>
                      <a:pt x="112" y="67"/>
                    </a:moveTo>
                    <a:lnTo>
                      <a:pt x="83" y="61"/>
                    </a:lnTo>
                    <a:lnTo>
                      <a:pt x="26" y="32"/>
                    </a:lnTo>
                    <a:lnTo>
                      <a:pt x="0" y="13"/>
                    </a:lnTo>
                    <a:lnTo>
                      <a:pt x="12" y="0"/>
                    </a:lnTo>
                    <a:lnTo>
                      <a:pt x="39" y="19"/>
                    </a:lnTo>
                    <a:lnTo>
                      <a:pt x="96" y="47"/>
                    </a:lnTo>
                    <a:lnTo>
                      <a:pt x="126" y="52"/>
                    </a:lnTo>
                    <a:lnTo>
                      <a:pt x="119" y="60"/>
                    </a:lnTo>
                    <a:lnTo>
                      <a:pt x="112" y="67"/>
                    </a:lnTo>
                    <a:close/>
                  </a:path>
                </a:pathLst>
              </a:custGeom>
              <a:solidFill>
                <a:srgbClr val="775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97"/>
              <p:cNvSpPr>
                <a:spLocks/>
              </p:cNvSpPr>
              <p:nvPr/>
            </p:nvSpPr>
            <p:spPr bwMode="auto">
              <a:xfrm>
                <a:off x="6629400" y="1998663"/>
                <a:ext cx="50800" cy="26988"/>
              </a:xfrm>
              <a:custGeom>
                <a:avLst/>
                <a:gdLst>
                  <a:gd name="T0" fmla="*/ 113 w 127"/>
                  <a:gd name="T1" fmla="*/ 69 h 69"/>
                  <a:gd name="T2" fmla="*/ 83 w 127"/>
                  <a:gd name="T3" fmla="*/ 61 h 69"/>
                  <a:gd name="T4" fmla="*/ 26 w 127"/>
                  <a:gd name="T5" fmla="*/ 33 h 69"/>
                  <a:gd name="T6" fmla="*/ 0 w 127"/>
                  <a:gd name="T7" fmla="*/ 13 h 69"/>
                  <a:gd name="T8" fmla="*/ 12 w 127"/>
                  <a:gd name="T9" fmla="*/ 0 h 69"/>
                  <a:gd name="T10" fmla="*/ 39 w 127"/>
                  <a:gd name="T11" fmla="*/ 20 h 69"/>
                  <a:gd name="T12" fmla="*/ 97 w 127"/>
                  <a:gd name="T13" fmla="*/ 47 h 69"/>
                  <a:gd name="T14" fmla="*/ 127 w 127"/>
                  <a:gd name="T15" fmla="*/ 53 h 69"/>
                  <a:gd name="T16" fmla="*/ 119 w 127"/>
                  <a:gd name="T17" fmla="*/ 61 h 69"/>
                  <a:gd name="T18" fmla="*/ 113 w 127"/>
                  <a:gd name="T19"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69">
                    <a:moveTo>
                      <a:pt x="113" y="69"/>
                    </a:moveTo>
                    <a:lnTo>
                      <a:pt x="83" y="61"/>
                    </a:lnTo>
                    <a:lnTo>
                      <a:pt x="26" y="33"/>
                    </a:lnTo>
                    <a:lnTo>
                      <a:pt x="0" y="13"/>
                    </a:lnTo>
                    <a:lnTo>
                      <a:pt x="12" y="0"/>
                    </a:lnTo>
                    <a:lnTo>
                      <a:pt x="39" y="20"/>
                    </a:lnTo>
                    <a:lnTo>
                      <a:pt x="97" y="47"/>
                    </a:lnTo>
                    <a:lnTo>
                      <a:pt x="127" y="53"/>
                    </a:lnTo>
                    <a:lnTo>
                      <a:pt x="119" y="61"/>
                    </a:lnTo>
                    <a:lnTo>
                      <a:pt x="113" y="69"/>
                    </a:lnTo>
                    <a:close/>
                  </a:path>
                </a:pathLst>
              </a:custGeom>
              <a:solidFill>
                <a:srgbClr val="775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98"/>
              <p:cNvSpPr>
                <a:spLocks/>
              </p:cNvSpPr>
              <p:nvPr/>
            </p:nvSpPr>
            <p:spPr bwMode="auto">
              <a:xfrm>
                <a:off x="6453188" y="2187575"/>
                <a:ext cx="53975" cy="30163"/>
              </a:xfrm>
              <a:custGeom>
                <a:avLst/>
                <a:gdLst>
                  <a:gd name="T0" fmla="*/ 121 w 136"/>
                  <a:gd name="T1" fmla="*/ 75 h 75"/>
                  <a:gd name="T2" fmla="*/ 89 w 136"/>
                  <a:gd name="T3" fmla="*/ 66 h 75"/>
                  <a:gd name="T4" fmla="*/ 28 w 136"/>
                  <a:gd name="T5" fmla="*/ 34 h 75"/>
                  <a:gd name="T6" fmla="*/ 0 w 136"/>
                  <a:gd name="T7" fmla="*/ 13 h 75"/>
                  <a:gd name="T8" fmla="*/ 11 w 136"/>
                  <a:gd name="T9" fmla="*/ 0 h 75"/>
                  <a:gd name="T10" fmla="*/ 40 w 136"/>
                  <a:gd name="T11" fmla="*/ 22 h 75"/>
                  <a:gd name="T12" fmla="*/ 103 w 136"/>
                  <a:gd name="T13" fmla="*/ 52 h 75"/>
                  <a:gd name="T14" fmla="*/ 136 w 136"/>
                  <a:gd name="T15" fmla="*/ 61 h 75"/>
                  <a:gd name="T16" fmla="*/ 128 w 136"/>
                  <a:gd name="T17" fmla="*/ 69 h 75"/>
                  <a:gd name="T18" fmla="*/ 121 w 136"/>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75">
                    <a:moveTo>
                      <a:pt x="121" y="75"/>
                    </a:moveTo>
                    <a:lnTo>
                      <a:pt x="89" y="66"/>
                    </a:lnTo>
                    <a:lnTo>
                      <a:pt x="28" y="34"/>
                    </a:lnTo>
                    <a:lnTo>
                      <a:pt x="0" y="13"/>
                    </a:lnTo>
                    <a:lnTo>
                      <a:pt x="11" y="0"/>
                    </a:lnTo>
                    <a:lnTo>
                      <a:pt x="40" y="22"/>
                    </a:lnTo>
                    <a:lnTo>
                      <a:pt x="103" y="52"/>
                    </a:lnTo>
                    <a:lnTo>
                      <a:pt x="136" y="61"/>
                    </a:lnTo>
                    <a:lnTo>
                      <a:pt x="128" y="69"/>
                    </a:lnTo>
                    <a:lnTo>
                      <a:pt x="121" y="75"/>
                    </a:lnTo>
                    <a:close/>
                  </a:path>
                </a:pathLst>
              </a:custGeom>
              <a:solidFill>
                <a:srgbClr val="775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99"/>
              <p:cNvSpPr>
                <a:spLocks/>
              </p:cNvSpPr>
              <p:nvPr/>
            </p:nvSpPr>
            <p:spPr bwMode="auto">
              <a:xfrm>
                <a:off x="6430963" y="2211388"/>
                <a:ext cx="53975" cy="30163"/>
              </a:xfrm>
              <a:custGeom>
                <a:avLst/>
                <a:gdLst>
                  <a:gd name="T0" fmla="*/ 125 w 138"/>
                  <a:gd name="T1" fmla="*/ 74 h 74"/>
                  <a:gd name="T2" fmla="*/ 91 w 138"/>
                  <a:gd name="T3" fmla="*/ 65 h 74"/>
                  <a:gd name="T4" fmla="*/ 29 w 138"/>
                  <a:gd name="T5" fmla="*/ 34 h 74"/>
                  <a:gd name="T6" fmla="*/ 0 w 138"/>
                  <a:gd name="T7" fmla="*/ 12 h 74"/>
                  <a:gd name="T8" fmla="*/ 12 w 138"/>
                  <a:gd name="T9" fmla="*/ 0 h 74"/>
                  <a:gd name="T10" fmla="*/ 41 w 138"/>
                  <a:gd name="T11" fmla="*/ 21 h 74"/>
                  <a:gd name="T12" fmla="*/ 105 w 138"/>
                  <a:gd name="T13" fmla="*/ 52 h 74"/>
                  <a:gd name="T14" fmla="*/ 138 w 138"/>
                  <a:gd name="T15" fmla="*/ 60 h 74"/>
                  <a:gd name="T16" fmla="*/ 131 w 138"/>
                  <a:gd name="T17" fmla="*/ 68 h 74"/>
                  <a:gd name="T18" fmla="*/ 125 w 138"/>
                  <a:gd name="T19"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74">
                    <a:moveTo>
                      <a:pt x="125" y="74"/>
                    </a:moveTo>
                    <a:lnTo>
                      <a:pt x="91" y="65"/>
                    </a:lnTo>
                    <a:lnTo>
                      <a:pt x="29" y="34"/>
                    </a:lnTo>
                    <a:lnTo>
                      <a:pt x="0" y="12"/>
                    </a:lnTo>
                    <a:lnTo>
                      <a:pt x="12" y="0"/>
                    </a:lnTo>
                    <a:lnTo>
                      <a:pt x="41" y="21"/>
                    </a:lnTo>
                    <a:lnTo>
                      <a:pt x="105" y="52"/>
                    </a:lnTo>
                    <a:lnTo>
                      <a:pt x="138" y="60"/>
                    </a:lnTo>
                    <a:lnTo>
                      <a:pt x="131" y="68"/>
                    </a:lnTo>
                    <a:lnTo>
                      <a:pt x="125" y="74"/>
                    </a:lnTo>
                    <a:close/>
                  </a:path>
                </a:pathLst>
              </a:custGeom>
              <a:solidFill>
                <a:srgbClr val="775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100"/>
              <p:cNvSpPr>
                <a:spLocks/>
              </p:cNvSpPr>
              <p:nvPr/>
            </p:nvSpPr>
            <p:spPr bwMode="auto">
              <a:xfrm>
                <a:off x="6407150" y="2236788"/>
                <a:ext cx="55563" cy="28575"/>
              </a:xfrm>
              <a:custGeom>
                <a:avLst/>
                <a:gdLst>
                  <a:gd name="T0" fmla="*/ 126 w 140"/>
                  <a:gd name="T1" fmla="*/ 73 h 73"/>
                  <a:gd name="T2" fmla="*/ 92 w 140"/>
                  <a:gd name="T3" fmla="*/ 64 h 73"/>
                  <a:gd name="T4" fmla="*/ 29 w 140"/>
                  <a:gd name="T5" fmla="*/ 33 h 73"/>
                  <a:gd name="T6" fmla="*/ 0 w 140"/>
                  <a:gd name="T7" fmla="*/ 13 h 73"/>
                  <a:gd name="T8" fmla="*/ 12 w 140"/>
                  <a:gd name="T9" fmla="*/ 0 h 73"/>
                  <a:gd name="T10" fmla="*/ 42 w 140"/>
                  <a:gd name="T11" fmla="*/ 20 h 73"/>
                  <a:gd name="T12" fmla="*/ 106 w 140"/>
                  <a:gd name="T13" fmla="*/ 50 h 73"/>
                  <a:gd name="T14" fmla="*/ 140 w 140"/>
                  <a:gd name="T15" fmla="*/ 58 h 73"/>
                  <a:gd name="T16" fmla="*/ 134 w 140"/>
                  <a:gd name="T17" fmla="*/ 66 h 73"/>
                  <a:gd name="T18" fmla="*/ 126 w 140"/>
                  <a:gd name="T1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73">
                    <a:moveTo>
                      <a:pt x="126" y="73"/>
                    </a:moveTo>
                    <a:lnTo>
                      <a:pt x="92" y="64"/>
                    </a:lnTo>
                    <a:lnTo>
                      <a:pt x="29" y="33"/>
                    </a:lnTo>
                    <a:lnTo>
                      <a:pt x="0" y="13"/>
                    </a:lnTo>
                    <a:lnTo>
                      <a:pt x="12" y="0"/>
                    </a:lnTo>
                    <a:lnTo>
                      <a:pt x="42" y="20"/>
                    </a:lnTo>
                    <a:lnTo>
                      <a:pt x="106" y="50"/>
                    </a:lnTo>
                    <a:lnTo>
                      <a:pt x="140" y="58"/>
                    </a:lnTo>
                    <a:lnTo>
                      <a:pt x="134" y="66"/>
                    </a:lnTo>
                    <a:lnTo>
                      <a:pt x="126" y="73"/>
                    </a:lnTo>
                    <a:close/>
                  </a:path>
                </a:pathLst>
              </a:custGeom>
              <a:solidFill>
                <a:srgbClr val="775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101"/>
              <p:cNvSpPr>
                <a:spLocks/>
              </p:cNvSpPr>
              <p:nvPr/>
            </p:nvSpPr>
            <p:spPr bwMode="auto">
              <a:xfrm>
                <a:off x="6384925" y="2260600"/>
                <a:ext cx="55563" cy="28575"/>
              </a:xfrm>
              <a:custGeom>
                <a:avLst/>
                <a:gdLst>
                  <a:gd name="T0" fmla="*/ 128 w 143"/>
                  <a:gd name="T1" fmla="*/ 73 h 73"/>
                  <a:gd name="T2" fmla="*/ 93 w 143"/>
                  <a:gd name="T3" fmla="*/ 65 h 73"/>
                  <a:gd name="T4" fmla="*/ 30 w 143"/>
                  <a:gd name="T5" fmla="*/ 34 h 73"/>
                  <a:gd name="T6" fmla="*/ 0 w 143"/>
                  <a:gd name="T7" fmla="*/ 13 h 73"/>
                  <a:gd name="T8" fmla="*/ 12 w 143"/>
                  <a:gd name="T9" fmla="*/ 0 h 73"/>
                  <a:gd name="T10" fmla="*/ 42 w 143"/>
                  <a:gd name="T11" fmla="*/ 21 h 73"/>
                  <a:gd name="T12" fmla="*/ 108 w 143"/>
                  <a:gd name="T13" fmla="*/ 51 h 73"/>
                  <a:gd name="T14" fmla="*/ 143 w 143"/>
                  <a:gd name="T15" fmla="*/ 58 h 73"/>
                  <a:gd name="T16" fmla="*/ 135 w 143"/>
                  <a:gd name="T17" fmla="*/ 65 h 73"/>
                  <a:gd name="T18" fmla="*/ 128 w 143"/>
                  <a:gd name="T1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73">
                    <a:moveTo>
                      <a:pt x="128" y="73"/>
                    </a:moveTo>
                    <a:lnTo>
                      <a:pt x="93" y="65"/>
                    </a:lnTo>
                    <a:lnTo>
                      <a:pt x="30" y="34"/>
                    </a:lnTo>
                    <a:lnTo>
                      <a:pt x="0" y="13"/>
                    </a:lnTo>
                    <a:lnTo>
                      <a:pt x="12" y="0"/>
                    </a:lnTo>
                    <a:lnTo>
                      <a:pt x="42" y="21"/>
                    </a:lnTo>
                    <a:lnTo>
                      <a:pt x="108" y="51"/>
                    </a:lnTo>
                    <a:lnTo>
                      <a:pt x="143" y="58"/>
                    </a:lnTo>
                    <a:lnTo>
                      <a:pt x="135" y="65"/>
                    </a:lnTo>
                    <a:lnTo>
                      <a:pt x="128" y="73"/>
                    </a:lnTo>
                    <a:close/>
                  </a:path>
                </a:pathLst>
              </a:custGeom>
              <a:solidFill>
                <a:srgbClr val="775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102"/>
              <p:cNvSpPr>
                <a:spLocks/>
              </p:cNvSpPr>
              <p:nvPr/>
            </p:nvSpPr>
            <p:spPr bwMode="auto">
              <a:xfrm>
                <a:off x="7967663" y="56515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9719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103"/>
              <p:cNvSpPr>
                <a:spLocks/>
              </p:cNvSpPr>
              <p:nvPr/>
            </p:nvSpPr>
            <p:spPr bwMode="auto">
              <a:xfrm>
                <a:off x="7410450" y="1116013"/>
                <a:ext cx="0" cy="1588"/>
              </a:xfrm>
              <a:custGeom>
                <a:avLst/>
                <a:gdLst>
                  <a:gd name="T0" fmla="*/ 2 h 2"/>
                  <a:gd name="T1" fmla="*/ 0 h 2"/>
                  <a:gd name="T2" fmla="*/ 1 h 2"/>
                  <a:gd name="T3" fmla="*/ 2 h 2"/>
                  <a:gd name="T4" fmla="*/ 2 h 2"/>
                </a:gdLst>
                <a:ahLst/>
                <a:cxnLst>
                  <a:cxn ang="0">
                    <a:pos x="0" y="T0"/>
                  </a:cxn>
                  <a:cxn ang="0">
                    <a:pos x="0" y="T1"/>
                  </a:cxn>
                  <a:cxn ang="0">
                    <a:pos x="0" y="T2"/>
                  </a:cxn>
                  <a:cxn ang="0">
                    <a:pos x="0" y="T3"/>
                  </a:cxn>
                  <a:cxn ang="0">
                    <a:pos x="0" y="T4"/>
                  </a:cxn>
                </a:cxnLst>
                <a:rect l="0" t="0" r="r" b="b"/>
                <a:pathLst>
                  <a:path h="2">
                    <a:moveTo>
                      <a:pt x="0" y="2"/>
                    </a:moveTo>
                    <a:lnTo>
                      <a:pt x="0" y="0"/>
                    </a:lnTo>
                    <a:lnTo>
                      <a:pt x="0" y="1"/>
                    </a:lnTo>
                    <a:lnTo>
                      <a:pt x="0" y="2"/>
                    </a:lnTo>
                    <a:lnTo>
                      <a:pt x="0" y="2"/>
                    </a:lnTo>
                    <a:close/>
                  </a:path>
                </a:pathLst>
              </a:custGeom>
              <a:solidFill>
                <a:srgbClr val="C2C0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Line 104"/>
              <p:cNvSpPr>
                <a:spLocks noChangeShapeType="1"/>
              </p:cNvSpPr>
              <p:nvPr/>
            </p:nvSpPr>
            <p:spPr bwMode="auto">
              <a:xfrm>
                <a:off x="7977188" y="5540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105"/>
              <p:cNvSpPr>
                <a:spLocks/>
              </p:cNvSpPr>
              <p:nvPr/>
            </p:nvSpPr>
            <p:spPr bwMode="auto">
              <a:xfrm>
                <a:off x="7410450" y="554038"/>
                <a:ext cx="566738" cy="563563"/>
              </a:xfrm>
              <a:custGeom>
                <a:avLst/>
                <a:gdLst>
                  <a:gd name="T0" fmla="*/ 0 w 1426"/>
                  <a:gd name="T1" fmla="*/ 1418 h 1418"/>
                  <a:gd name="T2" fmla="*/ 0 w 1426"/>
                  <a:gd name="T3" fmla="*/ 1417 h 1418"/>
                  <a:gd name="T4" fmla="*/ 0 w 1426"/>
                  <a:gd name="T5" fmla="*/ 1416 h 1418"/>
                  <a:gd name="T6" fmla="*/ 30 w 1426"/>
                  <a:gd name="T7" fmla="*/ 1264 h 1418"/>
                  <a:gd name="T8" fmla="*/ 1426 w 1426"/>
                  <a:gd name="T9" fmla="*/ 0 h 1418"/>
                  <a:gd name="T10" fmla="*/ 1426 w 1426"/>
                  <a:gd name="T11" fmla="*/ 0 h 1418"/>
                  <a:gd name="T12" fmla="*/ 0 w 1426"/>
                  <a:gd name="T13" fmla="*/ 1418 h 1418"/>
                </a:gdLst>
                <a:ahLst/>
                <a:cxnLst>
                  <a:cxn ang="0">
                    <a:pos x="T0" y="T1"/>
                  </a:cxn>
                  <a:cxn ang="0">
                    <a:pos x="T2" y="T3"/>
                  </a:cxn>
                  <a:cxn ang="0">
                    <a:pos x="T4" y="T5"/>
                  </a:cxn>
                  <a:cxn ang="0">
                    <a:pos x="T6" y="T7"/>
                  </a:cxn>
                  <a:cxn ang="0">
                    <a:pos x="T8" y="T9"/>
                  </a:cxn>
                  <a:cxn ang="0">
                    <a:pos x="T10" y="T11"/>
                  </a:cxn>
                  <a:cxn ang="0">
                    <a:pos x="T12" y="T13"/>
                  </a:cxn>
                </a:cxnLst>
                <a:rect l="0" t="0" r="r" b="b"/>
                <a:pathLst>
                  <a:path w="1426" h="1418">
                    <a:moveTo>
                      <a:pt x="0" y="1418"/>
                    </a:moveTo>
                    <a:lnTo>
                      <a:pt x="0" y="1417"/>
                    </a:lnTo>
                    <a:lnTo>
                      <a:pt x="0" y="1416"/>
                    </a:lnTo>
                    <a:lnTo>
                      <a:pt x="30" y="1264"/>
                    </a:lnTo>
                    <a:lnTo>
                      <a:pt x="1426" y="0"/>
                    </a:lnTo>
                    <a:lnTo>
                      <a:pt x="1426" y="0"/>
                    </a:lnTo>
                    <a:lnTo>
                      <a:pt x="0" y="1418"/>
                    </a:lnTo>
                    <a:close/>
                  </a:path>
                </a:pathLst>
              </a:custGeom>
              <a:solidFill>
                <a:srgbClr val="9719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82" name="Group 81"/>
          <p:cNvGrpSpPr/>
          <p:nvPr/>
        </p:nvGrpSpPr>
        <p:grpSpPr>
          <a:xfrm>
            <a:off x="4411860" y="1676400"/>
            <a:ext cx="676019" cy="923330"/>
            <a:chOff x="1435100" y="954773"/>
            <a:chExt cx="1981200" cy="2967248"/>
          </a:xfrm>
        </p:grpSpPr>
        <p:sp>
          <p:nvSpPr>
            <p:cNvPr id="83" name="Oval 82"/>
            <p:cNvSpPr/>
            <p:nvPr/>
          </p:nvSpPr>
          <p:spPr>
            <a:xfrm>
              <a:off x="1435100" y="1447800"/>
              <a:ext cx="1981200" cy="198120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84" name="TextBox 83"/>
            <p:cNvSpPr txBox="1"/>
            <p:nvPr/>
          </p:nvSpPr>
          <p:spPr>
            <a:xfrm>
              <a:off x="1767522" y="954773"/>
              <a:ext cx="1316353" cy="2967248"/>
            </a:xfrm>
            <a:prstGeom prst="rect">
              <a:avLst/>
            </a:prstGeom>
            <a:noFill/>
          </p:spPr>
          <p:txBody>
            <a:bodyPr wrap="none" rtlCol="0" anchor="ctr">
              <a:spAutoFit/>
            </a:bodyPr>
            <a:lstStyle/>
            <a:p>
              <a:pPr algn="ctr"/>
              <a:r>
                <a:rPr lang="en-US" sz="5400" b="1" dirty="0" smtClean="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1</a:t>
              </a:r>
              <a:endParaRPr lang="en-US" sz="5400" b="1"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nvGrpSpPr>
          <p:cNvPr id="85" name="Group 84"/>
          <p:cNvGrpSpPr/>
          <p:nvPr/>
        </p:nvGrpSpPr>
        <p:grpSpPr>
          <a:xfrm>
            <a:off x="4411861" y="2362200"/>
            <a:ext cx="676020" cy="923330"/>
            <a:chOff x="4114800" y="954773"/>
            <a:chExt cx="1981200" cy="2967248"/>
          </a:xfrm>
        </p:grpSpPr>
        <p:sp>
          <p:nvSpPr>
            <p:cNvPr id="86" name="Oval 85"/>
            <p:cNvSpPr/>
            <p:nvPr/>
          </p:nvSpPr>
          <p:spPr>
            <a:xfrm>
              <a:off x="4114800" y="1447800"/>
              <a:ext cx="1981200" cy="19812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87" name="TextBox 86"/>
            <p:cNvSpPr txBox="1"/>
            <p:nvPr/>
          </p:nvSpPr>
          <p:spPr>
            <a:xfrm>
              <a:off x="4325076" y="954773"/>
              <a:ext cx="1560641" cy="2967248"/>
            </a:xfrm>
            <a:prstGeom prst="rect">
              <a:avLst/>
            </a:prstGeom>
            <a:noFill/>
          </p:spPr>
          <p:txBody>
            <a:bodyPr wrap="none" rtlCol="0" anchor="ctr">
              <a:spAutoFit/>
            </a:bodyPr>
            <a:lstStyle/>
            <a:p>
              <a:pPr algn="ctr"/>
              <a:r>
                <a:rPr lang="en-US" sz="5400" b="1" dirty="0" smtClean="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2</a:t>
              </a:r>
              <a:endParaRPr lang="en-US" sz="5400" b="1"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nvGrpSpPr>
          <p:cNvPr id="88" name="Group 87"/>
          <p:cNvGrpSpPr/>
          <p:nvPr/>
        </p:nvGrpSpPr>
        <p:grpSpPr>
          <a:xfrm>
            <a:off x="4411860" y="3048000"/>
            <a:ext cx="676019" cy="923330"/>
            <a:chOff x="1402823" y="3431273"/>
            <a:chExt cx="1981200" cy="2967248"/>
          </a:xfrm>
        </p:grpSpPr>
        <p:sp>
          <p:nvSpPr>
            <p:cNvPr id="89" name="Oval 88"/>
            <p:cNvSpPr/>
            <p:nvPr/>
          </p:nvSpPr>
          <p:spPr>
            <a:xfrm>
              <a:off x="1402823" y="3924300"/>
              <a:ext cx="1981200" cy="198120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90" name="TextBox 89"/>
            <p:cNvSpPr txBox="1"/>
            <p:nvPr/>
          </p:nvSpPr>
          <p:spPr>
            <a:xfrm>
              <a:off x="1584915" y="3431273"/>
              <a:ext cx="1617018" cy="2967248"/>
            </a:xfrm>
            <a:prstGeom prst="rect">
              <a:avLst/>
            </a:prstGeom>
            <a:noFill/>
          </p:spPr>
          <p:txBody>
            <a:bodyPr wrap="none" rtlCol="0" anchor="ctr">
              <a:spAutoFit/>
            </a:bodyPr>
            <a:lstStyle/>
            <a:p>
              <a:pPr algn="ctr"/>
              <a:r>
                <a:rPr lang="en-US" sz="5400" b="1" dirty="0" smtClean="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3</a:t>
              </a:r>
              <a:endParaRPr lang="en-US" sz="5400" b="1"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sp>
        <p:nvSpPr>
          <p:cNvPr id="3" name="Rectangle 2"/>
          <p:cNvSpPr/>
          <p:nvPr/>
        </p:nvSpPr>
        <p:spPr>
          <a:xfrm>
            <a:off x="5230726" y="1944355"/>
            <a:ext cx="2906117" cy="369332"/>
          </a:xfrm>
          <a:prstGeom prst="rect">
            <a:avLst/>
          </a:prstGeom>
        </p:spPr>
        <p:txBody>
          <a:bodyPr wrap="none">
            <a:spAutoFit/>
          </a:bodyPr>
          <a:lstStyle/>
          <a:p>
            <a:pPr marL="171450" indent="-171450">
              <a:buFont typeface="Wingdings" panose="05000000000000000000" pitchFamily="2" charset="2"/>
              <a:buChar char="ü"/>
            </a:pPr>
            <a:r>
              <a:rPr lang="en-US" dirty="0" smtClean="0"/>
              <a:t>  Online </a:t>
            </a:r>
            <a:r>
              <a:rPr lang="en-US" dirty="0"/>
              <a:t>Seminar (Webinar)</a:t>
            </a:r>
          </a:p>
        </p:txBody>
      </p:sp>
      <p:sp>
        <p:nvSpPr>
          <p:cNvPr id="4" name="Rectangle 3"/>
          <p:cNvSpPr/>
          <p:nvPr/>
        </p:nvSpPr>
        <p:spPr>
          <a:xfrm>
            <a:off x="5230726" y="2662440"/>
            <a:ext cx="3456074" cy="369332"/>
          </a:xfrm>
          <a:prstGeom prst="rect">
            <a:avLst/>
          </a:prstGeom>
        </p:spPr>
        <p:txBody>
          <a:bodyPr wrap="none">
            <a:spAutoFit/>
          </a:bodyPr>
          <a:lstStyle/>
          <a:p>
            <a:pPr marL="171450" indent="-171450">
              <a:buFont typeface="Wingdings" panose="05000000000000000000" pitchFamily="2" charset="2"/>
              <a:buChar char="ü"/>
            </a:pPr>
            <a:r>
              <a:rPr lang="en-US" dirty="0" smtClean="0"/>
              <a:t>  Online </a:t>
            </a:r>
            <a:r>
              <a:rPr lang="en-US" dirty="0"/>
              <a:t>Training Video &amp; Tutorial</a:t>
            </a:r>
          </a:p>
        </p:txBody>
      </p:sp>
      <p:sp>
        <p:nvSpPr>
          <p:cNvPr id="5" name="Rectangle 4"/>
          <p:cNvSpPr/>
          <p:nvPr/>
        </p:nvSpPr>
        <p:spPr>
          <a:xfrm>
            <a:off x="5230726" y="3275024"/>
            <a:ext cx="2729017" cy="369332"/>
          </a:xfrm>
          <a:prstGeom prst="rect">
            <a:avLst/>
          </a:prstGeom>
        </p:spPr>
        <p:txBody>
          <a:bodyPr wrap="none">
            <a:spAutoFit/>
          </a:bodyPr>
          <a:lstStyle/>
          <a:p>
            <a:pPr marL="171450" indent="-171450">
              <a:buFont typeface="Wingdings" panose="05000000000000000000" pitchFamily="2" charset="2"/>
              <a:buChar char="ü"/>
            </a:pPr>
            <a:r>
              <a:rPr lang="en-US" dirty="0" smtClean="0"/>
              <a:t>  Online </a:t>
            </a:r>
            <a:r>
              <a:rPr lang="en-US" dirty="0"/>
              <a:t>Training Material</a:t>
            </a:r>
          </a:p>
        </p:txBody>
      </p:sp>
      <p:grpSp>
        <p:nvGrpSpPr>
          <p:cNvPr id="91" name="Group 90"/>
          <p:cNvGrpSpPr/>
          <p:nvPr/>
        </p:nvGrpSpPr>
        <p:grpSpPr>
          <a:xfrm>
            <a:off x="4390002" y="3724870"/>
            <a:ext cx="676019" cy="923330"/>
            <a:chOff x="1435100" y="954773"/>
            <a:chExt cx="1981200" cy="2967248"/>
          </a:xfrm>
        </p:grpSpPr>
        <p:sp>
          <p:nvSpPr>
            <p:cNvPr id="92" name="Oval 91"/>
            <p:cNvSpPr/>
            <p:nvPr/>
          </p:nvSpPr>
          <p:spPr>
            <a:xfrm>
              <a:off x="1435100" y="1447800"/>
              <a:ext cx="1981200" cy="19812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93" name="TextBox 92"/>
            <p:cNvSpPr txBox="1"/>
            <p:nvPr/>
          </p:nvSpPr>
          <p:spPr>
            <a:xfrm>
              <a:off x="1647728" y="954773"/>
              <a:ext cx="1555946" cy="2967248"/>
            </a:xfrm>
            <a:prstGeom prst="rect">
              <a:avLst/>
            </a:prstGeom>
            <a:noFill/>
          </p:spPr>
          <p:txBody>
            <a:bodyPr wrap="none" rtlCol="0" anchor="ctr">
              <a:spAutoFit/>
            </a:bodyPr>
            <a:lstStyle/>
            <a:p>
              <a:pPr algn="ctr"/>
              <a:r>
                <a:rPr lang="en-US" sz="5400" b="1" dirty="0" smtClean="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4</a:t>
              </a:r>
              <a:endParaRPr lang="en-US" sz="5400" b="1"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nvGrpSpPr>
          <p:cNvPr id="94" name="Group 93"/>
          <p:cNvGrpSpPr/>
          <p:nvPr/>
        </p:nvGrpSpPr>
        <p:grpSpPr>
          <a:xfrm>
            <a:off x="4390003" y="4410670"/>
            <a:ext cx="676020" cy="923330"/>
            <a:chOff x="4114800" y="954773"/>
            <a:chExt cx="1981200" cy="2967248"/>
          </a:xfrm>
        </p:grpSpPr>
        <p:sp>
          <p:nvSpPr>
            <p:cNvPr id="95" name="Oval 94"/>
            <p:cNvSpPr/>
            <p:nvPr/>
          </p:nvSpPr>
          <p:spPr>
            <a:xfrm>
              <a:off x="4114800" y="1447800"/>
              <a:ext cx="1981200" cy="198120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96" name="TextBox 95"/>
            <p:cNvSpPr txBox="1"/>
            <p:nvPr/>
          </p:nvSpPr>
          <p:spPr>
            <a:xfrm>
              <a:off x="4289844" y="954773"/>
              <a:ext cx="1631109" cy="2967248"/>
            </a:xfrm>
            <a:prstGeom prst="rect">
              <a:avLst/>
            </a:prstGeom>
            <a:noFill/>
          </p:spPr>
          <p:txBody>
            <a:bodyPr wrap="none" rtlCol="0" anchor="ctr">
              <a:spAutoFit/>
            </a:bodyPr>
            <a:lstStyle/>
            <a:p>
              <a:pPr algn="ctr"/>
              <a:r>
                <a:rPr lang="en-US" sz="5400" b="1" dirty="0" smtClean="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5</a:t>
              </a:r>
              <a:endParaRPr lang="en-US" sz="5400" b="1"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nvGrpSpPr>
          <p:cNvPr id="97" name="Group 96"/>
          <p:cNvGrpSpPr/>
          <p:nvPr/>
        </p:nvGrpSpPr>
        <p:grpSpPr>
          <a:xfrm>
            <a:off x="4390002" y="5096470"/>
            <a:ext cx="676019" cy="923330"/>
            <a:chOff x="1402823" y="3431273"/>
            <a:chExt cx="1981200" cy="2967248"/>
          </a:xfrm>
        </p:grpSpPr>
        <p:sp>
          <p:nvSpPr>
            <p:cNvPr id="98" name="Oval 97"/>
            <p:cNvSpPr/>
            <p:nvPr/>
          </p:nvSpPr>
          <p:spPr>
            <a:xfrm>
              <a:off x="1402823" y="3924300"/>
              <a:ext cx="1981200" cy="19812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99" name="TextBox 98"/>
            <p:cNvSpPr txBox="1"/>
            <p:nvPr/>
          </p:nvSpPr>
          <p:spPr>
            <a:xfrm>
              <a:off x="1573172" y="3431273"/>
              <a:ext cx="1640508" cy="2967248"/>
            </a:xfrm>
            <a:prstGeom prst="rect">
              <a:avLst/>
            </a:prstGeom>
            <a:noFill/>
          </p:spPr>
          <p:txBody>
            <a:bodyPr wrap="none" rtlCol="0" anchor="ctr">
              <a:spAutoFit/>
            </a:bodyPr>
            <a:lstStyle/>
            <a:p>
              <a:pPr algn="ctr"/>
              <a:r>
                <a:rPr lang="en-US" sz="5400" b="1" dirty="0" smtClean="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6</a:t>
              </a:r>
              <a:endParaRPr lang="en-US" sz="5400" b="1"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sp>
        <p:nvSpPr>
          <p:cNvPr id="100" name="Rectangle 99"/>
          <p:cNvSpPr/>
          <p:nvPr/>
        </p:nvSpPr>
        <p:spPr>
          <a:xfrm>
            <a:off x="5208868" y="3992825"/>
            <a:ext cx="2314416" cy="369332"/>
          </a:xfrm>
          <a:prstGeom prst="rect">
            <a:avLst/>
          </a:prstGeom>
        </p:spPr>
        <p:txBody>
          <a:bodyPr wrap="none">
            <a:spAutoFit/>
          </a:bodyPr>
          <a:lstStyle/>
          <a:p>
            <a:pPr marL="171450" indent="-171450">
              <a:buFont typeface="Wingdings" panose="05000000000000000000" pitchFamily="2" charset="2"/>
              <a:buChar char="ü"/>
            </a:pPr>
            <a:r>
              <a:rPr lang="en-US" dirty="0" smtClean="0"/>
              <a:t>  Online Registration </a:t>
            </a:r>
            <a:endParaRPr lang="en-US" dirty="0"/>
          </a:p>
        </p:txBody>
      </p:sp>
      <p:sp>
        <p:nvSpPr>
          <p:cNvPr id="101" name="Rectangle 100"/>
          <p:cNvSpPr/>
          <p:nvPr/>
        </p:nvSpPr>
        <p:spPr>
          <a:xfrm>
            <a:off x="5208868" y="4710910"/>
            <a:ext cx="2172582" cy="369332"/>
          </a:xfrm>
          <a:prstGeom prst="rect">
            <a:avLst/>
          </a:prstGeom>
        </p:spPr>
        <p:txBody>
          <a:bodyPr wrap="none">
            <a:spAutoFit/>
          </a:bodyPr>
          <a:lstStyle/>
          <a:p>
            <a:pPr marL="171450" indent="-171450">
              <a:buFont typeface="Wingdings" panose="05000000000000000000" pitchFamily="2" charset="2"/>
              <a:buChar char="ü"/>
            </a:pPr>
            <a:r>
              <a:rPr lang="en-US" dirty="0" smtClean="0"/>
              <a:t>  Training Schedule</a:t>
            </a:r>
            <a:endParaRPr lang="en-US" dirty="0"/>
          </a:p>
        </p:txBody>
      </p:sp>
      <p:sp>
        <p:nvSpPr>
          <p:cNvPr id="102" name="Rectangle 101"/>
          <p:cNvSpPr/>
          <p:nvPr/>
        </p:nvSpPr>
        <p:spPr>
          <a:xfrm>
            <a:off x="5208868" y="5323494"/>
            <a:ext cx="2353658" cy="369332"/>
          </a:xfrm>
          <a:prstGeom prst="rect">
            <a:avLst/>
          </a:prstGeom>
        </p:spPr>
        <p:txBody>
          <a:bodyPr wrap="none">
            <a:spAutoFit/>
          </a:bodyPr>
          <a:lstStyle/>
          <a:p>
            <a:pPr marL="171450" indent="-171450">
              <a:buFont typeface="Wingdings" panose="05000000000000000000" pitchFamily="2" charset="2"/>
              <a:buChar char="ü"/>
            </a:pPr>
            <a:r>
              <a:rPr lang="en-US" dirty="0" smtClean="0"/>
              <a:t>  Online Examination</a:t>
            </a:r>
            <a:endParaRPr lang="en-US" dirty="0"/>
          </a:p>
        </p:txBody>
      </p:sp>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24</a:t>
            </a:fld>
            <a:endParaRPr lang="en-US" dirty="0"/>
          </a:p>
        </p:txBody>
      </p:sp>
    </p:spTree>
    <p:extLst>
      <p:ext uri="{BB962C8B-B14F-4D97-AF65-F5344CB8AC3E}">
        <p14:creationId xmlns:p14="http://schemas.microsoft.com/office/powerpoint/2010/main" val="169667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 name="TextBox 1"/>
          <p:cNvSpPr txBox="1"/>
          <p:nvPr/>
        </p:nvSpPr>
        <p:spPr>
          <a:xfrm>
            <a:off x="588942" y="1219200"/>
            <a:ext cx="7467600" cy="1200329"/>
          </a:xfrm>
          <a:prstGeom prst="rect">
            <a:avLst/>
          </a:prstGeom>
          <a:noFill/>
        </p:spPr>
        <p:txBody>
          <a:bodyPr wrap="square" rtlCol="0">
            <a:spAutoFit/>
          </a:bodyPr>
          <a:lstStyle/>
          <a:p>
            <a:pPr marL="263776" indent="-263776">
              <a:buFont typeface="Arial" panose="020B0604020202020204" pitchFamily="34" charset="0"/>
              <a:buChar char="•"/>
            </a:pPr>
            <a:r>
              <a:rPr lang="en-US" dirty="0" smtClean="0"/>
              <a:t>Response </a:t>
            </a:r>
            <a:r>
              <a:rPr lang="en-US" dirty="0"/>
              <a:t>time: Next business day (</a:t>
            </a:r>
            <a:r>
              <a:rPr lang="en-US" dirty="0" err="1"/>
              <a:t>Klang</a:t>
            </a:r>
            <a:r>
              <a:rPr lang="en-US" dirty="0"/>
              <a:t> Valley), Within </a:t>
            </a:r>
            <a:r>
              <a:rPr lang="en-US" dirty="0" smtClean="0"/>
              <a:t>5 </a:t>
            </a:r>
            <a:r>
              <a:rPr lang="en-US" dirty="0"/>
              <a:t>days (Peninsular area), Within one week (Sabah </a:t>
            </a:r>
            <a:r>
              <a:rPr lang="en-US" dirty="0" smtClean="0"/>
              <a:t>&amp; Sarawak).</a:t>
            </a:r>
            <a:endParaRPr lang="en-US" dirty="0"/>
          </a:p>
          <a:p>
            <a:pPr marL="263776" indent="-263776">
              <a:buFont typeface="Arial" panose="020B0604020202020204" pitchFamily="34" charset="0"/>
              <a:buChar char="•"/>
            </a:pPr>
            <a:r>
              <a:rPr lang="en-US" dirty="0"/>
              <a:t>Diagram below illustrates how the mechanism </a:t>
            </a:r>
            <a:r>
              <a:rPr lang="en-US" dirty="0" smtClean="0"/>
              <a:t>works.</a:t>
            </a:r>
          </a:p>
          <a:p>
            <a:pPr marL="263776" indent="-263776">
              <a:buFont typeface="Arial" panose="020B0604020202020204" pitchFamily="34" charset="0"/>
              <a:buChar char="•"/>
            </a:pPr>
            <a:r>
              <a:rPr lang="en-US" dirty="0"/>
              <a:t>Working Hours: 8.30am – </a:t>
            </a:r>
            <a:r>
              <a:rPr lang="en-US" dirty="0" smtClean="0"/>
              <a:t>5.30pm</a:t>
            </a:r>
            <a:endParaRPr lang="en-US" dirty="0"/>
          </a:p>
        </p:txBody>
      </p:sp>
      <p:pic>
        <p:nvPicPr>
          <p:cNvPr id="7170" name="Picture 2" descr="servi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448" y="2362200"/>
            <a:ext cx="5178352" cy="3962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ON-SITE SUPPORT</a:t>
            </a:r>
            <a:endParaRPr lang="en-MY" sz="2000" dirty="0">
              <a:solidFill>
                <a:schemeClr val="tx1"/>
              </a:solidFill>
              <a:latin typeface="Arial Black"/>
            </a:endParaRPr>
          </a:p>
        </p:txBody>
      </p:sp>
      <p:sp>
        <p:nvSpPr>
          <p:cNvPr id="3" name="Slide Number Placeholder 2"/>
          <p:cNvSpPr>
            <a:spLocks noGrp="1"/>
          </p:cNvSpPr>
          <p:nvPr>
            <p:ph type="sldNum" sz="quarter" idx="12"/>
          </p:nvPr>
        </p:nvSpPr>
        <p:spPr/>
        <p:txBody>
          <a:bodyPr/>
          <a:lstStyle/>
          <a:p>
            <a:pPr>
              <a:defRPr/>
            </a:pPr>
            <a:fld id="{10900C66-51F3-40B7-ADF9-FB7B495E0E52}" type="slidenum">
              <a:rPr lang="en-US" smtClean="0"/>
              <a:pPr>
                <a:defRPr/>
              </a:pPr>
              <a:t>25</a:t>
            </a:fld>
            <a:endParaRPr lang="en-US" dirty="0"/>
          </a:p>
        </p:txBody>
      </p:sp>
    </p:spTree>
    <p:extLst>
      <p:ext uri="{BB962C8B-B14F-4D97-AF65-F5344CB8AC3E}">
        <p14:creationId xmlns:p14="http://schemas.microsoft.com/office/powerpoint/2010/main" val="971120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5"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TEAM </a:t>
            </a:r>
            <a:r>
              <a:rPr lang="en-US" sz="2000" dirty="0" err="1" smtClean="0">
                <a:solidFill>
                  <a:schemeClr val="tx1"/>
                </a:solidFill>
                <a:latin typeface="Arial Black"/>
              </a:rPr>
              <a:t>VIEWeR</a:t>
            </a:r>
            <a:r>
              <a:rPr lang="en-US" sz="2000" dirty="0" smtClean="0">
                <a:solidFill>
                  <a:schemeClr val="tx1"/>
                </a:solidFill>
                <a:latin typeface="Arial Black"/>
              </a:rPr>
              <a:t> SUPPORT</a:t>
            </a:r>
            <a:endParaRPr lang="en-MY" sz="2000" dirty="0">
              <a:solidFill>
                <a:schemeClr val="tx1"/>
              </a:solidFill>
              <a:latin typeface="Arial Black"/>
            </a:endParaRPr>
          </a:p>
        </p:txBody>
      </p:sp>
      <p:pic>
        <p:nvPicPr>
          <p:cNvPr id="6" name="Picture 4" descr="servi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448" y="2362200"/>
            <a:ext cx="5178352" cy="3962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88942" y="1371600"/>
            <a:ext cx="7467600" cy="923330"/>
          </a:xfrm>
          <a:prstGeom prst="rect">
            <a:avLst/>
          </a:prstGeom>
          <a:noFill/>
        </p:spPr>
        <p:txBody>
          <a:bodyPr wrap="square" rtlCol="0">
            <a:spAutoFit/>
          </a:bodyPr>
          <a:lstStyle/>
          <a:p>
            <a:pPr marL="263776" indent="-263776">
              <a:buFont typeface="Arial" panose="020B0604020202020204" pitchFamily="34" charset="0"/>
              <a:buChar char="•"/>
            </a:pPr>
            <a:r>
              <a:rPr lang="en-US" dirty="0" smtClean="0"/>
              <a:t>Response </a:t>
            </a:r>
            <a:r>
              <a:rPr lang="en-US" dirty="0"/>
              <a:t>time: </a:t>
            </a:r>
            <a:r>
              <a:rPr lang="en-US" dirty="0" smtClean="0"/>
              <a:t>Within 24 hours (Subject to availability).</a:t>
            </a:r>
            <a:endParaRPr lang="en-US" dirty="0"/>
          </a:p>
          <a:p>
            <a:pPr marL="263776" indent="-263776">
              <a:buFont typeface="Arial" panose="020B0604020202020204" pitchFamily="34" charset="0"/>
              <a:buChar char="•"/>
            </a:pPr>
            <a:r>
              <a:rPr lang="en-US" dirty="0"/>
              <a:t>Diagram below illustrates </a:t>
            </a:r>
            <a:r>
              <a:rPr lang="en-US" dirty="0" smtClean="0"/>
              <a:t>process of team viewer support.</a:t>
            </a:r>
          </a:p>
          <a:p>
            <a:pPr marL="263776" indent="-263776">
              <a:buFont typeface="Arial" panose="020B0604020202020204" pitchFamily="34" charset="0"/>
              <a:buChar char="•"/>
            </a:pPr>
            <a:r>
              <a:rPr lang="en-US" dirty="0"/>
              <a:t>Working Hours: 8.30am – </a:t>
            </a:r>
            <a:r>
              <a:rPr lang="en-US" dirty="0" smtClean="0"/>
              <a:t>5.30pm</a:t>
            </a:r>
            <a:endParaRPr lang="en-US" dirty="0"/>
          </a:p>
        </p:txBody>
      </p:sp>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26</a:t>
            </a:fld>
            <a:endParaRPr lang="en-US" dirty="0"/>
          </a:p>
        </p:txBody>
      </p:sp>
    </p:spTree>
    <p:extLst>
      <p:ext uri="{BB962C8B-B14F-4D97-AF65-F5344CB8AC3E}">
        <p14:creationId xmlns:p14="http://schemas.microsoft.com/office/powerpoint/2010/main" val="1995371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5" name="Picture 2" descr="servi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448" y="2362200"/>
            <a:ext cx="5178352" cy="39624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Helpdesk business SUPPORT</a:t>
            </a:r>
            <a:endParaRPr lang="en-MY" sz="2000" dirty="0">
              <a:solidFill>
                <a:schemeClr val="tx1"/>
              </a:solidFill>
              <a:latin typeface="Arial Black"/>
            </a:endParaRPr>
          </a:p>
        </p:txBody>
      </p:sp>
      <p:sp>
        <p:nvSpPr>
          <p:cNvPr id="7" name="TextBox 6"/>
          <p:cNvSpPr txBox="1"/>
          <p:nvPr/>
        </p:nvSpPr>
        <p:spPr>
          <a:xfrm>
            <a:off x="588942" y="1447800"/>
            <a:ext cx="7467600" cy="923330"/>
          </a:xfrm>
          <a:prstGeom prst="rect">
            <a:avLst/>
          </a:prstGeom>
          <a:noFill/>
        </p:spPr>
        <p:txBody>
          <a:bodyPr wrap="square" rtlCol="0">
            <a:spAutoFit/>
          </a:bodyPr>
          <a:lstStyle/>
          <a:p>
            <a:pPr marL="263776" indent="-263776">
              <a:buFont typeface="Arial" panose="020B0604020202020204" pitchFamily="34" charset="0"/>
              <a:buChar char="•"/>
            </a:pPr>
            <a:r>
              <a:rPr lang="en-US" dirty="0" smtClean="0"/>
              <a:t>Response </a:t>
            </a:r>
            <a:r>
              <a:rPr lang="en-US" dirty="0"/>
              <a:t>time: </a:t>
            </a:r>
            <a:r>
              <a:rPr lang="en-US" dirty="0" smtClean="0"/>
              <a:t>Within 24 hours week days (Subject to availability).</a:t>
            </a:r>
            <a:endParaRPr lang="en-US" dirty="0"/>
          </a:p>
          <a:p>
            <a:pPr marL="263776" indent="-263776">
              <a:buFont typeface="Arial" panose="020B0604020202020204" pitchFamily="34" charset="0"/>
              <a:buChar char="•"/>
            </a:pPr>
            <a:r>
              <a:rPr lang="en-US" dirty="0"/>
              <a:t>Diagram below illustrates </a:t>
            </a:r>
            <a:r>
              <a:rPr lang="en-US" dirty="0" smtClean="0"/>
              <a:t>process of helpdesk business support.</a:t>
            </a:r>
          </a:p>
          <a:p>
            <a:pPr marL="263776" indent="-263776">
              <a:buFont typeface="Arial" panose="020B0604020202020204" pitchFamily="34" charset="0"/>
              <a:buChar char="•"/>
            </a:pPr>
            <a:r>
              <a:rPr lang="en-US" dirty="0" smtClean="0"/>
              <a:t>Working Hours: 8.30am – 5.30pm</a:t>
            </a:r>
            <a:endParaRPr lang="en-US" dirty="0"/>
          </a:p>
        </p:txBody>
      </p:sp>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27</a:t>
            </a:fld>
            <a:endParaRPr lang="en-US" dirty="0"/>
          </a:p>
        </p:txBody>
      </p:sp>
    </p:spTree>
    <p:extLst>
      <p:ext uri="{BB962C8B-B14F-4D97-AF65-F5344CB8AC3E}">
        <p14:creationId xmlns:p14="http://schemas.microsoft.com/office/powerpoint/2010/main" val="869401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2209800"/>
            <a:ext cx="7162800" cy="584775"/>
          </a:xfrm>
          <a:prstGeom prst="rect">
            <a:avLst/>
          </a:prstGeom>
          <a:noFill/>
        </p:spPr>
        <p:txBody>
          <a:bodyPr wrap="square" rtlCol="0">
            <a:spAutoFit/>
          </a:bodyPr>
          <a:lstStyle/>
          <a:p>
            <a:pPr algn="ctr"/>
            <a:r>
              <a:rPr lang="en-US" sz="3200" b="1" dirty="0" smtClean="0"/>
              <a:t>EXECUTION PLAN</a:t>
            </a:r>
            <a:endParaRPr lang="en-MY" sz="3200"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400" y="2971800"/>
            <a:ext cx="4250673" cy="1066800"/>
          </a:xfrm>
          <a:prstGeom prst="rect">
            <a:avLst/>
          </a:prstGeom>
        </p:spPr>
      </p:pic>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28</a:t>
            </a:fld>
            <a:endParaRPr lang="en-US" dirty="0"/>
          </a:p>
        </p:txBody>
      </p:sp>
    </p:spTree>
    <p:extLst>
      <p:ext uri="{BB962C8B-B14F-4D97-AF65-F5344CB8AC3E}">
        <p14:creationId xmlns:p14="http://schemas.microsoft.com/office/powerpoint/2010/main" val="531609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8534400"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Proposed pi1m ZONING POSITION &amp; ROAD MAPPING</a:t>
            </a:r>
            <a:endParaRPr lang="en-MY" sz="2000" dirty="0">
              <a:solidFill>
                <a:schemeClr val="tx1"/>
              </a:solidFill>
              <a:latin typeface="Arial Black"/>
            </a:endParaRPr>
          </a:p>
        </p:txBody>
      </p:sp>
      <p:pic>
        <p:nvPicPr>
          <p:cNvPr id="2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963737"/>
            <a:ext cx="4953000"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857364"/>
            <a:ext cx="3657600"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29</a:t>
            </a:fld>
            <a:endParaRPr lang="en-US" dirty="0"/>
          </a:p>
        </p:txBody>
      </p:sp>
    </p:spTree>
    <p:extLst>
      <p:ext uri="{BB962C8B-B14F-4D97-AF65-F5344CB8AC3E}">
        <p14:creationId xmlns:p14="http://schemas.microsoft.com/office/powerpoint/2010/main" val="2931853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Project directorate</a:t>
            </a:r>
            <a:endParaRPr lang="en-MY" sz="2000" dirty="0">
              <a:solidFill>
                <a:schemeClr val="tx1"/>
              </a:solidFill>
              <a:latin typeface="Arial Black"/>
            </a:endParaRPr>
          </a:p>
        </p:txBody>
      </p:sp>
      <p:sp>
        <p:nvSpPr>
          <p:cNvPr id="20" name="Content Placeholder 2"/>
          <p:cNvSpPr>
            <a:spLocks noGrp="1"/>
          </p:cNvSpPr>
          <p:nvPr>
            <p:ph idx="1"/>
          </p:nvPr>
        </p:nvSpPr>
        <p:spPr>
          <a:xfrm>
            <a:off x="304800" y="1371600"/>
            <a:ext cx="8534400" cy="1524000"/>
          </a:xfrm>
        </p:spPr>
        <p:txBody>
          <a:bodyPr>
            <a:noAutofit/>
          </a:bodyPr>
          <a:lstStyle/>
          <a:p>
            <a:pPr marL="0" lvl="0" indent="0" algn="just">
              <a:buNone/>
            </a:pPr>
            <a:r>
              <a:rPr lang="en-US" sz="1600" dirty="0" smtClean="0"/>
              <a:t>FR </a:t>
            </a:r>
            <a:r>
              <a:rPr lang="en-US" sz="1600" dirty="0" err="1" smtClean="0"/>
              <a:t>Mutiara</a:t>
            </a:r>
            <a:r>
              <a:rPr lang="en-US" sz="1600" dirty="0" smtClean="0"/>
              <a:t> </a:t>
            </a:r>
            <a:r>
              <a:rPr lang="en-US" sz="1600" dirty="0"/>
              <a:t>is an established information &amp; technology consultation company with a mission to </a:t>
            </a:r>
            <a:r>
              <a:rPr lang="en-US" sz="1600" dirty="0" smtClean="0"/>
              <a:t>be the </a:t>
            </a:r>
            <a:r>
              <a:rPr lang="en-US" sz="1600" dirty="0"/>
              <a:t>preferred project management consultant and to become one of the premier player in Malaysia business landscape which provide consultancy services and solutions to different organizations across Malaysia, creating value for clients by leveraging industry knowledge and service offering expertise with an insight into and access to all the emerging technologies.</a:t>
            </a:r>
            <a:endParaRPr lang="en-MY" sz="1600" dirty="0"/>
          </a:p>
        </p:txBody>
      </p:sp>
      <p:sp>
        <p:nvSpPr>
          <p:cNvPr id="14" name="Rectangle 13"/>
          <p:cNvSpPr/>
          <p:nvPr/>
        </p:nvSpPr>
        <p:spPr>
          <a:xfrm>
            <a:off x="6958121" y="2895600"/>
            <a:ext cx="1804879" cy="3117669"/>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latin typeface="Open Sans Light"/>
            </a:endParaRPr>
          </a:p>
        </p:txBody>
      </p:sp>
      <p:sp>
        <p:nvSpPr>
          <p:cNvPr id="15" name="Rectangle 14"/>
          <p:cNvSpPr/>
          <p:nvPr/>
        </p:nvSpPr>
        <p:spPr>
          <a:xfrm>
            <a:off x="6958121" y="3027827"/>
            <a:ext cx="1804879" cy="2985443"/>
          </a:xfrm>
          <a:prstGeom prst="rect">
            <a:avLst/>
          </a:prstGeom>
        </p:spPr>
        <p:txBody>
          <a:bodyPr wrap="square" lIns="182889" tIns="91445" rIns="182889" bIns="91445">
            <a:spAutoFit/>
          </a:bodyPr>
          <a:lstStyle/>
          <a:p>
            <a:pPr algn="ctr"/>
            <a:r>
              <a:rPr lang="en-US" sz="1400" b="1" dirty="0" smtClean="0">
                <a:solidFill>
                  <a:schemeClr val="bg1"/>
                </a:solidFill>
                <a:latin typeface="+mj-lt"/>
                <a:ea typeface="Open Sans" panose="020B0606030504020204" pitchFamily="34" charset="0"/>
                <a:cs typeface="Open Sans" panose="020B0606030504020204" pitchFamily="34" charset="0"/>
              </a:rPr>
              <a:t>Company Vision</a:t>
            </a:r>
          </a:p>
          <a:p>
            <a:pPr algn="ctr"/>
            <a:r>
              <a:rPr lang="en-US" sz="1400" dirty="0" smtClean="0">
                <a:solidFill>
                  <a:schemeClr val="bg1"/>
                </a:solidFill>
                <a:latin typeface="+mj-lt"/>
                <a:ea typeface="Open Sans Light"/>
                <a:cs typeface="Open Sans Light"/>
              </a:rPr>
              <a:t>“Setting standards utilizing best available solutions”</a:t>
            </a:r>
          </a:p>
          <a:p>
            <a:pPr algn="ctr"/>
            <a:endParaRPr lang="en-US" sz="1400" dirty="0" smtClean="0">
              <a:solidFill>
                <a:schemeClr val="bg1"/>
              </a:solidFill>
              <a:latin typeface="+mj-lt"/>
              <a:ea typeface="Open Sans Light"/>
              <a:cs typeface="Open Sans Light"/>
            </a:endParaRPr>
          </a:p>
          <a:p>
            <a:pPr algn="ctr"/>
            <a:r>
              <a:rPr lang="en-US" sz="1400" b="1" dirty="0" smtClean="0">
                <a:solidFill>
                  <a:schemeClr val="bg1"/>
                </a:solidFill>
                <a:latin typeface="+mj-lt"/>
                <a:ea typeface="Open Sans" panose="020B0606030504020204" pitchFamily="34" charset="0"/>
                <a:cs typeface="Open Sans" panose="020B0606030504020204" pitchFamily="34" charset="0"/>
              </a:rPr>
              <a:t>Mission Statement</a:t>
            </a:r>
            <a:endParaRPr lang="en-US" sz="1400" b="1" dirty="0">
              <a:solidFill>
                <a:schemeClr val="bg1"/>
              </a:solidFill>
              <a:latin typeface="+mj-lt"/>
              <a:ea typeface="Open Sans" panose="020B0606030504020204" pitchFamily="34" charset="0"/>
              <a:cs typeface="Open Sans" panose="020B0606030504020204" pitchFamily="34" charset="0"/>
            </a:endParaRPr>
          </a:p>
          <a:p>
            <a:pPr algn="ctr"/>
            <a:r>
              <a:rPr lang="en-US" sz="1400" dirty="0" smtClean="0">
                <a:solidFill>
                  <a:schemeClr val="bg1"/>
                </a:solidFill>
                <a:latin typeface="+mj-lt"/>
                <a:ea typeface="Open Sans Light"/>
                <a:cs typeface="Open Sans Light"/>
              </a:rPr>
              <a:t>“Committed to excellence in providing innovative and reliable Information Technology services”</a:t>
            </a:r>
            <a:endParaRPr lang="en-US" sz="1400" dirty="0">
              <a:solidFill>
                <a:schemeClr val="bg1"/>
              </a:solidFill>
              <a:latin typeface="+mj-lt"/>
              <a:ea typeface="Open Sans Light"/>
              <a:cs typeface="Open Sans Ligh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2797" y="2667000"/>
            <a:ext cx="3355003" cy="3506841"/>
          </a:xfrm>
          <a:prstGeom prst="rect">
            <a:avLst/>
          </a:prstGeom>
        </p:spPr>
      </p:pic>
      <p:sp>
        <p:nvSpPr>
          <p:cNvPr id="3" name="Slide Number Placeholder 2"/>
          <p:cNvSpPr>
            <a:spLocks noGrp="1"/>
          </p:cNvSpPr>
          <p:nvPr>
            <p:ph type="sldNum" sz="quarter" idx="12"/>
          </p:nvPr>
        </p:nvSpPr>
        <p:spPr/>
        <p:txBody>
          <a:bodyPr/>
          <a:lstStyle/>
          <a:p>
            <a:pPr>
              <a:defRPr/>
            </a:pPr>
            <a:fld id="{10900C66-51F3-40B7-ADF9-FB7B495E0E52}" type="slidenum">
              <a:rPr lang="en-US" smtClean="0"/>
              <a:pPr>
                <a:defRPr/>
              </a:pPr>
              <a:t>3</a:t>
            </a:fld>
            <a:endParaRPr lang="en-US" dirty="0"/>
          </a:p>
        </p:txBody>
      </p:sp>
    </p:spTree>
    <p:extLst>
      <p:ext uri="{BB962C8B-B14F-4D97-AF65-F5344CB8AC3E}">
        <p14:creationId xmlns:p14="http://schemas.microsoft.com/office/powerpoint/2010/main" val="7641104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14282" y="0"/>
            <a:ext cx="8534400"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SITS PROJECT MANAGEMENT TEAM</a:t>
            </a:r>
            <a:endParaRPr lang="en-MY" sz="2000" dirty="0">
              <a:solidFill>
                <a:schemeClr val="tx1"/>
              </a:solidFill>
              <a:latin typeface="Arial Black"/>
            </a:endParaRPr>
          </a:p>
        </p:txBody>
      </p:sp>
      <p:sp>
        <p:nvSpPr>
          <p:cNvPr id="3" name="TextBox 2"/>
          <p:cNvSpPr txBox="1"/>
          <p:nvPr/>
        </p:nvSpPr>
        <p:spPr>
          <a:xfrm>
            <a:off x="4419600" y="5638800"/>
            <a:ext cx="2743200" cy="523220"/>
          </a:xfrm>
          <a:prstGeom prst="rect">
            <a:avLst/>
          </a:prstGeom>
          <a:noFill/>
        </p:spPr>
        <p:txBody>
          <a:bodyPr wrap="square" rtlCol="0">
            <a:spAutoFit/>
          </a:bodyPr>
          <a:lstStyle/>
          <a:p>
            <a:r>
              <a:rPr lang="en-US" sz="1400" dirty="0" smtClean="0"/>
              <a:t>Backroom Support = 15 </a:t>
            </a:r>
          </a:p>
          <a:p>
            <a:r>
              <a:rPr lang="en-US" sz="1400" dirty="0" smtClean="0"/>
              <a:t>Filed Team= 30</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663" y="1138238"/>
            <a:ext cx="8448675" cy="458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895600" y="5675531"/>
            <a:ext cx="2286000" cy="523220"/>
          </a:xfrm>
          <a:prstGeom prst="rect">
            <a:avLst/>
          </a:prstGeom>
        </p:spPr>
        <p:txBody>
          <a:bodyPr wrap="square">
            <a:spAutoFit/>
          </a:bodyPr>
          <a:lstStyle/>
          <a:p>
            <a:r>
              <a:rPr lang="en-US" sz="1400" dirty="0" smtClean="0"/>
              <a:t>Management </a:t>
            </a:r>
            <a:r>
              <a:rPr lang="en-US" sz="1400" dirty="0"/>
              <a:t>= 5</a:t>
            </a:r>
          </a:p>
          <a:p>
            <a:r>
              <a:rPr lang="en-US" sz="1400" dirty="0"/>
              <a:t>Executive = </a:t>
            </a:r>
            <a:r>
              <a:rPr lang="en-US" sz="1400" dirty="0" smtClean="0"/>
              <a:t>10</a:t>
            </a:r>
            <a:endParaRPr lang="en-US" sz="1400" dirty="0"/>
          </a:p>
        </p:txBody>
      </p:sp>
      <p:sp>
        <p:nvSpPr>
          <p:cNvPr id="6" name="TextBox 5"/>
          <p:cNvSpPr txBox="1"/>
          <p:nvPr/>
        </p:nvSpPr>
        <p:spPr>
          <a:xfrm>
            <a:off x="609600" y="5650468"/>
            <a:ext cx="766748" cy="369332"/>
          </a:xfrm>
          <a:prstGeom prst="rect">
            <a:avLst/>
          </a:prstGeom>
          <a:noFill/>
        </p:spPr>
        <p:txBody>
          <a:bodyPr wrap="none" rtlCol="0">
            <a:spAutoFit/>
          </a:bodyPr>
          <a:lstStyle/>
          <a:p>
            <a:r>
              <a:rPr lang="en-US" dirty="0" smtClean="0"/>
              <a:t>NOTE:</a:t>
            </a:r>
            <a:endParaRPr lang="en-MY" dirty="0"/>
          </a:p>
        </p:txBody>
      </p:sp>
      <p:sp>
        <p:nvSpPr>
          <p:cNvPr id="2" name="Rectangle 1"/>
          <p:cNvSpPr/>
          <p:nvPr/>
        </p:nvSpPr>
        <p:spPr>
          <a:xfrm>
            <a:off x="1376348" y="5669859"/>
            <a:ext cx="1183722" cy="307777"/>
          </a:xfrm>
          <a:prstGeom prst="rect">
            <a:avLst/>
          </a:prstGeom>
        </p:spPr>
        <p:txBody>
          <a:bodyPr wrap="none">
            <a:spAutoFit/>
          </a:bodyPr>
          <a:lstStyle/>
          <a:p>
            <a:r>
              <a:rPr lang="en-US" sz="1400" dirty="0"/>
              <a:t>Total = 60 </a:t>
            </a:r>
            <a:r>
              <a:rPr lang="en-US" sz="1400" dirty="0" err="1"/>
              <a:t>Pax</a:t>
            </a:r>
            <a:endParaRPr lang="en-MY" sz="1400" dirty="0"/>
          </a:p>
        </p:txBody>
      </p:sp>
      <p:sp>
        <p:nvSpPr>
          <p:cNvPr id="7" name="Slide Number Placeholder 6"/>
          <p:cNvSpPr>
            <a:spLocks noGrp="1"/>
          </p:cNvSpPr>
          <p:nvPr>
            <p:ph type="sldNum" sz="quarter" idx="12"/>
          </p:nvPr>
        </p:nvSpPr>
        <p:spPr/>
        <p:txBody>
          <a:bodyPr/>
          <a:lstStyle/>
          <a:p>
            <a:pPr>
              <a:defRPr/>
            </a:pPr>
            <a:fld id="{10900C66-51F3-40B7-ADF9-FB7B495E0E52}" type="slidenum">
              <a:rPr lang="en-US" smtClean="0"/>
              <a:pPr>
                <a:defRPr/>
              </a:pPr>
              <a:t>30</a:t>
            </a:fld>
            <a:endParaRPr lang="en-US" dirty="0"/>
          </a:p>
        </p:txBody>
      </p:sp>
    </p:spTree>
    <p:extLst>
      <p:ext uri="{BB962C8B-B14F-4D97-AF65-F5344CB8AC3E}">
        <p14:creationId xmlns:p14="http://schemas.microsoft.com/office/powerpoint/2010/main" val="170433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0"/>
            <a:ext cx="8001000"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SITS METHOD OF STATEMENT</a:t>
            </a:r>
            <a:endParaRPr lang="en-MY" sz="2000" dirty="0">
              <a:solidFill>
                <a:schemeClr val="tx1"/>
              </a:solidFill>
              <a:latin typeface="Arial Black"/>
            </a:endParaRPr>
          </a:p>
        </p:txBody>
      </p:sp>
      <p:grpSp>
        <p:nvGrpSpPr>
          <p:cNvPr id="69" name="Group 68"/>
          <p:cNvGrpSpPr/>
          <p:nvPr/>
        </p:nvGrpSpPr>
        <p:grpSpPr>
          <a:xfrm>
            <a:off x="3647109" y="1596286"/>
            <a:ext cx="5124991" cy="1286082"/>
            <a:chOff x="3841865" y="319088"/>
            <a:chExt cx="4166758" cy="1371600"/>
          </a:xfrm>
        </p:grpSpPr>
        <p:sp>
          <p:nvSpPr>
            <p:cNvPr id="105" name="Notched Right Arrow 104"/>
            <p:cNvSpPr/>
            <p:nvPr/>
          </p:nvSpPr>
          <p:spPr>
            <a:xfrm rot="16200000">
              <a:off x="3886201" y="864610"/>
              <a:ext cx="1371600" cy="280555"/>
            </a:xfrm>
            <a:prstGeom prst="notchedRightArrow">
              <a:avLst>
                <a:gd name="adj1" fmla="val 100000"/>
                <a:gd name="adj2" fmla="val 74138"/>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365760" bIns="45720" numCol="1" spcCol="0" rtlCol="0" fromWordArt="0" anchor="t" anchorCtr="0" forceAA="0" compatLnSpc="1">
              <a:prstTxWarp prst="textNoShape">
                <a:avLst/>
              </a:prstTxWarp>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endParaRPr lang="en-US" sz="2000" b="1"/>
            </a:p>
          </p:txBody>
        </p:sp>
        <p:grpSp>
          <p:nvGrpSpPr>
            <p:cNvPr id="106" name="Group 105"/>
            <p:cNvGrpSpPr/>
            <p:nvPr/>
          </p:nvGrpSpPr>
          <p:grpSpPr>
            <a:xfrm>
              <a:off x="3841865" y="704741"/>
              <a:ext cx="4166758" cy="659825"/>
              <a:chOff x="0" y="5065566"/>
              <a:chExt cx="4166758" cy="976745"/>
            </a:xfrm>
          </p:grpSpPr>
          <p:sp>
            <p:nvSpPr>
              <p:cNvPr id="107" name="Freeform 106"/>
              <p:cNvSpPr/>
              <p:nvPr/>
            </p:nvSpPr>
            <p:spPr>
              <a:xfrm>
                <a:off x="0" y="5689019"/>
                <a:ext cx="592282" cy="353292"/>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8" name="Freeform 107"/>
              <p:cNvSpPr/>
              <p:nvPr/>
            </p:nvSpPr>
            <p:spPr>
              <a:xfrm>
                <a:off x="0" y="5065566"/>
                <a:ext cx="4166758" cy="800099"/>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365760" rtlCol="0" anchor="t"/>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000" b="1" dirty="0" smtClean="0">
                    <a:effectLst>
                      <a:outerShdw blurRad="38100" dist="38100" dir="2700000" algn="tl">
                        <a:srgbClr val="000000">
                          <a:alpha val="43137"/>
                        </a:srgbClr>
                      </a:outerShdw>
                    </a:effectLst>
                  </a:rPr>
                  <a:t>Step 4</a:t>
                </a:r>
                <a:endParaRPr lang="en-US" sz="2000" b="1" dirty="0">
                  <a:effectLst>
                    <a:outerShdw blurRad="38100" dist="38100" dir="2700000" algn="tl">
                      <a:srgbClr val="000000">
                        <a:alpha val="43137"/>
                      </a:srgbClr>
                    </a:outerShdw>
                  </a:effectLst>
                </a:endParaRPr>
              </a:p>
            </p:txBody>
          </p:sp>
        </p:grpSp>
      </p:grpSp>
      <p:grpSp>
        <p:nvGrpSpPr>
          <p:cNvPr id="70" name="Group 69"/>
          <p:cNvGrpSpPr/>
          <p:nvPr/>
        </p:nvGrpSpPr>
        <p:grpSpPr>
          <a:xfrm>
            <a:off x="304797" y="2769098"/>
            <a:ext cx="5128566" cy="1286082"/>
            <a:chOff x="1131873" y="1859279"/>
            <a:chExt cx="4169664" cy="1371600"/>
          </a:xfrm>
        </p:grpSpPr>
        <p:sp>
          <p:nvSpPr>
            <p:cNvPr id="101" name="Notched Right Arrow 100"/>
            <p:cNvSpPr/>
            <p:nvPr/>
          </p:nvSpPr>
          <p:spPr>
            <a:xfrm rot="16200000">
              <a:off x="3886199" y="2404801"/>
              <a:ext cx="1371600" cy="280555"/>
            </a:xfrm>
            <a:prstGeom prst="notchedRightArrow">
              <a:avLst>
                <a:gd name="adj1" fmla="val 100000"/>
                <a:gd name="adj2" fmla="val 74138"/>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5760" tIns="45720" rIns="91440" bIns="45720" numCol="1" spcCol="0" rtlCol="0" fromWordArt="0" anchor="t" anchorCtr="0" forceAA="0" compatLnSpc="1">
              <a:prstTxWarp prst="textNoShape">
                <a:avLst/>
              </a:prstTxWarp>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2000" b="1"/>
            </a:p>
          </p:txBody>
        </p:sp>
        <p:grpSp>
          <p:nvGrpSpPr>
            <p:cNvPr id="102" name="Group 101"/>
            <p:cNvGrpSpPr/>
            <p:nvPr/>
          </p:nvGrpSpPr>
          <p:grpSpPr>
            <a:xfrm flipH="1">
              <a:off x="1131873" y="2328006"/>
              <a:ext cx="4169664" cy="659826"/>
              <a:chOff x="0" y="5065566"/>
              <a:chExt cx="4166758" cy="976745"/>
            </a:xfrm>
          </p:grpSpPr>
          <p:sp>
            <p:nvSpPr>
              <p:cNvPr id="103" name="Freeform 102"/>
              <p:cNvSpPr/>
              <p:nvPr/>
            </p:nvSpPr>
            <p:spPr>
              <a:xfrm>
                <a:off x="0" y="5065566"/>
                <a:ext cx="4166758" cy="800099"/>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457200" rtlCol="0" anchor="t"/>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US" sz="2000" b="1" dirty="0" smtClean="0">
                    <a:effectLst>
                      <a:outerShdw blurRad="38100" dist="38100" dir="2700000" algn="tl">
                        <a:srgbClr val="000000">
                          <a:alpha val="43137"/>
                        </a:srgbClr>
                      </a:outerShdw>
                    </a:effectLst>
                  </a:rPr>
                  <a:t>Step 3</a:t>
                </a:r>
                <a:endParaRPr lang="en-US" sz="2000" b="1" dirty="0">
                  <a:effectLst>
                    <a:outerShdw blurRad="38100" dist="38100" dir="2700000" algn="tl">
                      <a:srgbClr val="000000">
                        <a:alpha val="43137"/>
                      </a:srgbClr>
                    </a:outerShdw>
                  </a:effectLst>
                </a:endParaRPr>
              </a:p>
            </p:txBody>
          </p:sp>
          <p:sp>
            <p:nvSpPr>
              <p:cNvPr id="104" name="Freeform 103"/>
              <p:cNvSpPr/>
              <p:nvPr/>
            </p:nvSpPr>
            <p:spPr>
              <a:xfrm>
                <a:off x="0" y="5689019"/>
                <a:ext cx="592282" cy="353292"/>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sp>
        <p:nvSpPr>
          <p:cNvPr id="97" name="Notched Right Arrow 96"/>
          <p:cNvSpPr/>
          <p:nvPr/>
        </p:nvSpPr>
        <p:spPr>
          <a:xfrm rot="16200000">
            <a:off x="3760070" y="4545355"/>
            <a:ext cx="1551970" cy="345074"/>
          </a:xfrm>
          <a:prstGeom prst="notchedRightArrow">
            <a:avLst>
              <a:gd name="adj1" fmla="val 100000"/>
              <a:gd name="adj2" fmla="val 74138"/>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274320" bIns="45720" numCol="1" spcCol="0" rtlCol="0" fromWordArt="0" anchor="t" anchorCtr="0" forceAA="0" compatLnSpc="1">
            <a:prstTxWarp prst="textNoShape">
              <a:avLst/>
            </a:prstTxWarp>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endParaRPr lang="en-US" sz="2000" b="1"/>
          </a:p>
        </p:txBody>
      </p:sp>
      <p:grpSp>
        <p:nvGrpSpPr>
          <p:cNvPr id="98" name="Group 97"/>
          <p:cNvGrpSpPr/>
          <p:nvPr/>
        </p:nvGrpSpPr>
        <p:grpSpPr>
          <a:xfrm>
            <a:off x="3638009" y="4494191"/>
            <a:ext cx="5124991" cy="618686"/>
            <a:chOff x="0" y="5065566"/>
            <a:chExt cx="4166758" cy="976745"/>
          </a:xfrm>
        </p:grpSpPr>
        <p:sp>
          <p:nvSpPr>
            <p:cNvPr id="99" name="Freeform 98"/>
            <p:cNvSpPr/>
            <p:nvPr/>
          </p:nvSpPr>
          <p:spPr>
            <a:xfrm>
              <a:off x="0" y="5689019"/>
              <a:ext cx="592282" cy="353292"/>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0" name="Freeform 99"/>
            <p:cNvSpPr/>
            <p:nvPr/>
          </p:nvSpPr>
          <p:spPr>
            <a:xfrm>
              <a:off x="0" y="5065566"/>
              <a:ext cx="4166758" cy="800099"/>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274320" rtlCol="0" anchor="t"/>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000" b="1" dirty="0" smtClean="0">
                  <a:effectLst>
                    <a:outerShdw blurRad="38100" dist="38100" dir="2700000" algn="tl">
                      <a:srgbClr val="000000">
                        <a:alpha val="43137"/>
                      </a:srgbClr>
                    </a:outerShdw>
                  </a:effectLst>
                </a:rPr>
                <a:t>Step 2</a:t>
              </a:r>
              <a:endParaRPr lang="en-US" sz="2000" b="1" dirty="0">
                <a:effectLst>
                  <a:outerShdw blurRad="38100" dist="38100" dir="2700000" algn="tl">
                    <a:srgbClr val="000000">
                      <a:alpha val="43137"/>
                    </a:srgbClr>
                  </a:outerShdw>
                </a:effectLst>
              </a:endParaRPr>
            </a:p>
          </p:txBody>
        </p:sp>
      </p:grpSp>
      <p:sp>
        <p:nvSpPr>
          <p:cNvPr id="93" name="Notched Right Arrow 92"/>
          <p:cNvSpPr/>
          <p:nvPr/>
        </p:nvSpPr>
        <p:spPr>
          <a:xfrm rot="16200000">
            <a:off x="4006392" y="5698601"/>
            <a:ext cx="1059323" cy="345075"/>
          </a:xfrm>
          <a:prstGeom prst="notchedRightArrow">
            <a:avLst>
              <a:gd name="adj1" fmla="val 100000"/>
              <a:gd name="adj2" fmla="val 74138"/>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74320" tIns="45720" rIns="91440" bIns="45720" numCol="1" spcCol="0" rtlCol="0" fromWordArt="0" anchor="t" anchorCtr="0" forceAA="0" compatLnSpc="1">
            <a:prstTxWarp prst="textNoShape">
              <a:avLst/>
            </a:prstTxWarp>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2000" b="1"/>
          </a:p>
        </p:txBody>
      </p:sp>
      <p:grpSp>
        <p:nvGrpSpPr>
          <p:cNvPr id="94" name="Group 93"/>
          <p:cNvGrpSpPr/>
          <p:nvPr/>
        </p:nvGrpSpPr>
        <p:grpSpPr>
          <a:xfrm flipH="1">
            <a:off x="304797" y="5713391"/>
            <a:ext cx="5128566" cy="618686"/>
            <a:chOff x="0" y="5065566"/>
            <a:chExt cx="4166758" cy="976745"/>
          </a:xfrm>
        </p:grpSpPr>
        <p:sp>
          <p:nvSpPr>
            <p:cNvPr id="95" name="Freeform 94"/>
            <p:cNvSpPr/>
            <p:nvPr/>
          </p:nvSpPr>
          <p:spPr>
            <a:xfrm>
              <a:off x="0" y="5065566"/>
              <a:ext cx="4166758" cy="800099"/>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457200" rtlCol="0" anchor="t"/>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US" sz="2000" b="1" dirty="0" smtClean="0">
                  <a:effectLst>
                    <a:outerShdw blurRad="38100" dist="38100" dir="2700000" algn="tl">
                      <a:srgbClr val="000000">
                        <a:alpha val="43137"/>
                      </a:srgbClr>
                    </a:outerShdw>
                  </a:effectLst>
                </a:rPr>
                <a:t>Step 1</a:t>
              </a:r>
              <a:endParaRPr lang="en-US" sz="2000" b="1" dirty="0">
                <a:effectLst>
                  <a:outerShdw blurRad="38100" dist="38100" dir="2700000" algn="tl">
                    <a:srgbClr val="000000">
                      <a:alpha val="43137"/>
                    </a:srgbClr>
                  </a:outerShdw>
                </a:effectLst>
              </a:endParaRPr>
            </a:p>
          </p:txBody>
        </p:sp>
        <p:sp>
          <p:nvSpPr>
            <p:cNvPr id="96" name="Freeform 95"/>
            <p:cNvSpPr/>
            <p:nvPr/>
          </p:nvSpPr>
          <p:spPr>
            <a:xfrm>
              <a:off x="0" y="5689019"/>
              <a:ext cx="592282" cy="353292"/>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74" name="Rectangle 73"/>
          <p:cNvSpPr/>
          <p:nvPr/>
        </p:nvSpPr>
        <p:spPr>
          <a:xfrm>
            <a:off x="5624254" y="2325231"/>
            <a:ext cx="3367346" cy="2246769"/>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400" dirty="0">
                <a:ea typeface="MS Mincho" pitchFamily="49" charset="-128"/>
                <a:cs typeface="Andalus" pitchFamily="18" charset="-78"/>
              </a:rPr>
              <a:t>Preparation of  arrangement  movement </a:t>
            </a:r>
            <a:r>
              <a:rPr lang="en-US" sz="1400" dirty="0" smtClean="0">
                <a:ea typeface="MS Mincho" pitchFamily="49" charset="-128"/>
                <a:cs typeface="Andalus" pitchFamily="18" charset="-78"/>
              </a:rPr>
              <a:t>by </a:t>
            </a:r>
            <a:r>
              <a:rPr lang="en-US" sz="1400" dirty="0">
                <a:ea typeface="MS Mincho" pitchFamily="49" charset="-128"/>
                <a:cs typeface="Andalus" pitchFamily="18" charset="-78"/>
              </a:rPr>
              <a:t>team according to an agreed </a:t>
            </a:r>
            <a:r>
              <a:rPr lang="en-US" sz="1400" dirty="0" smtClean="0">
                <a:ea typeface="MS Mincho" pitchFamily="49" charset="-128"/>
                <a:cs typeface="Andalus" pitchFamily="18" charset="-78"/>
              </a:rPr>
              <a:t>schedule planning</a:t>
            </a:r>
          </a:p>
          <a:p>
            <a:pPr marL="171450" indent="-171450">
              <a:buFont typeface="Arial" panose="020B0604020202020204" pitchFamily="34" charset="0"/>
              <a:buChar char="•"/>
            </a:pPr>
            <a:r>
              <a:rPr lang="en-US" sz="1400" dirty="0">
                <a:ea typeface="MS Mincho" pitchFamily="49" charset="-128"/>
                <a:cs typeface="Andalus" pitchFamily="18" charset="-78"/>
              </a:rPr>
              <a:t>Arrangement of </a:t>
            </a:r>
            <a:r>
              <a:rPr lang="en-US" sz="1400" dirty="0" smtClean="0">
                <a:ea typeface="MS Mincho" pitchFamily="49" charset="-128"/>
                <a:cs typeface="Andalus" pitchFamily="18" charset="-78"/>
              </a:rPr>
              <a:t> Transportation </a:t>
            </a:r>
            <a:r>
              <a:rPr lang="en-US" sz="1400" dirty="0">
                <a:ea typeface="MS Mincho" pitchFamily="49" charset="-128"/>
                <a:cs typeface="Andalus" pitchFamily="18" charset="-78"/>
              </a:rPr>
              <a:t>by </a:t>
            </a:r>
            <a:r>
              <a:rPr lang="en-US" sz="1400" dirty="0" smtClean="0">
                <a:ea typeface="MS Mincho" pitchFamily="49" charset="-128"/>
                <a:cs typeface="Andalus" pitchFamily="18" charset="-78"/>
              </a:rPr>
              <a:t>zone</a:t>
            </a:r>
          </a:p>
          <a:p>
            <a:pPr marL="171450" indent="-171450">
              <a:buFont typeface="Arial" panose="020B0604020202020204" pitchFamily="34" charset="0"/>
              <a:buChar char="•"/>
            </a:pPr>
            <a:r>
              <a:rPr lang="en-US" sz="1400" dirty="0">
                <a:ea typeface="MS Mincho" pitchFamily="49" charset="-128"/>
                <a:cs typeface="Andalus" pitchFamily="18" charset="-78"/>
              </a:rPr>
              <a:t>Preparation of meals, arrangement </a:t>
            </a:r>
            <a:r>
              <a:rPr lang="en-US" sz="1400" dirty="0" smtClean="0">
                <a:ea typeface="MS Mincho" pitchFamily="49" charset="-128"/>
                <a:cs typeface="Andalus" pitchFamily="18" charset="-78"/>
              </a:rPr>
              <a:t> of </a:t>
            </a:r>
            <a:r>
              <a:rPr lang="en-US" sz="1400" dirty="0">
                <a:ea typeface="MS Mincho" pitchFamily="49" charset="-128"/>
                <a:cs typeface="Andalus" pitchFamily="18" charset="-78"/>
              </a:rPr>
              <a:t>site &amp; training </a:t>
            </a:r>
            <a:r>
              <a:rPr lang="en-US" sz="1400" dirty="0" smtClean="0">
                <a:ea typeface="MS Mincho" pitchFamily="49" charset="-128"/>
                <a:cs typeface="Andalus" pitchFamily="18" charset="-78"/>
              </a:rPr>
              <a:t>program</a:t>
            </a:r>
          </a:p>
          <a:p>
            <a:pPr marL="171450" indent="-171450">
              <a:buFont typeface="Arial" panose="020B0604020202020204" pitchFamily="34" charset="0"/>
              <a:buChar char="•"/>
            </a:pPr>
            <a:r>
              <a:rPr lang="en-US" sz="1400" dirty="0">
                <a:ea typeface="MS Mincho" pitchFamily="49" charset="-128"/>
                <a:cs typeface="Andalus" pitchFamily="18" charset="-78"/>
              </a:rPr>
              <a:t>Arrangement  team on advertisement </a:t>
            </a:r>
            <a:r>
              <a:rPr lang="en-US" sz="1400" dirty="0" smtClean="0">
                <a:ea typeface="MS Mincho" pitchFamily="49" charset="-128"/>
                <a:cs typeface="Andalus" pitchFamily="18" charset="-78"/>
              </a:rPr>
              <a:t>&amp; promotion</a:t>
            </a:r>
          </a:p>
          <a:p>
            <a:pPr marL="171450" indent="-171450">
              <a:buFont typeface="Arial" panose="020B0604020202020204" pitchFamily="34" charset="0"/>
              <a:buChar char="•"/>
            </a:pPr>
            <a:r>
              <a:rPr lang="en-US" sz="1400" dirty="0">
                <a:ea typeface="MS Mincho" pitchFamily="49" charset="-128"/>
                <a:cs typeface="Andalus" pitchFamily="18" charset="-78"/>
              </a:rPr>
              <a:t>Site arrangement with SKMM, </a:t>
            </a:r>
            <a:r>
              <a:rPr lang="en-US" sz="1400" dirty="0" smtClean="0">
                <a:ea typeface="MS Mincho" pitchFamily="49" charset="-128"/>
                <a:cs typeface="Andalus" pitchFamily="18" charset="-78"/>
              </a:rPr>
              <a:t>Service </a:t>
            </a:r>
            <a:r>
              <a:rPr lang="en-US" sz="1400" dirty="0">
                <a:ea typeface="MS Mincho" pitchFamily="49" charset="-128"/>
                <a:cs typeface="Andalus" pitchFamily="18" charset="-78"/>
              </a:rPr>
              <a:t>provider and </a:t>
            </a:r>
            <a:r>
              <a:rPr lang="en-US" sz="1400" dirty="0" smtClean="0">
                <a:ea typeface="MS Mincho" pitchFamily="49" charset="-128"/>
                <a:cs typeface="Andalus" pitchFamily="18" charset="-78"/>
              </a:rPr>
              <a:t>vendor</a:t>
            </a:r>
            <a:endParaRPr lang="en-US" sz="1400" dirty="0">
              <a:ea typeface="MS Mincho" pitchFamily="49" charset="-128"/>
              <a:cs typeface="Andalus" pitchFamily="18" charset="-78"/>
            </a:endParaRPr>
          </a:p>
        </p:txBody>
      </p:sp>
      <p:sp>
        <p:nvSpPr>
          <p:cNvPr id="77" name="Rectangle 76"/>
          <p:cNvSpPr/>
          <p:nvPr/>
        </p:nvSpPr>
        <p:spPr>
          <a:xfrm>
            <a:off x="152400" y="990600"/>
            <a:ext cx="3429000" cy="2031325"/>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400" dirty="0">
                <a:solidFill>
                  <a:schemeClr val="dk1"/>
                </a:solidFill>
                <a:ea typeface="MS Mincho" pitchFamily="49" charset="-128"/>
                <a:cs typeface="Andalus" pitchFamily="18" charset="-78"/>
              </a:rPr>
              <a:t>Preparation daily </a:t>
            </a:r>
            <a:r>
              <a:rPr lang="en-US" sz="1400" dirty="0" smtClean="0">
                <a:solidFill>
                  <a:schemeClr val="dk1"/>
                </a:solidFill>
                <a:ea typeface="MS Mincho" pitchFamily="49" charset="-128"/>
                <a:cs typeface="Andalus" pitchFamily="18" charset="-78"/>
              </a:rPr>
              <a:t>report</a:t>
            </a:r>
          </a:p>
          <a:p>
            <a:pPr marL="171450" indent="-171450">
              <a:buFont typeface="Arial" panose="020B0604020202020204" pitchFamily="34" charset="0"/>
              <a:buChar char="•"/>
            </a:pPr>
            <a:r>
              <a:rPr lang="en-US" sz="1400" dirty="0">
                <a:solidFill>
                  <a:schemeClr val="dk1"/>
                </a:solidFill>
                <a:ea typeface="MS Mincho" pitchFamily="49" charset="-128"/>
                <a:cs typeface="Andalus" pitchFamily="18" charset="-78"/>
              </a:rPr>
              <a:t>Preparation of Weekly report</a:t>
            </a:r>
          </a:p>
          <a:p>
            <a:pPr marL="171450" indent="-171450">
              <a:buFont typeface="Arial" panose="020B0604020202020204" pitchFamily="34" charset="0"/>
              <a:buChar char="•"/>
            </a:pPr>
            <a:r>
              <a:rPr lang="en-US" sz="1400" dirty="0">
                <a:solidFill>
                  <a:schemeClr val="dk1"/>
                </a:solidFill>
                <a:ea typeface="MS Mincho" pitchFamily="49" charset="-128"/>
                <a:cs typeface="Andalus" pitchFamily="18" charset="-78"/>
              </a:rPr>
              <a:t>Preparation of monthly report</a:t>
            </a:r>
          </a:p>
          <a:p>
            <a:pPr marL="171450" indent="-171450">
              <a:buFont typeface="Arial" panose="020B0604020202020204" pitchFamily="34" charset="0"/>
              <a:buChar char="•"/>
            </a:pPr>
            <a:r>
              <a:rPr lang="en-US" sz="1400" dirty="0">
                <a:solidFill>
                  <a:schemeClr val="dk1"/>
                </a:solidFill>
                <a:ea typeface="MS Mincho" pitchFamily="49" charset="-128"/>
                <a:cs typeface="Andalus" pitchFamily="18" charset="-78"/>
              </a:rPr>
              <a:t>Preparation of Checklist &amp; </a:t>
            </a:r>
            <a:r>
              <a:rPr lang="en-US" sz="1400" dirty="0" smtClean="0">
                <a:solidFill>
                  <a:schemeClr val="dk1"/>
                </a:solidFill>
                <a:ea typeface="MS Mincho" pitchFamily="49" charset="-128"/>
                <a:cs typeface="Andalus" pitchFamily="18" charset="-78"/>
              </a:rPr>
              <a:t>maintenance report</a:t>
            </a:r>
          </a:p>
          <a:p>
            <a:pPr marL="171450" indent="-171450">
              <a:buFont typeface="Arial" panose="020B0604020202020204" pitchFamily="34" charset="0"/>
              <a:buChar char="•"/>
            </a:pPr>
            <a:r>
              <a:rPr lang="en-US" sz="1400" dirty="0">
                <a:solidFill>
                  <a:schemeClr val="dk1"/>
                </a:solidFill>
                <a:ea typeface="MS Mincho" pitchFamily="49" charset="-128"/>
                <a:cs typeface="Andalus" pitchFamily="18" charset="-78"/>
              </a:rPr>
              <a:t>The report consist of attendance record, </a:t>
            </a:r>
          </a:p>
          <a:p>
            <a:pPr marL="171450" indent="-171450">
              <a:buFont typeface="Arial" panose="020B0604020202020204" pitchFamily="34" charset="0"/>
              <a:buChar char="•"/>
            </a:pPr>
            <a:r>
              <a:rPr lang="en-US" sz="1400" dirty="0">
                <a:solidFill>
                  <a:schemeClr val="dk1"/>
                </a:solidFill>
                <a:ea typeface="MS Mincho" pitchFamily="49" charset="-128"/>
                <a:cs typeface="Andalus" pitchFamily="18" charset="-78"/>
              </a:rPr>
              <a:t>Activities </a:t>
            </a:r>
            <a:r>
              <a:rPr lang="en-US" sz="1400" dirty="0" smtClean="0">
                <a:solidFill>
                  <a:schemeClr val="dk1"/>
                </a:solidFill>
                <a:ea typeface="MS Mincho" pitchFamily="49" charset="-128"/>
                <a:cs typeface="Andalus" pitchFamily="18" charset="-78"/>
              </a:rPr>
              <a:t>program </a:t>
            </a:r>
            <a:r>
              <a:rPr lang="en-US" sz="1400" dirty="0">
                <a:solidFill>
                  <a:schemeClr val="dk1"/>
                </a:solidFill>
                <a:ea typeface="MS Mincho" pitchFamily="49" charset="-128"/>
                <a:cs typeface="Andalus" pitchFamily="18" charset="-78"/>
              </a:rPr>
              <a:t>and Status of </a:t>
            </a:r>
            <a:r>
              <a:rPr lang="en-US" sz="1400" dirty="0" smtClean="0">
                <a:solidFill>
                  <a:schemeClr val="dk1"/>
                </a:solidFill>
                <a:ea typeface="MS Mincho" pitchFamily="49" charset="-128"/>
                <a:cs typeface="Andalus" pitchFamily="18" charset="-78"/>
              </a:rPr>
              <a:t>participant</a:t>
            </a:r>
          </a:p>
          <a:p>
            <a:pPr marL="171450" indent="-171450">
              <a:buFont typeface="Arial" panose="020B0604020202020204" pitchFamily="34" charset="0"/>
              <a:buChar char="•"/>
            </a:pPr>
            <a:r>
              <a:rPr lang="en-US" sz="1400" dirty="0" smtClean="0">
                <a:solidFill>
                  <a:schemeClr val="dk1"/>
                </a:solidFill>
                <a:ea typeface="MS Mincho" pitchFamily="49" charset="-128"/>
                <a:cs typeface="Andalus" pitchFamily="18" charset="-78"/>
              </a:rPr>
              <a:t>Submission report to client for approval</a:t>
            </a:r>
            <a:endParaRPr lang="en-US" sz="1400" dirty="0">
              <a:solidFill>
                <a:schemeClr val="dk1"/>
              </a:solidFill>
              <a:ea typeface="MS Mincho" pitchFamily="49" charset="-128"/>
              <a:cs typeface="Andalus" pitchFamily="18" charset="-78"/>
            </a:endParaRPr>
          </a:p>
        </p:txBody>
      </p:sp>
      <p:sp>
        <p:nvSpPr>
          <p:cNvPr id="79" name="Left Brace 78"/>
          <p:cNvSpPr/>
          <p:nvPr/>
        </p:nvSpPr>
        <p:spPr>
          <a:xfrm>
            <a:off x="5470833" y="5000987"/>
            <a:ext cx="327063" cy="1331090"/>
          </a:xfrm>
          <a:prstGeom prst="leftBrace">
            <a:avLst/>
          </a:prstGeom>
          <a:ln>
            <a:solidFill>
              <a:srgbClr val="37374B"/>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80" name="Left Brace 79"/>
          <p:cNvSpPr/>
          <p:nvPr/>
        </p:nvSpPr>
        <p:spPr>
          <a:xfrm>
            <a:off x="5540337" y="2362200"/>
            <a:ext cx="188056" cy="1981200"/>
          </a:xfrm>
          <a:prstGeom prst="leftBrace">
            <a:avLst/>
          </a:prstGeom>
          <a:ln>
            <a:solidFill>
              <a:srgbClr val="71111A"/>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81" name="Left Brace 80"/>
          <p:cNvSpPr/>
          <p:nvPr/>
        </p:nvSpPr>
        <p:spPr>
          <a:xfrm rot="10800000">
            <a:off x="3347804" y="1531477"/>
            <a:ext cx="188056" cy="1450602"/>
          </a:xfrm>
          <a:prstGeom prst="leftBrace">
            <a:avLst/>
          </a:prstGeom>
          <a:ln>
            <a:solidFill>
              <a:srgbClr val="01676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82" name="Left Brace 81"/>
          <p:cNvSpPr/>
          <p:nvPr/>
        </p:nvSpPr>
        <p:spPr>
          <a:xfrm rot="10800000">
            <a:off x="3404126" y="3715394"/>
            <a:ext cx="233883" cy="1923405"/>
          </a:xfrm>
          <a:prstGeom prst="leftBrace">
            <a:avLst/>
          </a:prstGeom>
          <a:ln>
            <a:solidFill>
              <a:srgbClr val="14688A"/>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84" name="TextBox 89"/>
          <p:cNvSpPr txBox="1"/>
          <p:nvPr/>
        </p:nvSpPr>
        <p:spPr>
          <a:xfrm>
            <a:off x="6469348" y="1947672"/>
            <a:ext cx="1168910" cy="369332"/>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latin typeface="Andalus" pitchFamily="18" charset="-78"/>
                <a:ea typeface="MS Mincho" pitchFamily="49" charset="-128"/>
                <a:cs typeface="Andalus" pitchFamily="18" charset="-78"/>
              </a:rPr>
              <a:t>Reporting </a:t>
            </a:r>
            <a:endParaRPr lang="en-MY" b="1" dirty="0">
              <a:solidFill>
                <a:schemeClr val="bg1"/>
              </a:solidFill>
            </a:endParaRPr>
          </a:p>
        </p:txBody>
      </p:sp>
      <p:sp>
        <p:nvSpPr>
          <p:cNvPr id="85" name="TextBox 90"/>
          <p:cNvSpPr txBox="1"/>
          <p:nvPr/>
        </p:nvSpPr>
        <p:spPr>
          <a:xfrm>
            <a:off x="582531" y="3217370"/>
            <a:ext cx="2327881" cy="369332"/>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latin typeface="Andalus" pitchFamily="18" charset="-78"/>
                <a:ea typeface="MS Mincho" pitchFamily="49" charset="-128"/>
                <a:cs typeface="Andalus" pitchFamily="18" charset="-78"/>
              </a:rPr>
              <a:t>Organizing the Project</a:t>
            </a:r>
            <a:endParaRPr lang="en-MY" b="1" dirty="0">
              <a:solidFill>
                <a:schemeClr val="bg1"/>
              </a:solidFill>
              <a:latin typeface="Andalus" pitchFamily="18" charset="-78"/>
              <a:cs typeface="Andalus" pitchFamily="18" charset="-78"/>
            </a:endParaRPr>
          </a:p>
        </p:txBody>
      </p:sp>
      <p:sp>
        <p:nvSpPr>
          <p:cNvPr id="86" name="TextBox 91"/>
          <p:cNvSpPr txBox="1"/>
          <p:nvPr/>
        </p:nvSpPr>
        <p:spPr>
          <a:xfrm>
            <a:off x="582531" y="5721501"/>
            <a:ext cx="3608469" cy="381976"/>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latin typeface="Andalus" pitchFamily="18" charset="-78"/>
                <a:ea typeface="MS Mincho" pitchFamily="49" charset="-128"/>
                <a:cs typeface="Andalus" pitchFamily="18" charset="-78"/>
              </a:rPr>
              <a:t>Mapping PI1M site </a:t>
            </a:r>
            <a:endParaRPr lang="en-MY" b="1" dirty="0">
              <a:solidFill>
                <a:schemeClr val="bg1"/>
              </a:solidFill>
            </a:endParaRPr>
          </a:p>
        </p:txBody>
      </p:sp>
      <p:sp>
        <p:nvSpPr>
          <p:cNvPr id="87" name="TextBox 92"/>
          <p:cNvSpPr txBox="1"/>
          <p:nvPr/>
        </p:nvSpPr>
        <p:spPr>
          <a:xfrm>
            <a:off x="4968664" y="4502301"/>
            <a:ext cx="3413333" cy="381976"/>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latin typeface="Andalus" pitchFamily="18" charset="-78"/>
                <a:ea typeface="MS Mincho" pitchFamily="49" charset="-128"/>
                <a:cs typeface="Andalus" pitchFamily="18" charset="-78"/>
              </a:rPr>
              <a:t>Coordination  between all team</a:t>
            </a:r>
            <a:endParaRPr lang="en-MY" b="1" dirty="0">
              <a:solidFill>
                <a:schemeClr val="bg1"/>
              </a:solidFill>
              <a:latin typeface="Andalus" pitchFamily="18" charset="-78"/>
              <a:cs typeface="Andalus" pitchFamily="18" charset="-78"/>
            </a:endParaRPr>
          </a:p>
        </p:txBody>
      </p:sp>
      <p:grpSp>
        <p:nvGrpSpPr>
          <p:cNvPr id="109" name="Group 108"/>
          <p:cNvGrpSpPr/>
          <p:nvPr/>
        </p:nvGrpSpPr>
        <p:grpSpPr>
          <a:xfrm>
            <a:off x="5040638" y="1143000"/>
            <a:ext cx="512710" cy="341594"/>
            <a:chOff x="1481351" y="1600200"/>
            <a:chExt cx="1600200" cy="1270747"/>
          </a:xfrm>
        </p:grpSpPr>
        <p:pic>
          <p:nvPicPr>
            <p:cNvPr id="110" name="Picture 10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1351" y="2667000"/>
              <a:ext cx="1600200" cy="203947"/>
            </a:xfrm>
            <a:prstGeom prst="rect">
              <a:avLst/>
            </a:prstGeom>
          </p:spPr>
        </p:pic>
        <p:pic>
          <p:nvPicPr>
            <p:cNvPr id="1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099" y="1600200"/>
              <a:ext cx="1475081"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12"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5764" y="1168255"/>
            <a:ext cx="447233" cy="360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3"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8010" y="1206822"/>
            <a:ext cx="884044" cy="421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6200" y="3607475"/>
            <a:ext cx="3429000" cy="2031325"/>
          </a:xfrm>
          <a:prstGeom prst="rect">
            <a:avLst/>
          </a:prstGeom>
        </p:spPr>
        <p:txBody>
          <a:bodyPr wrap="square">
            <a:spAutoFit/>
          </a:bodyPr>
          <a:lstStyle/>
          <a:p>
            <a:pPr marL="171450" indent="-171450">
              <a:buFont typeface="Arial" panose="020B0604020202020204" pitchFamily="34" charset="0"/>
              <a:buChar char="•"/>
            </a:pPr>
            <a:r>
              <a:rPr lang="en-US" sz="1400" dirty="0" smtClean="0">
                <a:latin typeface="+mn-lt"/>
                <a:ea typeface="MS Mincho" pitchFamily="49" charset="-128"/>
                <a:cs typeface="Andalus" pitchFamily="18" charset="-78"/>
              </a:rPr>
              <a:t>Preparation </a:t>
            </a:r>
            <a:r>
              <a:rPr lang="en-US" sz="1400" dirty="0">
                <a:latin typeface="+mn-lt"/>
                <a:ea typeface="MS Mincho" pitchFamily="49" charset="-128"/>
                <a:cs typeface="Andalus" pitchFamily="18" charset="-78"/>
              </a:rPr>
              <a:t>of meeting agenda to </a:t>
            </a:r>
            <a:r>
              <a:rPr lang="en-US" sz="1400" dirty="0" smtClean="0">
                <a:latin typeface="+mn-lt"/>
                <a:ea typeface="MS Mincho" pitchFamily="49" charset="-128"/>
                <a:cs typeface="Andalus" pitchFamily="18" charset="-78"/>
              </a:rPr>
              <a:t>discuss </a:t>
            </a:r>
            <a:r>
              <a:rPr lang="en-US" sz="1400" dirty="0">
                <a:latin typeface="+mn-lt"/>
                <a:ea typeface="MS Mincho" pitchFamily="49" charset="-128"/>
                <a:cs typeface="Andalus" pitchFamily="18" charset="-78"/>
              </a:rPr>
              <a:t>on any </a:t>
            </a:r>
            <a:r>
              <a:rPr lang="en-MY" sz="1400" dirty="0">
                <a:latin typeface="+mn-lt"/>
                <a:ea typeface="MS Mincho" pitchFamily="49" charset="-128"/>
                <a:cs typeface="Andalus" pitchFamily="18" charset="-78"/>
              </a:rPr>
              <a:t>pre &amp; post </a:t>
            </a:r>
            <a:r>
              <a:rPr lang="en-MY" sz="1400" dirty="0" smtClean="0">
                <a:latin typeface="+mn-lt"/>
                <a:ea typeface="MS Mincho" pitchFamily="49" charset="-128"/>
                <a:cs typeface="Andalus" pitchFamily="18" charset="-78"/>
              </a:rPr>
              <a:t>development</a:t>
            </a:r>
          </a:p>
          <a:p>
            <a:pPr marL="171450" indent="-171450">
              <a:buFont typeface="Arial" panose="020B0604020202020204" pitchFamily="34" charset="0"/>
              <a:buChar char="•"/>
            </a:pPr>
            <a:r>
              <a:rPr lang="en-US" sz="1400" dirty="0">
                <a:latin typeface="+mn-lt"/>
                <a:ea typeface="MS Mincho" pitchFamily="49" charset="-128"/>
                <a:cs typeface="Andalus" pitchFamily="18" charset="-78"/>
              </a:rPr>
              <a:t>Preparation of schedule plan </a:t>
            </a:r>
            <a:r>
              <a:rPr lang="en-US" sz="1400" dirty="0" smtClean="0">
                <a:latin typeface="+mn-lt"/>
                <a:ea typeface="MS Mincho" pitchFamily="49" charset="-128"/>
                <a:cs typeface="Andalus" pitchFamily="18" charset="-78"/>
              </a:rPr>
              <a:t>during </a:t>
            </a:r>
            <a:r>
              <a:rPr lang="en-US" sz="1400" dirty="0">
                <a:latin typeface="+mn-lt"/>
                <a:ea typeface="MS Mincho" pitchFamily="49" charset="-128"/>
                <a:cs typeface="Andalus" pitchFamily="18" charset="-78"/>
              </a:rPr>
              <a:t>the design &amp; operation phase</a:t>
            </a:r>
            <a:r>
              <a:rPr lang="en-US" sz="1400" dirty="0" smtClean="0">
                <a:latin typeface="+mn-lt"/>
                <a:ea typeface="MS Mincho" pitchFamily="49" charset="-128"/>
                <a:cs typeface="Andalus" pitchFamily="18" charset="-78"/>
              </a:rPr>
              <a:t>.</a:t>
            </a:r>
          </a:p>
          <a:p>
            <a:pPr marL="171450" indent="-171450">
              <a:buFont typeface="Arial" panose="020B0604020202020204" pitchFamily="34" charset="0"/>
              <a:buChar char="•"/>
            </a:pPr>
            <a:r>
              <a:rPr lang="en-US" sz="1400" dirty="0">
                <a:latin typeface="+mn-lt"/>
                <a:ea typeface="MS Mincho" pitchFamily="49" charset="-128"/>
                <a:cs typeface="Andalus" pitchFamily="18" charset="-78"/>
              </a:rPr>
              <a:t>To prepare the safety </a:t>
            </a:r>
            <a:r>
              <a:rPr lang="en-US" sz="1400" dirty="0" smtClean="0">
                <a:latin typeface="+mn-lt"/>
                <a:ea typeface="MS Mincho" pitchFamily="49" charset="-128"/>
                <a:cs typeface="Andalus" pitchFamily="18" charset="-78"/>
              </a:rPr>
              <a:t>guideline </a:t>
            </a:r>
            <a:r>
              <a:rPr lang="en-US" sz="1400" dirty="0">
                <a:latin typeface="+mn-lt"/>
                <a:ea typeface="MS Mincho" pitchFamily="49" charset="-128"/>
                <a:cs typeface="Andalus" pitchFamily="18" charset="-78"/>
              </a:rPr>
              <a:t>and </a:t>
            </a:r>
            <a:r>
              <a:rPr lang="en-US" sz="1400" dirty="0">
                <a:latin typeface="+mn-lt"/>
                <a:cs typeface="Andalus" pitchFamily="18" charset="-78"/>
              </a:rPr>
              <a:t>all </a:t>
            </a:r>
            <a:r>
              <a:rPr lang="en-US" sz="1400" dirty="0" smtClean="0">
                <a:latin typeface="+mn-lt"/>
                <a:cs typeface="Andalus" pitchFamily="18" charset="-78"/>
              </a:rPr>
              <a:t>the appropriate </a:t>
            </a:r>
            <a:r>
              <a:rPr lang="en-US" sz="1400" dirty="0">
                <a:latin typeface="+mn-lt"/>
                <a:cs typeface="Andalus" pitchFamily="18" charset="-78"/>
              </a:rPr>
              <a:t>acts. </a:t>
            </a:r>
            <a:endParaRPr lang="en-US" sz="1400" dirty="0" smtClean="0">
              <a:latin typeface="+mn-lt"/>
              <a:cs typeface="Andalus" pitchFamily="18" charset="-78"/>
            </a:endParaRPr>
          </a:p>
          <a:p>
            <a:pPr marL="171450" indent="-171450">
              <a:buFont typeface="Arial" panose="020B0604020202020204" pitchFamily="34" charset="0"/>
              <a:buChar char="•"/>
            </a:pPr>
            <a:r>
              <a:rPr lang="en-US" sz="1400" dirty="0">
                <a:latin typeface="+mn-lt"/>
                <a:ea typeface="MS Mincho" pitchFamily="49" charset="-128"/>
                <a:cs typeface="Andalus" pitchFamily="18" charset="-78"/>
              </a:rPr>
              <a:t>To prepare a team to do the site survey </a:t>
            </a:r>
            <a:r>
              <a:rPr lang="en-US" sz="1400" dirty="0" smtClean="0">
                <a:latin typeface="+mn-lt"/>
                <a:ea typeface="MS Mincho" pitchFamily="49" charset="-128"/>
                <a:cs typeface="Andalus" pitchFamily="18" charset="-78"/>
              </a:rPr>
              <a:t>on </a:t>
            </a:r>
            <a:r>
              <a:rPr lang="en-US" sz="1400" dirty="0">
                <a:latin typeface="+mn-lt"/>
                <a:ea typeface="MS Mincho" pitchFamily="49" charset="-128"/>
                <a:cs typeface="Andalus" pitchFamily="18" charset="-78"/>
              </a:rPr>
              <a:t>each PI1M site to clarify on site </a:t>
            </a:r>
            <a:r>
              <a:rPr lang="en-US" sz="1400" dirty="0" smtClean="0">
                <a:latin typeface="+mn-lt"/>
                <a:ea typeface="MS Mincho" pitchFamily="49" charset="-128"/>
                <a:cs typeface="Andalus" pitchFamily="18" charset="-78"/>
              </a:rPr>
              <a:t>accessibility  </a:t>
            </a:r>
            <a:r>
              <a:rPr lang="en-US" sz="1400" dirty="0">
                <a:latin typeface="+mn-lt"/>
                <a:ea typeface="MS Mincho" pitchFamily="49" charset="-128"/>
                <a:cs typeface="Andalus" pitchFamily="18" charset="-78"/>
              </a:rPr>
              <a:t>&amp; other </a:t>
            </a:r>
            <a:r>
              <a:rPr lang="en-US" sz="1400" dirty="0" smtClean="0">
                <a:latin typeface="+mn-lt"/>
                <a:ea typeface="MS Mincho" pitchFamily="49" charset="-128"/>
                <a:cs typeface="Andalus" pitchFamily="18" charset="-78"/>
              </a:rPr>
              <a:t>issues</a:t>
            </a:r>
            <a:endParaRPr lang="en-MY" sz="1400" dirty="0">
              <a:latin typeface="+mn-lt"/>
            </a:endParaRPr>
          </a:p>
        </p:txBody>
      </p:sp>
      <p:sp>
        <p:nvSpPr>
          <p:cNvPr id="38" name="Rectangle 37"/>
          <p:cNvSpPr/>
          <p:nvPr/>
        </p:nvSpPr>
        <p:spPr>
          <a:xfrm>
            <a:off x="5638800" y="4992231"/>
            <a:ext cx="3367346" cy="1384995"/>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400" dirty="0" smtClean="0">
                <a:ea typeface="MS Mincho" pitchFamily="49" charset="-128"/>
                <a:cs typeface="Andalus" pitchFamily="18" charset="-78"/>
              </a:rPr>
              <a:t>Mapping/ garner the critical </a:t>
            </a:r>
            <a:r>
              <a:rPr lang="en-US" sz="1400" dirty="0">
                <a:ea typeface="MS Mincho" pitchFamily="49" charset="-128"/>
                <a:cs typeface="Andalus" pitchFamily="18" charset="-78"/>
              </a:rPr>
              <a:t>s</a:t>
            </a:r>
            <a:r>
              <a:rPr lang="en-US" sz="1400" dirty="0" smtClean="0">
                <a:ea typeface="MS Mincho" pitchFamily="49" charset="-128"/>
                <a:cs typeface="Andalus" pitchFamily="18" charset="-78"/>
              </a:rPr>
              <a:t>upport from KKMM, SKMM, Telco’s &amp; Telco’s Technology Partner</a:t>
            </a:r>
          </a:p>
          <a:p>
            <a:pPr marL="171450" indent="-171450">
              <a:buFont typeface="Arial" panose="020B0604020202020204" pitchFamily="34" charset="0"/>
              <a:buChar char="•"/>
            </a:pPr>
            <a:r>
              <a:rPr lang="en-US" sz="1400" dirty="0" smtClean="0">
                <a:ea typeface="MS Mincho" pitchFamily="49" charset="-128"/>
                <a:cs typeface="Andalus" pitchFamily="18" charset="-78"/>
              </a:rPr>
              <a:t>To list down all 600 PI1M as approved by SKMM</a:t>
            </a:r>
          </a:p>
          <a:p>
            <a:pPr marL="171450" indent="-171450">
              <a:buFont typeface="Arial" panose="020B0604020202020204" pitchFamily="34" charset="0"/>
              <a:buChar char="•"/>
            </a:pPr>
            <a:r>
              <a:rPr lang="en-US" sz="1400" dirty="0" smtClean="0">
                <a:ea typeface="MS Mincho" pitchFamily="49" charset="-128"/>
                <a:cs typeface="Andalus" pitchFamily="18" charset="-78"/>
              </a:rPr>
              <a:t>Zoning by 5 Zone</a:t>
            </a:r>
            <a:endParaRPr lang="en-US" sz="1400" dirty="0">
              <a:ea typeface="MS Mincho" pitchFamily="49" charset="-128"/>
              <a:cs typeface="Andalus" pitchFamily="18" charset="-78"/>
            </a:endParaRPr>
          </a:p>
        </p:txBody>
      </p:sp>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31</a:t>
            </a:fld>
            <a:endParaRPr lang="en-US" dirty="0"/>
          </a:p>
        </p:txBody>
      </p:sp>
    </p:spTree>
    <p:extLst>
      <p:ext uri="{BB962C8B-B14F-4D97-AF65-F5344CB8AC3E}">
        <p14:creationId xmlns:p14="http://schemas.microsoft.com/office/powerpoint/2010/main" val="17285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17760" y="1205180"/>
            <a:ext cx="3145240" cy="138499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MY">
              <a:solidFill>
                <a:schemeClr val="bg1"/>
              </a:solidFill>
            </a:endParaRPr>
          </a:p>
        </p:txBody>
      </p:sp>
      <p:sp>
        <p:nvSpPr>
          <p:cNvPr id="13"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Key MEETING &amp; COORDINATION STRATEGY</a:t>
            </a:r>
            <a:endParaRPr lang="en-MY" sz="2000" dirty="0">
              <a:solidFill>
                <a:schemeClr val="tx1"/>
              </a:solidFill>
              <a:latin typeface="Arial Black"/>
            </a:endParaRPr>
          </a:p>
        </p:txBody>
      </p:sp>
      <p:sp>
        <p:nvSpPr>
          <p:cNvPr id="2" name="Rectangle 1"/>
          <p:cNvSpPr/>
          <p:nvPr/>
        </p:nvSpPr>
        <p:spPr>
          <a:xfrm>
            <a:off x="5593876" y="1205180"/>
            <a:ext cx="3169124" cy="1384995"/>
          </a:xfrm>
          <a:prstGeom prst="rect">
            <a:avLst/>
          </a:prstGeom>
          <a:solidFill>
            <a:srgbClr val="0070C0"/>
          </a:solidFill>
        </p:spPr>
        <p:txBody>
          <a:bodyPr wrap="square">
            <a:spAutoFit/>
          </a:bodyPr>
          <a:lstStyle/>
          <a:p>
            <a:pPr algn="just"/>
            <a:r>
              <a:rPr lang="en-MY" sz="1400" dirty="0">
                <a:solidFill>
                  <a:schemeClr val="bg1"/>
                </a:solidFill>
              </a:rPr>
              <a:t>Review the monthly practice statistics such as production, adjustments, collections, outstanding claims, unscheduled time units, production by provider, daily production averages, etc</a:t>
            </a:r>
            <a:r>
              <a:rPr lang="en-MY" sz="1400" dirty="0" smtClean="0">
                <a:solidFill>
                  <a:schemeClr val="bg1"/>
                </a:solidFill>
              </a:rPr>
              <a:t>.</a:t>
            </a:r>
            <a:endParaRPr lang="en-MY" sz="1400" dirty="0">
              <a:solidFill>
                <a:schemeClr val="bg1"/>
              </a:solidFill>
            </a:endParaRPr>
          </a:p>
        </p:txBody>
      </p:sp>
      <p:sp>
        <p:nvSpPr>
          <p:cNvPr id="17" name="Rectangle 16"/>
          <p:cNvSpPr/>
          <p:nvPr/>
        </p:nvSpPr>
        <p:spPr>
          <a:xfrm>
            <a:off x="5617760" y="3048000"/>
            <a:ext cx="3145240" cy="1043702"/>
          </a:xfrm>
          <a:prstGeom prst="rect">
            <a:avLst/>
          </a:prstGeom>
          <a:solidFill>
            <a:srgbClr val="0070C0"/>
          </a:solidFill>
        </p:spPr>
        <p:style>
          <a:lnRef idx="3">
            <a:schemeClr val="lt1"/>
          </a:lnRef>
          <a:fillRef idx="1">
            <a:schemeClr val="accent3"/>
          </a:fillRef>
          <a:effectRef idx="1">
            <a:schemeClr val="accent3"/>
          </a:effectRef>
          <a:fontRef idx="minor">
            <a:schemeClr val="lt1"/>
          </a:fontRef>
        </p:style>
        <p:txBody>
          <a:bodyPr rtlCol="0" anchor="ctr"/>
          <a:lstStyle/>
          <a:p>
            <a:pPr algn="just"/>
            <a:endParaRPr lang="en-MY">
              <a:solidFill>
                <a:schemeClr val="bg1"/>
              </a:solidFill>
            </a:endParaRPr>
          </a:p>
        </p:txBody>
      </p:sp>
      <p:sp>
        <p:nvSpPr>
          <p:cNvPr id="18" name="Rectangle 17"/>
          <p:cNvSpPr/>
          <p:nvPr/>
        </p:nvSpPr>
        <p:spPr>
          <a:xfrm>
            <a:off x="5593876" y="3137594"/>
            <a:ext cx="3169124" cy="954107"/>
          </a:xfrm>
          <a:prstGeom prst="rect">
            <a:avLst/>
          </a:prstGeom>
          <a:noFill/>
        </p:spPr>
        <p:txBody>
          <a:bodyPr wrap="square">
            <a:spAutoFit/>
          </a:bodyPr>
          <a:lstStyle/>
          <a:p>
            <a:pPr algn="just"/>
            <a:r>
              <a:rPr lang="en-US" sz="1400" dirty="0">
                <a:solidFill>
                  <a:schemeClr val="bg1"/>
                </a:solidFill>
              </a:rPr>
              <a:t>Review on timeline </a:t>
            </a:r>
            <a:r>
              <a:rPr lang="en-US" sz="1400" dirty="0" smtClean="0">
                <a:solidFill>
                  <a:schemeClr val="bg1"/>
                </a:solidFill>
              </a:rPr>
              <a:t>progress </a:t>
            </a:r>
            <a:r>
              <a:rPr lang="en-US" sz="1400" dirty="0">
                <a:solidFill>
                  <a:schemeClr val="bg1"/>
                </a:solidFill>
              </a:rPr>
              <a:t>project</a:t>
            </a:r>
          </a:p>
          <a:p>
            <a:pPr algn="just"/>
            <a:r>
              <a:rPr lang="en-US" sz="1400" dirty="0">
                <a:solidFill>
                  <a:schemeClr val="bg1"/>
                </a:solidFill>
              </a:rPr>
              <a:t>Review on weekly report</a:t>
            </a:r>
          </a:p>
          <a:p>
            <a:pPr algn="just"/>
            <a:r>
              <a:rPr lang="en-US" sz="1400" dirty="0" smtClean="0">
                <a:solidFill>
                  <a:schemeClr val="bg1"/>
                </a:solidFill>
              </a:rPr>
              <a:t>Discussion </a:t>
            </a:r>
            <a:r>
              <a:rPr lang="en-US" sz="1400" dirty="0">
                <a:solidFill>
                  <a:schemeClr val="bg1"/>
                </a:solidFill>
              </a:rPr>
              <a:t>on any other matters related to Pi1M </a:t>
            </a:r>
            <a:r>
              <a:rPr lang="en-US" sz="1400" dirty="0" smtClean="0">
                <a:solidFill>
                  <a:schemeClr val="bg1"/>
                </a:solidFill>
              </a:rPr>
              <a:t>activities</a:t>
            </a:r>
            <a:endParaRPr lang="en-US" sz="1400" dirty="0">
              <a:solidFill>
                <a:schemeClr val="bg1"/>
              </a:solidFill>
            </a:endParaRPr>
          </a:p>
        </p:txBody>
      </p:sp>
      <p:sp>
        <p:nvSpPr>
          <p:cNvPr id="19" name="Rectangle 18"/>
          <p:cNvSpPr/>
          <p:nvPr/>
        </p:nvSpPr>
        <p:spPr>
          <a:xfrm>
            <a:off x="5617760" y="4558605"/>
            <a:ext cx="3145240" cy="138499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just"/>
            <a:endParaRPr lang="en-MY">
              <a:solidFill>
                <a:schemeClr val="bg1"/>
              </a:solidFill>
            </a:endParaRPr>
          </a:p>
        </p:txBody>
      </p:sp>
      <p:sp>
        <p:nvSpPr>
          <p:cNvPr id="20" name="Rectangle 19"/>
          <p:cNvSpPr/>
          <p:nvPr/>
        </p:nvSpPr>
        <p:spPr>
          <a:xfrm>
            <a:off x="5593876" y="4558605"/>
            <a:ext cx="3169124" cy="1384995"/>
          </a:xfrm>
          <a:prstGeom prst="rect">
            <a:avLst/>
          </a:prstGeom>
          <a:solidFill>
            <a:srgbClr val="0070C0"/>
          </a:solidFill>
        </p:spPr>
        <p:txBody>
          <a:bodyPr wrap="square">
            <a:spAutoFit/>
          </a:bodyPr>
          <a:lstStyle/>
          <a:p>
            <a:pPr algn="just" fontAlgn="auto">
              <a:spcBef>
                <a:spcPts val="0"/>
              </a:spcBef>
              <a:spcAft>
                <a:spcPts val="0"/>
              </a:spcAft>
              <a:defRPr/>
            </a:pPr>
            <a:r>
              <a:rPr lang="en-US" sz="1400" dirty="0">
                <a:solidFill>
                  <a:schemeClr val="bg1"/>
                </a:solidFill>
              </a:rPr>
              <a:t>Review on deployment activities and problem arise</a:t>
            </a:r>
          </a:p>
          <a:p>
            <a:pPr algn="just" fontAlgn="auto">
              <a:spcBef>
                <a:spcPts val="0"/>
              </a:spcBef>
              <a:spcAft>
                <a:spcPts val="0"/>
              </a:spcAft>
              <a:defRPr/>
            </a:pPr>
            <a:r>
              <a:rPr lang="en-US" sz="1400" dirty="0">
                <a:solidFill>
                  <a:schemeClr val="bg1"/>
                </a:solidFill>
              </a:rPr>
              <a:t>Discussion on project enhancement activities </a:t>
            </a:r>
          </a:p>
          <a:p>
            <a:pPr algn="just" fontAlgn="auto">
              <a:spcBef>
                <a:spcPts val="0"/>
              </a:spcBef>
              <a:spcAft>
                <a:spcPts val="0"/>
              </a:spcAft>
              <a:defRPr/>
            </a:pPr>
            <a:r>
              <a:rPr lang="en-US" sz="1400" dirty="0" smtClean="0">
                <a:solidFill>
                  <a:schemeClr val="bg1"/>
                </a:solidFill>
              </a:rPr>
              <a:t>Review </a:t>
            </a:r>
            <a:r>
              <a:rPr lang="en-US" sz="1400" dirty="0">
                <a:solidFill>
                  <a:schemeClr val="bg1"/>
                </a:solidFill>
              </a:rPr>
              <a:t>on resources ,vehicle &amp;  training tools &amp; necessary </a:t>
            </a:r>
            <a:r>
              <a:rPr lang="en-US" sz="1400" dirty="0" smtClean="0">
                <a:solidFill>
                  <a:schemeClr val="bg1"/>
                </a:solidFill>
              </a:rPr>
              <a:t>items</a:t>
            </a:r>
            <a:endParaRPr lang="en-US" sz="1400" dirty="0">
              <a:solidFill>
                <a:schemeClr val="bg1"/>
              </a:solidFill>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419600"/>
            <a:ext cx="5160560"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743200"/>
            <a:ext cx="516056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260" y="1066800"/>
            <a:ext cx="51435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10900C66-51F3-40B7-ADF9-FB7B495E0E52}" type="slidenum">
              <a:rPr lang="en-US" smtClean="0"/>
              <a:pPr>
                <a:defRPr/>
              </a:pPr>
              <a:t>32</a:t>
            </a:fld>
            <a:endParaRPr lang="en-US" dirty="0"/>
          </a:p>
        </p:txBody>
      </p:sp>
    </p:spTree>
    <p:extLst>
      <p:ext uri="{BB962C8B-B14F-4D97-AF65-F5344CB8AC3E}">
        <p14:creationId xmlns:p14="http://schemas.microsoft.com/office/powerpoint/2010/main" val="1408857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p:cNvSpPr txBox="1">
            <a:spLocks/>
          </p:cNvSpPr>
          <p:nvPr/>
        </p:nvSpPr>
        <p:spPr>
          <a:xfrm>
            <a:off x="457200" y="0"/>
            <a:ext cx="8077200"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SITS REPORTING DELIVERABLES</a:t>
            </a:r>
            <a:endParaRPr lang="en-MY" sz="2000" dirty="0">
              <a:solidFill>
                <a:schemeClr val="tx1"/>
              </a:solidFill>
              <a:latin typeface="Arial Black"/>
            </a:endParaRPr>
          </a:p>
        </p:txBody>
      </p:sp>
      <p:sp>
        <p:nvSpPr>
          <p:cNvPr id="32" name="Freeform 31"/>
          <p:cNvSpPr/>
          <p:nvPr/>
        </p:nvSpPr>
        <p:spPr>
          <a:xfrm>
            <a:off x="1019159" y="2646275"/>
            <a:ext cx="1933560" cy="1647720"/>
          </a:xfrm>
          <a:custGeom>
            <a:avLst/>
            <a:gdLst>
              <a:gd name="f0" fmla="val 0"/>
              <a:gd name="f1" fmla="val 203"/>
              <a:gd name="f2" fmla="val 173"/>
              <a:gd name="f3" fmla="val 140"/>
              <a:gd name="f4" fmla="val 29"/>
              <a:gd name="f5" fmla="val 162"/>
              <a:gd name="f6" fmla="val 65"/>
              <a:gd name="f7" fmla="val 102"/>
              <a:gd name="f8" fmla="val 138"/>
              <a:gd name="f9" fmla="val 174"/>
            </a:gdLst>
            <a:ahLst/>
            <a:cxnLst>
              <a:cxn ang="3cd4">
                <a:pos x="hc" y="t"/>
              </a:cxn>
              <a:cxn ang="0">
                <a:pos x="r" y="vc"/>
              </a:cxn>
              <a:cxn ang="cd4">
                <a:pos x="hc" y="b"/>
              </a:cxn>
              <a:cxn ang="cd2">
                <a:pos x="l" y="vc"/>
              </a:cxn>
            </a:cxnLst>
            <a:rect l="l" t="t" r="r" b="b"/>
            <a:pathLst>
              <a:path w="203" h="173">
                <a:moveTo>
                  <a:pt x="f0" y="f3"/>
                </a:moveTo>
                <a:cubicBezTo>
                  <a:pt x="f4" y="f5"/>
                  <a:pt x="f6" y="f2"/>
                  <a:pt x="f7" y="f2"/>
                </a:cubicBezTo>
                <a:cubicBezTo>
                  <a:pt x="f8" y="f2"/>
                  <a:pt x="f9" y="f5"/>
                  <a:pt x="f1" y="f3"/>
                </a:cubicBezTo>
                <a:lnTo>
                  <a:pt x="f7" y="f0"/>
                </a:lnTo>
                <a:lnTo>
                  <a:pt x="f0" y="f3"/>
                </a:lnTo>
                <a:close/>
              </a:path>
            </a:pathLst>
          </a:custGeom>
          <a:noFill/>
          <a:ln>
            <a:noFill/>
            <a:prstDash val="solid"/>
          </a:ln>
        </p:spPr>
        <p:txBody>
          <a:bodyPr vert="horz" wrap="square" lIns="90000" tIns="46800" rIns="90000" bIns="46800" anchor="t" anchorCtr="0" compatLnSpc="0"/>
          <a:lstStyle/>
          <a:p>
            <a:pPr lvl="0" rtl="0" hangingPunct="0">
              <a:buNone/>
              <a:tabLst/>
            </a:pPr>
            <a:endParaRPr lang="fr-FR" sz="2400">
              <a:latin typeface="Times New Roman" pitchFamily="18"/>
              <a:ea typeface="Arial Unicode MS" pitchFamily="2"/>
              <a:cs typeface="Tahoma" pitchFamily="2"/>
            </a:endParaRPr>
          </a:p>
        </p:txBody>
      </p:sp>
      <p:grpSp>
        <p:nvGrpSpPr>
          <p:cNvPr id="33" name="Group 32"/>
          <p:cNvGrpSpPr/>
          <p:nvPr/>
        </p:nvGrpSpPr>
        <p:grpSpPr>
          <a:xfrm>
            <a:off x="2771761" y="1854452"/>
            <a:ext cx="3324239" cy="3343023"/>
            <a:chOff x="324000" y="1125360"/>
            <a:chExt cx="3324239" cy="3343023"/>
          </a:xfrm>
        </p:grpSpPr>
        <p:sp>
          <p:nvSpPr>
            <p:cNvPr id="34" name="Freeform 33"/>
            <p:cNvSpPr/>
            <p:nvPr/>
          </p:nvSpPr>
          <p:spPr>
            <a:xfrm>
              <a:off x="409680" y="2782800"/>
              <a:ext cx="1581119" cy="1333440"/>
            </a:xfrm>
            <a:custGeom>
              <a:avLst/>
              <a:gdLst>
                <a:gd name="f0" fmla="val 0"/>
                <a:gd name="f1" fmla="val 166"/>
                <a:gd name="f2" fmla="val 140"/>
                <a:gd name="f3" fmla="val 54"/>
                <a:gd name="f4" fmla="val 12"/>
                <a:gd name="f5" fmla="val 89"/>
                <a:gd name="f6" fmla="val 34"/>
                <a:gd name="f7" fmla="val 119"/>
                <a:gd name="f8" fmla="val 64"/>
              </a:gdLst>
              <a:ahLst/>
              <a:cxnLst>
                <a:cxn ang="3cd4">
                  <a:pos x="hc" y="t"/>
                </a:cxn>
                <a:cxn ang="0">
                  <a:pos x="r" y="vc"/>
                </a:cxn>
                <a:cxn ang="cd4">
                  <a:pos x="hc" y="b"/>
                </a:cxn>
                <a:cxn ang="cd2">
                  <a:pos x="l" y="vc"/>
                </a:cxn>
              </a:cxnLst>
              <a:rect l="l" t="t" r="r" b="b"/>
              <a:pathLst>
                <a:path w="166" h="140">
                  <a:moveTo>
                    <a:pt x="f0" y="f3"/>
                  </a:moveTo>
                  <a:cubicBezTo>
                    <a:pt x="f4" y="f5"/>
                    <a:pt x="f6" y="f7"/>
                    <a:pt x="f8" y="f2"/>
                  </a:cubicBezTo>
                  <a:lnTo>
                    <a:pt x="f1" y="f0"/>
                  </a:lnTo>
                  <a:lnTo>
                    <a:pt x="f0" y="f3"/>
                  </a:lnTo>
                  <a:close/>
                </a:path>
              </a:pathLst>
            </a:custGeom>
            <a:solidFill>
              <a:srgbClr val="0085B2"/>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37" name="Freeform 36"/>
            <p:cNvSpPr/>
            <p:nvPr/>
          </p:nvSpPr>
          <p:spPr>
            <a:xfrm>
              <a:off x="324000" y="2258640"/>
              <a:ext cx="1666800" cy="1038240"/>
            </a:xfrm>
            <a:custGeom>
              <a:avLst/>
              <a:gdLst>
                <a:gd name="f0" fmla="val 0"/>
                <a:gd name="f1" fmla="val 175"/>
                <a:gd name="f2" fmla="val 109"/>
                <a:gd name="f3" fmla="val 9"/>
                <a:gd name="f4" fmla="val 3"/>
                <a:gd name="f5" fmla="val 18"/>
                <a:gd name="f6" fmla="val 1"/>
                <a:gd name="f7" fmla="val 36"/>
                <a:gd name="f8" fmla="val 54"/>
                <a:gd name="f9" fmla="val 73"/>
                <a:gd name="f10" fmla="val 91"/>
                <a:gd name="f11" fmla="val 55"/>
              </a:gdLst>
              <a:ahLst/>
              <a:cxnLst>
                <a:cxn ang="3cd4">
                  <a:pos x="hc" y="t"/>
                </a:cxn>
                <a:cxn ang="0">
                  <a:pos x="r" y="vc"/>
                </a:cxn>
                <a:cxn ang="cd4">
                  <a:pos x="hc" y="b"/>
                </a:cxn>
                <a:cxn ang="cd2">
                  <a:pos x="l" y="vc"/>
                </a:cxn>
              </a:cxnLst>
              <a:rect l="l" t="t" r="r" b="b"/>
              <a:pathLst>
                <a:path w="175" h="109">
                  <a:moveTo>
                    <a:pt x="f3" y="f0"/>
                  </a:moveTo>
                  <a:cubicBezTo>
                    <a:pt x="f4" y="f5"/>
                    <a:pt x="f6" y="f7"/>
                    <a:pt x="f6" y="f8"/>
                  </a:cubicBezTo>
                  <a:cubicBezTo>
                    <a:pt x="f0" y="f9"/>
                    <a:pt x="f4" y="f10"/>
                    <a:pt x="f3" y="f2"/>
                  </a:cubicBezTo>
                  <a:lnTo>
                    <a:pt x="f1" y="f11"/>
                  </a:lnTo>
                  <a:lnTo>
                    <a:pt x="f3" y="f0"/>
                  </a:lnTo>
                  <a:close/>
                </a:path>
              </a:pathLst>
            </a:custGeom>
            <a:solidFill>
              <a:srgbClr val="0085B2"/>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40" name="Freeform 39"/>
            <p:cNvSpPr/>
            <p:nvPr/>
          </p:nvSpPr>
          <p:spPr>
            <a:xfrm>
              <a:off x="409680" y="1439639"/>
              <a:ext cx="1581119" cy="1343160"/>
            </a:xfrm>
            <a:custGeom>
              <a:avLst/>
              <a:gdLst>
                <a:gd name="f0" fmla="val 0"/>
                <a:gd name="f1" fmla="val 166"/>
                <a:gd name="f2" fmla="val 141"/>
                <a:gd name="f3" fmla="val 64"/>
                <a:gd name="f4" fmla="val 34"/>
                <a:gd name="f5" fmla="val 21"/>
                <a:gd name="f6" fmla="val 12"/>
                <a:gd name="f7" fmla="val 51"/>
                <a:gd name="f8" fmla="val 86"/>
              </a:gdLst>
              <a:ahLst/>
              <a:cxnLst>
                <a:cxn ang="3cd4">
                  <a:pos x="hc" y="t"/>
                </a:cxn>
                <a:cxn ang="0">
                  <a:pos x="r" y="vc"/>
                </a:cxn>
                <a:cxn ang="cd4">
                  <a:pos x="hc" y="b"/>
                </a:cxn>
                <a:cxn ang="cd2">
                  <a:pos x="l" y="vc"/>
                </a:cxn>
              </a:cxnLst>
              <a:rect l="l" t="t" r="r" b="b"/>
              <a:pathLst>
                <a:path w="166" h="141">
                  <a:moveTo>
                    <a:pt x="f3" y="f0"/>
                  </a:moveTo>
                  <a:cubicBezTo>
                    <a:pt x="f4" y="f5"/>
                    <a:pt x="f6" y="f7"/>
                    <a:pt x="f0" y="f8"/>
                  </a:cubicBezTo>
                  <a:lnTo>
                    <a:pt x="f1" y="f2"/>
                  </a:lnTo>
                  <a:lnTo>
                    <a:pt x="f3" y="f0"/>
                  </a:lnTo>
                  <a:close/>
                </a:path>
              </a:pathLst>
            </a:custGeom>
            <a:solidFill>
              <a:srgbClr val="0085B2"/>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41" name="Freeform 40"/>
            <p:cNvSpPr/>
            <p:nvPr/>
          </p:nvSpPr>
          <p:spPr>
            <a:xfrm>
              <a:off x="1019159" y="1125360"/>
              <a:ext cx="971640" cy="1657439"/>
            </a:xfrm>
            <a:custGeom>
              <a:avLst/>
              <a:gdLst>
                <a:gd name="f0" fmla="val 0"/>
                <a:gd name="f1" fmla="val 102"/>
                <a:gd name="f2" fmla="val 174"/>
                <a:gd name="f3" fmla="val 101"/>
                <a:gd name="f4" fmla="val 65"/>
                <a:gd name="f5" fmla="val 29"/>
                <a:gd name="f6" fmla="val 11"/>
                <a:gd name="f7" fmla="val 33"/>
              </a:gdLst>
              <a:ahLst/>
              <a:cxnLst>
                <a:cxn ang="3cd4">
                  <a:pos x="hc" y="t"/>
                </a:cxn>
                <a:cxn ang="0">
                  <a:pos x="r" y="vc"/>
                </a:cxn>
                <a:cxn ang="cd4">
                  <a:pos x="hc" y="b"/>
                </a:cxn>
                <a:cxn ang="cd2">
                  <a:pos x="l" y="vc"/>
                </a:cxn>
              </a:cxnLst>
              <a:rect l="l" t="t" r="r" b="b"/>
              <a:pathLst>
                <a:path w="102" h="174">
                  <a:moveTo>
                    <a:pt x="f3" y="f0"/>
                  </a:moveTo>
                  <a:cubicBezTo>
                    <a:pt x="f4" y="f0"/>
                    <a:pt x="f5" y="f6"/>
                    <a:pt x="f0" y="f7"/>
                  </a:cubicBezTo>
                  <a:lnTo>
                    <a:pt x="f1" y="f2"/>
                  </a:lnTo>
                  <a:lnTo>
                    <a:pt x="f3" y="f0"/>
                  </a:lnTo>
                  <a:close/>
                </a:path>
              </a:pathLst>
            </a:custGeom>
            <a:solidFill>
              <a:srgbClr val="0085B2"/>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42" name="Freeform 41"/>
            <p:cNvSpPr/>
            <p:nvPr/>
          </p:nvSpPr>
          <p:spPr>
            <a:xfrm>
              <a:off x="1990800" y="1125360"/>
              <a:ext cx="961919" cy="1657439"/>
            </a:xfrm>
            <a:custGeom>
              <a:avLst/>
              <a:gdLst>
                <a:gd name="f0" fmla="val 0"/>
                <a:gd name="f1" fmla="val 101"/>
                <a:gd name="f2" fmla="val 174"/>
                <a:gd name="f3" fmla="val 33"/>
                <a:gd name="f4" fmla="val 72"/>
                <a:gd name="f5" fmla="val 11"/>
                <a:gd name="f6" fmla="val 36"/>
              </a:gdLst>
              <a:ahLst/>
              <a:cxnLst>
                <a:cxn ang="3cd4">
                  <a:pos x="hc" y="t"/>
                </a:cxn>
                <a:cxn ang="0">
                  <a:pos x="r" y="vc"/>
                </a:cxn>
                <a:cxn ang="cd4">
                  <a:pos x="hc" y="b"/>
                </a:cxn>
                <a:cxn ang="cd2">
                  <a:pos x="l" y="vc"/>
                </a:cxn>
              </a:cxnLst>
              <a:rect l="l" t="t" r="r" b="b"/>
              <a:pathLst>
                <a:path w="101" h="174">
                  <a:moveTo>
                    <a:pt x="f1" y="f3"/>
                  </a:moveTo>
                  <a:cubicBezTo>
                    <a:pt x="f4" y="f5"/>
                    <a:pt x="f6" y="f0"/>
                    <a:pt x="f0" y="f0"/>
                  </a:cubicBezTo>
                  <a:lnTo>
                    <a:pt x="f0" y="f2"/>
                  </a:lnTo>
                  <a:lnTo>
                    <a:pt x="f1" y="f3"/>
                  </a:lnTo>
                  <a:close/>
                </a:path>
              </a:pathLst>
            </a:custGeom>
            <a:solidFill>
              <a:srgbClr val="0085B2"/>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43" name="Freeform 42"/>
            <p:cNvSpPr/>
            <p:nvPr/>
          </p:nvSpPr>
          <p:spPr>
            <a:xfrm>
              <a:off x="1990800" y="1439639"/>
              <a:ext cx="1571759" cy="1343160"/>
            </a:xfrm>
            <a:custGeom>
              <a:avLst/>
              <a:gdLst>
                <a:gd name="f0" fmla="val 0"/>
                <a:gd name="f1" fmla="val 165"/>
                <a:gd name="f2" fmla="val 141"/>
                <a:gd name="f3" fmla="val 86"/>
                <a:gd name="f4" fmla="val 153"/>
                <a:gd name="f5" fmla="val 51"/>
                <a:gd name="f6" fmla="val 131"/>
                <a:gd name="f7" fmla="val 21"/>
                <a:gd name="f8" fmla="val 101"/>
              </a:gdLst>
              <a:ahLst/>
              <a:cxnLst>
                <a:cxn ang="3cd4">
                  <a:pos x="hc" y="t"/>
                </a:cxn>
                <a:cxn ang="0">
                  <a:pos x="r" y="vc"/>
                </a:cxn>
                <a:cxn ang="cd4">
                  <a:pos x="hc" y="b"/>
                </a:cxn>
                <a:cxn ang="cd2">
                  <a:pos x="l" y="vc"/>
                </a:cxn>
              </a:cxnLst>
              <a:rect l="l" t="t" r="r" b="b"/>
              <a:pathLst>
                <a:path w="165" h="141">
                  <a:moveTo>
                    <a:pt x="f1" y="f3"/>
                  </a:moveTo>
                  <a:cubicBezTo>
                    <a:pt x="f4" y="f5"/>
                    <a:pt x="f6" y="f7"/>
                    <a:pt x="f8" y="f0"/>
                  </a:cubicBezTo>
                  <a:lnTo>
                    <a:pt x="f0" y="f2"/>
                  </a:lnTo>
                  <a:lnTo>
                    <a:pt x="f1" y="f3"/>
                  </a:lnTo>
                  <a:close/>
                </a:path>
              </a:pathLst>
            </a:custGeom>
            <a:solidFill>
              <a:srgbClr val="FF9900"/>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44" name="Freeform 43"/>
            <p:cNvSpPr/>
            <p:nvPr/>
          </p:nvSpPr>
          <p:spPr>
            <a:xfrm>
              <a:off x="1990800" y="2258640"/>
              <a:ext cx="1657439" cy="1038240"/>
            </a:xfrm>
            <a:custGeom>
              <a:avLst/>
              <a:gdLst>
                <a:gd name="f0" fmla="val 0"/>
                <a:gd name="f1" fmla="val 174"/>
                <a:gd name="f2" fmla="val 109"/>
                <a:gd name="f3" fmla="val 165"/>
                <a:gd name="f4" fmla="val 171"/>
                <a:gd name="f5" fmla="val 91"/>
                <a:gd name="f6" fmla="val 73"/>
                <a:gd name="f7" fmla="val 55"/>
                <a:gd name="f8" fmla="val 36"/>
                <a:gd name="f9" fmla="val 18"/>
              </a:gdLst>
              <a:ahLst/>
              <a:cxnLst>
                <a:cxn ang="3cd4">
                  <a:pos x="hc" y="t"/>
                </a:cxn>
                <a:cxn ang="0">
                  <a:pos x="r" y="vc"/>
                </a:cxn>
                <a:cxn ang="cd4">
                  <a:pos x="hc" y="b"/>
                </a:cxn>
                <a:cxn ang="cd2">
                  <a:pos x="l" y="vc"/>
                </a:cxn>
              </a:cxnLst>
              <a:rect l="l" t="t" r="r" b="b"/>
              <a:pathLst>
                <a:path w="174" h="109">
                  <a:moveTo>
                    <a:pt x="f3" y="f2"/>
                  </a:moveTo>
                  <a:cubicBezTo>
                    <a:pt x="f4" y="f5"/>
                    <a:pt x="f1" y="f6"/>
                    <a:pt x="f1" y="f7"/>
                  </a:cubicBezTo>
                  <a:cubicBezTo>
                    <a:pt x="f1" y="f8"/>
                    <a:pt x="f4" y="f9"/>
                    <a:pt x="f3" y="f0"/>
                  </a:cubicBezTo>
                  <a:lnTo>
                    <a:pt x="f0" y="f7"/>
                  </a:lnTo>
                  <a:lnTo>
                    <a:pt x="f3" y="f2"/>
                  </a:lnTo>
                  <a:close/>
                </a:path>
              </a:pathLst>
            </a:custGeom>
            <a:solidFill>
              <a:srgbClr val="FF9900"/>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45" name="Freeform 44"/>
            <p:cNvSpPr/>
            <p:nvPr/>
          </p:nvSpPr>
          <p:spPr>
            <a:xfrm>
              <a:off x="1990800" y="2782800"/>
              <a:ext cx="1571759" cy="1333440"/>
            </a:xfrm>
            <a:custGeom>
              <a:avLst/>
              <a:gdLst>
                <a:gd name="f0" fmla="val 0"/>
                <a:gd name="f1" fmla="val 165"/>
                <a:gd name="f2" fmla="val 140"/>
                <a:gd name="f3" fmla="val 101"/>
                <a:gd name="f4" fmla="val 131"/>
                <a:gd name="f5" fmla="val 119"/>
                <a:gd name="f6" fmla="val 153"/>
                <a:gd name="f7" fmla="val 89"/>
                <a:gd name="f8" fmla="val 54"/>
              </a:gdLst>
              <a:ahLst/>
              <a:cxnLst>
                <a:cxn ang="3cd4">
                  <a:pos x="hc" y="t"/>
                </a:cxn>
                <a:cxn ang="0">
                  <a:pos x="r" y="vc"/>
                </a:cxn>
                <a:cxn ang="cd4">
                  <a:pos x="hc" y="b"/>
                </a:cxn>
                <a:cxn ang="cd2">
                  <a:pos x="l" y="vc"/>
                </a:cxn>
              </a:cxnLst>
              <a:rect l="l" t="t" r="r" b="b"/>
              <a:pathLst>
                <a:path w="165" h="140">
                  <a:moveTo>
                    <a:pt x="f3" y="f2"/>
                  </a:moveTo>
                  <a:cubicBezTo>
                    <a:pt x="f4" y="f5"/>
                    <a:pt x="f6" y="f7"/>
                    <a:pt x="f1" y="f8"/>
                  </a:cubicBezTo>
                  <a:lnTo>
                    <a:pt x="f0" y="f0"/>
                  </a:lnTo>
                  <a:lnTo>
                    <a:pt x="f3" y="f2"/>
                  </a:lnTo>
                  <a:close/>
                </a:path>
              </a:pathLst>
            </a:custGeom>
            <a:solidFill>
              <a:srgbClr val="FF9900"/>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46" name="Freeform 45"/>
            <p:cNvSpPr/>
            <p:nvPr/>
          </p:nvSpPr>
          <p:spPr>
            <a:xfrm>
              <a:off x="1625760" y="2417400"/>
              <a:ext cx="720719" cy="72071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9360">
              <a:solidFill>
                <a:srgbClr val="FFFFFF"/>
              </a:solidFill>
              <a:prstDash val="solid"/>
              <a:miter/>
            </a:ln>
          </p:spPr>
          <p:txBody>
            <a:bodyPr vert="horz" wrap="none" lIns="90000" tIns="46800" rIns="90000" bIns="46800" anchor="ctr"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47" name="Freeform 46"/>
            <p:cNvSpPr/>
            <p:nvPr/>
          </p:nvSpPr>
          <p:spPr>
            <a:xfrm>
              <a:off x="1913039" y="2704680"/>
              <a:ext cx="144360" cy="1447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0000"/>
            </a:solidFill>
            <a:ln w="9360">
              <a:solidFill>
                <a:srgbClr val="000000"/>
              </a:solidFill>
              <a:prstDash val="solid"/>
              <a:miter/>
            </a:ln>
          </p:spPr>
          <p:txBody>
            <a:bodyPr vert="horz" wrap="none" lIns="90000" tIns="46800" rIns="90000" bIns="46800" anchor="ctr"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48" name="Freeform 47"/>
            <p:cNvSpPr/>
            <p:nvPr/>
          </p:nvSpPr>
          <p:spPr>
            <a:xfrm>
              <a:off x="1122845" y="3398759"/>
              <a:ext cx="1725835" cy="72859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ctr" rtl="0" hangingPunct="0">
                <a:lnSpc>
                  <a:spcPct val="100000"/>
                </a:lnSpc>
                <a:buNone/>
                <a:tabLst/>
              </a:pPr>
              <a:r>
                <a:rPr lang="en-US" sz="3200" b="1" dirty="0" smtClean="0">
                  <a:solidFill>
                    <a:srgbClr val="0085B2"/>
                  </a:solidFill>
                  <a:latin typeface="Arial" pitchFamily="34"/>
                  <a:ea typeface="Arial Unicode MS" pitchFamily="2"/>
                  <a:cs typeface="Tahoma" pitchFamily="2"/>
                </a:rPr>
                <a:t>PI1M</a:t>
              </a:r>
            </a:p>
            <a:p>
              <a:pPr marL="0" marR="0" lvl="0" indent="0" algn="ctr" rtl="0" hangingPunct="0">
                <a:lnSpc>
                  <a:spcPct val="100000"/>
                </a:lnSpc>
                <a:buNone/>
                <a:tabLst/>
              </a:pPr>
              <a:r>
                <a:rPr lang="en-US" sz="1100" b="1" dirty="0" smtClean="0">
                  <a:solidFill>
                    <a:srgbClr val="0085B2"/>
                  </a:solidFill>
                  <a:latin typeface="Arial" pitchFamily="34"/>
                  <a:ea typeface="Arial Unicode MS" pitchFamily="2"/>
                  <a:cs typeface="Tahoma" pitchFamily="2"/>
                </a:rPr>
                <a:t>Content Empowerment</a:t>
              </a:r>
              <a:endParaRPr lang="en-US" sz="1100" b="1" dirty="0">
                <a:solidFill>
                  <a:srgbClr val="0085B2"/>
                </a:solidFill>
                <a:latin typeface="Arial" pitchFamily="34"/>
                <a:ea typeface="Arial Unicode MS" pitchFamily="2"/>
                <a:cs typeface="Tahoma" pitchFamily="2"/>
              </a:endParaRPr>
            </a:p>
          </p:txBody>
        </p:sp>
        <p:sp>
          <p:nvSpPr>
            <p:cNvPr id="49" name="Freeform 48"/>
            <p:cNvSpPr/>
            <p:nvPr/>
          </p:nvSpPr>
          <p:spPr>
            <a:xfrm>
              <a:off x="525170" y="3939839"/>
              <a:ext cx="2923342" cy="52854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ctr" rtl="0" hangingPunct="0">
                <a:lnSpc>
                  <a:spcPct val="100000"/>
                </a:lnSpc>
                <a:buNone/>
                <a:tabLst/>
              </a:pPr>
              <a:r>
                <a:rPr lang="en-US" sz="2400" b="1" dirty="0" smtClean="0">
                  <a:latin typeface="Arial Black" pitchFamily="34"/>
                  <a:ea typeface="Arial Unicode MS" pitchFamily="2"/>
                  <a:cs typeface="Tahoma" pitchFamily="2"/>
                </a:rPr>
                <a:t>Progress Report</a:t>
              </a:r>
              <a:endParaRPr lang="en-US" sz="2400" b="1" dirty="0">
                <a:latin typeface="Arial Black" pitchFamily="34"/>
                <a:ea typeface="Arial Unicode MS" pitchFamily="2"/>
                <a:cs typeface="Tahoma" pitchFamily="2"/>
              </a:endParaRPr>
            </a:p>
          </p:txBody>
        </p:sp>
      </p:grpSp>
      <p:sp>
        <p:nvSpPr>
          <p:cNvPr id="51" name="Straight Connector 50"/>
          <p:cNvSpPr/>
          <p:nvPr/>
        </p:nvSpPr>
        <p:spPr>
          <a:xfrm flipV="1">
            <a:off x="4407265" y="2838424"/>
            <a:ext cx="1008000" cy="720720"/>
          </a:xfrm>
          <a:prstGeom prst="line">
            <a:avLst/>
          </a:prstGeom>
          <a:noFill/>
          <a:ln w="57240">
            <a:solidFill>
              <a:srgbClr val="000000"/>
            </a:solidFill>
            <a:prstDash val="solid"/>
            <a:miter/>
            <a:tailEnd type="arrow"/>
          </a:ln>
        </p:spPr>
        <p:txBody>
          <a:bodyPr vert="horz" wrap="square" lIns="90000" tIns="46800" rIns="90000" bIns="46800" anchor="t"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fr-FR" sz="1800" b="0" i="0" u="none" strike="noStrike" baseline="0">
              <a:ln>
                <a:noFill/>
              </a:ln>
              <a:solidFill>
                <a:srgbClr val="000000"/>
              </a:solidFill>
              <a:latin typeface="Calibri" pitchFamily="34"/>
              <a:ea typeface="Arial Unicode MS" pitchFamily="2"/>
              <a:cs typeface="Tahoma" pitchFamily="2"/>
            </a:endParaRPr>
          </a:p>
        </p:txBody>
      </p:sp>
      <p:sp>
        <p:nvSpPr>
          <p:cNvPr id="52" name="Freeform 75"/>
          <p:cNvSpPr>
            <a:spLocks/>
          </p:cNvSpPr>
          <p:nvPr/>
        </p:nvSpPr>
        <p:spPr bwMode="auto">
          <a:xfrm>
            <a:off x="535867" y="3227387"/>
            <a:ext cx="1149350" cy="338138"/>
          </a:xfrm>
          <a:custGeom>
            <a:avLst/>
            <a:gdLst>
              <a:gd name="T0" fmla="*/ 2896 w 2896"/>
              <a:gd name="T1" fmla="*/ 420 h 850"/>
              <a:gd name="T2" fmla="*/ 1448 w 2896"/>
              <a:gd name="T3" fmla="*/ 0 h 850"/>
              <a:gd name="T4" fmla="*/ 0 w 2896"/>
              <a:gd name="T5" fmla="*/ 420 h 850"/>
              <a:gd name="T6" fmla="*/ 1448 w 2896"/>
              <a:gd name="T7" fmla="*/ 850 h 850"/>
              <a:gd name="T8" fmla="*/ 2896 w 2896"/>
              <a:gd name="T9" fmla="*/ 420 h 850"/>
            </a:gdLst>
            <a:ahLst/>
            <a:cxnLst>
              <a:cxn ang="0">
                <a:pos x="T0" y="T1"/>
              </a:cxn>
              <a:cxn ang="0">
                <a:pos x="T2" y="T3"/>
              </a:cxn>
              <a:cxn ang="0">
                <a:pos x="T4" y="T5"/>
              </a:cxn>
              <a:cxn ang="0">
                <a:pos x="T6" y="T7"/>
              </a:cxn>
              <a:cxn ang="0">
                <a:pos x="T8" y="T9"/>
              </a:cxn>
            </a:cxnLst>
            <a:rect l="0" t="0" r="r" b="b"/>
            <a:pathLst>
              <a:path w="2896" h="850">
                <a:moveTo>
                  <a:pt x="2896" y="420"/>
                </a:moveTo>
                <a:lnTo>
                  <a:pt x="1448" y="0"/>
                </a:lnTo>
                <a:lnTo>
                  <a:pt x="0" y="420"/>
                </a:lnTo>
                <a:lnTo>
                  <a:pt x="1448" y="850"/>
                </a:lnTo>
                <a:lnTo>
                  <a:pt x="2896" y="420"/>
                </a:lnTo>
                <a:close/>
              </a:path>
            </a:pathLst>
          </a:custGeom>
          <a:solidFill>
            <a:srgbClr val="41B0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74"/>
          <p:cNvSpPr>
            <a:spLocks/>
          </p:cNvSpPr>
          <p:nvPr/>
        </p:nvSpPr>
        <p:spPr bwMode="auto">
          <a:xfrm>
            <a:off x="535867" y="2362200"/>
            <a:ext cx="1149350" cy="338138"/>
          </a:xfrm>
          <a:custGeom>
            <a:avLst/>
            <a:gdLst>
              <a:gd name="T0" fmla="*/ 2896 w 2896"/>
              <a:gd name="T1" fmla="*/ 421 h 850"/>
              <a:gd name="T2" fmla="*/ 1448 w 2896"/>
              <a:gd name="T3" fmla="*/ 0 h 850"/>
              <a:gd name="T4" fmla="*/ 0 w 2896"/>
              <a:gd name="T5" fmla="*/ 421 h 850"/>
              <a:gd name="T6" fmla="*/ 1448 w 2896"/>
              <a:gd name="T7" fmla="*/ 850 h 850"/>
              <a:gd name="T8" fmla="*/ 2896 w 2896"/>
              <a:gd name="T9" fmla="*/ 421 h 850"/>
            </a:gdLst>
            <a:ahLst/>
            <a:cxnLst>
              <a:cxn ang="0">
                <a:pos x="T0" y="T1"/>
              </a:cxn>
              <a:cxn ang="0">
                <a:pos x="T2" y="T3"/>
              </a:cxn>
              <a:cxn ang="0">
                <a:pos x="T4" y="T5"/>
              </a:cxn>
              <a:cxn ang="0">
                <a:pos x="T6" y="T7"/>
              </a:cxn>
              <a:cxn ang="0">
                <a:pos x="T8" y="T9"/>
              </a:cxn>
            </a:cxnLst>
            <a:rect l="0" t="0" r="r" b="b"/>
            <a:pathLst>
              <a:path w="2896" h="850">
                <a:moveTo>
                  <a:pt x="2896" y="421"/>
                </a:moveTo>
                <a:lnTo>
                  <a:pt x="1448" y="0"/>
                </a:lnTo>
                <a:lnTo>
                  <a:pt x="0" y="421"/>
                </a:lnTo>
                <a:lnTo>
                  <a:pt x="1448" y="850"/>
                </a:lnTo>
                <a:lnTo>
                  <a:pt x="2896" y="421"/>
                </a:lnTo>
                <a:close/>
              </a:path>
            </a:pathLst>
          </a:custGeom>
          <a:solidFill>
            <a:srgbClr val="F9AB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76"/>
          <p:cNvSpPr>
            <a:spLocks/>
          </p:cNvSpPr>
          <p:nvPr/>
        </p:nvSpPr>
        <p:spPr bwMode="auto">
          <a:xfrm>
            <a:off x="535867" y="4114800"/>
            <a:ext cx="1149350" cy="336550"/>
          </a:xfrm>
          <a:custGeom>
            <a:avLst/>
            <a:gdLst>
              <a:gd name="T0" fmla="*/ 2896 w 2896"/>
              <a:gd name="T1" fmla="*/ 420 h 851"/>
              <a:gd name="T2" fmla="*/ 1448 w 2896"/>
              <a:gd name="T3" fmla="*/ 0 h 851"/>
              <a:gd name="T4" fmla="*/ 0 w 2896"/>
              <a:gd name="T5" fmla="*/ 420 h 851"/>
              <a:gd name="T6" fmla="*/ 1448 w 2896"/>
              <a:gd name="T7" fmla="*/ 851 h 851"/>
              <a:gd name="T8" fmla="*/ 2896 w 2896"/>
              <a:gd name="T9" fmla="*/ 420 h 851"/>
            </a:gdLst>
            <a:ahLst/>
            <a:cxnLst>
              <a:cxn ang="0">
                <a:pos x="T0" y="T1"/>
              </a:cxn>
              <a:cxn ang="0">
                <a:pos x="T2" y="T3"/>
              </a:cxn>
              <a:cxn ang="0">
                <a:pos x="T4" y="T5"/>
              </a:cxn>
              <a:cxn ang="0">
                <a:pos x="T6" y="T7"/>
              </a:cxn>
              <a:cxn ang="0">
                <a:pos x="T8" y="T9"/>
              </a:cxn>
            </a:cxnLst>
            <a:rect l="0" t="0" r="r" b="b"/>
            <a:pathLst>
              <a:path w="2896" h="851">
                <a:moveTo>
                  <a:pt x="2896" y="420"/>
                </a:moveTo>
                <a:lnTo>
                  <a:pt x="1448" y="0"/>
                </a:lnTo>
                <a:lnTo>
                  <a:pt x="0" y="420"/>
                </a:lnTo>
                <a:lnTo>
                  <a:pt x="1448" y="851"/>
                </a:lnTo>
                <a:lnTo>
                  <a:pt x="2896" y="420"/>
                </a:lnTo>
                <a:close/>
              </a:path>
            </a:pathLst>
          </a:custGeom>
          <a:solidFill>
            <a:srgbClr val="4F6A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78"/>
          <p:cNvSpPr>
            <a:spLocks/>
          </p:cNvSpPr>
          <p:nvPr/>
        </p:nvSpPr>
        <p:spPr bwMode="auto">
          <a:xfrm>
            <a:off x="535867" y="1538287"/>
            <a:ext cx="1149350" cy="336550"/>
          </a:xfrm>
          <a:custGeom>
            <a:avLst/>
            <a:gdLst>
              <a:gd name="T0" fmla="*/ 2896 w 2896"/>
              <a:gd name="T1" fmla="*/ 421 h 850"/>
              <a:gd name="T2" fmla="*/ 1448 w 2896"/>
              <a:gd name="T3" fmla="*/ 0 h 850"/>
              <a:gd name="T4" fmla="*/ 0 w 2896"/>
              <a:gd name="T5" fmla="*/ 421 h 850"/>
              <a:gd name="T6" fmla="*/ 1448 w 2896"/>
              <a:gd name="T7" fmla="*/ 850 h 850"/>
              <a:gd name="T8" fmla="*/ 2896 w 2896"/>
              <a:gd name="T9" fmla="*/ 421 h 850"/>
            </a:gdLst>
            <a:ahLst/>
            <a:cxnLst>
              <a:cxn ang="0">
                <a:pos x="T0" y="T1"/>
              </a:cxn>
              <a:cxn ang="0">
                <a:pos x="T2" y="T3"/>
              </a:cxn>
              <a:cxn ang="0">
                <a:pos x="T4" y="T5"/>
              </a:cxn>
              <a:cxn ang="0">
                <a:pos x="T6" y="T7"/>
              </a:cxn>
              <a:cxn ang="0">
                <a:pos x="T8" y="T9"/>
              </a:cxn>
            </a:cxnLst>
            <a:rect l="0" t="0" r="r" b="b"/>
            <a:pathLst>
              <a:path w="2896" h="850">
                <a:moveTo>
                  <a:pt x="2896" y="421"/>
                </a:moveTo>
                <a:lnTo>
                  <a:pt x="1448" y="0"/>
                </a:lnTo>
                <a:lnTo>
                  <a:pt x="0" y="421"/>
                </a:lnTo>
                <a:lnTo>
                  <a:pt x="1448" y="850"/>
                </a:lnTo>
                <a:lnTo>
                  <a:pt x="2896" y="421"/>
                </a:lnTo>
                <a:close/>
              </a:path>
            </a:pathLst>
          </a:custGeom>
          <a:solidFill>
            <a:srgbClr val="6EB8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89"/>
          <p:cNvSpPr>
            <a:spLocks/>
          </p:cNvSpPr>
          <p:nvPr/>
        </p:nvSpPr>
        <p:spPr bwMode="auto">
          <a:xfrm>
            <a:off x="764467" y="1497014"/>
            <a:ext cx="692150" cy="4314865"/>
          </a:xfrm>
          <a:custGeom>
            <a:avLst/>
            <a:gdLst>
              <a:gd name="T0" fmla="*/ 0 w 1748"/>
              <a:gd name="T1" fmla="*/ 260 h 15225"/>
              <a:gd name="T2" fmla="*/ 874 w 1748"/>
              <a:gd name="T3" fmla="*/ 0 h 15225"/>
              <a:gd name="T4" fmla="*/ 1748 w 1748"/>
              <a:gd name="T5" fmla="*/ 260 h 15225"/>
              <a:gd name="T6" fmla="*/ 1748 w 1748"/>
              <a:gd name="T7" fmla="*/ 15225 h 15225"/>
              <a:gd name="T8" fmla="*/ 0 w 1748"/>
              <a:gd name="T9" fmla="*/ 15225 h 15225"/>
              <a:gd name="T10" fmla="*/ 0 w 1748"/>
              <a:gd name="T11" fmla="*/ 260 h 15225"/>
            </a:gdLst>
            <a:ahLst/>
            <a:cxnLst>
              <a:cxn ang="0">
                <a:pos x="T0" y="T1"/>
              </a:cxn>
              <a:cxn ang="0">
                <a:pos x="T2" y="T3"/>
              </a:cxn>
              <a:cxn ang="0">
                <a:pos x="T4" y="T5"/>
              </a:cxn>
              <a:cxn ang="0">
                <a:pos x="T6" y="T7"/>
              </a:cxn>
              <a:cxn ang="0">
                <a:pos x="T8" y="T9"/>
              </a:cxn>
              <a:cxn ang="0">
                <a:pos x="T10" y="T11"/>
              </a:cxn>
            </a:cxnLst>
            <a:rect l="0" t="0" r="r" b="b"/>
            <a:pathLst>
              <a:path w="1748" h="15225">
                <a:moveTo>
                  <a:pt x="0" y="260"/>
                </a:moveTo>
                <a:lnTo>
                  <a:pt x="874" y="0"/>
                </a:lnTo>
                <a:lnTo>
                  <a:pt x="1748" y="260"/>
                </a:lnTo>
                <a:lnTo>
                  <a:pt x="1748" y="15225"/>
                </a:lnTo>
                <a:lnTo>
                  <a:pt x="0" y="15225"/>
                </a:lnTo>
                <a:lnTo>
                  <a:pt x="0" y="260"/>
                </a:lnTo>
                <a:close/>
              </a:path>
            </a:pathLst>
          </a:custGeom>
          <a:solidFill>
            <a:srgbClr val="D2DA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92"/>
          <p:cNvSpPr>
            <a:spLocks/>
          </p:cNvSpPr>
          <p:nvPr/>
        </p:nvSpPr>
        <p:spPr bwMode="auto">
          <a:xfrm>
            <a:off x="764467" y="4049712"/>
            <a:ext cx="346075" cy="439738"/>
          </a:xfrm>
          <a:custGeom>
            <a:avLst/>
            <a:gdLst>
              <a:gd name="T0" fmla="*/ 874 w 874"/>
              <a:gd name="T1" fmla="*/ 1111 h 1111"/>
              <a:gd name="T2" fmla="*/ 0 w 874"/>
              <a:gd name="T3" fmla="*/ 851 h 1111"/>
              <a:gd name="T4" fmla="*/ 0 w 874"/>
              <a:gd name="T5" fmla="*/ 0 h 1111"/>
              <a:gd name="T6" fmla="*/ 874 w 874"/>
              <a:gd name="T7" fmla="*/ 260 h 1111"/>
              <a:gd name="T8" fmla="*/ 874 w 874"/>
              <a:gd name="T9" fmla="*/ 1111 h 1111"/>
            </a:gdLst>
            <a:ahLst/>
            <a:cxnLst>
              <a:cxn ang="0">
                <a:pos x="T0" y="T1"/>
              </a:cxn>
              <a:cxn ang="0">
                <a:pos x="T2" y="T3"/>
              </a:cxn>
              <a:cxn ang="0">
                <a:pos x="T4" y="T5"/>
              </a:cxn>
              <a:cxn ang="0">
                <a:pos x="T6" y="T7"/>
              </a:cxn>
              <a:cxn ang="0">
                <a:pos x="T8" y="T9"/>
              </a:cxn>
            </a:cxnLst>
            <a:rect l="0" t="0" r="r" b="b"/>
            <a:pathLst>
              <a:path w="874" h="1111">
                <a:moveTo>
                  <a:pt x="874" y="1111"/>
                </a:moveTo>
                <a:lnTo>
                  <a:pt x="0" y="851"/>
                </a:lnTo>
                <a:lnTo>
                  <a:pt x="0" y="0"/>
                </a:lnTo>
                <a:lnTo>
                  <a:pt x="874" y="260"/>
                </a:lnTo>
                <a:lnTo>
                  <a:pt x="874" y="1111"/>
                </a:lnTo>
                <a:close/>
              </a:path>
            </a:pathLst>
          </a:custGeom>
          <a:solidFill>
            <a:srgbClr val="DF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93"/>
          <p:cNvSpPr>
            <a:spLocks/>
          </p:cNvSpPr>
          <p:nvPr/>
        </p:nvSpPr>
        <p:spPr bwMode="auto">
          <a:xfrm>
            <a:off x="764467" y="3124200"/>
            <a:ext cx="346075" cy="441325"/>
          </a:xfrm>
          <a:custGeom>
            <a:avLst/>
            <a:gdLst>
              <a:gd name="T0" fmla="*/ 874 w 874"/>
              <a:gd name="T1" fmla="*/ 1111 h 1111"/>
              <a:gd name="T2" fmla="*/ 0 w 874"/>
              <a:gd name="T3" fmla="*/ 852 h 1111"/>
              <a:gd name="T4" fmla="*/ 0 w 874"/>
              <a:gd name="T5" fmla="*/ 0 h 1111"/>
              <a:gd name="T6" fmla="*/ 874 w 874"/>
              <a:gd name="T7" fmla="*/ 261 h 1111"/>
              <a:gd name="T8" fmla="*/ 874 w 874"/>
              <a:gd name="T9" fmla="*/ 1111 h 1111"/>
            </a:gdLst>
            <a:ahLst/>
            <a:cxnLst>
              <a:cxn ang="0">
                <a:pos x="T0" y="T1"/>
              </a:cxn>
              <a:cxn ang="0">
                <a:pos x="T2" y="T3"/>
              </a:cxn>
              <a:cxn ang="0">
                <a:pos x="T4" y="T5"/>
              </a:cxn>
              <a:cxn ang="0">
                <a:pos x="T6" y="T7"/>
              </a:cxn>
              <a:cxn ang="0">
                <a:pos x="T8" y="T9"/>
              </a:cxn>
            </a:cxnLst>
            <a:rect l="0" t="0" r="r" b="b"/>
            <a:pathLst>
              <a:path w="874" h="1111">
                <a:moveTo>
                  <a:pt x="874" y="1111"/>
                </a:moveTo>
                <a:lnTo>
                  <a:pt x="0" y="852"/>
                </a:lnTo>
                <a:lnTo>
                  <a:pt x="0" y="0"/>
                </a:lnTo>
                <a:lnTo>
                  <a:pt x="874" y="261"/>
                </a:lnTo>
                <a:lnTo>
                  <a:pt x="874" y="1111"/>
                </a:lnTo>
                <a:close/>
              </a:path>
            </a:pathLst>
          </a:custGeom>
          <a:solidFill>
            <a:srgbClr val="DF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94"/>
          <p:cNvSpPr>
            <a:spLocks/>
          </p:cNvSpPr>
          <p:nvPr/>
        </p:nvSpPr>
        <p:spPr bwMode="auto">
          <a:xfrm>
            <a:off x="764467" y="2362200"/>
            <a:ext cx="346075" cy="441325"/>
          </a:xfrm>
          <a:custGeom>
            <a:avLst/>
            <a:gdLst>
              <a:gd name="T0" fmla="*/ 874 w 874"/>
              <a:gd name="T1" fmla="*/ 1110 h 1110"/>
              <a:gd name="T2" fmla="*/ 0 w 874"/>
              <a:gd name="T3" fmla="*/ 851 h 1110"/>
              <a:gd name="T4" fmla="*/ 0 w 874"/>
              <a:gd name="T5" fmla="*/ 0 h 1110"/>
              <a:gd name="T6" fmla="*/ 874 w 874"/>
              <a:gd name="T7" fmla="*/ 260 h 1110"/>
              <a:gd name="T8" fmla="*/ 874 w 874"/>
              <a:gd name="T9" fmla="*/ 1110 h 1110"/>
            </a:gdLst>
            <a:ahLst/>
            <a:cxnLst>
              <a:cxn ang="0">
                <a:pos x="T0" y="T1"/>
              </a:cxn>
              <a:cxn ang="0">
                <a:pos x="T2" y="T3"/>
              </a:cxn>
              <a:cxn ang="0">
                <a:pos x="T4" y="T5"/>
              </a:cxn>
              <a:cxn ang="0">
                <a:pos x="T6" y="T7"/>
              </a:cxn>
              <a:cxn ang="0">
                <a:pos x="T8" y="T9"/>
              </a:cxn>
            </a:cxnLst>
            <a:rect l="0" t="0" r="r" b="b"/>
            <a:pathLst>
              <a:path w="874" h="1110">
                <a:moveTo>
                  <a:pt x="874" y="1110"/>
                </a:moveTo>
                <a:lnTo>
                  <a:pt x="0" y="851"/>
                </a:lnTo>
                <a:lnTo>
                  <a:pt x="0" y="0"/>
                </a:lnTo>
                <a:lnTo>
                  <a:pt x="874" y="260"/>
                </a:lnTo>
                <a:lnTo>
                  <a:pt x="874" y="1110"/>
                </a:lnTo>
                <a:close/>
              </a:path>
            </a:pathLst>
          </a:custGeom>
          <a:solidFill>
            <a:srgbClr val="DF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95"/>
          <p:cNvSpPr>
            <a:spLocks/>
          </p:cNvSpPr>
          <p:nvPr/>
        </p:nvSpPr>
        <p:spPr bwMode="auto">
          <a:xfrm>
            <a:off x="644525" y="990600"/>
            <a:ext cx="346075" cy="546100"/>
          </a:xfrm>
          <a:custGeom>
            <a:avLst/>
            <a:gdLst>
              <a:gd name="T0" fmla="*/ 874 w 874"/>
              <a:gd name="T1" fmla="*/ 1377 h 1377"/>
              <a:gd name="T2" fmla="*/ 0 w 874"/>
              <a:gd name="T3" fmla="*/ 1118 h 1377"/>
              <a:gd name="T4" fmla="*/ 0 w 874"/>
              <a:gd name="T5" fmla="*/ 260 h 1377"/>
              <a:gd name="T6" fmla="*/ 874 w 874"/>
              <a:gd name="T7" fmla="*/ 0 h 1377"/>
              <a:gd name="T8" fmla="*/ 874 w 874"/>
              <a:gd name="T9" fmla="*/ 1377 h 1377"/>
            </a:gdLst>
            <a:ahLst/>
            <a:cxnLst>
              <a:cxn ang="0">
                <a:pos x="T0" y="T1"/>
              </a:cxn>
              <a:cxn ang="0">
                <a:pos x="T2" y="T3"/>
              </a:cxn>
              <a:cxn ang="0">
                <a:pos x="T4" y="T5"/>
              </a:cxn>
              <a:cxn ang="0">
                <a:pos x="T6" y="T7"/>
              </a:cxn>
              <a:cxn ang="0">
                <a:pos x="T8" y="T9"/>
              </a:cxn>
            </a:cxnLst>
            <a:rect l="0" t="0" r="r" b="b"/>
            <a:pathLst>
              <a:path w="874" h="1377">
                <a:moveTo>
                  <a:pt x="874" y="1377"/>
                </a:moveTo>
                <a:lnTo>
                  <a:pt x="0" y="1118"/>
                </a:lnTo>
                <a:lnTo>
                  <a:pt x="0" y="260"/>
                </a:lnTo>
                <a:lnTo>
                  <a:pt x="874" y="0"/>
                </a:lnTo>
                <a:lnTo>
                  <a:pt x="874" y="13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88"/>
          <p:cNvSpPr>
            <a:spLocks/>
          </p:cNvSpPr>
          <p:nvPr/>
        </p:nvSpPr>
        <p:spPr bwMode="auto">
          <a:xfrm>
            <a:off x="535867" y="1638300"/>
            <a:ext cx="228600" cy="134938"/>
          </a:xfrm>
          <a:custGeom>
            <a:avLst/>
            <a:gdLst>
              <a:gd name="T0" fmla="*/ 574 w 574"/>
              <a:gd name="T1" fmla="*/ 337 h 337"/>
              <a:gd name="T2" fmla="*/ 0 w 574"/>
              <a:gd name="T3" fmla="*/ 167 h 337"/>
              <a:gd name="T4" fmla="*/ 574 w 574"/>
              <a:gd name="T5" fmla="*/ 0 h 337"/>
              <a:gd name="T6" fmla="*/ 574 w 574"/>
              <a:gd name="T7" fmla="*/ 337 h 337"/>
            </a:gdLst>
            <a:ahLst/>
            <a:cxnLst>
              <a:cxn ang="0">
                <a:pos x="T0" y="T1"/>
              </a:cxn>
              <a:cxn ang="0">
                <a:pos x="T2" y="T3"/>
              </a:cxn>
              <a:cxn ang="0">
                <a:pos x="T4" y="T5"/>
              </a:cxn>
              <a:cxn ang="0">
                <a:pos x="T6" y="T7"/>
              </a:cxn>
            </a:cxnLst>
            <a:rect l="0" t="0" r="r" b="b"/>
            <a:pathLst>
              <a:path w="574" h="337">
                <a:moveTo>
                  <a:pt x="574" y="337"/>
                </a:moveTo>
                <a:lnTo>
                  <a:pt x="0" y="167"/>
                </a:lnTo>
                <a:lnTo>
                  <a:pt x="574" y="0"/>
                </a:lnTo>
                <a:lnTo>
                  <a:pt x="574" y="337"/>
                </a:lnTo>
                <a:close/>
              </a:path>
            </a:pathLst>
          </a:custGeom>
          <a:solidFill>
            <a:srgbClr val="3482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87"/>
          <p:cNvSpPr>
            <a:spLocks/>
          </p:cNvSpPr>
          <p:nvPr/>
        </p:nvSpPr>
        <p:spPr bwMode="auto">
          <a:xfrm>
            <a:off x="1456617" y="1638300"/>
            <a:ext cx="228600" cy="134938"/>
          </a:xfrm>
          <a:custGeom>
            <a:avLst/>
            <a:gdLst>
              <a:gd name="T0" fmla="*/ 0 w 574"/>
              <a:gd name="T1" fmla="*/ 337 h 337"/>
              <a:gd name="T2" fmla="*/ 0 w 574"/>
              <a:gd name="T3" fmla="*/ 0 h 337"/>
              <a:gd name="T4" fmla="*/ 574 w 574"/>
              <a:gd name="T5" fmla="*/ 167 h 337"/>
              <a:gd name="T6" fmla="*/ 0 w 574"/>
              <a:gd name="T7" fmla="*/ 337 h 337"/>
            </a:gdLst>
            <a:ahLst/>
            <a:cxnLst>
              <a:cxn ang="0">
                <a:pos x="T0" y="T1"/>
              </a:cxn>
              <a:cxn ang="0">
                <a:pos x="T2" y="T3"/>
              </a:cxn>
              <a:cxn ang="0">
                <a:pos x="T4" y="T5"/>
              </a:cxn>
              <a:cxn ang="0">
                <a:pos x="T6" y="T7"/>
              </a:cxn>
            </a:cxnLst>
            <a:rect l="0" t="0" r="r" b="b"/>
            <a:pathLst>
              <a:path w="574" h="337">
                <a:moveTo>
                  <a:pt x="0" y="337"/>
                </a:moveTo>
                <a:lnTo>
                  <a:pt x="0" y="0"/>
                </a:lnTo>
                <a:lnTo>
                  <a:pt x="574" y="167"/>
                </a:lnTo>
                <a:lnTo>
                  <a:pt x="0" y="337"/>
                </a:lnTo>
                <a:close/>
              </a:path>
            </a:pathLst>
          </a:custGeom>
          <a:solidFill>
            <a:srgbClr val="3482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79"/>
          <p:cNvSpPr>
            <a:spLocks/>
          </p:cNvSpPr>
          <p:nvPr/>
        </p:nvSpPr>
        <p:spPr bwMode="auto">
          <a:xfrm>
            <a:off x="1456617" y="2463800"/>
            <a:ext cx="228600" cy="133350"/>
          </a:xfrm>
          <a:custGeom>
            <a:avLst/>
            <a:gdLst>
              <a:gd name="T0" fmla="*/ 0 w 574"/>
              <a:gd name="T1" fmla="*/ 337 h 337"/>
              <a:gd name="T2" fmla="*/ 0 w 574"/>
              <a:gd name="T3" fmla="*/ 0 h 337"/>
              <a:gd name="T4" fmla="*/ 574 w 574"/>
              <a:gd name="T5" fmla="*/ 167 h 337"/>
              <a:gd name="T6" fmla="*/ 0 w 574"/>
              <a:gd name="T7" fmla="*/ 337 h 337"/>
            </a:gdLst>
            <a:ahLst/>
            <a:cxnLst>
              <a:cxn ang="0">
                <a:pos x="T0" y="T1"/>
              </a:cxn>
              <a:cxn ang="0">
                <a:pos x="T2" y="T3"/>
              </a:cxn>
              <a:cxn ang="0">
                <a:pos x="T4" y="T5"/>
              </a:cxn>
              <a:cxn ang="0">
                <a:pos x="T6" y="T7"/>
              </a:cxn>
            </a:cxnLst>
            <a:rect l="0" t="0" r="r" b="b"/>
            <a:pathLst>
              <a:path w="574" h="337">
                <a:moveTo>
                  <a:pt x="0" y="337"/>
                </a:moveTo>
                <a:lnTo>
                  <a:pt x="0" y="0"/>
                </a:lnTo>
                <a:lnTo>
                  <a:pt x="574" y="167"/>
                </a:lnTo>
                <a:lnTo>
                  <a:pt x="0" y="337"/>
                </a:lnTo>
                <a:close/>
              </a:path>
            </a:pathLst>
          </a:custGeom>
          <a:solidFill>
            <a:srgbClr val="8E6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80"/>
          <p:cNvSpPr>
            <a:spLocks/>
          </p:cNvSpPr>
          <p:nvPr/>
        </p:nvSpPr>
        <p:spPr bwMode="auto">
          <a:xfrm>
            <a:off x="535867" y="2463800"/>
            <a:ext cx="228600" cy="133350"/>
          </a:xfrm>
          <a:custGeom>
            <a:avLst/>
            <a:gdLst>
              <a:gd name="T0" fmla="*/ 574 w 574"/>
              <a:gd name="T1" fmla="*/ 337 h 337"/>
              <a:gd name="T2" fmla="*/ 0 w 574"/>
              <a:gd name="T3" fmla="*/ 167 h 337"/>
              <a:gd name="T4" fmla="*/ 574 w 574"/>
              <a:gd name="T5" fmla="*/ 0 h 337"/>
              <a:gd name="T6" fmla="*/ 574 w 574"/>
              <a:gd name="T7" fmla="*/ 337 h 337"/>
            </a:gdLst>
            <a:ahLst/>
            <a:cxnLst>
              <a:cxn ang="0">
                <a:pos x="T0" y="T1"/>
              </a:cxn>
              <a:cxn ang="0">
                <a:pos x="T2" y="T3"/>
              </a:cxn>
              <a:cxn ang="0">
                <a:pos x="T4" y="T5"/>
              </a:cxn>
              <a:cxn ang="0">
                <a:pos x="T6" y="T7"/>
              </a:cxn>
            </a:cxnLst>
            <a:rect l="0" t="0" r="r" b="b"/>
            <a:pathLst>
              <a:path w="574" h="337">
                <a:moveTo>
                  <a:pt x="574" y="337"/>
                </a:moveTo>
                <a:lnTo>
                  <a:pt x="0" y="167"/>
                </a:lnTo>
                <a:lnTo>
                  <a:pt x="574" y="0"/>
                </a:lnTo>
                <a:lnTo>
                  <a:pt x="574" y="337"/>
                </a:lnTo>
                <a:close/>
              </a:path>
            </a:pathLst>
          </a:custGeom>
          <a:solidFill>
            <a:srgbClr val="8E6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81"/>
          <p:cNvSpPr>
            <a:spLocks/>
          </p:cNvSpPr>
          <p:nvPr/>
        </p:nvSpPr>
        <p:spPr bwMode="auto">
          <a:xfrm>
            <a:off x="1456617" y="3328987"/>
            <a:ext cx="228600" cy="133350"/>
          </a:xfrm>
          <a:custGeom>
            <a:avLst/>
            <a:gdLst>
              <a:gd name="T0" fmla="*/ 0 w 574"/>
              <a:gd name="T1" fmla="*/ 337 h 337"/>
              <a:gd name="T2" fmla="*/ 0 w 574"/>
              <a:gd name="T3" fmla="*/ 0 h 337"/>
              <a:gd name="T4" fmla="*/ 574 w 574"/>
              <a:gd name="T5" fmla="*/ 166 h 337"/>
              <a:gd name="T6" fmla="*/ 0 w 574"/>
              <a:gd name="T7" fmla="*/ 337 h 337"/>
            </a:gdLst>
            <a:ahLst/>
            <a:cxnLst>
              <a:cxn ang="0">
                <a:pos x="T0" y="T1"/>
              </a:cxn>
              <a:cxn ang="0">
                <a:pos x="T2" y="T3"/>
              </a:cxn>
              <a:cxn ang="0">
                <a:pos x="T4" y="T5"/>
              </a:cxn>
              <a:cxn ang="0">
                <a:pos x="T6" y="T7"/>
              </a:cxn>
            </a:cxnLst>
            <a:rect l="0" t="0" r="r" b="b"/>
            <a:pathLst>
              <a:path w="574" h="337">
                <a:moveTo>
                  <a:pt x="0" y="337"/>
                </a:moveTo>
                <a:lnTo>
                  <a:pt x="0" y="0"/>
                </a:lnTo>
                <a:lnTo>
                  <a:pt x="574" y="166"/>
                </a:lnTo>
                <a:lnTo>
                  <a:pt x="0" y="337"/>
                </a:lnTo>
                <a:close/>
              </a:path>
            </a:pathLst>
          </a:custGeom>
          <a:solidFill>
            <a:srgbClr val="9E3235"/>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82"/>
          <p:cNvSpPr>
            <a:spLocks/>
          </p:cNvSpPr>
          <p:nvPr/>
        </p:nvSpPr>
        <p:spPr bwMode="auto">
          <a:xfrm>
            <a:off x="535867" y="3328987"/>
            <a:ext cx="228600" cy="133350"/>
          </a:xfrm>
          <a:custGeom>
            <a:avLst/>
            <a:gdLst>
              <a:gd name="T0" fmla="*/ 574 w 574"/>
              <a:gd name="T1" fmla="*/ 337 h 337"/>
              <a:gd name="T2" fmla="*/ 0 w 574"/>
              <a:gd name="T3" fmla="*/ 166 h 337"/>
              <a:gd name="T4" fmla="*/ 574 w 574"/>
              <a:gd name="T5" fmla="*/ 0 h 337"/>
              <a:gd name="T6" fmla="*/ 574 w 574"/>
              <a:gd name="T7" fmla="*/ 337 h 337"/>
            </a:gdLst>
            <a:ahLst/>
            <a:cxnLst>
              <a:cxn ang="0">
                <a:pos x="T0" y="T1"/>
              </a:cxn>
              <a:cxn ang="0">
                <a:pos x="T2" y="T3"/>
              </a:cxn>
              <a:cxn ang="0">
                <a:pos x="T4" y="T5"/>
              </a:cxn>
              <a:cxn ang="0">
                <a:pos x="T6" y="T7"/>
              </a:cxn>
            </a:cxnLst>
            <a:rect l="0" t="0" r="r" b="b"/>
            <a:pathLst>
              <a:path w="574" h="337">
                <a:moveTo>
                  <a:pt x="574" y="337"/>
                </a:moveTo>
                <a:lnTo>
                  <a:pt x="0" y="166"/>
                </a:lnTo>
                <a:lnTo>
                  <a:pt x="574" y="0"/>
                </a:lnTo>
                <a:lnTo>
                  <a:pt x="574" y="337"/>
                </a:lnTo>
                <a:close/>
              </a:path>
            </a:pathLst>
          </a:custGeom>
          <a:solidFill>
            <a:srgbClr val="9E3235"/>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104"/>
          <p:cNvSpPr>
            <a:spLocks/>
          </p:cNvSpPr>
          <p:nvPr/>
        </p:nvSpPr>
        <p:spPr bwMode="auto">
          <a:xfrm>
            <a:off x="535867" y="3394075"/>
            <a:ext cx="1149350" cy="939800"/>
          </a:xfrm>
          <a:custGeom>
            <a:avLst/>
            <a:gdLst>
              <a:gd name="T0" fmla="*/ 0 w 2896"/>
              <a:gd name="T1" fmla="*/ 1935 h 2365"/>
              <a:gd name="T2" fmla="*/ 1448 w 2896"/>
              <a:gd name="T3" fmla="*/ 2365 h 2365"/>
              <a:gd name="T4" fmla="*/ 2896 w 2896"/>
              <a:gd name="T5" fmla="*/ 1935 h 2365"/>
              <a:gd name="T6" fmla="*/ 2896 w 2896"/>
              <a:gd name="T7" fmla="*/ 0 h 2365"/>
              <a:gd name="T8" fmla="*/ 1448 w 2896"/>
              <a:gd name="T9" fmla="*/ 430 h 2365"/>
              <a:gd name="T10" fmla="*/ 0 w 2896"/>
              <a:gd name="T11" fmla="*/ 0 h 2365"/>
              <a:gd name="T12" fmla="*/ 0 w 2896"/>
              <a:gd name="T13" fmla="*/ 1935 h 2365"/>
            </a:gdLst>
            <a:ahLst/>
            <a:cxnLst>
              <a:cxn ang="0">
                <a:pos x="T0" y="T1"/>
              </a:cxn>
              <a:cxn ang="0">
                <a:pos x="T2" y="T3"/>
              </a:cxn>
              <a:cxn ang="0">
                <a:pos x="T4" y="T5"/>
              </a:cxn>
              <a:cxn ang="0">
                <a:pos x="T6" y="T7"/>
              </a:cxn>
              <a:cxn ang="0">
                <a:pos x="T8" y="T9"/>
              </a:cxn>
              <a:cxn ang="0">
                <a:pos x="T10" y="T11"/>
              </a:cxn>
              <a:cxn ang="0">
                <a:pos x="T12" y="T13"/>
              </a:cxn>
            </a:cxnLst>
            <a:rect l="0" t="0" r="r" b="b"/>
            <a:pathLst>
              <a:path w="2896" h="2365">
                <a:moveTo>
                  <a:pt x="0" y="1935"/>
                </a:moveTo>
                <a:lnTo>
                  <a:pt x="1448" y="2365"/>
                </a:lnTo>
                <a:lnTo>
                  <a:pt x="2896" y="1935"/>
                </a:lnTo>
                <a:lnTo>
                  <a:pt x="2896" y="0"/>
                </a:lnTo>
                <a:lnTo>
                  <a:pt x="1448" y="430"/>
                </a:lnTo>
                <a:lnTo>
                  <a:pt x="0" y="0"/>
                </a:lnTo>
                <a:lnTo>
                  <a:pt x="0" y="1935"/>
                </a:ln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105"/>
          <p:cNvSpPr>
            <a:spLocks/>
          </p:cNvSpPr>
          <p:nvPr/>
        </p:nvSpPr>
        <p:spPr bwMode="auto">
          <a:xfrm>
            <a:off x="535867" y="3394075"/>
            <a:ext cx="574675" cy="939800"/>
          </a:xfrm>
          <a:custGeom>
            <a:avLst/>
            <a:gdLst>
              <a:gd name="T0" fmla="*/ 1448 w 1448"/>
              <a:gd name="T1" fmla="*/ 2365 h 2365"/>
              <a:gd name="T2" fmla="*/ 1448 w 1448"/>
              <a:gd name="T3" fmla="*/ 2365 h 2365"/>
              <a:gd name="T4" fmla="*/ 574 w 1448"/>
              <a:gd name="T5" fmla="*/ 2105 h 2365"/>
              <a:gd name="T6" fmla="*/ 0 w 1448"/>
              <a:gd name="T7" fmla="*/ 1935 h 2365"/>
              <a:gd name="T8" fmla="*/ 0 w 1448"/>
              <a:gd name="T9" fmla="*/ 0 h 2365"/>
              <a:gd name="T10" fmla="*/ 1448 w 1448"/>
              <a:gd name="T11" fmla="*/ 430 h 2365"/>
              <a:gd name="T12" fmla="*/ 1448 w 1448"/>
              <a:gd name="T13" fmla="*/ 2365 h 2365"/>
            </a:gdLst>
            <a:ahLst/>
            <a:cxnLst>
              <a:cxn ang="0">
                <a:pos x="T0" y="T1"/>
              </a:cxn>
              <a:cxn ang="0">
                <a:pos x="T2" y="T3"/>
              </a:cxn>
              <a:cxn ang="0">
                <a:pos x="T4" y="T5"/>
              </a:cxn>
              <a:cxn ang="0">
                <a:pos x="T6" y="T7"/>
              </a:cxn>
              <a:cxn ang="0">
                <a:pos x="T8" y="T9"/>
              </a:cxn>
              <a:cxn ang="0">
                <a:pos x="T10" y="T11"/>
              </a:cxn>
              <a:cxn ang="0">
                <a:pos x="T12" y="T13"/>
              </a:cxn>
            </a:cxnLst>
            <a:rect l="0" t="0" r="r" b="b"/>
            <a:pathLst>
              <a:path w="1448" h="2365">
                <a:moveTo>
                  <a:pt x="1448" y="2365"/>
                </a:moveTo>
                <a:lnTo>
                  <a:pt x="1448" y="2365"/>
                </a:lnTo>
                <a:lnTo>
                  <a:pt x="574" y="2105"/>
                </a:lnTo>
                <a:lnTo>
                  <a:pt x="0" y="1935"/>
                </a:lnTo>
                <a:lnTo>
                  <a:pt x="0" y="0"/>
                </a:lnTo>
                <a:lnTo>
                  <a:pt x="1448" y="430"/>
                </a:lnTo>
                <a:lnTo>
                  <a:pt x="1448" y="2365"/>
                </a:lnTo>
                <a:close/>
              </a:path>
            </a:pathLst>
          </a:custGeom>
          <a:solidFill>
            <a:srgbClr val="92D050"/>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TextBox 99"/>
          <p:cNvSpPr txBox="1"/>
          <p:nvPr/>
        </p:nvSpPr>
        <p:spPr>
          <a:xfrm>
            <a:off x="457200" y="3541617"/>
            <a:ext cx="726482" cy="646331"/>
          </a:xfrm>
          <a:prstGeom prst="rect">
            <a:avLst/>
          </a:prstGeom>
        </p:spPr>
        <p:txBody>
          <a:bodyPr wrap="square" anchor="ctr">
            <a:spAutoFit/>
            <a:scene3d>
              <a:camera prst="perspectiveHeroicExtremeLeftFacing">
                <a:rot lat="1200000" lon="2358725" rev="0"/>
              </a:camera>
              <a:lightRig rig="threePt" dir="t"/>
            </a:scene3d>
          </a:bodyPr>
          <a:lstStyle>
            <a:defPPr>
              <a:defRPr lang="en-US"/>
            </a:defPPr>
            <a:lvl1pPr algn="ctr">
              <a:defRPr sz="360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03</a:t>
            </a:r>
          </a:p>
        </p:txBody>
      </p:sp>
      <p:sp>
        <p:nvSpPr>
          <p:cNvPr id="101" name="Freeform 83"/>
          <p:cNvSpPr>
            <a:spLocks/>
          </p:cNvSpPr>
          <p:nvPr/>
        </p:nvSpPr>
        <p:spPr bwMode="auto">
          <a:xfrm>
            <a:off x="1456617" y="4214812"/>
            <a:ext cx="228600" cy="134938"/>
          </a:xfrm>
          <a:custGeom>
            <a:avLst/>
            <a:gdLst>
              <a:gd name="T0" fmla="*/ 0 w 574"/>
              <a:gd name="T1" fmla="*/ 337 h 337"/>
              <a:gd name="T2" fmla="*/ 0 w 574"/>
              <a:gd name="T3" fmla="*/ 0 h 337"/>
              <a:gd name="T4" fmla="*/ 574 w 574"/>
              <a:gd name="T5" fmla="*/ 166 h 337"/>
              <a:gd name="T6" fmla="*/ 0 w 574"/>
              <a:gd name="T7" fmla="*/ 337 h 337"/>
            </a:gdLst>
            <a:ahLst/>
            <a:cxnLst>
              <a:cxn ang="0">
                <a:pos x="T0" y="T1"/>
              </a:cxn>
              <a:cxn ang="0">
                <a:pos x="T2" y="T3"/>
              </a:cxn>
              <a:cxn ang="0">
                <a:pos x="T4" y="T5"/>
              </a:cxn>
              <a:cxn ang="0">
                <a:pos x="T6" y="T7"/>
              </a:cxn>
            </a:cxnLst>
            <a:rect l="0" t="0" r="r" b="b"/>
            <a:pathLst>
              <a:path w="574" h="337">
                <a:moveTo>
                  <a:pt x="0" y="337"/>
                </a:moveTo>
                <a:lnTo>
                  <a:pt x="0" y="0"/>
                </a:lnTo>
                <a:lnTo>
                  <a:pt x="574" y="166"/>
                </a:lnTo>
                <a:lnTo>
                  <a:pt x="0" y="337"/>
                </a:lnTo>
                <a:close/>
              </a:path>
            </a:pathLst>
          </a:custGeom>
          <a:solidFill>
            <a:srgbClr val="003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84"/>
          <p:cNvSpPr>
            <a:spLocks/>
          </p:cNvSpPr>
          <p:nvPr/>
        </p:nvSpPr>
        <p:spPr bwMode="auto">
          <a:xfrm>
            <a:off x="535867" y="4214812"/>
            <a:ext cx="228600" cy="134938"/>
          </a:xfrm>
          <a:custGeom>
            <a:avLst/>
            <a:gdLst>
              <a:gd name="T0" fmla="*/ 574 w 574"/>
              <a:gd name="T1" fmla="*/ 337 h 337"/>
              <a:gd name="T2" fmla="*/ 0 w 574"/>
              <a:gd name="T3" fmla="*/ 166 h 337"/>
              <a:gd name="T4" fmla="*/ 574 w 574"/>
              <a:gd name="T5" fmla="*/ 0 h 337"/>
              <a:gd name="T6" fmla="*/ 574 w 574"/>
              <a:gd name="T7" fmla="*/ 337 h 337"/>
            </a:gdLst>
            <a:ahLst/>
            <a:cxnLst>
              <a:cxn ang="0">
                <a:pos x="T0" y="T1"/>
              </a:cxn>
              <a:cxn ang="0">
                <a:pos x="T2" y="T3"/>
              </a:cxn>
              <a:cxn ang="0">
                <a:pos x="T4" y="T5"/>
              </a:cxn>
              <a:cxn ang="0">
                <a:pos x="T6" y="T7"/>
              </a:cxn>
            </a:cxnLst>
            <a:rect l="0" t="0" r="r" b="b"/>
            <a:pathLst>
              <a:path w="574" h="337">
                <a:moveTo>
                  <a:pt x="574" y="337"/>
                </a:moveTo>
                <a:lnTo>
                  <a:pt x="0" y="166"/>
                </a:lnTo>
                <a:lnTo>
                  <a:pt x="574" y="0"/>
                </a:lnTo>
                <a:lnTo>
                  <a:pt x="574" y="337"/>
                </a:lnTo>
                <a:close/>
              </a:path>
            </a:pathLst>
          </a:custGeom>
          <a:solidFill>
            <a:srgbClr val="003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108"/>
          <p:cNvSpPr>
            <a:spLocks/>
          </p:cNvSpPr>
          <p:nvPr/>
        </p:nvSpPr>
        <p:spPr bwMode="auto">
          <a:xfrm>
            <a:off x="533400" y="4259262"/>
            <a:ext cx="1149350" cy="938213"/>
          </a:xfrm>
          <a:custGeom>
            <a:avLst/>
            <a:gdLst>
              <a:gd name="T0" fmla="*/ 0 w 2896"/>
              <a:gd name="T1" fmla="*/ 1935 h 2364"/>
              <a:gd name="T2" fmla="*/ 1448 w 2896"/>
              <a:gd name="T3" fmla="*/ 2364 h 2364"/>
              <a:gd name="T4" fmla="*/ 2896 w 2896"/>
              <a:gd name="T5" fmla="*/ 1935 h 2364"/>
              <a:gd name="T6" fmla="*/ 2896 w 2896"/>
              <a:gd name="T7" fmla="*/ 0 h 2364"/>
              <a:gd name="T8" fmla="*/ 1448 w 2896"/>
              <a:gd name="T9" fmla="*/ 431 h 2364"/>
              <a:gd name="T10" fmla="*/ 0 w 2896"/>
              <a:gd name="T11" fmla="*/ 0 h 2364"/>
              <a:gd name="T12" fmla="*/ 0 w 2896"/>
              <a:gd name="T13" fmla="*/ 1935 h 2364"/>
            </a:gdLst>
            <a:ahLst/>
            <a:cxnLst>
              <a:cxn ang="0">
                <a:pos x="T0" y="T1"/>
              </a:cxn>
              <a:cxn ang="0">
                <a:pos x="T2" y="T3"/>
              </a:cxn>
              <a:cxn ang="0">
                <a:pos x="T4" y="T5"/>
              </a:cxn>
              <a:cxn ang="0">
                <a:pos x="T6" y="T7"/>
              </a:cxn>
              <a:cxn ang="0">
                <a:pos x="T8" y="T9"/>
              </a:cxn>
              <a:cxn ang="0">
                <a:pos x="T10" y="T11"/>
              </a:cxn>
              <a:cxn ang="0">
                <a:pos x="T12" y="T13"/>
              </a:cxn>
            </a:cxnLst>
            <a:rect l="0" t="0" r="r" b="b"/>
            <a:pathLst>
              <a:path w="2896" h="2364">
                <a:moveTo>
                  <a:pt x="0" y="1935"/>
                </a:moveTo>
                <a:lnTo>
                  <a:pt x="1448" y="2364"/>
                </a:lnTo>
                <a:lnTo>
                  <a:pt x="2896" y="1935"/>
                </a:lnTo>
                <a:lnTo>
                  <a:pt x="2896" y="0"/>
                </a:lnTo>
                <a:lnTo>
                  <a:pt x="1448" y="431"/>
                </a:lnTo>
                <a:lnTo>
                  <a:pt x="0" y="0"/>
                </a:lnTo>
                <a:lnTo>
                  <a:pt x="0" y="1935"/>
                </a:lnTo>
                <a:close/>
              </a:path>
            </a:pathLst>
          </a:custGeom>
          <a:solidFill>
            <a:schemeClr val="tx2">
              <a:lumMod val="60000"/>
              <a:lumOff val="4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04" name="Freeform 109"/>
          <p:cNvSpPr>
            <a:spLocks/>
          </p:cNvSpPr>
          <p:nvPr/>
        </p:nvSpPr>
        <p:spPr bwMode="auto">
          <a:xfrm>
            <a:off x="533400" y="4259262"/>
            <a:ext cx="574675" cy="938213"/>
          </a:xfrm>
          <a:custGeom>
            <a:avLst/>
            <a:gdLst>
              <a:gd name="T0" fmla="*/ 1448 w 1448"/>
              <a:gd name="T1" fmla="*/ 2364 h 2364"/>
              <a:gd name="T2" fmla="*/ 1448 w 1448"/>
              <a:gd name="T3" fmla="*/ 2364 h 2364"/>
              <a:gd name="T4" fmla="*/ 574 w 1448"/>
              <a:gd name="T5" fmla="*/ 2105 h 2364"/>
              <a:gd name="T6" fmla="*/ 0 w 1448"/>
              <a:gd name="T7" fmla="*/ 1935 h 2364"/>
              <a:gd name="T8" fmla="*/ 0 w 1448"/>
              <a:gd name="T9" fmla="*/ 0 h 2364"/>
              <a:gd name="T10" fmla="*/ 1448 w 1448"/>
              <a:gd name="T11" fmla="*/ 431 h 2364"/>
              <a:gd name="T12" fmla="*/ 1448 w 1448"/>
              <a:gd name="T13" fmla="*/ 2364 h 2364"/>
            </a:gdLst>
            <a:ahLst/>
            <a:cxnLst>
              <a:cxn ang="0">
                <a:pos x="T0" y="T1"/>
              </a:cxn>
              <a:cxn ang="0">
                <a:pos x="T2" y="T3"/>
              </a:cxn>
              <a:cxn ang="0">
                <a:pos x="T4" y="T5"/>
              </a:cxn>
              <a:cxn ang="0">
                <a:pos x="T6" y="T7"/>
              </a:cxn>
              <a:cxn ang="0">
                <a:pos x="T8" y="T9"/>
              </a:cxn>
              <a:cxn ang="0">
                <a:pos x="T10" y="T11"/>
              </a:cxn>
              <a:cxn ang="0">
                <a:pos x="T12" y="T13"/>
              </a:cxn>
            </a:cxnLst>
            <a:rect l="0" t="0" r="r" b="b"/>
            <a:pathLst>
              <a:path w="1448" h="2364">
                <a:moveTo>
                  <a:pt x="1448" y="2364"/>
                </a:moveTo>
                <a:lnTo>
                  <a:pt x="1448" y="2364"/>
                </a:lnTo>
                <a:lnTo>
                  <a:pt x="574" y="2105"/>
                </a:lnTo>
                <a:lnTo>
                  <a:pt x="0" y="1935"/>
                </a:lnTo>
                <a:lnTo>
                  <a:pt x="0" y="0"/>
                </a:lnTo>
                <a:lnTo>
                  <a:pt x="1448" y="431"/>
                </a:lnTo>
                <a:lnTo>
                  <a:pt x="1448" y="2364"/>
                </a:lnTo>
                <a:close/>
              </a:path>
            </a:pathLst>
          </a:custGeom>
          <a:solidFill>
            <a:srgbClr val="00B0F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05" name="TextBox 104"/>
          <p:cNvSpPr txBox="1"/>
          <p:nvPr/>
        </p:nvSpPr>
        <p:spPr>
          <a:xfrm>
            <a:off x="533400" y="4451350"/>
            <a:ext cx="595036" cy="646331"/>
          </a:xfrm>
          <a:prstGeom prst="rect">
            <a:avLst/>
          </a:prstGeom>
        </p:spPr>
        <p:txBody>
          <a:bodyPr wrap="square" lIns="0" rIns="0" anchor="ctr">
            <a:spAutoFit/>
            <a:scene3d>
              <a:camera prst="perspectiveHeroicExtremeLeftFacing">
                <a:rot lat="1200000" lon="2358725" rev="0"/>
              </a:camera>
              <a:lightRig rig="threePt" dir="t"/>
            </a:scene3d>
          </a:bodyPr>
          <a:lstStyle>
            <a:defPPr>
              <a:defRPr lang="en-US"/>
            </a:defPPr>
            <a:lvl1pPr algn="ctr">
              <a:defRPr sz="360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04</a:t>
            </a:r>
          </a:p>
        </p:txBody>
      </p:sp>
      <p:sp>
        <p:nvSpPr>
          <p:cNvPr id="111" name="Freeform 94"/>
          <p:cNvSpPr>
            <a:spLocks/>
          </p:cNvSpPr>
          <p:nvPr/>
        </p:nvSpPr>
        <p:spPr bwMode="auto">
          <a:xfrm>
            <a:off x="770817" y="1638300"/>
            <a:ext cx="346075" cy="234208"/>
          </a:xfrm>
          <a:custGeom>
            <a:avLst/>
            <a:gdLst>
              <a:gd name="T0" fmla="*/ 874 w 874"/>
              <a:gd name="T1" fmla="*/ 1110 h 1110"/>
              <a:gd name="T2" fmla="*/ 0 w 874"/>
              <a:gd name="T3" fmla="*/ 851 h 1110"/>
              <a:gd name="T4" fmla="*/ 0 w 874"/>
              <a:gd name="T5" fmla="*/ 0 h 1110"/>
              <a:gd name="T6" fmla="*/ 874 w 874"/>
              <a:gd name="T7" fmla="*/ 260 h 1110"/>
              <a:gd name="T8" fmla="*/ 874 w 874"/>
              <a:gd name="T9" fmla="*/ 1110 h 1110"/>
            </a:gdLst>
            <a:ahLst/>
            <a:cxnLst>
              <a:cxn ang="0">
                <a:pos x="T0" y="T1"/>
              </a:cxn>
              <a:cxn ang="0">
                <a:pos x="T2" y="T3"/>
              </a:cxn>
              <a:cxn ang="0">
                <a:pos x="T4" y="T5"/>
              </a:cxn>
              <a:cxn ang="0">
                <a:pos x="T6" y="T7"/>
              </a:cxn>
              <a:cxn ang="0">
                <a:pos x="T8" y="T9"/>
              </a:cxn>
            </a:cxnLst>
            <a:rect l="0" t="0" r="r" b="b"/>
            <a:pathLst>
              <a:path w="874" h="1110">
                <a:moveTo>
                  <a:pt x="874" y="1110"/>
                </a:moveTo>
                <a:lnTo>
                  <a:pt x="0" y="851"/>
                </a:lnTo>
                <a:lnTo>
                  <a:pt x="0" y="0"/>
                </a:lnTo>
                <a:lnTo>
                  <a:pt x="874" y="260"/>
                </a:lnTo>
                <a:lnTo>
                  <a:pt x="874" y="1110"/>
                </a:lnTo>
                <a:close/>
              </a:path>
            </a:pathLst>
          </a:custGeom>
          <a:solidFill>
            <a:srgbClr val="DF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150"/>
          <p:cNvSpPr/>
          <p:nvPr/>
        </p:nvSpPr>
        <p:spPr>
          <a:xfrm>
            <a:off x="344830" y="1134533"/>
            <a:ext cx="1564059" cy="38946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ctr" rtl="0" hangingPunct="0">
              <a:lnSpc>
                <a:spcPct val="100000"/>
              </a:lnSpc>
              <a:buNone/>
              <a:tabLst/>
            </a:pPr>
            <a:r>
              <a:rPr lang="en-US" sz="2000" b="1" dirty="0" smtClean="0">
                <a:latin typeface="Arial" pitchFamily="34"/>
                <a:ea typeface="Arial Unicode MS" pitchFamily="2"/>
                <a:cs typeface="Tahoma" pitchFamily="2"/>
              </a:rPr>
              <a:t>PI1M ZONE</a:t>
            </a:r>
            <a:endParaRPr lang="en-US" sz="2000" b="1" dirty="0">
              <a:latin typeface="Arial" pitchFamily="34"/>
              <a:ea typeface="Arial Unicode MS" pitchFamily="2"/>
              <a:cs typeface="Tahoma" pitchFamily="2"/>
            </a:endParaRPr>
          </a:p>
        </p:txBody>
      </p:sp>
      <p:sp>
        <p:nvSpPr>
          <p:cNvPr id="152" name="Down Arrow 151"/>
          <p:cNvSpPr/>
          <p:nvPr/>
        </p:nvSpPr>
        <p:spPr>
          <a:xfrm rot="16200000">
            <a:off x="2075688" y="2179955"/>
            <a:ext cx="484632" cy="978408"/>
          </a:xfrm>
          <a:prstGeom prst="downArrow">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53" name="Down Arrow 152"/>
          <p:cNvSpPr/>
          <p:nvPr/>
        </p:nvSpPr>
        <p:spPr>
          <a:xfrm rot="16200000">
            <a:off x="2075688" y="3780155"/>
            <a:ext cx="484632" cy="978408"/>
          </a:xfrm>
          <a:prstGeom prst="downArrow">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156"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0494" y="2168731"/>
            <a:ext cx="1538706" cy="734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7"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6632" y="2895600"/>
            <a:ext cx="888619" cy="715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8088" y="3657600"/>
            <a:ext cx="976312" cy="1007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9" name="Down Arrow 158"/>
          <p:cNvSpPr/>
          <p:nvPr/>
        </p:nvSpPr>
        <p:spPr>
          <a:xfrm rot="16200000">
            <a:off x="6342888" y="2207388"/>
            <a:ext cx="484632" cy="978408"/>
          </a:xfrm>
          <a:prstGeom prst="downArrow">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60" name="Down Arrow 159"/>
          <p:cNvSpPr/>
          <p:nvPr/>
        </p:nvSpPr>
        <p:spPr>
          <a:xfrm rot="16200000">
            <a:off x="6342888" y="3807588"/>
            <a:ext cx="484632" cy="978408"/>
          </a:xfrm>
          <a:prstGeom prst="downArrow">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2" name="Rectangle 1"/>
          <p:cNvSpPr/>
          <p:nvPr/>
        </p:nvSpPr>
        <p:spPr>
          <a:xfrm>
            <a:off x="1828800" y="5572780"/>
            <a:ext cx="5486364" cy="523220"/>
          </a:xfrm>
          <a:prstGeom prst="rect">
            <a:avLst/>
          </a:prstGeom>
        </p:spPr>
        <p:txBody>
          <a:bodyPr wrap="square">
            <a:spAutoFit/>
          </a:bodyPr>
          <a:lstStyle/>
          <a:p>
            <a:pPr algn="ctr"/>
            <a:r>
              <a:rPr lang="en-US" sz="1400" dirty="0"/>
              <a:t>Reporting consist of </a:t>
            </a:r>
            <a:r>
              <a:rPr lang="en-US" sz="1400" dirty="0" smtClean="0"/>
              <a:t>Weekly, Monthly, Quarterly &amp; Yearly </a:t>
            </a:r>
          </a:p>
          <a:p>
            <a:pPr algn="ctr"/>
            <a:r>
              <a:rPr lang="en-US" sz="1400" dirty="0" smtClean="0"/>
              <a:t>(Attendance,  Activities, Training, Exam, Certification &amp; Other’s Report )</a:t>
            </a:r>
            <a:endParaRPr lang="en-MY" sz="1400" dirty="0"/>
          </a:p>
        </p:txBody>
      </p:sp>
      <p:sp>
        <p:nvSpPr>
          <p:cNvPr id="3" name="TextBox 2"/>
          <p:cNvSpPr txBox="1"/>
          <p:nvPr/>
        </p:nvSpPr>
        <p:spPr>
          <a:xfrm>
            <a:off x="7396868" y="4704912"/>
            <a:ext cx="1594732" cy="523220"/>
          </a:xfrm>
          <a:prstGeom prst="rect">
            <a:avLst/>
          </a:prstGeom>
          <a:noFill/>
        </p:spPr>
        <p:txBody>
          <a:bodyPr wrap="none" rtlCol="0">
            <a:spAutoFit/>
          </a:bodyPr>
          <a:lstStyle/>
          <a:p>
            <a:pPr algn="just"/>
            <a:r>
              <a:rPr lang="en-US" sz="1400" dirty="0" smtClean="0"/>
              <a:t>Telco’s &amp;</a:t>
            </a:r>
            <a:r>
              <a:rPr lang="en-MY" sz="1400" dirty="0" smtClean="0"/>
              <a:t> Telco’s </a:t>
            </a:r>
          </a:p>
          <a:p>
            <a:pPr algn="just"/>
            <a:r>
              <a:rPr lang="en-MY" sz="1400" dirty="0" smtClean="0"/>
              <a:t>Technology Partner</a:t>
            </a:r>
            <a:endParaRPr lang="en-US" sz="1400" dirty="0" smtClean="0"/>
          </a:p>
        </p:txBody>
      </p:sp>
      <p:sp>
        <p:nvSpPr>
          <p:cNvPr id="161" name="Freeform 76"/>
          <p:cNvSpPr>
            <a:spLocks/>
          </p:cNvSpPr>
          <p:nvPr/>
        </p:nvSpPr>
        <p:spPr bwMode="auto">
          <a:xfrm>
            <a:off x="543284" y="5835650"/>
            <a:ext cx="1149350" cy="336550"/>
          </a:xfrm>
          <a:custGeom>
            <a:avLst/>
            <a:gdLst>
              <a:gd name="T0" fmla="*/ 2896 w 2896"/>
              <a:gd name="T1" fmla="*/ 420 h 851"/>
              <a:gd name="T2" fmla="*/ 1448 w 2896"/>
              <a:gd name="T3" fmla="*/ 0 h 851"/>
              <a:gd name="T4" fmla="*/ 0 w 2896"/>
              <a:gd name="T5" fmla="*/ 420 h 851"/>
              <a:gd name="T6" fmla="*/ 1448 w 2896"/>
              <a:gd name="T7" fmla="*/ 851 h 851"/>
              <a:gd name="T8" fmla="*/ 2896 w 2896"/>
              <a:gd name="T9" fmla="*/ 420 h 851"/>
            </a:gdLst>
            <a:ahLst/>
            <a:cxnLst>
              <a:cxn ang="0">
                <a:pos x="T0" y="T1"/>
              </a:cxn>
              <a:cxn ang="0">
                <a:pos x="T2" y="T3"/>
              </a:cxn>
              <a:cxn ang="0">
                <a:pos x="T4" y="T5"/>
              </a:cxn>
              <a:cxn ang="0">
                <a:pos x="T6" y="T7"/>
              </a:cxn>
              <a:cxn ang="0">
                <a:pos x="T8" y="T9"/>
              </a:cxn>
            </a:cxnLst>
            <a:rect l="0" t="0" r="r" b="b"/>
            <a:pathLst>
              <a:path w="2896" h="851">
                <a:moveTo>
                  <a:pt x="2896" y="420"/>
                </a:moveTo>
                <a:lnTo>
                  <a:pt x="1448" y="0"/>
                </a:lnTo>
                <a:lnTo>
                  <a:pt x="0" y="420"/>
                </a:lnTo>
                <a:lnTo>
                  <a:pt x="1448" y="851"/>
                </a:lnTo>
                <a:lnTo>
                  <a:pt x="2896" y="420"/>
                </a:lnTo>
                <a:close/>
              </a:path>
            </a:pathLst>
          </a:custGeom>
          <a:solidFill>
            <a:srgbClr val="4F6A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92"/>
          <p:cNvSpPr>
            <a:spLocks/>
          </p:cNvSpPr>
          <p:nvPr/>
        </p:nvSpPr>
        <p:spPr bwMode="auto">
          <a:xfrm>
            <a:off x="782361" y="5131722"/>
            <a:ext cx="346075" cy="439738"/>
          </a:xfrm>
          <a:custGeom>
            <a:avLst/>
            <a:gdLst>
              <a:gd name="T0" fmla="*/ 874 w 874"/>
              <a:gd name="T1" fmla="*/ 1111 h 1111"/>
              <a:gd name="T2" fmla="*/ 0 w 874"/>
              <a:gd name="T3" fmla="*/ 851 h 1111"/>
              <a:gd name="T4" fmla="*/ 0 w 874"/>
              <a:gd name="T5" fmla="*/ 0 h 1111"/>
              <a:gd name="T6" fmla="*/ 874 w 874"/>
              <a:gd name="T7" fmla="*/ 260 h 1111"/>
              <a:gd name="T8" fmla="*/ 874 w 874"/>
              <a:gd name="T9" fmla="*/ 1111 h 1111"/>
            </a:gdLst>
            <a:ahLst/>
            <a:cxnLst>
              <a:cxn ang="0">
                <a:pos x="T0" y="T1"/>
              </a:cxn>
              <a:cxn ang="0">
                <a:pos x="T2" y="T3"/>
              </a:cxn>
              <a:cxn ang="0">
                <a:pos x="T4" y="T5"/>
              </a:cxn>
              <a:cxn ang="0">
                <a:pos x="T6" y="T7"/>
              </a:cxn>
              <a:cxn ang="0">
                <a:pos x="T8" y="T9"/>
              </a:cxn>
            </a:cxnLst>
            <a:rect l="0" t="0" r="r" b="b"/>
            <a:pathLst>
              <a:path w="874" h="1111">
                <a:moveTo>
                  <a:pt x="874" y="1111"/>
                </a:moveTo>
                <a:lnTo>
                  <a:pt x="0" y="851"/>
                </a:lnTo>
                <a:lnTo>
                  <a:pt x="0" y="0"/>
                </a:lnTo>
                <a:lnTo>
                  <a:pt x="874" y="260"/>
                </a:lnTo>
                <a:lnTo>
                  <a:pt x="874" y="1111"/>
                </a:lnTo>
                <a:close/>
              </a:path>
            </a:pathLst>
          </a:custGeom>
          <a:solidFill>
            <a:srgbClr val="DF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83"/>
          <p:cNvSpPr>
            <a:spLocks/>
          </p:cNvSpPr>
          <p:nvPr/>
        </p:nvSpPr>
        <p:spPr bwMode="auto">
          <a:xfrm>
            <a:off x="1467094" y="5108533"/>
            <a:ext cx="228600" cy="134938"/>
          </a:xfrm>
          <a:custGeom>
            <a:avLst/>
            <a:gdLst>
              <a:gd name="T0" fmla="*/ 0 w 574"/>
              <a:gd name="T1" fmla="*/ 337 h 337"/>
              <a:gd name="T2" fmla="*/ 0 w 574"/>
              <a:gd name="T3" fmla="*/ 0 h 337"/>
              <a:gd name="T4" fmla="*/ 574 w 574"/>
              <a:gd name="T5" fmla="*/ 166 h 337"/>
              <a:gd name="T6" fmla="*/ 0 w 574"/>
              <a:gd name="T7" fmla="*/ 337 h 337"/>
            </a:gdLst>
            <a:ahLst/>
            <a:cxnLst>
              <a:cxn ang="0">
                <a:pos x="T0" y="T1"/>
              </a:cxn>
              <a:cxn ang="0">
                <a:pos x="T2" y="T3"/>
              </a:cxn>
              <a:cxn ang="0">
                <a:pos x="T4" y="T5"/>
              </a:cxn>
              <a:cxn ang="0">
                <a:pos x="T6" y="T7"/>
              </a:cxn>
            </a:cxnLst>
            <a:rect l="0" t="0" r="r" b="b"/>
            <a:pathLst>
              <a:path w="574" h="337">
                <a:moveTo>
                  <a:pt x="0" y="337"/>
                </a:moveTo>
                <a:lnTo>
                  <a:pt x="0" y="0"/>
                </a:lnTo>
                <a:lnTo>
                  <a:pt x="574" y="166"/>
                </a:lnTo>
                <a:lnTo>
                  <a:pt x="0" y="337"/>
                </a:lnTo>
                <a:close/>
              </a:path>
            </a:pathLst>
          </a:custGeom>
          <a:solidFill>
            <a:srgbClr val="003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84"/>
          <p:cNvSpPr>
            <a:spLocks/>
          </p:cNvSpPr>
          <p:nvPr/>
        </p:nvSpPr>
        <p:spPr bwMode="auto">
          <a:xfrm>
            <a:off x="546344" y="5108533"/>
            <a:ext cx="228600" cy="134938"/>
          </a:xfrm>
          <a:custGeom>
            <a:avLst/>
            <a:gdLst>
              <a:gd name="T0" fmla="*/ 574 w 574"/>
              <a:gd name="T1" fmla="*/ 337 h 337"/>
              <a:gd name="T2" fmla="*/ 0 w 574"/>
              <a:gd name="T3" fmla="*/ 166 h 337"/>
              <a:gd name="T4" fmla="*/ 574 w 574"/>
              <a:gd name="T5" fmla="*/ 0 h 337"/>
              <a:gd name="T6" fmla="*/ 574 w 574"/>
              <a:gd name="T7" fmla="*/ 337 h 337"/>
            </a:gdLst>
            <a:ahLst/>
            <a:cxnLst>
              <a:cxn ang="0">
                <a:pos x="T0" y="T1"/>
              </a:cxn>
              <a:cxn ang="0">
                <a:pos x="T2" y="T3"/>
              </a:cxn>
              <a:cxn ang="0">
                <a:pos x="T4" y="T5"/>
              </a:cxn>
              <a:cxn ang="0">
                <a:pos x="T6" y="T7"/>
              </a:cxn>
            </a:cxnLst>
            <a:rect l="0" t="0" r="r" b="b"/>
            <a:pathLst>
              <a:path w="574" h="337">
                <a:moveTo>
                  <a:pt x="574" y="337"/>
                </a:moveTo>
                <a:lnTo>
                  <a:pt x="0" y="166"/>
                </a:lnTo>
                <a:lnTo>
                  <a:pt x="574" y="0"/>
                </a:lnTo>
                <a:lnTo>
                  <a:pt x="574" y="337"/>
                </a:lnTo>
                <a:close/>
              </a:path>
            </a:pathLst>
          </a:custGeom>
          <a:solidFill>
            <a:srgbClr val="003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108"/>
          <p:cNvSpPr>
            <a:spLocks/>
          </p:cNvSpPr>
          <p:nvPr/>
        </p:nvSpPr>
        <p:spPr bwMode="auto">
          <a:xfrm>
            <a:off x="535867" y="5182504"/>
            <a:ext cx="1149350" cy="938213"/>
          </a:xfrm>
          <a:custGeom>
            <a:avLst/>
            <a:gdLst>
              <a:gd name="T0" fmla="*/ 0 w 2896"/>
              <a:gd name="T1" fmla="*/ 1935 h 2364"/>
              <a:gd name="T2" fmla="*/ 1448 w 2896"/>
              <a:gd name="T3" fmla="*/ 2364 h 2364"/>
              <a:gd name="T4" fmla="*/ 2896 w 2896"/>
              <a:gd name="T5" fmla="*/ 1935 h 2364"/>
              <a:gd name="T6" fmla="*/ 2896 w 2896"/>
              <a:gd name="T7" fmla="*/ 0 h 2364"/>
              <a:gd name="T8" fmla="*/ 1448 w 2896"/>
              <a:gd name="T9" fmla="*/ 431 h 2364"/>
              <a:gd name="T10" fmla="*/ 0 w 2896"/>
              <a:gd name="T11" fmla="*/ 0 h 2364"/>
              <a:gd name="T12" fmla="*/ 0 w 2896"/>
              <a:gd name="T13" fmla="*/ 1935 h 2364"/>
            </a:gdLst>
            <a:ahLst/>
            <a:cxnLst>
              <a:cxn ang="0">
                <a:pos x="T0" y="T1"/>
              </a:cxn>
              <a:cxn ang="0">
                <a:pos x="T2" y="T3"/>
              </a:cxn>
              <a:cxn ang="0">
                <a:pos x="T4" y="T5"/>
              </a:cxn>
              <a:cxn ang="0">
                <a:pos x="T6" y="T7"/>
              </a:cxn>
              <a:cxn ang="0">
                <a:pos x="T8" y="T9"/>
              </a:cxn>
              <a:cxn ang="0">
                <a:pos x="T10" y="T11"/>
              </a:cxn>
              <a:cxn ang="0">
                <a:pos x="T12" y="T13"/>
              </a:cxn>
            </a:cxnLst>
            <a:rect l="0" t="0" r="r" b="b"/>
            <a:pathLst>
              <a:path w="2896" h="2364">
                <a:moveTo>
                  <a:pt x="0" y="1935"/>
                </a:moveTo>
                <a:lnTo>
                  <a:pt x="1448" y="2364"/>
                </a:lnTo>
                <a:lnTo>
                  <a:pt x="2896" y="1935"/>
                </a:lnTo>
                <a:lnTo>
                  <a:pt x="2896" y="0"/>
                </a:lnTo>
                <a:lnTo>
                  <a:pt x="1448" y="431"/>
                </a:lnTo>
                <a:lnTo>
                  <a:pt x="0" y="0"/>
                </a:lnTo>
                <a:lnTo>
                  <a:pt x="0" y="1935"/>
                </a:lnTo>
                <a:close/>
              </a:path>
            </a:pathLst>
          </a:custGeom>
          <a:solidFill>
            <a:srgbClr val="006E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109"/>
          <p:cNvSpPr>
            <a:spLocks/>
          </p:cNvSpPr>
          <p:nvPr/>
        </p:nvSpPr>
        <p:spPr bwMode="auto">
          <a:xfrm>
            <a:off x="546344" y="5213308"/>
            <a:ext cx="574675" cy="938213"/>
          </a:xfrm>
          <a:custGeom>
            <a:avLst/>
            <a:gdLst>
              <a:gd name="T0" fmla="*/ 1448 w 1448"/>
              <a:gd name="T1" fmla="*/ 2364 h 2364"/>
              <a:gd name="T2" fmla="*/ 1448 w 1448"/>
              <a:gd name="T3" fmla="*/ 2364 h 2364"/>
              <a:gd name="T4" fmla="*/ 574 w 1448"/>
              <a:gd name="T5" fmla="*/ 2105 h 2364"/>
              <a:gd name="T6" fmla="*/ 0 w 1448"/>
              <a:gd name="T7" fmla="*/ 1935 h 2364"/>
              <a:gd name="T8" fmla="*/ 0 w 1448"/>
              <a:gd name="T9" fmla="*/ 0 h 2364"/>
              <a:gd name="T10" fmla="*/ 1448 w 1448"/>
              <a:gd name="T11" fmla="*/ 431 h 2364"/>
              <a:gd name="T12" fmla="*/ 1448 w 1448"/>
              <a:gd name="T13" fmla="*/ 2364 h 2364"/>
            </a:gdLst>
            <a:ahLst/>
            <a:cxnLst>
              <a:cxn ang="0">
                <a:pos x="T0" y="T1"/>
              </a:cxn>
              <a:cxn ang="0">
                <a:pos x="T2" y="T3"/>
              </a:cxn>
              <a:cxn ang="0">
                <a:pos x="T4" y="T5"/>
              </a:cxn>
              <a:cxn ang="0">
                <a:pos x="T6" y="T7"/>
              </a:cxn>
              <a:cxn ang="0">
                <a:pos x="T8" y="T9"/>
              </a:cxn>
              <a:cxn ang="0">
                <a:pos x="T10" y="T11"/>
              </a:cxn>
              <a:cxn ang="0">
                <a:pos x="T12" y="T13"/>
              </a:cxn>
            </a:cxnLst>
            <a:rect l="0" t="0" r="r" b="b"/>
            <a:pathLst>
              <a:path w="1448" h="2364">
                <a:moveTo>
                  <a:pt x="1448" y="2364"/>
                </a:moveTo>
                <a:lnTo>
                  <a:pt x="1448" y="2364"/>
                </a:lnTo>
                <a:lnTo>
                  <a:pt x="574" y="2105"/>
                </a:lnTo>
                <a:lnTo>
                  <a:pt x="0" y="1935"/>
                </a:lnTo>
                <a:lnTo>
                  <a:pt x="0" y="0"/>
                </a:lnTo>
                <a:lnTo>
                  <a:pt x="1448" y="431"/>
                </a:lnTo>
                <a:lnTo>
                  <a:pt x="1448" y="2364"/>
                </a:lnTo>
                <a:close/>
              </a:path>
            </a:pathLst>
          </a:custGeom>
          <a:solidFill>
            <a:srgbClr val="007A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TextBox 166"/>
          <p:cNvSpPr txBox="1"/>
          <p:nvPr/>
        </p:nvSpPr>
        <p:spPr>
          <a:xfrm>
            <a:off x="533400" y="5357594"/>
            <a:ext cx="595036" cy="646331"/>
          </a:xfrm>
          <a:prstGeom prst="rect">
            <a:avLst/>
          </a:prstGeom>
        </p:spPr>
        <p:txBody>
          <a:bodyPr wrap="square" lIns="0" rIns="0" anchor="ctr">
            <a:spAutoFit/>
            <a:scene3d>
              <a:camera prst="perspectiveHeroicExtremeLeftFacing">
                <a:rot lat="1200000" lon="2358725" rev="0"/>
              </a:camera>
              <a:lightRig rig="threePt" dir="t"/>
            </a:scene3d>
          </a:bodyPr>
          <a:lstStyle>
            <a:defPPr>
              <a:defRPr lang="en-US"/>
            </a:defPPr>
            <a:lvl1pPr algn="ctr">
              <a:defRPr sz="360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smtClean="0"/>
              <a:t>05</a:t>
            </a:r>
            <a:endParaRPr lang="en-US" dirty="0"/>
          </a:p>
        </p:txBody>
      </p:sp>
      <p:sp>
        <p:nvSpPr>
          <p:cNvPr id="87" name="Freeform 96"/>
          <p:cNvSpPr>
            <a:spLocks/>
          </p:cNvSpPr>
          <p:nvPr/>
        </p:nvSpPr>
        <p:spPr bwMode="auto">
          <a:xfrm>
            <a:off x="546344" y="1699624"/>
            <a:ext cx="1149350" cy="938213"/>
          </a:xfrm>
          <a:custGeom>
            <a:avLst/>
            <a:gdLst>
              <a:gd name="T0" fmla="*/ 0 w 2896"/>
              <a:gd name="T1" fmla="*/ 1934 h 2365"/>
              <a:gd name="T2" fmla="*/ 1448 w 2896"/>
              <a:gd name="T3" fmla="*/ 2365 h 2365"/>
              <a:gd name="T4" fmla="*/ 2896 w 2896"/>
              <a:gd name="T5" fmla="*/ 1934 h 2365"/>
              <a:gd name="T6" fmla="*/ 2896 w 2896"/>
              <a:gd name="T7" fmla="*/ 0 h 2365"/>
              <a:gd name="T8" fmla="*/ 1448 w 2896"/>
              <a:gd name="T9" fmla="*/ 429 h 2365"/>
              <a:gd name="T10" fmla="*/ 0 w 2896"/>
              <a:gd name="T11" fmla="*/ 0 h 2365"/>
              <a:gd name="T12" fmla="*/ 0 w 2896"/>
              <a:gd name="T13" fmla="*/ 1934 h 2365"/>
            </a:gdLst>
            <a:ahLst/>
            <a:cxnLst>
              <a:cxn ang="0">
                <a:pos x="T0" y="T1"/>
              </a:cxn>
              <a:cxn ang="0">
                <a:pos x="T2" y="T3"/>
              </a:cxn>
              <a:cxn ang="0">
                <a:pos x="T4" y="T5"/>
              </a:cxn>
              <a:cxn ang="0">
                <a:pos x="T6" y="T7"/>
              </a:cxn>
              <a:cxn ang="0">
                <a:pos x="T8" y="T9"/>
              </a:cxn>
              <a:cxn ang="0">
                <a:pos x="T10" y="T11"/>
              </a:cxn>
              <a:cxn ang="0">
                <a:pos x="T12" y="T13"/>
              </a:cxn>
            </a:cxnLst>
            <a:rect l="0" t="0" r="r" b="b"/>
            <a:pathLst>
              <a:path w="2896" h="2365">
                <a:moveTo>
                  <a:pt x="0" y="1934"/>
                </a:moveTo>
                <a:lnTo>
                  <a:pt x="1448" y="2365"/>
                </a:lnTo>
                <a:lnTo>
                  <a:pt x="2896" y="1934"/>
                </a:lnTo>
                <a:lnTo>
                  <a:pt x="2896" y="0"/>
                </a:lnTo>
                <a:lnTo>
                  <a:pt x="1448" y="429"/>
                </a:lnTo>
                <a:lnTo>
                  <a:pt x="0" y="0"/>
                </a:lnTo>
                <a:lnTo>
                  <a:pt x="0" y="1934"/>
                </a:lnTo>
                <a:close/>
              </a:path>
            </a:pathLst>
          </a:custGeom>
          <a:solidFill>
            <a:srgbClr val="00B05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93" name="Freeform 100"/>
          <p:cNvSpPr>
            <a:spLocks/>
          </p:cNvSpPr>
          <p:nvPr/>
        </p:nvSpPr>
        <p:spPr bwMode="auto">
          <a:xfrm>
            <a:off x="533400" y="2530475"/>
            <a:ext cx="1149350" cy="938213"/>
          </a:xfrm>
          <a:custGeom>
            <a:avLst/>
            <a:gdLst>
              <a:gd name="T0" fmla="*/ 0 w 2896"/>
              <a:gd name="T1" fmla="*/ 1934 h 2364"/>
              <a:gd name="T2" fmla="*/ 1448 w 2896"/>
              <a:gd name="T3" fmla="*/ 2364 h 2364"/>
              <a:gd name="T4" fmla="*/ 2896 w 2896"/>
              <a:gd name="T5" fmla="*/ 1934 h 2364"/>
              <a:gd name="T6" fmla="*/ 2896 w 2896"/>
              <a:gd name="T7" fmla="*/ 0 h 2364"/>
              <a:gd name="T8" fmla="*/ 1448 w 2896"/>
              <a:gd name="T9" fmla="*/ 429 h 2364"/>
              <a:gd name="T10" fmla="*/ 0 w 2896"/>
              <a:gd name="T11" fmla="*/ 0 h 2364"/>
              <a:gd name="T12" fmla="*/ 0 w 2896"/>
              <a:gd name="T13" fmla="*/ 1934 h 2364"/>
            </a:gdLst>
            <a:ahLst/>
            <a:cxnLst>
              <a:cxn ang="0">
                <a:pos x="T0" y="T1"/>
              </a:cxn>
              <a:cxn ang="0">
                <a:pos x="T2" y="T3"/>
              </a:cxn>
              <a:cxn ang="0">
                <a:pos x="T4" y="T5"/>
              </a:cxn>
              <a:cxn ang="0">
                <a:pos x="T6" y="T7"/>
              </a:cxn>
              <a:cxn ang="0">
                <a:pos x="T8" y="T9"/>
              </a:cxn>
              <a:cxn ang="0">
                <a:pos x="T10" y="T11"/>
              </a:cxn>
              <a:cxn ang="0">
                <a:pos x="T12" y="T13"/>
              </a:cxn>
            </a:cxnLst>
            <a:rect l="0" t="0" r="r" b="b"/>
            <a:pathLst>
              <a:path w="2896" h="2364">
                <a:moveTo>
                  <a:pt x="0" y="1934"/>
                </a:moveTo>
                <a:lnTo>
                  <a:pt x="1448" y="2364"/>
                </a:lnTo>
                <a:lnTo>
                  <a:pt x="2896" y="1934"/>
                </a:lnTo>
                <a:lnTo>
                  <a:pt x="2896" y="0"/>
                </a:lnTo>
                <a:lnTo>
                  <a:pt x="1448" y="429"/>
                </a:lnTo>
                <a:lnTo>
                  <a:pt x="0" y="0"/>
                </a:lnTo>
                <a:lnTo>
                  <a:pt x="0" y="1934"/>
                </a:lnTo>
                <a:close/>
              </a:path>
            </a:pathLst>
          </a:custGeom>
          <a:solidFill>
            <a:srgbClr val="FF990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88" name="Freeform 97"/>
          <p:cNvSpPr>
            <a:spLocks/>
          </p:cNvSpPr>
          <p:nvPr/>
        </p:nvSpPr>
        <p:spPr bwMode="auto">
          <a:xfrm>
            <a:off x="546344" y="1710068"/>
            <a:ext cx="574675" cy="938213"/>
          </a:xfrm>
          <a:custGeom>
            <a:avLst/>
            <a:gdLst>
              <a:gd name="T0" fmla="*/ 1448 w 1448"/>
              <a:gd name="T1" fmla="*/ 2365 h 2365"/>
              <a:gd name="T2" fmla="*/ 1448 w 1448"/>
              <a:gd name="T3" fmla="*/ 2365 h 2365"/>
              <a:gd name="T4" fmla="*/ 574 w 1448"/>
              <a:gd name="T5" fmla="*/ 2105 h 2365"/>
              <a:gd name="T6" fmla="*/ 0 w 1448"/>
              <a:gd name="T7" fmla="*/ 1934 h 2365"/>
              <a:gd name="T8" fmla="*/ 0 w 1448"/>
              <a:gd name="T9" fmla="*/ 0 h 2365"/>
              <a:gd name="T10" fmla="*/ 1448 w 1448"/>
              <a:gd name="T11" fmla="*/ 429 h 2365"/>
              <a:gd name="T12" fmla="*/ 1448 w 1448"/>
              <a:gd name="T13" fmla="*/ 2365 h 2365"/>
            </a:gdLst>
            <a:ahLst/>
            <a:cxnLst>
              <a:cxn ang="0">
                <a:pos x="T0" y="T1"/>
              </a:cxn>
              <a:cxn ang="0">
                <a:pos x="T2" y="T3"/>
              </a:cxn>
              <a:cxn ang="0">
                <a:pos x="T4" y="T5"/>
              </a:cxn>
              <a:cxn ang="0">
                <a:pos x="T6" y="T7"/>
              </a:cxn>
              <a:cxn ang="0">
                <a:pos x="T8" y="T9"/>
              </a:cxn>
              <a:cxn ang="0">
                <a:pos x="T10" y="T11"/>
              </a:cxn>
              <a:cxn ang="0">
                <a:pos x="T12" y="T13"/>
              </a:cxn>
            </a:cxnLst>
            <a:rect l="0" t="0" r="r" b="b"/>
            <a:pathLst>
              <a:path w="1448" h="2365">
                <a:moveTo>
                  <a:pt x="1448" y="2365"/>
                </a:moveTo>
                <a:lnTo>
                  <a:pt x="1448" y="2365"/>
                </a:lnTo>
                <a:lnTo>
                  <a:pt x="574" y="2105"/>
                </a:lnTo>
                <a:lnTo>
                  <a:pt x="0" y="1934"/>
                </a:lnTo>
                <a:lnTo>
                  <a:pt x="0" y="0"/>
                </a:lnTo>
                <a:lnTo>
                  <a:pt x="1448" y="429"/>
                </a:lnTo>
                <a:lnTo>
                  <a:pt x="1448" y="2365"/>
                </a:lnTo>
                <a:close/>
              </a:path>
            </a:pathLst>
          </a:custGeom>
          <a:solidFill>
            <a:srgbClr val="92D05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89" name="TextBox 88"/>
          <p:cNvSpPr txBox="1"/>
          <p:nvPr/>
        </p:nvSpPr>
        <p:spPr>
          <a:xfrm>
            <a:off x="522923" y="1845564"/>
            <a:ext cx="726482" cy="646331"/>
          </a:xfrm>
          <a:prstGeom prst="rect">
            <a:avLst/>
          </a:prstGeom>
        </p:spPr>
        <p:txBody>
          <a:bodyPr wrap="square" anchor="ctr">
            <a:spAutoFit/>
            <a:scene3d>
              <a:camera prst="perspectiveHeroicExtremeLeftFacing">
                <a:rot lat="1200000" lon="2358725" rev="0"/>
              </a:camera>
              <a:lightRig rig="threePt" dir="t"/>
            </a:scene3d>
          </a:bodyPr>
          <a:lstStyle>
            <a:defPPr>
              <a:defRPr lang="en-US"/>
            </a:defPPr>
            <a:lvl1pPr algn="ctr">
              <a:defRPr sz="360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01</a:t>
            </a:r>
          </a:p>
        </p:txBody>
      </p:sp>
      <p:sp>
        <p:nvSpPr>
          <p:cNvPr id="94" name="Freeform 101"/>
          <p:cNvSpPr>
            <a:spLocks/>
          </p:cNvSpPr>
          <p:nvPr/>
        </p:nvSpPr>
        <p:spPr bwMode="auto">
          <a:xfrm>
            <a:off x="542217" y="2505641"/>
            <a:ext cx="574675" cy="938213"/>
          </a:xfrm>
          <a:custGeom>
            <a:avLst/>
            <a:gdLst>
              <a:gd name="T0" fmla="*/ 1448 w 1448"/>
              <a:gd name="T1" fmla="*/ 2364 h 2364"/>
              <a:gd name="T2" fmla="*/ 1448 w 1448"/>
              <a:gd name="T3" fmla="*/ 2364 h 2364"/>
              <a:gd name="T4" fmla="*/ 0 w 1448"/>
              <a:gd name="T5" fmla="*/ 1934 h 2364"/>
              <a:gd name="T6" fmla="*/ 0 w 1448"/>
              <a:gd name="T7" fmla="*/ 0 h 2364"/>
              <a:gd name="T8" fmla="*/ 1448 w 1448"/>
              <a:gd name="T9" fmla="*/ 429 h 2364"/>
              <a:gd name="T10" fmla="*/ 1448 w 1448"/>
              <a:gd name="T11" fmla="*/ 2364 h 2364"/>
            </a:gdLst>
            <a:ahLst/>
            <a:cxnLst>
              <a:cxn ang="0">
                <a:pos x="T0" y="T1"/>
              </a:cxn>
              <a:cxn ang="0">
                <a:pos x="T2" y="T3"/>
              </a:cxn>
              <a:cxn ang="0">
                <a:pos x="T4" y="T5"/>
              </a:cxn>
              <a:cxn ang="0">
                <a:pos x="T6" y="T7"/>
              </a:cxn>
              <a:cxn ang="0">
                <a:pos x="T8" y="T9"/>
              </a:cxn>
              <a:cxn ang="0">
                <a:pos x="T10" y="T11"/>
              </a:cxn>
            </a:cxnLst>
            <a:rect l="0" t="0" r="r" b="b"/>
            <a:pathLst>
              <a:path w="1448" h="2364">
                <a:moveTo>
                  <a:pt x="1448" y="2364"/>
                </a:moveTo>
                <a:lnTo>
                  <a:pt x="1448" y="2364"/>
                </a:lnTo>
                <a:lnTo>
                  <a:pt x="0" y="1934"/>
                </a:lnTo>
                <a:lnTo>
                  <a:pt x="0" y="0"/>
                </a:lnTo>
                <a:lnTo>
                  <a:pt x="1448" y="429"/>
                </a:lnTo>
                <a:lnTo>
                  <a:pt x="1448" y="2364"/>
                </a:lnTo>
                <a:close/>
              </a:path>
            </a:pathLst>
          </a:custGeom>
          <a:solidFill>
            <a:srgbClr val="FFB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TextBox 94"/>
          <p:cNvSpPr txBox="1"/>
          <p:nvPr/>
        </p:nvSpPr>
        <p:spPr>
          <a:xfrm>
            <a:off x="454321" y="2664566"/>
            <a:ext cx="726482" cy="646331"/>
          </a:xfrm>
          <a:prstGeom prst="rect">
            <a:avLst/>
          </a:prstGeom>
        </p:spPr>
        <p:txBody>
          <a:bodyPr wrap="square" anchor="ctr">
            <a:spAutoFit/>
            <a:scene3d>
              <a:camera prst="perspectiveHeroicExtremeLeftFacing">
                <a:rot lat="1200000" lon="2358725" rev="0"/>
              </a:camera>
              <a:lightRig rig="threePt" dir="t"/>
            </a:scene3d>
          </a:bodyPr>
          <a:lstStyle>
            <a:defPPr>
              <a:defRPr lang="en-US"/>
            </a:defPPr>
            <a:lvl1pPr algn="ctr">
              <a:defRPr sz="360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02</a:t>
            </a:r>
          </a:p>
        </p:txBody>
      </p:sp>
      <p:pic>
        <p:nvPicPr>
          <p:cNvPr id="67" name="Picture 6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5200" y="5157685"/>
            <a:ext cx="1917004" cy="481115"/>
          </a:xfrm>
          <a:prstGeom prst="rect">
            <a:avLst/>
          </a:prstGeom>
        </p:spPr>
      </p:pic>
      <p:sp>
        <p:nvSpPr>
          <p:cNvPr id="4" name="Slide Number Placeholder 3"/>
          <p:cNvSpPr>
            <a:spLocks noGrp="1"/>
          </p:cNvSpPr>
          <p:nvPr>
            <p:ph type="sldNum" sz="quarter" idx="12"/>
          </p:nvPr>
        </p:nvSpPr>
        <p:spPr/>
        <p:txBody>
          <a:bodyPr/>
          <a:lstStyle/>
          <a:p>
            <a:pPr>
              <a:defRPr/>
            </a:pPr>
            <a:fld id="{10900C66-51F3-40B7-ADF9-FB7B495E0E52}" type="slidenum">
              <a:rPr lang="en-US" smtClean="0"/>
              <a:pPr>
                <a:defRPr/>
              </a:pPr>
              <a:t>33</a:t>
            </a:fld>
            <a:endParaRPr lang="en-US" dirty="0"/>
          </a:p>
        </p:txBody>
      </p:sp>
    </p:spTree>
    <p:extLst>
      <p:ext uri="{BB962C8B-B14F-4D97-AF65-F5344CB8AC3E}">
        <p14:creationId xmlns:p14="http://schemas.microsoft.com/office/powerpoint/2010/main" val="253096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0"/>
            <a:ext cx="8077200"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Sample monthly progress report</a:t>
            </a:r>
            <a:endParaRPr lang="en-MY" sz="2000" dirty="0">
              <a:solidFill>
                <a:schemeClr val="tx1"/>
              </a:solidFill>
              <a:latin typeface="Arial Black"/>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038" y="1057275"/>
            <a:ext cx="7781925" cy="474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34</a:t>
            </a:fld>
            <a:endParaRPr lang="en-US" dirty="0"/>
          </a:p>
        </p:txBody>
      </p:sp>
    </p:spTree>
    <p:extLst>
      <p:ext uri="{BB962C8B-B14F-4D97-AF65-F5344CB8AC3E}">
        <p14:creationId xmlns:p14="http://schemas.microsoft.com/office/powerpoint/2010/main" val="40866329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8" name="Straight Connector 177"/>
          <p:cNvCxnSpPr/>
          <p:nvPr/>
        </p:nvCxnSpPr>
        <p:spPr>
          <a:xfrm>
            <a:off x="4714876" y="1604994"/>
            <a:ext cx="0" cy="223806"/>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4714876" y="2771001"/>
            <a:ext cx="9524" cy="259333"/>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8" name="Rectangle 227"/>
          <p:cNvSpPr/>
          <p:nvPr/>
        </p:nvSpPr>
        <p:spPr>
          <a:xfrm>
            <a:off x="1214069" y="5591172"/>
            <a:ext cx="1714512" cy="428628"/>
          </a:xfrm>
          <a:prstGeom prst="rect">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100"/>
          </a:p>
        </p:txBody>
      </p:sp>
      <p:sp>
        <p:nvSpPr>
          <p:cNvPr id="5" name="Rectangle 4"/>
          <p:cNvSpPr/>
          <p:nvPr/>
        </p:nvSpPr>
        <p:spPr>
          <a:xfrm>
            <a:off x="3857620" y="1100134"/>
            <a:ext cx="1714512" cy="500066"/>
          </a:xfrm>
          <a:prstGeom prst="rect">
            <a:avLst/>
          </a:prstGeom>
          <a:solidFill>
            <a:schemeClr val="tx1">
              <a:lumMod val="65000"/>
              <a:lumOff val="3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6" name="Flowchart: Decision 5"/>
          <p:cNvSpPr/>
          <p:nvPr/>
        </p:nvSpPr>
        <p:spPr>
          <a:xfrm>
            <a:off x="3786182" y="1819268"/>
            <a:ext cx="1857388" cy="1000132"/>
          </a:xfrm>
          <a:prstGeom prst="flowChartDecision">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chemeClr val="bg1"/>
              </a:solidFill>
            </a:endParaRPr>
          </a:p>
        </p:txBody>
      </p:sp>
      <p:sp>
        <p:nvSpPr>
          <p:cNvPr id="7" name="TextBox 6"/>
          <p:cNvSpPr txBox="1"/>
          <p:nvPr/>
        </p:nvSpPr>
        <p:spPr>
          <a:xfrm>
            <a:off x="3857620" y="2133600"/>
            <a:ext cx="1785950" cy="430887"/>
          </a:xfrm>
          <a:prstGeom prst="rect">
            <a:avLst/>
          </a:prstGeom>
          <a:noFill/>
        </p:spPr>
        <p:txBody>
          <a:bodyPr wrap="square" rtlCol="0">
            <a:spAutoFit/>
          </a:bodyPr>
          <a:lstStyle/>
          <a:p>
            <a:pPr algn="ctr"/>
            <a:r>
              <a:rPr lang="en-US" sz="1100" dirty="0" smtClean="0">
                <a:solidFill>
                  <a:schemeClr val="bg1"/>
                </a:solidFill>
              </a:rPr>
              <a:t>Check </a:t>
            </a:r>
            <a:r>
              <a:rPr lang="en-US" sz="1100" dirty="0">
                <a:solidFill>
                  <a:schemeClr val="bg1"/>
                </a:solidFill>
              </a:rPr>
              <a:t>P</a:t>
            </a:r>
            <a:r>
              <a:rPr lang="en-US" sz="1100" dirty="0" smtClean="0">
                <a:solidFill>
                  <a:schemeClr val="bg1"/>
                </a:solidFill>
              </a:rPr>
              <a:t>articipant</a:t>
            </a:r>
          </a:p>
          <a:p>
            <a:pPr algn="ctr"/>
            <a:r>
              <a:rPr lang="en-US" sz="1100" dirty="0" smtClean="0">
                <a:solidFill>
                  <a:schemeClr val="bg1"/>
                </a:solidFill>
              </a:rPr>
              <a:t>Status </a:t>
            </a:r>
            <a:endParaRPr lang="en-MY" sz="1100" dirty="0">
              <a:solidFill>
                <a:schemeClr val="bg1"/>
              </a:solidFill>
            </a:endParaRPr>
          </a:p>
        </p:txBody>
      </p:sp>
      <p:sp>
        <p:nvSpPr>
          <p:cNvPr id="9" name="TextBox 8"/>
          <p:cNvSpPr txBox="1"/>
          <p:nvPr/>
        </p:nvSpPr>
        <p:spPr>
          <a:xfrm>
            <a:off x="3857620" y="1143000"/>
            <a:ext cx="1714512" cy="430887"/>
          </a:xfrm>
          <a:prstGeom prst="rect">
            <a:avLst/>
          </a:prstGeom>
          <a:no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just"/>
            <a:r>
              <a:rPr lang="en-US" sz="1100" dirty="0" smtClean="0">
                <a:solidFill>
                  <a:schemeClr val="bg1"/>
                </a:solidFill>
              </a:rPr>
              <a:t>Participant Fill a PI1M Registration Program Form </a:t>
            </a:r>
            <a:endParaRPr lang="en-MY" sz="1100" dirty="0">
              <a:solidFill>
                <a:schemeClr val="bg1"/>
              </a:solidFill>
            </a:endParaRPr>
          </a:p>
        </p:txBody>
      </p:sp>
      <p:sp>
        <p:nvSpPr>
          <p:cNvPr id="175" name="TextBox 174"/>
          <p:cNvSpPr txBox="1"/>
          <p:nvPr/>
        </p:nvSpPr>
        <p:spPr>
          <a:xfrm>
            <a:off x="2628888" y="2009001"/>
            <a:ext cx="1143008" cy="276999"/>
          </a:xfrm>
          <a:prstGeom prst="rect">
            <a:avLst/>
          </a:prstGeom>
          <a:noFill/>
        </p:spPr>
        <p:txBody>
          <a:bodyPr wrap="square" rtlCol="0">
            <a:spAutoFit/>
          </a:bodyPr>
          <a:lstStyle/>
          <a:p>
            <a:r>
              <a:rPr lang="en-US" sz="1200" dirty="0" smtClean="0"/>
              <a:t>If No</a:t>
            </a:r>
            <a:endParaRPr lang="en-MY" sz="1200" dirty="0"/>
          </a:p>
        </p:txBody>
      </p:sp>
      <p:sp>
        <p:nvSpPr>
          <p:cNvPr id="176" name="Flowchart: Decision 175"/>
          <p:cNvSpPr/>
          <p:nvPr/>
        </p:nvSpPr>
        <p:spPr>
          <a:xfrm>
            <a:off x="3786182" y="3028928"/>
            <a:ext cx="1857388" cy="1000132"/>
          </a:xfrm>
          <a:prstGeom prst="flowChartDecision">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77" name="TextBox 176"/>
          <p:cNvSpPr txBox="1"/>
          <p:nvPr/>
        </p:nvSpPr>
        <p:spPr>
          <a:xfrm>
            <a:off x="3286116" y="3214582"/>
            <a:ext cx="2928958" cy="600164"/>
          </a:xfrm>
          <a:prstGeom prst="rect">
            <a:avLst/>
          </a:prstGeom>
          <a:noFill/>
        </p:spPr>
        <p:txBody>
          <a:bodyPr wrap="square" rtlCol="0">
            <a:spAutoFit/>
          </a:bodyPr>
          <a:lstStyle/>
          <a:p>
            <a:pPr algn="ctr"/>
            <a:r>
              <a:rPr lang="en-US" sz="1100" dirty="0" smtClean="0">
                <a:solidFill>
                  <a:schemeClr val="bg1"/>
                </a:solidFill>
              </a:rPr>
              <a:t>Confirm </a:t>
            </a:r>
          </a:p>
          <a:p>
            <a:pPr algn="ctr"/>
            <a:r>
              <a:rPr lang="en-US" sz="1100" dirty="0">
                <a:solidFill>
                  <a:schemeClr val="bg1"/>
                </a:solidFill>
              </a:rPr>
              <a:t>T</a:t>
            </a:r>
            <a:r>
              <a:rPr lang="en-US" sz="1100" dirty="0" smtClean="0">
                <a:solidFill>
                  <a:schemeClr val="bg1"/>
                </a:solidFill>
              </a:rPr>
              <a:t>raining Dates &amp; </a:t>
            </a:r>
          </a:p>
          <a:p>
            <a:pPr algn="ctr"/>
            <a:r>
              <a:rPr lang="en-US" sz="1100" dirty="0">
                <a:solidFill>
                  <a:schemeClr val="bg1"/>
                </a:solidFill>
              </a:rPr>
              <a:t>L</a:t>
            </a:r>
            <a:r>
              <a:rPr lang="en-US" sz="1100" dirty="0" smtClean="0">
                <a:solidFill>
                  <a:schemeClr val="bg1"/>
                </a:solidFill>
              </a:rPr>
              <a:t>ocation</a:t>
            </a:r>
            <a:endParaRPr lang="en-MY" sz="1100" dirty="0">
              <a:solidFill>
                <a:schemeClr val="bg1"/>
              </a:solidFill>
            </a:endParaRPr>
          </a:p>
        </p:txBody>
      </p:sp>
      <p:sp>
        <p:nvSpPr>
          <p:cNvPr id="195" name="TextBox 194"/>
          <p:cNvSpPr txBox="1"/>
          <p:nvPr/>
        </p:nvSpPr>
        <p:spPr>
          <a:xfrm>
            <a:off x="4724400" y="2847201"/>
            <a:ext cx="571504" cy="276999"/>
          </a:xfrm>
          <a:prstGeom prst="rect">
            <a:avLst/>
          </a:prstGeom>
          <a:noFill/>
        </p:spPr>
        <p:txBody>
          <a:bodyPr wrap="square" rtlCol="0">
            <a:spAutoFit/>
          </a:bodyPr>
          <a:lstStyle/>
          <a:p>
            <a:r>
              <a:rPr lang="en-US" sz="1200" dirty="0" smtClean="0"/>
              <a:t>If  Yes</a:t>
            </a:r>
            <a:endParaRPr lang="en-MY" sz="1200" dirty="0"/>
          </a:p>
        </p:txBody>
      </p:sp>
      <p:sp>
        <p:nvSpPr>
          <p:cNvPr id="196" name="Flowchart: Decision 195"/>
          <p:cNvSpPr/>
          <p:nvPr/>
        </p:nvSpPr>
        <p:spPr>
          <a:xfrm>
            <a:off x="3786182" y="4267200"/>
            <a:ext cx="1857388" cy="1000132"/>
          </a:xfrm>
          <a:prstGeom prst="flowChartDecision">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100"/>
          </a:p>
        </p:txBody>
      </p:sp>
      <p:sp>
        <p:nvSpPr>
          <p:cNvPr id="197" name="TextBox 196"/>
          <p:cNvSpPr txBox="1"/>
          <p:nvPr/>
        </p:nvSpPr>
        <p:spPr>
          <a:xfrm>
            <a:off x="3821904" y="4648200"/>
            <a:ext cx="1821666" cy="261610"/>
          </a:xfrm>
          <a:prstGeom prst="rect">
            <a:avLst/>
          </a:prstGeom>
          <a:noFill/>
        </p:spPr>
        <p:txBody>
          <a:bodyPr wrap="square" rtlCol="0">
            <a:spAutoFit/>
          </a:bodyPr>
          <a:lstStyle/>
          <a:p>
            <a:pPr algn="ctr"/>
            <a:r>
              <a:rPr lang="en-US" sz="1100" dirty="0" smtClean="0">
                <a:solidFill>
                  <a:schemeClr val="bg1"/>
                </a:solidFill>
              </a:rPr>
              <a:t>Training Class &amp; Exam</a:t>
            </a:r>
            <a:endParaRPr lang="en-MY" sz="1100" dirty="0">
              <a:solidFill>
                <a:schemeClr val="bg1"/>
              </a:solidFill>
            </a:endParaRPr>
          </a:p>
        </p:txBody>
      </p:sp>
      <p:sp>
        <p:nvSpPr>
          <p:cNvPr id="203" name="TextBox 202"/>
          <p:cNvSpPr txBox="1"/>
          <p:nvPr/>
        </p:nvSpPr>
        <p:spPr>
          <a:xfrm>
            <a:off x="802011" y="5560341"/>
            <a:ext cx="2571768" cy="430887"/>
          </a:xfrm>
          <a:prstGeom prst="rect">
            <a:avLst/>
          </a:prstGeom>
          <a:noFill/>
        </p:spPr>
        <p:txBody>
          <a:bodyPr wrap="square" rtlCol="0">
            <a:spAutoFit/>
          </a:bodyPr>
          <a:lstStyle/>
          <a:p>
            <a:pPr algn="ctr"/>
            <a:r>
              <a:rPr lang="en-US" sz="1100" dirty="0" smtClean="0">
                <a:solidFill>
                  <a:schemeClr val="bg1"/>
                </a:solidFill>
              </a:rPr>
              <a:t>Access to Continues </a:t>
            </a:r>
          </a:p>
          <a:p>
            <a:pPr algn="ctr"/>
            <a:r>
              <a:rPr lang="en-US" sz="1100" dirty="0" smtClean="0">
                <a:solidFill>
                  <a:schemeClr val="bg1"/>
                </a:solidFill>
              </a:rPr>
              <a:t>e-Learning</a:t>
            </a:r>
            <a:endParaRPr lang="en-MY" sz="1100" dirty="0">
              <a:solidFill>
                <a:schemeClr val="bg1"/>
              </a:solidFill>
            </a:endParaRPr>
          </a:p>
        </p:txBody>
      </p:sp>
      <p:sp>
        <p:nvSpPr>
          <p:cNvPr id="208" name="Rectangle 207"/>
          <p:cNvSpPr/>
          <p:nvPr/>
        </p:nvSpPr>
        <p:spPr>
          <a:xfrm>
            <a:off x="3857620" y="5562600"/>
            <a:ext cx="1714512" cy="428628"/>
          </a:xfrm>
          <a:prstGeom prst="rect">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100"/>
          </a:p>
        </p:txBody>
      </p:sp>
      <p:cxnSp>
        <p:nvCxnSpPr>
          <p:cNvPr id="225" name="Straight Arrow Connector 224"/>
          <p:cNvCxnSpPr/>
          <p:nvPr/>
        </p:nvCxnSpPr>
        <p:spPr>
          <a:xfrm>
            <a:off x="5572132" y="5804127"/>
            <a:ext cx="857256" cy="1588"/>
          </a:xfrm>
          <a:prstGeom prst="straightConnector1">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6" name="Rectangle 225"/>
          <p:cNvSpPr/>
          <p:nvPr/>
        </p:nvSpPr>
        <p:spPr>
          <a:xfrm>
            <a:off x="6448428" y="5562600"/>
            <a:ext cx="1714512" cy="428628"/>
          </a:xfrm>
          <a:prstGeom prst="rect">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100"/>
          </a:p>
        </p:txBody>
      </p:sp>
      <p:sp>
        <p:nvSpPr>
          <p:cNvPr id="227" name="TextBox 226"/>
          <p:cNvSpPr txBox="1"/>
          <p:nvPr/>
        </p:nvSpPr>
        <p:spPr>
          <a:xfrm>
            <a:off x="6019800" y="5658180"/>
            <a:ext cx="2571768" cy="261610"/>
          </a:xfrm>
          <a:prstGeom prst="rect">
            <a:avLst/>
          </a:prstGeom>
          <a:noFill/>
        </p:spPr>
        <p:txBody>
          <a:bodyPr wrap="square" rtlCol="0">
            <a:spAutoFit/>
          </a:bodyPr>
          <a:lstStyle/>
          <a:p>
            <a:pPr algn="ctr"/>
            <a:r>
              <a:rPr lang="en-US" sz="1100" dirty="0" smtClean="0">
                <a:solidFill>
                  <a:schemeClr val="bg1"/>
                </a:solidFill>
              </a:rPr>
              <a:t>Job Matching Platform</a:t>
            </a:r>
          </a:p>
        </p:txBody>
      </p:sp>
      <p:cxnSp>
        <p:nvCxnSpPr>
          <p:cNvPr id="230" name="Elbow Connector 229"/>
          <p:cNvCxnSpPr/>
          <p:nvPr/>
        </p:nvCxnSpPr>
        <p:spPr>
          <a:xfrm rot="5400000" flipH="1" flipV="1">
            <a:off x="2643174" y="3171804"/>
            <a:ext cx="785818" cy="1500198"/>
          </a:xfrm>
          <a:prstGeom prst="bentConnector2">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2" name="TextBox 231"/>
          <p:cNvSpPr txBox="1"/>
          <p:nvPr/>
        </p:nvSpPr>
        <p:spPr>
          <a:xfrm>
            <a:off x="2500298" y="3100366"/>
            <a:ext cx="1143008" cy="461665"/>
          </a:xfrm>
          <a:prstGeom prst="rect">
            <a:avLst/>
          </a:prstGeom>
          <a:noFill/>
        </p:spPr>
        <p:txBody>
          <a:bodyPr wrap="square" rtlCol="0">
            <a:spAutoFit/>
          </a:bodyPr>
          <a:lstStyle/>
          <a:p>
            <a:pPr algn="ctr"/>
            <a:r>
              <a:rPr lang="en-US" sz="1200" dirty="0" smtClean="0"/>
              <a:t>Reschedule For </a:t>
            </a:r>
            <a:r>
              <a:rPr lang="en-US" sz="1200" dirty="0"/>
              <a:t>N</a:t>
            </a:r>
            <a:r>
              <a:rPr lang="en-US" sz="1200" dirty="0" smtClean="0"/>
              <a:t>ext Training</a:t>
            </a:r>
            <a:endParaRPr lang="en-MY" sz="1200" dirty="0"/>
          </a:p>
        </p:txBody>
      </p:sp>
      <p:sp>
        <p:nvSpPr>
          <p:cNvPr id="233" name="TextBox 232"/>
          <p:cNvSpPr txBox="1"/>
          <p:nvPr/>
        </p:nvSpPr>
        <p:spPr>
          <a:xfrm>
            <a:off x="3857620" y="5285601"/>
            <a:ext cx="857256" cy="276999"/>
          </a:xfrm>
          <a:prstGeom prst="rect">
            <a:avLst/>
          </a:prstGeom>
          <a:noFill/>
        </p:spPr>
        <p:txBody>
          <a:bodyPr wrap="square" rtlCol="0">
            <a:spAutoFit/>
          </a:bodyPr>
          <a:lstStyle/>
          <a:p>
            <a:pPr algn="r"/>
            <a:r>
              <a:rPr lang="en-US" sz="1200" dirty="0" smtClean="0"/>
              <a:t>If Pass</a:t>
            </a:r>
            <a:endParaRPr lang="en-MY" sz="1200" dirty="0"/>
          </a:p>
        </p:txBody>
      </p:sp>
      <p:sp>
        <p:nvSpPr>
          <p:cNvPr id="234" name="TextBox 233"/>
          <p:cNvSpPr txBox="1"/>
          <p:nvPr/>
        </p:nvSpPr>
        <p:spPr>
          <a:xfrm>
            <a:off x="5643570" y="1074003"/>
            <a:ext cx="2786082" cy="830997"/>
          </a:xfrm>
          <a:prstGeom prst="rect">
            <a:avLst/>
          </a:prstGeom>
          <a:noFill/>
        </p:spPr>
        <p:txBody>
          <a:bodyPr wrap="square" rtlCol="0">
            <a:spAutoFit/>
          </a:bodyPr>
          <a:lstStyle/>
          <a:p>
            <a:r>
              <a:rPr lang="en-US" sz="1200" b="1" dirty="0" smtClean="0"/>
              <a:t>Registration</a:t>
            </a:r>
          </a:p>
          <a:p>
            <a:r>
              <a:rPr lang="en-US" sz="1200" b="1" dirty="0" smtClean="0"/>
              <a:t>- </a:t>
            </a:r>
            <a:r>
              <a:rPr lang="en-US" sz="1200" dirty="0" smtClean="0"/>
              <a:t>By online</a:t>
            </a:r>
            <a:r>
              <a:rPr lang="en-US" sz="1200" b="1" dirty="0" smtClean="0"/>
              <a:t> </a:t>
            </a:r>
          </a:p>
          <a:p>
            <a:pPr>
              <a:buFontTx/>
              <a:buChar char="-"/>
            </a:pPr>
            <a:r>
              <a:rPr lang="en-US" sz="1200" dirty="0" smtClean="0"/>
              <a:t> By </a:t>
            </a:r>
            <a:r>
              <a:rPr lang="en-US" sz="1200" dirty="0"/>
              <a:t>w</a:t>
            </a:r>
            <a:r>
              <a:rPr lang="en-US" sz="1200" dirty="0" smtClean="0"/>
              <a:t>alk in to Pi1M or SITS headquarters</a:t>
            </a:r>
          </a:p>
          <a:p>
            <a:pPr>
              <a:buFontTx/>
              <a:buChar char="-"/>
            </a:pPr>
            <a:r>
              <a:rPr lang="en-US" sz="1200" dirty="0" smtClean="0"/>
              <a:t> By Booth event / Road show</a:t>
            </a:r>
            <a:endParaRPr lang="en-MY" sz="1200" dirty="0"/>
          </a:p>
        </p:txBody>
      </p:sp>
      <p:sp>
        <p:nvSpPr>
          <p:cNvPr id="237" name="TextBox 236"/>
          <p:cNvSpPr txBox="1"/>
          <p:nvPr/>
        </p:nvSpPr>
        <p:spPr>
          <a:xfrm>
            <a:off x="3857620" y="5588913"/>
            <a:ext cx="1714512" cy="430887"/>
          </a:xfrm>
          <a:prstGeom prst="rect">
            <a:avLst/>
          </a:prstGeom>
          <a:noFill/>
        </p:spPr>
        <p:txBody>
          <a:bodyPr wrap="square" rtlCol="0">
            <a:spAutoFit/>
          </a:bodyPr>
          <a:lstStyle/>
          <a:p>
            <a:pPr algn="ctr"/>
            <a:r>
              <a:rPr lang="en-US" sz="1100" dirty="0" smtClean="0">
                <a:solidFill>
                  <a:schemeClr val="bg1"/>
                </a:solidFill>
              </a:rPr>
              <a:t>* Participant  Received </a:t>
            </a:r>
          </a:p>
          <a:p>
            <a:pPr algn="ctr"/>
            <a:r>
              <a:rPr lang="en-US" sz="1100" dirty="0">
                <a:solidFill>
                  <a:schemeClr val="bg1"/>
                </a:solidFill>
              </a:rPr>
              <a:t>C</a:t>
            </a:r>
            <a:r>
              <a:rPr lang="en-US" sz="1100" dirty="0" smtClean="0">
                <a:solidFill>
                  <a:schemeClr val="bg1"/>
                </a:solidFill>
              </a:rPr>
              <a:t>ertificate</a:t>
            </a:r>
          </a:p>
        </p:txBody>
      </p:sp>
      <p:sp>
        <p:nvSpPr>
          <p:cNvPr id="239" name="Rectangle 238"/>
          <p:cNvSpPr/>
          <p:nvPr/>
        </p:nvSpPr>
        <p:spPr>
          <a:xfrm>
            <a:off x="1214070" y="4375345"/>
            <a:ext cx="1714512" cy="785818"/>
          </a:xfrm>
          <a:prstGeom prst="rect">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240" name="TextBox 239"/>
          <p:cNvSpPr txBox="1"/>
          <p:nvPr/>
        </p:nvSpPr>
        <p:spPr>
          <a:xfrm>
            <a:off x="1214069" y="4505236"/>
            <a:ext cx="1714512" cy="600164"/>
          </a:xfrm>
          <a:prstGeom prst="rect">
            <a:avLst/>
          </a:prstGeom>
          <a:noFill/>
        </p:spPr>
        <p:txBody>
          <a:bodyPr wrap="square" rtlCol="0">
            <a:spAutoFit/>
          </a:bodyPr>
          <a:lstStyle/>
          <a:p>
            <a:pPr algn="ctr"/>
            <a:r>
              <a:rPr lang="en-US" sz="1100" dirty="0" smtClean="0">
                <a:solidFill>
                  <a:schemeClr val="bg1"/>
                </a:solidFill>
              </a:rPr>
              <a:t>Helpdesk to  Counsel &amp; Assists the Unsuccessful </a:t>
            </a:r>
            <a:r>
              <a:rPr lang="en-US" sz="1100" dirty="0">
                <a:solidFill>
                  <a:schemeClr val="bg1"/>
                </a:solidFill>
              </a:rPr>
              <a:t>P</a:t>
            </a:r>
            <a:r>
              <a:rPr lang="en-US" sz="1100" dirty="0" smtClean="0">
                <a:solidFill>
                  <a:schemeClr val="bg1"/>
                </a:solidFill>
              </a:rPr>
              <a:t>articipant</a:t>
            </a:r>
          </a:p>
        </p:txBody>
      </p:sp>
      <p:sp>
        <p:nvSpPr>
          <p:cNvPr id="250" name="TextBox 249"/>
          <p:cNvSpPr txBox="1"/>
          <p:nvPr/>
        </p:nvSpPr>
        <p:spPr>
          <a:xfrm>
            <a:off x="5643570" y="2032337"/>
            <a:ext cx="2214578" cy="1200329"/>
          </a:xfrm>
          <a:prstGeom prst="rect">
            <a:avLst/>
          </a:prstGeom>
          <a:noFill/>
        </p:spPr>
        <p:txBody>
          <a:bodyPr wrap="square" rtlCol="0">
            <a:spAutoFit/>
          </a:bodyPr>
          <a:lstStyle/>
          <a:p>
            <a:r>
              <a:rPr lang="en-US" sz="1200" b="1" dirty="0" smtClean="0"/>
              <a:t>Minimum </a:t>
            </a:r>
            <a:r>
              <a:rPr lang="en-US" sz="1200" b="1" dirty="0"/>
              <a:t>R</a:t>
            </a:r>
            <a:r>
              <a:rPr lang="en-US" sz="1200" b="1" dirty="0" smtClean="0"/>
              <a:t>equirement</a:t>
            </a:r>
          </a:p>
          <a:p>
            <a:pPr>
              <a:buFontTx/>
              <a:buChar char="-"/>
            </a:pPr>
            <a:r>
              <a:rPr lang="en-US" sz="1200" dirty="0" smtClean="0"/>
              <a:t> Registered </a:t>
            </a:r>
            <a:r>
              <a:rPr lang="en-US" sz="1200" dirty="0"/>
              <a:t>with Pi1M </a:t>
            </a:r>
            <a:endParaRPr lang="en-US" sz="1200" dirty="0" smtClean="0"/>
          </a:p>
          <a:p>
            <a:pPr>
              <a:buFontTx/>
              <a:buChar char="-"/>
            </a:pPr>
            <a:r>
              <a:rPr lang="en-US" sz="1200" dirty="0" smtClean="0"/>
              <a:t> PC Literate</a:t>
            </a:r>
          </a:p>
          <a:p>
            <a:pPr>
              <a:buFontTx/>
              <a:buChar char="-"/>
            </a:pPr>
            <a:r>
              <a:rPr lang="en-US" sz="1200" dirty="0" smtClean="0"/>
              <a:t> Min. academic qualification </a:t>
            </a:r>
            <a:r>
              <a:rPr lang="en-US" sz="1200" dirty="0" err="1" smtClean="0"/>
              <a:t>i.e</a:t>
            </a:r>
            <a:r>
              <a:rPr lang="en-US" sz="1200" dirty="0" smtClean="0"/>
              <a:t> SRP / PMR / SPM or  others </a:t>
            </a:r>
          </a:p>
          <a:p>
            <a:pPr>
              <a:buFontTx/>
              <a:buChar char="-"/>
            </a:pPr>
            <a:endParaRPr lang="en-US" sz="1200" dirty="0" smtClean="0"/>
          </a:p>
        </p:txBody>
      </p:sp>
      <p:sp>
        <p:nvSpPr>
          <p:cNvPr id="43" name="TextBox 42"/>
          <p:cNvSpPr txBox="1"/>
          <p:nvPr/>
        </p:nvSpPr>
        <p:spPr>
          <a:xfrm>
            <a:off x="6400800" y="3547355"/>
            <a:ext cx="1676400" cy="1500411"/>
          </a:xfrm>
          <a:prstGeom prst="rect">
            <a:avLst/>
          </a:prstGeom>
          <a:noFill/>
        </p:spPr>
        <p:txBody>
          <a:bodyPr wrap="square" rtlCol="0">
            <a:spAutoFit/>
          </a:bodyPr>
          <a:lstStyle/>
          <a:p>
            <a:pPr algn="ctr"/>
            <a:r>
              <a:rPr lang="en-US" sz="1200" b="1" dirty="0" smtClean="0">
                <a:solidFill>
                  <a:srgbClr val="FF0000"/>
                </a:solidFill>
              </a:rPr>
              <a:t>ACKNOWLEDGEMENT DAY*</a:t>
            </a:r>
          </a:p>
          <a:p>
            <a:pPr algn="ctr">
              <a:buFontTx/>
              <a:buChar char="-"/>
            </a:pPr>
            <a:r>
              <a:rPr lang="en-US" sz="1200" dirty="0" smtClean="0">
                <a:solidFill>
                  <a:srgbClr val="FF0000"/>
                </a:solidFill>
              </a:rPr>
              <a:t> </a:t>
            </a:r>
            <a:r>
              <a:rPr lang="en-US" sz="1200" dirty="0">
                <a:solidFill>
                  <a:srgbClr val="FF0000"/>
                </a:solidFill>
              </a:rPr>
              <a:t>O</a:t>
            </a:r>
            <a:r>
              <a:rPr lang="en-US" sz="1200" dirty="0" smtClean="0">
                <a:solidFill>
                  <a:srgbClr val="FF0000"/>
                </a:solidFill>
              </a:rPr>
              <a:t>rganize by SITS</a:t>
            </a:r>
          </a:p>
          <a:p>
            <a:pPr algn="ctr">
              <a:buFontTx/>
              <a:buChar char="-"/>
            </a:pPr>
            <a:r>
              <a:rPr lang="en-US" sz="1200" dirty="0" smtClean="0">
                <a:solidFill>
                  <a:srgbClr val="FF0000"/>
                </a:solidFill>
              </a:rPr>
              <a:t> Launch by KKMM/ SKMM </a:t>
            </a:r>
          </a:p>
          <a:p>
            <a:pPr algn="ctr"/>
            <a:r>
              <a:rPr lang="en-US" sz="1050" dirty="0" smtClean="0">
                <a:solidFill>
                  <a:srgbClr val="FF0000"/>
                </a:solidFill>
              </a:rPr>
              <a:t>N/B: Dates &amp; location to be assigned during Steering Meeting </a:t>
            </a:r>
            <a:endParaRPr lang="en-MY" sz="1050" dirty="0">
              <a:solidFill>
                <a:srgbClr val="FF0000"/>
              </a:solidFill>
            </a:endParaRPr>
          </a:p>
        </p:txBody>
      </p:sp>
      <p:cxnSp>
        <p:nvCxnSpPr>
          <p:cNvPr id="41" name="Elbow Connector 40"/>
          <p:cNvCxnSpPr>
            <a:stCxn id="196" idx="1"/>
            <a:endCxn id="239" idx="3"/>
          </p:cNvCxnSpPr>
          <p:nvPr/>
        </p:nvCxnSpPr>
        <p:spPr>
          <a:xfrm rot="10800000" flipV="1">
            <a:off x="2928582" y="4767266"/>
            <a:ext cx="857600" cy="988"/>
          </a:xfrm>
          <a:prstGeom prst="bentConnector3">
            <a:avLst>
              <a:gd name="adj1" fmla="val 50000"/>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endCxn id="237" idx="1"/>
          </p:cNvCxnSpPr>
          <p:nvPr/>
        </p:nvCxnSpPr>
        <p:spPr>
          <a:xfrm flipV="1">
            <a:off x="2928581" y="5804357"/>
            <a:ext cx="929039" cy="1129"/>
          </a:xfrm>
          <a:prstGeom prst="straightConnector1">
            <a:avLst/>
          </a:prstGeom>
          <a:ln w="38100">
            <a:solidFill>
              <a:schemeClr val="accent4">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Title 1"/>
          <p:cNvSpPr txBox="1">
            <a:spLocks/>
          </p:cNvSpPr>
          <p:nvPr/>
        </p:nvSpPr>
        <p:spPr>
          <a:xfrm>
            <a:off x="457200" y="0"/>
            <a:ext cx="86868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PARTICIPANT REGISTRATION PROCESS FLOW</a:t>
            </a:r>
            <a:endParaRPr lang="en-MY" sz="2000" dirty="0">
              <a:solidFill>
                <a:schemeClr val="tx1"/>
              </a:solidFill>
              <a:latin typeface="Arial Black"/>
            </a:endParaRPr>
          </a:p>
        </p:txBody>
      </p:sp>
      <p:sp>
        <p:nvSpPr>
          <p:cNvPr id="38" name="TextBox 37"/>
          <p:cNvSpPr txBox="1"/>
          <p:nvPr/>
        </p:nvSpPr>
        <p:spPr>
          <a:xfrm>
            <a:off x="3200392" y="4876800"/>
            <a:ext cx="571504" cy="276999"/>
          </a:xfrm>
          <a:prstGeom prst="rect">
            <a:avLst/>
          </a:prstGeom>
          <a:noFill/>
        </p:spPr>
        <p:txBody>
          <a:bodyPr wrap="square" rtlCol="0">
            <a:spAutoFit/>
          </a:bodyPr>
          <a:lstStyle/>
          <a:p>
            <a:r>
              <a:rPr lang="en-US" sz="1200" dirty="0" smtClean="0"/>
              <a:t>If  No</a:t>
            </a:r>
            <a:endParaRPr lang="en-MY" sz="1200" dirty="0"/>
          </a:p>
        </p:txBody>
      </p:sp>
      <p:sp>
        <p:nvSpPr>
          <p:cNvPr id="3" name="32-Point Star 2"/>
          <p:cNvSpPr/>
          <p:nvPr/>
        </p:nvSpPr>
        <p:spPr>
          <a:xfrm>
            <a:off x="5788692" y="3013955"/>
            <a:ext cx="2898108" cy="2410145"/>
          </a:xfrm>
          <a:prstGeom prst="star32">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cxnSp>
        <p:nvCxnSpPr>
          <p:cNvPr id="54" name="Elbow Connector 53"/>
          <p:cNvCxnSpPr>
            <a:stCxn id="6" idx="1"/>
          </p:cNvCxnSpPr>
          <p:nvPr/>
        </p:nvCxnSpPr>
        <p:spPr>
          <a:xfrm rot="10800000" flipH="1">
            <a:off x="3786182" y="1350168"/>
            <a:ext cx="35722" cy="969166"/>
          </a:xfrm>
          <a:prstGeom prst="bentConnector4">
            <a:avLst>
              <a:gd name="adj1" fmla="val -4153866"/>
              <a:gd name="adj2" fmla="val 98051"/>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714876" y="4029060"/>
            <a:ext cx="0" cy="223806"/>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endCxn id="237" idx="0"/>
          </p:cNvCxnSpPr>
          <p:nvPr/>
        </p:nvCxnSpPr>
        <p:spPr>
          <a:xfrm flipH="1">
            <a:off x="4714876" y="5118321"/>
            <a:ext cx="4762" cy="470592"/>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35</a:t>
            </a:fld>
            <a:endParaRPr lang="en-US" dirty="0"/>
          </a:p>
        </p:txBody>
      </p:sp>
    </p:spTree>
    <p:extLst>
      <p:ext uri="{BB962C8B-B14F-4D97-AF65-F5344CB8AC3E}">
        <p14:creationId xmlns:p14="http://schemas.microsoft.com/office/powerpoint/2010/main" val="7781385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2209800"/>
            <a:ext cx="7162800" cy="584775"/>
          </a:xfrm>
          <a:prstGeom prst="rect">
            <a:avLst/>
          </a:prstGeom>
          <a:noFill/>
        </p:spPr>
        <p:txBody>
          <a:bodyPr wrap="square" rtlCol="0">
            <a:spAutoFit/>
          </a:bodyPr>
          <a:lstStyle/>
          <a:p>
            <a:pPr algn="ctr"/>
            <a:r>
              <a:rPr lang="en-US" sz="3200" b="1" dirty="0" smtClean="0"/>
              <a:t>WEB INTERFACE</a:t>
            </a:r>
            <a:endParaRPr lang="en-MY" sz="3200"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800" y="3124200"/>
            <a:ext cx="4250673" cy="1066800"/>
          </a:xfrm>
          <a:prstGeom prst="rect">
            <a:avLst/>
          </a:prstGeom>
        </p:spPr>
      </p:pic>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36</a:t>
            </a:fld>
            <a:endParaRPr lang="en-US" dirty="0"/>
          </a:p>
        </p:txBody>
      </p:sp>
    </p:spTree>
    <p:extLst>
      <p:ext uri="{BB962C8B-B14F-4D97-AF65-F5344CB8AC3E}">
        <p14:creationId xmlns:p14="http://schemas.microsoft.com/office/powerpoint/2010/main" val="175594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SKMM PI1M landing page</a:t>
            </a:r>
            <a:endParaRPr lang="en-MY" sz="2000" dirty="0">
              <a:solidFill>
                <a:schemeClr val="tx1"/>
              </a:solidFill>
              <a:latin typeface="Arial Black"/>
            </a:endParaRP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04938"/>
            <a:ext cx="8629650" cy="404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10900C66-51F3-40B7-ADF9-FB7B495E0E52}" type="slidenum">
              <a:rPr lang="en-US" smtClean="0"/>
              <a:pPr>
                <a:defRPr/>
              </a:pPr>
              <a:t>37</a:t>
            </a:fld>
            <a:endParaRPr lang="en-US" dirty="0"/>
          </a:p>
        </p:txBody>
      </p:sp>
    </p:spTree>
    <p:extLst>
      <p:ext uri="{BB962C8B-B14F-4D97-AF65-F5344CB8AC3E}">
        <p14:creationId xmlns:p14="http://schemas.microsoft.com/office/powerpoint/2010/main" val="2938375516"/>
      </p:ext>
    </p:extLst>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SKMM PI1M content landing page</a:t>
            </a:r>
            <a:endParaRPr lang="en-MY" sz="2000" dirty="0">
              <a:solidFill>
                <a:schemeClr val="tx1"/>
              </a:solidFill>
              <a:latin typeface="Arial Black"/>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2637" y="1294994"/>
            <a:ext cx="8752763" cy="4207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38</a:t>
            </a:fld>
            <a:endParaRPr lang="en-US" dirty="0"/>
          </a:p>
        </p:txBody>
      </p:sp>
    </p:spTree>
    <p:extLst>
      <p:ext uri="{BB962C8B-B14F-4D97-AF65-F5344CB8AC3E}">
        <p14:creationId xmlns:p14="http://schemas.microsoft.com/office/powerpoint/2010/main" val="974066041"/>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Sits accounting content landing page</a:t>
            </a:r>
            <a:endParaRPr lang="en-MY" sz="2000" dirty="0">
              <a:solidFill>
                <a:schemeClr val="tx1"/>
              </a:solidFill>
              <a:latin typeface="Arial Black"/>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2637" y="1254445"/>
            <a:ext cx="8752763" cy="4288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a:spLocks noChangeArrowheads="1"/>
          </p:cNvSpPr>
          <p:nvPr/>
        </p:nvSpPr>
        <p:spPr bwMode="auto">
          <a:xfrm>
            <a:off x="162636" y="5562600"/>
            <a:ext cx="87527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n-US" altLang="en-US" sz="1400" dirty="0"/>
              <a:t>Diagram </a:t>
            </a:r>
            <a:r>
              <a:rPr lang="en-US" altLang="en-US" sz="1400" dirty="0" smtClean="0"/>
              <a:t>4.0 </a:t>
            </a:r>
            <a:r>
              <a:rPr lang="en-US" altLang="en-US" sz="1400" dirty="0"/>
              <a:t>I</a:t>
            </a:r>
            <a:r>
              <a:rPr lang="en-US" altLang="en-US" sz="1400" dirty="0" smtClean="0"/>
              <a:t>llustrate The Employer Registration Page.</a:t>
            </a:r>
            <a:endParaRPr lang="en-MY" altLang="en-US" sz="1600" dirty="0"/>
          </a:p>
        </p:txBody>
      </p:sp>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39</a:t>
            </a:fld>
            <a:endParaRPr lang="en-US" dirty="0"/>
          </a:p>
        </p:txBody>
      </p:sp>
    </p:spTree>
    <p:extLst>
      <p:ext uri="{BB962C8B-B14F-4D97-AF65-F5344CB8AC3E}">
        <p14:creationId xmlns:p14="http://schemas.microsoft.com/office/powerpoint/2010/main" val="4121186211"/>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Subject matter expert</a:t>
            </a:r>
            <a:endParaRPr lang="en-MY" sz="2000" dirty="0">
              <a:solidFill>
                <a:schemeClr val="tx1"/>
              </a:solidFill>
              <a:latin typeface="Arial Black"/>
            </a:endParaRPr>
          </a:p>
        </p:txBody>
      </p:sp>
      <p:grpSp>
        <p:nvGrpSpPr>
          <p:cNvPr id="5129" name="Ellipse 256"/>
          <p:cNvGrpSpPr>
            <a:grpSpLocks/>
          </p:cNvGrpSpPr>
          <p:nvPr/>
        </p:nvGrpSpPr>
        <p:grpSpPr bwMode="auto">
          <a:xfrm>
            <a:off x="-4002088" y="4418013"/>
            <a:ext cx="2768600" cy="409575"/>
            <a:chOff x="4712208" y="4803648"/>
            <a:chExt cx="2822448" cy="621792"/>
          </a:xfrm>
        </p:grpSpPr>
        <p:pic>
          <p:nvPicPr>
            <p:cNvPr id="5133" name="Ellipse 256"/>
            <p:cNvPicPr>
              <a:picLocks noChangeArrowheads="1"/>
            </p:cNvPicPr>
            <p:nvPr/>
          </p:nvPicPr>
          <p:blipFill>
            <a:blip r:embed="rId3">
              <a:lum bright="60000"/>
              <a:extLst>
                <a:ext uri="{28A0092B-C50C-407E-A947-70E740481C1C}">
                  <a14:useLocalDpi xmlns:a14="http://schemas.microsoft.com/office/drawing/2010/main" val="0"/>
                </a:ext>
              </a:extLst>
            </a:blip>
            <a:srcRect/>
            <a:stretch>
              <a:fillRect/>
            </a:stretch>
          </p:blipFill>
          <p:spPr bwMode="auto">
            <a:xfrm>
              <a:off x="4712208" y="4803648"/>
              <a:ext cx="2822448" cy="621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4" name="Text Box 369"/>
            <p:cNvSpPr txBox="1">
              <a:spLocks noChangeArrowheads="1"/>
            </p:cNvSpPr>
            <p:nvPr/>
          </p:nvSpPr>
          <p:spPr bwMode="auto">
            <a:xfrm>
              <a:off x="5129610" y="4897422"/>
              <a:ext cx="1985245" cy="434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MY" altLang="en-US" sz="1800" noProof="1">
                <a:solidFill>
                  <a:srgbClr val="FFFFFF"/>
                </a:solidFill>
                <a:ea typeface="MS PGothic" pitchFamily="34" charset="-128"/>
              </a:endParaRPr>
            </a:p>
          </p:txBody>
        </p:sp>
      </p:grpSp>
      <p:pic>
        <p:nvPicPr>
          <p:cNvPr id="20" name="Picture Placeholder 9"/>
          <p:cNvPicPr>
            <a:picLocks noChangeAspect="1"/>
          </p:cNvPicPr>
          <p:nvPr/>
        </p:nvPicPr>
        <p:blipFill rotWithShape="1">
          <a:blip r:embed="rId4" cstate="print">
            <a:extLst>
              <a:ext uri="{28A0092B-C50C-407E-A947-70E740481C1C}">
                <a14:useLocalDpi xmlns:a14="http://schemas.microsoft.com/office/drawing/2010/main" val="0"/>
              </a:ext>
            </a:extLst>
          </a:blip>
          <a:srcRect l="819" t="27976" r="819" b="16538"/>
          <a:stretch/>
        </p:blipFill>
        <p:spPr>
          <a:xfrm>
            <a:off x="0" y="1476375"/>
            <a:ext cx="9144000" cy="2372519"/>
          </a:xfrm>
          <a:prstGeom prst="rect">
            <a:avLst/>
          </a:prstGeom>
          <a:noFill/>
          <a:ln>
            <a:noFill/>
          </a:ln>
        </p:spPr>
      </p:pic>
      <p:sp>
        <p:nvSpPr>
          <p:cNvPr id="2" name="Rectangle 1"/>
          <p:cNvSpPr/>
          <p:nvPr/>
        </p:nvSpPr>
        <p:spPr>
          <a:xfrm>
            <a:off x="228600" y="4086761"/>
            <a:ext cx="8672015" cy="1323439"/>
          </a:xfrm>
          <a:prstGeom prst="rect">
            <a:avLst/>
          </a:prstGeom>
        </p:spPr>
        <p:txBody>
          <a:bodyPr wrap="square">
            <a:spAutoFit/>
          </a:bodyPr>
          <a:lstStyle/>
          <a:p>
            <a:pPr lvl="0" algn="just"/>
            <a:r>
              <a:rPr lang="en-US" sz="1600" dirty="0"/>
              <a:t>SALIHIN is one of the fast growing and leading indigenous brand in Malaysia, which umbrellas a group of distinctive entities tailoring unique and independent consulting services to local and international clientele. SALIHIN offers an integrated and wide spectrum of value for money professional services in the areas of auditing and assurance, taxation (direct and indirect), business advisory, information technology, accounting software and corporate finance.</a:t>
            </a:r>
            <a:endParaRPr lang="en-MY" sz="1600" dirty="0"/>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2798" y="5562600"/>
            <a:ext cx="3811171" cy="48348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41398" y="5688851"/>
            <a:ext cx="1550002" cy="348750"/>
          </a:xfrm>
          <a:prstGeom prst="rect">
            <a:avLst/>
          </a:prstGeom>
        </p:spPr>
      </p:pic>
      <p:sp>
        <p:nvSpPr>
          <p:cNvPr id="3" name="Slide Number Placeholder 2"/>
          <p:cNvSpPr>
            <a:spLocks noGrp="1"/>
          </p:cNvSpPr>
          <p:nvPr>
            <p:ph type="sldNum" sz="quarter" idx="12"/>
          </p:nvPr>
        </p:nvSpPr>
        <p:spPr/>
        <p:txBody>
          <a:bodyPr/>
          <a:lstStyle/>
          <a:p>
            <a:pPr>
              <a:defRPr/>
            </a:pPr>
            <a:fld id="{10900C66-51F3-40B7-ADF9-FB7B495E0E52}" type="slidenum">
              <a:rPr lang="en-US" smtClean="0"/>
              <a:pPr>
                <a:defRPr/>
              </a:pPr>
              <a:t>4</a:t>
            </a:fld>
            <a:endParaRPr lang="en-US" dirty="0"/>
          </a:p>
        </p:txBody>
      </p:sp>
    </p:spTree>
    <p:extLst>
      <p:ext uri="{BB962C8B-B14F-4D97-AF65-F5344CB8AC3E}">
        <p14:creationId xmlns:p14="http://schemas.microsoft.com/office/powerpoint/2010/main" val="474847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Sits accounting training home page</a:t>
            </a:r>
            <a:endParaRPr lang="en-MY" sz="2000" dirty="0">
              <a:solidFill>
                <a:schemeClr val="tx1"/>
              </a:solidFill>
              <a:latin typeface="Arial Black"/>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374501"/>
            <a:ext cx="8839200" cy="4264299"/>
          </a:xfrm>
          <a:prstGeom prst="rect">
            <a:avLst/>
          </a:prstGeom>
        </p:spPr>
      </p:pic>
      <p:sp>
        <p:nvSpPr>
          <p:cNvPr id="3" name="Slide Number Placeholder 2"/>
          <p:cNvSpPr>
            <a:spLocks noGrp="1"/>
          </p:cNvSpPr>
          <p:nvPr>
            <p:ph type="sldNum" sz="quarter" idx="12"/>
          </p:nvPr>
        </p:nvSpPr>
        <p:spPr/>
        <p:txBody>
          <a:bodyPr/>
          <a:lstStyle/>
          <a:p>
            <a:pPr>
              <a:defRPr/>
            </a:pPr>
            <a:fld id="{10900C66-51F3-40B7-ADF9-FB7B495E0E52}" type="slidenum">
              <a:rPr lang="en-US" smtClean="0"/>
              <a:pPr>
                <a:defRPr/>
              </a:pPr>
              <a:t>40</a:t>
            </a:fld>
            <a:endParaRPr lang="en-US" dirty="0"/>
          </a:p>
        </p:txBody>
      </p:sp>
    </p:spTree>
    <p:extLst>
      <p:ext uri="{BB962C8B-B14F-4D97-AF65-F5344CB8AC3E}">
        <p14:creationId xmlns:p14="http://schemas.microsoft.com/office/powerpoint/2010/main" val="430277712"/>
      </p:ext>
    </p:extLst>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0"/>
            <a:ext cx="8469682"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Sits accounting training registration page</a:t>
            </a:r>
            <a:endParaRPr lang="en-MY" sz="2000" dirty="0">
              <a:solidFill>
                <a:schemeClr val="tx1"/>
              </a:solidFill>
              <a:latin typeface="Arial Black"/>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295399"/>
            <a:ext cx="8622082" cy="4224241"/>
          </a:xfrm>
          <a:prstGeom prst="rect">
            <a:avLst/>
          </a:prstGeom>
        </p:spPr>
      </p:pic>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41</a:t>
            </a:fld>
            <a:endParaRPr lang="en-US" dirty="0"/>
          </a:p>
        </p:txBody>
      </p:sp>
    </p:spTree>
    <p:extLst>
      <p:ext uri="{BB962C8B-B14F-4D97-AF65-F5344CB8AC3E}">
        <p14:creationId xmlns:p14="http://schemas.microsoft.com/office/powerpoint/2010/main" val="3395292797"/>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Sits business intelligence page</a:t>
            </a:r>
            <a:endParaRPr lang="en-MY" sz="2000" dirty="0">
              <a:solidFill>
                <a:schemeClr val="tx1"/>
              </a:solidFill>
              <a:latin typeface="Arial Black"/>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890864"/>
            <a:ext cx="8991600" cy="5357536"/>
          </a:xfrm>
          <a:prstGeom prst="rect">
            <a:avLst/>
          </a:prstGeom>
        </p:spPr>
      </p:pic>
      <p:sp>
        <p:nvSpPr>
          <p:cNvPr id="3" name="Slide Number Placeholder 2"/>
          <p:cNvSpPr>
            <a:spLocks noGrp="1"/>
          </p:cNvSpPr>
          <p:nvPr>
            <p:ph type="sldNum" sz="quarter" idx="12"/>
          </p:nvPr>
        </p:nvSpPr>
        <p:spPr/>
        <p:txBody>
          <a:bodyPr/>
          <a:lstStyle/>
          <a:p>
            <a:pPr>
              <a:defRPr/>
            </a:pPr>
            <a:fld id="{10900C66-51F3-40B7-ADF9-FB7B495E0E52}" type="slidenum">
              <a:rPr lang="en-US" smtClean="0"/>
              <a:pPr>
                <a:defRPr/>
              </a:pPr>
              <a:t>42</a:t>
            </a:fld>
            <a:endParaRPr lang="en-US" dirty="0"/>
          </a:p>
        </p:txBody>
      </p:sp>
    </p:spTree>
    <p:extLst>
      <p:ext uri="{BB962C8B-B14F-4D97-AF65-F5344CB8AC3E}">
        <p14:creationId xmlns:p14="http://schemas.microsoft.com/office/powerpoint/2010/main" val="2367331707"/>
      </p:ext>
    </p:ext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2209800"/>
            <a:ext cx="7162800" cy="584775"/>
          </a:xfrm>
          <a:prstGeom prst="rect">
            <a:avLst/>
          </a:prstGeom>
          <a:noFill/>
        </p:spPr>
        <p:txBody>
          <a:bodyPr wrap="square" rtlCol="0">
            <a:spAutoFit/>
          </a:bodyPr>
          <a:lstStyle/>
          <a:p>
            <a:pPr algn="ctr"/>
            <a:r>
              <a:rPr lang="en-US" sz="3200" b="1" dirty="0" smtClean="0"/>
              <a:t>SYSTEM DEMOSTRATION</a:t>
            </a:r>
            <a:endParaRPr lang="en-MY" sz="3200"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800" y="3124200"/>
            <a:ext cx="4250673" cy="1066800"/>
          </a:xfrm>
          <a:prstGeom prst="rect">
            <a:avLst/>
          </a:prstGeom>
        </p:spPr>
      </p:pic>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43</a:t>
            </a:fld>
            <a:endParaRPr lang="en-US" dirty="0"/>
          </a:p>
        </p:txBody>
      </p:sp>
    </p:spTree>
    <p:extLst>
      <p:ext uri="{BB962C8B-B14F-4D97-AF65-F5344CB8AC3E}">
        <p14:creationId xmlns:p14="http://schemas.microsoft.com/office/powerpoint/2010/main" val="2712335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2209800"/>
            <a:ext cx="7162800" cy="923330"/>
          </a:xfrm>
          <a:prstGeom prst="rect">
            <a:avLst/>
          </a:prstGeom>
          <a:noFill/>
        </p:spPr>
        <p:txBody>
          <a:bodyPr wrap="square" rtlCol="0">
            <a:spAutoFit/>
          </a:bodyPr>
          <a:lstStyle/>
          <a:p>
            <a:pPr algn="ctr"/>
            <a:r>
              <a:rPr lang="en-US" sz="5400" b="1" dirty="0" smtClean="0"/>
              <a:t>Q &amp; A </a:t>
            </a:r>
            <a:endParaRPr lang="en-MY" sz="5400"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800" y="3581400"/>
            <a:ext cx="4250673" cy="1066800"/>
          </a:xfrm>
          <a:prstGeom prst="rect">
            <a:avLst/>
          </a:prstGeom>
        </p:spPr>
      </p:pic>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44</a:t>
            </a:fld>
            <a:endParaRPr lang="en-US" dirty="0"/>
          </a:p>
        </p:txBody>
      </p:sp>
    </p:spTree>
    <p:extLst>
      <p:ext uri="{BB962C8B-B14F-4D97-AF65-F5344CB8AC3E}">
        <p14:creationId xmlns:p14="http://schemas.microsoft.com/office/powerpoint/2010/main" val="3491814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86868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Introduction of Content Provider Contractor (SIPS)</a:t>
            </a:r>
            <a:endParaRPr lang="en-MY" sz="2000" dirty="0">
              <a:solidFill>
                <a:schemeClr val="tx1"/>
              </a:solidFill>
              <a:latin typeface="Arial Black"/>
            </a:endParaRP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40" y="1143000"/>
            <a:ext cx="7900160" cy="4389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0976" y="1749516"/>
            <a:ext cx="2744864" cy="688884"/>
          </a:xfrm>
          <a:prstGeom prst="rect">
            <a:avLst/>
          </a:prstGeom>
        </p:spPr>
      </p:pic>
      <p:grpSp>
        <p:nvGrpSpPr>
          <p:cNvPr id="14" name="Group 13"/>
          <p:cNvGrpSpPr/>
          <p:nvPr/>
        </p:nvGrpSpPr>
        <p:grpSpPr>
          <a:xfrm>
            <a:off x="838200" y="3657600"/>
            <a:ext cx="2438400" cy="1143000"/>
            <a:chOff x="-1981200" y="2971800"/>
            <a:chExt cx="2438400" cy="1143000"/>
          </a:xfrm>
        </p:grpSpPr>
        <p:sp>
          <p:nvSpPr>
            <p:cNvPr id="15" name="Pentagon 14"/>
            <p:cNvSpPr/>
            <p:nvPr/>
          </p:nvSpPr>
          <p:spPr>
            <a:xfrm>
              <a:off x="-1981200" y="2971800"/>
              <a:ext cx="2438400" cy="1143000"/>
            </a:xfrm>
            <a:prstGeom prst="homePlate">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MY"/>
            </a:p>
          </p:txBody>
        </p:sp>
        <p:sp>
          <p:nvSpPr>
            <p:cNvPr id="16" name="TextBox 15"/>
            <p:cNvSpPr txBox="1"/>
            <p:nvPr/>
          </p:nvSpPr>
          <p:spPr>
            <a:xfrm>
              <a:off x="-1962397" y="3081635"/>
              <a:ext cx="2005840" cy="923330"/>
            </a:xfrm>
            <a:prstGeom prst="rect">
              <a:avLst/>
            </a:prstGeom>
            <a:noFill/>
          </p:spPr>
          <p:txBody>
            <a:bodyPr wrap="square" rtlCol="0">
              <a:spAutoFit/>
            </a:bodyPr>
            <a:lstStyle/>
            <a:p>
              <a:pPr algn="ctr"/>
              <a:r>
                <a:rPr lang="en-US" b="1" dirty="0" smtClean="0">
                  <a:solidFill>
                    <a:schemeClr val="bg1"/>
                  </a:solidFill>
                </a:rPr>
                <a:t>Powered By </a:t>
              </a:r>
              <a:r>
                <a:rPr lang="en-US" b="1" dirty="0" err="1" smtClean="0">
                  <a:solidFill>
                    <a:schemeClr val="bg1"/>
                  </a:solidFill>
                </a:rPr>
                <a:t>Salihin</a:t>
              </a:r>
              <a:r>
                <a:rPr lang="en-US" b="1" dirty="0" smtClean="0">
                  <a:solidFill>
                    <a:schemeClr val="bg1"/>
                  </a:solidFill>
                </a:rPr>
                <a:t> Accounting System (SAS) </a:t>
              </a:r>
              <a:endParaRPr lang="en-MY" b="1" dirty="0">
                <a:solidFill>
                  <a:schemeClr val="bg1"/>
                </a:solidFill>
              </a:endParaRPr>
            </a:p>
          </p:txBody>
        </p:sp>
      </p:grpSp>
      <p:grpSp>
        <p:nvGrpSpPr>
          <p:cNvPr id="17" name="Group 16"/>
          <p:cNvGrpSpPr/>
          <p:nvPr/>
        </p:nvGrpSpPr>
        <p:grpSpPr>
          <a:xfrm>
            <a:off x="5638800" y="3657600"/>
            <a:ext cx="2514600" cy="1143000"/>
            <a:chOff x="-1752600" y="3810000"/>
            <a:chExt cx="2514600" cy="1143000"/>
          </a:xfrm>
        </p:grpSpPr>
        <p:sp>
          <p:nvSpPr>
            <p:cNvPr id="18" name="Pentagon 17"/>
            <p:cNvSpPr/>
            <p:nvPr/>
          </p:nvSpPr>
          <p:spPr>
            <a:xfrm rot="10800000">
              <a:off x="-1752600" y="3810000"/>
              <a:ext cx="2438400" cy="1143000"/>
            </a:xfrm>
            <a:prstGeom prst="homePlate">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MY" b="1"/>
            </a:p>
          </p:txBody>
        </p:sp>
        <p:sp>
          <p:nvSpPr>
            <p:cNvPr id="19" name="TextBox 18"/>
            <p:cNvSpPr txBox="1"/>
            <p:nvPr/>
          </p:nvSpPr>
          <p:spPr>
            <a:xfrm>
              <a:off x="-1396240" y="3919835"/>
              <a:ext cx="2158240" cy="923330"/>
            </a:xfrm>
            <a:prstGeom prst="rect">
              <a:avLst/>
            </a:prstGeom>
            <a:noFill/>
          </p:spPr>
          <p:txBody>
            <a:bodyPr wrap="square" rtlCol="0">
              <a:spAutoFit/>
            </a:bodyPr>
            <a:lstStyle/>
            <a:p>
              <a:r>
                <a:rPr lang="en-US" b="1" dirty="0" smtClean="0">
                  <a:solidFill>
                    <a:schemeClr val="bg1"/>
                  </a:solidFill>
                </a:rPr>
                <a:t>Managed By </a:t>
              </a:r>
              <a:r>
                <a:rPr lang="en-US" b="1" dirty="0" err="1" smtClean="0">
                  <a:solidFill>
                    <a:schemeClr val="bg1"/>
                  </a:solidFill>
                </a:rPr>
                <a:t>Salihin</a:t>
              </a:r>
              <a:r>
                <a:rPr lang="en-US" b="1" dirty="0" smtClean="0">
                  <a:solidFill>
                    <a:schemeClr val="bg1"/>
                  </a:solidFill>
                </a:rPr>
                <a:t> IT Solution </a:t>
              </a:r>
              <a:r>
                <a:rPr lang="en-US" b="1" dirty="0" err="1" smtClean="0">
                  <a:solidFill>
                    <a:schemeClr val="bg1"/>
                  </a:solidFill>
                </a:rPr>
                <a:t>Sdn</a:t>
              </a:r>
              <a:r>
                <a:rPr lang="en-US" b="1" dirty="0" smtClean="0">
                  <a:solidFill>
                    <a:schemeClr val="bg1"/>
                  </a:solidFill>
                </a:rPr>
                <a:t>. Bhd.</a:t>
              </a:r>
            </a:p>
            <a:p>
              <a:r>
                <a:rPr lang="en-US" b="1" dirty="0" smtClean="0">
                  <a:solidFill>
                    <a:schemeClr val="bg1"/>
                  </a:solidFill>
                </a:rPr>
                <a:t>(SITS)</a:t>
              </a:r>
              <a:endParaRPr lang="en-MY" b="1" dirty="0">
                <a:solidFill>
                  <a:schemeClr val="bg1"/>
                </a:solidFill>
              </a:endParaRPr>
            </a:p>
          </p:txBody>
        </p:sp>
      </p:gr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5600" y="2057400"/>
            <a:ext cx="900848" cy="344442"/>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5341" y="2093958"/>
            <a:ext cx="864459" cy="344442"/>
          </a:xfrm>
          <a:prstGeom prst="rect">
            <a:avLst/>
          </a:prstGeom>
        </p:spPr>
      </p:pic>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5</a:t>
            </a:fld>
            <a:endParaRPr lang="en-US" dirty="0"/>
          </a:p>
        </p:txBody>
      </p:sp>
    </p:spTree>
    <p:extLst>
      <p:ext uri="{BB962C8B-B14F-4D97-AF65-F5344CB8AC3E}">
        <p14:creationId xmlns:p14="http://schemas.microsoft.com/office/powerpoint/2010/main" val="2571047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OUR OBJECTIVE</a:t>
            </a:r>
            <a:endParaRPr lang="en-MY" sz="2000" dirty="0">
              <a:solidFill>
                <a:schemeClr val="tx1"/>
              </a:solidFill>
              <a:latin typeface="Arial Black"/>
            </a:endParaRPr>
          </a:p>
        </p:txBody>
      </p:sp>
      <p:sp>
        <p:nvSpPr>
          <p:cNvPr id="21" name="Rectangle 20"/>
          <p:cNvSpPr/>
          <p:nvPr/>
        </p:nvSpPr>
        <p:spPr>
          <a:xfrm>
            <a:off x="1828800" y="1812082"/>
            <a:ext cx="5486400" cy="2057400"/>
          </a:xfrm>
          <a:prstGeom prst="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tx1"/>
              </a:solidFill>
            </a:endParaRPr>
          </a:p>
        </p:txBody>
      </p:sp>
      <p:sp>
        <p:nvSpPr>
          <p:cNvPr id="38" name="Rectangle 37"/>
          <p:cNvSpPr/>
          <p:nvPr/>
        </p:nvSpPr>
        <p:spPr>
          <a:xfrm>
            <a:off x="1828800" y="1812082"/>
            <a:ext cx="5486400" cy="2057400"/>
          </a:xfrm>
          <a:prstGeom prst="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tx1"/>
              </a:solidFill>
            </a:endParaRPr>
          </a:p>
        </p:txBody>
      </p:sp>
      <p:sp>
        <p:nvSpPr>
          <p:cNvPr id="25" name="Down Arrow 24"/>
          <p:cNvSpPr/>
          <p:nvPr/>
        </p:nvSpPr>
        <p:spPr>
          <a:xfrm rot="10800000">
            <a:off x="4419601" y="4399745"/>
            <a:ext cx="303581" cy="477054"/>
          </a:xfrm>
          <a:prstGeom prst="downArrow">
            <a:avLst/>
          </a:prstGeom>
          <a:solidFill>
            <a:srgbClr val="0070C0"/>
          </a:solidFill>
          <a:ln>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tx1"/>
              </a:solidFill>
            </a:endParaRPr>
          </a:p>
        </p:txBody>
      </p:sp>
      <p:pic>
        <p:nvPicPr>
          <p:cNvPr id="40"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578" y="1447800"/>
            <a:ext cx="686022" cy="552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0391" y="1447800"/>
            <a:ext cx="1340209" cy="639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953551" y="2140911"/>
            <a:ext cx="2895600" cy="1697782"/>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bg1"/>
              </a:solidFill>
            </a:endParaRPr>
          </a:p>
        </p:txBody>
      </p:sp>
      <p:pic>
        <p:nvPicPr>
          <p:cNvPr id="45" name="Picture 2" descr="C:\Users\User\Desktop\Pusat Internet 1 Malaysia_files\image0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643" t="15922" r="5322"/>
          <a:stretch/>
        </p:blipFill>
        <p:spPr bwMode="auto">
          <a:xfrm>
            <a:off x="3028259" y="2246888"/>
            <a:ext cx="2935081" cy="17917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8" name="Rectangle 27"/>
          <p:cNvSpPr/>
          <p:nvPr/>
        </p:nvSpPr>
        <p:spPr>
          <a:xfrm>
            <a:off x="381000" y="2133600"/>
            <a:ext cx="2286000" cy="1067562"/>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bg1"/>
              </a:solidFill>
            </a:endParaRPr>
          </a:p>
        </p:txBody>
      </p:sp>
      <p:sp>
        <p:nvSpPr>
          <p:cNvPr id="29" name="Rectangle 28"/>
          <p:cNvSpPr/>
          <p:nvPr/>
        </p:nvSpPr>
        <p:spPr>
          <a:xfrm>
            <a:off x="533400" y="2286000"/>
            <a:ext cx="2209800" cy="1050477"/>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bg1"/>
              </a:solidFill>
            </a:endParaRPr>
          </a:p>
        </p:txBody>
      </p:sp>
      <p:sp>
        <p:nvSpPr>
          <p:cNvPr id="39" name="TextBox 38"/>
          <p:cNvSpPr txBox="1"/>
          <p:nvPr/>
        </p:nvSpPr>
        <p:spPr>
          <a:xfrm>
            <a:off x="533399" y="2336947"/>
            <a:ext cx="2209801" cy="923330"/>
          </a:xfrm>
          <a:prstGeom prst="rect">
            <a:avLst/>
          </a:prstGeom>
          <a:noFill/>
        </p:spPr>
        <p:txBody>
          <a:bodyPr wrap="square" rtlCol="0">
            <a:spAutoFit/>
          </a:bodyPr>
          <a:lstStyle/>
          <a:p>
            <a:pPr algn="ctr"/>
            <a:r>
              <a:rPr lang="en-US" b="1" dirty="0" smtClean="0">
                <a:solidFill>
                  <a:schemeClr val="bg1"/>
                </a:solidFill>
              </a:rPr>
              <a:t>PI1M CONTENT</a:t>
            </a:r>
          </a:p>
          <a:p>
            <a:pPr algn="ctr"/>
            <a:r>
              <a:rPr lang="en-US" b="1" dirty="0" smtClean="0">
                <a:solidFill>
                  <a:schemeClr val="bg1"/>
                </a:solidFill>
              </a:rPr>
              <a:t>ENHANCEMENT &amp; EMPOWERMENT </a:t>
            </a:r>
            <a:endParaRPr lang="en-MY" b="1" dirty="0">
              <a:solidFill>
                <a:schemeClr val="bg1"/>
              </a:solidFill>
            </a:endParaRPr>
          </a:p>
        </p:txBody>
      </p:sp>
      <p:sp>
        <p:nvSpPr>
          <p:cNvPr id="30" name="Rectangle 29"/>
          <p:cNvSpPr/>
          <p:nvPr/>
        </p:nvSpPr>
        <p:spPr>
          <a:xfrm>
            <a:off x="6477000" y="2133600"/>
            <a:ext cx="2286000" cy="1067562"/>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bg1"/>
              </a:solidFill>
            </a:endParaRPr>
          </a:p>
        </p:txBody>
      </p:sp>
      <p:sp>
        <p:nvSpPr>
          <p:cNvPr id="31" name="Rectangle 30"/>
          <p:cNvSpPr/>
          <p:nvPr/>
        </p:nvSpPr>
        <p:spPr>
          <a:xfrm>
            <a:off x="6400800" y="2286000"/>
            <a:ext cx="2209800" cy="1050477"/>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bg1"/>
              </a:solidFill>
            </a:endParaRPr>
          </a:p>
        </p:txBody>
      </p:sp>
      <p:sp>
        <p:nvSpPr>
          <p:cNvPr id="32" name="TextBox 31"/>
          <p:cNvSpPr txBox="1"/>
          <p:nvPr/>
        </p:nvSpPr>
        <p:spPr>
          <a:xfrm>
            <a:off x="6400800" y="2336947"/>
            <a:ext cx="2209801" cy="923330"/>
          </a:xfrm>
          <a:prstGeom prst="rect">
            <a:avLst/>
          </a:prstGeom>
          <a:noFill/>
        </p:spPr>
        <p:txBody>
          <a:bodyPr wrap="square" rtlCol="0">
            <a:spAutoFit/>
          </a:bodyPr>
          <a:lstStyle/>
          <a:p>
            <a:pPr algn="ctr"/>
            <a:r>
              <a:rPr lang="en-US" b="1" dirty="0" smtClean="0">
                <a:solidFill>
                  <a:schemeClr val="bg1"/>
                </a:solidFill>
              </a:rPr>
              <a:t>PI1M CENTRE VISIBILITY &amp; NEW SERVICE OFFERINGS</a:t>
            </a:r>
            <a:endParaRPr lang="en-MY" b="1" dirty="0">
              <a:solidFill>
                <a:schemeClr val="bg1"/>
              </a:solidFill>
            </a:endParaRPr>
          </a:p>
        </p:txBody>
      </p:sp>
      <p:grpSp>
        <p:nvGrpSpPr>
          <p:cNvPr id="7" name="Group 6"/>
          <p:cNvGrpSpPr/>
          <p:nvPr/>
        </p:nvGrpSpPr>
        <p:grpSpPr>
          <a:xfrm>
            <a:off x="381000" y="3499455"/>
            <a:ext cx="2362199" cy="1921646"/>
            <a:chOff x="190500" y="3896778"/>
            <a:chExt cx="2667000" cy="1921646"/>
          </a:xfrm>
          <a:solidFill>
            <a:srgbClr val="0070C0"/>
          </a:solidFill>
        </p:grpSpPr>
        <p:sp>
          <p:nvSpPr>
            <p:cNvPr id="5" name="Rectangle 4"/>
            <p:cNvSpPr/>
            <p:nvPr/>
          </p:nvSpPr>
          <p:spPr>
            <a:xfrm>
              <a:off x="190500" y="3896778"/>
              <a:ext cx="2667000" cy="351223"/>
            </a:xfrm>
            <a:prstGeom prst="rect">
              <a:avLst/>
            </a:prstGeom>
            <a:grpFill/>
            <a:ln>
              <a:solidFill>
                <a:srgbClr val="FF9900"/>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200" dirty="0" smtClean="0">
                  <a:solidFill>
                    <a:schemeClr val="bg1"/>
                  </a:solidFill>
                </a:rPr>
                <a:t>ACCOUNTING SOLUTIONS</a:t>
              </a:r>
              <a:endParaRPr lang="en-MY" sz="1600" dirty="0">
                <a:solidFill>
                  <a:schemeClr val="bg1"/>
                </a:solidFill>
              </a:endParaRPr>
            </a:p>
          </p:txBody>
        </p:sp>
        <p:sp>
          <p:nvSpPr>
            <p:cNvPr id="33" name="Rectangle 32"/>
            <p:cNvSpPr/>
            <p:nvPr/>
          </p:nvSpPr>
          <p:spPr>
            <a:xfrm>
              <a:off x="190500" y="4277778"/>
              <a:ext cx="2667000" cy="351223"/>
            </a:xfrm>
            <a:prstGeom prst="rect">
              <a:avLst/>
            </a:prstGeom>
            <a:grpFill/>
            <a:ln>
              <a:solidFill>
                <a:srgbClr val="FF9900"/>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200" dirty="0" smtClean="0">
                  <a:solidFill>
                    <a:schemeClr val="bg1"/>
                  </a:solidFill>
                </a:rPr>
                <a:t>TRAINING PROGRAM</a:t>
              </a:r>
              <a:endParaRPr lang="en-MY" sz="1600" dirty="0">
                <a:solidFill>
                  <a:schemeClr val="bg1"/>
                </a:solidFill>
              </a:endParaRPr>
            </a:p>
          </p:txBody>
        </p:sp>
        <p:sp>
          <p:nvSpPr>
            <p:cNvPr id="34" name="Rectangle 33"/>
            <p:cNvSpPr/>
            <p:nvPr/>
          </p:nvSpPr>
          <p:spPr>
            <a:xfrm>
              <a:off x="190500" y="4629001"/>
              <a:ext cx="2667000" cy="351223"/>
            </a:xfrm>
            <a:prstGeom prst="rect">
              <a:avLst/>
            </a:prstGeom>
            <a:grpFill/>
            <a:ln>
              <a:solidFill>
                <a:srgbClr val="FF9900"/>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200" dirty="0" smtClean="0">
                  <a:solidFill>
                    <a:schemeClr val="bg1"/>
                  </a:solidFill>
                </a:rPr>
                <a:t>CERTIFICATION PROGRAMME</a:t>
              </a:r>
              <a:endParaRPr lang="en-MY" sz="1600" dirty="0">
                <a:solidFill>
                  <a:schemeClr val="bg1"/>
                </a:solidFill>
              </a:endParaRPr>
            </a:p>
          </p:txBody>
        </p:sp>
        <p:sp>
          <p:nvSpPr>
            <p:cNvPr id="35" name="Rectangle 34"/>
            <p:cNvSpPr/>
            <p:nvPr/>
          </p:nvSpPr>
          <p:spPr>
            <a:xfrm>
              <a:off x="190500" y="5010001"/>
              <a:ext cx="2667000" cy="457200"/>
            </a:xfrm>
            <a:prstGeom prst="rect">
              <a:avLst/>
            </a:prstGeom>
            <a:grpFill/>
            <a:ln>
              <a:solidFill>
                <a:srgbClr val="FF9900"/>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200" dirty="0" smtClean="0">
                  <a:solidFill>
                    <a:schemeClr val="bg1"/>
                  </a:solidFill>
                </a:rPr>
                <a:t>CONTINUOUS LEARNING</a:t>
              </a:r>
            </a:p>
            <a:p>
              <a:pPr algn="ctr"/>
              <a:r>
                <a:rPr lang="en-US" sz="1200" dirty="0" smtClean="0">
                  <a:solidFill>
                    <a:schemeClr val="bg1"/>
                  </a:solidFill>
                </a:rPr>
                <a:t>(ONLINE &amp; OFFLINE </a:t>
              </a:r>
              <a:endParaRPr lang="en-MY" sz="1600" dirty="0">
                <a:solidFill>
                  <a:schemeClr val="bg1"/>
                </a:solidFill>
              </a:endParaRPr>
            </a:p>
          </p:txBody>
        </p:sp>
        <p:sp>
          <p:nvSpPr>
            <p:cNvPr id="47" name="Rectangle 46"/>
            <p:cNvSpPr/>
            <p:nvPr/>
          </p:nvSpPr>
          <p:spPr>
            <a:xfrm>
              <a:off x="190500" y="5467201"/>
              <a:ext cx="2667000" cy="351223"/>
            </a:xfrm>
            <a:prstGeom prst="rect">
              <a:avLst/>
            </a:prstGeom>
            <a:grpFill/>
            <a:ln>
              <a:solidFill>
                <a:srgbClr val="FF9900"/>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200" dirty="0" smtClean="0">
                  <a:solidFill>
                    <a:schemeClr val="bg1"/>
                  </a:solidFill>
                </a:rPr>
                <a:t>CONTINUOUS SUPPORT</a:t>
              </a:r>
              <a:endParaRPr lang="en-MY" sz="1600" dirty="0">
                <a:solidFill>
                  <a:schemeClr val="bg1"/>
                </a:solidFill>
              </a:endParaRPr>
            </a:p>
          </p:txBody>
        </p:sp>
      </p:grpSp>
      <p:grpSp>
        <p:nvGrpSpPr>
          <p:cNvPr id="3" name="Group 2"/>
          <p:cNvGrpSpPr/>
          <p:nvPr/>
        </p:nvGrpSpPr>
        <p:grpSpPr>
          <a:xfrm>
            <a:off x="6393976" y="3500397"/>
            <a:ext cx="2369024" cy="1125798"/>
            <a:chOff x="6393976" y="3652797"/>
            <a:chExt cx="2216625" cy="1125798"/>
          </a:xfrm>
          <a:solidFill>
            <a:srgbClr val="0070C0"/>
          </a:solidFill>
        </p:grpSpPr>
        <p:sp>
          <p:nvSpPr>
            <p:cNvPr id="49" name="Rectangle 48"/>
            <p:cNvSpPr/>
            <p:nvPr/>
          </p:nvSpPr>
          <p:spPr>
            <a:xfrm>
              <a:off x="6393976" y="3652797"/>
              <a:ext cx="2216625" cy="351223"/>
            </a:xfrm>
            <a:prstGeom prst="rect">
              <a:avLst/>
            </a:prstGeom>
            <a:grpFill/>
            <a:ln>
              <a:solidFill>
                <a:srgbClr val="FF9900"/>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200" dirty="0" smtClean="0">
                  <a:solidFill>
                    <a:schemeClr val="bg1"/>
                  </a:solidFill>
                </a:rPr>
                <a:t>INDUSTRIES PARTICIPATION</a:t>
              </a:r>
              <a:endParaRPr lang="en-MY" sz="1600" dirty="0">
                <a:solidFill>
                  <a:schemeClr val="bg1"/>
                </a:solidFill>
              </a:endParaRPr>
            </a:p>
          </p:txBody>
        </p:sp>
        <p:sp>
          <p:nvSpPr>
            <p:cNvPr id="50" name="Rectangle 49"/>
            <p:cNvSpPr/>
            <p:nvPr/>
          </p:nvSpPr>
          <p:spPr>
            <a:xfrm>
              <a:off x="6393976" y="3963665"/>
              <a:ext cx="2216625" cy="351223"/>
            </a:xfrm>
            <a:prstGeom prst="rect">
              <a:avLst/>
            </a:prstGeom>
            <a:grpFill/>
            <a:ln>
              <a:solidFill>
                <a:srgbClr val="FF9900"/>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200" dirty="0" smtClean="0">
                  <a:solidFill>
                    <a:schemeClr val="bg1"/>
                  </a:solidFill>
                </a:rPr>
                <a:t>ACADEMIA PARTICIPATION</a:t>
              </a:r>
              <a:endParaRPr lang="en-MY" sz="1600" dirty="0">
                <a:solidFill>
                  <a:schemeClr val="bg1"/>
                </a:solidFill>
              </a:endParaRPr>
            </a:p>
          </p:txBody>
        </p:sp>
        <p:sp>
          <p:nvSpPr>
            <p:cNvPr id="51" name="Rectangle 50"/>
            <p:cNvSpPr/>
            <p:nvPr/>
          </p:nvSpPr>
          <p:spPr>
            <a:xfrm>
              <a:off x="6393976" y="4268465"/>
              <a:ext cx="2216625" cy="510130"/>
            </a:xfrm>
            <a:prstGeom prst="rect">
              <a:avLst/>
            </a:prstGeom>
            <a:grpFill/>
            <a:ln>
              <a:solidFill>
                <a:srgbClr val="FF9900"/>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200" dirty="0" smtClean="0">
                  <a:solidFill>
                    <a:schemeClr val="bg1"/>
                  </a:solidFill>
                </a:rPr>
                <a:t>LEARNING &amp; JOB MATCHING PLATFORM</a:t>
              </a:r>
              <a:endParaRPr lang="en-MY" sz="1600" dirty="0">
                <a:solidFill>
                  <a:schemeClr val="bg1"/>
                </a:solidFill>
              </a:endParaRPr>
            </a:p>
          </p:txBody>
        </p:sp>
      </p:grpSp>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0373" y="5181600"/>
            <a:ext cx="1962227" cy="492464"/>
          </a:xfrm>
          <a:prstGeom prst="rect">
            <a:avLst/>
          </a:prstGeom>
        </p:spPr>
      </p:pic>
      <p:sp>
        <p:nvSpPr>
          <p:cNvPr id="4" name="Slide Number Placeholder 3"/>
          <p:cNvSpPr>
            <a:spLocks noGrp="1"/>
          </p:cNvSpPr>
          <p:nvPr>
            <p:ph type="sldNum" sz="quarter" idx="12"/>
          </p:nvPr>
        </p:nvSpPr>
        <p:spPr/>
        <p:txBody>
          <a:bodyPr/>
          <a:lstStyle/>
          <a:p>
            <a:pPr>
              <a:defRPr/>
            </a:pPr>
            <a:fld id="{10900C66-51F3-40B7-ADF9-FB7B495E0E52}" type="slidenum">
              <a:rPr lang="en-US" smtClean="0"/>
              <a:pPr>
                <a:defRPr/>
              </a:pPr>
              <a:t>6</a:t>
            </a:fld>
            <a:endParaRPr lang="en-US" dirty="0"/>
          </a:p>
        </p:txBody>
      </p:sp>
    </p:spTree>
    <p:extLst>
      <p:ext uri="{BB962C8B-B14F-4D97-AF65-F5344CB8AC3E}">
        <p14:creationId xmlns:p14="http://schemas.microsoft.com/office/powerpoint/2010/main" val="7315836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8915400"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Reaching underserved communities</a:t>
            </a:r>
            <a:endParaRPr lang="en-MY" sz="2000" dirty="0">
              <a:solidFill>
                <a:schemeClr val="tx1"/>
              </a:solidFill>
              <a:latin typeface="Arial Black"/>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221864"/>
            <a:ext cx="5964479" cy="287344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0922" y="3429000"/>
            <a:ext cx="5964477" cy="2971799"/>
          </a:xfrm>
          <a:prstGeom prst="rect">
            <a:avLst/>
          </a:prstGeom>
        </p:spPr>
      </p:pic>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7</a:t>
            </a:fld>
            <a:endParaRPr lang="en-US" dirty="0"/>
          </a:p>
        </p:txBody>
      </p:sp>
    </p:spTree>
    <p:extLst>
      <p:ext uri="{BB962C8B-B14F-4D97-AF65-F5344CB8AC3E}">
        <p14:creationId xmlns:p14="http://schemas.microsoft.com/office/powerpoint/2010/main" val="3526226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9" descr="Image result for TELEKOM MALAYSIA"/>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39" name="AutoShape 33" descr="Image result for maxis"/>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40" name="AutoShape 35" descr="Image result for maxis"/>
          <p:cNvSpPr>
            <a:spLocks noChangeAspect="1" noChangeArrowheads="1"/>
          </p:cNvSpPr>
          <p:nvPr/>
        </p:nvSpPr>
        <p:spPr bwMode="auto">
          <a:xfrm>
            <a:off x="449263"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9" name="Title 1"/>
          <p:cNvSpPr txBox="1">
            <a:spLocks/>
          </p:cNvSpPr>
          <p:nvPr/>
        </p:nvSpPr>
        <p:spPr>
          <a:xfrm>
            <a:off x="457200" y="0"/>
            <a:ext cx="79248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Targeted deliverables </a:t>
            </a:r>
            <a:endParaRPr lang="en-MY" sz="2000" dirty="0">
              <a:solidFill>
                <a:schemeClr val="tx1"/>
              </a:solidFill>
              <a:latin typeface="Arial Black"/>
            </a:endParaRPr>
          </a:p>
        </p:txBody>
      </p:sp>
      <p:grpSp>
        <p:nvGrpSpPr>
          <p:cNvPr id="2" name="Group 1"/>
          <p:cNvGrpSpPr/>
          <p:nvPr/>
        </p:nvGrpSpPr>
        <p:grpSpPr>
          <a:xfrm>
            <a:off x="255588" y="1524000"/>
            <a:ext cx="8507412" cy="4955203"/>
            <a:chOff x="304800" y="1447800"/>
            <a:chExt cx="8507412" cy="4955203"/>
          </a:xfrm>
        </p:grpSpPr>
        <p:sp>
          <p:nvSpPr>
            <p:cNvPr id="14342" name="TextBox 11"/>
            <p:cNvSpPr txBox="1">
              <a:spLocks noChangeArrowheads="1"/>
            </p:cNvSpPr>
            <p:nvPr/>
          </p:nvSpPr>
          <p:spPr bwMode="auto">
            <a:xfrm>
              <a:off x="5307012" y="1447800"/>
              <a:ext cx="3505200"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indent="0" eaLnBrk="1" hangingPunct="1">
                <a:spcBef>
                  <a:spcPct val="0"/>
                </a:spcBef>
                <a:buNone/>
              </a:pPr>
              <a:r>
                <a:rPr lang="en-US" altLang="en-US" sz="1600" b="1" dirty="0" smtClean="0"/>
                <a:t>Dedicated </a:t>
              </a:r>
              <a:r>
                <a:rPr lang="en-US" altLang="en-US" sz="1600" b="1" dirty="0"/>
                <a:t>Team </a:t>
              </a:r>
              <a:r>
                <a:rPr lang="en-US" altLang="en-US" sz="1600" b="1" dirty="0" smtClean="0"/>
                <a:t>Will Conduct Training to Assigned Zone.</a:t>
              </a:r>
              <a:endParaRPr lang="en-US" altLang="en-US" sz="1600" b="1" dirty="0"/>
            </a:p>
            <a:p>
              <a:pPr eaLnBrk="1" hangingPunct="1">
                <a:spcBef>
                  <a:spcPct val="0"/>
                </a:spcBef>
                <a:buFont typeface="Wingdings" pitchFamily="2" charset="2"/>
                <a:buChar char="§"/>
              </a:pPr>
              <a:endParaRPr lang="en-US" altLang="en-US" sz="1600" dirty="0"/>
            </a:p>
            <a:p>
              <a:pPr eaLnBrk="1" hangingPunct="1">
                <a:spcBef>
                  <a:spcPct val="0"/>
                </a:spcBef>
                <a:buFont typeface="Wingdings" pitchFamily="2" charset="2"/>
                <a:buChar char="§"/>
              </a:pPr>
              <a:r>
                <a:rPr lang="en-US" altLang="en-US" sz="1800" b="1" dirty="0" smtClean="0"/>
                <a:t>Zone </a:t>
              </a:r>
              <a:r>
                <a:rPr lang="en-US" altLang="en-US" sz="1800" b="1" dirty="0"/>
                <a:t>1</a:t>
              </a:r>
              <a:r>
                <a:rPr lang="en-US" altLang="en-US" sz="1800" dirty="0"/>
                <a:t> </a:t>
              </a:r>
            </a:p>
            <a:p>
              <a:pPr lvl="1" eaLnBrk="1" hangingPunct="1">
                <a:spcBef>
                  <a:spcPct val="0"/>
                </a:spcBef>
                <a:buFont typeface="Arial" panose="020B0604020202020204" pitchFamily="34" charset="0"/>
                <a:buChar char="•"/>
              </a:pPr>
              <a:r>
                <a:rPr lang="en-US" altLang="en-US" sz="1800" i="1" dirty="0"/>
                <a:t>Perak, Kedah, Penang, Perlis</a:t>
              </a:r>
            </a:p>
            <a:p>
              <a:pPr eaLnBrk="1" hangingPunct="1">
                <a:spcBef>
                  <a:spcPct val="0"/>
                </a:spcBef>
                <a:buFont typeface="Wingdings" pitchFamily="2" charset="2"/>
                <a:buChar char="§"/>
              </a:pPr>
              <a:r>
                <a:rPr lang="en-US" altLang="en-US" sz="1800" b="1" dirty="0"/>
                <a:t>Zone 2</a:t>
              </a:r>
            </a:p>
            <a:p>
              <a:pPr lvl="1" eaLnBrk="1" hangingPunct="1">
                <a:spcBef>
                  <a:spcPct val="0"/>
                </a:spcBef>
              </a:pPr>
              <a:r>
                <a:rPr lang="en-US" altLang="en-US" sz="1800" i="1" dirty="0" smtClean="0"/>
                <a:t>Selangor, Kuala Lumpur,  Malacca</a:t>
              </a:r>
              <a:r>
                <a:rPr lang="en-US" altLang="en-US" sz="1800" i="1" dirty="0"/>
                <a:t>, N. Sembilan, Johor</a:t>
              </a:r>
            </a:p>
            <a:p>
              <a:pPr eaLnBrk="1" hangingPunct="1">
                <a:spcBef>
                  <a:spcPct val="0"/>
                </a:spcBef>
                <a:buFont typeface="Wingdings" pitchFamily="2" charset="2"/>
                <a:buChar char="§"/>
              </a:pPr>
              <a:r>
                <a:rPr lang="en-US" altLang="en-US" sz="1800" b="1" dirty="0"/>
                <a:t>Zone 3</a:t>
              </a:r>
            </a:p>
            <a:p>
              <a:pPr lvl="1" eaLnBrk="1" hangingPunct="1">
                <a:spcBef>
                  <a:spcPct val="0"/>
                </a:spcBef>
              </a:pPr>
              <a:r>
                <a:rPr lang="en-US" altLang="en-US" sz="1800" i="1" dirty="0"/>
                <a:t>Kelantan, Terengganu, Pahang</a:t>
              </a:r>
            </a:p>
            <a:p>
              <a:pPr eaLnBrk="1" hangingPunct="1">
                <a:spcBef>
                  <a:spcPct val="0"/>
                </a:spcBef>
                <a:buFont typeface="Wingdings" pitchFamily="2" charset="2"/>
                <a:buChar char="§"/>
              </a:pPr>
              <a:r>
                <a:rPr lang="en-US" altLang="en-US" sz="1800" b="1" dirty="0"/>
                <a:t>Zone 4</a:t>
              </a:r>
            </a:p>
            <a:p>
              <a:pPr lvl="1" eaLnBrk="1" hangingPunct="1">
                <a:spcBef>
                  <a:spcPct val="0"/>
                </a:spcBef>
              </a:pPr>
              <a:r>
                <a:rPr lang="en-US" altLang="en-US" sz="1800" dirty="0"/>
                <a:t>Sarawak</a:t>
              </a:r>
            </a:p>
            <a:p>
              <a:pPr eaLnBrk="1" hangingPunct="1">
                <a:spcBef>
                  <a:spcPct val="0"/>
                </a:spcBef>
                <a:buFont typeface="Wingdings" pitchFamily="2" charset="2"/>
                <a:buChar char="§"/>
              </a:pPr>
              <a:r>
                <a:rPr lang="en-US" altLang="en-US" sz="1800" b="1" dirty="0"/>
                <a:t>Zone 5</a:t>
              </a:r>
            </a:p>
            <a:p>
              <a:pPr lvl="1" eaLnBrk="1" hangingPunct="1">
                <a:spcBef>
                  <a:spcPct val="0"/>
                </a:spcBef>
              </a:pPr>
              <a:r>
                <a:rPr lang="en-US" altLang="en-US" sz="1800" dirty="0"/>
                <a:t>Sabah</a:t>
              </a:r>
            </a:p>
            <a:p>
              <a:pPr eaLnBrk="1" hangingPunct="1">
                <a:spcBef>
                  <a:spcPct val="0"/>
                </a:spcBef>
                <a:buFont typeface="Wingdings" pitchFamily="2" charset="2"/>
                <a:buChar char="§"/>
              </a:pPr>
              <a:endParaRPr lang="en-MY" altLang="en-US" sz="1600" dirty="0"/>
            </a:p>
          </p:txBody>
        </p:sp>
        <p:grpSp>
          <p:nvGrpSpPr>
            <p:cNvPr id="14343" name="Group 12"/>
            <p:cNvGrpSpPr>
              <a:grpSpLocks/>
            </p:cNvGrpSpPr>
            <p:nvPr/>
          </p:nvGrpSpPr>
          <p:grpSpPr bwMode="auto">
            <a:xfrm>
              <a:off x="304800" y="1479550"/>
              <a:ext cx="4849812" cy="4311650"/>
              <a:chOff x="4005983" y="1769592"/>
              <a:chExt cx="4316535" cy="4311283"/>
            </a:xfrm>
          </p:grpSpPr>
          <p:cxnSp>
            <p:nvCxnSpPr>
              <p:cNvPr id="22" name="Straight Arrow Connector 21"/>
              <p:cNvCxnSpPr/>
              <p:nvPr/>
            </p:nvCxnSpPr>
            <p:spPr>
              <a:xfrm flipH="1">
                <a:off x="4005983" y="6080875"/>
                <a:ext cx="4316535"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3" name="Straight Arrow Connector 22"/>
              <p:cNvCxnSpPr/>
              <p:nvPr/>
            </p:nvCxnSpPr>
            <p:spPr>
              <a:xfrm flipV="1">
                <a:off x="8322518" y="1769592"/>
                <a:ext cx="0" cy="431128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17" name="Rectangle 16"/>
            <p:cNvSpPr/>
            <p:nvPr/>
          </p:nvSpPr>
          <p:spPr>
            <a:xfrm>
              <a:off x="379412" y="1476375"/>
              <a:ext cx="2184400" cy="2003425"/>
            </a:xfrm>
            <a:prstGeom prst="rect">
              <a:avLst/>
            </a:prstGeom>
            <a:solidFill>
              <a:srgbClr val="00206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800" b="1" dirty="0" smtClean="0">
                <a:effectLst>
                  <a:outerShdw blurRad="38100" dist="38100" dir="2700000" algn="tl">
                    <a:srgbClr val="000000">
                      <a:alpha val="43137"/>
                    </a:srgbClr>
                  </a:outerShdw>
                </a:effectLst>
              </a:endParaRPr>
            </a:p>
            <a:p>
              <a:pPr algn="ctr">
                <a:defRPr/>
              </a:pPr>
              <a:endParaRPr lang="en-US" sz="2800" b="1" dirty="0" smtClean="0">
                <a:effectLst>
                  <a:outerShdw blurRad="38100" dist="38100" dir="2700000" algn="tl">
                    <a:srgbClr val="000000">
                      <a:alpha val="43137"/>
                    </a:srgbClr>
                  </a:outerShdw>
                </a:effectLst>
              </a:endParaRPr>
            </a:p>
            <a:p>
              <a:pPr algn="ctr">
                <a:defRPr/>
              </a:pPr>
              <a:r>
                <a:rPr lang="en-US" sz="2000" b="1" dirty="0" smtClean="0"/>
                <a:t>1,200 </a:t>
              </a:r>
            </a:p>
            <a:p>
              <a:pPr algn="ctr">
                <a:defRPr/>
              </a:pPr>
              <a:r>
                <a:rPr lang="en-US" sz="2000" b="1" dirty="0" smtClean="0"/>
                <a:t>PI1M Accounting Technician</a:t>
              </a:r>
              <a:endParaRPr lang="en-US" sz="2000" b="1" dirty="0"/>
            </a:p>
          </p:txBody>
        </p:sp>
        <p:sp>
          <p:nvSpPr>
            <p:cNvPr id="18" name="Rectangle 17"/>
            <p:cNvSpPr/>
            <p:nvPr/>
          </p:nvSpPr>
          <p:spPr>
            <a:xfrm>
              <a:off x="2729706" y="3657600"/>
              <a:ext cx="2272506" cy="2001838"/>
            </a:xfrm>
            <a:prstGeom prst="rect">
              <a:avLst/>
            </a:prstGeom>
            <a:solidFill>
              <a:srgbClr val="00206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b="1" dirty="0" smtClean="0"/>
            </a:p>
            <a:p>
              <a:pPr algn="ctr">
                <a:defRPr/>
              </a:pPr>
              <a:endParaRPr lang="en-US" b="1" dirty="0"/>
            </a:p>
            <a:p>
              <a:pPr algn="ctr">
                <a:defRPr/>
              </a:pPr>
              <a:endParaRPr lang="en-US" b="1" dirty="0" smtClean="0"/>
            </a:p>
            <a:p>
              <a:pPr algn="ctr">
                <a:defRPr/>
              </a:pPr>
              <a:r>
                <a:rPr lang="en-US" sz="3200" b="1" dirty="0" smtClean="0"/>
                <a:t>1,600</a:t>
              </a:r>
            </a:p>
            <a:p>
              <a:pPr algn="ctr">
                <a:defRPr/>
              </a:pPr>
              <a:r>
                <a:rPr lang="en-US" b="1" dirty="0" smtClean="0"/>
                <a:t>Targeted</a:t>
              </a:r>
            </a:p>
            <a:p>
              <a:pPr algn="ctr">
                <a:defRPr/>
              </a:pPr>
              <a:r>
                <a:rPr lang="en-US" b="1" dirty="0" smtClean="0"/>
                <a:t>Training Sessions</a:t>
              </a:r>
              <a:endParaRPr lang="en-US" b="1" dirty="0"/>
            </a:p>
          </p:txBody>
        </p:sp>
        <p:sp>
          <p:nvSpPr>
            <p:cNvPr id="19" name="Rectangle 18"/>
            <p:cNvSpPr/>
            <p:nvPr/>
          </p:nvSpPr>
          <p:spPr>
            <a:xfrm>
              <a:off x="2729706" y="1476375"/>
              <a:ext cx="2272506" cy="2003425"/>
            </a:xfrm>
            <a:prstGeom prst="rect">
              <a:avLst/>
            </a:prstGeom>
            <a:solidFill>
              <a:srgbClr val="FF9900"/>
            </a:solidFill>
            <a:ln>
              <a:solidFill>
                <a:srgbClr val="FF99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800" b="1" dirty="0" smtClean="0">
                <a:effectLst>
                  <a:outerShdw blurRad="38100" dist="38100" dir="2700000" algn="tl">
                    <a:srgbClr val="000000">
                      <a:alpha val="43137"/>
                    </a:srgbClr>
                  </a:outerShdw>
                </a:effectLst>
              </a:endParaRPr>
            </a:p>
            <a:p>
              <a:pPr algn="ctr">
                <a:defRPr/>
              </a:pPr>
              <a:endParaRPr lang="en-US" sz="2800" b="1" dirty="0" smtClean="0"/>
            </a:p>
            <a:p>
              <a:pPr algn="ctr">
                <a:defRPr/>
              </a:pPr>
              <a:r>
                <a:rPr lang="en-US" sz="2800" b="1" dirty="0" smtClean="0"/>
                <a:t>3 Modules</a:t>
              </a:r>
            </a:p>
            <a:p>
              <a:pPr algn="ctr">
                <a:defRPr/>
              </a:pPr>
              <a:r>
                <a:rPr lang="en-US" sz="1600" b="1" dirty="0" smtClean="0"/>
                <a:t>2 Days Training + </a:t>
              </a:r>
            </a:p>
            <a:p>
              <a:pPr algn="ctr">
                <a:defRPr/>
              </a:pPr>
              <a:r>
                <a:rPr lang="en-US" sz="1600" b="1" dirty="0" smtClean="0"/>
                <a:t>½ Day Revision +</a:t>
              </a:r>
            </a:p>
            <a:p>
              <a:pPr algn="ctr">
                <a:defRPr/>
              </a:pPr>
              <a:r>
                <a:rPr lang="en-US" sz="1600" b="1" dirty="0" smtClean="0"/>
                <a:t>½  Day Exam</a:t>
              </a:r>
              <a:endParaRPr lang="en-US" sz="1600" b="1" dirty="0"/>
            </a:p>
          </p:txBody>
        </p:sp>
        <p:sp>
          <p:nvSpPr>
            <p:cNvPr id="20" name="Rectangle 19"/>
            <p:cNvSpPr/>
            <p:nvPr/>
          </p:nvSpPr>
          <p:spPr>
            <a:xfrm>
              <a:off x="379412" y="3657600"/>
              <a:ext cx="2184400" cy="2001838"/>
            </a:xfrm>
            <a:prstGeom prst="rect">
              <a:avLst/>
            </a:prstGeom>
            <a:solidFill>
              <a:srgbClr val="FF9900"/>
            </a:solidFill>
            <a:ln>
              <a:solidFill>
                <a:srgbClr val="FF99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b="1" dirty="0" smtClean="0">
                <a:effectLst>
                  <a:outerShdw blurRad="38100" dist="38100" dir="2700000" algn="tl">
                    <a:srgbClr val="000000">
                      <a:alpha val="43137"/>
                    </a:srgbClr>
                  </a:outerShdw>
                </a:effectLst>
              </a:endParaRPr>
            </a:p>
            <a:p>
              <a:pPr algn="ctr">
                <a:defRPr/>
              </a:pPr>
              <a:endParaRPr lang="en-US" b="1" dirty="0">
                <a:effectLst>
                  <a:outerShdw blurRad="38100" dist="38100" dir="2700000" algn="tl">
                    <a:srgbClr val="000000">
                      <a:alpha val="43137"/>
                    </a:srgbClr>
                  </a:outerShdw>
                </a:effectLst>
              </a:endParaRPr>
            </a:p>
            <a:p>
              <a:pPr algn="ctr">
                <a:defRPr/>
              </a:pPr>
              <a:endParaRPr lang="en-US" b="1" dirty="0" smtClean="0">
                <a:effectLst>
                  <a:outerShdw blurRad="38100" dist="38100" dir="2700000" algn="tl">
                    <a:srgbClr val="000000">
                      <a:alpha val="43137"/>
                    </a:srgbClr>
                  </a:outerShdw>
                </a:effectLst>
              </a:endParaRPr>
            </a:p>
            <a:p>
              <a:pPr algn="ctr">
                <a:defRPr/>
              </a:pPr>
              <a:r>
                <a:rPr lang="en-US" sz="3200" b="1" dirty="0" smtClean="0"/>
                <a:t>30,000</a:t>
              </a:r>
              <a:endParaRPr lang="en-US" sz="3200" b="1" dirty="0"/>
            </a:p>
            <a:p>
              <a:pPr algn="ctr">
                <a:defRPr/>
              </a:pPr>
              <a:r>
                <a:rPr lang="en-US" b="1" dirty="0" smtClean="0"/>
                <a:t>Expected</a:t>
              </a:r>
              <a:r>
                <a:rPr lang="en-US" sz="2000" b="1" dirty="0" smtClean="0"/>
                <a:t> </a:t>
              </a:r>
              <a:r>
                <a:rPr lang="en-US" b="1" dirty="0" smtClean="0"/>
                <a:t>Participations</a:t>
              </a:r>
              <a:endParaRPr lang="en-US" b="1" dirty="0"/>
            </a:p>
          </p:txBody>
        </p:sp>
        <p:pic>
          <p:nvPicPr>
            <p:cNvPr id="6146" name="Picture 2" descr="C:\Users\User\Downloads\tea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671" y="1660127"/>
              <a:ext cx="827882" cy="827882"/>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User\Downloads\users-group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130" y="3733800"/>
              <a:ext cx="842963" cy="84296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User\Downloads\exa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6113" y="1660127"/>
              <a:ext cx="699691" cy="699691"/>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User\Downloads\seo-training (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1166" y="3733800"/>
              <a:ext cx="789584" cy="789584"/>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lide Number Placeholder 2"/>
          <p:cNvSpPr>
            <a:spLocks noGrp="1"/>
          </p:cNvSpPr>
          <p:nvPr>
            <p:ph type="sldNum" sz="quarter" idx="12"/>
          </p:nvPr>
        </p:nvSpPr>
        <p:spPr/>
        <p:txBody>
          <a:bodyPr/>
          <a:lstStyle/>
          <a:p>
            <a:pPr>
              <a:defRPr/>
            </a:pPr>
            <a:fld id="{10900C66-51F3-40B7-ADF9-FB7B495E0E52}" type="slidenum">
              <a:rPr lang="en-US" smtClean="0"/>
              <a:pPr>
                <a:defRPr/>
              </a:pPr>
              <a:t>8</a:t>
            </a:fld>
            <a:endParaRPr lang="en-US" dirty="0"/>
          </a:p>
        </p:txBody>
      </p:sp>
    </p:spTree>
    <p:extLst>
      <p:ext uri="{BB962C8B-B14F-4D97-AF65-F5344CB8AC3E}">
        <p14:creationId xmlns:p14="http://schemas.microsoft.com/office/powerpoint/2010/main" val="2241529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5"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Road to success</a:t>
            </a:r>
            <a:endParaRPr lang="en-MY" sz="2000" dirty="0">
              <a:solidFill>
                <a:schemeClr val="tx1"/>
              </a:solidFill>
              <a:latin typeface="Arial Black"/>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8858" y="1905000"/>
            <a:ext cx="2755142" cy="2755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85" y="3124200"/>
            <a:ext cx="5090615" cy="3041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4800600" y="1852968"/>
            <a:ext cx="1843585" cy="1676400"/>
            <a:chOff x="-1828800" y="1447800"/>
            <a:chExt cx="1843585" cy="1676400"/>
          </a:xfrm>
        </p:grpSpPr>
        <p:sp>
          <p:nvSpPr>
            <p:cNvPr id="3" name="Oval 2"/>
            <p:cNvSpPr/>
            <p:nvPr/>
          </p:nvSpPr>
          <p:spPr>
            <a:xfrm>
              <a:off x="-1828800" y="1447800"/>
              <a:ext cx="1843585" cy="16764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b="1">
                <a:solidFill>
                  <a:schemeClr val="bg1"/>
                </a:solidFill>
              </a:endParaRPr>
            </a:p>
          </p:txBody>
        </p:sp>
        <p:sp>
          <p:nvSpPr>
            <p:cNvPr id="2" name="TextBox 1"/>
            <p:cNvSpPr txBox="1"/>
            <p:nvPr/>
          </p:nvSpPr>
          <p:spPr>
            <a:xfrm>
              <a:off x="-1828800" y="1728432"/>
              <a:ext cx="1828800" cy="1077218"/>
            </a:xfrm>
            <a:prstGeom prst="rect">
              <a:avLst/>
            </a:prstGeom>
            <a:noFill/>
          </p:spPr>
          <p:txBody>
            <a:bodyPr wrap="square" rtlCol="0">
              <a:spAutoFit/>
            </a:bodyPr>
            <a:lstStyle/>
            <a:p>
              <a:pPr algn="ctr"/>
              <a:r>
                <a:rPr lang="en-US" sz="1600" b="1" dirty="0" smtClean="0">
                  <a:solidFill>
                    <a:schemeClr val="bg1"/>
                  </a:solidFill>
                </a:rPr>
                <a:t>Kickstart </a:t>
              </a:r>
            </a:p>
            <a:p>
              <a:pPr algn="ctr"/>
              <a:r>
                <a:rPr lang="en-US" sz="1600" b="1" dirty="0" smtClean="0">
                  <a:solidFill>
                    <a:schemeClr val="bg1"/>
                  </a:solidFill>
                </a:rPr>
                <a:t>“PI1M Accounting Technician” </a:t>
              </a:r>
            </a:p>
            <a:p>
              <a:pPr algn="ctr"/>
              <a:r>
                <a:rPr lang="en-US" sz="1600" b="1" dirty="0" smtClean="0">
                  <a:solidFill>
                    <a:schemeClr val="bg1"/>
                  </a:solidFill>
                </a:rPr>
                <a:t>Business </a:t>
              </a:r>
              <a:endParaRPr lang="en-MY" sz="1600" b="1" dirty="0">
                <a:solidFill>
                  <a:schemeClr val="bg1"/>
                </a:solidFill>
              </a:endParaRPr>
            </a:p>
          </p:txBody>
        </p:sp>
      </p:grpSp>
      <p:grpSp>
        <p:nvGrpSpPr>
          <p:cNvPr id="8" name="Group 7"/>
          <p:cNvGrpSpPr/>
          <p:nvPr/>
        </p:nvGrpSpPr>
        <p:grpSpPr>
          <a:xfrm>
            <a:off x="1143000" y="1447800"/>
            <a:ext cx="1843585" cy="1676400"/>
            <a:chOff x="-1828800" y="1447800"/>
            <a:chExt cx="1843585" cy="1676400"/>
          </a:xfrm>
        </p:grpSpPr>
        <p:sp>
          <p:nvSpPr>
            <p:cNvPr id="9" name="Oval 8"/>
            <p:cNvSpPr/>
            <p:nvPr/>
          </p:nvSpPr>
          <p:spPr>
            <a:xfrm>
              <a:off x="-1828800" y="1447800"/>
              <a:ext cx="1843585" cy="16764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b="1">
                <a:solidFill>
                  <a:schemeClr val="bg1"/>
                </a:solidFill>
              </a:endParaRPr>
            </a:p>
          </p:txBody>
        </p:sp>
        <p:sp>
          <p:nvSpPr>
            <p:cNvPr id="10" name="TextBox 9"/>
            <p:cNvSpPr txBox="1"/>
            <p:nvPr/>
          </p:nvSpPr>
          <p:spPr>
            <a:xfrm>
              <a:off x="-1828800" y="1824335"/>
              <a:ext cx="1828800" cy="1077218"/>
            </a:xfrm>
            <a:prstGeom prst="rect">
              <a:avLst/>
            </a:prstGeom>
            <a:noFill/>
          </p:spPr>
          <p:txBody>
            <a:bodyPr wrap="square" rtlCol="0">
              <a:spAutoFit/>
            </a:bodyPr>
            <a:lstStyle/>
            <a:p>
              <a:pPr algn="ctr"/>
              <a:r>
                <a:rPr lang="en-US" sz="1600" b="1" dirty="0" smtClean="0">
                  <a:solidFill>
                    <a:schemeClr val="bg1"/>
                  </a:solidFill>
                </a:rPr>
                <a:t>Further Studies via SPS Webinar &amp; Online Learning</a:t>
              </a:r>
            </a:p>
            <a:p>
              <a:pPr algn="ctr"/>
              <a:r>
                <a:rPr lang="en-US" sz="1600" b="1" dirty="0" smtClean="0">
                  <a:solidFill>
                    <a:schemeClr val="bg1"/>
                  </a:solidFill>
                </a:rPr>
                <a:t>Program </a:t>
              </a:r>
              <a:endParaRPr lang="en-MY" sz="1600" b="1" dirty="0">
                <a:solidFill>
                  <a:schemeClr val="bg1"/>
                </a:solidFill>
              </a:endParaRPr>
            </a:p>
          </p:txBody>
        </p:sp>
      </p:grpSp>
      <p:sp>
        <p:nvSpPr>
          <p:cNvPr id="12" name="Oval 11"/>
          <p:cNvSpPr/>
          <p:nvPr/>
        </p:nvSpPr>
        <p:spPr>
          <a:xfrm>
            <a:off x="5090615" y="4495800"/>
            <a:ext cx="1843585" cy="16764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b="1">
              <a:solidFill>
                <a:schemeClr val="bg1"/>
              </a:solidFill>
            </a:endParaRPr>
          </a:p>
        </p:txBody>
      </p:sp>
      <p:sp>
        <p:nvSpPr>
          <p:cNvPr id="13" name="TextBox 12"/>
          <p:cNvSpPr txBox="1"/>
          <p:nvPr/>
        </p:nvSpPr>
        <p:spPr>
          <a:xfrm>
            <a:off x="5090615" y="4800600"/>
            <a:ext cx="1828800" cy="1077218"/>
          </a:xfrm>
          <a:prstGeom prst="rect">
            <a:avLst/>
          </a:prstGeom>
          <a:noFill/>
        </p:spPr>
        <p:txBody>
          <a:bodyPr wrap="square" rtlCol="0">
            <a:spAutoFit/>
          </a:bodyPr>
          <a:lstStyle/>
          <a:p>
            <a:pPr algn="ctr"/>
            <a:r>
              <a:rPr lang="en-US" sz="1600" b="1" dirty="0" smtClean="0">
                <a:solidFill>
                  <a:schemeClr val="bg1"/>
                </a:solidFill>
              </a:rPr>
              <a:t>Start </a:t>
            </a:r>
          </a:p>
          <a:p>
            <a:pPr algn="ctr"/>
            <a:r>
              <a:rPr lang="en-US" sz="1600" b="1" dirty="0" smtClean="0">
                <a:solidFill>
                  <a:schemeClr val="bg1"/>
                </a:solidFill>
              </a:rPr>
              <a:t>Own</a:t>
            </a:r>
          </a:p>
          <a:p>
            <a:pPr algn="ctr"/>
            <a:r>
              <a:rPr lang="en-US" sz="1600" b="1" dirty="0" smtClean="0">
                <a:solidFill>
                  <a:schemeClr val="bg1"/>
                </a:solidFill>
              </a:rPr>
              <a:t>Career</a:t>
            </a:r>
          </a:p>
          <a:p>
            <a:pPr algn="ctr"/>
            <a:r>
              <a:rPr lang="en-US" sz="1600" b="1" dirty="0" smtClean="0">
                <a:solidFill>
                  <a:schemeClr val="bg1"/>
                </a:solidFill>
              </a:rPr>
              <a:t>Pathways </a:t>
            </a:r>
            <a:endParaRPr lang="en-MY" sz="1600" b="1" dirty="0">
              <a:solidFill>
                <a:schemeClr val="bg1"/>
              </a:solidFill>
            </a:endParaRPr>
          </a:p>
        </p:txBody>
      </p:sp>
      <p:grpSp>
        <p:nvGrpSpPr>
          <p:cNvPr id="16" name="Group 15"/>
          <p:cNvGrpSpPr/>
          <p:nvPr/>
        </p:nvGrpSpPr>
        <p:grpSpPr>
          <a:xfrm>
            <a:off x="7008407" y="4419600"/>
            <a:ext cx="1857903" cy="1737969"/>
            <a:chOff x="7008407" y="4419600"/>
            <a:chExt cx="1857903" cy="1737969"/>
          </a:xfrm>
        </p:grpSpPr>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6600" y="4953000"/>
              <a:ext cx="1228725" cy="262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 name="Group 14"/>
            <p:cNvGrpSpPr/>
            <p:nvPr/>
          </p:nvGrpSpPr>
          <p:grpSpPr>
            <a:xfrm>
              <a:off x="7008407" y="4419600"/>
              <a:ext cx="1857903" cy="457200"/>
              <a:chOff x="8763000" y="3886200"/>
              <a:chExt cx="1857903" cy="457200"/>
            </a:xfrm>
          </p:grpSpPr>
          <p:sp>
            <p:nvSpPr>
              <p:cNvPr id="6" name="Rectangle 5"/>
              <p:cNvSpPr/>
              <p:nvPr/>
            </p:nvSpPr>
            <p:spPr>
              <a:xfrm>
                <a:off x="8763000" y="3886200"/>
                <a:ext cx="1857903" cy="4572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MY" dirty="0"/>
              </a:p>
            </p:txBody>
          </p:sp>
          <p:sp>
            <p:nvSpPr>
              <p:cNvPr id="7" name="TextBox 6"/>
              <p:cNvSpPr txBox="1"/>
              <p:nvPr/>
            </p:nvSpPr>
            <p:spPr>
              <a:xfrm>
                <a:off x="8763000" y="3960911"/>
                <a:ext cx="1589108" cy="276999"/>
              </a:xfrm>
              <a:prstGeom prst="rect">
                <a:avLst/>
              </a:prstGeom>
              <a:noFill/>
            </p:spPr>
            <p:txBody>
              <a:bodyPr wrap="none" rtlCol="0">
                <a:spAutoFit/>
              </a:bodyPr>
              <a:lstStyle/>
              <a:p>
                <a:r>
                  <a:rPr lang="en-US" sz="1200" b="1" dirty="0" smtClean="0">
                    <a:solidFill>
                      <a:schemeClr val="bg1"/>
                    </a:solidFill>
                  </a:rPr>
                  <a:t>SPS Job Matching Platform</a:t>
                </a:r>
                <a:endParaRPr lang="en-MY" sz="1200" b="1" dirty="0">
                  <a:solidFill>
                    <a:schemeClr val="bg1"/>
                  </a:solidFill>
                </a:endParaRPr>
              </a:p>
            </p:txBody>
          </p:sp>
        </p:grpSp>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19084" y="5589137"/>
              <a:ext cx="1114425" cy="56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02873" y="5274370"/>
              <a:ext cx="1256309" cy="307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 name="Slide Number Placeholder 10"/>
          <p:cNvSpPr>
            <a:spLocks noGrp="1"/>
          </p:cNvSpPr>
          <p:nvPr>
            <p:ph type="sldNum" sz="quarter" idx="12"/>
          </p:nvPr>
        </p:nvSpPr>
        <p:spPr/>
        <p:txBody>
          <a:bodyPr/>
          <a:lstStyle/>
          <a:p>
            <a:pPr>
              <a:defRPr/>
            </a:pPr>
            <a:fld id="{10900C66-51F3-40B7-ADF9-FB7B495E0E52}" type="slidenum">
              <a:rPr lang="en-US" smtClean="0"/>
              <a:pPr>
                <a:defRPr/>
              </a:pPr>
              <a:t>9</a:t>
            </a:fld>
            <a:endParaRPr lang="en-US" dirty="0"/>
          </a:p>
        </p:txBody>
      </p:sp>
    </p:spTree>
    <p:extLst>
      <p:ext uri="{BB962C8B-B14F-4D97-AF65-F5344CB8AC3E}">
        <p14:creationId xmlns:p14="http://schemas.microsoft.com/office/powerpoint/2010/main" val="4008533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Theme2</Template>
  <TotalTime>11437</TotalTime>
  <Words>1826</Words>
  <Application>Microsoft Office PowerPoint</Application>
  <PresentationFormat>On-screen Show (4:3)</PresentationFormat>
  <Paragraphs>408</Paragraphs>
  <Slides>44</Slides>
  <Notes>20</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User</cp:lastModifiedBy>
  <cp:revision>913</cp:revision>
  <cp:lastPrinted>2016-11-30T12:29:28Z</cp:lastPrinted>
  <dcterms:created xsi:type="dcterms:W3CDTF">2006-08-16T00:00:00Z</dcterms:created>
  <dcterms:modified xsi:type="dcterms:W3CDTF">2016-12-01T03:36:02Z</dcterms:modified>
</cp:coreProperties>
</file>