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handoutMasterIdLst>
    <p:handoutMasterId r:id="rId85"/>
  </p:handoutMasterIdLst>
  <p:sldIdLst>
    <p:sldId id="258" r:id="rId2"/>
    <p:sldId id="711" r:id="rId3"/>
    <p:sldId id="527" r:id="rId4"/>
    <p:sldId id="344" r:id="rId5"/>
    <p:sldId id="345" r:id="rId6"/>
    <p:sldId id="566" r:id="rId7"/>
    <p:sldId id="533" r:id="rId8"/>
    <p:sldId id="485" r:id="rId9"/>
    <p:sldId id="563" r:id="rId10"/>
    <p:sldId id="568" r:id="rId11"/>
    <p:sldId id="576" r:id="rId12"/>
    <p:sldId id="553" r:id="rId13"/>
    <p:sldId id="709" r:id="rId14"/>
    <p:sldId id="559" r:id="rId15"/>
    <p:sldId id="708" r:id="rId16"/>
    <p:sldId id="573" r:id="rId17"/>
    <p:sldId id="476" r:id="rId18"/>
    <p:sldId id="571" r:id="rId19"/>
    <p:sldId id="588" r:id="rId20"/>
    <p:sldId id="683" r:id="rId21"/>
    <p:sldId id="578" r:id="rId22"/>
    <p:sldId id="575" r:id="rId23"/>
    <p:sldId id="593" r:id="rId24"/>
    <p:sldId id="694" r:id="rId25"/>
    <p:sldId id="590" r:id="rId26"/>
    <p:sldId id="594" r:id="rId27"/>
    <p:sldId id="589" r:id="rId28"/>
    <p:sldId id="678" r:id="rId29"/>
    <p:sldId id="702" r:id="rId30"/>
    <p:sldId id="595" r:id="rId31"/>
    <p:sldId id="599" r:id="rId32"/>
    <p:sldId id="597" r:id="rId33"/>
    <p:sldId id="596" r:id="rId34"/>
    <p:sldId id="679" r:id="rId35"/>
    <p:sldId id="598" r:id="rId36"/>
    <p:sldId id="600" r:id="rId37"/>
    <p:sldId id="697" r:id="rId38"/>
    <p:sldId id="675" r:id="rId39"/>
    <p:sldId id="564" r:id="rId40"/>
    <p:sldId id="639" r:id="rId41"/>
    <p:sldId id="696" r:id="rId42"/>
    <p:sldId id="703" r:id="rId43"/>
    <p:sldId id="658" r:id="rId44"/>
    <p:sldId id="704" r:id="rId45"/>
    <p:sldId id="705" r:id="rId46"/>
    <p:sldId id="706" r:id="rId47"/>
    <p:sldId id="707" r:id="rId48"/>
    <p:sldId id="677" r:id="rId49"/>
    <p:sldId id="698" r:id="rId50"/>
    <p:sldId id="613" r:id="rId51"/>
    <p:sldId id="614" r:id="rId52"/>
    <p:sldId id="615" r:id="rId53"/>
    <p:sldId id="616" r:id="rId54"/>
    <p:sldId id="617" r:id="rId55"/>
    <p:sldId id="618" r:id="rId56"/>
    <p:sldId id="619" r:id="rId57"/>
    <p:sldId id="624" r:id="rId58"/>
    <p:sldId id="699" r:id="rId59"/>
    <p:sldId id="660" r:id="rId60"/>
    <p:sldId id="682" r:id="rId61"/>
    <p:sldId id="666" r:id="rId62"/>
    <p:sldId id="668" r:id="rId63"/>
    <p:sldId id="670" r:id="rId64"/>
    <p:sldId id="710" r:id="rId65"/>
    <p:sldId id="684" r:id="rId66"/>
    <p:sldId id="685" r:id="rId67"/>
    <p:sldId id="686" r:id="rId68"/>
    <p:sldId id="687" r:id="rId69"/>
    <p:sldId id="688" r:id="rId70"/>
    <p:sldId id="689" r:id="rId71"/>
    <p:sldId id="690" r:id="rId72"/>
    <p:sldId id="643" r:id="rId73"/>
    <p:sldId id="700" r:id="rId74"/>
    <p:sldId id="681" r:id="rId75"/>
    <p:sldId id="644" r:id="rId76"/>
    <p:sldId id="645" r:id="rId77"/>
    <p:sldId id="646" r:id="rId78"/>
    <p:sldId id="648" r:id="rId79"/>
    <p:sldId id="691" r:id="rId80"/>
    <p:sldId id="650" r:id="rId81"/>
    <p:sldId id="701" r:id="rId82"/>
    <p:sldId id="652" r:id="rId83"/>
  </p:sldIdLst>
  <p:sldSz cx="9144000" cy="6858000" type="screen4x3"/>
  <p:notesSz cx="6950075" cy="9236075"/>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83C937"/>
    <a:srgbClr val="8DCD47"/>
    <a:srgbClr val="D60000"/>
    <a:srgbClr val="A08E60"/>
    <a:srgbClr val="F60000"/>
    <a:srgbClr val="F00000"/>
    <a:srgbClr val="E60000"/>
    <a:srgbClr val="EB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29" autoAdjust="0"/>
    <p:restoredTop sz="94494" autoAdjust="0"/>
  </p:normalViewPr>
  <p:slideViewPr>
    <p:cSldViewPr>
      <p:cViewPr>
        <p:scale>
          <a:sx n="70" d="100"/>
          <a:sy n="70" d="100"/>
        </p:scale>
        <p:origin x="-1662" y="-90"/>
      </p:cViewPr>
      <p:guideLst>
        <p:guide orient="horz" pos="2160"/>
        <p:guide pos="2880"/>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0" d="100"/>
        <a:sy n="60" d="100"/>
      </p:scale>
      <p:origin x="0" y="1896"/>
    </p:cViewPr>
  </p:sorterViewPr>
  <p:notesViewPr>
    <p:cSldViewPr>
      <p:cViewPr varScale="1">
        <p:scale>
          <a:sx n="60" d="100"/>
          <a:sy n="60" d="100"/>
        </p:scale>
        <p:origin x="-2712" y="-78"/>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F35ED3-D3D9-4FBF-A72F-E76F62EAAB98}" type="doc">
      <dgm:prSet loTypeId="urn:microsoft.com/office/officeart/2005/8/layout/cycle6" loCatId="cycle" qsTypeId="urn:microsoft.com/office/officeart/2005/8/quickstyle/3d5" qsCatId="3D" csTypeId="urn:microsoft.com/office/officeart/2005/8/colors/colorful1" csCatId="colorful" phldr="1"/>
      <dgm:spPr/>
      <dgm:t>
        <a:bodyPr/>
        <a:lstStyle/>
        <a:p>
          <a:endParaRPr lang="en-MY"/>
        </a:p>
      </dgm:t>
    </dgm:pt>
    <dgm:pt modelId="{8CB6CF8A-0847-476F-95E5-9937B220B2CB}">
      <dgm:prSet phldrT="[Text]"/>
      <dgm:spPr>
        <a:solidFill>
          <a:srgbClr val="0070C0"/>
        </a:solidFill>
        <a:ln>
          <a:solidFill>
            <a:srgbClr val="0070C0"/>
          </a:solidFill>
        </a:ln>
      </dgm:spPr>
      <dgm:t>
        <a:bodyPr/>
        <a:lstStyle/>
        <a:p>
          <a:r>
            <a:rPr lang="en-US" dirty="0" smtClean="0"/>
            <a:t>User Registration</a:t>
          </a:r>
          <a:endParaRPr lang="en-MY" dirty="0"/>
        </a:p>
      </dgm:t>
    </dgm:pt>
    <dgm:pt modelId="{9C3F3443-8877-4F9F-94D2-A3F35610FE07}" type="parTrans" cxnId="{E7CFB7BA-FE2E-4F4D-83CD-983822D25A5D}">
      <dgm:prSet/>
      <dgm:spPr/>
      <dgm:t>
        <a:bodyPr/>
        <a:lstStyle/>
        <a:p>
          <a:endParaRPr lang="en-MY"/>
        </a:p>
      </dgm:t>
    </dgm:pt>
    <dgm:pt modelId="{50C911B0-F986-416F-9967-5BDEC37285AB}" type="sibTrans" cxnId="{E7CFB7BA-FE2E-4F4D-83CD-983822D25A5D}">
      <dgm:prSet/>
      <dgm:spPr/>
      <dgm:t>
        <a:bodyPr/>
        <a:lstStyle/>
        <a:p>
          <a:endParaRPr lang="en-MY"/>
        </a:p>
      </dgm:t>
    </dgm:pt>
    <dgm:pt modelId="{929E5065-FB48-4878-9EEA-DBCE392D2781}">
      <dgm:prSet phldrT="[Text]"/>
      <dgm:spPr>
        <a:solidFill>
          <a:srgbClr val="0070C0"/>
        </a:solidFill>
        <a:ln>
          <a:solidFill>
            <a:srgbClr val="0070C0"/>
          </a:solidFill>
        </a:ln>
      </dgm:spPr>
      <dgm:t>
        <a:bodyPr/>
        <a:lstStyle/>
        <a:p>
          <a:r>
            <a:rPr lang="en-US" dirty="0" smtClean="0"/>
            <a:t>Employer Registration</a:t>
          </a:r>
          <a:endParaRPr lang="en-MY" dirty="0"/>
        </a:p>
      </dgm:t>
    </dgm:pt>
    <dgm:pt modelId="{2B82CF0B-56E2-4AEA-B483-8BDEFD787E22}" type="parTrans" cxnId="{2BF3C911-1CEA-44D0-B1B2-3326F5B71CE0}">
      <dgm:prSet/>
      <dgm:spPr/>
      <dgm:t>
        <a:bodyPr/>
        <a:lstStyle/>
        <a:p>
          <a:endParaRPr lang="en-MY"/>
        </a:p>
      </dgm:t>
    </dgm:pt>
    <dgm:pt modelId="{7E511A1C-2A60-4EF2-96EB-A0152C105101}" type="sibTrans" cxnId="{2BF3C911-1CEA-44D0-B1B2-3326F5B71CE0}">
      <dgm:prSet/>
      <dgm:spPr/>
      <dgm:t>
        <a:bodyPr/>
        <a:lstStyle/>
        <a:p>
          <a:endParaRPr lang="en-MY"/>
        </a:p>
      </dgm:t>
    </dgm:pt>
    <dgm:pt modelId="{3738F6A7-FD39-45A4-958E-6011D53A636F}">
      <dgm:prSet phldrT="[Text]"/>
      <dgm:spPr>
        <a:solidFill>
          <a:srgbClr val="0070C0"/>
        </a:solidFill>
        <a:ln>
          <a:solidFill>
            <a:srgbClr val="0070C0"/>
          </a:solidFill>
        </a:ln>
      </dgm:spPr>
      <dgm:t>
        <a:bodyPr/>
        <a:lstStyle/>
        <a:p>
          <a:r>
            <a:rPr lang="en-US" dirty="0" smtClean="0"/>
            <a:t>E-Learning</a:t>
          </a:r>
          <a:endParaRPr lang="en-MY" dirty="0"/>
        </a:p>
      </dgm:t>
    </dgm:pt>
    <dgm:pt modelId="{4CC3DD02-686F-48C1-92E8-AC35D6C7451D}" type="parTrans" cxnId="{657718DE-D3B6-41F6-AD23-70B1E408D626}">
      <dgm:prSet/>
      <dgm:spPr/>
      <dgm:t>
        <a:bodyPr/>
        <a:lstStyle/>
        <a:p>
          <a:endParaRPr lang="en-MY"/>
        </a:p>
      </dgm:t>
    </dgm:pt>
    <dgm:pt modelId="{0EF1E517-9898-4513-A018-887C7522358C}" type="sibTrans" cxnId="{657718DE-D3B6-41F6-AD23-70B1E408D626}">
      <dgm:prSet/>
      <dgm:spPr/>
      <dgm:t>
        <a:bodyPr/>
        <a:lstStyle/>
        <a:p>
          <a:endParaRPr lang="en-MY"/>
        </a:p>
      </dgm:t>
    </dgm:pt>
    <dgm:pt modelId="{276C27DE-1573-4E31-80DF-73039386EBDE}">
      <dgm:prSet phldrT="[Text]"/>
      <dgm:spPr>
        <a:solidFill>
          <a:srgbClr val="FF9900"/>
        </a:solidFill>
        <a:ln>
          <a:solidFill>
            <a:srgbClr val="FF9900"/>
          </a:solidFill>
        </a:ln>
      </dgm:spPr>
      <dgm:t>
        <a:bodyPr/>
        <a:lstStyle/>
        <a:p>
          <a:r>
            <a:rPr lang="en-US" dirty="0" smtClean="0">
              <a:solidFill>
                <a:schemeClr val="tx1"/>
              </a:solidFill>
            </a:rPr>
            <a:t>Exam &amp; Certification</a:t>
          </a:r>
          <a:endParaRPr lang="en-MY" dirty="0">
            <a:solidFill>
              <a:schemeClr val="tx1"/>
            </a:solidFill>
          </a:endParaRPr>
        </a:p>
      </dgm:t>
    </dgm:pt>
    <dgm:pt modelId="{A4FE0347-1DB2-4A18-8428-1C9A61F88DBC}" type="parTrans" cxnId="{F0B4C458-2E6E-4805-81F2-677F845D217B}">
      <dgm:prSet/>
      <dgm:spPr/>
      <dgm:t>
        <a:bodyPr/>
        <a:lstStyle/>
        <a:p>
          <a:endParaRPr lang="en-MY"/>
        </a:p>
      </dgm:t>
    </dgm:pt>
    <dgm:pt modelId="{478F5454-E7E5-4E9E-AF23-1E1CBF4CE28C}" type="sibTrans" cxnId="{F0B4C458-2E6E-4805-81F2-677F845D217B}">
      <dgm:prSet/>
      <dgm:spPr/>
      <dgm:t>
        <a:bodyPr/>
        <a:lstStyle/>
        <a:p>
          <a:endParaRPr lang="en-MY"/>
        </a:p>
      </dgm:t>
    </dgm:pt>
    <dgm:pt modelId="{61E27952-915F-4681-A72D-444A205C0113}">
      <dgm:prSet phldrT="[Text]"/>
      <dgm:spPr>
        <a:solidFill>
          <a:srgbClr val="FF9900"/>
        </a:solidFill>
        <a:ln>
          <a:solidFill>
            <a:srgbClr val="FF9900"/>
          </a:solidFill>
        </a:ln>
      </dgm:spPr>
      <dgm:t>
        <a:bodyPr/>
        <a:lstStyle/>
        <a:p>
          <a:r>
            <a:rPr lang="en-US" dirty="0" smtClean="0">
              <a:solidFill>
                <a:schemeClr val="tx1"/>
              </a:solidFill>
            </a:rPr>
            <a:t>Job Match</a:t>
          </a:r>
          <a:endParaRPr lang="en-MY" dirty="0">
            <a:solidFill>
              <a:schemeClr val="tx1"/>
            </a:solidFill>
          </a:endParaRPr>
        </a:p>
      </dgm:t>
    </dgm:pt>
    <dgm:pt modelId="{57334DE1-674B-4A57-B08B-69CA717C4F92}" type="parTrans" cxnId="{E8E10453-BDEB-46A5-98B2-57267B0E6E34}">
      <dgm:prSet/>
      <dgm:spPr/>
      <dgm:t>
        <a:bodyPr/>
        <a:lstStyle/>
        <a:p>
          <a:endParaRPr lang="en-MY"/>
        </a:p>
      </dgm:t>
    </dgm:pt>
    <dgm:pt modelId="{6AD7CBCB-966B-4B5A-AABC-726C431EC3C8}" type="sibTrans" cxnId="{E8E10453-BDEB-46A5-98B2-57267B0E6E34}">
      <dgm:prSet/>
      <dgm:spPr/>
      <dgm:t>
        <a:bodyPr/>
        <a:lstStyle/>
        <a:p>
          <a:endParaRPr lang="en-MY">
            <a:solidFill>
              <a:schemeClr val="tx1"/>
            </a:solidFill>
          </a:endParaRPr>
        </a:p>
      </dgm:t>
    </dgm:pt>
    <dgm:pt modelId="{1D7463C4-52EC-4699-9F82-1AD95F84EE6C}">
      <dgm:prSet phldrT="[Text]"/>
      <dgm:spPr>
        <a:solidFill>
          <a:srgbClr val="FF9900"/>
        </a:solidFill>
        <a:ln>
          <a:solidFill>
            <a:srgbClr val="FF9900"/>
          </a:solidFill>
        </a:ln>
      </dgm:spPr>
      <dgm:t>
        <a:bodyPr/>
        <a:lstStyle/>
        <a:p>
          <a:r>
            <a:rPr lang="en-US" dirty="0" smtClean="0">
              <a:solidFill>
                <a:schemeClr val="tx1"/>
              </a:solidFill>
            </a:rPr>
            <a:t>Reporting</a:t>
          </a:r>
          <a:endParaRPr lang="en-MY" dirty="0">
            <a:solidFill>
              <a:schemeClr val="tx1"/>
            </a:solidFill>
          </a:endParaRPr>
        </a:p>
      </dgm:t>
    </dgm:pt>
    <dgm:pt modelId="{773B3DDE-323D-4513-824C-AE7EA65F4375}" type="parTrans" cxnId="{E3779A8E-BE3D-4A83-A1E9-0B99311C59CB}">
      <dgm:prSet/>
      <dgm:spPr/>
      <dgm:t>
        <a:bodyPr/>
        <a:lstStyle/>
        <a:p>
          <a:endParaRPr lang="en-MY"/>
        </a:p>
      </dgm:t>
    </dgm:pt>
    <dgm:pt modelId="{F7F36114-3498-4DFF-BF74-7AB0B687F3E7}" type="sibTrans" cxnId="{E3779A8E-BE3D-4A83-A1E9-0B99311C59CB}">
      <dgm:prSet/>
      <dgm:spPr/>
      <dgm:t>
        <a:bodyPr/>
        <a:lstStyle/>
        <a:p>
          <a:endParaRPr lang="en-MY"/>
        </a:p>
      </dgm:t>
    </dgm:pt>
    <dgm:pt modelId="{3C920333-BC8A-4CE5-8445-943691A01437}" type="pres">
      <dgm:prSet presAssocID="{B7F35ED3-D3D9-4FBF-A72F-E76F62EAAB98}" presName="cycle" presStyleCnt="0">
        <dgm:presLayoutVars>
          <dgm:dir/>
          <dgm:resizeHandles val="exact"/>
        </dgm:presLayoutVars>
      </dgm:prSet>
      <dgm:spPr/>
      <dgm:t>
        <a:bodyPr/>
        <a:lstStyle/>
        <a:p>
          <a:endParaRPr lang="en-MY"/>
        </a:p>
      </dgm:t>
    </dgm:pt>
    <dgm:pt modelId="{F93D98E7-4F84-4883-B469-4B57B15D5830}" type="pres">
      <dgm:prSet presAssocID="{8CB6CF8A-0847-476F-95E5-9937B220B2CB}" presName="node" presStyleLbl="node1" presStyleIdx="0" presStyleCnt="6">
        <dgm:presLayoutVars>
          <dgm:bulletEnabled val="1"/>
        </dgm:presLayoutVars>
      </dgm:prSet>
      <dgm:spPr/>
      <dgm:t>
        <a:bodyPr/>
        <a:lstStyle/>
        <a:p>
          <a:endParaRPr lang="en-MY"/>
        </a:p>
      </dgm:t>
    </dgm:pt>
    <dgm:pt modelId="{BF961D28-A608-46FF-8118-CBD79381E961}" type="pres">
      <dgm:prSet presAssocID="{8CB6CF8A-0847-476F-95E5-9937B220B2CB}" presName="spNode" presStyleCnt="0"/>
      <dgm:spPr/>
      <dgm:t>
        <a:bodyPr/>
        <a:lstStyle/>
        <a:p>
          <a:endParaRPr lang="en-MY"/>
        </a:p>
      </dgm:t>
    </dgm:pt>
    <dgm:pt modelId="{1F1505D0-3E04-468A-AC4C-B0DA0ABFC8A3}" type="pres">
      <dgm:prSet presAssocID="{50C911B0-F986-416F-9967-5BDEC37285AB}" presName="sibTrans" presStyleLbl="sibTrans1D1" presStyleIdx="0" presStyleCnt="6"/>
      <dgm:spPr/>
      <dgm:t>
        <a:bodyPr/>
        <a:lstStyle/>
        <a:p>
          <a:endParaRPr lang="en-MY"/>
        </a:p>
      </dgm:t>
    </dgm:pt>
    <dgm:pt modelId="{6FBDB13A-0724-4785-AE1E-B3BA1368DD7F}" type="pres">
      <dgm:prSet presAssocID="{929E5065-FB48-4878-9EEA-DBCE392D2781}" presName="node" presStyleLbl="node1" presStyleIdx="1" presStyleCnt="6">
        <dgm:presLayoutVars>
          <dgm:bulletEnabled val="1"/>
        </dgm:presLayoutVars>
      </dgm:prSet>
      <dgm:spPr/>
      <dgm:t>
        <a:bodyPr/>
        <a:lstStyle/>
        <a:p>
          <a:endParaRPr lang="en-MY"/>
        </a:p>
      </dgm:t>
    </dgm:pt>
    <dgm:pt modelId="{103D1943-DEAB-44C7-BC44-7C5F768C755E}" type="pres">
      <dgm:prSet presAssocID="{929E5065-FB48-4878-9EEA-DBCE392D2781}" presName="spNode" presStyleCnt="0"/>
      <dgm:spPr/>
    </dgm:pt>
    <dgm:pt modelId="{02604B14-32D1-493A-840E-FD2B0C9BBC3B}" type="pres">
      <dgm:prSet presAssocID="{7E511A1C-2A60-4EF2-96EB-A0152C105101}" presName="sibTrans" presStyleLbl="sibTrans1D1" presStyleIdx="1" presStyleCnt="6"/>
      <dgm:spPr/>
      <dgm:t>
        <a:bodyPr/>
        <a:lstStyle/>
        <a:p>
          <a:endParaRPr lang="en-MY"/>
        </a:p>
      </dgm:t>
    </dgm:pt>
    <dgm:pt modelId="{A0C4C28B-E571-45BB-AF23-50C269583FE5}" type="pres">
      <dgm:prSet presAssocID="{3738F6A7-FD39-45A4-958E-6011D53A636F}" presName="node" presStyleLbl="node1" presStyleIdx="2" presStyleCnt="6">
        <dgm:presLayoutVars>
          <dgm:bulletEnabled val="1"/>
        </dgm:presLayoutVars>
      </dgm:prSet>
      <dgm:spPr/>
      <dgm:t>
        <a:bodyPr/>
        <a:lstStyle/>
        <a:p>
          <a:endParaRPr lang="en-MY"/>
        </a:p>
      </dgm:t>
    </dgm:pt>
    <dgm:pt modelId="{99C268A6-8B7D-429C-8F90-5C73A8CC183D}" type="pres">
      <dgm:prSet presAssocID="{3738F6A7-FD39-45A4-958E-6011D53A636F}" presName="spNode" presStyleCnt="0"/>
      <dgm:spPr/>
    </dgm:pt>
    <dgm:pt modelId="{B2DB8D6A-5773-4455-B9F7-E0606C673652}" type="pres">
      <dgm:prSet presAssocID="{0EF1E517-9898-4513-A018-887C7522358C}" presName="sibTrans" presStyleLbl="sibTrans1D1" presStyleIdx="2" presStyleCnt="6"/>
      <dgm:spPr/>
      <dgm:t>
        <a:bodyPr/>
        <a:lstStyle/>
        <a:p>
          <a:endParaRPr lang="en-MY"/>
        </a:p>
      </dgm:t>
    </dgm:pt>
    <dgm:pt modelId="{32F0A459-9CDD-4703-AB45-5AB535A3CA73}" type="pres">
      <dgm:prSet presAssocID="{276C27DE-1573-4E31-80DF-73039386EBDE}" presName="node" presStyleLbl="node1" presStyleIdx="3" presStyleCnt="6">
        <dgm:presLayoutVars>
          <dgm:bulletEnabled val="1"/>
        </dgm:presLayoutVars>
      </dgm:prSet>
      <dgm:spPr/>
      <dgm:t>
        <a:bodyPr/>
        <a:lstStyle/>
        <a:p>
          <a:endParaRPr lang="en-MY"/>
        </a:p>
      </dgm:t>
    </dgm:pt>
    <dgm:pt modelId="{7485B116-9539-4EB7-A7CC-EE07C9E56854}" type="pres">
      <dgm:prSet presAssocID="{276C27DE-1573-4E31-80DF-73039386EBDE}" presName="spNode" presStyleCnt="0"/>
      <dgm:spPr/>
    </dgm:pt>
    <dgm:pt modelId="{978A2DB9-4265-4D10-8CA2-083AB04A0732}" type="pres">
      <dgm:prSet presAssocID="{478F5454-E7E5-4E9E-AF23-1E1CBF4CE28C}" presName="sibTrans" presStyleLbl="sibTrans1D1" presStyleIdx="3" presStyleCnt="6"/>
      <dgm:spPr/>
      <dgm:t>
        <a:bodyPr/>
        <a:lstStyle/>
        <a:p>
          <a:endParaRPr lang="en-MY"/>
        </a:p>
      </dgm:t>
    </dgm:pt>
    <dgm:pt modelId="{F6878B9F-D143-4B05-9D0A-6D95B6AED7F4}" type="pres">
      <dgm:prSet presAssocID="{61E27952-915F-4681-A72D-444A205C0113}" presName="node" presStyleLbl="node1" presStyleIdx="4" presStyleCnt="6">
        <dgm:presLayoutVars>
          <dgm:bulletEnabled val="1"/>
        </dgm:presLayoutVars>
      </dgm:prSet>
      <dgm:spPr/>
      <dgm:t>
        <a:bodyPr/>
        <a:lstStyle/>
        <a:p>
          <a:endParaRPr lang="en-MY"/>
        </a:p>
      </dgm:t>
    </dgm:pt>
    <dgm:pt modelId="{7AFBDC64-024B-4047-841A-91BEB08CC6CE}" type="pres">
      <dgm:prSet presAssocID="{61E27952-915F-4681-A72D-444A205C0113}" presName="spNode" presStyleCnt="0"/>
      <dgm:spPr/>
    </dgm:pt>
    <dgm:pt modelId="{53AF71F9-5428-4D01-BC75-D617033F0C0E}" type="pres">
      <dgm:prSet presAssocID="{6AD7CBCB-966B-4B5A-AABC-726C431EC3C8}" presName="sibTrans" presStyleLbl="sibTrans1D1" presStyleIdx="4" presStyleCnt="6"/>
      <dgm:spPr/>
      <dgm:t>
        <a:bodyPr/>
        <a:lstStyle/>
        <a:p>
          <a:endParaRPr lang="en-MY"/>
        </a:p>
      </dgm:t>
    </dgm:pt>
    <dgm:pt modelId="{0CF6230C-D190-44BA-9D66-006C0BDB5F96}" type="pres">
      <dgm:prSet presAssocID="{1D7463C4-52EC-4699-9F82-1AD95F84EE6C}" presName="node" presStyleLbl="node1" presStyleIdx="5" presStyleCnt="6">
        <dgm:presLayoutVars>
          <dgm:bulletEnabled val="1"/>
        </dgm:presLayoutVars>
      </dgm:prSet>
      <dgm:spPr/>
      <dgm:t>
        <a:bodyPr/>
        <a:lstStyle/>
        <a:p>
          <a:endParaRPr lang="en-MY"/>
        </a:p>
      </dgm:t>
    </dgm:pt>
    <dgm:pt modelId="{86BCE96E-2403-4309-BF9A-EFC682DA3A7C}" type="pres">
      <dgm:prSet presAssocID="{1D7463C4-52EC-4699-9F82-1AD95F84EE6C}" presName="spNode" presStyleCnt="0"/>
      <dgm:spPr/>
    </dgm:pt>
    <dgm:pt modelId="{FF8EEBA3-704F-41CE-B3CC-B0A28FC3ADC2}" type="pres">
      <dgm:prSet presAssocID="{F7F36114-3498-4DFF-BF74-7AB0B687F3E7}" presName="sibTrans" presStyleLbl="sibTrans1D1" presStyleIdx="5" presStyleCnt="6"/>
      <dgm:spPr/>
      <dgm:t>
        <a:bodyPr/>
        <a:lstStyle/>
        <a:p>
          <a:endParaRPr lang="en-MY"/>
        </a:p>
      </dgm:t>
    </dgm:pt>
  </dgm:ptLst>
  <dgm:cxnLst>
    <dgm:cxn modelId="{3BC456F7-3A9F-4ED5-8E11-7654195DF072}" type="presOf" srcId="{8CB6CF8A-0847-476F-95E5-9937B220B2CB}" destId="{F93D98E7-4F84-4883-B469-4B57B15D5830}" srcOrd="0" destOrd="0" presId="urn:microsoft.com/office/officeart/2005/8/layout/cycle6"/>
    <dgm:cxn modelId="{F0B4C458-2E6E-4805-81F2-677F845D217B}" srcId="{B7F35ED3-D3D9-4FBF-A72F-E76F62EAAB98}" destId="{276C27DE-1573-4E31-80DF-73039386EBDE}" srcOrd="3" destOrd="0" parTransId="{A4FE0347-1DB2-4A18-8428-1C9A61F88DBC}" sibTransId="{478F5454-E7E5-4E9E-AF23-1E1CBF4CE28C}"/>
    <dgm:cxn modelId="{1BAAC5EA-A324-49E4-91BE-A5DB02A6C825}" type="presOf" srcId="{F7F36114-3498-4DFF-BF74-7AB0B687F3E7}" destId="{FF8EEBA3-704F-41CE-B3CC-B0A28FC3ADC2}" srcOrd="0" destOrd="0" presId="urn:microsoft.com/office/officeart/2005/8/layout/cycle6"/>
    <dgm:cxn modelId="{E94BE301-2DEA-48D1-8307-B9371FCC4CDE}" type="presOf" srcId="{B7F35ED3-D3D9-4FBF-A72F-E76F62EAAB98}" destId="{3C920333-BC8A-4CE5-8445-943691A01437}" srcOrd="0" destOrd="0" presId="urn:microsoft.com/office/officeart/2005/8/layout/cycle6"/>
    <dgm:cxn modelId="{E7CFB7BA-FE2E-4F4D-83CD-983822D25A5D}" srcId="{B7F35ED3-D3D9-4FBF-A72F-E76F62EAAB98}" destId="{8CB6CF8A-0847-476F-95E5-9937B220B2CB}" srcOrd="0" destOrd="0" parTransId="{9C3F3443-8877-4F9F-94D2-A3F35610FE07}" sibTransId="{50C911B0-F986-416F-9967-5BDEC37285AB}"/>
    <dgm:cxn modelId="{FB7C9A95-A912-41EA-9133-A3DD0A086EBE}" type="presOf" srcId="{276C27DE-1573-4E31-80DF-73039386EBDE}" destId="{32F0A459-9CDD-4703-AB45-5AB535A3CA73}" srcOrd="0" destOrd="0" presId="urn:microsoft.com/office/officeart/2005/8/layout/cycle6"/>
    <dgm:cxn modelId="{657718DE-D3B6-41F6-AD23-70B1E408D626}" srcId="{B7F35ED3-D3D9-4FBF-A72F-E76F62EAAB98}" destId="{3738F6A7-FD39-45A4-958E-6011D53A636F}" srcOrd="2" destOrd="0" parTransId="{4CC3DD02-686F-48C1-92E8-AC35D6C7451D}" sibTransId="{0EF1E517-9898-4513-A018-887C7522358C}"/>
    <dgm:cxn modelId="{E8E10453-BDEB-46A5-98B2-57267B0E6E34}" srcId="{B7F35ED3-D3D9-4FBF-A72F-E76F62EAAB98}" destId="{61E27952-915F-4681-A72D-444A205C0113}" srcOrd="4" destOrd="0" parTransId="{57334DE1-674B-4A57-B08B-69CA717C4F92}" sibTransId="{6AD7CBCB-966B-4B5A-AABC-726C431EC3C8}"/>
    <dgm:cxn modelId="{98FD42BC-8905-475D-9846-9B1BDE77551E}" type="presOf" srcId="{3738F6A7-FD39-45A4-958E-6011D53A636F}" destId="{A0C4C28B-E571-45BB-AF23-50C269583FE5}" srcOrd="0" destOrd="0" presId="urn:microsoft.com/office/officeart/2005/8/layout/cycle6"/>
    <dgm:cxn modelId="{EAE4DE0C-567A-4D2D-B653-E918DDC9612A}" type="presOf" srcId="{478F5454-E7E5-4E9E-AF23-1E1CBF4CE28C}" destId="{978A2DB9-4265-4D10-8CA2-083AB04A0732}" srcOrd="0" destOrd="0" presId="urn:microsoft.com/office/officeart/2005/8/layout/cycle6"/>
    <dgm:cxn modelId="{2BF3C911-1CEA-44D0-B1B2-3326F5B71CE0}" srcId="{B7F35ED3-D3D9-4FBF-A72F-E76F62EAAB98}" destId="{929E5065-FB48-4878-9EEA-DBCE392D2781}" srcOrd="1" destOrd="0" parTransId="{2B82CF0B-56E2-4AEA-B483-8BDEFD787E22}" sibTransId="{7E511A1C-2A60-4EF2-96EB-A0152C105101}"/>
    <dgm:cxn modelId="{6C5A1565-1D8C-429A-9D20-1F01F85FB43E}" type="presOf" srcId="{0EF1E517-9898-4513-A018-887C7522358C}" destId="{B2DB8D6A-5773-4455-B9F7-E0606C673652}" srcOrd="0" destOrd="0" presId="urn:microsoft.com/office/officeart/2005/8/layout/cycle6"/>
    <dgm:cxn modelId="{AD2F5138-19F0-4EDE-972B-A1B2679D4668}" type="presOf" srcId="{50C911B0-F986-416F-9967-5BDEC37285AB}" destId="{1F1505D0-3E04-468A-AC4C-B0DA0ABFC8A3}" srcOrd="0" destOrd="0" presId="urn:microsoft.com/office/officeart/2005/8/layout/cycle6"/>
    <dgm:cxn modelId="{C9C9CE82-5740-4400-ADE5-D9545C724EA2}" type="presOf" srcId="{1D7463C4-52EC-4699-9F82-1AD95F84EE6C}" destId="{0CF6230C-D190-44BA-9D66-006C0BDB5F96}" srcOrd="0" destOrd="0" presId="urn:microsoft.com/office/officeart/2005/8/layout/cycle6"/>
    <dgm:cxn modelId="{C40F1277-E45F-410B-AEA7-BB47E4515B05}" type="presOf" srcId="{929E5065-FB48-4878-9EEA-DBCE392D2781}" destId="{6FBDB13A-0724-4785-AE1E-B3BA1368DD7F}" srcOrd="0" destOrd="0" presId="urn:microsoft.com/office/officeart/2005/8/layout/cycle6"/>
    <dgm:cxn modelId="{72937C32-4497-43D3-B0C6-D416B5BCBD91}" type="presOf" srcId="{61E27952-915F-4681-A72D-444A205C0113}" destId="{F6878B9F-D143-4B05-9D0A-6D95B6AED7F4}" srcOrd="0" destOrd="0" presId="urn:microsoft.com/office/officeart/2005/8/layout/cycle6"/>
    <dgm:cxn modelId="{F53E43A4-63C6-49AE-B36B-832D9ACA5D49}" type="presOf" srcId="{7E511A1C-2A60-4EF2-96EB-A0152C105101}" destId="{02604B14-32D1-493A-840E-FD2B0C9BBC3B}" srcOrd="0" destOrd="0" presId="urn:microsoft.com/office/officeart/2005/8/layout/cycle6"/>
    <dgm:cxn modelId="{3A973708-3AFA-464D-82EE-76806B01AE85}" type="presOf" srcId="{6AD7CBCB-966B-4B5A-AABC-726C431EC3C8}" destId="{53AF71F9-5428-4D01-BC75-D617033F0C0E}" srcOrd="0" destOrd="0" presId="urn:microsoft.com/office/officeart/2005/8/layout/cycle6"/>
    <dgm:cxn modelId="{E3779A8E-BE3D-4A83-A1E9-0B99311C59CB}" srcId="{B7F35ED3-D3D9-4FBF-A72F-E76F62EAAB98}" destId="{1D7463C4-52EC-4699-9F82-1AD95F84EE6C}" srcOrd="5" destOrd="0" parTransId="{773B3DDE-323D-4513-824C-AE7EA65F4375}" sibTransId="{F7F36114-3498-4DFF-BF74-7AB0B687F3E7}"/>
    <dgm:cxn modelId="{F99D9083-94AE-47D2-901A-B1924DF9CCD3}" type="presParOf" srcId="{3C920333-BC8A-4CE5-8445-943691A01437}" destId="{F93D98E7-4F84-4883-B469-4B57B15D5830}" srcOrd="0" destOrd="0" presId="urn:microsoft.com/office/officeart/2005/8/layout/cycle6"/>
    <dgm:cxn modelId="{B858C627-A496-4782-8D41-94FC165FE22B}" type="presParOf" srcId="{3C920333-BC8A-4CE5-8445-943691A01437}" destId="{BF961D28-A608-46FF-8118-CBD79381E961}" srcOrd="1" destOrd="0" presId="urn:microsoft.com/office/officeart/2005/8/layout/cycle6"/>
    <dgm:cxn modelId="{19A83FF4-57F4-4651-A2F9-BB215D3B6FA0}" type="presParOf" srcId="{3C920333-BC8A-4CE5-8445-943691A01437}" destId="{1F1505D0-3E04-468A-AC4C-B0DA0ABFC8A3}" srcOrd="2" destOrd="0" presId="urn:microsoft.com/office/officeart/2005/8/layout/cycle6"/>
    <dgm:cxn modelId="{29965E27-EFE5-4D30-87D2-7E97D422C3F7}" type="presParOf" srcId="{3C920333-BC8A-4CE5-8445-943691A01437}" destId="{6FBDB13A-0724-4785-AE1E-B3BA1368DD7F}" srcOrd="3" destOrd="0" presId="urn:microsoft.com/office/officeart/2005/8/layout/cycle6"/>
    <dgm:cxn modelId="{ECF0F30F-80FB-4792-9182-618EAB569576}" type="presParOf" srcId="{3C920333-BC8A-4CE5-8445-943691A01437}" destId="{103D1943-DEAB-44C7-BC44-7C5F768C755E}" srcOrd="4" destOrd="0" presId="urn:microsoft.com/office/officeart/2005/8/layout/cycle6"/>
    <dgm:cxn modelId="{2EBAB1DF-01E8-44E1-8D62-E5892C39492C}" type="presParOf" srcId="{3C920333-BC8A-4CE5-8445-943691A01437}" destId="{02604B14-32D1-493A-840E-FD2B0C9BBC3B}" srcOrd="5" destOrd="0" presId="urn:microsoft.com/office/officeart/2005/8/layout/cycle6"/>
    <dgm:cxn modelId="{3A4AF15C-4D9C-4083-8F78-CC1658005664}" type="presParOf" srcId="{3C920333-BC8A-4CE5-8445-943691A01437}" destId="{A0C4C28B-E571-45BB-AF23-50C269583FE5}" srcOrd="6" destOrd="0" presId="urn:microsoft.com/office/officeart/2005/8/layout/cycle6"/>
    <dgm:cxn modelId="{05386F8C-AAF3-4CE7-82AE-6391FA022C02}" type="presParOf" srcId="{3C920333-BC8A-4CE5-8445-943691A01437}" destId="{99C268A6-8B7D-429C-8F90-5C73A8CC183D}" srcOrd="7" destOrd="0" presId="urn:microsoft.com/office/officeart/2005/8/layout/cycle6"/>
    <dgm:cxn modelId="{A9D1BB32-E18E-49B4-B307-1B16B16F4308}" type="presParOf" srcId="{3C920333-BC8A-4CE5-8445-943691A01437}" destId="{B2DB8D6A-5773-4455-B9F7-E0606C673652}" srcOrd="8" destOrd="0" presId="urn:microsoft.com/office/officeart/2005/8/layout/cycle6"/>
    <dgm:cxn modelId="{1678A3E1-BD2B-4B7B-B8C7-768F3AAAC864}" type="presParOf" srcId="{3C920333-BC8A-4CE5-8445-943691A01437}" destId="{32F0A459-9CDD-4703-AB45-5AB535A3CA73}" srcOrd="9" destOrd="0" presId="urn:microsoft.com/office/officeart/2005/8/layout/cycle6"/>
    <dgm:cxn modelId="{E06FBCF3-F1C9-4535-8E6D-F193BD79355B}" type="presParOf" srcId="{3C920333-BC8A-4CE5-8445-943691A01437}" destId="{7485B116-9539-4EB7-A7CC-EE07C9E56854}" srcOrd="10" destOrd="0" presId="urn:microsoft.com/office/officeart/2005/8/layout/cycle6"/>
    <dgm:cxn modelId="{322B9F73-A3D7-49A6-88A1-AD96135E80DF}" type="presParOf" srcId="{3C920333-BC8A-4CE5-8445-943691A01437}" destId="{978A2DB9-4265-4D10-8CA2-083AB04A0732}" srcOrd="11" destOrd="0" presId="urn:microsoft.com/office/officeart/2005/8/layout/cycle6"/>
    <dgm:cxn modelId="{0C0C572E-C406-443B-AF96-7F4A911D0C6A}" type="presParOf" srcId="{3C920333-BC8A-4CE5-8445-943691A01437}" destId="{F6878B9F-D143-4B05-9D0A-6D95B6AED7F4}" srcOrd="12" destOrd="0" presId="urn:microsoft.com/office/officeart/2005/8/layout/cycle6"/>
    <dgm:cxn modelId="{E3712A30-6030-495C-AC4B-07FCE14886B7}" type="presParOf" srcId="{3C920333-BC8A-4CE5-8445-943691A01437}" destId="{7AFBDC64-024B-4047-841A-91BEB08CC6CE}" srcOrd="13" destOrd="0" presId="urn:microsoft.com/office/officeart/2005/8/layout/cycle6"/>
    <dgm:cxn modelId="{1BACC328-1951-48F0-91DB-D468AA868CF1}" type="presParOf" srcId="{3C920333-BC8A-4CE5-8445-943691A01437}" destId="{53AF71F9-5428-4D01-BC75-D617033F0C0E}" srcOrd="14" destOrd="0" presId="urn:microsoft.com/office/officeart/2005/8/layout/cycle6"/>
    <dgm:cxn modelId="{02ABE0EA-6F9E-4924-B407-873EF4440004}" type="presParOf" srcId="{3C920333-BC8A-4CE5-8445-943691A01437}" destId="{0CF6230C-D190-44BA-9D66-006C0BDB5F96}" srcOrd="15" destOrd="0" presId="urn:microsoft.com/office/officeart/2005/8/layout/cycle6"/>
    <dgm:cxn modelId="{BEA85F23-267A-4B55-B69E-C48D16E5191F}" type="presParOf" srcId="{3C920333-BC8A-4CE5-8445-943691A01437}" destId="{86BCE96E-2403-4309-BF9A-EFC682DA3A7C}" srcOrd="16" destOrd="0" presId="urn:microsoft.com/office/officeart/2005/8/layout/cycle6"/>
    <dgm:cxn modelId="{3C4CA84E-7DF1-4EC3-98E7-02F1E7932D7A}" type="presParOf" srcId="{3C920333-BC8A-4CE5-8445-943691A01437}" destId="{FF8EEBA3-704F-41CE-B3CC-B0A28FC3ADC2}"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D98E7-4F84-4883-B469-4B57B15D5830}">
      <dsp:nvSpPr>
        <dsp:cNvPr id="0" name=""/>
        <dsp:cNvSpPr/>
      </dsp:nvSpPr>
      <dsp:spPr>
        <a:xfrm>
          <a:off x="2022239" y="1661"/>
          <a:ext cx="984721" cy="640068"/>
        </a:xfrm>
        <a:prstGeom prst="roundRect">
          <a:avLst/>
        </a:prstGeom>
        <a:solidFill>
          <a:srgbClr val="0070C0"/>
        </a:solidFill>
        <a:ln>
          <a:solidFill>
            <a:srgbClr val="0070C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User Registration</a:t>
          </a:r>
          <a:endParaRPr lang="en-MY" sz="1300" kern="1200" dirty="0"/>
        </a:p>
      </dsp:txBody>
      <dsp:txXfrm>
        <a:off x="2053485" y="32907"/>
        <a:ext cx="922229" cy="577576"/>
      </dsp:txXfrm>
    </dsp:sp>
    <dsp:sp modelId="{1F1505D0-3E04-468A-AC4C-B0DA0ABFC8A3}">
      <dsp:nvSpPr>
        <dsp:cNvPr id="0" name=""/>
        <dsp:cNvSpPr/>
      </dsp:nvSpPr>
      <dsp:spPr>
        <a:xfrm>
          <a:off x="1007496" y="321696"/>
          <a:ext cx="3014207" cy="3014207"/>
        </a:xfrm>
        <a:custGeom>
          <a:avLst/>
          <a:gdLst/>
          <a:ahLst/>
          <a:cxnLst/>
          <a:rect l="0" t="0" r="0" b="0"/>
          <a:pathLst>
            <a:path>
              <a:moveTo>
                <a:pt x="2005748" y="84881"/>
              </a:moveTo>
              <a:arcTo wR="1507103" hR="1507103" stAng="17359269" swAng="1499965"/>
            </a:path>
          </a:pathLst>
        </a:custGeom>
        <a:noFill/>
        <a:ln w="9525" cap="flat" cmpd="sng" algn="ctr">
          <a:solidFill>
            <a:schemeClr val="accent2">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6FBDB13A-0724-4785-AE1E-B3BA1368DD7F}">
      <dsp:nvSpPr>
        <dsp:cNvPr id="0" name=""/>
        <dsp:cNvSpPr/>
      </dsp:nvSpPr>
      <dsp:spPr>
        <a:xfrm>
          <a:off x="3327429" y="755213"/>
          <a:ext cx="984721" cy="640068"/>
        </a:xfrm>
        <a:prstGeom prst="roundRect">
          <a:avLst/>
        </a:prstGeom>
        <a:solidFill>
          <a:srgbClr val="0070C0"/>
        </a:solidFill>
        <a:ln>
          <a:solidFill>
            <a:srgbClr val="0070C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Employer Registration</a:t>
          </a:r>
          <a:endParaRPr lang="en-MY" sz="1300" kern="1200" dirty="0"/>
        </a:p>
      </dsp:txBody>
      <dsp:txXfrm>
        <a:off x="3358675" y="786459"/>
        <a:ext cx="922229" cy="577576"/>
      </dsp:txXfrm>
    </dsp:sp>
    <dsp:sp modelId="{02604B14-32D1-493A-840E-FD2B0C9BBC3B}">
      <dsp:nvSpPr>
        <dsp:cNvPr id="0" name=""/>
        <dsp:cNvSpPr/>
      </dsp:nvSpPr>
      <dsp:spPr>
        <a:xfrm>
          <a:off x="1007496" y="321696"/>
          <a:ext cx="3014207" cy="3014207"/>
        </a:xfrm>
        <a:custGeom>
          <a:avLst/>
          <a:gdLst/>
          <a:ahLst/>
          <a:cxnLst/>
          <a:rect l="0" t="0" r="0" b="0"/>
          <a:pathLst>
            <a:path>
              <a:moveTo>
                <a:pt x="2952981" y="1081897"/>
              </a:moveTo>
              <a:arcTo wR="1507103" hR="1507103" stAng="20616740" swAng="1966519"/>
            </a:path>
          </a:pathLst>
        </a:custGeom>
        <a:noFill/>
        <a:ln w="9525" cap="flat" cmpd="sng" algn="ctr">
          <a:solidFill>
            <a:schemeClr val="accent3">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A0C4C28B-E571-45BB-AF23-50C269583FE5}">
      <dsp:nvSpPr>
        <dsp:cNvPr id="0" name=""/>
        <dsp:cNvSpPr/>
      </dsp:nvSpPr>
      <dsp:spPr>
        <a:xfrm>
          <a:off x="3327429" y="2262317"/>
          <a:ext cx="984721" cy="640068"/>
        </a:xfrm>
        <a:prstGeom prst="roundRect">
          <a:avLst/>
        </a:prstGeom>
        <a:solidFill>
          <a:srgbClr val="0070C0"/>
        </a:solidFill>
        <a:ln>
          <a:solidFill>
            <a:srgbClr val="0070C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E-Learning</a:t>
          </a:r>
          <a:endParaRPr lang="en-MY" sz="1300" kern="1200" dirty="0"/>
        </a:p>
      </dsp:txBody>
      <dsp:txXfrm>
        <a:off x="3358675" y="2293563"/>
        <a:ext cx="922229" cy="577576"/>
      </dsp:txXfrm>
    </dsp:sp>
    <dsp:sp modelId="{B2DB8D6A-5773-4455-B9F7-E0606C673652}">
      <dsp:nvSpPr>
        <dsp:cNvPr id="0" name=""/>
        <dsp:cNvSpPr/>
      </dsp:nvSpPr>
      <dsp:spPr>
        <a:xfrm>
          <a:off x="1007496" y="321696"/>
          <a:ext cx="3014207" cy="3014207"/>
        </a:xfrm>
        <a:custGeom>
          <a:avLst/>
          <a:gdLst/>
          <a:ahLst/>
          <a:cxnLst/>
          <a:rect l="0" t="0" r="0" b="0"/>
          <a:pathLst>
            <a:path>
              <a:moveTo>
                <a:pt x="2560075" y="2585349"/>
              </a:moveTo>
              <a:arcTo wR="1507103" hR="1507103" stAng="2740767" swAng="1499965"/>
            </a:path>
          </a:pathLst>
        </a:custGeom>
        <a:noFill/>
        <a:ln w="9525" cap="flat" cmpd="sng" algn="ctr">
          <a:solidFill>
            <a:schemeClr val="accent4">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32F0A459-9CDD-4703-AB45-5AB535A3CA73}">
      <dsp:nvSpPr>
        <dsp:cNvPr id="0" name=""/>
        <dsp:cNvSpPr/>
      </dsp:nvSpPr>
      <dsp:spPr>
        <a:xfrm>
          <a:off x="2022239" y="3015869"/>
          <a:ext cx="984721" cy="640068"/>
        </a:xfrm>
        <a:prstGeom prst="roundRect">
          <a:avLst/>
        </a:prstGeom>
        <a:solidFill>
          <a:srgbClr val="FF9900"/>
        </a:solidFill>
        <a:ln>
          <a:solidFill>
            <a:srgbClr val="FF99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Exam &amp; Certification</a:t>
          </a:r>
          <a:endParaRPr lang="en-MY" sz="1300" kern="1200" dirty="0">
            <a:solidFill>
              <a:schemeClr val="tx1"/>
            </a:solidFill>
          </a:endParaRPr>
        </a:p>
      </dsp:txBody>
      <dsp:txXfrm>
        <a:off x="2053485" y="3047115"/>
        <a:ext cx="922229" cy="577576"/>
      </dsp:txXfrm>
    </dsp:sp>
    <dsp:sp modelId="{978A2DB9-4265-4D10-8CA2-083AB04A0732}">
      <dsp:nvSpPr>
        <dsp:cNvPr id="0" name=""/>
        <dsp:cNvSpPr/>
      </dsp:nvSpPr>
      <dsp:spPr>
        <a:xfrm>
          <a:off x="1007496" y="321696"/>
          <a:ext cx="3014207" cy="3014207"/>
        </a:xfrm>
        <a:custGeom>
          <a:avLst/>
          <a:gdLst/>
          <a:ahLst/>
          <a:cxnLst/>
          <a:rect l="0" t="0" r="0" b="0"/>
          <a:pathLst>
            <a:path>
              <a:moveTo>
                <a:pt x="1008459" y="2929325"/>
              </a:moveTo>
              <a:arcTo wR="1507103" hR="1507103" stAng="6559269" swAng="1499965"/>
            </a:path>
          </a:pathLst>
        </a:custGeom>
        <a:noFill/>
        <a:ln w="9525" cap="flat" cmpd="sng" algn="ctr">
          <a:solidFill>
            <a:schemeClr val="accent5">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F6878B9F-D143-4B05-9D0A-6D95B6AED7F4}">
      <dsp:nvSpPr>
        <dsp:cNvPr id="0" name=""/>
        <dsp:cNvSpPr/>
      </dsp:nvSpPr>
      <dsp:spPr>
        <a:xfrm>
          <a:off x="717049" y="2262317"/>
          <a:ext cx="984721" cy="640068"/>
        </a:xfrm>
        <a:prstGeom prst="roundRect">
          <a:avLst/>
        </a:prstGeom>
        <a:solidFill>
          <a:srgbClr val="FF9900"/>
        </a:solidFill>
        <a:ln>
          <a:solidFill>
            <a:srgbClr val="FF99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Job Match</a:t>
          </a:r>
          <a:endParaRPr lang="en-MY" sz="1300" kern="1200" dirty="0">
            <a:solidFill>
              <a:schemeClr val="tx1"/>
            </a:solidFill>
          </a:endParaRPr>
        </a:p>
      </dsp:txBody>
      <dsp:txXfrm>
        <a:off x="748295" y="2293563"/>
        <a:ext cx="922229" cy="577576"/>
      </dsp:txXfrm>
    </dsp:sp>
    <dsp:sp modelId="{53AF71F9-5428-4D01-BC75-D617033F0C0E}">
      <dsp:nvSpPr>
        <dsp:cNvPr id="0" name=""/>
        <dsp:cNvSpPr/>
      </dsp:nvSpPr>
      <dsp:spPr>
        <a:xfrm>
          <a:off x="1007496" y="321696"/>
          <a:ext cx="3014207" cy="3014207"/>
        </a:xfrm>
        <a:custGeom>
          <a:avLst/>
          <a:gdLst/>
          <a:ahLst/>
          <a:cxnLst/>
          <a:rect l="0" t="0" r="0" b="0"/>
          <a:pathLst>
            <a:path>
              <a:moveTo>
                <a:pt x="61226" y="1932310"/>
              </a:moveTo>
              <a:arcTo wR="1507103" hR="1507103" stAng="9816740" swAng="1966519"/>
            </a:path>
          </a:pathLst>
        </a:custGeom>
        <a:noFill/>
        <a:ln w="9525" cap="flat" cmpd="sng" algn="ctr">
          <a:solidFill>
            <a:schemeClr val="accent6">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 modelId="{0CF6230C-D190-44BA-9D66-006C0BDB5F96}">
      <dsp:nvSpPr>
        <dsp:cNvPr id="0" name=""/>
        <dsp:cNvSpPr/>
      </dsp:nvSpPr>
      <dsp:spPr>
        <a:xfrm>
          <a:off x="717049" y="755213"/>
          <a:ext cx="984721" cy="640068"/>
        </a:xfrm>
        <a:prstGeom prst="roundRect">
          <a:avLst/>
        </a:prstGeom>
        <a:solidFill>
          <a:srgbClr val="FF9900"/>
        </a:solidFill>
        <a:ln>
          <a:solidFill>
            <a:srgbClr val="FF990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solidFill>
                <a:schemeClr val="tx1"/>
              </a:solidFill>
            </a:rPr>
            <a:t>Reporting</a:t>
          </a:r>
          <a:endParaRPr lang="en-MY" sz="1300" kern="1200" dirty="0">
            <a:solidFill>
              <a:schemeClr val="tx1"/>
            </a:solidFill>
          </a:endParaRPr>
        </a:p>
      </dsp:txBody>
      <dsp:txXfrm>
        <a:off x="748295" y="786459"/>
        <a:ext cx="922229" cy="577576"/>
      </dsp:txXfrm>
    </dsp:sp>
    <dsp:sp modelId="{FF8EEBA3-704F-41CE-B3CC-B0A28FC3ADC2}">
      <dsp:nvSpPr>
        <dsp:cNvPr id="0" name=""/>
        <dsp:cNvSpPr/>
      </dsp:nvSpPr>
      <dsp:spPr>
        <a:xfrm>
          <a:off x="1007496" y="321696"/>
          <a:ext cx="3014207" cy="3014207"/>
        </a:xfrm>
        <a:custGeom>
          <a:avLst/>
          <a:gdLst/>
          <a:ahLst/>
          <a:cxnLst/>
          <a:rect l="0" t="0" r="0" b="0"/>
          <a:pathLst>
            <a:path>
              <a:moveTo>
                <a:pt x="454132" y="428858"/>
              </a:moveTo>
              <a:arcTo wR="1507103" hR="1507103" stAng="13540767" swAng="1499965"/>
            </a:path>
          </a:pathLst>
        </a:custGeom>
        <a:noFill/>
        <a:ln w="9525" cap="flat" cmpd="sng" algn="ctr">
          <a:solidFill>
            <a:schemeClr val="accent2">
              <a:hueOff val="0"/>
              <a:satOff val="0"/>
              <a:lumOff val="0"/>
              <a:alphaOff val="0"/>
            </a:schemeClr>
          </a:solidFill>
          <a:prstDash val="solid"/>
        </a:ln>
        <a:effectLst/>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MY"/>
          </a:p>
        </p:txBody>
      </p:sp>
      <p:sp>
        <p:nvSpPr>
          <p:cNvPr id="3" name="Date Placeholder 2"/>
          <p:cNvSpPr>
            <a:spLocks noGrp="1"/>
          </p:cNvSpPr>
          <p:nvPr>
            <p:ph type="dt" sz="quarter" idx="1"/>
          </p:nvPr>
        </p:nvSpPr>
        <p:spPr>
          <a:xfrm>
            <a:off x="3937000" y="0"/>
            <a:ext cx="3011488" cy="461963"/>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7830E19C-E1D8-4D95-BF03-6EF15E5B236D}" type="datetimeFigureOut">
              <a:rPr lang="en-MY"/>
              <a:pPr>
                <a:defRPr/>
              </a:pPr>
              <a:t>30/11/2016</a:t>
            </a:fld>
            <a:endParaRPr lang="en-MY"/>
          </a:p>
        </p:txBody>
      </p:sp>
      <p:sp>
        <p:nvSpPr>
          <p:cNvPr id="4" name="Footer Placeholder 3"/>
          <p:cNvSpPr>
            <a:spLocks noGrp="1"/>
          </p:cNvSpPr>
          <p:nvPr>
            <p:ph type="ftr" sz="quarter" idx="2"/>
          </p:nvPr>
        </p:nvSpPr>
        <p:spPr>
          <a:xfrm>
            <a:off x="0" y="8772525"/>
            <a:ext cx="3011488" cy="461963"/>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MY"/>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9D985E11-840E-4C01-8ACA-87674D74C612}" type="slidenum">
              <a:rPr lang="en-MY"/>
              <a:pPr>
                <a:defRPr/>
              </a:pPr>
              <a:t>‹#›</a:t>
            </a:fld>
            <a:endParaRPr lang="en-MY"/>
          </a:p>
        </p:txBody>
      </p:sp>
    </p:spTree>
    <p:extLst>
      <p:ext uri="{BB962C8B-B14F-4D97-AF65-F5344CB8AC3E}">
        <p14:creationId xmlns:p14="http://schemas.microsoft.com/office/powerpoint/2010/main" val="2606946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2492" tIns="46246" rIns="92492" bIns="46246" rtlCol="0"/>
          <a:lstStyle>
            <a:lvl1pPr algn="l" fontAlgn="auto">
              <a:spcBef>
                <a:spcPts val="0"/>
              </a:spcBef>
              <a:spcAft>
                <a:spcPts val="0"/>
              </a:spcAft>
              <a:defRPr sz="1200">
                <a:latin typeface="+mn-lt"/>
                <a:cs typeface="+mn-cs"/>
              </a:defRPr>
            </a:lvl1pPr>
          </a:lstStyle>
          <a:p>
            <a:pPr>
              <a:defRPr/>
            </a:pPr>
            <a:endParaRPr lang="en-MY"/>
          </a:p>
        </p:txBody>
      </p:sp>
      <p:sp>
        <p:nvSpPr>
          <p:cNvPr id="3" name="Date Placeholder 2"/>
          <p:cNvSpPr>
            <a:spLocks noGrp="1"/>
          </p:cNvSpPr>
          <p:nvPr>
            <p:ph type="dt" idx="1"/>
          </p:nvPr>
        </p:nvSpPr>
        <p:spPr>
          <a:xfrm>
            <a:off x="3937000" y="0"/>
            <a:ext cx="3011488" cy="461963"/>
          </a:xfrm>
          <a:prstGeom prst="rect">
            <a:avLst/>
          </a:prstGeom>
        </p:spPr>
        <p:txBody>
          <a:bodyPr vert="horz" lIns="92492" tIns="46246" rIns="92492" bIns="46246" rtlCol="0"/>
          <a:lstStyle>
            <a:lvl1pPr algn="r" fontAlgn="auto">
              <a:spcBef>
                <a:spcPts val="0"/>
              </a:spcBef>
              <a:spcAft>
                <a:spcPts val="0"/>
              </a:spcAft>
              <a:defRPr sz="1200">
                <a:latin typeface="+mn-lt"/>
                <a:cs typeface="+mn-cs"/>
              </a:defRPr>
            </a:lvl1pPr>
          </a:lstStyle>
          <a:p>
            <a:pPr>
              <a:defRPr/>
            </a:pPr>
            <a:fld id="{557E26B3-F29E-4DB7-97AB-67959F0C40E8}" type="datetimeFigureOut">
              <a:rPr lang="en-MY"/>
              <a:pPr>
                <a:defRPr/>
              </a:pPr>
              <a:t>30/11/2016</a:t>
            </a:fld>
            <a:endParaRPr lang="en-MY"/>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pPr lvl="0"/>
            <a:endParaRPr lang="en-MY" noProof="0"/>
          </a:p>
        </p:txBody>
      </p:sp>
      <p:sp>
        <p:nvSpPr>
          <p:cNvPr id="5" name="Notes Placeholder 4"/>
          <p:cNvSpPr>
            <a:spLocks noGrp="1"/>
          </p:cNvSpPr>
          <p:nvPr>
            <p:ph type="body" sz="quarter" idx="3"/>
          </p:nvPr>
        </p:nvSpPr>
        <p:spPr>
          <a:xfrm>
            <a:off x="695325" y="4387850"/>
            <a:ext cx="5559425" cy="4156075"/>
          </a:xfrm>
          <a:prstGeom prst="rect">
            <a:avLst/>
          </a:prstGeom>
        </p:spPr>
        <p:txBody>
          <a:bodyPr vert="horz" lIns="92492" tIns="46246" rIns="92492" bIns="46246"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MY" noProof="0"/>
          </a:p>
        </p:txBody>
      </p:sp>
      <p:sp>
        <p:nvSpPr>
          <p:cNvPr id="6" name="Footer Placeholder 5"/>
          <p:cNvSpPr>
            <a:spLocks noGrp="1"/>
          </p:cNvSpPr>
          <p:nvPr>
            <p:ph type="ftr" sz="quarter" idx="4"/>
          </p:nvPr>
        </p:nvSpPr>
        <p:spPr>
          <a:xfrm>
            <a:off x="0" y="8772525"/>
            <a:ext cx="3011488" cy="461963"/>
          </a:xfrm>
          <a:prstGeom prst="rect">
            <a:avLst/>
          </a:prstGeom>
        </p:spPr>
        <p:txBody>
          <a:bodyPr vert="horz" lIns="92492" tIns="46246" rIns="92492" bIns="46246" rtlCol="0" anchor="b"/>
          <a:lstStyle>
            <a:lvl1pPr algn="l" fontAlgn="auto">
              <a:spcBef>
                <a:spcPts val="0"/>
              </a:spcBef>
              <a:spcAft>
                <a:spcPts val="0"/>
              </a:spcAft>
              <a:defRPr sz="1200">
                <a:latin typeface="+mn-lt"/>
                <a:cs typeface="+mn-cs"/>
              </a:defRPr>
            </a:lvl1pPr>
          </a:lstStyle>
          <a:p>
            <a:pPr>
              <a:defRPr/>
            </a:pPr>
            <a:endParaRPr lang="en-MY"/>
          </a:p>
        </p:txBody>
      </p:sp>
      <p:sp>
        <p:nvSpPr>
          <p:cNvPr id="7" name="Slide Number Placeholder 6"/>
          <p:cNvSpPr>
            <a:spLocks noGrp="1"/>
          </p:cNvSpPr>
          <p:nvPr>
            <p:ph type="sldNum" sz="quarter" idx="5"/>
          </p:nvPr>
        </p:nvSpPr>
        <p:spPr>
          <a:xfrm>
            <a:off x="3937000" y="8772525"/>
            <a:ext cx="3011488" cy="461963"/>
          </a:xfrm>
          <a:prstGeom prst="rect">
            <a:avLst/>
          </a:prstGeom>
        </p:spPr>
        <p:txBody>
          <a:bodyPr vert="horz" lIns="92492" tIns="46246" rIns="92492" bIns="46246" rtlCol="0" anchor="b"/>
          <a:lstStyle>
            <a:lvl1pPr algn="r" fontAlgn="auto">
              <a:spcBef>
                <a:spcPts val="0"/>
              </a:spcBef>
              <a:spcAft>
                <a:spcPts val="0"/>
              </a:spcAft>
              <a:defRPr sz="1200">
                <a:latin typeface="+mn-lt"/>
                <a:cs typeface="+mn-cs"/>
              </a:defRPr>
            </a:lvl1pPr>
          </a:lstStyle>
          <a:p>
            <a:pPr>
              <a:defRPr/>
            </a:pPr>
            <a:fld id="{B89D0AE3-C217-4232-BE4D-C44CCDC7130E}" type="slidenum">
              <a:rPr lang="en-MY"/>
              <a:pPr>
                <a:defRPr/>
              </a:pPr>
              <a:t>‹#›</a:t>
            </a:fld>
            <a:endParaRPr lang="en-MY"/>
          </a:p>
        </p:txBody>
      </p:sp>
    </p:spTree>
    <p:extLst>
      <p:ext uri="{BB962C8B-B14F-4D97-AF65-F5344CB8AC3E}">
        <p14:creationId xmlns:p14="http://schemas.microsoft.com/office/powerpoint/2010/main" val="21345603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2</a:t>
            </a:fld>
            <a:endParaRPr lang="en-MY"/>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E285FF64-83B0-4ACD-9084-82670A9F2EB8}" type="slidenum">
              <a:rPr lang="en-MY" smtClean="0"/>
              <a:pPr>
                <a:defRPr/>
              </a:pPr>
              <a:t>15</a:t>
            </a:fld>
            <a:endParaRPr lang="en-MY"/>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16</a:t>
            </a:fld>
            <a:endParaRPr lang="en-MY"/>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17</a:t>
            </a:fld>
            <a:endParaRPr lang="en-MY"/>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18</a:t>
            </a:fld>
            <a:endParaRPr lang="en-MY"/>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19</a:t>
            </a:fld>
            <a:endParaRPr lang="en-MY"/>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6AC5FD99-0295-4C81-A2B6-EBDBCF612622}" type="slidenum">
              <a:rPr lang="en-MY" smtClean="0"/>
              <a:pPr>
                <a:defRPr/>
              </a:pPr>
              <a:t>20</a:t>
            </a:fld>
            <a:endParaRPr lang="en-MY"/>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25</a:t>
            </a:fld>
            <a:endParaRPr lang="en-MY"/>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33279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792744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3</a:t>
            </a:fld>
            <a:endParaRPr lang="en-MY"/>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50</a:t>
            </a:fld>
            <a:endParaRPr lang="en-MY"/>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10"/>
          </p:nvPr>
        </p:nvSpPr>
        <p:spPr/>
        <p:txBody>
          <a:bodyPr/>
          <a:lstStyle/>
          <a:p>
            <a:pPr>
              <a:defRPr/>
            </a:pPr>
            <a:fld id="{B89D0AE3-C217-4232-BE4D-C44CCDC7130E}" type="slidenum">
              <a:rPr lang="en-MY" smtClean="0"/>
              <a:pPr>
                <a:defRPr/>
              </a:pPr>
              <a:t>51</a:t>
            </a:fld>
            <a:endParaRPr lang="en-MY"/>
          </a:p>
        </p:txBody>
      </p:sp>
    </p:spTree>
    <p:extLst>
      <p:ext uri="{BB962C8B-B14F-4D97-AF65-F5344CB8AC3E}">
        <p14:creationId xmlns:p14="http://schemas.microsoft.com/office/powerpoint/2010/main" val="361567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4</a:t>
            </a:fld>
            <a:endParaRPr lang="en-MY"/>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5</a:t>
            </a:fld>
            <a:endParaRPr lang="en-MY"/>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6</a:t>
            </a:fld>
            <a:endParaRPr lang="en-MY"/>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7</a:t>
            </a:fld>
            <a:endParaRPr lang="en-MY"/>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8895" y="4762637"/>
            <a:ext cx="5511152" cy="4511967"/>
          </a:xfrm>
          <a:prstGeom prst="rect">
            <a:avLst/>
          </a:prstGeom>
        </p:spPr>
        <p:txBody>
          <a:bodyPr lIns="92476" tIns="92476" rIns="92476" bIns="92476" anchor="t" anchorCtr="0">
            <a:noAutofit/>
          </a:bodyPr>
          <a:lstStyle/>
          <a:p>
            <a:pPr>
              <a:spcBef>
                <a:spcPts val="0"/>
              </a:spcBef>
            </a:pPr>
            <a:endParaRPr/>
          </a:p>
        </p:txBody>
      </p:sp>
      <p:sp>
        <p:nvSpPr>
          <p:cNvPr id="291" name="Shape 291"/>
          <p:cNvSpPr>
            <a:spLocks noGrp="1" noRot="1" noChangeAspect="1"/>
          </p:cNvSpPr>
          <p:nvPr>
            <p:ph type="sldImg" idx="2"/>
          </p:nvPr>
        </p:nvSpPr>
        <p:spPr>
          <a:xfrm>
            <a:off x="936625" y="750888"/>
            <a:ext cx="5018088" cy="37623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736989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12</a:t>
            </a:fld>
            <a:endParaRPr lang="en-MY"/>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MY" altLang="en-US" smtClean="0"/>
          </a:p>
        </p:txBody>
      </p:sp>
      <p:sp>
        <p:nvSpPr>
          <p:cNvPr id="4" name="Slide Number Placeholder 3"/>
          <p:cNvSpPr>
            <a:spLocks noGrp="1"/>
          </p:cNvSpPr>
          <p:nvPr>
            <p:ph type="sldNum" sz="quarter" idx="5"/>
          </p:nvPr>
        </p:nvSpPr>
        <p:spPr/>
        <p:txBody>
          <a:bodyPr/>
          <a:lstStyle/>
          <a:p>
            <a:pPr>
              <a:defRPr/>
            </a:pPr>
            <a:fld id="{90061865-4D67-4D94-B5E2-B53966E6F728}" type="slidenum">
              <a:rPr lang="en-MY" smtClean="0"/>
              <a:pPr>
                <a:defRPr/>
              </a:pPr>
              <a:t>14</a:t>
            </a:fld>
            <a:endParaRPr lang="en-MY"/>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10" name="Slide Number Placeholder 5"/>
          <p:cNvSpPr>
            <a:spLocks noGrp="1"/>
          </p:cNvSpPr>
          <p:nvPr>
            <p:ph type="sldNum" sz="quarter" idx="10"/>
          </p:nvPr>
        </p:nvSpPr>
        <p:spPr/>
        <p:txBody>
          <a:bodyPr/>
          <a:lstStyle>
            <a:lvl1pPr>
              <a:defRPr/>
            </a:lvl1pPr>
          </a:lstStyle>
          <a:p>
            <a:pPr>
              <a:defRPr/>
            </a:pPr>
            <a:fld id="{6410CA0A-851B-4D87-BB53-0797E0BB2155}" type="slidenum">
              <a:rPr lang="en-US"/>
              <a:pPr>
                <a:defRPr/>
              </a:pPr>
              <a:t>‹#›</a:t>
            </a:fld>
            <a:endParaRPr lang="en-US" dirty="0"/>
          </a:p>
        </p:txBody>
      </p:sp>
      <p:sp>
        <p:nvSpPr>
          <p:cNvPr id="12" name="Date Placeholder 3"/>
          <p:cNvSpPr>
            <a:spLocks noGrp="1"/>
          </p:cNvSpPr>
          <p:nvPr>
            <p:ph type="dt" sz="half" idx="12"/>
          </p:nvPr>
        </p:nvSpPr>
        <p:spPr/>
        <p:txBody>
          <a:bodyPr/>
          <a:lstStyle>
            <a:lvl1pPr>
              <a:defRPr/>
            </a:lvl1pPr>
          </a:lstStyle>
          <a:p>
            <a:pPr>
              <a:defRPr/>
            </a:pPr>
            <a:fld id="{8E066DC7-7940-4A60-A7D9-CB9A03B14F17}" type="datetimeFigureOut">
              <a:rPr lang="en-US"/>
              <a:pPr>
                <a:defRPr/>
              </a:pPr>
              <a:t>11/30/2016</a:t>
            </a:fld>
            <a:endParaRPr lang="en-US"/>
          </a:p>
        </p:txBody>
      </p:sp>
    </p:spTree>
    <p:extLst>
      <p:ext uri="{BB962C8B-B14F-4D97-AF65-F5344CB8AC3E}">
        <p14:creationId xmlns:p14="http://schemas.microsoft.com/office/powerpoint/2010/main" val="1692775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50EE14B-2EAE-4206-B764-D0C93500B131}" type="datetimeFigureOut">
              <a:rPr lang="en-US"/>
              <a:pPr>
                <a:defRPr/>
              </a:pPr>
              <a:t>11/30/2016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38C8CF-033F-4D31-8FB6-BF56670EB4F8}" type="slidenum">
              <a:rPr lang="en-US"/>
              <a:pPr>
                <a:defRPr/>
              </a:pPr>
              <a:t>‹#›</a:t>
            </a:fld>
            <a:endParaRPr lang="en-US" dirty="0"/>
          </a:p>
        </p:txBody>
      </p:sp>
    </p:spTree>
    <p:extLst>
      <p:ext uri="{BB962C8B-B14F-4D97-AF65-F5344CB8AC3E}">
        <p14:creationId xmlns:p14="http://schemas.microsoft.com/office/powerpoint/2010/main" val="1104338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119D8D-8067-4262-B23B-856C343DFF0D}" type="datetimeFigureOut">
              <a:rPr lang="en-US"/>
              <a:pPr>
                <a:defRPr/>
              </a:pPr>
              <a:t>11/30/2016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798AA5E-37C1-43A6-9BEC-60C474C3C2BB}" type="slidenum">
              <a:rPr lang="en-US"/>
              <a:pPr>
                <a:defRPr/>
              </a:pPr>
              <a:t>‹#›</a:t>
            </a:fld>
            <a:endParaRPr lang="en-US" dirty="0"/>
          </a:p>
        </p:txBody>
      </p:sp>
    </p:spTree>
    <p:extLst>
      <p:ext uri="{BB962C8B-B14F-4D97-AF65-F5344CB8AC3E}">
        <p14:creationId xmlns:p14="http://schemas.microsoft.com/office/powerpoint/2010/main" val="3568912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A9C833-AE11-40E1-8DFB-E5044ABEC07C}" type="datetimeFigureOut">
              <a:rPr lang="en-US"/>
              <a:pPr>
                <a:defRPr/>
              </a:pPr>
              <a:t>11/30/2016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E5B55A-11DB-49A5-A147-E2785BB3B4D9}" type="slidenum">
              <a:rPr lang="en-US"/>
              <a:pPr>
                <a:defRPr/>
              </a:pPr>
              <a:t>‹#›</a:t>
            </a:fld>
            <a:endParaRPr lang="en-US" dirty="0"/>
          </a:p>
        </p:txBody>
      </p:sp>
    </p:spTree>
    <p:extLst>
      <p:ext uri="{BB962C8B-B14F-4D97-AF65-F5344CB8AC3E}">
        <p14:creationId xmlns:p14="http://schemas.microsoft.com/office/powerpoint/2010/main" val="3057779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08838" y="6303963"/>
            <a:ext cx="792162"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userDrawn="1"/>
        </p:nvSpPr>
        <p:spPr>
          <a:xfrm rot="10800000">
            <a:off x="0" y="6408738"/>
            <a:ext cx="965200" cy="762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sp>
        <p:nvSpPr>
          <p:cNvPr id="6" name="Rounded Rectangle 5"/>
          <p:cNvSpPr/>
          <p:nvPr userDrawn="1"/>
        </p:nvSpPr>
        <p:spPr>
          <a:xfrm rot="10800000" flipV="1">
            <a:off x="8077200" y="6408738"/>
            <a:ext cx="1066800" cy="76200"/>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pic>
        <p:nvPicPr>
          <p:cNvPr id="7" name="Picture 2" descr="C:\Users\User\Downloads\logo fr.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84263" y="6180138"/>
            <a:ext cx="1125537"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userDrawn="1"/>
        </p:nvSpPr>
        <p:spPr>
          <a:xfrm rot="10800000" flipV="1">
            <a:off x="3840163" y="6408738"/>
            <a:ext cx="3246437" cy="85725"/>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MY"/>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p:txBody>
          <a:bodyPr/>
          <a:lstStyle>
            <a:lvl1pPr>
              <a:defRPr/>
            </a:lvl1pPr>
          </a:lstStyle>
          <a:p>
            <a:pPr>
              <a:defRPr/>
            </a:pPr>
            <a:fld id="{A5D935B1-1A1A-492B-BAC9-662D3B3D1272}" type="datetimeFigureOut">
              <a:rPr lang="en-US"/>
              <a:pPr>
                <a:defRPr/>
              </a:pPr>
              <a:t>11/30/2016</a:t>
            </a:fld>
            <a:endParaRPr lang="en-US"/>
          </a:p>
        </p:txBody>
      </p:sp>
      <p:sp>
        <p:nvSpPr>
          <p:cNvPr id="11" name="Footer Placeholder 4"/>
          <p:cNvSpPr>
            <a:spLocks noGrp="1"/>
          </p:cNvSpPr>
          <p:nvPr>
            <p:ph type="ftr" sz="quarter" idx="11"/>
          </p:nvPr>
        </p:nvSpPr>
        <p:spPr/>
        <p:txBody>
          <a:bodyPr/>
          <a:lstStyle>
            <a:lvl1pPr>
              <a:defRPr dirty="0"/>
            </a:lvl1pPr>
          </a:lstStyle>
          <a:p>
            <a:pPr>
              <a:defRPr/>
            </a:pPr>
            <a:endParaRPr lang="en-US"/>
          </a:p>
        </p:txBody>
      </p:sp>
      <p:sp>
        <p:nvSpPr>
          <p:cNvPr id="12" name="Slide Number Placeholder 5"/>
          <p:cNvSpPr>
            <a:spLocks noGrp="1"/>
          </p:cNvSpPr>
          <p:nvPr>
            <p:ph type="sldNum" sz="quarter" idx="12"/>
          </p:nvPr>
        </p:nvSpPr>
        <p:spPr/>
        <p:txBody>
          <a:bodyPr/>
          <a:lstStyle>
            <a:lvl1pPr>
              <a:defRPr/>
            </a:lvl1pPr>
          </a:lstStyle>
          <a:p>
            <a:pPr>
              <a:defRPr/>
            </a:pPr>
            <a:fld id="{10900C66-51F3-40B7-ADF9-FB7B495E0E52}" type="slidenum">
              <a:rPr lang="en-US"/>
              <a:pPr>
                <a:defRPr/>
              </a:pPr>
              <a:t>‹#›</a:t>
            </a:fld>
            <a:endParaRPr lang="en-US" dirty="0"/>
          </a:p>
        </p:txBody>
      </p:sp>
      <p:pic>
        <p:nvPicPr>
          <p:cNvPr id="2050" name="Picture 2" descr="C:\Users\User\Desktop\pi1m.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056987" y="76200"/>
            <a:ext cx="2010813" cy="3588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User\Desktop\SALIHIN\Arts\Salihin logo png\sgst.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362200" y="6281174"/>
            <a:ext cx="1295400" cy="32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1412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MY"/>
          </a:p>
        </p:txBody>
      </p:sp>
      <p:sp>
        <p:nvSpPr>
          <p:cNvPr id="3" name="Date Placeholder 3"/>
          <p:cNvSpPr>
            <a:spLocks noGrp="1"/>
          </p:cNvSpPr>
          <p:nvPr>
            <p:ph type="dt" sz="half" idx="10"/>
          </p:nvPr>
        </p:nvSpPr>
        <p:spPr/>
        <p:txBody>
          <a:bodyPr/>
          <a:lstStyle>
            <a:lvl1pPr>
              <a:defRPr/>
            </a:lvl1pPr>
          </a:lstStyle>
          <a:p>
            <a:pPr>
              <a:defRPr/>
            </a:pPr>
            <a:fld id="{D105FF6A-DC21-4B80-B0DA-325AD84AE055}" type="datetimeFigureOut">
              <a:rPr lang="en-US"/>
              <a:pPr>
                <a:defRPr/>
              </a:pPr>
              <a:t>11/30/2016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89409C2-3A9B-413A-9E35-533E0D82B55F}" type="slidenum">
              <a:rPr lang="en-US"/>
              <a:pPr>
                <a:defRPr/>
              </a:pPr>
              <a:t>‹#›</a:t>
            </a:fld>
            <a:endParaRPr lang="en-US" dirty="0"/>
          </a:p>
        </p:txBody>
      </p:sp>
    </p:spTree>
    <p:extLst>
      <p:ext uri="{BB962C8B-B14F-4D97-AF65-F5344CB8AC3E}">
        <p14:creationId xmlns:p14="http://schemas.microsoft.com/office/powerpoint/2010/main" val="1589153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7A797AB-040F-47DC-8833-B35C3C6C7ECF}" type="datetimeFigureOut">
              <a:rPr lang="en-US"/>
              <a:pPr>
                <a:defRPr/>
              </a:pPr>
              <a:t>11/30/2016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47B84C-561E-449E-9912-C7E1226990DE}" type="slidenum">
              <a:rPr lang="en-US"/>
              <a:pPr>
                <a:defRPr/>
              </a:pPr>
              <a:t>‹#›</a:t>
            </a:fld>
            <a:endParaRPr lang="en-US" dirty="0"/>
          </a:p>
        </p:txBody>
      </p:sp>
    </p:spTree>
    <p:extLst>
      <p:ext uri="{BB962C8B-B14F-4D97-AF65-F5344CB8AC3E}">
        <p14:creationId xmlns:p14="http://schemas.microsoft.com/office/powerpoint/2010/main" val="3849579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397F7BF-AF6E-4678-92DC-3BE9096902B8}" type="datetimeFigureOut">
              <a:rPr lang="en-US"/>
              <a:pPr>
                <a:defRPr/>
              </a:pPr>
              <a:t>11/30/2016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BA1538-4752-4022-ACD2-7F1E4D082DC2}" type="slidenum">
              <a:rPr lang="en-US"/>
              <a:pPr>
                <a:defRPr/>
              </a:pPr>
              <a:t>‹#›</a:t>
            </a:fld>
            <a:endParaRPr lang="en-US" dirty="0"/>
          </a:p>
        </p:txBody>
      </p:sp>
    </p:spTree>
    <p:extLst>
      <p:ext uri="{BB962C8B-B14F-4D97-AF65-F5344CB8AC3E}">
        <p14:creationId xmlns:p14="http://schemas.microsoft.com/office/powerpoint/2010/main" val="2945109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38323AB-B035-43AA-A173-13B61E92EA14}" type="datetimeFigureOut">
              <a:rPr lang="en-US"/>
              <a:pPr>
                <a:defRPr/>
              </a:pPr>
              <a:t>11/30/2016</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DDEC533-6E7C-46AD-AED4-02560FA36E99}" type="slidenum">
              <a:rPr lang="en-US"/>
              <a:pPr>
                <a:defRPr/>
              </a:pPr>
              <a:t>‹#›</a:t>
            </a:fld>
            <a:endParaRPr lang="en-US" dirty="0"/>
          </a:p>
        </p:txBody>
      </p:sp>
    </p:spTree>
    <p:extLst>
      <p:ext uri="{BB962C8B-B14F-4D97-AF65-F5344CB8AC3E}">
        <p14:creationId xmlns:p14="http://schemas.microsoft.com/office/powerpoint/2010/main" val="1510864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A3D710A-3ADB-43E9-B9B6-43CD39DE4F29}" type="datetimeFigureOut">
              <a:rPr lang="en-US"/>
              <a:pPr>
                <a:defRPr/>
              </a:pPr>
              <a:t>11/30/2016</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DAD95BE-0A4A-4D83-B9BD-22E3BC5C7471}" type="slidenum">
              <a:rPr lang="en-US"/>
              <a:pPr>
                <a:defRPr/>
              </a:pPr>
              <a:t>‹#›</a:t>
            </a:fld>
            <a:endParaRPr lang="en-US" dirty="0"/>
          </a:p>
        </p:txBody>
      </p:sp>
    </p:spTree>
    <p:extLst>
      <p:ext uri="{BB962C8B-B14F-4D97-AF65-F5344CB8AC3E}">
        <p14:creationId xmlns:p14="http://schemas.microsoft.com/office/powerpoint/2010/main" val="580075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74D265-E10F-46B1-A696-4039C712C3C6}" type="datetimeFigureOut">
              <a:rPr lang="en-US"/>
              <a:pPr>
                <a:defRPr/>
              </a:pPr>
              <a:t>11/30/2016</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3C97538-8983-4B10-B318-B7BBA9E4717F}" type="slidenum">
              <a:rPr lang="en-US"/>
              <a:pPr>
                <a:defRPr/>
              </a:pPr>
              <a:t>‹#›</a:t>
            </a:fld>
            <a:endParaRPr lang="en-US" dirty="0"/>
          </a:p>
        </p:txBody>
      </p:sp>
    </p:spTree>
    <p:extLst>
      <p:ext uri="{BB962C8B-B14F-4D97-AF65-F5344CB8AC3E}">
        <p14:creationId xmlns:p14="http://schemas.microsoft.com/office/powerpoint/2010/main" val="2678864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321000-4CC9-4C3A-A23E-F51694A51538}" type="datetimeFigureOut">
              <a:rPr lang="en-US"/>
              <a:pPr>
                <a:defRPr/>
              </a:pPr>
              <a:t>11/30/2016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E095DA-93F8-420C-B8E4-9C034E1F3053}" type="slidenum">
              <a:rPr lang="en-US"/>
              <a:pPr>
                <a:defRPr/>
              </a:pPr>
              <a:t>‹#›</a:t>
            </a:fld>
            <a:endParaRPr lang="en-US" dirty="0"/>
          </a:p>
        </p:txBody>
      </p:sp>
    </p:spTree>
    <p:extLst>
      <p:ext uri="{BB962C8B-B14F-4D97-AF65-F5344CB8AC3E}">
        <p14:creationId xmlns:p14="http://schemas.microsoft.com/office/powerpoint/2010/main" val="2738158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752600" y="6416675"/>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370A139-1758-4015-AB38-3681F6F996B1}" type="datetimeFigureOut">
              <a:rPr lang="en-US"/>
              <a:pPr>
                <a:defRPr/>
              </a:pPr>
              <a:t>11/30/2016</a:t>
            </a:fld>
            <a:endParaRPr lang="en-US" dirty="0"/>
          </a:p>
        </p:txBody>
      </p:sp>
      <p:sp>
        <p:nvSpPr>
          <p:cNvPr id="5" name="Footer Placeholder 4"/>
          <p:cNvSpPr>
            <a:spLocks noGrp="1"/>
          </p:cNvSpPr>
          <p:nvPr>
            <p:ph type="ftr" sz="quarter" idx="3"/>
          </p:nvPr>
        </p:nvSpPr>
        <p:spPr>
          <a:xfrm>
            <a:off x="3886200" y="6416675"/>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781800" y="6416675"/>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21354E46-6B6D-4257-9750-717452E46748}" type="slidenum">
              <a:rPr lang="en-US"/>
              <a:pPr>
                <a:defRPr/>
              </a:pPr>
              <a:t>‹#›</a:t>
            </a:fld>
            <a:endParaRPr lang="en-US" dirty="0"/>
          </a:p>
        </p:txBody>
      </p:sp>
      <p:sp>
        <p:nvSpPr>
          <p:cNvPr id="1031" name="TextBox 7"/>
          <p:cNvSpPr txBox="1">
            <a:spLocks noChangeArrowheads="1"/>
          </p:cNvSpPr>
          <p:nvPr userDrawn="1"/>
        </p:nvSpPr>
        <p:spPr bwMode="auto">
          <a:xfrm>
            <a:off x="3352800" y="6642100"/>
            <a:ext cx="38369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en-US" altLang="en-US" sz="700" b="1" dirty="0" smtClean="0">
                <a:solidFill>
                  <a:srgbClr val="000000"/>
                </a:solidFill>
                <a:latin typeface="Arial" charset="0"/>
                <a:sym typeface="Arial" charset="0"/>
              </a:rPr>
              <a:t>Copyright 2016 </a:t>
            </a:r>
            <a:r>
              <a:rPr lang="en-US" altLang="en-US" sz="700" b="1" dirty="0" smtClean="0">
                <a:solidFill>
                  <a:srgbClr val="F00000"/>
                </a:solidFill>
                <a:latin typeface="Neuropol" pitchFamily="34" charset="0"/>
                <a:sym typeface="Arial" charset="0"/>
              </a:rPr>
              <a:t>SALIHIN</a:t>
            </a:r>
            <a:r>
              <a:rPr lang="en-US" altLang="en-US" sz="700" b="1" dirty="0" smtClean="0">
                <a:solidFill>
                  <a:srgbClr val="F00000"/>
                </a:solidFill>
                <a:latin typeface="Arial" charset="0"/>
                <a:sym typeface="Arial" charset="0"/>
              </a:rPr>
              <a:t>. </a:t>
            </a:r>
            <a:r>
              <a:rPr lang="en-US" altLang="en-US" sz="700" b="1" dirty="0" smtClean="0">
                <a:solidFill>
                  <a:srgbClr val="000000"/>
                </a:solidFill>
                <a:latin typeface="Arial" charset="0"/>
                <a:sym typeface="Arial" charset="0"/>
              </a:rPr>
              <a:t>All Rights Reserved</a:t>
            </a:r>
            <a:endParaRPr lang="en-SG" altLang="en-US" sz="700" b="1" dirty="0" smtClean="0">
              <a:solidFill>
                <a:srgbClr val="000000"/>
              </a:solidFill>
              <a:latin typeface="Arial" charset="0"/>
              <a:sym typeface="Arial" charset="0"/>
            </a:endParaRP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34.png"/><Relationship Id="rId16"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jpeg"/><Relationship Id="rId9" Type="http://schemas.openxmlformats.org/officeDocument/2006/relationships/image" Target="../media/image41.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4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0.pn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131.png"/></Relationships>
</file>

<file path=ppt/slides/_rels/slide75.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jpeg"/><Relationship Id="rId2" Type="http://schemas.openxmlformats.org/officeDocument/2006/relationships/image" Target="../media/image133.jpeg"/><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142.jpe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jpeg"/><Relationship Id="rId9" Type="http://schemas.openxmlformats.org/officeDocument/2006/relationships/image" Target="../media/image140.png"/></Relationships>
</file>

<file path=ppt/slides/_rels/slide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jpeg"/><Relationship Id="rId4" Type="http://schemas.openxmlformats.org/officeDocument/2006/relationships/image" Target="../media/image150.png"/></Relationships>
</file>

<file path=ppt/slides/_rels/slide7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54.png"/><Relationship Id="rId7" Type="http://schemas.openxmlformats.org/officeDocument/2006/relationships/image" Target="../media/image141.png"/><Relationship Id="rId12" Type="http://schemas.openxmlformats.org/officeDocument/2006/relationships/image" Target="../media/image135.jpe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image" Target="../media/image160.png"/><Relationship Id="rId5" Type="http://schemas.openxmlformats.org/officeDocument/2006/relationships/image" Target="../media/image156.png"/><Relationship Id="rId10" Type="http://schemas.openxmlformats.org/officeDocument/2006/relationships/image" Target="../media/image159.png"/><Relationship Id="rId4" Type="http://schemas.openxmlformats.org/officeDocument/2006/relationships/image" Target="../media/image155.png"/><Relationship Id="rId9" Type="http://schemas.openxmlformats.org/officeDocument/2006/relationships/image" Target="../media/image158.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35.jpeg"/><Relationship Id="rId7" Type="http://schemas.openxmlformats.org/officeDocument/2006/relationships/image" Target="../media/image47.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10" Type="http://schemas.openxmlformats.org/officeDocument/2006/relationships/image" Target="../media/image162.png"/><Relationship Id="rId4" Type="http://schemas.openxmlformats.org/officeDocument/2006/relationships/image" Target="../media/image141.png"/><Relationship Id="rId9" Type="http://schemas.openxmlformats.org/officeDocument/2006/relationships/image" Target="../media/image161.png"/></Relationships>
</file>

<file path=ppt/slides/_rels/slide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39168" y="2732782"/>
            <a:ext cx="6687466" cy="830997"/>
          </a:xfrm>
          <a:prstGeom prst="rect">
            <a:avLst/>
          </a:prstGeom>
          <a:noFill/>
        </p:spPr>
        <p:txBody>
          <a:bodyPr wrap="square" rtlCol="0">
            <a:spAutoFit/>
          </a:bodyPr>
          <a:lstStyle/>
          <a:p>
            <a:pPr algn="ctr"/>
            <a:r>
              <a:rPr lang="en-US" sz="2400" b="1" dirty="0" smtClean="0"/>
              <a:t>PI1M COMMUNITY CONTENT ENHANCEMENT </a:t>
            </a:r>
            <a:endParaRPr lang="en-US" sz="2400" b="1" dirty="0"/>
          </a:p>
          <a:p>
            <a:pPr algn="ctr"/>
            <a:r>
              <a:rPr lang="en-US" sz="2400" b="1" dirty="0"/>
              <a:t>B</a:t>
            </a:r>
            <a:r>
              <a:rPr lang="en-US" sz="2400" b="1" dirty="0" smtClean="0"/>
              <a:t>Y ACCOUNTING SOLUTIONS</a:t>
            </a:r>
          </a:p>
        </p:txBody>
      </p:sp>
      <p:grpSp>
        <p:nvGrpSpPr>
          <p:cNvPr id="2" name="Group 1"/>
          <p:cNvGrpSpPr/>
          <p:nvPr/>
        </p:nvGrpSpPr>
        <p:grpSpPr>
          <a:xfrm>
            <a:off x="1315367" y="5559622"/>
            <a:ext cx="6616297" cy="958791"/>
            <a:chOff x="1315367" y="5559622"/>
            <a:chExt cx="6616297" cy="958791"/>
          </a:xfrm>
        </p:grpSpPr>
        <p:sp>
          <p:nvSpPr>
            <p:cNvPr id="4098" name="TextBox 7"/>
            <p:cNvSpPr txBox="1">
              <a:spLocks noChangeArrowheads="1"/>
            </p:cNvSpPr>
            <p:nvPr/>
          </p:nvSpPr>
          <p:spPr bwMode="auto">
            <a:xfrm>
              <a:off x="5823045" y="5559622"/>
              <a:ext cx="11351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MY" altLang="en-US" sz="1400" b="1" dirty="0" smtClean="0">
                  <a:solidFill>
                    <a:srgbClr val="000000"/>
                  </a:solidFill>
                  <a:latin typeface="+mj-lt"/>
                </a:rPr>
                <a:t>Prepared by:</a:t>
              </a:r>
            </a:p>
          </p:txBody>
        </p:sp>
        <p:sp>
          <p:nvSpPr>
            <p:cNvPr id="4100" name="TextBox 10"/>
            <p:cNvSpPr txBox="1">
              <a:spLocks noChangeArrowheads="1"/>
            </p:cNvSpPr>
            <p:nvPr/>
          </p:nvSpPr>
          <p:spPr bwMode="auto">
            <a:xfrm>
              <a:off x="1447800" y="5559623"/>
              <a:ext cx="1168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MY" altLang="en-US" sz="1400" b="1" dirty="0" smtClean="0">
                  <a:solidFill>
                    <a:srgbClr val="000000"/>
                  </a:solidFill>
                  <a:latin typeface="+mj-lt"/>
                </a:rPr>
                <a:t>Prepared for:</a:t>
              </a:r>
            </a:p>
          </p:txBody>
        </p:sp>
        <p:pic>
          <p:nvPicPr>
            <p:cNvPr id="4104" name="Picture 9" descr="C:\Users\User\Downloads\logo f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5936767"/>
              <a:ext cx="1010416" cy="4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4600" y="5898608"/>
              <a:ext cx="609600" cy="491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5367" y="5936767"/>
              <a:ext cx="1219200" cy="581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User\Desktop\SALIHIN\Arts\Salihin logo png\sgs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6130" y="6020872"/>
              <a:ext cx="1215534" cy="303451"/>
            </a:xfrm>
            <a:prstGeom prst="rect">
              <a:avLst/>
            </a:prstGeom>
            <a:noFill/>
            <a:extLst>
              <a:ext uri="{909E8E84-426E-40DD-AFC4-6F175D3DCCD1}">
                <a14:hiddenFill xmlns:a14="http://schemas.microsoft.com/office/drawing/2010/main">
                  <a:solidFill>
                    <a:srgbClr val="FFFFFF"/>
                  </a:solidFill>
                </a14:hiddenFill>
              </a:ext>
            </a:extLst>
          </p:spPr>
        </p:pic>
      </p:grpSp>
      <p:pic>
        <p:nvPicPr>
          <p:cNvPr id="1027" name="Picture 3" descr="C:\Users\User\Desktop\pi1m.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0813" y="368329"/>
            <a:ext cx="6902372" cy="12318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Critical success factor</a:t>
            </a:r>
            <a:endParaRPr lang="en-MY" sz="2000" dirty="0">
              <a:solidFill>
                <a:schemeClr val="tx1"/>
              </a:solidFill>
              <a:latin typeface="Arial Black"/>
            </a:endParaRPr>
          </a:p>
        </p:txBody>
      </p:sp>
      <p:sp>
        <p:nvSpPr>
          <p:cNvPr id="24" name="Rounded Rectangle 23"/>
          <p:cNvSpPr/>
          <p:nvPr/>
        </p:nvSpPr>
        <p:spPr>
          <a:xfrm>
            <a:off x="4205720" y="1371600"/>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smtClean="0"/>
              <a:t>Support from KKMM &amp; SKMM</a:t>
            </a:r>
            <a:endParaRPr lang="en-US" sz="1600" b="1" cap="small" dirty="0"/>
          </a:p>
        </p:txBody>
      </p:sp>
      <p:sp>
        <p:nvSpPr>
          <p:cNvPr id="25" name="Oval 24"/>
          <p:cNvSpPr/>
          <p:nvPr/>
        </p:nvSpPr>
        <p:spPr>
          <a:xfrm>
            <a:off x="4277796" y="1487634"/>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Black" panose="020B0A04020102020204" pitchFamily="34" charset="0"/>
              </a:rPr>
              <a:t>1</a:t>
            </a:r>
          </a:p>
        </p:txBody>
      </p:sp>
      <p:sp>
        <p:nvSpPr>
          <p:cNvPr id="27" name="Freeform 5"/>
          <p:cNvSpPr>
            <a:spLocks/>
          </p:cNvSpPr>
          <p:nvPr/>
        </p:nvSpPr>
        <p:spPr bwMode="auto">
          <a:xfrm>
            <a:off x="2977120" y="1942416"/>
            <a:ext cx="1032409" cy="2083843"/>
          </a:xfrm>
          <a:custGeom>
            <a:avLst/>
            <a:gdLst>
              <a:gd name="T0" fmla="*/ 89 w 6408"/>
              <a:gd name="T1" fmla="*/ 13555 h 13673"/>
              <a:gd name="T2" fmla="*/ 225 w 6408"/>
              <a:gd name="T3" fmla="*/ 13477 h 13673"/>
              <a:gd name="T4" fmla="*/ 351 w 6408"/>
              <a:gd name="T5" fmla="*/ 13337 h 13673"/>
              <a:gd name="T6" fmla="*/ 506 w 6408"/>
              <a:gd name="T7" fmla="*/ 13062 h 13673"/>
              <a:gd name="T8" fmla="*/ 546 w 6408"/>
              <a:gd name="T9" fmla="*/ 12913 h 13673"/>
              <a:gd name="T10" fmla="*/ 552 w 6408"/>
              <a:gd name="T11" fmla="*/ 12601 h 13673"/>
              <a:gd name="T12" fmla="*/ 478 w 6408"/>
              <a:gd name="T13" fmla="*/ 12263 h 13673"/>
              <a:gd name="T14" fmla="*/ 265 w 6408"/>
              <a:gd name="T15" fmla="*/ 11703 h 13673"/>
              <a:gd name="T16" fmla="*/ 153 w 6408"/>
              <a:gd name="T17" fmla="*/ 11391 h 13673"/>
              <a:gd name="T18" fmla="*/ 75 w 6408"/>
              <a:gd name="T19" fmla="*/ 11064 h 13673"/>
              <a:gd name="T20" fmla="*/ 8 w 6408"/>
              <a:gd name="T21" fmla="*/ 10488 h 13673"/>
              <a:gd name="T22" fmla="*/ 7 w 6408"/>
              <a:gd name="T23" fmla="*/ 9911 h 13673"/>
              <a:gd name="T24" fmla="*/ 96 w 6408"/>
              <a:gd name="T25" fmla="*/ 9224 h 13673"/>
              <a:gd name="T26" fmla="*/ 289 w 6408"/>
              <a:gd name="T27" fmla="*/ 8563 h 13673"/>
              <a:gd name="T28" fmla="*/ 562 w 6408"/>
              <a:gd name="T29" fmla="*/ 7986 h 13673"/>
              <a:gd name="T30" fmla="*/ 746 w 6408"/>
              <a:gd name="T31" fmla="*/ 7695 h 13673"/>
              <a:gd name="T32" fmla="*/ 956 w 6408"/>
              <a:gd name="T33" fmla="*/ 7421 h 13673"/>
              <a:gd name="T34" fmla="*/ 1192 w 6408"/>
              <a:gd name="T35" fmla="*/ 7165 h 13673"/>
              <a:gd name="T36" fmla="*/ 2082 w 6408"/>
              <a:gd name="T37" fmla="*/ 6288 h 13673"/>
              <a:gd name="T38" fmla="*/ 2619 w 6408"/>
              <a:gd name="T39" fmla="*/ 5711 h 13673"/>
              <a:gd name="T40" fmla="*/ 3102 w 6408"/>
              <a:gd name="T41" fmla="*/ 5095 h 13673"/>
              <a:gd name="T42" fmla="*/ 3426 w 6408"/>
              <a:gd name="T43" fmla="*/ 4569 h 13673"/>
              <a:gd name="T44" fmla="*/ 3600 w 6408"/>
              <a:gd name="T45" fmla="*/ 4211 h 13673"/>
              <a:gd name="T46" fmla="*/ 3746 w 6408"/>
              <a:gd name="T47" fmla="*/ 3832 h 13673"/>
              <a:gd name="T48" fmla="*/ 3860 w 6408"/>
              <a:gd name="T49" fmla="*/ 3429 h 13673"/>
              <a:gd name="T50" fmla="*/ 3938 w 6408"/>
              <a:gd name="T51" fmla="*/ 2998 h 13673"/>
              <a:gd name="T52" fmla="*/ 3978 w 6408"/>
              <a:gd name="T53" fmla="*/ 2540 h 13673"/>
              <a:gd name="T54" fmla="*/ 3977 w 6408"/>
              <a:gd name="T55" fmla="*/ 2049 h 13673"/>
              <a:gd name="T56" fmla="*/ 3930 w 6408"/>
              <a:gd name="T57" fmla="*/ 1524 h 13673"/>
              <a:gd name="T58" fmla="*/ 3835 w 6408"/>
              <a:gd name="T59" fmla="*/ 962 h 13673"/>
              <a:gd name="T60" fmla="*/ 3689 w 6408"/>
              <a:gd name="T61" fmla="*/ 362 h 13673"/>
              <a:gd name="T62" fmla="*/ 3591 w 6408"/>
              <a:gd name="T63" fmla="*/ 26 h 13673"/>
              <a:gd name="T64" fmla="*/ 3703 w 6408"/>
              <a:gd name="T65" fmla="*/ 169 h 13673"/>
              <a:gd name="T66" fmla="*/ 3964 w 6408"/>
              <a:gd name="T67" fmla="*/ 419 h 13673"/>
              <a:gd name="T68" fmla="*/ 4304 w 6408"/>
              <a:gd name="T69" fmla="*/ 847 h 13673"/>
              <a:gd name="T70" fmla="*/ 4714 w 6408"/>
              <a:gd name="T71" fmla="*/ 1447 h 13673"/>
              <a:gd name="T72" fmla="*/ 5061 w 6408"/>
              <a:gd name="T73" fmla="*/ 2034 h 13673"/>
              <a:gd name="T74" fmla="*/ 5478 w 6408"/>
              <a:gd name="T75" fmla="*/ 2881 h 13673"/>
              <a:gd name="T76" fmla="*/ 5823 w 6408"/>
              <a:gd name="T77" fmla="*/ 3769 h 13673"/>
              <a:gd name="T78" fmla="*/ 6092 w 6408"/>
              <a:gd name="T79" fmla="*/ 4691 h 13673"/>
              <a:gd name="T80" fmla="*/ 6281 w 6408"/>
              <a:gd name="T81" fmla="*/ 5635 h 13673"/>
              <a:gd name="T82" fmla="*/ 6387 w 6408"/>
              <a:gd name="T83" fmla="*/ 6590 h 13673"/>
              <a:gd name="T84" fmla="*/ 6404 w 6408"/>
              <a:gd name="T85" fmla="*/ 7549 h 13673"/>
              <a:gd name="T86" fmla="*/ 6328 w 6408"/>
              <a:gd name="T87" fmla="*/ 8500 h 13673"/>
              <a:gd name="T88" fmla="*/ 6153 w 6408"/>
              <a:gd name="T89" fmla="*/ 9434 h 13673"/>
              <a:gd name="T90" fmla="*/ 5922 w 6408"/>
              <a:gd name="T91" fmla="*/ 10213 h 13673"/>
              <a:gd name="T92" fmla="*/ 5749 w 6408"/>
              <a:gd name="T93" fmla="*/ 10654 h 13673"/>
              <a:gd name="T94" fmla="*/ 5543 w 6408"/>
              <a:gd name="T95" fmla="*/ 11078 h 13673"/>
              <a:gd name="T96" fmla="*/ 5306 w 6408"/>
              <a:gd name="T97" fmla="*/ 11482 h 13673"/>
              <a:gd name="T98" fmla="*/ 5037 w 6408"/>
              <a:gd name="T99" fmla="*/ 11863 h 13673"/>
              <a:gd name="T100" fmla="*/ 4736 w 6408"/>
              <a:gd name="T101" fmla="*/ 12217 h 13673"/>
              <a:gd name="T102" fmla="*/ 4404 w 6408"/>
              <a:gd name="T103" fmla="*/ 12542 h 13673"/>
              <a:gd name="T104" fmla="*/ 4041 w 6408"/>
              <a:gd name="T105" fmla="*/ 12834 h 13673"/>
              <a:gd name="T106" fmla="*/ 3646 w 6408"/>
              <a:gd name="T107" fmla="*/ 13088 h 13673"/>
              <a:gd name="T108" fmla="*/ 3221 w 6408"/>
              <a:gd name="T109" fmla="*/ 13303 h 13673"/>
              <a:gd name="T110" fmla="*/ 2923 w 6408"/>
              <a:gd name="T111" fmla="*/ 13421 h 13673"/>
              <a:gd name="T112" fmla="*/ 2397 w 6408"/>
              <a:gd name="T113" fmla="*/ 13567 h 13673"/>
              <a:gd name="T114" fmla="*/ 1714 w 6408"/>
              <a:gd name="T115" fmla="*/ 13659 h 13673"/>
              <a:gd name="T116" fmla="*/ 1021 w 6408"/>
              <a:gd name="T117" fmla="*/ 13664 h 13673"/>
              <a:gd name="T118" fmla="*/ 327 w 6408"/>
              <a:gd name="T119" fmla="*/ 13601 h 13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08" h="13673">
                <a:moveTo>
                  <a:pt x="32" y="13558"/>
                </a:moveTo>
                <a:lnTo>
                  <a:pt x="32" y="13558"/>
                </a:lnTo>
                <a:lnTo>
                  <a:pt x="41" y="13559"/>
                </a:lnTo>
                <a:lnTo>
                  <a:pt x="51" y="13559"/>
                </a:lnTo>
                <a:lnTo>
                  <a:pt x="60" y="13559"/>
                </a:lnTo>
                <a:lnTo>
                  <a:pt x="70" y="13559"/>
                </a:lnTo>
                <a:lnTo>
                  <a:pt x="89" y="13555"/>
                </a:lnTo>
                <a:lnTo>
                  <a:pt x="108" y="13550"/>
                </a:lnTo>
                <a:lnTo>
                  <a:pt x="127" y="13543"/>
                </a:lnTo>
                <a:lnTo>
                  <a:pt x="147" y="13533"/>
                </a:lnTo>
                <a:lnTo>
                  <a:pt x="167" y="13522"/>
                </a:lnTo>
                <a:lnTo>
                  <a:pt x="186" y="13509"/>
                </a:lnTo>
                <a:lnTo>
                  <a:pt x="206" y="13494"/>
                </a:lnTo>
                <a:lnTo>
                  <a:pt x="225" y="13477"/>
                </a:lnTo>
                <a:lnTo>
                  <a:pt x="243" y="13460"/>
                </a:lnTo>
                <a:lnTo>
                  <a:pt x="262" y="13442"/>
                </a:lnTo>
                <a:lnTo>
                  <a:pt x="280" y="13422"/>
                </a:lnTo>
                <a:lnTo>
                  <a:pt x="298" y="13402"/>
                </a:lnTo>
                <a:lnTo>
                  <a:pt x="316" y="13381"/>
                </a:lnTo>
                <a:lnTo>
                  <a:pt x="333" y="13359"/>
                </a:lnTo>
                <a:lnTo>
                  <a:pt x="351" y="13337"/>
                </a:lnTo>
                <a:lnTo>
                  <a:pt x="367" y="13314"/>
                </a:lnTo>
                <a:lnTo>
                  <a:pt x="398" y="13268"/>
                </a:lnTo>
                <a:lnTo>
                  <a:pt x="426" y="13222"/>
                </a:lnTo>
                <a:lnTo>
                  <a:pt x="451" y="13178"/>
                </a:lnTo>
                <a:lnTo>
                  <a:pt x="473" y="13136"/>
                </a:lnTo>
                <a:lnTo>
                  <a:pt x="492" y="13096"/>
                </a:lnTo>
                <a:lnTo>
                  <a:pt x="506" y="13062"/>
                </a:lnTo>
                <a:lnTo>
                  <a:pt x="517" y="13033"/>
                </a:lnTo>
                <a:lnTo>
                  <a:pt x="517" y="13033"/>
                </a:lnTo>
                <a:lnTo>
                  <a:pt x="524" y="13010"/>
                </a:lnTo>
                <a:lnTo>
                  <a:pt x="531" y="12986"/>
                </a:lnTo>
                <a:lnTo>
                  <a:pt x="536" y="12962"/>
                </a:lnTo>
                <a:lnTo>
                  <a:pt x="541" y="12937"/>
                </a:lnTo>
                <a:lnTo>
                  <a:pt x="546" y="12913"/>
                </a:lnTo>
                <a:lnTo>
                  <a:pt x="550" y="12890"/>
                </a:lnTo>
                <a:lnTo>
                  <a:pt x="555" y="12842"/>
                </a:lnTo>
                <a:lnTo>
                  <a:pt x="559" y="12794"/>
                </a:lnTo>
                <a:lnTo>
                  <a:pt x="560" y="12745"/>
                </a:lnTo>
                <a:lnTo>
                  <a:pt x="560" y="12697"/>
                </a:lnTo>
                <a:lnTo>
                  <a:pt x="557" y="12649"/>
                </a:lnTo>
                <a:lnTo>
                  <a:pt x="552" y="12601"/>
                </a:lnTo>
                <a:lnTo>
                  <a:pt x="546" y="12552"/>
                </a:lnTo>
                <a:lnTo>
                  <a:pt x="538" y="12503"/>
                </a:lnTo>
                <a:lnTo>
                  <a:pt x="529" y="12455"/>
                </a:lnTo>
                <a:lnTo>
                  <a:pt x="518" y="12407"/>
                </a:lnTo>
                <a:lnTo>
                  <a:pt x="505" y="12359"/>
                </a:lnTo>
                <a:lnTo>
                  <a:pt x="492" y="12311"/>
                </a:lnTo>
                <a:lnTo>
                  <a:pt x="478" y="12263"/>
                </a:lnTo>
                <a:lnTo>
                  <a:pt x="462" y="12215"/>
                </a:lnTo>
                <a:lnTo>
                  <a:pt x="446" y="12167"/>
                </a:lnTo>
                <a:lnTo>
                  <a:pt x="430" y="12120"/>
                </a:lnTo>
                <a:lnTo>
                  <a:pt x="412" y="12073"/>
                </a:lnTo>
                <a:lnTo>
                  <a:pt x="377" y="11978"/>
                </a:lnTo>
                <a:lnTo>
                  <a:pt x="340" y="11886"/>
                </a:lnTo>
                <a:lnTo>
                  <a:pt x="265" y="11703"/>
                </a:lnTo>
                <a:lnTo>
                  <a:pt x="230" y="11613"/>
                </a:lnTo>
                <a:lnTo>
                  <a:pt x="214" y="11570"/>
                </a:lnTo>
                <a:lnTo>
                  <a:pt x="198" y="11526"/>
                </a:lnTo>
                <a:lnTo>
                  <a:pt x="198" y="11526"/>
                </a:lnTo>
                <a:lnTo>
                  <a:pt x="183" y="11481"/>
                </a:lnTo>
                <a:lnTo>
                  <a:pt x="168" y="11436"/>
                </a:lnTo>
                <a:lnTo>
                  <a:pt x="153" y="11391"/>
                </a:lnTo>
                <a:lnTo>
                  <a:pt x="140" y="11345"/>
                </a:lnTo>
                <a:lnTo>
                  <a:pt x="128" y="11298"/>
                </a:lnTo>
                <a:lnTo>
                  <a:pt x="116" y="11252"/>
                </a:lnTo>
                <a:lnTo>
                  <a:pt x="105" y="11206"/>
                </a:lnTo>
                <a:lnTo>
                  <a:pt x="94" y="11159"/>
                </a:lnTo>
                <a:lnTo>
                  <a:pt x="84" y="11111"/>
                </a:lnTo>
                <a:lnTo>
                  <a:pt x="75" y="11064"/>
                </a:lnTo>
                <a:lnTo>
                  <a:pt x="66" y="11017"/>
                </a:lnTo>
                <a:lnTo>
                  <a:pt x="58" y="10969"/>
                </a:lnTo>
                <a:lnTo>
                  <a:pt x="44" y="10874"/>
                </a:lnTo>
                <a:lnTo>
                  <a:pt x="32" y="10777"/>
                </a:lnTo>
                <a:lnTo>
                  <a:pt x="22" y="10681"/>
                </a:lnTo>
                <a:lnTo>
                  <a:pt x="14" y="10584"/>
                </a:lnTo>
                <a:lnTo>
                  <a:pt x="8" y="10488"/>
                </a:lnTo>
                <a:lnTo>
                  <a:pt x="3" y="10391"/>
                </a:lnTo>
                <a:lnTo>
                  <a:pt x="1" y="10295"/>
                </a:lnTo>
                <a:lnTo>
                  <a:pt x="0" y="10199"/>
                </a:lnTo>
                <a:lnTo>
                  <a:pt x="1" y="10104"/>
                </a:lnTo>
                <a:lnTo>
                  <a:pt x="3" y="10009"/>
                </a:lnTo>
                <a:lnTo>
                  <a:pt x="3" y="10009"/>
                </a:lnTo>
                <a:lnTo>
                  <a:pt x="7" y="9911"/>
                </a:lnTo>
                <a:lnTo>
                  <a:pt x="14" y="9811"/>
                </a:lnTo>
                <a:lnTo>
                  <a:pt x="22" y="9713"/>
                </a:lnTo>
                <a:lnTo>
                  <a:pt x="33" y="9614"/>
                </a:lnTo>
                <a:lnTo>
                  <a:pt x="45" y="9516"/>
                </a:lnTo>
                <a:lnTo>
                  <a:pt x="60" y="9418"/>
                </a:lnTo>
                <a:lnTo>
                  <a:pt x="77" y="9321"/>
                </a:lnTo>
                <a:lnTo>
                  <a:pt x="96" y="9224"/>
                </a:lnTo>
                <a:lnTo>
                  <a:pt x="117" y="9127"/>
                </a:lnTo>
                <a:lnTo>
                  <a:pt x="140" y="9032"/>
                </a:lnTo>
                <a:lnTo>
                  <a:pt x="167" y="8936"/>
                </a:lnTo>
                <a:lnTo>
                  <a:pt x="194" y="8842"/>
                </a:lnTo>
                <a:lnTo>
                  <a:pt x="224" y="8748"/>
                </a:lnTo>
                <a:lnTo>
                  <a:pt x="255" y="8656"/>
                </a:lnTo>
                <a:lnTo>
                  <a:pt x="289" y="8563"/>
                </a:lnTo>
                <a:lnTo>
                  <a:pt x="325" y="8472"/>
                </a:lnTo>
                <a:lnTo>
                  <a:pt x="364" y="8381"/>
                </a:lnTo>
                <a:lnTo>
                  <a:pt x="404" y="8292"/>
                </a:lnTo>
                <a:lnTo>
                  <a:pt x="446" y="8203"/>
                </a:lnTo>
                <a:lnTo>
                  <a:pt x="490" y="8116"/>
                </a:lnTo>
                <a:lnTo>
                  <a:pt x="538" y="8029"/>
                </a:lnTo>
                <a:lnTo>
                  <a:pt x="562" y="7986"/>
                </a:lnTo>
                <a:lnTo>
                  <a:pt x="586" y="7944"/>
                </a:lnTo>
                <a:lnTo>
                  <a:pt x="612" y="7901"/>
                </a:lnTo>
                <a:lnTo>
                  <a:pt x="637" y="7860"/>
                </a:lnTo>
                <a:lnTo>
                  <a:pt x="663" y="7818"/>
                </a:lnTo>
                <a:lnTo>
                  <a:pt x="690" y="7777"/>
                </a:lnTo>
                <a:lnTo>
                  <a:pt x="718" y="7737"/>
                </a:lnTo>
                <a:lnTo>
                  <a:pt x="746" y="7695"/>
                </a:lnTo>
                <a:lnTo>
                  <a:pt x="774" y="7655"/>
                </a:lnTo>
                <a:lnTo>
                  <a:pt x="803" y="7615"/>
                </a:lnTo>
                <a:lnTo>
                  <a:pt x="832" y="7576"/>
                </a:lnTo>
                <a:lnTo>
                  <a:pt x="862" y="7536"/>
                </a:lnTo>
                <a:lnTo>
                  <a:pt x="893" y="7497"/>
                </a:lnTo>
                <a:lnTo>
                  <a:pt x="924" y="7459"/>
                </a:lnTo>
                <a:lnTo>
                  <a:pt x="956" y="7421"/>
                </a:lnTo>
                <a:lnTo>
                  <a:pt x="988" y="7384"/>
                </a:lnTo>
                <a:lnTo>
                  <a:pt x="1020" y="7346"/>
                </a:lnTo>
                <a:lnTo>
                  <a:pt x="1054" y="7309"/>
                </a:lnTo>
                <a:lnTo>
                  <a:pt x="1088" y="7272"/>
                </a:lnTo>
                <a:lnTo>
                  <a:pt x="1122" y="7237"/>
                </a:lnTo>
                <a:lnTo>
                  <a:pt x="1156" y="7201"/>
                </a:lnTo>
                <a:lnTo>
                  <a:pt x="1192" y="7165"/>
                </a:lnTo>
                <a:lnTo>
                  <a:pt x="1192" y="7165"/>
                </a:lnTo>
                <a:lnTo>
                  <a:pt x="1354" y="7005"/>
                </a:lnTo>
                <a:lnTo>
                  <a:pt x="1517" y="6847"/>
                </a:lnTo>
                <a:lnTo>
                  <a:pt x="1680" y="6688"/>
                </a:lnTo>
                <a:lnTo>
                  <a:pt x="1842" y="6529"/>
                </a:lnTo>
                <a:lnTo>
                  <a:pt x="2003" y="6369"/>
                </a:lnTo>
                <a:lnTo>
                  <a:pt x="2082" y="6288"/>
                </a:lnTo>
                <a:lnTo>
                  <a:pt x="2162" y="6208"/>
                </a:lnTo>
                <a:lnTo>
                  <a:pt x="2240" y="6127"/>
                </a:lnTo>
                <a:lnTo>
                  <a:pt x="2318" y="6044"/>
                </a:lnTo>
                <a:lnTo>
                  <a:pt x="2394" y="5962"/>
                </a:lnTo>
                <a:lnTo>
                  <a:pt x="2471" y="5879"/>
                </a:lnTo>
                <a:lnTo>
                  <a:pt x="2546" y="5796"/>
                </a:lnTo>
                <a:lnTo>
                  <a:pt x="2619" y="5711"/>
                </a:lnTo>
                <a:lnTo>
                  <a:pt x="2693" y="5626"/>
                </a:lnTo>
                <a:lnTo>
                  <a:pt x="2764" y="5540"/>
                </a:lnTo>
                <a:lnTo>
                  <a:pt x="2835" y="5453"/>
                </a:lnTo>
                <a:lnTo>
                  <a:pt x="2904" y="5365"/>
                </a:lnTo>
                <a:lnTo>
                  <a:pt x="2971" y="5276"/>
                </a:lnTo>
                <a:lnTo>
                  <a:pt x="3038" y="5185"/>
                </a:lnTo>
                <a:lnTo>
                  <a:pt x="3102" y="5095"/>
                </a:lnTo>
                <a:lnTo>
                  <a:pt x="3166" y="5002"/>
                </a:lnTo>
                <a:lnTo>
                  <a:pt x="3226" y="4908"/>
                </a:lnTo>
                <a:lnTo>
                  <a:pt x="3286" y="4813"/>
                </a:lnTo>
                <a:lnTo>
                  <a:pt x="3344" y="4717"/>
                </a:lnTo>
                <a:lnTo>
                  <a:pt x="3372" y="4667"/>
                </a:lnTo>
                <a:lnTo>
                  <a:pt x="3399" y="4619"/>
                </a:lnTo>
                <a:lnTo>
                  <a:pt x="3426" y="4569"/>
                </a:lnTo>
                <a:lnTo>
                  <a:pt x="3452" y="4520"/>
                </a:lnTo>
                <a:lnTo>
                  <a:pt x="3478" y="4469"/>
                </a:lnTo>
                <a:lnTo>
                  <a:pt x="3504" y="4418"/>
                </a:lnTo>
                <a:lnTo>
                  <a:pt x="3529" y="4367"/>
                </a:lnTo>
                <a:lnTo>
                  <a:pt x="3554" y="4316"/>
                </a:lnTo>
                <a:lnTo>
                  <a:pt x="3577" y="4263"/>
                </a:lnTo>
                <a:lnTo>
                  <a:pt x="3600" y="4211"/>
                </a:lnTo>
                <a:lnTo>
                  <a:pt x="3623" y="4159"/>
                </a:lnTo>
                <a:lnTo>
                  <a:pt x="3645" y="4105"/>
                </a:lnTo>
                <a:lnTo>
                  <a:pt x="3666" y="4051"/>
                </a:lnTo>
                <a:lnTo>
                  <a:pt x="3688" y="3997"/>
                </a:lnTo>
                <a:lnTo>
                  <a:pt x="3708" y="3942"/>
                </a:lnTo>
                <a:lnTo>
                  <a:pt x="3727" y="3887"/>
                </a:lnTo>
                <a:lnTo>
                  <a:pt x="3746" y="3832"/>
                </a:lnTo>
                <a:lnTo>
                  <a:pt x="3764" y="3776"/>
                </a:lnTo>
                <a:lnTo>
                  <a:pt x="3782" y="3719"/>
                </a:lnTo>
                <a:lnTo>
                  <a:pt x="3799" y="3662"/>
                </a:lnTo>
                <a:lnTo>
                  <a:pt x="3815" y="3605"/>
                </a:lnTo>
                <a:lnTo>
                  <a:pt x="3830" y="3546"/>
                </a:lnTo>
                <a:lnTo>
                  <a:pt x="3845" y="3488"/>
                </a:lnTo>
                <a:lnTo>
                  <a:pt x="3860" y="3429"/>
                </a:lnTo>
                <a:lnTo>
                  <a:pt x="3874" y="3368"/>
                </a:lnTo>
                <a:lnTo>
                  <a:pt x="3886" y="3308"/>
                </a:lnTo>
                <a:lnTo>
                  <a:pt x="3898" y="3248"/>
                </a:lnTo>
                <a:lnTo>
                  <a:pt x="3909" y="3186"/>
                </a:lnTo>
                <a:lnTo>
                  <a:pt x="3920" y="3124"/>
                </a:lnTo>
                <a:lnTo>
                  <a:pt x="3930" y="3062"/>
                </a:lnTo>
                <a:lnTo>
                  <a:pt x="3938" y="2998"/>
                </a:lnTo>
                <a:lnTo>
                  <a:pt x="3947" y="2935"/>
                </a:lnTo>
                <a:lnTo>
                  <a:pt x="3954" y="2870"/>
                </a:lnTo>
                <a:lnTo>
                  <a:pt x="3960" y="2805"/>
                </a:lnTo>
                <a:lnTo>
                  <a:pt x="3966" y="2740"/>
                </a:lnTo>
                <a:lnTo>
                  <a:pt x="3971" y="2673"/>
                </a:lnTo>
                <a:lnTo>
                  <a:pt x="3975" y="2607"/>
                </a:lnTo>
                <a:lnTo>
                  <a:pt x="3978" y="2540"/>
                </a:lnTo>
                <a:lnTo>
                  <a:pt x="3981" y="2471"/>
                </a:lnTo>
                <a:lnTo>
                  <a:pt x="3982" y="2403"/>
                </a:lnTo>
                <a:lnTo>
                  <a:pt x="3983" y="2334"/>
                </a:lnTo>
                <a:lnTo>
                  <a:pt x="3983" y="2263"/>
                </a:lnTo>
                <a:lnTo>
                  <a:pt x="3982" y="2193"/>
                </a:lnTo>
                <a:lnTo>
                  <a:pt x="3980" y="2121"/>
                </a:lnTo>
                <a:lnTo>
                  <a:pt x="3977" y="2049"/>
                </a:lnTo>
                <a:lnTo>
                  <a:pt x="3973" y="1976"/>
                </a:lnTo>
                <a:lnTo>
                  <a:pt x="3968" y="1902"/>
                </a:lnTo>
                <a:lnTo>
                  <a:pt x="3963" y="1828"/>
                </a:lnTo>
                <a:lnTo>
                  <a:pt x="3956" y="1753"/>
                </a:lnTo>
                <a:lnTo>
                  <a:pt x="3948" y="1678"/>
                </a:lnTo>
                <a:lnTo>
                  <a:pt x="3940" y="1601"/>
                </a:lnTo>
                <a:lnTo>
                  <a:pt x="3930" y="1524"/>
                </a:lnTo>
                <a:lnTo>
                  <a:pt x="3920" y="1446"/>
                </a:lnTo>
                <a:lnTo>
                  <a:pt x="3909" y="1367"/>
                </a:lnTo>
                <a:lnTo>
                  <a:pt x="3896" y="1288"/>
                </a:lnTo>
                <a:lnTo>
                  <a:pt x="3883" y="1207"/>
                </a:lnTo>
                <a:lnTo>
                  <a:pt x="3868" y="1127"/>
                </a:lnTo>
                <a:lnTo>
                  <a:pt x="3852" y="1044"/>
                </a:lnTo>
                <a:lnTo>
                  <a:pt x="3835" y="962"/>
                </a:lnTo>
                <a:lnTo>
                  <a:pt x="3817" y="878"/>
                </a:lnTo>
                <a:lnTo>
                  <a:pt x="3799" y="795"/>
                </a:lnTo>
                <a:lnTo>
                  <a:pt x="3779" y="709"/>
                </a:lnTo>
                <a:lnTo>
                  <a:pt x="3758" y="624"/>
                </a:lnTo>
                <a:lnTo>
                  <a:pt x="3736" y="538"/>
                </a:lnTo>
                <a:lnTo>
                  <a:pt x="3713" y="450"/>
                </a:lnTo>
                <a:lnTo>
                  <a:pt x="3689" y="362"/>
                </a:lnTo>
                <a:lnTo>
                  <a:pt x="3663" y="272"/>
                </a:lnTo>
                <a:lnTo>
                  <a:pt x="3637" y="183"/>
                </a:lnTo>
                <a:lnTo>
                  <a:pt x="3609" y="91"/>
                </a:lnTo>
                <a:lnTo>
                  <a:pt x="3581" y="0"/>
                </a:lnTo>
                <a:lnTo>
                  <a:pt x="3581" y="0"/>
                </a:lnTo>
                <a:lnTo>
                  <a:pt x="3586" y="13"/>
                </a:lnTo>
                <a:lnTo>
                  <a:pt x="3591" y="26"/>
                </a:lnTo>
                <a:lnTo>
                  <a:pt x="3599" y="39"/>
                </a:lnTo>
                <a:lnTo>
                  <a:pt x="3607" y="53"/>
                </a:lnTo>
                <a:lnTo>
                  <a:pt x="3616" y="67"/>
                </a:lnTo>
                <a:lnTo>
                  <a:pt x="3626" y="81"/>
                </a:lnTo>
                <a:lnTo>
                  <a:pt x="3649" y="110"/>
                </a:lnTo>
                <a:lnTo>
                  <a:pt x="3674" y="140"/>
                </a:lnTo>
                <a:lnTo>
                  <a:pt x="3703" y="169"/>
                </a:lnTo>
                <a:lnTo>
                  <a:pt x="3733" y="200"/>
                </a:lnTo>
                <a:lnTo>
                  <a:pt x="3764" y="230"/>
                </a:lnTo>
                <a:lnTo>
                  <a:pt x="3827" y="288"/>
                </a:lnTo>
                <a:lnTo>
                  <a:pt x="3888" y="344"/>
                </a:lnTo>
                <a:lnTo>
                  <a:pt x="3916" y="371"/>
                </a:lnTo>
                <a:lnTo>
                  <a:pt x="3941" y="395"/>
                </a:lnTo>
                <a:lnTo>
                  <a:pt x="3964" y="419"/>
                </a:lnTo>
                <a:lnTo>
                  <a:pt x="3983" y="440"/>
                </a:lnTo>
                <a:lnTo>
                  <a:pt x="3983" y="440"/>
                </a:lnTo>
                <a:lnTo>
                  <a:pt x="4050" y="520"/>
                </a:lnTo>
                <a:lnTo>
                  <a:pt x="4114" y="601"/>
                </a:lnTo>
                <a:lnTo>
                  <a:pt x="4178" y="682"/>
                </a:lnTo>
                <a:lnTo>
                  <a:pt x="4242" y="765"/>
                </a:lnTo>
                <a:lnTo>
                  <a:pt x="4304" y="847"/>
                </a:lnTo>
                <a:lnTo>
                  <a:pt x="4365" y="931"/>
                </a:lnTo>
                <a:lnTo>
                  <a:pt x="4426" y="1015"/>
                </a:lnTo>
                <a:lnTo>
                  <a:pt x="4485" y="1101"/>
                </a:lnTo>
                <a:lnTo>
                  <a:pt x="4544" y="1186"/>
                </a:lnTo>
                <a:lnTo>
                  <a:pt x="4602" y="1273"/>
                </a:lnTo>
                <a:lnTo>
                  <a:pt x="4659" y="1359"/>
                </a:lnTo>
                <a:lnTo>
                  <a:pt x="4714" y="1447"/>
                </a:lnTo>
                <a:lnTo>
                  <a:pt x="4770" y="1534"/>
                </a:lnTo>
                <a:lnTo>
                  <a:pt x="4824" y="1623"/>
                </a:lnTo>
                <a:lnTo>
                  <a:pt x="4877" y="1711"/>
                </a:lnTo>
                <a:lnTo>
                  <a:pt x="4930" y="1801"/>
                </a:lnTo>
                <a:lnTo>
                  <a:pt x="4930" y="1801"/>
                </a:lnTo>
                <a:lnTo>
                  <a:pt x="4996" y="1917"/>
                </a:lnTo>
                <a:lnTo>
                  <a:pt x="5061" y="2034"/>
                </a:lnTo>
                <a:lnTo>
                  <a:pt x="5125" y="2152"/>
                </a:lnTo>
                <a:lnTo>
                  <a:pt x="5187" y="2271"/>
                </a:lnTo>
                <a:lnTo>
                  <a:pt x="5248" y="2391"/>
                </a:lnTo>
                <a:lnTo>
                  <a:pt x="5308" y="2512"/>
                </a:lnTo>
                <a:lnTo>
                  <a:pt x="5365" y="2634"/>
                </a:lnTo>
                <a:lnTo>
                  <a:pt x="5422" y="2757"/>
                </a:lnTo>
                <a:lnTo>
                  <a:pt x="5478" y="2881"/>
                </a:lnTo>
                <a:lnTo>
                  <a:pt x="5531" y="3005"/>
                </a:lnTo>
                <a:lnTo>
                  <a:pt x="5583" y="3131"/>
                </a:lnTo>
                <a:lnTo>
                  <a:pt x="5635" y="3257"/>
                </a:lnTo>
                <a:lnTo>
                  <a:pt x="5684" y="3384"/>
                </a:lnTo>
                <a:lnTo>
                  <a:pt x="5731" y="3512"/>
                </a:lnTo>
                <a:lnTo>
                  <a:pt x="5777" y="3641"/>
                </a:lnTo>
                <a:lnTo>
                  <a:pt x="5823" y="3769"/>
                </a:lnTo>
                <a:lnTo>
                  <a:pt x="5866" y="3899"/>
                </a:lnTo>
                <a:lnTo>
                  <a:pt x="5907" y="4030"/>
                </a:lnTo>
                <a:lnTo>
                  <a:pt x="5947" y="4161"/>
                </a:lnTo>
                <a:lnTo>
                  <a:pt x="5986" y="4292"/>
                </a:lnTo>
                <a:lnTo>
                  <a:pt x="6023" y="4425"/>
                </a:lnTo>
                <a:lnTo>
                  <a:pt x="6058" y="4558"/>
                </a:lnTo>
                <a:lnTo>
                  <a:pt x="6092" y="4691"/>
                </a:lnTo>
                <a:lnTo>
                  <a:pt x="6124" y="4824"/>
                </a:lnTo>
                <a:lnTo>
                  <a:pt x="6155" y="4959"/>
                </a:lnTo>
                <a:lnTo>
                  <a:pt x="6184" y="5093"/>
                </a:lnTo>
                <a:lnTo>
                  <a:pt x="6211" y="5228"/>
                </a:lnTo>
                <a:lnTo>
                  <a:pt x="6236" y="5363"/>
                </a:lnTo>
                <a:lnTo>
                  <a:pt x="6260" y="5499"/>
                </a:lnTo>
                <a:lnTo>
                  <a:pt x="6281" y="5635"/>
                </a:lnTo>
                <a:lnTo>
                  <a:pt x="6302" y="5771"/>
                </a:lnTo>
                <a:lnTo>
                  <a:pt x="6321" y="5906"/>
                </a:lnTo>
                <a:lnTo>
                  <a:pt x="6338" y="6043"/>
                </a:lnTo>
                <a:lnTo>
                  <a:pt x="6353" y="6180"/>
                </a:lnTo>
                <a:lnTo>
                  <a:pt x="6366" y="6317"/>
                </a:lnTo>
                <a:lnTo>
                  <a:pt x="6378" y="6453"/>
                </a:lnTo>
                <a:lnTo>
                  <a:pt x="6387" y="6590"/>
                </a:lnTo>
                <a:lnTo>
                  <a:pt x="6395" y="6728"/>
                </a:lnTo>
                <a:lnTo>
                  <a:pt x="6401" y="6865"/>
                </a:lnTo>
                <a:lnTo>
                  <a:pt x="6405" y="7001"/>
                </a:lnTo>
                <a:lnTo>
                  <a:pt x="6408" y="7138"/>
                </a:lnTo>
                <a:lnTo>
                  <a:pt x="6408" y="7276"/>
                </a:lnTo>
                <a:lnTo>
                  <a:pt x="6407" y="7413"/>
                </a:lnTo>
                <a:lnTo>
                  <a:pt x="6404" y="7549"/>
                </a:lnTo>
                <a:lnTo>
                  <a:pt x="6399" y="7685"/>
                </a:lnTo>
                <a:lnTo>
                  <a:pt x="6392" y="7822"/>
                </a:lnTo>
                <a:lnTo>
                  <a:pt x="6383" y="7958"/>
                </a:lnTo>
                <a:lnTo>
                  <a:pt x="6372" y="8095"/>
                </a:lnTo>
                <a:lnTo>
                  <a:pt x="6359" y="8229"/>
                </a:lnTo>
                <a:lnTo>
                  <a:pt x="6344" y="8365"/>
                </a:lnTo>
                <a:lnTo>
                  <a:pt x="6328" y="8500"/>
                </a:lnTo>
                <a:lnTo>
                  <a:pt x="6308" y="8635"/>
                </a:lnTo>
                <a:lnTo>
                  <a:pt x="6287" y="8769"/>
                </a:lnTo>
                <a:lnTo>
                  <a:pt x="6264" y="8903"/>
                </a:lnTo>
                <a:lnTo>
                  <a:pt x="6240" y="9037"/>
                </a:lnTo>
                <a:lnTo>
                  <a:pt x="6213" y="9169"/>
                </a:lnTo>
                <a:lnTo>
                  <a:pt x="6184" y="9302"/>
                </a:lnTo>
                <a:lnTo>
                  <a:pt x="6153" y="9434"/>
                </a:lnTo>
                <a:lnTo>
                  <a:pt x="6119" y="9566"/>
                </a:lnTo>
                <a:lnTo>
                  <a:pt x="6084" y="9696"/>
                </a:lnTo>
                <a:lnTo>
                  <a:pt x="6047" y="9826"/>
                </a:lnTo>
                <a:lnTo>
                  <a:pt x="6008" y="9956"/>
                </a:lnTo>
                <a:lnTo>
                  <a:pt x="5966" y="10085"/>
                </a:lnTo>
                <a:lnTo>
                  <a:pt x="5922" y="10213"/>
                </a:lnTo>
                <a:lnTo>
                  <a:pt x="5922" y="10213"/>
                </a:lnTo>
                <a:lnTo>
                  <a:pt x="5899" y="10277"/>
                </a:lnTo>
                <a:lnTo>
                  <a:pt x="5876" y="10340"/>
                </a:lnTo>
                <a:lnTo>
                  <a:pt x="5852" y="10403"/>
                </a:lnTo>
                <a:lnTo>
                  <a:pt x="5828" y="10467"/>
                </a:lnTo>
                <a:lnTo>
                  <a:pt x="5802" y="10530"/>
                </a:lnTo>
                <a:lnTo>
                  <a:pt x="5775" y="10592"/>
                </a:lnTo>
                <a:lnTo>
                  <a:pt x="5749" y="10654"/>
                </a:lnTo>
                <a:lnTo>
                  <a:pt x="5722" y="10716"/>
                </a:lnTo>
                <a:lnTo>
                  <a:pt x="5694" y="10777"/>
                </a:lnTo>
                <a:lnTo>
                  <a:pt x="5665" y="10839"/>
                </a:lnTo>
                <a:lnTo>
                  <a:pt x="5636" y="10899"/>
                </a:lnTo>
                <a:lnTo>
                  <a:pt x="5605" y="10959"/>
                </a:lnTo>
                <a:lnTo>
                  <a:pt x="5575" y="11019"/>
                </a:lnTo>
                <a:lnTo>
                  <a:pt x="5543" y="11078"/>
                </a:lnTo>
                <a:lnTo>
                  <a:pt x="5512" y="11137"/>
                </a:lnTo>
                <a:lnTo>
                  <a:pt x="5479" y="11196"/>
                </a:lnTo>
                <a:lnTo>
                  <a:pt x="5446" y="11254"/>
                </a:lnTo>
                <a:lnTo>
                  <a:pt x="5411" y="11312"/>
                </a:lnTo>
                <a:lnTo>
                  <a:pt x="5377" y="11370"/>
                </a:lnTo>
                <a:lnTo>
                  <a:pt x="5342" y="11426"/>
                </a:lnTo>
                <a:lnTo>
                  <a:pt x="5306" y="11482"/>
                </a:lnTo>
                <a:lnTo>
                  <a:pt x="5270" y="11539"/>
                </a:lnTo>
                <a:lnTo>
                  <a:pt x="5232" y="11594"/>
                </a:lnTo>
                <a:lnTo>
                  <a:pt x="5195" y="11649"/>
                </a:lnTo>
                <a:lnTo>
                  <a:pt x="5156" y="11704"/>
                </a:lnTo>
                <a:lnTo>
                  <a:pt x="5117" y="11758"/>
                </a:lnTo>
                <a:lnTo>
                  <a:pt x="5077" y="11811"/>
                </a:lnTo>
                <a:lnTo>
                  <a:pt x="5037" y="11863"/>
                </a:lnTo>
                <a:lnTo>
                  <a:pt x="4996" y="11916"/>
                </a:lnTo>
                <a:lnTo>
                  <a:pt x="4955" y="11968"/>
                </a:lnTo>
                <a:lnTo>
                  <a:pt x="4911" y="12019"/>
                </a:lnTo>
                <a:lnTo>
                  <a:pt x="4869" y="12070"/>
                </a:lnTo>
                <a:lnTo>
                  <a:pt x="4825" y="12120"/>
                </a:lnTo>
                <a:lnTo>
                  <a:pt x="4781" y="12169"/>
                </a:lnTo>
                <a:lnTo>
                  <a:pt x="4736" y="12217"/>
                </a:lnTo>
                <a:lnTo>
                  <a:pt x="4690" y="12266"/>
                </a:lnTo>
                <a:lnTo>
                  <a:pt x="4645" y="12314"/>
                </a:lnTo>
                <a:lnTo>
                  <a:pt x="4598" y="12360"/>
                </a:lnTo>
                <a:lnTo>
                  <a:pt x="4550" y="12407"/>
                </a:lnTo>
                <a:lnTo>
                  <a:pt x="4502" y="12453"/>
                </a:lnTo>
                <a:lnTo>
                  <a:pt x="4454" y="12498"/>
                </a:lnTo>
                <a:lnTo>
                  <a:pt x="4404" y="12542"/>
                </a:lnTo>
                <a:lnTo>
                  <a:pt x="4354" y="12585"/>
                </a:lnTo>
                <a:lnTo>
                  <a:pt x="4303" y="12629"/>
                </a:lnTo>
                <a:lnTo>
                  <a:pt x="4252" y="12671"/>
                </a:lnTo>
                <a:lnTo>
                  <a:pt x="4200" y="12713"/>
                </a:lnTo>
                <a:lnTo>
                  <a:pt x="4148" y="12753"/>
                </a:lnTo>
                <a:lnTo>
                  <a:pt x="4095" y="12794"/>
                </a:lnTo>
                <a:lnTo>
                  <a:pt x="4041" y="12834"/>
                </a:lnTo>
                <a:lnTo>
                  <a:pt x="3986" y="12872"/>
                </a:lnTo>
                <a:lnTo>
                  <a:pt x="3931" y="12910"/>
                </a:lnTo>
                <a:lnTo>
                  <a:pt x="3876" y="12947"/>
                </a:lnTo>
                <a:lnTo>
                  <a:pt x="3819" y="12984"/>
                </a:lnTo>
                <a:lnTo>
                  <a:pt x="3762" y="13019"/>
                </a:lnTo>
                <a:lnTo>
                  <a:pt x="3705" y="13054"/>
                </a:lnTo>
                <a:lnTo>
                  <a:pt x="3646" y="13088"/>
                </a:lnTo>
                <a:lnTo>
                  <a:pt x="3588" y="13121"/>
                </a:lnTo>
                <a:lnTo>
                  <a:pt x="3528" y="13154"/>
                </a:lnTo>
                <a:lnTo>
                  <a:pt x="3468" y="13186"/>
                </a:lnTo>
                <a:lnTo>
                  <a:pt x="3407" y="13216"/>
                </a:lnTo>
                <a:lnTo>
                  <a:pt x="3346" y="13246"/>
                </a:lnTo>
                <a:lnTo>
                  <a:pt x="3284" y="13275"/>
                </a:lnTo>
                <a:lnTo>
                  <a:pt x="3221" y="13303"/>
                </a:lnTo>
                <a:lnTo>
                  <a:pt x="3158" y="13331"/>
                </a:lnTo>
                <a:lnTo>
                  <a:pt x="3158" y="13331"/>
                </a:lnTo>
                <a:lnTo>
                  <a:pt x="3111" y="13350"/>
                </a:lnTo>
                <a:lnTo>
                  <a:pt x="3064" y="13369"/>
                </a:lnTo>
                <a:lnTo>
                  <a:pt x="3018" y="13387"/>
                </a:lnTo>
                <a:lnTo>
                  <a:pt x="2970" y="13404"/>
                </a:lnTo>
                <a:lnTo>
                  <a:pt x="2923" y="13421"/>
                </a:lnTo>
                <a:lnTo>
                  <a:pt x="2876" y="13437"/>
                </a:lnTo>
                <a:lnTo>
                  <a:pt x="2829" y="13453"/>
                </a:lnTo>
                <a:lnTo>
                  <a:pt x="2781" y="13468"/>
                </a:lnTo>
                <a:lnTo>
                  <a:pt x="2686" y="13497"/>
                </a:lnTo>
                <a:lnTo>
                  <a:pt x="2590" y="13523"/>
                </a:lnTo>
                <a:lnTo>
                  <a:pt x="2494" y="13546"/>
                </a:lnTo>
                <a:lnTo>
                  <a:pt x="2397" y="13567"/>
                </a:lnTo>
                <a:lnTo>
                  <a:pt x="2301" y="13587"/>
                </a:lnTo>
                <a:lnTo>
                  <a:pt x="2203" y="13604"/>
                </a:lnTo>
                <a:lnTo>
                  <a:pt x="2107" y="13619"/>
                </a:lnTo>
                <a:lnTo>
                  <a:pt x="2008" y="13632"/>
                </a:lnTo>
                <a:lnTo>
                  <a:pt x="1910" y="13643"/>
                </a:lnTo>
                <a:lnTo>
                  <a:pt x="1812" y="13652"/>
                </a:lnTo>
                <a:lnTo>
                  <a:pt x="1714" y="13659"/>
                </a:lnTo>
                <a:lnTo>
                  <a:pt x="1616" y="13665"/>
                </a:lnTo>
                <a:lnTo>
                  <a:pt x="1516" y="13669"/>
                </a:lnTo>
                <a:lnTo>
                  <a:pt x="1418" y="13672"/>
                </a:lnTo>
                <a:lnTo>
                  <a:pt x="1319" y="13673"/>
                </a:lnTo>
                <a:lnTo>
                  <a:pt x="1220" y="13672"/>
                </a:lnTo>
                <a:lnTo>
                  <a:pt x="1121" y="13668"/>
                </a:lnTo>
                <a:lnTo>
                  <a:pt x="1021" y="13664"/>
                </a:lnTo>
                <a:lnTo>
                  <a:pt x="922" y="13659"/>
                </a:lnTo>
                <a:lnTo>
                  <a:pt x="823" y="13652"/>
                </a:lnTo>
                <a:lnTo>
                  <a:pt x="724" y="13644"/>
                </a:lnTo>
                <a:lnTo>
                  <a:pt x="625" y="13635"/>
                </a:lnTo>
                <a:lnTo>
                  <a:pt x="526" y="13625"/>
                </a:lnTo>
                <a:lnTo>
                  <a:pt x="427" y="13614"/>
                </a:lnTo>
                <a:lnTo>
                  <a:pt x="327" y="13601"/>
                </a:lnTo>
                <a:lnTo>
                  <a:pt x="229" y="13588"/>
                </a:lnTo>
                <a:lnTo>
                  <a:pt x="130" y="13573"/>
                </a:lnTo>
                <a:lnTo>
                  <a:pt x="32" y="13558"/>
                </a:lnTo>
                <a:lnTo>
                  <a:pt x="32" y="13558"/>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p:cNvSpPr>
          <p:nvPr/>
        </p:nvSpPr>
        <p:spPr bwMode="auto">
          <a:xfrm>
            <a:off x="1492930" y="3772448"/>
            <a:ext cx="2256484" cy="898629"/>
          </a:xfrm>
          <a:custGeom>
            <a:avLst/>
            <a:gdLst>
              <a:gd name="T0" fmla="*/ 18 w 14013"/>
              <a:gd name="T1" fmla="*/ 1202 h 5897"/>
              <a:gd name="T2" fmla="*/ 131 w 14013"/>
              <a:gd name="T3" fmla="*/ 1311 h 5897"/>
              <a:gd name="T4" fmla="*/ 301 w 14013"/>
              <a:gd name="T5" fmla="*/ 1392 h 5897"/>
              <a:gd name="T6" fmla="*/ 608 w 14013"/>
              <a:gd name="T7" fmla="*/ 1466 h 5897"/>
              <a:gd name="T8" fmla="*/ 761 w 14013"/>
              <a:gd name="T9" fmla="*/ 1463 h 5897"/>
              <a:gd name="T10" fmla="*/ 1064 w 14013"/>
              <a:gd name="T11" fmla="*/ 1383 h 5897"/>
              <a:gd name="T12" fmla="*/ 1368 w 14013"/>
              <a:gd name="T13" fmla="*/ 1218 h 5897"/>
              <a:gd name="T14" fmla="*/ 1848 w 14013"/>
              <a:gd name="T15" fmla="*/ 859 h 5897"/>
              <a:gd name="T16" fmla="*/ 2117 w 14013"/>
              <a:gd name="T17" fmla="*/ 666 h 5897"/>
              <a:gd name="T18" fmla="*/ 2409 w 14013"/>
              <a:gd name="T19" fmla="*/ 500 h 5897"/>
              <a:gd name="T20" fmla="*/ 2945 w 14013"/>
              <a:gd name="T21" fmla="*/ 276 h 5897"/>
              <a:gd name="T22" fmla="*/ 3500 w 14013"/>
              <a:gd name="T23" fmla="*/ 116 h 5897"/>
              <a:gd name="T24" fmla="*/ 4184 w 14013"/>
              <a:gd name="T25" fmla="*/ 12 h 5897"/>
              <a:gd name="T26" fmla="*/ 4873 w 14013"/>
              <a:gd name="T27" fmla="*/ 15 h 5897"/>
              <a:gd name="T28" fmla="*/ 5502 w 14013"/>
              <a:gd name="T29" fmla="*/ 118 h 5897"/>
              <a:gd name="T30" fmla="*/ 5832 w 14013"/>
              <a:gd name="T31" fmla="*/ 213 h 5897"/>
              <a:gd name="T32" fmla="*/ 6154 w 14013"/>
              <a:gd name="T33" fmla="*/ 340 h 5897"/>
              <a:gd name="T34" fmla="*/ 6466 w 14013"/>
              <a:gd name="T35" fmla="*/ 496 h 5897"/>
              <a:gd name="T36" fmla="*/ 7554 w 14013"/>
              <a:gd name="T37" fmla="*/ 1110 h 5897"/>
              <a:gd name="T38" fmla="*/ 8258 w 14013"/>
              <a:gd name="T39" fmla="*/ 1466 h 5897"/>
              <a:gd name="T40" fmla="*/ 8983 w 14013"/>
              <a:gd name="T41" fmla="*/ 1760 h 5897"/>
              <a:gd name="T42" fmla="*/ 9578 w 14013"/>
              <a:gd name="T43" fmla="*/ 1926 h 5897"/>
              <a:gd name="T44" fmla="*/ 9970 w 14013"/>
              <a:gd name="T45" fmla="*/ 1994 h 5897"/>
              <a:gd name="T46" fmla="*/ 10375 w 14013"/>
              <a:gd name="T47" fmla="*/ 2030 h 5897"/>
              <a:gd name="T48" fmla="*/ 10795 w 14013"/>
              <a:gd name="T49" fmla="*/ 2028 h 5897"/>
              <a:gd name="T50" fmla="*/ 11229 w 14013"/>
              <a:gd name="T51" fmla="*/ 1984 h 5897"/>
              <a:gd name="T52" fmla="*/ 11682 w 14013"/>
              <a:gd name="T53" fmla="*/ 1897 h 5897"/>
              <a:gd name="T54" fmla="*/ 12153 w 14013"/>
              <a:gd name="T55" fmla="*/ 1759 h 5897"/>
              <a:gd name="T56" fmla="*/ 12645 w 14013"/>
              <a:gd name="T57" fmla="*/ 1569 h 5897"/>
              <a:gd name="T58" fmla="*/ 13158 w 14013"/>
              <a:gd name="T59" fmla="*/ 1323 h 5897"/>
              <a:gd name="T60" fmla="*/ 13695 w 14013"/>
              <a:gd name="T61" fmla="*/ 1016 h 5897"/>
              <a:gd name="T62" fmla="*/ 13991 w 14013"/>
              <a:gd name="T63" fmla="*/ 830 h 5897"/>
              <a:gd name="T64" fmla="*/ 13883 w 14013"/>
              <a:gd name="T65" fmla="*/ 977 h 5897"/>
              <a:gd name="T66" fmla="*/ 13716 w 14013"/>
              <a:gd name="T67" fmla="*/ 1296 h 5897"/>
              <a:gd name="T68" fmla="*/ 13398 w 14013"/>
              <a:gd name="T69" fmla="*/ 1742 h 5897"/>
              <a:gd name="T70" fmla="*/ 12936 w 14013"/>
              <a:gd name="T71" fmla="*/ 2302 h 5897"/>
              <a:gd name="T72" fmla="*/ 12467 w 14013"/>
              <a:gd name="T73" fmla="*/ 2797 h 5897"/>
              <a:gd name="T74" fmla="*/ 11768 w 14013"/>
              <a:gd name="T75" fmla="*/ 3430 h 5897"/>
              <a:gd name="T76" fmla="*/ 11009 w 14013"/>
              <a:gd name="T77" fmla="*/ 4009 h 5897"/>
              <a:gd name="T78" fmla="*/ 10197 w 14013"/>
              <a:gd name="T79" fmla="*/ 4521 h 5897"/>
              <a:gd name="T80" fmla="*/ 9343 w 14013"/>
              <a:gd name="T81" fmla="*/ 4965 h 5897"/>
              <a:gd name="T82" fmla="*/ 8453 w 14013"/>
              <a:gd name="T83" fmla="*/ 5330 h 5897"/>
              <a:gd name="T84" fmla="*/ 7536 w 14013"/>
              <a:gd name="T85" fmla="*/ 5610 h 5897"/>
              <a:gd name="T86" fmla="*/ 6601 w 14013"/>
              <a:gd name="T87" fmla="*/ 5799 h 5897"/>
              <a:gd name="T88" fmla="*/ 5655 w 14013"/>
              <a:gd name="T89" fmla="*/ 5890 h 5897"/>
              <a:gd name="T90" fmla="*/ 4843 w 14013"/>
              <a:gd name="T91" fmla="*/ 5884 h 5897"/>
              <a:gd name="T92" fmla="*/ 4371 w 14013"/>
              <a:gd name="T93" fmla="*/ 5840 h 5897"/>
              <a:gd name="T94" fmla="*/ 3906 w 14013"/>
              <a:gd name="T95" fmla="*/ 5759 h 5897"/>
              <a:gd name="T96" fmla="*/ 3452 w 14013"/>
              <a:gd name="T97" fmla="*/ 5643 h 5897"/>
              <a:gd name="T98" fmla="*/ 3011 w 14013"/>
              <a:gd name="T99" fmla="*/ 5489 h 5897"/>
              <a:gd name="T100" fmla="*/ 2588 w 14013"/>
              <a:gd name="T101" fmla="*/ 5298 h 5897"/>
              <a:gd name="T102" fmla="*/ 2185 w 14013"/>
              <a:gd name="T103" fmla="*/ 5068 h 5897"/>
              <a:gd name="T104" fmla="*/ 1804 w 14013"/>
              <a:gd name="T105" fmla="*/ 4800 h 5897"/>
              <a:gd name="T106" fmla="*/ 1450 w 14013"/>
              <a:gd name="T107" fmla="*/ 4491 h 5897"/>
              <a:gd name="T108" fmla="*/ 1126 w 14013"/>
              <a:gd name="T109" fmla="*/ 4142 h 5897"/>
              <a:gd name="T110" fmla="*/ 930 w 14013"/>
              <a:gd name="T111" fmla="*/ 3888 h 5897"/>
              <a:gd name="T112" fmla="*/ 645 w 14013"/>
              <a:gd name="T113" fmla="*/ 3423 h 5897"/>
              <a:gd name="T114" fmla="*/ 367 w 14013"/>
              <a:gd name="T115" fmla="*/ 2792 h 5897"/>
              <a:gd name="T116" fmla="*/ 171 w 14013"/>
              <a:gd name="T117" fmla="*/ 2128 h 5897"/>
              <a:gd name="T118" fmla="*/ 40 w 14013"/>
              <a:gd name="T119" fmla="*/ 1443 h 5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013" h="5897">
                <a:moveTo>
                  <a:pt x="0" y="1148"/>
                </a:moveTo>
                <a:lnTo>
                  <a:pt x="0" y="1148"/>
                </a:lnTo>
                <a:lnTo>
                  <a:pt x="2" y="1157"/>
                </a:lnTo>
                <a:lnTo>
                  <a:pt x="4" y="1166"/>
                </a:lnTo>
                <a:lnTo>
                  <a:pt x="7" y="1175"/>
                </a:lnTo>
                <a:lnTo>
                  <a:pt x="10" y="1184"/>
                </a:lnTo>
                <a:lnTo>
                  <a:pt x="18" y="1202"/>
                </a:lnTo>
                <a:lnTo>
                  <a:pt x="29" y="1219"/>
                </a:lnTo>
                <a:lnTo>
                  <a:pt x="41" y="1235"/>
                </a:lnTo>
                <a:lnTo>
                  <a:pt x="56" y="1251"/>
                </a:lnTo>
                <a:lnTo>
                  <a:pt x="73" y="1267"/>
                </a:lnTo>
                <a:lnTo>
                  <a:pt x="91" y="1282"/>
                </a:lnTo>
                <a:lnTo>
                  <a:pt x="110" y="1296"/>
                </a:lnTo>
                <a:lnTo>
                  <a:pt x="131" y="1311"/>
                </a:lnTo>
                <a:lnTo>
                  <a:pt x="152" y="1324"/>
                </a:lnTo>
                <a:lnTo>
                  <a:pt x="175" y="1337"/>
                </a:lnTo>
                <a:lnTo>
                  <a:pt x="199" y="1349"/>
                </a:lnTo>
                <a:lnTo>
                  <a:pt x="223" y="1361"/>
                </a:lnTo>
                <a:lnTo>
                  <a:pt x="250" y="1372"/>
                </a:lnTo>
                <a:lnTo>
                  <a:pt x="275" y="1382"/>
                </a:lnTo>
                <a:lnTo>
                  <a:pt x="301" y="1392"/>
                </a:lnTo>
                <a:lnTo>
                  <a:pt x="327" y="1402"/>
                </a:lnTo>
                <a:lnTo>
                  <a:pt x="380" y="1419"/>
                </a:lnTo>
                <a:lnTo>
                  <a:pt x="432" y="1433"/>
                </a:lnTo>
                <a:lnTo>
                  <a:pt x="482" y="1445"/>
                </a:lnTo>
                <a:lnTo>
                  <a:pt x="528" y="1455"/>
                </a:lnTo>
                <a:lnTo>
                  <a:pt x="571" y="1462"/>
                </a:lnTo>
                <a:lnTo>
                  <a:pt x="608" y="1466"/>
                </a:lnTo>
                <a:lnTo>
                  <a:pt x="639" y="1468"/>
                </a:lnTo>
                <a:lnTo>
                  <a:pt x="639" y="1468"/>
                </a:lnTo>
                <a:lnTo>
                  <a:pt x="664" y="1468"/>
                </a:lnTo>
                <a:lnTo>
                  <a:pt x="688" y="1468"/>
                </a:lnTo>
                <a:lnTo>
                  <a:pt x="713" y="1467"/>
                </a:lnTo>
                <a:lnTo>
                  <a:pt x="737" y="1465"/>
                </a:lnTo>
                <a:lnTo>
                  <a:pt x="761" y="1463"/>
                </a:lnTo>
                <a:lnTo>
                  <a:pt x="786" y="1460"/>
                </a:lnTo>
                <a:lnTo>
                  <a:pt x="834" y="1452"/>
                </a:lnTo>
                <a:lnTo>
                  <a:pt x="881" y="1442"/>
                </a:lnTo>
                <a:lnTo>
                  <a:pt x="927" y="1430"/>
                </a:lnTo>
                <a:lnTo>
                  <a:pt x="974" y="1416"/>
                </a:lnTo>
                <a:lnTo>
                  <a:pt x="1019" y="1400"/>
                </a:lnTo>
                <a:lnTo>
                  <a:pt x="1064" y="1383"/>
                </a:lnTo>
                <a:lnTo>
                  <a:pt x="1109" y="1364"/>
                </a:lnTo>
                <a:lnTo>
                  <a:pt x="1154" y="1343"/>
                </a:lnTo>
                <a:lnTo>
                  <a:pt x="1197" y="1320"/>
                </a:lnTo>
                <a:lnTo>
                  <a:pt x="1241" y="1296"/>
                </a:lnTo>
                <a:lnTo>
                  <a:pt x="1283" y="1271"/>
                </a:lnTo>
                <a:lnTo>
                  <a:pt x="1327" y="1245"/>
                </a:lnTo>
                <a:lnTo>
                  <a:pt x="1368" y="1218"/>
                </a:lnTo>
                <a:lnTo>
                  <a:pt x="1410" y="1191"/>
                </a:lnTo>
                <a:lnTo>
                  <a:pt x="1451" y="1162"/>
                </a:lnTo>
                <a:lnTo>
                  <a:pt x="1493" y="1133"/>
                </a:lnTo>
                <a:lnTo>
                  <a:pt x="1533" y="1102"/>
                </a:lnTo>
                <a:lnTo>
                  <a:pt x="1613" y="1042"/>
                </a:lnTo>
                <a:lnTo>
                  <a:pt x="1693" y="981"/>
                </a:lnTo>
                <a:lnTo>
                  <a:pt x="1848" y="859"/>
                </a:lnTo>
                <a:lnTo>
                  <a:pt x="1924" y="801"/>
                </a:lnTo>
                <a:lnTo>
                  <a:pt x="1962" y="773"/>
                </a:lnTo>
                <a:lnTo>
                  <a:pt x="2000" y="745"/>
                </a:lnTo>
                <a:lnTo>
                  <a:pt x="2000" y="745"/>
                </a:lnTo>
                <a:lnTo>
                  <a:pt x="2039" y="718"/>
                </a:lnTo>
                <a:lnTo>
                  <a:pt x="2078" y="692"/>
                </a:lnTo>
                <a:lnTo>
                  <a:pt x="2117" y="666"/>
                </a:lnTo>
                <a:lnTo>
                  <a:pt x="2157" y="641"/>
                </a:lnTo>
                <a:lnTo>
                  <a:pt x="2199" y="616"/>
                </a:lnTo>
                <a:lnTo>
                  <a:pt x="2240" y="592"/>
                </a:lnTo>
                <a:lnTo>
                  <a:pt x="2281" y="567"/>
                </a:lnTo>
                <a:lnTo>
                  <a:pt x="2323" y="544"/>
                </a:lnTo>
                <a:lnTo>
                  <a:pt x="2367" y="522"/>
                </a:lnTo>
                <a:lnTo>
                  <a:pt x="2409" y="500"/>
                </a:lnTo>
                <a:lnTo>
                  <a:pt x="2452" y="479"/>
                </a:lnTo>
                <a:lnTo>
                  <a:pt x="2495" y="458"/>
                </a:lnTo>
                <a:lnTo>
                  <a:pt x="2584" y="418"/>
                </a:lnTo>
                <a:lnTo>
                  <a:pt x="2672" y="379"/>
                </a:lnTo>
                <a:lnTo>
                  <a:pt x="2763" y="342"/>
                </a:lnTo>
                <a:lnTo>
                  <a:pt x="2853" y="308"/>
                </a:lnTo>
                <a:lnTo>
                  <a:pt x="2945" y="276"/>
                </a:lnTo>
                <a:lnTo>
                  <a:pt x="3036" y="245"/>
                </a:lnTo>
                <a:lnTo>
                  <a:pt x="3128" y="215"/>
                </a:lnTo>
                <a:lnTo>
                  <a:pt x="3219" y="188"/>
                </a:lnTo>
                <a:lnTo>
                  <a:pt x="3312" y="163"/>
                </a:lnTo>
                <a:lnTo>
                  <a:pt x="3404" y="139"/>
                </a:lnTo>
                <a:lnTo>
                  <a:pt x="3404" y="139"/>
                </a:lnTo>
                <a:lnTo>
                  <a:pt x="3500" y="116"/>
                </a:lnTo>
                <a:lnTo>
                  <a:pt x="3597" y="95"/>
                </a:lnTo>
                <a:lnTo>
                  <a:pt x="3694" y="76"/>
                </a:lnTo>
                <a:lnTo>
                  <a:pt x="3792" y="59"/>
                </a:lnTo>
                <a:lnTo>
                  <a:pt x="3889" y="43"/>
                </a:lnTo>
                <a:lnTo>
                  <a:pt x="3987" y="31"/>
                </a:lnTo>
                <a:lnTo>
                  <a:pt x="4085" y="20"/>
                </a:lnTo>
                <a:lnTo>
                  <a:pt x="4184" y="12"/>
                </a:lnTo>
                <a:lnTo>
                  <a:pt x="4283" y="5"/>
                </a:lnTo>
                <a:lnTo>
                  <a:pt x="4381" y="1"/>
                </a:lnTo>
                <a:lnTo>
                  <a:pt x="4480" y="0"/>
                </a:lnTo>
                <a:lnTo>
                  <a:pt x="4578" y="0"/>
                </a:lnTo>
                <a:lnTo>
                  <a:pt x="4677" y="3"/>
                </a:lnTo>
                <a:lnTo>
                  <a:pt x="4774" y="7"/>
                </a:lnTo>
                <a:lnTo>
                  <a:pt x="4873" y="15"/>
                </a:lnTo>
                <a:lnTo>
                  <a:pt x="4970" y="24"/>
                </a:lnTo>
                <a:lnTo>
                  <a:pt x="5068" y="36"/>
                </a:lnTo>
                <a:lnTo>
                  <a:pt x="5166" y="50"/>
                </a:lnTo>
                <a:lnTo>
                  <a:pt x="5262" y="67"/>
                </a:lnTo>
                <a:lnTo>
                  <a:pt x="5359" y="85"/>
                </a:lnTo>
                <a:lnTo>
                  <a:pt x="5454" y="106"/>
                </a:lnTo>
                <a:lnTo>
                  <a:pt x="5502" y="118"/>
                </a:lnTo>
                <a:lnTo>
                  <a:pt x="5550" y="129"/>
                </a:lnTo>
                <a:lnTo>
                  <a:pt x="5597" y="142"/>
                </a:lnTo>
                <a:lnTo>
                  <a:pt x="5644" y="155"/>
                </a:lnTo>
                <a:lnTo>
                  <a:pt x="5692" y="169"/>
                </a:lnTo>
                <a:lnTo>
                  <a:pt x="5739" y="183"/>
                </a:lnTo>
                <a:lnTo>
                  <a:pt x="5786" y="198"/>
                </a:lnTo>
                <a:lnTo>
                  <a:pt x="5832" y="213"/>
                </a:lnTo>
                <a:lnTo>
                  <a:pt x="5879" y="231"/>
                </a:lnTo>
                <a:lnTo>
                  <a:pt x="5926" y="247"/>
                </a:lnTo>
                <a:lnTo>
                  <a:pt x="5971" y="265"/>
                </a:lnTo>
                <a:lnTo>
                  <a:pt x="6017" y="282"/>
                </a:lnTo>
                <a:lnTo>
                  <a:pt x="6064" y="301"/>
                </a:lnTo>
                <a:lnTo>
                  <a:pt x="6109" y="320"/>
                </a:lnTo>
                <a:lnTo>
                  <a:pt x="6154" y="340"/>
                </a:lnTo>
                <a:lnTo>
                  <a:pt x="6199" y="360"/>
                </a:lnTo>
                <a:lnTo>
                  <a:pt x="6245" y="381"/>
                </a:lnTo>
                <a:lnTo>
                  <a:pt x="6289" y="403"/>
                </a:lnTo>
                <a:lnTo>
                  <a:pt x="6333" y="426"/>
                </a:lnTo>
                <a:lnTo>
                  <a:pt x="6377" y="449"/>
                </a:lnTo>
                <a:lnTo>
                  <a:pt x="6422" y="472"/>
                </a:lnTo>
                <a:lnTo>
                  <a:pt x="6466" y="496"/>
                </a:lnTo>
                <a:lnTo>
                  <a:pt x="6466" y="496"/>
                </a:lnTo>
                <a:lnTo>
                  <a:pt x="6664" y="609"/>
                </a:lnTo>
                <a:lnTo>
                  <a:pt x="6861" y="721"/>
                </a:lnTo>
                <a:lnTo>
                  <a:pt x="7059" y="834"/>
                </a:lnTo>
                <a:lnTo>
                  <a:pt x="7256" y="945"/>
                </a:lnTo>
                <a:lnTo>
                  <a:pt x="7455" y="1056"/>
                </a:lnTo>
                <a:lnTo>
                  <a:pt x="7554" y="1110"/>
                </a:lnTo>
                <a:lnTo>
                  <a:pt x="7654" y="1164"/>
                </a:lnTo>
                <a:lnTo>
                  <a:pt x="7753" y="1216"/>
                </a:lnTo>
                <a:lnTo>
                  <a:pt x="7854" y="1268"/>
                </a:lnTo>
                <a:lnTo>
                  <a:pt x="7954" y="1320"/>
                </a:lnTo>
                <a:lnTo>
                  <a:pt x="8055" y="1370"/>
                </a:lnTo>
                <a:lnTo>
                  <a:pt x="8157" y="1419"/>
                </a:lnTo>
                <a:lnTo>
                  <a:pt x="8258" y="1466"/>
                </a:lnTo>
                <a:lnTo>
                  <a:pt x="8360" y="1513"/>
                </a:lnTo>
                <a:lnTo>
                  <a:pt x="8462" y="1558"/>
                </a:lnTo>
                <a:lnTo>
                  <a:pt x="8565" y="1602"/>
                </a:lnTo>
                <a:lnTo>
                  <a:pt x="8668" y="1644"/>
                </a:lnTo>
                <a:lnTo>
                  <a:pt x="8773" y="1685"/>
                </a:lnTo>
                <a:lnTo>
                  <a:pt x="8878" y="1723"/>
                </a:lnTo>
                <a:lnTo>
                  <a:pt x="8983" y="1760"/>
                </a:lnTo>
                <a:lnTo>
                  <a:pt x="9090" y="1795"/>
                </a:lnTo>
                <a:lnTo>
                  <a:pt x="9196" y="1827"/>
                </a:lnTo>
                <a:lnTo>
                  <a:pt x="9305" y="1859"/>
                </a:lnTo>
                <a:lnTo>
                  <a:pt x="9414" y="1888"/>
                </a:lnTo>
                <a:lnTo>
                  <a:pt x="9468" y="1901"/>
                </a:lnTo>
                <a:lnTo>
                  <a:pt x="9523" y="1914"/>
                </a:lnTo>
                <a:lnTo>
                  <a:pt x="9578" y="1926"/>
                </a:lnTo>
                <a:lnTo>
                  <a:pt x="9633" y="1938"/>
                </a:lnTo>
                <a:lnTo>
                  <a:pt x="9689" y="1949"/>
                </a:lnTo>
                <a:lnTo>
                  <a:pt x="9745" y="1959"/>
                </a:lnTo>
                <a:lnTo>
                  <a:pt x="9801" y="1969"/>
                </a:lnTo>
                <a:lnTo>
                  <a:pt x="9857" y="1978"/>
                </a:lnTo>
                <a:lnTo>
                  <a:pt x="9914" y="1987"/>
                </a:lnTo>
                <a:lnTo>
                  <a:pt x="9970" y="1994"/>
                </a:lnTo>
                <a:lnTo>
                  <a:pt x="10027" y="2001"/>
                </a:lnTo>
                <a:lnTo>
                  <a:pt x="10084" y="2008"/>
                </a:lnTo>
                <a:lnTo>
                  <a:pt x="10142" y="2014"/>
                </a:lnTo>
                <a:lnTo>
                  <a:pt x="10200" y="2019"/>
                </a:lnTo>
                <a:lnTo>
                  <a:pt x="10258" y="2023"/>
                </a:lnTo>
                <a:lnTo>
                  <a:pt x="10317" y="2026"/>
                </a:lnTo>
                <a:lnTo>
                  <a:pt x="10375" y="2030"/>
                </a:lnTo>
                <a:lnTo>
                  <a:pt x="10434" y="2032"/>
                </a:lnTo>
                <a:lnTo>
                  <a:pt x="10494" y="2034"/>
                </a:lnTo>
                <a:lnTo>
                  <a:pt x="10553" y="2034"/>
                </a:lnTo>
                <a:lnTo>
                  <a:pt x="10612" y="2034"/>
                </a:lnTo>
                <a:lnTo>
                  <a:pt x="10673" y="2033"/>
                </a:lnTo>
                <a:lnTo>
                  <a:pt x="10733" y="2031"/>
                </a:lnTo>
                <a:lnTo>
                  <a:pt x="10795" y="2028"/>
                </a:lnTo>
                <a:lnTo>
                  <a:pt x="10856" y="2024"/>
                </a:lnTo>
                <a:lnTo>
                  <a:pt x="10917" y="2019"/>
                </a:lnTo>
                <a:lnTo>
                  <a:pt x="10979" y="2014"/>
                </a:lnTo>
                <a:lnTo>
                  <a:pt x="11041" y="2008"/>
                </a:lnTo>
                <a:lnTo>
                  <a:pt x="11103" y="2001"/>
                </a:lnTo>
                <a:lnTo>
                  <a:pt x="11167" y="1993"/>
                </a:lnTo>
                <a:lnTo>
                  <a:pt x="11229" y="1984"/>
                </a:lnTo>
                <a:lnTo>
                  <a:pt x="11293" y="1975"/>
                </a:lnTo>
                <a:lnTo>
                  <a:pt x="11357" y="1964"/>
                </a:lnTo>
                <a:lnTo>
                  <a:pt x="11421" y="1952"/>
                </a:lnTo>
                <a:lnTo>
                  <a:pt x="11485" y="1940"/>
                </a:lnTo>
                <a:lnTo>
                  <a:pt x="11551" y="1926"/>
                </a:lnTo>
                <a:lnTo>
                  <a:pt x="11616" y="1912"/>
                </a:lnTo>
                <a:lnTo>
                  <a:pt x="11682" y="1897"/>
                </a:lnTo>
                <a:lnTo>
                  <a:pt x="11748" y="1880"/>
                </a:lnTo>
                <a:lnTo>
                  <a:pt x="11814" y="1863"/>
                </a:lnTo>
                <a:lnTo>
                  <a:pt x="11882" y="1843"/>
                </a:lnTo>
                <a:lnTo>
                  <a:pt x="11948" y="1824"/>
                </a:lnTo>
                <a:lnTo>
                  <a:pt x="12016" y="1803"/>
                </a:lnTo>
                <a:lnTo>
                  <a:pt x="12085" y="1782"/>
                </a:lnTo>
                <a:lnTo>
                  <a:pt x="12153" y="1759"/>
                </a:lnTo>
                <a:lnTo>
                  <a:pt x="12222" y="1736"/>
                </a:lnTo>
                <a:lnTo>
                  <a:pt x="12291" y="1711"/>
                </a:lnTo>
                <a:lnTo>
                  <a:pt x="12361" y="1685"/>
                </a:lnTo>
                <a:lnTo>
                  <a:pt x="12431" y="1657"/>
                </a:lnTo>
                <a:lnTo>
                  <a:pt x="12502" y="1629"/>
                </a:lnTo>
                <a:lnTo>
                  <a:pt x="12573" y="1600"/>
                </a:lnTo>
                <a:lnTo>
                  <a:pt x="12645" y="1569"/>
                </a:lnTo>
                <a:lnTo>
                  <a:pt x="12716" y="1538"/>
                </a:lnTo>
                <a:lnTo>
                  <a:pt x="12789" y="1505"/>
                </a:lnTo>
                <a:lnTo>
                  <a:pt x="12862" y="1471"/>
                </a:lnTo>
                <a:lnTo>
                  <a:pt x="12936" y="1436"/>
                </a:lnTo>
                <a:lnTo>
                  <a:pt x="13009" y="1399"/>
                </a:lnTo>
                <a:lnTo>
                  <a:pt x="13084" y="1362"/>
                </a:lnTo>
                <a:lnTo>
                  <a:pt x="13158" y="1323"/>
                </a:lnTo>
                <a:lnTo>
                  <a:pt x="13233" y="1283"/>
                </a:lnTo>
                <a:lnTo>
                  <a:pt x="13309" y="1242"/>
                </a:lnTo>
                <a:lnTo>
                  <a:pt x="13385" y="1199"/>
                </a:lnTo>
                <a:lnTo>
                  <a:pt x="13462" y="1156"/>
                </a:lnTo>
                <a:lnTo>
                  <a:pt x="13539" y="1110"/>
                </a:lnTo>
                <a:lnTo>
                  <a:pt x="13617" y="1064"/>
                </a:lnTo>
                <a:lnTo>
                  <a:pt x="13695" y="1016"/>
                </a:lnTo>
                <a:lnTo>
                  <a:pt x="13774" y="968"/>
                </a:lnTo>
                <a:lnTo>
                  <a:pt x="13853" y="917"/>
                </a:lnTo>
                <a:lnTo>
                  <a:pt x="13933" y="865"/>
                </a:lnTo>
                <a:lnTo>
                  <a:pt x="14013" y="813"/>
                </a:lnTo>
                <a:lnTo>
                  <a:pt x="14013" y="813"/>
                </a:lnTo>
                <a:lnTo>
                  <a:pt x="14002" y="821"/>
                </a:lnTo>
                <a:lnTo>
                  <a:pt x="13991" y="830"/>
                </a:lnTo>
                <a:lnTo>
                  <a:pt x="13980" y="841"/>
                </a:lnTo>
                <a:lnTo>
                  <a:pt x="13969" y="852"/>
                </a:lnTo>
                <a:lnTo>
                  <a:pt x="13959" y="865"/>
                </a:lnTo>
                <a:lnTo>
                  <a:pt x="13947" y="878"/>
                </a:lnTo>
                <a:lnTo>
                  <a:pt x="13925" y="908"/>
                </a:lnTo>
                <a:lnTo>
                  <a:pt x="13904" y="941"/>
                </a:lnTo>
                <a:lnTo>
                  <a:pt x="13883" y="977"/>
                </a:lnTo>
                <a:lnTo>
                  <a:pt x="13863" y="1014"/>
                </a:lnTo>
                <a:lnTo>
                  <a:pt x="13843" y="1052"/>
                </a:lnTo>
                <a:lnTo>
                  <a:pt x="13804" y="1129"/>
                </a:lnTo>
                <a:lnTo>
                  <a:pt x="13766" y="1202"/>
                </a:lnTo>
                <a:lnTo>
                  <a:pt x="13749" y="1236"/>
                </a:lnTo>
                <a:lnTo>
                  <a:pt x="13732" y="1268"/>
                </a:lnTo>
                <a:lnTo>
                  <a:pt x="13716" y="1296"/>
                </a:lnTo>
                <a:lnTo>
                  <a:pt x="13701" y="1321"/>
                </a:lnTo>
                <a:lnTo>
                  <a:pt x="13701" y="1321"/>
                </a:lnTo>
                <a:lnTo>
                  <a:pt x="13643" y="1406"/>
                </a:lnTo>
                <a:lnTo>
                  <a:pt x="13582" y="1492"/>
                </a:lnTo>
                <a:lnTo>
                  <a:pt x="13522" y="1575"/>
                </a:lnTo>
                <a:lnTo>
                  <a:pt x="13461" y="1658"/>
                </a:lnTo>
                <a:lnTo>
                  <a:pt x="13398" y="1742"/>
                </a:lnTo>
                <a:lnTo>
                  <a:pt x="13335" y="1823"/>
                </a:lnTo>
                <a:lnTo>
                  <a:pt x="13271" y="1905"/>
                </a:lnTo>
                <a:lnTo>
                  <a:pt x="13205" y="1985"/>
                </a:lnTo>
                <a:lnTo>
                  <a:pt x="13139" y="2066"/>
                </a:lnTo>
                <a:lnTo>
                  <a:pt x="13071" y="2145"/>
                </a:lnTo>
                <a:lnTo>
                  <a:pt x="13004" y="2224"/>
                </a:lnTo>
                <a:lnTo>
                  <a:pt x="12936" y="2302"/>
                </a:lnTo>
                <a:lnTo>
                  <a:pt x="12866" y="2378"/>
                </a:lnTo>
                <a:lnTo>
                  <a:pt x="12797" y="2455"/>
                </a:lnTo>
                <a:lnTo>
                  <a:pt x="12726" y="2531"/>
                </a:lnTo>
                <a:lnTo>
                  <a:pt x="12654" y="2607"/>
                </a:lnTo>
                <a:lnTo>
                  <a:pt x="12654" y="2607"/>
                </a:lnTo>
                <a:lnTo>
                  <a:pt x="12562" y="2702"/>
                </a:lnTo>
                <a:lnTo>
                  <a:pt x="12467" y="2797"/>
                </a:lnTo>
                <a:lnTo>
                  <a:pt x="12370" y="2890"/>
                </a:lnTo>
                <a:lnTo>
                  <a:pt x="12274" y="2984"/>
                </a:lnTo>
                <a:lnTo>
                  <a:pt x="12175" y="3075"/>
                </a:lnTo>
                <a:lnTo>
                  <a:pt x="12075" y="3166"/>
                </a:lnTo>
                <a:lnTo>
                  <a:pt x="11974" y="3255"/>
                </a:lnTo>
                <a:lnTo>
                  <a:pt x="11872" y="3344"/>
                </a:lnTo>
                <a:lnTo>
                  <a:pt x="11768" y="3430"/>
                </a:lnTo>
                <a:lnTo>
                  <a:pt x="11662" y="3517"/>
                </a:lnTo>
                <a:lnTo>
                  <a:pt x="11557" y="3602"/>
                </a:lnTo>
                <a:lnTo>
                  <a:pt x="11449" y="3686"/>
                </a:lnTo>
                <a:lnTo>
                  <a:pt x="11341" y="3768"/>
                </a:lnTo>
                <a:lnTo>
                  <a:pt x="11231" y="3850"/>
                </a:lnTo>
                <a:lnTo>
                  <a:pt x="11120" y="3929"/>
                </a:lnTo>
                <a:lnTo>
                  <a:pt x="11009" y="4009"/>
                </a:lnTo>
                <a:lnTo>
                  <a:pt x="10896" y="4086"/>
                </a:lnTo>
                <a:lnTo>
                  <a:pt x="10781" y="4161"/>
                </a:lnTo>
                <a:lnTo>
                  <a:pt x="10667" y="4237"/>
                </a:lnTo>
                <a:lnTo>
                  <a:pt x="10551" y="4310"/>
                </a:lnTo>
                <a:lnTo>
                  <a:pt x="10433" y="4382"/>
                </a:lnTo>
                <a:lnTo>
                  <a:pt x="10316" y="4452"/>
                </a:lnTo>
                <a:lnTo>
                  <a:pt x="10197" y="4521"/>
                </a:lnTo>
                <a:lnTo>
                  <a:pt x="10077" y="4590"/>
                </a:lnTo>
                <a:lnTo>
                  <a:pt x="9958" y="4656"/>
                </a:lnTo>
                <a:lnTo>
                  <a:pt x="9836" y="4720"/>
                </a:lnTo>
                <a:lnTo>
                  <a:pt x="9714" y="4784"/>
                </a:lnTo>
                <a:lnTo>
                  <a:pt x="9591" y="4845"/>
                </a:lnTo>
                <a:lnTo>
                  <a:pt x="9467" y="4905"/>
                </a:lnTo>
                <a:lnTo>
                  <a:pt x="9343" y="4965"/>
                </a:lnTo>
                <a:lnTo>
                  <a:pt x="9218" y="5022"/>
                </a:lnTo>
                <a:lnTo>
                  <a:pt x="9092" y="5077"/>
                </a:lnTo>
                <a:lnTo>
                  <a:pt x="8965" y="5131"/>
                </a:lnTo>
                <a:lnTo>
                  <a:pt x="8838" y="5183"/>
                </a:lnTo>
                <a:lnTo>
                  <a:pt x="8711" y="5234"/>
                </a:lnTo>
                <a:lnTo>
                  <a:pt x="8582" y="5283"/>
                </a:lnTo>
                <a:lnTo>
                  <a:pt x="8453" y="5330"/>
                </a:lnTo>
                <a:lnTo>
                  <a:pt x="8323" y="5375"/>
                </a:lnTo>
                <a:lnTo>
                  <a:pt x="8194" y="5419"/>
                </a:lnTo>
                <a:lnTo>
                  <a:pt x="8063" y="5461"/>
                </a:lnTo>
                <a:lnTo>
                  <a:pt x="7932" y="5501"/>
                </a:lnTo>
                <a:lnTo>
                  <a:pt x="7801" y="5539"/>
                </a:lnTo>
                <a:lnTo>
                  <a:pt x="7669" y="5576"/>
                </a:lnTo>
                <a:lnTo>
                  <a:pt x="7536" y="5610"/>
                </a:lnTo>
                <a:lnTo>
                  <a:pt x="7403" y="5644"/>
                </a:lnTo>
                <a:lnTo>
                  <a:pt x="7270" y="5674"/>
                </a:lnTo>
                <a:lnTo>
                  <a:pt x="7137" y="5703"/>
                </a:lnTo>
                <a:lnTo>
                  <a:pt x="7004" y="5730"/>
                </a:lnTo>
                <a:lnTo>
                  <a:pt x="6869" y="5755"/>
                </a:lnTo>
                <a:lnTo>
                  <a:pt x="6735" y="5778"/>
                </a:lnTo>
                <a:lnTo>
                  <a:pt x="6601" y="5799"/>
                </a:lnTo>
                <a:lnTo>
                  <a:pt x="6466" y="5819"/>
                </a:lnTo>
                <a:lnTo>
                  <a:pt x="6331" y="5836"/>
                </a:lnTo>
                <a:lnTo>
                  <a:pt x="6196" y="5851"/>
                </a:lnTo>
                <a:lnTo>
                  <a:pt x="6062" y="5864"/>
                </a:lnTo>
                <a:lnTo>
                  <a:pt x="5926" y="5875"/>
                </a:lnTo>
                <a:lnTo>
                  <a:pt x="5791" y="5884"/>
                </a:lnTo>
                <a:lnTo>
                  <a:pt x="5655" y="5890"/>
                </a:lnTo>
                <a:lnTo>
                  <a:pt x="5520" y="5895"/>
                </a:lnTo>
                <a:lnTo>
                  <a:pt x="5385" y="5897"/>
                </a:lnTo>
                <a:lnTo>
                  <a:pt x="5249" y="5897"/>
                </a:lnTo>
                <a:lnTo>
                  <a:pt x="5113" y="5895"/>
                </a:lnTo>
                <a:lnTo>
                  <a:pt x="4978" y="5891"/>
                </a:lnTo>
                <a:lnTo>
                  <a:pt x="4843" y="5884"/>
                </a:lnTo>
                <a:lnTo>
                  <a:pt x="4843" y="5884"/>
                </a:lnTo>
                <a:lnTo>
                  <a:pt x="4775" y="5880"/>
                </a:lnTo>
                <a:lnTo>
                  <a:pt x="4707" y="5875"/>
                </a:lnTo>
                <a:lnTo>
                  <a:pt x="4640" y="5869"/>
                </a:lnTo>
                <a:lnTo>
                  <a:pt x="4572" y="5863"/>
                </a:lnTo>
                <a:lnTo>
                  <a:pt x="4505" y="5856"/>
                </a:lnTo>
                <a:lnTo>
                  <a:pt x="4437" y="5848"/>
                </a:lnTo>
                <a:lnTo>
                  <a:pt x="4371" y="5840"/>
                </a:lnTo>
                <a:lnTo>
                  <a:pt x="4304" y="5830"/>
                </a:lnTo>
                <a:lnTo>
                  <a:pt x="4237" y="5820"/>
                </a:lnTo>
                <a:lnTo>
                  <a:pt x="4171" y="5810"/>
                </a:lnTo>
                <a:lnTo>
                  <a:pt x="4105" y="5797"/>
                </a:lnTo>
                <a:lnTo>
                  <a:pt x="4038" y="5785"/>
                </a:lnTo>
                <a:lnTo>
                  <a:pt x="3972" y="5772"/>
                </a:lnTo>
                <a:lnTo>
                  <a:pt x="3906" y="5759"/>
                </a:lnTo>
                <a:lnTo>
                  <a:pt x="3840" y="5744"/>
                </a:lnTo>
                <a:lnTo>
                  <a:pt x="3775" y="5729"/>
                </a:lnTo>
                <a:lnTo>
                  <a:pt x="3710" y="5714"/>
                </a:lnTo>
                <a:lnTo>
                  <a:pt x="3645" y="5697"/>
                </a:lnTo>
                <a:lnTo>
                  <a:pt x="3581" y="5680"/>
                </a:lnTo>
                <a:lnTo>
                  <a:pt x="3516" y="5662"/>
                </a:lnTo>
                <a:lnTo>
                  <a:pt x="3452" y="5643"/>
                </a:lnTo>
                <a:lnTo>
                  <a:pt x="3388" y="5622"/>
                </a:lnTo>
                <a:lnTo>
                  <a:pt x="3324" y="5602"/>
                </a:lnTo>
                <a:lnTo>
                  <a:pt x="3262" y="5581"/>
                </a:lnTo>
                <a:lnTo>
                  <a:pt x="3198" y="5559"/>
                </a:lnTo>
                <a:lnTo>
                  <a:pt x="3136" y="5537"/>
                </a:lnTo>
                <a:lnTo>
                  <a:pt x="3074" y="5513"/>
                </a:lnTo>
                <a:lnTo>
                  <a:pt x="3011" y="5489"/>
                </a:lnTo>
                <a:lnTo>
                  <a:pt x="2950" y="5465"/>
                </a:lnTo>
                <a:lnTo>
                  <a:pt x="2889" y="5438"/>
                </a:lnTo>
                <a:lnTo>
                  <a:pt x="2827" y="5412"/>
                </a:lnTo>
                <a:lnTo>
                  <a:pt x="2767" y="5384"/>
                </a:lnTo>
                <a:lnTo>
                  <a:pt x="2707" y="5356"/>
                </a:lnTo>
                <a:lnTo>
                  <a:pt x="2647" y="5328"/>
                </a:lnTo>
                <a:lnTo>
                  <a:pt x="2588" y="5298"/>
                </a:lnTo>
                <a:lnTo>
                  <a:pt x="2529" y="5268"/>
                </a:lnTo>
                <a:lnTo>
                  <a:pt x="2470" y="5236"/>
                </a:lnTo>
                <a:lnTo>
                  <a:pt x="2413" y="5204"/>
                </a:lnTo>
                <a:lnTo>
                  <a:pt x="2355" y="5172"/>
                </a:lnTo>
                <a:lnTo>
                  <a:pt x="2297" y="5138"/>
                </a:lnTo>
                <a:lnTo>
                  <a:pt x="2241" y="5104"/>
                </a:lnTo>
                <a:lnTo>
                  <a:pt x="2185" y="5068"/>
                </a:lnTo>
                <a:lnTo>
                  <a:pt x="2128" y="5032"/>
                </a:lnTo>
                <a:lnTo>
                  <a:pt x="2073" y="4996"/>
                </a:lnTo>
                <a:lnTo>
                  <a:pt x="2019" y="4958"/>
                </a:lnTo>
                <a:lnTo>
                  <a:pt x="1964" y="4920"/>
                </a:lnTo>
                <a:lnTo>
                  <a:pt x="1910" y="4880"/>
                </a:lnTo>
                <a:lnTo>
                  <a:pt x="1857" y="4840"/>
                </a:lnTo>
                <a:lnTo>
                  <a:pt x="1804" y="4800"/>
                </a:lnTo>
                <a:lnTo>
                  <a:pt x="1752" y="4758"/>
                </a:lnTo>
                <a:lnTo>
                  <a:pt x="1700" y="4715"/>
                </a:lnTo>
                <a:lnTo>
                  <a:pt x="1650" y="4672"/>
                </a:lnTo>
                <a:lnTo>
                  <a:pt x="1598" y="4628"/>
                </a:lnTo>
                <a:lnTo>
                  <a:pt x="1549" y="4584"/>
                </a:lnTo>
                <a:lnTo>
                  <a:pt x="1499" y="4537"/>
                </a:lnTo>
                <a:lnTo>
                  <a:pt x="1450" y="4491"/>
                </a:lnTo>
                <a:lnTo>
                  <a:pt x="1402" y="4444"/>
                </a:lnTo>
                <a:lnTo>
                  <a:pt x="1355" y="4396"/>
                </a:lnTo>
                <a:lnTo>
                  <a:pt x="1308" y="4346"/>
                </a:lnTo>
                <a:lnTo>
                  <a:pt x="1261" y="4296"/>
                </a:lnTo>
                <a:lnTo>
                  <a:pt x="1215" y="4246"/>
                </a:lnTo>
                <a:lnTo>
                  <a:pt x="1171" y="4195"/>
                </a:lnTo>
                <a:lnTo>
                  <a:pt x="1126" y="4142"/>
                </a:lnTo>
                <a:lnTo>
                  <a:pt x="1082" y="4089"/>
                </a:lnTo>
                <a:lnTo>
                  <a:pt x="1082" y="4089"/>
                </a:lnTo>
                <a:lnTo>
                  <a:pt x="1051" y="4049"/>
                </a:lnTo>
                <a:lnTo>
                  <a:pt x="1020" y="4010"/>
                </a:lnTo>
                <a:lnTo>
                  <a:pt x="990" y="3969"/>
                </a:lnTo>
                <a:lnTo>
                  <a:pt x="960" y="3929"/>
                </a:lnTo>
                <a:lnTo>
                  <a:pt x="930" y="3888"/>
                </a:lnTo>
                <a:lnTo>
                  <a:pt x="902" y="3848"/>
                </a:lnTo>
                <a:lnTo>
                  <a:pt x="874" y="3806"/>
                </a:lnTo>
                <a:lnTo>
                  <a:pt x="846" y="3764"/>
                </a:lnTo>
                <a:lnTo>
                  <a:pt x="793" y="3681"/>
                </a:lnTo>
                <a:lnTo>
                  <a:pt x="741" y="3596"/>
                </a:lnTo>
                <a:lnTo>
                  <a:pt x="692" y="3510"/>
                </a:lnTo>
                <a:lnTo>
                  <a:pt x="645" y="3423"/>
                </a:lnTo>
                <a:lnTo>
                  <a:pt x="600" y="3336"/>
                </a:lnTo>
                <a:lnTo>
                  <a:pt x="556" y="3247"/>
                </a:lnTo>
                <a:lnTo>
                  <a:pt x="515" y="3158"/>
                </a:lnTo>
                <a:lnTo>
                  <a:pt x="475" y="3067"/>
                </a:lnTo>
                <a:lnTo>
                  <a:pt x="438" y="2976"/>
                </a:lnTo>
                <a:lnTo>
                  <a:pt x="401" y="2884"/>
                </a:lnTo>
                <a:lnTo>
                  <a:pt x="367" y="2792"/>
                </a:lnTo>
                <a:lnTo>
                  <a:pt x="334" y="2699"/>
                </a:lnTo>
                <a:lnTo>
                  <a:pt x="304" y="2605"/>
                </a:lnTo>
                <a:lnTo>
                  <a:pt x="274" y="2510"/>
                </a:lnTo>
                <a:lnTo>
                  <a:pt x="247" y="2416"/>
                </a:lnTo>
                <a:lnTo>
                  <a:pt x="219" y="2320"/>
                </a:lnTo>
                <a:lnTo>
                  <a:pt x="194" y="2225"/>
                </a:lnTo>
                <a:lnTo>
                  <a:pt x="171" y="2128"/>
                </a:lnTo>
                <a:lnTo>
                  <a:pt x="149" y="2032"/>
                </a:lnTo>
                <a:lnTo>
                  <a:pt x="128" y="1934"/>
                </a:lnTo>
                <a:lnTo>
                  <a:pt x="108" y="1836"/>
                </a:lnTo>
                <a:lnTo>
                  <a:pt x="90" y="1739"/>
                </a:lnTo>
                <a:lnTo>
                  <a:pt x="72" y="1640"/>
                </a:lnTo>
                <a:lnTo>
                  <a:pt x="55" y="1542"/>
                </a:lnTo>
                <a:lnTo>
                  <a:pt x="40" y="1443"/>
                </a:lnTo>
                <a:lnTo>
                  <a:pt x="26" y="1345"/>
                </a:lnTo>
                <a:lnTo>
                  <a:pt x="13" y="1246"/>
                </a:lnTo>
                <a:lnTo>
                  <a:pt x="0" y="1148"/>
                </a:lnTo>
                <a:lnTo>
                  <a:pt x="0" y="1148"/>
                </a:ln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p:cNvSpPr>
          <p:nvPr/>
        </p:nvSpPr>
        <p:spPr bwMode="auto">
          <a:xfrm>
            <a:off x="541051" y="2661167"/>
            <a:ext cx="1341649" cy="1974087"/>
          </a:xfrm>
          <a:custGeom>
            <a:avLst/>
            <a:gdLst>
              <a:gd name="T0" fmla="*/ 2920 w 8330"/>
              <a:gd name="T1" fmla="*/ 36 h 12948"/>
              <a:gd name="T2" fmla="*/ 2859 w 8330"/>
              <a:gd name="T3" fmla="*/ 180 h 12948"/>
              <a:gd name="T4" fmla="*/ 2844 w 8330"/>
              <a:gd name="T5" fmla="*/ 369 h 12948"/>
              <a:gd name="T6" fmla="*/ 2885 w 8330"/>
              <a:gd name="T7" fmla="*/ 682 h 12948"/>
              <a:gd name="T8" fmla="*/ 2944 w 8330"/>
              <a:gd name="T9" fmla="*/ 823 h 12948"/>
              <a:gd name="T10" fmla="*/ 3128 w 8330"/>
              <a:gd name="T11" fmla="*/ 1077 h 12948"/>
              <a:gd name="T12" fmla="*/ 3391 w 8330"/>
              <a:gd name="T13" fmla="*/ 1301 h 12948"/>
              <a:gd name="T14" fmla="*/ 3900 w 8330"/>
              <a:gd name="T15" fmla="*/ 1619 h 12948"/>
              <a:gd name="T16" fmla="*/ 4176 w 8330"/>
              <a:gd name="T17" fmla="*/ 1801 h 12948"/>
              <a:gd name="T18" fmla="*/ 4437 w 8330"/>
              <a:gd name="T19" fmla="*/ 2013 h 12948"/>
              <a:gd name="T20" fmla="*/ 4839 w 8330"/>
              <a:gd name="T21" fmla="*/ 2431 h 12948"/>
              <a:gd name="T22" fmla="*/ 5188 w 8330"/>
              <a:gd name="T23" fmla="*/ 2891 h 12948"/>
              <a:gd name="T24" fmla="*/ 5532 w 8330"/>
              <a:gd name="T25" fmla="*/ 3492 h 12948"/>
              <a:gd name="T26" fmla="*/ 5777 w 8330"/>
              <a:gd name="T27" fmla="*/ 4135 h 12948"/>
              <a:gd name="T28" fmla="*/ 5909 w 8330"/>
              <a:gd name="T29" fmla="*/ 4759 h 12948"/>
              <a:gd name="T30" fmla="*/ 5938 w 8330"/>
              <a:gd name="T31" fmla="*/ 5102 h 12948"/>
              <a:gd name="T32" fmla="*/ 5936 w 8330"/>
              <a:gd name="T33" fmla="*/ 5448 h 12948"/>
              <a:gd name="T34" fmla="*/ 5903 w 8330"/>
              <a:gd name="T35" fmla="*/ 5794 h 12948"/>
              <a:gd name="T36" fmla="*/ 5723 w 8330"/>
              <a:gd name="T37" fmla="*/ 7031 h 12948"/>
              <a:gd name="T38" fmla="*/ 5645 w 8330"/>
              <a:gd name="T39" fmla="*/ 7815 h 12948"/>
              <a:gd name="T40" fmla="*/ 5633 w 8330"/>
              <a:gd name="T41" fmla="*/ 8599 h 12948"/>
              <a:gd name="T42" fmla="*/ 5692 w 8330"/>
              <a:gd name="T43" fmla="*/ 9213 h 12948"/>
              <a:gd name="T44" fmla="*/ 5769 w 8330"/>
              <a:gd name="T45" fmla="*/ 9603 h 12948"/>
              <a:gd name="T46" fmla="*/ 5882 w 8330"/>
              <a:gd name="T47" fmla="*/ 9993 h 12948"/>
              <a:gd name="T48" fmla="*/ 6036 w 8330"/>
              <a:gd name="T49" fmla="*/ 10383 h 12948"/>
              <a:gd name="T50" fmla="*/ 6233 w 8330"/>
              <a:gd name="T51" fmla="*/ 10774 h 12948"/>
              <a:gd name="T52" fmla="*/ 6478 w 8330"/>
              <a:gd name="T53" fmla="*/ 11164 h 12948"/>
              <a:gd name="T54" fmla="*/ 6776 w 8330"/>
              <a:gd name="T55" fmla="*/ 11554 h 12948"/>
              <a:gd name="T56" fmla="*/ 7130 w 8330"/>
              <a:gd name="T57" fmla="*/ 11944 h 12948"/>
              <a:gd name="T58" fmla="*/ 7545 w 8330"/>
              <a:gd name="T59" fmla="*/ 12334 h 12948"/>
              <a:gd name="T60" fmla="*/ 8025 w 8330"/>
              <a:gd name="T61" fmla="*/ 12724 h 12948"/>
              <a:gd name="T62" fmla="*/ 8306 w 8330"/>
              <a:gd name="T63" fmla="*/ 12933 h 12948"/>
              <a:gd name="T64" fmla="*/ 8130 w 8330"/>
              <a:gd name="T65" fmla="*/ 12885 h 12948"/>
              <a:gd name="T66" fmla="*/ 7772 w 8330"/>
              <a:gd name="T67" fmla="*/ 12845 h 12948"/>
              <a:gd name="T68" fmla="*/ 7242 w 8330"/>
              <a:gd name="T69" fmla="*/ 12708 h 12948"/>
              <a:gd name="T70" fmla="*/ 6553 w 8330"/>
              <a:gd name="T71" fmla="*/ 12479 h 12948"/>
              <a:gd name="T72" fmla="*/ 5921 w 8330"/>
              <a:gd name="T73" fmla="*/ 12221 h 12948"/>
              <a:gd name="T74" fmla="*/ 5077 w 8330"/>
              <a:gd name="T75" fmla="*/ 11797 h 12948"/>
              <a:gd name="T76" fmla="*/ 4266 w 8330"/>
              <a:gd name="T77" fmla="*/ 11298 h 12948"/>
              <a:gd name="T78" fmla="*/ 3494 w 8330"/>
              <a:gd name="T79" fmla="*/ 10726 h 12948"/>
              <a:gd name="T80" fmla="*/ 2772 w 8330"/>
              <a:gd name="T81" fmla="*/ 10089 h 12948"/>
              <a:gd name="T82" fmla="*/ 2111 w 8330"/>
              <a:gd name="T83" fmla="*/ 9391 h 12948"/>
              <a:gd name="T84" fmla="*/ 1518 w 8330"/>
              <a:gd name="T85" fmla="*/ 8638 h 12948"/>
              <a:gd name="T86" fmla="*/ 1004 w 8330"/>
              <a:gd name="T87" fmla="*/ 7833 h 12948"/>
              <a:gd name="T88" fmla="*/ 579 w 8330"/>
              <a:gd name="T89" fmla="*/ 6984 h 12948"/>
              <a:gd name="T90" fmla="*/ 292 w 8330"/>
              <a:gd name="T91" fmla="*/ 6224 h 12948"/>
              <a:gd name="T92" fmla="*/ 164 w 8330"/>
              <a:gd name="T93" fmla="*/ 5768 h 12948"/>
              <a:gd name="T94" fmla="*/ 71 w 8330"/>
              <a:gd name="T95" fmla="*/ 5305 h 12948"/>
              <a:gd name="T96" fmla="*/ 16 w 8330"/>
              <a:gd name="T97" fmla="*/ 4840 h 12948"/>
              <a:gd name="T98" fmla="*/ 0 w 8330"/>
              <a:gd name="T99" fmla="*/ 4374 h 12948"/>
              <a:gd name="T100" fmla="*/ 26 w 8330"/>
              <a:gd name="T101" fmla="*/ 3909 h 12948"/>
              <a:gd name="T102" fmla="*/ 94 w 8330"/>
              <a:gd name="T103" fmla="*/ 3451 h 12948"/>
              <a:gd name="T104" fmla="*/ 208 w 8330"/>
              <a:gd name="T105" fmla="*/ 2999 h 12948"/>
              <a:gd name="T106" fmla="*/ 368 w 8330"/>
              <a:gd name="T107" fmla="*/ 2558 h 12948"/>
              <a:gd name="T108" fmla="*/ 577 w 8330"/>
              <a:gd name="T109" fmla="*/ 2130 h 12948"/>
              <a:gd name="T110" fmla="*/ 743 w 8330"/>
              <a:gd name="T111" fmla="*/ 1856 h 12948"/>
              <a:gd name="T112" fmla="*/ 1074 w 8330"/>
              <a:gd name="T113" fmla="*/ 1422 h 12948"/>
              <a:gd name="T114" fmla="*/ 1562 w 8330"/>
              <a:gd name="T115" fmla="*/ 935 h 12948"/>
              <a:gd name="T116" fmla="*/ 2111 w 8330"/>
              <a:gd name="T117" fmla="*/ 513 h 12948"/>
              <a:gd name="T118" fmla="*/ 2702 w 8330"/>
              <a:gd name="T119" fmla="*/ 144 h 12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330" h="12948">
                <a:moveTo>
                  <a:pt x="2964" y="0"/>
                </a:moveTo>
                <a:lnTo>
                  <a:pt x="2964" y="0"/>
                </a:lnTo>
                <a:lnTo>
                  <a:pt x="2956" y="5"/>
                </a:lnTo>
                <a:lnTo>
                  <a:pt x="2948" y="10"/>
                </a:lnTo>
                <a:lnTo>
                  <a:pt x="2940" y="16"/>
                </a:lnTo>
                <a:lnTo>
                  <a:pt x="2933" y="22"/>
                </a:lnTo>
                <a:lnTo>
                  <a:pt x="2920" y="36"/>
                </a:lnTo>
                <a:lnTo>
                  <a:pt x="2908" y="52"/>
                </a:lnTo>
                <a:lnTo>
                  <a:pt x="2897" y="70"/>
                </a:lnTo>
                <a:lnTo>
                  <a:pt x="2887" y="89"/>
                </a:lnTo>
                <a:lnTo>
                  <a:pt x="2879" y="110"/>
                </a:lnTo>
                <a:lnTo>
                  <a:pt x="2871" y="132"/>
                </a:lnTo>
                <a:lnTo>
                  <a:pt x="2865" y="156"/>
                </a:lnTo>
                <a:lnTo>
                  <a:pt x="2859" y="180"/>
                </a:lnTo>
                <a:lnTo>
                  <a:pt x="2855" y="205"/>
                </a:lnTo>
                <a:lnTo>
                  <a:pt x="2851" y="231"/>
                </a:lnTo>
                <a:lnTo>
                  <a:pt x="2848" y="258"/>
                </a:lnTo>
                <a:lnTo>
                  <a:pt x="2846" y="285"/>
                </a:lnTo>
                <a:lnTo>
                  <a:pt x="2845" y="312"/>
                </a:lnTo>
                <a:lnTo>
                  <a:pt x="2844" y="341"/>
                </a:lnTo>
                <a:lnTo>
                  <a:pt x="2844" y="369"/>
                </a:lnTo>
                <a:lnTo>
                  <a:pt x="2845" y="397"/>
                </a:lnTo>
                <a:lnTo>
                  <a:pt x="2848" y="452"/>
                </a:lnTo>
                <a:lnTo>
                  <a:pt x="2853" y="506"/>
                </a:lnTo>
                <a:lnTo>
                  <a:pt x="2860" y="557"/>
                </a:lnTo>
                <a:lnTo>
                  <a:pt x="2868" y="603"/>
                </a:lnTo>
                <a:lnTo>
                  <a:pt x="2876" y="645"/>
                </a:lnTo>
                <a:lnTo>
                  <a:pt x="2885" y="682"/>
                </a:lnTo>
                <a:lnTo>
                  <a:pt x="2895" y="711"/>
                </a:lnTo>
                <a:lnTo>
                  <a:pt x="2895" y="711"/>
                </a:lnTo>
                <a:lnTo>
                  <a:pt x="2903" y="734"/>
                </a:lnTo>
                <a:lnTo>
                  <a:pt x="2913" y="757"/>
                </a:lnTo>
                <a:lnTo>
                  <a:pt x="2922" y="779"/>
                </a:lnTo>
                <a:lnTo>
                  <a:pt x="2933" y="801"/>
                </a:lnTo>
                <a:lnTo>
                  <a:pt x="2944" y="823"/>
                </a:lnTo>
                <a:lnTo>
                  <a:pt x="2955" y="844"/>
                </a:lnTo>
                <a:lnTo>
                  <a:pt x="2980" y="887"/>
                </a:lnTo>
                <a:lnTo>
                  <a:pt x="3007" y="927"/>
                </a:lnTo>
                <a:lnTo>
                  <a:pt x="3035" y="966"/>
                </a:lnTo>
                <a:lnTo>
                  <a:pt x="3064" y="1004"/>
                </a:lnTo>
                <a:lnTo>
                  <a:pt x="3095" y="1042"/>
                </a:lnTo>
                <a:lnTo>
                  <a:pt x="3128" y="1077"/>
                </a:lnTo>
                <a:lnTo>
                  <a:pt x="3163" y="1112"/>
                </a:lnTo>
                <a:lnTo>
                  <a:pt x="3198" y="1146"/>
                </a:lnTo>
                <a:lnTo>
                  <a:pt x="3235" y="1178"/>
                </a:lnTo>
                <a:lnTo>
                  <a:pt x="3272" y="1210"/>
                </a:lnTo>
                <a:lnTo>
                  <a:pt x="3311" y="1242"/>
                </a:lnTo>
                <a:lnTo>
                  <a:pt x="3351" y="1272"/>
                </a:lnTo>
                <a:lnTo>
                  <a:pt x="3391" y="1301"/>
                </a:lnTo>
                <a:lnTo>
                  <a:pt x="3432" y="1330"/>
                </a:lnTo>
                <a:lnTo>
                  <a:pt x="3474" y="1358"/>
                </a:lnTo>
                <a:lnTo>
                  <a:pt x="3516" y="1386"/>
                </a:lnTo>
                <a:lnTo>
                  <a:pt x="3559" y="1414"/>
                </a:lnTo>
                <a:lnTo>
                  <a:pt x="3644" y="1466"/>
                </a:lnTo>
                <a:lnTo>
                  <a:pt x="3730" y="1518"/>
                </a:lnTo>
                <a:lnTo>
                  <a:pt x="3900" y="1619"/>
                </a:lnTo>
                <a:lnTo>
                  <a:pt x="3981" y="1669"/>
                </a:lnTo>
                <a:lnTo>
                  <a:pt x="4021" y="1694"/>
                </a:lnTo>
                <a:lnTo>
                  <a:pt x="4060" y="1719"/>
                </a:lnTo>
                <a:lnTo>
                  <a:pt x="4060" y="1719"/>
                </a:lnTo>
                <a:lnTo>
                  <a:pt x="4099" y="1745"/>
                </a:lnTo>
                <a:lnTo>
                  <a:pt x="4138" y="1773"/>
                </a:lnTo>
                <a:lnTo>
                  <a:pt x="4176" y="1801"/>
                </a:lnTo>
                <a:lnTo>
                  <a:pt x="4215" y="1829"/>
                </a:lnTo>
                <a:lnTo>
                  <a:pt x="4253" y="1858"/>
                </a:lnTo>
                <a:lnTo>
                  <a:pt x="4290" y="1888"/>
                </a:lnTo>
                <a:lnTo>
                  <a:pt x="4327" y="1918"/>
                </a:lnTo>
                <a:lnTo>
                  <a:pt x="4364" y="1950"/>
                </a:lnTo>
                <a:lnTo>
                  <a:pt x="4401" y="1981"/>
                </a:lnTo>
                <a:lnTo>
                  <a:pt x="4437" y="2013"/>
                </a:lnTo>
                <a:lnTo>
                  <a:pt x="4472" y="2045"/>
                </a:lnTo>
                <a:lnTo>
                  <a:pt x="4507" y="2078"/>
                </a:lnTo>
                <a:lnTo>
                  <a:pt x="4577" y="2146"/>
                </a:lnTo>
                <a:lnTo>
                  <a:pt x="4645" y="2215"/>
                </a:lnTo>
                <a:lnTo>
                  <a:pt x="4711" y="2285"/>
                </a:lnTo>
                <a:lnTo>
                  <a:pt x="4776" y="2358"/>
                </a:lnTo>
                <a:lnTo>
                  <a:pt x="4839" y="2431"/>
                </a:lnTo>
                <a:lnTo>
                  <a:pt x="4900" y="2506"/>
                </a:lnTo>
                <a:lnTo>
                  <a:pt x="4961" y="2581"/>
                </a:lnTo>
                <a:lnTo>
                  <a:pt x="5019" y="2657"/>
                </a:lnTo>
                <a:lnTo>
                  <a:pt x="5076" y="2733"/>
                </a:lnTo>
                <a:lnTo>
                  <a:pt x="5132" y="2809"/>
                </a:lnTo>
                <a:lnTo>
                  <a:pt x="5132" y="2809"/>
                </a:lnTo>
                <a:lnTo>
                  <a:pt x="5188" y="2891"/>
                </a:lnTo>
                <a:lnTo>
                  <a:pt x="5243" y="2974"/>
                </a:lnTo>
                <a:lnTo>
                  <a:pt x="5296" y="3058"/>
                </a:lnTo>
                <a:lnTo>
                  <a:pt x="5347" y="3142"/>
                </a:lnTo>
                <a:lnTo>
                  <a:pt x="5396" y="3229"/>
                </a:lnTo>
                <a:lnTo>
                  <a:pt x="5444" y="3315"/>
                </a:lnTo>
                <a:lnTo>
                  <a:pt x="5489" y="3403"/>
                </a:lnTo>
                <a:lnTo>
                  <a:pt x="5532" y="3492"/>
                </a:lnTo>
                <a:lnTo>
                  <a:pt x="5573" y="3582"/>
                </a:lnTo>
                <a:lnTo>
                  <a:pt x="5612" y="3672"/>
                </a:lnTo>
                <a:lnTo>
                  <a:pt x="5650" y="3763"/>
                </a:lnTo>
                <a:lnTo>
                  <a:pt x="5685" y="3855"/>
                </a:lnTo>
                <a:lnTo>
                  <a:pt x="5718" y="3948"/>
                </a:lnTo>
                <a:lnTo>
                  <a:pt x="5749" y="4041"/>
                </a:lnTo>
                <a:lnTo>
                  <a:pt x="5777" y="4135"/>
                </a:lnTo>
                <a:lnTo>
                  <a:pt x="5805" y="4229"/>
                </a:lnTo>
                <a:lnTo>
                  <a:pt x="5829" y="4325"/>
                </a:lnTo>
                <a:lnTo>
                  <a:pt x="5851" y="4420"/>
                </a:lnTo>
                <a:lnTo>
                  <a:pt x="5870" y="4517"/>
                </a:lnTo>
                <a:lnTo>
                  <a:pt x="5887" y="4613"/>
                </a:lnTo>
                <a:lnTo>
                  <a:pt x="5902" y="4711"/>
                </a:lnTo>
                <a:lnTo>
                  <a:pt x="5909" y="4759"/>
                </a:lnTo>
                <a:lnTo>
                  <a:pt x="5915" y="4808"/>
                </a:lnTo>
                <a:lnTo>
                  <a:pt x="5920" y="4857"/>
                </a:lnTo>
                <a:lnTo>
                  <a:pt x="5925" y="4906"/>
                </a:lnTo>
                <a:lnTo>
                  <a:pt x="5929" y="4954"/>
                </a:lnTo>
                <a:lnTo>
                  <a:pt x="5933" y="5004"/>
                </a:lnTo>
                <a:lnTo>
                  <a:pt x="5936" y="5053"/>
                </a:lnTo>
                <a:lnTo>
                  <a:pt x="5938" y="5102"/>
                </a:lnTo>
                <a:lnTo>
                  <a:pt x="5940" y="5151"/>
                </a:lnTo>
                <a:lnTo>
                  <a:pt x="5941" y="5201"/>
                </a:lnTo>
                <a:lnTo>
                  <a:pt x="5941" y="5250"/>
                </a:lnTo>
                <a:lnTo>
                  <a:pt x="5941" y="5299"/>
                </a:lnTo>
                <a:lnTo>
                  <a:pt x="5940" y="5348"/>
                </a:lnTo>
                <a:lnTo>
                  <a:pt x="5938" y="5399"/>
                </a:lnTo>
                <a:lnTo>
                  <a:pt x="5936" y="5448"/>
                </a:lnTo>
                <a:lnTo>
                  <a:pt x="5934" y="5497"/>
                </a:lnTo>
                <a:lnTo>
                  <a:pt x="5930" y="5547"/>
                </a:lnTo>
                <a:lnTo>
                  <a:pt x="5926" y="5596"/>
                </a:lnTo>
                <a:lnTo>
                  <a:pt x="5921" y="5646"/>
                </a:lnTo>
                <a:lnTo>
                  <a:pt x="5916" y="5695"/>
                </a:lnTo>
                <a:lnTo>
                  <a:pt x="5910" y="5745"/>
                </a:lnTo>
                <a:lnTo>
                  <a:pt x="5903" y="5794"/>
                </a:lnTo>
                <a:lnTo>
                  <a:pt x="5903" y="5794"/>
                </a:lnTo>
                <a:lnTo>
                  <a:pt x="5870" y="6019"/>
                </a:lnTo>
                <a:lnTo>
                  <a:pt x="5836" y="6244"/>
                </a:lnTo>
                <a:lnTo>
                  <a:pt x="5803" y="6470"/>
                </a:lnTo>
                <a:lnTo>
                  <a:pt x="5769" y="6694"/>
                </a:lnTo>
                <a:lnTo>
                  <a:pt x="5738" y="6919"/>
                </a:lnTo>
                <a:lnTo>
                  <a:pt x="5723" y="7031"/>
                </a:lnTo>
                <a:lnTo>
                  <a:pt x="5709" y="7143"/>
                </a:lnTo>
                <a:lnTo>
                  <a:pt x="5696" y="7255"/>
                </a:lnTo>
                <a:lnTo>
                  <a:pt x="5683" y="7368"/>
                </a:lnTo>
                <a:lnTo>
                  <a:pt x="5672" y="7479"/>
                </a:lnTo>
                <a:lnTo>
                  <a:pt x="5662" y="7592"/>
                </a:lnTo>
                <a:lnTo>
                  <a:pt x="5652" y="7704"/>
                </a:lnTo>
                <a:lnTo>
                  <a:pt x="5645" y="7815"/>
                </a:lnTo>
                <a:lnTo>
                  <a:pt x="5638" y="7928"/>
                </a:lnTo>
                <a:lnTo>
                  <a:pt x="5633" y="8039"/>
                </a:lnTo>
                <a:lnTo>
                  <a:pt x="5629" y="8151"/>
                </a:lnTo>
                <a:lnTo>
                  <a:pt x="5628" y="8263"/>
                </a:lnTo>
                <a:lnTo>
                  <a:pt x="5627" y="8375"/>
                </a:lnTo>
                <a:lnTo>
                  <a:pt x="5629" y="8487"/>
                </a:lnTo>
                <a:lnTo>
                  <a:pt x="5633" y="8599"/>
                </a:lnTo>
                <a:lnTo>
                  <a:pt x="5638" y="8710"/>
                </a:lnTo>
                <a:lnTo>
                  <a:pt x="5646" y="8822"/>
                </a:lnTo>
                <a:lnTo>
                  <a:pt x="5656" y="8933"/>
                </a:lnTo>
                <a:lnTo>
                  <a:pt x="5669" y="9045"/>
                </a:lnTo>
                <a:lnTo>
                  <a:pt x="5676" y="9101"/>
                </a:lnTo>
                <a:lnTo>
                  <a:pt x="5684" y="9157"/>
                </a:lnTo>
                <a:lnTo>
                  <a:pt x="5692" y="9213"/>
                </a:lnTo>
                <a:lnTo>
                  <a:pt x="5701" y="9268"/>
                </a:lnTo>
                <a:lnTo>
                  <a:pt x="5710" y="9325"/>
                </a:lnTo>
                <a:lnTo>
                  <a:pt x="5721" y="9380"/>
                </a:lnTo>
                <a:lnTo>
                  <a:pt x="5732" y="9436"/>
                </a:lnTo>
                <a:lnTo>
                  <a:pt x="5743" y="9491"/>
                </a:lnTo>
                <a:lnTo>
                  <a:pt x="5756" y="9548"/>
                </a:lnTo>
                <a:lnTo>
                  <a:pt x="5769" y="9603"/>
                </a:lnTo>
                <a:lnTo>
                  <a:pt x="5783" y="9658"/>
                </a:lnTo>
                <a:lnTo>
                  <a:pt x="5798" y="9715"/>
                </a:lnTo>
                <a:lnTo>
                  <a:pt x="5814" y="9770"/>
                </a:lnTo>
                <a:lnTo>
                  <a:pt x="5830" y="9826"/>
                </a:lnTo>
                <a:lnTo>
                  <a:pt x="5846" y="9882"/>
                </a:lnTo>
                <a:lnTo>
                  <a:pt x="5864" y="9938"/>
                </a:lnTo>
                <a:lnTo>
                  <a:pt x="5882" y="9993"/>
                </a:lnTo>
                <a:lnTo>
                  <a:pt x="5902" y="10050"/>
                </a:lnTo>
                <a:lnTo>
                  <a:pt x="5922" y="10105"/>
                </a:lnTo>
                <a:lnTo>
                  <a:pt x="5943" y="10160"/>
                </a:lnTo>
                <a:lnTo>
                  <a:pt x="5964" y="10217"/>
                </a:lnTo>
                <a:lnTo>
                  <a:pt x="5988" y="10272"/>
                </a:lnTo>
                <a:lnTo>
                  <a:pt x="6011" y="10328"/>
                </a:lnTo>
                <a:lnTo>
                  <a:pt x="6036" y="10383"/>
                </a:lnTo>
                <a:lnTo>
                  <a:pt x="6061" y="10440"/>
                </a:lnTo>
                <a:lnTo>
                  <a:pt x="6087" y="10495"/>
                </a:lnTo>
                <a:lnTo>
                  <a:pt x="6114" y="10550"/>
                </a:lnTo>
                <a:lnTo>
                  <a:pt x="6142" y="10607"/>
                </a:lnTo>
                <a:lnTo>
                  <a:pt x="6172" y="10662"/>
                </a:lnTo>
                <a:lnTo>
                  <a:pt x="6202" y="10718"/>
                </a:lnTo>
                <a:lnTo>
                  <a:pt x="6233" y="10774"/>
                </a:lnTo>
                <a:lnTo>
                  <a:pt x="6265" y="10830"/>
                </a:lnTo>
                <a:lnTo>
                  <a:pt x="6297" y="10885"/>
                </a:lnTo>
                <a:lnTo>
                  <a:pt x="6332" y="10941"/>
                </a:lnTo>
                <a:lnTo>
                  <a:pt x="6367" y="10997"/>
                </a:lnTo>
                <a:lnTo>
                  <a:pt x="6403" y="11052"/>
                </a:lnTo>
                <a:lnTo>
                  <a:pt x="6440" y="11108"/>
                </a:lnTo>
                <a:lnTo>
                  <a:pt x="6478" y="11164"/>
                </a:lnTo>
                <a:lnTo>
                  <a:pt x="6518" y="11219"/>
                </a:lnTo>
                <a:lnTo>
                  <a:pt x="6558" y="11275"/>
                </a:lnTo>
                <a:lnTo>
                  <a:pt x="6599" y="11331"/>
                </a:lnTo>
                <a:lnTo>
                  <a:pt x="6641" y="11387"/>
                </a:lnTo>
                <a:lnTo>
                  <a:pt x="6686" y="11442"/>
                </a:lnTo>
                <a:lnTo>
                  <a:pt x="6730" y="11498"/>
                </a:lnTo>
                <a:lnTo>
                  <a:pt x="6776" y="11554"/>
                </a:lnTo>
                <a:lnTo>
                  <a:pt x="6823" y="11609"/>
                </a:lnTo>
                <a:lnTo>
                  <a:pt x="6872" y="11666"/>
                </a:lnTo>
                <a:lnTo>
                  <a:pt x="6921" y="11721"/>
                </a:lnTo>
                <a:lnTo>
                  <a:pt x="6971" y="11776"/>
                </a:lnTo>
                <a:lnTo>
                  <a:pt x="7024" y="11832"/>
                </a:lnTo>
                <a:lnTo>
                  <a:pt x="7076" y="11888"/>
                </a:lnTo>
                <a:lnTo>
                  <a:pt x="7130" y="11944"/>
                </a:lnTo>
                <a:lnTo>
                  <a:pt x="7185" y="11999"/>
                </a:lnTo>
                <a:lnTo>
                  <a:pt x="7243" y="12056"/>
                </a:lnTo>
                <a:lnTo>
                  <a:pt x="7300" y="12111"/>
                </a:lnTo>
                <a:lnTo>
                  <a:pt x="7359" y="12166"/>
                </a:lnTo>
                <a:lnTo>
                  <a:pt x="7421" y="12223"/>
                </a:lnTo>
                <a:lnTo>
                  <a:pt x="7482" y="12278"/>
                </a:lnTo>
                <a:lnTo>
                  <a:pt x="7545" y="12334"/>
                </a:lnTo>
                <a:lnTo>
                  <a:pt x="7610" y="12390"/>
                </a:lnTo>
                <a:lnTo>
                  <a:pt x="7675" y="12446"/>
                </a:lnTo>
                <a:lnTo>
                  <a:pt x="7743" y="12501"/>
                </a:lnTo>
                <a:lnTo>
                  <a:pt x="7811" y="12557"/>
                </a:lnTo>
                <a:lnTo>
                  <a:pt x="7881" y="12613"/>
                </a:lnTo>
                <a:lnTo>
                  <a:pt x="7953" y="12668"/>
                </a:lnTo>
                <a:lnTo>
                  <a:pt x="8025" y="12724"/>
                </a:lnTo>
                <a:lnTo>
                  <a:pt x="8100" y="12780"/>
                </a:lnTo>
                <a:lnTo>
                  <a:pt x="8175" y="12836"/>
                </a:lnTo>
                <a:lnTo>
                  <a:pt x="8251" y="12891"/>
                </a:lnTo>
                <a:lnTo>
                  <a:pt x="8330" y="12948"/>
                </a:lnTo>
                <a:lnTo>
                  <a:pt x="8330" y="12948"/>
                </a:lnTo>
                <a:lnTo>
                  <a:pt x="8319" y="12940"/>
                </a:lnTo>
                <a:lnTo>
                  <a:pt x="8306" y="12933"/>
                </a:lnTo>
                <a:lnTo>
                  <a:pt x="8292" y="12927"/>
                </a:lnTo>
                <a:lnTo>
                  <a:pt x="8278" y="12921"/>
                </a:lnTo>
                <a:lnTo>
                  <a:pt x="8262" y="12915"/>
                </a:lnTo>
                <a:lnTo>
                  <a:pt x="8244" y="12909"/>
                </a:lnTo>
                <a:lnTo>
                  <a:pt x="8209" y="12900"/>
                </a:lnTo>
                <a:lnTo>
                  <a:pt x="8170" y="12892"/>
                </a:lnTo>
                <a:lnTo>
                  <a:pt x="8130" y="12885"/>
                </a:lnTo>
                <a:lnTo>
                  <a:pt x="8088" y="12879"/>
                </a:lnTo>
                <a:lnTo>
                  <a:pt x="8045" y="12874"/>
                </a:lnTo>
                <a:lnTo>
                  <a:pt x="7960" y="12866"/>
                </a:lnTo>
                <a:lnTo>
                  <a:pt x="7877" y="12858"/>
                </a:lnTo>
                <a:lnTo>
                  <a:pt x="7839" y="12854"/>
                </a:lnTo>
                <a:lnTo>
                  <a:pt x="7804" y="12850"/>
                </a:lnTo>
                <a:lnTo>
                  <a:pt x="7772" y="12845"/>
                </a:lnTo>
                <a:lnTo>
                  <a:pt x="7744" y="12839"/>
                </a:lnTo>
                <a:lnTo>
                  <a:pt x="7744" y="12839"/>
                </a:lnTo>
                <a:lnTo>
                  <a:pt x="7642" y="12815"/>
                </a:lnTo>
                <a:lnTo>
                  <a:pt x="7541" y="12791"/>
                </a:lnTo>
                <a:lnTo>
                  <a:pt x="7441" y="12765"/>
                </a:lnTo>
                <a:lnTo>
                  <a:pt x="7341" y="12737"/>
                </a:lnTo>
                <a:lnTo>
                  <a:pt x="7242" y="12708"/>
                </a:lnTo>
                <a:lnTo>
                  <a:pt x="7142" y="12679"/>
                </a:lnTo>
                <a:lnTo>
                  <a:pt x="7043" y="12648"/>
                </a:lnTo>
                <a:lnTo>
                  <a:pt x="6944" y="12617"/>
                </a:lnTo>
                <a:lnTo>
                  <a:pt x="6845" y="12584"/>
                </a:lnTo>
                <a:lnTo>
                  <a:pt x="6748" y="12549"/>
                </a:lnTo>
                <a:lnTo>
                  <a:pt x="6649" y="12515"/>
                </a:lnTo>
                <a:lnTo>
                  <a:pt x="6553" y="12479"/>
                </a:lnTo>
                <a:lnTo>
                  <a:pt x="6455" y="12443"/>
                </a:lnTo>
                <a:lnTo>
                  <a:pt x="6359" y="12405"/>
                </a:lnTo>
                <a:lnTo>
                  <a:pt x="6262" y="12366"/>
                </a:lnTo>
                <a:lnTo>
                  <a:pt x="6167" y="12327"/>
                </a:lnTo>
                <a:lnTo>
                  <a:pt x="6167" y="12327"/>
                </a:lnTo>
                <a:lnTo>
                  <a:pt x="6044" y="12275"/>
                </a:lnTo>
                <a:lnTo>
                  <a:pt x="5921" y="12221"/>
                </a:lnTo>
                <a:lnTo>
                  <a:pt x="5800" y="12165"/>
                </a:lnTo>
                <a:lnTo>
                  <a:pt x="5678" y="12108"/>
                </a:lnTo>
                <a:lnTo>
                  <a:pt x="5556" y="12049"/>
                </a:lnTo>
                <a:lnTo>
                  <a:pt x="5436" y="11988"/>
                </a:lnTo>
                <a:lnTo>
                  <a:pt x="5316" y="11926"/>
                </a:lnTo>
                <a:lnTo>
                  <a:pt x="5196" y="11863"/>
                </a:lnTo>
                <a:lnTo>
                  <a:pt x="5077" y="11797"/>
                </a:lnTo>
                <a:lnTo>
                  <a:pt x="4960" y="11731"/>
                </a:lnTo>
                <a:lnTo>
                  <a:pt x="4842" y="11663"/>
                </a:lnTo>
                <a:lnTo>
                  <a:pt x="4725" y="11592"/>
                </a:lnTo>
                <a:lnTo>
                  <a:pt x="4609" y="11521"/>
                </a:lnTo>
                <a:lnTo>
                  <a:pt x="4494" y="11447"/>
                </a:lnTo>
                <a:lnTo>
                  <a:pt x="4379" y="11373"/>
                </a:lnTo>
                <a:lnTo>
                  <a:pt x="4266" y="11298"/>
                </a:lnTo>
                <a:lnTo>
                  <a:pt x="4152" y="11220"/>
                </a:lnTo>
                <a:lnTo>
                  <a:pt x="4041" y="11142"/>
                </a:lnTo>
                <a:lnTo>
                  <a:pt x="3929" y="11061"/>
                </a:lnTo>
                <a:lnTo>
                  <a:pt x="3819" y="10980"/>
                </a:lnTo>
                <a:lnTo>
                  <a:pt x="3710" y="10896"/>
                </a:lnTo>
                <a:lnTo>
                  <a:pt x="3601" y="10812"/>
                </a:lnTo>
                <a:lnTo>
                  <a:pt x="3494" y="10726"/>
                </a:lnTo>
                <a:lnTo>
                  <a:pt x="3388" y="10639"/>
                </a:lnTo>
                <a:lnTo>
                  <a:pt x="3282" y="10550"/>
                </a:lnTo>
                <a:lnTo>
                  <a:pt x="3178" y="10461"/>
                </a:lnTo>
                <a:lnTo>
                  <a:pt x="3075" y="10370"/>
                </a:lnTo>
                <a:lnTo>
                  <a:pt x="2973" y="10278"/>
                </a:lnTo>
                <a:lnTo>
                  <a:pt x="2872" y="10184"/>
                </a:lnTo>
                <a:lnTo>
                  <a:pt x="2772" y="10089"/>
                </a:lnTo>
                <a:lnTo>
                  <a:pt x="2674" y="9993"/>
                </a:lnTo>
                <a:lnTo>
                  <a:pt x="2577" y="9896"/>
                </a:lnTo>
                <a:lnTo>
                  <a:pt x="2481" y="9797"/>
                </a:lnTo>
                <a:lnTo>
                  <a:pt x="2386" y="9698"/>
                </a:lnTo>
                <a:lnTo>
                  <a:pt x="2294" y="9596"/>
                </a:lnTo>
                <a:lnTo>
                  <a:pt x="2201" y="9495"/>
                </a:lnTo>
                <a:lnTo>
                  <a:pt x="2111" y="9391"/>
                </a:lnTo>
                <a:lnTo>
                  <a:pt x="2022" y="9286"/>
                </a:lnTo>
                <a:lnTo>
                  <a:pt x="1935" y="9181"/>
                </a:lnTo>
                <a:lnTo>
                  <a:pt x="1848" y="9074"/>
                </a:lnTo>
                <a:lnTo>
                  <a:pt x="1764" y="8967"/>
                </a:lnTo>
                <a:lnTo>
                  <a:pt x="1680" y="8858"/>
                </a:lnTo>
                <a:lnTo>
                  <a:pt x="1599" y="8748"/>
                </a:lnTo>
                <a:lnTo>
                  <a:pt x="1518" y="8638"/>
                </a:lnTo>
                <a:lnTo>
                  <a:pt x="1440" y="8525"/>
                </a:lnTo>
                <a:lnTo>
                  <a:pt x="1363" y="8412"/>
                </a:lnTo>
                <a:lnTo>
                  <a:pt x="1288" y="8299"/>
                </a:lnTo>
                <a:lnTo>
                  <a:pt x="1214" y="8183"/>
                </a:lnTo>
                <a:lnTo>
                  <a:pt x="1143" y="8068"/>
                </a:lnTo>
                <a:lnTo>
                  <a:pt x="1073" y="7951"/>
                </a:lnTo>
                <a:lnTo>
                  <a:pt x="1004" y="7833"/>
                </a:lnTo>
                <a:lnTo>
                  <a:pt x="938" y="7715"/>
                </a:lnTo>
                <a:lnTo>
                  <a:pt x="874" y="7595"/>
                </a:lnTo>
                <a:lnTo>
                  <a:pt x="811" y="7474"/>
                </a:lnTo>
                <a:lnTo>
                  <a:pt x="750" y="7354"/>
                </a:lnTo>
                <a:lnTo>
                  <a:pt x="692" y="7231"/>
                </a:lnTo>
                <a:lnTo>
                  <a:pt x="634" y="7108"/>
                </a:lnTo>
                <a:lnTo>
                  <a:pt x="579" y="6984"/>
                </a:lnTo>
                <a:lnTo>
                  <a:pt x="527" y="6859"/>
                </a:lnTo>
                <a:lnTo>
                  <a:pt x="475" y="6734"/>
                </a:lnTo>
                <a:lnTo>
                  <a:pt x="426" y="6607"/>
                </a:lnTo>
                <a:lnTo>
                  <a:pt x="380" y="6481"/>
                </a:lnTo>
                <a:lnTo>
                  <a:pt x="334" y="6353"/>
                </a:lnTo>
                <a:lnTo>
                  <a:pt x="292" y="6224"/>
                </a:lnTo>
                <a:lnTo>
                  <a:pt x="292" y="6224"/>
                </a:lnTo>
                <a:lnTo>
                  <a:pt x="271" y="6159"/>
                </a:lnTo>
                <a:lnTo>
                  <a:pt x="252" y="6095"/>
                </a:lnTo>
                <a:lnTo>
                  <a:pt x="233" y="6029"/>
                </a:lnTo>
                <a:lnTo>
                  <a:pt x="215" y="5964"/>
                </a:lnTo>
                <a:lnTo>
                  <a:pt x="197" y="5899"/>
                </a:lnTo>
                <a:lnTo>
                  <a:pt x="180" y="5833"/>
                </a:lnTo>
                <a:lnTo>
                  <a:pt x="164" y="5768"/>
                </a:lnTo>
                <a:lnTo>
                  <a:pt x="148" y="5701"/>
                </a:lnTo>
                <a:lnTo>
                  <a:pt x="133" y="5636"/>
                </a:lnTo>
                <a:lnTo>
                  <a:pt x="119" y="5570"/>
                </a:lnTo>
                <a:lnTo>
                  <a:pt x="106" y="5504"/>
                </a:lnTo>
                <a:lnTo>
                  <a:pt x="93" y="5438"/>
                </a:lnTo>
                <a:lnTo>
                  <a:pt x="82" y="5372"/>
                </a:lnTo>
                <a:lnTo>
                  <a:pt x="71" y="5305"/>
                </a:lnTo>
                <a:lnTo>
                  <a:pt x="61" y="5239"/>
                </a:lnTo>
                <a:lnTo>
                  <a:pt x="51" y="5172"/>
                </a:lnTo>
                <a:lnTo>
                  <a:pt x="43" y="5106"/>
                </a:lnTo>
                <a:lnTo>
                  <a:pt x="35" y="5040"/>
                </a:lnTo>
                <a:lnTo>
                  <a:pt x="28" y="4973"/>
                </a:lnTo>
                <a:lnTo>
                  <a:pt x="21" y="4906"/>
                </a:lnTo>
                <a:lnTo>
                  <a:pt x="16" y="4840"/>
                </a:lnTo>
                <a:lnTo>
                  <a:pt x="11" y="4773"/>
                </a:lnTo>
                <a:lnTo>
                  <a:pt x="7" y="4707"/>
                </a:lnTo>
                <a:lnTo>
                  <a:pt x="4" y="4640"/>
                </a:lnTo>
                <a:lnTo>
                  <a:pt x="2" y="4573"/>
                </a:lnTo>
                <a:lnTo>
                  <a:pt x="1" y="4507"/>
                </a:lnTo>
                <a:lnTo>
                  <a:pt x="0" y="4440"/>
                </a:lnTo>
                <a:lnTo>
                  <a:pt x="0" y="4374"/>
                </a:lnTo>
                <a:lnTo>
                  <a:pt x="1" y="4308"/>
                </a:lnTo>
                <a:lnTo>
                  <a:pt x="3" y="4241"/>
                </a:lnTo>
                <a:lnTo>
                  <a:pt x="6" y="4175"/>
                </a:lnTo>
                <a:lnTo>
                  <a:pt x="10" y="4109"/>
                </a:lnTo>
                <a:lnTo>
                  <a:pt x="14" y="4042"/>
                </a:lnTo>
                <a:lnTo>
                  <a:pt x="20" y="3976"/>
                </a:lnTo>
                <a:lnTo>
                  <a:pt x="26" y="3909"/>
                </a:lnTo>
                <a:lnTo>
                  <a:pt x="33" y="3844"/>
                </a:lnTo>
                <a:lnTo>
                  <a:pt x="41" y="3778"/>
                </a:lnTo>
                <a:lnTo>
                  <a:pt x="50" y="3712"/>
                </a:lnTo>
                <a:lnTo>
                  <a:pt x="59" y="3647"/>
                </a:lnTo>
                <a:lnTo>
                  <a:pt x="70" y="3582"/>
                </a:lnTo>
                <a:lnTo>
                  <a:pt x="82" y="3516"/>
                </a:lnTo>
                <a:lnTo>
                  <a:pt x="94" y="3451"/>
                </a:lnTo>
                <a:lnTo>
                  <a:pt x="107" y="3386"/>
                </a:lnTo>
                <a:lnTo>
                  <a:pt x="122" y="3321"/>
                </a:lnTo>
                <a:lnTo>
                  <a:pt x="137" y="3256"/>
                </a:lnTo>
                <a:lnTo>
                  <a:pt x="153" y="3191"/>
                </a:lnTo>
                <a:lnTo>
                  <a:pt x="171" y="3127"/>
                </a:lnTo>
                <a:lnTo>
                  <a:pt x="189" y="3063"/>
                </a:lnTo>
                <a:lnTo>
                  <a:pt x="208" y="2999"/>
                </a:lnTo>
                <a:lnTo>
                  <a:pt x="228" y="2935"/>
                </a:lnTo>
                <a:lnTo>
                  <a:pt x="249" y="2872"/>
                </a:lnTo>
                <a:lnTo>
                  <a:pt x="270" y="2808"/>
                </a:lnTo>
                <a:lnTo>
                  <a:pt x="293" y="2746"/>
                </a:lnTo>
                <a:lnTo>
                  <a:pt x="317" y="2683"/>
                </a:lnTo>
                <a:lnTo>
                  <a:pt x="343" y="2620"/>
                </a:lnTo>
                <a:lnTo>
                  <a:pt x="368" y="2558"/>
                </a:lnTo>
                <a:lnTo>
                  <a:pt x="395" y="2496"/>
                </a:lnTo>
                <a:lnTo>
                  <a:pt x="423" y="2434"/>
                </a:lnTo>
                <a:lnTo>
                  <a:pt x="451" y="2373"/>
                </a:lnTo>
                <a:lnTo>
                  <a:pt x="481" y="2312"/>
                </a:lnTo>
                <a:lnTo>
                  <a:pt x="512" y="2250"/>
                </a:lnTo>
                <a:lnTo>
                  <a:pt x="544" y="2190"/>
                </a:lnTo>
                <a:lnTo>
                  <a:pt x="577" y="2130"/>
                </a:lnTo>
                <a:lnTo>
                  <a:pt x="611" y="2069"/>
                </a:lnTo>
                <a:lnTo>
                  <a:pt x="611" y="2069"/>
                </a:lnTo>
                <a:lnTo>
                  <a:pt x="636" y="2026"/>
                </a:lnTo>
                <a:lnTo>
                  <a:pt x="662" y="1983"/>
                </a:lnTo>
                <a:lnTo>
                  <a:pt x="688" y="1940"/>
                </a:lnTo>
                <a:lnTo>
                  <a:pt x="716" y="1897"/>
                </a:lnTo>
                <a:lnTo>
                  <a:pt x="743" y="1856"/>
                </a:lnTo>
                <a:lnTo>
                  <a:pt x="771" y="1814"/>
                </a:lnTo>
                <a:lnTo>
                  <a:pt x="799" y="1773"/>
                </a:lnTo>
                <a:lnTo>
                  <a:pt x="827" y="1732"/>
                </a:lnTo>
                <a:lnTo>
                  <a:pt x="887" y="1652"/>
                </a:lnTo>
                <a:lnTo>
                  <a:pt x="947" y="1574"/>
                </a:lnTo>
                <a:lnTo>
                  <a:pt x="1009" y="1497"/>
                </a:lnTo>
                <a:lnTo>
                  <a:pt x="1074" y="1422"/>
                </a:lnTo>
                <a:lnTo>
                  <a:pt x="1139" y="1347"/>
                </a:lnTo>
                <a:lnTo>
                  <a:pt x="1206" y="1276"/>
                </a:lnTo>
                <a:lnTo>
                  <a:pt x="1275" y="1204"/>
                </a:lnTo>
                <a:lnTo>
                  <a:pt x="1344" y="1135"/>
                </a:lnTo>
                <a:lnTo>
                  <a:pt x="1416" y="1067"/>
                </a:lnTo>
                <a:lnTo>
                  <a:pt x="1488" y="1000"/>
                </a:lnTo>
                <a:lnTo>
                  <a:pt x="1562" y="935"/>
                </a:lnTo>
                <a:lnTo>
                  <a:pt x="1637" y="871"/>
                </a:lnTo>
                <a:lnTo>
                  <a:pt x="1713" y="808"/>
                </a:lnTo>
                <a:lnTo>
                  <a:pt x="1791" y="747"/>
                </a:lnTo>
                <a:lnTo>
                  <a:pt x="1869" y="687"/>
                </a:lnTo>
                <a:lnTo>
                  <a:pt x="1949" y="627"/>
                </a:lnTo>
                <a:lnTo>
                  <a:pt x="2029" y="569"/>
                </a:lnTo>
                <a:lnTo>
                  <a:pt x="2111" y="513"/>
                </a:lnTo>
                <a:lnTo>
                  <a:pt x="2193" y="457"/>
                </a:lnTo>
                <a:lnTo>
                  <a:pt x="2277" y="402"/>
                </a:lnTo>
                <a:lnTo>
                  <a:pt x="2360" y="349"/>
                </a:lnTo>
                <a:lnTo>
                  <a:pt x="2444" y="296"/>
                </a:lnTo>
                <a:lnTo>
                  <a:pt x="2530" y="244"/>
                </a:lnTo>
                <a:lnTo>
                  <a:pt x="2615" y="194"/>
                </a:lnTo>
                <a:lnTo>
                  <a:pt x="2702" y="144"/>
                </a:lnTo>
                <a:lnTo>
                  <a:pt x="2789" y="95"/>
                </a:lnTo>
                <a:lnTo>
                  <a:pt x="2877" y="47"/>
                </a:lnTo>
                <a:lnTo>
                  <a:pt x="2964" y="0"/>
                </a:lnTo>
                <a:lnTo>
                  <a:pt x="2964" y="0"/>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8"/>
          <p:cNvSpPr>
            <a:spLocks/>
          </p:cNvSpPr>
          <p:nvPr/>
        </p:nvSpPr>
        <p:spPr bwMode="auto">
          <a:xfrm>
            <a:off x="467767" y="1581135"/>
            <a:ext cx="1777323" cy="1608995"/>
          </a:xfrm>
          <a:custGeom>
            <a:avLst/>
            <a:gdLst>
              <a:gd name="T0" fmla="*/ 10987 w 11035"/>
              <a:gd name="T1" fmla="*/ 1789 h 10555"/>
              <a:gd name="T2" fmla="*/ 10833 w 11035"/>
              <a:gd name="T3" fmla="*/ 1770 h 10555"/>
              <a:gd name="T4" fmla="*/ 10647 w 11035"/>
              <a:gd name="T5" fmla="*/ 1808 h 10555"/>
              <a:gd name="T6" fmla="*/ 10357 w 11035"/>
              <a:gd name="T7" fmla="*/ 1934 h 10555"/>
              <a:gd name="T8" fmla="*/ 10237 w 11035"/>
              <a:gd name="T9" fmla="*/ 2030 h 10555"/>
              <a:gd name="T10" fmla="*/ 10044 w 11035"/>
              <a:gd name="T11" fmla="*/ 2277 h 10555"/>
              <a:gd name="T12" fmla="*/ 9901 w 11035"/>
              <a:gd name="T13" fmla="*/ 2592 h 10555"/>
              <a:gd name="T14" fmla="*/ 9736 w 11035"/>
              <a:gd name="T15" fmla="*/ 3168 h 10555"/>
              <a:gd name="T16" fmla="*/ 9639 w 11035"/>
              <a:gd name="T17" fmla="*/ 3485 h 10555"/>
              <a:gd name="T18" fmla="*/ 9506 w 11035"/>
              <a:gd name="T19" fmla="*/ 3792 h 10555"/>
              <a:gd name="T20" fmla="*/ 9215 w 11035"/>
              <a:gd name="T21" fmla="*/ 4295 h 10555"/>
              <a:gd name="T22" fmla="*/ 8869 w 11035"/>
              <a:gd name="T23" fmla="*/ 4758 h 10555"/>
              <a:gd name="T24" fmla="*/ 8388 w 11035"/>
              <a:gd name="T25" fmla="*/ 5254 h 10555"/>
              <a:gd name="T26" fmla="*/ 7837 w 11035"/>
              <a:gd name="T27" fmla="*/ 5668 h 10555"/>
              <a:gd name="T28" fmla="*/ 7273 w 11035"/>
              <a:gd name="T29" fmla="*/ 5967 h 10555"/>
              <a:gd name="T30" fmla="*/ 6952 w 11035"/>
              <a:gd name="T31" fmla="*/ 6089 h 10555"/>
              <a:gd name="T32" fmla="*/ 6619 w 11035"/>
              <a:gd name="T33" fmla="*/ 6183 h 10555"/>
              <a:gd name="T34" fmla="*/ 6277 w 11035"/>
              <a:gd name="T35" fmla="*/ 6247 h 10555"/>
              <a:gd name="T36" fmla="*/ 5038 w 11035"/>
              <a:gd name="T37" fmla="*/ 6416 h 10555"/>
              <a:gd name="T38" fmla="*/ 4262 w 11035"/>
              <a:gd name="T39" fmla="*/ 6557 h 10555"/>
              <a:gd name="T40" fmla="*/ 3507 w 11035"/>
              <a:gd name="T41" fmla="*/ 6761 h 10555"/>
              <a:gd name="T42" fmla="*/ 2933 w 11035"/>
              <a:gd name="T43" fmla="*/ 6988 h 10555"/>
              <a:gd name="T44" fmla="*/ 2579 w 11035"/>
              <a:gd name="T45" fmla="*/ 7170 h 10555"/>
              <a:gd name="T46" fmla="*/ 2235 w 11035"/>
              <a:gd name="T47" fmla="*/ 7386 h 10555"/>
              <a:gd name="T48" fmla="*/ 1902 w 11035"/>
              <a:gd name="T49" fmla="*/ 7642 h 10555"/>
              <a:gd name="T50" fmla="*/ 1581 w 11035"/>
              <a:gd name="T51" fmla="*/ 7939 h 10555"/>
              <a:gd name="T52" fmla="*/ 1274 w 11035"/>
              <a:gd name="T53" fmla="*/ 8282 h 10555"/>
              <a:gd name="T54" fmla="*/ 982 w 11035"/>
              <a:gd name="T55" fmla="*/ 8677 h 10555"/>
              <a:gd name="T56" fmla="*/ 705 w 11035"/>
              <a:gd name="T57" fmla="*/ 9125 h 10555"/>
              <a:gd name="T58" fmla="*/ 445 w 11035"/>
              <a:gd name="T59" fmla="*/ 9632 h 10555"/>
              <a:gd name="T60" fmla="*/ 202 w 11035"/>
              <a:gd name="T61" fmla="*/ 10200 h 10555"/>
              <a:gd name="T62" fmla="*/ 78 w 11035"/>
              <a:gd name="T63" fmla="*/ 10528 h 10555"/>
              <a:gd name="T64" fmla="*/ 75 w 11035"/>
              <a:gd name="T65" fmla="*/ 10346 h 10555"/>
              <a:gd name="T66" fmla="*/ 16 w 11035"/>
              <a:gd name="T67" fmla="*/ 9990 h 10555"/>
              <a:gd name="T68" fmla="*/ 0 w 11035"/>
              <a:gd name="T69" fmla="*/ 9443 h 10555"/>
              <a:gd name="T70" fmla="*/ 30 w 11035"/>
              <a:gd name="T71" fmla="*/ 8718 h 10555"/>
              <a:gd name="T72" fmla="*/ 105 w 11035"/>
              <a:gd name="T73" fmla="*/ 8039 h 10555"/>
              <a:gd name="T74" fmla="*/ 279 w 11035"/>
              <a:gd name="T75" fmla="*/ 7112 h 10555"/>
              <a:gd name="T76" fmla="*/ 534 w 11035"/>
              <a:gd name="T77" fmla="*/ 6194 h 10555"/>
              <a:gd name="T78" fmla="*/ 870 w 11035"/>
              <a:gd name="T79" fmla="*/ 5294 h 10555"/>
              <a:gd name="T80" fmla="*/ 1283 w 11035"/>
              <a:gd name="T81" fmla="*/ 4425 h 10555"/>
              <a:gd name="T82" fmla="*/ 1772 w 11035"/>
              <a:gd name="T83" fmla="*/ 3596 h 10555"/>
              <a:gd name="T84" fmla="*/ 2332 w 11035"/>
              <a:gd name="T85" fmla="*/ 2819 h 10555"/>
              <a:gd name="T86" fmla="*/ 2964 w 11035"/>
              <a:gd name="T87" fmla="*/ 2103 h 10555"/>
              <a:gd name="T88" fmla="*/ 3663 w 11035"/>
              <a:gd name="T89" fmla="*/ 1459 h 10555"/>
              <a:gd name="T90" fmla="*/ 4314 w 11035"/>
              <a:gd name="T91" fmla="*/ 974 h 10555"/>
              <a:gd name="T92" fmla="*/ 4717 w 11035"/>
              <a:gd name="T93" fmla="*/ 723 h 10555"/>
              <a:gd name="T94" fmla="*/ 5135 w 11035"/>
              <a:gd name="T95" fmla="*/ 507 h 10555"/>
              <a:gd name="T96" fmla="*/ 5568 w 11035"/>
              <a:gd name="T97" fmla="*/ 325 h 10555"/>
              <a:gd name="T98" fmla="*/ 6011 w 11035"/>
              <a:gd name="T99" fmla="*/ 181 h 10555"/>
              <a:gd name="T100" fmla="*/ 6465 w 11035"/>
              <a:gd name="T101" fmla="*/ 78 h 10555"/>
              <a:gd name="T102" fmla="*/ 6924 w 11035"/>
              <a:gd name="T103" fmla="*/ 17 h 10555"/>
              <a:gd name="T104" fmla="*/ 7390 w 11035"/>
              <a:gd name="T105" fmla="*/ 1 h 10555"/>
              <a:gd name="T106" fmla="*/ 7859 w 11035"/>
              <a:gd name="T107" fmla="*/ 34 h 10555"/>
              <a:gd name="T108" fmla="*/ 8328 w 11035"/>
              <a:gd name="T109" fmla="*/ 116 h 10555"/>
              <a:gd name="T110" fmla="*/ 8637 w 11035"/>
              <a:gd name="T111" fmla="*/ 199 h 10555"/>
              <a:gd name="T112" fmla="*/ 9146 w 11035"/>
              <a:gd name="T113" fmla="*/ 398 h 10555"/>
              <a:gd name="T114" fmla="*/ 9748 w 11035"/>
              <a:gd name="T115" fmla="*/ 733 h 10555"/>
              <a:gd name="T116" fmla="*/ 10306 w 11035"/>
              <a:gd name="T117" fmla="*/ 1144 h 10555"/>
              <a:gd name="T118" fmla="*/ 10824 w 11035"/>
              <a:gd name="T119" fmla="*/ 1610 h 10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035" h="10555">
                <a:moveTo>
                  <a:pt x="11035" y="1823"/>
                </a:moveTo>
                <a:lnTo>
                  <a:pt x="11035" y="1823"/>
                </a:lnTo>
                <a:lnTo>
                  <a:pt x="11028" y="1815"/>
                </a:lnTo>
                <a:lnTo>
                  <a:pt x="11021" y="1809"/>
                </a:lnTo>
                <a:lnTo>
                  <a:pt x="11013" y="1803"/>
                </a:lnTo>
                <a:lnTo>
                  <a:pt x="11005" y="1798"/>
                </a:lnTo>
                <a:lnTo>
                  <a:pt x="10987" y="1789"/>
                </a:lnTo>
                <a:lnTo>
                  <a:pt x="10968" y="1782"/>
                </a:lnTo>
                <a:lnTo>
                  <a:pt x="10948" y="1776"/>
                </a:lnTo>
                <a:lnTo>
                  <a:pt x="10927" y="1772"/>
                </a:lnTo>
                <a:lnTo>
                  <a:pt x="10905" y="1770"/>
                </a:lnTo>
                <a:lnTo>
                  <a:pt x="10882" y="1769"/>
                </a:lnTo>
                <a:lnTo>
                  <a:pt x="10858" y="1769"/>
                </a:lnTo>
                <a:lnTo>
                  <a:pt x="10833" y="1770"/>
                </a:lnTo>
                <a:lnTo>
                  <a:pt x="10806" y="1773"/>
                </a:lnTo>
                <a:lnTo>
                  <a:pt x="10780" y="1777"/>
                </a:lnTo>
                <a:lnTo>
                  <a:pt x="10754" y="1781"/>
                </a:lnTo>
                <a:lnTo>
                  <a:pt x="10728" y="1787"/>
                </a:lnTo>
                <a:lnTo>
                  <a:pt x="10701" y="1793"/>
                </a:lnTo>
                <a:lnTo>
                  <a:pt x="10674" y="1800"/>
                </a:lnTo>
                <a:lnTo>
                  <a:pt x="10647" y="1808"/>
                </a:lnTo>
                <a:lnTo>
                  <a:pt x="10620" y="1816"/>
                </a:lnTo>
                <a:lnTo>
                  <a:pt x="10568" y="1836"/>
                </a:lnTo>
                <a:lnTo>
                  <a:pt x="10518" y="1855"/>
                </a:lnTo>
                <a:lnTo>
                  <a:pt x="10471" y="1875"/>
                </a:lnTo>
                <a:lnTo>
                  <a:pt x="10427" y="1896"/>
                </a:lnTo>
                <a:lnTo>
                  <a:pt x="10389" y="1916"/>
                </a:lnTo>
                <a:lnTo>
                  <a:pt x="10357" y="1934"/>
                </a:lnTo>
                <a:lnTo>
                  <a:pt x="10332" y="1951"/>
                </a:lnTo>
                <a:lnTo>
                  <a:pt x="10332" y="1951"/>
                </a:lnTo>
                <a:lnTo>
                  <a:pt x="10312" y="1966"/>
                </a:lnTo>
                <a:lnTo>
                  <a:pt x="10293" y="1981"/>
                </a:lnTo>
                <a:lnTo>
                  <a:pt x="10273" y="1997"/>
                </a:lnTo>
                <a:lnTo>
                  <a:pt x="10255" y="2014"/>
                </a:lnTo>
                <a:lnTo>
                  <a:pt x="10237" y="2030"/>
                </a:lnTo>
                <a:lnTo>
                  <a:pt x="10220" y="2047"/>
                </a:lnTo>
                <a:lnTo>
                  <a:pt x="10186" y="2082"/>
                </a:lnTo>
                <a:lnTo>
                  <a:pt x="10155" y="2118"/>
                </a:lnTo>
                <a:lnTo>
                  <a:pt x="10125" y="2156"/>
                </a:lnTo>
                <a:lnTo>
                  <a:pt x="10096" y="2196"/>
                </a:lnTo>
                <a:lnTo>
                  <a:pt x="10069" y="2236"/>
                </a:lnTo>
                <a:lnTo>
                  <a:pt x="10044" y="2277"/>
                </a:lnTo>
                <a:lnTo>
                  <a:pt x="10020" y="2319"/>
                </a:lnTo>
                <a:lnTo>
                  <a:pt x="9998" y="2364"/>
                </a:lnTo>
                <a:lnTo>
                  <a:pt x="9977" y="2408"/>
                </a:lnTo>
                <a:lnTo>
                  <a:pt x="9957" y="2453"/>
                </a:lnTo>
                <a:lnTo>
                  <a:pt x="9936" y="2498"/>
                </a:lnTo>
                <a:lnTo>
                  <a:pt x="9918" y="2545"/>
                </a:lnTo>
                <a:lnTo>
                  <a:pt x="9901" y="2592"/>
                </a:lnTo>
                <a:lnTo>
                  <a:pt x="9885" y="2639"/>
                </a:lnTo>
                <a:lnTo>
                  <a:pt x="9869" y="2687"/>
                </a:lnTo>
                <a:lnTo>
                  <a:pt x="9854" y="2736"/>
                </a:lnTo>
                <a:lnTo>
                  <a:pt x="9840" y="2784"/>
                </a:lnTo>
                <a:lnTo>
                  <a:pt x="9813" y="2880"/>
                </a:lnTo>
                <a:lnTo>
                  <a:pt x="9787" y="2977"/>
                </a:lnTo>
                <a:lnTo>
                  <a:pt x="9736" y="3168"/>
                </a:lnTo>
                <a:lnTo>
                  <a:pt x="9711" y="3261"/>
                </a:lnTo>
                <a:lnTo>
                  <a:pt x="9698" y="3306"/>
                </a:lnTo>
                <a:lnTo>
                  <a:pt x="9684" y="3350"/>
                </a:lnTo>
                <a:lnTo>
                  <a:pt x="9684" y="3350"/>
                </a:lnTo>
                <a:lnTo>
                  <a:pt x="9670" y="3395"/>
                </a:lnTo>
                <a:lnTo>
                  <a:pt x="9655" y="3439"/>
                </a:lnTo>
                <a:lnTo>
                  <a:pt x="9639" y="3485"/>
                </a:lnTo>
                <a:lnTo>
                  <a:pt x="9622" y="3529"/>
                </a:lnTo>
                <a:lnTo>
                  <a:pt x="9605" y="3573"/>
                </a:lnTo>
                <a:lnTo>
                  <a:pt x="9585" y="3617"/>
                </a:lnTo>
                <a:lnTo>
                  <a:pt x="9567" y="3662"/>
                </a:lnTo>
                <a:lnTo>
                  <a:pt x="9547" y="3706"/>
                </a:lnTo>
                <a:lnTo>
                  <a:pt x="9527" y="3749"/>
                </a:lnTo>
                <a:lnTo>
                  <a:pt x="9506" y="3792"/>
                </a:lnTo>
                <a:lnTo>
                  <a:pt x="9485" y="3836"/>
                </a:lnTo>
                <a:lnTo>
                  <a:pt x="9463" y="3879"/>
                </a:lnTo>
                <a:lnTo>
                  <a:pt x="9418" y="3964"/>
                </a:lnTo>
                <a:lnTo>
                  <a:pt x="9369" y="4049"/>
                </a:lnTo>
                <a:lnTo>
                  <a:pt x="9320" y="4132"/>
                </a:lnTo>
                <a:lnTo>
                  <a:pt x="9269" y="4214"/>
                </a:lnTo>
                <a:lnTo>
                  <a:pt x="9215" y="4295"/>
                </a:lnTo>
                <a:lnTo>
                  <a:pt x="9161" y="4375"/>
                </a:lnTo>
                <a:lnTo>
                  <a:pt x="9106" y="4454"/>
                </a:lnTo>
                <a:lnTo>
                  <a:pt x="9048" y="4531"/>
                </a:lnTo>
                <a:lnTo>
                  <a:pt x="8991" y="4607"/>
                </a:lnTo>
                <a:lnTo>
                  <a:pt x="8933" y="4681"/>
                </a:lnTo>
                <a:lnTo>
                  <a:pt x="8933" y="4681"/>
                </a:lnTo>
                <a:lnTo>
                  <a:pt x="8869" y="4758"/>
                </a:lnTo>
                <a:lnTo>
                  <a:pt x="8805" y="4833"/>
                </a:lnTo>
                <a:lnTo>
                  <a:pt x="8740" y="4908"/>
                </a:lnTo>
                <a:lnTo>
                  <a:pt x="8672" y="4980"/>
                </a:lnTo>
                <a:lnTo>
                  <a:pt x="8603" y="5050"/>
                </a:lnTo>
                <a:lnTo>
                  <a:pt x="8533" y="5120"/>
                </a:lnTo>
                <a:lnTo>
                  <a:pt x="8460" y="5188"/>
                </a:lnTo>
                <a:lnTo>
                  <a:pt x="8388" y="5254"/>
                </a:lnTo>
                <a:lnTo>
                  <a:pt x="8312" y="5319"/>
                </a:lnTo>
                <a:lnTo>
                  <a:pt x="8237" y="5381"/>
                </a:lnTo>
                <a:lnTo>
                  <a:pt x="8159" y="5443"/>
                </a:lnTo>
                <a:lnTo>
                  <a:pt x="8080" y="5502"/>
                </a:lnTo>
                <a:lnTo>
                  <a:pt x="8000" y="5559"/>
                </a:lnTo>
                <a:lnTo>
                  <a:pt x="7919" y="5615"/>
                </a:lnTo>
                <a:lnTo>
                  <a:pt x="7837" y="5668"/>
                </a:lnTo>
                <a:lnTo>
                  <a:pt x="7753" y="5719"/>
                </a:lnTo>
                <a:lnTo>
                  <a:pt x="7669" y="5769"/>
                </a:lnTo>
                <a:lnTo>
                  <a:pt x="7582" y="5817"/>
                </a:lnTo>
                <a:lnTo>
                  <a:pt x="7496" y="5862"/>
                </a:lnTo>
                <a:lnTo>
                  <a:pt x="7407" y="5905"/>
                </a:lnTo>
                <a:lnTo>
                  <a:pt x="7319" y="5946"/>
                </a:lnTo>
                <a:lnTo>
                  <a:pt x="7273" y="5967"/>
                </a:lnTo>
                <a:lnTo>
                  <a:pt x="7228" y="5986"/>
                </a:lnTo>
                <a:lnTo>
                  <a:pt x="7183" y="6005"/>
                </a:lnTo>
                <a:lnTo>
                  <a:pt x="7137" y="6023"/>
                </a:lnTo>
                <a:lnTo>
                  <a:pt x="7091" y="6040"/>
                </a:lnTo>
                <a:lnTo>
                  <a:pt x="7045" y="6057"/>
                </a:lnTo>
                <a:lnTo>
                  <a:pt x="6998" y="6073"/>
                </a:lnTo>
                <a:lnTo>
                  <a:pt x="6952" y="6089"/>
                </a:lnTo>
                <a:lnTo>
                  <a:pt x="6904" y="6104"/>
                </a:lnTo>
                <a:lnTo>
                  <a:pt x="6858" y="6119"/>
                </a:lnTo>
                <a:lnTo>
                  <a:pt x="6811" y="6133"/>
                </a:lnTo>
                <a:lnTo>
                  <a:pt x="6762" y="6147"/>
                </a:lnTo>
                <a:lnTo>
                  <a:pt x="6715" y="6160"/>
                </a:lnTo>
                <a:lnTo>
                  <a:pt x="6667" y="6172"/>
                </a:lnTo>
                <a:lnTo>
                  <a:pt x="6619" y="6183"/>
                </a:lnTo>
                <a:lnTo>
                  <a:pt x="6570" y="6194"/>
                </a:lnTo>
                <a:lnTo>
                  <a:pt x="6522" y="6205"/>
                </a:lnTo>
                <a:lnTo>
                  <a:pt x="6474" y="6214"/>
                </a:lnTo>
                <a:lnTo>
                  <a:pt x="6425" y="6223"/>
                </a:lnTo>
                <a:lnTo>
                  <a:pt x="6375" y="6232"/>
                </a:lnTo>
                <a:lnTo>
                  <a:pt x="6326" y="6240"/>
                </a:lnTo>
                <a:lnTo>
                  <a:pt x="6277" y="6247"/>
                </a:lnTo>
                <a:lnTo>
                  <a:pt x="6277" y="6247"/>
                </a:lnTo>
                <a:lnTo>
                  <a:pt x="6050" y="6277"/>
                </a:lnTo>
                <a:lnTo>
                  <a:pt x="5825" y="6306"/>
                </a:lnTo>
                <a:lnTo>
                  <a:pt x="5600" y="6337"/>
                </a:lnTo>
                <a:lnTo>
                  <a:pt x="5375" y="6367"/>
                </a:lnTo>
                <a:lnTo>
                  <a:pt x="5150" y="6399"/>
                </a:lnTo>
                <a:lnTo>
                  <a:pt x="5038" y="6416"/>
                </a:lnTo>
                <a:lnTo>
                  <a:pt x="4926" y="6433"/>
                </a:lnTo>
                <a:lnTo>
                  <a:pt x="4815" y="6451"/>
                </a:lnTo>
                <a:lnTo>
                  <a:pt x="4704" y="6470"/>
                </a:lnTo>
                <a:lnTo>
                  <a:pt x="4593" y="6490"/>
                </a:lnTo>
                <a:lnTo>
                  <a:pt x="4482" y="6511"/>
                </a:lnTo>
                <a:lnTo>
                  <a:pt x="4372" y="6533"/>
                </a:lnTo>
                <a:lnTo>
                  <a:pt x="4262" y="6557"/>
                </a:lnTo>
                <a:lnTo>
                  <a:pt x="4153" y="6581"/>
                </a:lnTo>
                <a:lnTo>
                  <a:pt x="4044" y="6607"/>
                </a:lnTo>
                <a:lnTo>
                  <a:pt x="3935" y="6634"/>
                </a:lnTo>
                <a:lnTo>
                  <a:pt x="3828" y="6663"/>
                </a:lnTo>
                <a:lnTo>
                  <a:pt x="3720" y="6695"/>
                </a:lnTo>
                <a:lnTo>
                  <a:pt x="3613" y="6727"/>
                </a:lnTo>
                <a:lnTo>
                  <a:pt x="3507" y="6761"/>
                </a:lnTo>
                <a:lnTo>
                  <a:pt x="3400" y="6797"/>
                </a:lnTo>
                <a:lnTo>
                  <a:pt x="3296" y="6836"/>
                </a:lnTo>
                <a:lnTo>
                  <a:pt x="3191" y="6877"/>
                </a:lnTo>
                <a:lnTo>
                  <a:pt x="3088" y="6919"/>
                </a:lnTo>
                <a:lnTo>
                  <a:pt x="3035" y="6942"/>
                </a:lnTo>
                <a:lnTo>
                  <a:pt x="2984" y="6964"/>
                </a:lnTo>
                <a:lnTo>
                  <a:pt x="2933" y="6988"/>
                </a:lnTo>
                <a:lnTo>
                  <a:pt x="2881" y="7012"/>
                </a:lnTo>
                <a:lnTo>
                  <a:pt x="2830" y="7036"/>
                </a:lnTo>
                <a:lnTo>
                  <a:pt x="2780" y="7062"/>
                </a:lnTo>
                <a:lnTo>
                  <a:pt x="2730" y="7088"/>
                </a:lnTo>
                <a:lnTo>
                  <a:pt x="2679" y="7115"/>
                </a:lnTo>
                <a:lnTo>
                  <a:pt x="2629" y="7142"/>
                </a:lnTo>
                <a:lnTo>
                  <a:pt x="2579" y="7170"/>
                </a:lnTo>
                <a:lnTo>
                  <a:pt x="2528" y="7199"/>
                </a:lnTo>
                <a:lnTo>
                  <a:pt x="2479" y="7229"/>
                </a:lnTo>
                <a:lnTo>
                  <a:pt x="2430" y="7259"/>
                </a:lnTo>
                <a:lnTo>
                  <a:pt x="2381" y="7290"/>
                </a:lnTo>
                <a:lnTo>
                  <a:pt x="2332" y="7321"/>
                </a:lnTo>
                <a:lnTo>
                  <a:pt x="2283" y="7353"/>
                </a:lnTo>
                <a:lnTo>
                  <a:pt x="2235" y="7386"/>
                </a:lnTo>
                <a:lnTo>
                  <a:pt x="2186" y="7421"/>
                </a:lnTo>
                <a:lnTo>
                  <a:pt x="2138" y="7456"/>
                </a:lnTo>
                <a:lnTo>
                  <a:pt x="2091" y="7491"/>
                </a:lnTo>
                <a:lnTo>
                  <a:pt x="2043" y="7527"/>
                </a:lnTo>
                <a:lnTo>
                  <a:pt x="1995" y="7564"/>
                </a:lnTo>
                <a:lnTo>
                  <a:pt x="1949" y="7603"/>
                </a:lnTo>
                <a:lnTo>
                  <a:pt x="1902" y="7642"/>
                </a:lnTo>
                <a:lnTo>
                  <a:pt x="1856" y="7682"/>
                </a:lnTo>
                <a:lnTo>
                  <a:pt x="1809" y="7722"/>
                </a:lnTo>
                <a:lnTo>
                  <a:pt x="1763" y="7764"/>
                </a:lnTo>
                <a:lnTo>
                  <a:pt x="1717" y="7806"/>
                </a:lnTo>
                <a:lnTo>
                  <a:pt x="1672" y="7850"/>
                </a:lnTo>
                <a:lnTo>
                  <a:pt x="1626" y="7894"/>
                </a:lnTo>
                <a:lnTo>
                  <a:pt x="1581" y="7939"/>
                </a:lnTo>
                <a:lnTo>
                  <a:pt x="1537" y="7985"/>
                </a:lnTo>
                <a:lnTo>
                  <a:pt x="1492" y="8032"/>
                </a:lnTo>
                <a:lnTo>
                  <a:pt x="1448" y="8080"/>
                </a:lnTo>
                <a:lnTo>
                  <a:pt x="1404" y="8130"/>
                </a:lnTo>
                <a:lnTo>
                  <a:pt x="1361" y="8180"/>
                </a:lnTo>
                <a:lnTo>
                  <a:pt x="1317" y="8230"/>
                </a:lnTo>
                <a:lnTo>
                  <a:pt x="1274" y="8282"/>
                </a:lnTo>
                <a:lnTo>
                  <a:pt x="1232" y="8336"/>
                </a:lnTo>
                <a:lnTo>
                  <a:pt x="1189" y="8390"/>
                </a:lnTo>
                <a:lnTo>
                  <a:pt x="1148" y="8445"/>
                </a:lnTo>
                <a:lnTo>
                  <a:pt x="1105" y="8502"/>
                </a:lnTo>
                <a:lnTo>
                  <a:pt x="1064" y="8559"/>
                </a:lnTo>
                <a:lnTo>
                  <a:pt x="1023" y="8617"/>
                </a:lnTo>
                <a:lnTo>
                  <a:pt x="982" y="8677"/>
                </a:lnTo>
                <a:lnTo>
                  <a:pt x="941" y="8737"/>
                </a:lnTo>
                <a:lnTo>
                  <a:pt x="901" y="8799"/>
                </a:lnTo>
                <a:lnTo>
                  <a:pt x="861" y="8862"/>
                </a:lnTo>
                <a:lnTo>
                  <a:pt x="822" y="8926"/>
                </a:lnTo>
                <a:lnTo>
                  <a:pt x="782" y="8991"/>
                </a:lnTo>
                <a:lnTo>
                  <a:pt x="743" y="9058"/>
                </a:lnTo>
                <a:lnTo>
                  <a:pt x="705" y="9125"/>
                </a:lnTo>
                <a:lnTo>
                  <a:pt x="667" y="9193"/>
                </a:lnTo>
                <a:lnTo>
                  <a:pt x="629" y="9264"/>
                </a:lnTo>
                <a:lnTo>
                  <a:pt x="591" y="9334"/>
                </a:lnTo>
                <a:lnTo>
                  <a:pt x="554" y="9407"/>
                </a:lnTo>
                <a:lnTo>
                  <a:pt x="517" y="9480"/>
                </a:lnTo>
                <a:lnTo>
                  <a:pt x="481" y="9555"/>
                </a:lnTo>
                <a:lnTo>
                  <a:pt x="445" y="9632"/>
                </a:lnTo>
                <a:lnTo>
                  <a:pt x="408" y="9708"/>
                </a:lnTo>
                <a:lnTo>
                  <a:pt x="373" y="9788"/>
                </a:lnTo>
                <a:lnTo>
                  <a:pt x="338" y="9867"/>
                </a:lnTo>
                <a:lnTo>
                  <a:pt x="304" y="9949"/>
                </a:lnTo>
                <a:lnTo>
                  <a:pt x="270" y="10031"/>
                </a:lnTo>
                <a:lnTo>
                  <a:pt x="235" y="10116"/>
                </a:lnTo>
                <a:lnTo>
                  <a:pt x="202" y="10200"/>
                </a:lnTo>
                <a:lnTo>
                  <a:pt x="169" y="10287"/>
                </a:lnTo>
                <a:lnTo>
                  <a:pt x="136" y="10375"/>
                </a:lnTo>
                <a:lnTo>
                  <a:pt x="104" y="10465"/>
                </a:lnTo>
                <a:lnTo>
                  <a:pt x="71" y="10555"/>
                </a:lnTo>
                <a:lnTo>
                  <a:pt x="71" y="10555"/>
                </a:lnTo>
                <a:lnTo>
                  <a:pt x="75" y="10542"/>
                </a:lnTo>
                <a:lnTo>
                  <a:pt x="78" y="10528"/>
                </a:lnTo>
                <a:lnTo>
                  <a:pt x="81" y="10513"/>
                </a:lnTo>
                <a:lnTo>
                  <a:pt x="82" y="10497"/>
                </a:lnTo>
                <a:lnTo>
                  <a:pt x="83" y="10480"/>
                </a:lnTo>
                <a:lnTo>
                  <a:pt x="84" y="10463"/>
                </a:lnTo>
                <a:lnTo>
                  <a:pt x="83" y="10425"/>
                </a:lnTo>
                <a:lnTo>
                  <a:pt x="80" y="10386"/>
                </a:lnTo>
                <a:lnTo>
                  <a:pt x="75" y="10346"/>
                </a:lnTo>
                <a:lnTo>
                  <a:pt x="69" y="10304"/>
                </a:lnTo>
                <a:lnTo>
                  <a:pt x="63" y="10261"/>
                </a:lnTo>
                <a:lnTo>
                  <a:pt x="47" y="10176"/>
                </a:lnTo>
                <a:lnTo>
                  <a:pt x="32" y="10095"/>
                </a:lnTo>
                <a:lnTo>
                  <a:pt x="25" y="10057"/>
                </a:lnTo>
                <a:lnTo>
                  <a:pt x="20" y="10022"/>
                </a:lnTo>
                <a:lnTo>
                  <a:pt x="16" y="9990"/>
                </a:lnTo>
                <a:lnTo>
                  <a:pt x="13" y="9961"/>
                </a:lnTo>
                <a:lnTo>
                  <a:pt x="13" y="9961"/>
                </a:lnTo>
                <a:lnTo>
                  <a:pt x="8" y="9857"/>
                </a:lnTo>
                <a:lnTo>
                  <a:pt x="4" y="9754"/>
                </a:lnTo>
                <a:lnTo>
                  <a:pt x="2" y="9650"/>
                </a:lnTo>
                <a:lnTo>
                  <a:pt x="1" y="9546"/>
                </a:lnTo>
                <a:lnTo>
                  <a:pt x="0" y="9443"/>
                </a:lnTo>
                <a:lnTo>
                  <a:pt x="1" y="9339"/>
                </a:lnTo>
                <a:lnTo>
                  <a:pt x="3" y="9236"/>
                </a:lnTo>
                <a:lnTo>
                  <a:pt x="7" y="9132"/>
                </a:lnTo>
                <a:lnTo>
                  <a:pt x="11" y="9028"/>
                </a:lnTo>
                <a:lnTo>
                  <a:pt x="16" y="8924"/>
                </a:lnTo>
                <a:lnTo>
                  <a:pt x="23" y="8820"/>
                </a:lnTo>
                <a:lnTo>
                  <a:pt x="30" y="8718"/>
                </a:lnTo>
                <a:lnTo>
                  <a:pt x="38" y="8614"/>
                </a:lnTo>
                <a:lnTo>
                  <a:pt x="48" y="8511"/>
                </a:lnTo>
                <a:lnTo>
                  <a:pt x="58" y="8407"/>
                </a:lnTo>
                <a:lnTo>
                  <a:pt x="70" y="8305"/>
                </a:lnTo>
                <a:lnTo>
                  <a:pt x="70" y="8305"/>
                </a:lnTo>
                <a:lnTo>
                  <a:pt x="86" y="8172"/>
                </a:lnTo>
                <a:lnTo>
                  <a:pt x="105" y="8039"/>
                </a:lnTo>
                <a:lnTo>
                  <a:pt x="124" y="7906"/>
                </a:lnTo>
                <a:lnTo>
                  <a:pt x="146" y="7775"/>
                </a:lnTo>
                <a:lnTo>
                  <a:pt x="169" y="7642"/>
                </a:lnTo>
                <a:lnTo>
                  <a:pt x="194" y="7509"/>
                </a:lnTo>
                <a:lnTo>
                  <a:pt x="220" y="7376"/>
                </a:lnTo>
                <a:lnTo>
                  <a:pt x="248" y="7245"/>
                </a:lnTo>
                <a:lnTo>
                  <a:pt x="279" y="7112"/>
                </a:lnTo>
                <a:lnTo>
                  <a:pt x="310" y="6980"/>
                </a:lnTo>
                <a:lnTo>
                  <a:pt x="343" y="6848"/>
                </a:lnTo>
                <a:lnTo>
                  <a:pt x="378" y="6717"/>
                </a:lnTo>
                <a:lnTo>
                  <a:pt x="414" y="6585"/>
                </a:lnTo>
                <a:lnTo>
                  <a:pt x="454" y="6454"/>
                </a:lnTo>
                <a:lnTo>
                  <a:pt x="493" y="6324"/>
                </a:lnTo>
                <a:lnTo>
                  <a:pt x="534" y="6194"/>
                </a:lnTo>
                <a:lnTo>
                  <a:pt x="577" y="6063"/>
                </a:lnTo>
                <a:lnTo>
                  <a:pt x="623" y="5934"/>
                </a:lnTo>
                <a:lnTo>
                  <a:pt x="669" y="5805"/>
                </a:lnTo>
                <a:lnTo>
                  <a:pt x="717" y="5676"/>
                </a:lnTo>
                <a:lnTo>
                  <a:pt x="766" y="5548"/>
                </a:lnTo>
                <a:lnTo>
                  <a:pt x="818" y="5421"/>
                </a:lnTo>
                <a:lnTo>
                  <a:pt x="870" y="5294"/>
                </a:lnTo>
                <a:lnTo>
                  <a:pt x="924" y="5168"/>
                </a:lnTo>
                <a:lnTo>
                  <a:pt x="981" y="5042"/>
                </a:lnTo>
                <a:lnTo>
                  <a:pt x="1038" y="4918"/>
                </a:lnTo>
                <a:lnTo>
                  <a:pt x="1097" y="4793"/>
                </a:lnTo>
                <a:lnTo>
                  <a:pt x="1158" y="4669"/>
                </a:lnTo>
                <a:lnTo>
                  <a:pt x="1220" y="4547"/>
                </a:lnTo>
                <a:lnTo>
                  <a:pt x="1283" y="4425"/>
                </a:lnTo>
                <a:lnTo>
                  <a:pt x="1349" y="4303"/>
                </a:lnTo>
                <a:lnTo>
                  <a:pt x="1416" y="4184"/>
                </a:lnTo>
                <a:lnTo>
                  <a:pt x="1483" y="4064"/>
                </a:lnTo>
                <a:lnTo>
                  <a:pt x="1554" y="3945"/>
                </a:lnTo>
                <a:lnTo>
                  <a:pt x="1625" y="3828"/>
                </a:lnTo>
                <a:lnTo>
                  <a:pt x="1698" y="3712"/>
                </a:lnTo>
                <a:lnTo>
                  <a:pt x="1772" y="3596"/>
                </a:lnTo>
                <a:lnTo>
                  <a:pt x="1848" y="3482"/>
                </a:lnTo>
                <a:lnTo>
                  <a:pt x="1925" y="3368"/>
                </a:lnTo>
                <a:lnTo>
                  <a:pt x="2003" y="3256"/>
                </a:lnTo>
                <a:lnTo>
                  <a:pt x="2084" y="3145"/>
                </a:lnTo>
                <a:lnTo>
                  <a:pt x="2165" y="3035"/>
                </a:lnTo>
                <a:lnTo>
                  <a:pt x="2248" y="2926"/>
                </a:lnTo>
                <a:lnTo>
                  <a:pt x="2332" y="2819"/>
                </a:lnTo>
                <a:lnTo>
                  <a:pt x="2419" y="2712"/>
                </a:lnTo>
                <a:lnTo>
                  <a:pt x="2506" y="2607"/>
                </a:lnTo>
                <a:lnTo>
                  <a:pt x="2595" y="2503"/>
                </a:lnTo>
                <a:lnTo>
                  <a:pt x="2685" y="2402"/>
                </a:lnTo>
                <a:lnTo>
                  <a:pt x="2777" y="2300"/>
                </a:lnTo>
                <a:lnTo>
                  <a:pt x="2869" y="2201"/>
                </a:lnTo>
                <a:lnTo>
                  <a:pt x="2964" y="2103"/>
                </a:lnTo>
                <a:lnTo>
                  <a:pt x="3059" y="2007"/>
                </a:lnTo>
                <a:lnTo>
                  <a:pt x="3157" y="1911"/>
                </a:lnTo>
                <a:lnTo>
                  <a:pt x="3254" y="1817"/>
                </a:lnTo>
                <a:lnTo>
                  <a:pt x="3355" y="1726"/>
                </a:lnTo>
                <a:lnTo>
                  <a:pt x="3456" y="1635"/>
                </a:lnTo>
                <a:lnTo>
                  <a:pt x="3558" y="1546"/>
                </a:lnTo>
                <a:lnTo>
                  <a:pt x="3663" y="1459"/>
                </a:lnTo>
                <a:lnTo>
                  <a:pt x="3767" y="1374"/>
                </a:lnTo>
                <a:lnTo>
                  <a:pt x="3874" y="1291"/>
                </a:lnTo>
                <a:lnTo>
                  <a:pt x="3982" y="1208"/>
                </a:lnTo>
                <a:lnTo>
                  <a:pt x="4091" y="1129"/>
                </a:lnTo>
                <a:lnTo>
                  <a:pt x="4202" y="1050"/>
                </a:lnTo>
                <a:lnTo>
                  <a:pt x="4314" y="974"/>
                </a:lnTo>
                <a:lnTo>
                  <a:pt x="4314" y="974"/>
                </a:lnTo>
                <a:lnTo>
                  <a:pt x="4370" y="936"/>
                </a:lnTo>
                <a:lnTo>
                  <a:pt x="4427" y="899"/>
                </a:lnTo>
                <a:lnTo>
                  <a:pt x="4484" y="862"/>
                </a:lnTo>
                <a:lnTo>
                  <a:pt x="4542" y="827"/>
                </a:lnTo>
                <a:lnTo>
                  <a:pt x="4600" y="792"/>
                </a:lnTo>
                <a:lnTo>
                  <a:pt x="4658" y="758"/>
                </a:lnTo>
                <a:lnTo>
                  <a:pt x="4717" y="723"/>
                </a:lnTo>
                <a:lnTo>
                  <a:pt x="4775" y="691"/>
                </a:lnTo>
                <a:lnTo>
                  <a:pt x="4834" y="658"/>
                </a:lnTo>
                <a:lnTo>
                  <a:pt x="4895" y="627"/>
                </a:lnTo>
                <a:lnTo>
                  <a:pt x="4954" y="596"/>
                </a:lnTo>
                <a:lnTo>
                  <a:pt x="5015" y="566"/>
                </a:lnTo>
                <a:lnTo>
                  <a:pt x="5075" y="536"/>
                </a:lnTo>
                <a:lnTo>
                  <a:pt x="5135" y="507"/>
                </a:lnTo>
                <a:lnTo>
                  <a:pt x="5197" y="479"/>
                </a:lnTo>
                <a:lnTo>
                  <a:pt x="5258" y="452"/>
                </a:lnTo>
                <a:lnTo>
                  <a:pt x="5319" y="425"/>
                </a:lnTo>
                <a:lnTo>
                  <a:pt x="5381" y="399"/>
                </a:lnTo>
                <a:lnTo>
                  <a:pt x="5443" y="373"/>
                </a:lnTo>
                <a:lnTo>
                  <a:pt x="5505" y="349"/>
                </a:lnTo>
                <a:lnTo>
                  <a:pt x="5568" y="325"/>
                </a:lnTo>
                <a:lnTo>
                  <a:pt x="5630" y="302"/>
                </a:lnTo>
                <a:lnTo>
                  <a:pt x="5693" y="280"/>
                </a:lnTo>
                <a:lnTo>
                  <a:pt x="5757" y="259"/>
                </a:lnTo>
                <a:lnTo>
                  <a:pt x="5820" y="239"/>
                </a:lnTo>
                <a:lnTo>
                  <a:pt x="5883" y="219"/>
                </a:lnTo>
                <a:lnTo>
                  <a:pt x="5948" y="199"/>
                </a:lnTo>
                <a:lnTo>
                  <a:pt x="6011" y="181"/>
                </a:lnTo>
                <a:lnTo>
                  <a:pt x="6076" y="164"/>
                </a:lnTo>
                <a:lnTo>
                  <a:pt x="6140" y="148"/>
                </a:lnTo>
                <a:lnTo>
                  <a:pt x="6204" y="132"/>
                </a:lnTo>
                <a:lnTo>
                  <a:pt x="6270" y="117"/>
                </a:lnTo>
                <a:lnTo>
                  <a:pt x="6334" y="103"/>
                </a:lnTo>
                <a:lnTo>
                  <a:pt x="6399" y="90"/>
                </a:lnTo>
                <a:lnTo>
                  <a:pt x="6465" y="78"/>
                </a:lnTo>
                <a:lnTo>
                  <a:pt x="6530" y="67"/>
                </a:lnTo>
                <a:lnTo>
                  <a:pt x="6595" y="56"/>
                </a:lnTo>
                <a:lnTo>
                  <a:pt x="6661" y="47"/>
                </a:lnTo>
                <a:lnTo>
                  <a:pt x="6726" y="38"/>
                </a:lnTo>
                <a:lnTo>
                  <a:pt x="6793" y="30"/>
                </a:lnTo>
                <a:lnTo>
                  <a:pt x="6858" y="24"/>
                </a:lnTo>
                <a:lnTo>
                  <a:pt x="6924" y="17"/>
                </a:lnTo>
                <a:lnTo>
                  <a:pt x="6991" y="12"/>
                </a:lnTo>
                <a:lnTo>
                  <a:pt x="7057" y="8"/>
                </a:lnTo>
                <a:lnTo>
                  <a:pt x="7123" y="4"/>
                </a:lnTo>
                <a:lnTo>
                  <a:pt x="7190" y="2"/>
                </a:lnTo>
                <a:lnTo>
                  <a:pt x="7256" y="1"/>
                </a:lnTo>
                <a:lnTo>
                  <a:pt x="7324" y="0"/>
                </a:lnTo>
                <a:lnTo>
                  <a:pt x="7390" y="1"/>
                </a:lnTo>
                <a:lnTo>
                  <a:pt x="7456" y="3"/>
                </a:lnTo>
                <a:lnTo>
                  <a:pt x="7524" y="5"/>
                </a:lnTo>
                <a:lnTo>
                  <a:pt x="7590" y="9"/>
                </a:lnTo>
                <a:lnTo>
                  <a:pt x="7658" y="13"/>
                </a:lnTo>
                <a:lnTo>
                  <a:pt x="7724" y="19"/>
                </a:lnTo>
                <a:lnTo>
                  <a:pt x="7791" y="26"/>
                </a:lnTo>
                <a:lnTo>
                  <a:pt x="7859" y="34"/>
                </a:lnTo>
                <a:lnTo>
                  <a:pt x="7925" y="43"/>
                </a:lnTo>
                <a:lnTo>
                  <a:pt x="7992" y="52"/>
                </a:lnTo>
                <a:lnTo>
                  <a:pt x="8060" y="63"/>
                </a:lnTo>
                <a:lnTo>
                  <a:pt x="8127" y="75"/>
                </a:lnTo>
                <a:lnTo>
                  <a:pt x="8194" y="87"/>
                </a:lnTo>
                <a:lnTo>
                  <a:pt x="8261" y="101"/>
                </a:lnTo>
                <a:lnTo>
                  <a:pt x="8328" y="116"/>
                </a:lnTo>
                <a:lnTo>
                  <a:pt x="8395" y="132"/>
                </a:lnTo>
                <a:lnTo>
                  <a:pt x="8395" y="132"/>
                </a:lnTo>
                <a:lnTo>
                  <a:pt x="8444" y="144"/>
                </a:lnTo>
                <a:lnTo>
                  <a:pt x="8492" y="157"/>
                </a:lnTo>
                <a:lnTo>
                  <a:pt x="8541" y="171"/>
                </a:lnTo>
                <a:lnTo>
                  <a:pt x="8589" y="185"/>
                </a:lnTo>
                <a:lnTo>
                  <a:pt x="8637" y="199"/>
                </a:lnTo>
                <a:lnTo>
                  <a:pt x="8684" y="216"/>
                </a:lnTo>
                <a:lnTo>
                  <a:pt x="8732" y="231"/>
                </a:lnTo>
                <a:lnTo>
                  <a:pt x="8779" y="248"/>
                </a:lnTo>
                <a:lnTo>
                  <a:pt x="8872" y="282"/>
                </a:lnTo>
                <a:lnTo>
                  <a:pt x="8964" y="318"/>
                </a:lnTo>
                <a:lnTo>
                  <a:pt x="9055" y="357"/>
                </a:lnTo>
                <a:lnTo>
                  <a:pt x="9146" y="398"/>
                </a:lnTo>
                <a:lnTo>
                  <a:pt x="9234" y="440"/>
                </a:lnTo>
                <a:lnTo>
                  <a:pt x="9323" y="485"/>
                </a:lnTo>
                <a:lnTo>
                  <a:pt x="9409" y="531"/>
                </a:lnTo>
                <a:lnTo>
                  <a:pt x="9496" y="579"/>
                </a:lnTo>
                <a:lnTo>
                  <a:pt x="9580" y="629"/>
                </a:lnTo>
                <a:lnTo>
                  <a:pt x="9665" y="680"/>
                </a:lnTo>
                <a:lnTo>
                  <a:pt x="9748" y="733"/>
                </a:lnTo>
                <a:lnTo>
                  <a:pt x="9831" y="788"/>
                </a:lnTo>
                <a:lnTo>
                  <a:pt x="9912" y="843"/>
                </a:lnTo>
                <a:lnTo>
                  <a:pt x="9993" y="901"/>
                </a:lnTo>
                <a:lnTo>
                  <a:pt x="10072" y="960"/>
                </a:lnTo>
                <a:lnTo>
                  <a:pt x="10151" y="1020"/>
                </a:lnTo>
                <a:lnTo>
                  <a:pt x="10229" y="1081"/>
                </a:lnTo>
                <a:lnTo>
                  <a:pt x="10306" y="1144"/>
                </a:lnTo>
                <a:lnTo>
                  <a:pt x="10382" y="1207"/>
                </a:lnTo>
                <a:lnTo>
                  <a:pt x="10457" y="1272"/>
                </a:lnTo>
                <a:lnTo>
                  <a:pt x="10532" y="1338"/>
                </a:lnTo>
                <a:lnTo>
                  <a:pt x="10606" y="1404"/>
                </a:lnTo>
                <a:lnTo>
                  <a:pt x="10680" y="1473"/>
                </a:lnTo>
                <a:lnTo>
                  <a:pt x="10752" y="1541"/>
                </a:lnTo>
                <a:lnTo>
                  <a:pt x="10824" y="1610"/>
                </a:lnTo>
                <a:lnTo>
                  <a:pt x="10895" y="1680"/>
                </a:lnTo>
                <a:lnTo>
                  <a:pt x="10964" y="1751"/>
                </a:lnTo>
                <a:lnTo>
                  <a:pt x="11035" y="1823"/>
                </a:lnTo>
                <a:lnTo>
                  <a:pt x="11035" y="1823"/>
                </a:lnTo>
                <a:close/>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31" name="Freeform 9"/>
          <p:cNvSpPr>
            <a:spLocks/>
          </p:cNvSpPr>
          <p:nvPr/>
        </p:nvSpPr>
        <p:spPr bwMode="auto">
          <a:xfrm>
            <a:off x="1545275" y="1378391"/>
            <a:ext cx="2027775" cy="1294971"/>
          </a:xfrm>
          <a:custGeom>
            <a:avLst/>
            <a:gdLst>
              <a:gd name="T0" fmla="*/ 11854 w 12590"/>
              <a:gd name="T1" fmla="*/ 8438 h 8493"/>
              <a:gd name="T2" fmla="*/ 11822 w 12590"/>
              <a:gd name="T3" fmla="*/ 8286 h 8493"/>
              <a:gd name="T4" fmla="*/ 11726 w 12590"/>
              <a:gd name="T5" fmla="*/ 8123 h 8493"/>
              <a:gd name="T6" fmla="*/ 11511 w 12590"/>
              <a:gd name="T7" fmla="*/ 7890 h 8493"/>
              <a:gd name="T8" fmla="*/ 11382 w 12590"/>
              <a:gd name="T9" fmla="*/ 7808 h 8493"/>
              <a:gd name="T10" fmla="*/ 11085 w 12590"/>
              <a:gd name="T11" fmla="*/ 7707 h 8493"/>
              <a:gd name="T12" fmla="*/ 10741 w 12590"/>
              <a:gd name="T13" fmla="*/ 7675 h 8493"/>
              <a:gd name="T14" fmla="*/ 10143 w 12590"/>
              <a:gd name="T15" fmla="*/ 7707 h 8493"/>
              <a:gd name="T16" fmla="*/ 9812 w 12590"/>
              <a:gd name="T17" fmla="*/ 7718 h 8493"/>
              <a:gd name="T18" fmla="*/ 9477 w 12590"/>
              <a:gd name="T19" fmla="*/ 7694 h 8493"/>
              <a:gd name="T20" fmla="*/ 8907 w 12590"/>
              <a:gd name="T21" fmla="*/ 7583 h 8493"/>
              <a:gd name="T22" fmla="*/ 8357 w 12590"/>
              <a:gd name="T23" fmla="*/ 7408 h 8493"/>
              <a:gd name="T24" fmla="*/ 7730 w 12590"/>
              <a:gd name="T25" fmla="*/ 7115 h 8493"/>
              <a:gd name="T26" fmla="*/ 7159 w 12590"/>
              <a:gd name="T27" fmla="*/ 6729 h 8493"/>
              <a:gd name="T28" fmla="*/ 6692 w 12590"/>
              <a:gd name="T29" fmla="*/ 6295 h 8493"/>
              <a:gd name="T30" fmla="*/ 6471 w 12590"/>
              <a:gd name="T31" fmla="*/ 6032 h 8493"/>
              <a:gd name="T32" fmla="*/ 6274 w 12590"/>
              <a:gd name="T33" fmla="*/ 5748 h 8493"/>
              <a:gd name="T34" fmla="*/ 6102 w 12590"/>
              <a:gd name="T35" fmla="*/ 5445 h 8493"/>
              <a:gd name="T36" fmla="*/ 5537 w 12590"/>
              <a:gd name="T37" fmla="*/ 4330 h 8493"/>
              <a:gd name="T38" fmla="*/ 5150 w 12590"/>
              <a:gd name="T39" fmla="*/ 3643 h 8493"/>
              <a:gd name="T40" fmla="*/ 4709 w 12590"/>
              <a:gd name="T41" fmla="*/ 2996 h 8493"/>
              <a:gd name="T42" fmla="*/ 4308 w 12590"/>
              <a:gd name="T43" fmla="*/ 2528 h 8493"/>
              <a:gd name="T44" fmla="*/ 4019 w 12590"/>
              <a:gd name="T45" fmla="*/ 2253 h 8493"/>
              <a:gd name="T46" fmla="*/ 3702 w 12590"/>
              <a:gd name="T47" fmla="*/ 1999 h 8493"/>
              <a:gd name="T48" fmla="*/ 3352 w 12590"/>
              <a:gd name="T49" fmla="*/ 1768 h 8493"/>
              <a:gd name="T50" fmla="*/ 2966 w 12590"/>
              <a:gd name="T51" fmla="*/ 1562 h 8493"/>
              <a:gd name="T52" fmla="*/ 2541 w 12590"/>
              <a:gd name="T53" fmla="*/ 1385 h 8493"/>
              <a:gd name="T54" fmla="*/ 2073 w 12590"/>
              <a:gd name="T55" fmla="*/ 1237 h 8493"/>
              <a:gd name="T56" fmla="*/ 1559 w 12590"/>
              <a:gd name="T57" fmla="*/ 1121 h 8493"/>
              <a:gd name="T58" fmla="*/ 995 w 12590"/>
              <a:gd name="T59" fmla="*/ 1041 h 8493"/>
              <a:gd name="T60" fmla="*/ 378 w 12590"/>
              <a:gd name="T61" fmla="*/ 998 h 8493"/>
              <a:gd name="T62" fmla="*/ 28 w 12590"/>
              <a:gd name="T63" fmla="*/ 988 h 8493"/>
              <a:gd name="T64" fmla="*/ 199 w 12590"/>
              <a:gd name="T65" fmla="*/ 926 h 8493"/>
              <a:gd name="T66" fmla="*/ 516 w 12590"/>
              <a:gd name="T67" fmla="*/ 753 h 8493"/>
              <a:gd name="T68" fmla="*/ 1028 w 12590"/>
              <a:gd name="T69" fmla="*/ 560 h 8493"/>
              <a:gd name="T70" fmla="*/ 1724 w 12590"/>
              <a:gd name="T71" fmla="*/ 351 h 8493"/>
              <a:gd name="T72" fmla="*/ 2389 w 12590"/>
              <a:gd name="T73" fmla="*/ 199 h 8493"/>
              <a:gd name="T74" fmla="*/ 3322 w 12590"/>
              <a:gd name="T75" fmla="*/ 60 h 8493"/>
              <a:gd name="T76" fmla="*/ 4274 w 12590"/>
              <a:gd name="T77" fmla="*/ 2 h 8493"/>
              <a:gd name="T78" fmla="*/ 5234 w 12590"/>
              <a:gd name="T79" fmla="*/ 25 h 8493"/>
              <a:gd name="T80" fmla="*/ 6190 w 12590"/>
              <a:gd name="T81" fmla="*/ 132 h 8493"/>
              <a:gd name="T82" fmla="*/ 7134 w 12590"/>
              <a:gd name="T83" fmla="*/ 322 h 8493"/>
              <a:gd name="T84" fmla="*/ 8052 w 12590"/>
              <a:gd name="T85" fmla="*/ 597 h 8493"/>
              <a:gd name="T86" fmla="*/ 8935 w 12590"/>
              <a:gd name="T87" fmla="*/ 959 h 8493"/>
              <a:gd name="T88" fmla="*/ 9771 w 12590"/>
              <a:gd name="T89" fmla="*/ 1409 h 8493"/>
              <a:gd name="T90" fmla="*/ 10443 w 12590"/>
              <a:gd name="T91" fmla="*/ 1865 h 8493"/>
              <a:gd name="T92" fmla="*/ 10811 w 12590"/>
              <a:gd name="T93" fmla="*/ 2165 h 8493"/>
              <a:gd name="T94" fmla="*/ 11152 w 12590"/>
              <a:gd name="T95" fmla="*/ 2490 h 8493"/>
              <a:gd name="T96" fmla="*/ 11466 w 12590"/>
              <a:gd name="T97" fmla="*/ 2839 h 8493"/>
              <a:gd name="T98" fmla="*/ 11747 w 12590"/>
              <a:gd name="T99" fmla="*/ 3211 h 8493"/>
              <a:gd name="T100" fmla="*/ 11993 w 12590"/>
              <a:gd name="T101" fmla="*/ 3605 h 8493"/>
              <a:gd name="T102" fmla="*/ 12201 w 12590"/>
              <a:gd name="T103" fmla="*/ 4019 h 8493"/>
              <a:gd name="T104" fmla="*/ 12368 w 12590"/>
              <a:gd name="T105" fmla="*/ 4455 h 8493"/>
              <a:gd name="T106" fmla="*/ 12491 w 12590"/>
              <a:gd name="T107" fmla="*/ 4907 h 8493"/>
              <a:gd name="T108" fmla="*/ 12566 w 12590"/>
              <a:gd name="T109" fmla="*/ 5378 h 8493"/>
              <a:gd name="T110" fmla="*/ 12589 w 12590"/>
              <a:gd name="T111" fmla="*/ 5698 h 8493"/>
              <a:gd name="T112" fmla="*/ 12567 w 12590"/>
              <a:gd name="T113" fmla="*/ 6243 h 8493"/>
              <a:gd name="T114" fmla="*/ 12448 w 12590"/>
              <a:gd name="T115" fmla="*/ 6922 h 8493"/>
              <a:gd name="T116" fmla="*/ 12243 w 12590"/>
              <a:gd name="T117" fmla="*/ 7583 h 8493"/>
              <a:gd name="T118" fmla="*/ 11971 w 12590"/>
              <a:gd name="T119" fmla="*/ 8225 h 8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590" h="8493">
                <a:moveTo>
                  <a:pt x="11839" y="8493"/>
                </a:moveTo>
                <a:lnTo>
                  <a:pt x="11839" y="8493"/>
                </a:lnTo>
                <a:lnTo>
                  <a:pt x="11843" y="8485"/>
                </a:lnTo>
                <a:lnTo>
                  <a:pt x="11846" y="8476"/>
                </a:lnTo>
                <a:lnTo>
                  <a:pt x="11849" y="8467"/>
                </a:lnTo>
                <a:lnTo>
                  <a:pt x="11851" y="8458"/>
                </a:lnTo>
                <a:lnTo>
                  <a:pt x="11854" y="8438"/>
                </a:lnTo>
                <a:lnTo>
                  <a:pt x="11855" y="8418"/>
                </a:lnTo>
                <a:lnTo>
                  <a:pt x="11854" y="8398"/>
                </a:lnTo>
                <a:lnTo>
                  <a:pt x="11851" y="8376"/>
                </a:lnTo>
                <a:lnTo>
                  <a:pt x="11846" y="8354"/>
                </a:lnTo>
                <a:lnTo>
                  <a:pt x="11839" y="8331"/>
                </a:lnTo>
                <a:lnTo>
                  <a:pt x="11831" y="8309"/>
                </a:lnTo>
                <a:lnTo>
                  <a:pt x="11822" y="8286"/>
                </a:lnTo>
                <a:lnTo>
                  <a:pt x="11811" y="8262"/>
                </a:lnTo>
                <a:lnTo>
                  <a:pt x="11799" y="8239"/>
                </a:lnTo>
                <a:lnTo>
                  <a:pt x="11786" y="8216"/>
                </a:lnTo>
                <a:lnTo>
                  <a:pt x="11772" y="8192"/>
                </a:lnTo>
                <a:lnTo>
                  <a:pt x="11757" y="8168"/>
                </a:lnTo>
                <a:lnTo>
                  <a:pt x="11742" y="8145"/>
                </a:lnTo>
                <a:lnTo>
                  <a:pt x="11726" y="8123"/>
                </a:lnTo>
                <a:lnTo>
                  <a:pt x="11709" y="8100"/>
                </a:lnTo>
                <a:lnTo>
                  <a:pt x="11674" y="8057"/>
                </a:lnTo>
                <a:lnTo>
                  <a:pt x="11639" y="8016"/>
                </a:lnTo>
                <a:lnTo>
                  <a:pt x="11605" y="7978"/>
                </a:lnTo>
                <a:lnTo>
                  <a:pt x="11571" y="7944"/>
                </a:lnTo>
                <a:lnTo>
                  <a:pt x="11540" y="7915"/>
                </a:lnTo>
                <a:lnTo>
                  <a:pt x="11511" y="7890"/>
                </a:lnTo>
                <a:lnTo>
                  <a:pt x="11487" y="7872"/>
                </a:lnTo>
                <a:lnTo>
                  <a:pt x="11487" y="7872"/>
                </a:lnTo>
                <a:lnTo>
                  <a:pt x="11467" y="7858"/>
                </a:lnTo>
                <a:lnTo>
                  <a:pt x="11446" y="7845"/>
                </a:lnTo>
                <a:lnTo>
                  <a:pt x="11425" y="7832"/>
                </a:lnTo>
                <a:lnTo>
                  <a:pt x="11404" y="7819"/>
                </a:lnTo>
                <a:lnTo>
                  <a:pt x="11382" y="7808"/>
                </a:lnTo>
                <a:lnTo>
                  <a:pt x="11361" y="7797"/>
                </a:lnTo>
                <a:lnTo>
                  <a:pt x="11316" y="7777"/>
                </a:lnTo>
                <a:lnTo>
                  <a:pt x="11271" y="7759"/>
                </a:lnTo>
                <a:lnTo>
                  <a:pt x="11226" y="7743"/>
                </a:lnTo>
                <a:lnTo>
                  <a:pt x="11180" y="7729"/>
                </a:lnTo>
                <a:lnTo>
                  <a:pt x="11132" y="7717"/>
                </a:lnTo>
                <a:lnTo>
                  <a:pt x="11085" y="7707"/>
                </a:lnTo>
                <a:lnTo>
                  <a:pt x="11038" y="7698"/>
                </a:lnTo>
                <a:lnTo>
                  <a:pt x="10988" y="7691"/>
                </a:lnTo>
                <a:lnTo>
                  <a:pt x="10940" y="7685"/>
                </a:lnTo>
                <a:lnTo>
                  <a:pt x="10891" y="7681"/>
                </a:lnTo>
                <a:lnTo>
                  <a:pt x="10842" y="7678"/>
                </a:lnTo>
                <a:lnTo>
                  <a:pt x="10791" y="7676"/>
                </a:lnTo>
                <a:lnTo>
                  <a:pt x="10741" y="7675"/>
                </a:lnTo>
                <a:lnTo>
                  <a:pt x="10691" y="7675"/>
                </a:lnTo>
                <a:lnTo>
                  <a:pt x="10641" y="7676"/>
                </a:lnTo>
                <a:lnTo>
                  <a:pt x="10590" y="7678"/>
                </a:lnTo>
                <a:lnTo>
                  <a:pt x="10540" y="7680"/>
                </a:lnTo>
                <a:lnTo>
                  <a:pt x="10439" y="7686"/>
                </a:lnTo>
                <a:lnTo>
                  <a:pt x="10340" y="7693"/>
                </a:lnTo>
                <a:lnTo>
                  <a:pt x="10143" y="7707"/>
                </a:lnTo>
                <a:lnTo>
                  <a:pt x="10047" y="7713"/>
                </a:lnTo>
                <a:lnTo>
                  <a:pt x="10000" y="7716"/>
                </a:lnTo>
                <a:lnTo>
                  <a:pt x="9954" y="7718"/>
                </a:lnTo>
                <a:lnTo>
                  <a:pt x="9954" y="7718"/>
                </a:lnTo>
                <a:lnTo>
                  <a:pt x="9906" y="7719"/>
                </a:lnTo>
                <a:lnTo>
                  <a:pt x="9859" y="7719"/>
                </a:lnTo>
                <a:lnTo>
                  <a:pt x="9812" y="7718"/>
                </a:lnTo>
                <a:lnTo>
                  <a:pt x="9764" y="7717"/>
                </a:lnTo>
                <a:lnTo>
                  <a:pt x="9716" y="7715"/>
                </a:lnTo>
                <a:lnTo>
                  <a:pt x="9668" y="7712"/>
                </a:lnTo>
                <a:lnTo>
                  <a:pt x="9621" y="7709"/>
                </a:lnTo>
                <a:lnTo>
                  <a:pt x="9572" y="7705"/>
                </a:lnTo>
                <a:lnTo>
                  <a:pt x="9525" y="7700"/>
                </a:lnTo>
                <a:lnTo>
                  <a:pt x="9477" y="7694"/>
                </a:lnTo>
                <a:lnTo>
                  <a:pt x="9430" y="7688"/>
                </a:lnTo>
                <a:lnTo>
                  <a:pt x="9381" y="7682"/>
                </a:lnTo>
                <a:lnTo>
                  <a:pt x="9286" y="7667"/>
                </a:lnTo>
                <a:lnTo>
                  <a:pt x="9190" y="7648"/>
                </a:lnTo>
                <a:lnTo>
                  <a:pt x="9096" y="7628"/>
                </a:lnTo>
                <a:lnTo>
                  <a:pt x="9001" y="7607"/>
                </a:lnTo>
                <a:lnTo>
                  <a:pt x="8907" y="7583"/>
                </a:lnTo>
                <a:lnTo>
                  <a:pt x="8814" y="7558"/>
                </a:lnTo>
                <a:lnTo>
                  <a:pt x="8722" y="7531"/>
                </a:lnTo>
                <a:lnTo>
                  <a:pt x="8630" y="7503"/>
                </a:lnTo>
                <a:lnTo>
                  <a:pt x="8540" y="7474"/>
                </a:lnTo>
                <a:lnTo>
                  <a:pt x="8450" y="7442"/>
                </a:lnTo>
                <a:lnTo>
                  <a:pt x="8450" y="7442"/>
                </a:lnTo>
                <a:lnTo>
                  <a:pt x="8357" y="7408"/>
                </a:lnTo>
                <a:lnTo>
                  <a:pt x="8264" y="7372"/>
                </a:lnTo>
                <a:lnTo>
                  <a:pt x="8172" y="7334"/>
                </a:lnTo>
                <a:lnTo>
                  <a:pt x="8082" y="7294"/>
                </a:lnTo>
                <a:lnTo>
                  <a:pt x="7992" y="7252"/>
                </a:lnTo>
                <a:lnTo>
                  <a:pt x="7904" y="7208"/>
                </a:lnTo>
                <a:lnTo>
                  <a:pt x="7816" y="7163"/>
                </a:lnTo>
                <a:lnTo>
                  <a:pt x="7730" y="7115"/>
                </a:lnTo>
                <a:lnTo>
                  <a:pt x="7644" y="7065"/>
                </a:lnTo>
                <a:lnTo>
                  <a:pt x="7560" y="7014"/>
                </a:lnTo>
                <a:lnTo>
                  <a:pt x="7478" y="6961"/>
                </a:lnTo>
                <a:lnTo>
                  <a:pt x="7396" y="6905"/>
                </a:lnTo>
                <a:lnTo>
                  <a:pt x="7316" y="6849"/>
                </a:lnTo>
                <a:lnTo>
                  <a:pt x="7236" y="6791"/>
                </a:lnTo>
                <a:lnTo>
                  <a:pt x="7159" y="6729"/>
                </a:lnTo>
                <a:lnTo>
                  <a:pt x="7082" y="6668"/>
                </a:lnTo>
                <a:lnTo>
                  <a:pt x="7008" y="6604"/>
                </a:lnTo>
                <a:lnTo>
                  <a:pt x="6935" y="6538"/>
                </a:lnTo>
                <a:lnTo>
                  <a:pt x="6863" y="6471"/>
                </a:lnTo>
                <a:lnTo>
                  <a:pt x="6794" y="6402"/>
                </a:lnTo>
                <a:lnTo>
                  <a:pt x="6725" y="6331"/>
                </a:lnTo>
                <a:lnTo>
                  <a:pt x="6692" y="6295"/>
                </a:lnTo>
                <a:lnTo>
                  <a:pt x="6659" y="6259"/>
                </a:lnTo>
                <a:lnTo>
                  <a:pt x="6627" y="6222"/>
                </a:lnTo>
                <a:lnTo>
                  <a:pt x="6595" y="6184"/>
                </a:lnTo>
                <a:lnTo>
                  <a:pt x="6563" y="6147"/>
                </a:lnTo>
                <a:lnTo>
                  <a:pt x="6532" y="6109"/>
                </a:lnTo>
                <a:lnTo>
                  <a:pt x="6501" y="6070"/>
                </a:lnTo>
                <a:lnTo>
                  <a:pt x="6471" y="6032"/>
                </a:lnTo>
                <a:lnTo>
                  <a:pt x="6442" y="5992"/>
                </a:lnTo>
                <a:lnTo>
                  <a:pt x="6412" y="5952"/>
                </a:lnTo>
                <a:lnTo>
                  <a:pt x="6383" y="5912"/>
                </a:lnTo>
                <a:lnTo>
                  <a:pt x="6355" y="5872"/>
                </a:lnTo>
                <a:lnTo>
                  <a:pt x="6327" y="5830"/>
                </a:lnTo>
                <a:lnTo>
                  <a:pt x="6300" y="5789"/>
                </a:lnTo>
                <a:lnTo>
                  <a:pt x="6274" y="5748"/>
                </a:lnTo>
                <a:lnTo>
                  <a:pt x="6248" y="5706"/>
                </a:lnTo>
                <a:lnTo>
                  <a:pt x="6221" y="5663"/>
                </a:lnTo>
                <a:lnTo>
                  <a:pt x="6196" y="5620"/>
                </a:lnTo>
                <a:lnTo>
                  <a:pt x="6172" y="5577"/>
                </a:lnTo>
                <a:lnTo>
                  <a:pt x="6148" y="5534"/>
                </a:lnTo>
                <a:lnTo>
                  <a:pt x="6124" y="5489"/>
                </a:lnTo>
                <a:lnTo>
                  <a:pt x="6102" y="5445"/>
                </a:lnTo>
                <a:lnTo>
                  <a:pt x="6102" y="5445"/>
                </a:lnTo>
                <a:lnTo>
                  <a:pt x="5999" y="5242"/>
                </a:lnTo>
                <a:lnTo>
                  <a:pt x="5897" y="5038"/>
                </a:lnTo>
                <a:lnTo>
                  <a:pt x="5795" y="4835"/>
                </a:lnTo>
                <a:lnTo>
                  <a:pt x="5692" y="4632"/>
                </a:lnTo>
                <a:lnTo>
                  <a:pt x="5589" y="4431"/>
                </a:lnTo>
                <a:lnTo>
                  <a:pt x="5537" y="4330"/>
                </a:lnTo>
                <a:lnTo>
                  <a:pt x="5484" y="4231"/>
                </a:lnTo>
                <a:lnTo>
                  <a:pt x="5430" y="4131"/>
                </a:lnTo>
                <a:lnTo>
                  <a:pt x="5376" y="4031"/>
                </a:lnTo>
                <a:lnTo>
                  <a:pt x="5320" y="3934"/>
                </a:lnTo>
                <a:lnTo>
                  <a:pt x="5265" y="3836"/>
                </a:lnTo>
                <a:lnTo>
                  <a:pt x="5208" y="3739"/>
                </a:lnTo>
                <a:lnTo>
                  <a:pt x="5150" y="3643"/>
                </a:lnTo>
                <a:lnTo>
                  <a:pt x="5091" y="3548"/>
                </a:lnTo>
                <a:lnTo>
                  <a:pt x="5031" y="3453"/>
                </a:lnTo>
                <a:lnTo>
                  <a:pt x="4969" y="3360"/>
                </a:lnTo>
                <a:lnTo>
                  <a:pt x="4907" y="3267"/>
                </a:lnTo>
                <a:lnTo>
                  <a:pt x="4843" y="3176"/>
                </a:lnTo>
                <a:lnTo>
                  <a:pt x="4776" y="3085"/>
                </a:lnTo>
                <a:lnTo>
                  <a:pt x="4709" y="2996"/>
                </a:lnTo>
                <a:lnTo>
                  <a:pt x="4640" y="2908"/>
                </a:lnTo>
                <a:lnTo>
                  <a:pt x="4570" y="2821"/>
                </a:lnTo>
                <a:lnTo>
                  <a:pt x="4497" y="2735"/>
                </a:lnTo>
                <a:lnTo>
                  <a:pt x="4422" y="2652"/>
                </a:lnTo>
                <a:lnTo>
                  <a:pt x="4385" y="2609"/>
                </a:lnTo>
                <a:lnTo>
                  <a:pt x="4346" y="2568"/>
                </a:lnTo>
                <a:lnTo>
                  <a:pt x="4308" y="2528"/>
                </a:lnTo>
                <a:lnTo>
                  <a:pt x="4267" y="2487"/>
                </a:lnTo>
                <a:lnTo>
                  <a:pt x="4228" y="2448"/>
                </a:lnTo>
                <a:lnTo>
                  <a:pt x="4187" y="2407"/>
                </a:lnTo>
                <a:lnTo>
                  <a:pt x="4146" y="2368"/>
                </a:lnTo>
                <a:lnTo>
                  <a:pt x="4104" y="2329"/>
                </a:lnTo>
                <a:lnTo>
                  <a:pt x="4062" y="2291"/>
                </a:lnTo>
                <a:lnTo>
                  <a:pt x="4019" y="2253"/>
                </a:lnTo>
                <a:lnTo>
                  <a:pt x="3976" y="2215"/>
                </a:lnTo>
                <a:lnTo>
                  <a:pt x="3931" y="2178"/>
                </a:lnTo>
                <a:lnTo>
                  <a:pt x="3887" y="2141"/>
                </a:lnTo>
                <a:lnTo>
                  <a:pt x="3842" y="2105"/>
                </a:lnTo>
                <a:lnTo>
                  <a:pt x="3796" y="2069"/>
                </a:lnTo>
                <a:lnTo>
                  <a:pt x="3749" y="2033"/>
                </a:lnTo>
                <a:lnTo>
                  <a:pt x="3702" y="1999"/>
                </a:lnTo>
                <a:lnTo>
                  <a:pt x="3654" y="1964"/>
                </a:lnTo>
                <a:lnTo>
                  <a:pt x="3606" y="1931"/>
                </a:lnTo>
                <a:lnTo>
                  <a:pt x="3556" y="1897"/>
                </a:lnTo>
                <a:lnTo>
                  <a:pt x="3506" y="1863"/>
                </a:lnTo>
                <a:lnTo>
                  <a:pt x="3456" y="1831"/>
                </a:lnTo>
                <a:lnTo>
                  <a:pt x="3404" y="1799"/>
                </a:lnTo>
                <a:lnTo>
                  <a:pt x="3352" y="1768"/>
                </a:lnTo>
                <a:lnTo>
                  <a:pt x="3299" y="1737"/>
                </a:lnTo>
                <a:lnTo>
                  <a:pt x="3245" y="1706"/>
                </a:lnTo>
                <a:lnTo>
                  <a:pt x="3191" y="1676"/>
                </a:lnTo>
                <a:lnTo>
                  <a:pt x="3136" y="1647"/>
                </a:lnTo>
                <a:lnTo>
                  <a:pt x="3081" y="1618"/>
                </a:lnTo>
                <a:lnTo>
                  <a:pt x="3024" y="1590"/>
                </a:lnTo>
                <a:lnTo>
                  <a:pt x="2966" y="1562"/>
                </a:lnTo>
                <a:lnTo>
                  <a:pt x="2909" y="1535"/>
                </a:lnTo>
                <a:lnTo>
                  <a:pt x="2849" y="1508"/>
                </a:lnTo>
                <a:lnTo>
                  <a:pt x="2789" y="1482"/>
                </a:lnTo>
                <a:lnTo>
                  <a:pt x="2729" y="1457"/>
                </a:lnTo>
                <a:lnTo>
                  <a:pt x="2667" y="1432"/>
                </a:lnTo>
                <a:lnTo>
                  <a:pt x="2605" y="1408"/>
                </a:lnTo>
                <a:lnTo>
                  <a:pt x="2541" y="1385"/>
                </a:lnTo>
                <a:lnTo>
                  <a:pt x="2477" y="1362"/>
                </a:lnTo>
                <a:lnTo>
                  <a:pt x="2412" y="1338"/>
                </a:lnTo>
                <a:lnTo>
                  <a:pt x="2346" y="1317"/>
                </a:lnTo>
                <a:lnTo>
                  <a:pt x="2279" y="1296"/>
                </a:lnTo>
                <a:lnTo>
                  <a:pt x="2212" y="1276"/>
                </a:lnTo>
                <a:lnTo>
                  <a:pt x="2143" y="1256"/>
                </a:lnTo>
                <a:lnTo>
                  <a:pt x="2073" y="1237"/>
                </a:lnTo>
                <a:lnTo>
                  <a:pt x="2002" y="1218"/>
                </a:lnTo>
                <a:lnTo>
                  <a:pt x="1931" y="1201"/>
                </a:lnTo>
                <a:lnTo>
                  <a:pt x="1859" y="1184"/>
                </a:lnTo>
                <a:lnTo>
                  <a:pt x="1785" y="1166"/>
                </a:lnTo>
                <a:lnTo>
                  <a:pt x="1711" y="1151"/>
                </a:lnTo>
                <a:lnTo>
                  <a:pt x="1635" y="1136"/>
                </a:lnTo>
                <a:lnTo>
                  <a:pt x="1559" y="1121"/>
                </a:lnTo>
                <a:lnTo>
                  <a:pt x="1481" y="1108"/>
                </a:lnTo>
                <a:lnTo>
                  <a:pt x="1403" y="1095"/>
                </a:lnTo>
                <a:lnTo>
                  <a:pt x="1324" y="1083"/>
                </a:lnTo>
                <a:lnTo>
                  <a:pt x="1243" y="1071"/>
                </a:lnTo>
                <a:lnTo>
                  <a:pt x="1162" y="1061"/>
                </a:lnTo>
                <a:lnTo>
                  <a:pt x="1078" y="1051"/>
                </a:lnTo>
                <a:lnTo>
                  <a:pt x="995" y="1041"/>
                </a:lnTo>
                <a:lnTo>
                  <a:pt x="910" y="1033"/>
                </a:lnTo>
                <a:lnTo>
                  <a:pt x="824" y="1025"/>
                </a:lnTo>
                <a:lnTo>
                  <a:pt x="737" y="1018"/>
                </a:lnTo>
                <a:lnTo>
                  <a:pt x="649" y="1012"/>
                </a:lnTo>
                <a:lnTo>
                  <a:pt x="560" y="1007"/>
                </a:lnTo>
                <a:lnTo>
                  <a:pt x="470" y="1002"/>
                </a:lnTo>
                <a:lnTo>
                  <a:pt x="378" y="998"/>
                </a:lnTo>
                <a:lnTo>
                  <a:pt x="286" y="996"/>
                </a:lnTo>
                <a:lnTo>
                  <a:pt x="191" y="993"/>
                </a:lnTo>
                <a:lnTo>
                  <a:pt x="97" y="992"/>
                </a:lnTo>
                <a:lnTo>
                  <a:pt x="0" y="992"/>
                </a:lnTo>
                <a:lnTo>
                  <a:pt x="0" y="992"/>
                </a:lnTo>
                <a:lnTo>
                  <a:pt x="14" y="991"/>
                </a:lnTo>
                <a:lnTo>
                  <a:pt x="28" y="988"/>
                </a:lnTo>
                <a:lnTo>
                  <a:pt x="43" y="986"/>
                </a:lnTo>
                <a:lnTo>
                  <a:pt x="59" y="982"/>
                </a:lnTo>
                <a:lnTo>
                  <a:pt x="75" y="978"/>
                </a:lnTo>
                <a:lnTo>
                  <a:pt x="92" y="972"/>
                </a:lnTo>
                <a:lnTo>
                  <a:pt x="127" y="959"/>
                </a:lnTo>
                <a:lnTo>
                  <a:pt x="163" y="944"/>
                </a:lnTo>
                <a:lnTo>
                  <a:pt x="199" y="926"/>
                </a:lnTo>
                <a:lnTo>
                  <a:pt x="237" y="907"/>
                </a:lnTo>
                <a:lnTo>
                  <a:pt x="275" y="887"/>
                </a:lnTo>
                <a:lnTo>
                  <a:pt x="350" y="845"/>
                </a:lnTo>
                <a:lnTo>
                  <a:pt x="421" y="803"/>
                </a:lnTo>
                <a:lnTo>
                  <a:pt x="456" y="785"/>
                </a:lnTo>
                <a:lnTo>
                  <a:pt x="487" y="768"/>
                </a:lnTo>
                <a:lnTo>
                  <a:pt x="516" y="753"/>
                </a:lnTo>
                <a:lnTo>
                  <a:pt x="542" y="742"/>
                </a:lnTo>
                <a:lnTo>
                  <a:pt x="542" y="742"/>
                </a:lnTo>
                <a:lnTo>
                  <a:pt x="639" y="703"/>
                </a:lnTo>
                <a:lnTo>
                  <a:pt x="735" y="666"/>
                </a:lnTo>
                <a:lnTo>
                  <a:pt x="833" y="629"/>
                </a:lnTo>
                <a:lnTo>
                  <a:pt x="930" y="594"/>
                </a:lnTo>
                <a:lnTo>
                  <a:pt x="1028" y="560"/>
                </a:lnTo>
                <a:lnTo>
                  <a:pt x="1126" y="527"/>
                </a:lnTo>
                <a:lnTo>
                  <a:pt x="1225" y="495"/>
                </a:lnTo>
                <a:lnTo>
                  <a:pt x="1324" y="465"/>
                </a:lnTo>
                <a:lnTo>
                  <a:pt x="1423" y="434"/>
                </a:lnTo>
                <a:lnTo>
                  <a:pt x="1523" y="405"/>
                </a:lnTo>
                <a:lnTo>
                  <a:pt x="1623" y="378"/>
                </a:lnTo>
                <a:lnTo>
                  <a:pt x="1724" y="351"/>
                </a:lnTo>
                <a:lnTo>
                  <a:pt x="1823" y="325"/>
                </a:lnTo>
                <a:lnTo>
                  <a:pt x="1925" y="301"/>
                </a:lnTo>
                <a:lnTo>
                  <a:pt x="2026" y="277"/>
                </a:lnTo>
                <a:lnTo>
                  <a:pt x="2127" y="253"/>
                </a:lnTo>
                <a:lnTo>
                  <a:pt x="2127" y="253"/>
                </a:lnTo>
                <a:lnTo>
                  <a:pt x="2257" y="225"/>
                </a:lnTo>
                <a:lnTo>
                  <a:pt x="2389" y="199"/>
                </a:lnTo>
                <a:lnTo>
                  <a:pt x="2520" y="175"/>
                </a:lnTo>
                <a:lnTo>
                  <a:pt x="2653" y="152"/>
                </a:lnTo>
                <a:lnTo>
                  <a:pt x="2786" y="130"/>
                </a:lnTo>
                <a:lnTo>
                  <a:pt x="2919" y="111"/>
                </a:lnTo>
                <a:lnTo>
                  <a:pt x="3052" y="92"/>
                </a:lnTo>
                <a:lnTo>
                  <a:pt x="3187" y="75"/>
                </a:lnTo>
                <a:lnTo>
                  <a:pt x="3322" y="60"/>
                </a:lnTo>
                <a:lnTo>
                  <a:pt x="3457" y="47"/>
                </a:lnTo>
                <a:lnTo>
                  <a:pt x="3592" y="35"/>
                </a:lnTo>
                <a:lnTo>
                  <a:pt x="3728" y="25"/>
                </a:lnTo>
                <a:lnTo>
                  <a:pt x="3864" y="17"/>
                </a:lnTo>
                <a:lnTo>
                  <a:pt x="4001" y="10"/>
                </a:lnTo>
                <a:lnTo>
                  <a:pt x="4138" y="5"/>
                </a:lnTo>
                <a:lnTo>
                  <a:pt x="4274" y="2"/>
                </a:lnTo>
                <a:lnTo>
                  <a:pt x="4411" y="0"/>
                </a:lnTo>
                <a:lnTo>
                  <a:pt x="4548" y="0"/>
                </a:lnTo>
                <a:lnTo>
                  <a:pt x="4685" y="2"/>
                </a:lnTo>
                <a:lnTo>
                  <a:pt x="4822" y="5"/>
                </a:lnTo>
                <a:lnTo>
                  <a:pt x="4959" y="10"/>
                </a:lnTo>
                <a:lnTo>
                  <a:pt x="5096" y="17"/>
                </a:lnTo>
                <a:lnTo>
                  <a:pt x="5234" y="25"/>
                </a:lnTo>
                <a:lnTo>
                  <a:pt x="5371" y="35"/>
                </a:lnTo>
                <a:lnTo>
                  <a:pt x="5507" y="47"/>
                </a:lnTo>
                <a:lnTo>
                  <a:pt x="5645" y="60"/>
                </a:lnTo>
                <a:lnTo>
                  <a:pt x="5781" y="75"/>
                </a:lnTo>
                <a:lnTo>
                  <a:pt x="5918" y="93"/>
                </a:lnTo>
                <a:lnTo>
                  <a:pt x="6054" y="111"/>
                </a:lnTo>
                <a:lnTo>
                  <a:pt x="6190" y="132"/>
                </a:lnTo>
                <a:lnTo>
                  <a:pt x="6326" y="153"/>
                </a:lnTo>
                <a:lnTo>
                  <a:pt x="6462" y="177"/>
                </a:lnTo>
                <a:lnTo>
                  <a:pt x="6597" y="202"/>
                </a:lnTo>
                <a:lnTo>
                  <a:pt x="6731" y="229"/>
                </a:lnTo>
                <a:lnTo>
                  <a:pt x="6866" y="258"/>
                </a:lnTo>
                <a:lnTo>
                  <a:pt x="7000" y="290"/>
                </a:lnTo>
                <a:lnTo>
                  <a:pt x="7134" y="322"/>
                </a:lnTo>
                <a:lnTo>
                  <a:pt x="7266" y="356"/>
                </a:lnTo>
                <a:lnTo>
                  <a:pt x="7398" y="391"/>
                </a:lnTo>
                <a:lnTo>
                  <a:pt x="7531" y="429"/>
                </a:lnTo>
                <a:lnTo>
                  <a:pt x="7662" y="469"/>
                </a:lnTo>
                <a:lnTo>
                  <a:pt x="7792" y="510"/>
                </a:lnTo>
                <a:lnTo>
                  <a:pt x="7922" y="552"/>
                </a:lnTo>
                <a:lnTo>
                  <a:pt x="8052" y="597"/>
                </a:lnTo>
                <a:lnTo>
                  <a:pt x="8181" y="644"/>
                </a:lnTo>
                <a:lnTo>
                  <a:pt x="8308" y="692"/>
                </a:lnTo>
                <a:lnTo>
                  <a:pt x="8435" y="742"/>
                </a:lnTo>
                <a:lnTo>
                  <a:pt x="8561" y="793"/>
                </a:lnTo>
                <a:lnTo>
                  <a:pt x="8686" y="847"/>
                </a:lnTo>
                <a:lnTo>
                  <a:pt x="8811" y="902"/>
                </a:lnTo>
                <a:lnTo>
                  <a:pt x="8935" y="959"/>
                </a:lnTo>
                <a:lnTo>
                  <a:pt x="9057" y="1019"/>
                </a:lnTo>
                <a:lnTo>
                  <a:pt x="9178" y="1079"/>
                </a:lnTo>
                <a:lnTo>
                  <a:pt x="9299" y="1141"/>
                </a:lnTo>
                <a:lnTo>
                  <a:pt x="9419" y="1206"/>
                </a:lnTo>
                <a:lnTo>
                  <a:pt x="9537" y="1272"/>
                </a:lnTo>
                <a:lnTo>
                  <a:pt x="9655" y="1339"/>
                </a:lnTo>
                <a:lnTo>
                  <a:pt x="9771" y="1409"/>
                </a:lnTo>
                <a:lnTo>
                  <a:pt x="9886" y="1480"/>
                </a:lnTo>
                <a:lnTo>
                  <a:pt x="10000" y="1554"/>
                </a:lnTo>
                <a:lnTo>
                  <a:pt x="10113" y="1629"/>
                </a:lnTo>
                <a:lnTo>
                  <a:pt x="10224" y="1706"/>
                </a:lnTo>
                <a:lnTo>
                  <a:pt x="10335" y="1785"/>
                </a:lnTo>
                <a:lnTo>
                  <a:pt x="10443" y="1865"/>
                </a:lnTo>
                <a:lnTo>
                  <a:pt x="10443" y="1865"/>
                </a:lnTo>
                <a:lnTo>
                  <a:pt x="10498" y="1907"/>
                </a:lnTo>
                <a:lnTo>
                  <a:pt x="10551" y="1948"/>
                </a:lnTo>
                <a:lnTo>
                  <a:pt x="10604" y="1990"/>
                </a:lnTo>
                <a:lnTo>
                  <a:pt x="10657" y="2033"/>
                </a:lnTo>
                <a:lnTo>
                  <a:pt x="10709" y="2077"/>
                </a:lnTo>
                <a:lnTo>
                  <a:pt x="10760" y="2121"/>
                </a:lnTo>
                <a:lnTo>
                  <a:pt x="10811" y="2165"/>
                </a:lnTo>
                <a:lnTo>
                  <a:pt x="10862" y="2209"/>
                </a:lnTo>
                <a:lnTo>
                  <a:pt x="10911" y="2255"/>
                </a:lnTo>
                <a:lnTo>
                  <a:pt x="10961" y="2301"/>
                </a:lnTo>
                <a:lnTo>
                  <a:pt x="11010" y="2347"/>
                </a:lnTo>
                <a:lnTo>
                  <a:pt x="11058" y="2394"/>
                </a:lnTo>
                <a:lnTo>
                  <a:pt x="11106" y="2442"/>
                </a:lnTo>
                <a:lnTo>
                  <a:pt x="11152" y="2490"/>
                </a:lnTo>
                <a:lnTo>
                  <a:pt x="11200" y="2538"/>
                </a:lnTo>
                <a:lnTo>
                  <a:pt x="11245" y="2586"/>
                </a:lnTo>
                <a:lnTo>
                  <a:pt x="11291" y="2637"/>
                </a:lnTo>
                <a:lnTo>
                  <a:pt x="11335" y="2686"/>
                </a:lnTo>
                <a:lnTo>
                  <a:pt x="11380" y="2736"/>
                </a:lnTo>
                <a:lnTo>
                  <a:pt x="11423" y="2787"/>
                </a:lnTo>
                <a:lnTo>
                  <a:pt x="11466" y="2839"/>
                </a:lnTo>
                <a:lnTo>
                  <a:pt x="11508" y="2890"/>
                </a:lnTo>
                <a:lnTo>
                  <a:pt x="11550" y="2942"/>
                </a:lnTo>
                <a:lnTo>
                  <a:pt x="11591" y="2996"/>
                </a:lnTo>
                <a:lnTo>
                  <a:pt x="11630" y="3049"/>
                </a:lnTo>
                <a:lnTo>
                  <a:pt x="11670" y="3102"/>
                </a:lnTo>
                <a:lnTo>
                  <a:pt x="11709" y="3157"/>
                </a:lnTo>
                <a:lnTo>
                  <a:pt x="11747" y="3211"/>
                </a:lnTo>
                <a:lnTo>
                  <a:pt x="11784" y="3266"/>
                </a:lnTo>
                <a:lnTo>
                  <a:pt x="11821" y="3321"/>
                </a:lnTo>
                <a:lnTo>
                  <a:pt x="11856" y="3377"/>
                </a:lnTo>
                <a:lnTo>
                  <a:pt x="11892" y="3433"/>
                </a:lnTo>
                <a:lnTo>
                  <a:pt x="11927" y="3490"/>
                </a:lnTo>
                <a:lnTo>
                  <a:pt x="11960" y="3548"/>
                </a:lnTo>
                <a:lnTo>
                  <a:pt x="11993" y="3605"/>
                </a:lnTo>
                <a:lnTo>
                  <a:pt x="12025" y="3663"/>
                </a:lnTo>
                <a:lnTo>
                  <a:pt x="12057" y="3722"/>
                </a:lnTo>
                <a:lnTo>
                  <a:pt x="12087" y="3780"/>
                </a:lnTo>
                <a:lnTo>
                  <a:pt x="12117" y="3839"/>
                </a:lnTo>
                <a:lnTo>
                  <a:pt x="12146" y="3900"/>
                </a:lnTo>
                <a:lnTo>
                  <a:pt x="12174" y="3959"/>
                </a:lnTo>
                <a:lnTo>
                  <a:pt x="12201" y="4019"/>
                </a:lnTo>
                <a:lnTo>
                  <a:pt x="12228" y="4081"/>
                </a:lnTo>
                <a:lnTo>
                  <a:pt x="12253" y="4142"/>
                </a:lnTo>
                <a:lnTo>
                  <a:pt x="12278" y="4203"/>
                </a:lnTo>
                <a:lnTo>
                  <a:pt x="12302" y="4266"/>
                </a:lnTo>
                <a:lnTo>
                  <a:pt x="12325" y="4328"/>
                </a:lnTo>
                <a:lnTo>
                  <a:pt x="12347" y="4391"/>
                </a:lnTo>
                <a:lnTo>
                  <a:pt x="12368" y="4455"/>
                </a:lnTo>
                <a:lnTo>
                  <a:pt x="12388" y="4518"/>
                </a:lnTo>
                <a:lnTo>
                  <a:pt x="12408" y="4582"/>
                </a:lnTo>
                <a:lnTo>
                  <a:pt x="12427" y="4647"/>
                </a:lnTo>
                <a:lnTo>
                  <a:pt x="12444" y="4711"/>
                </a:lnTo>
                <a:lnTo>
                  <a:pt x="12461" y="4777"/>
                </a:lnTo>
                <a:lnTo>
                  <a:pt x="12476" y="4842"/>
                </a:lnTo>
                <a:lnTo>
                  <a:pt x="12491" y="4907"/>
                </a:lnTo>
                <a:lnTo>
                  <a:pt x="12505" y="4974"/>
                </a:lnTo>
                <a:lnTo>
                  <a:pt x="12517" y="5040"/>
                </a:lnTo>
                <a:lnTo>
                  <a:pt x="12529" y="5107"/>
                </a:lnTo>
                <a:lnTo>
                  <a:pt x="12540" y="5175"/>
                </a:lnTo>
                <a:lnTo>
                  <a:pt x="12550" y="5242"/>
                </a:lnTo>
                <a:lnTo>
                  <a:pt x="12558" y="5309"/>
                </a:lnTo>
                <a:lnTo>
                  <a:pt x="12566" y="5378"/>
                </a:lnTo>
                <a:lnTo>
                  <a:pt x="12574" y="5446"/>
                </a:lnTo>
                <a:lnTo>
                  <a:pt x="12574" y="5446"/>
                </a:lnTo>
                <a:lnTo>
                  <a:pt x="12578" y="5497"/>
                </a:lnTo>
                <a:lnTo>
                  <a:pt x="12582" y="5547"/>
                </a:lnTo>
                <a:lnTo>
                  <a:pt x="12585" y="5597"/>
                </a:lnTo>
                <a:lnTo>
                  <a:pt x="12587" y="5647"/>
                </a:lnTo>
                <a:lnTo>
                  <a:pt x="12589" y="5698"/>
                </a:lnTo>
                <a:lnTo>
                  <a:pt x="12590" y="5748"/>
                </a:lnTo>
                <a:lnTo>
                  <a:pt x="12590" y="5797"/>
                </a:lnTo>
                <a:lnTo>
                  <a:pt x="12590" y="5847"/>
                </a:lnTo>
                <a:lnTo>
                  <a:pt x="12588" y="5947"/>
                </a:lnTo>
                <a:lnTo>
                  <a:pt x="12584" y="6046"/>
                </a:lnTo>
                <a:lnTo>
                  <a:pt x="12577" y="6144"/>
                </a:lnTo>
                <a:lnTo>
                  <a:pt x="12567" y="6243"/>
                </a:lnTo>
                <a:lnTo>
                  <a:pt x="12556" y="6341"/>
                </a:lnTo>
                <a:lnTo>
                  <a:pt x="12543" y="6439"/>
                </a:lnTo>
                <a:lnTo>
                  <a:pt x="12528" y="6536"/>
                </a:lnTo>
                <a:lnTo>
                  <a:pt x="12511" y="6633"/>
                </a:lnTo>
                <a:lnTo>
                  <a:pt x="12492" y="6729"/>
                </a:lnTo>
                <a:lnTo>
                  <a:pt x="12471" y="6826"/>
                </a:lnTo>
                <a:lnTo>
                  <a:pt x="12448" y="6922"/>
                </a:lnTo>
                <a:lnTo>
                  <a:pt x="12424" y="7018"/>
                </a:lnTo>
                <a:lnTo>
                  <a:pt x="12398" y="7113"/>
                </a:lnTo>
                <a:lnTo>
                  <a:pt x="12369" y="7208"/>
                </a:lnTo>
                <a:lnTo>
                  <a:pt x="12340" y="7303"/>
                </a:lnTo>
                <a:lnTo>
                  <a:pt x="12309" y="7396"/>
                </a:lnTo>
                <a:lnTo>
                  <a:pt x="12276" y="7490"/>
                </a:lnTo>
                <a:lnTo>
                  <a:pt x="12243" y="7583"/>
                </a:lnTo>
                <a:lnTo>
                  <a:pt x="12207" y="7676"/>
                </a:lnTo>
                <a:lnTo>
                  <a:pt x="12170" y="7768"/>
                </a:lnTo>
                <a:lnTo>
                  <a:pt x="12133" y="7861"/>
                </a:lnTo>
                <a:lnTo>
                  <a:pt x="12094" y="7952"/>
                </a:lnTo>
                <a:lnTo>
                  <a:pt x="12054" y="8044"/>
                </a:lnTo>
                <a:lnTo>
                  <a:pt x="12013" y="8134"/>
                </a:lnTo>
                <a:lnTo>
                  <a:pt x="11971" y="8225"/>
                </a:lnTo>
                <a:lnTo>
                  <a:pt x="11928" y="8315"/>
                </a:lnTo>
                <a:lnTo>
                  <a:pt x="11884" y="8405"/>
                </a:lnTo>
                <a:lnTo>
                  <a:pt x="11839" y="8493"/>
                </a:lnTo>
                <a:lnTo>
                  <a:pt x="11839" y="8493"/>
                </a:lnTo>
                <a:close/>
              </a:path>
            </a:pathLst>
          </a:custGeom>
          <a:solidFill>
            <a:srgbClr val="FF9900"/>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Oval 31"/>
          <p:cNvSpPr/>
          <p:nvPr/>
        </p:nvSpPr>
        <p:spPr>
          <a:xfrm>
            <a:off x="3308977" y="3247852"/>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Black" panose="020B0A04020102020204" pitchFamily="34" charset="0"/>
              </a:rPr>
              <a:t>2</a:t>
            </a:r>
            <a:endParaRPr lang="en-US" b="1" dirty="0">
              <a:latin typeface="Arial Black" panose="020B0A04020102020204" pitchFamily="34" charset="0"/>
            </a:endParaRPr>
          </a:p>
        </p:txBody>
      </p:sp>
      <p:sp>
        <p:nvSpPr>
          <p:cNvPr id="33" name="Oval 32"/>
          <p:cNvSpPr/>
          <p:nvPr/>
        </p:nvSpPr>
        <p:spPr>
          <a:xfrm>
            <a:off x="2813189" y="1910133"/>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1</a:t>
            </a:r>
          </a:p>
        </p:txBody>
      </p:sp>
      <p:sp>
        <p:nvSpPr>
          <p:cNvPr id="34" name="Oval 33"/>
          <p:cNvSpPr/>
          <p:nvPr/>
        </p:nvSpPr>
        <p:spPr>
          <a:xfrm>
            <a:off x="2052895" y="4047285"/>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3</a:t>
            </a:r>
          </a:p>
        </p:txBody>
      </p:sp>
      <p:sp>
        <p:nvSpPr>
          <p:cNvPr id="35" name="Oval 34"/>
          <p:cNvSpPr/>
          <p:nvPr/>
        </p:nvSpPr>
        <p:spPr>
          <a:xfrm>
            <a:off x="843182" y="3247852"/>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4</a:t>
            </a:r>
          </a:p>
        </p:txBody>
      </p:sp>
      <p:sp>
        <p:nvSpPr>
          <p:cNvPr id="36" name="Oval 35"/>
          <p:cNvSpPr/>
          <p:nvPr/>
        </p:nvSpPr>
        <p:spPr>
          <a:xfrm>
            <a:off x="1256958" y="1910133"/>
            <a:ext cx="368693" cy="348953"/>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Black" panose="020B0A04020102020204" pitchFamily="34" charset="0"/>
              </a:rPr>
              <a:t>5</a:t>
            </a:r>
          </a:p>
        </p:txBody>
      </p:sp>
      <p:pic>
        <p:nvPicPr>
          <p:cNvPr id="37" name="Ellipse 256"/>
          <p:cNvPicPr>
            <a:picLocks noChangeArrowheads="1"/>
          </p:cNvPicPr>
          <p:nvPr/>
        </p:nvPicPr>
        <p:blipFill>
          <a:blip r:embed="rId2">
            <a:lum bright="60000"/>
            <a:extLst>
              <a:ext uri="{28A0092B-C50C-407E-A947-70E740481C1C}">
                <a14:useLocalDpi xmlns:a14="http://schemas.microsoft.com/office/drawing/2010/main" val="0"/>
              </a:ext>
            </a:extLst>
          </a:blip>
          <a:srcRect/>
          <a:stretch>
            <a:fillRect/>
          </a:stretch>
        </p:blipFill>
        <p:spPr bwMode="auto">
          <a:xfrm>
            <a:off x="586042" y="4598007"/>
            <a:ext cx="3305211" cy="45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369"/>
          <p:cNvSpPr txBox="1">
            <a:spLocks noChangeArrowheads="1"/>
          </p:cNvSpPr>
          <p:nvPr/>
        </p:nvSpPr>
        <p:spPr bwMode="auto">
          <a:xfrm>
            <a:off x="1074838" y="4598007"/>
            <a:ext cx="2324809" cy="319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noProof="1">
              <a:solidFill>
                <a:srgbClr val="FFFFFF"/>
              </a:solidFill>
              <a:latin typeface="Calibri" pitchFamily="34" charset="0"/>
              <a:ea typeface="MS PGothic" pitchFamily="34" charset="-128"/>
            </a:endParaRPr>
          </a:p>
        </p:txBody>
      </p:sp>
      <p:sp>
        <p:nvSpPr>
          <p:cNvPr id="40" name="Rounded Rectangle 39"/>
          <p:cNvSpPr/>
          <p:nvPr/>
        </p:nvSpPr>
        <p:spPr>
          <a:xfrm>
            <a:off x="4205720" y="2071524"/>
            <a:ext cx="4252480" cy="498465"/>
          </a:xfrm>
          <a:prstGeom prst="roundRect">
            <a:avLst>
              <a:gd name="adj" fmla="val 13209"/>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smtClean="0">
                <a:effectLst>
                  <a:outerShdw blurRad="38100" dist="38100" dir="2700000" algn="tl">
                    <a:srgbClr val="000000">
                      <a:alpha val="43137"/>
                    </a:srgbClr>
                  </a:outerShdw>
                </a:effectLst>
              </a:rPr>
              <a:t>Coordination from telco’s </a:t>
            </a:r>
          </a:p>
          <a:p>
            <a:r>
              <a:rPr lang="en-US" sz="1600" b="1" cap="small" dirty="0" smtClean="0">
                <a:effectLst>
                  <a:outerShdw blurRad="38100" dist="38100" dir="2700000" algn="tl">
                    <a:srgbClr val="000000">
                      <a:alpha val="43137"/>
                    </a:srgbClr>
                  </a:outerShdw>
                </a:effectLst>
              </a:rPr>
              <a:t>(service provider) </a:t>
            </a:r>
            <a:endParaRPr lang="en-US" sz="1600" b="1" cap="small" dirty="0">
              <a:effectLst>
                <a:outerShdw blurRad="38100" dist="38100" dir="2700000" algn="tl">
                  <a:srgbClr val="000000">
                    <a:alpha val="43137"/>
                  </a:srgbClr>
                </a:outerShdw>
              </a:effectLst>
            </a:endParaRPr>
          </a:p>
        </p:txBody>
      </p:sp>
      <p:sp>
        <p:nvSpPr>
          <p:cNvPr id="41" name="Oval 40"/>
          <p:cNvSpPr/>
          <p:nvPr/>
        </p:nvSpPr>
        <p:spPr>
          <a:xfrm>
            <a:off x="4277796" y="2187558"/>
            <a:ext cx="281466" cy="266396"/>
          </a:xfrm>
          <a:prstGeom prst="ellipse">
            <a:avLst/>
          </a:prstGeom>
          <a:no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2</a:t>
            </a:r>
            <a:endParaRPr lang="en-US" sz="1600" b="1" dirty="0">
              <a:latin typeface="Arial Black" panose="020B0A04020102020204" pitchFamily="34" charset="0"/>
            </a:endParaRPr>
          </a:p>
        </p:txBody>
      </p:sp>
      <p:sp>
        <p:nvSpPr>
          <p:cNvPr id="43" name="Rounded Rectangle 42"/>
          <p:cNvSpPr/>
          <p:nvPr/>
        </p:nvSpPr>
        <p:spPr>
          <a:xfrm>
            <a:off x="4205720" y="2771448"/>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a:effectLst>
                  <a:outerShdw blurRad="38100" dist="38100" dir="2700000" algn="tl">
                    <a:srgbClr val="000000">
                      <a:alpha val="43137"/>
                    </a:srgbClr>
                  </a:outerShdw>
                </a:effectLst>
              </a:rPr>
              <a:t>Coordination from </a:t>
            </a:r>
            <a:r>
              <a:rPr lang="en-US" sz="1600" b="1" cap="small" dirty="0" smtClean="0">
                <a:effectLst>
                  <a:outerShdw blurRad="38100" dist="38100" dir="2700000" algn="tl">
                    <a:srgbClr val="000000">
                      <a:alpha val="43137"/>
                    </a:srgbClr>
                  </a:outerShdw>
                </a:effectLst>
              </a:rPr>
              <a:t>telco’s technology partner</a:t>
            </a:r>
            <a:endParaRPr lang="en-US" sz="1600" b="1" cap="small" dirty="0">
              <a:effectLst>
                <a:outerShdw blurRad="38100" dist="38100" dir="2700000" algn="tl">
                  <a:srgbClr val="000000">
                    <a:alpha val="43137"/>
                  </a:srgbClr>
                </a:outerShdw>
              </a:effectLst>
            </a:endParaRPr>
          </a:p>
        </p:txBody>
      </p:sp>
      <p:sp>
        <p:nvSpPr>
          <p:cNvPr id="44" name="Oval 43"/>
          <p:cNvSpPr/>
          <p:nvPr/>
        </p:nvSpPr>
        <p:spPr>
          <a:xfrm>
            <a:off x="4277796" y="2887482"/>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3</a:t>
            </a:r>
            <a:endParaRPr lang="en-US" sz="1600" b="1" dirty="0">
              <a:latin typeface="Arial Black" panose="020B0A04020102020204" pitchFamily="34" charset="0"/>
            </a:endParaRPr>
          </a:p>
        </p:txBody>
      </p:sp>
      <p:sp>
        <p:nvSpPr>
          <p:cNvPr id="46" name="Rounded Rectangle 45"/>
          <p:cNvSpPr/>
          <p:nvPr/>
        </p:nvSpPr>
        <p:spPr>
          <a:xfrm>
            <a:off x="4205720" y="3471371"/>
            <a:ext cx="4252480" cy="498465"/>
          </a:xfrm>
          <a:prstGeom prst="roundRect">
            <a:avLst>
              <a:gd name="adj" fmla="val 13209"/>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err="1" smtClean="0">
                <a:effectLst>
                  <a:outerShdw blurRad="38100" dist="38100" dir="2700000" algn="tl">
                    <a:srgbClr val="000000">
                      <a:alpha val="43137"/>
                    </a:srgbClr>
                  </a:outerShdw>
                </a:effectLst>
              </a:rPr>
              <a:t>Salihin</a:t>
            </a:r>
            <a:r>
              <a:rPr lang="en-US" sz="1600" b="1" cap="small" dirty="0" smtClean="0">
                <a:effectLst>
                  <a:outerShdw blurRad="38100" dist="38100" dir="2700000" algn="tl">
                    <a:srgbClr val="000000">
                      <a:alpha val="43137"/>
                    </a:srgbClr>
                  </a:outerShdw>
                </a:effectLst>
              </a:rPr>
              <a:t> – subject matter expert (SME)</a:t>
            </a:r>
            <a:endParaRPr lang="en-US" sz="1600" b="1" cap="small" dirty="0">
              <a:effectLst>
                <a:outerShdw blurRad="38100" dist="38100" dir="2700000" algn="tl">
                  <a:srgbClr val="000000">
                    <a:alpha val="43137"/>
                  </a:srgbClr>
                </a:outerShdw>
              </a:effectLst>
            </a:endParaRPr>
          </a:p>
        </p:txBody>
      </p:sp>
      <p:sp>
        <p:nvSpPr>
          <p:cNvPr id="47" name="Oval 46"/>
          <p:cNvSpPr/>
          <p:nvPr/>
        </p:nvSpPr>
        <p:spPr>
          <a:xfrm>
            <a:off x="4277796" y="3587405"/>
            <a:ext cx="281466" cy="266396"/>
          </a:xfrm>
          <a:prstGeom prst="ellipse">
            <a:avLst/>
          </a:prstGeom>
          <a:solidFill>
            <a:srgbClr val="0070C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4</a:t>
            </a:r>
            <a:endParaRPr lang="en-US" sz="1600" b="1" dirty="0">
              <a:latin typeface="Arial Black" panose="020B0A04020102020204" pitchFamily="34" charset="0"/>
            </a:endParaRPr>
          </a:p>
        </p:txBody>
      </p:sp>
      <p:sp>
        <p:nvSpPr>
          <p:cNvPr id="49" name="Rounded Rectangle 48"/>
          <p:cNvSpPr/>
          <p:nvPr/>
        </p:nvSpPr>
        <p:spPr>
          <a:xfrm>
            <a:off x="4205720" y="4171295"/>
            <a:ext cx="4252480" cy="498465"/>
          </a:xfrm>
          <a:prstGeom prst="roundRect">
            <a:avLst>
              <a:gd name="adj" fmla="val 13209"/>
            </a:avLst>
          </a:prstGeom>
          <a:solidFill>
            <a:srgbClr val="FF99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r>
              <a:rPr lang="en-US" sz="1600" b="1" cap="small" dirty="0" smtClean="0">
                <a:effectLst>
                  <a:outerShdw blurRad="38100" dist="38100" dir="2700000" algn="tl">
                    <a:srgbClr val="000000">
                      <a:alpha val="43137"/>
                    </a:srgbClr>
                  </a:outerShdw>
                </a:effectLst>
              </a:rPr>
              <a:t>FR </a:t>
            </a:r>
            <a:r>
              <a:rPr lang="en-US" sz="1600" b="1" cap="small" dirty="0" err="1" smtClean="0">
                <a:effectLst>
                  <a:outerShdw blurRad="38100" dist="38100" dir="2700000" algn="tl">
                    <a:srgbClr val="000000">
                      <a:alpha val="43137"/>
                    </a:srgbClr>
                  </a:outerShdw>
                </a:effectLst>
              </a:rPr>
              <a:t>Mutiara</a:t>
            </a:r>
            <a:r>
              <a:rPr lang="en-US" sz="1600" b="1" cap="small" dirty="0" smtClean="0">
                <a:effectLst>
                  <a:outerShdw blurRad="38100" dist="38100" dir="2700000" algn="tl">
                    <a:srgbClr val="000000">
                      <a:alpha val="43137"/>
                    </a:srgbClr>
                  </a:outerShdw>
                </a:effectLst>
              </a:rPr>
              <a:t> – Project management consultant (PMC)</a:t>
            </a:r>
            <a:endParaRPr lang="en-US" sz="1600" b="1" cap="small" dirty="0">
              <a:effectLst>
                <a:outerShdw blurRad="38100" dist="38100" dir="2700000" algn="tl">
                  <a:srgbClr val="000000">
                    <a:alpha val="43137"/>
                  </a:srgbClr>
                </a:outerShdw>
              </a:effectLst>
            </a:endParaRPr>
          </a:p>
        </p:txBody>
      </p:sp>
      <p:sp>
        <p:nvSpPr>
          <p:cNvPr id="50" name="Oval 49"/>
          <p:cNvSpPr/>
          <p:nvPr/>
        </p:nvSpPr>
        <p:spPr>
          <a:xfrm>
            <a:off x="4277796" y="4287329"/>
            <a:ext cx="281466" cy="266396"/>
          </a:xfrm>
          <a:prstGeom prst="ellipse">
            <a:avLst/>
          </a:prstGeom>
          <a:solidFill>
            <a:srgbClr val="FF9900"/>
          </a:solidFill>
          <a:ln w="28575">
            <a:solidFill>
              <a:schemeClr val="bg1"/>
            </a:solidFill>
          </a:ln>
          <a:effectLst>
            <a:outerShdw blurRad="508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latin typeface="Arial Black" panose="020B0A04020102020204" pitchFamily="34" charset="0"/>
              </a:rPr>
              <a:t>5</a:t>
            </a:r>
            <a:endParaRPr lang="en-US" sz="1600" b="1" dirty="0">
              <a:latin typeface="Arial Black" panose="020B0A04020102020204" pitchFamily="34" charset="0"/>
            </a:endParaRPr>
          </a:p>
        </p:txBody>
      </p:sp>
      <p:sp>
        <p:nvSpPr>
          <p:cNvPr id="3" name="Rectangle 2"/>
          <p:cNvSpPr/>
          <p:nvPr/>
        </p:nvSpPr>
        <p:spPr>
          <a:xfrm>
            <a:off x="297618" y="5112603"/>
            <a:ext cx="8523287" cy="830997"/>
          </a:xfrm>
          <a:prstGeom prst="rect">
            <a:avLst/>
          </a:prstGeom>
        </p:spPr>
        <p:txBody>
          <a:bodyPr wrap="square">
            <a:spAutoFit/>
          </a:bodyPr>
          <a:lstStyle/>
          <a:p>
            <a:pPr algn="just"/>
            <a:r>
              <a:rPr lang="en-MY" altLang="en-US" sz="1600" dirty="0"/>
              <a:t>We have long believed that, over the long term, no institution, idea, or effort of real consequence is ever successful on its own; the most impactful efforts are those approached collaboratively and achieved through close partnership.</a:t>
            </a:r>
          </a:p>
        </p:txBody>
      </p:sp>
    </p:spTree>
    <p:extLst>
      <p:ext uri="{BB962C8B-B14F-4D97-AF65-F5344CB8AC3E}">
        <p14:creationId xmlns:p14="http://schemas.microsoft.com/office/powerpoint/2010/main" val="902546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2209800"/>
            <a:ext cx="5181599" cy="584775"/>
          </a:xfrm>
          <a:prstGeom prst="rect">
            <a:avLst/>
          </a:prstGeom>
          <a:noFill/>
        </p:spPr>
        <p:txBody>
          <a:bodyPr wrap="square" rtlCol="0">
            <a:spAutoFit/>
          </a:bodyPr>
          <a:lstStyle/>
          <a:p>
            <a:pPr algn="ctr"/>
            <a:r>
              <a:rPr lang="en-US" sz="3200" b="1" dirty="0" smtClean="0"/>
              <a:t>SPS TRAINING  MODULE</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2201127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457199" y="0"/>
            <a:ext cx="7690597"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What is </a:t>
            </a:r>
            <a:r>
              <a:rPr lang="en-US" sz="2000" dirty="0" err="1" smtClean="0">
                <a:solidFill>
                  <a:schemeClr val="tx1"/>
                </a:solidFill>
                <a:latin typeface="Arial Black"/>
              </a:rPr>
              <a:t>sps</a:t>
            </a:r>
            <a:r>
              <a:rPr lang="en-US" sz="2000" dirty="0" smtClean="0">
                <a:solidFill>
                  <a:schemeClr val="tx1"/>
                </a:solidFill>
                <a:latin typeface="Arial Black"/>
              </a:rPr>
              <a:t>?</a:t>
            </a:r>
            <a:endParaRPr lang="en-MY" sz="2000" dirty="0">
              <a:solidFill>
                <a:schemeClr val="tx1"/>
              </a:solidFill>
              <a:latin typeface="Arial Black"/>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1222144"/>
            <a:ext cx="9058663" cy="3959456"/>
          </a:xfrm>
          <a:prstGeom prst="rect">
            <a:avLst/>
          </a:prstGeom>
        </p:spPr>
      </p:pic>
      <p:sp>
        <p:nvSpPr>
          <p:cNvPr id="11" name="Rectangle 10"/>
          <p:cNvSpPr/>
          <p:nvPr/>
        </p:nvSpPr>
        <p:spPr>
          <a:xfrm>
            <a:off x="304800" y="4648200"/>
            <a:ext cx="2204197" cy="10667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14" name="Content Placeholder 4"/>
          <p:cNvSpPr>
            <a:spLocks noGrp="1"/>
          </p:cNvSpPr>
          <p:nvPr>
            <p:ph sz="quarter" idx="1"/>
          </p:nvPr>
        </p:nvSpPr>
        <p:spPr>
          <a:xfrm>
            <a:off x="375397" y="4721530"/>
            <a:ext cx="2286000" cy="1374470"/>
          </a:xfrm>
          <a:solidFill>
            <a:schemeClr val="accent2"/>
          </a:solidFill>
        </p:spPr>
        <p:style>
          <a:lnRef idx="1">
            <a:schemeClr val="accent5"/>
          </a:lnRef>
          <a:fillRef idx="2">
            <a:schemeClr val="accent5"/>
          </a:fillRef>
          <a:effectRef idx="1">
            <a:schemeClr val="accent5"/>
          </a:effectRef>
          <a:fontRef idx="minor">
            <a:schemeClr val="dk1"/>
          </a:fontRef>
        </p:style>
        <p:txBody>
          <a:bodyPr>
            <a:noAutofit/>
          </a:bodyPr>
          <a:lstStyle/>
          <a:p>
            <a:pPr marL="285750" lvl="0" indent="-285750">
              <a:buFont typeface="Arial" panose="020B0604020202020204" pitchFamily="34" charset="0"/>
              <a:buChar char="•"/>
            </a:pPr>
            <a:r>
              <a:rPr lang="en-US" sz="1400" dirty="0">
                <a:solidFill>
                  <a:schemeClr val="bg1"/>
                </a:solidFill>
                <a:ea typeface="Calibri"/>
                <a:cs typeface="Calibri"/>
                <a:sym typeface="Calibri"/>
              </a:rPr>
              <a:t>Equip PI1M Centre </a:t>
            </a:r>
            <a:r>
              <a:rPr lang="en-US" sz="1400" dirty="0" smtClean="0">
                <a:solidFill>
                  <a:schemeClr val="bg1"/>
                </a:solidFill>
                <a:ea typeface="Calibri"/>
                <a:cs typeface="Calibri"/>
                <a:sym typeface="Calibri"/>
              </a:rPr>
              <a:t>with </a:t>
            </a:r>
            <a:r>
              <a:rPr lang="en-US" sz="1400" b="1" dirty="0" smtClean="0">
                <a:solidFill>
                  <a:schemeClr val="bg1"/>
                </a:solidFill>
                <a:ea typeface="Calibri"/>
                <a:cs typeface="Calibri"/>
                <a:sym typeface="Calibri"/>
              </a:rPr>
              <a:t>comprehensive </a:t>
            </a:r>
            <a:r>
              <a:rPr lang="en-US" sz="1400" b="1" dirty="0">
                <a:solidFill>
                  <a:schemeClr val="bg1"/>
                </a:solidFill>
                <a:ea typeface="Calibri"/>
                <a:cs typeface="Calibri"/>
                <a:sym typeface="Calibri"/>
              </a:rPr>
              <a:t>SOFTWARE</a:t>
            </a:r>
            <a:r>
              <a:rPr lang="en-US" sz="1400" dirty="0">
                <a:solidFill>
                  <a:schemeClr val="bg1"/>
                </a:solidFill>
                <a:ea typeface="Calibri"/>
                <a:cs typeface="Calibri"/>
                <a:sym typeface="Calibri"/>
              </a:rPr>
              <a:t> &amp; </a:t>
            </a:r>
            <a:r>
              <a:rPr lang="en-US" sz="1400" b="1" dirty="0">
                <a:solidFill>
                  <a:schemeClr val="bg1"/>
                </a:solidFill>
                <a:ea typeface="Calibri"/>
                <a:cs typeface="Calibri"/>
                <a:sym typeface="Calibri"/>
              </a:rPr>
              <a:t>FREE TRAININGS</a:t>
            </a:r>
            <a:r>
              <a:rPr lang="en-US" sz="1400" dirty="0">
                <a:solidFill>
                  <a:schemeClr val="bg1"/>
                </a:solidFill>
                <a:ea typeface="Calibri"/>
                <a:cs typeface="Calibri"/>
                <a:sym typeface="Calibri"/>
              </a:rPr>
              <a:t> of high value added accounting software.</a:t>
            </a:r>
          </a:p>
        </p:txBody>
      </p:sp>
      <p:sp>
        <p:nvSpPr>
          <p:cNvPr id="22" name="Rectangle 21"/>
          <p:cNvSpPr/>
          <p:nvPr/>
        </p:nvSpPr>
        <p:spPr>
          <a:xfrm>
            <a:off x="2895600" y="4876801"/>
            <a:ext cx="2204197" cy="106679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23" name="Content Placeholder 4"/>
          <p:cNvSpPr txBox="1">
            <a:spLocks/>
          </p:cNvSpPr>
          <p:nvPr/>
        </p:nvSpPr>
        <p:spPr bwMode="auto">
          <a:xfrm>
            <a:off x="3042397" y="4953000"/>
            <a:ext cx="2514600" cy="1145870"/>
          </a:xfrm>
          <a:prstGeom prst="rect">
            <a:avLst/>
          </a:prstGeom>
          <a:solidFill>
            <a:schemeClr val="accent2"/>
          </a:solidFill>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85750" indent="-285750">
              <a:buFont typeface="Arial" panose="020B0604020202020204" pitchFamily="34" charset="0"/>
              <a:buChar char="•"/>
            </a:pPr>
            <a:r>
              <a:rPr lang="en-US" sz="1400" dirty="0">
                <a:solidFill>
                  <a:schemeClr val="bg1"/>
                </a:solidFill>
                <a:ea typeface="Calibri"/>
                <a:cs typeface="Calibri"/>
                <a:sym typeface="Calibri"/>
              </a:rPr>
              <a:t>Groom &amp; nurture a </a:t>
            </a:r>
            <a:r>
              <a:rPr lang="en-US" sz="1400" b="1" dirty="0">
                <a:solidFill>
                  <a:schemeClr val="bg1"/>
                </a:solidFill>
                <a:ea typeface="Calibri"/>
                <a:cs typeface="Calibri"/>
                <a:sym typeface="Calibri"/>
              </a:rPr>
              <a:t>FINANCIAL, MANAGEMENT &amp; BUSINESS SOUND</a:t>
            </a:r>
            <a:r>
              <a:rPr lang="en-US" sz="1400" dirty="0">
                <a:solidFill>
                  <a:schemeClr val="bg1"/>
                </a:solidFill>
                <a:ea typeface="Calibri"/>
                <a:cs typeface="Calibri"/>
                <a:sym typeface="Calibri"/>
              </a:rPr>
              <a:t> entrepreneurs in underserved areas.</a:t>
            </a:r>
          </a:p>
        </p:txBody>
      </p:sp>
      <p:sp>
        <p:nvSpPr>
          <p:cNvPr id="24" name="Rectangle 23"/>
          <p:cNvSpPr/>
          <p:nvPr/>
        </p:nvSpPr>
        <p:spPr>
          <a:xfrm>
            <a:off x="5709397" y="5181600"/>
            <a:ext cx="2204197" cy="67709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solidFill>
                <a:schemeClr val="tx1"/>
              </a:solidFill>
              <a:latin typeface="Open Sans Light"/>
            </a:endParaRPr>
          </a:p>
        </p:txBody>
      </p:sp>
      <p:sp>
        <p:nvSpPr>
          <p:cNvPr id="25" name="Content Placeholder 4"/>
          <p:cNvSpPr txBox="1">
            <a:spLocks/>
          </p:cNvSpPr>
          <p:nvPr/>
        </p:nvSpPr>
        <p:spPr bwMode="auto">
          <a:xfrm>
            <a:off x="5861797" y="5278009"/>
            <a:ext cx="2286000" cy="817991"/>
          </a:xfrm>
          <a:prstGeom prst="rect">
            <a:avLst/>
          </a:prstGeom>
          <a:solidFill>
            <a:schemeClr val="accent2"/>
          </a:solidFill>
          <a:extLst/>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charset="0"/>
              <a:buChar char="•"/>
              <a:defRPr sz="3200" kern="1200">
                <a:solidFill>
                  <a:schemeClr val="dk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dk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dk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285750" indent="-285750">
              <a:buFont typeface="Arial" panose="020B0604020202020204" pitchFamily="34" charset="0"/>
              <a:buChar char="•"/>
            </a:pPr>
            <a:r>
              <a:rPr lang="en-US" sz="1400" dirty="0">
                <a:solidFill>
                  <a:schemeClr val="bg1"/>
                </a:solidFill>
                <a:sym typeface="Calibri"/>
              </a:rPr>
              <a:t>Increase </a:t>
            </a:r>
            <a:r>
              <a:rPr lang="en-US" sz="1400" b="1" dirty="0">
                <a:solidFill>
                  <a:schemeClr val="bg1"/>
                </a:solidFill>
                <a:sym typeface="Calibri"/>
              </a:rPr>
              <a:t>PI1M BUSINESS RELEVANCY</a:t>
            </a:r>
            <a:r>
              <a:rPr lang="en-US" sz="1400" dirty="0">
                <a:solidFill>
                  <a:schemeClr val="bg1"/>
                </a:solidFill>
                <a:sym typeface="Calibri"/>
              </a:rPr>
              <a:t> to its respective communities.</a:t>
            </a:r>
            <a:endParaRPr lang="en-MY" sz="1400" dirty="0">
              <a:solidFill>
                <a:schemeClr val="bg1"/>
              </a:solidFill>
            </a:endParaRPr>
          </a:p>
        </p:txBody>
      </p:sp>
    </p:spTree>
    <p:extLst>
      <p:ext uri="{BB962C8B-B14F-4D97-AF65-F5344CB8AC3E}">
        <p14:creationId xmlns:p14="http://schemas.microsoft.com/office/powerpoint/2010/main" val="23044800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ight Arrow 72"/>
          <p:cNvSpPr/>
          <p:nvPr/>
        </p:nvSpPr>
        <p:spPr>
          <a:xfrm rot="10800000">
            <a:off x="4414098" y="5503991"/>
            <a:ext cx="714209" cy="43960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22" name="Right Arrow 21"/>
          <p:cNvSpPr/>
          <p:nvPr/>
        </p:nvSpPr>
        <p:spPr>
          <a:xfrm>
            <a:off x="4419599" y="1359618"/>
            <a:ext cx="714209" cy="383907"/>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8" name="Bent-Up Arrow 67"/>
          <p:cNvSpPr/>
          <p:nvPr/>
        </p:nvSpPr>
        <p:spPr>
          <a:xfrm rot="10800000" flipH="1">
            <a:off x="6934200" y="1421588"/>
            <a:ext cx="1284843" cy="808754"/>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7" name="Bent-Up Arrow 66"/>
          <p:cNvSpPr/>
          <p:nvPr/>
        </p:nvSpPr>
        <p:spPr>
          <a:xfrm flipH="1">
            <a:off x="1199936" y="4971520"/>
            <a:ext cx="1367190" cy="947765"/>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6" name="Bent-Up Arrow 65"/>
          <p:cNvSpPr/>
          <p:nvPr/>
        </p:nvSpPr>
        <p:spPr>
          <a:xfrm rot="16200000" flipH="1">
            <a:off x="7024938" y="4880782"/>
            <a:ext cx="961525" cy="1143001"/>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65" name="Bent-Up Arrow 64"/>
          <p:cNvSpPr/>
          <p:nvPr/>
        </p:nvSpPr>
        <p:spPr>
          <a:xfrm rot="5400000" flipH="1">
            <a:off x="1493921" y="1217108"/>
            <a:ext cx="974558" cy="1219200"/>
          </a:xfrm>
          <a:prstGeom prst="bentUp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sp>
        <p:nvSpPr>
          <p:cNvPr id="14" name="Rounded Rectangle 13"/>
          <p:cNvSpPr/>
          <p:nvPr/>
        </p:nvSpPr>
        <p:spPr>
          <a:xfrm>
            <a:off x="2667000" y="990600"/>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71"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1135" y="1143000"/>
            <a:ext cx="502959" cy="26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4396" y="1143000"/>
            <a:ext cx="849266" cy="269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 descr="C:\Users\User\Desktop\Pusat Internet 1 Malaysia_files\image0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643" t="15922" r="5322"/>
          <a:stretch/>
        </p:blipFill>
        <p:spPr bwMode="auto">
          <a:xfrm>
            <a:off x="2944396" y="1421588"/>
            <a:ext cx="1389698" cy="6438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3" name="Rectangle 11"/>
          <p:cNvSpPr>
            <a:spLocks noChangeArrowheads="1"/>
          </p:cNvSpPr>
          <p:nvPr/>
        </p:nvSpPr>
        <p:spPr bwMode="auto">
          <a:xfrm>
            <a:off x="2944396" y="2061315"/>
            <a:ext cx="138969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Rural Community</a:t>
            </a:r>
            <a:endParaRPr lang="en-US" altLang="en-US" sz="1200" b="1" dirty="0"/>
          </a:p>
        </p:txBody>
      </p:sp>
      <p:sp>
        <p:nvSpPr>
          <p:cNvPr id="37" name="Title 1"/>
          <p:cNvSpPr txBox="1">
            <a:spLocks/>
          </p:cNvSpPr>
          <p:nvPr/>
        </p:nvSpPr>
        <p:spPr>
          <a:xfrm>
            <a:off x="457199" y="0"/>
            <a:ext cx="8568021"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Community content enhancement  framework </a:t>
            </a:r>
            <a:endParaRPr lang="en-MY" sz="2000" dirty="0">
              <a:solidFill>
                <a:schemeClr val="tx1"/>
              </a:solidFill>
              <a:latin typeface="Arial Black"/>
            </a:endParaRPr>
          </a:p>
        </p:txBody>
      </p:sp>
      <p:grpSp>
        <p:nvGrpSpPr>
          <p:cNvPr id="11" name="Group 10"/>
          <p:cNvGrpSpPr/>
          <p:nvPr/>
        </p:nvGrpSpPr>
        <p:grpSpPr>
          <a:xfrm>
            <a:off x="457199" y="2263946"/>
            <a:ext cx="2133600" cy="2689423"/>
            <a:chOff x="-2971800" y="2644577"/>
            <a:chExt cx="2133600" cy="2689423"/>
          </a:xfrm>
        </p:grpSpPr>
        <p:sp>
          <p:nvSpPr>
            <p:cNvPr id="7" name="Rounded Rectangle 6"/>
            <p:cNvSpPr/>
            <p:nvPr/>
          </p:nvSpPr>
          <p:spPr>
            <a:xfrm>
              <a:off x="-2971800" y="2644577"/>
              <a:ext cx="2133600" cy="2689423"/>
            </a:xfrm>
            <a:prstGeom prst="roundRect">
              <a:avLst/>
            </a:prstGeom>
            <a:solidFill>
              <a:schemeClr val="bg1"/>
            </a:solidFill>
            <a:ln>
              <a:solidFill>
                <a:srgbClr val="0070C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MY"/>
            </a:p>
          </p:txBody>
        </p:sp>
        <p:pic>
          <p:nvPicPr>
            <p:cNvPr id="4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324830"/>
              <a:ext cx="570626" cy="39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880874"/>
              <a:ext cx="685800" cy="44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7640" y="4141116"/>
              <a:ext cx="497840" cy="44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4593" y="4587014"/>
              <a:ext cx="605953" cy="53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24584" y="3719920"/>
              <a:ext cx="695395" cy="421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04747" y="2952456"/>
              <a:ext cx="1266547" cy="338554"/>
            </a:xfrm>
            <a:prstGeom prst="rect">
              <a:avLst/>
            </a:prstGeom>
          </p:spPr>
          <p:txBody>
            <a:bodyPr wrap="square">
              <a:spAutoFit/>
            </a:bodyPr>
            <a:lstStyle/>
            <a:p>
              <a:pPr lvl="0"/>
              <a:r>
                <a:rPr lang="en-US" altLang="en-US" sz="800" b="1" dirty="0"/>
                <a:t>500,000</a:t>
              </a:r>
              <a:r>
                <a:rPr lang="en-US" altLang="en-US" sz="800" dirty="0"/>
                <a:t>  TEKUN Nasional Micro Entrepreneurs</a:t>
              </a:r>
              <a:endParaRPr lang="en-MY" sz="800" dirty="0"/>
            </a:p>
          </p:txBody>
        </p:sp>
        <p:sp>
          <p:nvSpPr>
            <p:cNvPr id="3" name="Rectangle 2"/>
            <p:cNvSpPr/>
            <p:nvPr/>
          </p:nvSpPr>
          <p:spPr>
            <a:xfrm>
              <a:off x="-2081074" y="3356851"/>
              <a:ext cx="1219200" cy="338554"/>
            </a:xfrm>
            <a:prstGeom prst="rect">
              <a:avLst/>
            </a:prstGeom>
          </p:spPr>
          <p:txBody>
            <a:bodyPr wrap="square">
              <a:spAutoFit/>
            </a:bodyPr>
            <a:lstStyle/>
            <a:p>
              <a:pPr lvl="0"/>
              <a:r>
                <a:rPr lang="en-US" altLang="en-US" sz="800" b="1" dirty="0"/>
                <a:t>300,000</a:t>
              </a:r>
              <a:r>
                <a:rPr lang="en-US" altLang="en-US" sz="800" dirty="0"/>
                <a:t>  AIM Micro Entrepreneurs</a:t>
              </a:r>
              <a:endParaRPr lang="en-MY" sz="800" dirty="0"/>
            </a:p>
          </p:txBody>
        </p:sp>
        <p:sp>
          <p:nvSpPr>
            <p:cNvPr id="4" name="Rectangle 3"/>
            <p:cNvSpPr/>
            <p:nvPr/>
          </p:nvSpPr>
          <p:spPr>
            <a:xfrm>
              <a:off x="-2081073" y="3821112"/>
              <a:ext cx="1219200" cy="338554"/>
            </a:xfrm>
            <a:prstGeom prst="rect">
              <a:avLst/>
            </a:prstGeom>
          </p:spPr>
          <p:txBody>
            <a:bodyPr wrap="square">
              <a:spAutoFit/>
            </a:bodyPr>
            <a:lstStyle/>
            <a:p>
              <a:pPr lvl="0"/>
              <a:r>
                <a:rPr lang="en-US" altLang="en-US" sz="800" b="1" dirty="0"/>
                <a:t>15,000</a:t>
              </a:r>
              <a:r>
                <a:rPr lang="en-US" altLang="en-US" sz="800" dirty="0"/>
                <a:t>  Co-operatives </a:t>
              </a:r>
              <a:r>
                <a:rPr lang="en-US" altLang="en-US" sz="800" dirty="0" err="1"/>
                <a:t>i.e</a:t>
              </a:r>
              <a:r>
                <a:rPr lang="en-US" altLang="en-US" sz="800" dirty="0"/>
                <a:t> Micro Co-Operatives</a:t>
              </a:r>
              <a:endParaRPr lang="en-MY" sz="800" dirty="0"/>
            </a:p>
          </p:txBody>
        </p:sp>
        <p:sp>
          <p:nvSpPr>
            <p:cNvPr id="5" name="Rectangle 4"/>
            <p:cNvSpPr/>
            <p:nvPr/>
          </p:nvSpPr>
          <p:spPr>
            <a:xfrm>
              <a:off x="-2057400" y="4254762"/>
              <a:ext cx="1050288" cy="215444"/>
            </a:xfrm>
            <a:prstGeom prst="rect">
              <a:avLst/>
            </a:prstGeom>
          </p:spPr>
          <p:txBody>
            <a:bodyPr wrap="none">
              <a:spAutoFit/>
            </a:bodyPr>
            <a:lstStyle/>
            <a:p>
              <a:pPr lvl="0"/>
              <a:r>
                <a:rPr lang="en-US" altLang="en-US" sz="800" b="1" dirty="0"/>
                <a:t>500</a:t>
              </a:r>
              <a:r>
                <a:rPr lang="en-US" altLang="en-US" sz="800" dirty="0"/>
                <a:t>  PKK Nationwide</a:t>
              </a:r>
              <a:endParaRPr lang="en-MY" sz="800" dirty="0"/>
            </a:p>
          </p:txBody>
        </p:sp>
        <p:sp>
          <p:nvSpPr>
            <p:cNvPr id="6" name="Rectangle 5"/>
            <p:cNvSpPr/>
            <p:nvPr/>
          </p:nvSpPr>
          <p:spPr>
            <a:xfrm>
              <a:off x="-2057399" y="4669909"/>
              <a:ext cx="1195526" cy="338554"/>
            </a:xfrm>
            <a:prstGeom prst="rect">
              <a:avLst/>
            </a:prstGeom>
          </p:spPr>
          <p:txBody>
            <a:bodyPr wrap="square">
              <a:spAutoFit/>
            </a:bodyPr>
            <a:lstStyle/>
            <a:p>
              <a:pPr lvl="0"/>
              <a:r>
                <a:rPr lang="en-US" altLang="en-US" sz="800" b="1" dirty="0"/>
                <a:t>400</a:t>
              </a:r>
              <a:r>
                <a:rPr lang="en-US" altLang="en-US" sz="800" dirty="0"/>
                <a:t>  Fishermen’s Association Nationwide</a:t>
              </a:r>
              <a:endParaRPr lang="en-MY" altLang="en-US" sz="800" dirty="0"/>
            </a:p>
          </p:txBody>
        </p:sp>
      </p:grpSp>
      <p:grpSp>
        <p:nvGrpSpPr>
          <p:cNvPr id="10" name="Group 9"/>
          <p:cNvGrpSpPr/>
          <p:nvPr/>
        </p:nvGrpSpPr>
        <p:grpSpPr>
          <a:xfrm>
            <a:off x="6856363" y="2280434"/>
            <a:ext cx="2133600" cy="2689423"/>
            <a:chOff x="9525000" y="2585806"/>
            <a:chExt cx="2133600" cy="2689423"/>
          </a:xfrm>
        </p:grpSpPr>
        <p:sp>
          <p:nvSpPr>
            <p:cNvPr id="45" name="Rounded Rectangle 44"/>
            <p:cNvSpPr/>
            <p:nvPr/>
          </p:nvSpPr>
          <p:spPr>
            <a:xfrm>
              <a:off x="9525000" y="2585806"/>
              <a:ext cx="2133600" cy="2689423"/>
            </a:xfrm>
            <a:prstGeom prst="roundRect">
              <a:avLst/>
            </a:prstGeom>
            <a:solidFill>
              <a:schemeClr val="bg1"/>
            </a:solidFill>
            <a:ln>
              <a:solidFill>
                <a:srgbClr val="0070C0"/>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MY"/>
            </a:p>
          </p:txBody>
        </p:sp>
        <p:sp>
          <p:nvSpPr>
            <p:cNvPr id="85" name="Rectangle 84"/>
            <p:cNvSpPr/>
            <p:nvPr/>
          </p:nvSpPr>
          <p:spPr bwMode="auto">
            <a:xfrm>
              <a:off x="9749632" y="2667572"/>
              <a:ext cx="1684337" cy="762000"/>
            </a:xfrm>
            <a:prstGeom prst="rect">
              <a:avLst/>
            </a:prstGeom>
            <a:blipFill rotWithShape="0">
              <a:blip r:embed="rId10"/>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6" name="Rectangle 85"/>
            <p:cNvSpPr/>
            <p:nvPr/>
          </p:nvSpPr>
          <p:spPr bwMode="auto">
            <a:xfrm>
              <a:off x="9749632" y="3277172"/>
              <a:ext cx="1684337" cy="631825"/>
            </a:xfrm>
            <a:prstGeom prst="rect">
              <a:avLst/>
            </a:prstGeom>
            <a:blipFill rotWithShape="0">
              <a:blip r:embed="rId11"/>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7" name="Rectangle 86"/>
            <p:cNvSpPr/>
            <p:nvPr/>
          </p:nvSpPr>
          <p:spPr bwMode="auto">
            <a:xfrm>
              <a:off x="9749632" y="3886772"/>
              <a:ext cx="1684337" cy="796408"/>
            </a:xfrm>
            <a:prstGeom prst="rect">
              <a:avLst/>
            </a:prstGeom>
            <a:blipFill rotWithShape="0">
              <a:blip r:embed="rId12"/>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88" name="Rectangle 87"/>
            <p:cNvSpPr/>
            <p:nvPr/>
          </p:nvSpPr>
          <p:spPr bwMode="auto">
            <a:xfrm>
              <a:off x="9749632" y="4572572"/>
              <a:ext cx="1684337" cy="609600"/>
            </a:xfrm>
            <a:prstGeom prst="rect">
              <a:avLst/>
            </a:prstGeom>
            <a:blipFill rotWithShape="0">
              <a:blip r:embed="rId13"/>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grpSp>
        <p:nvGrpSpPr>
          <p:cNvPr id="16" name="Group 15"/>
          <p:cNvGrpSpPr/>
          <p:nvPr/>
        </p:nvGrpSpPr>
        <p:grpSpPr>
          <a:xfrm>
            <a:off x="5105400" y="990600"/>
            <a:ext cx="1752600" cy="1401860"/>
            <a:chOff x="5029200" y="1088854"/>
            <a:chExt cx="1752600" cy="1401860"/>
          </a:xfrm>
        </p:grpSpPr>
        <p:sp>
          <p:nvSpPr>
            <p:cNvPr id="53" name="Rounded Rectangle 52"/>
            <p:cNvSpPr/>
            <p:nvPr/>
          </p:nvSpPr>
          <p:spPr>
            <a:xfrm>
              <a:off x="5029200" y="1088854"/>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81" name="Picture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249528" y="1762750"/>
              <a:ext cx="1286633" cy="491948"/>
            </a:xfrm>
            <a:prstGeom prst="rect">
              <a:avLst/>
            </a:prstGeom>
          </p:spPr>
        </p:pic>
        <p:pic>
          <p:nvPicPr>
            <p:cNvPr id="80" name="Picture 7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12512" y="1241254"/>
              <a:ext cx="985975" cy="392860"/>
            </a:xfrm>
            <a:prstGeom prst="rect">
              <a:avLst/>
            </a:prstGeom>
          </p:spPr>
        </p:pic>
      </p:grpSp>
      <p:grpSp>
        <p:nvGrpSpPr>
          <p:cNvPr id="34" name="Group 33"/>
          <p:cNvGrpSpPr/>
          <p:nvPr/>
        </p:nvGrpSpPr>
        <p:grpSpPr>
          <a:xfrm>
            <a:off x="3505200" y="2438400"/>
            <a:ext cx="2514600" cy="2320408"/>
            <a:chOff x="3505200" y="2556392"/>
            <a:chExt cx="2514600" cy="2320408"/>
          </a:xfrm>
        </p:grpSpPr>
        <p:sp>
          <p:nvSpPr>
            <p:cNvPr id="33" name="Oval 32"/>
            <p:cNvSpPr/>
            <p:nvPr/>
          </p:nvSpPr>
          <p:spPr>
            <a:xfrm>
              <a:off x="3505200" y="2556392"/>
              <a:ext cx="2514600" cy="2320408"/>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a:p>
          </p:txBody>
        </p:sp>
        <p:grpSp>
          <p:nvGrpSpPr>
            <p:cNvPr id="18" name="Group 17"/>
            <p:cNvGrpSpPr/>
            <p:nvPr/>
          </p:nvGrpSpPr>
          <p:grpSpPr>
            <a:xfrm>
              <a:off x="3810000" y="2757135"/>
              <a:ext cx="1885619" cy="1738665"/>
              <a:chOff x="3798399" y="2743200"/>
              <a:chExt cx="1885619" cy="1738665"/>
            </a:xfrm>
          </p:grpSpPr>
          <p:pic>
            <p:nvPicPr>
              <p:cNvPr id="1026" name="Picture 2" descr="GTP - Government Transformation Program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82614" y="2743200"/>
                <a:ext cx="1353979" cy="10895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128.199.85.104/ckeditor/upload/cards_image/nbos_logo.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98399" y="3764059"/>
                <a:ext cx="1885619" cy="717806"/>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9" name="Group 18"/>
          <p:cNvGrpSpPr/>
          <p:nvPr/>
        </p:nvGrpSpPr>
        <p:grpSpPr>
          <a:xfrm>
            <a:off x="5105400" y="4835008"/>
            <a:ext cx="1752600" cy="1401860"/>
            <a:chOff x="-2362200" y="4726086"/>
            <a:chExt cx="1752600" cy="1401860"/>
          </a:xfrm>
        </p:grpSpPr>
        <p:sp>
          <p:nvSpPr>
            <p:cNvPr id="60" name="Rounded Rectangle 59"/>
            <p:cNvSpPr/>
            <p:nvPr/>
          </p:nvSpPr>
          <p:spPr>
            <a:xfrm>
              <a:off x="-2362200" y="4726086"/>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8" name="Rectangle 11"/>
            <p:cNvSpPr>
              <a:spLocks noChangeArrowheads="1"/>
            </p:cNvSpPr>
            <p:nvPr/>
          </p:nvSpPr>
          <p:spPr bwMode="auto">
            <a:xfrm>
              <a:off x="-2248136" y="5634192"/>
              <a:ext cx="1524472" cy="46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smtClean="0"/>
                <a:t>Potential accounts </a:t>
              </a:r>
              <a:r>
                <a:rPr lang="en-US" altLang="en-US" sz="1200" b="1" dirty="0"/>
                <a:t>to </a:t>
              </a:r>
              <a:r>
                <a:rPr lang="en-US" altLang="en-US" sz="1200" b="1" dirty="0" smtClean="0"/>
                <a:t>be served </a:t>
              </a:r>
              <a:r>
                <a:rPr lang="en-US" altLang="en-US" sz="1200" b="1" dirty="0"/>
                <a:t>via PI1M</a:t>
              </a:r>
            </a:p>
          </p:txBody>
        </p:sp>
        <p:pic>
          <p:nvPicPr>
            <p:cNvPr id="30" name="Picture 2"/>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81201" y="4726086"/>
              <a:ext cx="955197" cy="108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 name="Group 19"/>
          <p:cNvGrpSpPr/>
          <p:nvPr/>
        </p:nvGrpSpPr>
        <p:grpSpPr>
          <a:xfrm>
            <a:off x="2667000" y="4803062"/>
            <a:ext cx="1752600" cy="1401860"/>
            <a:chOff x="-4724400" y="4726086"/>
            <a:chExt cx="1752600" cy="1401860"/>
          </a:xfrm>
        </p:grpSpPr>
        <p:sp>
          <p:nvSpPr>
            <p:cNvPr id="61" name="Rounded Rectangle 60"/>
            <p:cNvSpPr/>
            <p:nvPr/>
          </p:nvSpPr>
          <p:spPr>
            <a:xfrm>
              <a:off x="-4724400" y="4726086"/>
              <a:ext cx="1752600" cy="140186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 name="TextBox 44"/>
            <p:cNvSpPr txBox="1">
              <a:spLocks noChangeArrowheads="1"/>
            </p:cNvSpPr>
            <p:nvPr/>
          </p:nvSpPr>
          <p:spPr bwMode="auto">
            <a:xfrm>
              <a:off x="-4574039" y="5680158"/>
              <a:ext cx="1451878" cy="41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200" b="1" dirty="0"/>
                <a:t>PI1M “</a:t>
              </a:r>
              <a:r>
                <a:rPr lang="en-US" altLang="en-US" sz="1200" b="1" dirty="0" smtClean="0"/>
                <a:t>Accountant”</a:t>
              </a:r>
              <a:endParaRPr lang="en-US" altLang="en-US" sz="1200" b="1" dirty="0"/>
            </a:p>
            <a:p>
              <a:pPr algn="ctr" eaLnBrk="1" hangingPunct="1">
                <a:spcBef>
                  <a:spcPct val="0"/>
                </a:spcBef>
                <a:buFontTx/>
                <a:buNone/>
              </a:pPr>
              <a:r>
                <a:rPr lang="en-MY" altLang="en-US" sz="1200" b="1" dirty="0"/>
                <a:t>New Job Creation</a:t>
              </a:r>
              <a:endParaRPr lang="en-US" altLang="en-US" sz="1200" b="1" dirty="0"/>
            </a:p>
          </p:txBody>
        </p:sp>
        <p:pic>
          <p:nvPicPr>
            <p:cNvPr id="29" name="Picture 1"/>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331777" y="4726086"/>
              <a:ext cx="994521" cy="113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43202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err="1" smtClean="0">
                <a:solidFill>
                  <a:schemeClr val="tx1"/>
                </a:solidFill>
                <a:latin typeface="Arial Black"/>
              </a:rPr>
              <a:t>cpc</a:t>
            </a:r>
            <a:r>
              <a:rPr lang="en-US" sz="2000" dirty="0" smtClean="0">
                <a:solidFill>
                  <a:schemeClr val="tx1"/>
                </a:solidFill>
                <a:latin typeface="Arial Black"/>
              </a:rPr>
              <a:t> accounting offerings</a:t>
            </a:r>
            <a:endParaRPr lang="en-MY" sz="2000" dirty="0">
              <a:solidFill>
                <a:schemeClr val="tx1"/>
              </a:solidFill>
              <a:latin typeface="Arial Black"/>
            </a:endParaRPr>
          </a:p>
        </p:txBody>
      </p:sp>
      <p:sp>
        <p:nvSpPr>
          <p:cNvPr id="25" name="Rectangle 37"/>
          <p:cNvSpPr>
            <a:spLocks noChangeArrowheads="1"/>
          </p:cNvSpPr>
          <p:nvPr/>
        </p:nvSpPr>
        <p:spPr bwMode="auto">
          <a:xfrm>
            <a:off x="4590" y="5229658"/>
            <a:ext cx="9135527" cy="86562"/>
          </a:xfrm>
          <a:prstGeom prst="rect">
            <a:avLst/>
          </a:prstGeom>
          <a:solidFill>
            <a:srgbClr val="D4D4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26" name="Rectangle 38"/>
          <p:cNvSpPr>
            <a:spLocks noChangeArrowheads="1"/>
          </p:cNvSpPr>
          <p:nvPr/>
        </p:nvSpPr>
        <p:spPr bwMode="auto">
          <a:xfrm>
            <a:off x="4590" y="5150310"/>
            <a:ext cx="9135527" cy="85017"/>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44" name="Freeform 75"/>
          <p:cNvSpPr>
            <a:spLocks/>
          </p:cNvSpPr>
          <p:nvPr/>
        </p:nvSpPr>
        <p:spPr bwMode="auto">
          <a:xfrm>
            <a:off x="2120253" y="2133600"/>
            <a:ext cx="5141207" cy="163852"/>
          </a:xfrm>
          <a:custGeom>
            <a:avLst/>
            <a:gdLst>
              <a:gd name="T0" fmla="*/ 0 w 9953"/>
              <a:gd name="T1" fmla="*/ 153 h 425"/>
              <a:gd name="T2" fmla="*/ 4996 w 9953"/>
              <a:gd name="T3" fmla="*/ 425 h 425"/>
              <a:gd name="T4" fmla="*/ 9953 w 9953"/>
              <a:gd name="T5" fmla="*/ 153 h 425"/>
              <a:gd name="T6" fmla="*/ 8416 w 9953"/>
              <a:gd name="T7" fmla="*/ 0 h 425"/>
              <a:gd name="T8" fmla="*/ 1538 w 9953"/>
              <a:gd name="T9" fmla="*/ 0 h 425"/>
              <a:gd name="T10" fmla="*/ 0 w 9953"/>
              <a:gd name="T11" fmla="*/ 153 h 425"/>
            </a:gdLst>
            <a:ahLst/>
            <a:cxnLst>
              <a:cxn ang="0">
                <a:pos x="T0" y="T1"/>
              </a:cxn>
              <a:cxn ang="0">
                <a:pos x="T2" y="T3"/>
              </a:cxn>
              <a:cxn ang="0">
                <a:pos x="T4" y="T5"/>
              </a:cxn>
              <a:cxn ang="0">
                <a:pos x="T6" y="T7"/>
              </a:cxn>
              <a:cxn ang="0">
                <a:pos x="T8" y="T9"/>
              </a:cxn>
              <a:cxn ang="0">
                <a:pos x="T10" y="T11"/>
              </a:cxn>
            </a:cxnLst>
            <a:rect l="0" t="0" r="r" b="b"/>
            <a:pathLst>
              <a:path w="9953" h="425">
                <a:moveTo>
                  <a:pt x="0" y="153"/>
                </a:moveTo>
                <a:lnTo>
                  <a:pt x="4996" y="425"/>
                </a:lnTo>
                <a:lnTo>
                  <a:pt x="9953" y="153"/>
                </a:lnTo>
                <a:lnTo>
                  <a:pt x="8416" y="0"/>
                </a:lnTo>
                <a:lnTo>
                  <a:pt x="1538" y="0"/>
                </a:lnTo>
                <a:lnTo>
                  <a:pt x="0" y="153"/>
                </a:lnTo>
                <a:close/>
              </a:path>
            </a:pathLst>
          </a:cu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45" name="Rectangle 76"/>
          <p:cNvSpPr>
            <a:spLocks noChangeArrowheads="1"/>
          </p:cNvSpPr>
          <p:nvPr/>
        </p:nvSpPr>
        <p:spPr bwMode="auto">
          <a:xfrm>
            <a:off x="1990313" y="2179078"/>
            <a:ext cx="5271147" cy="661587"/>
          </a:xfrm>
          <a:prstGeom prst="rect">
            <a:avLst/>
          </a:pr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ctr" anchorCtr="0" compatLnSpc="1">
            <a:prstTxWarp prst="textNoShape">
              <a:avLst/>
            </a:prstTxWarp>
          </a:bodyPr>
          <a:lstStyle/>
          <a:p>
            <a:pPr algn="ctr"/>
            <a:r>
              <a:rPr lang="en-US" altLang="en-US" sz="1400" b="1" dirty="0" smtClean="0">
                <a:solidFill>
                  <a:schemeClr val="bg1"/>
                </a:solidFill>
              </a:rPr>
              <a:t>30,000 </a:t>
            </a:r>
            <a:r>
              <a:rPr lang="en-US" altLang="en-US" sz="1400" b="1" dirty="0">
                <a:solidFill>
                  <a:schemeClr val="bg1"/>
                </a:solidFill>
              </a:rPr>
              <a:t>FREE</a:t>
            </a:r>
            <a:r>
              <a:rPr lang="en-US" altLang="en-US" sz="1400" b="1" dirty="0" smtClean="0">
                <a:solidFill>
                  <a:schemeClr val="bg1"/>
                </a:solidFill>
                <a:latin typeface="+mj-lt"/>
              </a:rPr>
              <a:t> Licenses for 5 Years</a:t>
            </a:r>
          </a:p>
          <a:p>
            <a:pPr algn="ctr"/>
            <a:r>
              <a:rPr lang="en-US" altLang="en-US" sz="1400" dirty="0" smtClean="0">
                <a:solidFill>
                  <a:schemeClr val="bg1"/>
                </a:solidFill>
                <a:latin typeface="+mj-lt"/>
              </a:rPr>
              <a:t>SPS, SPSLite CashBook &amp; Entrepreneurs Web @ 600 PI1M</a:t>
            </a:r>
            <a:endParaRPr lang="en-US" sz="1400" cap="all" dirty="0">
              <a:solidFill>
                <a:schemeClr val="bg1"/>
              </a:solidFill>
              <a:latin typeface="+mj-lt"/>
            </a:endParaRPr>
          </a:p>
        </p:txBody>
      </p:sp>
      <p:sp>
        <p:nvSpPr>
          <p:cNvPr id="46" name="Freeform 78"/>
          <p:cNvSpPr>
            <a:spLocks/>
          </p:cNvSpPr>
          <p:nvPr/>
        </p:nvSpPr>
        <p:spPr bwMode="auto">
          <a:xfrm>
            <a:off x="1362880" y="2805904"/>
            <a:ext cx="6485720" cy="176076"/>
          </a:xfrm>
          <a:custGeom>
            <a:avLst/>
            <a:gdLst>
              <a:gd name="T0" fmla="*/ 0 w 12247"/>
              <a:gd name="T1" fmla="*/ 253 h 476"/>
              <a:gd name="T2" fmla="*/ 6148 w 12247"/>
              <a:gd name="T3" fmla="*/ 476 h 476"/>
              <a:gd name="T4" fmla="*/ 12247 w 12247"/>
              <a:gd name="T5" fmla="*/ 253 h 476"/>
              <a:gd name="T6" fmla="*/ 11115 w 12247"/>
              <a:gd name="T7" fmla="*/ 0 h 476"/>
              <a:gd name="T8" fmla="*/ 1132 w 12247"/>
              <a:gd name="T9" fmla="*/ 0 h 476"/>
              <a:gd name="T10" fmla="*/ 0 w 12247"/>
              <a:gd name="T11" fmla="*/ 253 h 476"/>
            </a:gdLst>
            <a:ahLst/>
            <a:cxnLst>
              <a:cxn ang="0">
                <a:pos x="T0" y="T1"/>
              </a:cxn>
              <a:cxn ang="0">
                <a:pos x="T2" y="T3"/>
              </a:cxn>
              <a:cxn ang="0">
                <a:pos x="T4" y="T5"/>
              </a:cxn>
              <a:cxn ang="0">
                <a:pos x="T6" y="T7"/>
              </a:cxn>
              <a:cxn ang="0">
                <a:pos x="T8" y="T9"/>
              </a:cxn>
              <a:cxn ang="0">
                <a:pos x="T10" y="T11"/>
              </a:cxn>
            </a:cxnLst>
            <a:rect l="0" t="0" r="r" b="b"/>
            <a:pathLst>
              <a:path w="12247" h="476">
                <a:moveTo>
                  <a:pt x="0" y="253"/>
                </a:moveTo>
                <a:lnTo>
                  <a:pt x="6148" y="476"/>
                </a:lnTo>
                <a:lnTo>
                  <a:pt x="12247" y="253"/>
                </a:lnTo>
                <a:lnTo>
                  <a:pt x="11115" y="0"/>
                </a:lnTo>
                <a:lnTo>
                  <a:pt x="1132" y="0"/>
                </a:lnTo>
                <a:lnTo>
                  <a:pt x="0" y="253"/>
                </a:lnTo>
                <a:close/>
              </a:path>
            </a:pathLst>
          </a:custGeom>
          <a:solidFill>
            <a:srgbClr val="FF9900"/>
          </a:solidFill>
          <a:ln>
            <a:solidFill>
              <a:srgbClr val="FF9900"/>
            </a:solidFill>
          </a:ln>
          <a:extLst/>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47" name="Rectangle 79"/>
          <p:cNvSpPr>
            <a:spLocks noChangeArrowheads="1"/>
          </p:cNvSpPr>
          <p:nvPr/>
        </p:nvSpPr>
        <p:spPr bwMode="auto">
          <a:xfrm>
            <a:off x="1362879" y="2896794"/>
            <a:ext cx="6485721" cy="661587"/>
          </a:xfrm>
          <a:prstGeom prst="rect">
            <a:avLst/>
          </a:prstGeom>
          <a:solidFill>
            <a:srgbClr val="F36F1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57200" tIns="45720" rIns="91440" bIns="27432" numCol="1" anchor="b" anchorCtr="0" compatLnSpc="1">
            <a:prstTxWarp prst="textNoShape">
              <a:avLst/>
            </a:prstTxWarp>
          </a:bodyPr>
          <a:lstStyle/>
          <a:p>
            <a:pPr lvl="1"/>
            <a:endParaRPr lang="en-US" altLang="en-US" sz="1400" b="1" dirty="0">
              <a:latin typeface="Calibri" panose="020F0502020204030204" pitchFamily="34" charset="0"/>
            </a:endParaRPr>
          </a:p>
        </p:txBody>
      </p:sp>
      <p:sp>
        <p:nvSpPr>
          <p:cNvPr id="48" name="Freeform 81"/>
          <p:cNvSpPr>
            <a:spLocks/>
          </p:cNvSpPr>
          <p:nvPr/>
        </p:nvSpPr>
        <p:spPr bwMode="auto">
          <a:xfrm>
            <a:off x="914400" y="3479031"/>
            <a:ext cx="7432147" cy="222590"/>
          </a:xfrm>
          <a:custGeom>
            <a:avLst/>
            <a:gdLst>
              <a:gd name="T0" fmla="*/ 0 w 14033"/>
              <a:gd name="T1" fmla="*/ 354 h 577"/>
              <a:gd name="T2" fmla="*/ 7148 w 14033"/>
              <a:gd name="T3" fmla="*/ 577 h 577"/>
              <a:gd name="T4" fmla="*/ 14033 w 14033"/>
              <a:gd name="T5" fmla="*/ 354 h 577"/>
              <a:gd name="T6" fmla="*/ 13140 w 14033"/>
              <a:gd name="T7" fmla="*/ 0 h 577"/>
              <a:gd name="T8" fmla="*/ 893 w 14033"/>
              <a:gd name="T9" fmla="*/ 0 h 577"/>
              <a:gd name="T10" fmla="*/ 0 w 14033"/>
              <a:gd name="T11" fmla="*/ 354 h 577"/>
            </a:gdLst>
            <a:ahLst/>
            <a:cxnLst>
              <a:cxn ang="0">
                <a:pos x="T0" y="T1"/>
              </a:cxn>
              <a:cxn ang="0">
                <a:pos x="T2" y="T3"/>
              </a:cxn>
              <a:cxn ang="0">
                <a:pos x="T4" y="T5"/>
              </a:cxn>
              <a:cxn ang="0">
                <a:pos x="T6" y="T7"/>
              </a:cxn>
              <a:cxn ang="0">
                <a:pos x="T8" y="T9"/>
              </a:cxn>
              <a:cxn ang="0">
                <a:pos x="T10" y="T11"/>
              </a:cxn>
            </a:cxnLst>
            <a:rect l="0" t="0" r="r" b="b"/>
            <a:pathLst>
              <a:path w="14033" h="577">
                <a:moveTo>
                  <a:pt x="0" y="354"/>
                </a:moveTo>
                <a:lnTo>
                  <a:pt x="7148" y="577"/>
                </a:lnTo>
                <a:lnTo>
                  <a:pt x="14033" y="354"/>
                </a:lnTo>
                <a:lnTo>
                  <a:pt x="13140" y="0"/>
                </a:lnTo>
                <a:lnTo>
                  <a:pt x="893" y="0"/>
                </a:lnTo>
                <a:lnTo>
                  <a:pt x="0" y="354"/>
                </a:lnTo>
                <a:close/>
              </a:path>
            </a:pathLst>
          </a:custGeom>
          <a:solidFill>
            <a:srgbClr val="0070C0"/>
          </a:solidFill>
          <a:ln>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bg1"/>
              </a:solidFill>
            </a:endParaRPr>
          </a:p>
        </p:txBody>
      </p:sp>
      <p:sp>
        <p:nvSpPr>
          <p:cNvPr id="49" name="Rectangle 82"/>
          <p:cNvSpPr>
            <a:spLocks noChangeArrowheads="1"/>
          </p:cNvSpPr>
          <p:nvPr/>
        </p:nvSpPr>
        <p:spPr bwMode="auto">
          <a:xfrm>
            <a:off x="927253" y="3641233"/>
            <a:ext cx="7432147" cy="661587"/>
          </a:xfrm>
          <a:prstGeom prst="rect">
            <a:avLst/>
          </a:prstGeom>
          <a:solidFill>
            <a:srgbClr val="0070C0"/>
          </a:solidFill>
          <a:ln>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bg1"/>
              </a:solidFill>
            </a:endParaRPr>
          </a:p>
        </p:txBody>
      </p:sp>
      <p:sp>
        <p:nvSpPr>
          <p:cNvPr id="50" name="Freeform 84"/>
          <p:cNvSpPr>
            <a:spLocks/>
          </p:cNvSpPr>
          <p:nvPr/>
        </p:nvSpPr>
        <p:spPr bwMode="auto">
          <a:xfrm>
            <a:off x="374116" y="4258714"/>
            <a:ext cx="8453328" cy="241138"/>
          </a:xfrm>
          <a:custGeom>
            <a:avLst/>
            <a:gdLst>
              <a:gd name="T0" fmla="*/ 0 w 15959"/>
              <a:gd name="T1" fmla="*/ 383 h 623"/>
              <a:gd name="T2" fmla="*/ 8528 w 15959"/>
              <a:gd name="T3" fmla="*/ 623 h 623"/>
              <a:gd name="T4" fmla="*/ 15959 w 15959"/>
              <a:gd name="T5" fmla="*/ 383 h 623"/>
              <a:gd name="T6" fmla="*/ 14996 w 15959"/>
              <a:gd name="T7" fmla="*/ 0 h 623"/>
              <a:gd name="T8" fmla="*/ 963 w 15959"/>
              <a:gd name="T9" fmla="*/ 0 h 623"/>
              <a:gd name="T10" fmla="*/ 0 w 15959"/>
              <a:gd name="T11" fmla="*/ 383 h 623"/>
            </a:gdLst>
            <a:ahLst/>
            <a:cxnLst>
              <a:cxn ang="0">
                <a:pos x="T0" y="T1"/>
              </a:cxn>
              <a:cxn ang="0">
                <a:pos x="T2" y="T3"/>
              </a:cxn>
              <a:cxn ang="0">
                <a:pos x="T4" y="T5"/>
              </a:cxn>
              <a:cxn ang="0">
                <a:pos x="T6" y="T7"/>
              </a:cxn>
              <a:cxn ang="0">
                <a:pos x="T8" y="T9"/>
              </a:cxn>
              <a:cxn ang="0">
                <a:pos x="T10" y="T11"/>
              </a:cxn>
            </a:cxnLst>
            <a:rect l="0" t="0" r="r" b="b"/>
            <a:pathLst>
              <a:path w="15959" h="623">
                <a:moveTo>
                  <a:pt x="0" y="383"/>
                </a:moveTo>
                <a:lnTo>
                  <a:pt x="8528" y="623"/>
                </a:lnTo>
                <a:lnTo>
                  <a:pt x="15959" y="383"/>
                </a:lnTo>
                <a:lnTo>
                  <a:pt x="14996" y="0"/>
                </a:lnTo>
                <a:lnTo>
                  <a:pt x="963" y="0"/>
                </a:lnTo>
                <a:lnTo>
                  <a:pt x="0" y="383"/>
                </a:lnTo>
                <a:close/>
              </a:path>
            </a:pathLst>
          </a:custGeom>
          <a:ln/>
          <a:extLst/>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51" name="Rectangle 85"/>
          <p:cNvSpPr>
            <a:spLocks noChangeArrowheads="1"/>
          </p:cNvSpPr>
          <p:nvPr/>
        </p:nvSpPr>
        <p:spPr bwMode="auto">
          <a:xfrm>
            <a:off x="374116" y="4397214"/>
            <a:ext cx="8453328" cy="650766"/>
          </a:xfrm>
          <a:prstGeom prst="rect">
            <a:avLst/>
          </a:prstGeom>
          <a:ln/>
          <a:extLst/>
        </p:spPr>
        <p:style>
          <a:lnRef idx="0">
            <a:schemeClr val="accent6"/>
          </a:lnRef>
          <a:fillRef idx="3">
            <a:schemeClr val="accent6"/>
          </a:fillRef>
          <a:effectRef idx="3">
            <a:schemeClr val="accent6"/>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tx1"/>
              </a:solidFill>
            </a:endParaRPr>
          </a:p>
        </p:txBody>
      </p:sp>
      <p:sp>
        <p:nvSpPr>
          <p:cNvPr id="52" name="Freeform 87"/>
          <p:cNvSpPr>
            <a:spLocks/>
          </p:cNvSpPr>
          <p:nvPr/>
        </p:nvSpPr>
        <p:spPr bwMode="auto">
          <a:xfrm>
            <a:off x="0" y="5004596"/>
            <a:ext cx="9144000" cy="239592"/>
          </a:xfrm>
          <a:custGeom>
            <a:avLst/>
            <a:gdLst>
              <a:gd name="T0" fmla="*/ 0 w 17250"/>
              <a:gd name="T1" fmla="*/ 382 h 622"/>
              <a:gd name="T2" fmla="*/ 8210 w 17250"/>
              <a:gd name="T3" fmla="*/ 622 h 622"/>
              <a:gd name="T4" fmla="*/ 17250 w 17250"/>
              <a:gd name="T5" fmla="*/ 382 h 622"/>
              <a:gd name="T6" fmla="*/ 16604 w 17250"/>
              <a:gd name="T7" fmla="*/ 0 h 622"/>
              <a:gd name="T8" fmla="*/ 645 w 17250"/>
              <a:gd name="T9" fmla="*/ 0 h 622"/>
              <a:gd name="T10" fmla="*/ 0 w 17250"/>
              <a:gd name="T11" fmla="*/ 382 h 622"/>
            </a:gdLst>
            <a:ahLst/>
            <a:cxnLst>
              <a:cxn ang="0">
                <a:pos x="T0" y="T1"/>
              </a:cxn>
              <a:cxn ang="0">
                <a:pos x="T2" y="T3"/>
              </a:cxn>
              <a:cxn ang="0">
                <a:pos x="T4" y="T5"/>
              </a:cxn>
              <a:cxn ang="0">
                <a:pos x="T6" y="T7"/>
              </a:cxn>
              <a:cxn ang="0">
                <a:pos x="T8" y="T9"/>
              </a:cxn>
              <a:cxn ang="0">
                <a:pos x="T10" y="T11"/>
              </a:cxn>
            </a:cxnLst>
            <a:rect l="0" t="0" r="r" b="b"/>
            <a:pathLst>
              <a:path w="17250" h="622">
                <a:moveTo>
                  <a:pt x="0" y="382"/>
                </a:moveTo>
                <a:lnTo>
                  <a:pt x="8210" y="622"/>
                </a:lnTo>
                <a:lnTo>
                  <a:pt x="17250" y="382"/>
                </a:lnTo>
                <a:lnTo>
                  <a:pt x="16604" y="0"/>
                </a:lnTo>
                <a:lnTo>
                  <a:pt x="645" y="0"/>
                </a:lnTo>
                <a:lnTo>
                  <a:pt x="0" y="382"/>
                </a:lnTo>
                <a:close/>
              </a:path>
            </a:pathLst>
          </a:cu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anchor="t" anchorCtr="0" compatLnSpc="1">
            <a:prstTxWarp prst="textNoShape">
              <a:avLst/>
            </a:prstTxWarp>
          </a:bodyPr>
          <a:lstStyle/>
          <a:p>
            <a:endParaRPr lang="en-US" sz="1400" b="1">
              <a:solidFill>
                <a:schemeClr val="tx1"/>
              </a:solidFill>
            </a:endParaRPr>
          </a:p>
        </p:txBody>
      </p:sp>
      <p:sp>
        <p:nvSpPr>
          <p:cNvPr id="53" name="Rectangle 88"/>
          <p:cNvSpPr>
            <a:spLocks noChangeArrowheads="1"/>
          </p:cNvSpPr>
          <p:nvPr/>
        </p:nvSpPr>
        <p:spPr bwMode="auto">
          <a:xfrm>
            <a:off x="0" y="5143095"/>
            <a:ext cx="9144000" cy="649221"/>
          </a:xfrm>
          <a:prstGeom prst="rect">
            <a:avLst/>
          </a:prstGeom>
          <a:solidFill>
            <a:srgbClr val="0070C0"/>
          </a:solidFill>
          <a:ln/>
          <a:extLst/>
        </p:spPr>
        <p:style>
          <a:lnRef idx="0">
            <a:schemeClr val="accent3"/>
          </a:lnRef>
          <a:fillRef idx="3">
            <a:schemeClr val="accent3"/>
          </a:fillRef>
          <a:effectRef idx="3">
            <a:schemeClr val="accent3"/>
          </a:effectRef>
          <a:fontRef idx="minor">
            <a:schemeClr val="lt1"/>
          </a:fontRef>
        </p:style>
        <p:txBody>
          <a:bodyPr vert="horz" wrap="square" lIns="457200" tIns="45720" rIns="91440" bIns="27432" numCol="1" anchor="b" anchorCtr="0" compatLnSpc="1">
            <a:prstTxWarp prst="textNoShape">
              <a:avLst/>
            </a:prstTxWarp>
          </a:bodyPr>
          <a:lstStyle/>
          <a:p>
            <a:endParaRPr lang="en-US" sz="1400" b="1" cap="all" dirty="0">
              <a:solidFill>
                <a:schemeClr val="bg1"/>
              </a:solidFill>
            </a:endParaRPr>
          </a:p>
        </p:txBody>
      </p:sp>
      <p:sp>
        <p:nvSpPr>
          <p:cNvPr id="54" name="TextBox 53"/>
          <p:cNvSpPr txBox="1"/>
          <p:nvPr/>
        </p:nvSpPr>
        <p:spPr>
          <a:xfrm>
            <a:off x="1361362" y="2981980"/>
            <a:ext cx="6487238" cy="523220"/>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lvl="1" algn="ctr"/>
            <a:r>
              <a:rPr lang="en-US" altLang="en-US" sz="1400" b="1" dirty="0" smtClean="0">
                <a:solidFill>
                  <a:schemeClr val="tx1"/>
                </a:solidFill>
              </a:rPr>
              <a:t>1,600 FREE </a:t>
            </a:r>
            <a:r>
              <a:rPr lang="en-US" altLang="en-US" sz="1400" b="1" dirty="0">
                <a:solidFill>
                  <a:schemeClr val="tx1"/>
                </a:solidFill>
              </a:rPr>
              <a:t>Training </a:t>
            </a:r>
            <a:r>
              <a:rPr lang="en-US" altLang="en-US" sz="1400" b="1" dirty="0" smtClean="0">
                <a:solidFill>
                  <a:schemeClr val="tx1"/>
                </a:solidFill>
              </a:rPr>
              <a:t>Session with examination for 4 Years</a:t>
            </a:r>
          </a:p>
          <a:p>
            <a:pPr algn="ctr"/>
            <a:r>
              <a:rPr lang="en-US" altLang="en-US" sz="1400" dirty="0">
                <a:solidFill>
                  <a:schemeClr val="tx1"/>
                </a:solidFill>
              </a:rPr>
              <a:t>SPS, SPSLite CashBook &amp; Entrepreneurs Web @ 600 PI1M</a:t>
            </a:r>
            <a:endParaRPr lang="en-US" sz="1400" cap="all" dirty="0">
              <a:solidFill>
                <a:schemeClr val="tx1"/>
              </a:solidFill>
            </a:endParaRPr>
          </a:p>
        </p:txBody>
      </p:sp>
      <p:sp>
        <p:nvSpPr>
          <p:cNvPr id="55" name="TextBox 54"/>
          <p:cNvSpPr txBox="1"/>
          <p:nvPr/>
        </p:nvSpPr>
        <p:spPr>
          <a:xfrm>
            <a:off x="914400" y="3681113"/>
            <a:ext cx="7432147" cy="523220"/>
          </a:xfrm>
          <a:prstGeom prst="rect">
            <a:avLst/>
          </a:prstGeom>
          <a:solidFill>
            <a:srgbClr val="0070C0"/>
          </a:solidFill>
          <a:ln>
            <a:solidFill>
              <a:srgbClr val="0070C0"/>
            </a:solidFill>
          </a:ln>
        </p:spPr>
        <p:style>
          <a:lnRef idx="0">
            <a:schemeClr val="accent3"/>
          </a:lnRef>
          <a:fillRef idx="3">
            <a:schemeClr val="accent3"/>
          </a:fillRef>
          <a:effectRef idx="3">
            <a:schemeClr val="accent3"/>
          </a:effectRef>
          <a:fontRef idx="minor">
            <a:schemeClr val="lt1"/>
          </a:fontRef>
        </p:style>
        <p:txBody>
          <a:bodyPr wrap="square" rtlCol="0">
            <a:spAutoFit/>
          </a:bodyPr>
          <a:lstStyle/>
          <a:p>
            <a:pPr lvl="1" algn="ctr"/>
            <a:r>
              <a:rPr lang="en-US" altLang="en-US" sz="1400" b="1" dirty="0" smtClean="0">
                <a:solidFill>
                  <a:schemeClr val="bg1"/>
                </a:solidFill>
              </a:rPr>
              <a:t>30,000 Accreditation &amp; Certifications</a:t>
            </a:r>
            <a:endParaRPr lang="en-US" altLang="en-US" sz="1400" b="1" dirty="0">
              <a:solidFill>
                <a:schemeClr val="bg1"/>
              </a:solidFill>
            </a:endParaRPr>
          </a:p>
          <a:p>
            <a:pPr algn="ctr"/>
            <a:r>
              <a:rPr lang="en-US" altLang="en-US" sz="1400" dirty="0">
                <a:solidFill>
                  <a:schemeClr val="bg1"/>
                </a:solidFill>
              </a:rPr>
              <a:t>SPS, SPSLite CashBook &amp; Entrepreneurs Web @ 600 PI1M</a:t>
            </a:r>
            <a:endParaRPr lang="en-US" sz="1400" cap="all" dirty="0">
              <a:solidFill>
                <a:schemeClr val="bg1"/>
              </a:solidFill>
            </a:endParaRPr>
          </a:p>
        </p:txBody>
      </p:sp>
      <p:sp>
        <p:nvSpPr>
          <p:cNvPr id="56" name="TextBox 55"/>
          <p:cNvSpPr txBox="1"/>
          <p:nvPr/>
        </p:nvSpPr>
        <p:spPr>
          <a:xfrm>
            <a:off x="374116" y="4551580"/>
            <a:ext cx="8453328" cy="307777"/>
          </a:xfrm>
          <a:prstGeom prst="rect">
            <a:avLst/>
          </a:prstGeom>
          <a:noFill/>
        </p:spPr>
        <p:txBody>
          <a:bodyPr wrap="square" rtlCol="0">
            <a:spAutoFit/>
          </a:bodyPr>
          <a:lstStyle/>
          <a:p>
            <a:pPr lvl="1" algn="ctr"/>
            <a:r>
              <a:rPr lang="en-US" altLang="en-US" sz="1400" b="1" dirty="0" smtClean="0">
                <a:latin typeface="+mj-lt"/>
              </a:rPr>
              <a:t>Learning &amp; Job Matching Platform  for participants to engage with potential employers </a:t>
            </a:r>
            <a:endParaRPr lang="en-US" altLang="en-US" sz="1400" b="1" dirty="0">
              <a:latin typeface="+mj-lt"/>
            </a:endParaRPr>
          </a:p>
        </p:txBody>
      </p:sp>
      <p:sp>
        <p:nvSpPr>
          <p:cNvPr id="57" name="Rectangle 56"/>
          <p:cNvSpPr/>
          <p:nvPr/>
        </p:nvSpPr>
        <p:spPr>
          <a:xfrm>
            <a:off x="3859" y="5174337"/>
            <a:ext cx="9140141" cy="523220"/>
          </a:xfrm>
          <a:prstGeom prst="rect">
            <a:avLst/>
          </a:prstGeom>
          <a:solidFill>
            <a:srgbClr val="0070C0"/>
          </a:solidFill>
        </p:spPr>
        <p:style>
          <a:lnRef idx="0">
            <a:schemeClr val="accent3"/>
          </a:lnRef>
          <a:fillRef idx="3">
            <a:schemeClr val="accent3"/>
          </a:fillRef>
          <a:effectRef idx="3">
            <a:schemeClr val="accent3"/>
          </a:effectRef>
          <a:fontRef idx="minor">
            <a:schemeClr val="lt1"/>
          </a:fontRef>
        </p:style>
        <p:txBody>
          <a:bodyPr wrap="square">
            <a:spAutoFit/>
          </a:bodyPr>
          <a:lstStyle/>
          <a:p>
            <a:pPr lvl="1" algn="ctr"/>
            <a:r>
              <a:rPr lang="en-US" altLang="en-US" sz="1400" b="1" dirty="0">
                <a:solidFill>
                  <a:schemeClr val="bg1"/>
                </a:solidFill>
                <a:latin typeface="+mj-lt"/>
              </a:rPr>
              <a:t>Free </a:t>
            </a:r>
            <a:r>
              <a:rPr lang="en-US" altLang="en-US" sz="1400" b="1" dirty="0" smtClean="0">
                <a:solidFill>
                  <a:schemeClr val="bg1"/>
                </a:solidFill>
                <a:latin typeface="+mj-lt"/>
              </a:rPr>
              <a:t> PI1M Entrepreneurs </a:t>
            </a:r>
            <a:r>
              <a:rPr lang="en-US" altLang="en-US" sz="1400" b="1" dirty="0">
                <a:solidFill>
                  <a:schemeClr val="bg1"/>
                </a:solidFill>
                <a:latin typeface="+mj-lt"/>
              </a:rPr>
              <a:t>Event Awards with Media Coverage in Major Malay Newspaper for 1 </a:t>
            </a:r>
            <a:r>
              <a:rPr lang="en-US" altLang="en-US" sz="1400" b="1" dirty="0" smtClean="0">
                <a:solidFill>
                  <a:schemeClr val="bg1"/>
                </a:solidFill>
                <a:latin typeface="+mj-lt"/>
              </a:rPr>
              <a:t>Years</a:t>
            </a:r>
          </a:p>
          <a:p>
            <a:pPr lvl="1" algn="ctr"/>
            <a:r>
              <a:rPr lang="en-US" altLang="en-US" sz="1400" b="1" dirty="0" smtClean="0">
                <a:solidFill>
                  <a:schemeClr val="bg1"/>
                </a:solidFill>
                <a:latin typeface="+mj-lt"/>
              </a:rPr>
              <a:t>(Schedule and Timetable – TBD)</a:t>
            </a:r>
            <a:endParaRPr lang="en-US" altLang="en-US" sz="1400" b="1" dirty="0">
              <a:solidFill>
                <a:schemeClr val="bg1"/>
              </a:solidFill>
              <a:latin typeface="+mj-lt"/>
            </a:endParaRPr>
          </a:p>
        </p:txBody>
      </p:sp>
      <p:pic>
        <p:nvPicPr>
          <p:cNvPr id="59" name="Picture 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2710" y="1447800"/>
            <a:ext cx="1290623" cy="51424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0531" y="1447800"/>
            <a:ext cx="1451669" cy="555050"/>
          </a:xfrm>
          <a:prstGeom prst="rect">
            <a:avLst/>
          </a:prstGeom>
        </p:spPr>
      </p:pic>
    </p:spTree>
    <p:extLst>
      <p:ext uri="{BB962C8B-B14F-4D97-AF65-F5344CB8AC3E}">
        <p14:creationId xmlns:p14="http://schemas.microsoft.com/office/powerpoint/2010/main" val="29886343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43000"/>
            <a:ext cx="4953000" cy="4972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itle 1"/>
          <p:cNvSpPr txBox="1">
            <a:spLocks/>
          </p:cNvSpPr>
          <p:nvPr/>
        </p:nvSpPr>
        <p:spPr>
          <a:xfrm>
            <a:off x="6096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Target audience</a:t>
            </a:r>
            <a:endParaRPr lang="en-MY" sz="2000" dirty="0">
              <a:solidFill>
                <a:schemeClr val="tx1"/>
              </a:solidFill>
              <a:latin typeface="Arial Black"/>
            </a:endParaRPr>
          </a:p>
        </p:txBody>
      </p:sp>
      <p:grpSp>
        <p:nvGrpSpPr>
          <p:cNvPr id="6" name="Group 5"/>
          <p:cNvGrpSpPr/>
          <p:nvPr/>
        </p:nvGrpSpPr>
        <p:grpSpPr>
          <a:xfrm>
            <a:off x="468524" y="1447800"/>
            <a:ext cx="6335049" cy="4191000"/>
            <a:chOff x="468524" y="1447800"/>
            <a:chExt cx="6335049" cy="4191000"/>
          </a:xfrm>
        </p:grpSpPr>
        <p:pic>
          <p:nvPicPr>
            <p:cNvPr id="1229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2924" y="1651455"/>
              <a:ext cx="590766" cy="63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627468" y="4724400"/>
              <a:ext cx="1048932" cy="914400"/>
              <a:chOff x="805304" y="5257800"/>
              <a:chExt cx="1048932" cy="914400"/>
            </a:xfrm>
          </p:grpSpPr>
          <p:pic>
            <p:nvPicPr>
              <p:cNvPr id="1229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304" y="5257800"/>
                <a:ext cx="451971"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24418" y="5257800"/>
                <a:ext cx="5298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 name="Group 3"/>
            <p:cNvGrpSpPr/>
            <p:nvPr/>
          </p:nvGrpSpPr>
          <p:grpSpPr>
            <a:xfrm>
              <a:off x="589868" y="3657600"/>
              <a:ext cx="1010332" cy="832701"/>
              <a:chOff x="773324" y="3891698"/>
              <a:chExt cx="1010332" cy="832701"/>
            </a:xfrm>
          </p:grpSpPr>
          <p:pic>
            <p:nvPicPr>
              <p:cNvPr id="1229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3324" y="3891698"/>
                <a:ext cx="522293" cy="832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0484" y="3917124"/>
                <a:ext cx="413172" cy="80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296" name="TextBox 1"/>
            <p:cNvSpPr txBox="1">
              <a:spLocks noChangeArrowheads="1"/>
            </p:cNvSpPr>
            <p:nvPr/>
          </p:nvSpPr>
          <p:spPr bwMode="auto">
            <a:xfrm>
              <a:off x="2144924" y="1600200"/>
              <a:ext cx="18108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Small &amp; Micro</a:t>
              </a:r>
              <a:endParaRPr lang="en-US" altLang="en-US" sz="1600" b="1" dirty="0"/>
            </a:p>
            <a:p>
              <a:pPr eaLnBrk="1" hangingPunct="1">
                <a:spcBef>
                  <a:spcPct val="0"/>
                </a:spcBef>
                <a:buFontTx/>
                <a:buNone/>
              </a:pPr>
              <a:r>
                <a:rPr lang="en-US" altLang="en-US" sz="1600" b="1" dirty="0"/>
                <a:t>Entrepreneurs</a:t>
              </a:r>
              <a:endParaRPr lang="en-MY" altLang="en-US" sz="1600" b="1" dirty="0"/>
            </a:p>
          </p:txBody>
        </p:sp>
        <p:sp>
          <p:nvSpPr>
            <p:cNvPr id="12297" name="TextBox 16"/>
            <p:cNvSpPr txBox="1">
              <a:spLocks noChangeArrowheads="1"/>
            </p:cNvSpPr>
            <p:nvPr/>
          </p:nvSpPr>
          <p:spPr bwMode="auto">
            <a:xfrm>
              <a:off x="2161592" y="3657600"/>
              <a:ext cx="22580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Student</a:t>
              </a:r>
            </a:p>
            <a:p>
              <a:pPr eaLnBrk="1" hangingPunct="1">
                <a:spcBef>
                  <a:spcPct val="0"/>
                </a:spcBef>
                <a:buFontTx/>
                <a:buNone/>
              </a:pPr>
              <a:r>
                <a:rPr lang="en-US" altLang="en-US" sz="1600" b="1" dirty="0" smtClean="0"/>
                <a:t>Under </a:t>
              </a:r>
              <a:r>
                <a:rPr lang="en-US" altLang="en-US" sz="1600" b="1" dirty="0"/>
                <a:t>Graduate </a:t>
              </a:r>
              <a:r>
                <a:rPr lang="en-US" altLang="en-US" sz="1600" b="1" dirty="0" smtClean="0"/>
                <a:t>Student</a:t>
              </a:r>
            </a:p>
            <a:p>
              <a:pPr eaLnBrk="1" hangingPunct="1">
                <a:spcBef>
                  <a:spcPct val="0"/>
                </a:spcBef>
                <a:buFontTx/>
                <a:buNone/>
              </a:pPr>
              <a:r>
                <a:rPr lang="en-US" altLang="en-US" sz="1600" b="1" dirty="0" smtClean="0"/>
                <a:t>Graduates</a:t>
              </a:r>
              <a:endParaRPr lang="en-MY" altLang="en-US" sz="1600" b="1" dirty="0"/>
            </a:p>
          </p:txBody>
        </p:sp>
        <p:sp>
          <p:nvSpPr>
            <p:cNvPr id="12298" name="TextBox 17"/>
            <p:cNvSpPr txBox="1">
              <a:spLocks noChangeArrowheads="1"/>
            </p:cNvSpPr>
            <p:nvPr/>
          </p:nvSpPr>
          <p:spPr bwMode="auto">
            <a:xfrm>
              <a:off x="2161592" y="4807803"/>
              <a:ext cx="20294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SPM Leavers</a:t>
              </a:r>
            </a:p>
            <a:p>
              <a:pPr eaLnBrk="1" hangingPunct="1">
                <a:spcBef>
                  <a:spcPct val="0"/>
                </a:spcBef>
                <a:buFontTx/>
                <a:buNone/>
              </a:pPr>
              <a:r>
                <a:rPr lang="en-US" altLang="en-US" sz="1600" b="1" dirty="0" smtClean="0"/>
                <a:t>Unemployed</a:t>
              </a:r>
            </a:p>
            <a:p>
              <a:pPr eaLnBrk="1" hangingPunct="1">
                <a:spcBef>
                  <a:spcPct val="0"/>
                </a:spcBef>
                <a:buFontTx/>
                <a:buNone/>
              </a:pPr>
              <a:r>
                <a:rPr lang="en-US" altLang="en-US" sz="1600" b="1" dirty="0" smtClean="0"/>
                <a:t>Others </a:t>
              </a:r>
              <a:endParaRPr lang="en-MY" altLang="en-US" sz="1600" b="1" dirty="0"/>
            </a:p>
          </p:txBody>
        </p:sp>
        <p:pic>
          <p:nvPicPr>
            <p:cNvPr id="12299"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524" y="1447800"/>
              <a:ext cx="855871" cy="854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6392" y="2554709"/>
              <a:ext cx="1388608" cy="9504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
            <p:cNvSpPr txBox="1">
              <a:spLocks noChangeArrowheads="1"/>
            </p:cNvSpPr>
            <p:nvPr/>
          </p:nvSpPr>
          <p:spPr bwMode="auto">
            <a:xfrm>
              <a:off x="2133600" y="2598003"/>
              <a:ext cx="2286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smtClean="0"/>
                <a:t>Women Entrepreneurs</a:t>
              </a:r>
            </a:p>
            <a:p>
              <a:pPr eaLnBrk="1" hangingPunct="1">
                <a:spcBef>
                  <a:spcPct val="0"/>
                </a:spcBef>
                <a:buFontTx/>
                <a:buNone/>
              </a:pPr>
              <a:r>
                <a:rPr lang="en-US" altLang="en-US" sz="1600" b="1" dirty="0" smtClean="0"/>
                <a:t>Single Parent</a:t>
              </a:r>
            </a:p>
            <a:p>
              <a:pPr eaLnBrk="1" hangingPunct="1">
                <a:spcBef>
                  <a:spcPct val="0"/>
                </a:spcBef>
                <a:buFontTx/>
                <a:buNone/>
              </a:pPr>
              <a:r>
                <a:rPr lang="en-US" altLang="en-US" sz="1600" b="1" dirty="0" smtClean="0"/>
                <a:t>Part-Time Housewife</a:t>
              </a:r>
              <a:endParaRPr lang="en-MY" altLang="en-US" sz="1600" b="1" dirty="0"/>
            </a:p>
          </p:txBody>
        </p:sp>
        <p:sp>
          <p:nvSpPr>
            <p:cNvPr id="3" name="TextBox 2"/>
            <p:cNvSpPr txBox="1"/>
            <p:nvPr/>
          </p:nvSpPr>
          <p:spPr>
            <a:xfrm>
              <a:off x="4572000" y="1828800"/>
              <a:ext cx="2231573" cy="1508105"/>
            </a:xfrm>
            <a:prstGeom prst="rect">
              <a:avLst/>
            </a:prstGeom>
            <a:noFill/>
          </p:spPr>
          <p:txBody>
            <a:bodyPr wrap="none" rtlCol="0">
              <a:spAutoFit/>
            </a:bodyPr>
            <a:lstStyle/>
            <a:p>
              <a:pPr algn="ctr"/>
              <a:r>
                <a:rPr lang="en-US" sz="2000" b="1" dirty="0" smtClean="0">
                  <a:solidFill>
                    <a:srgbClr val="FF0000"/>
                  </a:solidFill>
                </a:rPr>
                <a:t>PRE-REQUISITE</a:t>
              </a:r>
            </a:p>
            <a:p>
              <a:pPr algn="ctr"/>
              <a:r>
                <a:rPr lang="en-US" b="1" dirty="0" smtClean="0"/>
                <a:t>PC Literate</a:t>
              </a:r>
            </a:p>
            <a:p>
              <a:pPr algn="ctr"/>
              <a:r>
                <a:rPr lang="en-US" b="1" dirty="0" smtClean="0"/>
                <a:t>SRP/ PMR Holder</a:t>
              </a:r>
            </a:p>
            <a:p>
              <a:pPr algn="ctr"/>
              <a:r>
                <a:rPr lang="en-US" b="1" dirty="0" smtClean="0"/>
                <a:t>Minimum 10-20 </a:t>
              </a:r>
              <a:r>
                <a:rPr lang="en-US" b="1" dirty="0" err="1" smtClean="0"/>
                <a:t>Pax</a:t>
              </a:r>
              <a:endParaRPr lang="en-US" b="1" dirty="0" smtClean="0"/>
            </a:p>
            <a:p>
              <a:pPr algn="ctr"/>
              <a:r>
                <a:rPr lang="en-US" b="1" dirty="0" smtClean="0"/>
                <a:t>Registered with PI1M</a:t>
              </a:r>
              <a:endParaRPr lang="en-MY" b="1" dirty="0"/>
            </a:p>
          </p:txBody>
        </p:sp>
      </p:grpSp>
    </p:spTree>
    <p:extLst>
      <p:ext uri="{BB962C8B-B14F-4D97-AF65-F5344CB8AC3E}">
        <p14:creationId xmlns:p14="http://schemas.microsoft.com/office/powerpoint/2010/main" val="2429210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err="1" smtClean="0">
                <a:solidFill>
                  <a:schemeClr val="tx1"/>
                </a:solidFill>
                <a:latin typeface="Arial Black"/>
              </a:rPr>
              <a:t>cpc</a:t>
            </a:r>
            <a:r>
              <a:rPr lang="en-US" sz="2000" dirty="0" smtClean="0">
                <a:solidFill>
                  <a:schemeClr val="tx1"/>
                </a:solidFill>
                <a:latin typeface="Arial Black"/>
              </a:rPr>
              <a:t> training &amp; Certification</a:t>
            </a:r>
            <a:endParaRPr lang="en-MY" sz="2000" dirty="0">
              <a:solidFill>
                <a:schemeClr val="tx1"/>
              </a:solidFill>
              <a:latin typeface="Arial Black"/>
            </a:endParaRPr>
          </a:p>
        </p:txBody>
      </p:sp>
      <p:grpSp>
        <p:nvGrpSpPr>
          <p:cNvPr id="3" name="Group 2"/>
          <p:cNvGrpSpPr/>
          <p:nvPr/>
        </p:nvGrpSpPr>
        <p:grpSpPr>
          <a:xfrm>
            <a:off x="6019800" y="3295551"/>
            <a:ext cx="2743200" cy="2724249"/>
            <a:chOff x="10515600" y="227271"/>
            <a:chExt cx="2743200" cy="2724249"/>
          </a:xfrm>
        </p:grpSpPr>
        <p:grpSp>
          <p:nvGrpSpPr>
            <p:cNvPr id="5124" name="Group 13"/>
            <p:cNvGrpSpPr>
              <a:grpSpLocks/>
            </p:cNvGrpSpPr>
            <p:nvPr/>
          </p:nvGrpSpPr>
          <p:grpSpPr bwMode="auto">
            <a:xfrm>
              <a:off x="10515600" y="227271"/>
              <a:ext cx="2743200" cy="2724249"/>
              <a:chOff x="2627784" y="1988840"/>
              <a:chExt cx="4196848" cy="4176464"/>
            </a:xfrm>
          </p:grpSpPr>
          <p:sp>
            <p:nvSpPr>
              <p:cNvPr id="14" name="Freeform 13"/>
              <p:cNvSpPr/>
              <p:nvPr/>
            </p:nvSpPr>
            <p:spPr>
              <a:xfrm>
                <a:off x="3880972" y="1988840"/>
                <a:ext cx="2741016" cy="2074829"/>
              </a:xfrm>
              <a:custGeom>
                <a:avLst/>
                <a:gdLst>
                  <a:gd name="connsiteX0" fmla="*/ 672724 w 2176259"/>
                  <a:gd name="connsiteY0" fmla="*/ 0 h 1646031"/>
                  <a:gd name="connsiteX1" fmla="*/ 2124457 w 2176259"/>
                  <a:gd name="connsiteY1" fmla="*/ 864036 h 1646031"/>
                  <a:gd name="connsiteX2" fmla="*/ 2176259 w 2176259"/>
                  <a:gd name="connsiteY2" fmla="*/ 971569 h 1646031"/>
                  <a:gd name="connsiteX3" fmla="*/ 1501797 w 2176259"/>
                  <a:gd name="connsiteY3" fmla="*/ 1646031 h 1646031"/>
                  <a:gd name="connsiteX4" fmla="*/ 0 w 2176259"/>
                  <a:gd name="connsiteY4" fmla="*/ 144234 h 1646031"/>
                  <a:gd name="connsiteX5" fmla="*/ 30081 w 2176259"/>
                  <a:gd name="connsiteY5" fmla="*/ 129744 h 1646031"/>
                  <a:gd name="connsiteX6" fmla="*/ 672724 w 2176259"/>
                  <a:gd name="connsiteY6" fmla="*/ 0 h 1646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6259" h="1646031">
                    <a:moveTo>
                      <a:pt x="672724" y="0"/>
                    </a:moveTo>
                    <a:cubicBezTo>
                      <a:pt x="1299602" y="0"/>
                      <a:pt x="1844878" y="349377"/>
                      <a:pt x="2124457" y="864036"/>
                    </a:cubicBezTo>
                    <a:lnTo>
                      <a:pt x="2176259" y="971569"/>
                    </a:lnTo>
                    <a:lnTo>
                      <a:pt x="1501797" y="1646031"/>
                    </a:lnTo>
                    <a:lnTo>
                      <a:pt x="0" y="144234"/>
                    </a:lnTo>
                    <a:lnTo>
                      <a:pt x="30081" y="129744"/>
                    </a:lnTo>
                    <a:cubicBezTo>
                      <a:pt x="227604" y="46199"/>
                      <a:pt x="444769" y="0"/>
                      <a:pt x="672724" y="0"/>
                    </a:cubicBezTo>
                    <a:close/>
                  </a:path>
                </a:pathLst>
              </a:custGeom>
              <a:solidFill>
                <a:srgbClr val="0070C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5" name="Freeform 14"/>
              <p:cNvSpPr/>
              <p:nvPr/>
            </p:nvSpPr>
            <p:spPr>
              <a:xfrm>
                <a:off x="4744873" y="3221942"/>
                <a:ext cx="2079759" cy="2744993"/>
              </a:xfrm>
              <a:custGeom>
                <a:avLst/>
                <a:gdLst>
                  <a:gd name="connsiteX0" fmla="*/ 1506765 w 1650999"/>
                  <a:gd name="connsiteY0" fmla="*/ 0 h 2179490"/>
                  <a:gd name="connsiteX1" fmla="*/ 1521255 w 1650999"/>
                  <a:gd name="connsiteY1" fmla="*/ 30081 h 2179490"/>
                  <a:gd name="connsiteX2" fmla="*/ 1650999 w 1650999"/>
                  <a:gd name="connsiteY2" fmla="*/ 672724 h 2179490"/>
                  <a:gd name="connsiteX3" fmla="*/ 786964 w 1650999"/>
                  <a:gd name="connsiteY3" fmla="*/ 2124457 h 2179490"/>
                  <a:gd name="connsiteX4" fmla="*/ 672724 w 1650999"/>
                  <a:gd name="connsiteY4" fmla="*/ 2179490 h 2179490"/>
                  <a:gd name="connsiteX5" fmla="*/ 0 w 1650999"/>
                  <a:gd name="connsiteY5" fmla="*/ 1506766 h 217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0999" h="2179490">
                    <a:moveTo>
                      <a:pt x="1506765" y="0"/>
                    </a:moveTo>
                    <a:lnTo>
                      <a:pt x="1521255" y="30081"/>
                    </a:lnTo>
                    <a:cubicBezTo>
                      <a:pt x="1604801" y="227603"/>
                      <a:pt x="1650999" y="444769"/>
                      <a:pt x="1650999" y="672724"/>
                    </a:cubicBezTo>
                    <a:cubicBezTo>
                      <a:pt x="1650999" y="1299602"/>
                      <a:pt x="1301622" y="1844878"/>
                      <a:pt x="786964" y="2124457"/>
                    </a:cubicBezTo>
                    <a:lnTo>
                      <a:pt x="672724" y="2179490"/>
                    </a:lnTo>
                    <a:lnTo>
                      <a:pt x="0" y="1506766"/>
                    </a:lnTo>
                    <a:close/>
                  </a:path>
                </a:pathLst>
              </a:custGeom>
              <a:solidFill>
                <a:srgbClr val="FF990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6" name="Freeform 15"/>
              <p:cNvSpPr/>
              <p:nvPr/>
            </p:nvSpPr>
            <p:spPr>
              <a:xfrm>
                <a:off x="2833094" y="4090475"/>
                <a:ext cx="2741016" cy="2074829"/>
              </a:xfrm>
              <a:custGeom>
                <a:avLst/>
                <a:gdLst>
                  <a:gd name="connsiteX0" fmla="*/ 674494 w 2176194"/>
                  <a:gd name="connsiteY0" fmla="*/ 0 h 1645933"/>
                  <a:gd name="connsiteX1" fmla="*/ 2176194 w 2176194"/>
                  <a:gd name="connsiteY1" fmla="*/ 1501700 h 1645933"/>
                  <a:gd name="connsiteX2" fmla="*/ 2146116 w 2176194"/>
                  <a:gd name="connsiteY2" fmla="*/ 1516189 h 1645933"/>
                  <a:gd name="connsiteX3" fmla="*/ 1503472 w 2176194"/>
                  <a:gd name="connsiteY3" fmla="*/ 1645933 h 1645933"/>
                  <a:gd name="connsiteX4" fmla="*/ 51739 w 2176194"/>
                  <a:gd name="connsiteY4" fmla="*/ 781898 h 1645933"/>
                  <a:gd name="connsiteX5" fmla="*/ 0 w 2176194"/>
                  <a:gd name="connsiteY5" fmla="*/ 674494 h 164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6194" h="1645933">
                    <a:moveTo>
                      <a:pt x="674494" y="0"/>
                    </a:moveTo>
                    <a:lnTo>
                      <a:pt x="2176194" y="1501700"/>
                    </a:lnTo>
                    <a:lnTo>
                      <a:pt x="2146116" y="1516189"/>
                    </a:lnTo>
                    <a:cubicBezTo>
                      <a:pt x="1948593" y="1599735"/>
                      <a:pt x="1731428" y="1645933"/>
                      <a:pt x="1503472" y="1645933"/>
                    </a:cubicBezTo>
                    <a:cubicBezTo>
                      <a:pt x="876595" y="1645933"/>
                      <a:pt x="331318" y="1296556"/>
                      <a:pt x="51739" y="781898"/>
                    </a:cubicBezTo>
                    <a:lnTo>
                      <a:pt x="0" y="674494"/>
                    </a:lnTo>
                    <a:close/>
                  </a:path>
                </a:pathLst>
              </a:custGeom>
              <a:solidFill>
                <a:srgbClr val="0070C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sp>
            <p:nvSpPr>
              <p:cNvPr id="17" name="Freeform 16"/>
              <p:cNvSpPr/>
              <p:nvPr/>
            </p:nvSpPr>
            <p:spPr>
              <a:xfrm>
                <a:off x="2627784" y="2179168"/>
                <a:ext cx="2077094" cy="2744993"/>
              </a:xfrm>
              <a:custGeom>
                <a:avLst/>
                <a:gdLst>
                  <a:gd name="connsiteX0" fmla="*/ 974468 w 1648179"/>
                  <a:gd name="connsiteY0" fmla="*/ 0 h 2177655"/>
                  <a:gd name="connsiteX1" fmla="*/ 1648179 w 1648179"/>
                  <a:gd name="connsiteY1" fmla="*/ 673711 h 2177655"/>
                  <a:gd name="connsiteX2" fmla="*/ 144234 w 1648179"/>
                  <a:gd name="connsiteY2" fmla="*/ 2177655 h 2177655"/>
                  <a:gd name="connsiteX3" fmla="*/ 129744 w 1648179"/>
                  <a:gd name="connsiteY3" fmla="*/ 2147575 h 2177655"/>
                  <a:gd name="connsiteX4" fmla="*/ 0 w 1648179"/>
                  <a:gd name="connsiteY4" fmla="*/ 1504931 h 2177655"/>
                  <a:gd name="connsiteX5" fmla="*/ 864036 w 1648179"/>
                  <a:gd name="connsiteY5" fmla="*/ 53198 h 217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179" h="2177655">
                    <a:moveTo>
                      <a:pt x="974468" y="0"/>
                    </a:moveTo>
                    <a:lnTo>
                      <a:pt x="1648179" y="673711"/>
                    </a:lnTo>
                    <a:lnTo>
                      <a:pt x="144234" y="2177655"/>
                    </a:lnTo>
                    <a:lnTo>
                      <a:pt x="129744" y="2147575"/>
                    </a:lnTo>
                    <a:cubicBezTo>
                      <a:pt x="46199" y="1950052"/>
                      <a:pt x="0" y="1732887"/>
                      <a:pt x="0" y="1504931"/>
                    </a:cubicBezTo>
                    <a:cubicBezTo>
                      <a:pt x="0" y="878053"/>
                      <a:pt x="349377" y="332777"/>
                      <a:pt x="864036" y="53198"/>
                    </a:cubicBezTo>
                    <a:close/>
                  </a:path>
                </a:pathLst>
              </a:custGeom>
              <a:solidFill>
                <a:srgbClr val="FD8500"/>
              </a:solidFill>
              <a:ln w="38100" cap="flat" cmpd="sng" algn="ctr">
                <a:noFill/>
                <a:prstDash val="solid"/>
                <a:round/>
                <a:headEnd type="none" w="med" len="med"/>
                <a:tailEnd type="none" w="med" len="med"/>
              </a:ln>
              <a:effectLst/>
            </p:spPr>
            <p:txBody>
              <a:bodyPr anchor="ctr"/>
              <a:lstStyle/>
              <a:p>
                <a:pPr algn="ctr">
                  <a:defRPr/>
                </a:pPr>
                <a:endParaRPr lang="en-US" sz="2400" b="1" cap="small">
                  <a:solidFill>
                    <a:prstClr val="white"/>
                  </a:solidFill>
                  <a:effectLst>
                    <a:outerShdw blurRad="25400" dist="38100" dir="2700000" algn="tl">
                      <a:srgbClr val="000000">
                        <a:alpha val="70000"/>
                      </a:srgbClr>
                    </a:outerShdw>
                  </a:effectLst>
                  <a:cs typeface="Arial" pitchFamily="34" charset="0"/>
                </a:endParaRPr>
              </a:p>
            </p:txBody>
          </p:sp>
        </p:grpSp>
        <p:sp>
          <p:nvSpPr>
            <p:cNvPr id="5125" name="TextBox 26"/>
            <p:cNvSpPr txBox="1">
              <a:spLocks noChangeArrowheads="1"/>
            </p:cNvSpPr>
            <p:nvPr/>
          </p:nvSpPr>
          <p:spPr bwMode="auto">
            <a:xfrm>
              <a:off x="11887200" y="554395"/>
              <a:ext cx="11629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dirty="0">
                  <a:solidFill>
                    <a:schemeClr val="bg1"/>
                  </a:solidFill>
                  <a:latin typeface="Calibri Light" pitchFamily="34" charset="0"/>
                </a:rPr>
                <a:t>Communities</a:t>
              </a:r>
            </a:p>
            <a:p>
              <a:pPr eaLnBrk="1" hangingPunct="1">
                <a:spcBef>
                  <a:spcPct val="0"/>
                </a:spcBef>
                <a:buFontTx/>
                <a:buNone/>
              </a:pPr>
              <a:r>
                <a:rPr lang="en-US" altLang="en-US" sz="1200" b="1" dirty="0">
                  <a:solidFill>
                    <a:schemeClr val="bg1"/>
                  </a:solidFill>
                  <a:latin typeface="Calibri Light" pitchFamily="34" charset="0"/>
                </a:rPr>
                <a:t>Transformation</a:t>
              </a:r>
            </a:p>
          </p:txBody>
        </p:sp>
        <p:sp>
          <p:nvSpPr>
            <p:cNvPr id="19" name="TextBox 27"/>
            <p:cNvSpPr txBox="1">
              <a:spLocks noChangeArrowheads="1"/>
            </p:cNvSpPr>
            <p:nvPr/>
          </p:nvSpPr>
          <p:spPr bwMode="auto">
            <a:xfrm>
              <a:off x="12201525" y="1621195"/>
              <a:ext cx="981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en-US" altLang="en-US" sz="1200" b="1" dirty="0" smtClean="0">
                  <a:solidFill>
                    <a:schemeClr val="bg1"/>
                  </a:solidFill>
                  <a:latin typeface="Calibri Light" pitchFamily="34" charset="0"/>
                </a:rPr>
                <a:t>      Accelerate </a:t>
              </a:r>
            </a:p>
            <a:p>
              <a:pPr eaLnBrk="1" hangingPunct="1">
                <a:spcBef>
                  <a:spcPct val="0"/>
                </a:spcBef>
                <a:buFontTx/>
                <a:buNone/>
                <a:defRPr/>
              </a:pPr>
              <a:r>
                <a:rPr lang="en-US" altLang="en-US" sz="1200" b="1" dirty="0" smtClean="0">
                  <a:solidFill>
                    <a:schemeClr val="bg1"/>
                  </a:solidFill>
                  <a:latin typeface="Calibri Light" pitchFamily="34" charset="0"/>
                </a:rPr>
                <a:t>     Rate of         </a:t>
              </a:r>
            </a:p>
            <a:p>
              <a:pPr eaLnBrk="1" hangingPunct="1">
                <a:spcBef>
                  <a:spcPct val="0"/>
                </a:spcBef>
                <a:buFontTx/>
                <a:buNone/>
                <a:defRPr/>
              </a:pPr>
              <a:r>
                <a:rPr lang="en-US" altLang="en-US" sz="1200" b="1" dirty="0" smtClean="0">
                  <a:solidFill>
                    <a:schemeClr val="bg1"/>
                  </a:solidFill>
                  <a:latin typeface="Calibri Light" pitchFamily="34" charset="0"/>
                </a:rPr>
                <a:t>   Change</a:t>
              </a:r>
            </a:p>
          </p:txBody>
        </p:sp>
        <p:sp>
          <p:nvSpPr>
            <p:cNvPr id="5127" name="TextBox 28"/>
            <p:cNvSpPr txBox="1">
              <a:spLocks noChangeArrowheads="1"/>
            </p:cNvSpPr>
            <p:nvPr/>
          </p:nvSpPr>
          <p:spPr bwMode="auto">
            <a:xfrm>
              <a:off x="10820400" y="2078395"/>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dirty="0">
                  <a:solidFill>
                    <a:schemeClr val="bg1"/>
                  </a:solidFill>
                  <a:latin typeface="Calibri Light" pitchFamily="34" charset="0"/>
                </a:rPr>
                <a:t>Economy </a:t>
              </a:r>
            </a:p>
            <a:p>
              <a:pPr eaLnBrk="1" hangingPunct="1">
                <a:spcBef>
                  <a:spcPct val="0"/>
                </a:spcBef>
                <a:buFontTx/>
                <a:buNone/>
              </a:pPr>
              <a:r>
                <a:rPr lang="en-US" altLang="en-US" sz="1200" b="1" dirty="0">
                  <a:solidFill>
                    <a:schemeClr val="bg1"/>
                  </a:solidFill>
                  <a:latin typeface="Calibri Light" pitchFamily="34" charset="0"/>
                </a:rPr>
                <a:t>     vs Education </a:t>
              </a:r>
            </a:p>
            <a:p>
              <a:pPr eaLnBrk="1" hangingPunct="1">
                <a:spcBef>
                  <a:spcPct val="0"/>
                </a:spcBef>
                <a:buFontTx/>
                <a:buNone/>
              </a:pPr>
              <a:r>
                <a:rPr lang="en-US" altLang="en-US" sz="1200" b="1" dirty="0">
                  <a:solidFill>
                    <a:schemeClr val="bg1"/>
                  </a:solidFill>
                  <a:latin typeface="Calibri Light" pitchFamily="34" charset="0"/>
                </a:rPr>
                <a:t>            Demand</a:t>
              </a:r>
            </a:p>
          </p:txBody>
        </p:sp>
        <p:sp>
          <p:nvSpPr>
            <p:cNvPr id="5128" name="TextBox 29"/>
            <p:cNvSpPr txBox="1">
              <a:spLocks noChangeArrowheads="1"/>
            </p:cNvSpPr>
            <p:nvPr/>
          </p:nvSpPr>
          <p:spPr bwMode="auto">
            <a:xfrm>
              <a:off x="10725997" y="746264"/>
              <a:ext cx="9326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200" b="1" dirty="0">
                  <a:solidFill>
                    <a:schemeClr val="bg1"/>
                  </a:solidFill>
                  <a:latin typeface="Calibri Light" pitchFamily="34" charset="0"/>
                </a:rPr>
                <a:t>Closing </a:t>
              </a:r>
            </a:p>
            <a:p>
              <a:pPr eaLnBrk="1" hangingPunct="1">
                <a:spcBef>
                  <a:spcPct val="0"/>
                </a:spcBef>
                <a:buFontTx/>
                <a:buNone/>
              </a:pPr>
              <a:r>
                <a:rPr lang="en-US" altLang="en-US" sz="1200" b="1" dirty="0">
                  <a:solidFill>
                    <a:schemeClr val="bg1"/>
                  </a:solidFill>
                  <a:latin typeface="Calibri Light" pitchFamily="34" charset="0"/>
                </a:rPr>
                <a:t> </a:t>
              </a:r>
              <a:r>
                <a:rPr lang="en-US" altLang="en-US" sz="1200" b="1" dirty="0" smtClean="0">
                  <a:solidFill>
                    <a:schemeClr val="bg1"/>
                  </a:solidFill>
                  <a:latin typeface="Calibri Light" pitchFamily="34" charset="0"/>
                </a:rPr>
                <a:t>Skills        </a:t>
              </a:r>
              <a:endParaRPr lang="en-US" altLang="en-US" sz="1200" b="1" dirty="0">
                <a:solidFill>
                  <a:schemeClr val="bg1"/>
                </a:solidFill>
                <a:latin typeface="Calibri Light" pitchFamily="34" charset="0"/>
              </a:endParaRPr>
            </a:p>
            <a:p>
              <a:pPr eaLnBrk="1" hangingPunct="1">
                <a:spcBef>
                  <a:spcPct val="0"/>
                </a:spcBef>
                <a:buFontTx/>
                <a:buNone/>
              </a:pPr>
              <a:r>
                <a:rPr lang="en-US" altLang="en-US" sz="1200" b="1" dirty="0">
                  <a:solidFill>
                    <a:schemeClr val="bg1"/>
                  </a:solidFill>
                  <a:latin typeface="Calibri Light" pitchFamily="34" charset="0"/>
                </a:rPr>
                <a:t> </a:t>
              </a:r>
              <a:r>
                <a:rPr lang="en-US" altLang="en-US" sz="1200" b="1" dirty="0" smtClean="0">
                  <a:solidFill>
                    <a:schemeClr val="bg1"/>
                  </a:solidFill>
                  <a:latin typeface="Calibri Light" pitchFamily="34" charset="0"/>
                </a:rPr>
                <a:t>Gaps</a:t>
              </a:r>
              <a:endParaRPr lang="en-US" altLang="en-US" sz="1200" b="1" dirty="0">
                <a:solidFill>
                  <a:schemeClr val="bg1"/>
                </a:solidFill>
                <a:latin typeface="Calibri Light" pitchFamily="34" charset="0"/>
              </a:endParaRPr>
            </a:p>
          </p:txBody>
        </p:sp>
      </p:grpSp>
      <p:sp>
        <p:nvSpPr>
          <p:cNvPr id="20" name="Rectangle 5"/>
          <p:cNvSpPr/>
          <p:nvPr/>
        </p:nvSpPr>
        <p:spPr>
          <a:xfrm>
            <a:off x="0" y="2764040"/>
            <a:ext cx="2333629" cy="1237355"/>
          </a:xfrm>
          <a:custGeom>
            <a:avLst/>
            <a:gdLst>
              <a:gd name="connsiteX0" fmla="*/ 0 w 2486029"/>
              <a:gd name="connsiteY0" fmla="*/ 0 h 1237355"/>
              <a:gd name="connsiteX1" fmla="*/ 2486029 w 2486029"/>
              <a:gd name="connsiteY1" fmla="*/ 0 h 1237355"/>
              <a:gd name="connsiteX2" fmla="*/ 2486029 w 2486029"/>
              <a:gd name="connsiteY2" fmla="*/ 1237355 h 1237355"/>
              <a:gd name="connsiteX3" fmla="*/ 0 w 2486029"/>
              <a:gd name="connsiteY3" fmla="*/ 1237355 h 1237355"/>
              <a:gd name="connsiteX4" fmla="*/ 0 w 2486029"/>
              <a:gd name="connsiteY4" fmla="*/ 0 h 1237355"/>
              <a:gd name="connsiteX0" fmla="*/ 0 w 2486029"/>
              <a:gd name="connsiteY0" fmla="*/ 10757 h 1248112"/>
              <a:gd name="connsiteX1" fmla="*/ 1550114 w 2486029"/>
              <a:gd name="connsiteY1" fmla="*/ 0 h 1248112"/>
              <a:gd name="connsiteX2" fmla="*/ 2486029 w 2486029"/>
              <a:gd name="connsiteY2" fmla="*/ 1248112 h 1248112"/>
              <a:gd name="connsiteX3" fmla="*/ 0 w 2486029"/>
              <a:gd name="connsiteY3" fmla="*/ 1248112 h 1248112"/>
              <a:gd name="connsiteX4" fmla="*/ 0 w 2486029"/>
              <a:gd name="connsiteY4" fmla="*/ 10757 h 1248112"/>
              <a:gd name="connsiteX0" fmla="*/ 0 w 2486029"/>
              <a:gd name="connsiteY0" fmla="*/ 0 h 1237355"/>
              <a:gd name="connsiteX1" fmla="*/ 1547733 w 2486029"/>
              <a:gd name="connsiteY1" fmla="*/ 5911 h 1237355"/>
              <a:gd name="connsiteX2" fmla="*/ 2486029 w 2486029"/>
              <a:gd name="connsiteY2" fmla="*/ 1237355 h 1237355"/>
              <a:gd name="connsiteX3" fmla="*/ 0 w 2486029"/>
              <a:gd name="connsiteY3" fmla="*/ 1237355 h 1237355"/>
              <a:gd name="connsiteX4" fmla="*/ 0 w 2486029"/>
              <a:gd name="connsiteY4" fmla="*/ 0 h 123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29" h="1237355">
                <a:moveTo>
                  <a:pt x="0" y="0"/>
                </a:moveTo>
                <a:lnTo>
                  <a:pt x="1547733" y="5911"/>
                </a:lnTo>
                <a:lnTo>
                  <a:pt x="2486029" y="1237355"/>
                </a:lnTo>
                <a:lnTo>
                  <a:pt x="0" y="1237355"/>
                </a:lnTo>
                <a:lnTo>
                  <a:pt x="0" y="0"/>
                </a:lnTo>
                <a:close/>
              </a:path>
            </a:pathLst>
          </a:custGeom>
          <a:gradFill flip="none" rotWithShape="1">
            <a:gsLst>
              <a:gs pos="93000">
                <a:schemeClr val="bg1"/>
              </a:gs>
              <a:gs pos="0">
                <a:schemeClr val="bg1">
                  <a:lumMod val="65000"/>
                </a:schemeClr>
              </a:gs>
              <a:gs pos="50000">
                <a:schemeClr val="bg1">
                  <a:lumMod val="65000"/>
                  <a:tint val="44500"/>
                  <a:satMod val="16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56390" y="2764041"/>
            <a:ext cx="1204857" cy="8928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Arial Black" panose="020B0A04020102020204" pitchFamily="34" charset="0"/>
              </a:rPr>
              <a:t>01</a:t>
            </a:r>
            <a:endParaRPr lang="en-US" sz="3600" dirty="0">
              <a:effectLst>
                <a:outerShdw blurRad="38100" dist="38100" dir="2700000" algn="tl">
                  <a:srgbClr val="000000">
                    <a:alpha val="43137"/>
                  </a:srgbClr>
                </a:outerShdw>
              </a:effectLst>
              <a:latin typeface="Arial Black" panose="020B0A04020102020204" pitchFamily="34" charset="0"/>
            </a:endParaRPr>
          </a:p>
        </p:txBody>
      </p:sp>
      <p:sp>
        <p:nvSpPr>
          <p:cNvPr id="22" name="Pentagon 21"/>
          <p:cNvSpPr/>
          <p:nvPr/>
        </p:nvSpPr>
        <p:spPr>
          <a:xfrm>
            <a:off x="2281084" y="3108510"/>
            <a:ext cx="3586316" cy="892885"/>
          </a:xfrm>
          <a:prstGeom prst="homePlate">
            <a:avLst>
              <a:gd name="adj" fmla="val 4146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algn="just"/>
            <a:endParaRPr lang="en-US" sz="1200" dirty="0"/>
          </a:p>
        </p:txBody>
      </p:sp>
      <p:sp>
        <p:nvSpPr>
          <p:cNvPr id="23" name="Parallelogram 22"/>
          <p:cNvSpPr/>
          <p:nvPr/>
        </p:nvSpPr>
        <p:spPr>
          <a:xfrm rot="16200000">
            <a:off x="1278762" y="2946528"/>
            <a:ext cx="1237354" cy="872380"/>
          </a:xfrm>
          <a:prstGeom prst="parallelogram">
            <a:avLst>
              <a:gd name="adj" fmla="val 3960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entagon 23"/>
          <p:cNvSpPr/>
          <p:nvPr/>
        </p:nvSpPr>
        <p:spPr>
          <a:xfrm>
            <a:off x="2281084" y="4136315"/>
            <a:ext cx="3586316" cy="892885"/>
          </a:xfrm>
          <a:prstGeom prst="homePlate">
            <a:avLst>
              <a:gd name="adj" fmla="val 41466"/>
            </a:avLst>
          </a:prstGeom>
          <a:solidFill>
            <a:srgbClr val="FE5335"/>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lvl="0" algn="just"/>
            <a:endParaRPr lang="en-US" sz="1200" dirty="0">
              <a:solidFill>
                <a:schemeClr val="bg1"/>
              </a:solidFill>
            </a:endParaRPr>
          </a:p>
        </p:txBody>
      </p:sp>
      <p:sp>
        <p:nvSpPr>
          <p:cNvPr id="28" name="Rectangle 5"/>
          <p:cNvSpPr/>
          <p:nvPr/>
        </p:nvSpPr>
        <p:spPr>
          <a:xfrm>
            <a:off x="0" y="3791845"/>
            <a:ext cx="2333629" cy="1237355"/>
          </a:xfrm>
          <a:custGeom>
            <a:avLst/>
            <a:gdLst>
              <a:gd name="connsiteX0" fmla="*/ 0 w 2486029"/>
              <a:gd name="connsiteY0" fmla="*/ 0 h 1237355"/>
              <a:gd name="connsiteX1" fmla="*/ 2486029 w 2486029"/>
              <a:gd name="connsiteY1" fmla="*/ 0 h 1237355"/>
              <a:gd name="connsiteX2" fmla="*/ 2486029 w 2486029"/>
              <a:gd name="connsiteY2" fmla="*/ 1237355 h 1237355"/>
              <a:gd name="connsiteX3" fmla="*/ 0 w 2486029"/>
              <a:gd name="connsiteY3" fmla="*/ 1237355 h 1237355"/>
              <a:gd name="connsiteX4" fmla="*/ 0 w 2486029"/>
              <a:gd name="connsiteY4" fmla="*/ 0 h 1237355"/>
              <a:gd name="connsiteX0" fmla="*/ 0 w 2486029"/>
              <a:gd name="connsiteY0" fmla="*/ 10757 h 1248112"/>
              <a:gd name="connsiteX1" fmla="*/ 1550114 w 2486029"/>
              <a:gd name="connsiteY1" fmla="*/ 0 h 1248112"/>
              <a:gd name="connsiteX2" fmla="*/ 2486029 w 2486029"/>
              <a:gd name="connsiteY2" fmla="*/ 1248112 h 1248112"/>
              <a:gd name="connsiteX3" fmla="*/ 0 w 2486029"/>
              <a:gd name="connsiteY3" fmla="*/ 1248112 h 1248112"/>
              <a:gd name="connsiteX4" fmla="*/ 0 w 2486029"/>
              <a:gd name="connsiteY4" fmla="*/ 10757 h 1248112"/>
              <a:gd name="connsiteX0" fmla="*/ 0 w 2486029"/>
              <a:gd name="connsiteY0" fmla="*/ 0 h 1237355"/>
              <a:gd name="connsiteX1" fmla="*/ 1547733 w 2486029"/>
              <a:gd name="connsiteY1" fmla="*/ 5911 h 1237355"/>
              <a:gd name="connsiteX2" fmla="*/ 2486029 w 2486029"/>
              <a:gd name="connsiteY2" fmla="*/ 1237355 h 1237355"/>
              <a:gd name="connsiteX3" fmla="*/ 0 w 2486029"/>
              <a:gd name="connsiteY3" fmla="*/ 1237355 h 1237355"/>
              <a:gd name="connsiteX4" fmla="*/ 0 w 2486029"/>
              <a:gd name="connsiteY4" fmla="*/ 0 h 123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29" h="1237355">
                <a:moveTo>
                  <a:pt x="0" y="0"/>
                </a:moveTo>
                <a:lnTo>
                  <a:pt x="1547733" y="5911"/>
                </a:lnTo>
                <a:lnTo>
                  <a:pt x="2486029" y="1237355"/>
                </a:lnTo>
                <a:lnTo>
                  <a:pt x="0" y="1237355"/>
                </a:lnTo>
                <a:lnTo>
                  <a:pt x="0" y="0"/>
                </a:lnTo>
                <a:close/>
              </a:path>
            </a:pathLst>
          </a:custGeom>
          <a:gradFill flip="none" rotWithShape="1">
            <a:gsLst>
              <a:gs pos="93000">
                <a:schemeClr val="bg1"/>
              </a:gs>
              <a:gs pos="0">
                <a:schemeClr val="bg1">
                  <a:lumMod val="65000"/>
                </a:schemeClr>
              </a:gs>
              <a:gs pos="50000">
                <a:schemeClr val="bg1">
                  <a:lumMod val="65000"/>
                  <a:tint val="44500"/>
                  <a:satMod val="16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256390" y="3791846"/>
            <a:ext cx="1204857" cy="892885"/>
          </a:xfrm>
          <a:prstGeom prst="rect">
            <a:avLst/>
          </a:prstGeom>
          <a:solidFill>
            <a:srgbClr val="FE5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Arial Black" panose="020B0A04020102020204" pitchFamily="34" charset="0"/>
              </a:rPr>
              <a:t>02</a:t>
            </a:r>
            <a:endParaRPr lang="en-US" sz="3600" dirty="0">
              <a:effectLst>
                <a:outerShdw blurRad="38100" dist="38100" dir="2700000" algn="tl">
                  <a:srgbClr val="000000">
                    <a:alpha val="43137"/>
                  </a:srgbClr>
                </a:outerShdw>
              </a:effectLst>
              <a:latin typeface="Arial Black" panose="020B0A04020102020204" pitchFamily="34" charset="0"/>
            </a:endParaRPr>
          </a:p>
        </p:txBody>
      </p:sp>
      <p:sp>
        <p:nvSpPr>
          <p:cNvPr id="30" name="Parallelogram 29"/>
          <p:cNvSpPr/>
          <p:nvPr/>
        </p:nvSpPr>
        <p:spPr>
          <a:xfrm rot="16200000">
            <a:off x="1278762" y="3974333"/>
            <a:ext cx="1237354" cy="872380"/>
          </a:xfrm>
          <a:prstGeom prst="parallelogram">
            <a:avLst>
              <a:gd name="adj" fmla="val 39609"/>
            </a:avLst>
          </a:prstGeom>
          <a:solidFill>
            <a:srgbClr val="C31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4"/>
          <p:cNvSpPr>
            <a:spLocks noChangeArrowheads="1"/>
          </p:cNvSpPr>
          <p:nvPr/>
        </p:nvSpPr>
        <p:spPr bwMode="auto">
          <a:xfrm>
            <a:off x="762000" y="1743670"/>
            <a:ext cx="45251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a:buFont typeface="Arial" charset="0"/>
              <a:buNone/>
            </a:pPr>
            <a:r>
              <a:rPr lang="en-MY" altLang="en-US" sz="1800" b="1" dirty="0" smtClean="0"/>
              <a:t>CPC </a:t>
            </a:r>
            <a:r>
              <a:rPr lang="en-MY" altLang="en-US" sz="1800" b="1" dirty="0"/>
              <a:t>Training Program is part of </a:t>
            </a:r>
            <a:r>
              <a:rPr lang="en-MY" altLang="en-US" sz="1800" b="1" dirty="0" smtClean="0"/>
              <a:t>Content Provider Contractor (CPC) 5 </a:t>
            </a:r>
            <a:r>
              <a:rPr lang="en-MY" altLang="en-US" sz="1800" b="1" dirty="0"/>
              <a:t>Years Pi1M Content Empowerment </a:t>
            </a:r>
            <a:r>
              <a:rPr lang="en-MY" altLang="en-US" sz="1800" b="1" dirty="0" smtClean="0"/>
              <a:t>Proposal</a:t>
            </a:r>
            <a:endParaRPr lang="en-US" altLang="en-US" sz="1050" b="1" dirty="0"/>
          </a:p>
        </p:txBody>
      </p:sp>
      <p:sp>
        <p:nvSpPr>
          <p:cNvPr id="2" name="Rectangle 1"/>
          <p:cNvSpPr/>
          <p:nvPr/>
        </p:nvSpPr>
        <p:spPr>
          <a:xfrm>
            <a:off x="5914231" y="1418272"/>
            <a:ext cx="2848769" cy="1477328"/>
          </a:xfrm>
          <a:prstGeom prst="rect">
            <a:avLst/>
          </a:prstGeom>
        </p:spPr>
        <p:txBody>
          <a:bodyPr wrap="square">
            <a:spAutoFit/>
          </a:bodyPr>
          <a:lstStyle/>
          <a:p>
            <a:pPr algn="just">
              <a:buFont typeface="Arial" charset="0"/>
              <a:buNone/>
            </a:pPr>
            <a:r>
              <a:rPr lang="en-MY" altLang="en-US" b="1" dirty="0" smtClean="0"/>
              <a:t>To nurture </a:t>
            </a:r>
            <a:r>
              <a:rPr lang="en-MY" altLang="en-US" b="1" dirty="0"/>
              <a:t>local economies and bring about greater shared prosperity and social change </a:t>
            </a:r>
            <a:r>
              <a:rPr lang="en-MY" altLang="en-US" b="1" dirty="0" smtClean="0"/>
              <a:t>to  </a:t>
            </a:r>
            <a:r>
              <a:rPr lang="en-MY" altLang="en-US" b="1" dirty="0"/>
              <a:t>underserved </a:t>
            </a:r>
            <a:r>
              <a:rPr lang="en-MY" altLang="en-US" b="1" dirty="0" smtClean="0"/>
              <a:t>communities</a:t>
            </a:r>
            <a:endParaRPr lang="en-MY" altLang="en-US" b="1" dirty="0"/>
          </a:p>
        </p:txBody>
      </p:sp>
      <p:sp>
        <p:nvSpPr>
          <p:cNvPr id="25" name="Title 1"/>
          <p:cNvSpPr txBox="1">
            <a:spLocks/>
          </p:cNvSpPr>
          <p:nvPr/>
        </p:nvSpPr>
        <p:spPr>
          <a:xfrm>
            <a:off x="2349395" y="3086498"/>
            <a:ext cx="2984605" cy="933947"/>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1800" dirty="0" smtClean="0">
                <a:solidFill>
                  <a:schemeClr val="bg1"/>
                </a:solidFill>
                <a:latin typeface="Arial Black"/>
              </a:rPr>
              <a:t>Catalyze underserved growth</a:t>
            </a:r>
            <a:endParaRPr lang="en-MY" sz="1800" dirty="0">
              <a:solidFill>
                <a:schemeClr val="bg1"/>
              </a:solidFill>
              <a:latin typeface="Arial Black"/>
            </a:endParaRPr>
          </a:p>
        </p:txBody>
      </p:sp>
      <p:sp>
        <p:nvSpPr>
          <p:cNvPr id="26" name="Title 1"/>
          <p:cNvSpPr txBox="1">
            <a:spLocks/>
          </p:cNvSpPr>
          <p:nvPr/>
        </p:nvSpPr>
        <p:spPr>
          <a:xfrm>
            <a:off x="2349395" y="4136315"/>
            <a:ext cx="2984605" cy="777014"/>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1800" dirty="0" smtClean="0">
                <a:solidFill>
                  <a:schemeClr val="bg1"/>
                </a:solidFill>
                <a:latin typeface="Arial Black"/>
              </a:rPr>
              <a:t>Bridging skills and knowledge gap</a:t>
            </a:r>
            <a:endParaRPr lang="en-MY" sz="1800" dirty="0">
              <a:solidFill>
                <a:schemeClr val="bg1"/>
              </a:solidFill>
              <a:latin typeface="Arial Black"/>
            </a:endParaRPr>
          </a:p>
        </p:txBody>
      </p:sp>
      <p:sp>
        <p:nvSpPr>
          <p:cNvPr id="35" name="Pentagon 34"/>
          <p:cNvSpPr/>
          <p:nvPr/>
        </p:nvSpPr>
        <p:spPr>
          <a:xfrm>
            <a:off x="2281084" y="5203115"/>
            <a:ext cx="3586316" cy="892885"/>
          </a:xfrm>
          <a:prstGeom prst="homePlate">
            <a:avLst>
              <a:gd name="adj" fmla="val 4146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182880" rtlCol="0" anchor="ctr"/>
          <a:lstStyle/>
          <a:p>
            <a:pPr lvl="0" algn="just"/>
            <a:endParaRPr lang="en-US" sz="1200" dirty="0">
              <a:solidFill>
                <a:schemeClr val="bg1"/>
              </a:solidFill>
            </a:endParaRPr>
          </a:p>
        </p:txBody>
      </p:sp>
      <p:sp>
        <p:nvSpPr>
          <p:cNvPr id="36" name="Rectangle 5"/>
          <p:cNvSpPr/>
          <p:nvPr/>
        </p:nvSpPr>
        <p:spPr>
          <a:xfrm>
            <a:off x="0" y="4858645"/>
            <a:ext cx="2333629" cy="1237355"/>
          </a:xfrm>
          <a:custGeom>
            <a:avLst/>
            <a:gdLst>
              <a:gd name="connsiteX0" fmla="*/ 0 w 2486029"/>
              <a:gd name="connsiteY0" fmla="*/ 0 h 1237355"/>
              <a:gd name="connsiteX1" fmla="*/ 2486029 w 2486029"/>
              <a:gd name="connsiteY1" fmla="*/ 0 h 1237355"/>
              <a:gd name="connsiteX2" fmla="*/ 2486029 w 2486029"/>
              <a:gd name="connsiteY2" fmla="*/ 1237355 h 1237355"/>
              <a:gd name="connsiteX3" fmla="*/ 0 w 2486029"/>
              <a:gd name="connsiteY3" fmla="*/ 1237355 h 1237355"/>
              <a:gd name="connsiteX4" fmla="*/ 0 w 2486029"/>
              <a:gd name="connsiteY4" fmla="*/ 0 h 1237355"/>
              <a:gd name="connsiteX0" fmla="*/ 0 w 2486029"/>
              <a:gd name="connsiteY0" fmla="*/ 10757 h 1248112"/>
              <a:gd name="connsiteX1" fmla="*/ 1550114 w 2486029"/>
              <a:gd name="connsiteY1" fmla="*/ 0 h 1248112"/>
              <a:gd name="connsiteX2" fmla="*/ 2486029 w 2486029"/>
              <a:gd name="connsiteY2" fmla="*/ 1248112 h 1248112"/>
              <a:gd name="connsiteX3" fmla="*/ 0 w 2486029"/>
              <a:gd name="connsiteY3" fmla="*/ 1248112 h 1248112"/>
              <a:gd name="connsiteX4" fmla="*/ 0 w 2486029"/>
              <a:gd name="connsiteY4" fmla="*/ 10757 h 1248112"/>
              <a:gd name="connsiteX0" fmla="*/ 0 w 2486029"/>
              <a:gd name="connsiteY0" fmla="*/ 0 h 1237355"/>
              <a:gd name="connsiteX1" fmla="*/ 1547733 w 2486029"/>
              <a:gd name="connsiteY1" fmla="*/ 5911 h 1237355"/>
              <a:gd name="connsiteX2" fmla="*/ 2486029 w 2486029"/>
              <a:gd name="connsiteY2" fmla="*/ 1237355 h 1237355"/>
              <a:gd name="connsiteX3" fmla="*/ 0 w 2486029"/>
              <a:gd name="connsiteY3" fmla="*/ 1237355 h 1237355"/>
              <a:gd name="connsiteX4" fmla="*/ 0 w 2486029"/>
              <a:gd name="connsiteY4" fmla="*/ 0 h 1237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6029" h="1237355">
                <a:moveTo>
                  <a:pt x="0" y="0"/>
                </a:moveTo>
                <a:lnTo>
                  <a:pt x="1547733" y="5911"/>
                </a:lnTo>
                <a:lnTo>
                  <a:pt x="2486029" y="1237355"/>
                </a:lnTo>
                <a:lnTo>
                  <a:pt x="0" y="1237355"/>
                </a:lnTo>
                <a:lnTo>
                  <a:pt x="0" y="0"/>
                </a:lnTo>
                <a:close/>
              </a:path>
            </a:pathLst>
          </a:custGeom>
          <a:gradFill flip="none" rotWithShape="1">
            <a:gsLst>
              <a:gs pos="93000">
                <a:schemeClr val="bg1"/>
              </a:gs>
              <a:gs pos="0">
                <a:schemeClr val="bg1">
                  <a:lumMod val="65000"/>
                </a:schemeClr>
              </a:gs>
              <a:gs pos="50000">
                <a:schemeClr val="bg1">
                  <a:lumMod val="65000"/>
                  <a:tint val="44500"/>
                  <a:satMod val="160000"/>
                </a:scheme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56390" y="4858646"/>
            <a:ext cx="1204857" cy="89288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effectLst>
                  <a:outerShdw blurRad="38100" dist="38100" dir="2700000" algn="tl">
                    <a:srgbClr val="000000">
                      <a:alpha val="43137"/>
                    </a:srgbClr>
                  </a:outerShdw>
                </a:effectLst>
                <a:latin typeface="Arial Black" panose="020B0A04020102020204" pitchFamily="34" charset="0"/>
              </a:rPr>
              <a:t>03</a:t>
            </a:r>
            <a:endParaRPr lang="en-US" sz="3600" dirty="0">
              <a:effectLst>
                <a:outerShdw blurRad="38100" dist="38100" dir="2700000" algn="tl">
                  <a:srgbClr val="000000">
                    <a:alpha val="43137"/>
                  </a:srgbClr>
                </a:outerShdw>
              </a:effectLst>
              <a:latin typeface="Arial Black" panose="020B0A04020102020204" pitchFamily="34" charset="0"/>
            </a:endParaRPr>
          </a:p>
        </p:txBody>
      </p:sp>
      <p:sp>
        <p:nvSpPr>
          <p:cNvPr id="38" name="Parallelogram 37"/>
          <p:cNvSpPr/>
          <p:nvPr/>
        </p:nvSpPr>
        <p:spPr>
          <a:xfrm rot="16200000">
            <a:off x="1278762" y="5041133"/>
            <a:ext cx="1237354" cy="872380"/>
          </a:xfrm>
          <a:prstGeom prst="parallelogram">
            <a:avLst>
              <a:gd name="adj" fmla="val 3960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2349395" y="5300831"/>
            <a:ext cx="3137005" cy="777014"/>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1800" dirty="0" smtClean="0">
                <a:solidFill>
                  <a:schemeClr val="bg1"/>
                </a:solidFill>
                <a:latin typeface="Arial Black"/>
              </a:rPr>
              <a:t>Bringing industries close to communities</a:t>
            </a:r>
            <a:endParaRPr lang="en-MY" sz="1800" dirty="0">
              <a:solidFill>
                <a:schemeClr val="bg1"/>
              </a:solidFill>
              <a:latin typeface="Arial Black"/>
            </a:endParaRPr>
          </a:p>
        </p:txBody>
      </p:sp>
    </p:spTree>
    <p:extLst>
      <p:ext uri="{BB962C8B-B14F-4D97-AF65-F5344CB8AC3E}">
        <p14:creationId xmlns:p14="http://schemas.microsoft.com/office/powerpoint/2010/main" val="23809545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training &amp; certification</a:t>
            </a:r>
            <a:endParaRPr lang="en-MY" sz="2000" dirty="0">
              <a:solidFill>
                <a:schemeClr val="tx1"/>
              </a:solidFill>
              <a:latin typeface="Arial Black"/>
            </a:endParaRPr>
          </a:p>
        </p:txBody>
      </p:sp>
      <p:grpSp>
        <p:nvGrpSpPr>
          <p:cNvPr id="5" name="Group 1"/>
          <p:cNvGrpSpPr>
            <a:grpSpLocks/>
          </p:cNvGrpSpPr>
          <p:nvPr/>
        </p:nvGrpSpPr>
        <p:grpSpPr bwMode="auto">
          <a:xfrm>
            <a:off x="685800" y="1279525"/>
            <a:ext cx="7839075" cy="4819568"/>
            <a:chOff x="838200" y="1279268"/>
            <a:chExt cx="7839075" cy="4819831"/>
          </a:xfrm>
        </p:grpSpPr>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79268"/>
              <a:ext cx="7839075" cy="2225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2"/>
            <p:cNvSpPr>
              <a:spLocks noChangeArrowheads="1"/>
            </p:cNvSpPr>
            <p:nvPr/>
          </p:nvSpPr>
          <p:spPr bwMode="auto">
            <a:xfrm>
              <a:off x="914400" y="1490008"/>
              <a:ext cx="4572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FontTx/>
                <a:buNone/>
              </a:pPr>
              <a:r>
                <a:rPr lang="en-MY" altLang="en-US" sz="2000" dirty="0" smtClean="0"/>
                <a:t>CPC’s </a:t>
              </a:r>
              <a:r>
                <a:rPr lang="en-MY" altLang="en-US" sz="2000" dirty="0"/>
                <a:t>Training &amp; Certification Program entail an aggressive educational program that tests the level of competence in the principles and practices of SALIHIN PREMIER SOLUTIONS (SPS) &amp; </a:t>
              </a:r>
              <a:r>
                <a:rPr lang="en-MY" altLang="en-US" sz="2000" dirty="0" err="1"/>
                <a:t>SPSLite</a:t>
              </a:r>
              <a:r>
                <a:rPr lang="en-MY" altLang="en-US" sz="2000" dirty="0"/>
                <a:t> </a:t>
              </a:r>
              <a:r>
                <a:rPr lang="en-MY" altLang="en-US" sz="2000" dirty="0" err="1"/>
                <a:t>CashBook</a:t>
              </a:r>
              <a:r>
                <a:rPr lang="en-MY" altLang="en-US" sz="2000" dirty="0"/>
                <a:t> </a:t>
              </a:r>
              <a:r>
                <a:rPr lang="en-MY" altLang="en-US" sz="2000" dirty="0" err="1"/>
                <a:t>Softwares</a:t>
              </a:r>
              <a:r>
                <a:rPr lang="en-MY" altLang="en-US" sz="2000" dirty="0"/>
                <a:t>. </a:t>
              </a: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61" y="3764341"/>
              <a:ext cx="7831114" cy="2255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7"/>
            <p:cNvSpPr>
              <a:spLocks noChangeArrowheads="1"/>
            </p:cNvSpPr>
            <p:nvPr/>
          </p:nvSpPr>
          <p:spPr bwMode="auto">
            <a:xfrm>
              <a:off x="922361" y="3852208"/>
              <a:ext cx="4564039" cy="224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just" eaLnBrk="1" hangingPunct="1">
                <a:spcBef>
                  <a:spcPct val="0"/>
                </a:spcBef>
                <a:buNone/>
              </a:pPr>
              <a:r>
                <a:rPr lang="en-MY" altLang="en-US" sz="2000" dirty="0"/>
                <a:t>The Certification will only be issued to participants whom passed the exam, while others will be issued the participation certificates. These principles and practices are closely monitor by reputable </a:t>
              </a:r>
              <a:r>
                <a:rPr lang="en-MY" altLang="en-US" sz="2000" dirty="0" smtClean="0"/>
                <a:t>bodies.</a:t>
              </a:r>
              <a:endParaRPr lang="en-MY" altLang="en-US" sz="2000" dirty="0"/>
            </a:p>
            <a:p>
              <a:pPr algn="just" eaLnBrk="1" hangingPunct="1">
                <a:spcBef>
                  <a:spcPct val="0"/>
                </a:spcBef>
                <a:buFontTx/>
                <a:buNone/>
              </a:pPr>
              <a:endParaRPr lang="en-MY" altLang="en-US" sz="2000" dirty="0"/>
            </a:p>
          </p:txBody>
        </p:sp>
        <p:sp>
          <p:nvSpPr>
            <p:cNvPr id="11" name="Rectangle 13"/>
            <p:cNvSpPr>
              <a:spLocks noChangeArrowheads="1"/>
            </p:cNvSpPr>
            <p:nvPr/>
          </p:nvSpPr>
          <p:spPr bwMode="auto">
            <a:xfrm>
              <a:off x="4191000" y="3863412"/>
              <a:ext cx="1905000" cy="400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endParaRPr lang="en-MY" altLang="en-US" sz="2000" dirty="0"/>
            </a:p>
          </p:txBody>
        </p:sp>
      </p:grpSp>
    </p:spTree>
    <p:extLst>
      <p:ext uri="{BB962C8B-B14F-4D97-AF65-F5344CB8AC3E}">
        <p14:creationId xmlns:p14="http://schemas.microsoft.com/office/powerpoint/2010/main" val="618621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continuous learning</a:t>
            </a:r>
            <a:endParaRPr lang="en-MY" sz="2000" dirty="0">
              <a:solidFill>
                <a:schemeClr val="tx1"/>
              </a:solidFill>
              <a:latin typeface="Arial Black"/>
            </a:endParaRPr>
          </a:p>
        </p:txBody>
      </p:sp>
      <p:graphicFrame>
        <p:nvGraphicFramePr>
          <p:cNvPr id="6" name="Table 5"/>
          <p:cNvGraphicFramePr>
            <a:graphicFrameLocks noGrp="1"/>
          </p:cNvGraphicFramePr>
          <p:nvPr>
            <p:extLst>
              <p:ext uri="{D42A27DB-BD31-4B8C-83A1-F6EECF244321}">
                <p14:modId xmlns:p14="http://schemas.microsoft.com/office/powerpoint/2010/main" val="1147986083"/>
              </p:ext>
            </p:extLst>
          </p:nvPr>
        </p:nvGraphicFramePr>
        <p:xfrm>
          <a:off x="457200" y="914400"/>
          <a:ext cx="8147050" cy="5150838"/>
        </p:xfrm>
        <a:graphic>
          <a:graphicData uri="http://schemas.openxmlformats.org/drawingml/2006/table">
            <a:tbl>
              <a:tblPr firstRow="1" bandRow="1">
                <a:tableStyleId>{5C22544A-7EE6-4342-B048-85BDC9FD1C3A}</a:tableStyleId>
              </a:tblPr>
              <a:tblGrid>
                <a:gridCol w="750386"/>
                <a:gridCol w="2358357"/>
                <a:gridCol w="2358357"/>
                <a:gridCol w="2679950"/>
              </a:tblGrid>
              <a:tr h="269527">
                <a:tc>
                  <a:txBody>
                    <a:bodyPr/>
                    <a:lstStyle/>
                    <a:p>
                      <a:pPr algn="ctr"/>
                      <a:r>
                        <a:rPr lang="en-US" sz="1600" dirty="0" smtClean="0"/>
                        <a:t>NO.</a:t>
                      </a:r>
                      <a:endParaRPr lang="en-MY" sz="1600" dirty="0"/>
                    </a:p>
                  </a:txBody>
                  <a:tcPr marL="91423" marR="91423" marT="45673" marB="45673"/>
                </a:tc>
                <a:tc>
                  <a:txBody>
                    <a:bodyPr/>
                    <a:lstStyle/>
                    <a:p>
                      <a:pPr algn="ctr"/>
                      <a:r>
                        <a:rPr lang="en-MY" sz="1600" dirty="0" smtClean="0"/>
                        <a:t>TRAINING MODULES</a:t>
                      </a:r>
                      <a:endParaRPr lang="en-MY" sz="1600" dirty="0"/>
                    </a:p>
                  </a:txBody>
                  <a:tcPr marL="91423" marR="91423" marT="45673" marB="45673"/>
                </a:tc>
                <a:tc>
                  <a:txBody>
                    <a:bodyPr/>
                    <a:lstStyle/>
                    <a:p>
                      <a:pPr algn="ctr"/>
                      <a:r>
                        <a:rPr lang="en-US" sz="1600" dirty="0" smtClean="0"/>
                        <a:t>METHOD</a:t>
                      </a:r>
                      <a:r>
                        <a:rPr lang="en-US" sz="1600" baseline="0" dirty="0" smtClean="0"/>
                        <a:t> OF TRAINING</a:t>
                      </a:r>
                    </a:p>
                    <a:p>
                      <a:pPr algn="ctr"/>
                      <a:endParaRPr lang="en-MY" sz="1600" dirty="0"/>
                    </a:p>
                  </a:txBody>
                  <a:tcPr marL="91423" marR="91423" marT="45673" marB="45673"/>
                </a:tc>
                <a:tc>
                  <a:txBody>
                    <a:bodyPr/>
                    <a:lstStyle/>
                    <a:p>
                      <a:pPr algn="ctr"/>
                      <a:r>
                        <a:rPr lang="en-MY" sz="1600" dirty="0" smtClean="0"/>
                        <a:t>SYLLABUS</a:t>
                      </a:r>
                      <a:endParaRPr lang="en-MY" sz="1600" dirty="0"/>
                    </a:p>
                  </a:txBody>
                  <a:tcPr marL="91423" marR="91423" marT="45673" marB="45673"/>
                </a:tc>
              </a:tr>
              <a:tr h="618454">
                <a:tc rowSpan="2">
                  <a:txBody>
                    <a:bodyPr/>
                    <a:lstStyle/>
                    <a:p>
                      <a:pPr algn="ctr"/>
                      <a:r>
                        <a:rPr lang="en-US" sz="1600" dirty="0" smtClean="0"/>
                        <a:t>DAY 1</a:t>
                      </a:r>
                      <a:endParaRPr lang="en-MY" sz="1600" dirty="0"/>
                    </a:p>
                    <a:p>
                      <a:pPr algn="ctr"/>
                      <a:endParaRPr lang="en-MY" sz="1600" dirty="0"/>
                    </a:p>
                  </a:txBody>
                  <a:tcPr marL="91423" marR="91423" marT="45673" marB="45673" anchor="ctr">
                    <a:solidFill>
                      <a:schemeClr val="accent5">
                        <a:lumMod val="20000"/>
                        <a:lumOff val="80000"/>
                      </a:schemeClr>
                    </a:solidFill>
                  </a:tcPr>
                </a:tc>
                <a:tc>
                  <a:txBody>
                    <a:bodyPr/>
                    <a:lstStyle/>
                    <a:p>
                      <a:pPr algn="l"/>
                      <a:r>
                        <a:rPr lang="en-MY" sz="1600" dirty="0" smtClean="0"/>
                        <a:t>Basic Accounting &amp; Business Documentation</a:t>
                      </a:r>
                    </a:p>
                  </a:txBody>
                  <a:tcPr marL="91423" marR="91423" marT="45673" marB="45673" anchor="ctr">
                    <a:solidFill>
                      <a:schemeClr val="accent5">
                        <a:lumMod val="20000"/>
                        <a:lumOff val="80000"/>
                      </a:schemeClr>
                    </a:solidFill>
                  </a:tcPr>
                </a:tc>
                <a:tc rowSpan="4">
                  <a:txBody>
                    <a:bodyPr/>
                    <a:lstStyle/>
                    <a:p>
                      <a:pPr marL="171450" indent="-171450" algn="l">
                        <a:buFont typeface="Wingdings" panose="05000000000000000000" pitchFamily="2" charset="2"/>
                        <a:buChar char="ü"/>
                      </a:pPr>
                      <a:r>
                        <a:rPr lang="en-US" sz="1600" b="1" dirty="0" smtClean="0"/>
                        <a:t>Class</a:t>
                      </a:r>
                      <a:r>
                        <a:rPr lang="en-US" sz="1600" b="1" baseline="0" dirty="0" smtClean="0"/>
                        <a:t> Room</a:t>
                      </a:r>
                    </a:p>
                    <a:p>
                      <a:pPr marL="171450" indent="-171450" algn="l">
                        <a:buFont typeface="Wingdings" panose="05000000000000000000" pitchFamily="2" charset="2"/>
                        <a:buChar char="ü"/>
                      </a:pPr>
                      <a:r>
                        <a:rPr lang="en-US" sz="1600" baseline="0" dirty="0" smtClean="0"/>
                        <a:t>Online Seminar (Webinar)</a:t>
                      </a:r>
                    </a:p>
                    <a:p>
                      <a:pPr marL="171450" indent="-171450" algn="l">
                        <a:buFont typeface="Wingdings" panose="05000000000000000000" pitchFamily="2" charset="2"/>
                        <a:buChar char="ü"/>
                      </a:pPr>
                      <a:r>
                        <a:rPr lang="en-US" sz="1600" baseline="0" dirty="0" smtClean="0"/>
                        <a:t>Online Training Video &amp; Tutorial</a:t>
                      </a:r>
                    </a:p>
                    <a:p>
                      <a:pPr marL="171450" indent="-171450" algn="l">
                        <a:buFont typeface="Wingdings" panose="05000000000000000000" pitchFamily="2" charset="2"/>
                        <a:buChar char="ü"/>
                      </a:pPr>
                      <a:r>
                        <a:rPr lang="en-US" sz="1600" baseline="0" dirty="0" smtClean="0"/>
                        <a:t>Online Training Material</a:t>
                      </a:r>
                    </a:p>
                    <a:p>
                      <a:pPr marL="171450" indent="-171450" algn="l">
                        <a:buFont typeface="Wingdings" panose="05000000000000000000" pitchFamily="2" charset="2"/>
                        <a:buChar char="ü"/>
                      </a:pPr>
                      <a:r>
                        <a:rPr lang="en-US" sz="1600" baseline="0" dirty="0" smtClean="0"/>
                        <a:t>Online Test &amp; Examinations</a:t>
                      </a:r>
                      <a:endParaRPr lang="en-MY" sz="1600" dirty="0"/>
                    </a:p>
                  </a:txBody>
                  <a:tcPr marL="91423" marR="91423" marT="45673" marB="45673" anchor="ctr">
                    <a:solidFill>
                      <a:schemeClr val="accent5">
                        <a:lumMod val="20000"/>
                        <a:lumOff val="80000"/>
                      </a:schemeClr>
                    </a:solidFill>
                  </a:tcPr>
                </a:tc>
                <a:tc rowSpan="4">
                  <a:txBody>
                    <a:bodyPr/>
                    <a:lstStyle/>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MY" sz="1600" u="none" strike="noStrike" baseline="0" dirty="0" smtClean="0"/>
                        <a:t>Objective: </a:t>
                      </a:r>
                      <a:r>
                        <a:rPr lang="en-MY" sz="1600" dirty="0" smtClean="0"/>
                        <a:t>To </a:t>
                      </a:r>
                      <a:r>
                        <a:rPr lang="en-US" sz="1600" dirty="0" smtClean="0"/>
                        <a:t>Maintain Systematic Records of Business Transaction in Order to Generate Various Report</a:t>
                      </a:r>
                      <a:r>
                        <a:rPr lang="en-US" sz="1600" baseline="0" dirty="0" smtClean="0"/>
                        <a:t>.</a:t>
                      </a:r>
                    </a:p>
                    <a:p>
                      <a:pPr marL="742950" lvl="1" indent="-285750" algn="l">
                        <a:buFont typeface="Wingdings" panose="05000000000000000000" pitchFamily="2" charset="2"/>
                        <a:buChar char="ü"/>
                      </a:pPr>
                      <a:r>
                        <a:rPr lang="en-MY" sz="1600" u="none" strike="noStrike" baseline="0" dirty="0" smtClean="0"/>
                        <a:t>Company Setup</a:t>
                      </a:r>
                    </a:p>
                    <a:p>
                      <a:pPr marL="742950" lvl="1" indent="-285750" algn="l">
                        <a:buFont typeface="Wingdings" panose="05000000000000000000" pitchFamily="2" charset="2"/>
                        <a:buChar char="ü"/>
                      </a:pPr>
                      <a:r>
                        <a:rPr lang="en-MY" sz="1600" u="none" strike="noStrike" baseline="0" dirty="0" smtClean="0"/>
                        <a:t>User Setup </a:t>
                      </a:r>
                    </a:p>
                    <a:p>
                      <a:pPr marL="742950" lvl="1" indent="-285750" algn="l">
                        <a:buFont typeface="Wingdings" panose="05000000000000000000" pitchFamily="2" charset="2"/>
                        <a:buChar char="ü"/>
                      </a:pPr>
                      <a:r>
                        <a:rPr lang="en-MY" sz="1600" u="none" strike="noStrike" baseline="0" dirty="0" smtClean="0"/>
                        <a:t>User Access Right </a:t>
                      </a:r>
                    </a:p>
                    <a:p>
                      <a:pPr marL="742950" lvl="1" indent="-285750" algn="l">
                        <a:buFont typeface="Wingdings" panose="05000000000000000000" pitchFamily="2" charset="2"/>
                        <a:buChar char="ü"/>
                      </a:pPr>
                      <a:r>
                        <a:rPr lang="en-MY" sz="1600" u="none" strike="noStrike" baseline="0" dirty="0" smtClean="0"/>
                        <a:t>Chart of Account </a:t>
                      </a:r>
                    </a:p>
                    <a:p>
                      <a:pPr marL="742950" lvl="1" indent="-285750" algn="l">
                        <a:buFont typeface="Wingdings" panose="05000000000000000000" pitchFamily="2" charset="2"/>
                        <a:buChar char="ü"/>
                      </a:pPr>
                      <a:r>
                        <a:rPr lang="en-MY" sz="1600" u="none" strike="noStrike" baseline="0" dirty="0" smtClean="0"/>
                        <a:t>System &amp; General Setup</a:t>
                      </a:r>
                    </a:p>
                    <a:p>
                      <a:pPr marL="742950" lvl="1" indent="-285750" algn="l">
                        <a:buFont typeface="Wingdings" panose="05000000000000000000" pitchFamily="2" charset="2"/>
                        <a:buChar char="ü"/>
                      </a:pPr>
                      <a:r>
                        <a:rPr lang="en-MY" sz="1600" u="none" strike="noStrike" baseline="0" dirty="0" smtClean="0"/>
                        <a:t>Form Setup</a:t>
                      </a:r>
                    </a:p>
                    <a:p>
                      <a:pPr marL="742950" lvl="1" indent="-285750" algn="l">
                        <a:buFont typeface="Wingdings" panose="05000000000000000000" pitchFamily="2" charset="2"/>
                        <a:buChar char="ü"/>
                      </a:pPr>
                      <a:r>
                        <a:rPr lang="en-MY" sz="1600" u="none" strike="noStrike" baseline="0" dirty="0" smtClean="0"/>
                        <a:t>Financial Year Calendar</a:t>
                      </a:r>
                      <a:endParaRPr lang="en-US" sz="1600" baseline="0" dirty="0" smtClean="0"/>
                    </a:p>
                  </a:txBody>
                  <a:tcPr marL="91423" marR="91423" marT="45673" marB="45673" anchor="ctr">
                    <a:solidFill>
                      <a:schemeClr val="accent5">
                        <a:lumMod val="20000"/>
                        <a:lumOff val="80000"/>
                      </a:schemeClr>
                    </a:solidFill>
                  </a:tcPr>
                </a:tc>
              </a:tr>
              <a:tr h="792917">
                <a:tc vMerge="1">
                  <a:txBody>
                    <a:bodyPr/>
                    <a:lstStyle/>
                    <a:p>
                      <a:pPr algn="ctr"/>
                      <a:endParaRPr lang="en-MY" sz="1200" dirty="0"/>
                    </a:p>
                  </a:txBody>
                  <a:tcPr marL="91423" marR="91423" marT="45686" marB="4568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600" dirty="0" smtClean="0"/>
                        <a:t>SPSLite Training &amp; Basic/ Advance SPSLite Website Training </a:t>
                      </a:r>
                    </a:p>
                  </a:txBody>
                  <a:tcPr marL="91423" marR="91423" marT="45673" marB="45673" anchor="ctr">
                    <a:solidFill>
                      <a:schemeClr val="accent5">
                        <a:lumMod val="20000"/>
                        <a:lumOff val="80000"/>
                      </a:schemeClr>
                    </a:solidFill>
                  </a:tcPr>
                </a:tc>
                <a:tc vMerge="1">
                  <a:txBody>
                    <a:bodyPr/>
                    <a:lstStyle/>
                    <a:p>
                      <a:pPr algn="l"/>
                      <a:endParaRPr lang="en-MY" sz="1100" dirty="0" smtClean="0"/>
                    </a:p>
                  </a:txBody>
                  <a:tcPr marL="91423" marR="91423" marT="45673" marB="45673" anchor="ctr"/>
                </a:tc>
                <a:tc vMerge="1">
                  <a:txBody>
                    <a:bodyPr/>
                    <a:lstStyle/>
                    <a:p>
                      <a:pPr algn="ctr"/>
                      <a:endParaRPr lang="en-MY" sz="1200" dirty="0" smtClean="0"/>
                    </a:p>
                  </a:txBody>
                  <a:tcPr marL="91423" marR="91423" marT="45686" marB="45686"/>
                </a:tc>
              </a:tr>
              <a:tr h="792917">
                <a:tc>
                  <a:txBody>
                    <a:bodyPr/>
                    <a:lstStyle/>
                    <a:p>
                      <a:pPr algn="ctr"/>
                      <a:endParaRPr lang="en-US" sz="1600" dirty="0" smtClean="0"/>
                    </a:p>
                    <a:p>
                      <a:pPr algn="ctr"/>
                      <a:r>
                        <a:rPr lang="en-US" sz="1600" dirty="0" smtClean="0"/>
                        <a:t>DAY 2</a:t>
                      </a:r>
                    </a:p>
                    <a:p>
                      <a:pPr algn="ctr"/>
                      <a:endParaRPr lang="en-MY" sz="1600" dirty="0"/>
                    </a:p>
                  </a:txBody>
                  <a:tcPr marL="91423" marR="91423" marT="45673" marB="45673" anchor="ctr">
                    <a:solidFill>
                      <a:schemeClr val="accent5">
                        <a:lumMod val="20000"/>
                        <a:lumOff val="80000"/>
                      </a:schemeClr>
                    </a:solidFill>
                  </a:tcPr>
                </a:tc>
                <a:tc>
                  <a:txBody>
                    <a:bodyPr/>
                    <a:lstStyle/>
                    <a:p>
                      <a:pPr algn="l"/>
                      <a:r>
                        <a:rPr lang="en-MY" sz="1600" dirty="0" smtClean="0"/>
                        <a:t>SPS Training</a:t>
                      </a:r>
                      <a:endParaRPr lang="en-MY" sz="1600" dirty="0"/>
                    </a:p>
                  </a:txBody>
                  <a:tcPr marL="91423" marR="91423" marT="45673" marB="45673" anchor="ctr">
                    <a:solidFill>
                      <a:schemeClr val="accent5">
                        <a:lumMod val="20000"/>
                        <a:lumOff val="80000"/>
                      </a:schemeClr>
                    </a:solidFill>
                  </a:tcPr>
                </a:tc>
                <a:tc vMerge="1">
                  <a:txBody>
                    <a:bodyPr/>
                    <a:lstStyle/>
                    <a:p>
                      <a:pPr algn="l"/>
                      <a:endParaRPr lang="en-MY" sz="1100" dirty="0"/>
                    </a:p>
                  </a:txBody>
                  <a:tcPr marL="91423" marR="91423" marT="45673" marB="45673" anchor="ctr"/>
                </a:tc>
                <a:tc vMerge="1">
                  <a:txBody>
                    <a:bodyPr/>
                    <a:lstStyle/>
                    <a:p>
                      <a:pPr algn="ctr"/>
                      <a:endParaRPr lang="en-MY" sz="1200" dirty="0" smtClean="0"/>
                    </a:p>
                  </a:txBody>
                  <a:tcPr marL="91423" marR="91423" marT="45686" marB="45686"/>
                </a:tc>
              </a:tr>
              <a:tr h="569485">
                <a:tc>
                  <a:txBody>
                    <a:bodyPr/>
                    <a:lstStyle/>
                    <a:p>
                      <a:pPr algn="ctr"/>
                      <a:endParaRPr lang="en-US" sz="1600" dirty="0" smtClean="0"/>
                    </a:p>
                    <a:p>
                      <a:pPr algn="ctr"/>
                      <a:r>
                        <a:rPr lang="en-US" sz="1600" dirty="0" smtClean="0"/>
                        <a:t>DAY 3</a:t>
                      </a:r>
                    </a:p>
                    <a:p>
                      <a:pPr algn="ctr"/>
                      <a:endParaRPr lang="en-MY" sz="1600" dirty="0"/>
                    </a:p>
                  </a:txBody>
                  <a:tcPr marL="91423" marR="91423" marT="45673" marB="45673" anchor="ctr">
                    <a:solidFill>
                      <a:schemeClr val="accent5">
                        <a:lumMod val="20000"/>
                        <a:lumOff val="80000"/>
                      </a:schemeClr>
                    </a:solidFill>
                  </a:tcPr>
                </a:tc>
                <a:tc>
                  <a:txBody>
                    <a:bodyPr/>
                    <a:lstStyle/>
                    <a:p>
                      <a:pPr algn="l"/>
                      <a:r>
                        <a:rPr lang="en-US" sz="1600" dirty="0" smtClean="0"/>
                        <a:t>Revision</a:t>
                      </a:r>
                    </a:p>
                    <a:p>
                      <a:pPr algn="l"/>
                      <a:r>
                        <a:rPr lang="en-US" sz="1600" dirty="0" smtClean="0"/>
                        <a:t>Examination</a:t>
                      </a:r>
                      <a:endParaRPr lang="en-MY" sz="1600" dirty="0"/>
                    </a:p>
                  </a:txBody>
                  <a:tcPr marL="91423" marR="91423" marT="45673" marB="45673" anchor="ctr">
                    <a:solidFill>
                      <a:schemeClr val="accent5">
                        <a:lumMod val="20000"/>
                        <a:lumOff val="80000"/>
                      </a:schemeClr>
                    </a:solidFill>
                  </a:tcPr>
                </a:tc>
                <a:tc vMerge="1">
                  <a:txBody>
                    <a:bodyPr/>
                    <a:lstStyle/>
                    <a:p>
                      <a:pPr algn="l"/>
                      <a:endParaRPr lang="en-MY" sz="1100" dirty="0"/>
                    </a:p>
                  </a:txBody>
                  <a:tcPr marL="91423" marR="91423" marT="45673" marB="45673" anchor="ctr"/>
                </a:tc>
                <a:tc vMerge="1">
                  <a:txBody>
                    <a:bodyPr/>
                    <a:lstStyle/>
                    <a:p>
                      <a:pPr algn="ctr"/>
                      <a:endParaRPr lang="en-MY" sz="1200" dirty="0" smtClean="0"/>
                    </a:p>
                  </a:txBody>
                  <a:tcPr marL="91423" marR="91423" marT="45686" marB="45686"/>
                </a:tc>
              </a:tr>
              <a:tr h="1243722">
                <a:tc gridSpan="4">
                  <a:txBody>
                    <a:bodyPr/>
                    <a:lstStyle/>
                    <a:p>
                      <a:pPr marL="285750" indent="-285750">
                        <a:buFont typeface="Arial" panose="020B0604020202020204" pitchFamily="34" charset="0"/>
                        <a:buChar char="•"/>
                      </a:pPr>
                      <a:r>
                        <a:rPr lang="en-US" altLang="en-US" sz="1600" b="1" dirty="0" smtClean="0"/>
                        <a:t>Anticipated Class Room Training for 600 PI1M</a:t>
                      </a:r>
                    </a:p>
                    <a:p>
                      <a:pPr marL="628650" lvl="1" indent="-171450">
                        <a:buFont typeface="Wingdings" panose="05000000000000000000" pitchFamily="2" charset="2"/>
                        <a:buChar char="ü"/>
                      </a:pPr>
                      <a:r>
                        <a:rPr lang="en-US" altLang="en-US" sz="1600" dirty="0" smtClean="0"/>
                        <a:t>Min 10-20 Participation Per</a:t>
                      </a:r>
                      <a:r>
                        <a:rPr lang="en-US" altLang="en-US" sz="1600" baseline="0" dirty="0" smtClean="0"/>
                        <a:t> Training</a:t>
                      </a:r>
                      <a:endParaRPr lang="en-US" altLang="en-US" sz="1600" dirty="0" smtClean="0"/>
                    </a:p>
                    <a:p>
                      <a:pPr marL="628650" lvl="1" indent="-171450">
                        <a:buFont typeface="Wingdings" panose="05000000000000000000" pitchFamily="2" charset="2"/>
                        <a:buChar char="ü"/>
                      </a:pPr>
                      <a:r>
                        <a:rPr lang="en-US" altLang="en-US" sz="1600" dirty="0" smtClean="0"/>
                        <a:t>3 Modules (SPS, </a:t>
                      </a:r>
                      <a:r>
                        <a:rPr lang="en-US" altLang="en-US" sz="1600" dirty="0" err="1" smtClean="0"/>
                        <a:t>SPSLite</a:t>
                      </a:r>
                      <a:r>
                        <a:rPr lang="en-US" altLang="en-US" sz="1600" dirty="0" smtClean="0"/>
                        <a:t> &amp; </a:t>
                      </a:r>
                      <a:r>
                        <a:rPr lang="en-US" altLang="en-US" sz="1600" dirty="0" err="1" smtClean="0"/>
                        <a:t>SPSWeb</a:t>
                      </a:r>
                      <a:r>
                        <a:rPr lang="en-US" altLang="en-US" sz="1600" dirty="0" smtClean="0"/>
                        <a:t>)</a:t>
                      </a:r>
                    </a:p>
                    <a:p>
                      <a:pPr marL="628650" lvl="1" indent="-171450">
                        <a:buFont typeface="Wingdings" panose="05000000000000000000" pitchFamily="2" charset="2"/>
                        <a:buChar char="ü"/>
                      </a:pPr>
                      <a:r>
                        <a:rPr lang="en-US" altLang="en-US" sz="1600" dirty="0" smtClean="0"/>
                        <a:t>2 Days Training + 1 Day Exam</a:t>
                      </a:r>
                    </a:p>
                    <a:p>
                      <a:pPr marL="628650" lvl="1" indent="-171450">
                        <a:buFont typeface="Wingdings" panose="05000000000000000000" pitchFamily="2" charset="2"/>
                        <a:buChar char="ü"/>
                      </a:pPr>
                      <a:r>
                        <a:rPr lang="en-US" altLang="en-US" sz="1600" dirty="0" smtClean="0"/>
                        <a:t>5 Years Continuous Learning</a:t>
                      </a:r>
                    </a:p>
                  </a:txBody>
                  <a:tcPr marL="91423" marR="91423" marT="45673" marB="45673" anchor="ctr">
                    <a:solidFill>
                      <a:schemeClr val="accent5">
                        <a:lumMod val="20000"/>
                        <a:lumOff val="80000"/>
                      </a:schemeClr>
                    </a:solidFill>
                  </a:tcPr>
                </a:tc>
                <a:tc hMerge="1">
                  <a:txBody>
                    <a:bodyPr/>
                    <a:lstStyle/>
                    <a:p>
                      <a:pPr algn="l"/>
                      <a:endParaRPr lang="en-MY" sz="1100" dirty="0" smtClean="0"/>
                    </a:p>
                  </a:txBody>
                  <a:tcPr marL="91423" marR="91423" marT="45673" marB="45673" anchor="ctr">
                    <a:solidFill>
                      <a:schemeClr val="accent6">
                        <a:lumMod val="20000"/>
                        <a:lumOff val="80000"/>
                      </a:schemeClr>
                    </a:solidFill>
                  </a:tcPr>
                </a:tc>
                <a:tc hMerge="1">
                  <a:txBody>
                    <a:bodyPr/>
                    <a:lstStyle/>
                    <a:p>
                      <a:pPr algn="l"/>
                      <a:endParaRPr lang="en-MY" sz="1100" dirty="0" smtClean="0"/>
                    </a:p>
                  </a:txBody>
                  <a:tcPr marL="91423" marR="91423" marT="45673" marB="45673" anchor="ctr">
                    <a:solidFill>
                      <a:schemeClr val="accent6">
                        <a:lumMod val="20000"/>
                        <a:lumOff val="80000"/>
                      </a:schemeClr>
                    </a:solidFill>
                  </a:tcPr>
                </a:tc>
                <a:tc hMerge="1">
                  <a:txBody>
                    <a:bodyPr/>
                    <a:lstStyle/>
                    <a:p>
                      <a:pPr algn="ctr"/>
                      <a:endParaRPr lang="en-MY" sz="1100" dirty="0" smtClean="0"/>
                    </a:p>
                  </a:txBody>
                  <a:tcPr marL="91423" marR="91423" marT="45673" marB="45673" anchor="ctr">
                    <a:solidFill>
                      <a:schemeClr val="accent6">
                        <a:lumMod val="20000"/>
                        <a:lumOff val="80000"/>
                      </a:schemeClr>
                    </a:solidFill>
                  </a:tcPr>
                </a:tc>
              </a:tr>
            </a:tbl>
          </a:graphicData>
        </a:graphic>
      </p:graphicFrame>
      <p:pic>
        <p:nvPicPr>
          <p:cNvPr id="4" name="Picture 2" descr="Image resul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332405">
            <a:off x="4942537" y="4256507"/>
            <a:ext cx="1753335" cy="175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39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Training kits</a:t>
            </a:r>
            <a:endParaRPr lang="en-MY" sz="2000" dirty="0">
              <a:solidFill>
                <a:schemeClr val="tx1"/>
              </a:solidFill>
              <a:latin typeface="Arial Black"/>
            </a:endParaRPr>
          </a:p>
        </p:txBody>
      </p:sp>
      <p:sp>
        <p:nvSpPr>
          <p:cNvPr id="6" name="Parallelogram 5"/>
          <p:cNvSpPr/>
          <p:nvPr/>
        </p:nvSpPr>
        <p:spPr>
          <a:xfrm>
            <a:off x="915797" y="1846195"/>
            <a:ext cx="5260062" cy="953071"/>
          </a:xfrm>
          <a:prstGeom prst="parallelogram">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469405" y="1876732"/>
            <a:ext cx="855195" cy="765632"/>
          </a:xfrm>
          <a:prstGeom prst="ellipse">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a:solidFill>
                  <a:schemeClr val="bg1"/>
                </a:solidFill>
              </a:rPr>
              <a:t>01</a:t>
            </a:r>
          </a:p>
        </p:txBody>
      </p:sp>
      <p:sp>
        <p:nvSpPr>
          <p:cNvPr id="8" name="Parallelogram 7"/>
          <p:cNvSpPr/>
          <p:nvPr/>
        </p:nvSpPr>
        <p:spPr>
          <a:xfrm>
            <a:off x="609600" y="1958016"/>
            <a:ext cx="4814835" cy="684348"/>
          </a:xfrm>
          <a:prstGeom prst="parallelogram">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a:endParaRPr lang="en-US" dirty="0">
              <a:solidFill>
                <a:schemeClr val="tx1"/>
              </a:solidFill>
            </a:endParaRPr>
          </a:p>
        </p:txBody>
      </p:sp>
      <p:sp>
        <p:nvSpPr>
          <p:cNvPr id="2" name="Rectangle 1"/>
          <p:cNvSpPr/>
          <p:nvPr/>
        </p:nvSpPr>
        <p:spPr>
          <a:xfrm>
            <a:off x="873125" y="1952932"/>
            <a:ext cx="4572000" cy="646331"/>
          </a:xfrm>
          <a:prstGeom prst="rect">
            <a:avLst/>
          </a:prstGeom>
        </p:spPr>
        <p:txBody>
          <a:bodyPr>
            <a:spAutoFit/>
          </a:bodyPr>
          <a:lstStyle/>
          <a:p>
            <a:pPr algn="ctr"/>
            <a:r>
              <a:rPr lang="en-US" b="1" dirty="0" err="1">
                <a:solidFill>
                  <a:schemeClr val="bg1"/>
                </a:solidFill>
              </a:rPr>
              <a:t>Softwares</a:t>
            </a:r>
            <a:r>
              <a:rPr lang="en-US" b="1" dirty="0">
                <a:solidFill>
                  <a:schemeClr val="bg1"/>
                </a:solidFill>
              </a:rPr>
              <a:t> Access</a:t>
            </a:r>
          </a:p>
          <a:p>
            <a:pPr algn="ctr"/>
            <a:r>
              <a:rPr lang="en-US" b="1" dirty="0">
                <a:solidFill>
                  <a:schemeClr val="bg1"/>
                </a:solidFill>
              </a:rPr>
              <a:t>SPS, </a:t>
            </a:r>
            <a:r>
              <a:rPr lang="en-US" b="1" dirty="0" err="1">
                <a:solidFill>
                  <a:schemeClr val="bg1"/>
                </a:solidFill>
              </a:rPr>
              <a:t>SPSLite</a:t>
            </a:r>
            <a:r>
              <a:rPr lang="en-US" b="1" dirty="0">
                <a:solidFill>
                  <a:schemeClr val="bg1"/>
                </a:solidFill>
              </a:rPr>
              <a:t> &amp; SPS Entrepreneur Web</a:t>
            </a:r>
          </a:p>
        </p:txBody>
      </p:sp>
      <p:sp>
        <p:nvSpPr>
          <p:cNvPr id="18" name="Parallelogram 17"/>
          <p:cNvSpPr/>
          <p:nvPr/>
        </p:nvSpPr>
        <p:spPr>
          <a:xfrm>
            <a:off x="458597" y="3124200"/>
            <a:ext cx="5260062" cy="953071"/>
          </a:xfrm>
          <a:prstGeom prst="parallelogram">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012205" y="3154737"/>
            <a:ext cx="855195" cy="765632"/>
          </a:xfrm>
          <a:prstGeom prst="ellipse">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solidFill>
                  <a:schemeClr val="bg1"/>
                </a:solidFill>
              </a:rPr>
              <a:t>02</a:t>
            </a:r>
            <a:endParaRPr lang="en-US" sz="3200" b="1" dirty="0">
              <a:solidFill>
                <a:schemeClr val="bg1"/>
              </a:solidFill>
            </a:endParaRPr>
          </a:p>
        </p:txBody>
      </p:sp>
      <p:sp>
        <p:nvSpPr>
          <p:cNvPr id="20" name="Parallelogram 19"/>
          <p:cNvSpPr/>
          <p:nvPr/>
        </p:nvSpPr>
        <p:spPr>
          <a:xfrm>
            <a:off x="152400" y="3236021"/>
            <a:ext cx="4814835" cy="684348"/>
          </a:xfrm>
          <a:prstGeom prst="parallelogram">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a:endParaRPr lang="en-US" dirty="0">
              <a:solidFill>
                <a:schemeClr val="tx1"/>
              </a:solidFill>
            </a:endParaRPr>
          </a:p>
        </p:txBody>
      </p:sp>
      <p:sp>
        <p:nvSpPr>
          <p:cNvPr id="21" name="Rectangle 20"/>
          <p:cNvSpPr/>
          <p:nvPr/>
        </p:nvSpPr>
        <p:spPr>
          <a:xfrm>
            <a:off x="415925" y="3364468"/>
            <a:ext cx="4572000" cy="369332"/>
          </a:xfrm>
          <a:prstGeom prst="rect">
            <a:avLst/>
          </a:prstGeom>
        </p:spPr>
        <p:txBody>
          <a:bodyPr>
            <a:spAutoFit/>
          </a:bodyPr>
          <a:lstStyle/>
          <a:p>
            <a:pPr algn="ctr"/>
            <a:r>
              <a:rPr lang="en-US" b="1" dirty="0" smtClean="0">
                <a:solidFill>
                  <a:schemeClr val="bg1"/>
                </a:solidFill>
              </a:rPr>
              <a:t>Training Hand Out &amp; Stationery</a:t>
            </a:r>
            <a:endParaRPr lang="en-US" b="1" dirty="0">
              <a:solidFill>
                <a:schemeClr val="bg1"/>
              </a:solidFill>
            </a:endParaRPr>
          </a:p>
        </p:txBody>
      </p:sp>
      <p:sp>
        <p:nvSpPr>
          <p:cNvPr id="22" name="Parallelogram 21"/>
          <p:cNvSpPr/>
          <p:nvPr/>
        </p:nvSpPr>
        <p:spPr>
          <a:xfrm>
            <a:off x="763397" y="4380929"/>
            <a:ext cx="5260062" cy="953071"/>
          </a:xfrm>
          <a:prstGeom prst="parallelogram">
            <a:avLst/>
          </a:prstGeom>
          <a:solidFill>
            <a:srgbClr val="92D05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317005" y="4411466"/>
            <a:ext cx="855195" cy="765632"/>
          </a:xfrm>
          <a:prstGeom prst="ellipse">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solidFill>
                  <a:schemeClr val="bg1"/>
                </a:solidFill>
              </a:rPr>
              <a:t>03</a:t>
            </a:r>
            <a:endParaRPr lang="en-US" sz="3200" b="1" dirty="0">
              <a:solidFill>
                <a:schemeClr val="bg1"/>
              </a:solidFill>
            </a:endParaRPr>
          </a:p>
        </p:txBody>
      </p:sp>
      <p:sp>
        <p:nvSpPr>
          <p:cNvPr id="24" name="Parallelogram 23"/>
          <p:cNvSpPr/>
          <p:nvPr/>
        </p:nvSpPr>
        <p:spPr>
          <a:xfrm>
            <a:off x="457200" y="4492750"/>
            <a:ext cx="4814835" cy="684348"/>
          </a:xfrm>
          <a:prstGeom prst="parallelogram">
            <a:avLst/>
          </a:prstGeom>
          <a:solidFill>
            <a:srgbClr val="0070C0"/>
          </a:solidFill>
          <a:ln w="28575">
            <a:solidFill>
              <a:schemeClr val="bg1">
                <a:lumMod val="95000"/>
              </a:schemeClr>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t"/>
          <a:lstStyle/>
          <a:p>
            <a:pPr algn="ctr"/>
            <a:endParaRPr lang="en-US" dirty="0">
              <a:solidFill>
                <a:schemeClr val="tx1"/>
              </a:solidFill>
            </a:endParaRPr>
          </a:p>
        </p:txBody>
      </p:sp>
      <p:sp>
        <p:nvSpPr>
          <p:cNvPr id="25" name="Rectangle 24"/>
          <p:cNvSpPr/>
          <p:nvPr/>
        </p:nvSpPr>
        <p:spPr>
          <a:xfrm>
            <a:off x="720725" y="4496598"/>
            <a:ext cx="4572000" cy="646331"/>
          </a:xfrm>
          <a:prstGeom prst="rect">
            <a:avLst/>
          </a:prstGeom>
        </p:spPr>
        <p:txBody>
          <a:bodyPr>
            <a:spAutoFit/>
          </a:bodyPr>
          <a:lstStyle/>
          <a:p>
            <a:pPr algn="ctr"/>
            <a:r>
              <a:rPr lang="en-US" b="1" dirty="0" smtClean="0">
                <a:solidFill>
                  <a:schemeClr val="bg1"/>
                </a:solidFill>
              </a:rPr>
              <a:t>Manual </a:t>
            </a:r>
          </a:p>
          <a:p>
            <a:pPr algn="ctr"/>
            <a:r>
              <a:rPr lang="en-US" b="1" dirty="0" smtClean="0">
                <a:solidFill>
                  <a:schemeClr val="bg1"/>
                </a:solidFill>
              </a:rPr>
              <a:t>SPS, </a:t>
            </a:r>
            <a:r>
              <a:rPr lang="en-US" b="1" dirty="0" err="1" smtClean="0">
                <a:solidFill>
                  <a:schemeClr val="bg1"/>
                </a:solidFill>
              </a:rPr>
              <a:t>SPSLite</a:t>
            </a:r>
            <a:r>
              <a:rPr lang="en-US" b="1" dirty="0" smtClean="0">
                <a:solidFill>
                  <a:schemeClr val="bg1"/>
                </a:solidFill>
              </a:rPr>
              <a:t> &amp; SPS Entrepreneur Web</a:t>
            </a:r>
            <a:endParaRPr lang="en-US" b="1" dirty="0">
              <a:solidFill>
                <a:schemeClr val="bg1"/>
              </a:solidFill>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33557">
            <a:off x="6430283" y="2307299"/>
            <a:ext cx="1590664" cy="2114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4910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TABLE OF CONTENT</a:t>
            </a:r>
            <a:endParaRPr lang="en-MY" sz="2000" dirty="0">
              <a:solidFill>
                <a:schemeClr val="tx1"/>
              </a:solidFill>
              <a:latin typeface="Arial Black"/>
            </a:endParaRPr>
          </a:p>
        </p:txBody>
      </p:sp>
      <p:grpSp>
        <p:nvGrpSpPr>
          <p:cNvPr id="7" name="Group 6"/>
          <p:cNvGrpSpPr/>
          <p:nvPr/>
        </p:nvGrpSpPr>
        <p:grpSpPr>
          <a:xfrm>
            <a:off x="685800" y="1143000"/>
            <a:ext cx="8153400" cy="4876800"/>
            <a:chOff x="685800" y="1143000"/>
            <a:chExt cx="8153400" cy="4086999"/>
          </a:xfrm>
        </p:grpSpPr>
        <p:sp>
          <p:nvSpPr>
            <p:cNvPr id="4" name="Rectangle 3"/>
            <p:cNvSpPr/>
            <p:nvPr/>
          </p:nvSpPr>
          <p:spPr>
            <a:xfrm>
              <a:off x="685800" y="11430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10" name="Rectangle 9"/>
            <p:cNvSpPr/>
            <p:nvPr/>
          </p:nvSpPr>
          <p:spPr>
            <a:xfrm>
              <a:off x="7607410" y="11430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5" name="TextBox 4"/>
            <p:cNvSpPr txBox="1"/>
            <p:nvPr/>
          </p:nvSpPr>
          <p:spPr>
            <a:xfrm>
              <a:off x="685800" y="1143000"/>
              <a:ext cx="6781800" cy="276999"/>
            </a:xfrm>
            <a:prstGeom prst="rect">
              <a:avLst/>
            </a:prstGeom>
            <a:noFill/>
          </p:spPr>
          <p:txBody>
            <a:bodyPr wrap="square" rtlCol="0">
              <a:spAutoFit/>
            </a:bodyPr>
            <a:lstStyle/>
            <a:p>
              <a:r>
                <a:rPr lang="en-US" sz="1200" b="1" dirty="0" smtClean="0">
                  <a:solidFill>
                    <a:schemeClr val="bg1"/>
                  </a:solidFill>
                </a:rPr>
                <a:t>Project Directorate</a:t>
              </a:r>
              <a:endParaRPr lang="en-MY" sz="1200" b="1" dirty="0">
                <a:solidFill>
                  <a:schemeClr val="bg1"/>
                </a:solidFill>
              </a:endParaRPr>
            </a:p>
          </p:txBody>
        </p:sp>
        <p:sp>
          <p:nvSpPr>
            <p:cNvPr id="12" name="TextBox 11"/>
            <p:cNvSpPr txBox="1"/>
            <p:nvPr/>
          </p:nvSpPr>
          <p:spPr>
            <a:xfrm>
              <a:off x="7607410" y="1143000"/>
              <a:ext cx="762000" cy="276999"/>
            </a:xfrm>
            <a:prstGeom prst="rect">
              <a:avLst/>
            </a:prstGeom>
            <a:noFill/>
          </p:spPr>
          <p:txBody>
            <a:bodyPr wrap="square" rtlCol="0">
              <a:spAutoFit/>
            </a:bodyPr>
            <a:lstStyle/>
            <a:p>
              <a:r>
                <a:rPr lang="en-US" sz="1200" dirty="0" smtClean="0"/>
                <a:t>Page 3</a:t>
              </a:r>
              <a:endParaRPr lang="en-MY" sz="1200" dirty="0"/>
            </a:p>
          </p:txBody>
        </p:sp>
        <p:sp>
          <p:nvSpPr>
            <p:cNvPr id="16" name="Rectangle 15"/>
            <p:cNvSpPr/>
            <p:nvPr/>
          </p:nvSpPr>
          <p:spPr>
            <a:xfrm>
              <a:off x="685800" y="13716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17" name="Rectangle 16"/>
            <p:cNvSpPr/>
            <p:nvPr/>
          </p:nvSpPr>
          <p:spPr>
            <a:xfrm>
              <a:off x="7607410" y="13716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18" name="TextBox 17"/>
            <p:cNvSpPr txBox="1"/>
            <p:nvPr/>
          </p:nvSpPr>
          <p:spPr>
            <a:xfrm>
              <a:off x="685800" y="1371600"/>
              <a:ext cx="6781800" cy="276999"/>
            </a:xfrm>
            <a:prstGeom prst="rect">
              <a:avLst/>
            </a:prstGeom>
            <a:noFill/>
          </p:spPr>
          <p:txBody>
            <a:bodyPr wrap="square" rtlCol="0">
              <a:spAutoFit/>
            </a:bodyPr>
            <a:lstStyle/>
            <a:p>
              <a:r>
                <a:rPr lang="en-US" sz="1200" b="1" dirty="0" smtClean="0">
                  <a:solidFill>
                    <a:schemeClr val="bg1"/>
                  </a:solidFill>
                </a:rPr>
                <a:t>Subject Matter Expert</a:t>
              </a:r>
              <a:endParaRPr lang="en-MY" sz="1200" b="1" dirty="0">
                <a:solidFill>
                  <a:schemeClr val="bg1"/>
                </a:solidFill>
              </a:endParaRPr>
            </a:p>
          </p:txBody>
        </p:sp>
        <p:sp>
          <p:nvSpPr>
            <p:cNvPr id="19" name="TextBox 18"/>
            <p:cNvSpPr txBox="1"/>
            <p:nvPr/>
          </p:nvSpPr>
          <p:spPr>
            <a:xfrm>
              <a:off x="7607410" y="1371600"/>
              <a:ext cx="762000" cy="276999"/>
            </a:xfrm>
            <a:prstGeom prst="rect">
              <a:avLst/>
            </a:prstGeom>
            <a:noFill/>
          </p:spPr>
          <p:txBody>
            <a:bodyPr wrap="square" rtlCol="0">
              <a:spAutoFit/>
            </a:bodyPr>
            <a:lstStyle/>
            <a:p>
              <a:r>
                <a:rPr lang="en-US" sz="1200" dirty="0" smtClean="0"/>
                <a:t>Page 4</a:t>
              </a:r>
              <a:endParaRPr lang="en-MY" sz="1200" dirty="0"/>
            </a:p>
          </p:txBody>
        </p:sp>
        <p:sp>
          <p:nvSpPr>
            <p:cNvPr id="21" name="Rectangle 20"/>
            <p:cNvSpPr/>
            <p:nvPr/>
          </p:nvSpPr>
          <p:spPr>
            <a:xfrm>
              <a:off x="685800" y="156719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22" name="Rectangle 21"/>
            <p:cNvSpPr/>
            <p:nvPr/>
          </p:nvSpPr>
          <p:spPr>
            <a:xfrm>
              <a:off x="7607410" y="156719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23" name="TextBox 22"/>
            <p:cNvSpPr txBox="1"/>
            <p:nvPr/>
          </p:nvSpPr>
          <p:spPr>
            <a:xfrm>
              <a:off x="685800" y="1567190"/>
              <a:ext cx="6781800" cy="276999"/>
            </a:xfrm>
            <a:prstGeom prst="rect">
              <a:avLst/>
            </a:prstGeom>
            <a:noFill/>
          </p:spPr>
          <p:txBody>
            <a:bodyPr wrap="square" rtlCol="0">
              <a:spAutoFit/>
            </a:bodyPr>
            <a:lstStyle/>
            <a:p>
              <a:r>
                <a:rPr lang="en-US" sz="1200" b="1" dirty="0" smtClean="0">
                  <a:solidFill>
                    <a:schemeClr val="bg1"/>
                  </a:solidFill>
                </a:rPr>
                <a:t>Content Provider Contractor Introduction</a:t>
              </a:r>
              <a:endParaRPr lang="en-MY" sz="1200" b="1" dirty="0">
                <a:solidFill>
                  <a:schemeClr val="bg1"/>
                </a:solidFill>
              </a:endParaRPr>
            </a:p>
          </p:txBody>
        </p:sp>
        <p:sp>
          <p:nvSpPr>
            <p:cNvPr id="24" name="TextBox 23"/>
            <p:cNvSpPr txBox="1"/>
            <p:nvPr/>
          </p:nvSpPr>
          <p:spPr>
            <a:xfrm>
              <a:off x="7607410" y="1567190"/>
              <a:ext cx="762000" cy="276999"/>
            </a:xfrm>
            <a:prstGeom prst="rect">
              <a:avLst/>
            </a:prstGeom>
            <a:noFill/>
          </p:spPr>
          <p:txBody>
            <a:bodyPr wrap="square" rtlCol="0">
              <a:spAutoFit/>
            </a:bodyPr>
            <a:lstStyle/>
            <a:p>
              <a:r>
                <a:rPr lang="en-US" sz="1200" dirty="0" smtClean="0"/>
                <a:t>Page 5</a:t>
              </a:r>
              <a:endParaRPr lang="en-MY" sz="1200" dirty="0"/>
            </a:p>
          </p:txBody>
        </p:sp>
        <p:sp>
          <p:nvSpPr>
            <p:cNvPr id="25" name="Rectangle 24"/>
            <p:cNvSpPr/>
            <p:nvPr/>
          </p:nvSpPr>
          <p:spPr>
            <a:xfrm>
              <a:off x="685800" y="179579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26" name="Rectangle 25"/>
            <p:cNvSpPr/>
            <p:nvPr/>
          </p:nvSpPr>
          <p:spPr>
            <a:xfrm>
              <a:off x="7607410" y="179579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27" name="TextBox 26"/>
            <p:cNvSpPr txBox="1"/>
            <p:nvPr/>
          </p:nvSpPr>
          <p:spPr>
            <a:xfrm>
              <a:off x="685800" y="1795790"/>
              <a:ext cx="6781800" cy="276999"/>
            </a:xfrm>
            <a:prstGeom prst="rect">
              <a:avLst/>
            </a:prstGeom>
            <a:noFill/>
          </p:spPr>
          <p:txBody>
            <a:bodyPr wrap="square" rtlCol="0">
              <a:spAutoFit/>
            </a:bodyPr>
            <a:lstStyle/>
            <a:p>
              <a:r>
                <a:rPr lang="en-US" sz="1200" b="1" dirty="0" smtClean="0">
                  <a:solidFill>
                    <a:schemeClr val="bg1"/>
                  </a:solidFill>
                </a:rPr>
                <a:t>Our Objective</a:t>
              </a:r>
              <a:endParaRPr lang="en-MY" sz="1200" b="1" dirty="0">
                <a:solidFill>
                  <a:schemeClr val="bg1"/>
                </a:solidFill>
              </a:endParaRPr>
            </a:p>
          </p:txBody>
        </p:sp>
        <p:sp>
          <p:nvSpPr>
            <p:cNvPr id="28" name="TextBox 27"/>
            <p:cNvSpPr txBox="1"/>
            <p:nvPr/>
          </p:nvSpPr>
          <p:spPr>
            <a:xfrm>
              <a:off x="7607410" y="1795790"/>
              <a:ext cx="762000" cy="276999"/>
            </a:xfrm>
            <a:prstGeom prst="rect">
              <a:avLst/>
            </a:prstGeom>
            <a:noFill/>
          </p:spPr>
          <p:txBody>
            <a:bodyPr wrap="square" rtlCol="0">
              <a:spAutoFit/>
            </a:bodyPr>
            <a:lstStyle/>
            <a:p>
              <a:r>
                <a:rPr lang="en-US" sz="1200" dirty="0" smtClean="0"/>
                <a:t>Page 6</a:t>
              </a:r>
              <a:endParaRPr lang="en-MY" sz="1200" dirty="0"/>
            </a:p>
          </p:txBody>
        </p:sp>
        <p:sp>
          <p:nvSpPr>
            <p:cNvPr id="29" name="Rectangle 28"/>
            <p:cNvSpPr/>
            <p:nvPr/>
          </p:nvSpPr>
          <p:spPr>
            <a:xfrm>
              <a:off x="685800" y="19812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30" name="Rectangle 29"/>
            <p:cNvSpPr/>
            <p:nvPr/>
          </p:nvSpPr>
          <p:spPr>
            <a:xfrm>
              <a:off x="7607410" y="19812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31" name="TextBox 30"/>
            <p:cNvSpPr txBox="1"/>
            <p:nvPr/>
          </p:nvSpPr>
          <p:spPr>
            <a:xfrm>
              <a:off x="685800" y="1981200"/>
              <a:ext cx="6781800" cy="276999"/>
            </a:xfrm>
            <a:prstGeom prst="rect">
              <a:avLst/>
            </a:prstGeom>
            <a:noFill/>
          </p:spPr>
          <p:txBody>
            <a:bodyPr wrap="square" rtlCol="0">
              <a:spAutoFit/>
            </a:bodyPr>
            <a:lstStyle/>
            <a:p>
              <a:r>
                <a:rPr lang="en-US" sz="1200" b="1" dirty="0" smtClean="0">
                  <a:solidFill>
                    <a:schemeClr val="bg1"/>
                  </a:solidFill>
                </a:rPr>
                <a:t>Reaching Underserved Communities</a:t>
              </a:r>
              <a:endParaRPr lang="en-MY" sz="1200" b="1" dirty="0">
                <a:solidFill>
                  <a:schemeClr val="bg1"/>
                </a:solidFill>
              </a:endParaRPr>
            </a:p>
          </p:txBody>
        </p:sp>
        <p:sp>
          <p:nvSpPr>
            <p:cNvPr id="32" name="TextBox 31"/>
            <p:cNvSpPr txBox="1"/>
            <p:nvPr/>
          </p:nvSpPr>
          <p:spPr>
            <a:xfrm>
              <a:off x="7607410" y="1981200"/>
              <a:ext cx="762000" cy="276999"/>
            </a:xfrm>
            <a:prstGeom prst="rect">
              <a:avLst/>
            </a:prstGeom>
            <a:noFill/>
          </p:spPr>
          <p:txBody>
            <a:bodyPr wrap="square" rtlCol="0">
              <a:spAutoFit/>
            </a:bodyPr>
            <a:lstStyle/>
            <a:p>
              <a:r>
                <a:rPr lang="en-US" sz="1200" dirty="0" smtClean="0"/>
                <a:t>Page 7</a:t>
              </a:r>
              <a:endParaRPr lang="en-MY" sz="1200" dirty="0"/>
            </a:p>
          </p:txBody>
        </p:sp>
        <p:sp>
          <p:nvSpPr>
            <p:cNvPr id="33" name="Rectangle 32"/>
            <p:cNvSpPr/>
            <p:nvPr/>
          </p:nvSpPr>
          <p:spPr>
            <a:xfrm>
              <a:off x="685800" y="22098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34" name="Rectangle 33"/>
            <p:cNvSpPr/>
            <p:nvPr/>
          </p:nvSpPr>
          <p:spPr>
            <a:xfrm>
              <a:off x="7607410" y="22098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35" name="TextBox 34"/>
            <p:cNvSpPr txBox="1"/>
            <p:nvPr/>
          </p:nvSpPr>
          <p:spPr>
            <a:xfrm>
              <a:off x="685800" y="2209800"/>
              <a:ext cx="6781800" cy="276999"/>
            </a:xfrm>
            <a:prstGeom prst="rect">
              <a:avLst/>
            </a:prstGeom>
            <a:noFill/>
          </p:spPr>
          <p:txBody>
            <a:bodyPr wrap="square" rtlCol="0">
              <a:spAutoFit/>
            </a:bodyPr>
            <a:lstStyle/>
            <a:p>
              <a:r>
                <a:rPr lang="en-US" sz="1200" b="1" dirty="0">
                  <a:solidFill>
                    <a:schemeClr val="bg1"/>
                  </a:solidFill>
                </a:rPr>
                <a:t>Targeted Deliverables</a:t>
              </a:r>
              <a:endParaRPr lang="en-MY" sz="1200" b="1" dirty="0">
                <a:solidFill>
                  <a:schemeClr val="bg1"/>
                </a:solidFill>
              </a:endParaRPr>
            </a:p>
          </p:txBody>
        </p:sp>
        <p:sp>
          <p:nvSpPr>
            <p:cNvPr id="36" name="TextBox 35"/>
            <p:cNvSpPr txBox="1"/>
            <p:nvPr/>
          </p:nvSpPr>
          <p:spPr>
            <a:xfrm>
              <a:off x="7607410" y="2209800"/>
              <a:ext cx="762000" cy="276999"/>
            </a:xfrm>
            <a:prstGeom prst="rect">
              <a:avLst/>
            </a:prstGeom>
            <a:noFill/>
          </p:spPr>
          <p:txBody>
            <a:bodyPr wrap="square" rtlCol="0">
              <a:spAutoFit/>
            </a:bodyPr>
            <a:lstStyle/>
            <a:p>
              <a:r>
                <a:rPr lang="en-US" sz="1200" dirty="0" smtClean="0"/>
                <a:t>Page 8</a:t>
              </a:r>
              <a:endParaRPr lang="en-MY" sz="1200" dirty="0"/>
            </a:p>
          </p:txBody>
        </p:sp>
        <p:sp>
          <p:nvSpPr>
            <p:cNvPr id="37" name="Rectangle 36"/>
            <p:cNvSpPr/>
            <p:nvPr/>
          </p:nvSpPr>
          <p:spPr>
            <a:xfrm>
              <a:off x="685800" y="24384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38" name="Rectangle 37"/>
            <p:cNvSpPr/>
            <p:nvPr/>
          </p:nvSpPr>
          <p:spPr>
            <a:xfrm>
              <a:off x="7607410" y="24384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39" name="TextBox 38"/>
            <p:cNvSpPr txBox="1"/>
            <p:nvPr/>
          </p:nvSpPr>
          <p:spPr>
            <a:xfrm>
              <a:off x="685800" y="2438400"/>
              <a:ext cx="6781800" cy="276999"/>
            </a:xfrm>
            <a:prstGeom prst="rect">
              <a:avLst/>
            </a:prstGeom>
            <a:noFill/>
          </p:spPr>
          <p:txBody>
            <a:bodyPr wrap="square" rtlCol="0">
              <a:spAutoFit/>
            </a:bodyPr>
            <a:lstStyle/>
            <a:p>
              <a:r>
                <a:rPr lang="en-US" sz="1200" b="1" dirty="0">
                  <a:solidFill>
                    <a:schemeClr val="bg1"/>
                  </a:solidFill>
                </a:rPr>
                <a:t>Road To Success</a:t>
              </a:r>
              <a:endParaRPr lang="en-MY" sz="1200" b="1" dirty="0">
                <a:solidFill>
                  <a:schemeClr val="bg1"/>
                </a:solidFill>
              </a:endParaRPr>
            </a:p>
          </p:txBody>
        </p:sp>
        <p:sp>
          <p:nvSpPr>
            <p:cNvPr id="40" name="TextBox 39"/>
            <p:cNvSpPr txBox="1"/>
            <p:nvPr/>
          </p:nvSpPr>
          <p:spPr>
            <a:xfrm>
              <a:off x="7607410" y="2438400"/>
              <a:ext cx="762000" cy="276999"/>
            </a:xfrm>
            <a:prstGeom prst="rect">
              <a:avLst/>
            </a:prstGeom>
            <a:noFill/>
          </p:spPr>
          <p:txBody>
            <a:bodyPr wrap="square" rtlCol="0">
              <a:spAutoFit/>
            </a:bodyPr>
            <a:lstStyle/>
            <a:p>
              <a:r>
                <a:rPr lang="en-US" sz="1200" dirty="0" smtClean="0"/>
                <a:t>Page 9</a:t>
              </a:r>
              <a:endParaRPr lang="en-MY" sz="1200" dirty="0"/>
            </a:p>
          </p:txBody>
        </p:sp>
        <p:sp>
          <p:nvSpPr>
            <p:cNvPr id="41" name="Rectangle 40"/>
            <p:cNvSpPr/>
            <p:nvPr/>
          </p:nvSpPr>
          <p:spPr>
            <a:xfrm>
              <a:off x="685800" y="26670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42" name="Rectangle 41"/>
            <p:cNvSpPr/>
            <p:nvPr/>
          </p:nvSpPr>
          <p:spPr>
            <a:xfrm>
              <a:off x="7607410" y="26670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43" name="TextBox 42"/>
            <p:cNvSpPr txBox="1"/>
            <p:nvPr/>
          </p:nvSpPr>
          <p:spPr>
            <a:xfrm>
              <a:off x="685800" y="2667000"/>
              <a:ext cx="6781800" cy="461665"/>
            </a:xfrm>
            <a:prstGeom prst="rect">
              <a:avLst/>
            </a:prstGeom>
            <a:noFill/>
          </p:spPr>
          <p:txBody>
            <a:bodyPr wrap="square" rtlCol="0">
              <a:spAutoFit/>
            </a:bodyPr>
            <a:lstStyle/>
            <a:p>
              <a:r>
                <a:rPr lang="en-US" sz="1200" b="1" dirty="0">
                  <a:solidFill>
                    <a:schemeClr val="bg1"/>
                  </a:solidFill>
                </a:rPr>
                <a:t>Critical Success Factor</a:t>
              </a:r>
              <a:endParaRPr lang="en-MY" sz="1200" b="1" dirty="0">
                <a:solidFill>
                  <a:schemeClr val="bg1"/>
                </a:solidFill>
              </a:endParaRPr>
            </a:p>
            <a:p>
              <a:endParaRPr lang="en-MY" sz="1200" b="1" dirty="0">
                <a:solidFill>
                  <a:schemeClr val="bg1"/>
                </a:solidFill>
              </a:endParaRPr>
            </a:p>
          </p:txBody>
        </p:sp>
        <p:sp>
          <p:nvSpPr>
            <p:cNvPr id="44" name="TextBox 43"/>
            <p:cNvSpPr txBox="1"/>
            <p:nvPr/>
          </p:nvSpPr>
          <p:spPr>
            <a:xfrm>
              <a:off x="7607410" y="2667000"/>
              <a:ext cx="762000" cy="276999"/>
            </a:xfrm>
            <a:prstGeom prst="rect">
              <a:avLst/>
            </a:prstGeom>
            <a:noFill/>
          </p:spPr>
          <p:txBody>
            <a:bodyPr wrap="square" rtlCol="0">
              <a:spAutoFit/>
            </a:bodyPr>
            <a:lstStyle/>
            <a:p>
              <a:r>
                <a:rPr lang="en-US" sz="1200" dirty="0" smtClean="0"/>
                <a:t>Page 10</a:t>
              </a:r>
              <a:endParaRPr lang="en-MY" sz="1200" dirty="0"/>
            </a:p>
          </p:txBody>
        </p:sp>
        <p:sp>
          <p:nvSpPr>
            <p:cNvPr id="45" name="Rectangle 44"/>
            <p:cNvSpPr/>
            <p:nvPr/>
          </p:nvSpPr>
          <p:spPr>
            <a:xfrm>
              <a:off x="685800" y="28956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46" name="Rectangle 45"/>
            <p:cNvSpPr/>
            <p:nvPr/>
          </p:nvSpPr>
          <p:spPr>
            <a:xfrm>
              <a:off x="7607410" y="28956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47" name="TextBox 46"/>
            <p:cNvSpPr txBox="1"/>
            <p:nvPr/>
          </p:nvSpPr>
          <p:spPr>
            <a:xfrm>
              <a:off x="685800" y="2895600"/>
              <a:ext cx="6781800" cy="276999"/>
            </a:xfrm>
            <a:prstGeom prst="rect">
              <a:avLst/>
            </a:prstGeom>
            <a:noFill/>
          </p:spPr>
          <p:txBody>
            <a:bodyPr wrap="square" rtlCol="0">
              <a:spAutoFit/>
            </a:bodyPr>
            <a:lstStyle/>
            <a:p>
              <a:r>
                <a:rPr lang="en-US" sz="1200" b="1" dirty="0" smtClean="0">
                  <a:solidFill>
                    <a:schemeClr val="bg1"/>
                  </a:solidFill>
                </a:rPr>
                <a:t>SPS Training Program</a:t>
              </a:r>
              <a:endParaRPr lang="en-MY" sz="1200" b="1" dirty="0">
                <a:solidFill>
                  <a:schemeClr val="bg1"/>
                </a:solidFill>
              </a:endParaRPr>
            </a:p>
          </p:txBody>
        </p:sp>
        <p:sp>
          <p:nvSpPr>
            <p:cNvPr id="48" name="TextBox 47"/>
            <p:cNvSpPr txBox="1"/>
            <p:nvPr/>
          </p:nvSpPr>
          <p:spPr>
            <a:xfrm>
              <a:off x="7607410" y="2895600"/>
              <a:ext cx="762000" cy="276999"/>
            </a:xfrm>
            <a:prstGeom prst="rect">
              <a:avLst/>
            </a:prstGeom>
            <a:noFill/>
          </p:spPr>
          <p:txBody>
            <a:bodyPr wrap="square" rtlCol="0">
              <a:spAutoFit/>
            </a:bodyPr>
            <a:lstStyle/>
            <a:p>
              <a:r>
                <a:rPr lang="en-US" sz="1200" dirty="0" smtClean="0"/>
                <a:t>Page 11</a:t>
              </a:r>
              <a:endParaRPr lang="en-MY" sz="1200" dirty="0"/>
            </a:p>
          </p:txBody>
        </p:sp>
        <p:sp>
          <p:nvSpPr>
            <p:cNvPr id="49" name="Rectangle 48"/>
            <p:cNvSpPr/>
            <p:nvPr/>
          </p:nvSpPr>
          <p:spPr>
            <a:xfrm>
              <a:off x="685800" y="31242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50" name="Rectangle 49"/>
            <p:cNvSpPr/>
            <p:nvPr/>
          </p:nvSpPr>
          <p:spPr>
            <a:xfrm>
              <a:off x="7607410" y="31242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51" name="TextBox 50"/>
            <p:cNvSpPr txBox="1"/>
            <p:nvPr/>
          </p:nvSpPr>
          <p:spPr>
            <a:xfrm>
              <a:off x="685800" y="3124200"/>
              <a:ext cx="6781800" cy="276999"/>
            </a:xfrm>
            <a:prstGeom prst="rect">
              <a:avLst/>
            </a:prstGeom>
            <a:noFill/>
          </p:spPr>
          <p:txBody>
            <a:bodyPr wrap="square" rtlCol="0">
              <a:spAutoFit/>
            </a:bodyPr>
            <a:lstStyle/>
            <a:p>
              <a:r>
                <a:rPr lang="en-US" sz="1200" b="1" dirty="0" smtClean="0">
                  <a:solidFill>
                    <a:schemeClr val="bg1"/>
                  </a:solidFill>
                </a:rPr>
                <a:t>Continuous Learning</a:t>
              </a:r>
              <a:endParaRPr lang="en-MY" sz="1200" b="1" dirty="0">
                <a:solidFill>
                  <a:schemeClr val="bg1"/>
                </a:solidFill>
              </a:endParaRPr>
            </a:p>
          </p:txBody>
        </p:sp>
        <p:sp>
          <p:nvSpPr>
            <p:cNvPr id="52" name="TextBox 51"/>
            <p:cNvSpPr txBox="1"/>
            <p:nvPr/>
          </p:nvSpPr>
          <p:spPr>
            <a:xfrm>
              <a:off x="7607410" y="3124200"/>
              <a:ext cx="762000" cy="276999"/>
            </a:xfrm>
            <a:prstGeom prst="rect">
              <a:avLst/>
            </a:prstGeom>
            <a:noFill/>
          </p:spPr>
          <p:txBody>
            <a:bodyPr wrap="square" rtlCol="0">
              <a:spAutoFit/>
            </a:bodyPr>
            <a:lstStyle/>
            <a:p>
              <a:r>
                <a:rPr lang="en-US" sz="1200" dirty="0" smtClean="0"/>
                <a:t>Page 24</a:t>
              </a:r>
              <a:endParaRPr lang="en-MY" sz="1200" dirty="0"/>
            </a:p>
          </p:txBody>
        </p:sp>
        <p:sp>
          <p:nvSpPr>
            <p:cNvPr id="53" name="Rectangle 52"/>
            <p:cNvSpPr/>
            <p:nvPr/>
          </p:nvSpPr>
          <p:spPr>
            <a:xfrm>
              <a:off x="685800" y="33528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54" name="Rectangle 53"/>
            <p:cNvSpPr/>
            <p:nvPr/>
          </p:nvSpPr>
          <p:spPr>
            <a:xfrm>
              <a:off x="7607410" y="33528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55" name="TextBox 54"/>
            <p:cNvSpPr txBox="1"/>
            <p:nvPr/>
          </p:nvSpPr>
          <p:spPr>
            <a:xfrm>
              <a:off x="685800" y="3352800"/>
              <a:ext cx="6781800" cy="276999"/>
            </a:xfrm>
            <a:prstGeom prst="rect">
              <a:avLst/>
            </a:prstGeom>
            <a:noFill/>
          </p:spPr>
          <p:txBody>
            <a:bodyPr wrap="square" rtlCol="0">
              <a:spAutoFit/>
            </a:bodyPr>
            <a:lstStyle/>
            <a:p>
              <a:r>
                <a:rPr lang="en-US" sz="1200" b="1" dirty="0" smtClean="0">
                  <a:solidFill>
                    <a:schemeClr val="bg1"/>
                  </a:solidFill>
                </a:rPr>
                <a:t>SAS &amp; Web Interface</a:t>
              </a:r>
              <a:endParaRPr lang="en-MY" sz="1200" b="1" dirty="0">
                <a:solidFill>
                  <a:schemeClr val="bg1"/>
                </a:solidFill>
              </a:endParaRPr>
            </a:p>
          </p:txBody>
        </p:sp>
        <p:sp>
          <p:nvSpPr>
            <p:cNvPr id="56" name="TextBox 55"/>
            <p:cNvSpPr txBox="1"/>
            <p:nvPr/>
          </p:nvSpPr>
          <p:spPr>
            <a:xfrm>
              <a:off x="7607410" y="3352800"/>
              <a:ext cx="762000" cy="276999"/>
            </a:xfrm>
            <a:prstGeom prst="rect">
              <a:avLst/>
            </a:prstGeom>
            <a:noFill/>
          </p:spPr>
          <p:txBody>
            <a:bodyPr wrap="square" rtlCol="0">
              <a:spAutoFit/>
            </a:bodyPr>
            <a:lstStyle/>
            <a:p>
              <a:r>
                <a:rPr lang="en-US" sz="1200" dirty="0" smtClean="0"/>
                <a:t>Page 29</a:t>
              </a:r>
              <a:endParaRPr lang="en-MY" sz="1200" dirty="0"/>
            </a:p>
          </p:txBody>
        </p:sp>
        <p:sp>
          <p:nvSpPr>
            <p:cNvPr id="57" name="Rectangle 56"/>
            <p:cNvSpPr/>
            <p:nvPr/>
          </p:nvSpPr>
          <p:spPr>
            <a:xfrm>
              <a:off x="685800" y="35814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58" name="Rectangle 57"/>
            <p:cNvSpPr/>
            <p:nvPr/>
          </p:nvSpPr>
          <p:spPr>
            <a:xfrm>
              <a:off x="7607410" y="35814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59" name="TextBox 58"/>
            <p:cNvSpPr txBox="1"/>
            <p:nvPr/>
          </p:nvSpPr>
          <p:spPr>
            <a:xfrm>
              <a:off x="685800" y="3581400"/>
              <a:ext cx="6781800" cy="276999"/>
            </a:xfrm>
            <a:prstGeom prst="rect">
              <a:avLst/>
            </a:prstGeom>
            <a:noFill/>
          </p:spPr>
          <p:txBody>
            <a:bodyPr wrap="square" rtlCol="0">
              <a:spAutoFit/>
            </a:bodyPr>
            <a:lstStyle/>
            <a:p>
              <a:r>
                <a:rPr lang="en-US" sz="1200" b="1" dirty="0" smtClean="0">
                  <a:solidFill>
                    <a:schemeClr val="bg1"/>
                  </a:solidFill>
                </a:rPr>
                <a:t>SPS Extensive Support</a:t>
              </a:r>
              <a:endParaRPr lang="en-MY" sz="1200" b="1" dirty="0">
                <a:solidFill>
                  <a:schemeClr val="bg1"/>
                </a:solidFill>
              </a:endParaRPr>
            </a:p>
          </p:txBody>
        </p:sp>
        <p:sp>
          <p:nvSpPr>
            <p:cNvPr id="60" name="TextBox 59"/>
            <p:cNvSpPr txBox="1"/>
            <p:nvPr/>
          </p:nvSpPr>
          <p:spPr>
            <a:xfrm>
              <a:off x="7607410" y="3581400"/>
              <a:ext cx="762000" cy="276999"/>
            </a:xfrm>
            <a:prstGeom prst="rect">
              <a:avLst/>
            </a:prstGeom>
            <a:noFill/>
          </p:spPr>
          <p:txBody>
            <a:bodyPr wrap="square" rtlCol="0">
              <a:spAutoFit/>
            </a:bodyPr>
            <a:lstStyle/>
            <a:p>
              <a:r>
                <a:rPr lang="en-US" sz="1200" dirty="0" smtClean="0"/>
                <a:t>Page 37</a:t>
              </a:r>
              <a:endParaRPr lang="en-MY" sz="1200" dirty="0"/>
            </a:p>
          </p:txBody>
        </p:sp>
        <p:sp>
          <p:nvSpPr>
            <p:cNvPr id="61" name="Rectangle 60"/>
            <p:cNvSpPr/>
            <p:nvPr/>
          </p:nvSpPr>
          <p:spPr>
            <a:xfrm>
              <a:off x="685800" y="38100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62" name="Rectangle 61"/>
            <p:cNvSpPr/>
            <p:nvPr/>
          </p:nvSpPr>
          <p:spPr>
            <a:xfrm>
              <a:off x="7607410" y="38100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63" name="TextBox 62"/>
            <p:cNvSpPr txBox="1"/>
            <p:nvPr/>
          </p:nvSpPr>
          <p:spPr>
            <a:xfrm>
              <a:off x="685800" y="3810000"/>
              <a:ext cx="6781800" cy="276999"/>
            </a:xfrm>
            <a:prstGeom prst="rect">
              <a:avLst/>
            </a:prstGeom>
            <a:noFill/>
          </p:spPr>
          <p:txBody>
            <a:bodyPr wrap="square" rtlCol="0">
              <a:spAutoFit/>
            </a:bodyPr>
            <a:lstStyle/>
            <a:p>
              <a:r>
                <a:rPr lang="en-US" sz="1200" b="1" dirty="0" smtClean="0">
                  <a:solidFill>
                    <a:schemeClr val="bg1"/>
                  </a:solidFill>
                </a:rPr>
                <a:t>Hardware, Infrastructure &amp; Maintenance</a:t>
              </a:r>
              <a:endParaRPr lang="en-MY" sz="1200" b="1" dirty="0">
                <a:solidFill>
                  <a:schemeClr val="bg1"/>
                </a:solidFill>
              </a:endParaRPr>
            </a:p>
          </p:txBody>
        </p:sp>
        <p:sp>
          <p:nvSpPr>
            <p:cNvPr id="64" name="TextBox 63"/>
            <p:cNvSpPr txBox="1"/>
            <p:nvPr/>
          </p:nvSpPr>
          <p:spPr>
            <a:xfrm>
              <a:off x="7607410" y="3810000"/>
              <a:ext cx="762000" cy="276999"/>
            </a:xfrm>
            <a:prstGeom prst="rect">
              <a:avLst/>
            </a:prstGeom>
            <a:noFill/>
          </p:spPr>
          <p:txBody>
            <a:bodyPr wrap="square" rtlCol="0">
              <a:spAutoFit/>
            </a:bodyPr>
            <a:lstStyle/>
            <a:p>
              <a:r>
                <a:rPr lang="en-US" sz="1200" dirty="0" smtClean="0"/>
                <a:t>Page 41</a:t>
              </a:r>
              <a:endParaRPr lang="en-MY" sz="1200" dirty="0"/>
            </a:p>
          </p:txBody>
        </p:sp>
        <p:sp>
          <p:nvSpPr>
            <p:cNvPr id="65" name="Rectangle 64"/>
            <p:cNvSpPr/>
            <p:nvPr/>
          </p:nvSpPr>
          <p:spPr>
            <a:xfrm>
              <a:off x="685800" y="40386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66" name="Rectangle 65"/>
            <p:cNvSpPr/>
            <p:nvPr/>
          </p:nvSpPr>
          <p:spPr>
            <a:xfrm>
              <a:off x="7607410" y="40386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67" name="TextBox 66"/>
            <p:cNvSpPr txBox="1"/>
            <p:nvPr/>
          </p:nvSpPr>
          <p:spPr>
            <a:xfrm>
              <a:off x="685800" y="4038600"/>
              <a:ext cx="6781800" cy="276999"/>
            </a:xfrm>
            <a:prstGeom prst="rect">
              <a:avLst/>
            </a:prstGeom>
            <a:noFill/>
          </p:spPr>
          <p:txBody>
            <a:bodyPr wrap="square" rtlCol="0">
              <a:spAutoFit/>
            </a:bodyPr>
            <a:lstStyle/>
            <a:p>
              <a:r>
                <a:rPr lang="en-US" sz="1200" b="1" dirty="0" smtClean="0">
                  <a:solidFill>
                    <a:schemeClr val="bg1"/>
                  </a:solidFill>
                </a:rPr>
                <a:t>Execution Plan</a:t>
              </a:r>
              <a:endParaRPr lang="en-MY" sz="1200" b="1" dirty="0">
                <a:solidFill>
                  <a:schemeClr val="bg1"/>
                </a:solidFill>
              </a:endParaRPr>
            </a:p>
          </p:txBody>
        </p:sp>
        <p:sp>
          <p:nvSpPr>
            <p:cNvPr id="68" name="TextBox 67"/>
            <p:cNvSpPr txBox="1"/>
            <p:nvPr/>
          </p:nvSpPr>
          <p:spPr>
            <a:xfrm>
              <a:off x="7607410" y="4038600"/>
              <a:ext cx="762000" cy="276999"/>
            </a:xfrm>
            <a:prstGeom prst="rect">
              <a:avLst/>
            </a:prstGeom>
            <a:noFill/>
          </p:spPr>
          <p:txBody>
            <a:bodyPr wrap="square" rtlCol="0">
              <a:spAutoFit/>
            </a:bodyPr>
            <a:lstStyle/>
            <a:p>
              <a:r>
                <a:rPr lang="en-US" sz="1200" dirty="0" smtClean="0"/>
                <a:t>Page 49</a:t>
              </a:r>
              <a:endParaRPr lang="en-MY" sz="1200" dirty="0"/>
            </a:p>
          </p:txBody>
        </p:sp>
        <p:sp>
          <p:nvSpPr>
            <p:cNvPr id="69" name="Rectangle 68"/>
            <p:cNvSpPr/>
            <p:nvPr/>
          </p:nvSpPr>
          <p:spPr>
            <a:xfrm>
              <a:off x="685800" y="42672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70" name="Rectangle 69"/>
            <p:cNvSpPr/>
            <p:nvPr/>
          </p:nvSpPr>
          <p:spPr>
            <a:xfrm>
              <a:off x="7607410" y="42672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71" name="TextBox 70"/>
            <p:cNvSpPr txBox="1"/>
            <p:nvPr/>
          </p:nvSpPr>
          <p:spPr>
            <a:xfrm>
              <a:off x="685800" y="4267200"/>
              <a:ext cx="6781800" cy="276999"/>
            </a:xfrm>
            <a:prstGeom prst="rect">
              <a:avLst/>
            </a:prstGeom>
            <a:noFill/>
          </p:spPr>
          <p:txBody>
            <a:bodyPr wrap="square" rtlCol="0">
              <a:spAutoFit/>
            </a:bodyPr>
            <a:lstStyle/>
            <a:p>
              <a:r>
                <a:rPr lang="en-US" sz="1200" b="1" dirty="0" smtClean="0">
                  <a:solidFill>
                    <a:schemeClr val="bg1"/>
                  </a:solidFill>
                </a:rPr>
                <a:t>Proposed Project Coordination</a:t>
              </a:r>
              <a:endParaRPr lang="en-MY" sz="1200" b="1" dirty="0">
                <a:solidFill>
                  <a:schemeClr val="bg1"/>
                </a:solidFill>
              </a:endParaRPr>
            </a:p>
          </p:txBody>
        </p:sp>
        <p:sp>
          <p:nvSpPr>
            <p:cNvPr id="72" name="TextBox 71"/>
            <p:cNvSpPr txBox="1"/>
            <p:nvPr/>
          </p:nvSpPr>
          <p:spPr>
            <a:xfrm>
              <a:off x="7607410" y="4267200"/>
              <a:ext cx="762000" cy="276999"/>
            </a:xfrm>
            <a:prstGeom prst="rect">
              <a:avLst/>
            </a:prstGeom>
            <a:noFill/>
          </p:spPr>
          <p:txBody>
            <a:bodyPr wrap="square" rtlCol="0">
              <a:spAutoFit/>
            </a:bodyPr>
            <a:lstStyle/>
            <a:p>
              <a:r>
                <a:rPr lang="en-US" sz="1200" dirty="0" smtClean="0"/>
                <a:t>Page 58</a:t>
              </a:r>
              <a:endParaRPr lang="en-MY" sz="1200" dirty="0"/>
            </a:p>
          </p:txBody>
        </p:sp>
        <p:sp>
          <p:nvSpPr>
            <p:cNvPr id="73" name="Rectangle 72"/>
            <p:cNvSpPr/>
            <p:nvPr/>
          </p:nvSpPr>
          <p:spPr>
            <a:xfrm>
              <a:off x="685800" y="44958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74" name="Rectangle 73"/>
            <p:cNvSpPr/>
            <p:nvPr/>
          </p:nvSpPr>
          <p:spPr>
            <a:xfrm>
              <a:off x="7607410" y="44958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75" name="TextBox 74"/>
            <p:cNvSpPr txBox="1"/>
            <p:nvPr/>
          </p:nvSpPr>
          <p:spPr>
            <a:xfrm>
              <a:off x="685800" y="4495800"/>
              <a:ext cx="6781800" cy="276999"/>
            </a:xfrm>
            <a:prstGeom prst="rect">
              <a:avLst/>
            </a:prstGeom>
            <a:noFill/>
          </p:spPr>
          <p:txBody>
            <a:bodyPr wrap="square" rtlCol="0">
              <a:spAutoFit/>
            </a:bodyPr>
            <a:lstStyle/>
            <a:p>
              <a:r>
                <a:rPr lang="en-US" sz="1200" b="1" dirty="0" smtClean="0">
                  <a:solidFill>
                    <a:schemeClr val="bg1"/>
                  </a:solidFill>
                </a:rPr>
                <a:t>Flowcharts &amp; Timelines</a:t>
              </a:r>
              <a:endParaRPr lang="en-MY" sz="1200" b="1" dirty="0">
                <a:solidFill>
                  <a:schemeClr val="bg1"/>
                </a:solidFill>
              </a:endParaRPr>
            </a:p>
          </p:txBody>
        </p:sp>
        <p:sp>
          <p:nvSpPr>
            <p:cNvPr id="76" name="TextBox 75"/>
            <p:cNvSpPr txBox="1"/>
            <p:nvPr/>
          </p:nvSpPr>
          <p:spPr>
            <a:xfrm>
              <a:off x="7607410" y="4495800"/>
              <a:ext cx="762000" cy="276999"/>
            </a:xfrm>
            <a:prstGeom prst="rect">
              <a:avLst/>
            </a:prstGeom>
            <a:noFill/>
          </p:spPr>
          <p:txBody>
            <a:bodyPr wrap="square" rtlCol="0">
              <a:spAutoFit/>
            </a:bodyPr>
            <a:lstStyle/>
            <a:p>
              <a:r>
                <a:rPr lang="en-US" sz="1200" dirty="0" smtClean="0"/>
                <a:t>Page 64</a:t>
              </a:r>
              <a:endParaRPr lang="en-MY" sz="1200" dirty="0"/>
            </a:p>
          </p:txBody>
        </p:sp>
        <p:sp>
          <p:nvSpPr>
            <p:cNvPr id="77" name="Rectangle 76"/>
            <p:cNvSpPr/>
            <p:nvPr/>
          </p:nvSpPr>
          <p:spPr>
            <a:xfrm>
              <a:off x="685800" y="47244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78" name="Rectangle 77"/>
            <p:cNvSpPr/>
            <p:nvPr/>
          </p:nvSpPr>
          <p:spPr>
            <a:xfrm>
              <a:off x="7607410" y="47244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79" name="TextBox 78"/>
            <p:cNvSpPr txBox="1"/>
            <p:nvPr/>
          </p:nvSpPr>
          <p:spPr>
            <a:xfrm>
              <a:off x="685800" y="4724400"/>
              <a:ext cx="6781800" cy="276999"/>
            </a:xfrm>
            <a:prstGeom prst="rect">
              <a:avLst/>
            </a:prstGeom>
            <a:noFill/>
          </p:spPr>
          <p:txBody>
            <a:bodyPr wrap="square" rtlCol="0">
              <a:spAutoFit/>
            </a:bodyPr>
            <a:lstStyle/>
            <a:p>
              <a:r>
                <a:rPr lang="en-US" sz="1200" b="1" dirty="0" smtClean="0">
                  <a:solidFill>
                    <a:schemeClr val="bg1"/>
                  </a:solidFill>
                </a:rPr>
                <a:t>Marketing &amp; Promotion Strategy</a:t>
              </a:r>
              <a:endParaRPr lang="en-MY" sz="1200" b="1" dirty="0">
                <a:solidFill>
                  <a:schemeClr val="bg1"/>
                </a:solidFill>
              </a:endParaRPr>
            </a:p>
          </p:txBody>
        </p:sp>
        <p:sp>
          <p:nvSpPr>
            <p:cNvPr id="80" name="TextBox 79"/>
            <p:cNvSpPr txBox="1"/>
            <p:nvPr/>
          </p:nvSpPr>
          <p:spPr>
            <a:xfrm>
              <a:off x="7607410" y="4724400"/>
              <a:ext cx="762000" cy="276999"/>
            </a:xfrm>
            <a:prstGeom prst="rect">
              <a:avLst/>
            </a:prstGeom>
            <a:noFill/>
          </p:spPr>
          <p:txBody>
            <a:bodyPr wrap="square" rtlCol="0">
              <a:spAutoFit/>
            </a:bodyPr>
            <a:lstStyle/>
            <a:p>
              <a:r>
                <a:rPr lang="en-US" sz="1200" dirty="0" smtClean="0"/>
                <a:t>Page 73</a:t>
              </a:r>
              <a:endParaRPr lang="en-MY" sz="1200" dirty="0"/>
            </a:p>
          </p:txBody>
        </p:sp>
        <p:sp>
          <p:nvSpPr>
            <p:cNvPr id="81" name="Rectangle 80"/>
            <p:cNvSpPr/>
            <p:nvPr/>
          </p:nvSpPr>
          <p:spPr>
            <a:xfrm>
              <a:off x="685800" y="4953000"/>
              <a:ext cx="6781800" cy="228600"/>
            </a:xfrm>
            <a:prstGeom prst="rect">
              <a:avLst/>
            </a:prstGeom>
            <a:solidFill>
              <a:srgbClr val="002060"/>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MY" sz="2000" b="1">
                <a:solidFill>
                  <a:schemeClr val="bg1"/>
                </a:solidFill>
              </a:endParaRPr>
            </a:p>
          </p:txBody>
        </p:sp>
        <p:sp>
          <p:nvSpPr>
            <p:cNvPr id="82" name="Rectangle 81"/>
            <p:cNvSpPr/>
            <p:nvPr/>
          </p:nvSpPr>
          <p:spPr>
            <a:xfrm>
              <a:off x="7607410" y="4953000"/>
              <a:ext cx="1231790" cy="228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MY" sz="2000"/>
            </a:p>
          </p:txBody>
        </p:sp>
        <p:sp>
          <p:nvSpPr>
            <p:cNvPr id="83" name="TextBox 82"/>
            <p:cNvSpPr txBox="1"/>
            <p:nvPr/>
          </p:nvSpPr>
          <p:spPr>
            <a:xfrm>
              <a:off x="685800" y="4953000"/>
              <a:ext cx="6781800" cy="276999"/>
            </a:xfrm>
            <a:prstGeom prst="rect">
              <a:avLst/>
            </a:prstGeom>
            <a:noFill/>
          </p:spPr>
          <p:txBody>
            <a:bodyPr wrap="square" rtlCol="0">
              <a:spAutoFit/>
            </a:bodyPr>
            <a:lstStyle/>
            <a:p>
              <a:r>
                <a:rPr lang="en-US" sz="1200" b="1" dirty="0" smtClean="0">
                  <a:solidFill>
                    <a:schemeClr val="bg1"/>
                  </a:solidFill>
                </a:rPr>
                <a:t>Financial Consideration</a:t>
              </a:r>
              <a:endParaRPr lang="en-MY" sz="1200" b="1" dirty="0">
                <a:solidFill>
                  <a:schemeClr val="bg1"/>
                </a:solidFill>
              </a:endParaRPr>
            </a:p>
          </p:txBody>
        </p:sp>
        <p:sp>
          <p:nvSpPr>
            <p:cNvPr id="84" name="TextBox 83"/>
            <p:cNvSpPr txBox="1"/>
            <p:nvPr/>
          </p:nvSpPr>
          <p:spPr>
            <a:xfrm>
              <a:off x="7607410" y="4953000"/>
              <a:ext cx="762000" cy="276999"/>
            </a:xfrm>
            <a:prstGeom prst="rect">
              <a:avLst/>
            </a:prstGeom>
            <a:noFill/>
          </p:spPr>
          <p:txBody>
            <a:bodyPr wrap="square" rtlCol="0">
              <a:spAutoFit/>
            </a:bodyPr>
            <a:lstStyle/>
            <a:p>
              <a:r>
                <a:rPr lang="en-US" sz="1200" dirty="0" smtClean="0"/>
                <a:t>Page 81</a:t>
              </a:r>
              <a:endParaRPr lang="en-MY" sz="1200" dirty="0"/>
            </a:p>
          </p:txBody>
        </p:sp>
      </p:grpSp>
    </p:spTree>
    <p:extLst>
      <p:ext uri="{BB962C8B-B14F-4D97-AF65-F5344CB8AC3E}">
        <p14:creationId xmlns:p14="http://schemas.microsoft.com/office/powerpoint/2010/main" val="4139836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14705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certification</a:t>
            </a:r>
            <a:endParaRPr lang="en-MY" sz="2000" dirty="0">
              <a:solidFill>
                <a:schemeClr val="tx1"/>
              </a:solidFill>
              <a:latin typeface="Arial Black"/>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38200" y="1234788"/>
            <a:ext cx="3505200" cy="4958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713510" y="1219382"/>
            <a:ext cx="3516090" cy="49737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801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ACKNOWLEDGEMENT DAY</a:t>
            </a:r>
            <a:endParaRPr lang="en-MY" sz="2000" dirty="0">
              <a:solidFill>
                <a:schemeClr val="tx1"/>
              </a:solidFill>
              <a:latin typeface="Arial Black"/>
            </a:endParaRPr>
          </a:p>
        </p:txBody>
      </p:sp>
      <p:grpSp>
        <p:nvGrpSpPr>
          <p:cNvPr id="7" name="Group 6"/>
          <p:cNvGrpSpPr/>
          <p:nvPr/>
        </p:nvGrpSpPr>
        <p:grpSpPr>
          <a:xfrm>
            <a:off x="3983752" y="1359448"/>
            <a:ext cx="5084048" cy="4744561"/>
            <a:chOff x="2026971" y="1447797"/>
            <a:chExt cx="5084048" cy="4744561"/>
          </a:xfrm>
        </p:grpSpPr>
        <p:sp>
          <p:nvSpPr>
            <p:cNvPr id="8" name="Oval 7"/>
            <p:cNvSpPr/>
            <p:nvPr/>
          </p:nvSpPr>
          <p:spPr>
            <a:xfrm>
              <a:off x="2026971" y="5554640"/>
              <a:ext cx="5084048" cy="637718"/>
            </a:xfrm>
            <a:prstGeom prst="ellipse">
              <a:avLst/>
            </a:prstGeom>
            <a:gradFill flip="none" rotWithShape="1">
              <a:gsLst>
                <a:gs pos="100000">
                  <a:srgbClr val="EAEDF2"/>
                </a:gs>
                <a:gs pos="65000">
                  <a:srgbClr val="EAEDF2"/>
                </a:gs>
                <a:gs pos="0">
                  <a:srgbClr val="C4CCDA"/>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0" name="Group 9"/>
            <p:cNvGrpSpPr/>
            <p:nvPr/>
          </p:nvGrpSpPr>
          <p:grpSpPr>
            <a:xfrm>
              <a:off x="2029963" y="1447797"/>
              <a:ext cx="5081056" cy="3962406"/>
              <a:chOff x="2031472" y="1447797"/>
              <a:chExt cx="5081056" cy="3962406"/>
            </a:xfrm>
          </p:grpSpPr>
          <p:sp>
            <p:nvSpPr>
              <p:cNvPr id="11" name="Freeform 10"/>
              <p:cNvSpPr/>
              <p:nvPr/>
            </p:nvSpPr>
            <p:spPr>
              <a:xfrm rot="10800000">
                <a:off x="3797291" y="1447797"/>
                <a:ext cx="2299026" cy="2269068"/>
              </a:xfrm>
              <a:custGeom>
                <a:avLst/>
                <a:gdLst>
                  <a:gd name="connsiteX0" fmla="*/ 1016211 w 2299026"/>
                  <a:gd name="connsiteY0" fmla="*/ 2269068 h 2269068"/>
                  <a:gd name="connsiteX1" fmla="*/ 0 w 2299026"/>
                  <a:gd name="connsiteY1" fmla="*/ 1701801 h 2269068"/>
                  <a:gd name="connsiteX2" fmla="*/ 0 w 2299026"/>
                  <a:gd name="connsiteY2" fmla="*/ 567267 h 2269068"/>
                  <a:gd name="connsiteX3" fmla="*/ 266985 w 2299026"/>
                  <a:gd name="connsiteY3" fmla="*/ 418232 h 2269068"/>
                  <a:gd name="connsiteX4" fmla="*/ 276421 w 2299026"/>
                  <a:gd name="connsiteY4" fmla="*/ 435616 h 2269068"/>
                  <a:gd name="connsiteX5" fmla="*/ 508105 w 2299026"/>
                  <a:gd name="connsiteY5" fmla="*/ 558802 h 2269068"/>
                  <a:gd name="connsiteX6" fmla="*/ 787507 w 2299026"/>
                  <a:gd name="connsiteY6" fmla="*/ 279400 h 2269068"/>
                  <a:gd name="connsiteX7" fmla="*/ 765550 w 2299026"/>
                  <a:gd name="connsiteY7" fmla="*/ 170644 h 2269068"/>
                  <a:gd name="connsiteX8" fmla="*/ 752753 w 2299026"/>
                  <a:gd name="connsiteY8" fmla="*/ 147067 h 2269068"/>
                  <a:gd name="connsiteX9" fmla="*/ 1016212 w 2299026"/>
                  <a:gd name="connsiteY9" fmla="*/ 0 h 2269068"/>
                  <a:gd name="connsiteX10" fmla="*/ 2032423 w 2299026"/>
                  <a:gd name="connsiteY10" fmla="*/ 567267 h 2269068"/>
                  <a:gd name="connsiteX11" fmla="*/ 2032423 w 2299026"/>
                  <a:gd name="connsiteY11" fmla="*/ 856422 h 2269068"/>
                  <a:gd name="connsiteX12" fmla="*/ 2075933 w 2299026"/>
                  <a:gd name="connsiteY12" fmla="*/ 860809 h 2269068"/>
                  <a:gd name="connsiteX13" fmla="*/ 2299026 w 2299026"/>
                  <a:gd name="connsiteY13" fmla="*/ 1134534 h 2269068"/>
                  <a:gd name="connsiteX14" fmla="*/ 2075933 w 2299026"/>
                  <a:gd name="connsiteY14" fmla="*/ 1408260 h 2269068"/>
                  <a:gd name="connsiteX15" fmla="*/ 2032423 w 2299026"/>
                  <a:gd name="connsiteY15" fmla="*/ 1412646 h 2269068"/>
                  <a:gd name="connsiteX16" fmla="*/ 2032423 w 2299026"/>
                  <a:gd name="connsiteY16"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9026" h="2269068">
                    <a:moveTo>
                      <a:pt x="1016211" y="2269068"/>
                    </a:moveTo>
                    <a:lnTo>
                      <a:pt x="0" y="1701801"/>
                    </a:lnTo>
                    <a:lnTo>
                      <a:pt x="0" y="567267"/>
                    </a:lnTo>
                    <a:lnTo>
                      <a:pt x="266985" y="418232"/>
                    </a:lnTo>
                    <a:lnTo>
                      <a:pt x="276421" y="435616"/>
                    </a:lnTo>
                    <a:cubicBezTo>
                      <a:pt x="326631" y="509938"/>
                      <a:pt x="411662" y="558802"/>
                      <a:pt x="508105" y="558802"/>
                    </a:cubicBezTo>
                    <a:cubicBezTo>
                      <a:pt x="662414" y="558802"/>
                      <a:pt x="787507" y="433709"/>
                      <a:pt x="787507" y="279400"/>
                    </a:cubicBezTo>
                    <a:cubicBezTo>
                      <a:pt x="787507" y="240823"/>
                      <a:pt x="779689" y="204072"/>
                      <a:pt x="765550" y="170644"/>
                    </a:cubicBezTo>
                    <a:lnTo>
                      <a:pt x="752753" y="147067"/>
                    </a:lnTo>
                    <a:lnTo>
                      <a:pt x="1016212" y="0"/>
                    </a:lnTo>
                    <a:lnTo>
                      <a:pt x="2032423" y="567267"/>
                    </a:lnTo>
                    <a:lnTo>
                      <a:pt x="2032423" y="856422"/>
                    </a:lnTo>
                    <a:lnTo>
                      <a:pt x="2075933" y="860809"/>
                    </a:lnTo>
                    <a:cubicBezTo>
                      <a:pt x="2203252" y="886862"/>
                      <a:pt x="2299026" y="999514"/>
                      <a:pt x="2299026" y="1134534"/>
                    </a:cubicBezTo>
                    <a:cubicBezTo>
                      <a:pt x="2299026" y="1269554"/>
                      <a:pt x="2203252" y="1382206"/>
                      <a:pt x="2075933" y="1408260"/>
                    </a:cubicBezTo>
                    <a:lnTo>
                      <a:pt x="2032423" y="1412646"/>
                    </a:lnTo>
                    <a:lnTo>
                      <a:pt x="2032423" y="1701801"/>
                    </a:lnTo>
                    <a:close/>
                  </a:path>
                </a:pathLst>
              </a:cu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12" name="Freeform 11"/>
              <p:cNvSpPr/>
              <p:nvPr/>
            </p:nvSpPr>
            <p:spPr>
              <a:xfrm rot="10800000">
                <a:off x="5080105" y="3141135"/>
                <a:ext cx="2032423" cy="2269068"/>
              </a:xfrm>
              <a:custGeom>
                <a:avLst/>
                <a:gdLst>
                  <a:gd name="connsiteX0" fmla="*/ 1016211 w 2032423"/>
                  <a:gd name="connsiteY0" fmla="*/ 2269068 h 2269068"/>
                  <a:gd name="connsiteX1" fmla="*/ 0 w 2032423"/>
                  <a:gd name="connsiteY1" fmla="*/ 1701801 h 2269068"/>
                  <a:gd name="connsiteX2" fmla="*/ 0 w 2032423"/>
                  <a:gd name="connsiteY2" fmla="*/ 567267 h 2269068"/>
                  <a:gd name="connsiteX3" fmla="*/ 1016212 w 2032423"/>
                  <a:gd name="connsiteY3" fmla="*/ 0 h 2269068"/>
                  <a:gd name="connsiteX4" fmla="*/ 2032423 w 2032423"/>
                  <a:gd name="connsiteY4" fmla="*/ 567267 h 2269068"/>
                  <a:gd name="connsiteX5" fmla="*/ 2032423 w 2032423"/>
                  <a:gd name="connsiteY5" fmla="*/ 855133 h 2269068"/>
                  <a:gd name="connsiteX6" fmla="*/ 1976116 w 2032423"/>
                  <a:gd name="connsiteY6" fmla="*/ 860810 h 2269068"/>
                  <a:gd name="connsiteX7" fmla="*/ 1753023 w 2032423"/>
                  <a:gd name="connsiteY7" fmla="*/ 1134535 h 2269068"/>
                  <a:gd name="connsiteX8" fmla="*/ 1976116 w 2032423"/>
                  <a:gd name="connsiteY8" fmla="*/ 1408261 h 2269068"/>
                  <a:gd name="connsiteX9" fmla="*/ 2032423 w 2032423"/>
                  <a:gd name="connsiteY9" fmla="*/ 1413937 h 2269068"/>
                  <a:gd name="connsiteX10" fmla="*/ 2032423 w 2032423"/>
                  <a:gd name="connsiteY10" fmla="*/ 1701801 h 2269068"/>
                  <a:gd name="connsiteX11" fmla="*/ 1772490 w 2032423"/>
                  <a:gd name="connsiteY11" fmla="*/ 1846901 h 2269068"/>
                  <a:gd name="connsiteX12" fmla="*/ 1781761 w 2032423"/>
                  <a:gd name="connsiteY12" fmla="*/ 1863982 h 2269068"/>
                  <a:gd name="connsiteX13" fmla="*/ 1803718 w 2032423"/>
                  <a:gd name="connsiteY13" fmla="*/ 1972738 h 2269068"/>
                  <a:gd name="connsiteX14" fmla="*/ 1524316 w 2032423"/>
                  <a:gd name="connsiteY14" fmla="*/ 2252140 h 2269068"/>
                  <a:gd name="connsiteX15" fmla="*/ 1292632 w 2032423"/>
                  <a:gd name="connsiteY15" fmla="*/ 2128954 h 2269068"/>
                  <a:gd name="connsiteX16" fmla="*/ 1286721 w 2032423"/>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8">
                    <a:moveTo>
                      <a:pt x="1016211" y="2269068"/>
                    </a:moveTo>
                    <a:lnTo>
                      <a:pt x="0" y="1701801"/>
                    </a:lnTo>
                    <a:lnTo>
                      <a:pt x="0" y="567267"/>
                    </a:lnTo>
                    <a:lnTo>
                      <a:pt x="1016212" y="0"/>
                    </a:lnTo>
                    <a:lnTo>
                      <a:pt x="2032423" y="567267"/>
                    </a:lnTo>
                    <a:lnTo>
                      <a:pt x="2032423" y="855133"/>
                    </a:lnTo>
                    <a:lnTo>
                      <a:pt x="1976116" y="860810"/>
                    </a:lnTo>
                    <a:cubicBezTo>
                      <a:pt x="1848798" y="886863"/>
                      <a:pt x="1753023" y="999515"/>
                      <a:pt x="1753023" y="1134535"/>
                    </a:cubicBezTo>
                    <a:cubicBezTo>
                      <a:pt x="1753023" y="1269555"/>
                      <a:pt x="1848798" y="1382207"/>
                      <a:pt x="1976116" y="1408261"/>
                    </a:cubicBezTo>
                    <a:lnTo>
                      <a:pt x="2032423" y="1413937"/>
                    </a:lnTo>
                    <a:lnTo>
                      <a:pt x="2032423" y="1701801"/>
                    </a:lnTo>
                    <a:lnTo>
                      <a:pt x="1772490" y="1846901"/>
                    </a:lnTo>
                    <a:lnTo>
                      <a:pt x="1781761" y="1863982"/>
                    </a:lnTo>
                    <a:cubicBezTo>
                      <a:pt x="1795900" y="1897410"/>
                      <a:pt x="1803718" y="1934161"/>
                      <a:pt x="1803718" y="1972738"/>
                    </a:cubicBezTo>
                    <a:cubicBezTo>
                      <a:pt x="1803718" y="2127047"/>
                      <a:pt x="1678625" y="2252140"/>
                      <a:pt x="1524316" y="2252140"/>
                    </a:cubicBezTo>
                    <a:cubicBezTo>
                      <a:pt x="1427873" y="2252140"/>
                      <a:pt x="1342842" y="2203276"/>
                      <a:pt x="1292632" y="2128954"/>
                    </a:cubicBezTo>
                    <a:lnTo>
                      <a:pt x="1286721" y="2118065"/>
                    </a:lnTo>
                    <a:close/>
                  </a:path>
                </a:pathLst>
              </a:cu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Freeform 12"/>
              <p:cNvSpPr/>
              <p:nvPr/>
            </p:nvSpPr>
            <p:spPr>
              <a:xfrm rot="10800000">
                <a:off x="3047681" y="3141135"/>
                <a:ext cx="2311824" cy="2269068"/>
              </a:xfrm>
              <a:custGeom>
                <a:avLst/>
                <a:gdLst>
                  <a:gd name="connsiteX0" fmla="*/ 1295612 w 2311824"/>
                  <a:gd name="connsiteY0" fmla="*/ 2269068 h 2269068"/>
                  <a:gd name="connsiteX1" fmla="*/ 279401 w 2311824"/>
                  <a:gd name="connsiteY1" fmla="*/ 1701801 h 2269068"/>
                  <a:gd name="connsiteX2" fmla="*/ 279401 w 2311824"/>
                  <a:gd name="connsiteY2" fmla="*/ 1413937 h 2269068"/>
                  <a:gd name="connsiteX3" fmla="*/ 223093 w 2311824"/>
                  <a:gd name="connsiteY3" fmla="*/ 1408261 h 2269068"/>
                  <a:gd name="connsiteX4" fmla="*/ 0 w 2311824"/>
                  <a:gd name="connsiteY4" fmla="*/ 1134535 h 2269068"/>
                  <a:gd name="connsiteX5" fmla="*/ 223093 w 2311824"/>
                  <a:gd name="connsiteY5" fmla="*/ 860810 h 2269068"/>
                  <a:gd name="connsiteX6" fmla="*/ 279401 w 2311824"/>
                  <a:gd name="connsiteY6" fmla="*/ 855133 h 2269068"/>
                  <a:gd name="connsiteX7" fmla="*/ 279401 w 2311824"/>
                  <a:gd name="connsiteY7" fmla="*/ 567267 h 2269068"/>
                  <a:gd name="connsiteX8" fmla="*/ 1295613 w 2311824"/>
                  <a:gd name="connsiteY8" fmla="*/ 0 h 2269068"/>
                  <a:gd name="connsiteX9" fmla="*/ 2311824 w 2311824"/>
                  <a:gd name="connsiteY9" fmla="*/ 567267 h 2269068"/>
                  <a:gd name="connsiteX10" fmla="*/ 2311824 w 2311824"/>
                  <a:gd name="connsiteY10" fmla="*/ 1701801 h 2269068"/>
                  <a:gd name="connsiteX11" fmla="*/ 2051890 w 2311824"/>
                  <a:gd name="connsiteY11" fmla="*/ 1846901 h 2269068"/>
                  <a:gd name="connsiteX12" fmla="*/ 2035401 w 2311824"/>
                  <a:gd name="connsiteY12" fmla="*/ 1816522 h 2269068"/>
                  <a:gd name="connsiteX13" fmla="*/ 1803716 w 2311824"/>
                  <a:gd name="connsiteY13" fmla="*/ 1693336 h 2269068"/>
                  <a:gd name="connsiteX14" fmla="*/ 1524314 w 2311824"/>
                  <a:gd name="connsiteY14" fmla="*/ 1972738 h 2269068"/>
                  <a:gd name="connsiteX15" fmla="*/ 1546271 w 2311824"/>
                  <a:gd name="connsiteY15" fmla="*/ 2081494 h 2269068"/>
                  <a:gd name="connsiteX16" fmla="*/ 1566121 w 2311824"/>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1824" h="2269068">
                    <a:moveTo>
                      <a:pt x="1295612" y="2269068"/>
                    </a:moveTo>
                    <a:lnTo>
                      <a:pt x="279401" y="1701801"/>
                    </a:lnTo>
                    <a:lnTo>
                      <a:pt x="279401" y="1413937"/>
                    </a:lnTo>
                    <a:lnTo>
                      <a:pt x="223093" y="1408261"/>
                    </a:lnTo>
                    <a:cubicBezTo>
                      <a:pt x="95774" y="1382207"/>
                      <a:pt x="0" y="1269555"/>
                      <a:pt x="0" y="1134535"/>
                    </a:cubicBezTo>
                    <a:cubicBezTo>
                      <a:pt x="0" y="999515"/>
                      <a:pt x="95774" y="886863"/>
                      <a:pt x="223093" y="860810"/>
                    </a:cubicBezTo>
                    <a:lnTo>
                      <a:pt x="279401" y="855133"/>
                    </a:lnTo>
                    <a:lnTo>
                      <a:pt x="279401" y="567267"/>
                    </a:lnTo>
                    <a:lnTo>
                      <a:pt x="1295613" y="0"/>
                    </a:lnTo>
                    <a:lnTo>
                      <a:pt x="2311824" y="567267"/>
                    </a:lnTo>
                    <a:lnTo>
                      <a:pt x="2311824" y="1701801"/>
                    </a:lnTo>
                    <a:lnTo>
                      <a:pt x="2051890" y="1846901"/>
                    </a:lnTo>
                    <a:lnTo>
                      <a:pt x="2035401" y="1816522"/>
                    </a:lnTo>
                    <a:cubicBezTo>
                      <a:pt x="1985190" y="1742201"/>
                      <a:pt x="1900159" y="1693336"/>
                      <a:pt x="1803716" y="1693336"/>
                    </a:cubicBezTo>
                    <a:cubicBezTo>
                      <a:pt x="1649407" y="1693336"/>
                      <a:pt x="1524314" y="1818429"/>
                      <a:pt x="1524314" y="1972738"/>
                    </a:cubicBezTo>
                    <a:cubicBezTo>
                      <a:pt x="1524314" y="2011315"/>
                      <a:pt x="1532133" y="2048067"/>
                      <a:pt x="1546271" y="2081494"/>
                    </a:cubicBezTo>
                    <a:lnTo>
                      <a:pt x="1566121" y="2118065"/>
                    </a:lnTo>
                    <a:close/>
                  </a:path>
                </a:pathLst>
              </a:custGeom>
              <a:solidFill>
                <a:srgbClr val="FFC0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Freeform 13"/>
              <p:cNvSpPr/>
              <p:nvPr/>
            </p:nvSpPr>
            <p:spPr>
              <a:xfrm rot="10800000">
                <a:off x="2031472" y="1447799"/>
                <a:ext cx="2032423" cy="2269069"/>
              </a:xfrm>
              <a:custGeom>
                <a:avLst/>
                <a:gdLst>
                  <a:gd name="connsiteX0" fmla="*/ 1016211 w 2032423"/>
                  <a:gd name="connsiteY0" fmla="*/ 2269069 h 2269069"/>
                  <a:gd name="connsiteX1" fmla="*/ 0 w 2032423"/>
                  <a:gd name="connsiteY1" fmla="*/ 1701802 h 2269069"/>
                  <a:gd name="connsiteX2" fmla="*/ 0 w 2032423"/>
                  <a:gd name="connsiteY2" fmla="*/ 1412649 h 2269069"/>
                  <a:gd name="connsiteX3" fmla="*/ 43511 w 2032423"/>
                  <a:gd name="connsiteY3" fmla="*/ 1408263 h 2269069"/>
                  <a:gd name="connsiteX4" fmla="*/ 266604 w 2032423"/>
                  <a:gd name="connsiteY4" fmla="*/ 1134537 h 2269069"/>
                  <a:gd name="connsiteX5" fmla="*/ 43511 w 2032423"/>
                  <a:gd name="connsiteY5" fmla="*/ 860812 h 2269069"/>
                  <a:gd name="connsiteX6" fmla="*/ 0 w 2032423"/>
                  <a:gd name="connsiteY6" fmla="*/ 856425 h 2269069"/>
                  <a:gd name="connsiteX7" fmla="*/ 0 w 2032423"/>
                  <a:gd name="connsiteY7" fmla="*/ 567268 h 2269069"/>
                  <a:gd name="connsiteX8" fmla="*/ 266985 w 2032423"/>
                  <a:gd name="connsiteY8" fmla="*/ 418233 h 2269069"/>
                  <a:gd name="connsiteX9" fmla="*/ 250661 w 2032423"/>
                  <a:gd name="connsiteY9" fmla="*/ 388158 h 2269069"/>
                  <a:gd name="connsiteX10" fmla="*/ 228704 w 2032423"/>
                  <a:gd name="connsiteY10" fmla="*/ 279402 h 2269069"/>
                  <a:gd name="connsiteX11" fmla="*/ 508106 w 2032423"/>
                  <a:gd name="connsiteY11" fmla="*/ 0 h 2269069"/>
                  <a:gd name="connsiteX12" fmla="*/ 739791 w 2032423"/>
                  <a:gd name="connsiteY12" fmla="*/ 123186 h 2269069"/>
                  <a:gd name="connsiteX13" fmla="*/ 752754 w 2032423"/>
                  <a:gd name="connsiteY13" fmla="*/ 147068 h 2269069"/>
                  <a:gd name="connsiteX14" fmla="*/ 1016212 w 2032423"/>
                  <a:gd name="connsiteY14" fmla="*/ 1 h 2269069"/>
                  <a:gd name="connsiteX15" fmla="*/ 2032423 w 2032423"/>
                  <a:gd name="connsiteY15" fmla="*/ 567268 h 2269069"/>
                  <a:gd name="connsiteX16" fmla="*/ 2032423 w 2032423"/>
                  <a:gd name="connsiteY16" fmla="*/ 1701802 h 22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9">
                    <a:moveTo>
                      <a:pt x="1016211" y="2269069"/>
                    </a:moveTo>
                    <a:lnTo>
                      <a:pt x="0" y="1701802"/>
                    </a:lnTo>
                    <a:lnTo>
                      <a:pt x="0" y="1412649"/>
                    </a:lnTo>
                    <a:lnTo>
                      <a:pt x="43511" y="1408263"/>
                    </a:lnTo>
                    <a:cubicBezTo>
                      <a:pt x="170830" y="1382209"/>
                      <a:pt x="266604" y="1269557"/>
                      <a:pt x="266604" y="1134537"/>
                    </a:cubicBezTo>
                    <a:cubicBezTo>
                      <a:pt x="266604" y="999517"/>
                      <a:pt x="170830" y="886865"/>
                      <a:pt x="43511" y="860812"/>
                    </a:cubicBezTo>
                    <a:lnTo>
                      <a:pt x="0" y="856425"/>
                    </a:lnTo>
                    <a:lnTo>
                      <a:pt x="0" y="567268"/>
                    </a:lnTo>
                    <a:lnTo>
                      <a:pt x="266985" y="418233"/>
                    </a:lnTo>
                    <a:lnTo>
                      <a:pt x="250661" y="388158"/>
                    </a:lnTo>
                    <a:cubicBezTo>
                      <a:pt x="236523" y="354731"/>
                      <a:pt x="228704" y="317979"/>
                      <a:pt x="228704" y="279402"/>
                    </a:cubicBezTo>
                    <a:cubicBezTo>
                      <a:pt x="228704" y="125093"/>
                      <a:pt x="353797" y="0"/>
                      <a:pt x="508106" y="0"/>
                    </a:cubicBezTo>
                    <a:cubicBezTo>
                      <a:pt x="604549" y="0"/>
                      <a:pt x="689580" y="48865"/>
                      <a:pt x="739791" y="123186"/>
                    </a:cubicBezTo>
                    <a:lnTo>
                      <a:pt x="752754" y="147068"/>
                    </a:lnTo>
                    <a:lnTo>
                      <a:pt x="1016212" y="1"/>
                    </a:lnTo>
                    <a:lnTo>
                      <a:pt x="2032423" y="567268"/>
                    </a:lnTo>
                    <a:lnTo>
                      <a:pt x="2032423" y="1701802"/>
                    </a:lnTo>
                    <a:close/>
                  </a:path>
                </a:pathLst>
              </a:cu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5" name="Rectangle 14"/>
              <p:cNvSpPr/>
              <p:nvPr/>
            </p:nvSpPr>
            <p:spPr>
              <a:xfrm>
                <a:off x="2076894" y="2074500"/>
                <a:ext cx="1782774" cy="1015663"/>
              </a:xfrm>
              <a:prstGeom prst="rect">
                <a:avLst/>
              </a:prstGeom>
            </p:spPr>
            <p:txBody>
              <a:bodyPr wrap="square" anchor="ctr">
                <a:spAutoFit/>
              </a:bodyPr>
              <a:lstStyle/>
              <a:p>
                <a:pPr lvl="0" algn="ctr"/>
                <a:r>
                  <a:rPr lang="en-US" sz="2000" b="1" dirty="0" smtClean="0">
                    <a:solidFill>
                      <a:schemeClr val="tx2">
                        <a:lumMod val="50000"/>
                      </a:schemeClr>
                    </a:solidFill>
                  </a:rPr>
                  <a:t>Anticipated Quarterly Event</a:t>
                </a:r>
                <a:endParaRPr lang="en-US" sz="1000" dirty="0">
                  <a:solidFill>
                    <a:schemeClr val="tx2">
                      <a:lumMod val="50000"/>
                    </a:schemeClr>
                  </a:solidFill>
                </a:endParaRPr>
              </a:p>
            </p:txBody>
          </p:sp>
          <p:sp>
            <p:nvSpPr>
              <p:cNvPr id="16" name="Rectangle 15"/>
              <p:cNvSpPr/>
              <p:nvPr/>
            </p:nvSpPr>
            <p:spPr>
              <a:xfrm>
                <a:off x="4059170" y="2074500"/>
                <a:ext cx="2030692" cy="1015663"/>
              </a:xfrm>
              <a:prstGeom prst="rect">
                <a:avLst/>
              </a:prstGeom>
            </p:spPr>
            <p:txBody>
              <a:bodyPr wrap="square" anchor="ctr">
                <a:spAutoFit/>
              </a:bodyPr>
              <a:lstStyle/>
              <a:p>
                <a:pPr lvl="0" algn="ctr"/>
                <a:r>
                  <a:rPr lang="en-US" sz="2000" b="1" dirty="0" smtClean="0"/>
                  <a:t>Anticipated 1,000++ Graduates</a:t>
                </a:r>
                <a:endParaRPr lang="en-US" sz="1000" dirty="0"/>
              </a:p>
            </p:txBody>
          </p:sp>
          <p:sp>
            <p:nvSpPr>
              <p:cNvPr id="17" name="Rectangle 16"/>
              <p:cNvSpPr/>
              <p:nvPr/>
            </p:nvSpPr>
            <p:spPr>
              <a:xfrm>
                <a:off x="3057156" y="3922959"/>
                <a:ext cx="2030691" cy="707886"/>
              </a:xfrm>
              <a:prstGeom prst="rect">
                <a:avLst/>
              </a:prstGeom>
            </p:spPr>
            <p:txBody>
              <a:bodyPr wrap="square" anchor="ctr">
                <a:spAutoFit/>
              </a:bodyPr>
              <a:lstStyle/>
              <a:p>
                <a:pPr lvl="0" algn="ctr"/>
                <a:r>
                  <a:rPr lang="en-US" sz="2000" b="1" dirty="0" smtClean="0">
                    <a:solidFill>
                      <a:schemeClr val="tx2">
                        <a:lumMod val="50000"/>
                      </a:schemeClr>
                    </a:solidFill>
                  </a:rPr>
                  <a:t>Launch by KKMM</a:t>
                </a:r>
                <a:r>
                  <a:rPr lang="en-US" sz="2000" b="1" dirty="0">
                    <a:solidFill>
                      <a:schemeClr val="tx2">
                        <a:lumMod val="50000"/>
                      </a:schemeClr>
                    </a:solidFill>
                  </a:rPr>
                  <a:t> </a:t>
                </a:r>
                <a:r>
                  <a:rPr lang="en-US" sz="2000" b="1" dirty="0" smtClean="0">
                    <a:solidFill>
                      <a:schemeClr val="tx2">
                        <a:lumMod val="50000"/>
                      </a:schemeClr>
                    </a:solidFill>
                  </a:rPr>
                  <a:t>&amp; SKMM</a:t>
                </a:r>
                <a:endParaRPr lang="en-US" sz="1000" dirty="0">
                  <a:solidFill>
                    <a:schemeClr val="tx2">
                      <a:lumMod val="50000"/>
                    </a:schemeClr>
                  </a:solidFill>
                </a:endParaRPr>
              </a:p>
            </p:txBody>
          </p:sp>
          <p:sp>
            <p:nvSpPr>
              <p:cNvPr id="18" name="Rectangle 17"/>
              <p:cNvSpPr/>
              <p:nvPr/>
            </p:nvSpPr>
            <p:spPr>
              <a:xfrm>
                <a:off x="5277294" y="3583131"/>
                <a:ext cx="1749557" cy="1323439"/>
              </a:xfrm>
              <a:prstGeom prst="rect">
                <a:avLst/>
              </a:prstGeom>
            </p:spPr>
            <p:txBody>
              <a:bodyPr wrap="square" anchor="ctr">
                <a:spAutoFit/>
              </a:bodyPr>
              <a:lstStyle/>
              <a:p>
                <a:pPr lvl="0" algn="ctr"/>
                <a:r>
                  <a:rPr lang="en-US" sz="2000" b="1" dirty="0" smtClean="0">
                    <a:solidFill>
                      <a:schemeClr val="tx2">
                        <a:lumMod val="50000"/>
                      </a:schemeClr>
                    </a:solidFill>
                  </a:rPr>
                  <a:t>Event Organized &amp; Managed by CPC</a:t>
                </a:r>
                <a:endParaRPr lang="en-US" sz="1000" dirty="0">
                  <a:solidFill>
                    <a:schemeClr val="tx2">
                      <a:lumMod val="50000"/>
                    </a:schemeClr>
                  </a:solidFill>
                </a:endParaRPr>
              </a:p>
            </p:txBody>
          </p:sp>
        </p:grpSp>
      </p:grpSp>
      <p:pic>
        <p:nvPicPr>
          <p:cNvPr id="1030" name="Picture 6"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23" y="1905000"/>
            <a:ext cx="3802822" cy="3502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3200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Commercial mileage</a:t>
            </a:r>
            <a:endParaRPr lang="en-MY" sz="2000" dirty="0">
              <a:solidFill>
                <a:schemeClr val="tx1"/>
              </a:solidFill>
              <a:latin typeface="Arial Black"/>
            </a:endParaRPr>
          </a:p>
        </p:txBody>
      </p:sp>
      <p:sp>
        <p:nvSpPr>
          <p:cNvPr id="21" name="Rectangle 20"/>
          <p:cNvSpPr/>
          <p:nvPr/>
        </p:nvSpPr>
        <p:spPr>
          <a:xfrm>
            <a:off x="381001" y="1524000"/>
            <a:ext cx="8610599" cy="923330"/>
          </a:xfrm>
          <a:prstGeom prst="rect">
            <a:avLst/>
          </a:prstGeom>
        </p:spPr>
        <p:txBody>
          <a:bodyPr wrap="square">
            <a:spAutoFit/>
          </a:bodyPr>
          <a:lstStyle/>
          <a:p>
            <a:pPr algn="just"/>
            <a:r>
              <a:rPr lang="en-US" dirty="0"/>
              <a:t>In the spirit of business collaboration between </a:t>
            </a:r>
            <a:r>
              <a:rPr lang="en-US" dirty="0" smtClean="0"/>
              <a:t>CPC and KKMM/SKMM/PI1M, we </a:t>
            </a:r>
            <a:r>
              <a:rPr lang="en-US" dirty="0"/>
              <a:t>will support </a:t>
            </a:r>
            <a:r>
              <a:rPr lang="en-US" dirty="0" smtClean="0"/>
              <a:t>Pi1M in </a:t>
            </a:r>
            <a:r>
              <a:rPr lang="en-US" dirty="0"/>
              <a:t>providing quality products </a:t>
            </a:r>
            <a:r>
              <a:rPr lang="en-US" dirty="0" smtClean="0"/>
              <a:t>and services with </a:t>
            </a:r>
            <a:r>
              <a:rPr lang="en-US" dirty="0"/>
              <a:t>the highest degree of customer satisfaction.</a:t>
            </a:r>
            <a:endParaRPr lang="en-MY" dirty="0"/>
          </a:p>
        </p:txBody>
      </p:sp>
      <p:sp>
        <p:nvSpPr>
          <p:cNvPr id="24" name="Rectangle 23"/>
          <p:cNvSpPr/>
          <p:nvPr/>
        </p:nvSpPr>
        <p:spPr>
          <a:xfrm>
            <a:off x="4572001" y="2743200"/>
            <a:ext cx="4305301" cy="2462213"/>
          </a:xfrm>
          <a:prstGeom prst="rect">
            <a:avLst/>
          </a:prstGeom>
        </p:spPr>
        <p:txBody>
          <a:bodyPr wrap="square">
            <a:spAutoFit/>
          </a:bodyPr>
          <a:lstStyle/>
          <a:p>
            <a:pPr marL="285750" indent="-285750" algn="just">
              <a:buFont typeface="Arial" panose="020B0604020202020204" pitchFamily="34" charset="0"/>
              <a:buChar char="•"/>
            </a:pPr>
            <a:r>
              <a:rPr lang="en-US" sz="1400" dirty="0" smtClean="0"/>
              <a:t>SKMM is required to share the success stories of PI1M business &amp; entrepreneurs on monthly basis in </a:t>
            </a:r>
            <a:r>
              <a:rPr lang="en-US" sz="1400" dirty="0" err="1" smtClean="0"/>
              <a:t>Utusan</a:t>
            </a:r>
            <a:r>
              <a:rPr lang="en-US" sz="1400" dirty="0" smtClean="0"/>
              <a:t>/ </a:t>
            </a:r>
            <a:r>
              <a:rPr lang="en-US" sz="1400" dirty="0" err="1" smtClean="0"/>
              <a:t>Sinar</a:t>
            </a:r>
            <a:r>
              <a:rPr lang="en-US" sz="1400" dirty="0" smtClean="0"/>
              <a:t> </a:t>
            </a:r>
            <a:r>
              <a:rPr lang="en-US" sz="1400" dirty="0" err="1" smtClean="0"/>
              <a:t>Harian</a:t>
            </a:r>
            <a:r>
              <a:rPr lang="en-US" sz="1400" dirty="0" smtClean="0"/>
              <a:t>. (</a:t>
            </a:r>
            <a:r>
              <a:rPr lang="en-US" sz="1400" i="1" dirty="0" smtClean="0"/>
              <a:t>subject to negotiations terms &amp; conditions between us and respective parties).</a:t>
            </a:r>
          </a:p>
          <a:p>
            <a:pPr marL="285750" indent="-285750" algn="just">
              <a:buFont typeface="Arial" panose="020B0604020202020204" pitchFamily="34" charset="0"/>
              <a:buChar char="•"/>
            </a:pPr>
            <a:r>
              <a:rPr lang="en-US" sz="1400" dirty="0" smtClean="0"/>
              <a:t> CPC will do the selection of the SME award winner lists based on good financial management &amp; governance and SKMM internal criteria.</a:t>
            </a:r>
          </a:p>
          <a:p>
            <a:pPr marL="285750" indent="-285750" algn="just">
              <a:buFont typeface="Arial" panose="020B0604020202020204" pitchFamily="34" charset="0"/>
              <a:buChar char="•"/>
            </a:pPr>
            <a:r>
              <a:rPr lang="en-US" sz="1400" dirty="0" smtClean="0"/>
              <a:t>An event will be held to celebrate the winners.</a:t>
            </a:r>
          </a:p>
          <a:p>
            <a:pPr marL="285750" indent="-285750" algn="just">
              <a:buFont typeface="Arial" panose="020B0604020202020204" pitchFamily="34" charset="0"/>
              <a:buChar char="•"/>
            </a:pPr>
            <a:r>
              <a:rPr lang="en-US" sz="1400" dirty="0" smtClean="0"/>
              <a:t>Award will be sponsored by CPC.</a:t>
            </a:r>
          </a:p>
          <a:p>
            <a:pPr marL="285750" indent="-285750" algn="just">
              <a:buFont typeface="Arial" panose="020B0604020202020204" pitchFamily="34" charset="0"/>
              <a:buChar char="•"/>
            </a:pPr>
            <a:r>
              <a:rPr lang="en-US" sz="1400" dirty="0" smtClean="0"/>
              <a:t>CPC will sponsor the 1</a:t>
            </a:r>
            <a:r>
              <a:rPr lang="en-US" sz="1400" baseline="30000" dirty="0" smtClean="0"/>
              <a:t>st</a:t>
            </a:r>
            <a:r>
              <a:rPr lang="en-US" sz="1400" dirty="0" smtClean="0"/>
              <a:t> year event and entrepreneurs segment in </a:t>
            </a:r>
            <a:r>
              <a:rPr lang="en-US" sz="1400" dirty="0" err="1"/>
              <a:t>Utusan</a:t>
            </a:r>
            <a:r>
              <a:rPr lang="en-US" sz="1400" dirty="0"/>
              <a:t>/ </a:t>
            </a:r>
            <a:r>
              <a:rPr lang="en-US" sz="1400" dirty="0" err="1" smtClean="0"/>
              <a:t>Sinar</a:t>
            </a:r>
            <a:r>
              <a:rPr lang="en-US" sz="1400" dirty="0" smtClean="0"/>
              <a:t> </a:t>
            </a:r>
            <a:r>
              <a:rPr lang="en-US" sz="1400" dirty="0" err="1" smtClean="0"/>
              <a:t>Harian</a:t>
            </a:r>
            <a:r>
              <a:rPr lang="en-US" sz="1400" dirty="0"/>
              <a:t>.</a:t>
            </a:r>
          </a:p>
        </p:txBody>
      </p:sp>
      <p:sp>
        <p:nvSpPr>
          <p:cNvPr id="25" name="Rounded Rectangle 24"/>
          <p:cNvSpPr/>
          <p:nvPr/>
        </p:nvSpPr>
        <p:spPr>
          <a:xfrm>
            <a:off x="536576" y="2488659"/>
            <a:ext cx="2618945" cy="3006671"/>
          </a:xfrm>
          <a:prstGeom prst="roundRect">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dirty="0" smtClean="0">
                <a:solidFill>
                  <a:schemeClr val="bg1"/>
                </a:solidFill>
              </a:rPr>
              <a:t>PI1M BUSINESS AWARD</a:t>
            </a:r>
          </a:p>
          <a:p>
            <a:pPr algn="ctr"/>
            <a:r>
              <a:rPr lang="en-US" sz="2000" dirty="0" smtClean="0">
                <a:solidFill>
                  <a:schemeClr val="bg1"/>
                </a:solidFill>
              </a:rPr>
              <a:t>Joint program between </a:t>
            </a:r>
          </a:p>
          <a:p>
            <a:pPr algn="ctr"/>
            <a:r>
              <a:rPr lang="en-US" sz="2000" b="1" dirty="0" smtClean="0">
                <a:solidFill>
                  <a:schemeClr val="bg1"/>
                </a:solidFill>
              </a:rPr>
              <a:t>CPC - KKMM – SKMM - PI1M</a:t>
            </a:r>
            <a:endParaRPr lang="en-MY" sz="2000" b="1" dirty="0">
              <a:solidFill>
                <a:schemeClr val="bg1"/>
              </a:solidFill>
            </a:endParaRPr>
          </a:p>
        </p:txBody>
      </p:sp>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5521" y="2456855"/>
            <a:ext cx="134028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533401" y="5697498"/>
            <a:ext cx="1330172" cy="369332"/>
          </a:xfrm>
          <a:prstGeom prst="rect">
            <a:avLst/>
          </a:prstGeom>
          <a:noFill/>
        </p:spPr>
        <p:txBody>
          <a:bodyPr wrap="none" rtlCol="0">
            <a:spAutoFit/>
          </a:bodyPr>
          <a:lstStyle/>
          <a:p>
            <a:r>
              <a:rPr lang="en-US" dirty="0" smtClean="0"/>
              <a:t>Support By: </a:t>
            </a:r>
            <a:endParaRPr lang="en-MY" dirty="0"/>
          </a:p>
        </p:txBody>
      </p:sp>
      <p:grpSp>
        <p:nvGrpSpPr>
          <p:cNvPr id="28" name="Group 27"/>
          <p:cNvGrpSpPr/>
          <p:nvPr/>
        </p:nvGrpSpPr>
        <p:grpSpPr>
          <a:xfrm>
            <a:off x="1922456" y="5647730"/>
            <a:ext cx="5926145" cy="468868"/>
            <a:chOff x="601663" y="5105400"/>
            <a:chExt cx="6580524" cy="621268"/>
          </a:xfrm>
        </p:grpSpPr>
        <p:sp>
          <p:nvSpPr>
            <p:cNvPr id="29" name="Rectangle 28"/>
            <p:cNvSpPr/>
            <p:nvPr/>
          </p:nvSpPr>
          <p:spPr bwMode="auto">
            <a:xfrm>
              <a:off x="3982742" y="5105400"/>
              <a:ext cx="1507161" cy="609600"/>
            </a:xfrm>
            <a:prstGeom prst="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0" name="Rectangle 29"/>
            <p:cNvSpPr/>
            <p:nvPr/>
          </p:nvSpPr>
          <p:spPr bwMode="auto">
            <a:xfrm>
              <a:off x="2298405" y="5105400"/>
              <a:ext cx="1499214" cy="511175"/>
            </a:xfrm>
            <a:prstGeom prst="rect">
              <a:avLst/>
            </a:prstGeom>
            <a:blipFill rotWithShape="0">
              <a:blip r:embed="rId4"/>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1" name="Rectangle 30"/>
            <p:cNvSpPr/>
            <p:nvPr/>
          </p:nvSpPr>
          <p:spPr bwMode="auto">
            <a:xfrm>
              <a:off x="5667079" y="5105400"/>
              <a:ext cx="1515108" cy="621268"/>
            </a:xfrm>
            <a:prstGeom prst="rect">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32" name="Rectangle 31"/>
            <p:cNvSpPr/>
            <p:nvPr/>
          </p:nvSpPr>
          <p:spPr bwMode="auto">
            <a:xfrm>
              <a:off x="601663" y="5105400"/>
              <a:ext cx="1503673" cy="511175"/>
            </a:xfrm>
            <a:prstGeom prst="rect">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grpSp>
    </p:spTree>
    <p:extLst>
      <p:ext uri="{BB962C8B-B14F-4D97-AF65-F5344CB8AC3E}">
        <p14:creationId xmlns:p14="http://schemas.microsoft.com/office/powerpoint/2010/main" val="1842450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Learning &amp; Job Matching  DIAGRAM</a:t>
            </a:r>
            <a:endParaRPr lang="en-MY" sz="2000" dirty="0">
              <a:solidFill>
                <a:schemeClr val="tx1"/>
              </a:solidFill>
              <a:latin typeface="Arial Black"/>
            </a:endParaRPr>
          </a:p>
        </p:txBody>
      </p:sp>
      <p:sp>
        <p:nvSpPr>
          <p:cNvPr id="6147" name="TextBox 4"/>
          <p:cNvSpPr txBox="1">
            <a:spLocks noChangeArrowheads="1"/>
          </p:cNvSpPr>
          <p:nvPr/>
        </p:nvSpPr>
        <p:spPr bwMode="auto">
          <a:xfrm>
            <a:off x="2209800" y="5410201"/>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1.0 illustrate the overall concepts of  </a:t>
            </a:r>
            <a:r>
              <a:rPr lang="en-US" altLang="en-US" sz="1400" dirty="0" smtClean="0"/>
              <a:t>Learning &amp; Job Matching Platform.</a:t>
            </a:r>
            <a:endParaRPr lang="en-MY" altLang="en-US" sz="1600" dirty="0"/>
          </a:p>
        </p:txBody>
      </p:sp>
      <p:sp>
        <p:nvSpPr>
          <p:cNvPr id="6148" name="Text Box 13"/>
          <p:cNvSpPr txBox="1">
            <a:spLocks noChangeArrowheads="1"/>
          </p:cNvSpPr>
          <p:nvPr/>
        </p:nvSpPr>
        <p:spPr bwMode="auto">
          <a:xfrm>
            <a:off x="457200" y="3303658"/>
            <a:ext cx="1295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50000"/>
              </a:spcBef>
              <a:buFontTx/>
              <a:buNone/>
            </a:pPr>
            <a:r>
              <a:rPr lang="en-US" altLang="en-US" sz="1600" dirty="0" smtClean="0"/>
              <a:t>PI1M</a:t>
            </a:r>
          </a:p>
          <a:p>
            <a:pPr algn="r" eaLnBrk="1" hangingPunct="1">
              <a:spcBef>
                <a:spcPct val="50000"/>
              </a:spcBef>
              <a:buFontTx/>
              <a:buNone/>
            </a:pPr>
            <a:r>
              <a:rPr lang="en-US" altLang="en-US" sz="1600" dirty="0" smtClean="0"/>
              <a:t>Participants</a:t>
            </a:r>
            <a:endParaRPr lang="en-US" altLang="en-US" sz="1600" dirty="0"/>
          </a:p>
        </p:txBody>
      </p:sp>
      <p:sp>
        <p:nvSpPr>
          <p:cNvPr id="6150" name="Rectangle 26"/>
          <p:cNvSpPr>
            <a:spLocks noChangeArrowheads="1"/>
          </p:cNvSpPr>
          <p:nvPr/>
        </p:nvSpPr>
        <p:spPr bwMode="auto">
          <a:xfrm>
            <a:off x="2286000" y="1905001"/>
            <a:ext cx="2286000" cy="3505200"/>
          </a:xfrm>
          <a:prstGeom prst="rect">
            <a:avLst/>
          </a:prstGeom>
          <a:solidFill>
            <a:srgbClr val="FF990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6151" name="Rectangle 8"/>
          <p:cNvSpPr>
            <a:spLocks noChangeArrowheads="1"/>
          </p:cNvSpPr>
          <p:nvPr/>
        </p:nvSpPr>
        <p:spPr bwMode="auto">
          <a:xfrm>
            <a:off x="4572000" y="1905001"/>
            <a:ext cx="2362200" cy="3505200"/>
          </a:xfrm>
          <a:prstGeom prst="rect">
            <a:avLst/>
          </a:prstGeom>
          <a:solidFill>
            <a:srgbClr val="0070C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6152" name="Rectangle 29"/>
          <p:cNvSpPr>
            <a:spLocks noChangeArrowheads="1"/>
          </p:cNvSpPr>
          <p:nvPr/>
        </p:nvSpPr>
        <p:spPr bwMode="auto">
          <a:xfrm>
            <a:off x="2590800" y="2133601"/>
            <a:ext cx="4038600" cy="30480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6153" name="Text Box 11"/>
          <p:cNvSpPr txBox="1">
            <a:spLocks noChangeArrowheads="1"/>
          </p:cNvSpPr>
          <p:nvPr/>
        </p:nvSpPr>
        <p:spPr bwMode="auto">
          <a:xfrm rot="-5400000">
            <a:off x="977107" y="3442494"/>
            <a:ext cx="3505200" cy="43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dirty="0" smtClean="0"/>
              <a:t>Registration</a:t>
            </a:r>
            <a:endParaRPr lang="en-US" altLang="en-US" sz="2200" dirty="0"/>
          </a:p>
        </p:txBody>
      </p:sp>
      <p:sp>
        <p:nvSpPr>
          <p:cNvPr id="6154" name="Rectangle 9"/>
          <p:cNvSpPr>
            <a:spLocks noChangeArrowheads="1"/>
          </p:cNvSpPr>
          <p:nvPr/>
        </p:nvSpPr>
        <p:spPr bwMode="auto">
          <a:xfrm>
            <a:off x="2944813" y="2438401"/>
            <a:ext cx="3330575" cy="2420938"/>
          </a:xfrm>
          <a:prstGeom prst="rect">
            <a:avLst/>
          </a:prstGeom>
          <a:solidFill>
            <a:srgbClr val="0070C0"/>
          </a:solidFill>
          <a:ln w="9525">
            <a:solidFill>
              <a:schemeClr val="tx1"/>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6155" name="Rectangle 19"/>
          <p:cNvSpPr>
            <a:spLocks noChangeArrowheads="1"/>
          </p:cNvSpPr>
          <p:nvPr/>
        </p:nvSpPr>
        <p:spPr bwMode="auto">
          <a:xfrm>
            <a:off x="3048000" y="2590801"/>
            <a:ext cx="3124200" cy="762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200" dirty="0" err="1" smtClean="0"/>
              <a:t>MySql</a:t>
            </a:r>
            <a:r>
              <a:rPr lang="en-US" altLang="en-US" sz="2200" dirty="0" smtClean="0"/>
              <a:t> Database</a:t>
            </a:r>
            <a:endParaRPr lang="en-MY" altLang="en-US" sz="2200" dirty="0"/>
          </a:p>
        </p:txBody>
      </p:sp>
      <p:sp>
        <p:nvSpPr>
          <p:cNvPr id="6156" name="Text Box 27"/>
          <p:cNvSpPr txBox="1">
            <a:spLocks noChangeArrowheads="1"/>
          </p:cNvSpPr>
          <p:nvPr/>
        </p:nvSpPr>
        <p:spPr bwMode="auto">
          <a:xfrm>
            <a:off x="2514600" y="2057401"/>
            <a:ext cx="403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400" dirty="0" smtClean="0"/>
              <a:t>Reporting</a:t>
            </a:r>
            <a:endParaRPr lang="en-US" altLang="en-US" sz="2400" dirty="0"/>
          </a:p>
        </p:txBody>
      </p:sp>
      <p:sp>
        <p:nvSpPr>
          <p:cNvPr id="6157" name="Text Box 28"/>
          <p:cNvSpPr txBox="1">
            <a:spLocks noChangeArrowheads="1"/>
          </p:cNvSpPr>
          <p:nvPr/>
        </p:nvSpPr>
        <p:spPr bwMode="auto">
          <a:xfrm>
            <a:off x="2514600" y="4827589"/>
            <a:ext cx="40386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dirty="0" smtClean="0"/>
              <a:t>Match Make &amp; Recommendation</a:t>
            </a:r>
            <a:endParaRPr lang="en-US" altLang="en-US" sz="2200" dirty="0"/>
          </a:p>
        </p:txBody>
      </p:sp>
      <p:sp>
        <p:nvSpPr>
          <p:cNvPr id="6158" name="Text Box 12"/>
          <p:cNvSpPr txBox="1">
            <a:spLocks noChangeArrowheads="1"/>
          </p:cNvSpPr>
          <p:nvPr/>
        </p:nvSpPr>
        <p:spPr bwMode="auto">
          <a:xfrm rot="-5400000">
            <a:off x="4737894" y="3442495"/>
            <a:ext cx="3505200" cy="43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dirty="0" smtClean="0"/>
              <a:t>Assessment</a:t>
            </a:r>
            <a:endParaRPr lang="en-US" altLang="en-US" sz="2200" dirty="0"/>
          </a:p>
        </p:txBody>
      </p:sp>
      <p:sp>
        <p:nvSpPr>
          <p:cNvPr id="2" name="Rectangle 1"/>
          <p:cNvSpPr/>
          <p:nvPr/>
        </p:nvSpPr>
        <p:spPr>
          <a:xfrm>
            <a:off x="3048000" y="3429001"/>
            <a:ext cx="14859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Participant Registration </a:t>
            </a:r>
            <a:r>
              <a:rPr lang="en-US" sz="1100" dirty="0">
                <a:solidFill>
                  <a:schemeClr val="tx1"/>
                </a:solidFill>
              </a:rPr>
              <a:t>Module</a:t>
            </a:r>
            <a:endParaRPr lang="en-MY" sz="1100" dirty="0">
              <a:solidFill>
                <a:schemeClr val="tx1"/>
              </a:solidFill>
            </a:endParaRPr>
          </a:p>
        </p:txBody>
      </p:sp>
      <p:sp>
        <p:nvSpPr>
          <p:cNvPr id="56" name="Rectangle 55"/>
          <p:cNvSpPr/>
          <p:nvPr/>
        </p:nvSpPr>
        <p:spPr>
          <a:xfrm>
            <a:off x="4572000" y="3429001"/>
            <a:ext cx="16002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Employer Registration Module </a:t>
            </a:r>
            <a:r>
              <a:rPr lang="en-US" sz="1100" dirty="0">
                <a:solidFill>
                  <a:schemeClr val="tx1"/>
                </a:solidFill>
              </a:rPr>
              <a:t>Module</a:t>
            </a:r>
            <a:endParaRPr lang="en-MY" sz="1100" dirty="0">
              <a:solidFill>
                <a:schemeClr val="tx1"/>
              </a:solidFill>
            </a:endParaRPr>
          </a:p>
        </p:txBody>
      </p:sp>
      <p:sp>
        <p:nvSpPr>
          <p:cNvPr id="57" name="Rectangle 56"/>
          <p:cNvSpPr/>
          <p:nvPr/>
        </p:nvSpPr>
        <p:spPr>
          <a:xfrm>
            <a:off x="3048000" y="3886201"/>
            <a:ext cx="14859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Training &amp; E-Learning Module</a:t>
            </a:r>
            <a:endParaRPr lang="en-MY" sz="1100" dirty="0">
              <a:solidFill>
                <a:schemeClr val="tx1"/>
              </a:solidFill>
            </a:endParaRPr>
          </a:p>
        </p:txBody>
      </p:sp>
      <p:sp>
        <p:nvSpPr>
          <p:cNvPr id="95" name="Rectangle 94"/>
          <p:cNvSpPr/>
          <p:nvPr/>
        </p:nvSpPr>
        <p:spPr>
          <a:xfrm>
            <a:off x="4572000" y="3886201"/>
            <a:ext cx="16002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Job Posting Module</a:t>
            </a:r>
            <a:endParaRPr lang="en-MY" sz="1100" dirty="0">
              <a:solidFill>
                <a:schemeClr val="tx1"/>
              </a:solidFill>
            </a:endParaRPr>
          </a:p>
        </p:txBody>
      </p:sp>
      <p:sp>
        <p:nvSpPr>
          <p:cNvPr id="96" name="Rectangle 95"/>
          <p:cNvSpPr/>
          <p:nvPr/>
        </p:nvSpPr>
        <p:spPr>
          <a:xfrm>
            <a:off x="3048000" y="4343401"/>
            <a:ext cx="14859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smtClean="0">
                <a:solidFill>
                  <a:schemeClr val="tx1"/>
                </a:solidFill>
              </a:rPr>
              <a:t>Exam &amp; Certification Module</a:t>
            </a:r>
            <a:endParaRPr lang="en-MY" sz="1100" dirty="0">
              <a:solidFill>
                <a:schemeClr val="tx1"/>
              </a:solidFill>
            </a:endParaRPr>
          </a:p>
        </p:txBody>
      </p:sp>
      <p:sp>
        <p:nvSpPr>
          <p:cNvPr id="97" name="Rectangle 96"/>
          <p:cNvSpPr/>
          <p:nvPr/>
        </p:nvSpPr>
        <p:spPr>
          <a:xfrm>
            <a:off x="4572000" y="4343401"/>
            <a:ext cx="1600200" cy="369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solidFill>
                  <a:schemeClr val="tx1"/>
                </a:solidFill>
              </a:rPr>
              <a:t>Reporting Management Module</a:t>
            </a:r>
            <a:endParaRPr lang="en-MY" sz="1100" dirty="0">
              <a:solidFill>
                <a:schemeClr val="tx1"/>
              </a:solidFill>
            </a:endParaRPr>
          </a:p>
        </p:txBody>
      </p:sp>
      <p:sp>
        <p:nvSpPr>
          <p:cNvPr id="6149" name="Text Box 14"/>
          <p:cNvSpPr txBox="1">
            <a:spLocks noChangeArrowheads="1"/>
          </p:cNvSpPr>
          <p:nvPr/>
        </p:nvSpPr>
        <p:spPr bwMode="auto">
          <a:xfrm>
            <a:off x="7411156" y="3109427"/>
            <a:ext cx="142804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None/>
            </a:pPr>
            <a:r>
              <a:rPr lang="en-US" altLang="en-US" sz="1800" dirty="0" smtClean="0"/>
              <a:t>Potential Employers</a:t>
            </a:r>
            <a:endParaRPr lang="en-US" altLang="en-US" sz="1800" dirty="0"/>
          </a:p>
        </p:txBody>
      </p:sp>
      <p:sp>
        <p:nvSpPr>
          <p:cNvPr id="23" name="Right Arrow 22"/>
          <p:cNvSpPr/>
          <p:nvPr/>
        </p:nvSpPr>
        <p:spPr>
          <a:xfrm rot="10800000">
            <a:off x="7066487" y="3265370"/>
            <a:ext cx="228600" cy="666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24" name="Right Arrow 23"/>
          <p:cNvSpPr/>
          <p:nvPr/>
        </p:nvSpPr>
        <p:spPr>
          <a:xfrm>
            <a:off x="7086600" y="3568522"/>
            <a:ext cx="228600" cy="7620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pic>
        <p:nvPicPr>
          <p:cNvPr id="2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9262" y="2486710"/>
            <a:ext cx="771525" cy="565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2034596"/>
            <a:ext cx="791787" cy="40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7" descr="C:\Users\User\Desktop\SALIHIN\Pictures\Logo\2-MIA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1" y="3808627"/>
            <a:ext cx="653255" cy="65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82"/>
          <p:cNvSpPr txBox="1">
            <a:spLocks noChangeArrowheads="1"/>
          </p:cNvSpPr>
          <p:nvPr/>
        </p:nvSpPr>
        <p:spPr bwMode="auto">
          <a:xfrm>
            <a:off x="7989245" y="4028098"/>
            <a:ext cx="7120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a:t>members</a:t>
            </a:r>
            <a:endParaRPr lang="en-MY" altLang="en-US" sz="800" b="1" dirty="0"/>
          </a:p>
        </p:txBody>
      </p:sp>
      <p:pic>
        <p:nvPicPr>
          <p:cNvPr id="30" name="Picture 28" descr="C:\Users\User\Desktop\SALIHIN\Pictures\Logo\7-MATA 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512683"/>
            <a:ext cx="704089" cy="629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15201" y="5072063"/>
            <a:ext cx="771525" cy="56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82"/>
          <p:cNvSpPr txBox="1">
            <a:spLocks noChangeArrowheads="1"/>
          </p:cNvSpPr>
          <p:nvPr/>
        </p:nvSpPr>
        <p:spPr bwMode="auto">
          <a:xfrm>
            <a:off x="8035923" y="4664332"/>
            <a:ext cx="7120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a:t>members</a:t>
            </a:r>
            <a:endParaRPr lang="en-MY" altLang="en-US" sz="800" b="1" dirty="0"/>
          </a:p>
        </p:txBody>
      </p:sp>
      <p:sp>
        <p:nvSpPr>
          <p:cNvPr id="35" name="TextBox 82"/>
          <p:cNvSpPr txBox="1">
            <a:spLocks noChangeArrowheads="1"/>
          </p:cNvSpPr>
          <p:nvPr/>
        </p:nvSpPr>
        <p:spPr bwMode="auto">
          <a:xfrm>
            <a:off x="8086726" y="5228473"/>
            <a:ext cx="71205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a:t>members</a:t>
            </a:r>
            <a:endParaRPr lang="en-MY" altLang="en-US" sz="800" b="1" dirty="0"/>
          </a:p>
        </p:txBody>
      </p:sp>
      <p:sp>
        <p:nvSpPr>
          <p:cNvPr id="36" name="TextBox 82"/>
          <p:cNvSpPr txBox="1">
            <a:spLocks noChangeArrowheads="1"/>
          </p:cNvSpPr>
          <p:nvPr/>
        </p:nvSpPr>
        <p:spPr bwMode="auto">
          <a:xfrm>
            <a:off x="8071941" y="2109250"/>
            <a:ext cx="98616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smtClean="0"/>
              <a:t>Entrepreneurs</a:t>
            </a:r>
            <a:endParaRPr lang="en-MY" altLang="en-US" sz="800" b="1" dirty="0"/>
          </a:p>
        </p:txBody>
      </p:sp>
      <p:sp>
        <p:nvSpPr>
          <p:cNvPr id="37" name="TextBox 82"/>
          <p:cNvSpPr txBox="1">
            <a:spLocks noChangeArrowheads="1"/>
          </p:cNvSpPr>
          <p:nvPr/>
        </p:nvSpPr>
        <p:spPr bwMode="auto">
          <a:xfrm>
            <a:off x="8086726" y="2642524"/>
            <a:ext cx="986167"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50" b="1" dirty="0" smtClean="0"/>
              <a:t>Entrepreneurs</a:t>
            </a:r>
            <a:endParaRPr lang="en-MY" altLang="en-US" sz="800" b="1" dirty="0"/>
          </a:p>
        </p:txBody>
      </p:sp>
      <p:pic>
        <p:nvPicPr>
          <p:cNvPr id="38"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970088"/>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2655888"/>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ight Arrow 39"/>
          <p:cNvSpPr/>
          <p:nvPr/>
        </p:nvSpPr>
        <p:spPr>
          <a:xfrm rot="10800000">
            <a:off x="1828800" y="3429000"/>
            <a:ext cx="228600" cy="666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sp>
        <p:nvSpPr>
          <p:cNvPr id="41" name="Right Arrow 40"/>
          <p:cNvSpPr/>
          <p:nvPr/>
        </p:nvSpPr>
        <p:spPr>
          <a:xfrm>
            <a:off x="1848913" y="3732152"/>
            <a:ext cx="228600" cy="7620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MY"/>
          </a:p>
        </p:txBody>
      </p:sp>
      <p:pic>
        <p:nvPicPr>
          <p:cNvPr id="42"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016375"/>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4702175"/>
            <a:ext cx="63182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5421"/>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CONTINUOUS LEARNING</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884404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Fact sheet</a:t>
            </a:r>
            <a:endParaRPr lang="en-MY" sz="2000" dirty="0">
              <a:solidFill>
                <a:schemeClr val="tx1"/>
              </a:solidFill>
              <a:latin typeface="Arial Black"/>
            </a:endParaRPr>
          </a:p>
        </p:txBody>
      </p:sp>
      <p:sp>
        <p:nvSpPr>
          <p:cNvPr id="3" name="Rectangle 2"/>
          <p:cNvSpPr/>
          <p:nvPr/>
        </p:nvSpPr>
        <p:spPr>
          <a:xfrm>
            <a:off x="533399" y="1301889"/>
            <a:ext cx="8153401" cy="4431983"/>
          </a:xfrm>
          <a:prstGeom prst="rect">
            <a:avLst/>
          </a:prstGeom>
        </p:spPr>
        <p:txBody>
          <a:bodyPr wrap="square">
            <a:spAutoFit/>
          </a:bodyPr>
          <a:lstStyle/>
          <a:p>
            <a:pPr marL="285750" indent="-285750" algn="just">
              <a:buFont typeface="Wingdings" panose="05000000000000000000" pitchFamily="2" charset="2"/>
              <a:buChar char="Ø"/>
            </a:pPr>
            <a:r>
              <a:rPr lang="en-US" b="1" dirty="0" smtClean="0"/>
              <a:t>The 3 days education/ training program it’s not perceived only as </a:t>
            </a:r>
            <a:r>
              <a:rPr lang="en-US" b="1" dirty="0"/>
              <a:t>3 days training program, but it is essentially a 3 days fundamental </a:t>
            </a:r>
            <a:r>
              <a:rPr lang="en-US" b="1" dirty="0" smtClean="0"/>
              <a:t>training program </a:t>
            </a:r>
            <a:r>
              <a:rPr lang="en-US" b="1" dirty="0"/>
              <a:t>+ 5 years </a:t>
            </a:r>
            <a:r>
              <a:rPr lang="en-US" b="1" dirty="0" smtClean="0"/>
              <a:t>of continuous learning. </a:t>
            </a:r>
          </a:p>
          <a:p>
            <a:pPr marL="285750" indent="-285750" algn="just">
              <a:buFont typeface="Wingdings" panose="05000000000000000000" pitchFamily="2" charset="2"/>
              <a:buChar char="Ø"/>
            </a:pPr>
            <a:endParaRPr lang="en-US" b="1" dirty="0"/>
          </a:p>
          <a:p>
            <a:pPr marL="285750" indent="-285750" algn="just">
              <a:buFont typeface="Wingdings" panose="05000000000000000000" pitchFamily="2" charset="2"/>
              <a:buChar char="Ø"/>
            </a:pPr>
            <a:r>
              <a:rPr lang="en-MY" b="1" dirty="0" smtClean="0"/>
              <a:t>SPS Learning &amp; Job Matching Platform aims to provide PI1M community a learning opportunities as </a:t>
            </a:r>
            <a:r>
              <a:rPr lang="en-MY" b="1" dirty="0"/>
              <a:t>well as </a:t>
            </a:r>
            <a:r>
              <a:rPr lang="en-MY" b="1" dirty="0" smtClean="0"/>
              <a:t>employment opportunities. </a:t>
            </a:r>
          </a:p>
          <a:p>
            <a:pPr marL="285750" indent="-285750" algn="just">
              <a:buFont typeface="Arial" panose="020B0604020202020204" pitchFamily="34" charset="0"/>
              <a:buChar char="•"/>
            </a:pPr>
            <a:endParaRPr lang="en-US" sz="1400" b="1" dirty="0"/>
          </a:p>
          <a:p>
            <a:pPr marL="742950" lvl="1" indent="-285750" algn="just">
              <a:buFont typeface="Arial" panose="020B0604020202020204" pitchFamily="34" charset="0"/>
              <a:buChar char="•"/>
            </a:pPr>
            <a:r>
              <a:rPr lang="en-MY" sz="1600" dirty="0" smtClean="0"/>
              <a:t>It </a:t>
            </a:r>
            <a:r>
              <a:rPr lang="en-MY" sz="1600" dirty="0"/>
              <a:t>consists of </a:t>
            </a:r>
            <a:r>
              <a:rPr lang="en-MY" sz="1600" dirty="0" smtClean="0"/>
              <a:t>a short</a:t>
            </a:r>
            <a:r>
              <a:rPr lang="en-MY" sz="1600" dirty="0"/>
              <a:t>, free, high quality, </a:t>
            </a:r>
            <a:r>
              <a:rPr lang="en-MY" sz="1600" dirty="0" smtClean="0"/>
              <a:t>self-directed, support </a:t>
            </a:r>
            <a:r>
              <a:rPr lang="en-MY" sz="1600" dirty="0"/>
              <a:t>focused functions and activities </a:t>
            </a:r>
            <a:r>
              <a:rPr lang="en-MY" sz="1600" dirty="0" smtClean="0"/>
              <a:t>for PI1M participants to go for an extra miles in CPC Product Offerings as </a:t>
            </a:r>
            <a:r>
              <a:rPr lang="en-MY" sz="1600" dirty="0"/>
              <a:t>well as professional and personal development</a:t>
            </a:r>
            <a:r>
              <a:rPr lang="en-MY" sz="1600" dirty="0" smtClean="0"/>
              <a:t>.</a:t>
            </a:r>
          </a:p>
          <a:p>
            <a:pPr marL="742950" lvl="1" indent="-285750" algn="just">
              <a:buFont typeface="Arial" panose="020B0604020202020204" pitchFamily="34" charset="0"/>
              <a:buChar char="•"/>
            </a:pPr>
            <a:endParaRPr lang="en-MY" sz="1600" dirty="0"/>
          </a:p>
          <a:p>
            <a:pPr marL="742950" lvl="1" indent="-285750" algn="just">
              <a:buFont typeface="Arial" panose="020B0604020202020204" pitchFamily="34" charset="0"/>
              <a:buChar char="•"/>
            </a:pPr>
            <a:r>
              <a:rPr lang="en-MY" sz="1600" dirty="0"/>
              <a:t>Courses are developed by </a:t>
            </a:r>
            <a:r>
              <a:rPr lang="en-MY" sz="1600" dirty="0" smtClean="0"/>
              <a:t>CPC subject </a:t>
            </a:r>
            <a:r>
              <a:rPr lang="en-MY" sz="1600" dirty="0"/>
              <a:t>matter </a:t>
            </a:r>
            <a:r>
              <a:rPr lang="en-MY" sz="1600" dirty="0" smtClean="0"/>
              <a:t>experts and participation academician from our TAF participating universities. The </a:t>
            </a:r>
            <a:r>
              <a:rPr lang="en-MY" sz="1600" dirty="0"/>
              <a:t>Learning platform is </a:t>
            </a:r>
            <a:r>
              <a:rPr lang="en-MY" sz="1600" dirty="0" smtClean="0"/>
              <a:t>made available at all times for all PI1M participants.</a:t>
            </a:r>
          </a:p>
          <a:p>
            <a:pPr marL="742950" lvl="1" indent="-285750" algn="just">
              <a:buFont typeface="Arial" panose="020B0604020202020204" pitchFamily="34" charset="0"/>
              <a:buChar char="•"/>
            </a:pPr>
            <a:endParaRPr lang="en-MY" sz="1600" dirty="0"/>
          </a:p>
          <a:p>
            <a:pPr marL="742950" lvl="1" indent="-285750" algn="just">
              <a:buFont typeface="Arial" panose="020B0604020202020204" pitchFamily="34" charset="0"/>
              <a:buChar char="•"/>
            </a:pPr>
            <a:r>
              <a:rPr lang="en-MY" sz="1600" dirty="0" smtClean="0"/>
              <a:t>Simultaneously, the above will be made accessible for all potential employers and all academician to assess potential candidates for their further engagement.</a:t>
            </a:r>
            <a:endParaRPr lang="en-MY" sz="1600" dirty="0"/>
          </a:p>
        </p:txBody>
      </p:sp>
    </p:spTree>
    <p:extLst>
      <p:ext uri="{BB962C8B-B14F-4D97-AF65-F5344CB8AC3E}">
        <p14:creationId xmlns:p14="http://schemas.microsoft.com/office/powerpoint/2010/main" val="389564886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The SYSTEM modules</a:t>
            </a:r>
            <a:endParaRPr lang="en-MY" sz="2000" dirty="0">
              <a:solidFill>
                <a:schemeClr val="tx1"/>
              </a:solidFill>
              <a:latin typeface="Arial Black"/>
            </a:endParaRPr>
          </a:p>
        </p:txBody>
      </p:sp>
      <p:graphicFrame>
        <p:nvGraphicFramePr>
          <p:cNvPr id="24" name="Diagram 23"/>
          <p:cNvGraphicFramePr/>
          <p:nvPr>
            <p:extLst>
              <p:ext uri="{D42A27DB-BD31-4B8C-83A1-F6EECF244321}">
                <p14:modId xmlns:p14="http://schemas.microsoft.com/office/powerpoint/2010/main" val="3218214772"/>
              </p:ext>
            </p:extLst>
          </p:nvPr>
        </p:nvGraphicFramePr>
        <p:xfrm>
          <a:off x="4419600" y="1752600"/>
          <a:ext cx="50292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196" name="Rectangle 2"/>
          <p:cNvSpPr>
            <a:spLocks noChangeArrowheads="1"/>
          </p:cNvSpPr>
          <p:nvPr/>
        </p:nvSpPr>
        <p:spPr bwMode="auto">
          <a:xfrm>
            <a:off x="457200" y="1812191"/>
            <a:ext cx="50292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anose="05000000000000000000" pitchFamily="2" charset="2"/>
              <a:buChar char="Ø"/>
            </a:pPr>
            <a:r>
              <a:rPr lang="en-MY" altLang="en-US" sz="1600" b="1" dirty="0" smtClean="0"/>
              <a:t>Proposed Modules :-</a:t>
            </a:r>
            <a:endParaRPr lang="en-MY" altLang="en-US" sz="1600" b="1" dirty="0"/>
          </a:p>
          <a:p>
            <a:pPr lvl="1" algn="just" eaLnBrk="1" hangingPunct="1">
              <a:spcBef>
                <a:spcPct val="0"/>
              </a:spcBef>
              <a:buFont typeface="Wingdings" pitchFamily="2" charset="2"/>
              <a:buChar char="§"/>
            </a:pPr>
            <a:r>
              <a:rPr lang="en-MY" altLang="en-US" sz="1600" dirty="0" smtClean="0"/>
              <a:t>User Registration &amp; Management </a:t>
            </a:r>
            <a:r>
              <a:rPr lang="en-MY" altLang="en-US" sz="1600" dirty="0"/>
              <a:t>Module</a:t>
            </a:r>
          </a:p>
          <a:p>
            <a:pPr lvl="1" algn="just" eaLnBrk="1" hangingPunct="1">
              <a:spcBef>
                <a:spcPct val="0"/>
              </a:spcBef>
              <a:buFont typeface="Wingdings" pitchFamily="2" charset="2"/>
              <a:buChar char="§"/>
            </a:pPr>
            <a:r>
              <a:rPr lang="en-MY" altLang="en-US" sz="1600" dirty="0" smtClean="0"/>
              <a:t>Employer Registration &amp; Management </a:t>
            </a:r>
            <a:r>
              <a:rPr lang="en-MY" altLang="en-US" sz="1600" dirty="0"/>
              <a:t>Module</a:t>
            </a:r>
          </a:p>
          <a:p>
            <a:pPr lvl="1" algn="just" eaLnBrk="1" hangingPunct="1">
              <a:spcBef>
                <a:spcPct val="0"/>
              </a:spcBef>
              <a:buFont typeface="Wingdings" pitchFamily="2" charset="2"/>
              <a:buChar char="§"/>
            </a:pPr>
            <a:r>
              <a:rPr lang="en-MY" altLang="en-US" sz="1600" dirty="0" smtClean="0"/>
              <a:t>E-Learning Management Module</a:t>
            </a:r>
            <a:endParaRPr lang="en-MY" altLang="en-US" sz="1600" dirty="0"/>
          </a:p>
          <a:p>
            <a:pPr lvl="1" algn="just" eaLnBrk="1" hangingPunct="1">
              <a:spcBef>
                <a:spcPct val="0"/>
              </a:spcBef>
              <a:buFont typeface="Wingdings" pitchFamily="2" charset="2"/>
              <a:buChar char="§"/>
            </a:pPr>
            <a:r>
              <a:rPr lang="en-MY" altLang="en-US" sz="1600" dirty="0" smtClean="0"/>
              <a:t>Exam &amp; Certification Management Module</a:t>
            </a:r>
            <a:endParaRPr lang="en-MY" altLang="en-US" sz="1600" dirty="0"/>
          </a:p>
          <a:p>
            <a:pPr lvl="1" algn="just" eaLnBrk="1" hangingPunct="1">
              <a:spcBef>
                <a:spcPct val="0"/>
              </a:spcBef>
              <a:buFont typeface="Wingdings" pitchFamily="2" charset="2"/>
              <a:buChar char="§"/>
            </a:pPr>
            <a:r>
              <a:rPr lang="en-MY" altLang="en-US" sz="1600" dirty="0" smtClean="0"/>
              <a:t>Job Matching Management </a:t>
            </a:r>
            <a:r>
              <a:rPr lang="en-MY" altLang="en-US" sz="1600" dirty="0"/>
              <a:t>Module</a:t>
            </a:r>
          </a:p>
          <a:p>
            <a:pPr lvl="1" algn="just" eaLnBrk="1" hangingPunct="1">
              <a:spcBef>
                <a:spcPct val="0"/>
              </a:spcBef>
              <a:buFont typeface="Wingdings" pitchFamily="2" charset="2"/>
              <a:buChar char="§"/>
            </a:pPr>
            <a:r>
              <a:rPr lang="en-MY" altLang="en-US" sz="1600" dirty="0"/>
              <a:t>Reporting Management Modules</a:t>
            </a:r>
          </a:p>
          <a:p>
            <a:pPr lvl="1" algn="just" eaLnBrk="1" hangingPunct="1">
              <a:spcBef>
                <a:spcPct val="0"/>
              </a:spcBef>
              <a:buFont typeface="Wingdings" pitchFamily="2" charset="2"/>
              <a:buChar char="§"/>
            </a:pPr>
            <a:endParaRPr lang="en-MY" altLang="en-US" sz="1600" dirty="0"/>
          </a:p>
          <a:p>
            <a:pPr algn="just" eaLnBrk="1" hangingPunct="1">
              <a:spcBef>
                <a:spcPct val="0"/>
              </a:spcBef>
              <a:buFont typeface="Wingdings" panose="05000000000000000000" pitchFamily="2" charset="2"/>
              <a:buChar char="Ø"/>
            </a:pPr>
            <a:r>
              <a:rPr lang="en-MY" altLang="en-US" sz="1600" b="1" dirty="0" smtClean="0"/>
              <a:t>Proposed </a:t>
            </a:r>
            <a:r>
              <a:rPr lang="en-MY" altLang="en-US" sz="1600" b="1" dirty="0"/>
              <a:t>D</a:t>
            </a:r>
            <a:r>
              <a:rPr lang="en-MY" altLang="en-US" sz="1600" b="1" dirty="0" smtClean="0"/>
              <a:t>atabase</a:t>
            </a:r>
            <a:endParaRPr lang="en-MY" altLang="en-US" sz="1600" b="1" dirty="0"/>
          </a:p>
          <a:p>
            <a:pPr lvl="1" algn="just" eaLnBrk="1" hangingPunct="1">
              <a:spcBef>
                <a:spcPct val="0"/>
              </a:spcBef>
              <a:buFont typeface="Wingdings" pitchFamily="2" charset="2"/>
              <a:buChar char="§"/>
            </a:pPr>
            <a:r>
              <a:rPr lang="en-MY" altLang="en-US" sz="1600" dirty="0" err="1"/>
              <a:t>MySql</a:t>
            </a:r>
            <a:endParaRPr lang="en-MY" altLang="en-US" sz="1600" dirty="0"/>
          </a:p>
          <a:p>
            <a:pPr lvl="1" algn="just" eaLnBrk="1" hangingPunct="1">
              <a:spcBef>
                <a:spcPct val="0"/>
              </a:spcBef>
              <a:buFont typeface="Wingdings" pitchFamily="2" charset="2"/>
              <a:buChar char="§"/>
            </a:pPr>
            <a:endParaRPr lang="en-MY" altLang="en-US" sz="1600" dirty="0"/>
          </a:p>
          <a:p>
            <a:pPr algn="just" eaLnBrk="1" hangingPunct="1">
              <a:spcBef>
                <a:spcPct val="0"/>
              </a:spcBef>
              <a:buFont typeface="Wingdings" panose="05000000000000000000" pitchFamily="2" charset="2"/>
              <a:buChar char="Ø"/>
            </a:pPr>
            <a:r>
              <a:rPr lang="en-MY" altLang="en-US" sz="1600" b="1" dirty="0"/>
              <a:t>Proposed </a:t>
            </a:r>
            <a:r>
              <a:rPr lang="en-MY" altLang="en-US" sz="1600" b="1" dirty="0" smtClean="0"/>
              <a:t>Service Repository</a:t>
            </a:r>
            <a:endParaRPr lang="en-MY" altLang="en-US" sz="1600" b="1" dirty="0"/>
          </a:p>
          <a:p>
            <a:pPr lvl="1" algn="just" eaLnBrk="1" hangingPunct="1">
              <a:spcBef>
                <a:spcPct val="0"/>
              </a:spcBef>
              <a:buFont typeface="Wingdings" pitchFamily="2" charset="2"/>
              <a:buChar char="§"/>
            </a:pPr>
            <a:r>
              <a:rPr lang="en-MY" altLang="en-US" sz="1600" dirty="0" smtClean="0"/>
              <a:t>Cloud Based/ Web </a:t>
            </a:r>
            <a:r>
              <a:rPr lang="en-MY" altLang="en-US" sz="1600" dirty="0"/>
              <a:t>Hosting Service</a:t>
            </a:r>
          </a:p>
        </p:txBody>
      </p:sp>
    </p:spTree>
    <p:extLst>
      <p:ext uri="{BB962C8B-B14F-4D97-AF65-F5344CB8AC3E}">
        <p14:creationId xmlns:p14="http://schemas.microsoft.com/office/powerpoint/2010/main" val="1882710027"/>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E-Learning Components</a:t>
            </a:r>
            <a:endParaRPr lang="en-MY" sz="2000" dirty="0">
              <a:solidFill>
                <a:schemeClr val="tx1"/>
              </a:solidFill>
              <a:latin typeface="Arial Black"/>
            </a:endParaRPr>
          </a:p>
        </p:txBody>
      </p:sp>
      <p:grpSp>
        <p:nvGrpSpPr>
          <p:cNvPr id="7" name="Group 6"/>
          <p:cNvGrpSpPr/>
          <p:nvPr/>
        </p:nvGrpSpPr>
        <p:grpSpPr>
          <a:xfrm>
            <a:off x="351402" y="2133600"/>
            <a:ext cx="3962400" cy="3352800"/>
            <a:chOff x="4287838" y="273050"/>
            <a:chExt cx="3978275" cy="4260851"/>
          </a:xfrm>
        </p:grpSpPr>
        <p:sp>
          <p:nvSpPr>
            <p:cNvPr id="8" name="Freeform 47"/>
            <p:cNvSpPr>
              <a:spLocks/>
            </p:cNvSpPr>
            <p:nvPr/>
          </p:nvSpPr>
          <p:spPr bwMode="auto">
            <a:xfrm>
              <a:off x="4287838" y="792163"/>
              <a:ext cx="3041650" cy="3741738"/>
            </a:xfrm>
            <a:custGeom>
              <a:avLst/>
              <a:gdLst>
                <a:gd name="T0" fmla="*/ 7250 w 7665"/>
                <a:gd name="T1" fmla="*/ 3644 h 9426"/>
                <a:gd name="T2" fmla="*/ 7472 w 7665"/>
                <a:gd name="T3" fmla="*/ 4351 h 9426"/>
                <a:gd name="T4" fmla="*/ 7611 w 7665"/>
                <a:gd name="T5" fmla="*/ 5059 h 9426"/>
                <a:gd name="T6" fmla="*/ 7665 w 7665"/>
                <a:gd name="T7" fmla="*/ 5753 h 9426"/>
                <a:gd name="T8" fmla="*/ 7638 w 7665"/>
                <a:gd name="T9" fmla="*/ 6421 h 9426"/>
                <a:gd name="T10" fmla="*/ 7530 w 7665"/>
                <a:gd name="T11" fmla="*/ 7053 h 9426"/>
                <a:gd name="T12" fmla="*/ 7345 w 7665"/>
                <a:gd name="T13" fmla="*/ 7635 h 9426"/>
                <a:gd name="T14" fmla="*/ 7082 w 7665"/>
                <a:gd name="T15" fmla="*/ 8154 h 9426"/>
                <a:gd name="T16" fmla="*/ 6742 w 7665"/>
                <a:gd name="T17" fmla="*/ 8600 h 9426"/>
                <a:gd name="T18" fmla="*/ 6329 w 7665"/>
                <a:gd name="T19" fmla="*/ 8959 h 9426"/>
                <a:gd name="T20" fmla="*/ 5843 w 7665"/>
                <a:gd name="T21" fmla="*/ 9220 h 9426"/>
                <a:gd name="T22" fmla="*/ 5501 w 7665"/>
                <a:gd name="T23" fmla="*/ 9330 h 9426"/>
                <a:gd name="T24" fmla="*/ 4976 w 7665"/>
                <a:gd name="T25" fmla="*/ 9417 h 9426"/>
                <a:gd name="T26" fmla="*/ 4434 w 7665"/>
                <a:gd name="T27" fmla="*/ 9414 h 9426"/>
                <a:gd name="T28" fmla="*/ 3887 w 7665"/>
                <a:gd name="T29" fmla="*/ 9325 h 9426"/>
                <a:gd name="T30" fmla="*/ 3341 w 7665"/>
                <a:gd name="T31" fmla="*/ 9150 h 9426"/>
                <a:gd name="T32" fmla="*/ 2806 w 7665"/>
                <a:gd name="T33" fmla="*/ 8892 h 9426"/>
                <a:gd name="T34" fmla="*/ 2291 w 7665"/>
                <a:gd name="T35" fmla="*/ 8552 h 9426"/>
                <a:gd name="T36" fmla="*/ 1804 w 7665"/>
                <a:gd name="T37" fmla="*/ 8132 h 9426"/>
                <a:gd name="T38" fmla="*/ 1356 w 7665"/>
                <a:gd name="T39" fmla="*/ 7635 h 9426"/>
                <a:gd name="T40" fmla="*/ 951 w 7665"/>
                <a:gd name="T41" fmla="*/ 7062 h 9426"/>
                <a:gd name="T42" fmla="*/ 603 w 7665"/>
                <a:gd name="T43" fmla="*/ 6414 h 9426"/>
                <a:gd name="T44" fmla="*/ 408 w 7665"/>
                <a:gd name="T45" fmla="*/ 5948 h 9426"/>
                <a:gd name="T46" fmla="*/ 188 w 7665"/>
                <a:gd name="T47" fmla="*/ 5248 h 9426"/>
                <a:gd name="T48" fmla="*/ 53 w 7665"/>
                <a:gd name="T49" fmla="*/ 4552 h 9426"/>
                <a:gd name="T50" fmla="*/ 0 w 7665"/>
                <a:gd name="T51" fmla="*/ 3873 h 9426"/>
                <a:gd name="T52" fmla="*/ 27 w 7665"/>
                <a:gd name="T53" fmla="*/ 3217 h 9426"/>
                <a:gd name="T54" fmla="*/ 132 w 7665"/>
                <a:gd name="T55" fmla="*/ 2595 h 9426"/>
                <a:gd name="T56" fmla="*/ 311 w 7665"/>
                <a:gd name="T57" fmla="*/ 2016 h 9426"/>
                <a:gd name="T58" fmla="*/ 560 w 7665"/>
                <a:gd name="T59" fmla="*/ 1491 h 9426"/>
                <a:gd name="T60" fmla="*/ 879 w 7665"/>
                <a:gd name="T61" fmla="*/ 1027 h 9426"/>
                <a:gd name="T62" fmla="*/ 1262 w 7665"/>
                <a:gd name="T63" fmla="*/ 634 h 9426"/>
                <a:gd name="T64" fmla="*/ 1711 w 7665"/>
                <a:gd name="T65" fmla="*/ 323 h 9426"/>
                <a:gd name="T66" fmla="*/ 2046 w 7665"/>
                <a:gd name="T67" fmla="*/ 166 h 9426"/>
                <a:gd name="T68" fmla="*/ 2578 w 7665"/>
                <a:gd name="T69" fmla="*/ 28 h 9426"/>
                <a:gd name="T70" fmla="*/ 3129 w 7665"/>
                <a:gd name="T71" fmla="*/ 6 h 9426"/>
                <a:gd name="T72" fmla="*/ 3690 w 7665"/>
                <a:gd name="T73" fmla="*/ 92 h 9426"/>
                <a:gd name="T74" fmla="*/ 4250 w 7665"/>
                <a:gd name="T75" fmla="*/ 280 h 9426"/>
                <a:gd name="T76" fmla="*/ 4799 w 7665"/>
                <a:gd name="T77" fmla="*/ 564 h 9426"/>
                <a:gd name="T78" fmla="*/ 5329 w 7665"/>
                <a:gd name="T79" fmla="*/ 937 h 9426"/>
                <a:gd name="T80" fmla="*/ 5830 w 7665"/>
                <a:gd name="T81" fmla="*/ 1391 h 9426"/>
                <a:gd name="T82" fmla="*/ 6291 w 7665"/>
                <a:gd name="T83" fmla="*/ 1921 h 9426"/>
                <a:gd name="T84" fmla="*/ 6702 w 7665"/>
                <a:gd name="T85" fmla="*/ 2519 h 9426"/>
                <a:gd name="T86" fmla="*/ 7055 w 7665"/>
                <a:gd name="T87" fmla="*/ 3177 h 9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665" h="9426">
                  <a:moveTo>
                    <a:pt x="7106" y="3294"/>
                  </a:moveTo>
                  <a:lnTo>
                    <a:pt x="7157" y="3409"/>
                  </a:lnTo>
                  <a:lnTo>
                    <a:pt x="7250" y="3644"/>
                  </a:lnTo>
                  <a:lnTo>
                    <a:pt x="7335" y="3878"/>
                  </a:lnTo>
                  <a:lnTo>
                    <a:pt x="7408" y="4116"/>
                  </a:lnTo>
                  <a:lnTo>
                    <a:pt x="7472" y="4351"/>
                  </a:lnTo>
                  <a:lnTo>
                    <a:pt x="7528" y="4587"/>
                  </a:lnTo>
                  <a:lnTo>
                    <a:pt x="7573" y="4823"/>
                  </a:lnTo>
                  <a:lnTo>
                    <a:pt x="7611" y="5059"/>
                  </a:lnTo>
                  <a:lnTo>
                    <a:pt x="7638" y="5292"/>
                  </a:lnTo>
                  <a:lnTo>
                    <a:pt x="7656" y="5523"/>
                  </a:lnTo>
                  <a:lnTo>
                    <a:pt x="7665" y="5753"/>
                  </a:lnTo>
                  <a:lnTo>
                    <a:pt x="7665" y="5979"/>
                  </a:lnTo>
                  <a:lnTo>
                    <a:pt x="7656" y="6202"/>
                  </a:lnTo>
                  <a:lnTo>
                    <a:pt x="7638" y="6421"/>
                  </a:lnTo>
                  <a:lnTo>
                    <a:pt x="7611" y="6637"/>
                  </a:lnTo>
                  <a:lnTo>
                    <a:pt x="7574" y="6848"/>
                  </a:lnTo>
                  <a:lnTo>
                    <a:pt x="7530" y="7053"/>
                  </a:lnTo>
                  <a:lnTo>
                    <a:pt x="7477" y="7253"/>
                  </a:lnTo>
                  <a:lnTo>
                    <a:pt x="7415" y="7447"/>
                  </a:lnTo>
                  <a:lnTo>
                    <a:pt x="7345" y="7635"/>
                  </a:lnTo>
                  <a:lnTo>
                    <a:pt x="7266" y="7816"/>
                  </a:lnTo>
                  <a:lnTo>
                    <a:pt x="7178" y="7988"/>
                  </a:lnTo>
                  <a:lnTo>
                    <a:pt x="7082" y="8154"/>
                  </a:lnTo>
                  <a:lnTo>
                    <a:pt x="6977" y="8312"/>
                  </a:lnTo>
                  <a:lnTo>
                    <a:pt x="6864" y="8460"/>
                  </a:lnTo>
                  <a:lnTo>
                    <a:pt x="6742" y="8600"/>
                  </a:lnTo>
                  <a:lnTo>
                    <a:pt x="6613" y="8730"/>
                  </a:lnTo>
                  <a:lnTo>
                    <a:pt x="6475" y="8850"/>
                  </a:lnTo>
                  <a:lnTo>
                    <a:pt x="6329" y="8959"/>
                  </a:lnTo>
                  <a:lnTo>
                    <a:pt x="6176" y="9058"/>
                  </a:lnTo>
                  <a:lnTo>
                    <a:pt x="6014" y="9145"/>
                  </a:lnTo>
                  <a:lnTo>
                    <a:pt x="5843" y="9220"/>
                  </a:lnTo>
                  <a:lnTo>
                    <a:pt x="5755" y="9252"/>
                  </a:lnTo>
                  <a:lnTo>
                    <a:pt x="5672" y="9282"/>
                  </a:lnTo>
                  <a:lnTo>
                    <a:pt x="5501" y="9330"/>
                  </a:lnTo>
                  <a:lnTo>
                    <a:pt x="5328" y="9369"/>
                  </a:lnTo>
                  <a:lnTo>
                    <a:pt x="5153" y="9397"/>
                  </a:lnTo>
                  <a:lnTo>
                    <a:pt x="4976" y="9417"/>
                  </a:lnTo>
                  <a:lnTo>
                    <a:pt x="4797" y="9426"/>
                  </a:lnTo>
                  <a:lnTo>
                    <a:pt x="4615" y="9424"/>
                  </a:lnTo>
                  <a:lnTo>
                    <a:pt x="4434" y="9414"/>
                  </a:lnTo>
                  <a:lnTo>
                    <a:pt x="4252" y="9395"/>
                  </a:lnTo>
                  <a:lnTo>
                    <a:pt x="4070" y="9365"/>
                  </a:lnTo>
                  <a:lnTo>
                    <a:pt x="3887" y="9325"/>
                  </a:lnTo>
                  <a:lnTo>
                    <a:pt x="3704" y="9275"/>
                  </a:lnTo>
                  <a:lnTo>
                    <a:pt x="3523" y="9218"/>
                  </a:lnTo>
                  <a:lnTo>
                    <a:pt x="3341" y="9150"/>
                  </a:lnTo>
                  <a:lnTo>
                    <a:pt x="3161" y="9073"/>
                  </a:lnTo>
                  <a:lnTo>
                    <a:pt x="2983" y="8988"/>
                  </a:lnTo>
                  <a:lnTo>
                    <a:pt x="2806" y="8892"/>
                  </a:lnTo>
                  <a:lnTo>
                    <a:pt x="2632" y="8788"/>
                  </a:lnTo>
                  <a:lnTo>
                    <a:pt x="2460" y="8674"/>
                  </a:lnTo>
                  <a:lnTo>
                    <a:pt x="2291" y="8552"/>
                  </a:lnTo>
                  <a:lnTo>
                    <a:pt x="2125" y="8421"/>
                  </a:lnTo>
                  <a:lnTo>
                    <a:pt x="1963" y="8281"/>
                  </a:lnTo>
                  <a:lnTo>
                    <a:pt x="1804" y="8132"/>
                  </a:lnTo>
                  <a:lnTo>
                    <a:pt x="1650" y="7975"/>
                  </a:lnTo>
                  <a:lnTo>
                    <a:pt x="1501" y="7810"/>
                  </a:lnTo>
                  <a:lnTo>
                    <a:pt x="1356" y="7635"/>
                  </a:lnTo>
                  <a:lnTo>
                    <a:pt x="1216" y="7452"/>
                  </a:lnTo>
                  <a:lnTo>
                    <a:pt x="1081" y="7261"/>
                  </a:lnTo>
                  <a:lnTo>
                    <a:pt x="951" y="7062"/>
                  </a:lnTo>
                  <a:lnTo>
                    <a:pt x="829" y="6853"/>
                  </a:lnTo>
                  <a:lnTo>
                    <a:pt x="713" y="6638"/>
                  </a:lnTo>
                  <a:lnTo>
                    <a:pt x="603" y="6414"/>
                  </a:lnTo>
                  <a:lnTo>
                    <a:pt x="551" y="6298"/>
                  </a:lnTo>
                  <a:lnTo>
                    <a:pt x="500" y="6182"/>
                  </a:lnTo>
                  <a:lnTo>
                    <a:pt x="408" y="5948"/>
                  </a:lnTo>
                  <a:lnTo>
                    <a:pt x="324" y="5715"/>
                  </a:lnTo>
                  <a:lnTo>
                    <a:pt x="251" y="5482"/>
                  </a:lnTo>
                  <a:lnTo>
                    <a:pt x="188" y="5248"/>
                  </a:lnTo>
                  <a:lnTo>
                    <a:pt x="133" y="5015"/>
                  </a:lnTo>
                  <a:lnTo>
                    <a:pt x="88" y="4783"/>
                  </a:lnTo>
                  <a:lnTo>
                    <a:pt x="53" y="4552"/>
                  </a:lnTo>
                  <a:lnTo>
                    <a:pt x="26" y="4324"/>
                  </a:lnTo>
                  <a:lnTo>
                    <a:pt x="9" y="4097"/>
                  </a:lnTo>
                  <a:lnTo>
                    <a:pt x="0" y="3873"/>
                  </a:lnTo>
                  <a:lnTo>
                    <a:pt x="1" y="3652"/>
                  </a:lnTo>
                  <a:lnTo>
                    <a:pt x="10" y="3432"/>
                  </a:lnTo>
                  <a:lnTo>
                    <a:pt x="27" y="3217"/>
                  </a:lnTo>
                  <a:lnTo>
                    <a:pt x="54" y="3006"/>
                  </a:lnTo>
                  <a:lnTo>
                    <a:pt x="89" y="2797"/>
                  </a:lnTo>
                  <a:lnTo>
                    <a:pt x="132" y="2595"/>
                  </a:lnTo>
                  <a:lnTo>
                    <a:pt x="184" y="2397"/>
                  </a:lnTo>
                  <a:lnTo>
                    <a:pt x="242" y="2204"/>
                  </a:lnTo>
                  <a:lnTo>
                    <a:pt x="311" y="2016"/>
                  </a:lnTo>
                  <a:lnTo>
                    <a:pt x="386" y="1834"/>
                  </a:lnTo>
                  <a:lnTo>
                    <a:pt x="469" y="1659"/>
                  </a:lnTo>
                  <a:lnTo>
                    <a:pt x="560" y="1491"/>
                  </a:lnTo>
                  <a:lnTo>
                    <a:pt x="658" y="1329"/>
                  </a:lnTo>
                  <a:lnTo>
                    <a:pt x="765" y="1173"/>
                  </a:lnTo>
                  <a:lnTo>
                    <a:pt x="879" y="1027"/>
                  </a:lnTo>
                  <a:lnTo>
                    <a:pt x="999" y="887"/>
                  </a:lnTo>
                  <a:lnTo>
                    <a:pt x="1127" y="757"/>
                  </a:lnTo>
                  <a:lnTo>
                    <a:pt x="1262" y="634"/>
                  </a:lnTo>
                  <a:lnTo>
                    <a:pt x="1405" y="521"/>
                  </a:lnTo>
                  <a:lnTo>
                    <a:pt x="1554" y="418"/>
                  </a:lnTo>
                  <a:lnTo>
                    <a:pt x="1711" y="323"/>
                  </a:lnTo>
                  <a:lnTo>
                    <a:pt x="1791" y="280"/>
                  </a:lnTo>
                  <a:lnTo>
                    <a:pt x="1875" y="239"/>
                  </a:lnTo>
                  <a:lnTo>
                    <a:pt x="2046" y="166"/>
                  </a:lnTo>
                  <a:lnTo>
                    <a:pt x="2221" y="107"/>
                  </a:lnTo>
                  <a:lnTo>
                    <a:pt x="2398" y="60"/>
                  </a:lnTo>
                  <a:lnTo>
                    <a:pt x="2578" y="28"/>
                  </a:lnTo>
                  <a:lnTo>
                    <a:pt x="2761" y="8"/>
                  </a:lnTo>
                  <a:lnTo>
                    <a:pt x="2943" y="0"/>
                  </a:lnTo>
                  <a:lnTo>
                    <a:pt x="3129" y="6"/>
                  </a:lnTo>
                  <a:lnTo>
                    <a:pt x="3315" y="22"/>
                  </a:lnTo>
                  <a:lnTo>
                    <a:pt x="3502" y="51"/>
                  </a:lnTo>
                  <a:lnTo>
                    <a:pt x="3690" y="92"/>
                  </a:lnTo>
                  <a:lnTo>
                    <a:pt x="3877" y="144"/>
                  </a:lnTo>
                  <a:lnTo>
                    <a:pt x="4063" y="206"/>
                  </a:lnTo>
                  <a:lnTo>
                    <a:pt x="4250" y="280"/>
                  </a:lnTo>
                  <a:lnTo>
                    <a:pt x="4435" y="365"/>
                  </a:lnTo>
                  <a:lnTo>
                    <a:pt x="4618" y="459"/>
                  </a:lnTo>
                  <a:lnTo>
                    <a:pt x="4799" y="564"/>
                  </a:lnTo>
                  <a:lnTo>
                    <a:pt x="4980" y="680"/>
                  </a:lnTo>
                  <a:lnTo>
                    <a:pt x="5156" y="804"/>
                  </a:lnTo>
                  <a:lnTo>
                    <a:pt x="5329" y="937"/>
                  </a:lnTo>
                  <a:lnTo>
                    <a:pt x="5501" y="1080"/>
                  </a:lnTo>
                  <a:lnTo>
                    <a:pt x="5668" y="1232"/>
                  </a:lnTo>
                  <a:lnTo>
                    <a:pt x="5830" y="1391"/>
                  </a:lnTo>
                  <a:lnTo>
                    <a:pt x="5989" y="1560"/>
                  </a:lnTo>
                  <a:lnTo>
                    <a:pt x="6142" y="1736"/>
                  </a:lnTo>
                  <a:lnTo>
                    <a:pt x="6291" y="1921"/>
                  </a:lnTo>
                  <a:lnTo>
                    <a:pt x="6434" y="2113"/>
                  </a:lnTo>
                  <a:lnTo>
                    <a:pt x="6571" y="2313"/>
                  </a:lnTo>
                  <a:lnTo>
                    <a:pt x="6702" y="2519"/>
                  </a:lnTo>
                  <a:lnTo>
                    <a:pt x="6828" y="2731"/>
                  </a:lnTo>
                  <a:lnTo>
                    <a:pt x="6944" y="2952"/>
                  </a:lnTo>
                  <a:lnTo>
                    <a:pt x="7055" y="3177"/>
                  </a:lnTo>
                  <a:lnTo>
                    <a:pt x="7106" y="3294"/>
                  </a:lnTo>
                  <a:close/>
                </a:path>
              </a:pathLst>
            </a:custGeom>
            <a:solidFill>
              <a:srgbClr val="7215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48"/>
            <p:cNvSpPr>
              <a:spLocks/>
            </p:cNvSpPr>
            <p:nvPr/>
          </p:nvSpPr>
          <p:spPr bwMode="auto">
            <a:xfrm>
              <a:off x="4373563" y="741363"/>
              <a:ext cx="3079750" cy="3749675"/>
            </a:xfrm>
            <a:custGeom>
              <a:avLst/>
              <a:gdLst>
                <a:gd name="T0" fmla="*/ 7356 w 7759"/>
                <a:gd name="T1" fmla="*/ 3599 h 9447"/>
                <a:gd name="T2" fmla="*/ 7577 w 7759"/>
                <a:gd name="T3" fmla="*/ 4302 h 9447"/>
                <a:gd name="T4" fmla="*/ 7710 w 7759"/>
                <a:gd name="T5" fmla="*/ 4998 h 9447"/>
                <a:gd name="T6" fmla="*/ 7759 w 7759"/>
                <a:gd name="T7" fmla="*/ 5678 h 9447"/>
                <a:gd name="T8" fmla="*/ 7727 w 7759"/>
                <a:gd name="T9" fmla="*/ 6334 h 9447"/>
                <a:gd name="T10" fmla="*/ 7616 w 7759"/>
                <a:gd name="T11" fmla="*/ 6955 h 9447"/>
                <a:gd name="T12" fmla="*/ 7426 w 7759"/>
                <a:gd name="T13" fmla="*/ 7529 h 9447"/>
                <a:gd name="T14" fmla="*/ 7163 w 7759"/>
                <a:gd name="T15" fmla="*/ 8049 h 9447"/>
                <a:gd name="T16" fmla="*/ 6828 w 7759"/>
                <a:gd name="T17" fmla="*/ 8501 h 9447"/>
                <a:gd name="T18" fmla="*/ 6422 w 7759"/>
                <a:gd name="T19" fmla="*/ 8880 h 9447"/>
                <a:gd name="T20" fmla="*/ 5947 w 7759"/>
                <a:gd name="T21" fmla="*/ 9170 h 9447"/>
                <a:gd name="T22" fmla="*/ 5599 w 7759"/>
                <a:gd name="T23" fmla="*/ 9310 h 9447"/>
                <a:gd name="T24" fmla="*/ 5058 w 7759"/>
                <a:gd name="T25" fmla="*/ 9428 h 9447"/>
                <a:gd name="T26" fmla="*/ 4501 w 7759"/>
                <a:gd name="T27" fmla="*/ 9439 h 9447"/>
                <a:gd name="T28" fmla="*/ 3940 w 7759"/>
                <a:gd name="T29" fmla="*/ 9349 h 9447"/>
                <a:gd name="T30" fmla="*/ 3380 w 7759"/>
                <a:gd name="T31" fmla="*/ 9162 h 9447"/>
                <a:gd name="T32" fmla="*/ 2833 w 7759"/>
                <a:gd name="T33" fmla="*/ 8885 h 9447"/>
                <a:gd name="T34" fmla="*/ 2308 w 7759"/>
                <a:gd name="T35" fmla="*/ 8522 h 9447"/>
                <a:gd name="T36" fmla="*/ 1813 w 7759"/>
                <a:gd name="T37" fmla="*/ 8078 h 9447"/>
                <a:gd name="T38" fmla="*/ 1357 w 7759"/>
                <a:gd name="T39" fmla="*/ 7559 h 9447"/>
                <a:gd name="T40" fmla="*/ 948 w 7759"/>
                <a:gd name="T41" fmla="*/ 6968 h 9447"/>
                <a:gd name="T42" fmla="*/ 597 w 7759"/>
                <a:gd name="T43" fmla="*/ 6312 h 9447"/>
                <a:gd name="T44" fmla="*/ 403 w 7759"/>
                <a:gd name="T45" fmla="*/ 5847 h 9447"/>
                <a:gd name="T46" fmla="*/ 182 w 7759"/>
                <a:gd name="T47" fmla="*/ 5145 h 9447"/>
                <a:gd name="T48" fmla="*/ 50 w 7759"/>
                <a:gd name="T49" fmla="*/ 4449 h 9447"/>
                <a:gd name="T50" fmla="*/ 0 w 7759"/>
                <a:gd name="T51" fmla="*/ 3769 h 9447"/>
                <a:gd name="T52" fmla="*/ 32 w 7759"/>
                <a:gd name="T53" fmla="*/ 3113 h 9447"/>
                <a:gd name="T54" fmla="*/ 143 w 7759"/>
                <a:gd name="T55" fmla="*/ 2492 h 9447"/>
                <a:gd name="T56" fmla="*/ 333 w 7759"/>
                <a:gd name="T57" fmla="*/ 1918 h 9447"/>
                <a:gd name="T58" fmla="*/ 596 w 7759"/>
                <a:gd name="T59" fmla="*/ 1398 h 9447"/>
                <a:gd name="T60" fmla="*/ 931 w 7759"/>
                <a:gd name="T61" fmla="*/ 945 h 9447"/>
                <a:gd name="T62" fmla="*/ 1338 w 7759"/>
                <a:gd name="T63" fmla="*/ 567 h 9447"/>
                <a:gd name="T64" fmla="*/ 1812 w 7759"/>
                <a:gd name="T65" fmla="*/ 276 h 9447"/>
                <a:gd name="T66" fmla="*/ 2160 w 7759"/>
                <a:gd name="T67" fmla="*/ 137 h 9447"/>
                <a:gd name="T68" fmla="*/ 2701 w 7759"/>
                <a:gd name="T69" fmla="*/ 19 h 9447"/>
                <a:gd name="T70" fmla="*/ 3258 w 7759"/>
                <a:gd name="T71" fmla="*/ 7 h 9447"/>
                <a:gd name="T72" fmla="*/ 3819 w 7759"/>
                <a:gd name="T73" fmla="*/ 98 h 9447"/>
                <a:gd name="T74" fmla="*/ 4379 w 7759"/>
                <a:gd name="T75" fmla="*/ 284 h 9447"/>
                <a:gd name="T76" fmla="*/ 4926 w 7759"/>
                <a:gd name="T77" fmla="*/ 561 h 9447"/>
                <a:gd name="T78" fmla="*/ 5451 w 7759"/>
                <a:gd name="T79" fmla="*/ 925 h 9447"/>
                <a:gd name="T80" fmla="*/ 5946 w 7759"/>
                <a:gd name="T81" fmla="*/ 1368 h 9447"/>
                <a:gd name="T82" fmla="*/ 6402 w 7759"/>
                <a:gd name="T83" fmla="*/ 1888 h 9447"/>
                <a:gd name="T84" fmla="*/ 6811 w 7759"/>
                <a:gd name="T85" fmla="*/ 2479 h 9447"/>
                <a:gd name="T86" fmla="*/ 7162 w 7759"/>
                <a:gd name="T87" fmla="*/ 3135 h 9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59" h="9447">
                  <a:moveTo>
                    <a:pt x="7214" y="3250"/>
                  </a:moveTo>
                  <a:lnTo>
                    <a:pt x="7264" y="3366"/>
                  </a:lnTo>
                  <a:lnTo>
                    <a:pt x="7356" y="3599"/>
                  </a:lnTo>
                  <a:lnTo>
                    <a:pt x="7439" y="3834"/>
                  </a:lnTo>
                  <a:lnTo>
                    <a:pt x="7513" y="4067"/>
                  </a:lnTo>
                  <a:lnTo>
                    <a:pt x="7577" y="4302"/>
                  </a:lnTo>
                  <a:lnTo>
                    <a:pt x="7630" y="4534"/>
                  </a:lnTo>
                  <a:lnTo>
                    <a:pt x="7675" y="4767"/>
                  </a:lnTo>
                  <a:lnTo>
                    <a:pt x="7710" y="4998"/>
                  </a:lnTo>
                  <a:lnTo>
                    <a:pt x="7735" y="5227"/>
                  </a:lnTo>
                  <a:lnTo>
                    <a:pt x="7752" y="5454"/>
                  </a:lnTo>
                  <a:lnTo>
                    <a:pt x="7759" y="5678"/>
                  </a:lnTo>
                  <a:lnTo>
                    <a:pt x="7757" y="5900"/>
                  </a:lnTo>
                  <a:lnTo>
                    <a:pt x="7747" y="6119"/>
                  </a:lnTo>
                  <a:lnTo>
                    <a:pt x="7727" y="6334"/>
                  </a:lnTo>
                  <a:lnTo>
                    <a:pt x="7699" y="6545"/>
                  </a:lnTo>
                  <a:lnTo>
                    <a:pt x="7661" y="6753"/>
                  </a:lnTo>
                  <a:lnTo>
                    <a:pt x="7616" y="6955"/>
                  </a:lnTo>
                  <a:lnTo>
                    <a:pt x="7561" y="7152"/>
                  </a:lnTo>
                  <a:lnTo>
                    <a:pt x="7498" y="7344"/>
                  </a:lnTo>
                  <a:lnTo>
                    <a:pt x="7426" y="7529"/>
                  </a:lnTo>
                  <a:lnTo>
                    <a:pt x="7347" y="7709"/>
                  </a:lnTo>
                  <a:lnTo>
                    <a:pt x="7259" y="7881"/>
                  </a:lnTo>
                  <a:lnTo>
                    <a:pt x="7163" y="8049"/>
                  </a:lnTo>
                  <a:lnTo>
                    <a:pt x="7060" y="8207"/>
                  </a:lnTo>
                  <a:lnTo>
                    <a:pt x="6947" y="8358"/>
                  </a:lnTo>
                  <a:lnTo>
                    <a:pt x="6828" y="8501"/>
                  </a:lnTo>
                  <a:lnTo>
                    <a:pt x="6699" y="8636"/>
                  </a:lnTo>
                  <a:lnTo>
                    <a:pt x="6564" y="8762"/>
                  </a:lnTo>
                  <a:lnTo>
                    <a:pt x="6422" y="8880"/>
                  </a:lnTo>
                  <a:lnTo>
                    <a:pt x="6270" y="8986"/>
                  </a:lnTo>
                  <a:lnTo>
                    <a:pt x="6113" y="9083"/>
                  </a:lnTo>
                  <a:lnTo>
                    <a:pt x="5947" y="9170"/>
                  </a:lnTo>
                  <a:lnTo>
                    <a:pt x="5862" y="9209"/>
                  </a:lnTo>
                  <a:lnTo>
                    <a:pt x="5775" y="9246"/>
                  </a:lnTo>
                  <a:lnTo>
                    <a:pt x="5599" y="9310"/>
                  </a:lnTo>
                  <a:lnTo>
                    <a:pt x="5421" y="9362"/>
                  </a:lnTo>
                  <a:lnTo>
                    <a:pt x="5241" y="9401"/>
                  </a:lnTo>
                  <a:lnTo>
                    <a:pt x="5058" y="9428"/>
                  </a:lnTo>
                  <a:lnTo>
                    <a:pt x="4874" y="9443"/>
                  </a:lnTo>
                  <a:lnTo>
                    <a:pt x="4688" y="9447"/>
                  </a:lnTo>
                  <a:lnTo>
                    <a:pt x="4501" y="9439"/>
                  </a:lnTo>
                  <a:lnTo>
                    <a:pt x="4314" y="9420"/>
                  </a:lnTo>
                  <a:lnTo>
                    <a:pt x="4126" y="9390"/>
                  </a:lnTo>
                  <a:lnTo>
                    <a:pt x="3940" y="9349"/>
                  </a:lnTo>
                  <a:lnTo>
                    <a:pt x="3752" y="9297"/>
                  </a:lnTo>
                  <a:lnTo>
                    <a:pt x="3565" y="9235"/>
                  </a:lnTo>
                  <a:lnTo>
                    <a:pt x="3380" y="9162"/>
                  </a:lnTo>
                  <a:lnTo>
                    <a:pt x="3196" y="9080"/>
                  </a:lnTo>
                  <a:lnTo>
                    <a:pt x="3014" y="8987"/>
                  </a:lnTo>
                  <a:lnTo>
                    <a:pt x="2833" y="8885"/>
                  </a:lnTo>
                  <a:lnTo>
                    <a:pt x="2655" y="8773"/>
                  </a:lnTo>
                  <a:lnTo>
                    <a:pt x="2480" y="8653"/>
                  </a:lnTo>
                  <a:lnTo>
                    <a:pt x="2308" y="8522"/>
                  </a:lnTo>
                  <a:lnTo>
                    <a:pt x="2139" y="8383"/>
                  </a:lnTo>
                  <a:lnTo>
                    <a:pt x="1974" y="8234"/>
                  </a:lnTo>
                  <a:lnTo>
                    <a:pt x="1813" y="8078"/>
                  </a:lnTo>
                  <a:lnTo>
                    <a:pt x="1656" y="7913"/>
                  </a:lnTo>
                  <a:lnTo>
                    <a:pt x="1503" y="7740"/>
                  </a:lnTo>
                  <a:lnTo>
                    <a:pt x="1357" y="7559"/>
                  </a:lnTo>
                  <a:lnTo>
                    <a:pt x="1214" y="7370"/>
                  </a:lnTo>
                  <a:lnTo>
                    <a:pt x="1078" y="7173"/>
                  </a:lnTo>
                  <a:lnTo>
                    <a:pt x="948" y="6968"/>
                  </a:lnTo>
                  <a:lnTo>
                    <a:pt x="824" y="6756"/>
                  </a:lnTo>
                  <a:lnTo>
                    <a:pt x="707" y="6537"/>
                  </a:lnTo>
                  <a:lnTo>
                    <a:pt x="597" y="6312"/>
                  </a:lnTo>
                  <a:lnTo>
                    <a:pt x="545" y="6197"/>
                  </a:lnTo>
                  <a:lnTo>
                    <a:pt x="495" y="6080"/>
                  </a:lnTo>
                  <a:lnTo>
                    <a:pt x="403" y="5847"/>
                  </a:lnTo>
                  <a:lnTo>
                    <a:pt x="320" y="5613"/>
                  </a:lnTo>
                  <a:lnTo>
                    <a:pt x="246" y="5380"/>
                  </a:lnTo>
                  <a:lnTo>
                    <a:pt x="182" y="5145"/>
                  </a:lnTo>
                  <a:lnTo>
                    <a:pt x="129" y="4912"/>
                  </a:lnTo>
                  <a:lnTo>
                    <a:pt x="85" y="4680"/>
                  </a:lnTo>
                  <a:lnTo>
                    <a:pt x="50" y="4449"/>
                  </a:lnTo>
                  <a:lnTo>
                    <a:pt x="24" y="4220"/>
                  </a:lnTo>
                  <a:lnTo>
                    <a:pt x="7" y="3993"/>
                  </a:lnTo>
                  <a:lnTo>
                    <a:pt x="0" y="3769"/>
                  </a:lnTo>
                  <a:lnTo>
                    <a:pt x="2" y="3546"/>
                  </a:lnTo>
                  <a:lnTo>
                    <a:pt x="13" y="3328"/>
                  </a:lnTo>
                  <a:lnTo>
                    <a:pt x="32" y="3113"/>
                  </a:lnTo>
                  <a:lnTo>
                    <a:pt x="60" y="2902"/>
                  </a:lnTo>
                  <a:lnTo>
                    <a:pt x="98" y="2694"/>
                  </a:lnTo>
                  <a:lnTo>
                    <a:pt x="143" y="2492"/>
                  </a:lnTo>
                  <a:lnTo>
                    <a:pt x="198" y="2295"/>
                  </a:lnTo>
                  <a:lnTo>
                    <a:pt x="261" y="2103"/>
                  </a:lnTo>
                  <a:lnTo>
                    <a:pt x="333" y="1918"/>
                  </a:lnTo>
                  <a:lnTo>
                    <a:pt x="412" y="1738"/>
                  </a:lnTo>
                  <a:lnTo>
                    <a:pt x="500" y="1564"/>
                  </a:lnTo>
                  <a:lnTo>
                    <a:pt x="596" y="1398"/>
                  </a:lnTo>
                  <a:lnTo>
                    <a:pt x="699" y="1240"/>
                  </a:lnTo>
                  <a:lnTo>
                    <a:pt x="812" y="1088"/>
                  </a:lnTo>
                  <a:lnTo>
                    <a:pt x="931" y="945"/>
                  </a:lnTo>
                  <a:lnTo>
                    <a:pt x="1060" y="811"/>
                  </a:lnTo>
                  <a:lnTo>
                    <a:pt x="1195" y="684"/>
                  </a:lnTo>
                  <a:lnTo>
                    <a:pt x="1338" y="567"/>
                  </a:lnTo>
                  <a:lnTo>
                    <a:pt x="1489" y="461"/>
                  </a:lnTo>
                  <a:lnTo>
                    <a:pt x="1647" y="364"/>
                  </a:lnTo>
                  <a:lnTo>
                    <a:pt x="1812" y="276"/>
                  </a:lnTo>
                  <a:lnTo>
                    <a:pt x="1897" y="237"/>
                  </a:lnTo>
                  <a:lnTo>
                    <a:pt x="1984" y="201"/>
                  </a:lnTo>
                  <a:lnTo>
                    <a:pt x="2160" y="137"/>
                  </a:lnTo>
                  <a:lnTo>
                    <a:pt x="2338" y="85"/>
                  </a:lnTo>
                  <a:lnTo>
                    <a:pt x="2518" y="46"/>
                  </a:lnTo>
                  <a:lnTo>
                    <a:pt x="2701" y="19"/>
                  </a:lnTo>
                  <a:lnTo>
                    <a:pt x="2885" y="4"/>
                  </a:lnTo>
                  <a:lnTo>
                    <a:pt x="3071" y="0"/>
                  </a:lnTo>
                  <a:lnTo>
                    <a:pt x="3258" y="7"/>
                  </a:lnTo>
                  <a:lnTo>
                    <a:pt x="3445" y="27"/>
                  </a:lnTo>
                  <a:lnTo>
                    <a:pt x="3633" y="57"/>
                  </a:lnTo>
                  <a:lnTo>
                    <a:pt x="3819" y="98"/>
                  </a:lnTo>
                  <a:lnTo>
                    <a:pt x="4007" y="150"/>
                  </a:lnTo>
                  <a:lnTo>
                    <a:pt x="4194" y="212"/>
                  </a:lnTo>
                  <a:lnTo>
                    <a:pt x="4379" y="284"/>
                  </a:lnTo>
                  <a:lnTo>
                    <a:pt x="4563" y="367"/>
                  </a:lnTo>
                  <a:lnTo>
                    <a:pt x="4745" y="460"/>
                  </a:lnTo>
                  <a:lnTo>
                    <a:pt x="4926" y="561"/>
                  </a:lnTo>
                  <a:lnTo>
                    <a:pt x="5104" y="674"/>
                  </a:lnTo>
                  <a:lnTo>
                    <a:pt x="5279" y="794"/>
                  </a:lnTo>
                  <a:lnTo>
                    <a:pt x="5451" y="925"/>
                  </a:lnTo>
                  <a:lnTo>
                    <a:pt x="5621" y="1064"/>
                  </a:lnTo>
                  <a:lnTo>
                    <a:pt x="5785" y="1212"/>
                  </a:lnTo>
                  <a:lnTo>
                    <a:pt x="5946" y="1368"/>
                  </a:lnTo>
                  <a:lnTo>
                    <a:pt x="6103" y="1534"/>
                  </a:lnTo>
                  <a:lnTo>
                    <a:pt x="6256" y="1707"/>
                  </a:lnTo>
                  <a:lnTo>
                    <a:pt x="6402" y="1888"/>
                  </a:lnTo>
                  <a:lnTo>
                    <a:pt x="6545" y="2077"/>
                  </a:lnTo>
                  <a:lnTo>
                    <a:pt x="6681" y="2274"/>
                  </a:lnTo>
                  <a:lnTo>
                    <a:pt x="6811" y="2479"/>
                  </a:lnTo>
                  <a:lnTo>
                    <a:pt x="6935" y="2690"/>
                  </a:lnTo>
                  <a:lnTo>
                    <a:pt x="7052" y="2910"/>
                  </a:lnTo>
                  <a:lnTo>
                    <a:pt x="7162" y="3135"/>
                  </a:lnTo>
                  <a:lnTo>
                    <a:pt x="7214" y="3250"/>
                  </a:lnTo>
                  <a:close/>
                </a:path>
              </a:pathLst>
            </a:custGeom>
            <a:solidFill>
              <a:srgbClr val="9D172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49"/>
            <p:cNvSpPr>
              <a:spLocks/>
            </p:cNvSpPr>
            <p:nvPr/>
          </p:nvSpPr>
          <p:spPr bwMode="auto">
            <a:xfrm>
              <a:off x="4373563" y="741363"/>
              <a:ext cx="3079750" cy="3749675"/>
            </a:xfrm>
            <a:custGeom>
              <a:avLst/>
              <a:gdLst>
                <a:gd name="T0" fmla="*/ 1647 w 7759"/>
                <a:gd name="T1" fmla="*/ 363 h 9447"/>
                <a:gd name="T2" fmla="*/ 1195 w 7759"/>
                <a:gd name="T3" fmla="*/ 684 h 9447"/>
                <a:gd name="T4" fmla="*/ 812 w 7759"/>
                <a:gd name="T5" fmla="*/ 1088 h 9447"/>
                <a:gd name="T6" fmla="*/ 500 w 7759"/>
                <a:gd name="T7" fmla="*/ 1564 h 9447"/>
                <a:gd name="T8" fmla="*/ 261 w 7759"/>
                <a:gd name="T9" fmla="*/ 2103 h 9447"/>
                <a:gd name="T10" fmla="*/ 98 w 7759"/>
                <a:gd name="T11" fmla="*/ 2694 h 9447"/>
                <a:gd name="T12" fmla="*/ 13 w 7759"/>
                <a:gd name="T13" fmla="*/ 3328 h 9447"/>
                <a:gd name="T14" fmla="*/ 7 w 7759"/>
                <a:gd name="T15" fmla="*/ 3993 h 9447"/>
                <a:gd name="T16" fmla="*/ 84 w 7759"/>
                <a:gd name="T17" fmla="*/ 4680 h 9447"/>
                <a:gd name="T18" fmla="*/ 246 w 7759"/>
                <a:gd name="T19" fmla="*/ 5380 h 9447"/>
                <a:gd name="T20" fmla="*/ 495 w 7759"/>
                <a:gd name="T21" fmla="*/ 6080 h 9447"/>
                <a:gd name="T22" fmla="*/ 707 w 7759"/>
                <a:gd name="T23" fmla="*/ 6537 h 9447"/>
                <a:gd name="T24" fmla="*/ 1078 w 7759"/>
                <a:gd name="T25" fmla="*/ 7173 h 9447"/>
                <a:gd name="T26" fmla="*/ 1503 w 7759"/>
                <a:gd name="T27" fmla="*/ 7740 h 9447"/>
                <a:gd name="T28" fmla="*/ 1974 w 7759"/>
                <a:gd name="T29" fmla="*/ 8234 h 9447"/>
                <a:gd name="T30" fmla="*/ 2480 w 7759"/>
                <a:gd name="T31" fmla="*/ 8653 h 9447"/>
                <a:gd name="T32" fmla="*/ 3014 w 7759"/>
                <a:gd name="T33" fmla="*/ 8987 h 9447"/>
                <a:gd name="T34" fmla="*/ 3565 w 7759"/>
                <a:gd name="T35" fmla="*/ 9235 h 9447"/>
                <a:gd name="T36" fmla="*/ 4126 w 7759"/>
                <a:gd name="T37" fmla="*/ 9390 h 9447"/>
                <a:gd name="T38" fmla="*/ 4688 w 7759"/>
                <a:gd name="T39" fmla="*/ 9447 h 9447"/>
                <a:gd name="T40" fmla="*/ 5241 w 7759"/>
                <a:gd name="T41" fmla="*/ 9401 h 9447"/>
                <a:gd name="T42" fmla="*/ 5775 w 7759"/>
                <a:gd name="T43" fmla="*/ 9246 h 9447"/>
                <a:gd name="T44" fmla="*/ 6113 w 7759"/>
                <a:gd name="T45" fmla="*/ 9083 h 9447"/>
                <a:gd name="T46" fmla="*/ 6564 w 7759"/>
                <a:gd name="T47" fmla="*/ 8762 h 9447"/>
                <a:gd name="T48" fmla="*/ 6947 w 7759"/>
                <a:gd name="T49" fmla="*/ 8358 h 9447"/>
                <a:gd name="T50" fmla="*/ 7259 w 7759"/>
                <a:gd name="T51" fmla="*/ 7881 h 9447"/>
                <a:gd name="T52" fmla="*/ 7498 w 7759"/>
                <a:gd name="T53" fmla="*/ 7344 h 9447"/>
                <a:gd name="T54" fmla="*/ 7661 w 7759"/>
                <a:gd name="T55" fmla="*/ 6753 h 9447"/>
                <a:gd name="T56" fmla="*/ 7747 w 7759"/>
                <a:gd name="T57" fmla="*/ 6119 h 9447"/>
                <a:gd name="T58" fmla="*/ 7752 w 7759"/>
                <a:gd name="T59" fmla="*/ 5454 h 9447"/>
                <a:gd name="T60" fmla="*/ 7675 w 7759"/>
                <a:gd name="T61" fmla="*/ 4767 h 9447"/>
                <a:gd name="T62" fmla="*/ 7513 w 7759"/>
                <a:gd name="T63" fmla="*/ 4067 h 9447"/>
                <a:gd name="T64" fmla="*/ 7264 w 7759"/>
                <a:gd name="T65" fmla="*/ 3366 h 9447"/>
                <a:gd name="T66" fmla="*/ 7052 w 7759"/>
                <a:gd name="T67" fmla="*/ 2910 h 9447"/>
                <a:gd name="T68" fmla="*/ 6681 w 7759"/>
                <a:gd name="T69" fmla="*/ 2274 h 9447"/>
                <a:gd name="T70" fmla="*/ 6256 w 7759"/>
                <a:gd name="T71" fmla="*/ 1707 h 9447"/>
                <a:gd name="T72" fmla="*/ 5785 w 7759"/>
                <a:gd name="T73" fmla="*/ 1212 h 9447"/>
                <a:gd name="T74" fmla="*/ 5279 w 7759"/>
                <a:gd name="T75" fmla="*/ 794 h 9447"/>
                <a:gd name="T76" fmla="*/ 4745 w 7759"/>
                <a:gd name="T77" fmla="*/ 459 h 9447"/>
                <a:gd name="T78" fmla="*/ 4194 w 7759"/>
                <a:gd name="T79" fmla="*/ 211 h 9447"/>
                <a:gd name="T80" fmla="*/ 3633 w 7759"/>
                <a:gd name="T81" fmla="*/ 57 h 9447"/>
                <a:gd name="T82" fmla="*/ 3071 w 7759"/>
                <a:gd name="T83" fmla="*/ 0 h 9447"/>
                <a:gd name="T84" fmla="*/ 2518 w 7759"/>
                <a:gd name="T85" fmla="*/ 46 h 9447"/>
                <a:gd name="T86" fmla="*/ 1984 w 7759"/>
                <a:gd name="T87" fmla="*/ 201 h 9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759" h="9447">
                  <a:moveTo>
                    <a:pt x="1897" y="237"/>
                  </a:moveTo>
                  <a:lnTo>
                    <a:pt x="1812" y="276"/>
                  </a:lnTo>
                  <a:lnTo>
                    <a:pt x="1647" y="363"/>
                  </a:lnTo>
                  <a:lnTo>
                    <a:pt x="1489" y="461"/>
                  </a:lnTo>
                  <a:lnTo>
                    <a:pt x="1338" y="567"/>
                  </a:lnTo>
                  <a:lnTo>
                    <a:pt x="1195" y="684"/>
                  </a:lnTo>
                  <a:lnTo>
                    <a:pt x="1060" y="810"/>
                  </a:lnTo>
                  <a:lnTo>
                    <a:pt x="931" y="945"/>
                  </a:lnTo>
                  <a:lnTo>
                    <a:pt x="812" y="1088"/>
                  </a:lnTo>
                  <a:lnTo>
                    <a:pt x="699" y="1240"/>
                  </a:lnTo>
                  <a:lnTo>
                    <a:pt x="596" y="1398"/>
                  </a:lnTo>
                  <a:lnTo>
                    <a:pt x="500" y="1564"/>
                  </a:lnTo>
                  <a:lnTo>
                    <a:pt x="412" y="1738"/>
                  </a:lnTo>
                  <a:lnTo>
                    <a:pt x="333" y="1918"/>
                  </a:lnTo>
                  <a:lnTo>
                    <a:pt x="261" y="2103"/>
                  </a:lnTo>
                  <a:lnTo>
                    <a:pt x="198" y="2295"/>
                  </a:lnTo>
                  <a:lnTo>
                    <a:pt x="143" y="2492"/>
                  </a:lnTo>
                  <a:lnTo>
                    <a:pt x="98" y="2694"/>
                  </a:lnTo>
                  <a:lnTo>
                    <a:pt x="60" y="2902"/>
                  </a:lnTo>
                  <a:lnTo>
                    <a:pt x="32" y="3113"/>
                  </a:lnTo>
                  <a:lnTo>
                    <a:pt x="13" y="3328"/>
                  </a:lnTo>
                  <a:lnTo>
                    <a:pt x="2" y="3546"/>
                  </a:lnTo>
                  <a:lnTo>
                    <a:pt x="0" y="3769"/>
                  </a:lnTo>
                  <a:lnTo>
                    <a:pt x="7" y="3993"/>
                  </a:lnTo>
                  <a:lnTo>
                    <a:pt x="24" y="4220"/>
                  </a:lnTo>
                  <a:lnTo>
                    <a:pt x="49" y="4449"/>
                  </a:lnTo>
                  <a:lnTo>
                    <a:pt x="84" y="4680"/>
                  </a:lnTo>
                  <a:lnTo>
                    <a:pt x="129" y="4912"/>
                  </a:lnTo>
                  <a:lnTo>
                    <a:pt x="182" y="5145"/>
                  </a:lnTo>
                  <a:lnTo>
                    <a:pt x="246" y="5380"/>
                  </a:lnTo>
                  <a:lnTo>
                    <a:pt x="320" y="5613"/>
                  </a:lnTo>
                  <a:lnTo>
                    <a:pt x="403" y="5847"/>
                  </a:lnTo>
                  <a:lnTo>
                    <a:pt x="495" y="6080"/>
                  </a:lnTo>
                  <a:lnTo>
                    <a:pt x="545" y="6197"/>
                  </a:lnTo>
                  <a:lnTo>
                    <a:pt x="597" y="6312"/>
                  </a:lnTo>
                  <a:lnTo>
                    <a:pt x="707" y="6537"/>
                  </a:lnTo>
                  <a:lnTo>
                    <a:pt x="824" y="6756"/>
                  </a:lnTo>
                  <a:lnTo>
                    <a:pt x="948" y="6968"/>
                  </a:lnTo>
                  <a:lnTo>
                    <a:pt x="1078" y="7173"/>
                  </a:lnTo>
                  <a:lnTo>
                    <a:pt x="1214" y="7370"/>
                  </a:lnTo>
                  <a:lnTo>
                    <a:pt x="1357" y="7559"/>
                  </a:lnTo>
                  <a:lnTo>
                    <a:pt x="1503" y="7740"/>
                  </a:lnTo>
                  <a:lnTo>
                    <a:pt x="1655" y="7913"/>
                  </a:lnTo>
                  <a:lnTo>
                    <a:pt x="1813" y="8078"/>
                  </a:lnTo>
                  <a:lnTo>
                    <a:pt x="1974" y="8234"/>
                  </a:lnTo>
                  <a:lnTo>
                    <a:pt x="2138" y="8383"/>
                  </a:lnTo>
                  <a:lnTo>
                    <a:pt x="2308" y="8522"/>
                  </a:lnTo>
                  <a:lnTo>
                    <a:pt x="2480" y="8653"/>
                  </a:lnTo>
                  <a:lnTo>
                    <a:pt x="2655" y="8773"/>
                  </a:lnTo>
                  <a:lnTo>
                    <a:pt x="2833" y="8885"/>
                  </a:lnTo>
                  <a:lnTo>
                    <a:pt x="3014" y="8987"/>
                  </a:lnTo>
                  <a:lnTo>
                    <a:pt x="3196" y="9080"/>
                  </a:lnTo>
                  <a:lnTo>
                    <a:pt x="3380" y="9162"/>
                  </a:lnTo>
                  <a:lnTo>
                    <a:pt x="3565" y="9235"/>
                  </a:lnTo>
                  <a:lnTo>
                    <a:pt x="3752" y="9297"/>
                  </a:lnTo>
                  <a:lnTo>
                    <a:pt x="3940" y="9349"/>
                  </a:lnTo>
                  <a:lnTo>
                    <a:pt x="4126" y="9390"/>
                  </a:lnTo>
                  <a:lnTo>
                    <a:pt x="4314" y="9420"/>
                  </a:lnTo>
                  <a:lnTo>
                    <a:pt x="4501" y="9439"/>
                  </a:lnTo>
                  <a:lnTo>
                    <a:pt x="4688" y="9447"/>
                  </a:lnTo>
                  <a:lnTo>
                    <a:pt x="4874" y="9443"/>
                  </a:lnTo>
                  <a:lnTo>
                    <a:pt x="5058" y="9428"/>
                  </a:lnTo>
                  <a:lnTo>
                    <a:pt x="5241" y="9401"/>
                  </a:lnTo>
                  <a:lnTo>
                    <a:pt x="5421" y="9362"/>
                  </a:lnTo>
                  <a:lnTo>
                    <a:pt x="5599" y="9310"/>
                  </a:lnTo>
                  <a:lnTo>
                    <a:pt x="5775" y="9246"/>
                  </a:lnTo>
                  <a:lnTo>
                    <a:pt x="5862" y="9209"/>
                  </a:lnTo>
                  <a:lnTo>
                    <a:pt x="5947" y="9170"/>
                  </a:lnTo>
                  <a:lnTo>
                    <a:pt x="6113" y="9083"/>
                  </a:lnTo>
                  <a:lnTo>
                    <a:pt x="6270" y="8986"/>
                  </a:lnTo>
                  <a:lnTo>
                    <a:pt x="6422" y="8878"/>
                  </a:lnTo>
                  <a:lnTo>
                    <a:pt x="6564" y="8762"/>
                  </a:lnTo>
                  <a:lnTo>
                    <a:pt x="6699" y="8636"/>
                  </a:lnTo>
                  <a:lnTo>
                    <a:pt x="6828" y="8501"/>
                  </a:lnTo>
                  <a:lnTo>
                    <a:pt x="6947" y="8358"/>
                  </a:lnTo>
                  <a:lnTo>
                    <a:pt x="7060" y="8207"/>
                  </a:lnTo>
                  <a:lnTo>
                    <a:pt x="7163" y="8049"/>
                  </a:lnTo>
                  <a:lnTo>
                    <a:pt x="7259" y="7881"/>
                  </a:lnTo>
                  <a:lnTo>
                    <a:pt x="7347" y="7709"/>
                  </a:lnTo>
                  <a:lnTo>
                    <a:pt x="7426" y="7529"/>
                  </a:lnTo>
                  <a:lnTo>
                    <a:pt x="7498" y="7344"/>
                  </a:lnTo>
                  <a:lnTo>
                    <a:pt x="7561" y="7152"/>
                  </a:lnTo>
                  <a:lnTo>
                    <a:pt x="7616" y="6955"/>
                  </a:lnTo>
                  <a:lnTo>
                    <a:pt x="7661" y="6753"/>
                  </a:lnTo>
                  <a:lnTo>
                    <a:pt x="7699" y="6545"/>
                  </a:lnTo>
                  <a:lnTo>
                    <a:pt x="7727" y="6334"/>
                  </a:lnTo>
                  <a:lnTo>
                    <a:pt x="7747" y="6119"/>
                  </a:lnTo>
                  <a:lnTo>
                    <a:pt x="7757" y="5900"/>
                  </a:lnTo>
                  <a:lnTo>
                    <a:pt x="7759" y="5678"/>
                  </a:lnTo>
                  <a:lnTo>
                    <a:pt x="7752" y="5454"/>
                  </a:lnTo>
                  <a:lnTo>
                    <a:pt x="7735" y="5227"/>
                  </a:lnTo>
                  <a:lnTo>
                    <a:pt x="7710" y="4998"/>
                  </a:lnTo>
                  <a:lnTo>
                    <a:pt x="7675" y="4767"/>
                  </a:lnTo>
                  <a:lnTo>
                    <a:pt x="7630" y="4534"/>
                  </a:lnTo>
                  <a:lnTo>
                    <a:pt x="7577" y="4300"/>
                  </a:lnTo>
                  <a:lnTo>
                    <a:pt x="7513" y="4067"/>
                  </a:lnTo>
                  <a:lnTo>
                    <a:pt x="7439" y="3834"/>
                  </a:lnTo>
                  <a:lnTo>
                    <a:pt x="7356" y="3599"/>
                  </a:lnTo>
                  <a:lnTo>
                    <a:pt x="7264" y="3366"/>
                  </a:lnTo>
                  <a:lnTo>
                    <a:pt x="7214" y="3250"/>
                  </a:lnTo>
                  <a:lnTo>
                    <a:pt x="7162" y="3135"/>
                  </a:lnTo>
                  <a:lnTo>
                    <a:pt x="7052" y="2910"/>
                  </a:lnTo>
                  <a:lnTo>
                    <a:pt x="6935" y="2690"/>
                  </a:lnTo>
                  <a:lnTo>
                    <a:pt x="6811" y="2479"/>
                  </a:lnTo>
                  <a:lnTo>
                    <a:pt x="6681" y="2274"/>
                  </a:lnTo>
                  <a:lnTo>
                    <a:pt x="6545" y="2077"/>
                  </a:lnTo>
                  <a:lnTo>
                    <a:pt x="6402" y="1888"/>
                  </a:lnTo>
                  <a:lnTo>
                    <a:pt x="6256" y="1707"/>
                  </a:lnTo>
                  <a:lnTo>
                    <a:pt x="6103" y="1533"/>
                  </a:lnTo>
                  <a:lnTo>
                    <a:pt x="5946" y="1368"/>
                  </a:lnTo>
                  <a:lnTo>
                    <a:pt x="5785" y="1212"/>
                  </a:lnTo>
                  <a:lnTo>
                    <a:pt x="5621" y="1064"/>
                  </a:lnTo>
                  <a:lnTo>
                    <a:pt x="5451" y="925"/>
                  </a:lnTo>
                  <a:lnTo>
                    <a:pt x="5279" y="794"/>
                  </a:lnTo>
                  <a:lnTo>
                    <a:pt x="5104" y="674"/>
                  </a:lnTo>
                  <a:lnTo>
                    <a:pt x="4926" y="561"/>
                  </a:lnTo>
                  <a:lnTo>
                    <a:pt x="4745" y="459"/>
                  </a:lnTo>
                  <a:lnTo>
                    <a:pt x="4563" y="367"/>
                  </a:lnTo>
                  <a:lnTo>
                    <a:pt x="4379" y="284"/>
                  </a:lnTo>
                  <a:lnTo>
                    <a:pt x="4194" y="211"/>
                  </a:lnTo>
                  <a:lnTo>
                    <a:pt x="4007" y="150"/>
                  </a:lnTo>
                  <a:lnTo>
                    <a:pt x="3819" y="98"/>
                  </a:lnTo>
                  <a:lnTo>
                    <a:pt x="3633" y="57"/>
                  </a:lnTo>
                  <a:lnTo>
                    <a:pt x="3445" y="27"/>
                  </a:lnTo>
                  <a:lnTo>
                    <a:pt x="3258" y="7"/>
                  </a:lnTo>
                  <a:lnTo>
                    <a:pt x="3071" y="0"/>
                  </a:lnTo>
                  <a:lnTo>
                    <a:pt x="2885" y="4"/>
                  </a:lnTo>
                  <a:lnTo>
                    <a:pt x="2701" y="19"/>
                  </a:lnTo>
                  <a:lnTo>
                    <a:pt x="2518" y="46"/>
                  </a:lnTo>
                  <a:lnTo>
                    <a:pt x="2338" y="85"/>
                  </a:lnTo>
                  <a:lnTo>
                    <a:pt x="2160" y="136"/>
                  </a:lnTo>
                  <a:lnTo>
                    <a:pt x="1984" y="201"/>
                  </a:lnTo>
                  <a:lnTo>
                    <a:pt x="1897"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0"/>
            <p:cNvSpPr>
              <a:spLocks/>
            </p:cNvSpPr>
            <p:nvPr/>
          </p:nvSpPr>
          <p:spPr bwMode="auto">
            <a:xfrm>
              <a:off x="4600575" y="1016000"/>
              <a:ext cx="2627313" cy="3198813"/>
            </a:xfrm>
            <a:custGeom>
              <a:avLst/>
              <a:gdLst>
                <a:gd name="T0" fmla="*/ 1842 w 6619"/>
                <a:gd name="T1" fmla="*/ 116 h 8061"/>
                <a:gd name="T2" fmla="*/ 2303 w 6619"/>
                <a:gd name="T3" fmla="*/ 16 h 8061"/>
                <a:gd name="T4" fmla="*/ 2777 w 6619"/>
                <a:gd name="T5" fmla="*/ 7 h 8061"/>
                <a:gd name="T6" fmla="*/ 3257 w 6619"/>
                <a:gd name="T7" fmla="*/ 84 h 8061"/>
                <a:gd name="T8" fmla="*/ 3735 w 6619"/>
                <a:gd name="T9" fmla="*/ 244 h 8061"/>
                <a:gd name="T10" fmla="*/ 4202 w 6619"/>
                <a:gd name="T11" fmla="*/ 480 h 8061"/>
                <a:gd name="T12" fmla="*/ 4650 w 6619"/>
                <a:gd name="T13" fmla="*/ 791 h 8061"/>
                <a:gd name="T14" fmla="*/ 5074 w 6619"/>
                <a:gd name="T15" fmla="*/ 1169 h 8061"/>
                <a:gd name="T16" fmla="*/ 5463 w 6619"/>
                <a:gd name="T17" fmla="*/ 1613 h 8061"/>
                <a:gd name="T18" fmla="*/ 5812 w 6619"/>
                <a:gd name="T19" fmla="*/ 2115 h 8061"/>
                <a:gd name="T20" fmla="*/ 6111 w 6619"/>
                <a:gd name="T21" fmla="*/ 2674 h 8061"/>
                <a:gd name="T22" fmla="*/ 6277 w 6619"/>
                <a:gd name="T23" fmla="*/ 3071 h 8061"/>
                <a:gd name="T24" fmla="*/ 6464 w 6619"/>
                <a:gd name="T25" fmla="*/ 3669 h 8061"/>
                <a:gd name="T26" fmla="*/ 6578 w 6619"/>
                <a:gd name="T27" fmla="*/ 4263 h 8061"/>
                <a:gd name="T28" fmla="*/ 6619 w 6619"/>
                <a:gd name="T29" fmla="*/ 4844 h 8061"/>
                <a:gd name="T30" fmla="*/ 6592 w 6619"/>
                <a:gd name="T31" fmla="*/ 5404 h 8061"/>
                <a:gd name="T32" fmla="*/ 6496 w 6619"/>
                <a:gd name="T33" fmla="*/ 5934 h 8061"/>
                <a:gd name="T34" fmla="*/ 6335 w 6619"/>
                <a:gd name="T35" fmla="*/ 6424 h 8061"/>
                <a:gd name="T36" fmla="*/ 6110 w 6619"/>
                <a:gd name="T37" fmla="*/ 6867 h 8061"/>
                <a:gd name="T38" fmla="*/ 5823 w 6619"/>
                <a:gd name="T39" fmla="*/ 7255 h 8061"/>
                <a:gd name="T40" fmla="*/ 5477 w 6619"/>
                <a:gd name="T41" fmla="*/ 7577 h 8061"/>
                <a:gd name="T42" fmla="*/ 5074 w 6619"/>
                <a:gd name="T43" fmla="*/ 7825 h 8061"/>
                <a:gd name="T44" fmla="*/ 4777 w 6619"/>
                <a:gd name="T45" fmla="*/ 7944 h 8061"/>
                <a:gd name="T46" fmla="*/ 4316 w 6619"/>
                <a:gd name="T47" fmla="*/ 8045 h 8061"/>
                <a:gd name="T48" fmla="*/ 3842 w 6619"/>
                <a:gd name="T49" fmla="*/ 8054 h 8061"/>
                <a:gd name="T50" fmla="*/ 3362 w 6619"/>
                <a:gd name="T51" fmla="*/ 7977 h 8061"/>
                <a:gd name="T52" fmla="*/ 2884 w 6619"/>
                <a:gd name="T53" fmla="*/ 7817 h 8061"/>
                <a:gd name="T54" fmla="*/ 2417 w 6619"/>
                <a:gd name="T55" fmla="*/ 7580 h 8061"/>
                <a:gd name="T56" fmla="*/ 1969 w 6619"/>
                <a:gd name="T57" fmla="*/ 7270 h 8061"/>
                <a:gd name="T58" fmla="*/ 1545 w 6619"/>
                <a:gd name="T59" fmla="*/ 6892 h 8061"/>
                <a:gd name="T60" fmla="*/ 1156 w 6619"/>
                <a:gd name="T61" fmla="*/ 6448 h 8061"/>
                <a:gd name="T62" fmla="*/ 807 w 6619"/>
                <a:gd name="T63" fmla="*/ 5945 h 8061"/>
                <a:gd name="T64" fmla="*/ 508 w 6619"/>
                <a:gd name="T65" fmla="*/ 5386 h 8061"/>
                <a:gd name="T66" fmla="*/ 342 w 6619"/>
                <a:gd name="T67" fmla="*/ 4990 h 8061"/>
                <a:gd name="T68" fmla="*/ 155 w 6619"/>
                <a:gd name="T69" fmla="*/ 4391 h 8061"/>
                <a:gd name="T70" fmla="*/ 41 w 6619"/>
                <a:gd name="T71" fmla="*/ 3798 h 8061"/>
                <a:gd name="T72" fmla="*/ 0 w 6619"/>
                <a:gd name="T73" fmla="*/ 3217 h 8061"/>
                <a:gd name="T74" fmla="*/ 27 w 6619"/>
                <a:gd name="T75" fmla="*/ 2657 h 8061"/>
                <a:gd name="T76" fmla="*/ 123 w 6619"/>
                <a:gd name="T77" fmla="*/ 2127 h 8061"/>
                <a:gd name="T78" fmla="*/ 284 w 6619"/>
                <a:gd name="T79" fmla="*/ 1636 h 8061"/>
                <a:gd name="T80" fmla="*/ 509 w 6619"/>
                <a:gd name="T81" fmla="*/ 1193 h 8061"/>
                <a:gd name="T82" fmla="*/ 794 w 6619"/>
                <a:gd name="T83" fmla="*/ 806 h 8061"/>
                <a:gd name="T84" fmla="*/ 1140 w 6619"/>
                <a:gd name="T85" fmla="*/ 484 h 8061"/>
                <a:gd name="T86" fmla="*/ 1545 w 6619"/>
                <a:gd name="T87" fmla="*/ 235 h 80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19" h="8061">
                  <a:moveTo>
                    <a:pt x="1617" y="202"/>
                  </a:moveTo>
                  <a:lnTo>
                    <a:pt x="1691" y="170"/>
                  </a:lnTo>
                  <a:lnTo>
                    <a:pt x="1842" y="116"/>
                  </a:lnTo>
                  <a:lnTo>
                    <a:pt x="1993" y="73"/>
                  </a:lnTo>
                  <a:lnTo>
                    <a:pt x="2148" y="39"/>
                  </a:lnTo>
                  <a:lnTo>
                    <a:pt x="2303" y="16"/>
                  </a:lnTo>
                  <a:lnTo>
                    <a:pt x="2460" y="3"/>
                  </a:lnTo>
                  <a:lnTo>
                    <a:pt x="2618" y="0"/>
                  </a:lnTo>
                  <a:lnTo>
                    <a:pt x="2777" y="7"/>
                  </a:lnTo>
                  <a:lnTo>
                    <a:pt x="2937" y="23"/>
                  </a:lnTo>
                  <a:lnTo>
                    <a:pt x="3098" y="49"/>
                  </a:lnTo>
                  <a:lnTo>
                    <a:pt x="3257" y="84"/>
                  </a:lnTo>
                  <a:lnTo>
                    <a:pt x="3418" y="128"/>
                  </a:lnTo>
                  <a:lnTo>
                    <a:pt x="3577" y="182"/>
                  </a:lnTo>
                  <a:lnTo>
                    <a:pt x="3735" y="244"/>
                  </a:lnTo>
                  <a:lnTo>
                    <a:pt x="3892" y="314"/>
                  </a:lnTo>
                  <a:lnTo>
                    <a:pt x="4048" y="393"/>
                  </a:lnTo>
                  <a:lnTo>
                    <a:pt x="4202" y="480"/>
                  </a:lnTo>
                  <a:lnTo>
                    <a:pt x="4354" y="576"/>
                  </a:lnTo>
                  <a:lnTo>
                    <a:pt x="4504" y="679"/>
                  </a:lnTo>
                  <a:lnTo>
                    <a:pt x="4650" y="791"/>
                  </a:lnTo>
                  <a:lnTo>
                    <a:pt x="4796" y="909"/>
                  </a:lnTo>
                  <a:lnTo>
                    <a:pt x="4937" y="1036"/>
                  </a:lnTo>
                  <a:lnTo>
                    <a:pt x="5074" y="1169"/>
                  </a:lnTo>
                  <a:lnTo>
                    <a:pt x="5208" y="1311"/>
                  </a:lnTo>
                  <a:lnTo>
                    <a:pt x="5337" y="1458"/>
                  </a:lnTo>
                  <a:lnTo>
                    <a:pt x="5463" y="1613"/>
                  </a:lnTo>
                  <a:lnTo>
                    <a:pt x="5585" y="1773"/>
                  </a:lnTo>
                  <a:lnTo>
                    <a:pt x="5700" y="1942"/>
                  </a:lnTo>
                  <a:lnTo>
                    <a:pt x="5812" y="2115"/>
                  </a:lnTo>
                  <a:lnTo>
                    <a:pt x="5917" y="2296"/>
                  </a:lnTo>
                  <a:lnTo>
                    <a:pt x="6016" y="2482"/>
                  </a:lnTo>
                  <a:lnTo>
                    <a:pt x="6111" y="2674"/>
                  </a:lnTo>
                  <a:lnTo>
                    <a:pt x="6155" y="2773"/>
                  </a:lnTo>
                  <a:lnTo>
                    <a:pt x="6198" y="2872"/>
                  </a:lnTo>
                  <a:lnTo>
                    <a:pt x="6277" y="3071"/>
                  </a:lnTo>
                  <a:lnTo>
                    <a:pt x="6347" y="3270"/>
                  </a:lnTo>
                  <a:lnTo>
                    <a:pt x="6411" y="3470"/>
                  </a:lnTo>
                  <a:lnTo>
                    <a:pt x="6464" y="3669"/>
                  </a:lnTo>
                  <a:lnTo>
                    <a:pt x="6510" y="3868"/>
                  </a:lnTo>
                  <a:lnTo>
                    <a:pt x="6548" y="4066"/>
                  </a:lnTo>
                  <a:lnTo>
                    <a:pt x="6578" y="4263"/>
                  </a:lnTo>
                  <a:lnTo>
                    <a:pt x="6598" y="4459"/>
                  </a:lnTo>
                  <a:lnTo>
                    <a:pt x="6613" y="4652"/>
                  </a:lnTo>
                  <a:lnTo>
                    <a:pt x="6619" y="4844"/>
                  </a:lnTo>
                  <a:lnTo>
                    <a:pt x="6618" y="5033"/>
                  </a:lnTo>
                  <a:lnTo>
                    <a:pt x="6609" y="5220"/>
                  </a:lnTo>
                  <a:lnTo>
                    <a:pt x="6592" y="5404"/>
                  </a:lnTo>
                  <a:lnTo>
                    <a:pt x="6567" y="5584"/>
                  </a:lnTo>
                  <a:lnTo>
                    <a:pt x="6535" y="5761"/>
                  </a:lnTo>
                  <a:lnTo>
                    <a:pt x="6496" y="5934"/>
                  </a:lnTo>
                  <a:lnTo>
                    <a:pt x="6449" y="6102"/>
                  </a:lnTo>
                  <a:lnTo>
                    <a:pt x="6396" y="6266"/>
                  </a:lnTo>
                  <a:lnTo>
                    <a:pt x="6335" y="6424"/>
                  </a:lnTo>
                  <a:lnTo>
                    <a:pt x="6267" y="6578"/>
                  </a:lnTo>
                  <a:lnTo>
                    <a:pt x="6193" y="6726"/>
                  </a:lnTo>
                  <a:lnTo>
                    <a:pt x="6110" y="6867"/>
                  </a:lnTo>
                  <a:lnTo>
                    <a:pt x="6022" y="7003"/>
                  </a:lnTo>
                  <a:lnTo>
                    <a:pt x="5926" y="7133"/>
                  </a:lnTo>
                  <a:lnTo>
                    <a:pt x="5823" y="7255"/>
                  </a:lnTo>
                  <a:lnTo>
                    <a:pt x="5716" y="7370"/>
                  </a:lnTo>
                  <a:lnTo>
                    <a:pt x="5600" y="7478"/>
                  </a:lnTo>
                  <a:lnTo>
                    <a:pt x="5477" y="7577"/>
                  </a:lnTo>
                  <a:lnTo>
                    <a:pt x="5349" y="7668"/>
                  </a:lnTo>
                  <a:lnTo>
                    <a:pt x="5215" y="7751"/>
                  </a:lnTo>
                  <a:lnTo>
                    <a:pt x="5074" y="7825"/>
                  </a:lnTo>
                  <a:lnTo>
                    <a:pt x="5002" y="7859"/>
                  </a:lnTo>
                  <a:lnTo>
                    <a:pt x="4928" y="7891"/>
                  </a:lnTo>
                  <a:lnTo>
                    <a:pt x="4777" y="7944"/>
                  </a:lnTo>
                  <a:lnTo>
                    <a:pt x="4626" y="7988"/>
                  </a:lnTo>
                  <a:lnTo>
                    <a:pt x="4472" y="8022"/>
                  </a:lnTo>
                  <a:lnTo>
                    <a:pt x="4316" y="8045"/>
                  </a:lnTo>
                  <a:lnTo>
                    <a:pt x="4159" y="8057"/>
                  </a:lnTo>
                  <a:lnTo>
                    <a:pt x="4001" y="8061"/>
                  </a:lnTo>
                  <a:lnTo>
                    <a:pt x="3842" y="8054"/>
                  </a:lnTo>
                  <a:lnTo>
                    <a:pt x="3682" y="8037"/>
                  </a:lnTo>
                  <a:lnTo>
                    <a:pt x="3521" y="8012"/>
                  </a:lnTo>
                  <a:lnTo>
                    <a:pt x="3362" y="7977"/>
                  </a:lnTo>
                  <a:lnTo>
                    <a:pt x="3201" y="7932"/>
                  </a:lnTo>
                  <a:lnTo>
                    <a:pt x="3042" y="7879"/>
                  </a:lnTo>
                  <a:lnTo>
                    <a:pt x="2884" y="7817"/>
                  </a:lnTo>
                  <a:lnTo>
                    <a:pt x="2727" y="7747"/>
                  </a:lnTo>
                  <a:lnTo>
                    <a:pt x="2571" y="7668"/>
                  </a:lnTo>
                  <a:lnTo>
                    <a:pt x="2417" y="7580"/>
                  </a:lnTo>
                  <a:lnTo>
                    <a:pt x="2265" y="7485"/>
                  </a:lnTo>
                  <a:lnTo>
                    <a:pt x="2115" y="7382"/>
                  </a:lnTo>
                  <a:lnTo>
                    <a:pt x="1969" y="7270"/>
                  </a:lnTo>
                  <a:lnTo>
                    <a:pt x="1824" y="7152"/>
                  </a:lnTo>
                  <a:lnTo>
                    <a:pt x="1682" y="7025"/>
                  </a:lnTo>
                  <a:lnTo>
                    <a:pt x="1545" y="6892"/>
                  </a:lnTo>
                  <a:lnTo>
                    <a:pt x="1411" y="6750"/>
                  </a:lnTo>
                  <a:lnTo>
                    <a:pt x="1282" y="6603"/>
                  </a:lnTo>
                  <a:lnTo>
                    <a:pt x="1156" y="6448"/>
                  </a:lnTo>
                  <a:lnTo>
                    <a:pt x="1034" y="6286"/>
                  </a:lnTo>
                  <a:lnTo>
                    <a:pt x="919" y="6119"/>
                  </a:lnTo>
                  <a:lnTo>
                    <a:pt x="807" y="5945"/>
                  </a:lnTo>
                  <a:lnTo>
                    <a:pt x="702" y="5764"/>
                  </a:lnTo>
                  <a:lnTo>
                    <a:pt x="603" y="5579"/>
                  </a:lnTo>
                  <a:lnTo>
                    <a:pt x="508" y="5386"/>
                  </a:lnTo>
                  <a:lnTo>
                    <a:pt x="464" y="5287"/>
                  </a:lnTo>
                  <a:lnTo>
                    <a:pt x="421" y="5189"/>
                  </a:lnTo>
                  <a:lnTo>
                    <a:pt x="342" y="4990"/>
                  </a:lnTo>
                  <a:lnTo>
                    <a:pt x="272" y="4791"/>
                  </a:lnTo>
                  <a:lnTo>
                    <a:pt x="210" y="4591"/>
                  </a:lnTo>
                  <a:lnTo>
                    <a:pt x="155" y="4391"/>
                  </a:lnTo>
                  <a:lnTo>
                    <a:pt x="109" y="4193"/>
                  </a:lnTo>
                  <a:lnTo>
                    <a:pt x="71" y="3995"/>
                  </a:lnTo>
                  <a:lnTo>
                    <a:pt x="41" y="3798"/>
                  </a:lnTo>
                  <a:lnTo>
                    <a:pt x="21" y="3602"/>
                  </a:lnTo>
                  <a:lnTo>
                    <a:pt x="6" y="3408"/>
                  </a:lnTo>
                  <a:lnTo>
                    <a:pt x="0" y="3217"/>
                  </a:lnTo>
                  <a:lnTo>
                    <a:pt x="1" y="3027"/>
                  </a:lnTo>
                  <a:lnTo>
                    <a:pt x="10" y="2840"/>
                  </a:lnTo>
                  <a:lnTo>
                    <a:pt x="27" y="2657"/>
                  </a:lnTo>
                  <a:lnTo>
                    <a:pt x="52" y="2476"/>
                  </a:lnTo>
                  <a:lnTo>
                    <a:pt x="84" y="2299"/>
                  </a:lnTo>
                  <a:lnTo>
                    <a:pt x="123" y="2127"/>
                  </a:lnTo>
                  <a:lnTo>
                    <a:pt x="170" y="1959"/>
                  </a:lnTo>
                  <a:lnTo>
                    <a:pt x="223" y="1795"/>
                  </a:lnTo>
                  <a:lnTo>
                    <a:pt x="284" y="1636"/>
                  </a:lnTo>
                  <a:lnTo>
                    <a:pt x="352" y="1483"/>
                  </a:lnTo>
                  <a:lnTo>
                    <a:pt x="426" y="1335"/>
                  </a:lnTo>
                  <a:lnTo>
                    <a:pt x="509" y="1193"/>
                  </a:lnTo>
                  <a:lnTo>
                    <a:pt x="597" y="1058"/>
                  </a:lnTo>
                  <a:lnTo>
                    <a:pt x="693" y="928"/>
                  </a:lnTo>
                  <a:lnTo>
                    <a:pt x="794" y="806"/>
                  </a:lnTo>
                  <a:lnTo>
                    <a:pt x="903" y="691"/>
                  </a:lnTo>
                  <a:lnTo>
                    <a:pt x="1019" y="583"/>
                  </a:lnTo>
                  <a:lnTo>
                    <a:pt x="1140" y="484"/>
                  </a:lnTo>
                  <a:lnTo>
                    <a:pt x="1269" y="393"/>
                  </a:lnTo>
                  <a:lnTo>
                    <a:pt x="1404" y="310"/>
                  </a:lnTo>
                  <a:lnTo>
                    <a:pt x="1545" y="235"/>
                  </a:lnTo>
                  <a:lnTo>
                    <a:pt x="1617" y="202"/>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1"/>
            <p:cNvSpPr>
              <a:spLocks/>
            </p:cNvSpPr>
            <p:nvPr/>
          </p:nvSpPr>
          <p:spPr bwMode="auto">
            <a:xfrm>
              <a:off x="4846638" y="1231900"/>
              <a:ext cx="2220913" cy="2705100"/>
            </a:xfrm>
            <a:custGeom>
              <a:avLst/>
              <a:gdLst>
                <a:gd name="T0" fmla="*/ 1188 w 5598"/>
                <a:gd name="T1" fmla="*/ 263 h 6817"/>
                <a:gd name="T2" fmla="*/ 862 w 5598"/>
                <a:gd name="T3" fmla="*/ 495 h 6817"/>
                <a:gd name="T4" fmla="*/ 586 w 5598"/>
                <a:gd name="T5" fmla="*/ 786 h 6817"/>
                <a:gd name="T6" fmla="*/ 361 w 5598"/>
                <a:gd name="T7" fmla="*/ 1129 h 6817"/>
                <a:gd name="T8" fmla="*/ 188 w 5598"/>
                <a:gd name="T9" fmla="*/ 1518 h 6817"/>
                <a:gd name="T10" fmla="*/ 70 w 5598"/>
                <a:gd name="T11" fmla="*/ 1944 h 6817"/>
                <a:gd name="T12" fmla="*/ 9 w 5598"/>
                <a:gd name="T13" fmla="*/ 2402 h 6817"/>
                <a:gd name="T14" fmla="*/ 6 w 5598"/>
                <a:gd name="T15" fmla="*/ 2882 h 6817"/>
                <a:gd name="T16" fmla="*/ 61 w 5598"/>
                <a:gd name="T17" fmla="*/ 3378 h 6817"/>
                <a:gd name="T18" fmla="*/ 178 w 5598"/>
                <a:gd name="T19" fmla="*/ 3882 h 6817"/>
                <a:gd name="T20" fmla="*/ 357 w 5598"/>
                <a:gd name="T21" fmla="*/ 4388 h 6817"/>
                <a:gd name="T22" fmla="*/ 510 w 5598"/>
                <a:gd name="T23" fmla="*/ 4718 h 6817"/>
                <a:gd name="T24" fmla="*/ 778 w 5598"/>
                <a:gd name="T25" fmla="*/ 5176 h 6817"/>
                <a:gd name="T26" fmla="*/ 1084 w 5598"/>
                <a:gd name="T27" fmla="*/ 5585 h 6817"/>
                <a:gd name="T28" fmla="*/ 1424 w 5598"/>
                <a:gd name="T29" fmla="*/ 5942 h 6817"/>
                <a:gd name="T30" fmla="*/ 1789 w 5598"/>
                <a:gd name="T31" fmla="*/ 6244 h 6817"/>
                <a:gd name="T32" fmla="*/ 2174 w 5598"/>
                <a:gd name="T33" fmla="*/ 6485 h 6817"/>
                <a:gd name="T34" fmla="*/ 2573 w 5598"/>
                <a:gd name="T35" fmla="*/ 6664 h 6817"/>
                <a:gd name="T36" fmla="*/ 2978 w 5598"/>
                <a:gd name="T37" fmla="*/ 6775 h 6817"/>
                <a:gd name="T38" fmla="*/ 3382 w 5598"/>
                <a:gd name="T39" fmla="*/ 6817 h 6817"/>
                <a:gd name="T40" fmla="*/ 3781 w 5598"/>
                <a:gd name="T41" fmla="*/ 6783 h 6817"/>
                <a:gd name="T42" fmla="*/ 4166 w 5598"/>
                <a:gd name="T43" fmla="*/ 6671 h 6817"/>
                <a:gd name="T44" fmla="*/ 4410 w 5598"/>
                <a:gd name="T45" fmla="*/ 6555 h 6817"/>
                <a:gd name="T46" fmla="*/ 4736 w 5598"/>
                <a:gd name="T47" fmla="*/ 6323 h 6817"/>
                <a:gd name="T48" fmla="*/ 5013 w 5598"/>
                <a:gd name="T49" fmla="*/ 6031 h 6817"/>
                <a:gd name="T50" fmla="*/ 5237 w 5598"/>
                <a:gd name="T51" fmla="*/ 5688 h 6817"/>
                <a:gd name="T52" fmla="*/ 5409 w 5598"/>
                <a:gd name="T53" fmla="*/ 5299 h 6817"/>
                <a:gd name="T54" fmla="*/ 5527 w 5598"/>
                <a:gd name="T55" fmla="*/ 4872 h 6817"/>
                <a:gd name="T56" fmla="*/ 5589 w 5598"/>
                <a:gd name="T57" fmla="*/ 4415 h 6817"/>
                <a:gd name="T58" fmla="*/ 5593 w 5598"/>
                <a:gd name="T59" fmla="*/ 3935 h 6817"/>
                <a:gd name="T60" fmla="*/ 5537 w 5598"/>
                <a:gd name="T61" fmla="*/ 3440 h 6817"/>
                <a:gd name="T62" fmla="*/ 5421 w 5598"/>
                <a:gd name="T63" fmla="*/ 2935 h 6817"/>
                <a:gd name="T64" fmla="*/ 5241 w 5598"/>
                <a:gd name="T65" fmla="*/ 2429 h 6817"/>
                <a:gd name="T66" fmla="*/ 5088 w 5598"/>
                <a:gd name="T67" fmla="*/ 2100 h 6817"/>
                <a:gd name="T68" fmla="*/ 4819 w 5598"/>
                <a:gd name="T69" fmla="*/ 1641 h 6817"/>
                <a:gd name="T70" fmla="*/ 4514 w 5598"/>
                <a:gd name="T71" fmla="*/ 1233 h 6817"/>
                <a:gd name="T72" fmla="*/ 4174 w 5598"/>
                <a:gd name="T73" fmla="*/ 875 h 6817"/>
                <a:gd name="T74" fmla="*/ 3808 w 5598"/>
                <a:gd name="T75" fmla="*/ 574 h 6817"/>
                <a:gd name="T76" fmla="*/ 3423 w 5598"/>
                <a:gd name="T77" fmla="*/ 332 h 6817"/>
                <a:gd name="T78" fmla="*/ 3026 w 5598"/>
                <a:gd name="T79" fmla="*/ 153 h 6817"/>
                <a:gd name="T80" fmla="*/ 2620 w 5598"/>
                <a:gd name="T81" fmla="*/ 42 h 6817"/>
                <a:gd name="T82" fmla="*/ 2215 w 5598"/>
                <a:gd name="T83" fmla="*/ 0 h 6817"/>
                <a:gd name="T84" fmla="*/ 1818 w 5598"/>
                <a:gd name="T85" fmla="*/ 34 h 6817"/>
                <a:gd name="T86" fmla="*/ 1431 w 5598"/>
                <a:gd name="T87" fmla="*/ 145 h 68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98" h="6817">
                  <a:moveTo>
                    <a:pt x="1369" y="173"/>
                  </a:moveTo>
                  <a:lnTo>
                    <a:pt x="1307" y="200"/>
                  </a:lnTo>
                  <a:lnTo>
                    <a:pt x="1188" y="263"/>
                  </a:lnTo>
                  <a:lnTo>
                    <a:pt x="1074" y="333"/>
                  </a:lnTo>
                  <a:lnTo>
                    <a:pt x="965" y="411"/>
                  </a:lnTo>
                  <a:lnTo>
                    <a:pt x="862" y="495"/>
                  </a:lnTo>
                  <a:lnTo>
                    <a:pt x="764" y="586"/>
                  </a:lnTo>
                  <a:lnTo>
                    <a:pt x="672" y="683"/>
                  </a:lnTo>
                  <a:lnTo>
                    <a:pt x="586" y="786"/>
                  </a:lnTo>
                  <a:lnTo>
                    <a:pt x="505" y="895"/>
                  </a:lnTo>
                  <a:lnTo>
                    <a:pt x="429" y="1010"/>
                  </a:lnTo>
                  <a:lnTo>
                    <a:pt x="361" y="1129"/>
                  </a:lnTo>
                  <a:lnTo>
                    <a:pt x="297" y="1255"/>
                  </a:lnTo>
                  <a:lnTo>
                    <a:pt x="240" y="1384"/>
                  </a:lnTo>
                  <a:lnTo>
                    <a:pt x="188" y="1518"/>
                  </a:lnTo>
                  <a:lnTo>
                    <a:pt x="143" y="1657"/>
                  </a:lnTo>
                  <a:lnTo>
                    <a:pt x="104" y="1799"/>
                  </a:lnTo>
                  <a:lnTo>
                    <a:pt x="70" y="1944"/>
                  </a:lnTo>
                  <a:lnTo>
                    <a:pt x="44" y="2093"/>
                  </a:lnTo>
                  <a:lnTo>
                    <a:pt x="24" y="2246"/>
                  </a:lnTo>
                  <a:lnTo>
                    <a:pt x="9" y="2402"/>
                  </a:lnTo>
                  <a:lnTo>
                    <a:pt x="2" y="2560"/>
                  </a:lnTo>
                  <a:lnTo>
                    <a:pt x="0" y="2720"/>
                  </a:lnTo>
                  <a:lnTo>
                    <a:pt x="6" y="2882"/>
                  </a:lnTo>
                  <a:lnTo>
                    <a:pt x="17" y="3046"/>
                  </a:lnTo>
                  <a:lnTo>
                    <a:pt x="35" y="3211"/>
                  </a:lnTo>
                  <a:lnTo>
                    <a:pt x="61" y="3378"/>
                  </a:lnTo>
                  <a:lnTo>
                    <a:pt x="92" y="3545"/>
                  </a:lnTo>
                  <a:lnTo>
                    <a:pt x="131" y="3714"/>
                  </a:lnTo>
                  <a:lnTo>
                    <a:pt x="178" y="3882"/>
                  </a:lnTo>
                  <a:lnTo>
                    <a:pt x="230" y="4051"/>
                  </a:lnTo>
                  <a:lnTo>
                    <a:pt x="291" y="4219"/>
                  </a:lnTo>
                  <a:lnTo>
                    <a:pt x="357" y="4388"/>
                  </a:lnTo>
                  <a:lnTo>
                    <a:pt x="393" y="4472"/>
                  </a:lnTo>
                  <a:lnTo>
                    <a:pt x="431" y="4555"/>
                  </a:lnTo>
                  <a:lnTo>
                    <a:pt x="510" y="4718"/>
                  </a:lnTo>
                  <a:lnTo>
                    <a:pt x="595" y="4875"/>
                  </a:lnTo>
                  <a:lnTo>
                    <a:pt x="683" y="5028"/>
                  </a:lnTo>
                  <a:lnTo>
                    <a:pt x="778" y="5176"/>
                  </a:lnTo>
                  <a:lnTo>
                    <a:pt x="877" y="5317"/>
                  </a:lnTo>
                  <a:lnTo>
                    <a:pt x="978" y="5454"/>
                  </a:lnTo>
                  <a:lnTo>
                    <a:pt x="1084" y="5585"/>
                  </a:lnTo>
                  <a:lnTo>
                    <a:pt x="1194" y="5710"/>
                  </a:lnTo>
                  <a:lnTo>
                    <a:pt x="1307" y="5829"/>
                  </a:lnTo>
                  <a:lnTo>
                    <a:pt x="1424" y="5942"/>
                  </a:lnTo>
                  <a:lnTo>
                    <a:pt x="1543" y="6049"/>
                  </a:lnTo>
                  <a:lnTo>
                    <a:pt x="1665" y="6149"/>
                  </a:lnTo>
                  <a:lnTo>
                    <a:pt x="1789" y="6244"/>
                  </a:lnTo>
                  <a:lnTo>
                    <a:pt x="1916" y="6331"/>
                  </a:lnTo>
                  <a:lnTo>
                    <a:pt x="2044" y="6411"/>
                  </a:lnTo>
                  <a:lnTo>
                    <a:pt x="2174" y="6485"/>
                  </a:lnTo>
                  <a:lnTo>
                    <a:pt x="2306" y="6552"/>
                  </a:lnTo>
                  <a:lnTo>
                    <a:pt x="2438" y="6612"/>
                  </a:lnTo>
                  <a:lnTo>
                    <a:pt x="2573" y="6664"/>
                  </a:lnTo>
                  <a:lnTo>
                    <a:pt x="2707" y="6709"/>
                  </a:lnTo>
                  <a:lnTo>
                    <a:pt x="2842" y="6745"/>
                  </a:lnTo>
                  <a:lnTo>
                    <a:pt x="2978" y="6775"/>
                  </a:lnTo>
                  <a:lnTo>
                    <a:pt x="3112" y="6797"/>
                  </a:lnTo>
                  <a:lnTo>
                    <a:pt x="3247" y="6810"/>
                  </a:lnTo>
                  <a:lnTo>
                    <a:pt x="3382" y="6817"/>
                  </a:lnTo>
                  <a:lnTo>
                    <a:pt x="3517" y="6814"/>
                  </a:lnTo>
                  <a:lnTo>
                    <a:pt x="3649" y="6802"/>
                  </a:lnTo>
                  <a:lnTo>
                    <a:pt x="3781" y="6783"/>
                  </a:lnTo>
                  <a:lnTo>
                    <a:pt x="3911" y="6754"/>
                  </a:lnTo>
                  <a:lnTo>
                    <a:pt x="4040" y="6718"/>
                  </a:lnTo>
                  <a:lnTo>
                    <a:pt x="4166" y="6671"/>
                  </a:lnTo>
                  <a:lnTo>
                    <a:pt x="4228" y="6645"/>
                  </a:lnTo>
                  <a:lnTo>
                    <a:pt x="4291" y="6617"/>
                  </a:lnTo>
                  <a:lnTo>
                    <a:pt x="4410" y="6555"/>
                  </a:lnTo>
                  <a:lnTo>
                    <a:pt x="4524" y="6483"/>
                  </a:lnTo>
                  <a:lnTo>
                    <a:pt x="4633" y="6407"/>
                  </a:lnTo>
                  <a:lnTo>
                    <a:pt x="4736" y="6323"/>
                  </a:lnTo>
                  <a:lnTo>
                    <a:pt x="4834" y="6232"/>
                  </a:lnTo>
                  <a:lnTo>
                    <a:pt x="4926" y="6135"/>
                  </a:lnTo>
                  <a:lnTo>
                    <a:pt x="5013" y="6031"/>
                  </a:lnTo>
                  <a:lnTo>
                    <a:pt x="5093" y="5922"/>
                  </a:lnTo>
                  <a:lnTo>
                    <a:pt x="5168" y="5807"/>
                  </a:lnTo>
                  <a:lnTo>
                    <a:pt x="5237" y="5688"/>
                  </a:lnTo>
                  <a:lnTo>
                    <a:pt x="5300" y="5562"/>
                  </a:lnTo>
                  <a:lnTo>
                    <a:pt x="5357" y="5432"/>
                  </a:lnTo>
                  <a:lnTo>
                    <a:pt x="5409" y="5299"/>
                  </a:lnTo>
                  <a:lnTo>
                    <a:pt x="5455" y="5160"/>
                  </a:lnTo>
                  <a:lnTo>
                    <a:pt x="5493" y="5019"/>
                  </a:lnTo>
                  <a:lnTo>
                    <a:pt x="5527" y="4872"/>
                  </a:lnTo>
                  <a:lnTo>
                    <a:pt x="5554" y="4723"/>
                  </a:lnTo>
                  <a:lnTo>
                    <a:pt x="5575" y="4570"/>
                  </a:lnTo>
                  <a:lnTo>
                    <a:pt x="5589" y="4415"/>
                  </a:lnTo>
                  <a:lnTo>
                    <a:pt x="5597" y="4258"/>
                  </a:lnTo>
                  <a:lnTo>
                    <a:pt x="5598" y="4097"/>
                  </a:lnTo>
                  <a:lnTo>
                    <a:pt x="5593" y="3935"/>
                  </a:lnTo>
                  <a:lnTo>
                    <a:pt x="5580" y="3772"/>
                  </a:lnTo>
                  <a:lnTo>
                    <a:pt x="5562" y="3606"/>
                  </a:lnTo>
                  <a:lnTo>
                    <a:pt x="5537" y="3440"/>
                  </a:lnTo>
                  <a:lnTo>
                    <a:pt x="5505" y="3272"/>
                  </a:lnTo>
                  <a:lnTo>
                    <a:pt x="5466" y="3103"/>
                  </a:lnTo>
                  <a:lnTo>
                    <a:pt x="5421" y="2935"/>
                  </a:lnTo>
                  <a:lnTo>
                    <a:pt x="5368" y="2766"/>
                  </a:lnTo>
                  <a:lnTo>
                    <a:pt x="5308" y="2598"/>
                  </a:lnTo>
                  <a:lnTo>
                    <a:pt x="5241" y="2429"/>
                  </a:lnTo>
                  <a:lnTo>
                    <a:pt x="5204" y="2346"/>
                  </a:lnTo>
                  <a:lnTo>
                    <a:pt x="5167" y="2262"/>
                  </a:lnTo>
                  <a:lnTo>
                    <a:pt x="5088" y="2100"/>
                  </a:lnTo>
                  <a:lnTo>
                    <a:pt x="5003" y="1942"/>
                  </a:lnTo>
                  <a:lnTo>
                    <a:pt x="4914" y="1789"/>
                  </a:lnTo>
                  <a:lnTo>
                    <a:pt x="4819" y="1641"/>
                  </a:lnTo>
                  <a:lnTo>
                    <a:pt x="4722" y="1500"/>
                  </a:lnTo>
                  <a:lnTo>
                    <a:pt x="4620" y="1364"/>
                  </a:lnTo>
                  <a:lnTo>
                    <a:pt x="4514" y="1233"/>
                  </a:lnTo>
                  <a:lnTo>
                    <a:pt x="4403" y="1107"/>
                  </a:lnTo>
                  <a:lnTo>
                    <a:pt x="4291" y="988"/>
                  </a:lnTo>
                  <a:lnTo>
                    <a:pt x="4174" y="875"/>
                  </a:lnTo>
                  <a:lnTo>
                    <a:pt x="4055" y="769"/>
                  </a:lnTo>
                  <a:lnTo>
                    <a:pt x="3933" y="668"/>
                  </a:lnTo>
                  <a:lnTo>
                    <a:pt x="3808" y="574"/>
                  </a:lnTo>
                  <a:lnTo>
                    <a:pt x="3683" y="486"/>
                  </a:lnTo>
                  <a:lnTo>
                    <a:pt x="3553" y="406"/>
                  </a:lnTo>
                  <a:lnTo>
                    <a:pt x="3423" y="332"/>
                  </a:lnTo>
                  <a:lnTo>
                    <a:pt x="3291" y="266"/>
                  </a:lnTo>
                  <a:lnTo>
                    <a:pt x="3159" y="206"/>
                  </a:lnTo>
                  <a:lnTo>
                    <a:pt x="3026" y="153"/>
                  </a:lnTo>
                  <a:lnTo>
                    <a:pt x="2891" y="109"/>
                  </a:lnTo>
                  <a:lnTo>
                    <a:pt x="2756" y="72"/>
                  </a:lnTo>
                  <a:lnTo>
                    <a:pt x="2620" y="42"/>
                  </a:lnTo>
                  <a:lnTo>
                    <a:pt x="2485" y="20"/>
                  </a:lnTo>
                  <a:lnTo>
                    <a:pt x="2350" y="7"/>
                  </a:lnTo>
                  <a:lnTo>
                    <a:pt x="2215" y="0"/>
                  </a:lnTo>
                  <a:lnTo>
                    <a:pt x="2082" y="3"/>
                  </a:lnTo>
                  <a:lnTo>
                    <a:pt x="1948" y="14"/>
                  </a:lnTo>
                  <a:lnTo>
                    <a:pt x="1818" y="34"/>
                  </a:lnTo>
                  <a:lnTo>
                    <a:pt x="1687" y="62"/>
                  </a:lnTo>
                  <a:lnTo>
                    <a:pt x="1558" y="99"/>
                  </a:lnTo>
                  <a:lnTo>
                    <a:pt x="1431" y="145"/>
                  </a:lnTo>
                  <a:lnTo>
                    <a:pt x="1369" y="173"/>
                  </a:lnTo>
                </a:path>
              </a:pathLst>
            </a:custGeom>
            <a:solidFill>
              <a:srgbClr val="BF1E2E"/>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2"/>
            <p:cNvSpPr>
              <a:spLocks/>
            </p:cNvSpPr>
            <p:nvPr/>
          </p:nvSpPr>
          <p:spPr bwMode="auto">
            <a:xfrm>
              <a:off x="5072063" y="1506538"/>
              <a:ext cx="1770063" cy="2155825"/>
            </a:xfrm>
            <a:custGeom>
              <a:avLst/>
              <a:gdLst>
                <a:gd name="T0" fmla="*/ 1141 w 4461"/>
                <a:gd name="T1" fmla="*/ 114 h 5429"/>
                <a:gd name="T2" fmla="*/ 1344 w 4461"/>
                <a:gd name="T3" fmla="*/ 49 h 5429"/>
                <a:gd name="T4" fmla="*/ 1553 w 4461"/>
                <a:gd name="T5" fmla="*/ 10 h 5429"/>
                <a:gd name="T6" fmla="*/ 1765 w 4461"/>
                <a:gd name="T7" fmla="*/ 0 h 5429"/>
                <a:gd name="T8" fmla="*/ 1981 w 4461"/>
                <a:gd name="T9" fmla="*/ 15 h 5429"/>
                <a:gd name="T10" fmla="*/ 2250 w 4461"/>
                <a:gd name="T11" fmla="*/ 70 h 5429"/>
                <a:gd name="T12" fmla="*/ 2677 w 4461"/>
                <a:gd name="T13" fmla="*/ 237 h 5429"/>
                <a:gd name="T14" fmla="*/ 3085 w 4461"/>
                <a:gd name="T15" fmla="*/ 493 h 5429"/>
                <a:gd name="T16" fmla="*/ 3465 w 4461"/>
                <a:gd name="T17" fmla="*/ 833 h 5429"/>
                <a:gd name="T18" fmla="*/ 3803 w 4461"/>
                <a:gd name="T19" fmla="*/ 1250 h 5429"/>
                <a:gd name="T20" fmla="*/ 4087 w 4461"/>
                <a:gd name="T21" fmla="*/ 1735 h 5429"/>
                <a:gd name="T22" fmla="*/ 4205 w 4461"/>
                <a:gd name="T23" fmla="*/ 2001 h 5429"/>
                <a:gd name="T24" fmla="*/ 4372 w 4461"/>
                <a:gd name="T25" fmla="*/ 2539 h 5429"/>
                <a:gd name="T26" fmla="*/ 4452 w 4461"/>
                <a:gd name="T27" fmla="*/ 3069 h 5429"/>
                <a:gd name="T28" fmla="*/ 4448 w 4461"/>
                <a:gd name="T29" fmla="*/ 3578 h 5429"/>
                <a:gd name="T30" fmla="*/ 4363 w 4461"/>
                <a:gd name="T31" fmla="*/ 4054 h 5429"/>
                <a:gd name="T32" fmla="*/ 4200 w 4461"/>
                <a:gd name="T33" fmla="*/ 4482 h 5429"/>
                <a:gd name="T34" fmla="*/ 4058 w 4461"/>
                <a:gd name="T35" fmla="*/ 4718 h 5429"/>
                <a:gd name="T36" fmla="*/ 3925 w 4461"/>
                <a:gd name="T37" fmla="*/ 4886 h 5429"/>
                <a:gd name="T38" fmla="*/ 3773 w 4461"/>
                <a:gd name="T39" fmla="*/ 5036 h 5429"/>
                <a:gd name="T40" fmla="*/ 3605 w 4461"/>
                <a:gd name="T41" fmla="*/ 5165 h 5429"/>
                <a:gd name="T42" fmla="*/ 3419 w 4461"/>
                <a:gd name="T43" fmla="*/ 5271 h 5429"/>
                <a:gd name="T44" fmla="*/ 3321 w 4461"/>
                <a:gd name="T45" fmla="*/ 5315 h 5429"/>
                <a:gd name="T46" fmla="*/ 3117 w 4461"/>
                <a:gd name="T47" fmla="*/ 5381 h 5429"/>
                <a:gd name="T48" fmla="*/ 2909 w 4461"/>
                <a:gd name="T49" fmla="*/ 5419 h 5429"/>
                <a:gd name="T50" fmla="*/ 2696 w 4461"/>
                <a:gd name="T51" fmla="*/ 5429 h 5429"/>
                <a:gd name="T52" fmla="*/ 2481 w 4461"/>
                <a:gd name="T53" fmla="*/ 5414 h 5429"/>
                <a:gd name="T54" fmla="*/ 2213 w 4461"/>
                <a:gd name="T55" fmla="*/ 5359 h 5429"/>
                <a:gd name="T56" fmla="*/ 1786 w 4461"/>
                <a:gd name="T57" fmla="*/ 5193 h 5429"/>
                <a:gd name="T58" fmla="*/ 1377 w 4461"/>
                <a:gd name="T59" fmla="*/ 4935 h 5429"/>
                <a:gd name="T60" fmla="*/ 997 w 4461"/>
                <a:gd name="T61" fmla="*/ 4596 h 5429"/>
                <a:gd name="T62" fmla="*/ 659 w 4461"/>
                <a:gd name="T63" fmla="*/ 4180 h 5429"/>
                <a:gd name="T64" fmla="*/ 375 w 4461"/>
                <a:gd name="T65" fmla="*/ 3694 h 5429"/>
                <a:gd name="T66" fmla="*/ 257 w 4461"/>
                <a:gd name="T67" fmla="*/ 3428 h 5429"/>
                <a:gd name="T68" fmla="*/ 90 w 4461"/>
                <a:gd name="T69" fmla="*/ 2891 h 5429"/>
                <a:gd name="T70" fmla="*/ 9 w 4461"/>
                <a:gd name="T71" fmla="*/ 2361 h 5429"/>
                <a:gd name="T72" fmla="*/ 13 w 4461"/>
                <a:gd name="T73" fmla="*/ 1851 h 5429"/>
                <a:gd name="T74" fmla="*/ 99 w 4461"/>
                <a:gd name="T75" fmla="*/ 1375 h 5429"/>
                <a:gd name="T76" fmla="*/ 263 w 4461"/>
                <a:gd name="T77" fmla="*/ 947 h 5429"/>
                <a:gd name="T78" fmla="*/ 405 w 4461"/>
                <a:gd name="T79" fmla="*/ 711 h 5429"/>
                <a:gd name="T80" fmla="*/ 537 w 4461"/>
                <a:gd name="T81" fmla="*/ 543 h 5429"/>
                <a:gd name="T82" fmla="*/ 688 w 4461"/>
                <a:gd name="T83" fmla="*/ 392 h 5429"/>
                <a:gd name="T84" fmla="*/ 857 w 4461"/>
                <a:gd name="T85" fmla="*/ 264 h 5429"/>
                <a:gd name="T86" fmla="*/ 1042 w 4461"/>
                <a:gd name="T87" fmla="*/ 158 h 5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61" h="5429">
                  <a:moveTo>
                    <a:pt x="1091" y="136"/>
                  </a:moveTo>
                  <a:lnTo>
                    <a:pt x="1141" y="114"/>
                  </a:lnTo>
                  <a:lnTo>
                    <a:pt x="1242" y="77"/>
                  </a:lnTo>
                  <a:lnTo>
                    <a:pt x="1344" y="49"/>
                  </a:lnTo>
                  <a:lnTo>
                    <a:pt x="1448" y="26"/>
                  </a:lnTo>
                  <a:lnTo>
                    <a:pt x="1553" y="10"/>
                  </a:lnTo>
                  <a:lnTo>
                    <a:pt x="1659" y="2"/>
                  </a:lnTo>
                  <a:lnTo>
                    <a:pt x="1765" y="0"/>
                  </a:lnTo>
                  <a:lnTo>
                    <a:pt x="1873" y="5"/>
                  </a:lnTo>
                  <a:lnTo>
                    <a:pt x="1981" y="15"/>
                  </a:lnTo>
                  <a:lnTo>
                    <a:pt x="2088" y="32"/>
                  </a:lnTo>
                  <a:lnTo>
                    <a:pt x="2250" y="70"/>
                  </a:lnTo>
                  <a:lnTo>
                    <a:pt x="2464" y="141"/>
                  </a:lnTo>
                  <a:lnTo>
                    <a:pt x="2677" y="237"/>
                  </a:lnTo>
                  <a:lnTo>
                    <a:pt x="2884" y="354"/>
                  </a:lnTo>
                  <a:lnTo>
                    <a:pt x="3085" y="493"/>
                  </a:lnTo>
                  <a:lnTo>
                    <a:pt x="3279" y="653"/>
                  </a:lnTo>
                  <a:lnTo>
                    <a:pt x="3465" y="833"/>
                  </a:lnTo>
                  <a:lnTo>
                    <a:pt x="3640" y="1033"/>
                  </a:lnTo>
                  <a:lnTo>
                    <a:pt x="3803" y="1250"/>
                  </a:lnTo>
                  <a:lnTo>
                    <a:pt x="3953" y="1485"/>
                  </a:lnTo>
                  <a:lnTo>
                    <a:pt x="4087" y="1735"/>
                  </a:lnTo>
                  <a:lnTo>
                    <a:pt x="4148" y="1867"/>
                  </a:lnTo>
                  <a:lnTo>
                    <a:pt x="4205" y="2001"/>
                  </a:lnTo>
                  <a:lnTo>
                    <a:pt x="4299" y="2269"/>
                  </a:lnTo>
                  <a:lnTo>
                    <a:pt x="4372" y="2539"/>
                  </a:lnTo>
                  <a:lnTo>
                    <a:pt x="4424" y="2804"/>
                  </a:lnTo>
                  <a:lnTo>
                    <a:pt x="4452" y="3069"/>
                  </a:lnTo>
                  <a:lnTo>
                    <a:pt x="4461" y="3327"/>
                  </a:lnTo>
                  <a:lnTo>
                    <a:pt x="4448" y="3578"/>
                  </a:lnTo>
                  <a:lnTo>
                    <a:pt x="4416" y="3822"/>
                  </a:lnTo>
                  <a:lnTo>
                    <a:pt x="4363" y="4054"/>
                  </a:lnTo>
                  <a:lnTo>
                    <a:pt x="4290" y="4274"/>
                  </a:lnTo>
                  <a:lnTo>
                    <a:pt x="4200" y="4482"/>
                  </a:lnTo>
                  <a:lnTo>
                    <a:pt x="4118" y="4626"/>
                  </a:lnTo>
                  <a:lnTo>
                    <a:pt x="4058" y="4718"/>
                  </a:lnTo>
                  <a:lnTo>
                    <a:pt x="3993" y="4804"/>
                  </a:lnTo>
                  <a:lnTo>
                    <a:pt x="3925" y="4886"/>
                  </a:lnTo>
                  <a:lnTo>
                    <a:pt x="3851" y="4964"/>
                  </a:lnTo>
                  <a:lnTo>
                    <a:pt x="3773" y="5036"/>
                  </a:lnTo>
                  <a:lnTo>
                    <a:pt x="3691" y="5104"/>
                  </a:lnTo>
                  <a:lnTo>
                    <a:pt x="3605" y="5165"/>
                  </a:lnTo>
                  <a:lnTo>
                    <a:pt x="3514" y="5220"/>
                  </a:lnTo>
                  <a:lnTo>
                    <a:pt x="3419" y="5271"/>
                  </a:lnTo>
                  <a:lnTo>
                    <a:pt x="3370" y="5293"/>
                  </a:lnTo>
                  <a:lnTo>
                    <a:pt x="3321" y="5315"/>
                  </a:lnTo>
                  <a:lnTo>
                    <a:pt x="3220" y="5351"/>
                  </a:lnTo>
                  <a:lnTo>
                    <a:pt x="3117" y="5381"/>
                  </a:lnTo>
                  <a:lnTo>
                    <a:pt x="3014" y="5403"/>
                  </a:lnTo>
                  <a:lnTo>
                    <a:pt x="2909" y="5419"/>
                  </a:lnTo>
                  <a:lnTo>
                    <a:pt x="2802" y="5428"/>
                  </a:lnTo>
                  <a:lnTo>
                    <a:pt x="2696" y="5429"/>
                  </a:lnTo>
                  <a:lnTo>
                    <a:pt x="2588" y="5425"/>
                  </a:lnTo>
                  <a:lnTo>
                    <a:pt x="2481" y="5414"/>
                  </a:lnTo>
                  <a:lnTo>
                    <a:pt x="2373" y="5397"/>
                  </a:lnTo>
                  <a:lnTo>
                    <a:pt x="2213" y="5359"/>
                  </a:lnTo>
                  <a:lnTo>
                    <a:pt x="1997" y="5288"/>
                  </a:lnTo>
                  <a:lnTo>
                    <a:pt x="1786" y="5193"/>
                  </a:lnTo>
                  <a:lnTo>
                    <a:pt x="1579" y="5075"/>
                  </a:lnTo>
                  <a:lnTo>
                    <a:pt x="1377" y="4935"/>
                  </a:lnTo>
                  <a:lnTo>
                    <a:pt x="1182" y="4776"/>
                  </a:lnTo>
                  <a:lnTo>
                    <a:pt x="997" y="4596"/>
                  </a:lnTo>
                  <a:lnTo>
                    <a:pt x="822" y="4396"/>
                  </a:lnTo>
                  <a:lnTo>
                    <a:pt x="659" y="4180"/>
                  </a:lnTo>
                  <a:lnTo>
                    <a:pt x="509" y="3945"/>
                  </a:lnTo>
                  <a:lnTo>
                    <a:pt x="375" y="3694"/>
                  </a:lnTo>
                  <a:lnTo>
                    <a:pt x="314" y="3561"/>
                  </a:lnTo>
                  <a:lnTo>
                    <a:pt x="257" y="3428"/>
                  </a:lnTo>
                  <a:lnTo>
                    <a:pt x="162" y="3160"/>
                  </a:lnTo>
                  <a:lnTo>
                    <a:pt x="90" y="2891"/>
                  </a:lnTo>
                  <a:lnTo>
                    <a:pt x="39" y="2624"/>
                  </a:lnTo>
                  <a:lnTo>
                    <a:pt x="9" y="2361"/>
                  </a:lnTo>
                  <a:lnTo>
                    <a:pt x="0" y="2102"/>
                  </a:lnTo>
                  <a:lnTo>
                    <a:pt x="13" y="1851"/>
                  </a:lnTo>
                  <a:lnTo>
                    <a:pt x="45" y="1608"/>
                  </a:lnTo>
                  <a:lnTo>
                    <a:pt x="99" y="1375"/>
                  </a:lnTo>
                  <a:lnTo>
                    <a:pt x="171" y="1155"/>
                  </a:lnTo>
                  <a:lnTo>
                    <a:pt x="263" y="947"/>
                  </a:lnTo>
                  <a:lnTo>
                    <a:pt x="344" y="803"/>
                  </a:lnTo>
                  <a:lnTo>
                    <a:pt x="405" y="711"/>
                  </a:lnTo>
                  <a:lnTo>
                    <a:pt x="468" y="624"/>
                  </a:lnTo>
                  <a:lnTo>
                    <a:pt x="537" y="543"/>
                  </a:lnTo>
                  <a:lnTo>
                    <a:pt x="611" y="465"/>
                  </a:lnTo>
                  <a:lnTo>
                    <a:pt x="688" y="392"/>
                  </a:lnTo>
                  <a:lnTo>
                    <a:pt x="770" y="325"/>
                  </a:lnTo>
                  <a:lnTo>
                    <a:pt x="857" y="264"/>
                  </a:lnTo>
                  <a:lnTo>
                    <a:pt x="948" y="208"/>
                  </a:lnTo>
                  <a:lnTo>
                    <a:pt x="1042" y="158"/>
                  </a:lnTo>
                  <a:lnTo>
                    <a:pt x="1091" y="136"/>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3"/>
            <p:cNvSpPr>
              <a:spLocks/>
            </p:cNvSpPr>
            <p:nvPr/>
          </p:nvSpPr>
          <p:spPr bwMode="auto">
            <a:xfrm>
              <a:off x="5254625" y="1730375"/>
              <a:ext cx="1403350" cy="1708150"/>
            </a:xfrm>
            <a:custGeom>
              <a:avLst/>
              <a:gdLst>
                <a:gd name="T0" fmla="*/ 787 w 3536"/>
                <a:gd name="T1" fmla="*/ 145 h 4305"/>
                <a:gd name="T2" fmla="*/ 513 w 3536"/>
                <a:gd name="T3" fmla="*/ 340 h 4305"/>
                <a:gd name="T4" fmla="*/ 294 w 3536"/>
                <a:gd name="T5" fmla="*/ 600 h 4305"/>
                <a:gd name="T6" fmla="*/ 135 w 3536"/>
                <a:gd name="T7" fmla="*/ 915 h 4305"/>
                <a:gd name="T8" fmla="*/ 35 w 3536"/>
                <a:gd name="T9" fmla="*/ 1274 h 4305"/>
                <a:gd name="T10" fmla="*/ 0 w 3536"/>
                <a:gd name="T11" fmla="*/ 1667 h 4305"/>
                <a:gd name="T12" fmla="*/ 30 w 3536"/>
                <a:gd name="T13" fmla="*/ 2080 h 4305"/>
                <a:gd name="T14" fmla="*/ 128 w 3536"/>
                <a:gd name="T15" fmla="*/ 2504 h 4305"/>
                <a:gd name="T16" fmla="*/ 249 w 3536"/>
                <a:gd name="T17" fmla="*/ 2824 h 4305"/>
                <a:gd name="T18" fmla="*/ 403 w 3536"/>
                <a:gd name="T19" fmla="*/ 3128 h 4305"/>
                <a:gd name="T20" fmla="*/ 650 w 3536"/>
                <a:gd name="T21" fmla="*/ 3487 h 4305"/>
                <a:gd name="T22" fmla="*/ 937 w 3536"/>
                <a:gd name="T23" fmla="*/ 3787 h 4305"/>
                <a:gd name="T24" fmla="*/ 1251 w 3536"/>
                <a:gd name="T25" fmla="*/ 4025 h 4305"/>
                <a:gd name="T26" fmla="*/ 1582 w 3536"/>
                <a:gd name="T27" fmla="*/ 4193 h 4305"/>
                <a:gd name="T28" fmla="*/ 1923 w 3536"/>
                <a:gd name="T29" fmla="*/ 4286 h 4305"/>
                <a:gd name="T30" fmla="*/ 2263 w 3536"/>
                <a:gd name="T31" fmla="*/ 4301 h 4305"/>
                <a:gd name="T32" fmla="*/ 2592 w 3536"/>
                <a:gd name="T33" fmla="*/ 4229 h 4305"/>
                <a:gd name="T34" fmla="*/ 2749 w 3536"/>
                <a:gd name="T35" fmla="*/ 4161 h 4305"/>
                <a:gd name="T36" fmla="*/ 3022 w 3536"/>
                <a:gd name="T37" fmla="*/ 3965 h 4305"/>
                <a:gd name="T38" fmla="*/ 3241 w 3536"/>
                <a:gd name="T39" fmla="*/ 3705 h 4305"/>
                <a:gd name="T40" fmla="*/ 3401 w 3536"/>
                <a:gd name="T41" fmla="*/ 3390 h 4305"/>
                <a:gd name="T42" fmla="*/ 3501 w 3536"/>
                <a:gd name="T43" fmla="*/ 3031 h 4305"/>
                <a:gd name="T44" fmla="*/ 3536 w 3536"/>
                <a:gd name="T45" fmla="*/ 2639 h 4305"/>
                <a:gd name="T46" fmla="*/ 3506 w 3536"/>
                <a:gd name="T47" fmla="*/ 2224 h 4305"/>
                <a:gd name="T48" fmla="*/ 3407 w 3536"/>
                <a:gd name="T49" fmla="*/ 1801 h 4305"/>
                <a:gd name="T50" fmla="*/ 3287 w 3536"/>
                <a:gd name="T51" fmla="*/ 1482 h 4305"/>
                <a:gd name="T52" fmla="*/ 3133 w 3536"/>
                <a:gd name="T53" fmla="*/ 1177 h 4305"/>
                <a:gd name="T54" fmla="*/ 2885 w 3536"/>
                <a:gd name="T55" fmla="*/ 818 h 4305"/>
                <a:gd name="T56" fmla="*/ 2599 w 3536"/>
                <a:gd name="T57" fmla="*/ 517 h 4305"/>
                <a:gd name="T58" fmla="*/ 2285 w 3536"/>
                <a:gd name="T59" fmla="*/ 280 h 4305"/>
                <a:gd name="T60" fmla="*/ 1953 w 3536"/>
                <a:gd name="T61" fmla="*/ 112 h 4305"/>
                <a:gd name="T62" fmla="*/ 1612 w 3536"/>
                <a:gd name="T63" fmla="*/ 18 h 4305"/>
                <a:gd name="T64" fmla="*/ 1273 w 3536"/>
                <a:gd name="T65" fmla="*/ 4 h 4305"/>
                <a:gd name="T66" fmla="*/ 943 w 3536"/>
                <a:gd name="T67" fmla="*/ 75 h 4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36" h="4305">
                  <a:moveTo>
                    <a:pt x="864" y="108"/>
                  </a:moveTo>
                  <a:lnTo>
                    <a:pt x="787" y="145"/>
                  </a:lnTo>
                  <a:lnTo>
                    <a:pt x="643" y="233"/>
                  </a:lnTo>
                  <a:lnTo>
                    <a:pt x="513" y="340"/>
                  </a:lnTo>
                  <a:lnTo>
                    <a:pt x="396" y="463"/>
                  </a:lnTo>
                  <a:lnTo>
                    <a:pt x="294" y="600"/>
                  </a:lnTo>
                  <a:lnTo>
                    <a:pt x="207" y="752"/>
                  </a:lnTo>
                  <a:lnTo>
                    <a:pt x="135" y="915"/>
                  </a:lnTo>
                  <a:lnTo>
                    <a:pt x="78" y="1090"/>
                  </a:lnTo>
                  <a:lnTo>
                    <a:pt x="35" y="1274"/>
                  </a:lnTo>
                  <a:lnTo>
                    <a:pt x="9" y="1467"/>
                  </a:lnTo>
                  <a:lnTo>
                    <a:pt x="0" y="1667"/>
                  </a:lnTo>
                  <a:lnTo>
                    <a:pt x="6" y="1872"/>
                  </a:lnTo>
                  <a:lnTo>
                    <a:pt x="30" y="2080"/>
                  </a:lnTo>
                  <a:lnTo>
                    <a:pt x="70" y="2292"/>
                  </a:lnTo>
                  <a:lnTo>
                    <a:pt x="128" y="2504"/>
                  </a:lnTo>
                  <a:lnTo>
                    <a:pt x="203" y="2718"/>
                  </a:lnTo>
                  <a:lnTo>
                    <a:pt x="249" y="2824"/>
                  </a:lnTo>
                  <a:lnTo>
                    <a:pt x="297" y="2928"/>
                  </a:lnTo>
                  <a:lnTo>
                    <a:pt x="403" y="3128"/>
                  </a:lnTo>
                  <a:lnTo>
                    <a:pt x="522" y="3314"/>
                  </a:lnTo>
                  <a:lnTo>
                    <a:pt x="650" y="3487"/>
                  </a:lnTo>
                  <a:lnTo>
                    <a:pt x="789" y="3645"/>
                  </a:lnTo>
                  <a:lnTo>
                    <a:pt x="937" y="3787"/>
                  </a:lnTo>
                  <a:lnTo>
                    <a:pt x="1091" y="3914"/>
                  </a:lnTo>
                  <a:lnTo>
                    <a:pt x="1251" y="4025"/>
                  </a:lnTo>
                  <a:lnTo>
                    <a:pt x="1415" y="4118"/>
                  </a:lnTo>
                  <a:lnTo>
                    <a:pt x="1582" y="4193"/>
                  </a:lnTo>
                  <a:lnTo>
                    <a:pt x="1752" y="4250"/>
                  </a:lnTo>
                  <a:lnTo>
                    <a:pt x="1923" y="4286"/>
                  </a:lnTo>
                  <a:lnTo>
                    <a:pt x="2094" y="4305"/>
                  </a:lnTo>
                  <a:lnTo>
                    <a:pt x="2263" y="4301"/>
                  </a:lnTo>
                  <a:lnTo>
                    <a:pt x="2430" y="4276"/>
                  </a:lnTo>
                  <a:lnTo>
                    <a:pt x="2592" y="4229"/>
                  </a:lnTo>
                  <a:lnTo>
                    <a:pt x="2671" y="4197"/>
                  </a:lnTo>
                  <a:lnTo>
                    <a:pt x="2749" y="4161"/>
                  </a:lnTo>
                  <a:lnTo>
                    <a:pt x="2893" y="4071"/>
                  </a:lnTo>
                  <a:lnTo>
                    <a:pt x="3022" y="3965"/>
                  </a:lnTo>
                  <a:lnTo>
                    <a:pt x="3139" y="3842"/>
                  </a:lnTo>
                  <a:lnTo>
                    <a:pt x="3241" y="3705"/>
                  </a:lnTo>
                  <a:lnTo>
                    <a:pt x="3328" y="3553"/>
                  </a:lnTo>
                  <a:lnTo>
                    <a:pt x="3401" y="3390"/>
                  </a:lnTo>
                  <a:lnTo>
                    <a:pt x="3459" y="3215"/>
                  </a:lnTo>
                  <a:lnTo>
                    <a:pt x="3501" y="3031"/>
                  </a:lnTo>
                  <a:lnTo>
                    <a:pt x="3527" y="2837"/>
                  </a:lnTo>
                  <a:lnTo>
                    <a:pt x="3536" y="2639"/>
                  </a:lnTo>
                  <a:lnTo>
                    <a:pt x="3529" y="2434"/>
                  </a:lnTo>
                  <a:lnTo>
                    <a:pt x="3506" y="2224"/>
                  </a:lnTo>
                  <a:lnTo>
                    <a:pt x="3466" y="2013"/>
                  </a:lnTo>
                  <a:lnTo>
                    <a:pt x="3407" y="1801"/>
                  </a:lnTo>
                  <a:lnTo>
                    <a:pt x="3332" y="1587"/>
                  </a:lnTo>
                  <a:lnTo>
                    <a:pt x="3287" y="1482"/>
                  </a:lnTo>
                  <a:lnTo>
                    <a:pt x="3239" y="1377"/>
                  </a:lnTo>
                  <a:lnTo>
                    <a:pt x="3133" y="1177"/>
                  </a:lnTo>
                  <a:lnTo>
                    <a:pt x="3015" y="990"/>
                  </a:lnTo>
                  <a:lnTo>
                    <a:pt x="2885" y="818"/>
                  </a:lnTo>
                  <a:lnTo>
                    <a:pt x="2746" y="661"/>
                  </a:lnTo>
                  <a:lnTo>
                    <a:pt x="2599" y="517"/>
                  </a:lnTo>
                  <a:lnTo>
                    <a:pt x="2446" y="390"/>
                  </a:lnTo>
                  <a:lnTo>
                    <a:pt x="2285" y="280"/>
                  </a:lnTo>
                  <a:lnTo>
                    <a:pt x="2122" y="187"/>
                  </a:lnTo>
                  <a:lnTo>
                    <a:pt x="1953" y="112"/>
                  </a:lnTo>
                  <a:lnTo>
                    <a:pt x="1783" y="56"/>
                  </a:lnTo>
                  <a:lnTo>
                    <a:pt x="1612" y="18"/>
                  </a:lnTo>
                  <a:lnTo>
                    <a:pt x="1441" y="0"/>
                  </a:lnTo>
                  <a:lnTo>
                    <a:pt x="1273" y="4"/>
                  </a:lnTo>
                  <a:lnTo>
                    <a:pt x="1107" y="29"/>
                  </a:lnTo>
                  <a:lnTo>
                    <a:pt x="943" y="75"/>
                  </a:lnTo>
                  <a:lnTo>
                    <a:pt x="864" y="108"/>
                  </a:lnTo>
                  <a:close/>
                </a:path>
              </a:pathLst>
            </a:custGeom>
            <a:solidFill>
              <a:srgbClr val="BF1E2E"/>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4"/>
            <p:cNvSpPr>
              <a:spLocks/>
            </p:cNvSpPr>
            <p:nvPr/>
          </p:nvSpPr>
          <p:spPr bwMode="auto">
            <a:xfrm>
              <a:off x="5480050" y="2005013"/>
              <a:ext cx="952500" cy="1158875"/>
            </a:xfrm>
            <a:custGeom>
              <a:avLst/>
              <a:gdLst>
                <a:gd name="T0" fmla="*/ 640 w 2398"/>
                <a:gd name="T1" fmla="*/ 50 h 2917"/>
                <a:gd name="T2" fmla="*/ 863 w 2398"/>
                <a:gd name="T3" fmla="*/ 1 h 2917"/>
                <a:gd name="T4" fmla="*/ 1094 w 2398"/>
                <a:gd name="T5" fmla="*/ 11 h 2917"/>
                <a:gd name="T6" fmla="*/ 1324 w 2398"/>
                <a:gd name="T7" fmla="*/ 75 h 2917"/>
                <a:gd name="T8" fmla="*/ 1550 w 2398"/>
                <a:gd name="T9" fmla="*/ 189 h 2917"/>
                <a:gd name="T10" fmla="*/ 1763 w 2398"/>
                <a:gd name="T11" fmla="*/ 351 h 2917"/>
                <a:gd name="T12" fmla="*/ 1957 w 2398"/>
                <a:gd name="T13" fmla="*/ 554 h 2917"/>
                <a:gd name="T14" fmla="*/ 2124 w 2398"/>
                <a:gd name="T15" fmla="*/ 797 h 2917"/>
                <a:gd name="T16" fmla="*/ 2229 w 2398"/>
                <a:gd name="T17" fmla="*/ 1003 h 2917"/>
                <a:gd name="T18" fmla="*/ 2311 w 2398"/>
                <a:gd name="T19" fmla="*/ 1219 h 2917"/>
                <a:gd name="T20" fmla="*/ 2378 w 2398"/>
                <a:gd name="T21" fmla="*/ 1507 h 2917"/>
                <a:gd name="T22" fmla="*/ 2398 w 2398"/>
                <a:gd name="T23" fmla="*/ 1788 h 2917"/>
                <a:gd name="T24" fmla="*/ 2373 w 2398"/>
                <a:gd name="T25" fmla="*/ 2054 h 2917"/>
                <a:gd name="T26" fmla="*/ 2307 w 2398"/>
                <a:gd name="T27" fmla="*/ 2298 h 2917"/>
                <a:gd name="T28" fmla="*/ 2198 w 2398"/>
                <a:gd name="T29" fmla="*/ 2512 h 2917"/>
                <a:gd name="T30" fmla="*/ 2050 w 2398"/>
                <a:gd name="T31" fmla="*/ 2688 h 2917"/>
                <a:gd name="T32" fmla="*/ 1864 w 2398"/>
                <a:gd name="T33" fmla="*/ 2820 h 2917"/>
                <a:gd name="T34" fmla="*/ 1757 w 2398"/>
                <a:gd name="T35" fmla="*/ 2868 h 2917"/>
                <a:gd name="T36" fmla="*/ 1534 w 2398"/>
                <a:gd name="T37" fmla="*/ 2916 h 2917"/>
                <a:gd name="T38" fmla="*/ 1305 w 2398"/>
                <a:gd name="T39" fmla="*/ 2906 h 2917"/>
                <a:gd name="T40" fmla="*/ 1073 w 2398"/>
                <a:gd name="T41" fmla="*/ 2842 h 2917"/>
                <a:gd name="T42" fmla="*/ 847 w 2398"/>
                <a:gd name="T43" fmla="*/ 2728 h 2917"/>
                <a:gd name="T44" fmla="*/ 635 w 2398"/>
                <a:gd name="T45" fmla="*/ 2567 h 2917"/>
                <a:gd name="T46" fmla="*/ 441 w 2398"/>
                <a:gd name="T47" fmla="*/ 2362 h 2917"/>
                <a:gd name="T48" fmla="*/ 273 w 2398"/>
                <a:gd name="T49" fmla="*/ 2120 h 2917"/>
                <a:gd name="T50" fmla="*/ 168 w 2398"/>
                <a:gd name="T51" fmla="*/ 1914 h 2917"/>
                <a:gd name="T52" fmla="*/ 87 w 2398"/>
                <a:gd name="T53" fmla="*/ 1698 h 2917"/>
                <a:gd name="T54" fmla="*/ 21 w 2398"/>
                <a:gd name="T55" fmla="*/ 1410 h 2917"/>
                <a:gd name="T56" fmla="*/ 0 w 2398"/>
                <a:gd name="T57" fmla="*/ 1130 h 2917"/>
                <a:gd name="T58" fmla="*/ 24 w 2398"/>
                <a:gd name="T59" fmla="*/ 863 h 2917"/>
                <a:gd name="T60" fmla="*/ 92 w 2398"/>
                <a:gd name="T61" fmla="*/ 619 h 2917"/>
                <a:gd name="T62" fmla="*/ 199 w 2398"/>
                <a:gd name="T63" fmla="*/ 405 h 2917"/>
                <a:gd name="T64" fmla="*/ 348 w 2398"/>
                <a:gd name="T65" fmla="*/ 229 h 2917"/>
                <a:gd name="T66" fmla="*/ 534 w 2398"/>
                <a:gd name="T67" fmla="*/ 97 h 2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98" h="2917">
                  <a:moveTo>
                    <a:pt x="586" y="72"/>
                  </a:moveTo>
                  <a:lnTo>
                    <a:pt x="640" y="50"/>
                  </a:lnTo>
                  <a:lnTo>
                    <a:pt x="750" y="18"/>
                  </a:lnTo>
                  <a:lnTo>
                    <a:pt x="863" y="1"/>
                  </a:lnTo>
                  <a:lnTo>
                    <a:pt x="977" y="0"/>
                  </a:lnTo>
                  <a:lnTo>
                    <a:pt x="1094" y="11"/>
                  </a:lnTo>
                  <a:lnTo>
                    <a:pt x="1209" y="36"/>
                  </a:lnTo>
                  <a:lnTo>
                    <a:pt x="1324" y="75"/>
                  </a:lnTo>
                  <a:lnTo>
                    <a:pt x="1439" y="127"/>
                  </a:lnTo>
                  <a:lnTo>
                    <a:pt x="1550" y="189"/>
                  </a:lnTo>
                  <a:lnTo>
                    <a:pt x="1659" y="264"/>
                  </a:lnTo>
                  <a:lnTo>
                    <a:pt x="1763" y="351"/>
                  </a:lnTo>
                  <a:lnTo>
                    <a:pt x="1862" y="447"/>
                  </a:lnTo>
                  <a:lnTo>
                    <a:pt x="1957" y="554"/>
                  </a:lnTo>
                  <a:lnTo>
                    <a:pt x="2044" y="671"/>
                  </a:lnTo>
                  <a:lnTo>
                    <a:pt x="2124" y="797"/>
                  </a:lnTo>
                  <a:lnTo>
                    <a:pt x="2197" y="932"/>
                  </a:lnTo>
                  <a:lnTo>
                    <a:pt x="2229" y="1003"/>
                  </a:lnTo>
                  <a:lnTo>
                    <a:pt x="2260" y="1075"/>
                  </a:lnTo>
                  <a:lnTo>
                    <a:pt x="2311" y="1219"/>
                  </a:lnTo>
                  <a:lnTo>
                    <a:pt x="2351" y="1363"/>
                  </a:lnTo>
                  <a:lnTo>
                    <a:pt x="2378" y="1507"/>
                  </a:lnTo>
                  <a:lnTo>
                    <a:pt x="2394" y="1648"/>
                  </a:lnTo>
                  <a:lnTo>
                    <a:pt x="2398" y="1788"/>
                  </a:lnTo>
                  <a:lnTo>
                    <a:pt x="2391" y="1923"/>
                  </a:lnTo>
                  <a:lnTo>
                    <a:pt x="2373" y="2054"/>
                  </a:lnTo>
                  <a:lnTo>
                    <a:pt x="2346" y="2178"/>
                  </a:lnTo>
                  <a:lnTo>
                    <a:pt x="2307" y="2298"/>
                  </a:lnTo>
                  <a:lnTo>
                    <a:pt x="2258" y="2409"/>
                  </a:lnTo>
                  <a:lnTo>
                    <a:pt x="2198" y="2512"/>
                  </a:lnTo>
                  <a:lnTo>
                    <a:pt x="2128" y="2605"/>
                  </a:lnTo>
                  <a:lnTo>
                    <a:pt x="2050" y="2688"/>
                  </a:lnTo>
                  <a:lnTo>
                    <a:pt x="1962" y="2760"/>
                  </a:lnTo>
                  <a:lnTo>
                    <a:pt x="1864" y="2820"/>
                  </a:lnTo>
                  <a:lnTo>
                    <a:pt x="1812" y="2845"/>
                  </a:lnTo>
                  <a:lnTo>
                    <a:pt x="1757" y="2868"/>
                  </a:lnTo>
                  <a:lnTo>
                    <a:pt x="1647" y="2899"/>
                  </a:lnTo>
                  <a:lnTo>
                    <a:pt x="1534" y="2916"/>
                  </a:lnTo>
                  <a:lnTo>
                    <a:pt x="1420" y="2917"/>
                  </a:lnTo>
                  <a:lnTo>
                    <a:pt x="1305" y="2906"/>
                  </a:lnTo>
                  <a:lnTo>
                    <a:pt x="1188" y="2881"/>
                  </a:lnTo>
                  <a:lnTo>
                    <a:pt x="1073" y="2842"/>
                  </a:lnTo>
                  <a:lnTo>
                    <a:pt x="959" y="2791"/>
                  </a:lnTo>
                  <a:lnTo>
                    <a:pt x="847" y="2728"/>
                  </a:lnTo>
                  <a:lnTo>
                    <a:pt x="740" y="2653"/>
                  </a:lnTo>
                  <a:lnTo>
                    <a:pt x="635" y="2567"/>
                  </a:lnTo>
                  <a:lnTo>
                    <a:pt x="535" y="2470"/>
                  </a:lnTo>
                  <a:lnTo>
                    <a:pt x="441" y="2362"/>
                  </a:lnTo>
                  <a:lnTo>
                    <a:pt x="354" y="2246"/>
                  </a:lnTo>
                  <a:lnTo>
                    <a:pt x="273" y="2120"/>
                  </a:lnTo>
                  <a:lnTo>
                    <a:pt x="201" y="1985"/>
                  </a:lnTo>
                  <a:lnTo>
                    <a:pt x="168" y="1914"/>
                  </a:lnTo>
                  <a:lnTo>
                    <a:pt x="137" y="1841"/>
                  </a:lnTo>
                  <a:lnTo>
                    <a:pt x="87" y="1698"/>
                  </a:lnTo>
                  <a:lnTo>
                    <a:pt x="48" y="1554"/>
                  </a:lnTo>
                  <a:lnTo>
                    <a:pt x="21" y="1410"/>
                  </a:lnTo>
                  <a:lnTo>
                    <a:pt x="4" y="1269"/>
                  </a:lnTo>
                  <a:lnTo>
                    <a:pt x="0" y="1130"/>
                  </a:lnTo>
                  <a:lnTo>
                    <a:pt x="6" y="994"/>
                  </a:lnTo>
                  <a:lnTo>
                    <a:pt x="24" y="863"/>
                  </a:lnTo>
                  <a:lnTo>
                    <a:pt x="53" y="738"/>
                  </a:lnTo>
                  <a:lnTo>
                    <a:pt x="92" y="619"/>
                  </a:lnTo>
                  <a:lnTo>
                    <a:pt x="141" y="509"/>
                  </a:lnTo>
                  <a:lnTo>
                    <a:pt x="199" y="405"/>
                  </a:lnTo>
                  <a:lnTo>
                    <a:pt x="269" y="312"/>
                  </a:lnTo>
                  <a:lnTo>
                    <a:pt x="348" y="229"/>
                  </a:lnTo>
                  <a:lnTo>
                    <a:pt x="437" y="156"/>
                  </a:lnTo>
                  <a:lnTo>
                    <a:pt x="534" y="97"/>
                  </a:lnTo>
                  <a:lnTo>
                    <a:pt x="586" y="72"/>
                  </a:lnTo>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55"/>
            <p:cNvSpPr>
              <a:spLocks/>
            </p:cNvSpPr>
            <p:nvPr/>
          </p:nvSpPr>
          <p:spPr bwMode="auto">
            <a:xfrm>
              <a:off x="5664200" y="2197100"/>
              <a:ext cx="630238" cy="766763"/>
            </a:xfrm>
            <a:custGeom>
              <a:avLst/>
              <a:gdLst>
                <a:gd name="T0" fmla="*/ 1497 w 1588"/>
                <a:gd name="T1" fmla="*/ 712 h 1933"/>
                <a:gd name="T2" fmla="*/ 1556 w 1588"/>
                <a:gd name="T3" fmla="*/ 903 h 1933"/>
                <a:gd name="T4" fmla="*/ 1585 w 1588"/>
                <a:gd name="T5" fmla="*/ 1093 h 1933"/>
                <a:gd name="T6" fmla="*/ 1584 w 1588"/>
                <a:gd name="T7" fmla="*/ 1274 h 1933"/>
                <a:gd name="T8" fmla="*/ 1553 w 1588"/>
                <a:gd name="T9" fmla="*/ 1443 h 1933"/>
                <a:gd name="T10" fmla="*/ 1494 w 1588"/>
                <a:gd name="T11" fmla="*/ 1594 h 1933"/>
                <a:gd name="T12" fmla="*/ 1410 w 1588"/>
                <a:gd name="T13" fmla="*/ 1725 h 1933"/>
                <a:gd name="T14" fmla="*/ 1299 w 1588"/>
                <a:gd name="T15" fmla="*/ 1828 h 1933"/>
                <a:gd name="T16" fmla="*/ 1200 w 1588"/>
                <a:gd name="T17" fmla="*/ 1883 h 1933"/>
                <a:gd name="T18" fmla="*/ 1091 w 1588"/>
                <a:gd name="T19" fmla="*/ 1920 h 1933"/>
                <a:gd name="T20" fmla="*/ 941 w 1588"/>
                <a:gd name="T21" fmla="*/ 1933 h 1933"/>
                <a:gd name="T22" fmla="*/ 787 w 1588"/>
                <a:gd name="T23" fmla="*/ 1908 h 1933"/>
                <a:gd name="T24" fmla="*/ 635 w 1588"/>
                <a:gd name="T25" fmla="*/ 1848 h 1933"/>
                <a:gd name="T26" fmla="*/ 490 w 1588"/>
                <a:gd name="T27" fmla="*/ 1756 h 1933"/>
                <a:gd name="T28" fmla="*/ 355 w 1588"/>
                <a:gd name="T29" fmla="*/ 1636 h 1933"/>
                <a:gd name="T30" fmla="*/ 234 w 1588"/>
                <a:gd name="T31" fmla="*/ 1487 h 1933"/>
                <a:gd name="T32" fmla="*/ 133 w 1588"/>
                <a:gd name="T33" fmla="*/ 1314 h 1933"/>
                <a:gd name="T34" fmla="*/ 92 w 1588"/>
                <a:gd name="T35" fmla="*/ 1220 h 1933"/>
                <a:gd name="T36" fmla="*/ 31 w 1588"/>
                <a:gd name="T37" fmla="*/ 1028 h 1933"/>
                <a:gd name="T38" fmla="*/ 2 w 1588"/>
                <a:gd name="T39" fmla="*/ 840 h 1933"/>
                <a:gd name="T40" fmla="*/ 4 w 1588"/>
                <a:gd name="T41" fmla="*/ 658 h 1933"/>
                <a:gd name="T42" fmla="*/ 35 w 1588"/>
                <a:gd name="T43" fmla="*/ 489 h 1933"/>
                <a:gd name="T44" fmla="*/ 93 w 1588"/>
                <a:gd name="T45" fmla="*/ 337 h 1933"/>
                <a:gd name="T46" fmla="*/ 179 w 1588"/>
                <a:gd name="T47" fmla="*/ 207 h 1933"/>
                <a:gd name="T48" fmla="*/ 289 w 1588"/>
                <a:gd name="T49" fmla="*/ 104 h 1933"/>
                <a:gd name="T50" fmla="*/ 389 w 1588"/>
                <a:gd name="T51" fmla="*/ 48 h 1933"/>
                <a:gd name="T52" fmla="*/ 498 w 1588"/>
                <a:gd name="T53" fmla="*/ 12 h 1933"/>
                <a:gd name="T54" fmla="*/ 648 w 1588"/>
                <a:gd name="T55" fmla="*/ 0 h 1933"/>
                <a:gd name="T56" fmla="*/ 801 w 1588"/>
                <a:gd name="T57" fmla="*/ 25 h 1933"/>
                <a:gd name="T58" fmla="*/ 952 w 1588"/>
                <a:gd name="T59" fmla="*/ 83 h 1933"/>
                <a:gd name="T60" fmla="*/ 1098 w 1588"/>
                <a:gd name="T61" fmla="*/ 175 h 1933"/>
                <a:gd name="T62" fmla="*/ 1234 w 1588"/>
                <a:gd name="T63" fmla="*/ 296 h 1933"/>
                <a:gd name="T64" fmla="*/ 1353 w 1588"/>
                <a:gd name="T65" fmla="*/ 445 h 1933"/>
                <a:gd name="T66" fmla="*/ 1454 w 1588"/>
                <a:gd name="T67" fmla="*/ 617 h 1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88" h="1933">
                  <a:moveTo>
                    <a:pt x="1476" y="664"/>
                  </a:moveTo>
                  <a:lnTo>
                    <a:pt x="1497" y="712"/>
                  </a:lnTo>
                  <a:lnTo>
                    <a:pt x="1531" y="808"/>
                  </a:lnTo>
                  <a:lnTo>
                    <a:pt x="1556" y="903"/>
                  </a:lnTo>
                  <a:lnTo>
                    <a:pt x="1575" y="998"/>
                  </a:lnTo>
                  <a:lnTo>
                    <a:pt x="1585" y="1093"/>
                  </a:lnTo>
                  <a:lnTo>
                    <a:pt x="1588" y="1183"/>
                  </a:lnTo>
                  <a:lnTo>
                    <a:pt x="1584" y="1274"/>
                  </a:lnTo>
                  <a:lnTo>
                    <a:pt x="1572" y="1360"/>
                  </a:lnTo>
                  <a:lnTo>
                    <a:pt x="1553" y="1443"/>
                  </a:lnTo>
                  <a:lnTo>
                    <a:pt x="1528" y="1522"/>
                  </a:lnTo>
                  <a:lnTo>
                    <a:pt x="1494" y="1594"/>
                  </a:lnTo>
                  <a:lnTo>
                    <a:pt x="1455" y="1663"/>
                  </a:lnTo>
                  <a:lnTo>
                    <a:pt x="1410" y="1725"/>
                  </a:lnTo>
                  <a:lnTo>
                    <a:pt x="1358" y="1780"/>
                  </a:lnTo>
                  <a:lnTo>
                    <a:pt x="1299" y="1828"/>
                  </a:lnTo>
                  <a:lnTo>
                    <a:pt x="1235" y="1868"/>
                  </a:lnTo>
                  <a:lnTo>
                    <a:pt x="1200" y="1883"/>
                  </a:lnTo>
                  <a:lnTo>
                    <a:pt x="1164" y="1899"/>
                  </a:lnTo>
                  <a:lnTo>
                    <a:pt x="1091" y="1920"/>
                  </a:lnTo>
                  <a:lnTo>
                    <a:pt x="1016" y="1930"/>
                  </a:lnTo>
                  <a:lnTo>
                    <a:pt x="941" y="1933"/>
                  </a:lnTo>
                  <a:lnTo>
                    <a:pt x="864" y="1925"/>
                  </a:lnTo>
                  <a:lnTo>
                    <a:pt x="787" y="1908"/>
                  </a:lnTo>
                  <a:lnTo>
                    <a:pt x="711" y="1882"/>
                  </a:lnTo>
                  <a:lnTo>
                    <a:pt x="635" y="1848"/>
                  </a:lnTo>
                  <a:lnTo>
                    <a:pt x="561" y="1807"/>
                  </a:lnTo>
                  <a:lnTo>
                    <a:pt x="490" y="1756"/>
                  </a:lnTo>
                  <a:lnTo>
                    <a:pt x="421" y="1699"/>
                  </a:lnTo>
                  <a:lnTo>
                    <a:pt x="355" y="1636"/>
                  </a:lnTo>
                  <a:lnTo>
                    <a:pt x="293" y="1564"/>
                  </a:lnTo>
                  <a:lnTo>
                    <a:pt x="234" y="1487"/>
                  </a:lnTo>
                  <a:lnTo>
                    <a:pt x="181" y="1404"/>
                  </a:lnTo>
                  <a:lnTo>
                    <a:pt x="133" y="1314"/>
                  </a:lnTo>
                  <a:lnTo>
                    <a:pt x="111" y="1268"/>
                  </a:lnTo>
                  <a:lnTo>
                    <a:pt x="92" y="1220"/>
                  </a:lnTo>
                  <a:lnTo>
                    <a:pt x="57" y="1124"/>
                  </a:lnTo>
                  <a:lnTo>
                    <a:pt x="31" y="1028"/>
                  </a:lnTo>
                  <a:lnTo>
                    <a:pt x="13" y="933"/>
                  </a:lnTo>
                  <a:lnTo>
                    <a:pt x="2" y="840"/>
                  </a:lnTo>
                  <a:lnTo>
                    <a:pt x="0" y="748"/>
                  </a:lnTo>
                  <a:lnTo>
                    <a:pt x="4" y="658"/>
                  </a:lnTo>
                  <a:lnTo>
                    <a:pt x="15" y="572"/>
                  </a:lnTo>
                  <a:lnTo>
                    <a:pt x="35" y="489"/>
                  </a:lnTo>
                  <a:lnTo>
                    <a:pt x="61" y="411"/>
                  </a:lnTo>
                  <a:lnTo>
                    <a:pt x="93" y="337"/>
                  </a:lnTo>
                  <a:lnTo>
                    <a:pt x="132" y="268"/>
                  </a:lnTo>
                  <a:lnTo>
                    <a:pt x="179" y="207"/>
                  </a:lnTo>
                  <a:lnTo>
                    <a:pt x="231" y="152"/>
                  </a:lnTo>
                  <a:lnTo>
                    <a:pt x="289" y="104"/>
                  </a:lnTo>
                  <a:lnTo>
                    <a:pt x="354" y="64"/>
                  </a:lnTo>
                  <a:lnTo>
                    <a:pt x="389" y="48"/>
                  </a:lnTo>
                  <a:lnTo>
                    <a:pt x="424" y="32"/>
                  </a:lnTo>
                  <a:lnTo>
                    <a:pt x="498" y="12"/>
                  </a:lnTo>
                  <a:lnTo>
                    <a:pt x="571" y="1"/>
                  </a:lnTo>
                  <a:lnTo>
                    <a:pt x="648" y="0"/>
                  </a:lnTo>
                  <a:lnTo>
                    <a:pt x="724" y="8"/>
                  </a:lnTo>
                  <a:lnTo>
                    <a:pt x="801" y="25"/>
                  </a:lnTo>
                  <a:lnTo>
                    <a:pt x="877" y="49"/>
                  </a:lnTo>
                  <a:lnTo>
                    <a:pt x="952" y="83"/>
                  </a:lnTo>
                  <a:lnTo>
                    <a:pt x="1026" y="124"/>
                  </a:lnTo>
                  <a:lnTo>
                    <a:pt x="1098" y="175"/>
                  </a:lnTo>
                  <a:lnTo>
                    <a:pt x="1168" y="232"/>
                  </a:lnTo>
                  <a:lnTo>
                    <a:pt x="1234" y="296"/>
                  </a:lnTo>
                  <a:lnTo>
                    <a:pt x="1296" y="367"/>
                  </a:lnTo>
                  <a:lnTo>
                    <a:pt x="1353" y="445"/>
                  </a:lnTo>
                  <a:lnTo>
                    <a:pt x="1407" y="528"/>
                  </a:lnTo>
                  <a:lnTo>
                    <a:pt x="1454" y="617"/>
                  </a:lnTo>
                  <a:lnTo>
                    <a:pt x="1476" y="664"/>
                  </a:lnTo>
                  <a:close/>
                </a:path>
              </a:pathLst>
            </a:custGeom>
            <a:solidFill>
              <a:srgbClr val="9D1722"/>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18" name="Group 17"/>
            <p:cNvGrpSpPr/>
            <p:nvPr/>
          </p:nvGrpSpPr>
          <p:grpSpPr>
            <a:xfrm>
              <a:off x="6096000" y="2563813"/>
              <a:ext cx="989013" cy="1724025"/>
              <a:chOff x="6096000" y="2563813"/>
              <a:chExt cx="989013" cy="1724025"/>
            </a:xfrm>
          </p:grpSpPr>
          <p:sp>
            <p:nvSpPr>
              <p:cNvPr id="70" name="Freeform 108"/>
              <p:cNvSpPr>
                <a:spLocks/>
              </p:cNvSpPr>
              <p:nvPr/>
            </p:nvSpPr>
            <p:spPr bwMode="auto">
              <a:xfrm>
                <a:off x="6661150" y="3667125"/>
                <a:ext cx="269875" cy="360363"/>
              </a:xfrm>
              <a:custGeom>
                <a:avLst/>
                <a:gdLst>
                  <a:gd name="T0" fmla="*/ 273 w 680"/>
                  <a:gd name="T1" fmla="*/ 906 h 906"/>
                  <a:gd name="T2" fmla="*/ 0 w 680"/>
                  <a:gd name="T3" fmla="*/ 314 h 906"/>
                  <a:gd name="T4" fmla="*/ 48 w 680"/>
                  <a:gd name="T5" fmla="*/ 279 h 906"/>
                  <a:gd name="T6" fmla="*/ 139 w 680"/>
                  <a:gd name="T7" fmla="*/ 205 h 906"/>
                  <a:gd name="T8" fmla="*/ 227 w 680"/>
                  <a:gd name="T9" fmla="*/ 127 h 906"/>
                  <a:gd name="T10" fmla="*/ 310 w 680"/>
                  <a:gd name="T11" fmla="*/ 44 h 906"/>
                  <a:gd name="T12" fmla="*/ 350 w 680"/>
                  <a:gd name="T13" fmla="*/ 0 h 906"/>
                  <a:gd name="T14" fmla="*/ 680 w 680"/>
                  <a:gd name="T15" fmla="*/ 519 h 906"/>
                  <a:gd name="T16" fmla="*/ 634 w 680"/>
                  <a:gd name="T17" fmla="*/ 572 h 906"/>
                  <a:gd name="T18" fmla="*/ 537 w 680"/>
                  <a:gd name="T19" fmla="*/ 675 h 906"/>
                  <a:gd name="T20" fmla="*/ 436 w 680"/>
                  <a:gd name="T21" fmla="*/ 773 h 906"/>
                  <a:gd name="T22" fmla="*/ 328 w 680"/>
                  <a:gd name="T23" fmla="*/ 863 h 906"/>
                  <a:gd name="T24" fmla="*/ 273 w 680"/>
                  <a:gd name="T25" fmla="*/ 906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0" h="906">
                    <a:moveTo>
                      <a:pt x="273" y="906"/>
                    </a:moveTo>
                    <a:lnTo>
                      <a:pt x="0" y="314"/>
                    </a:lnTo>
                    <a:lnTo>
                      <a:pt x="48" y="279"/>
                    </a:lnTo>
                    <a:lnTo>
                      <a:pt x="139" y="205"/>
                    </a:lnTo>
                    <a:lnTo>
                      <a:pt x="227" y="127"/>
                    </a:lnTo>
                    <a:lnTo>
                      <a:pt x="310" y="44"/>
                    </a:lnTo>
                    <a:lnTo>
                      <a:pt x="350" y="0"/>
                    </a:lnTo>
                    <a:lnTo>
                      <a:pt x="680" y="519"/>
                    </a:lnTo>
                    <a:lnTo>
                      <a:pt x="634" y="572"/>
                    </a:lnTo>
                    <a:lnTo>
                      <a:pt x="537" y="675"/>
                    </a:lnTo>
                    <a:lnTo>
                      <a:pt x="436" y="773"/>
                    </a:lnTo>
                    <a:lnTo>
                      <a:pt x="328" y="863"/>
                    </a:lnTo>
                    <a:lnTo>
                      <a:pt x="273" y="906"/>
                    </a:lnTo>
                  </a:path>
                </a:pathLst>
              </a:custGeom>
              <a:solidFill>
                <a:srgbClr val="CCCCCC"/>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09"/>
              <p:cNvSpPr>
                <a:spLocks/>
              </p:cNvSpPr>
              <p:nvPr/>
            </p:nvSpPr>
            <p:spPr bwMode="auto">
              <a:xfrm>
                <a:off x="6442075" y="3228975"/>
                <a:ext cx="204788" cy="300038"/>
              </a:xfrm>
              <a:custGeom>
                <a:avLst/>
                <a:gdLst>
                  <a:gd name="T0" fmla="*/ 249 w 515"/>
                  <a:gd name="T1" fmla="*/ 756 h 756"/>
                  <a:gd name="T2" fmla="*/ 0 w 515"/>
                  <a:gd name="T3" fmla="*/ 215 h 756"/>
                  <a:gd name="T4" fmla="*/ 55 w 515"/>
                  <a:gd name="T5" fmla="*/ 166 h 756"/>
                  <a:gd name="T6" fmla="*/ 153 w 515"/>
                  <a:gd name="T7" fmla="*/ 58 h 756"/>
                  <a:gd name="T8" fmla="*/ 199 w 515"/>
                  <a:gd name="T9" fmla="*/ 0 h 756"/>
                  <a:gd name="T10" fmla="*/ 515 w 515"/>
                  <a:gd name="T11" fmla="*/ 495 h 756"/>
                  <a:gd name="T12" fmla="*/ 454 w 515"/>
                  <a:gd name="T13" fmla="*/ 567 h 756"/>
                  <a:gd name="T14" fmla="*/ 320 w 515"/>
                  <a:gd name="T15" fmla="*/ 697 h 756"/>
                  <a:gd name="T16" fmla="*/ 249 w 515"/>
                  <a:gd name="T17" fmla="*/ 7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5" h="756">
                    <a:moveTo>
                      <a:pt x="249" y="756"/>
                    </a:moveTo>
                    <a:lnTo>
                      <a:pt x="0" y="215"/>
                    </a:lnTo>
                    <a:lnTo>
                      <a:pt x="55" y="166"/>
                    </a:lnTo>
                    <a:lnTo>
                      <a:pt x="153" y="58"/>
                    </a:lnTo>
                    <a:lnTo>
                      <a:pt x="199" y="0"/>
                    </a:lnTo>
                    <a:lnTo>
                      <a:pt x="515" y="495"/>
                    </a:lnTo>
                    <a:lnTo>
                      <a:pt x="454" y="567"/>
                    </a:lnTo>
                    <a:lnTo>
                      <a:pt x="320" y="697"/>
                    </a:lnTo>
                    <a:lnTo>
                      <a:pt x="249" y="756"/>
                    </a:lnTo>
                  </a:path>
                </a:pathLst>
              </a:custGeom>
              <a:solidFill>
                <a:srgbClr val="CCCCCC"/>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10"/>
              <p:cNvSpPr>
                <a:spLocks/>
              </p:cNvSpPr>
              <p:nvPr/>
            </p:nvSpPr>
            <p:spPr bwMode="auto">
              <a:xfrm>
                <a:off x="6235700" y="2822575"/>
                <a:ext cx="128588" cy="223838"/>
              </a:xfrm>
              <a:custGeom>
                <a:avLst/>
                <a:gdLst>
                  <a:gd name="T0" fmla="*/ 208 w 324"/>
                  <a:gd name="T1" fmla="*/ 564 h 564"/>
                  <a:gd name="T2" fmla="*/ 0 w 324"/>
                  <a:gd name="T3" fmla="*/ 110 h 564"/>
                  <a:gd name="T4" fmla="*/ 36 w 324"/>
                  <a:gd name="T5" fmla="*/ 57 h 564"/>
                  <a:gd name="T6" fmla="*/ 64 w 324"/>
                  <a:gd name="T7" fmla="*/ 0 h 564"/>
                  <a:gd name="T8" fmla="*/ 324 w 324"/>
                  <a:gd name="T9" fmla="*/ 405 h 564"/>
                  <a:gd name="T10" fmla="*/ 298 w 324"/>
                  <a:gd name="T11" fmla="*/ 447 h 564"/>
                  <a:gd name="T12" fmla="*/ 241 w 324"/>
                  <a:gd name="T13" fmla="*/ 528 h 564"/>
                  <a:gd name="T14" fmla="*/ 208 w 324"/>
                  <a:gd name="T15" fmla="*/ 564 h 5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4" h="564">
                    <a:moveTo>
                      <a:pt x="208" y="564"/>
                    </a:moveTo>
                    <a:lnTo>
                      <a:pt x="0" y="110"/>
                    </a:lnTo>
                    <a:lnTo>
                      <a:pt x="36" y="57"/>
                    </a:lnTo>
                    <a:lnTo>
                      <a:pt x="64" y="0"/>
                    </a:lnTo>
                    <a:lnTo>
                      <a:pt x="324" y="405"/>
                    </a:lnTo>
                    <a:lnTo>
                      <a:pt x="298" y="447"/>
                    </a:lnTo>
                    <a:lnTo>
                      <a:pt x="241" y="528"/>
                    </a:lnTo>
                    <a:lnTo>
                      <a:pt x="208" y="564"/>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11"/>
              <p:cNvSpPr>
                <a:spLocks/>
              </p:cNvSpPr>
              <p:nvPr/>
            </p:nvSpPr>
            <p:spPr bwMode="auto">
              <a:xfrm>
                <a:off x="6769100" y="3873500"/>
                <a:ext cx="315913" cy="414338"/>
              </a:xfrm>
              <a:custGeom>
                <a:avLst/>
                <a:gdLst>
                  <a:gd name="T0" fmla="*/ 304 w 794"/>
                  <a:gd name="T1" fmla="*/ 1047 h 1047"/>
                  <a:gd name="T2" fmla="*/ 0 w 794"/>
                  <a:gd name="T3" fmla="*/ 387 h 1047"/>
                  <a:gd name="T4" fmla="*/ 55 w 794"/>
                  <a:gd name="T5" fmla="*/ 344 h 1047"/>
                  <a:gd name="T6" fmla="*/ 163 w 794"/>
                  <a:gd name="T7" fmla="*/ 254 h 1047"/>
                  <a:gd name="T8" fmla="*/ 264 w 794"/>
                  <a:gd name="T9" fmla="*/ 156 h 1047"/>
                  <a:gd name="T10" fmla="*/ 361 w 794"/>
                  <a:gd name="T11" fmla="*/ 53 h 1047"/>
                  <a:gd name="T12" fmla="*/ 407 w 794"/>
                  <a:gd name="T13" fmla="*/ 0 h 1047"/>
                  <a:gd name="T14" fmla="*/ 794 w 794"/>
                  <a:gd name="T15" fmla="*/ 606 h 1047"/>
                  <a:gd name="T16" fmla="*/ 794 w 794"/>
                  <a:gd name="T17" fmla="*/ 606 h 1047"/>
                  <a:gd name="T18" fmla="*/ 793 w 794"/>
                  <a:gd name="T19" fmla="*/ 607 h 1047"/>
                  <a:gd name="T20" fmla="*/ 728 w 794"/>
                  <a:gd name="T21" fmla="*/ 680 h 1047"/>
                  <a:gd name="T22" fmla="*/ 659 w 794"/>
                  <a:gd name="T23" fmla="*/ 749 h 1047"/>
                  <a:gd name="T24" fmla="*/ 597 w 794"/>
                  <a:gd name="T25" fmla="*/ 807 h 1047"/>
                  <a:gd name="T26" fmla="*/ 474 w 794"/>
                  <a:gd name="T27" fmla="*/ 913 h 1047"/>
                  <a:gd name="T28" fmla="*/ 328 w 794"/>
                  <a:gd name="T29" fmla="*/ 1030 h 1047"/>
                  <a:gd name="T30" fmla="*/ 304 w 794"/>
                  <a:gd name="T31"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94" h="1047">
                    <a:moveTo>
                      <a:pt x="304" y="1047"/>
                    </a:moveTo>
                    <a:lnTo>
                      <a:pt x="0" y="387"/>
                    </a:lnTo>
                    <a:lnTo>
                      <a:pt x="55" y="344"/>
                    </a:lnTo>
                    <a:lnTo>
                      <a:pt x="163" y="254"/>
                    </a:lnTo>
                    <a:lnTo>
                      <a:pt x="264" y="156"/>
                    </a:lnTo>
                    <a:lnTo>
                      <a:pt x="361" y="53"/>
                    </a:lnTo>
                    <a:lnTo>
                      <a:pt x="407" y="0"/>
                    </a:lnTo>
                    <a:lnTo>
                      <a:pt x="794" y="606"/>
                    </a:lnTo>
                    <a:lnTo>
                      <a:pt x="794" y="606"/>
                    </a:lnTo>
                    <a:lnTo>
                      <a:pt x="793" y="607"/>
                    </a:lnTo>
                    <a:lnTo>
                      <a:pt x="728" y="680"/>
                    </a:lnTo>
                    <a:lnTo>
                      <a:pt x="659" y="749"/>
                    </a:lnTo>
                    <a:lnTo>
                      <a:pt x="597" y="807"/>
                    </a:lnTo>
                    <a:lnTo>
                      <a:pt x="474" y="913"/>
                    </a:lnTo>
                    <a:lnTo>
                      <a:pt x="328" y="1030"/>
                    </a:lnTo>
                    <a:lnTo>
                      <a:pt x="304" y="1047"/>
                    </a:lnTo>
                    <a:close/>
                  </a:path>
                </a:pathLst>
              </a:custGeom>
              <a:solidFill>
                <a:srgbClr val="7A15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12"/>
              <p:cNvSpPr>
                <a:spLocks/>
              </p:cNvSpPr>
              <p:nvPr/>
            </p:nvSpPr>
            <p:spPr bwMode="auto">
              <a:xfrm>
                <a:off x="6540500" y="3425825"/>
                <a:ext cx="260350" cy="365125"/>
              </a:xfrm>
              <a:custGeom>
                <a:avLst/>
                <a:gdLst>
                  <a:gd name="T0" fmla="*/ 303 w 653"/>
                  <a:gd name="T1" fmla="*/ 922 h 922"/>
                  <a:gd name="T2" fmla="*/ 0 w 653"/>
                  <a:gd name="T3" fmla="*/ 261 h 922"/>
                  <a:gd name="T4" fmla="*/ 71 w 653"/>
                  <a:gd name="T5" fmla="*/ 202 h 922"/>
                  <a:gd name="T6" fmla="*/ 205 w 653"/>
                  <a:gd name="T7" fmla="*/ 72 h 922"/>
                  <a:gd name="T8" fmla="*/ 266 w 653"/>
                  <a:gd name="T9" fmla="*/ 0 h 922"/>
                  <a:gd name="T10" fmla="*/ 653 w 653"/>
                  <a:gd name="T11" fmla="*/ 608 h 922"/>
                  <a:gd name="T12" fmla="*/ 613 w 653"/>
                  <a:gd name="T13" fmla="*/ 652 h 922"/>
                  <a:gd name="T14" fmla="*/ 530 w 653"/>
                  <a:gd name="T15" fmla="*/ 735 h 922"/>
                  <a:gd name="T16" fmla="*/ 442 w 653"/>
                  <a:gd name="T17" fmla="*/ 813 h 922"/>
                  <a:gd name="T18" fmla="*/ 351 w 653"/>
                  <a:gd name="T19" fmla="*/ 887 h 922"/>
                  <a:gd name="T20" fmla="*/ 303 w 653"/>
                  <a:gd name="T21"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3" h="922">
                    <a:moveTo>
                      <a:pt x="303" y="922"/>
                    </a:moveTo>
                    <a:lnTo>
                      <a:pt x="0" y="261"/>
                    </a:lnTo>
                    <a:lnTo>
                      <a:pt x="71" y="202"/>
                    </a:lnTo>
                    <a:lnTo>
                      <a:pt x="205" y="72"/>
                    </a:lnTo>
                    <a:lnTo>
                      <a:pt x="266" y="0"/>
                    </a:lnTo>
                    <a:lnTo>
                      <a:pt x="653" y="608"/>
                    </a:lnTo>
                    <a:lnTo>
                      <a:pt x="613" y="652"/>
                    </a:lnTo>
                    <a:lnTo>
                      <a:pt x="530" y="735"/>
                    </a:lnTo>
                    <a:lnTo>
                      <a:pt x="442" y="813"/>
                    </a:lnTo>
                    <a:lnTo>
                      <a:pt x="351" y="887"/>
                    </a:lnTo>
                    <a:lnTo>
                      <a:pt x="303" y="922"/>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113"/>
              <p:cNvSpPr>
                <a:spLocks/>
              </p:cNvSpPr>
              <p:nvPr/>
            </p:nvSpPr>
            <p:spPr bwMode="auto">
              <a:xfrm>
                <a:off x="6318250" y="2982913"/>
                <a:ext cx="203200" cy="331788"/>
              </a:xfrm>
              <a:custGeom>
                <a:avLst/>
                <a:gdLst>
                  <a:gd name="T0" fmla="*/ 311 w 510"/>
                  <a:gd name="T1" fmla="*/ 834 h 834"/>
                  <a:gd name="T2" fmla="*/ 0 w 510"/>
                  <a:gd name="T3" fmla="*/ 159 h 834"/>
                  <a:gd name="T4" fmla="*/ 33 w 510"/>
                  <a:gd name="T5" fmla="*/ 123 h 834"/>
                  <a:gd name="T6" fmla="*/ 90 w 510"/>
                  <a:gd name="T7" fmla="*/ 42 h 834"/>
                  <a:gd name="T8" fmla="*/ 116 w 510"/>
                  <a:gd name="T9" fmla="*/ 0 h 834"/>
                  <a:gd name="T10" fmla="*/ 510 w 510"/>
                  <a:gd name="T11" fmla="*/ 619 h 834"/>
                  <a:gd name="T12" fmla="*/ 464 w 510"/>
                  <a:gd name="T13" fmla="*/ 677 h 834"/>
                  <a:gd name="T14" fmla="*/ 366 w 510"/>
                  <a:gd name="T15" fmla="*/ 785 h 834"/>
                  <a:gd name="T16" fmla="*/ 311 w 510"/>
                  <a:gd name="T17" fmla="*/ 83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0" h="834">
                    <a:moveTo>
                      <a:pt x="311" y="834"/>
                    </a:moveTo>
                    <a:lnTo>
                      <a:pt x="0" y="159"/>
                    </a:lnTo>
                    <a:lnTo>
                      <a:pt x="33" y="123"/>
                    </a:lnTo>
                    <a:lnTo>
                      <a:pt x="90" y="42"/>
                    </a:lnTo>
                    <a:lnTo>
                      <a:pt x="116" y="0"/>
                    </a:lnTo>
                    <a:lnTo>
                      <a:pt x="510" y="619"/>
                    </a:lnTo>
                    <a:lnTo>
                      <a:pt x="464" y="677"/>
                    </a:lnTo>
                    <a:lnTo>
                      <a:pt x="366" y="785"/>
                    </a:lnTo>
                    <a:lnTo>
                      <a:pt x="311" y="834"/>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114"/>
              <p:cNvSpPr>
                <a:spLocks/>
              </p:cNvSpPr>
              <p:nvPr/>
            </p:nvSpPr>
            <p:spPr bwMode="auto">
              <a:xfrm>
                <a:off x="6096000" y="2563813"/>
                <a:ext cx="165100" cy="303213"/>
              </a:xfrm>
              <a:custGeom>
                <a:avLst/>
                <a:gdLst>
                  <a:gd name="T0" fmla="*/ 352 w 416"/>
                  <a:gd name="T1" fmla="*/ 763 h 763"/>
                  <a:gd name="T2" fmla="*/ 0 w 416"/>
                  <a:gd name="T3" fmla="*/ 0 h 763"/>
                  <a:gd name="T4" fmla="*/ 416 w 416"/>
                  <a:gd name="T5" fmla="*/ 653 h 763"/>
                  <a:gd name="T6" fmla="*/ 388 w 416"/>
                  <a:gd name="T7" fmla="*/ 710 h 763"/>
                  <a:gd name="T8" fmla="*/ 352 w 416"/>
                  <a:gd name="T9" fmla="*/ 763 h 763"/>
                </a:gdLst>
                <a:ahLst/>
                <a:cxnLst>
                  <a:cxn ang="0">
                    <a:pos x="T0" y="T1"/>
                  </a:cxn>
                  <a:cxn ang="0">
                    <a:pos x="T2" y="T3"/>
                  </a:cxn>
                  <a:cxn ang="0">
                    <a:pos x="T4" y="T5"/>
                  </a:cxn>
                  <a:cxn ang="0">
                    <a:pos x="T6" y="T7"/>
                  </a:cxn>
                  <a:cxn ang="0">
                    <a:pos x="T8" y="T9"/>
                  </a:cxn>
                </a:cxnLst>
                <a:rect l="0" t="0" r="r" b="b"/>
                <a:pathLst>
                  <a:path w="416" h="763">
                    <a:moveTo>
                      <a:pt x="352" y="763"/>
                    </a:moveTo>
                    <a:lnTo>
                      <a:pt x="0" y="0"/>
                    </a:lnTo>
                    <a:lnTo>
                      <a:pt x="416" y="653"/>
                    </a:lnTo>
                    <a:lnTo>
                      <a:pt x="388" y="710"/>
                    </a:lnTo>
                    <a:lnTo>
                      <a:pt x="352" y="763"/>
                    </a:lnTo>
                    <a:close/>
                  </a:path>
                </a:pathLst>
              </a:custGeom>
              <a:solidFill>
                <a:srgbClr val="7A15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9" name="Group 18"/>
            <p:cNvGrpSpPr/>
            <p:nvPr/>
          </p:nvGrpSpPr>
          <p:grpSpPr>
            <a:xfrm>
              <a:off x="6096000" y="273050"/>
              <a:ext cx="2170113" cy="2290763"/>
              <a:chOff x="6096000" y="273050"/>
              <a:chExt cx="2170113" cy="2290763"/>
            </a:xfrm>
          </p:grpSpPr>
          <p:sp>
            <p:nvSpPr>
              <p:cNvPr id="20" name="Freeform 56"/>
              <p:cNvSpPr>
                <a:spLocks/>
              </p:cNvSpPr>
              <p:nvPr/>
            </p:nvSpPr>
            <p:spPr bwMode="auto">
              <a:xfrm>
                <a:off x="6096000" y="2252663"/>
                <a:ext cx="292100" cy="311150"/>
              </a:xfrm>
              <a:custGeom>
                <a:avLst/>
                <a:gdLst>
                  <a:gd name="T0" fmla="*/ 118 w 734"/>
                  <a:gd name="T1" fmla="*/ 705 h 784"/>
                  <a:gd name="T2" fmla="*/ 0 w 734"/>
                  <a:gd name="T3" fmla="*/ 784 h 784"/>
                  <a:gd name="T4" fmla="*/ 73 w 734"/>
                  <a:gd name="T5" fmla="*/ 658 h 784"/>
                  <a:gd name="T6" fmla="*/ 687 w 734"/>
                  <a:gd name="T7" fmla="*/ 0 h 784"/>
                  <a:gd name="T8" fmla="*/ 734 w 734"/>
                  <a:gd name="T9" fmla="*/ 44 h 784"/>
                  <a:gd name="T10" fmla="*/ 118 w 734"/>
                  <a:gd name="T11" fmla="*/ 705 h 784"/>
                </a:gdLst>
                <a:ahLst/>
                <a:cxnLst>
                  <a:cxn ang="0">
                    <a:pos x="T0" y="T1"/>
                  </a:cxn>
                  <a:cxn ang="0">
                    <a:pos x="T2" y="T3"/>
                  </a:cxn>
                  <a:cxn ang="0">
                    <a:pos x="T4" y="T5"/>
                  </a:cxn>
                  <a:cxn ang="0">
                    <a:pos x="T6" y="T7"/>
                  </a:cxn>
                  <a:cxn ang="0">
                    <a:pos x="T8" y="T9"/>
                  </a:cxn>
                  <a:cxn ang="0">
                    <a:pos x="T10" y="T11"/>
                  </a:cxn>
                </a:cxnLst>
                <a:rect l="0" t="0" r="r" b="b"/>
                <a:pathLst>
                  <a:path w="734" h="784">
                    <a:moveTo>
                      <a:pt x="118" y="705"/>
                    </a:moveTo>
                    <a:lnTo>
                      <a:pt x="0" y="784"/>
                    </a:lnTo>
                    <a:lnTo>
                      <a:pt x="73" y="658"/>
                    </a:lnTo>
                    <a:lnTo>
                      <a:pt x="687" y="0"/>
                    </a:lnTo>
                    <a:lnTo>
                      <a:pt x="734" y="44"/>
                    </a:lnTo>
                    <a:lnTo>
                      <a:pt x="118" y="705"/>
                    </a:lnTo>
                    <a:close/>
                  </a:path>
                </a:pathLst>
              </a:custGeom>
              <a:solidFill>
                <a:srgbClr val="D5A4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7"/>
              <p:cNvSpPr>
                <a:spLocks/>
              </p:cNvSpPr>
              <p:nvPr/>
            </p:nvSpPr>
            <p:spPr bwMode="auto">
              <a:xfrm>
                <a:off x="6096000" y="2362200"/>
                <a:ext cx="203200" cy="201613"/>
              </a:xfrm>
              <a:custGeom>
                <a:avLst/>
                <a:gdLst>
                  <a:gd name="T0" fmla="*/ 0 w 511"/>
                  <a:gd name="T1" fmla="*/ 507 h 507"/>
                  <a:gd name="T2" fmla="*/ 21 w 511"/>
                  <a:gd name="T3" fmla="*/ 472 h 507"/>
                  <a:gd name="T4" fmla="*/ 105 w 511"/>
                  <a:gd name="T5" fmla="*/ 416 h 507"/>
                  <a:gd name="T6" fmla="*/ 493 w 511"/>
                  <a:gd name="T7" fmla="*/ 0 h 507"/>
                  <a:gd name="T8" fmla="*/ 501 w 511"/>
                  <a:gd name="T9" fmla="*/ 4 h 507"/>
                  <a:gd name="T10" fmla="*/ 511 w 511"/>
                  <a:gd name="T11" fmla="*/ 7 h 507"/>
                  <a:gd name="T12" fmla="*/ 118 w 511"/>
                  <a:gd name="T13" fmla="*/ 428 h 507"/>
                  <a:gd name="T14" fmla="*/ 0 w 511"/>
                  <a:gd name="T15" fmla="*/ 507 h 5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1" h="507">
                    <a:moveTo>
                      <a:pt x="0" y="507"/>
                    </a:moveTo>
                    <a:lnTo>
                      <a:pt x="21" y="472"/>
                    </a:lnTo>
                    <a:lnTo>
                      <a:pt x="105" y="416"/>
                    </a:lnTo>
                    <a:lnTo>
                      <a:pt x="493" y="0"/>
                    </a:lnTo>
                    <a:lnTo>
                      <a:pt x="501" y="4"/>
                    </a:lnTo>
                    <a:lnTo>
                      <a:pt x="511" y="7"/>
                    </a:lnTo>
                    <a:lnTo>
                      <a:pt x="118" y="428"/>
                    </a:lnTo>
                    <a:lnTo>
                      <a:pt x="0" y="507"/>
                    </a:lnTo>
                    <a:close/>
                  </a:path>
                </a:pathLst>
              </a:custGeom>
              <a:solidFill>
                <a:srgbClr val="BE93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58"/>
              <p:cNvSpPr>
                <a:spLocks/>
              </p:cNvSpPr>
              <p:nvPr/>
            </p:nvSpPr>
            <p:spPr bwMode="auto">
              <a:xfrm>
                <a:off x="6299200" y="2352675"/>
                <a:ext cx="11113" cy="12700"/>
              </a:xfrm>
              <a:custGeom>
                <a:avLst/>
                <a:gdLst>
                  <a:gd name="T0" fmla="*/ 0 w 30"/>
                  <a:gd name="T1" fmla="*/ 32 h 32"/>
                  <a:gd name="T2" fmla="*/ 0 w 30"/>
                  <a:gd name="T3" fmla="*/ 32 h 32"/>
                  <a:gd name="T4" fmla="*/ 0 w 30"/>
                  <a:gd name="T5" fmla="*/ 32 h 32"/>
                  <a:gd name="T6" fmla="*/ 30 w 30"/>
                  <a:gd name="T7" fmla="*/ 0 h 32"/>
                  <a:gd name="T8" fmla="*/ 30 w 30"/>
                  <a:gd name="T9" fmla="*/ 0 h 32"/>
                  <a:gd name="T10" fmla="*/ 30 w 30"/>
                  <a:gd name="T11" fmla="*/ 0 h 32"/>
                  <a:gd name="T12" fmla="*/ 0 w 30"/>
                  <a:gd name="T13" fmla="*/ 32 h 32"/>
                </a:gdLst>
                <a:ahLst/>
                <a:cxnLst>
                  <a:cxn ang="0">
                    <a:pos x="T0" y="T1"/>
                  </a:cxn>
                  <a:cxn ang="0">
                    <a:pos x="T2" y="T3"/>
                  </a:cxn>
                  <a:cxn ang="0">
                    <a:pos x="T4" y="T5"/>
                  </a:cxn>
                  <a:cxn ang="0">
                    <a:pos x="T6" y="T7"/>
                  </a:cxn>
                  <a:cxn ang="0">
                    <a:pos x="T8" y="T9"/>
                  </a:cxn>
                  <a:cxn ang="0">
                    <a:pos x="T10" y="T11"/>
                  </a:cxn>
                  <a:cxn ang="0">
                    <a:pos x="T12" y="T13"/>
                  </a:cxn>
                </a:cxnLst>
                <a:rect l="0" t="0" r="r" b="b"/>
                <a:pathLst>
                  <a:path w="30" h="32">
                    <a:moveTo>
                      <a:pt x="0" y="32"/>
                    </a:moveTo>
                    <a:lnTo>
                      <a:pt x="0" y="32"/>
                    </a:lnTo>
                    <a:lnTo>
                      <a:pt x="0" y="32"/>
                    </a:lnTo>
                    <a:lnTo>
                      <a:pt x="30" y="0"/>
                    </a:lnTo>
                    <a:lnTo>
                      <a:pt x="30" y="0"/>
                    </a:lnTo>
                    <a:lnTo>
                      <a:pt x="30" y="0"/>
                    </a:lnTo>
                    <a:lnTo>
                      <a:pt x="0" y="32"/>
                    </a:lnTo>
                    <a:close/>
                  </a:path>
                </a:pathLst>
              </a:custGeom>
              <a:solidFill>
                <a:srgbClr val="CDCC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59"/>
              <p:cNvSpPr>
                <a:spLocks/>
              </p:cNvSpPr>
              <p:nvPr/>
            </p:nvSpPr>
            <p:spPr bwMode="auto">
              <a:xfrm>
                <a:off x="6280150" y="2335213"/>
                <a:ext cx="11113" cy="12700"/>
              </a:xfrm>
              <a:custGeom>
                <a:avLst/>
                <a:gdLst>
                  <a:gd name="T0" fmla="*/ 0 w 28"/>
                  <a:gd name="T1" fmla="*/ 30 h 30"/>
                  <a:gd name="T2" fmla="*/ 0 w 28"/>
                  <a:gd name="T3" fmla="*/ 30 h 30"/>
                  <a:gd name="T4" fmla="*/ 0 w 28"/>
                  <a:gd name="T5" fmla="*/ 30 h 30"/>
                  <a:gd name="T6" fmla="*/ 28 w 28"/>
                  <a:gd name="T7" fmla="*/ 0 h 30"/>
                  <a:gd name="T8" fmla="*/ 0 w 28"/>
                  <a:gd name="T9" fmla="*/ 30 h 30"/>
                </a:gdLst>
                <a:ahLst/>
                <a:cxnLst>
                  <a:cxn ang="0">
                    <a:pos x="T0" y="T1"/>
                  </a:cxn>
                  <a:cxn ang="0">
                    <a:pos x="T2" y="T3"/>
                  </a:cxn>
                  <a:cxn ang="0">
                    <a:pos x="T4" y="T5"/>
                  </a:cxn>
                  <a:cxn ang="0">
                    <a:pos x="T6" y="T7"/>
                  </a:cxn>
                  <a:cxn ang="0">
                    <a:pos x="T8" y="T9"/>
                  </a:cxn>
                </a:cxnLst>
                <a:rect l="0" t="0" r="r" b="b"/>
                <a:pathLst>
                  <a:path w="28" h="30">
                    <a:moveTo>
                      <a:pt x="0" y="30"/>
                    </a:moveTo>
                    <a:lnTo>
                      <a:pt x="0" y="30"/>
                    </a:lnTo>
                    <a:lnTo>
                      <a:pt x="0" y="30"/>
                    </a:lnTo>
                    <a:lnTo>
                      <a:pt x="28" y="0"/>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0"/>
              <p:cNvSpPr>
                <a:spLocks/>
              </p:cNvSpPr>
              <p:nvPr/>
            </p:nvSpPr>
            <p:spPr bwMode="auto">
              <a:xfrm>
                <a:off x="6280150" y="2335213"/>
                <a:ext cx="25400" cy="26988"/>
              </a:xfrm>
              <a:custGeom>
                <a:avLst/>
                <a:gdLst>
                  <a:gd name="T0" fmla="*/ 29 w 61"/>
                  <a:gd name="T1" fmla="*/ 70 h 70"/>
                  <a:gd name="T2" fmla="*/ 17 w 61"/>
                  <a:gd name="T3" fmla="*/ 61 h 70"/>
                  <a:gd name="T4" fmla="*/ 3 w 61"/>
                  <a:gd name="T5" fmla="*/ 42 h 70"/>
                  <a:gd name="T6" fmla="*/ 0 w 61"/>
                  <a:gd name="T7" fmla="*/ 31 h 70"/>
                  <a:gd name="T8" fmla="*/ 28 w 61"/>
                  <a:gd name="T9" fmla="*/ 1 h 70"/>
                  <a:gd name="T10" fmla="*/ 29 w 61"/>
                  <a:gd name="T11" fmla="*/ 0 h 70"/>
                  <a:gd name="T12" fmla="*/ 39 w 61"/>
                  <a:gd name="T13" fmla="*/ 13 h 70"/>
                  <a:gd name="T14" fmla="*/ 51 w 61"/>
                  <a:gd name="T15" fmla="*/ 25 h 70"/>
                  <a:gd name="T16" fmla="*/ 56 w 61"/>
                  <a:gd name="T17" fmla="*/ 30 h 70"/>
                  <a:gd name="T18" fmla="*/ 61 w 61"/>
                  <a:gd name="T19" fmla="*/ 34 h 70"/>
                  <a:gd name="T20" fmla="*/ 29 w 61"/>
                  <a:gd name="T2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70">
                    <a:moveTo>
                      <a:pt x="29" y="70"/>
                    </a:moveTo>
                    <a:lnTo>
                      <a:pt x="17" y="61"/>
                    </a:lnTo>
                    <a:lnTo>
                      <a:pt x="3" y="42"/>
                    </a:lnTo>
                    <a:lnTo>
                      <a:pt x="0" y="31"/>
                    </a:lnTo>
                    <a:lnTo>
                      <a:pt x="28" y="1"/>
                    </a:lnTo>
                    <a:lnTo>
                      <a:pt x="29" y="0"/>
                    </a:lnTo>
                    <a:lnTo>
                      <a:pt x="39" y="13"/>
                    </a:lnTo>
                    <a:lnTo>
                      <a:pt x="51" y="25"/>
                    </a:lnTo>
                    <a:lnTo>
                      <a:pt x="56" y="30"/>
                    </a:lnTo>
                    <a:lnTo>
                      <a:pt x="61" y="34"/>
                    </a:lnTo>
                    <a:lnTo>
                      <a:pt x="29" y="70"/>
                    </a:lnTo>
                    <a:close/>
                  </a:path>
                </a:pathLst>
              </a:custGeom>
              <a:solidFill>
                <a:srgbClr val="A88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1"/>
              <p:cNvSpPr>
                <a:spLocks/>
              </p:cNvSpPr>
              <p:nvPr/>
            </p:nvSpPr>
            <p:spPr bwMode="auto">
              <a:xfrm>
                <a:off x="6291263" y="2347913"/>
                <a:ext cx="19050" cy="17463"/>
              </a:xfrm>
              <a:custGeom>
                <a:avLst/>
                <a:gdLst>
                  <a:gd name="T0" fmla="*/ 18 w 48"/>
                  <a:gd name="T1" fmla="*/ 43 h 43"/>
                  <a:gd name="T2" fmla="*/ 8 w 48"/>
                  <a:gd name="T3" fmla="*/ 40 h 43"/>
                  <a:gd name="T4" fmla="*/ 0 w 48"/>
                  <a:gd name="T5" fmla="*/ 36 h 43"/>
                  <a:gd name="T6" fmla="*/ 32 w 48"/>
                  <a:gd name="T7" fmla="*/ 0 h 43"/>
                  <a:gd name="T8" fmla="*/ 40 w 48"/>
                  <a:gd name="T9" fmla="*/ 6 h 43"/>
                  <a:gd name="T10" fmla="*/ 48 w 48"/>
                  <a:gd name="T11" fmla="*/ 11 h 43"/>
                  <a:gd name="T12" fmla="*/ 18 w 48"/>
                  <a:gd name="T13" fmla="*/ 43 h 43"/>
                </a:gdLst>
                <a:ahLst/>
                <a:cxnLst>
                  <a:cxn ang="0">
                    <a:pos x="T0" y="T1"/>
                  </a:cxn>
                  <a:cxn ang="0">
                    <a:pos x="T2" y="T3"/>
                  </a:cxn>
                  <a:cxn ang="0">
                    <a:pos x="T4" y="T5"/>
                  </a:cxn>
                  <a:cxn ang="0">
                    <a:pos x="T6" y="T7"/>
                  </a:cxn>
                  <a:cxn ang="0">
                    <a:pos x="T8" y="T9"/>
                  </a:cxn>
                  <a:cxn ang="0">
                    <a:pos x="T10" y="T11"/>
                  </a:cxn>
                  <a:cxn ang="0">
                    <a:pos x="T12" y="T13"/>
                  </a:cxn>
                </a:cxnLst>
                <a:rect l="0" t="0" r="r" b="b"/>
                <a:pathLst>
                  <a:path w="48" h="43">
                    <a:moveTo>
                      <a:pt x="18" y="43"/>
                    </a:moveTo>
                    <a:lnTo>
                      <a:pt x="8" y="40"/>
                    </a:lnTo>
                    <a:lnTo>
                      <a:pt x="0" y="36"/>
                    </a:lnTo>
                    <a:lnTo>
                      <a:pt x="32" y="0"/>
                    </a:lnTo>
                    <a:lnTo>
                      <a:pt x="40" y="6"/>
                    </a:lnTo>
                    <a:lnTo>
                      <a:pt x="48" y="11"/>
                    </a:lnTo>
                    <a:lnTo>
                      <a:pt x="18" y="43"/>
                    </a:lnTo>
                    <a:close/>
                  </a:path>
                </a:pathLst>
              </a:custGeom>
              <a:solidFill>
                <a:srgbClr val="95743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62"/>
              <p:cNvSpPr>
                <a:spLocks/>
              </p:cNvSpPr>
              <p:nvPr/>
            </p:nvSpPr>
            <p:spPr bwMode="auto">
              <a:xfrm>
                <a:off x="7399338" y="504825"/>
                <a:ext cx="866775" cy="669925"/>
              </a:xfrm>
              <a:custGeom>
                <a:avLst/>
                <a:gdLst>
                  <a:gd name="T0" fmla="*/ 1442 w 2184"/>
                  <a:gd name="T1" fmla="*/ 140 h 1692"/>
                  <a:gd name="T2" fmla="*/ 1473 w 2184"/>
                  <a:gd name="T3" fmla="*/ 114 h 1692"/>
                  <a:gd name="T4" fmla="*/ 1536 w 2184"/>
                  <a:gd name="T5" fmla="*/ 70 h 1692"/>
                  <a:gd name="T6" fmla="*/ 1595 w 2184"/>
                  <a:gd name="T7" fmla="*/ 38 h 1692"/>
                  <a:gd name="T8" fmla="*/ 1655 w 2184"/>
                  <a:gd name="T9" fmla="*/ 16 h 1692"/>
                  <a:gd name="T10" fmla="*/ 1713 w 2184"/>
                  <a:gd name="T11" fmla="*/ 4 h 1692"/>
                  <a:gd name="T12" fmla="*/ 1769 w 2184"/>
                  <a:gd name="T13" fmla="*/ 0 h 1692"/>
                  <a:gd name="T14" fmla="*/ 1823 w 2184"/>
                  <a:gd name="T15" fmla="*/ 4 h 1692"/>
                  <a:gd name="T16" fmla="*/ 1874 w 2184"/>
                  <a:gd name="T17" fmla="*/ 16 h 1692"/>
                  <a:gd name="T18" fmla="*/ 1945 w 2184"/>
                  <a:gd name="T19" fmla="*/ 43 h 1692"/>
                  <a:gd name="T20" fmla="*/ 2028 w 2184"/>
                  <a:gd name="T21" fmla="*/ 96 h 1692"/>
                  <a:gd name="T22" fmla="*/ 2096 w 2184"/>
                  <a:gd name="T23" fmla="*/ 164 h 1692"/>
                  <a:gd name="T24" fmla="*/ 2143 w 2184"/>
                  <a:gd name="T25" fmla="*/ 236 h 1692"/>
                  <a:gd name="T26" fmla="*/ 2159 w 2184"/>
                  <a:gd name="T27" fmla="*/ 272 h 1692"/>
                  <a:gd name="T28" fmla="*/ 2172 w 2184"/>
                  <a:gd name="T29" fmla="*/ 309 h 1692"/>
                  <a:gd name="T30" fmla="*/ 2184 w 2184"/>
                  <a:gd name="T31" fmla="*/ 383 h 1692"/>
                  <a:gd name="T32" fmla="*/ 2184 w 2184"/>
                  <a:gd name="T33" fmla="*/ 455 h 1692"/>
                  <a:gd name="T34" fmla="*/ 2173 w 2184"/>
                  <a:gd name="T35" fmla="*/ 526 h 1692"/>
                  <a:gd name="T36" fmla="*/ 2154 w 2184"/>
                  <a:gd name="T37" fmla="*/ 596 h 1692"/>
                  <a:gd name="T38" fmla="*/ 2128 w 2184"/>
                  <a:gd name="T39" fmla="*/ 663 h 1692"/>
                  <a:gd name="T40" fmla="*/ 2081 w 2184"/>
                  <a:gd name="T41" fmla="*/ 757 h 1692"/>
                  <a:gd name="T42" fmla="*/ 2048 w 2184"/>
                  <a:gd name="T43" fmla="*/ 814 h 1692"/>
                  <a:gd name="T44" fmla="*/ 2026 w 2184"/>
                  <a:gd name="T45" fmla="*/ 848 h 1692"/>
                  <a:gd name="T46" fmla="*/ 1976 w 2184"/>
                  <a:gd name="T47" fmla="*/ 910 h 1692"/>
                  <a:gd name="T48" fmla="*/ 1921 w 2184"/>
                  <a:gd name="T49" fmla="*/ 968 h 1692"/>
                  <a:gd name="T50" fmla="*/ 1858 w 2184"/>
                  <a:gd name="T51" fmla="*/ 1020 h 1692"/>
                  <a:gd name="T52" fmla="*/ 1760 w 2184"/>
                  <a:gd name="T53" fmla="*/ 1092 h 1692"/>
                  <a:gd name="T54" fmla="*/ 1621 w 2184"/>
                  <a:gd name="T55" fmla="*/ 1171 h 1692"/>
                  <a:gd name="T56" fmla="*/ 1552 w 2184"/>
                  <a:gd name="T57" fmla="*/ 1203 h 1692"/>
                  <a:gd name="T58" fmla="*/ 1488 w 2184"/>
                  <a:gd name="T59" fmla="*/ 1233 h 1692"/>
                  <a:gd name="T60" fmla="*/ 1326 w 2184"/>
                  <a:gd name="T61" fmla="*/ 1296 h 1692"/>
                  <a:gd name="T62" fmla="*/ 1026 w 2184"/>
                  <a:gd name="T63" fmla="*/ 1397 h 1692"/>
                  <a:gd name="T64" fmla="*/ 576 w 2184"/>
                  <a:gd name="T65" fmla="*/ 1534 h 1692"/>
                  <a:gd name="T66" fmla="*/ 159 w 2184"/>
                  <a:gd name="T67" fmla="*/ 1649 h 1692"/>
                  <a:gd name="T68" fmla="*/ 0 w 2184"/>
                  <a:gd name="T69" fmla="*/ 1692 h 1692"/>
                  <a:gd name="T70" fmla="*/ 1442 w 2184"/>
                  <a:gd name="T71" fmla="*/ 140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184" h="1692">
                    <a:moveTo>
                      <a:pt x="1442" y="140"/>
                    </a:moveTo>
                    <a:lnTo>
                      <a:pt x="1473" y="114"/>
                    </a:lnTo>
                    <a:lnTo>
                      <a:pt x="1536" y="70"/>
                    </a:lnTo>
                    <a:lnTo>
                      <a:pt x="1595" y="38"/>
                    </a:lnTo>
                    <a:lnTo>
                      <a:pt x="1655" y="16"/>
                    </a:lnTo>
                    <a:lnTo>
                      <a:pt x="1713" y="4"/>
                    </a:lnTo>
                    <a:lnTo>
                      <a:pt x="1769" y="0"/>
                    </a:lnTo>
                    <a:lnTo>
                      <a:pt x="1823" y="4"/>
                    </a:lnTo>
                    <a:lnTo>
                      <a:pt x="1874" y="16"/>
                    </a:lnTo>
                    <a:lnTo>
                      <a:pt x="1945" y="43"/>
                    </a:lnTo>
                    <a:lnTo>
                      <a:pt x="2028" y="96"/>
                    </a:lnTo>
                    <a:lnTo>
                      <a:pt x="2096" y="164"/>
                    </a:lnTo>
                    <a:lnTo>
                      <a:pt x="2143" y="236"/>
                    </a:lnTo>
                    <a:lnTo>
                      <a:pt x="2159" y="272"/>
                    </a:lnTo>
                    <a:lnTo>
                      <a:pt x="2172" y="309"/>
                    </a:lnTo>
                    <a:lnTo>
                      <a:pt x="2184" y="383"/>
                    </a:lnTo>
                    <a:lnTo>
                      <a:pt x="2184" y="455"/>
                    </a:lnTo>
                    <a:lnTo>
                      <a:pt x="2173" y="526"/>
                    </a:lnTo>
                    <a:lnTo>
                      <a:pt x="2154" y="596"/>
                    </a:lnTo>
                    <a:lnTo>
                      <a:pt x="2128" y="663"/>
                    </a:lnTo>
                    <a:lnTo>
                      <a:pt x="2081" y="757"/>
                    </a:lnTo>
                    <a:lnTo>
                      <a:pt x="2048" y="814"/>
                    </a:lnTo>
                    <a:lnTo>
                      <a:pt x="2026" y="848"/>
                    </a:lnTo>
                    <a:lnTo>
                      <a:pt x="1976" y="910"/>
                    </a:lnTo>
                    <a:lnTo>
                      <a:pt x="1921" y="968"/>
                    </a:lnTo>
                    <a:lnTo>
                      <a:pt x="1858" y="1020"/>
                    </a:lnTo>
                    <a:lnTo>
                      <a:pt x="1760" y="1092"/>
                    </a:lnTo>
                    <a:lnTo>
                      <a:pt x="1621" y="1171"/>
                    </a:lnTo>
                    <a:lnTo>
                      <a:pt x="1552" y="1203"/>
                    </a:lnTo>
                    <a:lnTo>
                      <a:pt x="1488" y="1233"/>
                    </a:lnTo>
                    <a:lnTo>
                      <a:pt x="1326" y="1296"/>
                    </a:lnTo>
                    <a:lnTo>
                      <a:pt x="1026" y="1397"/>
                    </a:lnTo>
                    <a:lnTo>
                      <a:pt x="576" y="1534"/>
                    </a:lnTo>
                    <a:lnTo>
                      <a:pt x="159" y="1649"/>
                    </a:lnTo>
                    <a:lnTo>
                      <a:pt x="0" y="1692"/>
                    </a:lnTo>
                    <a:lnTo>
                      <a:pt x="1442" y="140"/>
                    </a:lnTo>
                    <a:close/>
                  </a:path>
                </a:pathLst>
              </a:custGeom>
              <a:solidFill>
                <a:srgbClr val="9B1A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63"/>
              <p:cNvSpPr>
                <a:spLocks/>
              </p:cNvSpPr>
              <p:nvPr/>
            </p:nvSpPr>
            <p:spPr bwMode="auto">
              <a:xfrm>
                <a:off x="7399338" y="484188"/>
                <a:ext cx="785813" cy="690563"/>
              </a:xfrm>
              <a:custGeom>
                <a:avLst/>
                <a:gdLst>
                  <a:gd name="T0" fmla="*/ 1444 w 1976"/>
                  <a:gd name="T1" fmla="*/ 190 h 1742"/>
                  <a:gd name="T2" fmla="*/ 1502 w 1976"/>
                  <a:gd name="T3" fmla="*/ 136 h 1742"/>
                  <a:gd name="T4" fmla="*/ 1609 w 1976"/>
                  <a:gd name="T5" fmla="*/ 58 h 1742"/>
                  <a:gd name="T6" fmla="*/ 1705 w 1976"/>
                  <a:gd name="T7" fmla="*/ 14 h 1742"/>
                  <a:gd name="T8" fmla="*/ 1787 w 1976"/>
                  <a:gd name="T9" fmla="*/ 0 h 1742"/>
                  <a:gd name="T10" fmla="*/ 1856 w 1976"/>
                  <a:gd name="T11" fmla="*/ 7 h 1742"/>
                  <a:gd name="T12" fmla="*/ 1909 w 1976"/>
                  <a:gd name="T13" fmla="*/ 33 h 1742"/>
                  <a:gd name="T14" fmla="*/ 1948 w 1976"/>
                  <a:gd name="T15" fmla="*/ 74 h 1742"/>
                  <a:gd name="T16" fmla="*/ 1970 w 1976"/>
                  <a:gd name="T17" fmla="*/ 123 h 1742"/>
                  <a:gd name="T18" fmla="*/ 1974 w 1976"/>
                  <a:gd name="T19" fmla="*/ 149 h 1742"/>
                  <a:gd name="T20" fmla="*/ 1976 w 1976"/>
                  <a:gd name="T21" fmla="*/ 176 h 1742"/>
                  <a:gd name="T22" fmla="*/ 1971 w 1976"/>
                  <a:gd name="T23" fmla="*/ 233 h 1742"/>
                  <a:gd name="T24" fmla="*/ 1956 w 1976"/>
                  <a:gd name="T25" fmla="*/ 291 h 1742"/>
                  <a:gd name="T26" fmla="*/ 1932 w 1976"/>
                  <a:gd name="T27" fmla="*/ 351 h 1742"/>
                  <a:gd name="T28" fmla="*/ 1887 w 1976"/>
                  <a:gd name="T29" fmla="*/ 442 h 1742"/>
                  <a:gd name="T30" fmla="*/ 1814 w 1976"/>
                  <a:gd name="T31" fmla="*/ 557 h 1742"/>
                  <a:gd name="T32" fmla="*/ 1775 w 1976"/>
                  <a:gd name="T33" fmla="*/ 609 h 1742"/>
                  <a:gd name="T34" fmla="*/ 1727 w 1976"/>
                  <a:gd name="T35" fmla="*/ 672 h 1742"/>
                  <a:gd name="T36" fmla="*/ 1616 w 1976"/>
                  <a:gd name="T37" fmla="*/ 789 h 1742"/>
                  <a:gd name="T38" fmla="*/ 1494 w 1976"/>
                  <a:gd name="T39" fmla="*/ 893 h 1742"/>
                  <a:gd name="T40" fmla="*/ 1370 w 1976"/>
                  <a:gd name="T41" fmla="*/ 986 h 1742"/>
                  <a:gd name="T42" fmla="*/ 1309 w 1976"/>
                  <a:gd name="T43" fmla="*/ 1026 h 1742"/>
                  <a:gd name="T44" fmla="*/ 1191 w 1976"/>
                  <a:gd name="T45" fmla="*/ 1103 h 1742"/>
                  <a:gd name="T46" fmla="*/ 859 w 1976"/>
                  <a:gd name="T47" fmla="*/ 1292 h 1742"/>
                  <a:gd name="T48" fmla="*/ 290 w 1976"/>
                  <a:gd name="T49" fmla="*/ 1594 h 1742"/>
                  <a:gd name="T50" fmla="*/ 0 w 1976"/>
                  <a:gd name="T51" fmla="*/ 1742 h 1742"/>
                  <a:gd name="T52" fmla="*/ 1444 w 1976"/>
                  <a:gd name="T53" fmla="*/ 190 h 1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76" h="1742">
                    <a:moveTo>
                      <a:pt x="1444" y="190"/>
                    </a:moveTo>
                    <a:lnTo>
                      <a:pt x="1502" y="136"/>
                    </a:lnTo>
                    <a:lnTo>
                      <a:pt x="1609" y="58"/>
                    </a:lnTo>
                    <a:lnTo>
                      <a:pt x="1705" y="14"/>
                    </a:lnTo>
                    <a:lnTo>
                      <a:pt x="1787" y="0"/>
                    </a:lnTo>
                    <a:lnTo>
                      <a:pt x="1856" y="7"/>
                    </a:lnTo>
                    <a:lnTo>
                      <a:pt x="1909" y="33"/>
                    </a:lnTo>
                    <a:lnTo>
                      <a:pt x="1948" y="74"/>
                    </a:lnTo>
                    <a:lnTo>
                      <a:pt x="1970" y="123"/>
                    </a:lnTo>
                    <a:lnTo>
                      <a:pt x="1974" y="149"/>
                    </a:lnTo>
                    <a:lnTo>
                      <a:pt x="1976" y="176"/>
                    </a:lnTo>
                    <a:lnTo>
                      <a:pt x="1971" y="233"/>
                    </a:lnTo>
                    <a:lnTo>
                      <a:pt x="1956" y="291"/>
                    </a:lnTo>
                    <a:lnTo>
                      <a:pt x="1932" y="351"/>
                    </a:lnTo>
                    <a:lnTo>
                      <a:pt x="1887" y="442"/>
                    </a:lnTo>
                    <a:lnTo>
                      <a:pt x="1814" y="557"/>
                    </a:lnTo>
                    <a:lnTo>
                      <a:pt x="1775" y="609"/>
                    </a:lnTo>
                    <a:lnTo>
                      <a:pt x="1727" y="672"/>
                    </a:lnTo>
                    <a:lnTo>
                      <a:pt x="1616" y="789"/>
                    </a:lnTo>
                    <a:lnTo>
                      <a:pt x="1494" y="893"/>
                    </a:lnTo>
                    <a:lnTo>
                      <a:pt x="1370" y="986"/>
                    </a:lnTo>
                    <a:lnTo>
                      <a:pt x="1309" y="1026"/>
                    </a:lnTo>
                    <a:lnTo>
                      <a:pt x="1191" y="1103"/>
                    </a:lnTo>
                    <a:lnTo>
                      <a:pt x="859" y="1292"/>
                    </a:lnTo>
                    <a:lnTo>
                      <a:pt x="290" y="1594"/>
                    </a:lnTo>
                    <a:lnTo>
                      <a:pt x="0" y="1742"/>
                    </a:lnTo>
                    <a:lnTo>
                      <a:pt x="1444" y="190"/>
                    </a:lnTo>
                    <a:close/>
                  </a:path>
                </a:pathLst>
              </a:custGeom>
              <a:solidFill>
                <a:srgbClr val="7215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4"/>
              <p:cNvSpPr>
                <a:spLocks/>
              </p:cNvSpPr>
              <p:nvPr/>
            </p:nvSpPr>
            <p:spPr bwMode="auto">
              <a:xfrm>
                <a:off x="7399338" y="500063"/>
                <a:ext cx="785813" cy="674688"/>
              </a:xfrm>
              <a:custGeom>
                <a:avLst/>
                <a:gdLst>
                  <a:gd name="T0" fmla="*/ 1777 w 1978"/>
                  <a:gd name="T1" fmla="*/ 570 h 1702"/>
                  <a:gd name="T2" fmla="*/ 1815 w 1978"/>
                  <a:gd name="T3" fmla="*/ 517 h 1702"/>
                  <a:gd name="T4" fmla="*/ 1889 w 1978"/>
                  <a:gd name="T5" fmla="*/ 402 h 1702"/>
                  <a:gd name="T6" fmla="*/ 1934 w 1978"/>
                  <a:gd name="T7" fmla="*/ 312 h 1702"/>
                  <a:gd name="T8" fmla="*/ 1958 w 1978"/>
                  <a:gd name="T9" fmla="*/ 251 h 1702"/>
                  <a:gd name="T10" fmla="*/ 1973 w 1978"/>
                  <a:gd name="T11" fmla="*/ 193 h 1702"/>
                  <a:gd name="T12" fmla="*/ 1978 w 1978"/>
                  <a:gd name="T13" fmla="*/ 136 h 1702"/>
                  <a:gd name="T14" fmla="*/ 1976 w 1978"/>
                  <a:gd name="T15" fmla="*/ 109 h 1702"/>
                  <a:gd name="T16" fmla="*/ 1971 w 1978"/>
                  <a:gd name="T17" fmla="*/ 79 h 1702"/>
                  <a:gd name="T18" fmla="*/ 1948 w 1978"/>
                  <a:gd name="T19" fmla="*/ 35 h 1702"/>
                  <a:gd name="T20" fmla="*/ 1929 w 1978"/>
                  <a:gd name="T21" fmla="*/ 10 h 1702"/>
                  <a:gd name="T22" fmla="*/ 1916 w 1978"/>
                  <a:gd name="T23" fmla="*/ 0 h 1702"/>
                  <a:gd name="T24" fmla="*/ 1933 w 1978"/>
                  <a:gd name="T25" fmla="*/ 21 h 1702"/>
                  <a:gd name="T26" fmla="*/ 1955 w 1978"/>
                  <a:gd name="T27" fmla="*/ 69 h 1702"/>
                  <a:gd name="T28" fmla="*/ 1959 w 1978"/>
                  <a:gd name="T29" fmla="*/ 93 h 1702"/>
                  <a:gd name="T30" fmla="*/ 1961 w 1978"/>
                  <a:gd name="T31" fmla="*/ 120 h 1702"/>
                  <a:gd name="T32" fmla="*/ 1956 w 1978"/>
                  <a:gd name="T33" fmla="*/ 177 h 1702"/>
                  <a:gd name="T34" fmla="*/ 1941 w 1978"/>
                  <a:gd name="T35" fmla="*/ 236 h 1702"/>
                  <a:gd name="T36" fmla="*/ 1917 w 1978"/>
                  <a:gd name="T37" fmla="*/ 297 h 1702"/>
                  <a:gd name="T38" fmla="*/ 1872 w 1978"/>
                  <a:gd name="T39" fmla="*/ 386 h 1702"/>
                  <a:gd name="T40" fmla="*/ 1798 w 1978"/>
                  <a:gd name="T41" fmla="*/ 501 h 1702"/>
                  <a:gd name="T42" fmla="*/ 1761 w 1978"/>
                  <a:gd name="T43" fmla="*/ 555 h 1702"/>
                  <a:gd name="T44" fmla="*/ 1713 w 1978"/>
                  <a:gd name="T45" fmla="*/ 617 h 1702"/>
                  <a:gd name="T46" fmla="*/ 1601 w 1978"/>
                  <a:gd name="T47" fmla="*/ 733 h 1702"/>
                  <a:gd name="T48" fmla="*/ 1479 w 1978"/>
                  <a:gd name="T49" fmla="*/ 837 h 1702"/>
                  <a:gd name="T50" fmla="*/ 1355 w 1978"/>
                  <a:gd name="T51" fmla="*/ 930 h 1702"/>
                  <a:gd name="T52" fmla="*/ 1294 w 1978"/>
                  <a:gd name="T53" fmla="*/ 972 h 1702"/>
                  <a:gd name="T54" fmla="*/ 1184 w 1978"/>
                  <a:gd name="T55" fmla="*/ 1043 h 1702"/>
                  <a:gd name="T56" fmla="*/ 875 w 1978"/>
                  <a:gd name="T57" fmla="*/ 1219 h 1702"/>
                  <a:gd name="T58" fmla="*/ 339 w 1978"/>
                  <a:gd name="T59" fmla="*/ 1506 h 1702"/>
                  <a:gd name="T60" fmla="*/ 43 w 1978"/>
                  <a:gd name="T61" fmla="*/ 1656 h 1702"/>
                  <a:gd name="T62" fmla="*/ 0 w 1978"/>
                  <a:gd name="T63" fmla="*/ 1702 h 1702"/>
                  <a:gd name="T64" fmla="*/ 292 w 1978"/>
                  <a:gd name="T65" fmla="*/ 1554 h 1702"/>
                  <a:gd name="T66" fmla="*/ 861 w 1978"/>
                  <a:gd name="T67" fmla="*/ 1253 h 1702"/>
                  <a:gd name="T68" fmla="*/ 1193 w 1978"/>
                  <a:gd name="T69" fmla="*/ 1063 h 1702"/>
                  <a:gd name="T70" fmla="*/ 1311 w 1978"/>
                  <a:gd name="T71" fmla="*/ 987 h 1702"/>
                  <a:gd name="T72" fmla="*/ 1372 w 1978"/>
                  <a:gd name="T73" fmla="*/ 946 h 1702"/>
                  <a:gd name="T74" fmla="*/ 1496 w 1978"/>
                  <a:gd name="T75" fmla="*/ 854 h 1702"/>
                  <a:gd name="T76" fmla="*/ 1618 w 1978"/>
                  <a:gd name="T77" fmla="*/ 749 h 1702"/>
                  <a:gd name="T78" fmla="*/ 1729 w 1978"/>
                  <a:gd name="T79" fmla="*/ 632 h 1702"/>
                  <a:gd name="T80" fmla="*/ 1777 w 1978"/>
                  <a:gd name="T81" fmla="*/ 57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78" h="1702">
                    <a:moveTo>
                      <a:pt x="1777" y="570"/>
                    </a:moveTo>
                    <a:lnTo>
                      <a:pt x="1815" y="517"/>
                    </a:lnTo>
                    <a:lnTo>
                      <a:pt x="1889" y="402"/>
                    </a:lnTo>
                    <a:lnTo>
                      <a:pt x="1934" y="312"/>
                    </a:lnTo>
                    <a:lnTo>
                      <a:pt x="1958" y="251"/>
                    </a:lnTo>
                    <a:lnTo>
                      <a:pt x="1973" y="193"/>
                    </a:lnTo>
                    <a:lnTo>
                      <a:pt x="1978" y="136"/>
                    </a:lnTo>
                    <a:lnTo>
                      <a:pt x="1976" y="109"/>
                    </a:lnTo>
                    <a:lnTo>
                      <a:pt x="1971" y="79"/>
                    </a:lnTo>
                    <a:lnTo>
                      <a:pt x="1948" y="35"/>
                    </a:lnTo>
                    <a:lnTo>
                      <a:pt x="1929" y="10"/>
                    </a:lnTo>
                    <a:lnTo>
                      <a:pt x="1916" y="0"/>
                    </a:lnTo>
                    <a:lnTo>
                      <a:pt x="1933" y="21"/>
                    </a:lnTo>
                    <a:lnTo>
                      <a:pt x="1955" y="69"/>
                    </a:lnTo>
                    <a:lnTo>
                      <a:pt x="1959" y="93"/>
                    </a:lnTo>
                    <a:lnTo>
                      <a:pt x="1961" y="120"/>
                    </a:lnTo>
                    <a:lnTo>
                      <a:pt x="1956" y="177"/>
                    </a:lnTo>
                    <a:lnTo>
                      <a:pt x="1941" y="236"/>
                    </a:lnTo>
                    <a:lnTo>
                      <a:pt x="1917" y="297"/>
                    </a:lnTo>
                    <a:lnTo>
                      <a:pt x="1872" y="386"/>
                    </a:lnTo>
                    <a:lnTo>
                      <a:pt x="1798" y="501"/>
                    </a:lnTo>
                    <a:lnTo>
                      <a:pt x="1761" y="555"/>
                    </a:lnTo>
                    <a:lnTo>
                      <a:pt x="1713" y="617"/>
                    </a:lnTo>
                    <a:lnTo>
                      <a:pt x="1601" y="733"/>
                    </a:lnTo>
                    <a:lnTo>
                      <a:pt x="1479" y="837"/>
                    </a:lnTo>
                    <a:lnTo>
                      <a:pt x="1355" y="930"/>
                    </a:lnTo>
                    <a:lnTo>
                      <a:pt x="1294" y="972"/>
                    </a:lnTo>
                    <a:lnTo>
                      <a:pt x="1184" y="1043"/>
                    </a:lnTo>
                    <a:lnTo>
                      <a:pt x="875" y="1219"/>
                    </a:lnTo>
                    <a:lnTo>
                      <a:pt x="339" y="1506"/>
                    </a:lnTo>
                    <a:lnTo>
                      <a:pt x="43" y="1656"/>
                    </a:lnTo>
                    <a:lnTo>
                      <a:pt x="0" y="1702"/>
                    </a:lnTo>
                    <a:lnTo>
                      <a:pt x="292" y="1554"/>
                    </a:lnTo>
                    <a:lnTo>
                      <a:pt x="861" y="1253"/>
                    </a:lnTo>
                    <a:lnTo>
                      <a:pt x="1193" y="1063"/>
                    </a:lnTo>
                    <a:lnTo>
                      <a:pt x="1311" y="987"/>
                    </a:lnTo>
                    <a:lnTo>
                      <a:pt x="1372" y="946"/>
                    </a:lnTo>
                    <a:lnTo>
                      <a:pt x="1496" y="854"/>
                    </a:lnTo>
                    <a:lnTo>
                      <a:pt x="1618" y="749"/>
                    </a:lnTo>
                    <a:lnTo>
                      <a:pt x="1729" y="632"/>
                    </a:lnTo>
                    <a:lnTo>
                      <a:pt x="1777" y="570"/>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5"/>
              <p:cNvSpPr>
                <a:spLocks/>
              </p:cNvSpPr>
              <p:nvPr/>
            </p:nvSpPr>
            <p:spPr bwMode="auto">
              <a:xfrm>
                <a:off x="7399338" y="328613"/>
                <a:ext cx="660400" cy="846138"/>
              </a:xfrm>
              <a:custGeom>
                <a:avLst/>
                <a:gdLst>
                  <a:gd name="T0" fmla="*/ 1486 w 1663"/>
                  <a:gd name="T1" fmla="*/ 536 h 2134"/>
                  <a:gd name="T2" fmla="*/ 1538 w 1663"/>
                  <a:gd name="T3" fmla="*/ 471 h 2134"/>
                  <a:gd name="T4" fmla="*/ 1611 w 1663"/>
                  <a:gd name="T5" fmla="*/ 355 h 2134"/>
                  <a:gd name="T6" fmla="*/ 1651 w 1663"/>
                  <a:gd name="T7" fmla="*/ 257 h 2134"/>
                  <a:gd name="T8" fmla="*/ 1663 w 1663"/>
                  <a:gd name="T9" fmla="*/ 173 h 2134"/>
                  <a:gd name="T10" fmla="*/ 1651 w 1663"/>
                  <a:gd name="T11" fmla="*/ 105 h 2134"/>
                  <a:gd name="T12" fmla="*/ 1622 w 1663"/>
                  <a:gd name="T13" fmla="*/ 55 h 2134"/>
                  <a:gd name="T14" fmla="*/ 1581 w 1663"/>
                  <a:gd name="T15" fmla="*/ 20 h 2134"/>
                  <a:gd name="T16" fmla="*/ 1530 w 1663"/>
                  <a:gd name="T17" fmla="*/ 3 h 2134"/>
                  <a:gd name="T18" fmla="*/ 1504 w 1663"/>
                  <a:gd name="T19" fmla="*/ 0 h 2134"/>
                  <a:gd name="T20" fmla="*/ 1477 w 1663"/>
                  <a:gd name="T21" fmla="*/ 2 h 2134"/>
                  <a:gd name="T22" fmla="*/ 1420 w 1663"/>
                  <a:gd name="T23" fmla="*/ 12 h 2134"/>
                  <a:gd name="T24" fmla="*/ 1362 w 1663"/>
                  <a:gd name="T25" fmla="*/ 33 h 2134"/>
                  <a:gd name="T26" fmla="*/ 1304 w 1663"/>
                  <a:gd name="T27" fmla="*/ 62 h 2134"/>
                  <a:gd name="T28" fmla="*/ 1215 w 1663"/>
                  <a:gd name="T29" fmla="*/ 117 h 2134"/>
                  <a:gd name="T30" fmla="*/ 1104 w 1663"/>
                  <a:gd name="T31" fmla="*/ 201 h 2134"/>
                  <a:gd name="T32" fmla="*/ 1053 w 1663"/>
                  <a:gd name="T33" fmla="*/ 245 h 2134"/>
                  <a:gd name="T34" fmla="*/ 991 w 1663"/>
                  <a:gd name="T35" fmla="*/ 300 h 2134"/>
                  <a:gd name="T36" fmla="*/ 881 w 1663"/>
                  <a:gd name="T37" fmla="*/ 423 h 2134"/>
                  <a:gd name="T38" fmla="*/ 781 w 1663"/>
                  <a:gd name="T39" fmla="*/ 555 h 2134"/>
                  <a:gd name="T40" fmla="*/ 694 w 1663"/>
                  <a:gd name="T41" fmla="*/ 688 h 2134"/>
                  <a:gd name="T42" fmla="*/ 656 w 1663"/>
                  <a:gd name="T43" fmla="*/ 752 h 2134"/>
                  <a:gd name="T44" fmla="*/ 586 w 1663"/>
                  <a:gd name="T45" fmla="*/ 878 h 2134"/>
                  <a:gd name="T46" fmla="*/ 411 w 1663"/>
                  <a:gd name="T47" fmla="*/ 1229 h 2134"/>
                  <a:gd name="T48" fmla="*/ 133 w 1663"/>
                  <a:gd name="T49" fmla="*/ 1828 h 2134"/>
                  <a:gd name="T50" fmla="*/ 0 w 1663"/>
                  <a:gd name="T51" fmla="*/ 2134 h 2134"/>
                  <a:gd name="T52" fmla="*/ 1486 w 1663"/>
                  <a:gd name="T53" fmla="*/ 536 h 2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63" h="2134">
                    <a:moveTo>
                      <a:pt x="1486" y="536"/>
                    </a:moveTo>
                    <a:lnTo>
                      <a:pt x="1538" y="471"/>
                    </a:lnTo>
                    <a:lnTo>
                      <a:pt x="1611" y="355"/>
                    </a:lnTo>
                    <a:lnTo>
                      <a:pt x="1651" y="257"/>
                    </a:lnTo>
                    <a:lnTo>
                      <a:pt x="1663" y="173"/>
                    </a:lnTo>
                    <a:lnTo>
                      <a:pt x="1651" y="105"/>
                    </a:lnTo>
                    <a:lnTo>
                      <a:pt x="1622" y="55"/>
                    </a:lnTo>
                    <a:lnTo>
                      <a:pt x="1581" y="20"/>
                    </a:lnTo>
                    <a:lnTo>
                      <a:pt x="1530" y="3"/>
                    </a:lnTo>
                    <a:lnTo>
                      <a:pt x="1504" y="0"/>
                    </a:lnTo>
                    <a:lnTo>
                      <a:pt x="1477" y="2"/>
                    </a:lnTo>
                    <a:lnTo>
                      <a:pt x="1420" y="12"/>
                    </a:lnTo>
                    <a:lnTo>
                      <a:pt x="1362" y="33"/>
                    </a:lnTo>
                    <a:lnTo>
                      <a:pt x="1304" y="62"/>
                    </a:lnTo>
                    <a:lnTo>
                      <a:pt x="1215" y="117"/>
                    </a:lnTo>
                    <a:lnTo>
                      <a:pt x="1104" y="201"/>
                    </a:lnTo>
                    <a:lnTo>
                      <a:pt x="1053" y="245"/>
                    </a:lnTo>
                    <a:lnTo>
                      <a:pt x="991" y="300"/>
                    </a:lnTo>
                    <a:lnTo>
                      <a:pt x="881" y="423"/>
                    </a:lnTo>
                    <a:lnTo>
                      <a:pt x="781" y="555"/>
                    </a:lnTo>
                    <a:lnTo>
                      <a:pt x="694" y="688"/>
                    </a:lnTo>
                    <a:lnTo>
                      <a:pt x="656" y="752"/>
                    </a:lnTo>
                    <a:lnTo>
                      <a:pt x="586" y="878"/>
                    </a:lnTo>
                    <a:lnTo>
                      <a:pt x="411" y="1229"/>
                    </a:lnTo>
                    <a:lnTo>
                      <a:pt x="133" y="1828"/>
                    </a:lnTo>
                    <a:lnTo>
                      <a:pt x="0" y="2134"/>
                    </a:lnTo>
                    <a:lnTo>
                      <a:pt x="1486" y="536"/>
                    </a:lnTo>
                    <a:close/>
                  </a:path>
                </a:pathLst>
              </a:custGeom>
              <a:solidFill>
                <a:srgbClr val="EC1F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6"/>
              <p:cNvSpPr>
                <a:spLocks/>
              </p:cNvSpPr>
              <p:nvPr/>
            </p:nvSpPr>
            <p:spPr bwMode="auto">
              <a:xfrm>
                <a:off x="7399338" y="273050"/>
                <a:ext cx="620713" cy="901700"/>
              </a:xfrm>
              <a:custGeom>
                <a:avLst/>
                <a:gdLst>
                  <a:gd name="T0" fmla="*/ 1442 w 1560"/>
                  <a:gd name="T1" fmla="*/ 722 h 2274"/>
                  <a:gd name="T2" fmla="*/ 1467 w 1560"/>
                  <a:gd name="T3" fmla="*/ 690 h 2274"/>
                  <a:gd name="T4" fmla="*/ 1506 w 1560"/>
                  <a:gd name="T5" fmla="*/ 625 h 2274"/>
                  <a:gd name="T6" fmla="*/ 1534 w 1560"/>
                  <a:gd name="T7" fmla="*/ 563 h 2274"/>
                  <a:gd name="T8" fmla="*/ 1552 w 1560"/>
                  <a:gd name="T9" fmla="*/ 502 h 2274"/>
                  <a:gd name="T10" fmla="*/ 1560 w 1560"/>
                  <a:gd name="T11" fmla="*/ 444 h 2274"/>
                  <a:gd name="T12" fmla="*/ 1560 w 1560"/>
                  <a:gd name="T13" fmla="*/ 386 h 2274"/>
                  <a:gd name="T14" fmla="*/ 1552 w 1560"/>
                  <a:gd name="T15" fmla="*/ 333 h 2274"/>
                  <a:gd name="T16" fmla="*/ 1537 w 1560"/>
                  <a:gd name="T17" fmla="*/ 283 h 2274"/>
                  <a:gd name="T18" fmla="*/ 1504 w 1560"/>
                  <a:gd name="T19" fmla="*/ 214 h 2274"/>
                  <a:gd name="T20" fmla="*/ 1445 w 1560"/>
                  <a:gd name="T21" fmla="*/ 135 h 2274"/>
                  <a:gd name="T22" fmla="*/ 1374 w 1560"/>
                  <a:gd name="T23" fmla="*/ 73 h 2274"/>
                  <a:gd name="T24" fmla="*/ 1297 w 1560"/>
                  <a:gd name="T25" fmla="*/ 30 h 2274"/>
                  <a:gd name="T26" fmla="*/ 1260 w 1560"/>
                  <a:gd name="T27" fmla="*/ 17 h 2274"/>
                  <a:gd name="T28" fmla="*/ 1223 w 1560"/>
                  <a:gd name="T29" fmla="*/ 8 h 2274"/>
                  <a:gd name="T30" fmla="*/ 1148 w 1560"/>
                  <a:gd name="T31" fmla="*/ 0 h 2274"/>
                  <a:gd name="T32" fmla="*/ 1077 w 1560"/>
                  <a:gd name="T33" fmla="*/ 5 h 2274"/>
                  <a:gd name="T34" fmla="*/ 1005 w 1560"/>
                  <a:gd name="T35" fmla="*/ 21 h 2274"/>
                  <a:gd name="T36" fmla="*/ 938 w 1560"/>
                  <a:gd name="T37" fmla="*/ 46 h 2274"/>
                  <a:gd name="T38" fmla="*/ 873 w 1560"/>
                  <a:gd name="T39" fmla="*/ 77 h 2274"/>
                  <a:gd name="T40" fmla="*/ 783 w 1560"/>
                  <a:gd name="T41" fmla="*/ 130 h 2274"/>
                  <a:gd name="T42" fmla="*/ 728 w 1560"/>
                  <a:gd name="T43" fmla="*/ 167 h 2274"/>
                  <a:gd name="T44" fmla="*/ 696 w 1560"/>
                  <a:gd name="T45" fmla="*/ 191 h 2274"/>
                  <a:gd name="T46" fmla="*/ 637 w 1560"/>
                  <a:gd name="T47" fmla="*/ 245 h 2274"/>
                  <a:gd name="T48" fmla="*/ 584 w 1560"/>
                  <a:gd name="T49" fmla="*/ 306 h 2274"/>
                  <a:gd name="T50" fmla="*/ 536 w 1560"/>
                  <a:gd name="T51" fmla="*/ 371 h 2274"/>
                  <a:gd name="T52" fmla="*/ 473 w 1560"/>
                  <a:gd name="T53" fmla="*/ 475 h 2274"/>
                  <a:gd name="T54" fmla="*/ 403 w 1560"/>
                  <a:gd name="T55" fmla="*/ 618 h 2274"/>
                  <a:gd name="T56" fmla="*/ 374 w 1560"/>
                  <a:gd name="T57" fmla="*/ 690 h 2274"/>
                  <a:gd name="T58" fmla="*/ 351 w 1560"/>
                  <a:gd name="T59" fmla="*/ 755 h 2274"/>
                  <a:gd name="T60" fmla="*/ 299 w 1560"/>
                  <a:gd name="T61" fmla="*/ 922 h 2274"/>
                  <a:gd name="T62" fmla="*/ 219 w 1560"/>
                  <a:gd name="T63" fmla="*/ 1228 h 2274"/>
                  <a:gd name="T64" fmla="*/ 116 w 1560"/>
                  <a:gd name="T65" fmla="*/ 1687 h 2274"/>
                  <a:gd name="T66" fmla="*/ 29 w 1560"/>
                  <a:gd name="T67" fmla="*/ 2110 h 2274"/>
                  <a:gd name="T68" fmla="*/ 0 w 1560"/>
                  <a:gd name="T69" fmla="*/ 2274 h 2274"/>
                  <a:gd name="T70" fmla="*/ 1442 w 1560"/>
                  <a:gd name="T71" fmla="*/ 722 h 2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60" h="2274">
                    <a:moveTo>
                      <a:pt x="1442" y="722"/>
                    </a:moveTo>
                    <a:lnTo>
                      <a:pt x="1467" y="690"/>
                    </a:lnTo>
                    <a:lnTo>
                      <a:pt x="1506" y="625"/>
                    </a:lnTo>
                    <a:lnTo>
                      <a:pt x="1534" y="563"/>
                    </a:lnTo>
                    <a:lnTo>
                      <a:pt x="1552" y="502"/>
                    </a:lnTo>
                    <a:lnTo>
                      <a:pt x="1560" y="444"/>
                    </a:lnTo>
                    <a:lnTo>
                      <a:pt x="1560" y="386"/>
                    </a:lnTo>
                    <a:lnTo>
                      <a:pt x="1552" y="333"/>
                    </a:lnTo>
                    <a:lnTo>
                      <a:pt x="1537" y="283"/>
                    </a:lnTo>
                    <a:lnTo>
                      <a:pt x="1504" y="214"/>
                    </a:lnTo>
                    <a:lnTo>
                      <a:pt x="1445" y="135"/>
                    </a:lnTo>
                    <a:lnTo>
                      <a:pt x="1374" y="73"/>
                    </a:lnTo>
                    <a:lnTo>
                      <a:pt x="1297" y="30"/>
                    </a:lnTo>
                    <a:lnTo>
                      <a:pt x="1260" y="17"/>
                    </a:lnTo>
                    <a:lnTo>
                      <a:pt x="1223" y="8"/>
                    </a:lnTo>
                    <a:lnTo>
                      <a:pt x="1148" y="0"/>
                    </a:lnTo>
                    <a:lnTo>
                      <a:pt x="1077" y="5"/>
                    </a:lnTo>
                    <a:lnTo>
                      <a:pt x="1005" y="21"/>
                    </a:lnTo>
                    <a:lnTo>
                      <a:pt x="938" y="46"/>
                    </a:lnTo>
                    <a:lnTo>
                      <a:pt x="873" y="77"/>
                    </a:lnTo>
                    <a:lnTo>
                      <a:pt x="783" y="130"/>
                    </a:lnTo>
                    <a:lnTo>
                      <a:pt x="728" y="167"/>
                    </a:lnTo>
                    <a:lnTo>
                      <a:pt x="696" y="191"/>
                    </a:lnTo>
                    <a:lnTo>
                      <a:pt x="637" y="245"/>
                    </a:lnTo>
                    <a:lnTo>
                      <a:pt x="584" y="306"/>
                    </a:lnTo>
                    <a:lnTo>
                      <a:pt x="536" y="371"/>
                    </a:lnTo>
                    <a:lnTo>
                      <a:pt x="473" y="475"/>
                    </a:lnTo>
                    <a:lnTo>
                      <a:pt x="403" y="618"/>
                    </a:lnTo>
                    <a:lnTo>
                      <a:pt x="374" y="690"/>
                    </a:lnTo>
                    <a:lnTo>
                      <a:pt x="351" y="755"/>
                    </a:lnTo>
                    <a:lnTo>
                      <a:pt x="299" y="922"/>
                    </a:lnTo>
                    <a:lnTo>
                      <a:pt x="219" y="1228"/>
                    </a:lnTo>
                    <a:lnTo>
                      <a:pt x="116" y="1687"/>
                    </a:lnTo>
                    <a:lnTo>
                      <a:pt x="29" y="2110"/>
                    </a:lnTo>
                    <a:lnTo>
                      <a:pt x="0" y="2274"/>
                    </a:lnTo>
                    <a:lnTo>
                      <a:pt x="1442" y="722"/>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7"/>
              <p:cNvSpPr>
                <a:spLocks/>
              </p:cNvSpPr>
              <p:nvPr/>
            </p:nvSpPr>
            <p:spPr bwMode="auto">
              <a:xfrm>
                <a:off x="6316663" y="547688"/>
                <a:ext cx="1666875" cy="1771650"/>
              </a:xfrm>
              <a:custGeom>
                <a:avLst/>
                <a:gdLst>
                  <a:gd name="T0" fmla="*/ 311 w 4199"/>
                  <a:gd name="T1" fmla="*/ 4461 h 4461"/>
                  <a:gd name="T2" fmla="*/ 0 w 4199"/>
                  <a:gd name="T3" fmla="*/ 4171 h 4461"/>
                  <a:gd name="T4" fmla="*/ 4199 w 4199"/>
                  <a:gd name="T5" fmla="*/ 0 h 4461"/>
                  <a:gd name="T6" fmla="*/ 311 w 4199"/>
                  <a:gd name="T7" fmla="*/ 4461 h 4461"/>
                </a:gdLst>
                <a:ahLst/>
                <a:cxnLst>
                  <a:cxn ang="0">
                    <a:pos x="T0" y="T1"/>
                  </a:cxn>
                  <a:cxn ang="0">
                    <a:pos x="T2" y="T3"/>
                  </a:cxn>
                  <a:cxn ang="0">
                    <a:pos x="T4" y="T5"/>
                  </a:cxn>
                  <a:cxn ang="0">
                    <a:pos x="T6" y="T7"/>
                  </a:cxn>
                </a:cxnLst>
                <a:rect l="0" t="0" r="r" b="b"/>
                <a:pathLst>
                  <a:path w="4199" h="4461">
                    <a:moveTo>
                      <a:pt x="311" y="4461"/>
                    </a:moveTo>
                    <a:lnTo>
                      <a:pt x="0" y="4171"/>
                    </a:lnTo>
                    <a:lnTo>
                      <a:pt x="4199" y="0"/>
                    </a:lnTo>
                    <a:lnTo>
                      <a:pt x="311" y="4461"/>
                    </a:lnTo>
                    <a:close/>
                  </a:path>
                </a:pathLst>
              </a:custGeom>
              <a:solidFill>
                <a:srgbClr val="BE1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8"/>
              <p:cNvSpPr>
                <a:spLocks/>
              </p:cNvSpPr>
              <p:nvPr/>
            </p:nvSpPr>
            <p:spPr bwMode="auto">
              <a:xfrm>
                <a:off x="6284913" y="2155825"/>
                <a:ext cx="196850" cy="200025"/>
              </a:xfrm>
              <a:custGeom>
                <a:avLst/>
                <a:gdLst>
                  <a:gd name="T0" fmla="*/ 403 w 495"/>
                  <a:gd name="T1" fmla="*/ 396 h 503"/>
                  <a:gd name="T2" fmla="*/ 382 w 495"/>
                  <a:gd name="T3" fmla="*/ 416 h 503"/>
                  <a:gd name="T4" fmla="*/ 338 w 495"/>
                  <a:gd name="T5" fmla="*/ 451 h 503"/>
                  <a:gd name="T6" fmla="*/ 293 w 495"/>
                  <a:gd name="T7" fmla="*/ 477 h 503"/>
                  <a:gd name="T8" fmla="*/ 245 w 495"/>
                  <a:gd name="T9" fmla="*/ 495 h 503"/>
                  <a:gd name="T10" fmla="*/ 198 w 495"/>
                  <a:gd name="T11" fmla="*/ 503 h 503"/>
                  <a:gd name="T12" fmla="*/ 151 w 495"/>
                  <a:gd name="T13" fmla="*/ 503 h 503"/>
                  <a:gd name="T14" fmla="*/ 110 w 495"/>
                  <a:gd name="T15" fmla="*/ 493 h 503"/>
                  <a:gd name="T16" fmla="*/ 71 w 495"/>
                  <a:gd name="T17" fmla="*/ 472 h 503"/>
                  <a:gd name="T18" fmla="*/ 55 w 495"/>
                  <a:gd name="T19" fmla="*/ 459 h 503"/>
                  <a:gd name="T20" fmla="*/ 40 w 495"/>
                  <a:gd name="T21" fmla="*/ 444 h 503"/>
                  <a:gd name="T22" fmla="*/ 17 w 495"/>
                  <a:gd name="T23" fmla="*/ 406 h 503"/>
                  <a:gd name="T24" fmla="*/ 4 w 495"/>
                  <a:gd name="T25" fmla="*/ 365 h 503"/>
                  <a:gd name="T26" fmla="*/ 0 w 495"/>
                  <a:gd name="T27" fmla="*/ 319 h 503"/>
                  <a:gd name="T28" fmla="*/ 5 w 495"/>
                  <a:gd name="T29" fmla="*/ 273 h 503"/>
                  <a:gd name="T30" fmla="*/ 19 w 495"/>
                  <a:gd name="T31" fmla="*/ 223 h 503"/>
                  <a:gd name="T32" fmla="*/ 41 w 495"/>
                  <a:gd name="T33" fmla="*/ 175 h 503"/>
                  <a:gd name="T34" fmla="*/ 74 w 495"/>
                  <a:gd name="T35" fmla="*/ 129 h 503"/>
                  <a:gd name="T36" fmla="*/ 93 w 495"/>
                  <a:gd name="T37" fmla="*/ 108 h 503"/>
                  <a:gd name="T38" fmla="*/ 112 w 495"/>
                  <a:gd name="T39" fmla="*/ 87 h 503"/>
                  <a:gd name="T40" fmla="*/ 157 w 495"/>
                  <a:gd name="T41" fmla="*/ 52 h 503"/>
                  <a:gd name="T42" fmla="*/ 203 w 495"/>
                  <a:gd name="T43" fmla="*/ 26 h 503"/>
                  <a:gd name="T44" fmla="*/ 250 w 495"/>
                  <a:gd name="T45" fmla="*/ 8 h 503"/>
                  <a:gd name="T46" fmla="*/ 298 w 495"/>
                  <a:gd name="T47" fmla="*/ 0 h 503"/>
                  <a:gd name="T48" fmla="*/ 343 w 495"/>
                  <a:gd name="T49" fmla="*/ 0 h 503"/>
                  <a:gd name="T50" fmla="*/ 386 w 495"/>
                  <a:gd name="T51" fmla="*/ 11 h 503"/>
                  <a:gd name="T52" fmla="*/ 424 w 495"/>
                  <a:gd name="T53" fmla="*/ 31 h 503"/>
                  <a:gd name="T54" fmla="*/ 440 w 495"/>
                  <a:gd name="T55" fmla="*/ 44 h 503"/>
                  <a:gd name="T56" fmla="*/ 455 w 495"/>
                  <a:gd name="T57" fmla="*/ 60 h 503"/>
                  <a:gd name="T58" fmla="*/ 478 w 495"/>
                  <a:gd name="T59" fmla="*/ 98 h 503"/>
                  <a:gd name="T60" fmla="*/ 491 w 495"/>
                  <a:gd name="T61" fmla="*/ 139 h 503"/>
                  <a:gd name="T62" fmla="*/ 495 w 495"/>
                  <a:gd name="T63" fmla="*/ 184 h 503"/>
                  <a:gd name="T64" fmla="*/ 490 w 495"/>
                  <a:gd name="T65" fmla="*/ 231 h 503"/>
                  <a:gd name="T66" fmla="*/ 475 w 495"/>
                  <a:gd name="T67" fmla="*/ 280 h 503"/>
                  <a:gd name="T68" fmla="*/ 453 w 495"/>
                  <a:gd name="T69" fmla="*/ 328 h 503"/>
                  <a:gd name="T70" fmla="*/ 422 w 495"/>
                  <a:gd name="T71" fmla="*/ 375 h 503"/>
                  <a:gd name="T72" fmla="*/ 403 w 495"/>
                  <a:gd name="T73" fmla="*/ 396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95" h="503">
                    <a:moveTo>
                      <a:pt x="403" y="396"/>
                    </a:moveTo>
                    <a:lnTo>
                      <a:pt x="382" y="416"/>
                    </a:lnTo>
                    <a:lnTo>
                      <a:pt x="338" y="451"/>
                    </a:lnTo>
                    <a:lnTo>
                      <a:pt x="293" y="477"/>
                    </a:lnTo>
                    <a:lnTo>
                      <a:pt x="245" y="495"/>
                    </a:lnTo>
                    <a:lnTo>
                      <a:pt x="198" y="503"/>
                    </a:lnTo>
                    <a:lnTo>
                      <a:pt x="151" y="503"/>
                    </a:lnTo>
                    <a:lnTo>
                      <a:pt x="110" y="493"/>
                    </a:lnTo>
                    <a:lnTo>
                      <a:pt x="71" y="472"/>
                    </a:lnTo>
                    <a:lnTo>
                      <a:pt x="55" y="459"/>
                    </a:lnTo>
                    <a:lnTo>
                      <a:pt x="40" y="444"/>
                    </a:lnTo>
                    <a:lnTo>
                      <a:pt x="17" y="406"/>
                    </a:lnTo>
                    <a:lnTo>
                      <a:pt x="4" y="365"/>
                    </a:lnTo>
                    <a:lnTo>
                      <a:pt x="0" y="319"/>
                    </a:lnTo>
                    <a:lnTo>
                      <a:pt x="5" y="273"/>
                    </a:lnTo>
                    <a:lnTo>
                      <a:pt x="19" y="223"/>
                    </a:lnTo>
                    <a:lnTo>
                      <a:pt x="41" y="175"/>
                    </a:lnTo>
                    <a:lnTo>
                      <a:pt x="74" y="129"/>
                    </a:lnTo>
                    <a:lnTo>
                      <a:pt x="93" y="108"/>
                    </a:lnTo>
                    <a:lnTo>
                      <a:pt x="112" y="87"/>
                    </a:lnTo>
                    <a:lnTo>
                      <a:pt x="157" y="52"/>
                    </a:lnTo>
                    <a:lnTo>
                      <a:pt x="203" y="26"/>
                    </a:lnTo>
                    <a:lnTo>
                      <a:pt x="250" y="8"/>
                    </a:lnTo>
                    <a:lnTo>
                      <a:pt x="298" y="0"/>
                    </a:lnTo>
                    <a:lnTo>
                      <a:pt x="343" y="0"/>
                    </a:lnTo>
                    <a:lnTo>
                      <a:pt x="386" y="11"/>
                    </a:lnTo>
                    <a:lnTo>
                      <a:pt x="424" y="31"/>
                    </a:lnTo>
                    <a:lnTo>
                      <a:pt x="440" y="44"/>
                    </a:lnTo>
                    <a:lnTo>
                      <a:pt x="455" y="60"/>
                    </a:lnTo>
                    <a:lnTo>
                      <a:pt x="478" y="98"/>
                    </a:lnTo>
                    <a:lnTo>
                      <a:pt x="491" y="139"/>
                    </a:lnTo>
                    <a:lnTo>
                      <a:pt x="495" y="184"/>
                    </a:lnTo>
                    <a:lnTo>
                      <a:pt x="490" y="231"/>
                    </a:lnTo>
                    <a:lnTo>
                      <a:pt x="475" y="280"/>
                    </a:lnTo>
                    <a:lnTo>
                      <a:pt x="453" y="328"/>
                    </a:lnTo>
                    <a:lnTo>
                      <a:pt x="422" y="375"/>
                    </a:lnTo>
                    <a:lnTo>
                      <a:pt x="403" y="396"/>
                    </a:lnTo>
                    <a:close/>
                  </a:path>
                </a:pathLst>
              </a:custGeom>
              <a:solidFill>
                <a:srgbClr val="283F8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9"/>
              <p:cNvSpPr>
                <a:spLocks/>
              </p:cNvSpPr>
              <p:nvPr/>
            </p:nvSpPr>
            <p:spPr bwMode="auto">
              <a:xfrm>
                <a:off x="6278563" y="1820863"/>
                <a:ext cx="523875" cy="542925"/>
              </a:xfrm>
              <a:custGeom>
                <a:avLst/>
                <a:gdLst>
                  <a:gd name="T0" fmla="*/ 1128 w 1321"/>
                  <a:gd name="T1" fmla="*/ 169 h 1369"/>
                  <a:gd name="T2" fmla="*/ 1111 w 1321"/>
                  <a:gd name="T3" fmla="*/ 152 h 1369"/>
                  <a:gd name="T4" fmla="*/ 1084 w 1321"/>
                  <a:gd name="T5" fmla="*/ 116 h 1369"/>
                  <a:gd name="T6" fmla="*/ 1066 w 1321"/>
                  <a:gd name="T7" fmla="*/ 73 h 1369"/>
                  <a:gd name="T8" fmla="*/ 1058 w 1321"/>
                  <a:gd name="T9" fmla="*/ 26 h 1369"/>
                  <a:gd name="T10" fmla="*/ 1060 w 1321"/>
                  <a:gd name="T11" fmla="*/ 0 h 1369"/>
                  <a:gd name="T12" fmla="*/ 117 w 1321"/>
                  <a:gd name="T13" fmla="*/ 943 h 1369"/>
                  <a:gd name="T14" fmla="*/ 105 w 1321"/>
                  <a:gd name="T15" fmla="*/ 954 h 1369"/>
                  <a:gd name="T16" fmla="*/ 93 w 1321"/>
                  <a:gd name="T17" fmla="*/ 966 h 1369"/>
                  <a:gd name="T18" fmla="*/ 88 w 1321"/>
                  <a:gd name="T19" fmla="*/ 972 h 1369"/>
                  <a:gd name="T20" fmla="*/ 80 w 1321"/>
                  <a:gd name="T21" fmla="*/ 979 h 1369"/>
                  <a:gd name="T22" fmla="*/ 82 w 1321"/>
                  <a:gd name="T23" fmla="*/ 980 h 1369"/>
                  <a:gd name="T24" fmla="*/ 64 w 1321"/>
                  <a:gd name="T25" fmla="*/ 1001 h 1369"/>
                  <a:gd name="T26" fmla="*/ 36 w 1321"/>
                  <a:gd name="T27" fmla="*/ 1046 h 1369"/>
                  <a:gd name="T28" fmla="*/ 16 w 1321"/>
                  <a:gd name="T29" fmla="*/ 1093 h 1369"/>
                  <a:gd name="T30" fmla="*/ 4 w 1321"/>
                  <a:gd name="T31" fmla="*/ 1140 h 1369"/>
                  <a:gd name="T32" fmla="*/ 0 w 1321"/>
                  <a:gd name="T33" fmla="*/ 1186 h 1369"/>
                  <a:gd name="T34" fmla="*/ 5 w 1321"/>
                  <a:gd name="T35" fmla="*/ 1229 h 1369"/>
                  <a:gd name="T36" fmla="*/ 18 w 1321"/>
                  <a:gd name="T37" fmla="*/ 1269 h 1369"/>
                  <a:gd name="T38" fmla="*/ 40 w 1321"/>
                  <a:gd name="T39" fmla="*/ 1304 h 1369"/>
                  <a:gd name="T40" fmla="*/ 56 w 1321"/>
                  <a:gd name="T41" fmla="*/ 1320 h 1369"/>
                  <a:gd name="T42" fmla="*/ 71 w 1321"/>
                  <a:gd name="T43" fmla="*/ 1334 h 1369"/>
                  <a:gd name="T44" fmla="*/ 108 w 1321"/>
                  <a:gd name="T45" fmla="*/ 1353 h 1369"/>
                  <a:gd name="T46" fmla="*/ 147 w 1321"/>
                  <a:gd name="T47" fmla="*/ 1366 h 1369"/>
                  <a:gd name="T48" fmla="*/ 189 w 1321"/>
                  <a:gd name="T49" fmla="*/ 1369 h 1369"/>
                  <a:gd name="T50" fmla="*/ 233 w 1321"/>
                  <a:gd name="T51" fmla="*/ 1365 h 1369"/>
                  <a:gd name="T52" fmla="*/ 279 w 1321"/>
                  <a:gd name="T53" fmla="*/ 1351 h 1369"/>
                  <a:gd name="T54" fmla="*/ 323 w 1321"/>
                  <a:gd name="T55" fmla="*/ 1329 h 1369"/>
                  <a:gd name="T56" fmla="*/ 364 w 1321"/>
                  <a:gd name="T57" fmla="*/ 1299 h 1369"/>
                  <a:gd name="T58" fmla="*/ 385 w 1321"/>
                  <a:gd name="T59" fmla="*/ 1280 h 1369"/>
                  <a:gd name="T60" fmla="*/ 394 w 1321"/>
                  <a:gd name="T61" fmla="*/ 1271 h 1369"/>
                  <a:gd name="T62" fmla="*/ 1321 w 1321"/>
                  <a:gd name="T63" fmla="*/ 217 h 1369"/>
                  <a:gd name="T64" fmla="*/ 1292 w 1321"/>
                  <a:gd name="T65" fmla="*/ 223 h 1369"/>
                  <a:gd name="T66" fmla="*/ 1239 w 1321"/>
                  <a:gd name="T67" fmla="*/ 225 h 1369"/>
                  <a:gd name="T68" fmla="*/ 1191 w 1321"/>
                  <a:gd name="T69" fmla="*/ 212 h 1369"/>
                  <a:gd name="T70" fmla="*/ 1147 w 1321"/>
                  <a:gd name="T71" fmla="*/ 186 h 1369"/>
                  <a:gd name="T72" fmla="*/ 1128 w 1321"/>
                  <a:gd name="T73" fmla="*/ 169 h 1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1" h="1369">
                    <a:moveTo>
                      <a:pt x="1128" y="169"/>
                    </a:moveTo>
                    <a:lnTo>
                      <a:pt x="1111" y="152"/>
                    </a:lnTo>
                    <a:lnTo>
                      <a:pt x="1084" y="116"/>
                    </a:lnTo>
                    <a:lnTo>
                      <a:pt x="1066" y="73"/>
                    </a:lnTo>
                    <a:lnTo>
                      <a:pt x="1058" y="26"/>
                    </a:lnTo>
                    <a:lnTo>
                      <a:pt x="1060" y="0"/>
                    </a:lnTo>
                    <a:lnTo>
                      <a:pt x="117" y="943"/>
                    </a:lnTo>
                    <a:lnTo>
                      <a:pt x="105" y="954"/>
                    </a:lnTo>
                    <a:lnTo>
                      <a:pt x="93" y="966"/>
                    </a:lnTo>
                    <a:lnTo>
                      <a:pt x="88" y="972"/>
                    </a:lnTo>
                    <a:lnTo>
                      <a:pt x="80" y="979"/>
                    </a:lnTo>
                    <a:lnTo>
                      <a:pt x="82" y="980"/>
                    </a:lnTo>
                    <a:lnTo>
                      <a:pt x="64" y="1001"/>
                    </a:lnTo>
                    <a:lnTo>
                      <a:pt x="36" y="1046"/>
                    </a:lnTo>
                    <a:lnTo>
                      <a:pt x="16" y="1093"/>
                    </a:lnTo>
                    <a:lnTo>
                      <a:pt x="4" y="1140"/>
                    </a:lnTo>
                    <a:lnTo>
                      <a:pt x="0" y="1186"/>
                    </a:lnTo>
                    <a:lnTo>
                      <a:pt x="5" y="1229"/>
                    </a:lnTo>
                    <a:lnTo>
                      <a:pt x="18" y="1269"/>
                    </a:lnTo>
                    <a:lnTo>
                      <a:pt x="40" y="1304"/>
                    </a:lnTo>
                    <a:lnTo>
                      <a:pt x="56" y="1320"/>
                    </a:lnTo>
                    <a:lnTo>
                      <a:pt x="71" y="1334"/>
                    </a:lnTo>
                    <a:lnTo>
                      <a:pt x="108" y="1353"/>
                    </a:lnTo>
                    <a:lnTo>
                      <a:pt x="147" y="1366"/>
                    </a:lnTo>
                    <a:lnTo>
                      <a:pt x="189" y="1369"/>
                    </a:lnTo>
                    <a:lnTo>
                      <a:pt x="233" y="1365"/>
                    </a:lnTo>
                    <a:lnTo>
                      <a:pt x="279" y="1351"/>
                    </a:lnTo>
                    <a:lnTo>
                      <a:pt x="323" y="1329"/>
                    </a:lnTo>
                    <a:lnTo>
                      <a:pt x="364" y="1299"/>
                    </a:lnTo>
                    <a:lnTo>
                      <a:pt x="385" y="1280"/>
                    </a:lnTo>
                    <a:lnTo>
                      <a:pt x="394" y="1271"/>
                    </a:lnTo>
                    <a:lnTo>
                      <a:pt x="1321" y="217"/>
                    </a:lnTo>
                    <a:lnTo>
                      <a:pt x="1292" y="223"/>
                    </a:lnTo>
                    <a:lnTo>
                      <a:pt x="1239" y="225"/>
                    </a:lnTo>
                    <a:lnTo>
                      <a:pt x="1191" y="212"/>
                    </a:lnTo>
                    <a:lnTo>
                      <a:pt x="1147" y="186"/>
                    </a:lnTo>
                    <a:lnTo>
                      <a:pt x="1128" y="169"/>
                    </a:lnTo>
                    <a:close/>
                  </a:path>
                </a:pathLst>
              </a:custGeom>
              <a:solidFill>
                <a:srgbClr val="E4AE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0"/>
              <p:cNvSpPr>
                <a:spLocks/>
              </p:cNvSpPr>
              <p:nvPr/>
            </p:nvSpPr>
            <p:spPr bwMode="auto">
              <a:xfrm>
                <a:off x="6700838" y="573088"/>
                <a:ext cx="1258888" cy="1301750"/>
              </a:xfrm>
              <a:custGeom>
                <a:avLst/>
                <a:gdLst>
                  <a:gd name="T0" fmla="*/ 36 w 3172"/>
                  <a:gd name="T1" fmla="*/ 3283 h 3283"/>
                  <a:gd name="T2" fmla="*/ 23 w 3172"/>
                  <a:gd name="T3" fmla="*/ 3265 h 3283"/>
                  <a:gd name="T4" fmla="*/ 5 w 3172"/>
                  <a:gd name="T5" fmla="*/ 3224 h 3283"/>
                  <a:gd name="T6" fmla="*/ 0 w 3172"/>
                  <a:gd name="T7" fmla="*/ 3202 h 3283"/>
                  <a:gd name="T8" fmla="*/ 3172 w 3172"/>
                  <a:gd name="T9" fmla="*/ 0 h 3283"/>
                  <a:gd name="T10" fmla="*/ 36 w 3172"/>
                  <a:gd name="T11" fmla="*/ 3283 h 3283"/>
                </a:gdLst>
                <a:ahLst/>
                <a:cxnLst>
                  <a:cxn ang="0">
                    <a:pos x="T0" y="T1"/>
                  </a:cxn>
                  <a:cxn ang="0">
                    <a:pos x="T2" y="T3"/>
                  </a:cxn>
                  <a:cxn ang="0">
                    <a:pos x="T4" y="T5"/>
                  </a:cxn>
                  <a:cxn ang="0">
                    <a:pos x="T6" y="T7"/>
                  </a:cxn>
                  <a:cxn ang="0">
                    <a:pos x="T8" y="T9"/>
                  </a:cxn>
                  <a:cxn ang="0">
                    <a:pos x="T10" y="T11"/>
                  </a:cxn>
                </a:cxnLst>
                <a:rect l="0" t="0" r="r" b="b"/>
                <a:pathLst>
                  <a:path w="3172" h="3283">
                    <a:moveTo>
                      <a:pt x="36" y="3283"/>
                    </a:moveTo>
                    <a:lnTo>
                      <a:pt x="23" y="3265"/>
                    </a:lnTo>
                    <a:lnTo>
                      <a:pt x="5" y="3224"/>
                    </a:lnTo>
                    <a:lnTo>
                      <a:pt x="0" y="3202"/>
                    </a:lnTo>
                    <a:lnTo>
                      <a:pt x="3172" y="0"/>
                    </a:lnTo>
                    <a:lnTo>
                      <a:pt x="36" y="3283"/>
                    </a:lnTo>
                    <a:close/>
                  </a:path>
                </a:pathLst>
              </a:custGeom>
              <a:solidFill>
                <a:srgbClr val="CC3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71"/>
              <p:cNvSpPr>
                <a:spLocks/>
              </p:cNvSpPr>
              <p:nvPr/>
            </p:nvSpPr>
            <p:spPr bwMode="auto">
              <a:xfrm>
                <a:off x="6297613" y="2203450"/>
                <a:ext cx="65088" cy="104775"/>
              </a:xfrm>
              <a:custGeom>
                <a:avLst/>
                <a:gdLst>
                  <a:gd name="T0" fmla="*/ 9 w 165"/>
                  <a:gd name="T1" fmla="*/ 263 h 263"/>
                  <a:gd name="T2" fmla="*/ 4 w 165"/>
                  <a:gd name="T3" fmla="*/ 244 h 263"/>
                  <a:gd name="T4" fmla="*/ 0 w 165"/>
                  <a:gd name="T5" fmla="*/ 205 h 263"/>
                  <a:gd name="T6" fmla="*/ 7 w 165"/>
                  <a:gd name="T7" fmla="*/ 153 h 263"/>
                  <a:gd name="T8" fmla="*/ 39 w 165"/>
                  <a:gd name="T9" fmla="*/ 78 h 263"/>
                  <a:gd name="T10" fmla="*/ 47 w 165"/>
                  <a:gd name="T11" fmla="*/ 67 h 263"/>
                  <a:gd name="T12" fmla="*/ 114 w 165"/>
                  <a:gd name="T13" fmla="*/ 0 h 263"/>
                  <a:gd name="T14" fmla="*/ 122 w 165"/>
                  <a:gd name="T15" fmla="*/ 26 h 263"/>
                  <a:gd name="T16" fmla="*/ 148 w 165"/>
                  <a:gd name="T17" fmla="*/ 76 h 263"/>
                  <a:gd name="T18" fmla="*/ 165 w 165"/>
                  <a:gd name="T19" fmla="*/ 100 h 263"/>
                  <a:gd name="T20" fmla="*/ 9 w 165"/>
                  <a:gd name="T21"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5" h="263">
                    <a:moveTo>
                      <a:pt x="9" y="263"/>
                    </a:moveTo>
                    <a:lnTo>
                      <a:pt x="4" y="244"/>
                    </a:lnTo>
                    <a:lnTo>
                      <a:pt x="0" y="205"/>
                    </a:lnTo>
                    <a:lnTo>
                      <a:pt x="7" y="153"/>
                    </a:lnTo>
                    <a:lnTo>
                      <a:pt x="39" y="78"/>
                    </a:lnTo>
                    <a:lnTo>
                      <a:pt x="47" y="67"/>
                    </a:lnTo>
                    <a:lnTo>
                      <a:pt x="114" y="0"/>
                    </a:lnTo>
                    <a:lnTo>
                      <a:pt x="122" y="26"/>
                    </a:lnTo>
                    <a:lnTo>
                      <a:pt x="148" y="76"/>
                    </a:lnTo>
                    <a:lnTo>
                      <a:pt x="165" y="100"/>
                    </a:lnTo>
                    <a:lnTo>
                      <a:pt x="9" y="263"/>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2"/>
              <p:cNvSpPr>
                <a:spLocks/>
              </p:cNvSpPr>
              <p:nvPr/>
            </p:nvSpPr>
            <p:spPr bwMode="auto">
              <a:xfrm>
                <a:off x="6348413" y="2181225"/>
                <a:ext cx="36513" cy="58738"/>
              </a:xfrm>
              <a:custGeom>
                <a:avLst/>
                <a:gdLst>
                  <a:gd name="T0" fmla="*/ 48 w 94"/>
                  <a:gd name="T1" fmla="*/ 145 h 145"/>
                  <a:gd name="T2" fmla="*/ 33 w 94"/>
                  <a:gd name="T3" fmla="*/ 120 h 145"/>
                  <a:gd name="T4" fmla="*/ 8 w 94"/>
                  <a:gd name="T5" fmla="*/ 70 h 145"/>
                  <a:gd name="T6" fmla="*/ 0 w 94"/>
                  <a:gd name="T7" fmla="*/ 43 h 145"/>
                  <a:gd name="T8" fmla="*/ 43 w 94"/>
                  <a:gd name="T9" fmla="*/ 0 h 145"/>
                  <a:gd name="T10" fmla="*/ 51 w 94"/>
                  <a:gd name="T11" fmla="*/ 26 h 145"/>
                  <a:gd name="T12" fmla="*/ 77 w 94"/>
                  <a:gd name="T13" fmla="*/ 75 h 145"/>
                  <a:gd name="T14" fmla="*/ 94 w 94"/>
                  <a:gd name="T15" fmla="*/ 97 h 145"/>
                  <a:gd name="T16" fmla="*/ 48 w 94"/>
                  <a:gd name="T17" fmla="*/ 14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4" h="145">
                    <a:moveTo>
                      <a:pt x="48" y="145"/>
                    </a:moveTo>
                    <a:lnTo>
                      <a:pt x="33" y="120"/>
                    </a:lnTo>
                    <a:lnTo>
                      <a:pt x="8" y="70"/>
                    </a:lnTo>
                    <a:lnTo>
                      <a:pt x="0" y="43"/>
                    </a:lnTo>
                    <a:lnTo>
                      <a:pt x="43" y="0"/>
                    </a:lnTo>
                    <a:lnTo>
                      <a:pt x="51" y="26"/>
                    </a:lnTo>
                    <a:lnTo>
                      <a:pt x="77" y="75"/>
                    </a:lnTo>
                    <a:lnTo>
                      <a:pt x="94" y="97"/>
                    </a:lnTo>
                    <a:lnTo>
                      <a:pt x="48" y="145"/>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73"/>
              <p:cNvSpPr>
                <a:spLocks/>
              </p:cNvSpPr>
              <p:nvPr/>
            </p:nvSpPr>
            <p:spPr bwMode="auto">
              <a:xfrm>
                <a:off x="6370638" y="2159000"/>
                <a:ext cx="38100" cy="57150"/>
              </a:xfrm>
              <a:custGeom>
                <a:avLst/>
                <a:gdLst>
                  <a:gd name="T0" fmla="*/ 49 w 96"/>
                  <a:gd name="T1" fmla="*/ 143 h 143"/>
                  <a:gd name="T2" fmla="*/ 33 w 96"/>
                  <a:gd name="T3" fmla="*/ 120 h 143"/>
                  <a:gd name="T4" fmla="*/ 8 w 96"/>
                  <a:gd name="T5" fmla="*/ 71 h 143"/>
                  <a:gd name="T6" fmla="*/ 0 w 96"/>
                  <a:gd name="T7" fmla="*/ 44 h 143"/>
                  <a:gd name="T8" fmla="*/ 44 w 96"/>
                  <a:gd name="T9" fmla="*/ 0 h 143"/>
                  <a:gd name="T10" fmla="*/ 53 w 96"/>
                  <a:gd name="T11" fmla="*/ 25 h 143"/>
                  <a:gd name="T12" fmla="*/ 79 w 96"/>
                  <a:gd name="T13" fmla="*/ 72 h 143"/>
                  <a:gd name="T14" fmla="*/ 96 w 96"/>
                  <a:gd name="T15" fmla="*/ 94 h 143"/>
                  <a:gd name="T16" fmla="*/ 49 w 96"/>
                  <a:gd name="T1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43">
                    <a:moveTo>
                      <a:pt x="49" y="143"/>
                    </a:moveTo>
                    <a:lnTo>
                      <a:pt x="33" y="120"/>
                    </a:lnTo>
                    <a:lnTo>
                      <a:pt x="8" y="71"/>
                    </a:lnTo>
                    <a:lnTo>
                      <a:pt x="0" y="44"/>
                    </a:lnTo>
                    <a:lnTo>
                      <a:pt x="44" y="0"/>
                    </a:lnTo>
                    <a:lnTo>
                      <a:pt x="53" y="25"/>
                    </a:lnTo>
                    <a:lnTo>
                      <a:pt x="79" y="72"/>
                    </a:lnTo>
                    <a:lnTo>
                      <a:pt x="96" y="94"/>
                    </a:lnTo>
                    <a:lnTo>
                      <a:pt x="49" y="14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74"/>
              <p:cNvSpPr>
                <a:spLocks/>
              </p:cNvSpPr>
              <p:nvPr/>
            </p:nvSpPr>
            <p:spPr bwMode="auto">
              <a:xfrm>
                <a:off x="6394450" y="2135188"/>
                <a:ext cx="38100" cy="55563"/>
              </a:xfrm>
              <a:custGeom>
                <a:avLst/>
                <a:gdLst>
                  <a:gd name="T0" fmla="*/ 51 w 96"/>
                  <a:gd name="T1" fmla="*/ 138 h 138"/>
                  <a:gd name="T2" fmla="*/ 34 w 96"/>
                  <a:gd name="T3" fmla="*/ 116 h 138"/>
                  <a:gd name="T4" fmla="*/ 8 w 96"/>
                  <a:gd name="T5" fmla="*/ 68 h 138"/>
                  <a:gd name="T6" fmla="*/ 0 w 96"/>
                  <a:gd name="T7" fmla="*/ 44 h 138"/>
                  <a:gd name="T8" fmla="*/ 43 w 96"/>
                  <a:gd name="T9" fmla="*/ 0 h 138"/>
                  <a:gd name="T10" fmla="*/ 52 w 96"/>
                  <a:gd name="T11" fmla="*/ 23 h 138"/>
                  <a:gd name="T12" fmla="*/ 80 w 96"/>
                  <a:gd name="T13" fmla="*/ 70 h 138"/>
                  <a:gd name="T14" fmla="*/ 96 w 96"/>
                  <a:gd name="T15" fmla="*/ 90 h 138"/>
                  <a:gd name="T16" fmla="*/ 51 w 96"/>
                  <a:gd name="T17"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138">
                    <a:moveTo>
                      <a:pt x="51" y="138"/>
                    </a:moveTo>
                    <a:lnTo>
                      <a:pt x="34" y="116"/>
                    </a:lnTo>
                    <a:lnTo>
                      <a:pt x="8" y="68"/>
                    </a:lnTo>
                    <a:lnTo>
                      <a:pt x="0" y="44"/>
                    </a:lnTo>
                    <a:lnTo>
                      <a:pt x="43" y="0"/>
                    </a:lnTo>
                    <a:lnTo>
                      <a:pt x="52" y="23"/>
                    </a:lnTo>
                    <a:lnTo>
                      <a:pt x="80" y="70"/>
                    </a:lnTo>
                    <a:lnTo>
                      <a:pt x="96" y="90"/>
                    </a:lnTo>
                    <a:lnTo>
                      <a:pt x="51" y="138"/>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75"/>
              <p:cNvSpPr>
                <a:spLocks/>
              </p:cNvSpPr>
              <p:nvPr/>
            </p:nvSpPr>
            <p:spPr bwMode="auto">
              <a:xfrm>
                <a:off x="6416675" y="1952625"/>
                <a:ext cx="193675" cy="214313"/>
              </a:xfrm>
              <a:custGeom>
                <a:avLst/>
                <a:gdLst>
                  <a:gd name="T0" fmla="*/ 52 w 491"/>
                  <a:gd name="T1" fmla="*/ 541 h 541"/>
                  <a:gd name="T2" fmla="*/ 35 w 491"/>
                  <a:gd name="T3" fmla="*/ 519 h 541"/>
                  <a:gd name="T4" fmla="*/ 9 w 491"/>
                  <a:gd name="T5" fmla="*/ 472 h 541"/>
                  <a:gd name="T6" fmla="*/ 0 w 491"/>
                  <a:gd name="T7" fmla="*/ 447 h 541"/>
                  <a:gd name="T8" fmla="*/ 443 w 491"/>
                  <a:gd name="T9" fmla="*/ 0 h 541"/>
                  <a:gd name="T10" fmla="*/ 453 w 491"/>
                  <a:gd name="T11" fmla="*/ 21 h 541"/>
                  <a:gd name="T12" fmla="*/ 476 w 491"/>
                  <a:gd name="T13" fmla="*/ 61 h 541"/>
                  <a:gd name="T14" fmla="*/ 491 w 491"/>
                  <a:gd name="T15" fmla="*/ 80 h 541"/>
                  <a:gd name="T16" fmla="*/ 52 w 491"/>
                  <a:gd name="T17"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541">
                    <a:moveTo>
                      <a:pt x="52" y="541"/>
                    </a:moveTo>
                    <a:lnTo>
                      <a:pt x="35" y="519"/>
                    </a:lnTo>
                    <a:lnTo>
                      <a:pt x="9" y="472"/>
                    </a:lnTo>
                    <a:lnTo>
                      <a:pt x="0" y="447"/>
                    </a:lnTo>
                    <a:lnTo>
                      <a:pt x="443" y="0"/>
                    </a:lnTo>
                    <a:lnTo>
                      <a:pt x="453" y="21"/>
                    </a:lnTo>
                    <a:lnTo>
                      <a:pt x="476" y="61"/>
                    </a:lnTo>
                    <a:lnTo>
                      <a:pt x="491" y="80"/>
                    </a:lnTo>
                    <a:lnTo>
                      <a:pt x="52" y="54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6"/>
              <p:cNvSpPr>
                <a:spLocks/>
              </p:cNvSpPr>
              <p:nvPr/>
            </p:nvSpPr>
            <p:spPr bwMode="auto">
              <a:xfrm>
                <a:off x="6597650" y="1928813"/>
                <a:ext cx="36513" cy="50800"/>
              </a:xfrm>
              <a:custGeom>
                <a:avLst/>
                <a:gdLst>
                  <a:gd name="T0" fmla="*/ 45 w 90"/>
                  <a:gd name="T1" fmla="*/ 127 h 127"/>
                  <a:gd name="T2" fmla="*/ 30 w 90"/>
                  <a:gd name="T3" fmla="*/ 107 h 127"/>
                  <a:gd name="T4" fmla="*/ 6 w 90"/>
                  <a:gd name="T5" fmla="*/ 66 h 127"/>
                  <a:gd name="T6" fmla="*/ 0 w 90"/>
                  <a:gd name="T7" fmla="*/ 45 h 127"/>
                  <a:gd name="T8" fmla="*/ 44 w 90"/>
                  <a:gd name="T9" fmla="*/ 0 h 127"/>
                  <a:gd name="T10" fmla="*/ 53 w 90"/>
                  <a:gd name="T11" fmla="*/ 21 h 127"/>
                  <a:gd name="T12" fmla="*/ 76 w 90"/>
                  <a:gd name="T13" fmla="*/ 59 h 127"/>
                  <a:gd name="T14" fmla="*/ 90 w 90"/>
                  <a:gd name="T15" fmla="*/ 79 h 127"/>
                  <a:gd name="T16" fmla="*/ 45 w 90"/>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27">
                    <a:moveTo>
                      <a:pt x="45" y="127"/>
                    </a:moveTo>
                    <a:lnTo>
                      <a:pt x="30" y="107"/>
                    </a:lnTo>
                    <a:lnTo>
                      <a:pt x="6" y="66"/>
                    </a:lnTo>
                    <a:lnTo>
                      <a:pt x="0" y="45"/>
                    </a:lnTo>
                    <a:lnTo>
                      <a:pt x="44" y="0"/>
                    </a:lnTo>
                    <a:lnTo>
                      <a:pt x="53" y="21"/>
                    </a:lnTo>
                    <a:lnTo>
                      <a:pt x="76" y="59"/>
                    </a:lnTo>
                    <a:lnTo>
                      <a:pt x="90" y="79"/>
                    </a:lnTo>
                    <a:lnTo>
                      <a:pt x="45" y="127"/>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77"/>
              <p:cNvSpPr>
                <a:spLocks/>
              </p:cNvSpPr>
              <p:nvPr/>
            </p:nvSpPr>
            <p:spPr bwMode="auto">
              <a:xfrm>
                <a:off x="6621463" y="1908175"/>
                <a:ext cx="33338" cy="47625"/>
              </a:xfrm>
              <a:custGeom>
                <a:avLst/>
                <a:gdLst>
                  <a:gd name="T0" fmla="*/ 44 w 84"/>
                  <a:gd name="T1" fmla="*/ 119 h 119"/>
                  <a:gd name="T2" fmla="*/ 30 w 84"/>
                  <a:gd name="T3" fmla="*/ 101 h 119"/>
                  <a:gd name="T4" fmla="*/ 7 w 84"/>
                  <a:gd name="T5" fmla="*/ 59 h 119"/>
                  <a:gd name="T6" fmla="*/ 0 w 84"/>
                  <a:gd name="T7" fmla="*/ 39 h 119"/>
                  <a:gd name="T8" fmla="*/ 39 w 84"/>
                  <a:gd name="T9" fmla="*/ 0 h 119"/>
                  <a:gd name="T10" fmla="*/ 47 w 84"/>
                  <a:gd name="T11" fmla="*/ 20 h 119"/>
                  <a:gd name="T12" fmla="*/ 70 w 84"/>
                  <a:gd name="T13" fmla="*/ 59 h 119"/>
                  <a:gd name="T14" fmla="*/ 84 w 84"/>
                  <a:gd name="T15" fmla="*/ 77 h 119"/>
                  <a:gd name="T16" fmla="*/ 44 w 84"/>
                  <a:gd name="T1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19">
                    <a:moveTo>
                      <a:pt x="44" y="119"/>
                    </a:moveTo>
                    <a:lnTo>
                      <a:pt x="30" y="101"/>
                    </a:lnTo>
                    <a:lnTo>
                      <a:pt x="7" y="59"/>
                    </a:lnTo>
                    <a:lnTo>
                      <a:pt x="0" y="39"/>
                    </a:lnTo>
                    <a:lnTo>
                      <a:pt x="39" y="0"/>
                    </a:lnTo>
                    <a:lnTo>
                      <a:pt x="47" y="20"/>
                    </a:lnTo>
                    <a:lnTo>
                      <a:pt x="70" y="59"/>
                    </a:lnTo>
                    <a:lnTo>
                      <a:pt x="84" y="77"/>
                    </a:lnTo>
                    <a:lnTo>
                      <a:pt x="44" y="1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78"/>
              <p:cNvSpPr>
                <a:spLocks/>
              </p:cNvSpPr>
              <p:nvPr/>
            </p:nvSpPr>
            <p:spPr bwMode="auto">
              <a:xfrm>
                <a:off x="6640513" y="1843088"/>
                <a:ext cx="74613" cy="90488"/>
              </a:xfrm>
              <a:custGeom>
                <a:avLst/>
                <a:gdLst>
                  <a:gd name="T0" fmla="*/ 44 w 185"/>
                  <a:gd name="T1" fmla="*/ 228 h 228"/>
                  <a:gd name="T2" fmla="*/ 30 w 185"/>
                  <a:gd name="T3" fmla="*/ 210 h 228"/>
                  <a:gd name="T4" fmla="*/ 8 w 185"/>
                  <a:gd name="T5" fmla="*/ 170 h 228"/>
                  <a:gd name="T6" fmla="*/ 0 w 185"/>
                  <a:gd name="T7" fmla="*/ 151 h 228"/>
                  <a:gd name="T8" fmla="*/ 149 w 185"/>
                  <a:gd name="T9" fmla="*/ 0 h 228"/>
                  <a:gd name="T10" fmla="*/ 154 w 185"/>
                  <a:gd name="T11" fmla="*/ 22 h 228"/>
                  <a:gd name="T12" fmla="*/ 172 w 185"/>
                  <a:gd name="T13" fmla="*/ 63 h 228"/>
                  <a:gd name="T14" fmla="*/ 185 w 185"/>
                  <a:gd name="T15" fmla="*/ 81 h 228"/>
                  <a:gd name="T16" fmla="*/ 44 w 185"/>
                  <a:gd name="T17"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228">
                    <a:moveTo>
                      <a:pt x="44" y="228"/>
                    </a:moveTo>
                    <a:lnTo>
                      <a:pt x="30" y="210"/>
                    </a:lnTo>
                    <a:lnTo>
                      <a:pt x="8" y="170"/>
                    </a:lnTo>
                    <a:lnTo>
                      <a:pt x="0" y="151"/>
                    </a:lnTo>
                    <a:lnTo>
                      <a:pt x="149" y="0"/>
                    </a:lnTo>
                    <a:lnTo>
                      <a:pt x="154" y="22"/>
                    </a:lnTo>
                    <a:lnTo>
                      <a:pt x="172" y="63"/>
                    </a:lnTo>
                    <a:lnTo>
                      <a:pt x="185" y="81"/>
                    </a:lnTo>
                    <a:lnTo>
                      <a:pt x="44" y="228"/>
                    </a:lnTo>
                    <a:close/>
                  </a:path>
                </a:pathLst>
              </a:custGeom>
              <a:solidFill>
                <a:srgbClr val="E9BE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79"/>
              <p:cNvSpPr>
                <a:spLocks/>
              </p:cNvSpPr>
              <p:nvPr/>
            </p:nvSpPr>
            <p:spPr bwMode="auto">
              <a:xfrm>
                <a:off x="6632575" y="1874838"/>
                <a:ext cx="122238" cy="104775"/>
              </a:xfrm>
              <a:custGeom>
                <a:avLst/>
                <a:gdLst>
                  <a:gd name="T0" fmla="*/ 2 w 311"/>
                  <a:gd name="T1" fmla="*/ 7 h 264"/>
                  <a:gd name="T2" fmla="*/ 0 w 311"/>
                  <a:gd name="T3" fmla="*/ 33 h 264"/>
                  <a:gd name="T4" fmla="*/ 10 w 311"/>
                  <a:gd name="T5" fmla="*/ 86 h 264"/>
                  <a:gd name="T6" fmla="*/ 36 w 311"/>
                  <a:gd name="T7" fmla="*/ 136 h 264"/>
                  <a:gd name="T8" fmla="*/ 73 w 311"/>
                  <a:gd name="T9" fmla="*/ 182 h 264"/>
                  <a:gd name="T10" fmla="*/ 120 w 311"/>
                  <a:gd name="T11" fmla="*/ 221 h 264"/>
                  <a:gd name="T12" fmla="*/ 173 w 311"/>
                  <a:gd name="T13" fmla="*/ 249 h 264"/>
                  <a:gd name="T14" fmla="*/ 228 w 311"/>
                  <a:gd name="T15" fmla="*/ 264 h 264"/>
                  <a:gd name="T16" fmla="*/ 281 w 311"/>
                  <a:gd name="T17" fmla="*/ 262 h 264"/>
                  <a:gd name="T18" fmla="*/ 305 w 311"/>
                  <a:gd name="T19" fmla="*/ 253 h 264"/>
                  <a:gd name="T20" fmla="*/ 311 w 311"/>
                  <a:gd name="T21" fmla="*/ 249 h 264"/>
                  <a:gd name="T22" fmla="*/ 308 w 311"/>
                  <a:gd name="T23" fmla="*/ 236 h 264"/>
                  <a:gd name="T24" fmla="*/ 300 w 311"/>
                  <a:gd name="T25" fmla="*/ 236 h 264"/>
                  <a:gd name="T26" fmla="*/ 278 w 311"/>
                  <a:gd name="T27" fmla="*/ 244 h 264"/>
                  <a:gd name="T28" fmla="*/ 230 w 311"/>
                  <a:gd name="T29" fmla="*/ 245 h 264"/>
                  <a:gd name="T30" fmla="*/ 180 w 311"/>
                  <a:gd name="T31" fmla="*/ 232 h 264"/>
                  <a:gd name="T32" fmla="*/ 130 w 311"/>
                  <a:gd name="T33" fmla="*/ 206 h 264"/>
                  <a:gd name="T34" fmla="*/ 86 w 311"/>
                  <a:gd name="T35" fmla="*/ 170 h 264"/>
                  <a:gd name="T36" fmla="*/ 50 w 311"/>
                  <a:gd name="T37" fmla="*/ 129 h 264"/>
                  <a:gd name="T38" fmla="*/ 25 w 311"/>
                  <a:gd name="T39" fmla="*/ 82 h 264"/>
                  <a:gd name="T40" fmla="*/ 16 w 311"/>
                  <a:gd name="T41" fmla="*/ 34 h 264"/>
                  <a:gd name="T42" fmla="*/ 19 w 311"/>
                  <a:gd name="T43" fmla="*/ 11 h 264"/>
                  <a:gd name="T44" fmla="*/ 18 w 311"/>
                  <a:gd name="T45" fmla="*/ 4 h 264"/>
                  <a:gd name="T46" fmla="*/ 5 w 311"/>
                  <a:gd name="T47" fmla="*/ 0 h 264"/>
                  <a:gd name="T48" fmla="*/ 2 w 311"/>
                  <a:gd name="T49" fmla="*/ 7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1" h="264">
                    <a:moveTo>
                      <a:pt x="2" y="7"/>
                    </a:moveTo>
                    <a:lnTo>
                      <a:pt x="0" y="33"/>
                    </a:lnTo>
                    <a:lnTo>
                      <a:pt x="10" y="86"/>
                    </a:lnTo>
                    <a:lnTo>
                      <a:pt x="36" y="136"/>
                    </a:lnTo>
                    <a:lnTo>
                      <a:pt x="73" y="182"/>
                    </a:lnTo>
                    <a:lnTo>
                      <a:pt x="120" y="221"/>
                    </a:lnTo>
                    <a:lnTo>
                      <a:pt x="173" y="249"/>
                    </a:lnTo>
                    <a:lnTo>
                      <a:pt x="228" y="264"/>
                    </a:lnTo>
                    <a:lnTo>
                      <a:pt x="281" y="262"/>
                    </a:lnTo>
                    <a:lnTo>
                      <a:pt x="305" y="253"/>
                    </a:lnTo>
                    <a:lnTo>
                      <a:pt x="311" y="249"/>
                    </a:lnTo>
                    <a:lnTo>
                      <a:pt x="308" y="236"/>
                    </a:lnTo>
                    <a:lnTo>
                      <a:pt x="300" y="236"/>
                    </a:lnTo>
                    <a:lnTo>
                      <a:pt x="278" y="244"/>
                    </a:lnTo>
                    <a:lnTo>
                      <a:pt x="230" y="245"/>
                    </a:lnTo>
                    <a:lnTo>
                      <a:pt x="180" y="232"/>
                    </a:lnTo>
                    <a:lnTo>
                      <a:pt x="130" y="206"/>
                    </a:lnTo>
                    <a:lnTo>
                      <a:pt x="86" y="170"/>
                    </a:lnTo>
                    <a:lnTo>
                      <a:pt x="50" y="129"/>
                    </a:lnTo>
                    <a:lnTo>
                      <a:pt x="25" y="82"/>
                    </a:lnTo>
                    <a:lnTo>
                      <a:pt x="16" y="34"/>
                    </a:lnTo>
                    <a:lnTo>
                      <a:pt x="19" y="11"/>
                    </a:lnTo>
                    <a:lnTo>
                      <a:pt x="18" y="4"/>
                    </a:lnTo>
                    <a:lnTo>
                      <a:pt x="5" y="0"/>
                    </a:lnTo>
                    <a:lnTo>
                      <a:pt x="2"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80"/>
              <p:cNvSpPr>
                <a:spLocks/>
              </p:cNvSpPr>
              <p:nvPr/>
            </p:nvSpPr>
            <p:spPr bwMode="auto">
              <a:xfrm>
                <a:off x="6611938" y="1897063"/>
                <a:ext cx="123825" cy="104775"/>
              </a:xfrm>
              <a:custGeom>
                <a:avLst/>
                <a:gdLst>
                  <a:gd name="T0" fmla="*/ 2 w 312"/>
                  <a:gd name="T1" fmla="*/ 7 h 263"/>
                  <a:gd name="T2" fmla="*/ 0 w 312"/>
                  <a:gd name="T3" fmla="*/ 33 h 263"/>
                  <a:gd name="T4" fmla="*/ 10 w 312"/>
                  <a:gd name="T5" fmla="*/ 84 h 263"/>
                  <a:gd name="T6" fmla="*/ 36 w 312"/>
                  <a:gd name="T7" fmla="*/ 135 h 263"/>
                  <a:gd name="T8" fmla="*/ 74 w 312"/>
                  <a:gd name="T9" fmla="*/ 182 h 263"/>
                  <a:gd name="T10" fmla="*/ 122 w 312"/>
                  <a:gd name="T11" fmla="*/ 220 h 263"/>
                  <a:gd name="T12" fmla="*/ 173 w 312"/>
                  <a:gd name="T13" fmla="*/ 248 h 263"/>
                  <a:gd name="T14" fmla="*/ 228 w 312"/>
                  <a:gd name="T15" fmla="*/ 263 h 263"/>
                  <a:gd name="T16" fmla="*/ 281 w 312"/>
                  <a:gd name="T17" fmla="*/ 262 h 263"/>
                  <a:gd name="T18" fmla="*/ 306 w 312"/>
                  <a:gd name="T19" fmla="*/ 253 h 263"/>
                  <a:gd name="T20" fmla="*/ 312 w 312"/>
                  <a:gd name="T21" fmla="*/ 248 h 263"/>
                  <a:gd name="T22" fmla="*/ 308 w 312"/>
                  <a:gd name="T23" fmla="*/ 236 h 263"/>
                  <a:gd name="T24" fmla="*/ 300 w 312"/>
                  <a:gd name="T25" fmla="*/ 236 h 263"/>
                  <a:gd name="T26" fmla="*/ 278 w 312"/>
                  <a:gd name="T27" fmla="*/ 244 h 263"/>
                  <a:gd name="T28" fmla="*/ 230 w 312"/>
                  <a:gd name="T29" fmla="*/ 245 h 263"/>
                  <a:gd name="T30" fmla="*/ 180 w 312"/>
                  <a:gd name="T31" fmla="*/ 231 h 263"/>
                  <a:gd name="T32" fmla="*/ 131 w 312"/>
                  <a:gd name="T33" fmla="*/ 205 h 263"/>
                  <a:gd name="T34" fmla="*/ 87 w 312"/>
                  <a:gd name="T35" fmla="*/ 170 h 263"/>
                  <a:gd name="T36" fmla="*/ 52 w 312"/>
                  <a:gd name="T37" fmla="*/ 128 h 263"/>
                  <a:gd name="T38" fmla="*/ 27 w 312"/>
                  <a:gd name="T39" fmla="*/ 82 h 263"/>
                  <a:gd name="T40" fmla="*/ 17 w 312"/>
                  <a:gd name="T41" fmla="*/ 34 h 263"/>
                  <a:gd name="T42" fmla="*/ 19 w 312"/>
                  <a:gd name="T43" fmla="*/ 10 h 263"/>
                  <a:gd name="T44" fmla="*/ 18 w 312"/>
                  <a:gd name="T45" fmla="*/ 3 h 263"/>
                  <a:gd name="T46" fmla="*/ 5 w 312"/>
                  <a:gd name="T47" fmla="*/ 0 h 263"/>
                  <a:gd name="T48" fmla="*/ 2 w 312"/>
                  <a:gd name="T49" fmla="*/ 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2" h="263">
                    <a:moveTo>
                      <a:pt x="2" y="7"/>
                    </a:moveTo>
                    <a:lnTo>
                      <a:pt x="0" y="33"/>
                    </a:lnTo>
                    <a:lnTo>
                      <a:pt x="10" y="84"/>
                    </a:lnTo>
                    <a:lnTo>
                      <a:pt x="36" y="135"/>
                    </a:lnTo>
                    <a:lnTo>
                      <a:pt x="74" y="182"/>
                    </a:lnTo>
                    <a:lnTo>
                      <a:pt x="122" y="220"/>
                    </a:lnTo>
                    <a:lnTo>
                      <a:pt x="173" y="248"/>
                    </a:lnTo>
                    <a:lnTo>
                      <a:pt x="228" y="263"/>
                    </a:lnTo>
                    <a:lnTo>
                      <a:pt x="281" y="262"/>
                    </a:lnTo>
                    <a:lnTo>
                      <a:pt x="306" y="253"/>
                    </a:lnTo>
                    <a:lnTo>
                      <a:pt x="312" y="248"/>
                    </a:lnTo>
                    <a:lnTo>
                      <a:pt x="308" y="236"/>
                    </a:lnTo>
                    <a:lnTo>
                      <a:pt x="300" y="236"/>
                    </a:lnTo>
                    <a:lnTo>
                      <a:pt x="278" y="244"/>
                    </a:lnTo>
                    <a:lnTo>
                      <a:pt x="230" y="245"/>
                    </a:lnTo>
                    <a:lnTo>
                      <a:pt x="180" y="231"/>
                    </a:lnTo>
                    <a:lnTo>
                      <a:pt x="131" y="205"/>
                    </a:lnTo>
                    <a:lnTo>
                      <a:pt x="87" y="170"/>
                    </a:lnTo>
                    <a:lnTo>
                      <a:pt x="52" y="128"/>
                    </a:lnTo>
                    <a:lnTo>
                      <a:pt x="27" y="82"/>
                    </a:lnTo>
                    <a:lnTo>
                      <a:pt x="17" y="34"/>
                    </a:lnTo>
                    <a:lnTo>
                      <a:pt x="19" y="10"/>
                    </a:lnTo>
                    <a:lnTo>
                      <a:pt x="18" y="3"/>
                    </a:lnTo>
                    <a:lnTo>
                      <a:pt x="5" y="0"/>
                    </a:lnTo>
                    <a:lnTo>
                      <a:pt x="2"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81"/>
              <p:cNvSpPr>
                <a:spLocks/>
              </p:cNvSpPr>
              <p:nvPr/>
            </p:nvSpPr>
            <p:spPr bwMode="auto">
              <a:xfrm>
                <a:off x="6588125" y="1922463"/>
                <a:ext cx="123825" cy="103188"/>
              </a:xfrm>
              <a:custGeom>
                <a:avLst/>
                <a:gdLst>
                  <a:gd name="T0" fmla="*/ 2 w 311"/>
                  <a:gd name="T1" fmla="*/ 6 h 261"/>
                  <a:gd name="T2" fmla="*/ 0 w 311"/>
                  <a:gd name="T3" fmla="*/ 32 h 261"/>
                  <a:gd name="T4" fmla="*/ 12 w 311"/>
                  <a:gd name="T5" fmla="*/ 83 h 261"/>
                  <a:gd name="T6" fmla="*/ 38 w 311"/>
                  <a:gd name="T7" fmla="*/ 133 h 261"/>
                  <a:gd name="T8" fmla="*/ 77 w 311"/>
                  <a:gd name="T9" fmla="*/ 179 h 261"/>
                  <a:gd name="T10" fmla="*/ 124 w 311"/>
                  <a:gd name="T11" fmla="*/ 217 h 261"/>
                  <a:gd name="T12" fmla="*/ 175 w 311"/>
                  <a:gd name="T13" fmla="*/ 246 h 261"/>
                  <a:gd name="T14" fmla="*/ 229 w 311"/>
                  <a:gd name="T15" fmla="*/ 261 h 261"/>
                  <a:gd name="T16" fmla="*/ 282 w 311"/>
                  <a:gd name="T17" fmla="*/ 261 h 261"/>
                  <a:gd name="T18" fmla="*/ 305 w 311"/>
                  <a:gd name="T19" fmla="*/ 252 h 261"/>
                  <a:gd name="T20" fmla="*/ 311 w 311"/>
                  <a:gd name="T21" fmla="*/ 247 h 261"/>
                  <a:gd name="T22" fmla="*/ 308 w 311"/>
                  <a:gd name="T23" fmla="*/ 236 h 261"/>
                  <a:gd name="T24" fmla="*/ 301 w 311"/>
                  <a:gd name="T25" fmla="*/ 236 h 261"/>
                  <a:gd name="T26" fmla="*/ 279 w 311"/>
                  <a:gd name="T27" fmla="*/ 243 h 261"/>
                  <a:gd name="T28" fmla="*/ 231 w 311"/>
                  <a:gd name="T29" fmla="*/ 243 h 261"/>
                  <a:gd name="T30" fmla="*/ 182 w 311"/>
                  <a:gd name="T31" fmla="*/ 229 h 261"/>
                  <a:gd name="T32" fmla="*/ 134 w 311"/>
                  <a:gd name="T33" fmla="*/ 203 h 261"/>
                  <a:gd name="T34" fmla="*/ 90 w 311"/>
                  <a:gd name="T35" fmla="*/ 168 h 261"/>
                  <a:gd name="T36" fmla="*/ 54 w 311"/>
                  <a:gd name="T37" fmla="*/ 125 h 261"/>
                  <a:gd name="T38" fmla="*/ 29 w 311"/>
                  <a:gd name="T39" fmla="*/ 80 h 261"/>
                  <a:gd name="T40" fmla="*/ 17 w 311"/>
                  <a:gd name="T41" fmla="*/ 33 h 261"/>
                  <a:gd name="T42" fmla="*/ 19 w 311"/>
                  <a:gd name="T43" fmla="*/ 10 h 261"/>
                  <a:gd name="T44" fmla="*/ 17 w 311"/>
                  <a:gd name="T45" fmla="*/ 4 h 261"/>
                  <a:gd name="T46" fmla="*/ 4 w 311"/>
                  <a:gd name="T47" fmla="*/ 0 h 261"/>
                  <a:gd name="T48" fmla="*/ 2 w 311"/>
                  <a:gd name="T49" fmla="*/ 6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11" h="261">
                    <a:moveTo>
                      <a:pt x="2" y="6"/>
                    </a:moveTo>
                    <a:lnTo>
                      <a:pt x="0" y="32"/>
                    </a:lnTo>
                    <a:lnTo>
                      <a:pt x="12" y="83"/>
                    </a:lnTo>
                    <a:lnTo>
                      <a:pt x="38" y="133"/>
                    </a:lnTo>
                    <a:lnTo>
                      <a:pt x="77" y="179"/>
                    </a:lnTo>
                    <a:lnTo>
                      <a:pt x="124" y="217"/>
                    </a:lnTo>
                    <a:lnTo>
                      <a:pt x="175" y="246"/>
                    </a:lnTo>
                    <a:lnTo>
                      <a:pt x="229" y="261"/>
                    </a:lnTo>
                    <a:lnTo>
                      <a:pt x="282" y="261"/>
                    </a:lnTo>
                    <a:lnTo>
                      <a:pt x="305" y="252"/>
                    </a:lnTo>
                    <a:lnTo>
                      <a:pt x="311" y="247"/>
                    </a:lnTo>
                    <a:lnTo>
                      <a:pt x="308" y="236"/>
                    </a:lnTo>
                    <a:lnTo>
                      <a:pt x="301" y="236"/>
                    </a:lnTo>
                    <a:lnTo>
                      <a:pt x="279" y="243"/>
                    </a:lnTo>
                    <a:lnTo>
                      <a:pt x="231" y="243"/>
                    </a:lnTo>
                    <a:lnTo>
                      <a:pt x="182" y="229"/>
                    </a:lnTo>
                    <a:lnTo>
                      <a:pt x="134" y="203"/>
                    </a:lnTo>
                    <a:lnTo>
                      <a:pt x="90" y="168"/>
                    </a:lnTo>
                    <a:lnTo>
                      <a:pt x="54" y="125"/>
                    </a:lnTo>
                    <a:lnTo>
                      <a:pt x="29" y="80"/>
                    </a:lnTo>
                    <a:lnTo>
                      <a:pt x="17" y="33"/>
                    </a:lnTo>
                    <a:lnTo>
                      <a:pt x="19" y="10"/>
                    </a:lnTo>
                    <a:lnTo>
                      <a:pt x="17" y="4"/>
                    </a:lnTo>
                    <a:lnTo>
                      <a:pt x="4" y="0"/>
                    </a:lnTo>
                    <a:lnTo>
                      <a:pt x="2"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82"/>
              <p:cNvSpPr>
                <a:spLocks/>
              </p:cNvSpPr>
              <p:nvPr/>
            </p:nvSpPr>
            <p:spPr bwMode="auto">
              <a:xfrm>
                <a:off x="6405563" y="2087563"/>
                <a:ext cx="149225" cy="131763"/>
              </a:xfrm>
              <a:custGeom>
                <a:avLst/>
                <a:gdLst>
                  <a:gd name="T0" fmla="*/ 5 w 375"/>
                  <a:gd name="T1" fmla="*/ 6 h 333"/>
                  <a:gd name="T2" fmla="*/ 3 w 375"/>
                  <a:gd name="T3" fmla="*/ 22 h 333"/>
                  <a:gd name="T4" fmla="*/ 0 w 375"/>
                  <a:gd name="T5" fmla="*/ 55 h 333"/>
                  <a:gd name="T6" fmla="*/ 7 w 375"/>
                  <a:gd name="T7" fmla="*/ 106 h 333"/>
                  <a:gd name="T8" fmla="*/ 35 w 375"/>
                  <a:gd name="T9" fmla="*/ 171 h 333"/>
                  <a:gd name="T10" fmla="*/ 81 w 375"/>
                  <a:gd name="T11" fmla="*/ 229 h 333"/>
                  <a:gd name="T12" fmla="*/ 138 w 375"/>
                  <a:gd name="T13" fmla="*/ 278 h 333"/>
                  <a:gd name="T14" fmla="*/ 202 w 375"/>
                  <a:gd name="T15" fmla="*/ 315 h 333"/>
                  <a:gd name="T16" fmla="*/ 271 w 375"/>
                  <a:gd name="T17" fmla="*/ 333 h 333"/>
                  <a:gd name="T18" fmla="*/ 322 w 375"/>
                  <a:gd name="T19" fmla="*/ 333 h 333"/>
                  <a:gd name="T20" fmla="*/ 354 w 375"/>
                  <a:gd name="T21" fmla="*/ 326 h 333"/>
                  <a:gd name="T22" fmla="*/ 370 w 375"/>
                  <a:gd name="T23" fmla="*/ 320 h 333"/>
                  <a:gd name="T24" fmla="*/ 375 w 375"/>
                  <a:gd name="T25" fmla="*/ 315 h 333"/>
                  <a:gd name="T26" fmla="*/ 371 w 375"/>
                  <a:gd name="T27" fmla="*/ 303 h 333"/>
                  <a:gd name="T28" fmla="*/ 364 w 375"/>
                  <a:gd name="T29" fmla="*/ 303 h 333"/>
                  <a:gd name="T30" fmla="*/ 335 w 375"/>
                  <a:gd name="T31" fmla="*/ 313 h 333"/>
                  <a:gd name="T32" fmla="*/ 272 w 375"/>
                  <a:gd name="T33" fmla="*/ 316 h 333"/>
                  <a:gd name="T34" fmla="*/ 209 w 375"/>
                  <a:gd name="T35" fmla="*/ 298 h 333"/>
                  <a:gd name="T36" fmla="*/ 148 w 375"/>
                  <a:gd name="T37" fmla="*/ 264 h 333"/>
                  <a:gd name="T38" fmla="*/ 94 w 375"/>
                  <a:gd name="T39" fmla="*/ 219 h 333"/>
                  <a:gd name="T40" fmla="*/ 51 w 375"/>
                  <a:gd name="T41" fmla="*/ 163 h 333"/>
                  <a:gd name="T42" fmla="*/ 24 w 375"/>
                  <a:gd name="T43" fmla="*/ 102 h 333"/>
                  <a:gd name="T44" fmla="*/ 17 w 375"/>
                  <a:gd name="T45" fmla="*/ 40 h 333"/>
                  <a:gd name="T46" fmla="*/ 22 w 375"/>
                  <a:gd name="T47" fmla="*/ 10 h 333"/>
                  <a:gd name="T48" fmla="*/ 22 w 375"/>
                  <a:gd name="T49" fmla="*/ 2 h 333"/>
                  <a:gd name="T50" fmla="*/ 11 w 375"/>
                  <a:gd name="T51" fmla="*/ 0 h 333"/>
                  <a:gd name="T52" fmla="*/ 5 w 375"/>
                  <a:gd name="T53" fmla="*/ 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5" h="333">
                    <a:moveTo>
                      <a:pt x="5" y="6"/>
                    </a:moveTo>
                    <a:lnTo>
                      <a:pt x="3" y="22"/>
                    </a:lnTo>
                    <a:lnTo>
                      <a:pt x="0" y="55"/>
                    </a:lnTo>
                    <a:lnTo>
                      <a:pt x="7" y="106"/>
                    </a:lnTo>
                    <a:lnTo>
                      <a:pt x="35" y="171"/>
                    </a:lnTo>
                    <a:lnTo>
                      <a:pt x="81" y="229"/>
                    </a:lnTo>
                    <a:lnTo>
                      <a:pt x="138" y="278"/>
                    </a:lnTo>
                    <a:lnTo>
                      <a:pt x="202" y="315"/>
                    </a:lnTo>
                    <a:lnTo>
                      <a:pt x="271" y="333"/>
                    </a:lnTo>
                    <a:lnTo>
                      <a:pt x="322" y="333"/>
                    </a:lnTo>
                    <a:lnTo>
                      <a:pt x="354" y="326"/>
                    </a:lnTo>
                    <a:lnTo>
                      <a:pt x="370" y="320"/>
                    </a:lnTo>
                    <a:lnTo>
                      <a:pt x="375" y="315"/>
                    </a:lnTo>
                    <a:lnTo>
                      <a:pt x="371" y="303"/>
                    </a:lnTo>
                    <a:lnTo>
                      <a:pt x="364" y="303"/>
                    </a:lnTo>
                    <a:lnTo>
                      <a:pt x="335" y="313"/>
                    </a:lnTo>
                    <a:lnTo>
                      <a:pt x="272" y="316"/>
                    </a:lnTo>
                    <a:lnTo>
                      <a:pt x="209" y="298"/>
                    </a:lnTo>
                    <a:lnTo>
                      <a:pt x="148" y="264"/>
                    </a:lnTo>
                    <a:lnTo>
                      <a:pt x="94" y="219"/>
                    </a:lnTo>
                    <a:lnTo>
                      <a:pt x="51" y="163"/>
                    </a:lnTo>
                    <a:lnTo>
                      <a:pt x="24" y="102"/>
                    </a:lnTo>
                    <a:lnTo>
                      <a:pt x="17" y="40"/>
                    </a:lnTo>
                    <a:lnTo>
                      <a:pt x="22" y="10"/>
                    </a:lnTo>
                    <a:lnTo>
                      <a:pt x="22" y="2"/>
                    </a:lnTo>
                    <a:lnTo>
                      <a:pt x="11" y="0"/>
                    </a:lnTo>
                    <a:lnTo>
                      <a:pt x="5"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83"/>
              <p:cNvSpPr>
                <a:spLocks/>
              </p:cNvSpPr>
              <p:nvPr/>
            </p:nvSpPr>
            <p:spPr bwMode="auto">
              <a:xfrm>
                <a:off x="6383338" y="2111375"/>
                <a:ext cx="149225" cy="131763"/>
              </a:xfrm>
              <a:custGeom>
                <a:avLst/>
                <a:gdLst>
                  <a:gd name="T0" fmla="*/ 6 w 375"/>
                  <a:gd name="T1" fmla="*/ 7 h 336"/>
                  <a:gd name="T2" fmla="*/ 2 w 375"/>
                  <a:gd name="T3" fmla="*/ 23 h 336"/>
                  <a:gd name="T4" fmla="*/ 0 w 375"/>
                  <a:gd name="T5" fmla="*/ 57 h 336"/>
                  <a:gd name="T6" fmla="*/ 6 w 375"/>
                  <a:gd name="T7" fmla="*/ 108 h 336"/>
                  <a:gd name="T8" fmla="*/ 33 w 375"/>
                  <a:gd name="T9" fmla="*/ 174 h 336"/>
                  <a:gd name="T10" fmla="*/ 79 w 375"/>
                  <a:gd name="T11" fmla="*/ 232 h 336"/>
                  <a:gd name="T12" fmla="*/ 134 w 375"/>
                  <a:gd name="T13" fmla="*/ 281 h 336"/>
                  <a:gd name="T14" fmla="*/ 200 w 375"/>
                  <a:gd name="T15" fmla="*/ 318 h 336"/>
                  <a:gd name="T16" fmla="*/ 269 w 375"/>
                  <a:gd name="T17" fmla="*/ 336 h 336"/>
                  <a:gd name="T18" fmla="*/ 321 w 375"/>
                  <a:gd name="T19" fmla="*/ 334 h 336"/>
                  <a:gd name="T20" fmla="*/ 353 w 375"/>
                  <a:gd name="T21" fmla="*/ 327 h 336"/>
                  <a:gd name="T22" fmla="*/ 370 w 375"/>
                  <a:gd name="T23" fmla="*/ 320 h 336"/>
                  <a:gd name="T24" fmla="*/ 375 w 375"/>
                  <a:gd name="T25" fmla="*/ 316 h 336"/>
                  <a:gd name="T26" fmla="*/ 372 w 375"/>
                  <a:gd name="T27" fmla="*/ 303 h 336"/>
                  <a:gd name="T28" fmla="*/ 365 w 375"/>
                  <a:gd name="T29" fmla="*/ 305 h 336"/>
                  <a:gd name="T30" fmla="*/ 335 w 375"/>
                  <a:gd name="T31" fmla="*/ 315 h 336"/>
                  <a:gd name="T32" fmla="*/ 270 w 375"/>
                  <a:gd name="T33" fmla="*/ 318 h 336"/>
                  <a:gd name="T34" fmla="*/ 206 w 375"/>
                  <a:gd name="T35" fmla="*/ 301 h 336"/>
                  <a:gd name="T36" fmla="*/ 145 w 375"/>
                  <a:gd name="T37" fmla="*/ 267 h 336"/>
                  <a:gd name="T38" fmla="*/ 92 w 375"/>
                  <a:gd name="T39" fmla="*/ 222 h 336"/>
                  <a:gd name="T40" fmla="*/ 50 w 375"/>
                  <a:gd name="T41" fmla="*/ 166 h 336"/>
                  <a:gd name="T42" fmla="*/ 23 w 375"/>
                  <a:gd name="T43" fmla="*/ 105 h 336"/>
                  <a:gd name="T44" fmla="*/ 16 w 375"/>
                  <a:gd name="T45" fmla="*/ 41 h 336"/>
                  <a:gd name="T46" fmla="*/ 23 w 375"/>
                  <a:gd name="T47" fmla="*/ 10 h 336"/>
                  <a:gd name="T48" fmla="*/ 23 w 375"/>
                  <a:gd name="T49" fmla="*/ 3 h 336"/>
                  <a:gd name="T50" fmla="*/ 10 w 375"/>
                  <a:gd name="T51" fmla="*/ 0 h 336"/>
                  <a:gd name="T52" fmla="*/ 6 w 375"/>
                  <a:gd name="T53" fmla="*/ 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5" h="336">
                    <a:moveTo>
                      <a:pt x="6" y="7"/>
                    </a:moveTo>
                    <a:lnTo>
                      <a:pt x="2" y="23"/>
                    </a:lnTo>
                    <a:lnTo>
                      <a:pt x="0" y="57"/>
                    </a:lnTo>
                    <a:lnTo>
                      <a:pt x="6" y="108"/>
                    </a:lnTo>
                    <a:lnTo>
                      <a:pt x="33" y="174"/>
                    </a:lnTo>
                    <a:lnTo>
                      <a:pt x="79" y="232"/>
                    </a:lnTo>
                    <a:lnTo>
                      <a:pt x="134" y="281"/>
                    </a:lnTo>
                    <a:lnTo>
                      <a:pt x="200" y="318"/>
                    </a:lnTo>
                    <a:lnTo>
                      <a:pt x="269" y="336"/>
                    </a:lnTo>
                    <a:lnTo>
                      <a:pt x="321" y="334"/>
                    </a:lnTo>
                    <a:lnTo>
                      <a:pt x="353" y="327"/>
                    </a:lnTo>
                    <a:lnTo>
                      <a:pt x="370" y="320"/>
                    </a:lnTo>
                    <a:lnTo>
                      <a:pt x="375" y="316"/>
                    </a:lnTo>
                    <a:lnTo>
                      <a:pt x="372" y="303"/>
                    </a:lnTo>
                    <a:lnTo>
                      <a:pt x="365" y="305"/>
                    </a:lnTo>
                    <a:lnTo>
                      <a:pt x="335" y="315"/>
                    </a:lnTo>
                    <a:lnTo>
                      <a:pt x="270" y="318"/>
                    </a:lnTo>
                    <a:lnTo>
                      <a:pt x="206" y="301"/>
                    </a:lnTo>
                    <a:lnTo>
                      <a:pt x="145" y="267"/>
                    </a:lnTo>
                    <a:lnTo>
                      <a:pt x="92" y="222"/>
                    </a:lnTo>
                    <a:lnTo>
                      <a:pt x="50" y="166"/>
                    </a:lnTo>
                    <a:lnTo>
                      <a:pt x="23" y="105"/>
                    </a:lnTo>
                    <a:lnTo>
                      <a:pt x="16" y="41"/>
                    </a:lnTo>
                    <a:lnTo>
                      <a:pt x="23" y="10"/>
                    </a:lnTo>
                    <a:lnTo>
                      <a:pt x="23" y="3"/>
                    </a:lnTo>
                    <a:lnTo>
                      <a:pt x="10" y="0"/>
                    </a:lnTo>
                    <a:lnTo>
                      <a:pt x="6"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84"/>
              <p:cNvSpPr>
                <a:spLocks/>
              </p:cNvSpPr>
              <p:nvPr/>
            </p:nvSpPr>
            <p:spPr bwMode="auto">
              <a:xfrm>
                <a:off x="6362700" y="2133600"/>
                <a:ext cx="147638" cy="134938"/>
              </a:xfrm>
              <a:custGeom>
                <a:avLst/>
                <a:gdLst>
                  <a:gd name="T0" fmla="*/ 7 w 376"/>
                  <a:gd name="T1" fmla="*/ 7 h 339"/>
                  <a:gd name="T2" fmla="*/ 3 w 376"/>
                  <a:gd name="T3" fmla="*/ 25 h 339"/>
                  <a:gd name="T4" fmla="*/ 0 w 376"/>
                  <a:gd name="T5" fmla="*/ 60 h 339"/>
                  <a:gd name="T6" fmla="*/ 5 w 376"/>
                  <a:gd name="T7" fmla="*/ 113 h 339"/>
                  <a:gd name="T8" fmla="*/ 33 w 376"/>
                  <a:gd name="T9" fmla="*/ 179 h 339"/>
                  <a:gd name="T10" fmla="*/ 77 w 376"/>
                  <a:gd name="T11" fmla="*/ 239 h 339"/>
                  <a:gd name="T12" fmla="*/ 132 w 376"/>
                  <a:gd name="T13" fmla="*/ 287 h 339"/>
                  <a:gd name="T14" fmla="*/ 197 w 376"/>
                  <a:gd name="T15" fmla="*/ 322 h 339"/>
                  <a:gd name="T16" fmla="*/ 267 w 376"/>
                  <a:gd name="T17" fmla="*/ 339 h 339"/>
                  <a:gd name="T18" fmla="*/ 319 w 376"/>
                  <a:gd name="T19" fmla="*/ 336 h 339"/>
                  <a:gd name="T20" fmla="*/ 354 w 376"/>
                  <a:gd name="T21" fmla="*/ 328 h 339"/>
                  <a:gd name="T22" fmla="*/ 371 w 376"/>
                  <a:gd name="T23" fmla="*/ 320 h 339"/>
                  <a:gd name="T24" fmla="*/ 376 w 376"/>
                  <a:gd name="T25" fmla="*/ 317 h 339"/>
                  <a:gd name="T26" fmla="*/ 372 w 376"/>
                  <a:gd name="T27" fmla="*/ 304 h 339"/>
                  <a:gd name="T28" fmla="*/ 366 w 376"/>
                  <a:gd name="T29" fmla="*/ 305 h 339"/>
                  <a:gd name="T30" fmla="*/ 335 w 376"/>
                  <a:gd name="T31" fmla="*/ 317 h 339"/>
                  <a:gd name="T32" fmla="*/ 268 w 376"/>
                  <a:gd name="T33" fmla="*/ 320 h 339"/>
                  <a:gd name="T34" fmla="*/ 204 w 376"/>
                  <a:gd name="T35" fmla="*/ 305 h 339"/>
                  <a:gd name="T36" fmla="*/ 143 w 376"/>
                  <a:gd name="T37" fmla="*/ 273 h 339"/>
                  <a:gd name="T38" fmla="*/ 90 w 376"/>
                  <a:gd name="T39" fmla="*/ 227 h 339"/>
                  <a:gd name="T40" fmla="*/ 48 w 376"/>
                  <a:gd name="T41" fmla="*/ 171 h 339"/>
                  <a:gd name="T42" fmla="*/ 22 w 376"/>
                  <a:gd name="T43" fmla="*/ 109 h 339"/>
                  <a:gd name="T44" fmla="*/ 17 w 376"/>
                  <a:gd name="T45" fmla="*/ 44 h 339"/>
                  <a:gd name="T46" fmla="*/ 23 w 376"/>
                  <a:gd name="T47" fmla="*/ 11 h 339"/>
                  <a:gd name="T48" fmla="*/ 23 w 376"/>
                  <a:gd name="T49" fmla="*/ 3 h 339"/>
                  <a:gd name="T50" fmla="*/ 10 w 376"/>
                  <a:gd name="T51" fmla="*/ 0 h 339"/>
                  <a:gd name="T52" fmla="*/ 7 w 376"/>
                  <a:gd name="T53" fmla="*/ 7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6" h="339">
                    <a:moveTo>
                      <a:pt x="7" y="7"/>
                    </a:moveTo>
                    <a:lnTo>
                      <a:pt x="3" y="25"/>
                    </a:lnTo>
                    <a:lnTo>
                      <a:pt x="0" y="60"/>
                    </a:lnTo>
                    <a:lnTo>
                      <a:pt x="5" y="113"/>
                    </a:lnTo>
                    <a:lnTo>
                      <a:pt x="33" y="179"/>
                    </a:lnTo>
                    <a:lnTo>
                      <a:pt x="77" y="239"/>
                    </a:lnTo>
                    <a:lnTo>
                      <a:pt x="132" y="287"/>
                    </a:lnTo>
                    <a:lnTo>
                      <a:pt x="197" y="322"/>
                    </a:lnTo>
                    <a:lnTo>
                      <a:pt x="267" y="339"/>
                    </a:lnTo>
                    <a:lnTo>
                      <a:pt x="319" y="336"/>
                    </a:lnTo>
                    <a:lnTo>
                      <a:pt x="354" y="328"/>
                    </a:lnTo>
                    <a:lnTo>
                      <a:pt x="371" y="320"/>
                    </a:lnTo>
                    <a:lnTo>
                      <a:pt x="376" y="317"/>
                    </a:lnTo>
                    <a:lnTo>
                      <a:pt x="372" y="304"/>
                    </a:lnTo>
                    <a:lnTo>
                      <a:pt x="366" y="305"/>
                    </a:lnTo>
                    <a:lnTo>
                      <a:pt x="335" y="317"/>
                    </a:lnTo>
                    <a:lnTo>
                      <a:pt x="268" y="320"/>
                    </a:lnTo>
                    <a:lnTo>
                      <a:pt x="204" y="305"/>
                    </a:lnTo>
                    <a:lnTo>
                      <a:pt x="143" y="273"/>
                    </a:lnTo>
                    <a:lnTo>
                      <a:pt x="90" y="227"/>
                    </a:lnTo>
                    <a:lnTo>
                      <a:pt x="48" y="171"/>
                    </a:lnTo>
                    <a:lnTo>
                      <a:pt x="22" y="109"/>
                    </a:lnTo>
                    <a:lnTo>
                      <a:pt x="17" y="44"/>
                    </a:lnTo>
                    <a:lnTo>
                      <a:pt x="23" y="11"/>
                    </a:lnTo>
                    <a:lnTo>
                      <a:pt x="23" y="3"/>
                    </a:lnTo>
                    <a:lnTo>
                      <a:pt x="10" y="0"/>
                    </a:lnTo>
                    <a:lnTo>
                      <a:pt x="7" y="7"/>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85"/>
              <p:cNvSpPr>
                <a:spLocks/>
              </p:cNvSpPr>
              <p:nvPr/>
            </p:nvSpPr>
            <p:spPr bwMode="auto">
              <a:xfrm>
                <a:off x="6340475" y="2157413"/>
                <a:ext cx="149225" cy="134938"/>
              </a:xfrm>
              <a:custGeom>
                <a:avLst/>
                <a:gdLst>
                  <a:gd name="T0" fmla="*/ 8 w 376"/>
                  <a:gd name="T1" fmla="*/ 6 h 339"/>
                  <a:gd name="T2" fmla="*/ 4 w 376"/>
                  <a:gd name="T3" fmla="*/ 24 h 339"/>
                  <a:gd name="T4" fmla="*/ 0 w 376"/>
                  <a:gd name="T5" fmla="*/ 59 h 339"/>
                  <a:gd name="T6" fmla="*/ 6 w 376"/>
                  <a:gd name="T7" fmla="*/ 112 h 339"/>
                  <a:gd name="T8" fmla="*/ 31 w 376"/>
                  <a:gd name="T9" fmla="*/ 180 h 339"/>
                  <a:gd name="T10" fmla="*/ 76 w 376"/>
                  <a:gd name="T11" fmla="*/ 239 h 339"/>
                  <a:gd name="T12" fmla="*/ 131 w 376"/>
                  <a:gd name="T13" fmla="*/ 287 h 339"/>
                  <a:gd name="T14" fmla="*/ 196 w 376"/>
                  <a:gd name="T15" fmla="*/ 322 h 339"/>
                  <a:gd name="T16" fmla="*/ 266 w 376"/>
                  <a:gd name="T17" fmla="*/ 339 h 339"/>
                  <a:gd name="T18" fmla="*/ 319 w 376"/>
                  <a:gd name="T19" fmla="*/ 337 h 339"/>
                  <a:gd name="T20" fmla="*/ 354 w 376"/>
                  <a:gd name="T21" fmla="*/ 328 h 339"/>
                  <a:gd name="T22" fmla="*/ 371 w 376"/>
                  <a:gd name="T23" fmla="*/ 321 h 339"/>
                  <a:gd name="T24" fmla="*/ 376 w 376"/>
                  <a:gd name="T25" fmla="*/ 316 h 339"/>
                  <a:gd name="T26" fmla="*/ 372 w 376"/>
                  <a:gd name="T27" fmla="*/ 304 h 339"/>
                  <a:gd name="T28" fmla="*/ 366 w 376"/>
                  <a:gd name="T29" fmla="*/ 304 h 339"/>
                  <a:gd name="T30" fmla="*/ 333 w 376"/>
                  <a:gd name="T31" fmla="*/ 317 h 339"/>
                  <a:gd name="T32" fmla="*/ 267 w 376"/>
                  <a:gd name="T33" fmla="*/ 321 h 339"/>
                  <a:gd name="T34" fmla="*/ 203 w 376"/>
                  <a:gd name="T35" fmla="*/ 306 h 339"/>
                  <a:gd name="T36" fmla="*/ 142 w 376"/>
                  <a:gd name="T37" fmla="*/ 273 h 339"/>
                  <a:gd name="T38" fmla="*/ 89 w 376"/>
                  <a:gd name="T39" fmla="*/ 228 h 339"/>
                  <a:gd name="T40" fmla="*/ 48 w 376"/>
                  <a:gd name="T41" fmla="*/ 172 h 339"/>
                  <a:gd name="T42" fmla="*/ 22 w 376"/>
                  <a:gd name="T43" fmla="*/ 110 h 339"/>
                  <a:gd name="T44" fmla="*/ 19 w 376"/>
                  <a:gd name="T45" fmla="*/ 44 h 339"/>
                  <a:gd name="T46" fmla="*/ 25 w 376"/>
                  <a:gd name="T47" fmla="*/ 10 h 339"/>
                  <a:gd name="T48" fmla="*/ 25 w 376"/>
                  <a:gd name="T49" fmla="*/ 2 h 339"/>
                  <a:gd name="T50" fmla="*/ 12 w 376"/>
                  <a:gd name="T51" fmla="*/ 0 h 339"/>
                  <a:gd name="T52" fmla="*/ 8 w 376"/>
                  <a:gd name="T53" fmla="*/ 6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6" h="339">
                    <a:moveTo>
                      <a:pt x="8" y="6"/>
                    </a:moveTo>
                    <a:lnTo>
                      <a:pt x="4" y="24"/>
                    </a:lnTo>
                    <a:lnTo>
                      <a:pt x="0" y="59"/>
                    </a:lnTo>
                    <a:lnTo>
                      <a:pt x="6" y="112"/>
                    </a:lnTo>
                    <a:lnTo>
                      <a:pt x="31" y="180"/>
                    </a:lnTo>
                    <a:lnTo>
                      <a:pt x="76" y="239"/>
                    </a:lnTo>
                    <a:lnTo>
                      <a:pt x="131" y="287"/>
                    </a:lnTo>
                    <a:lnTo>
                      <a:pt x="196" y="322"/>
                    </a:lnTo>
                    <a:lnTo>
                      <a:pt x="266" y="339"/>
                    </a:lnTo>
                    <a:lnTo>
                      <a:pt x="319" y="337"/>
                    </a:lnTo>
                    <a:lnTo>
                      <a:pt x="354" y="328"/>
                    </a:lnTo>
                    <a:lnTo>
                      <a:pt x="371" y="321"/>
                    </a:lnTo>
                    <a:lnTo>
                      <a:pt x="376" y="316"/>
                    </a:lnTo>
                    <a:lnTo>
                      <a:pt x="372" y="304"/>
                    </a:lnTo>
                    <a:lnTo>
                      <a:pt x="366" y="304"/>
                    </a:lnTo>
                    <a:lnTo>
                      <a:pt x="333" y="317"/>
                    </a:lnTo>
                    <a:lnTo>
                      <a:pt x="267" y="321"/>
                    </a:lnTo>
                    <a:lnTo>
                      <a:pt x="203" y="306"/>
                    </a:lnTo>
                    <a:lnTo>
                      <a:pt x="142" y="273"/>
                    </a:lnTo>
                    <a:lnTo>
                      <a:pt x="89" y="228"/>
                    </a:lnTo>
                    <a:lnTo>
                      <a:pt x="48" y="172"/>
                    </a:lnTo>
                    <a:lnTo>
                      <a:pt x="22" y="110"/>
                    </a:lnTo>
                    <a:lnTo>
                      <a:pt x="19" y="44"/>
                    </a:lnTo>
                    <a:lnTo>
                      <a:pt x="25" y="10"/>
                    </a:lnTo>
                    <a:lnTo>
                      <a:pt x="25" y="2"/>
                    </a:lnTo>
                    <a:lnTo>
                      <a:pt x="12" y="0"/>
                    </a:lnTo>
                    <a:lnTo>
                      <a:pt x="8" y="6"/>
                    </a:lnTo>
                    <a:close/>
                  </a:path>
                </a:pathLst>
              </a:custGeom>
              <a:solidFill>
                <a:srgbClr val="9872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86"/>
              <p:cNvSpPr>
                <a:spLocks/>
              </p:cNvSpPr>
              <p:nvPr/>
            </p:nvSpPr>
            <p:spPr bwMode="auto">
              <a:xfrm>
                <a:off x="6732588" y="565150"/>
                <a:ext cx="1235075" cy="1344613"/>
              </a:xfrm>
              <a:custGeom>
                <a:avLst/>
                <a:gdLst>
                  <a:gd name="T0" fmla="*/ 113 w 3115"/>
                  <a:gd name="T1" fmla="*/ 3390 h 3390"/>
                  <a:gd name="T2" fmla="*/ 82 w 3115"/>
                  <a:gd name="T3" fmla="*/ 3386 h 3390"/>
                  <a:gd name="T4" fmla="*/ 25 w 3115"/>
                  <a:gd name="T5" fmla="*/ 3364 h 3390"/>
                  <a:gd name="T6" fmla="*/ 0 w 3115"/>
                  <a:gd name="T7" fmla="*/ 3346 h 3390"/>
                  <a:gd name="T8" fmla="*/ 3115 w 3115"/>
                  <a:gd name="T9" fmla="*/ 0 h 3390"/>
                  <a:gd name="T10" fmla="*/ 2201 w 3115"/>
                  <a:gd name="T11" fmla="*/ 1036 h 3390"/>
                  <a:gd name="T12" fmla="*/ 113 w 3115"/>
                  <a:gd name="T13" fmla="*/ 3390 h 3390"/>
                </a:gdLst>
                <a:ahLst/>
                <a:cxnLst>
                  <a:cxn ang="0">
                    <a:pos x="T0" y="T1"/>
                  </a:cxn>
                  <a:cxn ang="0">
                    <a:pos x="T2" y="T3"/>
                  </a:cxn>
                  <a:cxn ang="0">
                    <a:pos x="T4" y="T5"/>
                  </a:cxn>
                  <a:cxn ang="0">
                    <a:pos x="T6" y="T7"/>
                  </a:cxn>
                  <a:cxn ang="0">
                    <a:pos x="T8" y="T9"/>
                  </a:cxn>
                  <a:cxn ang="0">
                    <a:pos x="T10" y="T11"/>
                  </a:cxn>
                  <a:cxn ang="0">
                    <a:pos x="T12" y="T13"/>
                  </a:cxn>
                </a:cxnLst>
                <a:rect l="0" t="0" r="r" b="b"/>
                <a:pathLst>
                  <a:path w="3115" h="3390">
                    <a:moveTo>
                      <a:pt x="113" y="3390"/>
                    </a:moveTo>
                    <a:lnTo>
                      <a:pt x="82" y="3386"/>
                    </a:lnTo>
                    <a:lnTo>
                      <a:pt x="25" y="3364"/>
                    </a:lnTo>
                    <a:lnTo>
                      <a:pt x="0" y="3346"/>
                    </a:lnTo>
                    <a:lnTo>
                      <a:pt x="3115" y="0"/>
                    </a:lnTo>
                    <a:lnTo>
                      <a:pt x="2201" y="1036"/>
                    </a:lnTo>
                    <a:lnTo>
                      <a:pt x="113" y="3390"/>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7"/>
              <p:cNvSpPr>
                <a:spLocks/>
              </p:cNvSpPr>
              <p:nvPr/>
            </p:nvSpPr>
            <p:spPr bwMode="auto">
              <a:xfrm>
                <a:off x="6319838" y="2265363"/>
                <a:ext cx="115888" cy="84138"/>
              </a:xfrm>
              <a:custGeom>
                <a:avLst/>
                <a:gdLst>
                  <a:gd name="T0" fmla="*/ 86 w 290"/>
                  <a:gd name="T1" fmla="*/ 210 h 210"/>
                  <a:gd name="T2" fmla="*/ 66 w 290"/>
                  <a:gd name="T3" fmla="*/ 209 h 210"/>
                  <a:gd name="T4" fmla="*/ 35 w 290"/>
                  <a:gd name="T5" fmla="*/ 199 h 210"/>
                  <a:gd name="T6" fmla="*/ 5 w 290"/>
                  <a:gd name="T7" fmla="*/ 178 h 210"/>
                  <a:gd name="T8" fmla="*/ 0 w 290"/>
                  <a:gd name="T9" fmla="*/ 174 h 210"/>
                  <a:gd name="T10" fmla="*/ 162 w 290"/>
                  <a:gd name="T11" fmla="*/ 0 h 210"/>
                  <a:gd name="T12" fmla="*/ 192 w 290"/>
                  <a:gd name="T13" fmla="*/ 21 h 210"/>
                  <a:gd name="T14" fmla="*/ 255 w 290"/>
                  <a:gd name="T15" fmla="*/ 52 h 210"/>
                  <a:gd name="T16" fmla="*/ 290 w 290"/>
                  <a:gd name="T17" fmla="*/ 60 h 210"/>
                  <a:gd name="T18" fmla="*/ 213 w 290"/>
                  <a:gd name="T19" fmla="*/ 144 h 210"/>
                  <a:gd name="T20" fmla="*/ 183 w 290"/>
                  <a:gd name="T21" fmla="*/ 172 h 210"/>
                  <a:gd name="T22" fmla="*/ 156 w 290"/>
                  <a:gd name="T23" fmla="*/ 191 h 210"/>
                  <a:gd name="T24" fmla="*/ 108 w 290"/>
                  <a:gd name="T25" fmla="*/ 209 h 210"/>
                  <a:gd name="T26" fmla="*/ 86 w 290"/>
                  <a:gd name="T27"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0" h="210">
                    <a:moveTo>
                      <a:pt x="86" y="210"/>
                    </a:moveTo>
                    <a:lnTo>
                      <a:pt x="66" y="209"/>
                    </a:lnTo>
                    <a:lnTo>
                      <a:pt x="35" y="199"/>
                    </a:lnTo>
                    <a:lnTo>
                      <a:pt x="5" y="178"/>
                    </a:lnTo>
                    <a:lnTo>
                      <a:pt x="0" y="174"/>
                    </a:lnTo>
                    <a:lnTo>
                      <a:pt x="162" y="0"/>
                    </a:lnTo>
                    <a:lnTo>
                      <a:pt x="192" y="21"/>
                    </a:lnTo>
                    <a:lnTo>
                      <a:pt x="255" y="52"/>
                    </a:lnTo>
                    <a:lnTo>
                      <a:pt x="290" y="60"/>
                    </a:lnTo>
                    <a:lnTo>
                      <a:pt x="213" y="144"/>
                    </a:lnTo>
                    <a:lnTo>
                      <a:pt x="183" y="172"/>
                    </a:lnTo>
                    <a:lnTo>
                      <a:pt x="156" y="191"/>
                    </a:lnTo>
                    <a:lnTo>
                      <a:pt x="108" y="209"/>
                    </a:lnTo>
                    <a:lnTo>
                      <a:pt x="86" y="210"/>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88"/>
              <p:cNvSpPr>
                <a:spLocks/>
              </p:cNvSpPr>
              <p:nvPr/>
            </p:nvSpPr>
            <p:spPr bwMode="auto">
              <a:xfrm>
                <a:off x="6389688" y="2241550"/>
                <a:ext cx="66675" cy="41275"/>
              </a:xfrm>
              <a:custGeom>
                <a:avLst/>
                <a:gdLst>
                  <a:gd name="T0" fmla="*/ 131 w 171"/>
                  <a:gd name="T1" fmla="*/ 105 h 105"/>
                  <a:gd name="T2" fmla="*/ 96 w 171"/>
                  <a:gd name="T3" fmla="*/ 98 h 105"/>
                  <a:gd name="T4" fmla="*/ 30 w 171"/>
                  <a:gd name="T5" fmla="*/ 68 h 105"/>
                  <a:gd name="T6" fmla="*/ 0 w 171"/>
                  <a:gd name="T7" fmla="*/ 47 h 105"/>
                  <a:gd name="T8" fmla="*/ 45 w 171"/>
                  <a:gd name="T9" fmla="*/ 0 h 105"/>
                  <a:gd name="T10" fmla="*/ 74 w 171"/>
                  <a:gd name="T11" fmla="*/ 20 h 105"/>
                  <a:gd name="T12" fmla="*/ 137 w 171"/>
                  <a:gd name="T13" fmla="*/ 51 h 105"/>
                  <a:gd name="T14" fmla="*/ 171 w 171"/>
                  <a:gd name="T15" fmla="*/ 60 h 105"/>
                  <a:gd name="T16" fmla="*/ 150 w 171"/>
                  <a:gd name="T17" fmla="*/ 84 h 105"/>
                  <a:gd name="T18" fmla="*/ 131 w 171"/>
                  <a:gd name="T1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05">
                    <a:moveTo>
                      <a:pt x="131" y="105"/>
                    </a:moveTo>
                    <a:lnTo>
                      <a:pt x="96" y="98"/>
                    </a:lnTo>
                    <a:lnTo>
                      <a:pt x="30" y="68"/>
                    </a:lnTo>
                    <a:lnTo>
                      <a:pt x="0" y="47"/>
                    </a:lnTo>
                    <a:lnTo>
                      <a:pt x="45" y="0"/>
                    </a:lnTo>
                    <a:lnTo>
                      <a:pt x="74" y="20"/>
                    </a:lnTo>
                    <a:lnTo>
                      <a:pt x="137" y="51"/>
                    </a:lnTo>
                    <a:lnTo>
                      <a:pt x="171" y="60"/>
                    </a:lnTo>
                    <a:lnTo>
                      <a:pt x="150" y="84"/>
                    </a:lnTo>
                    <a:lnTo>
                      <a:pt x="131" y="1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89"/>
              <p:cNvSpPr>
                <a:spLocks/>
              </p:cNvSpPr>
              <p:nvPr/>
            </p:nvSpPr>
            <p:spPr bwMode="auto">
              <a:xfrm>
                <a:off x="6411913" y="2216150"/>
                <a:ext cx="68263" cy="42863"/>
              </a:xfrm>
              <a:custGeom>
                <a:avLst/>
                <a:gdLst>
                  <a:gd name="T0" fmla="*/ 128 w 171"/>
                  <a:gd name="T1" fmla="*/ 109 h 109"/>
                  <a:gd name="T2" fmla="*/ 94 w 171"/>
                  <a:gd name="T3" fmla="*/ 101 h 109"/>
                  <a:gd name="T4" fmla="*/ 30 w 171"/>
                  <a:gd name="T5" fmla="*/ 71 h 109"/>
                  <a:gd name="T6" fmla="*/ 0 w 171"/>
                  <a:gd name="T7" fmla="*/ 51 h 109"/>
                  <a:gd name="T8" fmla="*/ 46 w 171"/>
                  <a:gd name="T9" fmla="*/ 0 h 109"/>
                  <a:gd name="T10" fmla="*/ 75 w 171"/>
                  <a:gd name="T11" fmla="*/ 22 h 109"/>
                  <a:gd name="T12" fmla="*/ 137 w 171"/>
                  <a:gd name="T13" fmla="*/ 53 h 109"/>
                  <a:gd name="T14" fmla="*/ 171 w 171"/>
                  <a:gd name="T15" fmla="*/ 62 h 109"/>
                  <a:gd name="T16" fmla="*/ 149 w 171"/>
                  <a:gd name="T17" fmla="*/ 87 h 109"/>
                  <a:gd name="T18" fmla="*/ 128 w 171"/>
                  <a:gd name="T1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09">
                    <a:moveTo>
                      <a:pt x="128" y="109"/>
                    </a:moveTo>
                    <a:lnTo>
                      <a:pt x="94" y="101"/>
                    </a:lnTo>
                    <a:lnTo>
                      <a:pt x="30" y="71"/>
                    </a:lnTo>
                    <a:lnTo>
                      <a:pt x="0" y="51"/>
                    </a:lnTo>
                    <a:lnTo>
                      <a:pt x="46" y="0"/>
                    </a:lnTo>
                    <a:lnTo>
                      <a:pt x="75" y="22"/>
                    </a:lnTo>
                    <a:lnTo>
                      <a:pt x="137" y="53"/>
                    </a:lnTo>
                    <a:lnTo>
                      <a:pt x="171" y="62"/>
                    </a:lnTo>
                    <a:lnTo>
                      <a:pt x="149" y="87"/>
                    </a:lnTo>
                    <a:lnTo>
                      <a:pt x="128"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90"/>
              <p:cNvSpPr>
                <a:spLocks/>
              </p:cNvSpPr>
              <p:nvPr/>
            </p:nvSpPr>
            <p:spPr bwMode="auto">
              <a:xfrm>
                <a:off x="6435725" y="2192338"/>
                <a:ext cx="65088" cy="42863"/>
              </a:xfrm>
              <a:custGeom>
                <a:avLst/>
                <a:gdLst>
                  <a:gd name="T0" fmla="*/ 126 w 167"/>
                  <a:gd name="T1" fmla="*/ 109 h 109"/>
                  <a:gd name="T2" fmla="*/ 93 w 167"/>
                  <a:gd name="T3" fmla="*/ 101 h 109"/>
                  <a:gd name="T4" fmla="*/ 29 w 167"/>
                  <a:gd name="T5" fmla="*/ 70 h 109"/>
                  <a:gd name="T6" fmla="*/ 0 w 167"/>
                  <a:gd name="T7" fmla="*/ 49 h 109"/>
                  <a:gd name="T8" fmla="*/ 46 w 167"/>
                  <a:gd name="T9" fmla="*/ 0 h 109"/>
                  <a:gd name="T10" fmla="*/ 74 w 167"/>
                  <a:gd name="T11" fmla="*/ 21 h 109"/>
                  <a:gd name="T12" fmla="*/ 135 w 167"/>
                  <a:gd name="T13" fmla="*/ 53 h 109"/>
                  <a:gd name="T14" fmla="*/ 167 w 167"/>
                  <a:gd name="T15" fmla="*/ 62 h 109"/>
                  <a:gd name="T16" fmla="*/ 147 w 167"/>
                  <a:gd name="T17" fmla="*/ 86 h 109"/>
                  <a:gd name="T18" fmla="*/ 126 w 167"/>
                  <a:gd name="T19"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7" h="109">
                    <a:moveTo>
                      <a:pt x="126" y="109"/>
                    </a:moveTo>
                    <a:lnTo>
                      <a:pt x="93" y="101"/>
                    </a:lnTo>
                    <a:lnTo>
                      <a:pt x="29" y="70"/>
                    </a:lnTo>
                    <a:lnTo>
                      <a:pt x="0" y="49"/>
                    </a:lnTo>
                    <a:lnTo>
                      <a:pt x="46" y="0"/>
                    </a:lnTo>
                    <a:lnTo>
                      <a:pt x="74" y="21"/>
                    </a:lnTo>
                    <a:lnTo>
                      <a:pt x="135" y="53"/>
                    </a:lnTo>
                    <a:lnTo>
                      <a:pt x="167" y="62"/>
                    </a:lnTo>
                    <a:lnTo>
                      <a:pt x="147" y="86"/>
                    </a:lnTo>
                    <a:lnTo>
                      <a:pt x="126" y="10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91"/>
              <p:cNvSpPr>
                <a:spLocks/>
              </p:cNvSpPr>
              <p:nvPr/>
            </p:nvSpPr>
            <p:spPr bwMode="auto">
              <a:xfrm>
                <a:off x="6457950" y="2003425"/>
                <a:ext cx="215900" cy="207963"/>
              </a:xfrm>
              <a:custGeom>
                <a:avLst/>
                <a:gdLst>
                  <a:gd name="T0" fmla="*/ 125 w 546"/>
                  <a:gd name="T1" fmla="*/ 525 h 525"/>
                  <a:gd name="T2" fmla="*/ 92 w 546"/>
                  <a:gd name="T3" fmla="*/ 516 h 525"/>
                  <a:gd name="T4" fmla="*/ 29 w 546"/>
                  <a:gd name="T5" fmla="*/ 486 h 525"/>
                  <a:gd name="T6" fmla="*/ 0 w 546"/>
                  <a:gd name="T7" fmla="*/ 464 h 525"/>
                  <a:gd name="T8" fmla="*/ 433 w 546"/>
                  <a:gd name="T9" fmla="*/ 0 h 525"/>
                  <a:gd name="T10" fmla="*/ 459 w 546"/>
                  <a:gd name="T11" fmla="*/ 20 h 525"/>
                  <a:gd name="T12" fmla="*/ 516 w 546"/>
                  <a:gd name="T13" fmla="*/ 48 h 525"/>
                  <a:gd name="T14" fmla="*/ 546 w 546"/>
                  <a:gd name="T15" fmla="*/ 56 h 525"/>
                  <a:gd name="T16" fmla="*/ 310 w 546"/>
                  <a:gd name="T17" fmla="*/ 319 h 525"/>
                  <a:gd name="T18" fmla="*/ 125 w 546"/>
                  <a:gd name="T19" fmla="*/ 52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6" h="525">
                    <a:moveTo>
                      <a:pt x="125" y="525"/>
                    </a:moveTo>
                    <a:lnTo>
                      <a:pt x="92" y="516"/>
                    </a:lnTo>
                    <a:lnTo>
                      <a:pt x="29" y="486"/>
                    </a:lnTo>
                    <a:lnTo>
                      <a:pt x="0" y="464"/>
                    </a:lnTo>
                    <a:lnTo>
                      <a:pt x="433" y="0"/>
                    </a:lnTo>
                    <a:lnTo>
                      <a:pt x="459" y="20"/>
                    </a:lnTo>
                    <a:lnTo>
                      <a:pt x="516" y="48"/>
                    </a:lnTo>
                    <a:lnTo>
                      <a:pt x="546" y="56"/>
                    </a:lnTo>
                    <a:lnTo>
                      <a:pt x="310" y="319"/>
                    </a:lnTo>
                    <a:lnTo>
                      <a:pt x="125" y="525"/>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92"/>
              <p:cNvSpPr>
                <a:spLocks/>
              </p:cNvSpPr>
              <p:nvPr/>
            </p:nvSpPr>
            <p:spPr bwMode="auto">
              <a:xfrm>
                <a:off x="6634163" y="1978025"/>
                <a:ext cx="61913" cy="41275"/>
              </a:xfrm>
              <a:custGeom>
                <a:avLst/>
                <a:gdLst>
                  <a:gd name="T0" fmla="*/ 115 w 157"/>
                  <a:gd name="T1" fmla="*/ 102 h 102"/>
                  <a:gd name="T2" fmla="*/ 85 w 157"/>
                  <a:gd name="T3" fmla="*/ 96 h 102"/>
                  <a:gd name="T4" fmla="*/ 27 w 157"/>
                  <a:gd name="T5" fmla="*/ 69 h 102"/>
                  <a:gd name="T6" fmla="*/ 0 w 157"/>
                  <a:gd name="T7" fmla="*/ 49 h 102"/>
                  <a:gd name="T8" fmla="*/ 45 w 157"/>
                  <a:gd name="T9" fmla="*/ 0 h 102"/>
                  <a:gd name="T10" fmla="*/ 71 w 157"/>
                  <a:gd name="T11" fmla="*/ 19 h 102"/>
                  <a:gd name="T12" fmla="*/ 128 w 157"/>
                  <a:gd name="T13" fmla="*/ 48 h 102"/>
                  <a:gd name="T14" fmla="*/ 157 w 157"/>
                  <a:gd name="T15" fmla="*/ 54 h 102"/>
                  <a:gd name="T16" fmla="*/ 136 w 157"/>
                  <a:gd name="T17" fmla="*/ 79 h 102"/>
                  <a:gd name="T18" fmla="*/ 115 w 157"/>
                  <a:gd name="T1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02">
                    <a:moveTo>
                      <a:pt x="115" y="102"/>
                    </a:moveTo>
                    <a:lnTo>
                      <a:pt x="85" y="96"/>
                    </a:lnTo>
                    <a:lnTo>
                      <a:pt x="27" y="69"/>
                    </a:lnTo>
                    <a:lnTo>
                      <a:pt x="0" y="49"/>
                    </a:lnTo>
                    <a:lnTo>
                      <a:pt x="45" y="0"/>
                    </a:lnTo>
                    <a:lnTo>
                      <a:pt x="71" y="19"/>
                    </a:lnTo>
                    <a:lnTo>
                      <a:pt x="128" y="48"/>
                    </a:lnTo>
                    <a:lnTo>
                      <a:pt x="157" y="54"/>
                    </a:lnTo>
                    <a:lnTo>
                      <a:pt x="136" y="79"/>
                    </a:lnTo>
                    <a:lnTo>
                      <a:pt x="115" y="1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93"/>
              <p:cNvSpPr>
                <a:spLocks/>
              </p:cNvSpPr>
              <p:nvPr/>
            </p:nvSpPr>
            <p:spPr bwMode="auto">
              <a:xfrm>
                <a:off x="6656388" y="1957388"/>
                <a:ext cx="60325" cy="36513"/>
              </a:xfrm>
              <a:custGeom>
                <a:avLst/>
                <a:gdLst>
                  <a:gd name="T0" fmla="*/ 114 w 150"/>
                  <a:gd name="T1" fmla="*/ 94 h 94"/>
                  <a:gd name="T2" fmla="*/ 84 w 150"/>
                  <a:gd name="T3" fmla="*/ 89 h 94"/>
                  <a:gd name="T4" fmla="*/ 27 w 150"/>
                  <a:gd name="T5" fmla="*/ 61 h 94"/>
                  <a:gd name="T6" fmla="*/ 0 w 150"/>
                  <a:gd name="T7" fmla="*/ 42 h 94"/>
                  <a:gd name="T8" fmla="*/ 40 w 150"/>
                  <a:gd name="T9" fmla="*/ 0 h 94"/>
                  <a:gd name="T10" fmla="*/ 65 w 150"/>
                  <a:gd name="T11" fmla="*/ 19 h 94"/>
                  <a:gd name="T12" fmla="*/ 120 w 150"/>
                  <a:gd name="T13" fmla="*/ 47 h 94"/>
                  <a:gd name="T14" fmla="*/ 150 w 150"/>
                  <a:gd name="T15" fmla="*/ 54 h 94"/>
                  <a:gd name="T16" fmla="*/ 132 w 150"/>
                  <a:gd name="T17" fmla="*/ 74 h 94"/>
                  <a:gd name="T18" fmla="*/ 114 w 150"/>
                  <a:gd name="T1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94">
                    <a:moveTo>
                      <a:pt x="114" y="94"/>
                    </a:moveTo>
                    <a:lnTo>
                      <a:pt x="84" y="89"/>
                    </a:lnTo>
                    <a:lnTo>
                      <a:pt x="27" y="61"/>
                    </a:lnTo>
                    <a:lnTo>
                      <a:pt x="0" y="42"/>
                    </a:lnTo>
                    <a:lnTo>
                      <a:pt x="40" y="0"/>
                    </a:lnTo>
                    <a:lnTo>
                      <a:pt x="65" y="19"/>
                    </a:lnTo>
                    <a:lnTo>
                      <a:pt x="120" y="47"/>
                    </a:lnTo>
                    <a:lnTo>
                      <a:pt x="150" y="54"/>
                    </a:lnTo>
                    <a:lnTo>
                      <a:pt x="132" y="74"/>
                    </a:lnTo>
                    <a:lnTo>
                      <a:pt x="114" y="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94"/>
              <p:cNvSpPr>
                <a:spLocks/>
              </p:cNvSpPr>
              <p:nvPr/>
            </p:nvSpPr>
            <p:spPr bwMode="auto">
              <a:xfrm>
                <a:off x="6677025" y="1892300"/>
                <a:ext cx="100013" cy="79375"/>
              </a:xfrm>
              <a:custGeom>
                <a:avLst/>
                <a:gdLst>
                  <a:gd name="T0" fmla="*/ 111 w 250"/>
                  <a:gd name="T1" fmla="*/ 198 h 198"/>
                  <a:gd name="T2" fmla="*/ 83 w 250"/>
                  <a:gd name="T3" fmla="*/ 193 h 198"/>
                  <a:gd name="T4" fmla="*/ 26 w 250"/>
                  <a:gd name="T5" fmla="*/ 166 h 198"/>
                  <a:gd name="T6" fmla="*/ 0 w 250"/>
                  <a:gd name="T7" fmla="*/ 148 h 198"/>
                  <a:gd name="T8" fmla="*/ 137 w 250"/>
                  <a:gd name="T9" fmla="*/ 0 h 198"/>
                  <a:gd name="T10" fmla="*/ 162 w 250"/>
                  <a:gd name="T11" fmla="*/ 18 h 198"/>
                  <a:gd name="T12" fmla="*/ 219 w 250"/>
                  <a:gd name="T13" fmla="*/ 40 h 198"/>
                  <a:gd name="T14" fmla="*/ 250 w 250"/>
                  <a:gd name="T15" fmla="*/ 44 h 198"/>
                  <a:gd name="T16" fmla="*/ 180 w 250"/>
                  <a:gd name="T17" fmla="*/ 122 h 198"/>
                  <a:gd name="T18" fmla="*/ 111 w 250"/>
                  <a:gd name="T19"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198">
                    <a:moveTo>
                      <a:pt x="111" y="198"/>
                    </a:moveTo>
                    <a:lnTo>
                      <a:pt x="83" y="193"/>
                    </a:lnTo>
                    <a:lnTo>
                      <a:pt x="26" y="166"/>
                    </a:lnTo>
                    <a:lnTo>
                      <a:pt x="0" y="148"/>
                    </a:lnTo>
                    <a:lnTo>
                      <a:pt x="137" y="0"/>
                    </a:lnTo>
                    <a:lnTo>
                      <a:pt x="162" y="18"/>
                    </a:lnTo>
                    <a:lnTo>
                      <a:pt x="219" y="40"/>
                    </a:lnTo>
                    <a:lnTo>
                      <a:pt x="250" y="44"/>
                    </a:lnTo>
                    <a:lnTo>
                      <a:pt x="180" y="122"/>
                    </a:lnTo>
                    <a:lnTo>
                      <a:pt x="111" y="198"/>
                    </a:lnTo>
                    <a:close/>
                  </a:path>
                </a:pathLst>
              </a:custGeom>
              <a:solidFill>
                <a:srgbClr val="B48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95"/>
              <p:cNvSpPr>
                <a:spLocks/>
              </p:cNvSpPr>
              <p:nvPr/>
            </p:nvSpPr>
            <p:spPr bwMode="auto">
              <a:xfrm>
                <a:off x="6672263" y="1951038"/>
                <a:ext cx="49213" cy="26988"/>
              </a:xfrm>
              <a:custGeom>
                <a:avLst/>
                <a:gdLst>
                  <a:gd name="T0" fmla="*/ 110 w 123"/>
                  <a:gd name="T1" fmla="*/ 66 h 66"/>
                  <a:gd name="T2" fmla="*/ 80 w 123"/>
                  <a:gd name="T3" fmla="*/ 59 h 66"/>
                  <a:gd name="T4" fmla="*/ 25 w 123"/>
                  <a:gd name="T5" fmla="*/ 31 h 66"/>
                  <a:gd name="T6" fmla="*/ 0 w 123"/>
                  <a:gd name="T7" fmla="*/ 12 h 66"/>
                  <a:gd name="T8" fmla="*/ 12 w 123"/>
                  <a:gd name="T9" fmla="*/ 0 h 66"/>
                  <a:gd name="T10" fmla="*/ 38 w 123"/>
                  <a:gd name="T11" fmla="*/ 18 h 66"/>
                  <a:gd name="T12" fmla="*/ 95 w 123"/>
                  <a:gd name="T13" fmla="*/ 45 h 66"/>
                  <a:gd name="T14" fmla="*/ 123 w 123"/>
                  <a:gd name="T15" fmla="*/ 50 h 66"/>
                  <a:gd name="T16" fmla="*/ 117 w 123"/>
                  <a:gd name="T17" fmla="*/ 58 h 66"/>
                  <a:gd name="T18" fmla="*/ 110 w 123"/>
                  <a:gd name="T1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66">
                    <a:moveTo>
                      <a:pt x="110" y="66"/>
                    </a:moveTo>
                    <a:lnTo>
                      <a:pt x="80" y="59"/>
                    </a:lnTo>
                    <a:lnTo>
                      <a:pt x="25" y="31"/>
                    </a:lnTo>
                    <a:lnTo>
                      <a:pt x="0" y="12"/>
                    </a:lnTo>
                    <a:lnTo>
                      <a:pt x="12" y="0"/>
                    </a:lnTo>
                    <a:lnTo>
                      <a:pt x="38" y="18"/>
                    </a:lnTo>
                    <a:lnTo>
                      <a:pt x="95" y="45"/>
                    </a:lnTo>
                    <a:lnTo>
                      <a:pt x="123" y="50"/>
                    </a:lnTo>
                    <a:lnTo>
                      <a:pt x="117" y="58"/>
                    </a:lnTo>
                    <a:lnTo>
                      <a:pt x="110" y="66"/>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96"/>
              <p:cNvSpPr>
                <a:spLocks/>
              </p:cNvSpPr>
              <p:nvPr/>
            </p:nvSpPr>
            <p:spPr bwMode="auto">
              <a:xfrm>
                <a:off x="6651625" y="1973263"/>
                <a:ext cx="50800" cy="26988"/>
              </a:xfrm>
              <a:custGeom>
                <a:avLst/>
                <a:gdLst>
                  <a:gd name="T0" fmla="*/ 112 w 126"/>
                  <a:gd name="T1" fmla="*/ 67 h 67"/>
                  <a:gd name="T2" fmla="*/ 83 w 126"/>
                  <a:gd name="T3" fmla="*/ 61 h 67"/>
                  <a:gd name="T4" fmla="*/ 26 w 126"/>
                  <a:gd name="T5" fmla="*/ 32 h 67"/>
                  <a:gd name="T6" fmla="*/ 0 w 126"/>
                  <a:gd name="T7" fmla="*/ 13 h 67"/>
                  <a:gd name="T8" fmla="*/ 12 w 126"/>
                  <a:gd name="T9" fmla="*/ 0 h 67"/>
                  <a:gd name="T10" fmla="*/ 39 w 126"/>
                  <a:gd name="T11" fmla="*/ 19 h 67"/>
                  <a:gd name="T12" fmla="*/ 96 w 126"/>
                  <a:gd name="T13" fmla="*/ 47 h 67"/>
                  <a:gd name="T14" fmla="*/ 126 w 126"/>
                  <a:gd name="T15" fmla="*/ 52 h 67"/>
                  <a:gd name="T16" fmla="*/ 119 w 126"/>
                  <a:gd name="T17" fmla="*/ 60 h 67"/>
                  <a:gd name="T18" fmla="*/ 112 w 126"/>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67">
                    <a:moveTo>
                      <a:pt x="112" y="67"/>
                    </a:moveTo>
                    <a:lnTo>
                      <a:pt x="83" y="61"/>
                    </a:lnTo>
                    <a:lnTo>
                      <a:pt x="26" y="32"/>
                    </a:lnTo>
                    <a:lnTo>
                      <a:pt x="0" y="13"/>
                    </a:lnTo>
                    <a:lnTo>
                      <a:pt x="12" y="0"/>
                    </a:lnTo>
                    <a:lnTo>
                      <a:pt x="39" y="19"/>
                    </a:lnTo>
                    <a:lnTo>
                      <a:pt x="96" y="47"/>
                    </a:lnTo>
                    <a:lnTo>
                      <a:pt x="126" y="52"/>
                    </a:lnTo>
                    <a:lnTo>
                      <a:pt x="119" y="60"/>
                    </a:lnTo>
                    <a:lnTo>
                      <a:pt x="112" y="67"/>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97"/>
              <p:cNvSpPr>
                <a:spLocks/>
              </p:cNvSpPr>
              <p:nvPr/>
            </p:nvSpPr>
            <p:spPr bwMode="auto">
              <a:xfrm>
                <a:off x="6629400" y="1998663"/>
                <a:ext cx="50800" cy="26988"/>
              </a:xfrm>
              <a:custGeom>
                <a:avLst/>
                <a:gdLst>
                  <a:gd name="T0" fmla="*/ 113 w 127"/>
                  <a:gd name="T1" fmla="*/ 69 h 69"/>
                  <a:gd name="T2" fmla="*/ 83 w 127"/>
                  <a:gd name="T3" fmla="*/ 61 h 69"/>
                  <a:gd name="T4" fmla="*/ 26 w 127"/>
                  <a:gd name="T5" fmla="*/ 33 h 69"/>
                  <a:gd name="T6" fmla="*/ 0 w 127"/>
                  <a:gd name="T7" fmla="*/ 13 h 69"/>
                  <a:gd name="T8" fmla="*/ 12 w 127"/>
                  <a:gd name="T9" fmla="*/ 0 h 69"/>
                  <a:gd name="T10" fmla="*/ 39 w 127"/>
                  <a:gd name="T11" fmla="*/ 20 h 69"/>
                  <a:gd name="T12" fmla="*/ 97 w 127"/>
                  <a:gd name="T13" fmla="*/ 47 h 69"/>
                  <a:gd name="T14" fmla="*/ 127 w 127"/>
                  <a:gd name="T15" fmla="*/ 53 h 69"/>
                  <a:gd name="T16" fmla="*/ 119 w 127"/>
                  <a:gd name="T17" fmla="*/ 61 h 69"/>
                  <a:gd name="T18" fmla="*/ 113 w 127"/>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69">
                    <a:moveTo>
                      <a:pt x="113" y="69"/>
                    </a:moveTo>
                    <a:lnTo>
                      <a:pt x="83" y="61"/>
                    </a:lnTo>
                    <a:lnTo>
                      <a:pt x="26" y="33"/>
                    </a:lnTo>
                    <a:lnTo>
                      <a:pt x="0" y="13"/>
                    </a:lnTo>
                    <a:lnTo>
                      <a:pt x="12" y="0"/>
                    </a:lnTo>
                    <a:lnTo>
                      <a:pt x="39" y="20"/>
                    </a:lnTo>
                    <a:lnTo>
                      <a:pt x="97" y="47"/>
                    </a:lnTo>
                    <a:lnTo>
                      <a:pt x="127" y="53"/>
                    </a:lnTo>
                    <a:lnTo>
                      <a:pt x="119" y="61"/>
                    </a:lnTo>
                    <a:lnTo>
                      <a:pt x="113" y="69"/>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98"/>
              <p:cNvSpPr>
                <a:spLocks/>
              </p:cNvSpPr>
              <p:nvPr/>
            </p:nvSpPr>
            <p:spPr bwMode="auto">
              <a:xfrm>
                <a:off x="6453188" y="2187575"/>
                <a:ext cx="53975" cy="30163"/>
              </a:xfrm>
              <a:custGeom>
                <a:avLst/>
                <a:gdLst>
                  <a:gd name="T0" fmla="*/ 121 w 136"/>
                  <a:gd name="T1" fmla="*/ 75 h 75"/>
                  <a:gd name="T2" fmla="*/ 89 w 136"/>
                  <a:gd name="T3" fmla="*/ 66 h 75"/>
                  <a:gd name="T4" fmla="*/ 28 w 136"/>
                  <a:gd name="T5" fmla="*/ 34 h 75"/>
                  <a:gd name="T6" fmla="*/ 0 w 136"/>
                  <a:gd name="T7" fmla="*/ 13 h 75"/>
                  <a:gd name="T8" fmla="*/ 11 w 136"/>
                  <a:gd name="T9" fmla="*/ 0 h 75"/>
                  <a:gd name="T10" fmla="*/ 40 w 136"/>
                  <a:gd name="T11" fmla="*/ 22 h 75"/>
                  <a:gd name="T12" fmla="*/ 103 w 136"/>
                  <a:gd name="T13" fmla="*/ 52 h 75"/>
                  <a:gd name="T14" fmla="*/ 136 w 136"/>
                  <a:gd name="T15" fmla="*/ 61 h 75"/>
                  <a:gd name="T16" fmla="*/ 128 w 136"/>
                  <a:gd name="T17" fmla="*/ 69 h 75"/>
                  <a:gd name="T18" fmla="*/ 121 w 136"/>
                  <a:gd name="T19"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75">
                    <a:moveTo>
                      <a:pt x="121" y="75"/>
                    </a:moveTo>
                    <a:lnTo>
                      <a:pt x="89" y="66"/>
                    </a:lnTo>
                    <a:lnTo>
                      <a:pt x="28" y="34"/>
                    </a:lnTo>
                    <a:lnTo>
                      <a:pt x="0" y="13"/>
                    </a:lnTo>
                    <a:lnTo>
                      <a:pt x="11" y="0"/>
                    </a:lnTo>
                    <a:lnTo>
                      <a:pt x="40" y="22"/>
                    </a:lnTo>
                    <a:lnTo>
                      <a:pt x="103" y="52"/>
                    </a:lnTo>
                    <a:lnTo>
                      <a:pt x="136" y="61"/>
                    </a:lnTo>
                    <a:lnTo>
                      <a:pt x="128" y="69"/>
                    </a:lnTo>
                    <a:lnTo>
                      <a:pt x="121" y="75"/>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99"/>
              <p:cNvSpPr>
                <a:spLocks/>
              </p:cNvSpPr>
              <p:nvPr/>
            </p:nvSpPr>
            <p:spPr bwMode="auto">
              <a:xfrm>
                <a:off x="6430963" y="2211388"/>
                <a:ext cx="53975" cy="30163"/>
              </a:xfrm>
              <a:custGeom>
                <a:avLst/>
                <a:gdLst>
                  <a:gd name="T0" fmla="*/ 125 w 138"/>
                  <a:gd name="T1" fmla="*/ 74 h 74"/>
                  <a:gd name="T2" fmla="*/ 91 w 138"/>
                  <a:gd name="T3" fmla="*/ 65 h 74"/>
                  <a:gd name="T4" fmla="*/ 29 w 138"/>
                  <a:gd name="T5" fmla="*/ 34 h 74"/>
                  <a:gd name="T6" fmla="*/ 0 w 138"/>
                  <a:gd name="T7" fmla="*/ 12 h 74"/>
                  <a:gd name="T8" fmla="*/ 12 w 138"/>
                  <a:gd name="T9" fmla="*/ 0 h 74"/>
                  <a:gd name="T10" fmla="*/ 41 w 138"/>
                  <a:gd name="T11" fmla="*/ 21 h 74"/>
                  <a:gd name="T12" fmla="*/ 105 w 138"/>
                  <a:gd name="T13" fmla="*/ 52 h 74"/>
                  <a:gd name="T14" fmla="*/ 138 w 138"/>
                  <a:gd name="T15" fmla="*/ 60 h 74"/>
                  <a:gd name="T16" fmla="*/ 131 w 138"/>
                  <a:gd name="T17" fmla="*/ 68 h 74"/>
                  <a:gd name="T18" fmla="*/ 125 w 138"/>
                  <a:gd name="T1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74">
                    <a:moveTo>
                      <a:pt x="125" y="74"/>
                    </a:moveTo>
                    <a:lnTo>
                      <a:pt x="91" y="65"/>
                    </a:lnTo>
                    <a:lnTo>
                      <a:pt x="29" y="34"/>
                    </a:lnTo>
                    <a:lnTo>
                      <a:pt x="0" y="12"/>
                    </a:lnTo>
                    <a:lnTo>
                      <a:pt x="12" y="0"/>
                    </a:lnTo>
                    <a:lnTo>
                      <a:pt x="41" y="21"/>
                    </a:lnTo>
                    <a:lnTo>
                      <a:pt x="105" y="52"/>
                    </a:lnTo>
                    <a:lnTo>
                      <a:pt x="138" y="60"/>
                    </a:lnTo>
                    <a:lnTo>
                      <a:pt x="131" y="68"/>
                    </a:lnTo>
                    <a:lnTo>
                      <a:pt x="125" y="74"/>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00"/>
              <p:cNvSpPr>
                <a:spLocks/>
              </p:cNvSpPr>
              <p:nvPr/>
            </p:nvSpPr>
            <p:spPr bwMode="auto">
              <a:xfrm>
                <a:off x="6407150" y="2236788"/>
                <a:ext cx="55563" cy="28575"/>
              </a:xfrm>
              <a:custGeom>
                <a:avLst/>
                <a:gdLst>
                  <a:gd name="T0" fmla="*/ 126 w 140"/>
                  <a:gd name="T1" fmla="*/ 73 h 73"/>
                  <a:gd name="T2" fmla="*/ 92 w 140"/>
                  <a:gd name="T3" fmla="*/ 64 h 73"/>
                  <a:gd name="T4" fmla="*/ 29 w 140"/>
                  <a:gd name="T5" fmla="*/ 33 h 73"/>
                  <a:gd name="T6" fmla="*/ 0 w 140"/>
                  <a:gd name="T7" fmla="*/ 13 h 73"/>
                  <a:gd name="T8" fmla="*/ 12 w 140"/>
                  <a:gd name="T9" fmla="*/ 0 h 73"/>
                  <a:gd name="T10" fmla="*/ 42 w 140"/>
                  <a:gd name="T11" fmla="*/ 20 h 73"/>
                  <a:gd name="T12" fmla="*/ 106 w 140"/>
                  <a:gd name="T13" fmla="*/ 50 h 73"/>
                  <a:gd name="T14" fmla="*/ 140 w 140"/>
                  <a:gd name="T15" fmla="*/ 58 h 73"/>
                  <a:gd name="T16" fmla="*/ 134 w 140"/>
                  <a:gd name="T17" fmla="*/ 66 h 73"/>
                  <a:gd name="T18" fmla="*/ 126 w 140"/>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0" h="73">
                    <a:moveTo>
                      <a:pt x="126" y="73"/>
                    </a:moveTo>
                    <a:lnTo>
                      <a:pt x="92" y="64"/>
                    </a:lnTo>
                    <a:lnTo>
                      <a:pt x="29" y="33"/>
                    </a:lnTo>
                    <a:lnTo>
                      <a:pt x="0" y="13"/>
                    </a:lnTo>
                    <a:lnTo>
                      <a:pt x="12" y="0"/>
                    </a:lnTo>
                    <a:lnTo>
                      <a:pt x="42" y="20"/>
                    </a:lnTo>
                    <a:lnTo>
                      <a:pt x="106" y="50"/>
                    </a:lnTo>
                    <a:lnTo>
                      <a:pt x="140" y="58"/>
                    </a:lnTo>
                    <a:lnTo>
                      <a:pt x="134" y="66"/>
                    </a:lnTo>
                    <a:lnTo>
                      <a:pt x="126" y="73"/>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01"/>
              <p:cNvSpPr>
                <a:spLocks/>
              </p:cNvSpPr>
              <p:nvPr/>
            </p:nvSpPr>
            <p:spPr bwMode="auto">
              <a:xfrm>
                <a:off x="6384925" y="2260600"/>
                <a:ext cx="55563" cy="28575"/>
              </a:xfrm>
              <a:custGeom>
                <a:avLst/>
                <a:gdLst>
                  <a:gd name="T0" fmla="*/ 128 w 143"/>
                  <a:gd name="T1" fmla="*/ 73 h 73"/>
                  <a:gd name="T2" fmla="*/ 93 w 143"/>
                  <a:gd name="T3" fmla="*/ 65 h 73"/>
                  <a:gd name="T4" fmla="*/ 30 w 143"/>
                  <a:gd name="T5" fmla="*/ 34 h 73"/>
                  <a:gd name="T6" fmla="*/ 0 w 143"/>
                  <a:gd name="T7" fmla="*/ 13 h 73"/>
                  <a:gd name="T8" fmla="*/ 12 w 143"/>
                  <a:gd name="T9" fmla="*/ 0 h 73"/>
                  <a:gd name="T10" fmla="*/ 42 w 143"/>
                  <a:gd name="T11" fmla="*/ 21 h 73"/>
                  <a:gd name="T12" fmla="*/ 108 w 143"/>
                  <a:gd name="T13" fmla="*/ 51 h 73"/>
                  <a:gd name="T14" fmla="*/ 143 w 143"/>
                  <a:gd name="T15" fmla="*/ 58 h 73"/>
                  <a:gd name="T16" fmla="*/ 135 w 143"/>
                  <a:gd name="T17" fmla="*/ 65 h 73"/>
                  <a:gd name="T18" fmla="*/ 128 w 143"/>
                  <a:gd name="T1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73">
                    <a:moveTo>
                      <a:pt x="128" y="73"/>
                    </a:moveTo>
                    <a:lnTo>
                      <a:pt x="93" y="65"/>
                    </a:lnTo>
                    <a:lnTo>
                      <a:pt x="30" y="34"/>
                    </a:lnTo>
                    <a:lnTo>
                      <a:pt x="0" y="13"/>
                    </a:lnTo>
                    <a:lnTo>
                      <a:pt x="12" y="0"/>
                    </a:lnTo>
                    <a:lnTo>
                      <a:pt x="42" y="21"/>
                    </a:lnTo>
                    <a:lnTo>
                      <a:pt x="108" y="51"/>
                    </a:lnTo>
                    <a:lnTo>
                      <a:pt x="143" y="58"/>
                    </a:lnTo>
                    <a:lnTo>
                      <a:pt x="135" y="65"/>
                    </a:lnTo>
                    <a:lnTo>
                      <a:pt x="128" y="73"/>
                    </a:lnTo>
                    <a:close/>
                  </a:path>
                </a:pathLst>
              </a:custGeom>
              <a:solidFill>
                <a:srgbClr val="7759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02"/>
              <p:cNvSpPr>
                <a:spLocks/>
              </p:cNvSpPr>
              <p:nvPr/>
            </p:nvSpPr>
            <p:spPr bwMode="auto">
              <a:xfrm>
                <a:off x="7967663" y="565150"/>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103"/>
              <p:cNvSpPr>
                <a:spLocks/>
              </p:cNvSpPr>
              <p:nvPr/>
            </p:nvSpPr>
            <p:spPr bwMode="auto">
              <a:xfrm>
                <a:off x="7410450" y="1116013"/>
                <a:ext cx="0" cy="1588"/>
              </a:xfrm>
              <a:custGeom>
                <a:avLst/>
                <a:gdLst>
                  <a:gd name="T0" fmla="*/ 2 h 2"/>
                  <a:gd name="T1" fmla="*/ 0 h 2"/>
                  <a:gd name="T2" fmla="*/ 1 h 2"/>
                  <a:gd name="T3" fmla="*/ 2 h 2"/>
                  <a:gd name="T4" fmla="*/ 2 h 2"/>
                </a:gdLst>
                <a:ahLst/>
                <a:cxnLst>
                  <a:cxn ang="0">
                    <a:pos x="0" y="T0"/>
                  </a:cxn>
                  <a:cxn ang="0">
                    <a:pos x="0" y="T1"/>
                  </a:cxn>
                  <a:cxn ang="0">
                    <a:pos x="0" y="T2"/>
                  </a:cxn>
                  <a:cxn ang="0">
                    <a:pos x="0" y="T3"/>
                  </a:cxn>
                  <a:cxn ang="0">
                    <a:pos x="0" y="T4"/>
                  </a:cxn>
                </a:cxnLst>
                <a:rect l="0" t="0" r="r" b="b"/>
                <a:pathLst>
                  <a:path h="2">
                    <a:moveTo>
                      <a:pt x="0" y="2"/>
                    </a:moveTo>
                    <a:lnTo>
                      <a:pt x="0" y="0"/>
                    </a:lnTo>
                    <a:lnTo>
                      <a:pt x="0" y="1"/>
                    </a:lnTo>
                    <a:lnTo>
                      <a:pt x="0" y="2"/>
                    </a:lnTo>
                    <a:lnTo>
                      <a:pt x="0" y="2"/>
                    </a:lnTo>
                    <a:close/>
                  </a:path>
                </a:pathLst>
              </a:custGeom>
              <a:solidFill>
                <a:srgbClr val="C2C0B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Line 104"/>
              <p:cNvSpPr>
                <a:spLocks noChangeShapeType="1"/>
              </p:cNvSpPr>
              <p:nvPr/>
            </p:nvSpPr>
            <p:spPr bwMode="auto">
              <a:xfrm>
                <a:off x="7977188" y="554038"/>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05"/>
              <p:cNvSpPr>
                <a:spLocks/>
              </p:cNvSpPr>
              <p:nvPr/>
            </p:nvSpPr>
            <p:spPr bwMode="auto">
              <a:xfrm>
                <a:off x="7410450" y="554038"/>
                <a:ext cx="566738" cy="563563"/>
              </a:xfrm>
              <a:custGeom>
                <a:avLst/>
                <a:gdLst>
                  <a:gd name="T0" fmla="*/ 0 w 1426"/>
                  <a:gd name="T1" fmla="*/ 1418 h 1418"/>
                  <a:gd name="T2" fmla="*/ 0 w 1426"/>
                  <a:gd name="T3" fmla="*/ 1417 h 1418"/>
                  <a:gd name="T4" fmla="*/ 0 w 1426"/>
                  <a:gd name="T5" fmla="*/ 1416 h 1418"/>
                  <a:gd name="T6" fmla="*/ 30 w 1426"/>
                  <a:gd name="T7" fmla="*/ 1264 h 1418"/>
                  <a:gd name="T8" fmla="*/ 1426 w 1426"/>
                  <a:gd name="T9" fmla="*/ 0 h 1418"/>
                  <a:gd name="T10" fmla="*/ 1426 w 1426"/>
                  <a:gd name="T11" fmla="*/ 0 h 1418"/>
                  <a:gd name="T12" fmla="*/ 0 w 1426"/>
                  <a:gd name="T13" fmla="*/ 1418 h 1418"/>
                </a:gdLst>
                <a:ahLst/>
                <a:cxnLst>
                  <a:cxn ang="0">
                    <a:pos x="T0" y="T1"/>
                  </a:cxn>
                  <a:cxn ang="0">
                    <a:pos x="T2" y="T3"/>
                  </a:cxn>
                  <a:cxn ang="0">
                    <a:pos x="T4" y="T5"/>
                  </a:cxn>
                  <a:cxn ang="0">
                    <a:pos x="T6" y="T7"/>
                  </a:cxn>
                  <a:cxn ang="0">
                    <a:pos x="T8" y="T9"/>
                  </a:cxn>
                  <a:cxn ang="0">
                    <a:pos x="T10" y="T11"/>
                  </a:cxn>
                  <a:cxn ang="0">
                    <a:pos x="T12" y="T13"/>
                  </a:cxn>
                </a:cxnLst>
                <a:rect l="0" t="0" r="r" b="b"/>
                <a:pathLst>
                  <a:path w="1426" h="1418">
                    <a:moveTo>
                      <a:pt x="0" y="1418"/>
                    </a:moveTo>
                    <a:lnTo>
                      <a:pt x="0" y="1417"/>
                    </a:lnTo>
                    <a:lnTo>
                      <a:pt x="0" y="1416"/>
                    </a:lnTo>
                    <a:lnTo>
                      <a:pt x="30" y="1264"/>
                    </a:lnTo>
                    <a:lnTo>
                      <a:pt x="1426" y="0"/>
                    </a:lnTo>
                    <a:lnTo>
                      <a:pt x="1426" y="0"/>
                    </a:lnTo>
                    <a:lnTo>
                      <a:pt x="0" y="1418"/>
                    </a:lnTo>
                    <a:close/>
                  </a:path>
                </a:pathLst>
              </a:custGeom>
              <a:solidFill>
                <a:srgbClr val="9719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2" name="Group 81"/>
          <p:cNvGrpSpPr/>
          <p:nvPr/>
        </p:nvGrpSpPr>
        <p:grpSpPr>
          <a:xfrm>
            <a:off x="4411860" y="1676400"/>
            <a:ext cx="676019" cy="923330"/>
            <a:chOff x="1435100" y="954773"/>
            <a:chExt cx="1981200" cy="2967248"/>
          </a:xfrm>
        </p:grpSpPr>
        <p:sp>
          <p:nvSpPr>
            <p:cNvPr id="83" name="Oval 82"/>
            <p:cNvSpPr/>
            <p:nvPr/>
          </p:nvSpPr>
          <p:spPr>
            <a:xfrm>
              <a:off x="1435100" y="1447800"/>
              <a:ext cx="1981200" cy="198120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4" name="TextBox 83"/>
            <p:cNvSpPr txBox="1"/>
            <p:nvPr/>
          </p:nvSpPr>
          <p:spPr>
            <a:xfrm>
              <a:off x="1767522" y="954773"/>
              <a:ext cx="1316353"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1</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85" name="Group 84"/>
          <p:cNvGrpSpPr/>
          <p:nvPr/>
        </p:nvGrpSpPr>
        <p:grpSpPr>
          <a:xfrm>
            <a:off x="4411861" y="2362200"/>
            <a:ext cx="676020" cy="923330"/>
            <a:chOff x="4114800" y="954773"/>
            <a:chExt cx="1981200" cy="2967248"/>
          </a:xfrm>
        </p:grpSpPr>
        <p:sp>
          <p:nvSpPr>
            <p:cNvPr id="86" name="Oval 85"/>
            <p:cNvSpPr/>
            <p:nvPr/>
          </p:nvSpPr>
          <p:spPr>
            <a:xfrm>
              <a:off x="4114800" y="1447800"/>
              <a:ext cx="1981200" cy="1981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87" name="TextBox 86"/>
            <p:cNvSpPr txBox="1"/>
            <p:nvPr/>
          </p:nvSpPr>
          <p:spPr>
            <a:xfrm>
              <a:off x="4325076" y="954773"/>
              <a:ext cx="1560641"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2</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88" name="Group 87"/>
          <p:cNvGrpSpPr/>
          <p:nvPr/>
        </p:nvGrpSpPr>
        <p:grpSpPr>
          <a:xfrm>
            <a:off x="4411860" y="3048000"/>
            <a:ext cx="676019" cy="923330"/>
            <a:chOff x="1402823" y="3431273"/>
            <a:chExt cx="1981200" cy="2967248"/>
          </a:xfrm>
        </p:grpSpPr>
        <p:sp>
          <p:nvSpPr>
            <p:cNvPr id="89" name="Oval 88"/>
            <p:cNvSpPr/>
            <p:nvPr/>
          </p:nvSpPr>
          <p:spPr>
            <a:xfrm>
              <a:off x="1402823" y="3924300"/>
              <a:ext cx="1981200" cy="198120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0" name="TextBox 89"/>
            <p:cNvSpPr txBox="1"/>
            <p:nvPr/>
          </p:nvSpPr>
          <p:spPr>
            <a:xfrm>
              <a:off x="1584915" y="3431273"/>
              <a:ext cx="1617018"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3</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sp>
        <p:nvSpPr>
          <p:cNvPr id="3" name="Rectangle 2"/>
          <p:cNvSpPr/>
          <p:nvPr/>
        </p:nvSpPr>
        <p:spPr>
          <a:xfrm>
            <a:off x="5230726" y="1944355"/>
            <a:ext cx="2906117"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a:t>
            </a:r>
            <a:r>
              <a:rPr lang="en-US" dirty="0"/>
              <a:t>Seminar (Webinar)</a:t>
            </a:r>
          </a:p>
        </p:txBody>
      </p:sp>
      <p:sp>
        <p:nvSpPr>
          <p:cNvPr id="4" name="Rectangle 3"/>
          <p:cNvSpPr/>
          <p:nvPr/>
        </p:nvSpPr>
        <p:spPr>
          <a:xfrm>
            <a:off x="5230726" y="2662440"/>
            <a:ext cx="3456074"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a:t>
            </a:r>
            <a:r>
              <a:rPr lang="en-US" dirty="0"/>
              <a:t>Training Video &amp; Tutorial</a:t>
            </a:r>
          </a:p>
        </p:txBody>
      </p:sp>
      <p:sp>
        <p:nvSpPr>
          <p:cNvPr id="5" name="Rectangle 4"/>
          <p:cNvSpPr/>
          <p:nvPr/>
        </p:nvSpPr>
        <p:spPr>
          <a:xfrm>
            <a:off x="5230726" y="3275024"/>
            <a:ext cx="2729017"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a:t>
            </a:r>
            <a:r>
              <a:rPr lang="en-US" dirty="0"/>
              <a:t>Training Material</a:t>
            </a:r>
          </a:p>
        </p:txBody>
      </p:sp>
      <p:grpSp>
        <p:nvGrpSpPr>
          <p:cNvPr id="91" name="Group 90"/>
          <p:cNvGrpSpPr/>
          <p:nvPr/>
        </p:nvGrpSpPr>
        <p:grpSpPr>
          <a:xfrm>
            <a:off x="4390002" y="3724870"/>
            <a:ext cx="676019" cy="923330"/>
            <a:chOff x="1435100" y="954773"/>
            <a:chExt cx="1981200" cy="2967248"/>
          </a:xfrm>
        </p:grpSpPr>
        <p:sp>
          <p:nvSpPr>
            <p:cNvPr id="92" name="Oval 91"/>
            <p:cNvSpPr/>
            <p:nvPr/>
          </p:nvSpPr>
          <p:spPr>
            <a:xfrm>
              <a:off x="1435100" y="1447800"/>
              <a:ext cx="1981200" cy="19812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3" name="TextBox 92"/>
            <p:cNvSpPr txBox="1"/>
            <p:nvPr/>
          </p:nvSpPr>
          <p:spPr>
            <a:xfrm>
              <a:off x="1647728" y="954773"/>
              <a:ext cx="1555946"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4</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94" name="Group 93"/>
          <p:cNvGrpSpPr/>
          <p:nvPr/>
        </p:nvGrpSpPr>
        <p:grpSpPr>
          <a:xfrm>
            <a:off x="4390003" y="4410670"/>
            <a:ext cx="676020" cy="923330"/>
            <a:chOff x="4114800" y="954773"/>
            <a:chExt cx="1981200" cy="2967248"/>
          </a:xfrm>
        </p:grpSpPr>
        <p:sp>
          <p:nvSpPr>
            <p:cNvPr id="95" name="Oval 94"/>
            <p:cNvSpPr/>
            <p:nvPr/>
          </p:nvSpPr>
          <p:spPr>
            <a:xfrm>
              <a:off x="4114800" y="1447800"/>
              <a:ext cx="1981200" cy="1981200"/>
            </a:xfrm>
            <a:prstGeom prst="ellipse">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6" name="TextBox 95"/>
            <p:cNvSpPr txBox="1"/>
            <p:nvPr/>
          </p:nvSpPr>
          <p:spPr>
            <a:xfrm>
              <a:off x="4289844" y="954773"/>
              <a:ext cx="1631109"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5</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97" name="Group 96"/>
          <p:cNvGrpSpPr/>
          <p:nvPr/>
        </p:nvGrpSpPr>
        <p:grpSpPr>
          <a:xfrm>
            <a:off x="4390002" y="5096470"/>
            <a:ext cx="676019" cy="923330"/>
            <a:chOff x="1402823" y="3431273"/>
            <a:chExt cx="1981200" cy="2967248"/>
          </a:xfrm>
        </p:grpSpPr>
        <p:sp>
          <p:nvSpPr>
            <p:cNvPr id="98" name="Oval 97"/>
            <p:cNvSpPr/>
            <p:nvPr/>
          </p:nvSpPr>
          <p:spPr>
            <a:xfrm>
              <a:off x="1402823" y="3924300"/>
              <a:ext cx="1981200" cy="19812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99" name="TextBox 98"/>
            <p:cNvSpPr txBox="1"/>
            <p:nvPr/>
          </p:nvSpPr>
          <p:spPr>
            <a:xfrm>
              <a:off x="1573172" y="3431273"/>
              <a:ext cx="1640508" cy="2967248"/>
            </a:xfrm>
            <a:prstGeom prst="rect">
              <a:avLst/>
            </a:prstGeom>
            <a:noFill/>
          </p:spPr>
          <p:txBody>
            <a:bodyPr wrap="none" rtlCol="0" anchor="ctr">
              <a:spAutoFit/>
            </a:bodyPr>
            <a:lstStyle/>
            <a:p>
              <a:pPr algn="ctr"/>
              <a:r>
                <a:rPr lang="en-US" sz="5400" b="1" dirty="0" smtClean="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rPr>
                <a:t>6</a:t>
              </a:r>
              <a:endParaRPr lang="en-US" sz="5400" b="1" dirty="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sp>
        <p:nvSpPr>
          <p:cNvPr id="100" name="Rectangle 99"/>
          <p:cNvSpPr/>
          <p:nvPr/>
        </p:nvSpPr>
        <p:spPr>
          <a:xfrm>
            <a:off x="5208868" y="3992825"/>
            <a:ext cx="2314416"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Registration </a:t>
            </a:r>
            <a:endParaRPr lang="en-US" dirty="0"/>
          </a:p>
        </p:txBody>
      </p:sp>
      <p:sp>
        <p:nvSpPr>
          <p:cNvPr id="101" name="Rectangle 100"/>
          <p:cNvSpPr/>
          <p:nvPr/>
        </p:nvSpPr>
        <p:spPr>
          <a:xfrm>
            <a:off x="5208868" y="4710910"/>
            <a:ext cx="2172582" cy="369332"/>
          </a:xfrm>
          <a:prstGeom prst="rect">
            <a:avLst/>
          </a:prstGeom>
        </p:spPr>
        <p:txBody>
          <a:bodyPr wrap="none">
            <a:spAutoFit/>
          </a:bodyPr>
          <a:lstStyle/>
          <a:p>
            <a:pPr marL="171450" indent="-171450">
              <a:buFont typeface="Wingdings" panose="05000000000000000000" pitchFamily="2" charset="2"/>
              <a:buChar char="ü"/>
            </a:pPr>
            <a:r>
              <a:rPr lang="en-US" dirty="0" smtClean="0"/>
              <a:t>  Training Schedule</a:t>
            </a:r>
            <a:endParaRPr lang="en-US" dirty="0"/>
          </a:p>
        </p:txBody>
      </p:sp>
      <p:sp>
        <p:nvSpPr>
          <p:cNvPr id="102" name="Rectangle 101"/>
          <p:cNvSpPr/>
          <p:nvPr/>
        </p:nvSpPr>
        <p:spPr>
          <a:xfrm>
            <a:off x="5208868" y="5323494"/>
            <a:ext cx="2353658" cy="369332"/>
          </a:xfrm>
          <a:prstGeom prst="rect">
            <a:avLst/>
          </a:prstGeom>
        </p:spPr>
        <p:txBody>
          <a:bodyPr wrap="none">
            <a:spAutoFit/>
          </a:bodyPr>
          <a:lstStyle/>
          <a:p>
            <a:pPr marL="171450" indent="-171450">
              <a:buFont typeface="Wingdings" panose="05000000000000000000" pitchFamily="2" charset="2"/>
              <a:buChar char="ü"/>
            </a:pPr>
            <a:r>
              <a:rPr lang="en-US" dirty="0" smtClean="0"/>
              <a:t>  Online Examination</a:t>
            </a:r>
            <a:endParaRPr lang="en-US" dirty="0"/>
          </a:p>
        </p:txBody>
      </p:sp>
    </p:spTree>
    <p:extLst>
      <p:ext uri="{BB962C8B-B14F-4D97-AF65-F5344CB8AC3E}">
        <p14:creationId xmlns:p14="http://schemas.microsoft.com/office/powerpoint/2010/main" val="169667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Development principles</a:t>
            </a:r>
            <a:endParaRPr lang="en-MY" sz="2000" dirty="0">
              <a:solidFill>
                <a:schemeClr val="tx1"/>
              </a:solidFill>
              <a:latin typeface="Arial Black"/>
            </a:endParaRPr>
          </a:p>
        </p:txBody>
      </p:sp>
      <p:sp>
        <p:nvSpPr>
          <p:cNvPr id="12" name="Teardrop 11"/>
          <p:cNvSpPr/>
          <p:nvPr/>
        </p:nvSpPr>
        <p:spPr bwMode="auto">
          <a:xfrm rot="8100000">
            <a:off x="233904" y="3210485"/>
            <a:ext cx="258245" cy="258313"/>
          </a:xfrm>
          <a:prstGeom prst="teardrop">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14" name="TextBox 13"/>
          <p:cNvSpPr txBox="1"/>
          <p:nvPr/>
        </p:nvSpPr>
        <p:spPr>
          <a:xfrm>
            <a:off x="631141" y="3124200"/>
            <a:ext cx="2721659" cy="430887"/>
          </a:xfrm>
          <a:prstGeom prst="rect">
            <a:avLst/>
          </a:prstGeom>
          <a:noFill/>
        </p:spPr>
        <p:txBody>
          <a:bodyPr wrap="square" lIns="0" rtlCol="0" anchor="ctr">
            <a:spAutoFit/>
          </a:bodyPr>
          <a:lstStyle/>
          <a:p>
            <a:r>
              <a:rPr lang="en-US" sz="2200" b="1" dirty="0" smtClean="0">
                <a:solidFill>
                  <a:srgbClr val="FF9900"/>
                </a:solidFill>
              </a:rPr>
              <a:t>Service Enhancement</a:t>
            </a:r>
            <a:endParaRPr lang="en-US" sz="2200" b="1" dirty="0">
              <a:solidFill>
                <a:srgbClr val="FF9900"/>
              </a:solidFill>
            </a:endParaRPr>
          </a:p>
        </p:txBody>
      </p:sp>
      <p:sp>
        <p:nvSpPr>
          <p:cNvPr id="15" name="TextBox 14"/>
          <p:cNvSpPr txBox="1"/>
          <p:nvPr/>
        </p:nvSpPr>
        <p:spPr>
          <a:xfrm>
            <a:off x="631141" y="3477063"/>
            <a:ext cx="2569259" cy="1569660"/>
          </a:xfrm>
          <a:prstGeom prst="rect">
            <a:avLst/>
          </a:prstGeom>
          <a:noFill/>
        </p:spPr>
        <p:txBody>
          <a:bodyPr wrap="square" lIns="0" rIns="0" rtlCol="0" anchor="ctr">
            <a:spAutoFit/>
          </a:bodyPr>
          <a:lstStyle/>
          <a:p>
            <a:pPr algn="just"/>
            <a:r>
              <a:rPr lang="en-US" altLang="en-US" sz="1200" dirty="0"/>
              <a:t>The online service offered can be fully completed online.  A participant does not need to complete any off-line activities such as printing a document to be submitted except for his/ her own record..  Fully executable services results in potential savings in terms of money, time and labor.</a:t>
            </a:r>
          </a:p>
        </p:txBody>
      </p:sp>
      <p:sp>
        <p:nvSpPr>
          <p:cNvPr id="29" name="Freeform 8"/>
          <p:cNvSpPr>
            <a:spLocks/>
          </p:cNvSpPr>
          <p:nvPr/>
        </p:nvSpPr>
        <p:spPr bwMode="auto">
          <a:xfrm>
            <a:off x="3886200" y="4656746"/>
            <a:ext cx="1862214" cy="1134454"/>
          </a:xfrm>
          <a:custGeom>
            <a:avLst/>
            <a:gdLst>
              <a:gd name="T0" fmla="*/ 0 w 3135"/>
              <a:gd name="T1" fmla="*/ 1008 h 1907"/>
              <a:gd name="T2" fmla="*/ 34 w 3135"/>
              <a:gd name="T3" fmla="*/ 1037 h 1907"/>
              <a:gd name="T4" fmla="*/ 282 w 3135"/>
              <a:gd name="T5" fmla="*/ 1216 h 1907"/>
              <a:gd name="T6" fmla="*/ 527 w 3135"/>
              <a:gd name="T7" fmla="*/ 1374 h 1907"/>
              <a:gd name="T8" fmla="*/ 747 w 3135"/>
              <a:gd name="T9" fmla="*/ 1500 h 1907"/>
              <a:gd name="T10" fmla="*/ 905 w 3135"/>
              <a:gd name="T11" fmla="*/ 1582 h 1907"/>
              <a:gd name="T12" fmla="*/ 1074 w 3135"/>
              <a:gd name="T13" fmla="*/ 1662 h 1907"/>
              <a:gd name="T14" fmla="*/ 1249 w 3135"/>
              <a:gd name="T15" fmla="*/ 1734 h 1907"/>
              <a:gd name="T16" fmla="*/ 1429 w 3135"/>
              <a:gd name="T17" fmla="*/ 1798 h 1907"/>
              <a:gd name="T18" fmla="*/ 1612 w 3135"/>
              <a:gd name="T19" fmla="*/ 1848 h 1907"/>
              <a:gd name="T20" fmla="*/ 1797 w 3135"/>
              <a:gd name="T21" fmla="*/ 1886 h 1907"/>
              <a:gd name="T22" fmla="*/ 1981 w 3135"/>
              <a:gd name="T23" fmla="*/ 1905 h 1907"/>
              <a:gd name="T24" fmla="*/ 2073 w 3135"/>
              <a:gd name="T25" fmla="*/ 1907 h 1907"/>
              <a:gd name="T26" fmla="*/ 2153 w 3135"/>
              <a:gd name="T27" fmla="*/ 1905 h 1907"/>
              <a:gd name="T28" fmla="*/ 2314 w 3135"/>
              <a:gd name="T29" fmla="*/ 1887 h 1907"/>
              <a:gd name="T30" fmla="*/ 2470 w 3135"/>
              <a:gd name="T31" fmla="*/ 1851 h 1907"/>
              <a:gd name="T32" fmla="*/ 2619 w 3135"/>
              <a:gd name="T33" fmla="*/ 1791 h 1907"/>
              <a:gd name="T34" fmla="*/ 2691 w 3135"/>
              <a:gd name="T35" fmla="*/ 1752 h 1907"/>
              <a:gd name="T36" fmla="*/ 2731 w 3135"/>
              <a:gd name="T37" fmla="*/ 1729 h 1907"/>
              <a:gd name="T38" fmla="*/ 2803 w 3135"/>
              <a:gd name="T39" fmla="*/ 1678 h 1907"/>
              <a:gd name="T40" fmla="*/ 2866 w 3135"/>
              <a:gd name="T41" fmla="*/ 1624 h 1907"/>
              <a:gd name="T42" fmla="*/ 2922 w 3135"/>
              <a:gd name="T43" fmla="*/ 1567 h 1907"/>
              <a:gd name="T44" fmla="*/ 2970 w 3135"/>
              <a:gd name="T45" fmla="*/ 1506 h 1907"/>
              <a:gd name="T46" fmla="*/ 3011 w 3135"/>
              <a:gd name="T47" fmla="*/ 1441 h 1907"/>
              <a:gd name="T48" fmla="*/ 3045 w 3135"/>
              <a:gd name="T49" fmla="*/ 1375 h 1907"/>
              <a:gd name="T50" fmla="*/ 3074 w 3135"/>
              <a:gd name="T51" fmla="*/ 1306 h 1907"/>
              <a:gd name="T52" fmla="*/ 3106 w 3135"/>
              <a:gd name="T53" fmla="*/ 1201 h 1907"/>
              <a:gd name="T54" fmla="*/ 3129 w 3135"/>
              <a:gd name="T55" fmla="*/ 1055 h 1907"/>
              <a:gd name="T56" fmla="*/ 3135 w 3135"/>
              <a:gd name="T57" fmla="*/ 908 h 1907"/>
              <a:gd name="T58" fmla="*/ 3124 w 3135"/>
              <a:gd name="T59" fmla="*/ 763 h 1907"/>
              <a:gd name="T60" fmla="*/ 3103 w 3135"/>
              <a:gd name="T61" fmla="*/ 622 h 1907"/>
              <a:gd name="T62" fmla="*/ 3074 w 3135"/>
              <a:gd name="T63" fmla="*/ 487 h 1907"/>
              <a:gd name="T64" fmla="*/ 3020 w 3135"/>
              <a:gd name="T65" fmla="*/ 305 h 1907"/>
              <a:gd name="T66" fmla="*/ 2915 w 3135"/>
              <a:gd name="T67" fmla="*/ 39 h 1907"/>
              <a:gd name="T68" fmla="*/ 2895 w 3135"/>
              <a:gd name="T69" fmla="*/ 0 h 1907"/>
              <a:gd name="T70" fmla="*/ 2884 w 3135"/>
              <a:gd name="T71" fmla="*/ 26 h 1907"/>
              <a:gd name="T72" fmla="*/ 2796 w 3135"/>
              <a:gd name="T73" fmla="*/ 200 h 1907"/>
              <a:gd name="T74" fmla="*/ 2702 w 3135"/>
              <a:gd name="T75" fmla="*/ 360 h 1907"/>
              <a:gd name="T76" fmla="*/ 2576 w 3135"/>
              <a:gd name="T77" fmla="*/ 542 h 1907"/>
              <a:gd name="T78" fmla="*/ 2462 w 3135"/>
              <a:gd name="T79" fmla="*/ 680 h 1907"/>
              <a:gd name="T80" fmla="*/ 2376 w 3135"/>
              <a:gd name="T81" fmla="*/ 770 h 1907"/>
              <a:gd name="T82" fmla="*/ 2284 w 3135"/>
              <a:gd name="T83" fmla="*/ 855 h 1907"/>
              <a:gd name="T84" fmla="*/ 2184 w 3135"/>
              <a:gd name="T85" fmla="*/ 934 h 1907"/>
              <a:gd name="T86" fmla="*/ 2078 w 3135"/>
              <a:gd name="T87" fmla="*/ 1006 h 1907"/>
              <a:gd name="T88" fmla="*/ 1964 w 3135"/>
              <a:gd name="T89" fmla="*/ 1065 h 1907"/>
              <a:gd name="T90" fmla="*/ 1905 w 3135"/>
              <a:gd name="T91" fmla="*/ 1090 h 1907"/>
              <a:gd name="T92" fmla="*/ 1805 w 3135"/>
              <a:gd name="T93" fmla="*/ 1128 h 1907"/>
              <a:gd name="T94" fmla="*/ 1604 w 3135"/>
              <a:gd name="T95" fmla="*/ 1182 h 1907"/>
              <a:gd name="T96" fmla="*/ 1405 w 3135"/>
              <a:gd name="T97" fmla="*/ 1216 h 1907"/>
              <a:gd name="T98" fmla="*/ 1210 w 3135"/>
              <a:gd name="T99" fmla="*/ 1231 h 1907"/>
              <a:gd name="T100" fmla="*/ 1115 w 3135"/>
              <a:gd name="T101" fmla="*/ 1233 h 1907"/>
              <a:gd name="T102" fmla="*/ 1000 w 3135"/>
              <a:gd name="T103" fmla="*/ 1230 h 1907"/>
              <a:gd name="T104" fmla="*/ 782 w 3135"/>
              <a:gd name="T105" fmla="*/ 1212 h 1907"/>
              <a:gd name="T106" fmla="*/ 582 w 3135"/>
              <a:gd name="T107" fmla="*/ 1181 h 1907"/>
              <a:gd name="T108" fmla="*/ 404 w 3135"/>
              <a:gd name="T109" fmla="*/ 1141 h 1907"/>
              <a:gd name="T110" fmla="*/ 185 w 3135"/>
              <a:gd name="T111" fmla="*/ 1078 h 1907"/>
              <a:gd name="T112" fmla="*/ 16 w 3135"/>
              <a:gd name="T113" fmla="*/ 1015 h 1907"/>
              <a:gd name="T114" fmla="*/ 0 w 3135"/>
              <a:gd name="T115" fmla="*/ 1008 h 1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35" h="1907">
                <a:moveTo>
                  <a:pt x="0" y="1008"/>
                </a:moveTo>
                <a:lnTo>
                  <a:pt x="34" y="1037"/>
                </a:lnTo>
                <a:lnTo>
                  <a:pt x="282" y="1216"/>
                </a:lnTo>
                <a:lnTo>
                  <a:pt x="527" y="1374"/>
                </a:lnTo>
                <a:lnTo>
                  <a:pt x="747" y="1500"/>
                </a:lnTo>
                <a:lnTo>
                  <a:pt x="905" y="1582"/>
                </a:lnTo>
                <a:lnTo>
                  <a:pt x="1074" y="1662"/>
                </a:lnTo>
                <a:lnTo>
                  <a:pt x="1249" y="1734"/>
                </a:lnTo>
                <a:lnTo>
                  <a:pt x="1429" y="1798"/>
                </a:lnTo>
                <a:lnTo>
                  <a:pt x="1612" y="1848"/>
                </a:lnTo>
                <a:lnTo>
                  <a:pt x="1797" y="1886"/>
                </a:lnTo>
                <a:lnTo>
                  <a:pt x="1981" y="1905"/>
                </a:lnTo>
                <a:lnTo>
                  <a:pt x="2073" y="1907"/>
                </a:lnTo>
                <a:lnTo>
                  <a:pt x="2153" y="1905"/>
                </a:lnTo>
                <a:lnTo>
                  <a:pt x="2314" y="1887"/>
                </a:lnTo>
                <a:lnTo>
                  <a:pt x="2470" y="1851"/>
                </a:lnTo>
                <a:lnTo>
                  <a:pt x="2619" y="1791"/>
                </a:lnTo>
                <a:lnTo>
                  <a:pt x="2691" y="1752"/>
                </a:lnTo>
                <a:lnTo>
                  <a:pt x="2731" y="1729"/>
                </a:lnTo>
                <a:lnTo>
                  <a:pt x="2803" y="1678"/>
                </a:lnTo>
                <a:lnTo>
                  <a:pt x="2866" y="1624"/>
                </a:lnTo>
                <a:lnTo>
                  <a:pt x="2922" y="1567"/>
                </a:lnTo>
                <a:lnTo>
                  <a:pt x="2970" y="1506"/>
                </a:lnTo>
                <a:lnTo>
                  <a:pt x="3011" y="1441"/>
                </a:lnTo>
                <a:lnTo>
                  <a:pt x="3045" y="1375"/>
                </a:lnTo>
                <a:lnTo>
                  <a:pt x="3074" y="1306"/>
                </a:lnTo>
                <a:lnTo>
                  <a:pt x="3106" y="1201"/>
                </a:lnTo>
                <a:lnTo>
                  <a:pt x="3129" y="1055"/>
                </a:lnTo>
                <a:lnTo>
                  <a:pt x="3135" y="908"/>
                </a:lnTo>
                <a:lnTo>
                  <a:pt x="3124" y="763"/>
                </a:lnTo>
                <a:lnTo>
                  <a:pt x="3103" y="622"/>
                </a:lnTo>
                <a:lnTo>
                  <a:pt x="3074" y="487"/>
                </a:lnTo>
                <a:lnTo>
                  <a:pt x="3020" y="305"/>
                </a:lnTo>
                <a:lnTo>
                  <a:pt x="2915" y="39"/>
                </a:lnTo>
                <a:lnTo>
                  <a:pt x="2895" y="0"/>
                </a:lnTo>
                <a:lnTo>
                  <a:pt x="2884" y="26"/>
                </a:lnTo>
                <a:lnTo>
                  <a:pt x="2796" y="200"/>
                </a:lnTo>
                <a:lnTo>
                  <a:pt x="2702" y="360"/>
                </a:lnTo>
                <a:lnTo>
                  <a:pt x="2576" y="542"/>
                </a:lnTo>
                <a:lnTo>
                  <a:pt x="2462" y="680"/>
                </a:lnTo>
                <a:lnTo>
                  <a:pt x="2376" y="770"/>
                </a:lnTo>
                <a:lnTo>
                  <a:pt x="2284" y="855"/>
                </a:lnTo>
                <a:lnTo>
                  <a:pt x="2184" y="934"/>
                </a:lnTo>
                <a:lnTo>
                  <a:pt x="2078" y="1006"/>
                </a:lnTo>
                <a:lnTo>
                  <a:pt x="1964" y="1065"/>
                </a:lnTo>
                <a:lnTo>
                  <a:pt x="1905" y="1090"/>
                </a:lnTo>
                <a:lnTo>
                  <a:pt x="1805" y="1128"/>
                </a:lnTo>
                <a:lnTo>
                  <a:pt x="1604" y="1182"/>
                </a:lnTo>
                <a:lnTo>
                  <a:pt x="1405" y="1216"/>
                </a:lnTo>
                <a:lnTo>
                  <a:pt x="1210" y="1231"/>
                </a:lnTo>
                <a:lnTo>
                  <a:pt x="1115" y="1233"/>
                </a:lnTo>
                <a:lnTo>
                  <a:pt x="1000" y="1230"/>
                </a:lnTo>
                <a:lnTo>
                  <a:pt x="782" y="1212"/>
                </a:lnTo>
                <a:lnTo>
                  <a:pt x="582" y="1181"/>
                </a:lnTo>
                <a:lnTo>
                  <a:pt x="404" y="1141"/>
                </a:lnTo>
                <a:lnTo>
                  <a:pt x="185" y="1078"/>
                </a:lnTo>
                <a:lnTo>
                  <a:pt x="16" y="1015"/>
                </a:lnTo>
                <a:lnTo>
                  <a:pt x="0" y="1008"/>
                </a:lnTo>
              </a:path>
            </a:pathLst>
          </a:custGeom>
          <a:solidFill>
            <a:srgbClr val="FF9900"/>
          </a:solidFill>
          <a:ln>
            <a:noFill/>
          </a:ln>
          <a:extLst/>
        </p:spPr>
        <p:txBody>
          <a:bodyPr vert="horz" wrap="square" lIns="0" tIns="45720" rIns="365760" bIns="182880" numCol="1" anchor="b" anchorCtr="0" compatLnSpc="1">
            <a:prstTxWarp prst="textNoShape">
              <a:avLst/>
            </a:prstTxWarp>
          </a:bodyPr>
          <a:lstStyle/>
          <a:p>
            <a:pPr algn="r"/>
            <a:endParaRPr lang="en-US" sz="3200" b="1" dirty="0">
              <a:solidFill>
                <a:schemeClr val="bg1"/>
              </a:solidFill>
            </a:endParaRPr>
          </a:p>
        </p:txBody>
      </p:sp>
      <p:sp>
        <p:nvSpPr>
          <p:cNvPr id="30" name="Freeform 10"/>
          <p:cNvSpPr>
            <a:spLocks/>
          </p:cNvSpPr>
          <p:nvPr/>
        </p:nvSpPr>
        <p:spPr bwMode="auto">
          <a:xfrm>
            <a:off x="3317009" y="3276600"/>
            <a:ext cx="1864591" cy="1134454"/>
          </a:xfrm>
          <a:custGeom>
            <a:avLst/>
            <a:gdLst>
              <a:gd name="T0" fmla="*/ 240 w 3134"/>
              <a:gd name="T1" fmla="*/ 1908 h 1908"/>
              <a:gd name="T2" fmla="*/ 219 w 3134"/>
              <a:gd name="T3" fmla="*/ 1868 h 1908"/>
              <a:gd name="T4" fmla="*/ 114 w 3134"/>
              <a:gd name="T5" fmla="*/ 1602 h 1908"/>
              <a:gd name="T6" fmla="*/ 61 w 3134"/>
              <a:gd name="T7" fmla="*/ 1420 h 1908"/>
              <a:gd name="T8" fmla="*/ 31 w 3134"/>
              <a:gd name="T9" fmla="*/ 1285 h 1908"/>
              <a:gd name="T10" fmla="*/ 10 w 3134"/>
              <a:gd name="T11" fmla="*/ 1143 h 1908"/>
              <a:gd name="T12" fmla="*/ 0 w 3134"/>
              <a:gd name="T13" fmla="*/ 998 h 1908"/>
              <a:gd name="T14" fmla="*/ 5 w 3134"/>
              <a:gd name="T15" fmla="*/ 852 h 1908"/>
              <a:gd name="T16" fmla="*/ 28 w 3134"/>
              <a:gd name="T17" fmla="*/ 707 h 1908"/>
              <a:gd name="T18" fmla="*/ 61 w 3134"/>
              <a:gd name="T19" fmla="*/ 600 h 1908"/>
              <a:gd name="T20" fmla="*/ 89 w 3134"/>
              <a:gd name="T21" fmla="*/ 532 h 1908"/>
              <a:gd name="T22" fmla="*/ 123 w 3134"/>
              <a:gd name="T23" fmla="*/ 466 h 1908"/>
              <a:gd name="T24" fmla="*/ 164 w 3134"/>
              <a:gd name="T25" fmla="*/ 402 h 1908"/>
              <a:gd name="T26" fmla="*/ 212 w 3134"/>
              <a:gd name="T27" fmla="*/ 340 h 1908"/>
              <a:gd name="T28" fmla="*/ 268 w 3134"/>
              <a:gd name="T29" fmla="*/ 283 h 1908"/>
              <a:gd name="T30" fmla="*/ 332 w 3134"/>
              <a:gd name="T31" fmla="*/ 228 h 1908"/>
              <a:gd name="T32" fmla="*/ 403 w 3134"/>
              <a:gd name="T33" fmla="*/ 178 h 1908"/>
              <a:gd name="T34" fmla="*/ 443 w 3134"/>
              <a:gd name="T35" fmla="*/ 155 h 1908"/>
              <a:gd name="T36" fmla="*/ 492 w 3134"/>
              <a:gd name="T37" fmla="*/ 127 h 1908"/>
              <a:gd name="T38" fmla="*/ 593 w 3134"/>
              <a:gd name="T39" fmla="*/ 82 h 1908"/>
              <a:gd name="T40" fmla="*/ 698 w 3134"/>
              <a:gd name="T41" fmla="*/ 47 h 1908"/>
              <a:gd name="T42" fmla="*/ 805 w 3134"/>
              <a:gd name="T43" fmla="*/ 22 h 1908"/>
              <a:gd name="T44" fmla="*/ 913 w 3134"/>
              <a:gd name="T45" fmla="*/ 7 h 1908"/>
              <a:gd name="T46" fmla="*/ 1024 w 3134"/>
              <a:gd name="T47" fmla="*/ 0 h 1908"/>
              <a:gd name="T48" fmla="*/ 1136 w 3134"/>
              <a:gd name="T49" fmla="*/ 2 h 1908"/>
              <a:gd name="T50" fmla="*/ 1248 w 3134"/>
              <a:gd name="T51" fmla="*/ 11 h 1908"/>
              <a:gd name="T52" fmla="*/ 1418 w 3134"/>
              <a:gd name="T53" fmla="*/ 35 h 1908"/>
              <a:gd name="T54" fmla="*/ 1643 w 3134"/>
              <a:gd name="T55" fmla="*/ 91 h 1908"/>
              <a:gd name="T56" fmla="*/ 1865 w 3134"/>
              <a:gd name="T57" fmla="*/ 165 h 1908"/>
              <a:gd name="T58" fmla="*/ 2079 w 3134"/>
              <a:gd name="T59" fmla="*/ 253 h 1908"/>
              <a:gd name="T60" fmla="*/ 2281 w 3134"/>
              <a:gd name="T61" fmla="*/ 352 h 1908"/>
              <a:gd name="T62" fmla="*/ 2471 w 3134"/>
              <a:gd name="T63" fmla="*/ 454 h 1908"/>
              <a:gd name="T64" fmla="*/ 2724 w 3134"/>
              <a:gd name="T65" fmla="*/ 607 h 1908"/>
              <a:gd name="T66" fmla="*/ 3082 w 3134"/>
              <a:gd name="T67" fmla="*/ 857 h 1908"/>
              <a:gd name="T68" fmla="*/ 3134 w 3134"/>
              <a:gd name="T69" fmla="*/ 899 h 1908"/>
              <a:gd name="T70" fmla="*/ 3103 w 3134"/>
              <a:gd name="T71" fmla="*/ 884 h 1908"/>
              <a:gd name="T72" fmla="*/ 2880 w 3134"/>
              <a:gd name="T73" fmla="*/ 808 h 1908"/>
              <a:gd name="T74" fmla="*/ 2658 w 3134"/>
              <a:gd name="T75" fmla="*/ 748 h 1908"/>
              <a:gd name="T76" fmla="*/ 2458 w 3134"/>
              <a:gd name="T77" fmla="*/ 711 h 1908"/>
              <a:gd name="T78" fmla="*/ 2312 w 3134"/>
              <a:gd name="T79" fmla="*/ 691 h 1908"/>
              <a:gd name="T80" fmla="*/ 2159 w 3134"/>
              <a:gd name="T81" fmla="*/ 678 h 1908"/>
              <a:gd name="T82" fmla="*/ 1997 w 3134"/>
              <a:gd name="T83" fmla="*/ 674 h 1908"/>
              <a:gd name="T84" fmla="*/ 1831 w 3134"/>
              <a:gd name="T85" fmla="*/ 682 h 1908"/>
              <a:gd name="T86" fmla="*/ 1661 w 3134"/>
              <a:gd name="T87" fmla="*/ 702 h 1908"/>
              <a:gd name="T88" fmla="*/ 1489 w 3134"/>
              <a:gd name="T89" fmla="*/ 735 h 1908"/>
              <a:gd name="T90" fmla="*/ 1315 w 3134"/>
              <a:gd name="T91" fmla="*/ 784 h 1908"/>
              <a:gd name="T92" fmla="*/ 1230 w 3134"/>
              <a:gd name="T93" fmla="*/ 817 h 1908"/>
              <a:gd name="T94" fmla="*/ 1170 w 3134"/>
              <a:gd name="T95" fmla="*/ 841 h 1908"/>
              <a:gd name="T96" fmla="*/ 1056 w 3134"/>
              <a:gd name="T97" fmla="*/ 901 h 1908"/>
              <a:gd name="T98" fmla="*/ 950 w 3134"/>
              <a:gd name="T99" fmla="*/ 972 h 1908"/>
              <a:gd name="T100" fmla="*/ 850 w 3134"/>
              <a:gd name="T101" fmla="*/ 1051 h 1908"/>
              <a:gd name="T102" fmla="*/ 758 w 3134"/>
              <a:gd name="T103" fmla="*/ 1137 h 1908"/>
              <a:gd name="T104" fmla="*/ 672 w 3134"/>
              <a:gd name="T105" fmla="*/ 1226 h 1908"/>
              <a:gd name="T106" fmla="*/ 558 w 3134"/>
              <a:gd name="T107" fmla="*/ 1365 h 1908"/>
              <a:gd name="T108" fmla="*/ 433 w 3134"/>
              <a:gd name="T109" fmla="*/ 1547 h 1908"/>
              <a:gd name="T110" fmla="*/ 338 w 3134"/>
              <a:gd name="T111" fmla="*/ 1707 h 1908"/>
              <a:gd name="T112" fmla="*/ 250 w 3134"/>
              <a:gd name="T113" fmla="*/ 1881 h 1908"/>
              <a:gd name="T114" fmla="*/ 240 w 3134"/>
              <a:gd name="T115" fmla="*/ 1908 h 1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34" h="1908">
                <a:moveTo>
                  <a:pt x="240" y="1908"/>
                </a:moveTo>
                <a:lnTo>
                  <a:pt x="219" y="1868"/>
                </a:lnTo>
                <a:lnTo>
                  <a:pt x="114" y="1602"/>
                </a:lnTo>
                <a:lnTo>
                  <a:pt x="61" y="1420"/>
                </a:lnTo>
                <a:lnTo>
                  <a:pt x="31" y="1285"/>
                </a:lnTo>
                <a:lnTo>
                  <a:pt x="10" y="1143"/>
                </a:lnTo>
                <a:lnTo>
                  <a:pt x="0" y="998"/>
                </a:lnTo>
                <a:lnTo>
                  <a:pt x="5" y="852"/>
                </a:lnTo>
                <a:lnTo>
                  <a:pt x="28" y="707"/>
                </a:lnTo>
                <a:lnTo>
                  <a:pt x="61" y="600"/>
                </a:lnTo>
                <a:lnTo>
                  <a:pt x="89" y="532"/>
                </a:lnTo>
                <a:lnTo>
                  <a:pt x="123" y="466"/>
                </a:lnTo>
                <a:lnTo>
                  <a:pt x="164" y="402"/>
                </a:lnTo>
                <a:lnTo>
                  <a:pt x="212" y="340"/>
                </a:lnTo>
                <a:lnTo>
                  <a:pt x="268" y="283"/>
                </a:lnTo>
                <a:lnTo>
                  <a:pt x="332" y="228"/>
                </a:lnTo>
                <a:lnTo>
                  <a:pt x="403" y="178"/>
                </a:lnTo>
                <a:lnTo>
                  <a:pt x="443" y="155"/>
                </a:lnTo>
                <a:lnTo>
                  <a:pt x="492" y="127"/>
                </a:lnTo>
                <a:lnTo>
                  <a:pt x="593" y="82"/>
                </a:lnTo>
                <a:lnTo>
                  <a:pt x="698" y="47"/>
                </a:lnTo>
                <a:lnTo>
                  <a:pt x="805" y="22"/>
                </a:lnTo>
                <a:lnTo>
                  <a:pt x="913" y="7"/>
                </a:lnTo>
                <a:lnTo>
                  <a:pt x="1024" y="0"/>
                </a:lnTo>
                <a:lnTo>
                  <a:pt x="1136" y="2"/>
                </a:lnTo>
                <a:lnTo>
                  <a:pt x="1248" y="11"/>
                </a:lnTo>
                <a:lnTo>
                  <a:pt x="1418" y="35"/>
                </a:lnTo>
                <a:lnTo>
                  <a:pt x="1643" y="91"/>
                </a:lnTo>
                <a:lnTo>
                  <a:pt x="1865" y="165"/>
                </a:lnTo>
                <a:lnTo>
                  <a:pt x="2079" y="253"/>
                </a:lnTo>
                <a:lnTo>
                  <a:pt x="2281" y="352"/>
                </a:lnTo>
                <a:lnTo>
                  <a:pt x="2471" y="454"/>
                </a:lnTo>
                <a:lnTo>
                  <a:pt x="2724" y="607"/>
                </a:lnTo>
                <a:lnTo>
                  <a:pt x="3082" y="857"/>
                </a:lnTo>
                <a:lnTo>
                  <a:pt x="3134" y="899"/>
                </a:lnTo>
                <a:lnTo>
                  <a:pt x="3103" y="884"/>
                </a:lnTo>
                <a:lnTo>
                  <a:pt x="2880" y="808"/>
                </a:lnTo>
                <a:lnTo>
                  <a:pt x="2658" y="748"/>
                </a:lnTo>
                <a:lnTo>
                  <a:pt x="2458" y="711"/>
                </a:lnTo>
                <a:lnTo>
                  <a:pt x="2312" y="691"/>
                </a:lnTo>
                <a:lnTo>
                  <a:pt x="2159" y="678"/>
                </a:lnTo>
                <a:lnTo>
                  <a:pt x="1997" y="674"/>
                </a:lnTo>
                <a:lnTo>
                  <a:pt x="1831" y="682"/>
                </a:lnTo>
                <a:lnTo>
                  <a:pt x="1661" y="702"/>
                </a:lnTo>
                <a:lnTo>
                  <a:pt x="1489" y="735"/>
                </a:lnTo>
                <a:lnTo>
                  <a:pt x="1315" y="784"/>
                </a:lnTo>
                <a:lnTo>
                  <a:pt x="1230" y="817"/>
                </a:lnTo>
                <a:lnTo>
                  <a:pt x="1170" y="841"/>
                </a:lnTo>
                <a:lnTo>
                  <a:pt x="1056" y="901"/>
                </a:lnTo>
                <a:lnTo>
                  <a:pt x="950" y="972"/>
                </a:lnTo>
                <a:lnTo>
                  <a:pt x="850" y="1051"/>
                </a:lnTo>
                <a:lnTo>
                  <a:pt x="758" y="1137"/>
                </a:lnTo>
                <a:lnTo>
                  <a:pt x="672" y="1226"/>
                </a:lnTo>
                <a:lnTo>
                  <a:pt x="558" y="1365"/>
                </a:lnTo>
                <a:lnTo>
                  <a:pt x="433" y="1547"/>
                </a:lnTo>
                <a:lnTo>
                  <a:pt x="338" y="1707"/>
                </a:lnTo>
                <a:lnTo>
                  <a:pt x="250" y="1881"/>
                </a:lnTo>
                <a:lnTo>
                  <a:pt x="240" y="1908"/>
                </a:lnTo>
                <a:close/>
              </a:path>
            </a:pathLst>
          </a:custGeom>
          <a:solidFill>
            <a:srgbClr val="FF9900"/>
          </a:solidFill>
          <a:ln>
            <a:noFill/>
          </a:ln>
          <a:extLst/>
        </p:spPr>
        <p:txBody>
          <a:bodyPr vert="horz" wrap="square" lIns="457200" tIns="182880" rIns="91440" bIns="45720" numCol="1" anchor="t" anchorCtr="0" compatLnSpc="1">
            <a:prstTxWarp prst="textNoShape">
              <a:avLst/>
            </a:prstTxWarp>
          </a:bodyPr>
          <a:lstStyle/>
          <a:p>
            <a:endParaRPr lang="en-US" sz="3200" b="1" dirty="0">
              <a:solidFill>
                <a:schemeClr val="bg1"/>
              </a:solidFill>
            </a:endParaRPr>
          </a:p>
        </p:txBody>
      </p:sp>
      <p:sp>
        <p:nvSpPr>
          <p:cNvPr id="31" name="Freeform 11"/>
          <p:cNvSpPr>
            <a:spLocks/>
          </p:cNvSpPr>
          <p:nvPr/>
        </p:nvSpPr>
        <p:spPr bwMode="auto">
          <a:xfrm>
            <a:off x="4648200" y="3317007"/>
            <a:ext cx="1134453" cy="1864593"/>
          </a:xfrm>
          <a:custGeom>
            <a:avLst/>
            <a:gdLst>
              <a:gd name="T0" fmla="*/ 0 w 1907"/>
              <a:gd name="T1" fmla="*/ 239 h 3134"/>
              <a:gd name="T2" fmla="*/ 39 w 1907"/>
              <a:gd name="T3" fmla="*/ 218 h 3134"/>
              <a:gd name="T4" fmla="*/ 306 w 1907"/>
              <a:gd name="T5" fmla="*/ 113 h 3134"/>
              <a:gd name="T6" fmla="*/ 489 w 1907"/>
              <a:gd name="T7" fmla="*/ 60 h 3134"/>
              <a:gd name="T8" fmla="*/ 623 w 1907"/>
              <a:gd name="T9" fmla="*/ 31 h 3134"/>
              <a:gd name="T10" fmla="*/ 764 w 1907"/>
              <a:gd name="T11" fmla="*/ 9 h 3134"/>
              <a:gd name="T12" fmla="*/ 909 w 1907"/>
              <a:gd name="T13" fmla="*/ 0 h 3134"/>
              <a:gd name="T14" fmla="*/ 1057 w 1907"/>
              <a:gd name="T15" fmla="*/ 5 h 3134"/>
              <a:gd name="T16" fmla="*/ 1202 w 1907"/>
              <a:gd name="T17" fmla="*/ 29 h 3134"/>
              <a:gd name="T18" fmla="*/ 1307 w 1907"/>
              <a:gd name="T19" fmla="*/ 61 h 3134"/>
              <a:gd name="T20" fmla="*/ 1376 w 1907"/>
              <a:gd name="T21" fmla="*/ 88 h 3134"/>
              <a:gd name="T22" fmla="*/ 1443 w 1907"/>
              <a:gd name="T23" fmla="*/ 123 h 3134"/>
              <a:gd name="T24" fmla="*/ 1507 w 1907"/>
              <a:gd name="T25" fmla="*/ 165 h 3134"/>
              <a:gd name="T26" fmla="*/ 1568 w 1907"/>
              <a:gd name="T27" fmla="*/ 213 h 3134"/>
              <a:gd name="T28" fmla="*/ 1626 w 1907"/>
              <a:gd name="T29" fmla="*/ 268 h 3134"/>
              <a:gd name="T30" fmla="*/ 1680 w 1907"/>
              <a:gd name="T31" fmla="*/ 332 h 3134"/>
              <a:gd name="T32" fmla="*/ 1731 w 1907"/>
              <a:gd name="T33" fmla="*/ 403 h 3134"/>
              <a:gd name="T34" fmla="*/ 1754 w 1907"/>
              <a:gd name="T35" fmla="*/ 442 h 3134"/>
              <a:gd name="T36" fmla="*/ 1781 w 1907"/>
              <a:gd name="T37" fmla="*/ 491 h 3134"/>
              <a:gd name="T38" fmla="*/ 1825 w 1907"/>
              <a:gd name="T39" fmla="*/ 594 h 3134"/>
              <a:gd name="T40" fmla="*/ 1860 w 1907"/>
              <a:gd name="T41" fmla="*/ 697 h 3134"/>
              <a:gd name="T42" fmla="*/ 1885 w 1907"/>
              <a:gd name="T43" fmla="*/ 805 h 3134"/>
              <a:gd name="T44" fmla="*/ 1901 w 1907"/>
              <a:gd name="T45" fmla="*/ 914 h 3134"/>
              <a:gd name="T46" fmla="*/ 1907 w 1907"/>
              <a:gd name="T47" fmla="*/ 1024 h 3134"/>
              <a:gd name="T48" fmla="*/ 1907 w 1907"/>
              <a:gd name="T49" fmla="*/ 1136 h 3134"/>
              <a:gd name="T50" fmla="*/ 1898 w 1907"/>
              <a:gd name="T51" fmla="*/ 1248 h 3134"/>
              <a:gd name="T52" fmla="*/ 1872 w 1907"/>
              <a:gd name="T53" fmla="*/ 1418 h 3134"/>
              <a:gd name="T54" fmla="*/ 1818 w 1907"/>
              <a:gd name="T55" fmla="*/ 1644 h 3134"/>
              <a:gd name="T56" fmla="*/ 1744 w 1907"/>
              <a:gd name="T57" fmla="*/ 1864 h 3134"/>
              <a:gd name="T58" fmla="*/ 1654 w 1907"/>
              <a:gd name="T59" fmla="*/ 2078 h 3134"/>
              <a:gd name="T60" fmla="*/ 1557 w 1907"/>
              <a:gd name="T61" fmla="*/ 2281 h 3134"/>
              <a:gd name="T62" fmla="*/ 1455 w 1907"/>
              <a:gd name="T63" fmla="*/ 2471 h 3134"/>
              <a:gd name="T64" fmla="*/ 1302 w 1907"/>
              <a:gd name="T65" fmla="*/ 2725 h 3134"/>
              <a:gd name="T66" fmla="*/ 1052 w 1907"/>
              <a:gd name="T67" fmla="*/ 3082 h 3134"/>
              <a:gd name="T68" fmla="*/ 1009 w 1907"/>
              <a:gd name="T69" fmla="*/ 3134 h 3134"/>
              <a:gd name="T70" fmla="*/ 1023 w 1907"/>
              <a:gd name="T71" fmla="*/ 3103 h 3134"/>
              <a:gd name="T72" fmla="*/ 1101 w 1907"/>
              <a:gd name="T73" fmla="*/ 2880 h 3134"/>
              <a:gd name="T74" fmla="*/ 1159 w 1907"/>
              <a:gd name="T75" fmla="*/ 2659 h 3134"/>
              <a:gd name="T76" fmla="*/ 1198 w 1907"/>
              <a:gd name="T77" fmla="*/ 2458 h 3134"/>
              <a:gd name="T78" fmla="*/ 1218 w 1907"/>
              <a:gd name="T79" fmla="*/ 2312 h 3134"/>
              <a:gd name="T80" fmla="*/ 1229 w 1907"/>
              <a:gd name="T81" fmla="*/ 2158 h 3134"/>
              <a:gd name="T82" fmla="*/ 1233 w 1907"/>
              <a:gd name="T83" fmla="*/ 1997 h 3134"/>
              <a:gd name="T84" fmla="*/ 1227 w 1907"/>
              <a:gd name="T85" fmla="*/ 1832 h 3134"/>
              <a:gd name="T86" fmla="*/ 1207 w 1907"/>
              <a:gd name="T87" fmla="*/ 1662 h 3134"/>
              <a:gd name="T88" fmla="*/ 1173 w 1907"/>
              <a:gd name="T89" fmla="*/ 1489 h 3134"/>
              <a:gd name="T90" fmla="*/ 1124 w 1907"/>
              <a:gd name="T91" fmla="*/ 1316 h 3134"/>
              <a:gd name="T92" fmla="*/ 1092 w 1907"/>
              <a:gd name="T93" fmla="*/ 1229 h 3134"/>
              <a:gd name="T94" fmla="*/ 1066 w 1907"/>
              <a:gd name="T95" fmla="*/ 1169 h 3134"/>
              <a:gd name="T96" fmla="*/ 1006 w 1907"/>
              <a:gd name="T97" fmla="*/ 1056 h 3134"/>
              <a:gd name="T98" fmla="*/ 936 w 1907"/>
              <a:gd name="T99" fmla="*/ 949 h 3134"/>
              <a:gd name="T100" fmla="*/ 857 w 1907"/>
              <a:gd name="T101" fmla="*/ 850 h 3134"/>
              <a:gd name="T102" fmla="*/ 772 w 1907"/>
              <a:gd name="T103" fmla="*/ 757 h 3134"/>
              <a:gd name="T104" fmla="*/ 681 w 1907"/>
              <a:gd name="T105" fmla="*/ 673 h 3134"/>
              <a:gd name="T106" fmla="*/ 542 w 1907"/>
              <a:gd name="T107" fmla="*/ 559 h 3134"/>
              <a:gd name="T108" fmla="*/ 362 w 1907"/>
              <a:gd name="T109" fmla="*/ 433 h 3134"/>
              <a:gd name="T110" fmla="*/ 201 w 1907"/>
              <a:gd name="T111" fmla="*/ 338 h 3134"/>
              <a:gd name="T112" fmla="*/ 26 w 1907"/>
              <a:gd name="T113" fmla="*/ 250 h 3134"/>
              <a:gd name="T114" fmla="*/ 0 w 1907"/>
              <a:gd name="T115" fmla="*/ 239 h 3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7" h="3134">
                <a:moveTo>
                  <a:pt x="0" y="239"/>
                </a:moveTo>
                <a:lnTo>
                  <a:pt x="39" y="218"/>
                </a:lnTo>
                <a:lnTo>
                  <a:pt x="306" y="113"/>
                </a:lnTo>
                <a:lnTo>
                  <a:pt x="489" y="60"/>
                </a:lnTo>
                <a:lnTo>
                  <a:pt x="623" y="31"/>
                </a:lnTo>
                <a:lnTo>
                  <a:pt x="764" y="9"/>
                </a:lnTo>
                <a:lnTo>
                  <a:pt x="909" y="0"/>
                </a:lnTo>
                <a:lnTo>
                  <a:pt x="1057" y="5"/>
                </a:lnTo>
                <a:lnTo>
                  <a:pt x="1202" y="29"/>
                </a:lnTo>
                <a:lnTo>
                  <a:pt x="1307" y="61"/>
                </a:lnTo>
                <a:lnTo>
                  <a:pt x="1376" y="88"/>
                </a:lnTo>
                <a:lnTo>
                  <a:pt x="1443" y="123"/>
                </a:lnTo>
                <a:lnTo>
                  <a:pt x="1507" y="165"/>
                </a:lnTo>
                <a:lnTo>
                  <a:pt x="1568" y="213"/>
                </a:lnTo>
                <a:lnTo>
                  <a:pt x="1626" y="268"/>
                </a:lnTo>
                <a:lnTo>
                  <a:pt x="1680" y="332"/>
                </a:lnTo>
                <a:lnTo>
                  <a:pt x="1731" y="403"/>
                </a:lnTo>
                <a:lnTo>
                  <a:pt x="1754" y="442"/>
                </a:lnTo>
                <a:lnTo>
                  <a:pt x="1781" y="491"/>
                </a:lnTo>
                <a:lnTo>
                  <a:pt x="1825" y="594"/>
                </a:lnTo>
                <a:lnTo>
                  <a:pt x="1860" y="697"/>
                </a:lnTo>
                <a:lnTo>
                  <a:pt x="1885" y="805"/>
                </a:lnTo>
                <a:lnTo>
                  <a:pt x="1901" y="914"/>
                </a:lnTo>
                <a:lnTo>
                  <a:pt x="1907" y="1024"/>
                </a:lnTo>
                <a:lnTo>
                  <a:pt x="1907" y="1136"/>
                </a:lnTo>
                <a:lnTo>
                  <a:pt x="1898" y="1248"/>
                </a:lnTo>
                <a:lnTo>
                  <a:pt x="1872" y="1418"/>
                </a:lnTo>
                <a:lnTo>
                  <a:pt x="1818" y="1644"/>
                </a:lnTo>
                <a:lnTo>
                  <a:pt x="1744" y="1864"/>
                </a:lnTo>
                <a:lnTo>
                  <a:pt x="1654" y="2078"/>
                </a:lnTo>
                <a:lnTo>
                  <a:pt x="1557" y="2281"/>
                </a:lnTo>
                <a:lnTo>
                  <a:pt x="1455" y="2471"/>
                </a:lnTo>
                <a:lnTo>
                  <a:pt x="1302" y="2725"/>
                </a:lnTo>
                <a:lnTo>
                  <a:pt x="1052" y="3082"/>
                </a:lnTo>
                <a:lnTo>
                  <a:pt x="1009" y="3134"/>
                </a:lnTo>
                <a:lnTo>
                  <a:pt x="1023" y="3103"/>
                </a:lnTo>
                <a:lnTo>
                  <a:pt x="1101" y="2880"/>
                </a:lnTo>
                <a:lnTo>
                  <a:pt x="1159" y="2659"/>
                </a:lnTo>
                <a:lnTo>
                  <a:pt x="1198" y="2458"/>
                </a:lnTo>
                <a:lnTo>
                  <a:pt x="1218" y="2312"/>
                </a:lnTo>
                <a:lnTo>
                  <a:pt x="1229" y="2158"/>
                </a:lnTo>
                <a:lnTo>
                  <a:pt x="1233" y="1997"/>
                </a:lnTo>
                <a:lnTo>
                  <a:pt x="1227" y="1832"/>
                </a:lnTo>
                <a:lnTo>
                  <a:pt x="1207" y="1662"/>
                </a:lnTo>
                <a:lnTo>
                  <a:pt x="1173" y="1489"/>
                </a:lnTo>
                <a:lnTo>
                  <a:pt x="1124" y="1316"/>
                </a:lnTo>
                <a:lnTo>
                  <a:pt x="1092" y="1229"/>
                </a:lnTo>
                <a:lnTo>
                  <a:pt x="1066" y="1169"/>
                </a:lnTo>
                <a:lnTo>
                  <a:pt x="1006" y="1056"/>
                </a:lnTo>
                <a:lnTo>
                  <a:pt x="936" y="949"/>
                </a:lnTo>
                <a:lnTo>
                  <a:pt x="857" y="850"/>
                </a:lnTo>
                <a:lnTo>
                  <a:pt x="772" y="757"/>
                </a:lnTo>
                <a:lnTo>
                  <a:pt x="681" y="673"/>
                </a:lnTo>
                <a:lnTo>
                  <a:pt x="542" y="559"/>
                </a:lnTo>
                <a:lnTo>
                  <a:pt x="362" y="433"/>
                </a:lnTo>
                <a:lnTo>
                  <a:pt x="201" y="338"/>
                </a:lnTo>
                <a:lnTo>
                  <a:pt x="26" y="250"/>
                </a:lnTo>
                <a:lnTo>
                  <a:pt x="0" y="239"/>
                </a:lnTo>
                <a:close/>
              </a:path>
            </a:pathLst>
          </a:custGeom>
          <a:solidFill>
            <a:srgbClr val="0070C0"/>
          </a:solidFill>
          <a:ln>
            <a:noFill/>
          </a:ln>
          <a:extLst/>
        </p:spPr>
        <p:txBody>
          <a:bodyPr vert="horz" wrap="square" lIns="91440" tIns="182880" rIns="365760" bIns="45720" numCol="1" anchor="t" anchorCtr="0" compatLnSpc="1">
            <a:prstTxWarp prst="textNoShape">
              <a:avLst/>
            </a:prstTxWarp>
          </a:bodyPr>
          <a:lstStyle/>
          <a:p>
            <a:pPr algn="r"/>
            <a:endParaRPr lang="en-US" sz="3200" b="1" dirty="0">
              <a:solidFill>
                <a:schemeClr val="bg1"/>
              </a:solidFill>
            </a:endParaRPr>
          </a:p>
        </p:txBody>
      </p:sp>
      <p:sp>
        <p:nvSpPr>
          <p:cNvPr id="32" name="Freeform 13"/>
          <p:cNvSpPr>
            <a:spLocks/>
          </p:cNvSpPr>
          <p:nvPr/>
        </p:nvSpPr>
        <p:spPr bwMode="auto">
          <a:xfrm>
            <a:off x="3276600" y="3888491"/>
            <a:ext cx="1134453" cy="1862216"/>
          </a:xfrm>
          <a:custGeom>
            <a:avLst/>
            <a:gdLst>
              <a:gd name="T0" fmla="*/ 1908 w 1908"/>
              <a:gd name="T1" fmla="*/ 2894 h 3133"/>
              <a:gd name="T2" fmla="*/ 1869 w 1908"/>
              <a:gd name="T3" fmla="*/ 2915 h 3133"/>
              <a:gd name="T4" fmla="*/ 1602 w 1908"/>
              <a:gd name="T5" fmla="*/ 3020 h 3133"/>
              <a:gd name="T6" fmla="*/ 1419 w 1908"/>
              <a:gd name="T7" fmla="*/ 3073 h 3133"/>
              <a:gd name="T8" fmla="*/ 1286 w 1908"/>
              <a:gd name="T9" fmla="*/ 3103 h 3133"/>
              <a:gd name="T10" fmla="*/ 1144 w 1908"/>
              <a:gd name="T11" fmla="*/ 3124 h 3133"/>
              <a:gd name="T12" fmla="*/ 998 w 1908"/>
              <a:gd name="T13" fmla="*/ 3133 h 3133"/>
              <a:gd name="T14" fmla="*/ 851 w 1908"/>
              <a:gd name="T15" fmla="*/ 3127 h 3133"/>
              <a:gd name="T16" fmla="*/ 706 w 1908"/>
              <a:gd name="T17" fmla="*/ 3104 h 3133"/>
              <a:gd name="T18" fmla="*/ 600 w 1908"/>
              <a:gd name="T19" fmla="*/ 3073 h 3133"/>
              <a:gd name="T20" fmla="*/ 533 w 1908"/>
              <a:gd name="T21" fmla="*/ 3045 h 3133"/>
              <a:gd name="T22" fmla="*/ 465 w 1908"/>
              <a:gd name="T23" fmla="*/ 3010 h 3133"/>
              <a:gd name="T24" fmla="*/ 402 w 1908"/>
              <a:gd name="T25" fmla="*/ 2969 h 3133"/>
              <a:gd name="T26" fmla="*/ 341 w 1908"/>
              <a:gd name="T27" fmla="*/ 2921 h 3133"/>
              <a:gd name="T28" fmla="*/ 282 w 1908"/>
              <a:gd name="T29" fmla="*/ 2866 h 3133"/>
              <a:gd name="T30" fmla="*/ 228 w 1908"/>
              <a:gd name="T31" fmla="*/ 2802 h 3133"/>
              <a:gd name="T32" fmla="*/ 177 w 1908"/>
              <a:gd name="T33" fmla="*/ 2730 h 3133"/>
              <a:gd name="T34" fmla="*/ 154 w 1908"/>
              <a:gd name="T35" fmla="*/ 2691 h 3133"/>
              <a:gd name="T36" fmla="*/ 127 w 1908"/>
              <a:gd name="T37" fmla="*/ 2641 h 3133"/>
              <a:gd name="T38" fmla="*/ 82 w 1908"/>
              <a:gd name="T39" fmla="*/ 2539 h 3133"/>
              <a:gd name="T40" fmla="*/ 48 w 1908"/>
              <a:gd name="T41" fmla="*/ 2435 h 3133"/>
              <a:gd name="T42" fmla="*/ 23 w 1908"/>
              <a:gd name="T43" fmla="*/ 2329 h 3133"/>
              <a:gd name="T44" fmla="*/ 8 w 1908"/>
              <a:gd name="T45" fmla="*/ 2220 h 3133"/>
              <a:gd name="T46" fmla="*/ 0 w 1908"/>
              <a:gd name="T47" fmla="*/ 2109 h 3133"/>
              <a:gd name="T48" fmla="*/ 1 w 1908"/>
              <a:gd name="T49" fmla="*/ 1997 h 3133"/>
              <a:gd name="T50" fmla="*/ 10 w 1908"/>
              <a:gd name="T51" fmla="*/ 1884 h 3133"/>
              <a:gd name="T52" fmla="*/ 35 w 1908"/>
              <a:gd name="T53" fmla="*/ 1715 h 3133"/>
              <a:gd name="T54" fmla="*/ 91 w 1908"/>
              <a:gd name="T55" fmla="*/ 1490 h 3133"/>
              <a:gd name="T56" fmla="*/ 164 w 1908"/>
              <a:gd name="T57" fmla="*/ 1269 h 3133"/>
              <a:gd name="T58" fmla="*/ 254 w 1908"/>
              <a:gd name="T59" fmla="*/ 1055 h 3133"/>
              <a:gd name="T60" fmla="*/ 351 w 1908"/>
              <a:gd name="T61" fmla="*/ 851 h 3133"/>
              <a:gd name="T62" fmla="*/ 454 w 1908"/>
              <a:gd name="T63" fmla="*/ 662 h 3133"/>
              <a:gd name="T64" fmla="*/ 606 w 1908"/>
              <a:gd name="T65" fmla="*/ 409 h 3133"/>
              <a:gd name="T66" fmla="*/ 857 w 1908"/>
              <a:gd name="T67" fmla="*/ 50 h 3133"/>
              <a:gd name="T68" fmla="*/ 899 w 1908"/>
              <a:gd name="T69" fmla="*/ 0 h 3133"/>
              <a:gd name="T70" fmla="*/ 885 w 1908"/>
              <a:gd name="T71" fmla="*/ 30 h 3133"/>
              <a:gd name="T72" fmla="*/ 807 w 1908"/>
              <a:gd name="T73" fmla="*/ 253 h 3133"/>
              <a:gd name="T74" fmla="*/ 749 w 1908"/>
              <a:gd name="T75" fmla="*/ 474 h 3133"/>
              <a:gd name="T76" fmla="*/ 710 w 1908"/>
              <a:gd name="T77" fmla="*/ 675 h 3133"/>
              <a:gd name="T78" fmla="*/ 691 w 1908"/>
              <a:gd name="T79" fmla="*/ 820 h 3133"/>
              <a:gd name="T80" fmla="*/ 679 w 1908"/>
              <a:gd name="T81" fmla="*/ 975 h 3133"/>
              <a:gd name="T82" fmla="*/ 675 w 1908"/>
              <a:gd name="T83" fmla="*/ 1135 h 3133"/>
              <a:gd name="T84" fmla="*/ 682 w 1908"/>
              <a:gd name="T85" fmla="*/ 1301 h 3133"/>
              <a:gd name="T86" fmla="*/ 701 w 1908"/>
              <a:gd name="T87" fmla="*/ 1472 h 3133"/>
              <a:gd name="T88" fmla="*/ 735 w 1908"/>
              <a:gd name="T89" fmla="*/ 1645 h 3133"/>
              <a:gd name="T90" fmla="*/ 784 w 1908"/>
              <a:gd name="T91" fmla="*/ 1817 h 3133"/>
              <a:gd name="T92" fmla="*/ 816 w 1908"/>
              <a:gd name="T93" fmla="*/ 1904 h 3133"/>
              <a:gd name="T94" fmla="*/ 841 w 1908"/>
              <a:gd name="T95" fmla="*/ 1964 h 3133"/>
              <a:gd name="T96" fmla="*/ 902 w 1908"/>
              <a:gd name="T97" fmla="*/ 2078 h 3133"/>
              <a:gd name="T98" fmla="*/ 972 w 1908"/>
              <a:gd name="T99" fmla="*/ 2184 h 3133"/>
              <a:gd name="T100" fmla="*/ 1051 w 1908"/>
              <a:gd name="T101" fmla="*/ 2284 h 3133"/>
              <a:gd name="T102" fmla="*/ 1137 w 1908"/>
              <a:gd name="T103" fmla="*/ 2376 h 3133"/>
              <a:gd name="T104" fmla="*/ 1227 w 1908"/>
              <a:gd name="T105" fmla="*/ 2460 h 3133"/>
              <a:gd name="T106" fmla="*/ 1366 w 1908"/>
              <a:gd name="T107" fmla="*/ 2575 h 3133"/>
              <a:gd name="T108" fmla="*/ 1546 w 1908"/>
              <a:gd name="T109" fmla="*/ 2700 h 3133"/>
              <a:gd name="T110" fmla="*/ 1707 w 1908"/>
              <a:gd name="T111" fmla="*/ 2796 h 3133"/>
              <a:gd name="T112" fmla="*/ 1882 w 1908"/>
              <a:gd name="T113" fmla="*/ 2884 h 3133"/>
              <a:gd name="T114" fmla="*/ 1908 w 1908"/>
              <a:gd name="T115" fmla="*/ 2894 h 3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08" h="3133">
                <a:moveTo>
                  <a:pt x="1908" y="2894"/>
                </a:moveTo>
                <a:lnTo>
                  <a:pt x="1869" y="2915"/>
                </a:lnTo>
                <a:lnTo>
                  <a:pt x="1602" y="3020"/>
                </a:lnTo>
                <a:lnTo>
                  <a:pt x="1419" y="3073"/>
                </a:lnTo>
                <a:lnTo>
                  <a:pt x="1286" y="3103"/>
                </a:lnTo>
                <a:lnTo>
                  <a:pt x="1144" y="3124"/>
                </a:lnTo>
                <a:lnTo>
                  <a:pt x="998" y="3133"/>
                </a:lnTo>
                <a:lnTo>
                  <a:pt x="851" y="3127"/>
                </a:lnTo>
                <a:lnTo>
                  <a:pt x="706" y="3104"/>
                </a:lnTo>
                <a:lnTo>
                  <a:pt x="600" y="3073"/>
                </a:lnTo>
                <a:lnTo>
                  <a:pt x="533" y="3045"/>
                </a:lnTo>
                <a:lnTo>
                  <a:pt x="465" y="3010"/>
                </a:lnTo>
                <a:lnTo>
                  <a:pt x="402" y="2969"/>
                </a:lnTo>
                <a:lnTo>
                  <a:pt x="341" y="2921"/>
                </a:lnTo>
                <a:lnTo>
                  <a:pt x="282" y="2866"/>
                </a:lnTo>
                <a:lnTo>
                  <a:pt x="228" y="2802"/>
                </a:lnTo>
                <a:lnTo>
                  <a:pt x="177" y="2730"/>
                </a:lnTo>
                <a:lnTo>
                  <a:pt x="154" y="2691"/>
                </a:lnTo>
                <a:lnTo>
                  <a:pt x="127" y="2641"/>
                </a:lnTo>
                <a:lnTo>
                  <a:pt x="82" y="2539"/>
                </a:lnTo>
                <a:lnTo>
                  <a:pt x="48" y="2435"/>
                </a:lnTo>
                <a:lnTo>
                  <a:pt x="23" y="2329"/>
                </a:lnTo>
                <a:lnTo>
                  <a:pt x="8" y="2220"/>
                </a:lnTo>
                <a:lnTo>
                  <a:pt x="0" y="2109"/>
                </a:lnTo>
                <a:lnTo>
                  <a:pt x="1" y="1997"/>
                </a:lnTo>
                <a:lnTo>
                  <a:pt x="10" y="1884"/>
                </a:lnTo>
                <a:lnTo>
                  <a:pt x="35" y="1715"/>
                </a:lnTo>
                <a:lnTo>
                  <a:pt x="91" y="1490"/>
                </a:lnTo>
                <a:lnTo>
                  <a:pt x="164" y="1269"/>
                </a:lnTo>
                <a:lnTo>
                  <a:pt x="254" y="1055"/>
                </a:lnTo>
                <a:lnTo>
                  <a:pt x="351" y="851"/>
                </a:lnTo>
                <a:lnTo>
                  <a:pt x="454" y="662"/>
                </a:lnTo>
                <a:lnTo>
                  <a:pt x="606" y="409"/>
                </a:lnTo>
                <a:lnTo>
                  <a:pt x="857" y="50"/>
                </a:lnTo>
                <a:lnTo>
                  <a:pt x="899" y="0"/>
                </a:lnTo>
                <a:lnTo>
                  <a:pt x="885" y="30"/>
                </a:lnTo>
                <a:lnTo>
                  <a:pt x="807" y="253"/>
                </a:lnTo>
                <a:lnTo>
                  <a:pt x="749" y="474"/>
                </a:lnTo>
                <a:lnTo>
                  <a:pt x="710" y="675"/>
                </a:lnTo>
                <a:lnTo>
                  <a:pt x="691" y="820"/>
                </a:lnTo>
                <a:lnTo>
                  <a:pt x="679" y="975"/>
                </a:lnTo>
                <a:lnTo>
                  <a:pt x="675" y="1135"/>
                </a:lnTo>
                <a:lnTo>
                  <a:pt x="682" y="1301"/>
                </a:lnTo>
                <a:lnTo>
                  <a:pt x="701" y="1472"/>
                </a:lnTo>
                <a:lnTo>
                  <a:pt x="735" y="1645"/>
                </a:lnTo>
                <a:lnTo>
                  <a:pt x="784" y="1817"/>
                </a:lnTo>
                <a:lnTo>
                  <a:pt x="816" y="1904"/>
                </a:lnTo>
                <a:lnTo>
                  <a:pt x="841" y="1964"/>
                </a:lnTo>
                <a:lnTo>
                  <a:pt x="902" y="2078"/>
                </a:lnTo>
                <a:lnTo>
                  <a:pt x="972" y="2184"/>
                </a:lnTo>
                <a:lnTo>
                  <a:pt x="1051" y="2284"/>
                </a:lnTo>
                <a:lnTo>
                  <a:pt x="1137" y="2376"/>
                </a:lnTo>
                <a:lnTo>
                  <a:pt x="1227" y="2460"/>
                </a:lnTo>
                <a:lnTo>
                  <a:pt x="1366" y="2575"/>
                </a:lnTo>
                <a:lnTo>
                  <a:pt x="1546" y="2700"/>
                </a:lnTo>
                <a:lnTo>
                  <a:pt x="1707" y="2796"/>
                </a:lnTo>
                <a:lnTo>
                  <a:pt x="1882" y="2884"/>
                </a:lnTo>
                <a:lnTo>
                  <a:pt x="1908" y="2894"/>
                </a:lnTo>
                <a:close/>
              </a:path>
            </a:pathLst>
          </a:custGeom>
          <a:solidFill>
            <a:srgbClr val="0070C0"/>
          </a:solidFill>
          <a:ln>
            <a:noFill/>
          </a:ln>
          <a:extLst/>
        </p:spPr>
        <p:txBody>
          <a:bodyPr vert="horz" wrap="square" lIns="274320" tIns="45720" rIns="91440" bIns="274320" numCol="1" anchor="b" anchorCtr="0" compatLnSpc="1">
            <a:prstTxWarp prst="textNoShape">
              <a:avLst/>
            </a:prstTxWarp>
          </a:bodyPr>
          <a:lstStyle/>
          <a:p>
            <a:endParaRPr lang="en-US" sz="3200" b="1" dirty="0">
              <a:solidFill>
                <a:schemeClr val="bg1"/>
              </a:solidFill>
            </a:endParaRPr>
          </a:p>
        </p:txBody>
      </p:sp>
      <p:sp>
        <p:nvSpPr>
          <p:cNvPr id="2" name="TextBox 1"/>
          <p:cNvSpPr txBox="1"/>
          <p:nvPr/>
        </p:nvSpPr>
        <p:spPr>
          <a:xfrm>
            <a:off x="3429000" y="3301425"/>
            <a:ext cx="601447" cy="584775"/>
          </a:xfrm>
          <a:prstGeom prst="rect">
            <a:avLst/>
          </a:prstGeom>
          <a:noFill/>
        </p:spPr>
        <p:txBody>
          <a:bodyPr wrap="none" rtlCol="0">
            <a:spAutoFit/>
          </a:bodyPr>
          <a:lstStyle/>
          <a:p>
            <a:r>
              <a:rPr lang="en-US" sz="3200" b="1" dirty="0" smtClean="0">
                <a:solidFill>
                  <a:schemeClr val="bg1"/>
                </a:solidFill>
              </a:rPr>
              <a:t>01</a:t>
            </a:r>
            <a:endParaRPr lang="en-MY" b="1" dirty="0">
              <a:solidFill>
                <a:schemeClr val="bg1"/>
              </a:solidFill>
            </a:endParaRPr>
          </a:p>
        </p:txBody>
      </p:sp>
      <p:sp>
        <p:nvSpPr>
          <p:cNvPr id="35" name="TextBox 34"/>
          <p:cNvSpPr txBox="1"/>
          <p:nvPr/>
        </p:nvSpPr>
        <p:spPr>
          <a:xfrm>
            <a:off x="5113553" y="3301425"/>
            <a:ext cx="601447" cy="584775"/>
          </a:xfrm>
          <a:prstGeom prst="rect">
            <a:avLst/>
          </a:prstGeom>
          <a:noFill/>
        </p:spPr>
        <p:txBody>
          <a:bodyPr wrap="none" rtlCol="0">
            <a:spAutoFit/>
          </a:bodyPr>
          <a:lstStyle/>
          <a:p>
            <a:r>
              <a:rPr lang="en-US" sz="3200" b="1" dirty="0" smtClean="0">
                <a:solidFill>
                  <a:schemeClr val="bg1"/>
                </a:solidFill>
              </a:rPr>
              <a:t>03</a:t>
            </a:r>
            <a:endParaRPr lang="en-MY" b="1" dirty="0">
              <a:solidFill>
                <a:schemeClr val="bg1"/>
              </a:solidFill>
            </a:endParaRPr>
          </a:p>
        </p:txBody>
      </p:sp>
      <p:sp>
        <p:nvSpPr>
          <p:cNvPr id="36" name="TextBox 35"/>
          <p:cNvSpPr txBox="1"/>
          <p:nvPr/>
        </p:nvSpPr>
        <p:spPr>
          <a:xfrm>
            <a:off x="5029200" y="5206425"/>
            <a:ext cx="601447" cy="584775"/>
          </a:xfrm>
          <a:prstGeom prst="rect">
            <a:avLst/>
          </a:prstGeom>
          <a:noFill/>
        </p:spPr>
        <p:txBody>
          <a:bodyPr wrap="none" rtlCol="0">
            <a:spAutoFit/>
          </a:bodyPr>
          <a:lstStyle/>
          <a:p>
            <a:r>
              <a:rPr lang="en-US" sz="3200" b="1" dirty="0" smtClean="0">
                <a:solidFill>
                  <a:schemeClr val="bg1"/>
                </a:solidFill>
              </a:rPr>
              <a:t>04</a:t>
            </a:r>
            <a:endParaRPr lang="en-MY" b="1" dirty="0">
              <a:solidFill>
                <a:schemeClr val="bg1"/>
              </a:solidFill>
            </a:endParaRPr>
          </a:p>
        </p:txBody>
      </p:sp>
      <p:sp>
        <p:nvSpPr>
          <p:cNvPr id="37" name="TextBox 36"/>
          <p:cNvSpPr txBox="1"/>
          <p:nvPr/>
        </p:nvSpPr>
        <p:spPr>
          <a:xfrm>
            <a:off x="3505200" y="5206425"/>
            <a:ext cx="601447" cy="584775"/>
          </a:xfrm>
          <a:prstGeom prst="rect">
            <a:avLst/>
          </a:prstGeom>
          <a:noFill/>
        </p:spPr>
        <p:txBody>
          <a:bodyPr wrap="none" rtlCol="0">
            <a:spAutoFit/>
          </a:bodyPr>
          <a:lstStyle/>
          <a:p>
            <a:r>
              <a:rPr lang="en-US" sz="3200" b="1" dirty="0" smtClean="0">
                <a:solidFill>
                  <a:schemeClr val="bg1"/>
                </a:solidFill>
              </a:rPr>
              <a:t>02</a:t>
            </a:r>
            <a:endParaRPr lang="en-MY" b="1" dirty="0">
              <a:solidFill>
                <a:schemeClr val="bg1"/>
              </a:solidFill>
            </a:endParaRPr>
          </a:p>
        </p:txBody>
      </p:sp>
      <p:sp>
        <p:nvSpPr>
          <p:cNvPr id="41" name="TextBox 40"/>
          <p:cNvSpPr txBox="1"/>
          <p:nvPr/>
        </p:nvSpPr>
        <p:spPr>
          <a:xfrm>
            <a:off x="191640" y="3197423"/>
            <a:ext cx="341760" cy="276999"/>
          </a:xfrm>
          <a:prstGeom prst="rect">
            <a:avLst/>
          </a:prstGeom>
          <a:noFill/>
        </p:spPr>
        <p:txBody>
          <a:bodyPr wrap="none" rtlCol="0">
            <a:spAutoFit/>
          </a:bodyPr>
          <a:lstStyle/>
          <a:p>
            <a:r>
              <a:rPr lang="en-US" sz="1200" b="1" dirty="0" smtClean="0">
                <a:solidFill>
                  <a:schemeClr val="bg1"/>
                </a:solidFill>
              </a:rPr>
              <a:t>01</a:t>
            </a:r>
            <a:endParaRPr lang="en-MY" sz="1200" b="1" dirty="0">
              <a:solidFill>
                <a:schemeClr val="bg1"/>
              </a:solidFill>
            </a:endParaRPr>
          </a:p>
        </p:txBody>
      </p:sp>
      <p:sp>
        <p:nvSpPr>
          <p:cNvPr id="42" name="Teardrop 41"/>
          <p:cNvSpPr/>
          <p:nvPr/>
        </p:nvSpPr>
        <p:spPr bwMode="auto">
          <a:xfrm rot="8100000">
            <a:off x="233904" y="5039285"/>
            <a:ext cx="258245" cy="258313"/>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solidFill>
                <a:schemeClr val="bg1"/>
              </a:solidFill>
              <a:latin typeface="Lato Light"/>
            </a:endParaRPr>
          </a:p>
        </p:txBody>
      </p:sp>
      <p:sp>
        <p:nvSpPr>
          <p:cNvPr id="43" name="TextBox 42"/>
          <p:cNvSpPr txBox="1"/>
          <p:nvPr/>
        </p:nvSpPr>
        <p:spPr>
          <a:xfrm>
            <a:off x="631141" y="4953000"/>
            <a:ext cx="2721659" cy="430887"/>
          </a:xfrm>
          <a:prstGeom prst="rect">
            <a:avLst/>
          </a:prstGeom>
          <a:noFill/>
        </p:spPr>
        <p:txBody>
          <a:bodyPr wrap="square" lIns="0" rtlCol="0" anchor="ctr">
            <a:spAutoFit/>
          </a:bodyPr>
          <a:lstStyle/>
          <a:p>
            <a:r>
              <a:rPr lang="en-US" sz="2200" b="1" dirty="0" smtClean="0">
                <a:solidFill>
                  <a:srgbClr val="0070C0"/>
                </a:solidFill>
              </a:rPr>
              <a:t>Service Delivery</a:t>
            </a:r>
            <a:endParaRPr lang="en-US" sz="2200" b="1" dirty="0">
              <a:solidFill>
                <a:srgbClr val="0070C0"/>
              </a:solidFill>
            </a:endParaRPr>
          </a:p>
        </p:txBody>
      </p:sp>
      <p:sp>
        <p:nvSpPr>
          <p:cNvPr id="44" name="TextBox 43"/>
          <p:cNvSpPr txBox="1"/>
          <p:nvPr/>
        </p:nvSpPr>
        <p:spPr>
          <a:xfrm>
            <a:off x="631141" y="5410200"/>
            <a:ext cx="2569259" cy="646331"/>
          </a:xfrm>
          <a:prstGeom prst="rect">
            <a:avLst/>
          </a:prstGeom>
          <a:noFill/>
        </p:spPr>
        <p:txBody>
          <a:bodyPr wrap="square" lIns="0" rIns="0" rtlCol="0" anchor="ctr">
            <a:spAutoFit/>
          </a:bodyPr>
          <a:lstStyle/>
          <a:p>
            <a:pPr algn="just"/>
            <a:r>
              <a:rPr lang="en-US" altLang="en-US" sz="1200" dirty="0"/>
              <a:t>System support are provided during office hours (Applicable for minor problems &amp; system modification only) . </a:t>
            </a:r>
          </a:p>
        </p:txBody>
      </p:sp>
      <p:sp>
        <p:nvSpPr>
          <p:cNvPr id="45" name="TextBox 44"/>
          <p:cNvSpPr txBox="1"/>
          <p:nvPr/>
        </p:nvSpPr>
        <p:spPr>
          <a:xfrm>
            <a:off x="191640" y="5026223"/>
            <a:ext cx="341760" cy="276999"/>
          </a:xfrm>
          <a:prstGeom prst="rect">
            <a:avLst/>
          </a:prstGeom>
          <a:noFill/>
        </p:spPr>
        <p:txBody>
          <a:bodyPr wrap="none" rtlCol="0">
            <a:spAutoFit/>
          </a:bodyPr>
          <a:lstStyle/>
          <a:p>
            <a:r>
              <a:rPr lang="en-US" sz="1200" b="1" dirty="0" smtClean="0">
                <a:solidFill>
                  <a:schemeClr val="bg1"/>
                </a:solidFill>
              </a:rPr>
              <a:t>02</a:t>
            </a:r>
            <a:endParaRPr lang="en-MY" sz="1200" b="1" dirty="0">
              <a:solidFill>
                <a:schemeClr val="bg1"/>
              </a:solidFill>
            </a:endParaRPr>
          </a:p>
        </p:txBody>
      </p:sp>
      <p:sp>
        <p:nvSpPr>
          <p:cNvPr id="46" name="Teardrop 45"/>
          <p:cNvSpPr/>
          <p:nvPr/>
        </p:nvSpPr>
        <p:spPr bwMode="auto">
          <a:xfrm rot="8100000">
            <a:off x="5997109" y="3210485"/>
            <a:ext cx="258245" cy="258313"/>
          </a:xfrm>
          <a:prstGeom prst="teardrop">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latin typeface="Lato Light"/>
            </a:endParaRPr>
          </a:p>
        </p:txBody>
      </p:sp>
      <p:sp>
        <p:nvSpPr>
          <p:cNvPr id="47" name="TextBox 46"/>
          <p:cNvSpPr txBox="1"/>
          <p:nvPr/>
        </p:nvSpPr>
        <p:spPr>
          <a:xfrm>
            <a:off x="6394346" y="3124200"/>
            <a:ext cx="2721659" cy="430887"/>
          </a:xfrm>
          <a:prstGeom prst="rect">
            <a:avLst/>
          </a:prstGeom>
          <a:noFill/>
        </p:spPr>
        <p:txBody>
          <a:bodyPr wrap="square" lIns="0" rtlCol="0" anchor="ctr">
            <a:spAutoFit/>
          </a:bodyPr>
          <a:lstStyle/>
          <a:p>
            <a:r>
              <a:rPr lang="en-US" sz="2200" b="1" dirty="0" smtClean="0">
                <a:solidFill>
                  <a:schemeClr val="accent1"/>
                </a:solidFill>
              </a:rPr>
              <a:t>Service Presentation</a:t>
            </a:r>
            <a:endParaRPr lang="en-US" sz="2200" b="1" dirty="0">
              <a:solidFill>
                <a:schemeClr val="accent1"/>
              </a:solidFill>
            </a:endParaRPr>
          </a:p>
        </p:txBody>
      </p:sp>
      <p:sp>
        <p:nvSpPr>
          <p:cNvPr id="48" name="TextBox 47"/>
          <p:cNvSpPr txBox="1"/>
          <p:nvPr/>
        </p:nvSpPr>
        <p:spPr>
          <a:xfrm>
            <a:off x="6422341" y="3429000"/>
            <a:ext cx="2569259" cy="1200329"/>
          </a:xfrm>
          <a:prstGeom prst="rect">
            <a:avLst/>
          </a:prstGeom>
          <a:noFill/>
        </p:spPr>
        <p:txBody>
          <a:bodyPr wrap="square" lIns="0" rIns="0" rtlCol="0" anchor="ctr">
            <a:spAutoFit/>
          </a:bodyPr>
          <a:lstStyle/>
          <a:p>
            <a:pPr algn="just"/>
            <a:r>
              <a:rPr lang="en-US" altLang="en-US" sz="1200" dirty="0"/>
              <a:t>All the global best practice sites solicit participant feed back through comments or feedback sections. This constant check from the end users helps learning &amp; job matching system to improve the services they are providing continuously. </a:t>
            </a:r>
          </a:p>
        </p:txBody>
      </p:sp>
      <p:sp>
        <p:nvSpPr>
          <p:cNvPr id="49" name="TextBox 48"/>
          <p:cNvSpPr txBox="1"/>
          <p:nvPr/>
        </p:nvSpPr>
        <p:spPr>
          <a:xfrm>
            <a:off x="5954845" y="3197423"/>
            <a:ext cx="341760" cy="276999"/>
          </a:xfrm>
          <a:prstGeom prst="rect">
            <a:avLst/>
          </a:prstGeom>
          <a:solidFill>
            <a:srgbClr val="0070C0"/>
          </a:solidFill>
        </p:spPr>
        <p:txBody>
          <a:bodyPr wrap="none" rtlCol="0">
            <a:spAutoFit/>
          </a:bodyPr>
          <a:lstStyle/>
          <a:p>
            <a:r>
              <a:rPr lang="en-US" sz="1200" b="1" dirty="0" smtClean="0">
                <a:solidFill>
                  <a:schemeClr val="bg1"/>
                </a:solidFill>
              </a:rPr>
              <a:t>03</a:t>
            </a:r>
            <a:endParaRPr lang="en-MY" sz="1200" b="1" dirty="0">
              <a:solidFill>
                <a:schemeClr val="bg1"/>
              </a:solidFill>
            </a:endParaRPr>
          </a:p>
        </p:txBody>
      </p:sp>
      <p:sp>
        <p:nvSpPr>
          <p:cNvPr id="50" name="Teardrop 49"/>
          <p:cNvSpPr/>
          <p:nvPr/>
        </p:nvSpPr>
        <p:spPr bwMode="auto">
          <a:xfrm rot="8100000">
            <a:off x="5997109" y="5039285"/>
            <a:ext cx="258245" cy="258313"/>
          </a:xfrm>
          <a:prstGeom prst="teardrop">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1828434" rtl="0" eaLnBrk="1" latinLnBrk="0" hangingPunct="1">
              <a:defRPr sz="3600" kern="1200">
                <a:solidFill>
                  <a:schemeClr val="lt1"/>
                </a:solidFill>
                <a:latin typeface="+mn-lt"/>
                <a:ea typeface="+mn-ea"/>
                <a:cs typeface="+mn-cs"/>
              </a:defRPr>
            </a:lvl1pPr>
            <a:lvl2pPr marL="914217" algn="l" defTabSz="1828434" rtl="0" eaLnBrk="1" latinLnBrk="0" hangingPunct="1">
              <a:defRPr sz="3600" kern="1200">
                <a:solidFill>
                  <a:schemeClr val="lt1"/>
                </a:solidFill>
                <a:latin typeface="+mn-lt"/>
                <a:ea typeface="+mn-ea"/>
                <a:cs typeface="+mn-cs"/>
              </a:defRPr>
            </a:lvl2pPr>
            <a:lvl3pPr marL="1828434" algn="l" defTabSz="1828434" rtl="0" eaLnBrk="1" latinLnBrk="0" hangingPunct="1">
              <a:defRPr sz="3600" kern="1200">
                <a:solidFill>
                  <a:schemeClr val="lt1"/>
                </a:solidFill>
                <a:latin typeface="+mn-lt"/>
                <a:ea typeface="+mn-ea"/>
                <a:cs typeface="+mn-cs"/>
              </a:defRPr>
            </a:lvl3pPr>
            <a:lvl4pPr marL="2742651" algn="l" defTabSz="1828434" rtl="0" eaLnBrk="1" latinLnBrk="0" hangingPunct="1">
              <a:defRPr sz="3600" kern="1200">
                <a:solidFill>
                  <a:schemeClr val="lt1"/>
                </a:solidFill>
                <a:latin typeface="+mn-lt"/>
                <a:ea typeface="+mn-ea"/>
                <a:cs typeface="+mn-cs"/>
              </a:defRPr>
            </a:lvl4pPr>
            <a:lvl5pPr marL="3656868" algn="l" defTabSz="1828434" rtl="0" eaLnBrk="1" latinLnBrk="0" hangingPunct="1">
              <a:defRPr sz="3600" kern="1200">
                <a:solidFill>
                  <a:schemeClr val="lt1"/>
                </a:solidFill>
                <a:latin typeface="+mn-lt"/>
                <a:ea typeface="+mn-ea"/>
                <a:cs typeface="+mn-cs"/>
              </a:defRPr>
            </a:lvl5pPr>
            <a:lvl6pPr marL="4571086" algn="l" defTabSz="1828434" rtl="0" eaLnBrk="1" latinLnBrk="0" hangingPunct="1">
              <a:defRPr sz="3600" kern="1200">
                <a:solidFill>
                  <a:schemeClr val="lt1"/>
                </a:solidFill>
                <a:latin typeface="+mn-lt"/>
                <a:ea typeface="+mn-ea"/>
                <a:cs typeface="+mn-cs"/>
              </a:defRPr>
            </a:lvl6pPr>
            <a:lvl7pPr marL="5485303" algn="l" defTabSz="1828434" rtl="0" eaLnBrk="1" latinLnBrk="0" hangingPunct="1">
              <a:defRPr sz="3600" kern="1200">
                <a:solidFill>
                  <a:schemeClr val="lt1"/>
                </a:solidFill>
                <a:latin typeface="+mn-lt"/>
                <a:ea typeface="+mn-ea"/>
                <a:cs typeface="+mn-cs"/>
              </a:defRPr>
            </a:lvl7pPr>
            <a:lvl8pPr marL="6399520" algn="l" defTabSz="1828434" rtl="0" eaLnBrk="1" latinLnBrk="0" hangingPunct="1">
              <a:defRPr sz="3600" kern="1200">
                <a:solidFill>
                  <a:schemeClr val="lt1"/>
                </a:solidFill>
                <a:latin typeface="+mn-lt"/>
                <a:ea typeface="+mn-ea"/>
                <a:cs typeface="+mn-cs"/>
              </a:defRPr>
            </a:lvl8pPr>
            <a:lvl9pPr marL="7313737" algn="l" defTabSz="1828434" rtl="0" eaLnBrk="1" latinLnBrk="0" hangingPunct="1">
              <a:defRPr sz="3600" kern="1200">
                <a:solidFill>
                  <a:schemeClr val="lt1"/>
                </a:solidFill>
                <a:latin typeface="+mn-lt"/>
                <a:ea typeface="+mn-ea"/>
                <a:cs typeface="+mn-cs"/>
              </a:defRPr>
            </a:lvl9pPr>
          </a:lstStyle>
          <a:p>
            <a:pPr algn="ctr">
              <a:defRPr/>
            </a:pPr>
            <a:endParaRPr lang="en-US" sz="1800" dirty="0">
              <a:solidFill>
                <a:schemeClr val="bg1"/>
              </a:solidFill>
              <a:latin typeface="Lato Light"/>
            </a:endParaRPr>
          </a:p>
        </p:txBody>
      </p:sp>
      <p:sp>
        <p:nvSpPr>
          <p:cNvPr id="51" name="TextBox 50"/>
          <p:cNvSpPr txBox="1"/>
          <p:nvPr/>
        </p:nvSpPr>
        <p:spPr>
          <a:xfrm>
            <a:off x="6394346" y="4953000"/>
            <a:ext cx="2721659" cy="430887"/>
          </a:xfrm>
          <a:prstGeom prst="rect">
            <a:avLst/>
          </a:prstGeom>
          <a:noFill/>
        </p:spPr>
        <p:txBody>
          <a:bodyPr wrap="square" lIns="0" rtlCol="0" anchor="ctr">
            <a:spAutoFit/>
          </a:bodyPr>
          <a:lstStyle/>
          <a:p>
            <a:r>
              <a:rPr lang="en-US" sz="2200" b="1" dirty="0" smtClean="0">
                <a:solidFill>
                  <a:srgbClr val="FF9900"/>
                </a:solidFill>
              </a:rPr>
              <a:t>Service Assistance</a:t>
            </a:r>
            <a:endParaRPr lang="en-US" sz="2200" b="1" dirty="0">
              <a:solidFill>
                <a:srgbClr val="FF9900"/>
              </a:solidFill>
            </a:endParaRPr>
          </a:p>
        </p:txBody>
      </p:sp>
      <p:sp>
        <p:nvSpPr>
          <p:cNvPr id="52" name="TextBox 51"/>
          <p:cNvSpPr txBox="1"/>
          <p:nvPr/>
        </p:nvSpPr>
        <p:spPr>
          <a:xfrm>
            <a:off x="6394346" y="5308937"/>
            <a:ext cx="2569259" cy="1015663"/>
          </a:xfrm>
          <a:prstGeom prst="rect">
            <a:avLst/>
          </a:prstGeom>
          <a:noFill/>
        </p:spPr>
        <p:txBody>
          <a:bodyPr wrap="square" lIns="0" rIns="0" rtlCol="0" anchor="ctr">
            <a:spAutoFit/>
          </a:bodyPr>
          <a:lstStyle/>
          <a:p>
            <a:pPr algn="just"/>
            <a:r>
              <a:rPr lang="en-US" altLang="en-US" sz="1200" dirty="0"/>
              <a:t>Simple UI Design and Ease of Navigation. A consistent look and feel would reduce the time user need to familiarize themselves with a system’s functionalities.</a:t>
            </a:r>
          </a:p>
        </p:txBody>
      </p:sp>
      <p:sp>
        <p:nvSpPr>
          <p:cNvPr id="53" name="TextBox 52"/>
          <p:cNvSpPr txBox="1"/>
          <p:nvPr/>
        </p:nvSpPr>
        <p:spPr>
          <a:xfrm>
            <a:off x="5954845" y="5026223"/>
            <a:ext cx="341760" cy="276999"/>
          </a:xfrm>
          <a:prstGeom prst="rect">
            <a:avLst/>
          </a:prstGeom>
          <a:solidFill>
            <a:srgbClr val="FF9900"/>
          </a:solidFill>
        </p:spPr>
        <p:txBody>
          <a:bodyPr wrap="none" rtlCol="0">
            <a:spAutoFit/>
          </a:bodyPr>
          <a:lstStyle/>
          <a:p>
            <a:r>
              <a:rPr lang="en-US" sz="1200" b="1" dirty="0" smtClean="0">
                <a:solidFill>
                  <a:schemeClr val="bg1"/>
                </a:solidFill>
              </a:rPr>
              <a:t>04</a:t>
            </a:r>
            <a:endParaRPr lang="en-MY" sz="1200" b="1" dirty="0">
              <a:solidFill>
                <a:schemeClr val="bg1"/>
              </a:solidFill>
            </a:endParaRPr>
          </a:p>
        </p:txBody>
      </p:sp>
      <p:sp>
        <p:nvSpPr>
          <p:cNvPr id="54" name="TextBox 97"/>
          <p:cNvSpPr txBox="1">
            <a:spLocks noChangeArrowheads="1"/>
          </p:cNvSpPr>
          <p:nvPr/>
        </p:nvSpPr>
        <p:spPr bwMode="auto">
          <a:xfrm>
            <a:off x="457199" y="1369874"/>
            <a:ext cx="850640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 typeface="Wingdings" pitchFamily="2" charset="2"/>
              <a:buChar char="§"/>
            </a:pPr>
            <a:r>
              <a:rPr lang="en-US" altLang="en-US" sz="1800" dirty="0" smtClean="0"/>
              <a:t>In </a:t>
            </a:r>
            <a:r>
              <a:rPr lang="en-US" altLang="en-US" sz="1800" dirty="0"/>
              <a:t>the development </a:t>
            </a:r>
            <a:r>
              <a:rPr lang="en-US" altLang="en-US" sz="1800" dirty="0" smtClean="0"/>
              <a:t>process of learning &amp; job matching platform , we </a:t>
            </a:r>
            <a:r>
              <a:rPr lang="en-US" altLang="en-US" sz="1800" dirty="0"/>
              <a:t>will emphasize on best practice  to ensure the service delivery </a:t>
            </a:r>
            <a:r>
              <a:rPr lang="en-US" altLang="en-US" sz="1800" dirty="0" smtClean="0"/>
              <a:t>would not compromised the KKMM, SKMM and PI1M standards </a:t>
            </a:r>
            <a:r>
              <a:rPr lang="en-US" altLang="en-US" sz="1800" dirty="0"/>
              <a:t>and expectation. </a:t>
            </a:r>
            <a:endParaRPr lang="en-US" altLang="en-US" sz="1800" dirty="0" smtClean="0"/>
          </a:p>
          <a:p>
            <a:pPr algn="just" eaLnBrk="1" hangingPunct="1">
              <a:spcBef>
                <a:spcPct val="0"/>
              </a:spcBef>
              <a:buFont typeface="Wingdings" pitchFamily="2" charset="2"/>
              <a:buChar char="§"/>
            </a:pPr>
            <a:r>
              <a:rPr lang="en-US" altLang="en-US" sz="1800" dirty="0" smtClean="0"/>
              <a:t>We also will ensure that the operation of learning &amp; matching platform will give a better experience for PI1M participant in term of functional, Content, Technical, Business, Usability and Responsiveness. </a:t>
            </a:r>
            <a:endParaRPr lang="en-US" altLang="en-US" sz="1800" dirty="0"/>
          </a:p>
        </p:txBody>
      </p:sp>
      <p:pic>
        <p:nvPicPr>
          <p:cNvPr id="55" name="Picture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7504" y="4019179"/>
            <a:ext cx="985975" cy="392860"/>
          </a:xfrm>
          <a:prstGeom prst="rect">
            <a:avLst/>
          </a:prstGeom>
        </p:spPr>
      </p:pic>
      <p:pic>
        <p:nvPicPr>
          <p:cNvPr id="56" name="Picture 5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3826" y="4534275"/>
            <a:ext cx="1286633" cy="491948"/>
          </a:xfrm>
          <a:prstGeom prst="rect">
            <a:avLst/>
          </a:prstGeom>
        </p:spPr>
      </p:pic>
    </p:spTree>
    <p:extLst>
      <p:ext uri="{BB962C8B-B14F-4D97-AF65-F5344CB8AC3E}">
        <p14:creationId xmlns:p14="http://schemas.microsoft.com/office/powerpoint/2010/main" val="3148541282"/>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WEB INTERFACE</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1755940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directorate</a:t>
            </a:r>
            <a:endParaRPr lang="en-MY" sz="2000" dirty="0">
              <a:solidFill>
                <a:schemeClr val="tx1"/>
              </a:solidFill>
              <a:latin typeface="Arial Black"/>
            </a:endParaRPr>
          </a:p>
        </p:txBody>
      </p:sp>
      <p:sp>
        <p:nvSpPr>
          <p:cNvPr id="20" name="Content Placeholder 2"/>
          <p:cNvSpPr>
            <a:spLocks noGrp="1"/>
          </p:cNvSpPr>
          <p:nvPr>
            <p:ph idx="1"/>
          </p:nvPr>
        </p:nvSpPr>
        <p:spPr>
          <a:xfrm>
            <a:off x="304800" y="1371600"/>
            <a:ext cx="8534400" cy="1524000"/>
          </a:xfrm>
        </p:spPr>
        <p:txBody>
          <a:bodyPr>
            <a:noAutofit/>
          </a:bodyPr>
          <a:lstStyle/>
          <a:p>
            <a:pPr marL="0" lvl="0" indent="0" algn="just">
              <a:buNone/>
            </a:pPr>
            <a:r>
              <a:rPr lang="en-US" sz="1600" dirty="0" smtClean="0"/>
              <a:t>FR </a:t>
            </a:r>
            <a:r>
              <a:rPr lang="en-US" sz="1600" dirty="0" err="1" smtClean="0"/>
              <a:t>Mutiara</a:t>
            </a:r>
            <a:r>
              <a:rPr lang="en-US" sz="1600" dirty="0" smtClean="0"/>
              <a:t> </a:t>
            </a:r>
            <a:r>
              <a:rPr lang="en-US" sz="1600" dirty="0"/>
              <a:t>is an established information &amp; technology consultation company with a mission to </a:t>
            </a:r>
            <a:r>
              <a:rPr lang="en-US" sz="1600" dirty="0" smtClean="0"/>
              <a:t>be the </a:t>
            </a:r>
            <a:r>
              <a:rPr lang="en-US" sz="1600" dirty="0"/>
              <a:t>preferred project management consultant and to become one of the premier player in Malaysia business landscape which provide consultancy services and solutions to different organizations across Malaysia, creating value for clients by leveraging industry knowledge and service offering expertise with an insight into and access to all the emerging technologies.</a:t>
            </a:r>
            <a:endParaRPr lang="en-MY" sz="1600" dirty="0"/>
          </a:p>
        </p:txBody>
      </p:sp>
      <p:sp>
        <p:nvSpPr>
          <p:cNvPr id="14" name="Rectangle 13"/>
          <p:cNvSpPr/>
          <p:nvPr/>
        </p:nvSpPr>
        <p:spPr>
          <a:xfrm>
            <a:off x="6958121" y="2895600"/>
            <a:ext cx="1804879" cy="3117669"/>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15" name="Rectangle 14"/>
          <p:cNvSpPr/>
          <p:nvPr/>
        </p:nvSpPr>
        <p:spPr>
          <a:xfrm>
            <a:off x="6958121" y="3027827"/>
            <a:ext cx="1804879" cy="2985443"/>
          </a:xfrm>
          <a:prstGeom prst="rect">
            <a:avLst/>
          </a:prstGeom>
        </p:spPr>
        <p:txBody>
          <a:bodyPr wrap="square" lIns="182889" tIns="91445" rIns="182889" bIns="91445">
            <a:spAutoFit/>
          </a:bodyPr>
          <a:lstStyle/>
          <a:p>
            <a:pPr algn="ctr"/>
            <a:r>
              <a:rPr lang="en-US" sz="1400" b="1" dirty="0" smtClean="0">
                <a:solidFill>
                  <a:schemeClr val="bg1"/>
                </a:solidFill>
                <a:latin typeface="+mj-lt"/>
                <a:ea typeface="Open Sans" panose="020B0606030504020204" pitchFamily="34" charset="0"/>
                <a:cs typeface="Open Sans" panose="020B0606030504020204" pitchFamily="34" charset="0"/>
              </a:rPr>
              <a:t>Company Vision</a:t>
            </a:r>
          </a:p>
          <a:p>
            <a:pPr algn="ctr"/>
            <a:r>
              <a:rPr lang="en-US" sz="1400" dirty="0" smtClean="0">
                <a:solidFill>
                  <a:schemeClr val="bg1"/>
                </a:solidFill>
                <a:latin typeface="+mj-lt"/>
                <a:ea typeface="Open Sans Light"/>
                <a:cs typeface="Open Sans Light"/>
              </a:rPr>
              <a:t>“Setting standards utilizing best available solutions”</a:t>
            </a:r>
          </a:p>
          <a:p>
            <a:pPr algn="ctr"/>
            <a:endParaRPr lang="en-US" sz="1400" dirty="0" smtClean="0">
              <a:solidFill>
                <a:schemeClr val="bg1"/>
              </a:solidFill>
              <a:latin typeface="+mj-lt"/>
              <a:ea typeface="Open Sans Light"/>
              <a:cs typeface="Open Sans Light"/>
            </a:endParaRPr>
          </a:p>
          <a:p>
            <a:pPr algn="ctr"/>
            <a:r>
              <a:rPr lang="en-US" sz="1400" b="1" dirty="0" smtClean="0">
                <a:solidFill>
                  <a:schemeClr val="bg1"/>
                </a:solidFill>
                <a:latin typeface="+mj-lt"/>
                <a:ea typeface="Open Sans" panose="020B0606030504020204" pitchFamily="34" charset="0"/>
                <a:cs typeface="Open Sans" panose="020B0606030504020204" pitchFamily="34" charset="0"/>
              </a:rPr>
              <a:t>Mission Statement</a:t>
            </a:r>
            <a:endParaRPr lang="en-US" sz="1400" b="1" dirty="0">
              <a:solidFill>
                <a:schemeClr val="bg1"/>
              </a:solidFill>
              <a:latin typeface="+mj-lt"/>
              <a:ea typeface="Open Sans" panose="020B0606030504020204" pitchFamily="34" charset="0"/>
              <a:cs typeface="Open Sans" panose="020B0606030504020204" pitchFamily="34" charset="0"/>
            </a:endParaRPr>
          </a:p>
          <a:p>
            <a:pPr algn="ctr"/>
            <a:r>
              <a:rPr lang="en-US" sz="1400" dirty="0" smtClean="0">
                <a:solidFill>
                  <a:schemeClr val="bg1"/>
                </a:solidFill>
                <a:latin typeface="+mj-lt"/>
                <a:ea typeface="Open Sans Light"/>
                <a:cs typeface="Open Sans Light"/>
              </a:rPr>
              <a:t>“Committed to excellence in providing innovative and reliable Information Technology services”</a:t>
            </a:r>
            <a:endParaRPr lang="en-US" sz="1400" dirty="0">
              <a:solidFill>
                <a:schemeClr val="bg1"/>
              </a:solidFill>
              <a:latin typeface="+mj-lt"/>
              <a:ea typeface="Open Sans Light"/>
              <a:cs typeface="Open Sans Light"/>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2797" y="2667000"/>
            <a:ext cx="3355003" cy="3506841"/>
          </a:xfrm>
          <a:prstGeom prst="rect">
            <a:avLst/>
          </a:prstGeom>
        </p:spPr>
      </p:pic>
    </p:spTree>
    <p:extLst>
      <p:ext uri="{BB962C8B-B14F-4D97-AF65-F5344CB8AC3E}">
        <p14:creationId xmlns:p14="http://schemas.microsoft.com/office/powerpoint/2010/main" val="764110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User interface</a:t>
            </a:r>
            <a:endParaRPr lang="en-MY" sz="2000" dirty="0">
              <a:solidFill>
                <a:schemeClr val="tx1"/>
              </a:solidFill>
              <a:latin typeface="Arial Black"/>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36" y="1252538"/>
            <a:ext cx="8752764" cy="4292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a:spLocks noChangeArrowheads="1"/>
          </p:cNvSpPr>
          <p:nvPr/>
        </p:nvSpPr>
        <p:spPr bwMode="auto">
          <a:xfrm>
            <a:off x="162636" y="5545007"/>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a:t>
            </a:r>
            <a:r>
              <a:rPr lang="en-US" altLang="en-US" sz="1400" dirty="0" smtClean="0"/>
              <a:t>2.0 </a:t>
            </a:r>
            <a:r>
              <a:rPr lang="en-US" altLang="en-US" sz="1400" dirty="0"/>
              <a:t>I</a:t>
            </a:r>
            <a:r>
              <a:rPr lang="en-US" altLang="en-US" sz="1400" dirty="0" smtClean="0"/>
              <a:t>llustrate </a:t>
            </a:r>
            <a:r>
              <a:rPr lang="en-US" altLang="en-US" sz="1400" dirty="0"/>
              <a:t>T</a:t>
            </a:r>
            <a:r>
              <a:rPr lang="en-US" altLang="en-US" sz="1400" dirty="0" smtClean="0"/>
              <a:t>he Main Page of SPS e=Learning &amp; Job Matching Platform.</a:t>
            </a:r>
            <a:endParaRPr lang="en-MY" altLang="en-US" sz="1600" dirty="0"/>
          </a:p>
        </p:txBody>
      </p:sp>
    </p:spTree>
    <p:extLst>
      <p:ext uri="{BB962C8B-B14F-4D97-AF65-F5344CB8AC3E}">
        <p14:creationId xmlns:p14="http://schemas.microsoft.com/office/powerpoint/2010/main" val="2938375516"/>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Registration page</a:t>
            </a:r>
            <a:endParaRPr lang="en-MY" sz="2000" dirty="0">
              <a:solidFill>
                <a:schemeClr val="tx1"/>
              </a:solidFill>
              <a:latin typeface="Arial Black"/>
            </a:endParaRPr>
          </a:p>
        </p:txBody>
      </p:sp>
      <p:sp>
        <p:nvSpPr>
          <p:cNvPr id="6" name="TextBox 5"/>
          <p:cNvSpPr txBox="1">
            <a:spLocks noChangeArrowheads="1"/>
          </p:cNvSpPr>
          <p:nvPr/>
        </p:nvSpPr>
        <p:spPr bwMode="auto">
          <a:xfrm>
            <a:off x="76200" y="556260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a:t>
            </a:r>
            <a:r>
              <a:rPr lang="en-US" altLang="en-US" sz="1400" dirty="0" smtClean="0"/>
              <a:t>3.0 Illustrate The SPS Training Registration Form.</a:t>
            </a:r>
            <a:endParaRPr lang="en-MY" altLang="en-US"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37" y="1252540"/>
            <a:ext cx="8752763" cy="429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4066041"/>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Employer registration page</a:t>
            </a:r>
            <a:endParaRPr lang="en-MY" sz="2000" dirty="0">
              <a:solidFill>
                <a:schemeClr val="tx1"/>
              </a:solidFill>
              <a:latin typeface="Arial Black"/>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37" y="1252540"/>
            <a:ext cx="8752763" cy="42924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a:spLocks noChangeArrowheads="1"/>
          </p:cNvSpPr>
          <p:nvPr/>
        </p:nvSpPr>
        <p:spPr bwMode="auto">
          <a:xfrm>
            <a:off x="162636" y="556260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a:t>
            </a:r>
            <a:r>
              <a:rPr lang="en-US" altLang="en-US" sz="1400" dirty="0" smtClean="0"/>
              <a:t>4.0 </a:t>
            </a:r>
            <a:r>
              <a:rPr lang="en-US" altLang="en-US" sz="1400" dirty="0"/>
              <a:t>I</a:t>
            </a:r>
            <a:r>
              <a:rPr lang="en-US" altLang="en-US" sz="1400" dirty="0" smtClean="0"/>
              <a:t>llustrate The Employer Registration Page.</a:t>
            </a:r>
            <a:endParaRPr lang="en-MY" altLang="en-US" sz="1600" dirty="0"/>
          </a:p>
        </p:txBody>
      </p:sp>
    </p:spTree>
    <p:extLst>
      <p:ext uri="{BB962C8B-B14F-4D97-AF65-F5344CB8AC3E}">
        <p14:creationId xmlns:p14="http://schemas.microsoft.com/office/powerpoint/2010/main" val="4121186211"/>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E-Learning page</a:t>
            </a:r>
            <a:endParaRPr lang="en-MY" sz="2000" dirty="0">
              <a:solidFill>
                <a:schemeClr val="tx1"/>
              </a:solidFill>
              <a:latin typeface="Arial Black"/>
            </a:endParaRPr>
          </a:p>
        </p:txBody>
      </p:sp>
      <p:grpSp>
        <p:nvGrpSpPr>
          <p:cNvPr id="3" name="Group 2"/>
          <p:cNvGrpSpPr/>
          <p:nvPr/>
        </p:nvGrpSpPr>
        <p:grpSpPr>
          <a:xfrm>
            <a:off x="195263" y="1285874"/>
            <a:ext cx="8753475" cy="4886325"/>
            <a:chOff x="195263" y="1285874"/>
            <a:chExt cx="8753475" cy="4886325"/>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263" y="1285874"/>
              <a:ext cx="8753475"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69" y="2263356"/>
              <a:ext cx="3490061" cy="1013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470" y="3352800"/>
              <a:ext cx="349006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470" y="4454925"/>
              <a:ext cx="3490059" cy="103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2273910"/>
              <a:ext cx="3490062" cy="992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4800" y="3407270"/>
              <a:ext cx="3490062" cy="1012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4486199"/>
              <a:ext cx="3490062" cy="100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31123" y="1828800"/>
              <a:ext cx="1654877" cy="369332"/>
            </a:xfrm>
            <a:prstGeom prst="rect">
              <a:avLst/>
            </a:prstGeom>
            <a:noFill/>
          </p:spPr>
          <p:txBody>
            <a:bodyPr wrap="none" rtlCol="0">
              <a:spAutoFit/>
            </a:bodyPr>
            <a:lstStyle/>
            <a:p>
              <a:r>
                <a:rPr lang="en-US" dirty="0" smtClean="0"/>
                <a:t>E-</a:t>
              </a:r>
              <a:r>
                <a:rPr lang="en-US" dirty="0" err="1" smtClean="0"/>
                <a:t>Pembelajaran</a:t>
              </a:r>
              <a:endParaRPr lang="en-MY" dirty="0"/>
            </a:p>
          </p:txBody>
        </p:sp>
      </p:grpSp>
      <p:sp>
        <p:nvSpPr>
          <p:cNvPr id="16" name="TextBox 15"/>
          <p:cNvSpPr txBox="1">
            <a:spLocks noChangeArrowheads="1"/>
          </p:cNvSpPr>
          <p:nvPr/>
        </p:nvSpPr>
        <p:spPr bwMode="auto">
          <a:xfrm>
            <a:off x="181189" y="583144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smtClean="0"/>
              <a:t>Diagram4.0 </a:t>
            </a:r>
            <a:r>
              <a:rPr lang="en-US" altLang="en-US" sz="1400" dirty="0"/>
              <a:t>illustrate the </a:t>
            </a:r>
            <a:r>
              <a:rPr lang="en-US" altLang="en-US" sz="1400" dirty="0" smtClean="0"/>
              <a:t>SPS E-Learning Knowledge Sharing Page.</a:t>
            </a:r>
            <a:endParaRPr lang="en-MY" altLang="en-US" sz="1600" dirty="0"/>
          </a:p>
        </p:txBody>
      </p:sp>
    </p:spTree>
    <p:extLst>
      <p:ext uri="{BB962C8B-B14F-4D97-AF65-F5344CB8AC3E}">
        <p14:creationId xmlns:p14="http://schemas.microsoft.com/office/powerpoint/2010/main" val="3395292797"/>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Job vacant page</a:t>
            </a:r>
            <a:endParaRPr lang="en-MY" sz="2000" dirty="0">
              <a:solidFill>
                <a:schemeClr val="tx1"/>
              </a:solidFill>
              <a:latin typeface="Arial Black"/>
            </a:endParaRPr>
          </a:p>
        </p:txBody>
      </p:sp>
      <p:sp>
        <p:nvSpPr>
          <p:cNvPr id="5" name="TextBox 4"/>
          <p:cNvSpPr txBox="1">
            <a:spLocks noChangeArrowheads="1"/>
          </p:cNvSpPr>
          <p:nvPr/>
        </p:nvSpPr>
        <p:spPr bwMode="auto">
          <a:xfrm>
            <a:off x="162636" y="5545007"/>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a:t>
            </a:r>
            <a:r>
              <a:rPr lang="en-US" altLang="en-US" sz="1400" dirty="0" smtClean="0"/>
              <a:t>2.0 </a:t>
            </a:r>
            <a:r>
              <a:rPr lang="en-US" altLang="en-US" sz="1400" dirty="0"/>
              <a:t>illustrate the </a:t>
            </a:r>
            <a:r>
              <a:rPr lang="en-US" altLang="en-US" sz="1400" dirty="0" smtClean="0"/>
              <a:t>main page of Learning &amp; Job Matching Platform</a:t>
            </a:r>
            <a:endParaRPr lang="en-MY" altLang="en-US"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35" y="1252539"/>
            <a:ext cx="8752765" cy="4600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a:spLocks noChangeArrowheads="1"/>
          </p:cNvSpPr>
          <p:nvPr/>
        </p:nvSpPr>
        <p:spPr bwMode="auto">
          <a:xfrm>
            <a:off x="76200" y="541020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5</a:t>
            </a:r>
            <a:r>
              <a:rPr lang="en-US" altLang="en-US" sz="1400" dirty="0" smtClean="0"/>
              <a:t>.0 Illustrate The Latest Job Offering Page.</a:t>
            </a:r>
            <a:endParaRPr lang="en-MY" altLang="en-US" sz="1600" dirty="0"/>
          </a:p>
        </p:txBody>
      </p:sp>
    </p:spTree>
    <p:extLst>
      <p:ext uri="{BB962C8B-B14F-4D97-AF65-F5344CB8AC3E}">
        <p14:creationId xmlns:p14="http://schemas.microsoft.com/office/powerpoint/2010/main" val="2367331707"/>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Job Details page</a:t>
            </a:r>
            <a:endParaRPr lang="en-MY" sz="2000" dirty="0">
              <a:solidFill>
                <a:schemeClr val="tx1"/>
              </a:solidFill>
              <a:latin typeface="Arial Black"/>
            </a:endParaRPr>
          </a:p>
        </p:txBody>
      </p:sp>
      <p:sp>
        <p:nvSpPr>
          <p:cNvPr id="6" name="TextBox 5"/>
          <p:cNvSpPr txBox="1">
            <a:spLocks noChangeArrowheads="1"/>
          </p:cNvSpPr>
          <p:nvPr/>
        </p:nvSpPr>
        <p:spPr bwMode="auto">
          <a:xfrm>
            <a:off x="76200" y="556260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a:t>
            </a:r>
            <a:r>
              <a:rPr lang="en-US" altLang="en-US" sz="1400" dirty="0" smtClean="0"/>
              <a:t>6.0 </a:t>
            </a:r>
            <a:r>
              <a:rPr lang="en-US" altLang="en-US" sz="1400" dirty="0"/>
              <a:t>I</a:t>
            </a:r>
            <a:r>
              <a:rPr lang="en-US" altLang="en-US" sz="1400" dirty="0" smtClean="0"/>
              <a:t>llustrate The Details Of New Job Posting By Employer.</a:t>
            </a:r>
            <a:endParaRPr lang="en-MY" altLang="en-US" sz="1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37" y="1252540"/>
            <a:ext cx="8752763" cy="429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277712"/>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Business Intelligent dashboard</a:t>
            </a:r>
            <a:endParaRPr lang="en-MY" sz="2000" dirty="0">
              <a:solidFill>
                <a:schemeClr val="tx1"/>
              </a:solidFill>
              <a:latin typeface="Arial Black"/>
            </a:endParaRPr>
          </a:p>
        </p:txBody>
      </p:sp>
      <p:sp>
        <p:nvSpPr>
          <p:cNvPr id="6" name="TextBox 5"/>
          <p:cNvSpPr txBox="1">
            <a:spLocks noChangeArrowheads="1"/>
          </p:cNvSpPr>
          <p:nvPr/>
        </p:nvSpPr>
        <p:spPr bwMode="auto">
          <a:xfrm>
            <a:off x="76200" y="5562600"/>
            <a:ext cx="87527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400" dirty="0"/>
              <a:t>Diagram 7</a:t>
            </a:r>
            <a:r>
              <a:rPr lang="en-US" altLang="en-US" sz="1400" dirty="0" smtClean="0"/>
              <a:t>.0 Illustrate The SPS e-Learning &amp; Job Matching Business Intelligent Dashboard Page.</a:t>
            </a:r>
            <a:endParaRPr lang="en-MY" altLang="en-US" sz="16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37" y="1252541"/>
            <a:ext cx="8752763" cy="4292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1341193"/>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SPS EXTENSIVE SUPPORT</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 name="TextBox 1"/>
          <p:cNvSpPr txBox="1"/>
          <p:nvPr/>
        </p:nvSpPr>
        <p:spPr>
          <a:xfrm>
            <a:off x="588942" y="1219200"/>
            <a:ext cx="7467600" cy="1200329"/>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Next business day (</a:t>
            </a:r>
            <a:r>
              <a:rPr lang="en-US" dirty="0" err="1"/>
              <a:t>Klang</a:t>
            </a:r>
            <a:r>
              <a:rPr lang="en-US" dirty="0"/>
              <a:t> Valley), Within </a:t>
            </a:r>
            <a:r>
              <a:rPr lang="en-US" dirty="0" smtClean="0"/>
              <a:t>5 </a:t>
            </a:r>
            <a:r>
              <a:rPr lang="en-US" dirty="0"/>
              <a:t>days (Peninsular area), Within one week (Sabah </a:t>
            </a:r>
            <a:r>
              <a:rPr lang="en-US" dirty="0" smtClean="0"/>
              <a:t>&amp; Sarawak).</a:t>
            </a:r>
            <a:endParaRPr lang="en-US" dirty="0"/>
          </a:p>
          <a:p>
            <a:pPr marL="263776" indent="-263776">
              <a:buFont typeface="Arial" panose="020B0604020202020204" pitchFamily="34" charset="0"/>
              <a:buChar char="•"/>
            </a:pPr>
            <a:r>
              <a:rPr lang="en-US" dirty="0"/>
              <a:t>Diagram below illustrates how the mechanism </a:t>
            </a:r>
            <a:r>
              <a:rPr lang="en-US" dirty="0" smtClean="0"/>
              <a:t>works.</a:t>
            </a:r>
          </a:p>
          <a:p>
            <a:pPr marL="263776" indent="-263776">
              <a:buFont typeface="Arial" panose="020B0604020202020204" pitchFamily="34" charset="0"/>
              <a:buChar char="•"/>
            </a:pPr>
            <a:r>
              <a:rPr lang="en-US" dirty="0"/>
              <a:t>Working Hours: 8.30am – </a:t>
            </a:r>
            <a:r>
              <a:rPr lang="en-US" dirty="0" smtClean="0"/>
              <a:t>5.30pm</a:t>
            </a:r>
            <a:endParaRPr lang="en-US" dirty="0"/>
          </a:p>
        </p:txBody>
      </p:sp>
      <p:pic>
        <p:nvPicPr>
          <p:cNvPr id="7170" name="Picture 2" descr="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ON-SITE SUPPORT</a:t>
            </a:r>
            <a:endParaRPr lang="en-MY" sz="2000" dirty="0">
              <a:solidFill>
                <a:schemeClr val="tx1"/>
              </a:solidFill>
              <a:latin typeface="Arial Black"/>
            </a:endParaRPr>
          </a:p>
        </p:txBody>
      </p:sp>
    </p:spTree>
    <p:extLst>
      <p:ext uri="{BB962C8B-B14F-4D97-AF65-F5344CB8AC3E}">
        <p14:creationId xmlns:p14="http://schemas.microsoft.com/office/powerpoint/2010/main" val="971120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TEAM </a:t>
            </a:r>
            <a:r>
              <a:rPr lang="en-US" sz="2000" dirty="0" err="1" smtClean="0">
                <a:solidFill>
                  <a:schemeClr val="tx1"/>
                </a:solidFill>
                <a:latin typeface="Arial Black"/>
              </a:rPr>
              <a:t>VIEWeR</a:t>
            </a:r>
            <a:r>
              <a:rPr lang="en-US" sz="2000" dirty="0" smtClean="0">
                <a:solidFill>
                  <a:schemeClr val="tx1"/>
                </a:solidFill>
                <a:latin typeface="Arial Black"/>
              </a:rPr>
              <a:t> SUPPORT</a:t>
            </a:r>
            <a:endParaRPr lang="en-MY" sz="2000" dirty="0">
              <a:solidFill>
                <a:schemeClr val="tx1"/>
              </a:solidFill>
              <a:latin typeface="Arial Black"/>
            </a:endParaRPr>
          </a:p>
        </p:txBody>
      </p:sp>
      <p:pic>
        <p:nvPicPr>
          <p:cNvPr id="6" name="Picture 4" descr="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8942" y="1371600"/>
            <a:ext cx="7467600" cy="923330"/>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a:t>
            </a:r>
            <a:r>
              <a:rPr lang="en-US" dirty="0" smtClean="0"/>
              <a:t>Within 24 hours (Subject to availability).</a:t>
            </a:r>
            <a:endParaRPr lang="en-US" dirty="0"/>
          </a:p>
          <a:p>
            <a:pPr marL="263776" indent="-263776">
              <a:buFont typeface="Arial" panose="020B0604020202020204" pitchFamily="34" charset="0"/>
              <a:buChar char="•"/>
            </a:pPr>
            <a:r>
              <a:rPr lang="en-US" dirty="0"/>
              <a:t>Diagram below illustrates </a:t>
            </a:r>
            <a:r>
              <a:rPr lang="en-US" dirty="0" smtClean="0"/>
              <a:t>process of team viewer support.</a:t>
            </a:r>
          </a:p>
          <a:p>
            <a:pPr marL="263776" indent="-263776">
              <a:buFont typeface="Arial" panose="020B0604020202020204" pitchFamily="34" charset="0"/>
              <a:buChar char="•"/>
            </a:pPr>
            <a:r>
              <a:rPr lang="en-US" dirty="0"/>
              <a:t>Working Hours: 8.30am – </a:t>
            </a:r>
            <a:r>
              <a:rPr lang="en-US" dirty="0" smtClean="0"/>
              <a:t>5.30pm</a:t>
            </a:r>
            <a:endParaRPr lang="en-US" dirty="0"/>
          </a:p>
        </p:txBody>
      </p:sp>
    </p:spTree>
    <p:extLst>
      <p:ext uri="{BB962C8B-B14F-4D97-AF65-F5344CB8AC3E}">
        <p14:creationId xmlns:p14="http://schemas.microsoft.com/office/powerpoint/2010/main" val="1995371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Subject matter expert</a:t>
            </a:r>
            <a:endParaRPr lang="en-MY" sz="2000" dirty="0">
              <a:solidFill>
                <a:schemeClr val="tx1"/>
              </a:solidFill>
              <a:latin typeface="Arial Black"/>
            </a:endParaRPr>
          </a:p>
        </p:txBody>
      </p:sp>
      <p:grpSp>
        <p:nvGrpSpPr>
          <p:cNvPr id="5129" name="Ellipse 256"/>
          <p:cNvGrpSpPr>
            <a:grpSpLocks/>
          </p:cNvGrpSpPr>
          <p:nvPr/>
        </p:nvGrpSpPr>
        <p:grpSpPr bwMode="auto">
          <a:xfrm>
            <a:off x="-4002088" y="4418013"/>
            <a:ext cx="2768600" cy="409575"/>
            <a:chOff x="4712208" y="4803648"/>
            <a:chExt cx="2822448" cy="621792"/>
          </a:xfrm>
        </p:grpSpPr>
        <p:pic>
          <p:nvPicPr>
            <p:cNvPr id="5133" name="Ellipse 256"/>
            <p:cNvPicPr>
              <a:picLocks noChangeArrowheads="1"/>
            </p:cNvPicPr>
            <p:nvPr/>
          </p:nvPicPr>
          <p:blipFill>
            <a:blip r:embed="rId3">
              <a:lum bright="60000"/>
              <a:extLst>
                <a:ext uri="{28A0092B-C50C-407E-A947-70E740481C1C}">
                  <a14:useLocalDpi xmlns:a14="http://schemas.microsoft.com/office/drawing/2010/main" val="0"/>
                </a:ext>
              </a:extLst>
            </a:blip>
            <a:srcRect/>
            <a:stretch>
              <a:fillRect/>
            </a:stretch>
          </p:blipFill>
          <p:spPr bwMode="auto">
            <a:xfrm>
              <a:off x="4712208" y="4803648"/>
              <a:ext cx="2822448" cy="621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4" name="Text Box 369"/>
            <p:cNvSpPr txBox="1">
              <a:spLocks noChangeArrowheads="1"/>
            </p:cNvSpPr>
            <p:nvPr/>
          </p:nvSpPr>
          <p:spPr bwMode="auto">
            <a:xfrm>
              <a:off x="5129610" y="4897422"/>
              <a:ext cx="1985245" cy="43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MY" altLang="en-US" sz="1800" noProof="1">
                <a:solidFill>
                  <a:srgbClr val="FFFFFF"/>
                </a:solidFill>
                <a:ea typeface="MS PGothic" pitchFamily="34" charset="-128"/>
              </a:endParaRPr>
            </a:p>
          </p:txBody>
        </p:sp>
      </p:grpSp>
      <p:pic>
        <p:nvPicPr>
          <p:cNvPr id="20" name="Picture Placeholder 9"/>
          <p:cNvPicPr>
            <a:picLocks noChangeAspect="1"/>
          </p:cNvPicPr>
          <p:nvPr/>
        </p:nvPicPr>
        <p:blipFill rotWithShape="1">
          <a:blip r:embed="rId4" cstate="print">
            <a:extLst>
              <a:ext uri="{28A0092B-C50C-407E-A947-70E740481C1C}">
                <a14:useLocalDpi xmlns:a14="http://schemas.microsoft.com/office/drawing/2010/main" val="0"/>
              </a:ext>
            </a:extLst>
          </a:blip>
          <a:srcRect l="819" t="27976" r="819" b="16538"/>
          <a:stretch/>
        </p:blipFill>
        <p:spPr>
          <a:xfrm>
            <a:off x="0" y="1476375"/>
            <a:ext cx="9144000" cy="2372519"/>
          </a:xfrm>
          <a:prstGeom prst="rect">
            <a:avLst/>
          </a:prstGeom>
          <a:noFill/>
          <a:ln>
            <a:noFill/>
          </a:ln>
        </p:spPr>
      </p:pic>
      <p:sp>
        <p:nvSpPr>
          <p:cNvPr id="2" name="Rectangle 1"/>
          <p:cNvSpPr/>
          <p:nvPr/>
        </p:nvSpPr>
        <p:spPr>
          <a:xfrm>
            <a:off x="228600" y="4086761"/>
            <a:ext cx="8672015" cy="1323439"/>
          </a:xfrm>
          <a:prstGeom prst="rect">
            <a:avLst/>
          </a:prstGeom>
        </p:spPr>
        <p:txBody>
          <a:bodyPr wrap="square">
            <a:spAutoFit/>
          </a:bodyPr>
          <a:lstStyle/>
          <a:p>
            <a:pPr lvl="0" algn="just"/>
            <a:r>
              <a:rPr lang="en-US" sz="1600" dirty="0"/>
              <a:t>SALIHIN is one of the fast growing and leading indigenous brand in Malaysia, which umbrellas a group of distinctive entities tailoring unique and independent consulting services to local and international clientele. SALIHIN offers an integrated and wide spectrum of value for money professional services in the areas of auditing and assurance, taxation (direct and indirect), business advisory, information technology, accounting software and corporate finance.</a:t>
            </a:r>
            <a:endParaRPr lang="en-MY" sz="1600"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2798" y="5562600"/>
            <a:ext cx="3811171" cy="483482"/>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1398" y="5688851"/>
            <a:ext cx="1550002" cy="348750"/>
          </a:xfrm>
          <a:prstGeom prst="rect">
            <a:avLst/>
          </a:prstGeom>
        </p:spPr>
      </p:pic>
    </p:spTree>
    <p:extLst>
      <p:ext uri="{BB962C8B-B14F-4D97-AF65-F5344CB8AC3E}">
        <p14:creationId xmlns:p14="http://schemas.microsoft.com/office/powerpoint/2010/main" val="474847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5" name="Picture 2" descr="serv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448" y="2362200"/>
            <a:ext cx="5178352" cy="39624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Helpdesk business SUPPORT</a:t>
            </a:r>
            <a:endParaRPr lang="en-MY" sz="2000" dirty="0">
              <a:solidFill>
                <a:schemeClr val="tx1"/>
              </a:solidFill>
              <a:latin typeface="Arial Black"/>
            </a:endParaRPr>
          </a:p>
        </p:txBody>
      </p:sp>
      <p:sp>
        <p:nvSpPr>
          <p:cNvPr id="7" name="TextBox 6"/>
          <p:cNvSpPr txBox="1"/>
          <p:nvPr/>
        </p:nvSpPr>
        <p:spPr>
          <a:xfrm>
            <a:off x="588942" y="1447800"/>
            <a:ext cx="7467600" cy="923330"/>
          </a:xfrm>
          <a:prstGeom prst="rect">
            <a:avLst/>
          </a:prstGeom>
          <a:noFill/>
        </p:spPr>
        <p:txBody>
          <a:bodyPr wrap="square" rtlCol="0">
            <a:spAutoFit/>
          </a:bodyPr>
          <a:lstStyle/>
          <a:p>
            <a:pPr marL="263776" indent="-263776">
              <a:buFont typeface="Arial" panose="020B0604020202020204" pitchFamily="34" charset="0"/>
              <a:buChar char="•"/>
            </a:pPr>
            <a:r>
              <a:rPr lang="en-US" dirty="0" smtClean="0"/>
              <a:t>Response </a:t>
            </a:r>
            <a:r>
              <a:rPr lang="en-US" dirty="0"/>
              <a:t>time: </a:t>
            </a:r>
            <a:r>
              <a:rPr lang="en-US" dirty="0" smtClean="0"/>
              <a:t>Within 24 hours week days (Subject to availability).</a:t>
            </a:r>
            <a:endParaRPr lang="en-US" dirty="0"/>
          </a:p>
          <a:p>
            <a:pPr marL="263776" indent="-263776">
              <a:buFont typeface="Arial" panose="020B0604020202020204" pitchFamily="34" charset="0"/>
              <a:buChar char="•"/>
            </a:pPr>
            <a:r>
              <a:rPr lang="en-US" dirty="0"/>
              <a:t>Diagram below illustrates </a:t>
            </a:r>
            <a:r>
              <a:rPr lang="en-US" dirty="0" smtClean="0"/>
              <a:t>process of helpdesk business support.</a:t>
            </a:r>
          </a:p>
          <a:p>
            <a:pPr marL="263776" indent="-263776">
              <a:buFont typeface="Arial" panose="020B0604020202020204" pitchFamily="34" charset="0"/>
              <a:buChar char="•"/>
            </a:pPr>
            <a:r>
              <a:rPr lang="en-US" dirty="0" smtClean="0"/>
              <a:t>Working Hours: 8.30am – 5.30pm</a:t>
            </a:r>
            <a:endParaRPr lang="en-US" dirty="0"/>
          </a:p>
        </p:txBody>
      </p:sp>
    </p:spTree>
    <p:extLst>
      <p:ext uri="{BB962C8B-B14F-4D97-AF65-F5344CB8AC3E}">
        <p14:creationId xmlns:p14="http://schemas.microsoft.com/office/powerpoint/2010/main" val="869401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1077218"/>
          </a:xfrm>
          <a:prstGeom prst="rect">
            <a:avLst/>
          </a:prstGeom>
          <a:noFill/>
        </p:spPr>
        <p:txBody>
          <a:bodyPr wrap="square" rtlCol="0">
            <a:spAutoFit/>
          </a:bodyPr>
          <a:lstStyle/>
          <a:p>
            <a:pPr algn="ctr"/>
            <a:r>
              <a:rPr lang="en-US" sz="3200" b="1" dirty="0" smtClean="0"/>
              <a:t>HARDWARE, INFRASTRUCTURE &amp; MAINTENANCE</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3304246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REQUIREMENT</a:t>
            </a:r>
            <a:endParaRPr lang="en-MY" sz="2000" dirty="0">
              <a:solidFill>
                <a:schemeClr val="tx1"/>
              </a:solidFill>
              <a:latin typeface="Arial Black"/>
            </a:endParaRPr>
          </a:p>
        </p:txBody>
      </p:sp>
      <p:sp>
        <p:nvSpPr>
          <p:cNvPr id="2" name="Rectangle 1"/>
          <p:cNvSpPr/>
          <p:nvPr/>
        </p:nvSpPr>
        <p:spPr>
          <a:xfrm>
            <a:off x="457200" y="1390471"/>
            <a:ext cx="8077200" cy="1200329"/>
          </a:xfrm>
          <a:prstGeom prst="rect">
            <a:avLst/>
          </a:prstGeom>
        </p:spPr>
        <p:txBody>
          <a:bodyPr wrap="square">
            <a:spAutoFit/>
          </a:bodyPr>
          <a:lstStyle/>
          <a:p>
            <a:pPr algn="just"/>
            <a:r>
              <a:rPr lang="en-US" dirty="0" smtClean="0"/>
              <a:t>We plan </a:t>
            </a:r>
            <a:r>
              <a:rPr lang="en-US" dirty="0"/>
              <a:t>to provide a comprehensive </a:t>
            </a:r>
            <a:r>
              <a:rPr lang="en-US" dirty="0" smtClean="0"/>
              <a:t>inter-networking </a:t>
            </a:r>
            <a:r>
              <a:rPr lang="en-US" dirty="0"/>
              <a:t>infrastructure for </a:t>
            </a:r>
            <a:r>
              <a:rPr lang="en-US" dirty="0" smtClean="0"/>
              <a:t>SPS </a:t>
            </a:r>
            <a:r>
              <a:rPr lang="en-US" dirty="0"/>
              <a:t>cloud-ready application system. The plan will mainly focus on the SPS’s Portal availability. The portal is a crucial application system which requires an agile, scalable and robust infrastructure to ensure its accessible 24x7.</a:t>
            </a:r>
          </a:p>
        </p:txBody>
      </p:sp>
      <p:sp>
        <p:nvSpPr>
          <p:cNvPr id="4" name="Rectangle 3"/>
          <p:cNvSpPr/>
          <p:nvPr/>
        </p:nvSpPr>
        <p:spPr>
          <a:xfrm>
            <a:off x="457200" y="2895600"/>
            <a:ext cx="7924800" cy="2585323"/>
          </a:xfrm>
          <a:prstGeom prst="rect">
            <a:avLst/>
          </a:prstGeom>
        </p:spPr>
        <p:txBody>
          <a:bodyPr wrap="square">
            <a:spAutoFit/>
          </a:bodyPr>
          <a:lstStyle/>
          <a:p>
            <a:pPr algn="just"/>
            <a:r>
              <a:rPr lang="en-US" dirty="0"/>
              <a:t>The proposed baseline configurations are based on the generic deployments, solution size and capability and are independent of the target application.  The recommendations focus on hardware capacity and software features; they do not attempt to prescribe a particular server model or chipset, as these preferences may vary or to be changed later based on customer requirements and detailed requirement gathering.  </a:t>
            </a:r>
          </a:p>
          <a:p>
            <a:pPr algn="just"/>
            <a:endParaRPr lang="en-US" dirty="0"/>
          </a:p>
          <a:p>
            <a:pPr algn="just"/>
            <a:r>
              <a:rPr lang="en-US" dirty="0"/>
              <a:t>The following table describes the recommended components for the proposed configuration as follows;</a:t>
            </a:r>
          </a:p>
        </p:txBody>
      </p:sp>
    </p:spTree>
    <p:extLst>
      <p:ext uri="{BB962C8B-B14F-4D97-AF65-F5344CB8AC3E}">
        <p14:creationId xmlns:p14="http://schemas.microsoft.com/office/powerpoint/2010/main" val="1187371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Reference architecture for virtual infrastructure</a:t>
            </a:r>
            <a:endParaRPr lang="en-MY" sz="2000" dirty="0">
              <a:solidFill>
                <a:schemeClr val="tx1"/>
              </a:solidFill>
              <a:latin typeface="Arial Black"/>
            </a:endParaRPr>
          </a:p>
        </p:txBody>
      </p:sp>
      <p:sp>
        <p:nvSpPr>
          <p:cNvPr id="4" name="Rectangle 3"/>
          <p:cNvSpPr/>
          <p:nvPr/>
        </p:nvSpPr>
        <p:spPr>
          <a:xfrm>
            <a:off x="457200" y="1143000"/>
            <a:ext cx="7924800" cy="646331"/>
          </a:xfrm>
          <a:prstGeom prst="rect">
            <a:avLst/>
          </a:prstGeom>
        </p:spPr>
        <p:txBody>
          <a:bodyPr wrap="square">
            <a:spAutoFit/>
          </a:bodyPr>
          <a:lstStyle/>
          <a:p>
            <a:pPr algn="just"/>
            <a:r>
              <a:rPr lang="en-US" dirty="0" smtClean="0"/>
              <a:t>The </a:t>
            </a:r>
            <a:r>
              <a:rPr lang="en-US" dirty="0"/>
              <a:t>following table describes the recommended components for the proposed configuration as follows;</a:t>
            </a:r>
          </a:p>
        </p:txBody>
      </p:sp>
      <p:graphicFrame>
        <p:nvGraphicFramePr>
          <p:cNvPr id="7" name="Table 6"/>
          <p:cNvGraphicFramePr>
            <a:graphicFrameLocks noGrp="1"/>
          </p:cNvGraphicFramePr>
          <p:nvPr>
            <p:extLst>
              <p:ext uri="{D42A27DB-BD31-4B8C-83A1-F6EECF244321}">
                <p14:modId xmlns:p14="http://schemas.microsoft.com/office/powerpoint/2010/main" val="1665436749"/>
              </p:ext>
            </p:extLst>
          </p:nvPr>
        </p:nvGraphicFramePr>
        <p:xfrm>
          <a:off x="533400" y="2263800"/>
          <a:ext cx="5867400" cy="1112520"/>
        </p:xfrm>
        <a:graphic>
          <a:graphicData uri="http://schemas.openxmlformats.org/drawingml/2006/table">
            <a:tbl>
              <a:tblPr firstRow="1" bandRow="1">
                <a:tableStyleId>{5C22544A-7EE6-4342-B048-85BDC9FD1C3A}</a:tableStyleId>
              </a:tblPr>
              <a:tblGrid>
                <a:gridCol w="2632917"/>
                <a:gridCol w="3234483"/>
              </a:tblGrid>
              <a:tr h="370840">
                <a:tc>
                  <a:txBody>
                    <a:bodyPr/>
                    <a:lstStyle/>
                    <a:p>
                      <a:r>
                        <a:rPr lang="en-US" dirty="0" smtClean="0"/>
                        <a:t>TOTAL CPU CORE (</a:t>
                      </a:r>
                      <a:r>
                        <a:rPr lang="en-US" dirty="0" err="1" smtClean="0"/>
                        <a:t>pCPU</a:t>
                      </a:r>
                      <a:r>
                        <a:rPr lang="en-US" dirty="0" smtClean="0"/>
                        <a:t>)</a:t>
                      </a:r>
                      <a:endParaRPr lang="en-US" dirty="0"/>
                    </a:p>
                  </a:txBody>
                  <a:tcPr>
                    <a:solidFill>
                      <a:srgbClr val="0070C0"/>
                    </a:solidFill>
                  </a:tcPr>
                </a:tc>
                <a:tc>
                  <a:txBody>
                    <a:bodyPr/>
                    <a:lstStyle/>
                    <a:p>
                      <a:r>
                        <a:rPr lang="en-US" dirty="0" smtClean="0"/>
                        <a:t>TOTAL</a:t>
                      </a:r>
                      <a:r>
                        <a:rPr lang="en-US" baseline="0" dirty="0" smtClean="0"/>
                        <a:t> VIRTUAL CORE (</a:t>
                      </a:r>
                      <a:r>
                        <a:rPr lang="en-US" baseline="0" dirty="0" err="1" smtClean="0"/>
                        <a:t>vCPU</a:t>
                      </a:r>
                      <a:r>
                        <a:rPr lang="en-US" baseline="0" dirty="0" smtClean="0"/>
                        <a:t>)</a:t>
                      </a:r>
                      <a:endParaRPr lang="en-US" dirty="0"/>
                    </a:p>
                  </a:txBody>
                  <a:tcPr>
                    <a:solidFill>
                      <a:srgbClr val="0070C0"/>
                    </a:solidFill>
                  </a:tcPr>
                </a:tc>
              </a:tr>
              <a:tr h="370840">
                <a:tc>
                  <a:txBody>
                    <a:bodyPr/>
                    <a:lstStyle/>
                    <a:p>
                      <a:pPr algn="ctr"/>
                      <a:r>
                        <a:rPr lang="en-US" dirty="0" smtClean="0"/>
                        <a:t>96</a:t>
                      </a:r>
                      <a:endParaRPr lang="en-US" dirty="0"/>
                    </a:p>
                  </a:txBody>
                  <a:tcPr/>
                </a:tc>
                <a:tc>
                  <a:txBody>
                    <a:bodyPr/>
                    <a:lstStyle/>
                    <a:p>
                      <a:pPr algn="ctr"/>
                      <a:r>
                        <a:rPr lang="en-US" dirty="0" smtClean="0"/>
                        <a:t>288</a:t>
                      </a:r>
                      <a:endParaRPr lang="en-US" dirty="0"/>
                    </a:p>
                  </a:txBody>
                  <a:tcPr/>
                </a:tc>
              </a:tr>
              <a:tr h="370840">
                <a:tc>
                  <a:txBody>
                    <a:bodyPr/>
                    <a:lstStyle/>
                    <a:p>
                      <a:pPr algn="ct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More than 50% buffer</a:t>
                      </a:r>
                    </a:p>
                  </a:txBody>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53587393"/>
              </p:ext>
            </p:extLst>
          </p:nvPr>
        </p:nvGraphicFramePr>
        <p:xfrm>
          <a:off x="557064" y="3791744"/>
          <a:ext cx="5843736" cy="1112520"/>
        </p:xfrm>
        <a:graphic>
          <a:graphicData uri="http://schemas.openxmlformats.org/drawingml/2006/table">
            <a:tbl>
              <a:tblPr firstRow="1" bandRow="1">
                <a:tableStyleId>{5C22544A-7EE6-4342-B048-85BDC9FD1C3A}</a:tableStyleId>
              </a:tblPr>
              <a:tblGrid>
                <a:gridCol w="2577831"/>
                <a:gridCol w="3265905"/>
              </a:tblGrid>
              <a:tr h="370840">
                <a:tc>
                  <a:txBody>
                    <a:bodyPr/>
                    <a:lstStyle/>
                    <a:p>
                      <a:r>
                        <a:rPr lang="en-US" dirty="0" smtClean="0"/>
                        <a:t>TOTAL RAM </a:t>
                      </a:r>
                      <a:endParaRPr lang="en-US" dirty="0"/>
                    </a:p>
                  </a:txBody>
                  <a:tcPr>
                    <a:solidFill>
                      <a:srgbClr val="0070C0"/>
                    </a:solidFill>
                  </a:tcPr>
                </a:tc>
                <a:tc>
                  <a:txBody>
                    <a:bodyPr/>
                    <a:lstStyle/>
                    <a:p>
                      <a:r>
                        <a:rPr lang="en-US" dirty="0" smtClean="0"/>
                        <a:t>TOTAL</a:t>
                      </a:r>
                      <a:r>
                        <a:rPr lang="en-US" baseline="0" dirty="0" smtClean="0"/>
                        <a:t> VIRTUAL RAM (</a:t>
                      </a:r>
                      <a:r>
                        <a:rPr lang="en-US" baseline="0" dirty="0" err="1" smtClean="0"/>
                        <a:t>vRAM</a:t>
                      </a:r>
                      <a:r>
                        <a:rPr lang="en-US" baseline="0" dirty="0" smtClean="0"/>
                        <a:t>)</a:t>
                      </a:r>
                      <a:endParaRPr lang="en-US" dirty="0"/>
                    </a:p>
                  </a:txBody>
                  <a:tcPr>
                    <a:solidFill>
                      <a:srgbClr val="0070C0"/>
                    </a:solidFill>
                  </a:tcPr>
                </a:tc>
              </a:tr>
              <a:tr h="370840">
                <a:tc>
                  <a:txBody>
                    <a:bodyPr/>
                    <a:lstStyle/>
                    <a:p>
                      <a:pPr algn="ctr"/>
                      <a:r>
                        <a:rPr lang="en-US" dirty="0" smtClean="0"/>
                        <a:t>512</a:t>
                      </a:r>
                      <a:endParaRPr lang="en-US" dirty="0"/>
                    </a:p>
                  </a:txBody>
                  <a:tcPr/>
                </a:tc>
                <a:tc>
                  <a:txBody>
                    <a:bodyPr/>
                    <a:lstStyle/>
                    <a:p>
                      <a:pPr algn="ctr"/>
                      <a:r>
                        <a:rPr lang="en-US" dirty="0" smtClean="0"/>
                        <a:t>512</a:t>
                      </a:r>
                      <a:endParaRPr lang="en-US" dirty="0"/>
                    </a:p>
                  </a:txBody>
                  <a:tcPr/>
                </a:tc>
              </a:tr>
              <a:tr h="370840">
                <a:tc>
                  <a:txBody>
                    <a:bodyPr/>
                    <a:lstStyle/>
                    <a:p>
                      <a:pPr algn="ctr"/>
                      <a:endParaRPr lang="en-US" dirty="0"/>
                    </a:p>
                  </a:txBody>
                  <a:tcPr/>
                </a:tc>
                <a:tc>
                  <a:txBody>
                    <a:bodyPr/>
                    <a:lstStyle/>
                    <a:p>
                      <a:pPr algn="ctr"/>
                      <a:r>
                        <a:rPr lang="en-US" dirty="0" smtClean="0"/>
                        <a:t>More than 50% buffer</a:t>
                      </a:r>
                      <a:endParaRPr lang="en-US" dirty="0"/>
                    </a:p>
                  </a:txBody>
                  <a:tcPr/>
                </a:tc>
              </a:tr>
            </a:tbl>
          </a:graphicData>
        </a:graphic>
      </p:graphicFrame>
      <p:sp>
        <p:nvSpPr>
          <p:cNvPr id="9" name="Title 1"/>
          <p:cNvSpPr txBox="1">
            <a:spLocks/>
          </p:cNvSpPr>
          <p:nvPr/>
        </p:nvSpPr>
        <p:spPr>
          <a:xfrm>
            <a:off x="557065" y="1919536"/>
            <a:ext cx="5930148" cy="344264"/>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CPU</a:t>
            </a:r>
            <a:r>
              <a:rPr lang="en-US" sz="18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BASELINE CONFIGURATION</a:t>
            </a:r>
            <a:endParaRPr lang="en-US" sz="1600" dirty="0">
              <a:latin typeface="Arial" panose="020B0604020202020204" pitchFamily="34" charset="0"/>
              <a:cs typeface="Arial" panose="020B0604020202020204" pitchFamily="34" charset="0"/>
            </a:endParaRPr>
          </a:p>
        </p:txBody>
      </p:sp>
      <p:sp>
        <p:nvSpPr>
          <p:cNvPr id="10" name="Title 1"/>
          <p:cNvSpPr txBox="1">
            <a:spLocks/>
          </p:cNvSpPr>
          <p:nvPr/>
        </p:nvSpPr>
        <p:spPr>
          <a:xfrm>
            <a:off x="557064" y="3431704"/>
            <a:ext cx="5635964" cy="36004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MEMORY</a:t>
            </a:r>
            <a:r>
              <a:rPr lang="en-US" sz="18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BASELINE CONFIGURATION</a:t>
            </a:r>
            <a:endParaRPr lang="en-US" sz="1600" dirty="0">
              <a:latin typeface="Arial" panose="020B0604020202020204" pitchFamily="34" charset="0"/>
              <a:cs typeface="Arial" panose="020B0604020202020204" pitchFamily="34"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3845648296"/>
              </p:ext>
            </p:extLst>
          </p:nvPr>
        </p:nvGraphicFramePr>
        <p:xfrm>
          <a:off x="557064" y="5354320"/>
          <a:ext cx="5904656" cy="741680"/>
        </p:xfrm>
        <a:graphic>
          <a:graphicData uri="http://schemas.openxmlformats.org/drawingml/2006/table">
            <a:tbl>
              <a:tblPr firstRow="1" bandRow="1">
                <a:tableStyleId>{5C22544A-7EE6-4342-B048-85BDC9FD1C3A}</a:tableStyleId>
              </a:tblPr>
              <a:tblGrid>
                <a:gridCol w="2496616"/>
                <a:gridCol w="3408040"/>
              </a:tblGrid>
              <a:tr h="370840">
                <a:tc>
                  <a:txBody>
                    <a:bodyPr/>
                    <a:lstStyle/>
                    <a:p>
                      <a:r>
                        <a:rPr lang="en-US" dirty="0" smtClean="0"/>
                        <a:t>TOTAL STORAGE (TB)</a:t>
                      </a:r>
                      <a:endParaRPr lang="en-US" dirty="0"/>
                    </a:p>
                  </a:txBody>
                  <a:tcPr>
                    <a:solidFill>
                      <a:srgbClr val="0070C0"/>
                    </a:solidFill>
                  </a:tcPr>
                </a:tc>
                <a:tc>
                  <a:txBody>
                    <a:bodyPr/>
                    <a:lstStyle/>
                    <a:p>
                      <a:r>
                        <a:rPr lang="en-US" dirty="0" smtClean="0"/>
                        <a:t>FLASH DISKS</a:t>
                      </a:r>
                      <a:r>
                        <a:rPr lang="en-US" baseline="0" dirty="0" smtClean="0"/>
                        <a:t> FOR PERFORMANCE</a:t>
                      </a:r>
                      <a:endParaRPr lang="en-US" dirty="0"/>
                    </a:p>
                  </a:txBody>
                  <a:tcPr>
                    <a:solidFill>
                      <a:srgbClr val="0070C0"/>
                    </a:solidFill>
                  </a:tcPr>
                </a:tc>
              </a:tr>
              <a:tr h="370840">
                <a:tc>
                  <a:txBody>
                    <a:bodyPr/>
                    <a:lstStyle/>
                    <a:p>
                      <a:pPr algn="ctr"/>
                      <a:r>
                        <a:rPr lang="en-US" dirty="0" smtClean="0"/>
                        <a:t>10</a:t>
                      </a:r>
                      <a:endParaRPr lang="en-US" dirty="0"/>
                    </a:p>
                  </a:txBody>
                  <a:tcPr/>
                </a:tc>
                <a:tc>
                  <a:txBody>
                    <a:bodyPr/>
                    <a:lstStyle/>
                    <a:p>
                      <a:pPr algn="ctr"/>
                      <a:r>
                        <a:rPr lang="en-US" dirty="0" smtClean="0"/>
                        <a:t>Yes</a:t>
                      </a:r>
                      <a:endParaRPr lang="en-US" dirty="0"/>
                    </a:p>
                  </a:txBody>
                  <a:tcPr/>
                </a:tc>
              </a:tr>
            </a:tbl>
          </a:graphicData>
        </a:graphic>
      </p:graphicFrame>
      <p:sp>
        <p:nvSpPr>
          <p:cNvPr id="12" name="Title 1"/>
          <p:cNvSpPr txBox="1">
            <a:spLocks/>
          </p:cNvSpPr>
          <p:nvPr/>
        </p:nvSpPr>
        <p:spPr>
          <a:xfrm>
            <a:off x="557064" y="4994280"/>
            <a:ext cx="5232920" cy="36004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STORAGE BASLINE CONFIGURATION</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775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Reference architecture for virtual infrastructure</a:t>
            </a:r>
            <a:endParaRPr lang="en-MY" sz="2000" dirty="0">
              <a:solidFill>
                <a:schemeClr val="tx1"/>
              </a:solidFill>
              <a:latin typeface="Arial Black"/>
            </a:endParaRPr>
          </a:p>
        </p:txBody>
      </p:sp>
      <p:graphicFrame>
        <p:nvGraphicFramePr>
          <p:cNvPr id="13" name="Table 12"/>
          <p:cNvGraphicFramePr>
            <a:graphicFrameLocks noGrp="1"/>
          </p:cNvGraphicFramePr>
          <p:nvPr>
            <p:extLst>
              <p:ext uri="{D42A27DB-BD31-4B8C-83A1-F6EECF244321}">
                <p14:modId xmlns:p14="http://schemas.microsoft.com/office/powerpoint/2010/main" val="2718186688"/>
              </p:ext>
            </p:extLst>
          </p:nvPr>
        </p:nvGraphicFramePr>
        <p:xfrm>
          <a:off x="565107" y="1609760"/>
          <a:ext cx="2841645" cy="741680"/>
        </p:xfrm>
        <a:graphic>
          <a:graphicData uri="http://schemas.openxmlformats.org/drawingml/2006/table">
            <a:tbl>
              <a:tblPr firstRow="1" bandRow="1">
                <a:tableStyleId>{5C22544A-7EE6-4342-B048-85BDC9FD1C3A}</a:tableStyleId>
              </a:tblPr>
              <a:tblGrid>
                <a:gridCol w="2841645"/>
              </a:tblGrid>
              <a:tr h="370840">
                <a:tc>
                  <a:txBody>
                    <a:bodyPr/>
                    <a:lstStyle/>
                    <a:p>
                      <a:r>
                        <a:rPr lang="en-US" dirty="0" smtClean="0"/>
                        <a:t>NETWORKING INTERFACE</a:t>
                      </a:r>
                      <a:endParaRPr lang="en-US" dirty="0"/>
                    </a:p>
                  </a:txBody>
                  <a:tcPr>
                    <a:solidFill>
                      <a:srgbClr val="0070C0"/>
                    </a:solidFill>
                  </a:tcPr>
                </a:tc>
              </a:tr>
              <a:tr h="370840">
                <a:tc>
                  <a:txBody>
                    <a:bodyPr/>
                    <a:lstStyle/>
                    <a:p>
                      <a:pPr algn="ctr"/>
                      <a:r>
                        <a:rPr lang="en-US" dirty="0" smtClean="0"/>
                        <a:t>2 x 10</a:t>
                      </a:r>
                      <a:r>
                        <a:rPr lang="en-US" baseline="0" dirty="0" smtClean="0"/>
                        <a:t> </a:t>
                      </a:r>
                      <a:r>
                        <a:rPr lang="en-US" baseline="0" dirty="0" err="1" smtClean="0"/>
                        <a:t>GbE</a:t>
                      </a:r>
                      <a:endParaRPr lang="en-US" dirty="0"/>
                    </a:p>
                  </a:txBody>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1647979341"/>
              </p:ext>
            </p:extLst>
          </p:nvPr>
        </p:nvGraphicFramePr>
        <p:xfrm>
          <a:off x="588771" y="2777664"/>
          <a:ext cx="5659629" cy="1483360"/>
        </p:xfrm>
        <a:graphic>
          <a:graphicData uri="http://schemas.openxmlformats.org/drawingml/2006/table">
            <a:tbl>
              <a:tblPr firstRow="1" bandRow="1">
                <a:tableStyleId>{5C22544A-7EE6-4342-B048-85BDC9FD1C3A}</a:tableStyleId>
              </a:tblPr>
              <a:tblGrid>
                <a:gridCol w="2784648"/>
                <a:gridCol w="2874981"/>
              </a:tblGrid>
              <a:tr h="370840">
                <a:tc>
                  <a:txBody>
                    <a:bodyPr/>
                    <a:lstStyle/>
                    <a:p>
                      <a:pPr algn="ctr"/>
                      <a:r>
                        <a:rPr lang="en-US" dirty="0" smtClean="0"/>
                        <a:t>VIRTUALIZATION</a:t>
                      </a:r>
                      <a:endParaRPr lang="en-US" dirty="0"/>
                    </a:p>
                  </a:txBody>
                  <a:tcPr>
                    <a:solidFill>
                      <a:srgbClr val="0070C0"/>
                    </a:solidFill>
                  </a:tcPr>
                </a:tc>
                <a:tc>
                  <a:txBody>
                    <a:bodyPr/>
                    <a:lstStyle/>
                    <a:p>
                      <a:endParaRPr lang="en-US" dirty="0"/>
                    </a:p>
                  </a:txBody>
                  <a:tcPr>
                    <a:solidFill>
                      <a:srgbClr val="0070C0"/>
                    </a:solidFill>
                  </a:tcPr>
                </a:tc>
              </a:tr>
              <a:tr h="370840">
                <a:tc>
                  <a:txBody>
                    <a:bodyPr/>
                    <a:lstStyle/>
                    <a:p>
                      <a:pPr algn="ctr"/>
                      <a:r>
                        <a:rPr lang="en-US" dirty="0" smtClean="0"/>
                        <a:t>HYPERVISOR</a:t>
                      </a:r>
                      <a:endParaRPr lang="en-US" dirty="0"/>
                    </a:p>
                  </a:txBody>
                  <a:tcPr/>
                </a:tc>
                <a:tc>
                  <a:txBody>
                    <a:bodyPr/>
                    <a:lstStyle/>
                    <a:p>
                      <a:pPr algn="ctr"/>
                      <a:r>
                        <a:rPr lang="en-US" dirty="0" smtClean="0"/>
                        <a:t>VMWare VSphere</a:t>
                      </a:r>
                      <a:endParaRPr lang="en-US" dirty="0"/>
                    </a:p>
                  </a:txBody>
                  <a:tcPr/>
                </a:tc>
              </a:tr>
              <a:tr h="370840">
                <a:tc>
                  <a:txBody>
                    <a:bodyPr/>
                    <a:lstStyle/>
                    <a:p>
                      <a:pPr algn="ctr"/>
                      <a:r>
                        <a:rPr lang="en-US" dirty="0" smtClean="0"/>
                        <a:t>NUMBER OF ESX HOSTS</a:t>
                      </a:r>
                      <a:endParaRPr lang="en-US" dirty="0"/>
                    </a:p>
                  </a:txBody>
                  <a:tcPr/>
                </a:tc>
                <a:tc>
                  <a:txBody>
                    <a:bodyPr/>
                    <a:lstStyle/>
                    <a:p>
                      <a:pPr algn="ctr"/>
                      <a:r>
                        <a:rPr lang="en-US" dirty="0" smtClean="0"/>
                        <a:t>4</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 OF FAILURE TO TOLERATE</a:t>
                      </a:r>
                      <a:endParaRPr lang="en-US" dirty="0"/>
                    </a:p>
                  </a:txBody>
                  <a:tcPr/>
                </a:tc>
                <a:tc>
                  <a:txBody>
                    <a:bodyPr/>
                    <a:lstStyle/>
                    <a:p>
                      <a:pPr algn="ctr"/>
                      <a:r>
                        <a:rPr lang="en-US" dirty="0" smtClean="0"/>
                        <a:t>1</a:t>
                      </a:r>
                      <a:endParaRPr lang="en-US" dirty="0"/>
                    </a:p>
                  </a:txBody>
                  <a:tcPr/>
                </a:tc>
              </a:tr>
            </a:tbl>
          </a:graphicData>
        </a:graphic>
      </p:graphicFrame>
      <p:sp>
        <p:nvSpPr>
          <p:cNvPr id="15" name="Title 1"/>
          <p:cNvSpPr txBox="1">
            <a:spLocks/>
          </p:cNvSpPr>
          <p:nvPr/>
        </p:nvSpPr>
        <p:spPr>
          <a:xfrm>
            <a:off x="588770" y="1265496"/>
            <a:ext cx="5635965" cy="344264"/>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NETWORKING  BASELINE CONFIGURATION</a:t>
            </a:r>
            <a:endParaRPr lang="en-US" sz="1600" dirty="0">
              <a:latin typeface="Arial" panose="020B0604020202020204" pitchFamily="34" charset="0"/>
              <a:cs typeface="Arial" panose="020B0604020202020204" pitchFamily="34" charset="0"/>
            </a:endParaRPr>
          </a:p>
        </p:txBody>
      </p:sp>
      <p:sp>
        <p:nvSpPr>
          <p:cNvPr id="16" name="Title 1"/>
          <p:cNvSpPr txBox="1">
            <a:spLocks/>
          </p:cNvSpPr>
          <p:nvPr/>
        </p:nvSpPr>
        <p:spPr>
          <a:xfrm>
            <a:off x="588771" y="2417624"/>
            <a:ext cx="5635964" cy="360040"/>
          </a:xfrm>
          <a:prstGeom prst="rect">
            <a:avLst/>
          </a:prstGeom>
        </p:spPr>
        <p:txBody>
          <a:bodyPr vert="horz" lIns="91440" tIns="45720" rIns="91440" bIns="45720" rtlCol="0" anchor="t">
            <a:no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r>
              <a:rPr lang="en-US" sz="1600" dirty="0" smtClean="0">
                <a:latin typeface="Arial" panose="020B0604020202020204" pitchFamily="34" charset="0"/>
                <a:cs typeface="Arial" panose="020B0604020202020204" pitchFamily="34" charset="0"/>
              </a:rPr>
              <a:t>VIRTUALIZATION BASELINE CONFIGURATION</a:t>
            </a:r>
            <a:endParaRPr lang="en-US" sz="1600" dirty="0">
              <a:latin typeface="Arial" panose="020B0604020202020204" pitchFamily="34" charset="0"/>
              <a:cs typeface="Arial" panose="020B0604020202020204" pitchFamily="34"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1066914424"/>
              </p:ext>
            </p:extLst>
          </p:nvPr>
        </p:nvGraphicFramePr>
        <p:xfrm>
          <a:off x="565107" y="4678680"/>
          <a:ext cx="5659629" cy="1112520"/>
        </p:xfrm>
        <a:graphic>
          <a:graphicData uri="http://schemas.openxmlformats.org/drawingml/2006/table">
            <a:tbl>
              <a:tblPr firstRow="1" bandRow="1">
                <a:tableStyleId>{5C22544A-7EE6-4342-B048-85BDC9FD1C3A}</a:tableStyleId>
              </a:tblPr>
              <a:tblGrid>
                <a:gridCol w="2808312"/>
                <a:gridCol w="2851317"/>
              </a:tblGrid>
              <a:tr h="370840">
                <a:tc>
                  <a:txBody>
                    <a:bodyPr/>
                    <a:lstStyle/>
                    <a:p>
                      <a:pPr algn="ctr"/>
                      <a:r>
                        <a:rPr lang="en-US" dirty="0" smtClean="0"/>
                        <a:t>BACKUP</a:t>
                      </a:r>
                      <a:endParaRPr lang="en-US" dirty="0"/>
                    </a:p>
                  </a:txBody>
                  <a:tcPr>
                    <a:solidFill>
                      <a:srgbClr val="0070C0"/>
                    </a:solidFill>
                  </a:tcPr>
                </a:tc>
                <a:tc>
                  <a:txBody>
                    <a:bodyPr/>
                    <a:lstStyle/>
                    <a:p>
                      <a:endParaRPr lang="en-US" dirty="0"/>
                    </a:p>
                  </a:txBody>
                  <a:tcPr>
                    <a:solidFill>
                      <a:srgbClr val="0070C0"/>
                    </a:solidFill>
                  </a:tcPr>
                </a:tc>
              </a:tr>
              <a:tr h="370840">
                <a:tc>
                  <a:txBody>
                    <a:bodyPr/>
                    <a:lstStyle/>
                    <a:p>
                      <a:pPr algn="ctr"/>
                      <a:r>
                        <a:rPr lang="en-US" dirty="0" smtClean="0"/>
                        <a:t>Disk</a:t>
                      </a:r>
                      <a:r>
                        <a:rPr lang="en-US" baseline="0" dirty="0" smtClean="0"/>
                        <a:t> Based</a:t>
                      </a:r>
                      <a:endParaRPr lang="en-US" dirty="0"/>
                    </a:p>
                  </a:txBody>
                  <a:tcPr/>
                </a:tc>
                <a:tc>
                  <a:txBody>
                    <a:bodyPr/>
                    <a:lstStyle/>
                    <a:p>
                      <a:pPr algn="ctr"/>
                      <a:r>
                        <a:rPr lang="en-US" dirty="0" smtClean="0"/>
                        <a:t>Yes</a:t>
                      </a:r>
                      <a:endParaRPr lang="en-US" dirty="0"/>
                    </a:p>
                  </a:txBody>
                  <a:tcPr/>
                </a:tc>
              </a:tr>
              <a:tr h="370840">
                <a:tc>
                  <a:txBody>
                    <a:bodyPr/>
                    <a:lstStyle/>
                    <a:p>
                      <a:pPr algn="ctr"/>
                      <a:r>
                        <a:rPr lang="en-US" dirty="0" smtClean="0"/>
                        <a:t>Deduplication</a:t>
                      </a:r>
                      <a:endParaRPr lang="en-US" dirty="0"/>
                    </a:p>
                  </a:txBody>
                  <a:tcPr/>
                </a:tc>
                <a:tc>
                  <a:txBody>
                    <a:bodyPr/>
                    <a:lstStyle/>
                    <a:p>
                      <a:pPr algn="ctr"/>
                      <a:r>
                        <a:rPr lang="en-US" dirty="0" smtClean="0"/>
                        <a:t>Yes</a:t>
                      </a:r>
                      <a:endParaRPr lang="en-US" dirty="0"/>
                    </a:p>
                  </a:txBody>
                  <a:tcPr/>
                </a:tc>
              </a:tr>
            </a:tbl>
          </a:graphicData>
        </a:graphic>
      </p:graphicFrame>
    </p:spTree>
    <p:extLst>
      <p:ext uri="{BB962C8B-B14F-4D97-AF65-F5344CB8AC3E}">
        <p14:creationId xmlns:p14="http://schemas.microsoft.com/office/powerpoint/2010/main" val="16527322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system architecture</a:t>
            </a:r>
            <a:endParaRPr lang="en-MY" sz="2000" dirty="0">
              <a:solidFill>
                <a:schemeClr val="tx1"/>
              </a:solidFill>
              <a:latin typeface="Arial Black"/>
            </a:endParaRPr>
          </a:p>
        </p:txBody>
      </p:sp>
      <p:grpSp>
        <p:nvGrpSpPr>
          <p:cNvPr id="8" name="Group 7"/>
          <p:cNvGrpSpPr/>
          <p:nvPr/>
        </p:nvGrpSpPr>
        <p:grpSpPr>
          <a:xfrm>
            <a:off x="823392" y="2019800"/>
            <a:ext cx="2450951" cy="3158375"/>
            <a:chOff x="899592" y="2132856"/>
            <a:chExt cx="2450951" cy="3158375"/>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676" y="3212976"/>
              <a:ext cx="156210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053" y="4550271"/>
              <a:ext cx="6381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595906"/>
              <a:ext cx="86677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728" y="4876893"/>
              <a:ext cx="342900" cy="13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2132856"/>
              <a:ext cx="1533525"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1265994" y="4327400"/>
              <a:ext cx="1217774" cy="268505"/>
              <a:chOff x="1418991" y="4293096"/>
              <a:chExt cx="952500" cy="257175"/>
            </a:xfrm>
          </p:grpSpPr>
          <p:pic>
            <p:nvPicPr>
              <p:cNvPr id="2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7116" y="4303517"/>
                <a:ext cx="71437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8991" y="4293096"/>
                <a:ext cx="23812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020" y="3147174"/>
            <a:ext cx="156210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343" y="4493090"/>
            <a:ext cx="6381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193" y="4549524"/>
            <a:ext cx="86677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26238" y="4855040"/>
            <a:ext cx="424643" cy="165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6" name="Group 25"/>
          <p:cNvGrpSpPr/>
          <p:nvPr/>
        </p:nvGrpSpPr>
        <p:grpSpPr>
          <a:xfrm>
            <a:off x="6086338" y="4261598"/>
            <a:ext cx="1217774" cy="268505"/>
            <a:chOff x="1418991" y="4293096"/>
            <a:chExt cx="952500" cy="257175"/>
          </a:xfrm>
        </p:grpSpPr>
        <p:pic>
          <p:nvPicPr>
            <p:cNvPr id="2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7116" y="4303517"/>
              <a:ext cx="714375" cy="23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8991" y="4293096"/>
              <a:ext cx="238125"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9"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7968" y="2153839"/>
            <a:ext cx="148590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ounded Rectangle 29"/>
          <p:cNvSpPr/>
          <p:nvPr/>
        </p:nvSpPr>
        <p:spPr bwMode="auto">
          <a:xfrm>
            <a:off x="381000" y="1937815"/>
            <a:ext cx="3826768" cy="3384376"/>
          </a:xfrm>
          <a:prstGeom prst="roundRect">
            <a:avLst>
              <a:gd name="adj" fmla="val 4591"/>
            </a:avLst>
          </a:prstGeom>
          <a:noFill/>
          <a:ln w="25400" cap="flat" cmpd="sng" algn="ctr">
            <a:solidFill>
              <a:srgbClr val="00B050"/>
            </a:solidFill>
            <a:prstDash val="sysDash"/>
            <a:round/>
            <a:headEnd type="none" w="med" len="med"/>
            <a:tailEnd type="none" w="med" len="med"/>
          </a:ln>
        </p:spPr>
        <p:txBody>
          <a:bodyPr wrap="none" lIns="0" tIns="0" rIns="0" bIns="0" anchor="ctr"/>
          <a:lstStyle/>
          <a:p>
            <a:pPr algn="ctr" fontAlgn="base">
              <a:spcBef>
                <a:spcPct val="0"/>
              </a:spcBef>
              <a:spcAft>
                <a:spcPct val="40000"/>
              </a:spcAft>
              <a:defRPr/>
            </a:pPr>
            <a:endParaRPr lang="en-US" sz="900" b="1" dirty="0">
              <a:solidFill>
                <a:srgbClr val="FFFFFF"/>
              </a:solidFill>
              <a:latin typeface="Arial" charset="0"/>
              <a:ea typeface="ＭＳ Ｐゴシック" pitchFamily="34" charset="-128"/>
            </a:endParaRPr>
          </a:p>
        </p:txBody>
      </p:sp>
      <p:sp>
        <p:nvSpPr>
          <p:cNvPr id="31" name="Rounded Rectangle 30"/>
          <p:cNvSpPr/>
          <p:nvPr/>
        </p:nvSpPr>
        <p:spPr bwMode="auto">
          <a:xfrm>
            <a:off x="4790046" y="1937815"/>
            <a:ext cx="3826768" cy="3421069"/>
          </a:xfrm>
          <a:prstGeom prst="roundRect">
            <a:avLst>
              <a:gd name="adj" fmla="val 4591"/>
            </a:avLst>
          </a:prstGeom>
          <a:noFill/>
          <a:ln w="25400" cap="flat" cmpd="sng" algn="ctr">
            <a:solidFill>
              <a:srgbClr val="FF0000"/>
            </a:solidFill>
            <a:prstDash val="sysDash"/>
            <a:round/>
            <a:headEnd type="none" w="med" len="med"/>
            <a:tailEnd type="none" w="med" len="med"/>
          </a:ln>
        </p:spPr>
        <p:txBody>
          <a:bodyPr wrap="none" lIns="0" tIns="0" rIns="0" bIns="0" anchor="ctr"/>
          <a:lstStyle/>
          <a:p>
            <a:pPr algn="ctr" fontAlgn="base">
              <a:spcBef>
                <a:spcPct val="0"/>
              </a:spcBef>
              <a:spcAft>
                <a:spcPct val="40000"/>
              </a:spcAft>
              <a:defRPr/>
            </a:pPr>
            <a:endParaRPr lang="en-US" sz="900" b="1" dirty="0">
              <a:solidFill>
                <a:srgbClr val="FFFFFF"/>
              </a:solidFill>
              <a:latin typeface="Arial" charset="0"/>
              <a:ea typeface="ＭＳ Ｐゴシック" pitchFamily="34" charset="-128"/>
            </a:endParaRPr>
          </a:p>
        </p:txBody>
      </p:sp>
      <p:sp>
        <p:nvSpPr>
          <p:cNvPr id="32" name="Striped Right Arrow 31"/>
          <p:cNvSpPr/>
          <p:nvPr/>
        </p:nvSpPr>
        <p:spPr>
          <a:xfrm>
            <a:off x="3487688" y="3812293"/>
            <a:ext cx="1800200" cy="531783"/>
          </a:xfrm>
          <a:prstGeom prst="striped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solidFill>
              </a:rPr>
              <a:t>replication</a:t>
            </a:r>
            <a:endParaRPr lang="en-US" dirty="0">
              <a:solidFill>
                <a:schemeClr val="tx2"/>
              </a:solidFill>
            </a:endParaRPr>
          </a:p>
        </p:txBody>
      </p:sp>
      <p:cxnSp>
        <p:nvCxnSpPr>
          <p:cNvPr id="33" name="Straight Connector 32"/>
          <p:cNvCxnSpPr/>
          <p:nvPr/>
        </p:nvCxnSpPr>
        <p:spPr>
          <a:xfrm flipH="1" flipV="1">
            <a:off x="1248848" y="2292956"/>
            <a:ext cx="262296" cy="2966"/>
          </a:xfrm>
          <a:prstGeom prst="line">
            <a:avLst/>
          </a:prstGeom>
          <a:ln>
            <a:solidFill>
              <a:srgbClr val="2230C0"/>
            </a:solidFill>
          </a:ln>
          <a:effectLst/>
        </p:spPr>
        <p:style>
          <a:lnRef idx="2">
            <a:schemeClr val="accent1"/>
          </a:lnRef>
          <a:fillRef idx="0">
            <a:schemeClr val="accent1"/>
          </a:fillRef>
          <a:effectRef idx="1">
            <a:schemeClr val="accent1"/>
          </a:effectRef>
          <a:fontRef idx="minor">
            <a:schemeClr val="tx1"/>
          </a:fontRef>
        </p:style>
      </p:cxnSp>
      <p:sp>
        <p:nvSpPr>
          <p:cNvPr id="34" name="Cloud 33"/>
          <p:cNvSpPr/>
          <p:nvPr/>
        </p:nvSpPr>
        <p:spPr>
          <a:xfrm>
            <a:off x="3697134" y="1219200"/>
            <a:ext cx="1525323" cy="637856"/>
          </a:xfrm>
          <a:prstGeom prst="cloud">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a:latin typeface="Helvetica Neue"/>
                <a:cs typeface="Helvetica Neue"/>
              </a:rPr>
              <a:t>INTERNET</a:t>
            </a:r>
            <a:endParaRPr lang="en-US" sz="1100" b="1" dirty="0" smtClean="0">
              <a:latin typeface="Helvetica Neue"/>
              <a:cs typeface="Helvetica Neue"/>
            </a:endParaRPr>
          </a:p>
        </p:txBody>
      </p:sp>
      <p:sp>
        <p:nvSpPr>
          <p:cNvPr id="35" name="Left-Up Arrow 34"/>
          <p:cNvSpPr/>
          <p:nvPr/>
        </p:nvSpPr>
        <p:spPr>
          <a:xfrm rot="16200000">
            <a:off x="5664096" y="1089887"/>
            <a:ext cx="322631" cy="1229209"/>
          </a:xfrm>
          <a:prstGeom prst="leftUp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Left-Up Arrow 35"/>
          <p:cNvSpPr/>
          <p:nvPr/>
        </p:nvSpPr>
        <p:spPr>
          <a:xfrm rot="10800000">
            <a:off x="2561284" y="1538128"/>
            <a:ext cx="1142428" cy="327679"/>
          </a:xfrm>
          <a:prstGeom prst="leftUp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335560" y="3429948"/>
            <a:ext cx="1014691" cy="400110"/>
          </a:xfrm>
          <a:prstGeom prst="rect">
            <a:avLst/>
          </a:prstGeom>
          <a:noFill/>
        </p:spPr>
        <p:txBody>
          <a:bodyPr wrap="square" rtlCol="0">
            <a:spAutoFit/>
          </a:bodyPr>
          <a:lstStyle/>
          <a:p>
            <a:pPr algn="ctr"/>
            <a:r>
              <a:rPr lang="en-US" sz="1000" dirty="0" smtClean="0">
                <a:solidFill>
                  <a:schemeClr val="tx2"/>
                </a:solidFill>
              </a:rPr>
              <a:t>Virtualization </a:t>
            </a:r>
            <a:r>
              <a:rPr lang="en-US" sz="1000" dirty="0" err="1" smtClean="0">
                <a:solidFill>
                  <a:schemeClr val="tx2"/>
                </a:solidFill>
              </a:rPr>
              <a:t>Infrasturcture</a:t>
            </a:r>
            <a:endParaRPr lang="en-US" sz="1000" dirty="0" smtClean="0">
              <a:solidFill>
                <a:schemeClr val="tx2"/>
              </a:solidFill>
            </a:endParaRPr>
          </a:p>
        </p:txBody>
      </p:sp>
      <p:sp>
        <p:nvSpPr>
          <p:cNvPr id="38" name="TextBox 37"/>
          <p:cNvSpPr txBox="1"/>
          <p:nvPr/>
        </p:nvSpPr>
        <p:spPr>
          <a:xfrm>
            <a:off x="4999856" y="3449983"/>
            <a:ext cx="1014691" cy="400110"/>
          </a:xfrm>
          <a:prstGeom prst="rect">
            <a:avLst/>
          </a:prstGeom>
          <a:noFill/>
        </p:spPr>
        <p:txBody>
          <a:bodyPr wrap="square" rtlCol="0">
            <a:spAutoFit/>
          </a:bodyPr>
          <a:lstStyle/>
          <a:p>
            <a:pPr algn="ctr"/>
            <a:r>
              <a:rPr lang="en-US" sz="1000" dirty="0" smtClean="0">
                <a:solidFill>
                  <a:schemeClr val="tx2"/>
                </a:solidFill>
              </a:rPr>
              <a:t>Virtualization </a:t>
            </a:r>
            <a:r>
              <a:rPr lang="en-US" sz="1000" dirty="0" err="1" smtClean="0">
                <a:solidFill>
                  <a:schemeClr val="tx2"/>
                </a:solidFill>
              </a:rPr>
              <a:t>Infrasturcture</a:t>
            </a:r>
            <a:endParaRPr lang="en-US" sz="1000" dirty="0" smtClean="0">
              <a:solidFill>
                <a:schemeClr val="tx2"/>
              </a:solidFill>
            </a:endParaRPr>
          </a:p>
        </p:txBody>
      </p:sp>
      <p:sp>
        <p:nvSpPr>
          <p:cNvPr id="39" name="TextBox 38"/>
          <p:cNvSpPr txBox="1"/>
          <p:nvPr/>
        </p:nvSpPr>
        <p:spPr>
          <a:xfrm>
            <a:off x="2252158" y="2292712"/>
            <a:ext cx="1235530" cy="553998"/>
          </a:xfrm>
          <a:prstGeom prst="rect">
            <a:avLst/>
          </a:prstGeom>
          <a:noFill/>
        </p:spPr>
        <p:txBody>
          <a:bodyPr wrap="square" rtlCol="0">
            <a:spAutoFit/>
          </a:bodyPr>
          <a:lstStyle/>
          <a:p>
            <a:pPr algn="ctr"/>
            <a:r>
              <a:rPr lang="en-US" sz="1000" dirty="0" smtClean="0">
                <a:solidFill>
                  <a:schemeClr val="tx2"/>
                </a:solidFill>
              </a:rPr>
              <a:t>SPS</a:t>
            </a:r>
          </a:p>
          <a:p>
            <a:pPr algn="ctr"/>
            <a:r>
              <a:rPr lang="en-US" sz="1000" dirty="0" smtClean="0">
                <a:solidFill>
                  <a:schemeClr val="tx2"/>
                </a:solidFill>
              </a:rPr>
              <a:t>Production Application Farm</a:t>
            </a:r>
          </a:p>
        </p:txBody>
      </p:sp>
      <p:sp>
        <p:nvSpPr>
          <p:cNvPr id="40" name="TextBox 39"/>
          <p:cNvSpPr txBox="1"/>
          <p:nvPr/>
        </p:nvSpPr>
        <p:spPr>
          <a:xfrm>
            <a:off x="5038190" y="2297855"/>
            <a:ext cx="1200369" cy="553998"/>
          </a:xfrm>
          <a:prstGeom prst="rect">
            <a:avLst/>
          </a:prstGeom>
          <a:noFill/>
        </p:spPr>
        <p:txBody>
          <a:bodyPr wrap="square" rtlCol="0">
            <a:spAutoFit/>
          </a:bodyPr>
          <a:lstStyle/>
          <a:p>
            <a:pPr algn="ctr"/>
            <a:r>
              <a:rPr lang="en-US" sz="1000" dirty="0" smtClean="0">
                <a:solidFill>
                  <a:schemeClr val="tx2"/>
                </a:solidFill>
              </a:rPr>
              <a:t>SPS</a:t>
            </a:r>
          </a:p>
          <a:p>
            <a:pPr algn="ctr"/>
            <a:r>
              <a:rPr lang="en-US" sz="1000" dirty="0" smtClean="0">
                <a:solidFill>
                  <a:schemeClr val="tx2"/>
                </a:solidFill>
              </a:rPr>
              <a:t>DR Application Farm</a:t>
            </a:r>
          </a:p>
        </p:txBody>
      </p:sp>
      <p:sp>
        <p:nvSpPr>
          <p:cNvPr id="41" name="TextBox 40"/>
          <p:cNvSpPr txBox="1"/>
          <p:nvPr/>
        </p:nvSpPr>
        <p:spPr>
          <a:xfrm>
            <a:off x="4855840" y="5147978"/>
            <a:ext cx="2010972" cy="246221"/>
          </a:xfrm>
          <a:prstGeom prst="rect">
            <a:avLst/>
          </a:prstGeom>
          <a:noFill/>
        </p:spPr>
        <p:txBody>
          <a:bodyPr wrap="square" rtlCol="0">
            <a:spAutoFit/>
          </a:bodyPr>
          <a:lstStyle/>
          <a:p>
            <a:pPr algn="ctr"/>
            <a:r>
              <a:rPr lang="en-US" sz="1000" dirty="0" smtClean="0">
                <a:solidFill>
                  <a:schemeClr val="tx2"/>
                </a:solidFill>
              </a:rPr>
              <a:t>Disks Backup Appliance / VTL</a:t>
            </a:r>
          </a:p>
        </p:txBody>
      </p:sp>
      <p:sp>
        <p:nvSpPr>
          <p:cNvPr id="42" name="TextBox 41"/>
          <p:cNvSpPr txBox="1"/>
          <p:nvPr/>
        </p:nvSpPr>
        <p:spPr>
          <a:xfrm>
            <a:off x="2047528" y="5082649"/>
            <a:ext cx="2030872" cy="246221"/>
          </a:xfrm>
          <a:prstGeom prst="rect">
            <a:avLst/>
          </a:prstGeom>
          <a:noFill/>
        </p:spPr>
        <p:txBody>
          <a:bodyPr wrap="square" rtlCol="0">
            <a:spAutoFit/>
          </a:bodyPr>
          <a:lstStyle/>
          <a:p>
            <a:pPr algn="ctr"/>
            <a:r>
              <a:rPr lang="en-US" sz="1000" dirty="0" smtClean="0">
                <a:solidFill>
                  <a:schemeClr val="tx2"/>
                </a:solidFill>
              </a:rPr>
              <a:t>Disks Backup Appliance / VTL</a:t>
            </a:r>
          </a:p>
        </p:txBody>
      </p:sp>
    </p:spTree>
    <p:extLst>
      <p:ext uri="{BB962C8B-B14F-4D97-AF65-F5344CB8AC3E}">
        <p14:creationId xmlns:p14="http://schemas.microsoft.com/office/powerpoint/2010/main" val="2319963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solution</a:t>
            </a:r>
            <a:endParaRPr lang="en-MY" sz="2000" dirty="0">
              <a:solidFill>
                <a:schemeClr val="tx1"/>
              </a:solidFill>
              <a:latin typeface="Arial Black"/>
            </a:endParaRPr>
          </a:p>
        </p:txBody>
      </p:sp>
      <p:sp>
        <p:nvSpPr>
          <p:cNvPr id="43" name="Subtitle 4"/>
          <p:cNvSpPr txBox="1">
            <a:spLocks/>
          </p:cNvSpPr>
          <p:nvPr/>
        </p:nvSpPr>
        <p:spPr>
          <a:xfrm>
            <a:off x="498848" y="990600"/>
            <a:ext cx="5076857" cy="415436"/>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Font typeface="Arial" pitchFamily="34" charset="0"/>
              <a:buNone/>
            </a:pPr>
            <a:r>
              <a:rPr lang="en-US" sz="2000" dirty="0" smtClean="0">
                <a:latin typeface="Arial" panose="020B0604020202020204" pitchFamily="34" charset="0"/>
                <a:cs typeface="Arial" panose="020B0604020202020204" pitchFamily="34" charset="0"/>
              </a:rPr>
              <a:t>VIRTUALIZATION ARCHITECTURE</a:t>
            </a:r>
          </a:p>
        </p:txBody>
      </p:sp>
      <p:sp>
        <p:nvSpPr>
          <p:cNvPr id="44" name="Rectangle 5"/>
          <p:cNvSpPr txBox="1">
            <a:spLocks noChangeArrowheads="1"/>
          </p:cNvSpPr>
          <p:nvPr/>
        </p:nvSpPr>
        <p:spPr bwMode="auto">
          <a:xfrm>
            <a:off x="5230607" y="1504575"/>
            <a:ext cx="3837193" cy="2300630"/>
          </a:xfrm>
          <a:prstGeom prst="rect">
            <a:avLst/>
          </a:prstGeom>
          <a:noFill/>
          <a:ln w="9525">
            <a:noFill/>
            <a:miter lim="800000"/>
            <a:headEnd/>
            <a:tailEnd/>
          </a:ln>
        </p:spPr>
        <p:txBody>
          <a:bodyPr wrap="square" lIns="0" tIns="0" rIns="0" bIns="0">
            <a:spAutoFit/>
          </a:bodyPr>
          <a:lstStyle/>
          <a:p>
            <a:pPr marL="124747" lvl="1" indent="-124747" eaLnBrk="0" hangingPunct="0">
              <a:buClr>
                <a:srgbClr val="0095D3">
                  <a:lumMod val="75000"/>
                </a:srgbClr>
              </a:buClr>
              <a:buSzPct val="115000"/>
              <a:buFont typeface="Arial" pitchFamily="34" charset="0"/>
              <a:buChar char="•"/>
              <a:defRPr/>
            </a:pPr>
            <a:endParaRPr lang="en-US" sz="1400" dirty="0">
              <a:solidFill>
                <a:srgbClr val="717074"/>
              </a:solidFill>
              <a:ea typeface="ＭＳ Ｐゴシック" pitchFamily="34" charset="-128"/>
            </a:endParaRPr>
          </a:p>
          <a:p>
            <a:pPr marL="124747" lvl="1" indent="-124747" eaLnBrk="0" hangingPunct="0">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Software-based storage built in </a:t>
            </a:r>
            <a:r>
              <a:rPr lang="en-US" sz="1400" dirty="0" err="1">
                <a:solidFill>
                  <a:srgbClr val="717074"/>
                </a:solidFill>
                <a:ea typeface="ＭＳ Ｐゴシック" pitchFamily="34" charset="-128"/>
              </a:rPr>
              <a:t>ESXi</a:t>
            </a:r>
            <a:endParaRPr lang="en-US" sz="1400" dirty="0">
              <a:solidFill>
                <a:srgbClr val="717074"/>
              </a:solidFill>
              <a:ea typeface="ＭＳ Ｐゴシック" pitchFamily="34" charset="-128"/>
            </a:endParaRPr>
          </a:p>
          <a:p>
            <a:pPr marL="124747" lvl="1" indent="-124747" eaLnBrk="0" hangingPunct="0">
              <a:spcBef>
                <a:spcPts val="900"/>
              </a:spcBef>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Aggregates </a:t>
            </a:r>
            <a:r>
              <a:rPr lang="en-US" sz="1400" dirty="0">
                <a:solidFill>
                  <a:srgbClr val="717074"/>
                </a:solidFill>
              </a:rPr>
              <a:t>local Flash and </a:t>
            </a:r>
            <a:r>
              <a:rPr lang="en-US" sz="1400" dirty="0">
                <a:solidFill>
                  <a:srgbClr val="717074"/>
                </a:solidFill>
                <a:ea typeface="ＭＳ Ｐゴシック" pitchFamily="34" charset="-128"/>
              </a:rPr>
              <a:t>HDDs </a:t>
            </a:r>
          </a:p>
          <a:p>
            <a:pPr marL="124747" lvl="1" indent="-124747" eaLnBrk="0" hangingPunct="0">
              <a:spcBef>
                <a:spcPts val="900"/>
              </a:spcBef>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Shared </a:t>
            </a:r>
            <a:r>
              <a:rPr lang="en-US" sz="1400" dirty="0" err="1">
                <a:solidFill>
                  <a:srgbClr val="717074"/>
                </a:solidFill>
                <a:ea typeface="ＭＳ Ｐゴシック" pitchFamily="34" charset="-128"/>
              </a:rPr>
              <a:t>datastore</a:t>
            </a:r>
            <a:r>
              <a:rPr lang="en-US" sz="1400" dirty="0">
                <a:solidFill>
                  <a:srgbClr val="717074"/>
                </a:solidFill>
                <a:ea typeface="ＭＳ Ｐゴシック" pitchFamily="34" charset="-128"/>
              </a:rPr>
              <a:t> for VM consumption</a:t>
            </a:r>
          </a:p>
          <a:p>
            <a:pPr marL="124747" lvl="1" indent="-124747" eaLnBrk="0" hangingPunct="0">
              <a:spcBef>
                <a:spcPts val="900"/>
              </a:spcBef>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Converged compute + storage</a:t>
            </a:r>
          </a:p>
          <a:p>
            <a:pPr marL="124747" lvl="1" indent="-124747" eaLnBrk="0" fontAlgn="base" hangingPunct="0">
              <a:spcBef>
                <a:spcPts val="900"/>
              </a:spcBef>
              <a:buClr>
                <a:srgbClr val="0095D3">
                  <a:lumMod val="75000"/>
                </a:srgbClr>
              </a:buClr>
              <a:buSzPct val="115000"/>
              <a:buFont typeface="Arial" pitchFamily="34" charset="0"/>
              <a:buChar char="•"/>
              <a:defRPr/>
            </a:pPr>
            <a:r>
              <a:rPr lang="en-US" sz="1400" dirty="0">
                <a:solidFill>
                  <a:srgbClr val="717074"/>
                </a:solidFill>
                <a:ea typeface="ＭＳ Ｐゴシック" pitchFamily="34" charset="-128"/>
              </a:rPr>
              <a:t>Distributed architecture, no single point of failure</a:t>
            </a:r>
          </a:p>
          <a:p>
            <a:pPr marL="124747" lvl="1" indent="-124747" eaLnBrk="0" fontAlgn="base" hangingPunct="0">
              <a:spcBef>
                <a:spcPts val="900"/>
              </a:spcBef>
              <a:buClr>
                <a:srgbClr val="0095D3">
                  <a:lumMod val="75000"/>
                </a:srgbClr>
              </a:buClr>
              <a:buSzPct val="115000"/>
              <a:buFont typeface="Arial" pitchFamily="34" charset="0"/>
              <a:buChar char="•"/>
              <a:defRPr/>
            </a:pPr>
            <a:r>
              <a:rPr lang="en-US" sz="1400" dirty="0">
                <a:solidFill>
                  <a:srgbClr val="717074"/>
                </a:solidFill>
              </a:rPr>
              <a:t>Deeply integrated with VMware stack</a:t>
            </a:r>
          </a:p>
        </p:txBody>
      </p:sp>
      <p:grpSp>
        <p:nvGrpSpPr>
          <p:cNvPr id="45" name="Group 44"/>
          <p:cNvGrpSpPr/>
          <p:nvPr/>
        </p:nvGrpSpPr>
        <p:grpSpPr>
          <a:xfrm>
            <a:off x="589492" y="1598602"/>
            <a:ext cx="4373852" cy="4144526"/>
            <a:chOff x="179512" y="1948770"/>
            <a:chExt cx="4373852" cy="4144526"/>
          </a:xfrm>
        </p:grpSpPr>
        <p:grpSp>
          <p:nvGrpSpPr>
            <p:cNvPr id="46" name="Group 45"/>
            <p:cNvGrpSpPr/>
            <p:nvPr/>
          </p:nvGrpSpPr>
          <p:grpSpPr>
            <a:xfrm>
              <a:off x="179512" y="2348880"/>
              <a:ext cx="4373852" cy="3744416"/>
              <a:chOff x="1449416" y="1149203"/>
              <a:chExt cx="6928301" cy="5251597"/>
            </a:xfrm>
          </p:grpSpPr>
          <p:grpSp>
            <p:nvGrpSpPr>
              <p:cNvPr id="83" name="Group 82"/>
              <p:cNvGrpSpPr/>
              <p:nvPr/>
            </p:nvGrpSpPr>
            <p:grpSpPr bwMode="gray">
              <a:xfrm>
                <a:off x="1506453" y="5864051"/>
                <a:ext cx="1578036" cy="459040"/>
                <a:chOff x="7277099" y="6556148"/>
                <a:chExt cx="1349869" cy="895726"/>
              </a:xfrm>
            </p:grpSpPr>
            <p:sp>
              <p:nvSpPr>
                <p:cNvPr id="150" name="Freeform 149"/>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51" name="Oval 150"/>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52" name="Freeform 151"/>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cxnSp>
            <p:nvCxnSpPr>
              <p:cNvPr id="84" name="Straight Connector 83"/>
              <p:cNvCxnSpPr/>
              <p:nvPr/>
            </p:nvCxnSpPr>
            <p:spPr bwMode="auto">
              <a:xfrm>
                <a:off x="3122612" y="4038600"/>
                <a:ext cx="0" cy="2362200"/>
              </a:xfrm>
              <a:prstGeom prst="line">
                <a:avLst/>
              </a:prstGeom>
              <a:solidFill>
                <a:srgbClr val="0095D3"/>
              </a:solidFill>
              <a:ln w="19050" cap="flat" cmpd="sng" algn="ctr">
                <a:solidFill>
                  <a:schemeClr val="tx2">
                    <a:lumMod val="50000"/>
                  </a:schemeClr>
                </a:solidFill>
                <a:prstDash val="dash"/>
                <a:round/>
                <a:headEnd type="none" w="med" len="med"/>
                <a:tailEnd type="none" w="med" len="med"/>
              </a:ln>
              <a:effectLst/>
            </p:spPr>
          </p:cxnSp>
          <p:sp>
            <p:nvSpPr>
              <p:cNvPr id="85" name="Rounded Rectangle 84"/>
              <p:cNvSpPr/>
              <p:nvPr/>
            </p:nvSpPr>
            <p:spPr bwMode="auto">
              <a:xfrm>
                <a:off x="1449416" y="4074224"/>
                <a:ext cx="6928301" cy="2326576"/>
              </a:xfrm>
              <a:prstGeom prst="roundRect">
                <a:avLst>
                  <a:gd name="adj" fmla="val 4591"/>
                </a:avLst>
              </a:prstGeom>
              <a:noFill/>
              <a:ln w="25400" cap="flat" cmpd="sng" algn="ctr">
                <a:solidFill>
                  <a:schemeClr val="tx1"/>
                </a:solidFill>
                <a:prstDash val="sysDash"/>
                <a:round/>
                <a:headEnd type="none" w="med" len="med"/>
                <a:tailEnd type="none" w="med" len="med"/>
              </a:ln>
            </p:spPr>
            <p:txBody>
              <a:bodyPr wrap="none" lIns="0" tIns="0" rIns="0" bIns="0" anchor="ctr"/>
              <a:lstStyle/>
              <a:p>
                <a:pPr algn="ctr" fontAlgn="base">
                  <a:spcBef>
                    <a:spcPct val="0"/>
                  </a:spcBef>
                  <a:spcAft>
                    <a:spcPct val="40000"/>
                  </a:spcAft>
                  <a:defRPr/>
                </a:pPr>
                <a:endParaRPr lang="en-US" sz="900" b="1" dirty="0">
                  <a:solidFill>
                    <a:srgbClr val="FFFFFF"/>
                  </a:solidFill>
                  <a:latin typeface="Arial" charset="0"/>
                  <a:ea typeface="ＭＳ Ｐゴシック" pitchFamily="34" charset="-128"/>
                </a:endParaRPr>
              </a:p>
            </p:txBody>
          </p:sp>
          <p:cxnSp>
            <p:nvCxnSpPr>
              <p:cNvPr id="86" name="Straight Connector 85"/>
              <p:cNvCxnSpPr/>
              <p:nvPr/>
            </p:nvCxnSpPr>
            <p:spPr bwMode="auto">
              <a:xfrm>
                <a:off x="4868288" y="4074223"/>
                <a:ext cx="6924" cy="2326577"/>
              </a:xfrm>
              <a:prstGeom prst="line">
                <a:avLst/>
              </a:prstGeom>
              <a:solidFill>
                <a:srgbClr val="0095D3"/>
              </a:solidFill>
              <a:ln w="19050" cap="flat" cmpd="sng" algn="ctr">
                <a:solidFill>
                  <a:schemeClr val="tx2">
                    <a:lumMod val="50000"/>
                  </a:schemeClr>
                </a:solidFill>
                <a:prstDash val="dash"/>
                <a:round/>
                <a:headEnd type="none" w="med" len="med"/>
                <a:tailEnd type="none" w="med" len="med"/>
              </a:ln>
              <a:effectLst/>
            </p:spPr>
          </p:cxnSp>
          <p:sp>
            <p:nvSpPr>
              <p:cNvPr id="87" name="TextBox 86"/>
              <p:cNvSpPr txBox="1"/>
              <p:nvPr/>
            </p:nvSpPr>
            <p:spPr>
              <a:xfrm>
                <a:off x="1728277" y="4011762"/>
                <a:ext cx="1397598" cy="429878"/>
              </a:xfrm>
              <a:prstGeom prst="rect">
                <a:avLst/>
              </a:prstGeom>
              <a:noFill/>
            </p:spPr>
            <p:txBody>
              <a:bodyPr wrap="none" rtlCol="0">
                <a:spAutoFit/>
              </a:bodyPr>
              <a:lstStyle/>
              <a:p>
                <a:pPr algn="l"/>
                <a:r>
                  <a:rPr lang="en-US" sz="1200" dirty="0">
                    <a:solidFill>
                      <a:schemeClr val="tx2"/>
                    </a:solidFill>
                  </a:rPr>
                  <a:t>esxi-01</a:t>
                </a:r>
              </a:p>
            </p:txBody>
          </p:sp>
          <p:sp>
            <p:nvSpPr>
              <p:cNvPr id="88" name="TextBox 87"/>
              <p:cNvSpPr txBox="1"/>
              <p:nvPr/>
            </p:nvSpPr>
            <p:spPr>
              <a:xfrm>
                <a:off x="3422643" y="4011762"/>
                <a:ext cx="1397598" cy="429878"/>
              </a:xfrm>
              <a:prstGeom prst="rect">
                <a:avLst/>
              </a:prstGeom>
              <a:noFill/>
            </p:spPr>
            <p:txBody>
              <a:bodyPr wrap="none" rtlCol="0">
                <a:spAutoFit/>
              </a:bodyPr>
              <a:lstStyle/>
              <a:p>
                <a:pPr algn="l"/>
                <a:r>
                  <a:rPr lang="en-US" sz="1200" dirty="0">
                    <a:solidFill>
                      <a:schemeClr val="tx2"/>
                    </a:solidFill>
                  </a:rPr>
                  <a:t>esxi-02</a:t>
                </a:r>
              </a:p>
            </p:txBody>
          </p:sp>
          <p:sp>
            <p:nvSpPr>
              <p:cNvPr id="89" name="TextBox 88"/>
              <p:cNvSpPr txBox="1"/>
              <p:nvPr/>
            </p:nvSpPr>
            <p:spPr>
              <a:xfrm>
                <a:off x="5117011" y="4011762"/>
                <a:ext cx="1397598" cy="429878"/>
              </a:xfrm>
              <a:prstGeom prst="rect">
                <a:avLst/>
              </a:prstGeom>
              <a:noFill/>
            </p:spPr>
            <p:txBody>
              <a:bodyPr wrap="none" rtlCol="0">
                <a:spAutoFit/>
              </a:bodyPr>
              <a:lstStyle/>
              <a:p>
                <a:pPr algn="l"/>
                <a:r>
                  <a:rPr lang="en-US" sz="1200" dirty="0">
                    <a:solidFill>
                      <a:schemeClr val="tx2"/>
                    </a:solidFill>
                  </a:rPr>
                  <a:t>esxi-03</a:t>
                </a:r>
              </a:p>
            </p:txBody>
          </p:sp>
          <p:pic>
            <p:nvPicPr>
              <p:cNvPr id="90" name="Picture 8" descr="ICON_Server_flat_Q408.png"/>
              <p:cNvPicPr>
                <a:picLocks noChangeAspect="1"/>
              </p:cNvPicPr>
              <p:nvPr/>
            </p:nvPicPr>
            <p:blipFill>
              <a:blip r:embed="rId3"/>
              <a:srcRect/>
              <a:stretch>
                <a:fillRect/>
              </a:stretch>
            </p:blipFill>
            <p:spPr bwMode="auto">
              <a:xfrm>
                <a:off x="3216208" y="4661738"/>
                <a:ext cx="1580879" cy="301434"/>
              </a:xfrm>
              <a:prstGeom prst="rect">
                <a:avLst/>
              </a:prstGeom>
              <a:noFill/>
              <a:ln w="9525">
                <a:noFill/>
                <a:miter lim="800000"/>
                <a:headEnd/>
                <a:tailEnd/>
              </a:ln>
            </p:spPr>
          </p:pic>
          <p:pic>
            <p:nvPicPr>
              <p:cNvPr id="91" name="Picture 8" descr="ICON_Server_flat_Q408.png"/>
              <p:cNvPicPr>
                <a:picLocks noChangeAspect="1"/>
              </p:cNvPicPr>
              <p:nvPr/>
            </p:nvPicPr>
            <p:blipFill>
              <a:blip r:embed="rId3"/>
              <a:srcRect/>
              <a:stretch>
                <a:fillRect/>
              </a:stretch>
            </p:blipFill>
            <p:spPr bwMode="auto">
              <a:xfrm>
                <a:off x="1502881" y="4661738"/>
                <a:ext cx="1580879" cy="301434"/>
              </a:xfrm>
              <a:prstGeom prst="rect">
                <a:avLst/>
              </a:prstGeom>
              <a:noFill/>
              <a:ln w="9525">
                <a:noFill/>
                <a:miter lim="800000"/>
                <a:headEnd/>
                <a:tailEnd/>
              </a:ln>
            </p:spPr>
          </p:pic>
          <p:pic>
            <p:nvPicPr>
              <p:cNvPr id="92" name="Picture 8" descr="ICON_Server_flat_Q408.png"/>
              <p:cNvPicPr>
                <a:picLocks noChangeAspect="1"/>
              </p:cNvPicPr>
              <p:nvPr/>
            </p:nvPicPr>
            <p:blipFill>
              <a:blip r:embed="rId3"/>
              <a:srcRect/>
              <a:stretch>
                <a:fillRect/>
              </a:stretch>
            </p:blipFill>
            <p:spPr bwMode="auto">
              <a:xfrm>
                <a:off x="4945583" y="4661738"/>
                <a:ext cx="1580879" cy="301434"/>
              </a:xfrm>
              <a:prstGeom prst="rect">
                <a:avLst/>
              </a:prstGeom>
              <a:noFill/>
              <a:ln w="9525">
                <a:noFill/>
                <a:miter lim="800000"/>
                <a:headEnd/>
                <a:tailEnd/>
              </a:ln>
            </p:spPr>
          </p:pic>
          <p:grpSp>
            <p:nvGrpSpPr>
              <p:cNvPr id="93" name="Group 59"/>
              <p:cNvGrpSpPr/>
              <p:nvPr/>
            </p:nvGrpSpPr>
            <p:grpSpPr bwMode="gray">
              <a:xfrm>
                <a:off x="1502882" y="5745437"/>
                <a:ext cx="1578036" cy="459040"/>
                <a:chOff x="7277099" y="6556148"/>
                <a:chExt cx="1349869" cy="895726"/>
              </a:xfrm>
            </p:grpSpPr>
            <p:sp>
              <p:nvSpPr>
                <p:cNvPr id="147"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8" name="Oval 147"/>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9" name="Freeform 14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94" name="Group 59"/>
              <p:cNvGrpSpPr/>
              <p:nvPr/>
            </p:nvGrpSpPr>
            <p:grpSpPr bwMode="gray">
              <a:xfrm>
                <a:off x="1505725" y="5628827"/>
                <a:ext cx="1578036" cy="459040"/>
                <a:chOff x="7277099" y="6556148"/>
                <a:chExt cx="1349869" cy="895726"/>
              </a:xfrm>
            </p:grpSpPr>
            <p:sp>
              <p:nvSpPr>
                <p:cNvPr id="144"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5" name="Oval 144"/>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6" name="Freeform 145"/>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95" name="Group 94"/>
              <p:cNvGrpSpPr/>
              <p:nvPr/>
            </p:nvGrpSpPr>
            <p:grpSpPr bwMode="gray">
              <a:xfrm>
                <a:off x="1505725" y="5504564"/>
                <a:ext cx="1578036" cy="459040"/>
                <a:chOff x="7277099" y="6556148"/>
                <a:chExt cx="1349869" cy="895726"/>
              </a:xfrm>
            </p:grpSpPr>
            <p:sp>
              <p:nvSpPr>
                <p:cNvPr id="141" name="Freeform 140"/>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2" name="Oval 141"/>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3" name="Freeform 142"/>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pic>
            <p:nvPicPr>
              <p:cNvPr id="96" name="Picture 95" descr="SS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7568" y="5033238"/>
                <a:ext cx="651505" cy="488756"/>
              </a:xfrm>
              <a:prstGeom prst="rect">
                <a:avLst/>
              </a:prstGeom>
            </p:spPr>
          </p:pic>
          <p:pic>
            <p:nvPicPr>
              <p:cNvPr id="97" name="Picture 96" descr="SS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4182" y="5033238"/>
                <a:ext cx="651505" cy="488756"/>
              </a:xfrm>
              <a:prstGeom prst="rect">
                <a:avLst/>
              </a:prstGeom>
            </p:spPr>
          </p:pic>
          <p:pic>
            <p:nvPicPr>
              <p:cNvPr id="98" name="Picture 97" descr="SS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797" y="5033238"/>
                <a:ext cx="651505" cy="488756"/>
              </a:xfrm>
              <a:prstGeom prst="rect">
                <a:avLst/>
              </a:prstGeom>
            </p:spPr>
          </p:pic>
          <p:cxnSp>
            <p:nvCxnSpPr>
              <p:cNvPr id="99" name="Straight Connector 98"/>
              <p:cNvCxnSpPr/>
              <p:nvPr/>
            </p:nvCxnSpPr>
            <p:spPr bwMode="auto">
              <a:xfrm flipV="1">
                <a:off x="1618704" y="4398452"/>
                <a:ext cx="6656688" cy="16391"/>
              </a:xfrm>
              <a:prstGeom prst="line">
                <a:avLst/>
              </a:prstGeom>
              <a:solidFill>
                <a:srgbClr val="0095D3"/>
              </a:solidFill>
              <a:ln w="107950" cap="flat" cmpd="sng" algn="ctr">
                <a:solidFill>
                  <a:schemeClr val="tx2">
                    <a:lumMod val="50000"/>
                  </a:schemeClr>
                </a:solidFill>
                <a:prstDash val="solid"/>
                <a:round/>
                <a:headEnd type="none" w="med" len="med"/>
                <a:tailEnd type="none" w="med" len="med"/>
              </a:ln>
              <a:effectLst/>
            </p:spPr>
          </p:cxnSp>
          <p:cxnSp>
            <p:nvCxnSpPr>
              <p:cNvPr id="100" name="Straight Connector 99"/>
              <p:cNvCxnSpPr>
                <a:stCxn id="90" idx="0"/>
              </p:cNvCxnSpPr>
              <p:nvPr/>
            </p:nvCxnSpPr>
            <p:spPr bwMode="auto">
              <a:xfrm flipV="1">
                <a:off x="4006648" y="4414843"/>
                <a:ext cx="0" cy="246895"/>
              </a:xfrm>
              <a:prstGeom prst="line">
                <a:avLst/>
              </a:prstGeom>
              <a:solidFill>
                <a:srgbClr val="0095D3"/>
              </a:solidFill>
              <a:ln w="76200" cap="flat" cmpd="sng" algn="ctr">
                <a:solidFill>
                  <a:schemeClr val="tx2">
                    <a:lumMod val="50000"/>
                  </a:schemeClr>
                </a:solidFill>
                <a:prstDash val="solid"/>
                <a:round/>
                <a:headEnd type="none" w="med" len="med"/>
                <a:tailEnd type="none" w="med" len="med"/>
              </a:ln>
              <a:effectLst/>
            </p:spPr>
          </p:cxnSp>
          <p:cxnSp>
            <p:nvCxnSpPr>
              <p:cNvPr id="101" name="Straight Connector 100"/>
              <p:cNvCxnSpPr/>
              <p:nvPr/>
            </p:nvCxnSpPr>
            <p:spPr bwMode="auto">
              <a:xfrm flipV="1">
                <a:off x="5738531" y="4414843"/>
                <a:ext cx="0" cy="246895"/>
              </a:xfrm>
              <a:prstGeom prst="line">
                <a:avLst/>
              </a:prstGeom>
              <a:solidFill>
                <a:srgbClr val="0095D3"/>
              </a:solidFill>
              <a:ln w="76200" cap="flat" cmpd="sng" algn="ctr">
                <a:solidFill>
                  <a:schemeClr val="tx2">
                    <a:lumMod val="50000"/>
                  </a:schemeClr>
                </a:solidFill>
                <a:prstDash val="solid"/>
                <a:round/>
                <a:headEnd type="none" w="med" len="med"/>
                <a:tailEnd type="none" w="med" len="med"/>
              </a:ln>
              <a:effectLst/>
            </p:spPr>
          </p:cxnSp>
          <p:cxnSp>
            <p:nvCxnSpPr>
              <p:cNvPr id="102" name="Straight Connector 101"/>
              <p:cNvCxnSpPr/>
              <p:nvPr/>
            </p:nvCxnSpPr>
            <p:spPr bwMode="auto">
              <a:xfrm flipV="1">
                <a:off x="2293168" y="4414843"/>
                <a:ext cx="0" cy="246895"/>
              </a:xfrm>
              <a:prstGeom prst="line">
                <a:avLst/>
              </a:prstGeom>
              <a:solidFill>
                <a:srgbClr val="0095D3"/>
              </a:solidFill>
              <a:ln w="76200" cap="flat" cmpd="sng" algn="ctr">
                <a:solidFill>
                  <a:schemeClr val="tx2">
                    <a:lumMod val="50000"/>
                  </a:schemeClr>
                </a:solidFill>
                <a:prstDash val="solid"/>
                <a:round/>
                <a:headEnd type="none" w="med" len="med"/>
                <a:tailEnd type="none" w="med" len="med"/>
              </a:ln>
              <a:effectLst/>
            </p:spPr>
          </p:cxnSp>
          <p:cxnSp>
            <p:nvCxnSpPr>
              <p:cNvPr id="103" name="Elbow Connector 102"/>
              <p:cNvCxnSpPr/>
              <p:nvPr/>
            </p:nvCxnSpPr>
            <p:spPr bwMode="auto">
              <a:xfrm>
                <a:off x="3216208" y="4438591"/>
                <a:ext cx="1218883" cy="914400"/>
              </a:xfrm>
              <a:prstGeom prst="bentConnector3">
                <a:avLst/>
              </a:prstGeom>
              <a:solidFill>
                <a:srgbClr val="0095D3"/>
              </a:solidFill>
              <a:ln w="9525" cap="flat" cmpd="sng" algn="ctr">
                <a:noFill/>
                <a:prstDash val="solid"/>
                <a:round/>
                <a:headEnd type="none" w="med" len="med"/>
                <a:tailEnd type="none" w="med" len="med"/>
              </a:ln>
              <a:effectLst/>
            </p:spPr>
          </p:cxnSp>
          <p:grpSp>
            <p:nvGrpSpPr>
              <p:cNvPr id="104" name="Group 103"/>
              <p:cNvGrpSpPr/>
              <p:nvPr/>
            </p:nvGrpSpPr>
            <p:grpSpPr bwMode="gray">
              <a:xfrm>
                <a:off x="3224879" y="5874362"/>
                <a:ext cx="1578036" cy="459040"/>
                <a:chOff x="7277099" y="6556148"/>
                <a:chExt cx="1349869" cy="895726"/>
              </a:xfrm>
            </p:grpSpPr>
            <p:sp>
              <p:nvSpPr>
                <p:cNvPr id="138" name="Freeform 137"/>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9" name="Oval 138"/>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40" name="Freeform 139"/>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5" name="Group 59"/>
              <p:cNvGrpSpPr/>
              <p:nvPr/>
            </p:nvGrpSpPr>
            <p:grpSpPr bwMode="gray">
              <a:xfrm>
                <a:off x="3221308" y="5755748"/>
                <a:ext cx="1578036" cy="459040"/>
                <a:chOff x="7277099" y="6556148"/>
                <a:chExt cx="1349869" cy="895726"/>
              </a:xfrm>
            </p:grpSpPr>
            <p:sp>
              <p:nvSpPr>
                <p:cNvPr id="135"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6" name="Oval 135"/>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7" name="Freeform 136"/>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6" name="Group 59"/>
              <p:cNvGrpSpPr/>
              <p:nvPr/>
            </p:nvGrpSpPr>
            <p:grpSpPr bwMode="gray">
              <a:xfrm>
                <a:off x="3224151" y="5639138"/>
                <a:ext cx="1578036" cy="459040"/>
                <a:chOff x="7277099" y="6556148"/>
                <a:chExt cx="1349869" cy="895726"/>
              </a:xfrm>
            </p:grpSpPr>
            <p:sp>
              <p:nvSpPr>
                <p:cNvPr id="132"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3" name="Oval 132"/>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4" name="Freeform 133"/>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7" name="Group 106"/>
              <p:cNvGrpSpPr/>
              <p:nvPr/>
            </p:nvGrpSpPr>
            <p:grpSpPr bwMode="gray">
              <a:xfrm>
                <a:off x="3224151" y="5514875"/>
                <a:ext cx="1578036" cy="459040"/>
                <a:chOff x="7277099" y="6556148"/>
                <a:chExt cx="1349869" cy="895726"/>
              </a:xfrm>
            </p:grpSpPr>
            <p:sp>
              <p:nvSpPr>
                <p:cNvPr id="129" name="Freeform 12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0" name="Oval 129"/>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31" name="Freeform 130"/>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8" name="Group 107"/>
              <p:cNvGrpSpPr/>
              <p:nvPr/>
            </p:nvGrpSpPr>
            <p:grpSpPr bwMode="gray">
              <a:xfrm>
                <a:off x="4931467" y="5858032"/>
                <a:ext cx="1578036" cy="459040"/>
                <a:chOff x="7277099" y="6556148"/>
                <a:chExt cx="1349869" cy="895726"/>
              </a:xfrm>
            </p:grpSpPr>
            <p:sp>
              <p:nvSpPr>
                <p:cNvPr id="126" name="Freeform 125"/>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7" name="Oval 126"/>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8" name="Freeform 127"/>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09" name="Group 59"/>
              <p:cNvGrpSpPr/>
              <p:nvPr/>
            </p:nvGrpSpPr>
            <p:grpSpPr bwMode="gray">
              <a:xfrm>
                <a:off x="4927896" y="5739418"/>
                <a:ext cx="1578036" cy="459040"/>
                <a:chOff x="7277099" y="6556148"/>
                <a:chExt cx="1349869" cy="895726"/>
              </a:xfrm>
            </p:grpSpPr>
            <p:sp>
              <p:nvSpPr>
                <p:cNvPr id="123"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4" name="Oval 123"/>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5" name="Freeform 124"/>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10" name="Group 59"/>
              <p:cNvGrpSpPr/>
              <p:nvPr/>
            </p:nvGrpSpPr>
            <p:grpSpPr bwMode="gray">
              <a:xfrm>
                <a:off x="4930740" y="5622808"/>
                <a:ext cx="1578036" cy="459040"/>
                <a:chOff x="7277099" y="6556148"/>
                <a:chExt cx="1349869" cy="895726"/>
              </a:xfrm>
            </p:grpSpPr>
            <p:sp>
              <p:nvSpPr>
                <p:cNvPr id="120"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1" name="Oval 120"/>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22" name="Freeform 121"/>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111" name="Group 110"/>
              <p:cNvGrpSpPr/>
              <p:nvPr/>
            </p:nvGrpSpPr>
            <p:grpSpPr bwMode="gray">
              <a:xfrm>
                <a:off x="4930740" y="5498545"/>
                <a:ext cx="1578036" cy="459040"/>
                <a:chOff x="7277099" y="6556148"/>
                <a:chExt cx="1349869" cy="895726"/>
              </a:xfrm>
            </p:grpSpPr>
            <p:sp>
              <p:nvSpPr>
                <p:cNvPr id="117" name="Freeform 116"/>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18" name="Oval 117"/>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119" name="Freeform 11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pic>
            <p:nvPicPr>
              <p:cNvPr id="112"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49791" y="1149203"/>
                <a:ext cx="572821" cy="527198"/>
              </a:xfrm>
              <a:prstGeom prst="rect">
                <a:avLst/>
              </a:prstGeom>
              <a:noFill/>
              <a:ln w="9525">
                <a:noFill/>
                <a:miter lim="800000"/>
                <a:headEnd/>
                <a:tailEnd/>
              </a:ln>
            </p:spPr>
          </p:pic>
          <p:grpSp>
            <p:nvGrpSpPr>
              <p:cNvPr id="113" name="Group 112"/>
              <p:cNvGrpSpPr/>
              <p:nvPr/>
            </p:nvGrpSpPr>
            <p:grpSpPr>
              <a:xfrm>
                <a:off x="1751012" y="3048000"/>
                <a:ext cx="6291790" cy="990600"/>
                <a:chOff x="1598612" y="2590800"/>
                <a:chExt cx="6606379" cy="1143000"/>
              </a:xfrm>
            </p:grpSpPr>
            <p:sp>
              <p:nvSpPr>
                <p:cNvPr id="115" name="Trapezoid 114"/>
                <p:cNvSpPr/>
                <p:nvPr/>
              </p:nvSpPr>
              <p:spPr>
                <a:xfrm>
                  <a:off x="1598612" y="3152647"/>
                  <a:ext cx="6606379" cy="581153"/>
                </a:xfrm>
                <a:prstGeom prst="trapezoid">
                  <a:avLst>
                    <a:gd name="adj" fmla="val 250271"/>
                  </a:avLst>
                </a:prstGeom>
                <a:gradFill flip="none" rotWithShape="1">
                  <a:gsLst>
                    <a:gs pos="26000">
                      <a:schemeClr val="accent1">
                        <a:lumMod val="40000"/>
                        <a:lumOff val="60000"/>
                      </a:schemeClr>
                    </a:gs>
                    <a:gs pos="100000">
                      <a:schemeClr val="bg1"/>
                    </a:gs>
                  </a:gsLst>
                  <a:lin ang="16200000" scaled="1"/>
                  <a:tileRect/>
                </a:gradFill>
                <a:ln w="19050">
                  <a:noFill/>
                  <a:round/>
                  <a:headEnd/>
                  <a:tailEnd/>
                </a:ln>
              </p:spPr>
              <p:txBody>
                <a:bodyPr wrap="none" lIns="0" tIns="0" rIns="0" bIns="0" rtlCol="0" anchor="ctr"/>
                <a:lstStyle/>
                <a:p>
                  <a:pPr algn="ctr"/>
                  <a:endParaRPr lang="en-US" dirty="0">
                    <a:solidFill>
                      <a:srgbClr val="FFFFFF"/>
                    </a:solidFill>
                  </a:endParaRPr>
                </a:p>
              </p:txBody>
            </p:sp>
            <p:pic>
              <p:nvPicPr>
                <p:cNvPr id="116" name="Picture 13" descr="ICON_Storage_1up_Q308.png"/>
                <p:cNvPicPr>
                  <a:picLocks noChangeAspect="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3953590" y="2590800"/>
                  <a:ext cx="1981200" cy="765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 name="Rounded Rectangle 113"/>
              <p:cNvSpPr/>
              <p:nvPr/>
            </p:nvSpPr>
            <p:spPr bwMode="auto">
              <a:xfrm>
                <a:off x="2450343" y="1828800"/>
                <a:ext cx="5029201" cy="593326"/>
              </a:xfrm>
              <a:prstGeom prst="roundRect">
                <a:avLst>
                  <a:gd name="adj" fmla="val 0"/>
                </a:avLst>
              </a:prstGeom>
              <a:ln w="12700">
                <a:solidFill>
                  <a:schemeClr val="bg1"/>
                </a:solidFill>
                <a:headEnd type="none" w="med" len="med"/>
                <a:tailEnd type="none" w="med" len="med"/>
              </a:ln>
              <a:effectLst>
                <a:outerShdw blurRad="1397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smtClean="0">
                    <a:solidFill>
                      <a:srgbClr val="FFFFFF"/>
                    </a:solidFill>
                  </a:rPr>
                  <a:t>Virtualization </a:t>
                </a:r>
              </a:p>
            </p:txBody>
          </p:sp>
        </p:grpSp>
        <p:grpSp>
          <p:nvGrpSpPr>
            <p:cNvPr id="47" name="Group 46"/>
            <p:cNvGrpSpPr/>
            <p:nvPr/>
          </p:nvGrpSpPr>
          <p:grpSpPr>
            <a:xfrm>
              <a:off x="3439215" y="4404651"/>
              <a:ext cx="1062314" cy="1688645"/>
              <a:chOff x="3439215" y="4404651"/>
              <a:chExt cx="1062314" cy="1688645"/>
            </a:xfrm>
          </p:grpSpPr>
          <p:grpSp>
            <p:nvGrpSpPr>
              <p:cNvPr id="61" name="Group 60"/>
              <p:cNvGrpSpPr/>
              <p:nvPr/>
            </p:nvGrpSpPr>
            <p:grpSpPr>
              <a:xfrm>
                <a:off x="3439215" y="4409035"/>
                <a:ext cx="1060778" cy="1684261"/>
                <a:chOff x="3122612" y="4038600"/>
                <a:chExt cx="1680303" cy="2362200"/>
              </a:xfrm>
            </p:grpSpPr>
            <p:cxnSp>
              <p:nvCxnSpPr>
                <p:cNvPr id="66" name="Straight Connector 65"/>
                <p:cNvCxnSpPr/>
                <p:nvPr/>
              </p:nvCxnSpPr>
              <p:spPr bwMode="auto">
                <a:xfrm>
                  <a:off x="3122612" y="4038600"/>
                  <a:ext cx="0" cy="2362200"/>
                </a:xfrm>
                <a:prstGeom prst="line">
                  <a:avLst/>
                </a:prstGeom>
                <a:solidFill>
                  <a:srgbClr val="0095D3"/>
                </a:solidFill>
                <a:ln w="19050" cap="flat" cmpd="sng" algn="ctr">
                  <a:solidFill>
                    <a:schemeClr val="tx2">
                      <a:lumMod val="50000"/>
                    </a:schemeClr>
                  </a:solidFill>
                  <a:prstDash val="dash"/>
                  <a:round/>
                  <a:headEnd type="none" w="med" len="med"/>
                  <a:tailEnd type="none" w="med" len="med"/>
                </a:ln>
                <a:effectLst/>
              </p:spPr>
            </p:cxnSp>
            <p:grpSp>
              <p:nvGrpSpPr>
                <p:cNvPr id="67" name="Group 66"/>
                <p:cNvGrpSpPr/>
                <p:nvPr/>
              </p:nvGrpSpPr>
              <p:grpSpPr bwMode="gray">
                <a:xfrm>
                  <a:off x="3224879" y="5874362"/>
                  <a:ext cx="1578036" cy="459040"/>
                  <a:chOff x="7277099" y="6556148"/>
                  <a:chExt cx="1349869" cy="895726"/>
                </a:xfrm>
              </p:grpSpPr>
              <p:sp>
                <p:nvSpPr>
                  <p:cNvPr id="80" name="Freeform 79"/>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81" name="Oval 80"/>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82" name="Freeform 81"/>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68" name="Group 59"/>
                <p:cNvGrpSpPr/>
                <p:nvPr/>
              </p:nvGrpSpPr>
              <p:grpSpPr bwMode="gray">
                <a:xfrm>
                  <a:off x="3221308" y="5755748"/>
                  <a:ext cx="1578036" cy="459040"/>
                  <a:chOff x="7277099" y="6556148"/>
                  <a:chExt cx="1349869" cy="895726"/>
                </a:xfrm>
              </p:grpSpPr>
              <p:sp>
                <p:nvSpPr>
                  <p:cNvPr id="77"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8" name="Oval 77"/>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9" name="Freeform 7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69" name="Group 59"/>
                <p:cNvGrpSpPr/>
                <p:nvPr/>
              </p:nvGrpSpPr>
              <p:grpSpPr bwMode="gray">
                <a:xfrm>
                  <a:off x="3224151" y="5639138"/>
                  <a:ext cx="1578036" cy="459040"/>
                  <a:chOff x="7277099" y="6556148"/>
                  <a:chExt cx="1349869" cy="895726"/>
                </a:xfrm>
              </p:grpSpPr>
              <p:sp>
                <p:nvSpPr>
                  <p:cNvPr id="74" name="Freeform 8"/>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5" name="Oval 74"/>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6" name="Freeform 75"/>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nvGrpSpPr>
                <p:cNvPr id="70" name="Group 69"/>
                <p:cNvGrpSpPr/>
                <p:nvPr/>
              </p:nvGrpSpPr>
              <p:grpSpPr bwMode="gray">
                <a:xfrm>
                  <a:off x="3224151" y="5514875"/>
                  <a:ext cx="1578036" cy="459040"/>
                  <a:chOff x="7277099" y="6556148"/>
                  <a:chExt cx="1349869" cy="895726"/>
                </a:xfrm>
              </p:grpSpPr>
              <p:sp>
                <p:nvSpPr>
                  <p:cNvPr id="71" name="Freeform 70"/>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gradFill flip="none" rotWithShape="1">
                    <a:gsLst>
                      <a:gs pos="0">
                        <a:schemeClr val="bg1">
                          <a:lumMod val="50000"/>
                        </a:schemeClr>
                      </a:gs>
                      <a:gs pos="15000">
                        <a:schemeClr val="bg1">
                          <a:lumMod val="65000"/>
                        </a:schemeClr>
                      </a:gs>
                      <a:gs pos="50000">
                        <a:schemeClr val="bg1">
                          <a:lumMod val="95000"/>
                        </a:schemeClr>
                      </a:gs>
                      <a:gs pos="100000">
                        <a:schemeClr val="bg1">
                          <a:lumMod val="50000"/>
                        </a:schemeClr>
                      </a:gs>
                      <a:gs pos="85000">
                        <a:schemeClr val="bg1">
                          <a:lumMod val="75000"/>
                        </a:schemeClr>
                      </a:gs>
                    </a:gsLst>
                    <a:lin ang="0" scaled="1"/>
                    <a:tileRect/>
                  </a:gradFill>
                  <a:ln w="47625">
                    <a:noFill/>
                    <a:round/>
                    <a:headEnd/>
                    <a:tailEnd/>
                  </a:ln>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2" name="Oval 71"/>
                  <p:cNvSpPr>
                    <a:spLocks noChangeArrowheads="1"/>
                  </p:cNvSpPr>
                  <p:nvPr/>
                </p:nvSpPr>
                <p:spPr bwMode="gray">
                  <a:xfrm>
                    <a:off x="7277099" y="6556148"/>
                    <a:ext cx="1349869" cy="779182"/>
                  </a:xfrm>
                  <a:prstGeom prst="ellipse">
                    <a:avLst/>
                  </a:prstGeom>
                  <a:gradFill flip="none" rotWithShape="1">
                    <a:gsLst>
                      <a:gs pos="30000">
                        <a:schemeClr val="bg1">
                          <a:lumMod val="95000"/>
                        </a:schemeClr>
                      </a:gs>
                      <a:gs pos="100000">
                        <a:schemeClr val="bg1">
                          <a:lumMod val="75000"/>
                        </a:schemeClr>
                      </a:gs>
                    </a:gsLst>
                    <a:lin ang="16200000" scaled="1"/>
                    <a:tileRect/>
                  </a:gradFill>
                  <a:ln w="47625">
                    <a:noFill/>
                    <a:round/>
                    <a:headEnd/>
                    <a:tailEnd/>
                  </a:ln>
                  <a:effectLst>
                    <a:innerShdw blurRad="152400">
                      <a:schemeClr val="bg1"/>
                    </a:innerShdw>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sp>
                <p:nvSpPr>
                  <p:cNvPr id="73" name="Freeform 72"/>
                  <p:cNvSpPr>
                    <a:spLocks/>
                  </p:cNvSpPr>
                  <p:nvPr/>
                </p:nvSpPr>
                <p:spPr bwMode="gray">
                  <a:xfrm>
                    <a:off x="7277099" y="6556148"/>
                    <a:ext cx="1349869" cy="895726"/>
                  </a:xfrm>
                  <a:custGeom>
                    <a:avLst/>
                    <a:gdLst>
                      <a:gd name="T0" fmla="*/ 7598 w 15195"/>
                      <a:gd name="T1" fmla="*/ 0 h 10083"/>
                      <a:gd name="T2" fmla="*/ 0 w 15195"/>
                      <a:gd name="T3" fmla="*/ 4386 h 10083"/>
                      <a:gd name="T4" fmla="*/ 0 w 15195"/>
                      <a:gd name="T5" fmla="*/ 5698 h 10083"/>
                      <a:gd name="T6" fmla="*/ 7598 w 15195"/>
                      <a:gd name="T7" fmla="*/ 10083 h 10083"/>
                      <a:gd name="T8" fmla="*/ 15195 w 15195"/>
                      <a:gd name="T9" fmla="*/ 5698 h 10083"/>
                      <a:gd name="T10" fmla="*/ 15195 w 15195"/>
                      <a:gd name="T11" fmla="*/ 4386 h 10083"/>
                      <a:gd name="T12" fmla="*/ 7598 w 15195"/>
                      <a:gd name="T13" fmla="*/ 0 h 10083"/>
                    </a:gdLst>
                    <a:ahLst/>
                    <a:cxnLst>
                      <a:cxn ang="0">
                        <a:pos x="T0" y="T1"/>
                      </a:cxn>
                      <a:cxn ang="0">
                        <a:pos x="T2" y="T3"/>
                      </a:cxn>
                      <a:cxn ang="0">
                        <a:pos x="T4" y="T5"/>
                      </a:cxn>
                      <a:cxn ang="0">
                        <a:pos x="T6" y="T7"/>
                      </a:cxn>
                      <a:cxn ang="0">
                        <a:pos x="T8" y="T9"/>
                      </a:cxn>
                      <a:cxn ang="0">
                        <a:pos x="T10" y="T11"/>
                      </a:cxn>
                      <a:cxn ang="0">
                        <a:pos x="T12" y="T13"/>
                      </a:cxn>
                    </a:cxnLst>
                    <a:rect l="0" t="0" r="r" b="b"/>
                    <a:pathLst>
                      <a:path w="15195" h="10083">
                        <a:moveTo>
                          <a:pt x="7598" y="0"/>
                        </a:moveTo>
                        <a:cubicBezTo>
                          <a:pt x="3402" y="0"/>
                          <a:pt x="0" y="1964"/>
                          <a:pt x="0" y="4386"/>
                        </a:cubicBezTo>
                        <a:cubicBezTo>
                          <a:pt x="0" y="5698"/>
                          <a:pt x="0" y="5698"/>
                          <a:pt x="0" y="5698"/>
                        </a:cubicBezTo>
                        <a:cubicBezTo>
                          <a:pt x="0" y="8120"/>
                          <a:pt x="3402" y="10083"/>
                          <a:pt x="7598" y="10083"/>
                        </a:cubicBezTo>
                        <a:cubicBezTo>
                          <a:pt x="11794" y="10083"/>
                          <a:pt x="15195" y="8120"/>
                          <a:pt x="15195" y="5698"/>
                        </a:cubicBezTo>
                        <a:cubicBezTo>
                          <a:pt x="15195" y="4386"/>
                          <a:pt x="15195" y="4386"/>
                          <a:pt x="15195" y="4386"/>
                        </a:cubicBezTo>
                        <a:cubicBezTo>
                          <a:pt x="15195" y="1964"/>
                          <a:pt x="11794" y="0"/>
                          <a:pt x="7598" y="0"/>
                        </a:cubicBezTo>
                        <a:close/>
                      </a:path>
                    </a:pathLst>
                  </a:custGeom>
                  <a:noFill/>
                  <a:ln w="9525">
                    <a:gradFill flip="none" rotWithShape="1">
                      <a:gsLst>
                        <a:gs pos="50000">
                          <a:schemeClr val="bg1">
                            <a:lumMod val="65000"/>
                          </a:schemeClr>
                        </a:gs>
                        <a:gs pos="0">
                          <a:schemeClr val="bg1">
                            <a:lumMod val="50000"/>
                          </a:schemeClr>
                        </a:gs>
                        <a:gs pos="100000">
                          <a:schemeClr val="bg1">
                            <a:lumMod val="50000"/>
                          </a:schemeClr>
                        </a:gs>
                      </a:gsLst>
                      <a:lin ang="0" scaled="1"/>
                      <a:tileRect/>
                    </a:gradFill>
                    <a:round/>
                    <a:headEnd/>
                    <a:tailEnd/>
                  </a:ln>
                  <a:effectLst>
                    <a:innerShdw blurRad="152400">
                      <a:prstClr val="black"/>
                    </a:innerShdw>
                    <a:reflection blurRad="127000" stA="41000" endPos="23000" dir="5400000" sy="-100000" algn="bl" rotWithShape="0"/>
                  </a:effectLst>
                </p:spPr>
                <p:txBody>
                  <a:bodyPr wrap="none" lIns="0" tIns="0" rIns="0" bIns="0" rtlCol="0" anchor="ctr"/>
                  <a:lstStyle/>
                  <a:p>
                    <a:pPr algn="ctr" fontAlgn="base">
                      <a:spcBef>
                        <a:spcPct val="0"/>
                      </a:spcBef>
                      <a:spcAft>
                        <a:spcPct val="40000"/>
                      </a:spcAft>
                    </a:pPr>
                    <a:endParaRPr lang="en-US" cap="all" dirty="0">
                      <a:solidFill>
                        <a:srgbClr val="FFFFFF"/>
                      </a:solidFill>
                      <a:latin typeface="Arial" charset="0"/>
                      <a:ea typeface="ＭＳ Ｐゴシック" pitchFamily="34" charset="-128"/>
                    </a:endParaRPr>
                  </a:p>
                </p:txBody>
              </p:sp>
            </p:grpSp>
          </p:grpSp>
          <p:sp>
            <p:nvSpPr>
              <p:cNvPr id="62" name="TextBox 61"/>
              <p:cNvSpPr txBox="1"/>
              <p:nvPr/>
            </p:nvSpPr>
            <p:spPr>
              <a:xfrm>
                <a:off x="3579931" y="4404651"/>
                <a:ext cx="792428" cy="276999"/>
              </a:xfrm>
              <a:prstGeom prst="rect">
                <a:avLst/>
              </a:prstGeom>
              <a:noFill/>
            </p:spPr>
            <p:txBody>
              <a:bodyPr wrap="square" rtlCol="0">
                <a:spAutoFit/>
              </a:bodyPr>
              <a:lstStyle/>
              <a:p>
                <a:pPr algn="l"/>
                <a:r>
                  <a:rPr lang="en-US" sz="1200" dirty="0" smtClean="0">
                    <a:solidFill>
                      <a:schemeClr val="tx2"/>
                    </a:solidFill>
                  </a:rPr>
                  <a:t>esxi-04</a:t>
                </a:r>
                <a:endParaRPr lang="en-US" sz="1200" dirty="0">
                  <a:solidFill>
                    <a:schemeClr val="tx2"/>
                  </a:solidFill>
                </a:endParaRPr>
              </a:p>
            </p:txBody>
          </p:sp>
          <p:pic>
            <p:nvPicPr>
              <p:cNvPr id="63" name="Picture 8" descr="ICON_Server_flat_Q408.png"/>
              <p:cNvPicPr>
                <a:picLocks noChangeAspect="1"/>
              </p:cNvPicPr>
              <p:nvPr/>
            </p:nvPicPr>
            <p:blipFill>
              <a:blip r:embed="rId3"/>
              <a:srcRect/>
              <a:stretch>
                <a:fillRect/>
              </a:stretch>
            </p:blipFill>
            <p:spPr bwMode="auto">
              <a:xfrm>
                <a:off x="3503516" y="4869160"/>
                <a:ext cx="998013" cy="226885"/>
              </a:xfrm>
              <a:prstGeom prst="rect">
                <a:avLst/>
              </a:prstGeom>
              <a:noFill/>
              <a:ln w="9525">
                <a:noFill/>
                <a:miter lim="800000"/>
                <a:headEnd/>
                <a:tailEnd/>
              </a:ln>
            </p:spPr>
          </p:pic>
          <p:pic>
            <p:nvPicPr>
              <p:cNvPr id="64" name="Picture 63" descr="SSD.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3164" y="5108542"/>
                <a:ext cx="411296" cy="367879"/>
              </a:xfrm>
              <a:prstGeom prst="rect">
                <a:avLst/>
              </a:prstGeom>
            </p:spPr>
          </p:pic>
          <p:cxnSp>
            <p:nvCxnSpPr>
              <p:cNvPr id="65" name="Straight Connector 64"/>
              <p:cNvCxnSpPr/>
              <p:nvPr/>
            </p:nvCxnSpPr>
            <p:spPr bwMode="auto">
              <a:xfrm>
                <a:off x="4075690" y="4612800"/>
                <a:ext cx="0" cy="16946"/>
              </a:xfrm>
              <a:prstGeom prst="line">
                <a:avLst/>
              </a:prstGeom>
              <a:solidFill>
                <a:srgbClr val="0095D3"/>
              </a:solidFill>
              <a:ln w="76200" cap="flat" cmpd="sng" algn="ctr">
                <a:solidFill>
                  <a:schemeClr val="tx2">
                    <a:lumMod val="50000"/>
                  </a:schemeClr>
                </a:solidFill>
                <a:prstDash val="solid"/>
                <a:round/>
                <a:headEnd type="none" w="med" len="med"/>
                <a:tailEnd type="none" w="med" len="med"/>
              </a:ln>
              <a:effectLst/>
            </p:spPr>
          </p:cxnSp>
        </p:grpSp>
        <p:sp>
          <p:nvSpPr>
            <p:cNvPr id="48" name="TextBox 47"/>
            <p:cNvSpPr txBox="1"/>
            <p:nvPr/>
          </p:nvSpPr>
          <p:spPr>
            <a:xfrm>
              <a:off x="775263" y="1958643"/>
              <a:ext cx="581363" cy="400110"/>
            </a:xfrm>
            <a:prstGeom prst="rect">
              <a:avLst/>
            </a:prstGeom>
            <a:noFill/>
          </p:spPr>
          <p:txBody>
            <a:bodyPr wrap="square" rtlCol="0">
              <a:spAutoFit/>
            </a:bodyPr>
            <a:lstStyle/>
            <a:p>
              <a:pPr algn="l"/>
              <a:r>
                <a:rPr lang="en-US" sz="1000" dirty="0" smtClean="0">
                  <a:solidFill>
                    <a:schemeClr val="tx2"/>
                  </a:solidFill>
                </a:rPr>
                <a:t>Web Svr1</a:t>
              </a:r>
              <a:endParaRPr lang="en-US" sz="1000" dirty="0">
                <a:solidFill>
                  <a:schemeClr val="tx2"/>
                </a:solidFill>
              </a:endParaRPr>
            </a:p>
          </p:txBody>
        </p:sp>
        <p:pic>
          <p:nvPicPr>
            <p:cNvPr id="49"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0057" y="2349498"/>
              <a:ext cx="361623" cy="375895"/>
            </a:xfrm>
            <a:prstGeom prst="rect">
              <a:avLst/>
            </a:prstGeom>
            <a:noFill/>
            <a:ln w="9525">
              <a:noFill/>
              <a:miter lim="800000"/>
              <a:headEnd/>
              <a:tailEnd/>
            </a:ln>
          </p:spPr>
        </p:pic>
        <p:pic>
          <p:nvPicPr>
            <p:cNvPr id="50"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2350116"/>
              <a:ext cx="361623" cy="375895"/>
            </a:xfrm>
            <a:prstGeom prst="rect">
              <a:avLst/>
            </a:prstGeom>
            <a:noFill/>
            <a:ln w="9525">
              <a:noFill/>
              <a:miter lim="800000"/>
              <a:headEnd/>
              <a:tailEnd/>
            </a:ln>
          </p:spPr>
        </p:pic>
        <p:pic>
          <p:nvPicPr>
            <p:cNvPr id="51"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736" y="2348880"/>
              <a:ext cx="361623" cy="375895"/>
            </a:xfrm>
            <a:prstGeom prst="rect">
              <a:avLst/>
            </a:prstGeom>
            <a:noFill/>
            <a:ln w="9525">
              <a:noFill/>
              <a:miter lim="800000"/>
              <a:headEnd/>
              <a:tailEnd/>
            </a:ln>
          </p:spPr>
        </p:pic>
        <p:pic>
          <p:nvPicPr>
            <p:cNvPr id="52"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6201" y="2350116"/>
              <a:ext cx="361623" cy="375895"/>
            </a:xfrm>
            <a:prstGeom prst="rect">
              <a:avLst/>
            </a:prstGeom>
            <a:noFill/>
            <a:ln w="9525">
              <a:noFill/>
              <a:miter lim="800000"/>
              <a:headEnd/>
              <a:tailEnd/>
            </a:ln>
          </p:spPr>
        </p:pic>
        <p:pic>
          <p:nvPicPr>
            <p:cNvPr id="53"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8249" y="2350116"/>
              <a:ext cx="361623" cy="375895"/>
            </a:xfrm>
            <a:prstGeom prst="rect">
              <a:avLst/>
            </a:prstGeom>
            <a:noFill/>
            <a:ln w="9525">
              <a:noFill/>
              <a:miter lim="800000"/>
              <a:headEnd/>
              <a:tailEnd/>
            </a:ln>
          </p:spPr>
        </p:pic>
        <p:pic>
          <p:nvPicPr>
            <p:cNvPr id="54" name="Picture 10" descr="ICON_VM_basic_flat_R2_Q408.png"/>
            <p:cNvPicPr>
              <a:picLocks/>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91880" y="2358987"/>
              <a:ext cx="361623" cy="375895"/>
            </a:xfrm>
            <a:prstGeom prst="rect">
              <a:avLst/>
            </a:prstGeom>
            <a:noFill/>
            <a:ln w="9525">
              <a:noFill/>
              <a:miter lim="800000"/>
              <a:headEnd/>
              <a:tailEnd/>
            </a:ln>
          </p:spPr>
        </p:pic>
        <p:sp>
          <p:nvSpPr>
            <p:cNvPr id="55" name="TextBox 54"/>
            <p:cNvSpPr txBox="1"/>
            <p:nvPr/>
          </p:nvSpPr>
          <p:spPr>
            <a:xfrm>
              <a:off x="1187624" y="1948770"/>
              <a:ext cx="581363" cy="400110"/>
            </a:xfrm>
            <a:prstGeom prst="rect">
              <a:avLst/>
            </a:prstGeom>
            <a:noFill/>
          </p:spPr>
          <p:txBody>
            <a:bodyPr wrap="square" rtlCol="0">
              <a:spAutoFit/>
            </a:bodyPr>
            <a:lstStyle/>
            <a:p>
              <a:pPr algn="ctr"/>
              <a:r>
                <a:rPr lang="en-US" sz="1000" dirty="0" smtClean="0">
                  <a:solidFill>
                    <a:schemeClr val="tx2"/>
                  </a:solidFill>
                </a:rPr>
                <a:t>Web Svr2</a:t>
              </a:r>
              <a:endParaRPr lang="en-US" sz="1000" dirty="0">
                <a:solidFill>
                  <a:schemeClr val="tx2"/>
                </a:solidFill>
              </a:endParaRPr>
            </a:p>
          </p:txBody>
        </p:sp>
        <p:sp>
          <p:nvSpPr>
            <p:cNvPr id="56" name="TextBox 55"/>
            <p:cNvSpPr txBox="1"/>
            <p:nvPr/>
          </p:nvSpPr>
          <p:spPr>
            <a:xfrm>
              <a:off x="1547664" y="1948770"/>
              <a:ext cx="735915" cy="400110"/>
            </a:xfrm>
            <a:prstGeom prst="rect">
              <a:avLst/>
            </a:prstGeom>
            <a:noFill/>
          </p:spPr>
          <p:txBody>
            <a:bodyPr wrap="square" rtlCol="0">
              <a:spAutoFit/>
            </a:bodyPr>
            <a:lstStyle/>
            <a:p>
              <a:pPr algn="ctr"/>
              <a:r>
                <a:rPr lang="en-US" sz="1000" dirty="0" smtClean="0">
                  <a:solidFill>
                    <a:schemeClr val="tx2"/>
                  </a:solidFill>
                </a:rPr>
                <a:t>App</a:t>
              </a:r>
            </a:p>
            <a:p>
              <a:pPr algn="ctr"/>
              <a:r>
                <a:rPr lang="en-US" sz="1000" dirty="0" smtClean="0">
                  <a:solidFill>
                    <a:schemeClr val="tx2"/>
                  </a:solidFill>
                </a:rPr>
                <a:t>01</a:t>
              </a:r>
              <a:endParaRPr lang="en-US" sz="1000" dirty="0">
                <a:solidFill>
                  <a:schemeClr val="tx2"/>
                </a:solidFill>
              </a:endParaRPr>
            </a:p>
          </p:txBody>
        </p:sp>
        <p:sp>
          <p:nvSpPr>
            <p:cNvPr id="57" name="TextBox 56"/>
            <p:cNvSpPr txBox="1"/>
            <p:nvPr/>
          </p:nvSpPr>
          <p:spPr>
            <a:xfrm>
              <a:off x="1979712" y="1948770"/>
              <a:ext cx="735915" cy="400110"/>
            </a:xfrm>
            <a:prstGeom prst="rect">
              <a:avLst/>
            </a:prstGeom>
            <a:noFill/>
          </p:spPr>
          <p:txBody>
            <a:bodyPr wrap="square" rtlCol="0">
              <a:spAutoFit/>
            </a:bodyPr>
            <a:lstStyle/>
            <a:p>
              <a:pPr algn="ctr"/>
              <a:r>
                <a:rPr lang="en-US" sz="1000" dirty="0" smtClean="0">
                  <a:solidFill>
                    <a:schemeClr val="tx2"/>
                  </a:solidFill>
                </a:rPr>
                <a:t>App</a:t>
              </a:r>
            </a:p>
            <a:p>
              <a:pPr algn="ctr"/>
              <a:r>
                <a:rPr lang="en-US" sz="1000" dirty="0" smtClean="0">
                  <a:solidFill>
                    <a:schemeClr val="tx2"/>
                  </a:solidFill>
                </a:rPr>
                <a:t>02</a:t>
              </a:r>
              <a:endParaRPr lang="en-US" sz="1000" dirty="0">
                <a:solidFill>
                  <a:schemeClr val="tx2"/>
                </a:solidFill>
              </a:endParaRPr>
            </a:p>
          </p:txBody>
        </p:sp>
        <p:sp>
          <p:nvSpPr>
            <p:cNvPr id="58" name="TextBox 57"/>
            <p:cNvSpPr txBox="1"/>
            <p:nvPr/>
          </p:nvSpPr>
          <p:spPr>
            <a:xfrm>
              <a:off x="2398872" y="1958643"/>
              <a:ext cx="735915" cy="400110"/>
            </a:xfrm>
            <a:prstGeom prst="rect">
              <a:avLst/>
            </a:prstGeom>
            <a:noFill/>
          </p:spPr>
          <p:txBody>
            <a:bodyPr wrap="square" rtlCol="0">
              <a:spAutoFit/>
            </a:bodyPr>
            <a:lstStyle/>
            <a:p>
              <a:pPr algn="ctr"/>
              <a:r>
                <a:rPr lang="en-US" sz="1000" dirty="0" smtClean="0">
                  <a:solidFill>
                    <a:schemeClr val="tx2"/>
                  </a:solidFill>
                </a:rPr>
                <a:t>DB</a:t>
              </a:r>
            </a:p>
            <a:p>
              <a:pPr algn="ctr"/>
              <a:r>
                <a:rPr lang="en-US" sz="1000" dirty="0" smtClean="0">
                  <a:solidFill>
                    <a:schemeClr val="tx2"/>
                  </a:solidFill>
                </a:rPr>
                <a:t>01</a:t>
              </a:r>
              <a:endParaRPr lang="en-US" sz="1000" dirty="0">
                <a:solidFill>
                  <a:schemeClr val="tx2"/>
                </a:solidFill>
              </a:endParaRPr>
            </a:p>
          </p:txBody>
        </p:sp>
        <p:sp>
          <p:nvSpPr>
            <p:cNvPr id="59" name="TextBox 58"/>
            <p:cNvSpPr txBox="1"/>
            <p:nvPr/>
          </p:nvSpPr>
          <p:spPr>
            <a:xfrm>
              <a:off x="2843808" y="1948770"/>
              <a:ext cx="735915" cy="400110"/>
            </a:xfrm>
            <a:prstGeom prst="rect">
              <a:avLst/>
            </a:prstGeom>
            <a:noFill/>
          </p:spPr>
          <p:txBody>
            <a:bodyPr wrap="square" rtlCol="0">
              <a:spAutoFit/>
            </a:bodyPr>
            <a:lstStyle/>
            <a:p>
              <a:pPr algn="ctr"/>
              <a:r>
                <a:rPr lang="en-US" sz="1000" dirty="0" smtClean="0">
                  <a:solidFill>
                    <a:schemeClr val="tx2"/>
                  </a:solidFill>
                </a:rPr>
                <a:t>DB</a:t>
              </a:r>
            </a:p>
            <a:p>
              <a:pPr algn="ctr"/>
              <a:r>
                <a:rPr lang="en-US" sz="1000" dirty="0" smtClean="0">
                  <a:solidFill>
                    <a:schemeClr val="tx2"/>
                  </a:solidFill>
                </a:rPr>
                <a:t>02</a:t>
              </a:r>
              <a:endParaRPr lang="en-US" sz="1000" dirty="0">
                <a:solidFill>
                  <a:schemeClr val="tx2"/>
                </a:solidFill>
              </a:endParaRPr>
            </a:p>
          </p:txBody>
        </p:sp>
        <p:sp>
          <p:nvSpPr>
            <p:cNvPr id="60" name="TextBox 59"/>
            <p:cNvSpPr txBox="1"/>
            <p:nvPr/>
          </p:nvSpPr>
          <p:spPr>
            <a:xfrm>
              <a:off x="3275856" y="1988840"/>
              <a:ext cx="902431" cy="400110"/>
            </a:xfrm>
            <a:prstGeom prst="rect">
              <a:avLst/>
            </a:prstGeom>
            <a:noFill/>
          </p:spPr>
          <p:txBody>
            <a:bodyPr wrap="square" rtlCol="0">
              <a:spAutoFit/>
            </a:bodyPr>
            <a:lstStyle/>
            <a:p>
              <a:pPr algn="ctr"/>
              <a:r>
                <a:rPr lang="en-US" sz="1000" dirty="0" smtClean="0">
                  <a:solidFill>
                    <a:schemeClr val="tx2"/>
                  </a:solidFill>
                </a:rPr>
                <a:t>Dev</a:t>
              </a:r>
            </a:p>
            <a:p>
              <a:pPr algn="ctr"/>
              <a:r>
                <a:rPr lang="en-US" sz="1000" dirty="0" smtClean="0">
                  <a:solidFill>
                    <a:schemeClr val="tx2"/>
                  </a:solidFill>
                </a:rPr>
                <a:t>Training</a:t>
              </a:r>
            </a:p>
          </p:txBody>
        </p:sp>
      </p:grpSp>
      <p:sp>
        <p:nvSpPr>
          <p:cNvPr id="153" name="object 4"/>
          <p:cNvSpPr/>
          <p:nvPr/>
        </p:nvSpPr>
        <p:spPr>
          <a:xfrm>
            <a:off x="5019445" y="4943688"/>
            <a:ext cx="556260" cy="0"/>
          </a:xfrm>
          <a:custGeom>
            <a:avLst/>
            <a:gdLst/>
            <a:ahLst/>
            <a:cxnLst/>
            <a:rect l="l" t="t" r="r" b="b"/>
            <a:pathLst>
              <a:path w="556260">
                <a:moveTo>
                  <a:pt x="0" y="0"/>
                </a:moveTo>
                <a:lnTo>
                  <a:pt x="555879" y="0"/>
                </a:lnTo>
              </a:path>
            </a:pathLst>
          </a:custGeom>
          <a:ln w="25400">
            <a:solidFill>
              <a:srgbClr val="0094D2"/>
            </a:solidFill>
          </a:ln>
        </p:spPr>
        <p:txBody>
          <a:bodyPr wrap="square" lIns="0" tIns="0" rIns="0" bIns="0" rtlCol="0"/>
          <a:lstStyle/>
          <a:p>
            <a:endParaRPr/>
          </a:p>
        </p:txBody>
      </p:sp>
      <p:sp>
        <p:nvSpPr>
          <p:cNvPr id="154" name="object 6"/>
          <p:cNvSpPr/>
          <p:nvPr/>
        </p:nvSpPr>
        <p:spPr>
          <a:xfrm>
            <a:off x="5575705" y="4550690"/>
            <a:ext cx="977176" cy="976414"/>
          </a:xfrm>
          <a:prstGeom prst="rect">
            <a:avLst/>
          </a:prstGeom>
          <a:blipFill>
            <a:blip r:embed="rId8" cstate="print"/>
            <a:stretch>
              <a:fillRect/>
            </a:stretch>
          </a:blipFill>
        </p:spPr>
        <p:txBody>
          <a:bodyPr wrap="square" lIns="0" tIns="0" rIns="0" bIns="0" rtlCol="0"/>
          <a:lstStyle/>
          <a:p>
            <a:endParaRPr dirty="0"/>
          </a:p>
        </p:txBody>
      </p:sp>
      <p:sp>
        <p:nvSpPr>
          <p:cNvPr id="155" name="TextBox 154"/>
          <p:cNvSpPr txBox="1"/>
          <p:nvPr/>
        </p:nvSpPr>
        <p:spPr>
          <a:xfrm>
            <a:off x="5354427" y="4230960"/>
            <a:ext cx="1794775" cy="276999"/>
          </a:xfrm>
          <a:prstGeom prst="rect">
            <a:avLst/>
          </a:prstGeom>
          <a:noFill/>
        </p:spPr>
        <p:txBody>
          <a:bodyPr wrap="square" rtlCol="0">
            <a:spAutoFit/>
          </a:bodyPr>
          <a:lstStyle/>
          <a:p>
            <a:pPr algn="l"/>
            <a:r>
              <a:rPr lang="en-US" sz="1200" b="1" dirty="0" smtClean="0">
                <a:solidFill>
                  <a:schemeClr val="tx2"/>
                </a:solidFill>
              </a:rPr>
              <a:t>Backup Appliance</a:t>
            </a:r>
            <a:endParaRPr lang="en-US" sz="1200" b="1" dirty="0">
              <a:solidFill>
                <a:schemeClr val="tx2"/>
              </a:solidFill>
            </a:endParaRPr>
          </a:p>
        </p:txBody>
      </p:sp>
    </p:spTree>
    <p:extLst>
      <p:ext uri="{BB962C8B-B14F-4D97-AF65-F5344CB8AC3E}">
        <p14:creationId xmlns:p14="http://schemas.microsoft.com/office/powerpoint/2010/main" val="936483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hardware &amp; software</a:t>
            </a:r>
            <a:endParaRPr lang="en-MY" sz="2000" dirty="0">
              <a:solidFill>
                <a:schemeClr val="tx1"/>
              </a:solidFill>
              <a:latin typeface="Arial Black"/>
            </a:endParaRPr>
          </a:p>
        </p:txBody>
      </p:sp>
      <p:sp>
        <p:nvSpPr>
          <p:cNvPr id="156" name="Rectangle 3"/>
          <p:cNvSpPr>
            <a:spLocks noGrp="1" noChangeArrowheads="1"/>
          </p:cNvSpPr>
          <p:nvPr>
            <p:ph sz="half" idx="4294967295"/>
          </p:nvPr>
        </p:nvSpPr>
        <p:spPr>
          <a:xfrm>
            <a:off x="445840" y="1143000"/>
            <a:ext cx="8686800" cy="5257800"/>
          </a:xfrm>
          <a:prstGeom prst="rect">
            <a:avLst/>
          </a:prstGeom>
        </p:spPr>
        <p:txBody>
          <a:bodyPr>
            <a:noAutofit/>
          </a:bodyPr>
          <a:lstStyle/>
          <a:p>
            <a:pPr marL="0" indent="0" algn="just">
              <a:buNone/>
            </a:pPr>
            <a:r>
              <a:rPr lang="en-US" sz="1700" b="1" i="1" dirty="0" smtClean="0"/>
              <a:t>Hardware Infrastructure</a:t>
            </a:r>
          </a:p>
          <a:p>
            <a:pPr marL="0" indent="0" algn="just">
              <a:buNone/>
            </a:pPr>
            <a:endParaRPr lang="en-US" sz="1700" b="1" i="1" dirty="0"/>
          </a:p>
          <a:p>
            <a:pPr marL="0" indent="0" algn="just">
              <a:buNone/>
            </a:pPr>
            <a:endParaRPr lang="en-US" sz="1700" b="1" i="1" dirty="0" smtClean="0"/>
          </a:p>
          <a:p>
            <a:pPr marL="0" indent="0" algn="just">
              <a:buNone/>
            </a:pPr>
            <a:endParaRPr lang="en-US" sz="1700" b="1" i="1" dirty="0"/>
          </a:p>
          <a:p>
            <a:pPr marL="0" indent="0" algn="just">
              <a:buNone/>
            </a:pPr>
            <a:endParaRPr lang="en-US" sz="1700" b="1" i="1" dirty="0" smtClean="0"/>
          </a:p>
          <a:p>
            <a:pPr marL="0" indent="0" algn="just">
              <a:buNone/>
            </a:pPr>
            <a:endParaRPr lang="en-US" sz="1700" b="1" i="1" dirty="0"/>
          </a:p>
          <a:p>
            <a:pPr marL="0" indent="0" algn="just">
              <a:buNone/>
            </a:pPr>
            <a:endParaRPr lang="en-US" sz="1700" b="1" i="1" dirty="0" smtClean="0"/>
          </a:p>
          <a:p>
            <a:pPr marL="0" indent="0" algn="just">
              <a:buNone/>
            </a:pPr>
            <a:endParaRPr lang="en-US" sz="1700" b="1" i="1" dirty="0"/>
          </a:p>
          <a:p>
            <a:pPr marL="0" indent="0" algn="just">
              <a:buNone/>
            </a:pPr>
            <a:endParaRPr lang="en-US" sz="1700" b="1" i="1" dirty="0" smtClean="0"/>
          </a:p>
          <a:p>
            <a:pPr marL="0" indent="0" algn="just">
              <a:buNone/>
            </a:pPr>
            <a:endParaRPr lang="en-US" sz="1700" b="1" i="1" dirty="0"/>
          </a:p>
          <a:p>
            <a:pPr marL="0" indent="0" algn="just">
              <a:buNone/>
            </a:pPr>
            <a:endParaRPr lang="en-US" sz="1700" b="1" i="1" dirty="0" smtClean="0">
              <a:latin typeface="Arial" panose="020B0604020202020204" pitchFamily="34" charset="0"/>
              <a:cs typeface="Arial" panose="020B0604020202020204" pitchFamily="34" charset="0"/>
            </a:endParaRPr>
          </a:p>
          <a:p>
            <a:pPr marL="0" indent="0" algn="just">
              <a:buNone/>
            </a:pPr>
            <a:endParaRPr lang="en-US" sz="1700" b="1" i="1" dirty="0"/>
          </a:p>
          <a:p>
            <a:pPr marL="0" indent="0" algn="just">
              <a:buNone/>
            </a:pPr>
            <a:endParaRPr lang="en-US" sz="1700" b="1" i="1" dirty="0"/>
          </a:p>
          <a:p>
            <a:pPr marL="0" indent="0" algn="just">
              <a:buNone/>
            </a:pPr>
            <a:endParaRPr lang="en-US" sz="1700" b="1" i="1" dirty="0" smtClean="0">
              <a:latin typeface="Arial" panose="020B0604020202020204" pitchFamily="34" charset="0"/>
              <a:cs typeface="Arial" panose="020B0604020202020204" pitchFamily="34" charset="0"/>
            </a:endParaRPr>
          </a:p>
          <a:p>
            <a:pPr marL="0" indent="0" algn="just">
              <a:buNone/>
            </a:pPr>
            <a:r>
              <a:rPr lang="en-US" sz="1200" dirty="0" smtClean="0">
                <a:latin typeface="Arial" panose="020B0604020202020204" pitchFamily="34" charset="0"/>
                <a:cs typeface="Arial" panose="020B0604020202020204" pitchFamily="34" charset="0"/>
              </a:rPr>
              <a:t>**Note : </a:t>
            </a:r>
            <a:r>
              <a:rPr lang="en-US" sz="1200" i="1" dirty="0" smtClean="0">
                <a:latin typeface="Arial" panose="020B0604020202020204" pitchFamily="34" charset="0"/>
                <a:cs typeface="Arial" panose="020B0604020202020204" pitchFamily="34" charset="0"/>
              </a:rPr>
              <a:t>This </a:t>
            </a:r>
            <a:r>
              <a:rPr lang="en-US" sz="1200" i="1" dirty="0">
                <a:latin typeface="Arial" panose="020B0604020202020204" pitchFamily="34" charset="0"/>
                <a:cs typeface="Arial" panose="020B0604020202020204" pitchFamily="34" charset="0"/>
              </a:rPr>
              <a:t>proposal is the preliminary design and may required changes with </a:t>
            </a:r>
            <a:r>
              <a:rPr lang="en-US" sz="1200" i="1" dirty="0" smtClean="0">
                <a:latin typeface="Arial" panose="020B0604020202020204" pitchFamily="34" charset="0"/>
                <a:cs typeface="Arial" panose="020B0604020202020204" pitchFamily="34" charset="0"/>
              </a:rPr>
              <a:t>the </a:t>
            </a:r>
            <a:r>
              <a:rPr lang="en-US" sz="1200" i="1" dirty="0">
                <a:latin typeface="Arial" panose="020B0604020202020204" pitchFamily="34" charset="0"/>
                <a:cs typeface="Arial" panose="020B0604020202020204" pitchFamily="34" charset="0"/>
              </a:rPr>
              <a:t>depth </a:t>
            </a:r>
            <a:endParaRPr lang="en-US" sz="1200" i="1" dirty="0" smtClean="0">
              <a:latin typeface="Arial" panose="020B0604020202020204" pitchFamily="34" charset="0"/>
              <a:cs typeface="Arial" panose="020B0604020202020204" pitchFamily="34" charset="0"/>
            </a:endParaRPr>
          </a:p>
          <a:p>
            <a:pPr marL="0" indent="0" algn="just">
              <a:buNone/>
            </a:pPr>
            <a:r>
              <a:rPr lang="en-US" sz="1200" i="1" dirty="0" smtClean="0">
                <a:latin typeface="Arial" panose="020B0604020202020204" pitchFamily="34" charset="0"/>
                <a:cs typeface="Arial" panose="020B0604020202020204" pitchFamily="34" charset="0"/>
              </a:rPr>
              <a:t>of </a:t>
            </a:r>
            <a:r>
              <a:rPr lang="en-US" sz="1200" i="1" dirty="0">
                <a:latin typeface="Arial" panose="020B0604020202020204" pitchFamily="34" charset="0"/>
                <a:cs typeface="Arial" panose="020B0604020202020204" pitchFamily="34" charset="0"/>
              </a:rPr>
              <a:t>the details supplied in at a later </a:t>
            </a:r>
            <a:r>
              <a:rPr lang="en-US" sz="1200" i="1" dirty="0" smtClean="0">
                <a:latin typeface="Arial" panose="020B0604020202020204" pitchFamily="34" charset="0"/>
                <a:cs typeface="Arial" panose="020B0604020202020204" pitchFamily="34" charset="0"/>
              </a:rPr>
              <a:t>stage .The </a:t>
            </a:r>
            <a:r>
              <a:rPr lang="en-US" sz="1200" i="1" dirty="0">
                <a:latin typeface="Arial" panose="020B0604020202020204" pitchFamily="34" charset="0"/>
                <a:cs typeface="Arial" panose="020B0604020202020204" pitchFamily="34" charset="0"/>
              </a:rPr>
              <a:t>hardware sizing was based </a:t>
            </a:r>
            <a:r>
              <a:rPr lang="en-US" sz="1200" i="1" dirty="0" smtClean="0">
                <a:latin typeface="Arial" panose="020B0604020202020204" pitchFamily="34" charset="0"/>
                <a:cs typeface="Arial" panose="020B0604020202020204" pitchFamily="34" charset="0"/>
              </a:rPr>
              <a:t>on table as the </a:t>
            </a:r>
          </a:p>
          <a:p>
            <a:pPr marL="0" indent="0" algn="just">
              <a:buNone/>
            </a:pPr>
            <a:r>
              <a:rPr lang="en-US" sz="1200" i="1" dirty="0" smtClean="0">
                <a:latin typeface="Arial" panose="020B0604020202020204" pitchFamily="34" charset="0"/>
                <a:cs typeface="Arial" panose="020B0604020202020204" pitchFamily="34" charset="0"/>
              </a:rPr>
              <a:t>previous slide</a:t>
            </a:r>
            <a:endParaRPr lang="en-US" sz="1200" i="1" dirty="0">
              <a:latin typeface="Arial" panose="020B0604020202020204" pitchFamily="34" charset="0"/>
              <a:cs typeface="Arial" panose="020B0604020202020204" pitchFamily="34" charset="0"/>
            </a:endParaRPr>
          </a:p>
          <a:p>
            <a:pPr algn="just"/>
            <a:endParaRPr lang="en-US" sz="1500" b="1" dirty="0" smtClean="0"/>
          </a:p>
          <a:p>
            <a:pPr marL="400050" lvl="1" indent="0">
              <a:lnSpc>
                <a:spcPct val="120000"/>
              </a:lnSpc>
              <a:buNone/>
            </a:pPr>
            <a:endParaRPr lang="en-US" sz="1500" dirty="0" smtClean="0"/>
          </a:p>
        </p:txBody>
      </p:sp>
      <p:sp>
        <p:nvSpPr>
          <p:cNvPr id="157" name="TextBox 156"/>
          <p:cNvSpPr txBox="1"/>
          <p:nvPr/>
        </p:nvSpPr>
        <p:spPr>
          <a:xfrm>
            <a:off x="439542" y="1522604"/>
            <a:ext cx="2522470" cy="680939"/>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Processor Per Node</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Intel Ivy Bridge (Up to 130W)</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Dual Processor </a:t>
            </a:r>
          </a:p>
        </p:txBody>
      </p:sp>
      <p:sp>
        <p:nvSpPr>
          <p:cNvPr id="158" name="TextBox 157"/>
          <p:cNvSpPr txBox="1"/>
          <p:nvPr/>
        </p:nvSpPr>
        <p:spPr>
          <a:xfrm>
            <a:off x="430017" y="2225345"/>
            <a:ext cx="3609588" cy="680939"/>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Memory | Processor Per Node</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4 Channels of Native DDR3(1333)</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Up to 8 DDR3 ECC R-DIMMS per server node</a:t>
            </a:r>
          </a:p>
        </p:txBody>
      </p:sp>
      <p:sp>
        <p:nvSpPr>
          <p:cNvPr id="159" name="TextBox 158"/>
          <p:cNvSpPr txBox="1"/>
          <p:nvPr/>
        </p:nvSpPr>
        <p:spPr>
          <a:xfrm>
            <a:off x="4267201" y="2837817"/>
            <a:ext cx="3878963" cy="854063"/>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Disk</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Integrated 4-Port SAT/SAS controller (SW RAID)</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Up to 16 (4 per node) 2.5” HDD </a:t>
            </a:r>
            <a:br>
              <a:rPr lang="en-US" sz="1100" dirty="0">
                <a:solidFill>
                  <a:srgbClr val="717074"/>
                </a:solidFill>
                <a:latin typeface="Verdana"/>
              </a:rPr>
            </a:br>
            <a:endParaRPr lang="en-US" sz="1100" dirty="0">
              <a:solidFill>
                <a:srgbClr val="717074"/>
              </a:solidFill>
              <a:latin typeface="Verdana"/>
            </a:endParaRPr>
          </a:p>
        </p:txBody>
      </p:sp>
      <p:sp>
        <p:nvSpPr>
          <p:cNvPr id="160" name="TextBox 159"/>
          <p:cNvSpPr txBox="1"/>
          <p:nvPr/>
        </p:nvSpPr>
        <p:spPr>
          <a:xfrm>
            <a:off x="430017" y="2923616"/>
            <a:ext cx="4735190" cy="1200312"/>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I/O’s Per Node</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Dual </a:t>
            </a:r>
            <a:r>
              <a:rPr lang="en-US" sz="1100" dirty="0" err="1">
                <a:solidFill>
                  <a:srgbClr val="717074"/>
                </a:solidFill>
                <a:latin typeface="Verdana"/>
              </a:rPr>
              <a:t>GbE</a:t>
            </a:r>
            <a:r>
              <a:rPr lang="en-US" sz="1100" dirty="0">
                <a:solidFill>
                  <a:srgbClr val="717074"/>
                </a:solidFill>
                <a:latin typeface="Verdana"/>
              </a:rPr>
              <a:t> ports onboard</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Optional IB QDR/FDR or 10GbE integrated </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1x 8 </a:t>
            </a:r>
            <a:r>
              <a:rPr lang="en-US" sz="1100" dirty="0" err="1">
                <a:solidFill>
                  <a:srgbClr val="717074"/>
                </a:solidFill>
                <a:latin typeface="Verdana"/>
              </a:rPr>
              <a:t>PCIe</a:t>
            </a:r>
            <a:r>
              <a:rPr lang="en-US" sz="1100" dirty="0">
                <a:solidFill>
                  <a:srgbClr val="717074"/>
                </a:solidFill>
                <a:latin typeface="Verdana"/>
              </a:rPr>
              <a:t> Gen3 I/O </a:t>
            </a:r>
            <a:r>
              <a:rPr lang="en-US" sz="1100" dirty="0" err="1">
                <a:solidFill>
                  <a:srgbClr val="717074"/>
                </a:solidFill>
                <a:latin typeface="Verdana"/>
              </a:rPr>
              <a:t>Mezz</a:t>
            </a:r>
            <a:r>
              <a:rPr lang="en-US" sz="1100" dirty="0">
                <a:solidFill>
                  <a:srgbClr val="717074"/>
                </a:solidFill>
                <a:latin typeface="Verdana"/>
              </a:rPr>
              <a:t> Option (Quad </a:t>
            </a:r>
            <a:r>
              <a:rPr lang="en-US" sz="1100" dirty="0" err="1">
                <a:solidFill>
                  <a:srgbClr val="717074"/>
                </a:solidFill>
                <a:latin typeface="Verdana"/>
              </a:rPr>
              <a:t>GbE</a:t>
            </a:r>
            <a:r>
              <a:rPr lang="en-US" sz="1100" dirty="0">
                <a:solidFill>
                  <a:srgbClr val="717074"/>
                </a:solidFill>
                <a:latin typeface="Verdana"/>
              </a:rPr>
              <a:t> or Dual 10GbE)</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1 x 16 </a:t>
            </a:r>
            <a:r>
              <a:rPr lang="en-US" sz="1100" dirty="0" err="1">
                <a:solidFill>
                  <a:srgbClr val="717074"/>
                </a:solidFill>
                <a:latin typeface="Verdana"/>
              </a:rPr>
              <a:t>PCIe</a:t>
            </a:r>
            <a:r>
              <a:rPr lang="en-US" sz="1100" dirty="0">
                <a:solidFill>
                  <a:srgbClr val="717074"/>
                </a:solidFill>
                <a:latin typeface="Verdana"/>
              </a:rPr>
              <a:t> Gen3HBA slots </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Integrated BMC with RMM4 support </a:t>
            </a:r>
          </a:p>
        </p:txBody>
      </p:sp>
      <p:sp>
        <p:nvSpPr>
          <p:cNvPr id="161" name="TextBox 160"/>
          <p:cNvSpPr txBox="1"/>
          <p:nvPr/>
        </p:nvSpPr>
        <p:spPr>
          <a:xfrm>
            <a:off x="4267200" y="1551291"/>
            <a:ext cx="5027355" cy="1304111"/>
          </a:xfrm>
          <a:prstGeom prst="rect">
            <a:avLst/>
          </a:prstGeom>
          <a:noFill/>
        </p:spPr>
        <p:txBody>
          <a:bodyPr wrap="none" lIns="91344" tIns="45672" rIns="91344" bIns="45672" rtlCol="0">
            <a:spAutoFit/>
          </a:bodyPr>
          <a:lstStyle/>
          <a:p>
            <a:pPr defTabSz="456744"/>
            <a:r>
              <a:rPr lang="en-US" sz="1600" dirty="0">
                <a:solidFill>
                  <a:srgbClr val="2C95DD"/>
                </a:solidFill>
                <a:latin typeface="Verdana"/>
              </a:rPr>
              <a:t>Chassis </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2U chassis supporting 4 hot swap nodes w/half-width MBs.</a:t>
            </a:r>
          </a:p>
          <a:p>
            <a:pPr marL="171282" indent="-171282" defTabSz="456744">
              <a:buClr>
                <a:srgbClr val="2C95DD"/>
              </a:buClr>
              <a:buFont typeface="Arial" panose="020B0604020202020204" pitchFamily="34" charset="0"/>
              <a:buChar char="•"/>
            </a:pPr>
            <a:r>
              <a:rPr lang="en-US" sz="1100" dirty="0">
                <a:solidFill>
                  <a:srgbClr val="717074"/>
                </a:solidFill>
                <a:latin typeface="Verdana"/>
              </a:rPr>
              <a:t>2 x 1200W (80+ &amp; CS Platinum) redundant hot-swap PS</a:t>
            </a:r>
          </a:p>
          <a:p>
            <a:pPr marL="171282" indent="-171282" defTabSz="456744">
              <a:lnSpc>
                <a:spcPct val="120000"/>
              </a:lnSpc>
              <a:buClr>
                <a:srgbClr val="2C95DD"/>
              </a:buClr>
              <a:buFont typeface="Arial" panose="020B0604020202020204" pitchFamily="34" charset="0"/>
              <a:buChar char="•"/>
            </a:pPr>
            <a:r>
              <a:rPr lang="en-US" altLang="ja-JP" sz="1100" dirty="0">
                <a:solidFill>
                  <a:srgbClr val="717074"/>
                </a:solidFill>
                <a:latin typeface="Verdana"/>
                <a:ea typeface="ＭＳ 明朝"/>
              </a:rPr>
              <a:t>Dedicated cooling / node (no </a:t>
            </a:r>
            <a:r>
              <a:rPr lang="en-US" altLang="ja-JP" sz="1100" dirty="0" err="1">
                <a:solidFill>
                  <a:srgbClr val="717074"/>
                </a:solidFill>
                <a:latin typeface="Verdana"/>
                <a:ea typeface="ＭＳ 明朝"/>
              </a:rPr>
              <a:t>SPoF</a:t>
            </a:r>
            <a:r>
              <a:rPr lang="en-US" altLang="ja-JP" sz="1100" dirty="0">
                <a:solidFill>
                  <a:srgbClr val="717074"/>
                </a:solidFill>
                <a:latin typeface="Verdana"/>
                <a:ea typeface="ＭＳ 明朝"/>
              </a:rPr>
              <a:t>) – 3 x 40mm dual rotor fans </a:t>
            </a:r>
          </a:p>
          <a:p>
            <a:pPr marL="171282" indent="-171282" defTabSz="456744">
              <a:lnSpc>
                <a:spcPct val="120000"/>
              </a:lnSpc>
              <a:buClr>
                <a:srgbClr val="2C95DD"/>
              </a:buClr>
              <a:buFont typeface="Arial" panose="020B0604020202020204" pitchFamily="34" charset="0"/>
              <a:buChar char="•"/>
            </a:pPr>
            <a:r>
              <a:rPr lang="en-US" sz="1100" dirty="0">
                <a:solidFill>
                  <a:srgbClr val="717074"/>
                </a:solidFill>
                <a:latin typeface="Verdana"/>
              </a:rPr>
              <a:t>Front Panel w/separate power control per node</a:t>
            </a:r>
          </a:p>
          <a:p>
            <a:pPr marL="171282" indent="-171282" defTabSz="456744">
              <a:lnSpc>
                <a:spcPct val="120000"/>
              </a:lnSpc>
              <a:buClr>
                <a:srgbClr val="2C95DD"/>
              </a:buClr>
              <a:buFont typeface="Arial" panose="020B0604020202020204" pitchFamily="34" charset="0"/>
              <a:buChar char="•"/>
            </a:pPr>
            <a:r>
              <a:rPr lang="en-US" sz="1100" dirty="0">
                <a:solidFill>
                  <a:srgbClr val="717074"/>
                </a:solidFill>
                <a:latin typeface="Verdana"/>
              </a:rPr>
              <a:t>17.24” x 30.35” x 3.46”</a:t>
            </a:r>
          </a:p>
        </p:txBody>
      </p:sp>
      <p:pic>
        <p:nvPicPr>
          <p:cNvPr id="162" name="Picture 1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9578" y="4123928"/>
            <a:ext cx="4030662" cy="952875"/>
          </a:xfrm>
          <a:prstGeom prst="rect">
            <a:avLst/>
          </a:prstGeom>
          <a:effectLst>
            <a:reflection blurRad="6350" stA="17000" endPos="35000" dir="5400000" sy="-100000" algn="bl" rotWithShape="0"/>
          </a:effectLst>
        </p:spPr>
      </p:pic>
      <p:pic>
        <p:nvPicPr>
          <p:cNvPr id="163" name="Picture 16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75" y="4138841"/>
            <a:ext cx="4428795" cy="937962"/>
          </a:xfrm>
          <a:prstGeom prst="rect">
            <a:avLst/>
          </a:prstGeom>
          <a:effectLst>
            <a:reflection blurRad="6350" stA="17000" endPos="35000" dir="5400000" sy="-100000" algn="bl" rotWithShape="0"/>
          </a:effectLst>
        </p:spPr>
      </p:pic>
      <p:sp>
        <p:nvSpPr>
          <p:cNvPr id="164" name="Rectangle 163"/>
          <p:cNvSpPr/>
          <p:nvPr/>
        </p:nvSpPr>
        <p:spPr>
          <a:xfrm>
            <a:off x="381310" y="4260630"/>
            <a:ext cx="1906587" cy="347193"/>
          </a:xfrm>
          <a:prstGeom prst="rect">
            <a:avLst/>
          </a:prstGeom>
          <a:gradFill flip="none" rotWithShape="1">
            <a:gsLst>
              <a:gs pos="0">
                <a:schemeClr val="accent4">
                  <a:lumMod val="89000"/>
                </a:schemeClr>
              </a:gs>
              <a:gs pos="62000">
                <a:schemeClr val="accent4">
                  <a:lumMod val="89000"/>
                </a:schemeClr>
              </a:gs>
              <a:gs pos="82000">
                <a:schemeClr val="accent4">
                  <a:lumMod val="75000"/>
                  <a:alpha val="40000"/>
                </a:schemeClr>
              </a:gs>
              <a:gs pos="97000">
                <a:schemeClr val="accent4">
                  <a:lumMod val="70000"/>
                  <a:alpha val="25000"/>
                </a:schemeClr>
              </a:gs>
            </a:gsLst>
            <a:path path="circle">
              <a:fillToRect l="50000" t="50000" r="50000" b="50000"/>
            </a:path>
            <a:tileRect/>
          </a:gradFill>
          <a:ln w="12700" cmpd="sng">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algn="ctr" defTabSz="456744"/>
            <a:r>
              <a:rPr lang="en-US" dirty="0">
                <a:solidFill>
                  <a:srgbClr val="FFFFFF"/>
                </a:solidFill>
                <a:latin typeface="Verdana"/>
              </a:rPr>
              <a:t>NODE 1</a:t>
            </a:r>
          </a:p>
        </p:txBody>
      </p:sp>
      <p:sp>
        <p:nvSpPr>
          <p:cNvPr id="165" name="Rectangle 164"/>
          <p:cNvSpPr/>
          <p:nvPr/>
        </p:nvSpPr>
        <p:spPr>
          <a:xfrm>
            <a:off x="381310" y="4623417"/>
            <a:ext cx="1906587" cy="347193"/>
          </a:xfrm>
          <a:prstGeom prst="rect">
            <a:avLst/>
          </a:prstGeom>
          <a:gradFill flip="none" rotWithShape="1">
            <a:gsLst>
              <a:gs pos="0">
                <a:schemeClr val="accent4">
                  <a:lumMod val="89000"/>
                </a:schemeClr>
              </a:gs>
              <a:gs pos="62000">
                <a:schemeClr val="accent4">
                  <a:lumMod val="89000"/>
                </a:schemeClr>
              </a:gs>
              <a:gs pos="82000">
                <a:schemeClr val="accent4">
                  <a:lumMod val="75000"/>
                  <a:alpha val="40000"/>
                </a:schemeClr>
              </a:gs>
              <a:gs pos="97000">
                <a:schemeClr val="accent4">
                  <a:lumMod val="70000"/>
                  <a:alpha val="25000"/>
                </a:schemeClr>
              </a:gs>
            </a:gsLst>
            <a:path path="circle">
              <a:fillToRect l="50000" t="50000" r="50000" b="50000"/>
            </a:path>
            <a:tileRect/>
          </a:gradFill>
          <a:ln w="12700" cmpd="sng">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algn="ctr" defTabSz="456744"/>
            <a:r>
              <a:rPr lang="en-US" dirty="0">
                <a:solidFill>
                  <a:srgbClr val="FFFFFF"/>
                </a:solidFill>
                <a:latin typeface="Verdana"/>
              </a:rPr>
              <a:t>NODE 2</a:t>
            </a:r>
          </a:p>
        </p:txBody>
      </p:sp>
      <p:sp>
        <p:nvSpPr>
          <p:cNvPr id="166" name="Rectangle 165"/>
          <p:cNvSpPr/>
          <p:nvPr/>
        </p:nvSpPr>
        <p:spPr>
          <a:xfrm>
            <a:off x="2306946" y="4260630"/>
            <a:ext cx="1906587" cy="347193"/>
          </a:xfrm>
          <a:prstGeom prst="rect">
            <a:avLst/>
          </a:prstGeom>
          <a:gradFill flip="none" rotWithShape="1">
            <a:gsLst>
              <a:gs pos="0">
                <a:schemeClr val="accent4">
                  <a:lumMod val="89000"/>
                </a:schemeClr>
              </a:gs>
              <a:gs pos="62000">
                <a:schemeClr val="accent4">
                  <a:lumMod val="89000"/>
                </a:schemeClr>
              </a:gs>
              <a:gs pos="82000">
                <a:schemeClr val="accent4">
                  <a:lumMod val="75000"/>
                  <a:alpha val="40000"/>
                </a:schemeClr>
              </a:gs>
              <a:gs pos="97000">
                <a:schemeClr val="accent4">
                  <a:lumMod val="70000"/>
                  <a:alpha val="25000"/>
                </a:schemeClr>
              </a:gs>
            </a:gsLst>
            <a:path path="circle">
              <a:fillToRect l="50000" t="50000" r="50000" b="50000"/>
            </a:path>
            <a:tileRect/>
          </a:gradFill>
          <a:ln w="12700" cmpd="sng">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algn="ctr" defTabSz="456744"/>
            <a:r>
              <a:rPr lang="en-US" dirty="0">
                <a:solidFill>
                  <a:srgbClr val="FFFFFF"/>
                </a:solidFill>
                <a:latin typeface="Verdana"/>
              </a:rPr>
              <a:t>NODE 3</a:t>
            </a:r>
          </a:p>
        </p:txBody>
      </p:sp>
      <p:sp>
        <p:nvSpPr>
          <p:cNvPr id="167" name="Rectangle 166"/>
          <p:cNvSpPr/>
          <p:nvPr/>
        </p:nvSpPr>
        <p:spPr>
          <a:xfrm>
            <a:off x="2306946" y="4623417"/>
            <a:ext cx="1906587" cy="347193"/>
          </a:xfrm>
          <a:prstGeom prst="rect">
            <a:avLst/>
          </a:prstGeom>
          <a:gradFill flip="none" rotWithShape="1">
            <a:gsLst>
              <a:gs pos="0">
                <a:schemeClr val="accent4">
                  <a:lumMod val="89000"/>
                </a:schemeClr>
              </a:gs>
              <a:gs pos="62000">
                <a:schemeClr val="accent4">
                  <a:lumMod val="89000"/>
                </a:schemeClr>
              </a:gs>
              <a:gs pos="82000">
                <a:schemeClr val="accent4">
                  <a:lumMod val="75000"/>
                  <a:alpha val="40000"/>
                </a:schemeClr>
              </a:gs>
              <a:gs pos="97000">
                <a:schemeClr val="accent4">
                  <a:lumMod val="70000"/>
                  <a:alpha val="25000"/>
                </a:schemeClr>
              </a:gs>
            </a:gsLst>
            <a:path path="circle">
              <a:fillToRect l="50000" t="50000" r="50000" b="50000"/>
            </a:path>
            <a:tileRect/>
          </a:gradFill>
          <a:ln w="12700" cmpd="sng">
            <a:noFill/>
          </a:ln>
          <a:effectLst/>
        </p:spPr>
        <p:style>
          <a:lnRef idx="1">
            <a:schemeClr val="accent1"/>
          </a:lnRef>
          <a:fillRef idx="3">
            <a:schemeClr val="accent1"/>
          </a:fillRef>
          <a:effectRef idx="2">
            <a:schemeClr val="accent1"/>
          </a:effectRef>
          <a:fontRef idx="minor">
            <a:schemeClr val="lt1"/>
          </a:fontRef>
        </p:style>
        <p:txBody>
          <a:bodyPr lIns="91344" tIns="45672" rIns="91344" bIns="45672" rtlCol="0" anchor="ctr"/>
          <a:lstStyle/>
          <a:p>
            <a:pPr algn="ctr" defTabSz="456744"/>
            <a:r>
              <a:rPr lang="en-US" dirty="0">
                <a:solidFill>
                  <a:srgbClr val="FFFFFF"/>
                </a:solidFill>
                <a:latin typeface="Verdana"/>
              </a:rPr>
              <a:t>NODE 4</a:t>
            </a:r>
          </a:p>
        </p:txBody>
      </p:sp>
    </p:spTree>
    <p:extLst>
      <p:ext uri="{BB962C8B-B14F-4D97-AF65-F5344CB8AC3E}">
        <p14:creationId xmlns:p14="http://schemas.microsoft.com/office/powerpoint/2010/main" val="4038982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4"/>
                                        </p:tgtEl>
                                      </p:cBhvr>
                                    </p:animEffect>
                                    <p:set>
                                      <p:cBhvr>
                                        <p:cTn id="7" dur="1" fill="hold">
                                          <p:stCondLst>
                                            <p:cond delay="499"/>
                                          </p:stCondLst>
                                        </p:cTn>
                                        <p:tgtEl>
                                          <p:spTgt spid="16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5"/>
                                        </p:tgtEl>
                                      </p:cBhvr>
                                    </p:animEffect>
                                    <p:set>
                                      <p:cBhvr>
                                        <p:cTn id="10" dur="1" fill="hold">
                                          <p:stCondLst>
                                            <p:cond delay="499"/>
                                          </p:stCondLst>
                                        </p:cTn>
                                        <p:tgtEl>
                                          <p:spTgt spid="16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66"/>
                                        </p:tgtEl>
                                      </p:cBhvr>
                                    </p:animEffect>
                                    <p:set>
                                      <p:cBhvr>
                                        <p:cTn id="13" dur="1" fill="hold">
                                          <p:stCondLst>
                                            <p:cond delay="499"/>
                                          </p:stCondLst>
                                        </p:cTn>
                                        <p:tgtEl>
                                          <p:spTgt spid="16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67"/>
                                        </p:tgtEl>
                                      </p:cBhvr>
                                    </p:animEffect>
                                    <p:set>
                                      <p:cBhvr>
                                        <p:cTn id="16" dur="1" fill="hold">
                                          <p:stCondLst>
                                            <p:cond delay="499"/>
                                          </p:stCondLst>
                                        </p:cTn>
                                        <p:tgtEl>
                                          <p:spTgt spid="1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nimBg="1"/>
      <p:bldP spid="165" grpId="0" animBg="1"/>
      <p:bldP spid="166" grpId="0" animBg="1"/>
      <p:bldP spid="16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8382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hardware &amp; software maintenance</a:t>
            </a:r>
            <a:endParaRPr lang="en-MY" sz="2000" dirty="0">
              <a:solidFill>
                <a:schemeClr val="tx1"/>
              </a:solidFill>
              <a:latin typeface="Arial Black"/>
            </a:endParaRPr>
          </a:p>
        </p:txBody>
      </p:sp>
      <p:grpSp>
        <p:nvGrpSpPr>
          <p:cNvPr id="7" name="Group 6"/>
          <p:cNvGrpSpPr/>
          <p:nvPr/>
        </p:nvGrpSpPr>
        <p:grpSpPr>
          <a:xfrm>
            <a:off x="3739217" y="1184646"/>
            <a:ext cx="5298724" cy="5125479"/>
            <a:chOff x="3739217" y="1184646"/>
            <a:chExt cx="5298724" cy="5125479"/>
          </a:xfrm>
        </p:grpSpPr>
        <p:sp>
          <p:nvSpPr>
            <p:cNvPr id="6" name="Rectangle 5"/>
            <p:cNvSpPr/>
            <p:nvPr/>
          </p:nvSpPr>
          <p:spPr>
            <a:xfrm>
              <a:off x="5715000" y="3676471"/>
              <a:ext cx="1423911" cy="1200329"/>
            </a:xfrm>
            <a:prstGeom prst="rect">
              <a:avLst/>
            </a:prstGeom>
          </p:spPr>
          <p:txBody>
            <a:bodyPr wrap="square">
              <a:spAutoFit/>
            </a:bodyPr>
            <a:lstStyle/>
            <a:p>
              <a:pPr algn="ctr"/>
              <a:r>
                <a:rPr lang="en-US" b="1" dirty="0"/>
                <a:t>Types of software updates (release</a:t>
              </a:r>
              <a:r>
                <a:rPr lang="en-US" b="1" dirty="0" smtClean="0"/>
                <a:t>)</a:t>
              </a:r>
              <a:endParaRPr lang="en-MY" b="1" dirty="0"/>
            </a:p>
          </p:txBody>
        </p:sp>
        <p:sp>
          <p:nvSpPr>
            <p:cNvPr id="8" name="Freeform 7"/>
            <p:cNvSpPr/>
            <p:nvPr/>
          </p:nvSpPr>
          <p:spPr>
            <a:xfrm>
              <a:off x="3739217" y="4227525"/>
              <a:ext cx="3669459" cy="1962648"/>
            </a:xfrm>
            <a:custGeom>
              <a:avLst/>
              <a:gdLst>
                <a:gd name="connsiteX0" fmla="*/ 981324 w 3669459"/>
                <a:gd name="connsiteY0" fmla="*/ 0 h 1962648"/>
                <a:gd name="connsiteX1" fmla="*/ 1529992 w 3669459"/>
                <a:gd name="connsiteY1" fmla="*/ 167595 h 1962648"/>
                <a:gd name="connsiteX2" fmla="*/ 1672324 w 3669459"/>
                <a:gd name="connsiteY2" fmla="*/ 285030 h 1962648"/>
                <a:gd name="connsiteX3" fmla="*/ 1738059 w 3669459"/>
                <a:gd name="connsiteY3" fmla="*/ 334803 h 1962648"/>
                <a:gd name="connsiteX4" fmla="*/ 2674656 w 3669459"/>
                <a:gd name="connsiteY4" fmla="*/ 627088 h 1962648"/>
                <a:gd name="connsiteX5" fmla="*/ 3401688 w 3669459"/>
                <a:gd name="connsiteY5" fmla="*/ 458222 h 1962648"/>
                <a:gd name="connsiteX6" fmla="*/ 3432627 w 3669459"/>
                <a:gd name="connsiteY6" fmla="*/ 441508 h 1962648"/>
                <a:gd name="connsiteX7" fmla="*/ 3430799 w 3669459"/>
                <a:gd name="connsiteY7" fmla="*/ 653070 h 1962648"/>
                <a:gd name="connsiteX8" fmla="*/ 3420561 w 3669459"/>
                <a:gd name="connsiteY8" fmla="*/ 734885 h 1962648"/>
                <a:gd name="connsiteX9" fmla="*/ 3390026 w 3669459"/>
                <a:gd name="connsiteY9" fmla="*/ 916866 h 1962648"/>
                <a:gd name="connsiteX10" fmla="*/ 3519218 w 3669459"/>
                <a:gd name="connsiteY10" fmla="*/ 1475824 h 1962648"/>
                <a:gd name="connsiteX11" fmla="*/ 3635370 w 3669459"/>
                <a:gd name="connsiteY11" fmla="*/ 1637130 h 1962648"/>
                <a:gd name="connsiteX12" fmla="*/ 3669459 w 3669459"/>
                <a:gd name="connsiteY12" fmla="*/ 1671916 h 1962648"/>
                <a:gd name="connsiteX13" fmla="*/ 3611254 w 3669459"/>
                <a:gd name="connsiteY13" fmla="*/ 1627845 h 1962648"/>
                <a:gd name="connsiteX14" fmla="*/ 2674657 w 3669459"/>
                <a:gd name="connsiteY14" fmla="*/ 1335560 h 1962648"/>
                <a:gd name="connsiteX15" fmla="*/ 1738060 w 3669459"/>
                <a:gd name="connsiteY15" fmla="*/ 1627845 h 1962648"/>
                <a:gd name="connsiteX16" fmla="*/ 1672313 w 3669459"/>
                <a:gd name="connsiteY16" fmla="*/ 1677627 h 1962648"/>
                <a:gd name="connsiteX17" fmla="*/ 1529992 w 3669459"/>
                <a:gd name="connsiteY17" fmla="*/ 1795053 h 1962648"/>
                <a:gd name="connsiteX18" fmla="*/ 981324 w 3669459"/>
                <a:gd name="connsiteY18" fmla="*/ 1962648 h 1962648"/>
                <a:gd name="connsiteX19" fmla="*/ 0 w 3669459"/>
                <a:gd name="connsiteY19" fmla="*/ 981324 h 1962648"/>
                <a:gd name="connsiteX20" fmla="*/ 981324 w 3669459"/>
                <a:gd name="connsiteY20" fmla="*/ 0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69459" h="1962648">
                  <a:moveTo>
                    <a:pt x="981324" y="0"/>
                  </a:moveTo>
                  <a:cubicBezTo>
                    <a:pt x="1184563" y="0"/>
                    <a:pt x="1373371" y="61784"/>
                    <a:pt x="1529992" y="167595"/>
                  </a:cubicBezTo>
                  <a:lnTo>
                    <a:pt x="1672324" y="285030"/>
                  </a:lnTo>
                  <a:lnTo>
                    <a:pt x="1738059" y="334803"/>
                  </a:lnTo>
                  <a:cubicBezTo>
                    <a:pt x="2003912" y="519098"/>
                    <a:pt x="2326673" y="627088"/>
                    <a:pt x="2674656" y="627088"/>
                  </a:cubicBezTo>
                  <a:cubicBezTo>
                    <a:pt x="2935644" y="627088"/>
                    <a:pt x="3182443" y="566344"/>
                    <a:pt x="3401688" y="458222"/>
                  </a:cubicBezTo>
                  <a:lnTo>
                    <a:pt x="3432627" y="441508"/>
                  </a:lnTo>
                  <a:lnTo>
                    <a:pt x="3430799" y="653070"/>
                  </a:lnTo>
                  <a:lnTo>
                    <a:pt x="3420561" y="734885"/>
                  </a:lnTo>
                  <a:lnTo>
                    <a:pt x="3390026" y="916866"/>
                  </a:lnTo>
                  <a:cubicBezTo>
                    <a:pt x="3376701" y="1105409"/>
                    <a:pt x="3417599" y="1299814"/>
                    <a:pt x="3519218" y="1475824"/>
                  </a:cubicBezTo>
                  <a:cubicBezTo>
                    <a:pt x="3553091" y="1534494"/>
                    <a:pt x="3592108" y="1588343"/>
                    <a:pt x="3635370" y="1637130"/>
                  </a:cubicBezTo>
                  <a:lnTo>
                    <a:pt x="3669459" y="1671916"/>
                  </a:lnTo>
                  <a:lnTo>
                    <a:pt x="3611254" y="1627845"/>
                  </a:lnTo>
                  <a:cubicBezTo>
                    <a:pt x="3345400" y="1443550"/>
                    <a:pt x="3022640" y="1335560"/>
                    <a:pt x="2674657" y="1335560"/>
                  </a:cubicBezTo>
                  <a:cubicBezTo>
                    <a:pt x="2326674" y="1335560"/>
                    <a:pt x="2003913" y="1443550"/>
                    <a:pt x="1738060" y="1627845"/>
                  </a:cubicBezTo>
                  <a:lnTo>
                    <a:pt x="1672313" y="1677627"/>
                  </a:lnTo>
                  <a:lnTo>
                    <a:pt x="1529992" y="1795053"/>
                  </a:lnTo>
                  <a:cubicBezTo>
                    <a:pt x="1373371" y="1900864"/>
                    <a:pt x="1184563" y="1962648"/>
                    <a:pt x="981324" y="1962648"/>
                  </a:cubicBezTo>
                  <a:cubicBezTo>
                    <a:pt x="439354" y="1962648"/>
                    <a:pt x="0" y="1523294"/>
                    <a:pt x="0" y="981324"/>
                  </a:cubicBezTo>
                  <a:cubicBezTo>
                    <a:pt x="0" y="439354"/>
                    <a:pt x="439354" y="0"/>
                    <a:pt x="981324" y="0"/>
                  </a:cubicBezTo>
                  <a:close/>
                </a:path>
              </a:pathLst>
            </a:custGeom>
            <a:gradFill flip="none" rotWithShape="1">
              <a:gsLst>
                <a:gs pos="0">
                  <a:srgbClr val="052535"/>
                </a:gs>
                <a:gs pos="14000">
                  <a:srgbClr val="2998CD">
                    <a:shade val="67500"/>
                    <a:satMod val="115000"/>
                  </a:srgbClr>
                </a:gs>
                <a:gs pos="100000">
                  <a:srgbClr val="2998CD">
                    <a:shade val="100000"/>
                    <a:satMod val="115000"/>
                  </a:srgbClr>
                </a:gs>
              </a:gsLst>
              <a:lin ang="1080000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rot="18000000">
              <a:off x="4157604" y="2033891"/>
              <a:ext cx="3661137" cy="1962648"/>
            </a:xfrm>
            <a:custGeom>
              <a:avLst/>
              <a:gdLst>
                <a:gd name="connsiteX0" fmla="*/ 3542697 w 3661137"/>
                <a:gd name="connsiteY0" fmla="*/ 513567 h 1962648"/>
                <a:gd name="connsiteX1" fmla="*/ 3661137 w 3661137"/>
                <a:gd name="connsiteY1" fmla="*/ 981324 h 1962648"/>
                <a:gd name="connsiteX2" fmla="*/ 2679813 w 3661137"/>
                <a:gd name="connsiteY2" fmla="*/ 1962648 h 1962648"/>
                <a:gd name="connsiteX3" fmla="*/ 2131146 w 3661137"/>
                <a:gd name="connsiteY3" fmla="*/ 1795053 h 1962648"/>
                <a:gd name="connsiteX4" fmla="*/ 2080866 w 3661137"/>
                <a:gd name="connsiteY4" fmla="*/ 1753569 h 1962648"/>
                <a:gd name="connsiteX5" fmla="*/ 2080866 w 3661137"/>
                <a:gd name="connsiteY5" fmla="*/ 1754514 h 1962648"/>
                <a:gd name="connsiteX6" fmla="*/ 2069586 w 3661137"/>
                <a:gd name="connsiteY6" fmla="*/ 1744262 h 1962648"/>
                <a:gd name="connsiteX7" fmla="*/ 1988824 w 3661137"/>
                <a:gd name="connsiteY7" fmla="*/ 1677627 h 1962648"/>
                <a:gd name="connsiteX8" fmla="*/ 1923077 w 3661137"/>
                <a:gd name="connsiteY8" fmla="*/ 1627845 h 1962648"/>
                <a:gd name="connsiteX9" fmla="*/ 986480 w 3661137"/>
                <a:gd name="connsiteY9" fmla="*/ 1335560 h 1962648"/>
                <a:gd name="connsiteX10" fmla="*/ 259448 w 3661137"/>
                <a:gd name="connsiteY10" fmla="*/ 1504426 h 1962648"/>
                <a:gd name="connsiteX11" fmla="*/ 232148 w 3661137"/>
                <a:gd name="connsiteY11" fmla="*/ 1519174 h 1962648"/>
                <a:gd name="connsiteX12" fmla="*/ 229731 w 3661137"/>
                <a:gd name="connsiteY12" fmla="*/ 1433762 h 1962648"/>
                <a:gd name="connsiteX13" fmla="*/ 235281 w 3661137"/>
                <a:gd name="connsiteY13" fmla="*/ 1312431 h 1962648"/>
                <a:gd name="connsiteX14" fmla="*/ 245518 w 3661137"/>
                <a:gd name="connsiteY14" fmla="*/ 1230617 h 1962648"/>
                <a:gd name="connsiteX15" fmla="*/ 276054 w 3661137"/>
                <a:gd name="connsiteY15" fmla="*/ 1048636 h 1962648"/>
                <a:gd name="connsiteX16" fmla="*/ 146862 w 3661137"/>
                <a:gd name="connsiteY16" fmla="*/ 489678 h 1962648"/>
                <a:gd name="connsiteX17" fmla="*/ 30710 w 3661137"/>
                <a:gd name="connsiteY17" fmla="*/ 328372 h 1962648"/>
                <a:gd name="connsiteX18" fmla="*/ 0 w 3661137"/>
                <a:gd name="connsiteY18" fmla="*/ 297033 h 1962648"/>
                <a:gd name="connsiteX19" fmla="*/ 49882 w 3661137"/>
                <a:gd name="connsiteY19" fmla="*/ 334803 h 1962648"/>
                <a:gd name="connsiteX20" fmla="*/ 986479 w 3661137"/>
                <a:gd name="connsiteY20" fmla="*/ 627088 h 1962648"/>
                <a:gd name="connsiteX21" fmla="*/ 1923076 w 3661137"/>
                <a:gd name="connsiteY21" fmla="*/ 334803 h 1962648"/>
                <a:gd name="connsiteX22" fmla="*/ 1988836 w 3661137"/>
                <a:gd name="connsiteY22" fmla="*/ 285012 h 1962648"/>
                <a:gd name="connsiteX23" fmla="*/ 2069574 w 3661137"/>
                <a:gd name="connsiteY23" fmla="*/ 218396 h 1962648"/>
                <a:gd name="connsiteX24" fmla="*/ 2080866 w 3661137"/>
                <a:gd name="connsiteY24" fmla="*/ 208133 h 1962648"/>
                <a:gd name="connsiteX25" fmla="*/ 2080866 w 3661137"/>
                <a:gd name="connsiteY25" fmla="*/ 209080 h 1962648"/>
                <a:gd name="connsiteX26" fmla="*/ 2131146 w 3661137"/>
                <a:gd name="connsiteY26" fmla="*/ 167595 h 1962648"/>
                <a:gd name="connsiteX27" fmla="*/ 2679813 w 3661137"/>
                <a:gd name="connsiteY27" fmla="*/ 0 h 1962648"/>
                <a:gd name="connsiteX28" fmla="*/ 3542697 w 3661137"/>
                <a:gd name="connsiteY28" fmla="*/ 513567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61137" h="1962648">
                  <a:moveTo>
                    <a:pt x="3542697" y="513567"/>
                  </a:moveTo>
                  <a:cubicBezTo>
                    <a:pt x="3618231" y="652614"/>
                    <a:pt x="3661137" y="811958"/>
                    <a:pt x="3661137" y="981324"/>
                  </a:cubicBezTo>
                  <a:cubicBezTo>
                    <a:pt x="3661137" y="1523294"/>
                    <a:pt x="3221783" y="1962648"/>
                    <a:pt x="2679813" y="1962648"/>
                  </a:cubicBezTo>
                  <a:cubicBezTo>
                    <a:pt x="2476574" y="1962648"/>
                    <a:pt x="2287766" y="1900864"/>
                    <a:pt x="2131146" y="1795053"/>
                  </a:cubicBezTo>
                  <a:lnTo>
                    <a:pt x="2080866" y="1753569"/>
                  </a:lnTo>
                  <a:lnTo>
                    <a:pt x="2080866" y="1754514"/>
                  </a:lnTo>
                  <a:lnTo>
                    <a:pt x="2069586" y="1744262"/>
                  </a:lnTo>
                  <a:lnTo>
                    <a:pt x="1988824" y="1677627"/>
                  </a:lnTo>
                  <a:lnTo>
                    <a:pt x="1923077" y="1627845"/>
                  </a:lnTo>
                  <a:cubicBezTo>
                    <a:pt x="1657223" y="1443550"/>
                    <a:pt x="1334463" y="1335560"/>
                    <a:pt x="986480" y="1335560"/>
                  </a:cubicBezTo>
                  <a:cubicBezTo>
                    <a:pt x="725493" y="1335560"/>
                    <a:pt x="478693" y="1396304"/>
                    <a:pt x="259448" y="1504426"/>
                  </a:cubicBezTo>
                  <a:lnTo>
                    <a:pt x="232148" y="1519174"/>
                  </a:lnTo>
                  <a:lnTo>
                    <a:pt x="229731" y="1433762"/>
                  </a:lnTo>
                  <a:cubicBezTo>
                    <a:pt x="230089" y="1393201"/>
                    <a:pt x="231946" y="1352729"/>
                    <a:pt x="235281" y="1312431"/>
                  </a:cubicBezTo>
                  <a:lnTo>
                    <a:pt x="245518" y="1230617"/>
                  </a:lnTo>
                  <a:lnTo>
                    <a:pt x="276054" y="1048636"/>
                  </a:lnTo>
                  <a:cubicBezTo>
                    <a:pt x="289379" y="860093"/>
                    <a:pt x="248481" y="665688"/>
                    <a:pt x="146862" y="489678"/>
                  </a:cubicBezTo>
                  <a:cubicBezTo>
                    <a:pt x="112989" y="431008"/>
                    <a:pt x="73972" y="377159"/>
                    <a:pt x="30710" y="328372"/>
                  </a:cubicBezTo>
                  <a:lnTo>
                    <a:pt x="0" y="297033"/>
                  </a:lnTo>
                  <a:lnTo>
                    <a:pt x="49882" y="334803"/>
                  </a:lnTo>
                  <a:cubicBezTo>
                    <a:pt x="315735" y="519098"/>
                    <a:pt x="638496" y="627088"/>
                    <a:pt x="986479" y="627088"/>
                  </a:cubicBezTo>
                  <a:cubicBezTo>
                    <a:pt x="1334462" y="627088"/>
                    <a:pt x="1657223" y="519098"/>
                    <a:pt x="1923076" y="334803"/>
                  </a:cubicBezTo>
                  <a:lnTo>
                    <a:pt x="1988836" y="285012"/>
                  </a:lnTo>
                  <a:lnTo>
                    <a:pt x="2069574" y="218396"/>
                  </a:lnTo>
                  <a:lnTo>
                    <a:pt x="2080866" y="208133"/>
                  </a:lnTo>
                  <a:lnTo>
                    <a:pt x="2080866" y="209080"/>
                  </a:lnTo>
                  <a:lnTo>
                    <a:pt x="2131146" y="167595"/>
                  </a:lnTo>
                  <a:cubicBezTo>
                    <a:pt x="2287766" y="61784"/>
                    <a:pt x="2476574" y="0"/>
                    <a:pt x="2679813" y="0"/>
                  </a:cubicBezTo>
                  <a:cubicBezTo>
                    <a:pt x="3052418" y="0"/>
                    <a:pt x="3376520" y="207663"/>
                    <a:pt x="3542697" y="513567"/>
                  </a:cubicBez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9"/>
            <p:cNvSpPr/>
            <p:nvPr/>
          </p:nvSpPr>
          <p:spPr>
            <a:xfrm rot="14400000">
              <a:off x="5826925" y="3480786"/>
              <a:ext cx="3696030" cy="1962648"/>
            </a:xfrm>
            <a:custGeom>
              <a:avLst/>
              <a:gdLst>
                <a:gd name="connsiteX0" fmla="*/ 3696030 w 3696030"/>
                <a:gd name="connsiteY0" fmla="*/ 1693327 h 1962648"/>
                <a:gd name="connsiteX1" fmla="*/ 3677001 w 3696030"/>
                <a:gd name="connsiteY1" fmla="*/ 1677627 h 1962648"/>
                <a:gd name="connsiteX2" fmla="*/ 3611254 w 3696030"/>
                <a:gd name="connsiteY2" fmla="*/ 1627845 h 1962648"/>
                <a:gd name="connsiteX3" fmla="*/ 2674657 w 3696030"/>
                <a:gd name="connsiteY3" fmla="*/ 1335560 h 1962648"/>
                <a:gd name="connsiteX4" fmla="*/ 1738060 w 3696030"/>
                <a:gd name="connsiteY4" fmla="*/ 1627845 h 1962648"/>
                <a:gd name="connsiteX5" fmla="*/ 1672313 w 3696030"/>
                <a:gd name="connsiteY5" fmla="*/ 1677627 h 1962648"/>
                <a:gd name="connsiteX6" fmla="*/ 1529992 w 3696030"/>
                <a:gd name="connsiteY6" fmla="*/ 1795053 h 1962648"/>
                <a:gd name="connsiteX7" fmla="*/ 981324 w 3696030"/>
                <a:gd name="connsiteY7" fmla="*/ 1962648 h 1962648"/>
                <a:gd name="connsiteX8" fmla="*/ 0 w 3696030"/>
                <a:gd name="connsiteY8" fmla="*/ 981324 h 1962648"/>
                <a:gd name="connsiteX9" fmla="*/ 981324 w 3696030"/>
                <a:gd name="connsiteY9" fmla="*/ 0 h 1962648"/>
                <a:gd name="connsiteX10" fmla="*/ 1529992 w 3696030"/>
                <a:gd name="connsiteY10" fmla="*/ 167595 h 1962648"/>
                <a:gd name="connsiteX11" fmla="*/ 1672324 w 3696030"/>
                <a:gd name="connsiteY11" fmla="*/ 285030 h 1962648"/>
                <a:gd name="connsiteX12" fmla="*/ 1738059 w 3696030"/>
                <a:gd name="connsiteY12" fmla="*/ 334803 h 1962648"/>
                <a:gd name="connsiteX13" fmla="*/ 2674656 w 3696030"/>
                <a:gd name="connsiteY13" fmla="*/ 627088 h 1962648"/>
                <a:gd name="connsiteX14" fmla="*/ 3401688 w 3696030"/>
                <a:gd name="connsiteY14" fmla="*/ 458222 h 1962648"/>
                <a:gd name="connsiteX15" fmla="*/ 3433935 w 3696030"/>
                <a:gd name="connsiteY15" fmla="*/ 440802 h 1962648"/>
                <a:gd name="connsiteX16" fmla="*/ 3436347 w 3696030"/>
                <a:gd name="connsiteY16" fmla="*/ 526033 h 1962648"/>
                <a:gd name="connsiteX17" fmla="*/ 3430797 w 3696030"/>
                <a:gd name="connsiteY17" fmla="*/ 647364 h 1962648"/>
                <a:gd name="connsiteX18" fmla="*/ 3420558 w 3696030"/>
                <a:gd name="connsiteY18" fmla="*/ 729194 h 1962648"/>
                <a:gd name="connsiteX19" fmla="*/ 3403231 w 3696030"/>
                <a:gd name="connsiteY19" fmla="*/ 832453 h 1962648"/>
                <a:gd name="connsiteX20" fmla="*/ 3399993 w 3696030"/>
                <a:gd name="connsiteY20" fmla="*/ 847348 h 1962648"/>
                <a:gd name="connsiteX21" fmla="*/ 3400811 w 3696030"/>
                <a:gd name="connsiteY21" fmla="*/ 846875 h 1962648"/>
                <a:gd name="connsiteX22" fmla="*/ 3390025 w 3696030"/>
                <a:gd name="connsiteY22" fmla="*/ 911161 h 1962648"/>
                <a:gd name="connsiteX23" fmla="*/ 3519217 w 3696030"/>
                <a:gd name="connsiteY23" fmla="*/ 1470118 h 1962648"/>
                <a:gd name="connsiteX24" fmla="*/ 3635368 w 3696030"/>
                <a:gd name="connsiteY24" fmla="*/ 1631424 h 196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96030" h="1962648">
                  <a:moveTo>
                    <a:pt x="3696030" y="1693327"/>
                  </a:moveTo>
                  <a:lnTo>
                    <a:pt x="3677001" y="1677627"/>
                  </a:lnTo>
                  <a:lnTo>
                    <a:pt x="3611254" y="1627845"/>
                  </a:lnTo>
                  <a:cubicBezTo>
                    <a:pt x="3345400" y="1443550"/>
                    <a:pt x="3022640" y="1335560"/>
                    <a:pt x="2674657" y="1335560"/>
                  </a:cubicBezTo>
                  <a:cubicBezTo>
                    <a:pt x="2326674" y="1335560"/>
                    <a:pt x="2003913" y="1443550"/>
                    <a:pt x="1738060" y="1627845"/>
                  </a:cubicBezTo>
                  <a:lnTo>
                    <a:pt x="1672313" y="1677627"/>
                  </a:lnTo>
                  <a:lnTo>
                    <a:pt x="1529992" y="1795053"/>
                  </a:lnTo>
                  <a:cubicBezTo>
                    <a:pt x="1373371" y="1900864"/>
                    <a:pt x="1184563" y="1962648"/>
                    <a:pt x="981324" y="1962648"/>
                  </a:cubicBezTo>
                  <a:cubicBezTo>
                    <a:pt x="439354" y="1962649"/>
                    <a:pt x="0" y="1523294"/>
                    <a:pt x="0" y="981324"/>
                  </a:cubicBezTo>
                  <a:cubicBezTo>
                    <a:pt x="0" y="439354"/>
                    <a:pt x="439354" y="0"/>
                    <a:pt x="981324" y="0"/>
                  </a:cubicBezTo>
                  <a:cubicBezTo>
                    <a:pt x="1184563" y="0"/>
                    <a:pt x="1373371" y="61784"/>
                    <a:pt x="1529992" y="167595"/>
                  </a:cubicBezTo>
                  <a:lnTo>
                    <a:pt x="1672324" y="285030"/>
                  </a:lnTo>
                  <a:lnTo>
                    <a:pt x="1738059" y="334803"/>
                  </a:lnTo>
                  <a:cubicBezTo>
                    <a:pt x="2003912" y="519098"/>
                    <a:pt x="2326673" y="627088"/>
                    <a:pt x="2674656" y="627088"/>
                  </a:cubicBezTo>
                  <a:cubicBezTo>
                    <a:pt x="2935643" y="627088"/>
                    <a:pt x="3182443" y="566344"/>
                    <a:pt x="3401688" y="458222"/>
                  </a:cubicBezTo>
                  <a:lnTo>
                    <a:pt x="3433935" y="440802"/>
                  </a:lnTo>
                  <a:lnTo>
                    <a:pt x="3436347" y="526033"/>
                  </a:lnTo>
                  <a:cubicBezTo>
                    <a:pt x="3435989" y="566594"/>
                    <a:pt x="3434131" y="607066"/>
                    <a:pt x="3430797" y="647364"/>
                  </a:cubicBezTo>
                  <a:lnTo>
                    <a:pt x="3420558" y="729194"/>
                  </a:lnTo>
                  <a:lnTo>
                    <a:pt x="3403231" y="832453"/>
                  </a:lnTo>
                  <a:lnTo>
                    <a:pt x="3399993" y="847348"/>
                  </a:lnTo>
                  <a:lnTo>
                    <a:pt x="3400811" y="846875"/>
                  </a:lnTo>
                  <a:lnTo>
                    <a:pt x="3390025" y="911161"/>
                  </a:lnTo>
                  <a:cubicBezTo>
                    <a:pt x="3376700" y="1099703"/>
                    <a:pt x="3417597" y="1294108"/>
                    <a:pt x="3519217" y="1470118"/>
                  </a:cubicBezTo>
                  <a:cubicBezTo>
                    <a:pt x="3553090" y="1528788"/>
                    <a:pt x="3592106" y="1582637"/>
                    <a:pt x="3635368" y="1631424"/>
                  </a:cubicBezTo>
                  <a:close/>
                </a:path>
              </a:pathLst>
            </a:custGeom>
            <a:gradFill flip="none" rotWithShape="1">
              <a:gsLst>
                <a:gs pos="0">
                  <a:srgbClr val="303600"/>
                </a:gs>
                <a:gs pos="12000">
                  <a:srgbClr val="A1B400">
                    <a:shade val="67500"/>
                    <a:satMod val="115000"/>
                  </a:srgbClr>
                </a:gs>
                <a:gs pos="100000">
                  <a:srgbClr val="A1B400">
                    <a:shade val="100000"/>
                    <a:satMod val="115000"/>
                  </a:srgbClr>
                </a:gs>
              </a:gsLst>
              <a:lin ang="108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14400000">
              <a:off x="5534649" y="1399446"/>
              <a:ext cx="1760604" cy="1760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14400000">
              <a:off x="7227983" y="4332384"/>
              <a:ext cx="1760604" cy="1760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8000000">
              <a:off x="3839159" y="4332384"/>
              <a:ext cx="1760604" cy="1760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5750635" y="1223840"/>
              <a:ext cx="1448025" cy="1754326"/>
              <a:chOff x="5484792" y="906623"/>
              <a:chExt cx="1448025" cy="1754326"/>
            </a:xfrm>
          </p:grpSpPr>
          <p:grpSp>
            <p:nvGrpSpPr>
              <p:cNvPr id="15" name="Group 14"/>
              <p:cNvGrpSpPr/>
              <p:nvPr/>
            </p:nvGrpSpPr>
            <p:grpSpPr>
              <a:xfrm>
                <a:off x="5484792" y="1600019"/>
                <a:ext cx="1448025" cy="1060930"/>
                <a:chOff x="2015078" y="4093933"/>
                <a:chExt cx="1723638" cy="1060930"/>
              </a:xfrm>
            </p:grpSpPr>
            <p:sp>
              <p:nvSpPr>
                <p:cNvPr id="17" name="Rectangle 16"/>
                <p:cNvSpPr/>
                <p:nvPr/>
              </p:nvSpPr>
              <p:spPr>
                <a:xfrm>
                  <a:off x="2057058" y="4323866"/>
                  <a:ext cx="1503822" cy="830997"/>
                </a:xfrm>
                <a:prstGeom prst="rect">
                  <a:avLst/>
                </a:prstGeom>
              </p:spPr>
              <p:txBody>
                <a:bodyPr wrap="square">
                  <a:spAutoFit/>
                </a:bodyPr>
                <a:lstStyle/>
                <a:p>
                  <a:pPr algn="ctr"/>
                  <a:r>
                    <a:rPr lang="en-US" sz="1200" dirty="0"/>
                    <a:t>New version or major changes made to current system</a:t>
                  </a:r>
                  <a:endParaRPr lang="en-US" sz="1200" dirty="0">
                    <a:solidFill>
                      <a:schemeClr val="tx1">
                        <a:lumMod val="75000"/>
                        <a:lumOff val="25000"/>
                      </a:schemeClr>
                    </a:solidFill>
                  </a:endParaRPr>
                </a:p>
              </p:txBody>
            </p:sp>
            <p:sp>
              <p:nvSpPr>
                <p:cNvPr id="18" name="Rectangle 17"/>
                <p:cNvSpPr/>
                <p:nvPr/>
              </p:nvSpPr>
              <p:spPr>
                <a:xfrm>
                  <a:off x="2015078" y="4093933"/>
                  <a:ext cx="1723638" cy="338554"/>
                </a:xfrm>
                <a:prstGeom prst="rect">
                  <a:avLst/>
                </a:prstGeom>
              </p:spPr>
              <p:txBody>
                <a:bodyPr wrap="none">
                  <a:spAutoFit/>
                </a:bodyPr>
                <a:lstStyle/>
                <a:p>
                  <a:r>
                    <a:rPr lang="en-US" sz="1600" b="1" dirty="0" smtClean="0">
                      <a:solidFill>
                        <a:schemeClr val="tx1">
                          <a:lumMod val="75000"/>
                          <a:lumOff val="25000"/>
                        </a:schemeClr>
                      </a:solidFill>
                    </a:rPr>
                    <a:t>Major Release </a:t>
                  </a:r>
                  <a:endParaRPr lang="en-US" sz="1600" b="1" dirty="0">
                    <a:solidFill>
                      <a:schemeClr val="tx1">
                        <a:lumMod val="75000"/>
                        <a:lumOff val="25000"/>
                      </a:schemeClr>
                    </a:solidFill>
                  </a:endParaRPr>
                </a:p>
              </p:txBody>
            </p:sp>
          </p:grpSp>
          <p:sp>
            <p:nvSpPr>
              <p:cNvPr id="16" name="TextBox 15"/>
              <p:cNvSpPr txBox="1"/>
              <p:nvPr/>
            </p:nvSpPr>
            <p:spPr>
              <a:xfrm>
                <a:off x="5883875" y="906623"/>
                <a:ext cx="535724" cy="923330"/>
              </a:xfrm>
              <a:prstGeom prst="rect">
                <a:avLst/>
              </a:prstGeom>
              <a:noFill/>
            </p:spPr>
            <p:txBody>
              <a:bodyPr wrap="none" rtlCol="0" anchor="ctr">
                <a:spAutoFit/>
              </a:bodyPr>
              <a:lstStyle/>
              <a:p>
                <a:pPr algn="ctr"/>
                <a:r>
                  <a:rPr lang="en-US" sz="5400" dirty="0" smtClean="0">
                    <a:solidFill>
                      <a:schemeClr val="tx1">
                        <a:lumMod val="75000"/>
                        <a:lumOff val="25000"/>
                      </a:schemeClr>
                    </a:solidFill>
                  </a:rPr>
                  <a:t>1</a:t>
                </a:r>
                <a:endParaRPr lang="en-US" sz="5400" dirty="0">
                  <a:solidFill>
                    <a:schemeClr val="tx1">
                      <a:lumMod val="75000"/>
                      <a:lumOff val="25000"/>
                    </a:schemeClr>
                  </a:solidFill>
                </a:endParaRPr>
              </a:p>
            </p:txBody>
          </p:sp>
        </p:grpSp>
        <p:sp>
          <p:nvSpPr>
            <p:cNvPr id="22" name="Rectangle 21"/>
            <p:cNvSpPr/>
            <p:nvPr/>
          </p:nvSpPr>
          <p:spPr>
            <a:xfrm>
              <a:off x="7403146" y="5098251"/>
              <a:ext cx="1541305" cy="830997"/>
            </a:xfrm>
            <a:prstGeom prst="rect">
              <a:avLst/>
            </a:prstGeom>
          </p:spPr>
          <p:txBody>
            <a:bodyPr wrap="square">
              <a:spAutoFit/>
            </a:bodyPr>
            <a:lstStyle/>
            <a:p>
              <a:pPr algn="ctr"/>
              <a:r>
                <a:rPr lang="en-US" sz="1200" dirty="0"/>
                <a:t>Enhancement made due to defect found in any software components</a:t>
              </a:r>
              <a:endParaRPr lang="en-US" sz="1200" dirty="0">
                <a:solidFill>
                  <a:schemeClr val="tx1">
                    <a:lumMod val="75000"/>
                    <a:lumOff val="25000"/>
                  </a:schemeClr>
                </a:solidFill>
              </a:endParaRPr>
            </a:p>
          </p:txBody>
        </p:sp>
        <p:sp>
          <p:nvSpPr>
            <p:cNvPr id="23" name="Rectangle 22"/>
            <p:cNvSpPr/>
            <p:nvPr/>
          </p:nvSpPr>
          <p:spPr>
            <a:xfrm>
              <a:off x="7174546" y="4868318"/>
              <a:ext cx="1863395" cy="338554"/>
            </a:xfrm>
            <a:prstGeom prst="rect">
              <a:avLst/>
            </a:prstGeom>
          </p:spPr>
          <p:txBody>
            <a:bodyPr wrap="none">
              <a:spAutoFit/>
            </a:bodyPr>
            <a:lstStyle/>
            <a:p>
              <a:r>
                <a:rPr lang="en-US" sz="1600" b="1" dirty="0" smtClean="0">
                  <a:solidFill>
                    <a:schemeClr val="tx1">
                      <a:lumMod val="75000"/>
                      <a:lumOff val="25000"/>
                    </a:schemeClr>
                  </a:solidFill>
                </a:rPr>
                <a:t>Emergency Release </a:t>
              </a:r>
              <a:endParaRPr lang="en-US" sz="1600" b="1" dirty="0">
                <a:solidFill>
                  <a:schemeClr val="tx1">
                    <a:lumMod val="75000"/>
                    <a:lumOff val="25000"/>
                  </a:schemeClr>
                </a:solidFill>
              </a:endParaRPr>
            </a:p>
          </p:txBody>
        </p:sp>
        <p:sp>
          <p:nvSpPr>
            <p:cNvPr id="21" name="TextBox 20"/>
            <p:cNvSpPr txBox="1"/>
            <p:nvPr/>
          </p:nvSpPr>
          <p:spPr>
            <a:xfrm>
              <a:off x="7840422" y="4174922"/>
              <a:ext cx="535724" cy="923330"/>
            </a:xfrm>
            <a:prstGeom prst="rect">
              <a:avLst/>
            </a:prstGeom>
            <a:noFill/>
          </p:spPr>
          <p:txBody>
            <a:bodyPr wrap="none" rtlCol="0" anchor="ctr">
              <a:spAutoFit/>
            </a:bodyPr>
            <a:lstStyle/>
            <a:p>
              <a:pPr algn="ctr"/>
              <a:r>
                <a:rPr lang="en-US" sz="5400" dirty="0" smtClean="0">
                  <a:solidFill>
                    <a:schemeClr val="tx1">
                      <a:lumMod val="75000"/>
                      <a:lumOff val="25000"/>
                    </a:schemeClr>
                  </a:solidFill>
                </a:rPr>
                <a:t>3</a:t>
              </a:r>
              <a:endParaRPr lang="en-US" sz="5400" dirty="0">
                <a:solidFill>
                  <a:schemeClr val="tx1">
                    <a:lumMod val="75000"/>
                    <a:lumOff val="25000"/>
                  </a:schemeClr>
                </a:solidFill>
              </a:endParaRPr>
            </a:p>
          </p:txBody>
        </p:sp>
        <p:sp>
          <p:nvSpPr>
            <p:cNvPr id="27" name="Rectangle 26"/>
            <p:cNvSpPr/>
            <p:nvPr/>
          </p:nvSpPr>
          <p:spPr>
            <a:xfrm>
              <a:off x="4083052" y="5105400"/>
              <a:ext cx="1415094" cy="830997"/>
            </a:xfrm>
            <a:prstGeom prst="rect">
              <a:avLst/>
            </a:prstGeom>
          </p:spPr>
          <p:txBody>
            <a:bodyPr wrap="square">
              <a:spAutoFit/>
            </a:bodyPr>
            <a:lstStyle/>
            <a:p>
              <a:pPr algn="ctr"/>
              <a:r>
                <a:rPr lang="en-US" sz="1200" dirty="0"/>
                <a:t>Partial changes, improvement and upgrading in one of system modules</a:t>
              </a:r>
              <a:endParaRPr lang="en-US" sz="1200" dirty="0">
                <a:solidFill>
                  <a:schemeClr val="tx1">
                    <a:lumMod val="75000"/>
                    <a:lumOff val="25000"/>
                  </a:schemeClr>
                </a:solidFill>
              </a:endParaRPr>
            </a:p>
          </p:txBody>
        </p:sp>
        <p:sp>
          <p:nvSpPr>
            <p:cNvPr id="28" name="Rectangle 27"/>
            <p:cNvSpPr/>
            <p:nvPr/>
          </p:nvSpPr>
          <p:spPr>
            <a:xfrm>
              <a:off x="4052515" y="4868318"/>
              <a:ext cx="1454437" cy="338554"/>
            </a:xfrm>
            <a:prstGeom prst="rect">
              <a:avLst/>
            </a:prstGeom>
          </p:spPr>
          <p:txBody>
            <a:bodyPr wrap="none">
              <a:spAutoFit/>
            </a:bodyPr>
            <a:lstStyle/>
            <a:p>
              <a:r>
                <a:rPr lang="en-US" sz="1600" b="1" dirty="0" smtClean="0">
                  <a:solidFill>
                    <a:schemeClr val="tx1">
                      <a:lumMod val="75000"/>
                      <a:lumOff val="25000"/>
                    </a:schemeClr>
                  </a:solidFill>
                </a:rPr>
                <a:t>Minor Release</a:t>
              </a:r>
              <a:endParaRPr lang="en-US" sz="1600" b="1" dirty="0">
                <a:solidFill>
                  <a:schemeClr val="tx1">
                    <a:lumMod val="75000"/>
                    <a:lumOff val="25000"/>
                  </a:schemeClr>
                </a:solidFill>
              </a:endParaRPr>
            </a:p>
          </p:txBody>
        </p:sp>
        <p:sp>
          <p:nvSpPr>
            <p:cNvPr id="26" name="TextBox 25"/>
            <p:cNvSpPr txBox="1"/>
            <p:nvPr/>
          </p:nvSpPr>
          <p:spPr>
            <a:xfrm>
              <a:off x="4451598" y="4174922"/>
              <a:ext cx="535724" cy="923330"/>
            </a:xfrm>
            <a:prstGeom prst="rect">
              <a:avLst/>
            </a:prstGeom>
            <a:noFill/>
          </p:spPr>
          <p:txBody>
            <a:bodyPr wrap="none" rtlCol="0" anchor="ctr">
              <a:spAutoFit/>
            </a:bodyPr>
            <a:lstStyle/>
            <a:p>
              <a:pPr algn="ctr"/>
              <a:r>
                <a:rPr lang="en-US" sz="5400" dirty="0" smtClean="0">
                  <a:solidFill>
                    <a:schemeClr val="tx1">
                      <a:lumMod val="75000"/>
                      <a:lumOff val="25000"/>
                    </a:schemeClr>
                  </a:solidFill>
                </a:rPr>
                <a:t>2</a:t>
              </a:r>
              <a:endParaRPr lang="en-US" sz="5400" dirty="0">
                <a:solidFill>
                  <a:schemeClr val="tx1">
                    <a:lumMod val="75000"/>
                    <a:lumOff val="25000"/>
                  </a:schemeClr>
                </a:solidFill>
              </a:endParaRPr>
            </a:p>
          </p:txBody>
        </p:sp>
      </p:grpSp>
      <p:sp>
        <p:nvSpPr>
          <p:cNvPr id="30" name="Rectangle 29"/>
          <p:cNvSpPr/>
          <p:nvPr/>
        </p:nvSpPr>
        <p:spPr>
          <a:xfrm>
            <a:off x="609600" y="1600200"/>
            <a:ext cx="3129617" cy="4154984"/>
          </a:xfrm>
          <a:prstGeom prst="rect">
            <a:avLst/>
          </a:prstGeom>
        </p:spPr>
        <p:txBody>
          <a:bodyPr wrap="square">
            <a:spAutoFit/>
          </a:bodyPr>
          <a:lstStyle/>
          <a:p>
            <a:pPr marL="285750" indent="-285750" algn="just">
              <a:buFont typeface="Arial" panose="020B0604020202020204" pitchFamily="34" charset="0"/>
              <a:buChar char="•"/>
            </a:pPr>
            <a:r>
              <a:rPr lang="en-US" dirty="0" smtClean="0"/>
              <a:t>Preventive maintenance</a:t>
            </a:r>
          </a:p>
          <a:p>
            <a:pPr marL="742950" lvl="1" indent="-285750" algn="just">
              <a:buFont typeface="Arial" panose="020B0604020202020204" pitchFamily="34" charset="0"/>
              <a:buChar char="•"/>
            </a:pPr>
            <a:r>
              <a:rPr lang="en-US" sz="1600" dirty="0" smtClean="0"/>
              <a:t>House keeping and disk utilities (every 4 months)</a:t>
            </a:r>
          </a:p>
          <a:p>
            <a:pPr marL="742950" lvl="1" indent="-285750" algn="just">
              <a:buFont typeface="Arial" panose="020B0604020202020204" pitchFamily="34" charset="0"/>
              <a:buChar char="•"/>
            </a:pPr>
            <a:r>
              <a:rPr lang="en-US" sz="1600" dirty="0" smtClean="0"/>
              <a:t>Database re-indexing and performance tuning (every 2 months)</a:t>
            </a:r>
          </a:p>
          <a:p>
            <a:pPr marL="742950" lvl="1" indent="-285750" algn="just">
              <a:buFont typeface="Arial" panose="020B0604020202020204" pitchFamily="34" charset="0"/>
              <a:buChar char="•"/>
            </a:pPr>
            <a:r>
              <a:rPr lang="en-US" sz="1600" dirty="0" smtClean="0"/>
              <a:t>Anti-virus upgrade (Auto)</a:t>
            </a:r>
          </a:p>
          <a:p>
            <a:pPr marL="742950" lvl="1" indent="-285750" algn="just">
              <a:buFont typeface="Arial" panose="020B0604020202020204" pitchFamily="34" charset="0"/>
              <a:buChar char="•"/>
            </a:pPr>
            <a:endParaRPr lang="en-US" dirty="0"/>
          </a:p>
          <a:p>
            <a:pPr marL="742950" lvl="1" indent="-285750" algn="just">
              <a:buFont typeface="Arial" panose="020B0604020202020204" pitchFamily="34" charset="0"/>
              <a:buChar char="•"/>
            </a:pPr>
            <a:endParaRPr lang="en-US" dirty="0" smtClean="0"/>
          </a:p>
          <a:p>
            <a:pPr marL="285750" indent="-285750" algn="just">
              <a:buFont typeface="Arial" panose="020B0604020202020204" pitchFamily="34" charset="0"/>
              <a:buChar char="•"/>
            </a:pPr>
            <a:r>
              <a:rPr lang="en-US" dirty="0" smtClean="0"/>
              <a:t>Corrective </a:t>
            </a:r>
          </a:p>
          <a:p>
            <a:pPr marL="742950" lvl="1" indent="-285750" algn="just">
              <a:buFont typeface="Arial" panose="020B0604020202020204" pitchFamily="34" charset="0"/>
              <a:buChar char="•"/>
            </a:pPr>
            <a:r>
              <a:rPr lang="en-US" sz="1600" dirty="0" smtClean="0"/>
              <a:t>Software upgrade (every 6 month)</a:t>
            </a:r>
          </a:p>
          <a:p>
            <a:pPr marL="742950" lvl="1" indent="-285750" algn="just">
              <a:buFont typeface="Arial" panose="020B0604020202020204" pitchFamily="34" charset="0"/>
              <a:buChar char="•"/>
            </a:pPr>
            <a:r>
              <a:rPr lang="en-US" sz="1600" dirty="0" smtClean="0"/>
              <a:t>Major Upgrade</a:t>
            </a:r>
          </a:p>
          <a:p>
            <a:pPr marL="742950" lvl="1" indent="-285750" algn="just">
              <a:buFont typeface="Arial" panose="020B0604020202020204" pitchFamily="34" charset="0"/>
              <a:buChar char="•"/>
            </a:pPr>
            <a:r>
              <a:rPr lang="en-US" sz="1600" dirty="0" smtClean="0"/>
              <a:t>Minor Upgrade</a:t>
            </a:r>
          </a:p>
          <a:p>
            <a:pPr marL="742950" lvl="1" indent="-285750" algn="just">
              <a:buFont typeface="Arial" panose="020B0604020202020204" pitchFamily="34" charset="0"/>
              <a:buChar char="•"/>
            </a:pPr>
            <a:r>
              <a:rPr lang="en-US" sz="1600" dirty="0" smtClean="0"/>
              <a:t>Emergency Upgrade</a:t>
            </a:r>
          </a:p>
          <a:p>
            <a:pPr marL="742950" lvl="1" indent="-285750" algn="just">
              <a:buFont typeface="Arial" panose="020B0604020202020204" pitchFamily="34" charset="0"/>
              <a:buChar char="•"/>
            </a:pPr>
            <a:endParaRPr lang="en-US" sz="1600" dirty="0"/>
          </a:p>
        </p:txBody>
      </p:sp>
    </p:spTree>
    <p:extLst>
      <p:ext uri="{BB962C8B-B14F-4D97-AF65-F5344CB8AC3E}">
        <p14:creationId xmlns:p14="http://schemas.microsoft.com/office/powerpoint/2010/main" val="3208676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EXECUTION PLAN</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Introduction of Content Provider Contractor (CPC)</a:t>
            </a:r>
            <a:endParaRPr lang="en-MY" sz="2000" dirty="0">
              <a:solidFill>
                <a:schemeClr val="tx1"/>
              </a:solidFill>
              <a:latin typeface="Arial Black"/>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84866"/>
            <a:ext cx="7900160" cy="4389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C:\Users\User\Desktop\SALIHIN\Arts\Salihin logo png\sgs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2810596"/>
            <a:ext cx="902269" cy="22524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C:\Users\User\Downloads\logo f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2725461"/>
            <a:ext cx="838200" cy="391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3561936" y="1782591"/>
            <a:ext cx="1690687" cy="1648645"/>
            <a:chOff x="-1690687" y="2142522"/>
            <a:chExt cx="1690687" cy="1648645"/>
          </a:xfrm>
        </p:grpSpPr>
        <p:pic>
          <p:nvPicPr>
            <p:cNvPr id="9"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2571047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534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pi1m ZONING POSITION &amp; ROAD MAPPING</a:t>
            </a:r>
            <a:endParaRPr lang="en-MY" sz="2000" dirty="0">
              <a:solidFill>
                <a:schemeClr val="tx1"/>
              </a:solidFill>
              <a:latin typeface="Arial Black"/>
            </a:endParaRPr>
          </a:p>
        </p:txBody>
      </p:sp>
      <p:pic>
        <p:nvPicPr>
          <p:cNvPr id="2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963737"/>
            <a:ext cx="4953000"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857364"/>
            <a:ext cx="3657600" cy="384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1853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14282" y="0"/>
            <a:ext cx="8534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PROJECT MANAGEMENT TEAM</a:t>
            </a:r>
            <a:endParaRPr lang="en-MY" sz="2000" dirty="0">
              <a:solidFill>
                <a:schemeClr val="tx1"/>
              </a:solidFill>
              <a:latin typeface="Arial Black"/>
            </a:endParaRPr>
          </a:p>
        </p:txBody>
      </p:sp>
      <p:sp>
        <p:nvSpPr>
          <p:cNvPr id="3" name="TextBox 2"/>
          <p:cNvSpPr txBox="1"/>
          <p:nvPr/>
        </p:nvSpPr>
        <p:spPr>
          <a:xfrm>
            <a:off x="4419600" y="5638800"/>
            <a:ext cx="2743200" cy="523220"/>
          </a:xfrm>
          <a:prstGeom prst="rect">
            <a:avLst/>
          </a:prstGeom>
          <a:noFill/>
        </p:spPr>
        <p:txBody>
          <a:bodyPr wrap="square" rtlCol="0">
            <a:spAutoFit/>
          </a:bodyPr>
          <a:lstStyle/>
          <a:p>
            <a:r>
              <a:rPr lang="en-US" sz="1400" dirty="0" smtClean="0"/>
              <a:t>Backroom Support = 15 </a:t>
            </a:r>
          </a:p>
          <a:p>
            <a:r>
              <a:rPr lang="en-US" sz="1400" dirty="0" smtClean="0"/>
              <a:t>Filed Team= 30</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138238"/>
            <a:ext cx="8448675" cy="458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895600" y="5675531"/>
            <a:ext cx="2286000" cy="523220"/>
          </a:xfrm>
          <a:prstGeom prst="rect">
            <a:avLst/>
          </a:prstGeom>
        </p:spPr>
        <p:txBody>
          <a:bodyPr wrap="square">
            <a:spAutoFit/>
          </a:bodyPr>
          <a:lstStyle/>
          <a:p>
            <a:r>
              <a:rPr lang="en-US" sz="1400" dirty="0" smtClean="0"/>
              <a:t>Management </a:t>
            </a:r>
            <a:r>
              <a:rPr lang="en-US" sz="1400" dirty="0"/>
              <a:t>= 5</a:t>
            </a:r>
          </a:p>
          <a:p>
            <a:r>
              <a:rPr lang="en-US" sz="1400" dirty="0"/>
              <a:t>Executive = </a:t>
            </a:r>
            <a:r>
              <a:rPr lang="en-US" sz="1400" dirty="0" smtClean="0"/>
              <a:t>10</a:t>
            </a:r>
            <a:endParaRPr lang="en-US" sz="1400" dirty="0"/>
          </a:p>
        </p:txBody>
      </p:sp>
      <p:sp>
        <p:nvSpPr>
          <p:cNvPr id="6" name="TextBox 5"/>
          <p:cNvSpPr txBox="1"/>
          <p:nvPr/>
        </p:nvSpPr>
        <p:spPr>
          <a:xfrm>
            <a:off x="609600" y="5650468"/>
            <a:ext cx="766748" cy="369332"/>
          </a:xfrm>
          <a:prstGeom prst="rect">
            <a:avLst/>
          </a:prstGeom>
          <a:noFill/>
        </p:spPr>
        <p:txBody>
          <a:bodyPr wrap="none" rtlCol="0">
            <a:spAutoFit/>
          </a:bodyPr>
          <a:lstStyle/>
          <a:p>
            <a:r>
              <a:rPr lang="en-US" dirty="0" smtClean="0"/>
              <a:t>NOTE:</a:t>
            </a:r>
            <a:endParaRPr lang="en-MY" dirty="0"/>
          </a:p>
        </p:txBody>
      </p:sp>
      <p:sp>
        <p:nvSpPr>
          <p:cNvPr id="2" name="Rectangle 1"/>
          <p:cNvSpPr/>
          <p:nvPr/>
        </p:nvSpPr>
        <p:spPr>
          <a:xfrm>
            <a:off x="1376348" y="5669859"/>
            <a:ext cx="1183722" cy="307777"/>
          </a:xfrm>
          <a:prstGeom prst="rect">
            <a:avLst/>
          </a:prstGeom>
        </p:spPr>
        <p:txBody>
          <a:bodyPr wrap="none">
            <a:spAutoFit/>
          </a:bodyPr>
          <a:lstStyle/>
          <a:p>
            <a:r>
              <a:rPr lang="en-US" sz="1400" dirty="0"/>
              <a:t>Total = 60 </a:t>
            </a:r>
            <a:r>
              <a:rPr lang="en-US" sz="1400" dirty="0" err="1"/>
              <a:t>Pax</a:t>
            </a:r>
            <a:endParaRPr lang="en-MY" sz="1400" dirty="0"/>
          </a:p>
        </p:txBody>
      </p:sp>
    </p:spTree>
    <p:extLst>
      <p:ext uri="{BB962C8B-B14F-4D97-AF65-F5344CB8AC3E}">
        <p14:creationId xmlns:p14="http://schemas.microsoft.com/office/powerpoint/2010/main" val="17043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97862682"/>
              </p:ext>
            </p:extLst>
          </p:nvPr>
        </p:nvGraphicFramePr>
        <p:xfrm>
          <a:off x="214282" y="1357298"/>
          <a:ext cx="8737600" cy="4229029"/>
        </p:xfrm>
        <a:graphic>
          <a:graphicData uri="http://schemas.openxmlformats.org/drawingml/2006/table">
            <a:tbl>
              <a:tblPr firstRow="1" bandRow="1">
                <a:tableStyleId>{7DF18680-E054-41AD-8BC1-D1AEF772440D}</a:tableStyleId>
              </a:tblPr>
              <a:tblGrid>
                <a:gridCol w="1338117"/>
                <a:gridCol w="7399483"/>
              </a:tblGrid>
              <a:tr h="329013">
                <a:tc>
                  <a:txBody>
                    <a:bodyPr/>
                    <a:lstStyle/>
                    <a:p>
                      <a:pPr algn="ctr"/>
                      <a:r>
                        <a:rPr lang="en-US" sz="1400" dirty="0" smtClean="0"/>
                        <a:t>POSITION</a:t>
                      </a:r>
                      <a:endParaRPr lang="en-MY" sz="1400" dirty="0"/>
                    </a:p>
                  </a:txBody>
                  <a:tcPr/>
                </a:tc>
                <a:tc>
                  <a:txBody>
                    <a:bodyPr/>
                    <a:lstStyle/>
                    <a:p>
                      <a:pPr algn="ctr"/>
                      <a:r>
                        <a:rPr lang="en-US" sz="1400" dirty="0" smtClean="0"/>
                        <a:t>JOB</a:t>
                      </a:r>
                      <a:r>
                        <a:rPr lang="en-US" sz="1400" baseline="0" dirty="0" smtClean="0"/>
                        <a:t> DESCRIPTION </a:t>
                      </a:r>
                      <a:endParaRPr lang="en-MY" sz="1400" dirty="0"/>
                    </a:p>
                  </a:txBody>
                  <a:tcPr/>
                </a:tc>
              </a:tr>
              <a:tr h="8225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PROJECT</a:t>
                      </a:r>
                      <a:r>
                        <a:rPr lang="en-US" sz="1400" baseline="0" dirty="0" smtClean="0"/>
                        <a:t> DIRECTOR</a:t>
                      </a:r>
                      <a:endParaRPr lang="en-US" sz="1400" dirty="0" smtClean="0"/>
                    </a:p>
                    <a:p>
                      <a:pPr algn="ctr"/>
                      <a:endParaRPr lang="en-MY" sz="1400" dirty="0"/>
                    </a:p>
                  </a:txBody>
                  <a:tcPr anchor="ctr"/>
                </a:tc>
                <a:tc>
                  <a:txBody>
                    <a:bodyPr/>
                    <a:lstStyle/>
                    <a:p>
                      <a:pPr marL="285750" indent="-285750">
                        <a:buFont typeface="Arial" panose="020B0604020202020204" pitchFamily="34" charset="0"/>
                        <a:buChar char="•"/>
                      </a:pPr>
                      <a:r>
                        <a:rPr lang="en-US" sz="1400" dirty="0" smtClean="0"/>
                        <a:t> To liaise &amp; follow-up</a:t>
                      </a:r>
                      <a:r>
                        <a:rPr lang="en-US" sz="1400" baseline="0" dirty="0" smtClean="0"/>
                        <a:t> with SKMM or KKMM on future &amp; upcoming project</a:t>
                      </a:r>
                    </a:p>
                    <a:p>
                      <a:pPr marL="285750" indent="-285750">
                        <a:buFont typeface="Arial" panose="020B0604020202020204" pitchFamily="34" charset="0"/>
                        <a:buChar char="•"/>
                      </a:pPr>
                      <a:r>
                        <a:rPr lang="en-US" sz="1400" baseline="0" dirty="0" smtClean="0"/>
                        <a:t> To be a lead on </a:t>
                      </a:r>
                      <a:r>
                        <a:rPr lang="en-AU" sz="1400" dirty="0" smtClean="0"/>
                        <a:t>Project Steering Committee Meeting</a:t>
                      </a:r>
                    </a:p>
                    <a:p>
                      <a:pPr marL="285750" indent="-285750">
                        <a:buFont typeface="Arial" panose="020B0604020202020204" pitchFamily="34" charset="0"/>
                        <a:buChar char="•"/>
                      </a:pPr>
                      <a:r>
                        <a:rPr lang="en-AU" sz="1400" dirty="0" smtClean="0"/>
                        <a:t> To make sure that the project follow according to the schedule &amp; plan</a:t>
                      </a:r>
                      <a:endParaRPr lang="en-MY" sz="1400" dirty="0"/>
                    </a:p>
                  </a:txBody>
                  <a:tcPr/>
                </a:tc>
              </a:tr>
              <a:tr h="740279">
                <a:tc>
                  <a:txBody>
                    <a:bodyPr/>
                    <a:lstStyle/>
                    <a:p>
                      <a:pPr algn="ctr"/>
                      <a:r>
                        <a:rPr lang="en-US" sz="1400" dirty="0" smtClean="0"/>
                        <a:t>PROJECT MANAGER</a:t>
                      </a:r>
                      <a:endParaRPr lang="en-MY" sz="1400" dirty="0"/>
                    </a:p>
                  </a:txBody>
                  <a:tcPr anchor="ctr"/>
                </a:tc>
                <a:tc>
                  <a:txBody>
                    <a:bodyPr/>
                    <a:lstStyle/>
                    <a:p>
                      <a:pPr marL="285750" indent="-285750">
                        <a:buFont typeface="Arial" panose="020B0604020202020204" pitchFamily="34" charset="0"/>
                        <a:buChar char="•"/>
                      </a:pPr>
                      <a:r>
                        <a:rPr lang="en-US" sz="1400" dirty="0" smtClean="0"/>
                        <a:t> To lead &amp; manage the project &amp; meeting</a:t>
                      </a:r>
                    </a:p>
                    <a:p>
                      <a:pPr marL="285750" indent="-285750">
                        <a:buFont typeface="Arial" panose="020B0604020202020204" pitchFamily="34" charset="0"/>
                        <a:buChar char="•"/>
                      </a:pPr>
                      <a:r>
                        <a:rPr lang="en-US" sz="1400" dirty="0" smtClean="0"/>
                        <a:t> </a:t>
                      </a:r>
                      <a:r>
                        <a:rPr lang="en-AU" sz="1400" dirty="0" smtClean="0"/>
                        <a:t>Liaise with internal or </a:t>
                      </a:r>
                      <a:r>
                        <a:rPr lang="en-AU" sz="1400" dirty="0" err="1" smtClean="0"/>
                        <a:t>Salihin</a:t>
                      </a:r>
                      <a:r>
                        <a:rPr lang="en-AU" sz="1400" dirty="0" smtClean="0"/>
                        <a:t> deployment team to ensure success deployment of the system</a:t>
                      </a:r>
                    </a:p>
                    <a:p>
                      <a:pPr marL="285750" indent="-285750">
                        <a:buFont typeface="Arial" panose="020B0604020202020204" pitchFamily="34" charset="0"/>
                        <a:buChar char="•"/>
                      </a:pPr>
                      <a:r>
                        <a:rPr lang="en-AU" sz="1400" dirty="0" smtClean="0"/>
                        <a:t> Attending Project Steering Committee Meeting</a:t>
                      </a:r>
                      <a:endParaRPr lang="en-US" sz="1400" dirty="0" smtClean="0"/>
                    </a:p>
                  </a:txBody>
                  <a:tcPr/>
                </a:tc>
              </a:tr>
              <a:tr h="1178964">
                <a:tc>
                  <a:txBody>
                    <a:bodyPr/>
                    <a:lstStyle/>
                    <a:p>
                      <a:pPr algn="ctr"/>
                      <a:r>
                        <a:rPr lang="en-US" sz="1400" dirty="0" smtClean="0"/>
                        <a:t>CONTRACT MANAGER</a:t>
                      </a:r>
                      <a:endParaRPr lang="en-MY" sz="1400" dirty="0"/>
                    </a:p>
                  </a:txBody>
                  <a:tcPr anchor="ctr"/>
                </a:tc>
                <a:tc>
                  <a:txBody>
                    <a:bodyPr/>
                    <a:lstStyle/>
                    <a:p>
                      <a:pPr marL="285750" indent="-285750">
                        <a:buFont typeface="Arial" panose="020B0604020202020204" pitchFamily="34" charset="0"/>
                        <a:buChar char="•"/>
                      </a:pPr>
                      <a:r>
                        <a:rPr lang="en-US" sz="1400" dirty="0" smtClean="0"/>
                        <a:t> To liaise with bank, Funder, Loan Institution, Insurance, company secretary </a:t>
                      </a:r>
                    </a:p>
                    <a:p>
                      <a:pPr marL="285750" indent="-285750">
                        <a:buFont typeface="Arial" panose="020B0604020202020204" pitchFamily="34" charset="0"/>
                        <a:buChar char="•"/>
                      </a:pPr>
                      <a:r>
                        <a:rPr lang="en-US" sz="1400" dirty="0" smtClean="0"/>
                        <a:t> </a:t>
                      </a:r>
                      <a:r>
                        <a:rPr lang="en-AU" sz="1400" dirty="0" smtClean="0"/>
                        <a:t>To prepare project contract &amp; related document</a:t>
                      </a:r>
                    </a:p>
                    <a:p>
                      <a:pPr marL="285750" indent="-285750">
                        <a:buFont typeface="Arial" panose="020B0604020202020204" pitchFamily="34" charset="0"/>
                        <a:buChar char="•"/>
                      </a:pPr>
                      <a:r>
                        <a:rPr lang="en-AU" sz="1400" dirty="0" smtClean="0"/>
                        <a:t> Monitoring on project costing</a:t>
                      </a:r>
                    </a:p>
                    <a:p>
                      <a:pPr marL="285750" indent="-285750">
                        <a:buFont typeface="Arial" panose="020B0604020202020204" pitchFamily="34" charset="0"/>
                        <a:buChar char="•"/>
                      </a:pPr>
                      <a:r>
                        <a:rPr lang="en-AU" sz="1400" dirty="0" smtClean="0"/>
                        <a:t> Liaise with Authorities</a:t>
                      </a:r>
                    </a:p>
                    <a:p>
                      <a:pPr marL="285750" indent="-285750">
                        <a:buFont typeface="Arial" panose="020B0604020202020204" pitchFamily="34" charset="0"/>
                        <a:buChar char="•"/>
                      </a:pPr>
                      <a:r>
                        <a:rPr lang="en-AU" sz="1400" dirty="0" smtClean="0"/>
                        <a:t> Attending Project Steering Committee Meeting</a:t>
                      </a:r>
                    </a:p>
                  </a:txBody>
                  <a:tcPr/>
                </a:tc>
              </a:tr>
              <a:tr h="959621">
                <a:tc>
                  <a:txBody>
                    <a:bodyPr/>
                    <a:lstStyle/>
                    <a:p>
                      <a:pPr algn="ctr"/>
                      <a:r>
                        <a:rPr lang="en-US" sz="1400" dirty="0" smtClean="0"/>
                        <a:t>CONTENT MANAGER</a:t>
                      </a:r>
                      <a:endParaRPr lang="en-MY" sz="1400" dirty="0"/>
                    </a:p>
                  </a:txBody>
                  <a:tcPr anchor="ctr"/>
                </a:tc>
                <a:tc>
                  <a:txBody>
                    <a:bodyPr/>
                    <a:lstStyle/>
                    <a:p>
                      <a:pPr marL="285750" indent="-285750">
                        <a:buFont typeface="Arial" panose="020B0604020202020204" pitchFamily="34" charset="0"/>
                        <a:buChar char="•"/>
                      </a:pPr>
                      <a:r>
                        <a:rPr lang="en-US" sz="1400" dirty="0" smtClean="0"/>
                        <a:t> Responsible on the content including training module</a:t>
                      </a:r>
                    </a:p>
                    <a:p>
                      <a:pPr marL="285750" indent="-285750">
                        <a:buFont typeface="Arial" panose="020B0604020202020204" pitchFamily="34" charset="0"/>
                        <a:buChar char="•"/>
                      </a:pPr>
                      <a:r>
                        <a:rPr lang="en-US" sz="1400" dirty="0" smtClean="0"/>
                        <a:t> Planning &amp; conduct the training session by classroom, Web</a:t>
                      </a:r>
                      <a:r>
                        <a:rPr lang="en-US" sz="1400" baseline="0" dirty="0" smtClean="0"/>
                        <a:t> based training, Online training,  mobile video training</a:t>
                      </a:r>
                      <a:endParaRPr lang="en-US" sz="1400" dirty="0" smtClean="0"/>
                    </a:p>
                    <a:p>
                      <a:pPr marL="285750" lvl="0" indent="-285750">
                        <a:buFont typeface="Arial" panose="020B0604020202020204" pitchFamily="34" charset="0"/>
                        <a:buChar char="•"/>
                      </a:pPr>
                      <a:r>
                        <a:rPr lang="en-US" sz="1400" dirty="0" smtClean="0"/>
                        <a:t> </a:t>
                      </a:r>
                      <a:r>
                        <a:rPr lang="ms-MY" sz="1400" dirty="0" smtClean="0"/>
                        <a:t>Develop technical solution for customer issues related to software setup and configuration</a:t>
                      </a:r>
                      <a:endParaRPr lang="en-MY" sz="1400" dirty="0" smtClean="0"/>
                    </a:p>
                    <a:p>
                      <a:pPr marL="285750" indent="-285750">
                        <a:buFont typeface="Arial" panose="020B0604020202020204" pitchFamily="34" charset="0"/>
                        <a:buChar char="•"/>
                      </a:pPr>
                      <a:r>
                        <a:rPr lang="en-US" sz="1400" dirty="0" smtClean="0"/>
                        <a:t> </a:t>
                      </a:r>
                      <a:r>
                        <a:rPr lang="ms-MY" sz="1400" dirty="0" smtClean="0"/>
                        <a:t>Delivered technical support service</a:t>
                      </a:r>
                    </a:p>
                  </a:txBody>
                  <a:tcPr/>
                </a:tc>
              </a:tr>
            </a:tbl>
          </a:graphicData>
        </a:graphic>
      </p:graphicFrame>
      <p:sp>
        <p:nvSpPr>
          <p:cNvPr id="4"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JOB DESCRIPTION &amp; RESPONSIBILITIES</a:t>
            </a:r>
            <a:endParaRPr lang="en-MY" sz="2000" dirty="0">
              <a:solidFill>
                <a:schemeClr val="tx1"/>
              </a:solidFill>
              <a:latin typeface="Arial Black"/>
            </a:endParaRPr>
          </a:p>
        </p:txBody>
      </p:sp>
    </p:spTree>
    <p:extLst>
      <p:ext uri="{BB962C8B-B14F-4D97-AF65-F5344CB8AC3E}">
        <p14:creationId xmlns:p14="http://schemas.microsoft.com/office/powerpoint/2010/main" val="1744760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366125369"/>
              </p:ext>
            </p:extLst>
          </p:nvPr>
        </p:nvGraphicFramePr>
        <p:xfrm>
          <a:off x="214282" y="1292108"/>
          <a:ext cx="8737600" cy="4657173"/>
        </p:xfrm>
        <a:graphic>
          <a:graphicData uri="http://schemas.openxmlformats.org/drawingml/2006/table">
            <a:tbl>
              <a:tblPr firstRow="1" bandRow="1">
                <a:tableStyleId>{7DF18680-E054-41AD-8BC1-D1AEF772440D}</a:tableStyleId>
              </a:tblPr>
              <a:tblGrid>
                <a:gridCol w="1338117"/>
                <a:gridCol w="7399483"/>
              </a:tblGrid>
              <a:tr h="329013">
                <a:tc>
                  <a:txBody>
                    <a:bodyPr/>
                    <a:lstStyle/>
                    <a:p>
                      <a:pPr algn="ctr"/>
                      <a:r>
                        <a:rPr lang="en-US" sz="1400" dirty="0" smtClean="0"/>
                        <a:t>POSITION</a:t>
                      </a:r>
                      <a:endParaRPr lang="en-MY" sz="1400" dirty="0"/>
                    </a:p>
                  </a:txBody>
                  <a:tcPr/>
                </a:tc>
                <a:tc>
                  <a:txBody>
                    <a:bodyPr/>
                    <a:lstStyle/>
                    <a:p>
                      <a:pPr algn="ctr"/>
                      <a:r>
                        <a:rPr lang="en-US" sz="1400" dirty="0" smtClean="0"/>
                        <a:t>JOB</a:t>
                      </a:r>
                      <a:r>
                        <a:rPr lang="en-US" sz="1400" baseline="0" dirty="0" smtClean="0"/>
                        <a:t> DESCRIPTION  </a:t>
                      </a:r>
                      <a:endParaRPr lang="en-MY" sz="1400" dirty="0"/>
                    </a:p>
                  </a:txBody>
                  <a:tcPr/>
                </a:tc>
              </a:tr>
              <a:tr h="822533">
                <a:tc>
                  <a:txBody>
                    <a:bodyPr/>
                    <a:lstStyle/>
                    <a:p>
                      <a:pPr algn="ctr"/>
                      <a:r>
                        <a:rPr lang="en-US" sz="1400" dirty="0" smtClean="0"/>
                        <a:t>PROJECT SUPERVISOR</a:t>
                      </a:r>
                      <a:endParaRPr lang="en-MY" sz="1400" dirty="0">
                        <a:solidFill>
                          <a:schemeClr val="tx1"/>
                        </a:solidFill>
                      </a:endParaRPr>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To monitor movement all project coordinator following the schedule as per agreed</a:t>
                      </a:r>
                    </a:p>
                    <a:p>
                      <a:pPr marL="285750" indent="-285750">
                        <a:buFont typeface="Arial" panose="020B0604020202020204" pitchFamily="34" charset="0"/>
                        <a:buChar char="•"/>
                      </a:pPr>
                      <a:r>
                        <a:rPr lang="en-US" sz="1400" dirty="0" smtClean="0"/>
                        <a:t>To prepare monthly report &amp; related documents</a:t>
                      </a:r>
                    </a:p>
                    <a:p>
                      <a:pPr marL="285750" indent="-285750">
                        <a:buFont typeface="Arial" panose="020B0604020202020204" pitchFamily="34" charset="0"/>
                        <a:buChar char="•"/>
                      </a:pPr>
                      <a:r>
                        <a:rPr lang="en-US" sz="1400" dirty="0" smtClean="0"/>
                        <a:t>To attend all related meeting </a:t>
                      </a:r>
                      <a:r>
                        <a:rPr lang="en-US" sz="1400" dirty="0" err="1" smtClean="0"/>
                        <a:t>etc</a:t>
                      </a:r>
                      <a:r>
                        <a:rPr lang="en-US" sz="1400" dirty="0" smtClean="0"/>
                        <a:t> Project Coordination meeting &amp; Project Contractor Meeting &amp; Project Steering Committee Meeting </a:t>
                      </a:r>
                    </a:p>
                    <a:p>
                      <a:pPr marL="285750" indent="-285750">
                        <a:buFont typeface="Arial" panose="020B0604020202020204" pitchFamily="34" charset="0"/>
                        <a:buChar char="•"/>
                      </a:pPr>
                      <a:r>
                        <a:rPr lang="en-US" sz="1400" dirty="0" smtClean="0"/>
                        <a:t>Responsible on arrangement of training session to be in good order </a:t>
                      </a:r>
                      <a:r>
                        <a:rPr lang="en-US" sz="1400" dirty="0" err="1" smtClean="0"/>
                        <a:t>etc</a:t>
                      </a:r>
                      <a:r>
                        <a:rPr lang="en-US" sz="1400" dirty="0" smtClean="0"/>
                        <a:t> arrangement of meal,</a:t>
                      </a:r>
                      <a:r>
                        <a:rPr lang="en-US" sz="1400" baseline="0" dirty="0" smtClean="0"/>
                        <a:t> </a:t>
                      </a:r>
                      <a:r>
                        <a:rPr lang="en-US" sz="1400" dirty="0" smtClean="0"/>
                        <a:t>place, liaise with PI1M </a:t>
                      </a:r>
                      <a:r>
                        <a:rPr lang="en-US" sz="1400" dirty="0" err="1" smtClean="0"/>
                        <a:t>pengurus</a:t>
                      </a:r>
                      <a:r>
                        <a:rPr lang="en-US" sz="1400" dirty="0" smtClean="0"/>
                        <a:t> </a:t>
                      </a:r>
                      <a:r>
                        <a:rPr lang="en-US" sz="1400" dirty="0" err="1" smtClean="0"/>
                        <a:t>wilayah</a:t>
                      </a:r>
                      <a:endParaRPr lang="en-US" sz="1400" dirty="0" smtClean="0"/>
                    </a:p>
                    <a:p>
                      <a:pPr marL="285750" indent="-285750">
                        <a:buFont typeface="Arial" panose="020B0604020202020204" pitchFamily="34" charset="0"/>
                        <a:buChar char="•"/>
                      </a:pPr>
                      <a:r>
                        <a:rPr lang="en-US" sz="1400" dirty="0" smtClean="0"/>
                        <a:t>To ensure the system are verified &amp; validate by SKMM &amp; KKMM</a:t>
                      </a:r>
                    </a:p>
                    <a:p>
                      <a:pPr marL="285750" indent="-285750">
                        <a:buFont typeface="Arial" panose="020B0604020202020204" pitchFamily="34" charset="0"/>
                        <a:buChar char="•"/>
                      </a:pPr>
                      <a:r>
                        <a:rPr lang="en-AU" sz="1400" dirty="0" smtClean="0"/>
                        <a:t>Provide technical assistance and guidance during Installation &amp; training implementation</a:t>
                      </a:r>
                    </a:p>
                    <a:p>
                      <a:pPr marL="285750" indent="-285750">
                        <a:buFont typeface="Arial" panose="020B0604020202020204" pitchFamily="34" charset="0"/>
                        <a:buChar char="•"/>
                      </a:pPr>
                      <a:r>
                        <a:rPr lang="en-AU" sz="1400" dirty="0" smtClean="0"/>
                        <a:t>Prepare the work</a:t>
                      </a:r>
                      <a:r>
                        <a:rPr lang="en-AU" sz="1400" baseline="0" dirty="0" smtClean="0"/>
                        <a:t> flow</a:t>
                      </a:r>
                      <a:endParaRPr lang="en-MY" sz="1400" dirty="0">
                        <a:solidFill>
                          <a:schemeClr val="tx1"/>
                        </a:solidFill>
                      </a:endParaRPr>
                    </a:p>
                  </a:txBody>
                  <a:tcPr/>
                </a:tc>
              </a:tr>
              <a:tr h="740279">
                <a:tc>
                  <a:txBody>
                    <a:bodyPr/>
                    <a:lstStyle/>
                    <a:p>
                      <a:pPr algn="ctr"/>
                      <a:r>
                        <a:rPr lang="en-US" sz="1400" dirty="0" smtClean="0"/>
                        <a:t>PROJECT EXECUTIVE</a:t>
                      </a:r>
                      <a:endParaRPr lang="en-MY" sz="1400" dirty="0">
                        <a:solidFill>
                          <a:schemeClr val="tx1"/>
                        </a:solidFill>
                      </a:endParaRPr>
                    </a:p>
                  </a:txBody>
                  <a:tcPr anchor="ctr"/>
                </a:tc>
                <a:tc>
                  <a:txBody>
                    <a:bodyPr/>
                    <a:lstStyle/>
                    <a:p>
                      <a:pPr>
                        <a:buFontTx/>
                        <a:buChar char="-"/>
                      </a:pPr>
                      <a:r>
                        <a:rPr lang="en-US" sz="1400" dirty="0" smtClean="0"/>
                        <a:t>To monitor movement all team following the schedule as per agreed</a:t>
                      </a:r>
                    </a:p>
                    <a:p>
                      <a:pPr>
                        <a:buFontTx/>
                        <a:buChar char="-"/>
                      </a:pPr>
                      <a:r>
                        <a:rPr lang="en-US" sz="1400" dirty="0" smtClean="0"/>
                        <a:t> To check &amp; prepare report on project costing</a:t>
                      </a:r>
                    </a:p>
                    <a:p>
                      <a:pPr>
                        <a:buFontTx/>
                        <a:buChar char="-"/>
                      </a:pPr>
                      <a:r>
                        <a:rPr lang="en-US" sz="1400" dirty="0" smtClean="0"/>
                        <a:t> To attend all related meeting etc Project Coordination meeting &amp; Project Contractor Meeting &amp; Project Steering Committee Meeting  </a:t>
                      </a:r>
                      <a:endParaRPr lang="en-US" sz="1400" dirty="0" smtClean="0">
                        <a:solidFill>
                          <a:schemeClr val="tx1"/>
                        </a:solidFill>
                      </a:endParaRPr>
                    </a:p>
                  </a:txBody>
                  <a:tcPr/>
                </a:tc>
              </a:tr>
              <a:tr h="1306409">
                <a:tc>
                  <a:txBody>
                    <a:bodyPr/>
                    <a:lstStyle/>
                    <a:p>
                      <a:pPr algn="ctr"/>
                      <a:r>
                        <a:rPr lang="en-US" sz="1400" dirty="0" smtClean="0"/>
                        <a:t>PROJECT COORDINATOR</a:t>
                      </a:r>
                      <a:endParaRPr lang="en-MY" sz="1400" dirty="0">
                        <a:solidFill>
                          <a:schemeClr val="tx1"/>
                        </a:solidFill>
                      </a:endParaRPr>
                    </a:p>
                  </a:txBody>
                  <a:tcPr anchor="ctr"/>
                </a:tc>
                <a:tc>
                  <a:txBody>
                    <a:bodyPr/>
                    <a:lstStyle/>
                    <a:p>
                      <a:pPr>
                        <a:buFontTx/>
                        <a:buChar char="-"/>
                      </a:pPr>
                      <a:r>
                        <a:rPr lang="en-US" sz="1400" dirty="0" smtClean="0"/>
                        <a:t> To monitor on SALIHIN Team movement on installation &amp; Training implementation</a:t>
                      </a:r>
                    </a:p>
                    <a:p>
                      <a:pPr>
                        <a:buFontTx/>
                        <a:buChar char="-"/>
                      </a:pPr>
                      <a:r>
                        <a:rPr lang="en-US" sz="1400" dirty="0" smtClean="0"/>
                        <a:t> To prepare Site weekly report, Service &amp; Maintenance checklist &amp; report</a:t>
                      </a:r>
                    </a:p>
                    <a:p>
                      <a:pPr>
                        <a:buFontTx/>
                        <a:buChar char="-"/>
                      </a:pPr>
                      <a:r>
                        <a:rPr lang="en-US" sz="1400" dirty="0" smtClean="0"/>
                        <a:t> To assist on training session arrangement</a:t>
                      </a:r>
                    </a:p>
                    <a:p>
                      <a:pPr>
                        <a:buFontTx/>
                        <a:buChar char="-"/>
                      </a:pPr>
                      <a:r>
                        <a:rPr lang="en-US" sz="1400" dirty="0" smtClean="0"/>
                        <a:t> To liaise with PI1M </a:t>
                      </a:r>
                      <a:r>
                        <a:rPr lang="en-US" sz="1400" dirty="0" err="1" smtClean="0"/>
                        <a:t>pengurus</a:t>
                      </a:r>
                      <a:r>
                        <a:rPr lang="en-US" sz="1400" dirty="0" smtClean="0"/>
                        <a:t> </a:t>
                      </a:r>
                      <a:r>
                        <a:rPr lang="en-US" sz="1400" dirty="0" err="1" smtClean="0"/>
                        <a:t>wilayah</a:t>
                      </a:r>
                      <a:endParaRPr lang="en-US" sz="1400" dirty="0" smtClean="0"/>
                    </a:p>
                    <a:p>
                      <a:pPr>
                        <a:buFontTx/>
                        <a:buChar char="-"/>
                      </a:pPr>
                      <a:r>
                        <a:rPr lang="en-US" sz="1400" dirty="0" smtClean="0"/>
                        <a:t> Attending Project Contractor Meeting</a:t>
                      </a:r>
                    </a:p>
                    <a:p>
                      <a:pPr>
                        <a:buFontTx/>
                        <a:buChar char="-"/>
                      </a:pPr>
                      <a:r>
                        <a:rPr lang="en-US" sz="1400" dirty="0" smtClean="0"/>
                        <a:t> To setup booth &amp; registration</a:t>
                      </a:r>
                      <a:endParaRPr lang="en-US" sz="1400" dirty="0" smtClean="0">
                        <a:solidFill>
                          <a:schemeClr val="tx1"/>
                        </a:solidFill>
                      </a:endParaRPr>
                    </a:p>
                  </a:txBody>
                  <a:tcPr/>
                </a:tc>
              </a:tr>
            </a:tbl>
          </a:graphicData>
        </a:graphic>
      </p:graphicFrame>
      <p:sp>
        <p:nvSpPr>
          <p:cNvPr id="5" name="Title 1"/>
          <p:cNvSpPr txBox="1">
            <a:spLocks/>
          </p:cNvSpPr>
          <p:nvPr/>
        </p:nvSpPr>
        <p:spPr>
          <a:xfrm>
            <a:off x="6096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CON’T JOB SCOPE &amp; RESPONSIBILITIES</a:t>
            </a:r>
            <a:endParaRPr lang="en-MY" sz="2000" dirty="0">
              <a:solidFill>
                <a:schemeClr val="tx1"/>
              </a:solidFill>
              <a:latin typeface="Arial Black"/>
            </a:endParaRPr>
          </a:p>
        </p:txBody>
      </p:sp>
    </p:spTree>
    <p:extLst>
      <p:ext uri="{BB962C8B-B14F-4D97-AF65-F5344CB8AC3E}">
        <p14:creationId xmlns:p14="http://schemas.microsoft.com/office/powerpoint/2010/main" val="11235768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CON’T JOB SCOPE &amp; RESPONSIBILITIES</a:t>
            </a:r>
            <a:endParaRPr lang="en-MY" sz="2000" dirty="0">
              <a:solidFill>
                <a:schemeClr val="tx1"/>
              </a:solidFill>
              <a:latin typeface="Arial Black"/>
            </a:endParaRPr>
          </a:p>
        </p:txBody>
      </p:sp>
      <p:graphicFrame>
        <p:nvGraphicFramePr>
          <p:cNvPr id="5" name="Table 4"/>
          <p:cNvGraphicFramePr>
            <a:graphicFrameLocks noGrp="1"/>
          </p:cNvGraphicFramePr>
          <p:nvPr>
            <p:extLst>
              <p:ext uri="{D42A27DB-BD31-4B8C-83A1-F6EECF244321}">
                <p14:modId xmlns:p14="http://schemas.microsoft.com/office/powerpoint/2010/main" val="3994668073"/>
              </p:ext>
            </p:extLst>
          </p:nvPr>
        </p:nvGraphicFramePr>
        <p:xfrm>
          <a:off x="214282" y="1357298"/>
          <a:ext cx="8737600" cy="4549994"/>
        </p:xfrm>
        <a:graphic>
          <a:graphicData uri="http://schemas.openxmlformats.org/drawingml/2006/table">
            <a:tbl>
              <a:tblPr firstRow="1" bandRow="1">
                <a:tableStyleId>{7DF18680-E054-41AD-8BC1-D1AEF772440D}</a:tableStyleId>
              </a:tblPr>
              <a:tblGrid>
                <a:gridCol w="1338117"/>
                <a:gridCol w="7399483"/>
              </a:tblGrid>
              <a:tr h="329013">
                <a:tc>
                  <a:txBody>
                    <a:bodyPr/>
                    <a:lstStyle/>
                    <a:p>
                      <a:pPr algn="ctr"/>
                      <a:r>
                        <a:rPr lang="en-US" sz="1400" dirty="0" smtClean="0"/>
                        <a:t>POSITION</a:t>
                      </a:r>
                      <a:endParaRPr lang="en-MY" sz="1400" dirty="0"/>
                    </a:p>
                  </a:txBody>
                  <a:tcPr/>
                </a:tc>
                <a:tc>
                  <a:txBody>
                    <a:bodyPr/>
                    <a:lstStyle/>
                    <a:p>
                      <a:pPr algn="ctr"/>
                      <a:r>
                        <a:rPr lang="en-US" sz="1400" dirty="0" smtClean="0"/>
                        <a:t>JOB</a:t>
                      </a:r>
                      <a:r>
                        <a:rPr lang="en-US" sz="1400" baseline="0" dirty="0" smtClean="0"/>
                        <a:t> DESCRIPTION</a:t>
                      </a:r>
                      <a:endParaRPr lang="en-MY" sz="1400" dirty="0"/>
                    </a:p>
                  </a:txBody>
                  <a:tcPr/>
                </a:tc>
              </a:tr>
              <a:tr h="8225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TRAINER SUPERVISOR</a:t>
                      </a:r>
                      <a:endParaRPr lang="en-MY" sz="1400" dirty="0" smtClean="0"/>
                    </a:p>
                    <a:p>
                      <a:pPr algn="ctr"/>
                      <a:endParaRPr lang="en-MY" sz="14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smtClean="0"/>
                        <a:t> </a:t>
                      </a:r>
                      <a:r>
                        <a:rPr lang="en-US" sz="1400" dirty="0" smtClean="0"/>
                        <a:t>Responsible on the content including training module and material</a:t>
                      </a:r>
                    </a:p>
                    <a:p>
                      <a:pPr marL="285750" indent="-285750">
                        <a:buFont typeface="Arial" panose="020B0604020202020204" pitchFamily="34" charset="0"/>
                        <a:buChar char="•"/>
                      </a:pPr>
                      <a:r>
                        <a:rPr lang="en-US" sz="1400" dirty="0" smtClean="0"/>
                        <a:t> To plan and supervise training session</a:t>
                      </a:r>
                    </a:p>
                    <a:p>
                      <a:pPr marL="285750" indent="-285750">
                        <a:buFont typeface="Arial" panose="020B0604020202020204" pitchFamily="34" charset="0"/>
                        <a:buChar char="•"/>
                      </a:pPr>
                      <a:r>
                        <a:rPr lang="en-US" sz="1400" baseline="0" dirty="0" smtClean="0"/>
                        <a:t> To prepare SPS certification</a:t>
                      </a:r>
                      <a:endParaRPr lang="en-AU" sz="1400" dirty="0" smtClean="0"/>
                    </a:p>
                    <a:p>
                      <a:pPr marL="285750" indent="-285750">
                        <a:buFont typeface="Arial" panose="020B0604020202020204" pitchFamily="34" charset="0"/>
                        <a:buChar char="•"/>
                      </a:pPr>
                      <a:r>
                        <a:rPr lang="en-AU" sz="1400" dirty="0" smtClean="0"/>
                        <a:t> Attending Project Steering Committee Meeting</a:t>
                      </a:r>
                      <a:endParaRPr lang="en-MY" sz="1400" dirty="0"/>
                    </a:p>
                  </a:txBody>
                  <a:tcPr/>
                </a:tc>
              </a:tr>
              <a:tr h="7402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TECHNICAL &amp; SUPPORT</a:t>
                      </a:r>
                      <a:r>
                        <a:rPr lang="en-US" sz="1400" baseline="0" dirty="0" smtClean="0"/>
                        <a:t> </a:t>
                      </a:r>
                      <a:r>
                        <a:rPr lang="en-US" sz="1400" dirty="0" smtClean="0"/>
                        <a:t> SUPERVISOR</a:t>
                      </a:r>
                    </a:p>
                    <a:p>
                      <a:pPr algn="ctr"/>
                      <a:endParaRPr lang="en-MY" sz="1400" dirty="0"/>
                    </a:p>
                  </a:txBody>
                  <a:tcPr anchor="ctr"/>
                </a:tc>
                <a:tc>
                  <a:txBody>
                    <a:bodyPr/>
                    <a:lstStyle/>
                    <a:p>
                      <a:pPr marL="285750" indent="-285750">
                        <a:buFont typeface="Arial" panose="020B0604020202020204" pitchFamily="34" charset="0"/>
                        <a:buChar char="•"/>
                      </a:pPr>
                      <a:r>
                        <a:rPr lang="en-AU" sz="1400" dirty="0" smtClean="0"/>
                        <a:t>Liaise with the Project Manager and the deployment  team to ensure the success of the system</a:t>
                      </a:r>
                      <a:r>
                        <a:rPr lang="en-AU" sz="1400" baseline="0" dirty="0" smtClean="0"/>
                        <a:t> deployment.</a:t>
                      </a:r>
                      <a:endParaRPr lang="en-US" sz="1400" baseline="0" dirty="0" smtClean="0"/>
                    </a:p>
                    <a:p>
                      <a:pPr marL="285750" indent="-285750">
                        <a:buFont typeface="Arial" panose="020B0604020202020204" pitchFamily="34" charset="0"/>
                        <a:buChar char="•"/>
                      </a:pPr>
                      <a:r>
                        <a:rPr lang="en-AU" sz="1400" dirty="0" smtClean="0"/>
                        <a:t>To prepare</a:t>
                      </a:r>
                      <a:r>
                        <a:rPr lang="en-AU" sz="1400" baseline="0" dirty="0" smtClean="0"/>
                        <a:t> SOP and monitor the problem and support activities</a:t>
                      </a:r>
                      <a:endParaRPr lang="en-AU" sz="1400" dirty="0" smtClean="0"/>
                    </a:p>
                    <a:p>
                      <a:pPr marL="285750" indent="-285750">
                        <a:buFont typeface="Arial" panose="020B0604020202020204" pitchFamily="34" charset="0"/>
                        <a:buChar char="•"/>
                      </a:pPr>
                      <a:r>
                        <a:rPr lang="ms-MY" sz="1400" dirty="0" smtClean="0"/>
                        <a:t>Develop technical solution for customer issues related to software setup and configuration via SPS Helpdesk</a:t>
                      </a:r>
                      <a:endParaRPr lang="en-AU" sz="1400"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400" dirty="0" smtClean="0"/>
                        <a:t>Attending Project Steering Committee Meeting</a:t>
                      </a:r>
                      <a:endParaRPr lang="en-US" sz="1400" dirty="0" smtClean="0"/>
                    </a:p>
                  </a:txBody>
                  <a:tcPr/>
                </a:tc>
              </a:tr>
              <a:tr h="9410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t>TRAINER</a:t>
                      </a:r>
                      <a:endParaRPr lang="en-MY" sz="1400" dirty="0" smtClean="0"/>
                    </a:p>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0" dirty="0" smtClean="0"/>
                    </a:p>
                  </a:txBody>
                  <a:tcPr anchor="ctr"/>
                </a:tc>
                <a:tc>
                  <a:txBody>
                    <a:bodyPr/>
                    <a:lstStyle/>
                    <a:p>
                      <a:pPr marL="285750" indent="-285750">
                        <a:buFont typeface="Arial" panose="020B0604020202020204" pitchFamily="34" charset="0"/>
                        <a:buChar char="•"/>
                      </a:pPr>
                      <a:r>
                        <a:rPr lang="en-US" sz="1400" dirty="0" smtClean="0"/>
                        <a:t> Conduct  training session</a:t>
                      </a:r>
                    </a:p>
                    <a:p>
                      <a:pPr marL="285750" indent="-285750">
                        <a:buFont typeface="Arial" panose="020B0604020202020204" pitchFamily="34" charset="0"/>
                        <a:buChar char="•"/>
                      </a:pPr>
                      <a:r>
                        <a:rPr lang="en-US" sz="1400" dirty="0" smtClean="0"/>
                        <a:t> Conduct SPS exam</a:t>
                      </a:r>
                    </a:p>
                    <a:p>
                      <a:pPr marL="285750" indent="-285750">
                        <a:buFont typeface="Arial" panose="020B0604020202020204" pitchFamily="34" charset="0"/>
                        <a:buChar char="•"/>
                      </a:pPr>
                      <a:r>
                        <a:rPr lang="en-US" sz="1400" dirty="0" smtClean="0"/>
                        <a:t> Assist</a:t>
                      </a:r>
                      <a:r>
                        <a:rPr lang="en-US" sz="1400" baseline="0" dirty="0" smtClean="0"/>
                        <a:t> and support</a:t>
                      </a:r>
                      <a:r>
                        <a:rPr lang="en-US" sz="1400" dirty="0" smtClean="0"/>
                        <a:t> Web</a:t>
                      </a:r>
                      <a:r>
                        <a:rPr lang="en-US" sz="1400" baseline="0" dirty="0" smtClean="0"/>
                        <a:t> based training, Online training and  mobile video training</a:t>
                      </a:r>
                      <a:endParaRPr lang="en-US" sz="1400" dirty="0" smtClean="0"/>
                    </a:p>
                    <a:p>
                      <a:pPr marL="285750" lvl="0" indent="-285750">
                        <a:buFont typeface="Arial" panose="020B0604020202020204" pitchFamily="34" charset="0"/>
                        <a:buChar char="•"/>
                      </a:pPr>
                      <a:r>
                        <a:rPr lang="en-US" sz="1400" dirty="0" smtClean="0"/>
                        <a:t> Assist SPS Helpdesk</a:t>
                      </a:r>
                    </a:p>
                  </a:txBody>
                  <a:tcPr/>
                </a:tc>
              </a:tr>
              <a:tr h="959621">
                <a:tc>
                  <a:txBody>
                    <a:bodyPr/>
                    <a:lstStyle/>
                    <a:p>
                      <a:pPr algn="ctr"/>
                      <a:r>
                        <a:rPr lang="en-US" sz="1400" dirty="0" smtClean="0"/>
                        <a:t>TECHNICAL &amp; SUPPORT</a:t>
                      </a:r>
                      <a:r>
                        <a:rPr lang="en-US" sz="1400" baseline="0" dirty="0" smtClean="0"/>
                        <a:t> </a:t>
                      </a:r>
                      <a:r>
                        <a:rPr lang="en-US" sz="1400" dirty="0" smtClean="0"/>
                        <a:t> ENGINEER</a:t>
                      </a:r>
                      <a:endParaRPr lang="en-MY" sz="1400" dirty="0"/>
                    </a:p>
                  </a:txBody>
                  <a:tcPr anchor="ct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smtClean="0"/>
                        <a:t> Deploy</a:t>
                      </a:r>
                      <a:r>
                        <a:rPr lang="en-US" sz="1400" baseline="0" dirty="0" smtClean="0"/>
                        <a:t> the system</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aseline="0" dirty="0" smtClean="0"/>
                        <a:t> </a:t>
                      </a:r>
                      <a:r>
                        <a:rPr lang="ms-MY" sz="1400" dirty="0" smtClean="0"/>
                        <a:t>Delivered technical support service</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s-MY" sz="1400" dirty="0" smtClean="0"/>
                        <a:t> Assist</a:t>
                      </a:r>
                      <a:r>
                        <a:rPr lang="ms-MY" sz="1400" baseline="0" dirty="0" smtClean="0"/>
                        <a:t> trainer during training and exam session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ms-MY" sz="1400" baseline="0" dirty="0" smtClean="0"/>
                        <a:t> Assist SPS Helpdesk</a:t>
                      </a:r>
                      <a:endParaRPr lang="ms-MY" sz="1400" dirty="0" smtClean="0"/>
                    </a:p>
                  </a:txBody>
                  <a:tcPr/>
                </a:tc>
              </a:tr>
            </a:tbl>
          </a:graphicData>
        </a:graphic>
      </p:graphicFrame>
    </p:spTree>
    <p:extLst>
      <p:ext uri="{BB962C8B-B14F-4D97-AF65-F5344CB8AC3E}">
        <p14:creationId xmlns:p14="http://schemas.microsoft.com/office/powerpoint/2010/main" val="27016981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0"/>
            <a:ext cx="80010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err="1" smtClean="0">
                <a:solidFill>
                  <a:schemeClr val="tx1"/>
                </a:solidFill>
                <a:latin typeface="Arial Black"/>
              </a:rPr>
              <a:t>Cpc</a:t>
            </a:r>
            <a:r>
              <a:rPr lang="en-US" sz="2000" dirty="0" smtClean="0">
                <a:solidFill>
                  <a:schemeClr val="tx1"/>
                </a:solidFill>
                <a:latin typeface="Arial Black"/>
              </a:rPr>
              <a:t> METHOD OF STATEMENT</a:t>
            </a:r>
            <a:endParaRPr lang="en-MY" sz="2000" dirty="0">
              <a:solidFill>
                <a:schemeClr val="tx1"/>
              </a:solidFill>
              <a:latin typeface="Arial Black"/>
            </a:endParaRPr>
          </a:p>
        </p:txBody>
      </p:sp>
      <p:grpSp>
        <p:nvGrpSpPr>
          <p:cNvPr id="69" name="Group 68"/>
          <p:cNvGrpSpPr/>
          <p:nvPr/>
        </p:nvGrpSpPr>
        <p:grpSpPr>
          <a:xfrm>
            <a:off x="3647109" y="1596286"/>
            <a:ext cx="5124991" cy="1286082"/>
            <a:chOff x="3841865" y="319088"/>
            <a:chExt cx="4166758" cy="1371600"/>
          </a:xfrm>
        </p:grpSpPr>
        <p:sp>
          <p:nvSpPr>
            <p:cNvPr id="105" name="Notched Right Arrow 104"/>
            <p:cNvSpPr/>
            <p:nvPr/>
          </p:nvSpPr>
          <p:spPr>
            <a:xfrm rot="16200000">
              <a:off x="3886201" y="864610"/>
              <a:ext cx="1371600" cy="280555"/>
            </a:xfrm>
            <a:prstGeom prst="notchedRightArrow">
              <a:avLst>
                <a:gd name="adj1" fmla="val 100000"/>
                <a:gd name="adj2" fmla="val 741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36576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106" name="Group 105"/>
            <p:cNvGrpSpPr/>
            <p:nvPr/>
          </p:nvGrpSpPr>
          <p:grpSpPr>
            <a:xfrm>
              <a:off x="3841865" y="704741"/>
              <a:ext cx="4166758" cy="659825"/>
              <a:chOff x="0" y="5065566"/>
              <a:chExt cx="4166758" cy="976745"/>
            </a:xfrm>
          </p:grpSpPr>
          <p:sp>
            <p:nvSpPr>
              <p:cNvPr id="107" name="Freeform 106"/>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Freeform 107"/>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36576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smtClean="0">
                    <a:effectLst>
                      <a:outerShdw blurRad="38100" dist="38100" dir="2700000" algn="tl">
                        <a:srgbClr val="000000">
                          <a:alpha val="43137"/>
                        </a:srgbClr>
                      </a:outerShdw>
                    </a:effectLst>
                  </a:rPr>
                  <a:t>Step 4</a:t>
                </a:r>
                <a:endParaRPr lang="en-US" sz="2000" b="1" dirty="0">
                  <a:effectLst>
                    <a:outerShdw blurRad="38100" dist="38100" dir="2700000" algn="tl">
                      <a:srgbClr val="000000">
                        <a:alpha val="43137"/>
                      </a:srgbClr>
                    </a:outerShdw>
                  </a:effectLst>
                </a:endParaRPr>
              </a:p>
            </p:txBody>
          </p:sp>
        </p:grpSp>
      </p:grpSp>
      <p:grpSp>
        <p:nvGrpSpPr>
          <p:cNvPr id="70" name="Group 69"/>
          <p:cNvGrpSpPr/>
          <p:nvPr/>
        </p:nvGrpSpPr>
        <p:grpSpPr>
          <a:xfrm>
            <a:off x="304797" y="2769098"/>
            <a:ext cx="5128566" cy="1286082"/>
            <a:chOff x="1131873" y="1859279"/>
            <a:chExt cx="4169664" cy="1371600"/>
          </a:xfrm>
        </p:grpSpPr>
        <p:sp>
          <p:nvSpPr>
            <p:cNvPr id="101" name="Notched Right Arrow 100"/>
            <p:cNvSpPr/>
            <p:nvPr/>
          </p:nvSpPr>
          <p:spPr>
            <a:xfrm rot="16200000">
              <a:off x="3886199" y="2404801"/>
              <a:ext cx="1371600" cy="280555"/>
            </a:xfrm>
            <a:prstGeom prst="notchedRightArrow">
              <a:avLst>
                <a:gd name="adj1" fmla="val 100000"/>
                <a:gd name="adj2" fmla="val 74138"/>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36576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102" name="Group 101"/>
            <p:cNvGrpSpPr/>
            <p:nvPr/>
          </p:nvGrpSpPr>
          <p:grpSpPr>
            <a:xfrm flipH="1">
              <a:off x="1131873" y="2328006"/>
              <a:ext cx="4169664" cy="659826"/>
              <a:chOff x="0" y="5065566"/>
              <a:chExt cx="4166758" cy="976745"/>
            </a:xfrm>
          </p:grpSpPr>
          <p:sp>
            <p:nvSpPr>
              <p:cNvPr id="103" name="Freeform 102"/>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smtClean="0">
                    <a:effectLst>
                      <a:outerShdw blurRad="38100" dist="38100" dir="2700000" algn="tl">
                        <a:srgbClr val="000000">
                          <a:alpha val="43137"/>
                        </a:srgbClr>
                      </a:outerShdw>
                    </a:effectLst>
                  </a:rPr>
                  <a:t>Step 3</a:t>
                </a:r>
                <a:endParaRPr lang="en-US" sz="2000" b="1" dirty="0">
                  <a:effectLst>
                    <a:outerShdw blurRad="38100" dist="38100" dir="2700000" algn="tl">
                      <a:srgbClr val="000000">
                        <a:alpha val="43137"/>
                      </a:srgbClr>
                    </a:outerShdw>
                  </a:effectLst>
                </a:endParaRPr>
              </a:p>
            </p:txBody>
          </p:sp>
          <p:sp>
            <p:nvSpPr>
              <p:cNvPr id="104" name="Freeform 103"/>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97" name="Notched Right Arrow 96"/>
          <p:cNvSpPr/>
          <p:nvPr/>
        </p:nvSpPr>
        <p:spPr>
          <a:xfrm rot="16200000">
            <a:off x="3760070" y="4545355"/>
            <a:ext cx="1551970" cy="345074"/>
          </a:xfrm>
          <a:prstGeom prst="notchedRightArrow">
            <a:avLst>
              <a:gd name="adj1" fmla="val 100000"/>
              <a:gd name="adj2" fmla="val 741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27432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endParaRPr lang="en-US" sz="2000" b="1"/>
          </a:p>
        </p:txBody>
      </p:sp>
      <p:grpSp>
        <p:nvGrpSpPr>
          <p:cNvPr id="98" name="Group 97"/>
          <p:cNvGrpSpPr/>
          <p:nvPr/>
        </p:nvGrpSpPr>
        <p:grpSpPr>
          <a:xfrm>
            <a:off x="3638009" y="4494191"/>
            <a:ext cx="5124991" cy="618686"/>
            <a:chOff x="0" y="5065566"/>
            <a:chExt cx="4166758" cy="976745"/>
          </a:xfrm>
        </p:grpSpPr>
        <p:sp>
          <p:nvSpPr>
            <p:cNvPr id="99" name="Freeform 98"/>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0" name="Freeform 99"/>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Ins="27432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000" b="1" dirty="0" smtClean="0">
                  <a:effectLst>
                    <a:outerShdw blurRad="38100" dist="38100" dir="2700000" algn="tl">
                      <a:srgbClr val="000000">
                        <a:alpha val="43137"/>
                      </a:srgbClr>
                    </a:outerShdw>
                  </a:effectLst>
                </a:rPr>
                <a:t>Step 2</a:t>
              </a:r>
              <a:endParaRPr lang="en-US" sz="2000" b="1" dirty="0">
                <a:effectLst>
                  <a:outerShdw blurRad="38100" dist="38100" dir="2700000" algn="tl">
                    <a:srgbClr val="000000">
                      <a:alpha val="43137"/>
                    </a:srgbClr>
                  </a:outerShdw>
                </a:effectLst>
              </a:endParaRPr>
            </a:p>
          </p:txBody>
        </p:sp>
      </p:grpSp>
      <p:sp>
        <p:nvSpPr>
          <p:cNvPr id="93" name="Notched Right Arrow 92"/>
          <p:cNvSpPr/>
          <p:nvPr/>
        </p:nvSpPr>
        <p:spPr>
          <a:xfrm rot="16200000">
            <a:off x="4006392" y="5698601"/>
            <a:ext cx="1059323" cy="345075"/>
          </a:xfrm>
          <a:prstGeom prst="notchedRightArrow">
            <a:avLst>
              <a:gd name="adj1" fmla="val 100000"/>
              <a:gd name="adj2" fmla="val 74138"/>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274320" tIns="45720" rIns="91440" bIns="45720" numCol="1" spcCol="0" rtlCol="0" fromWordArt="0" anchor="t" anchorCtr="0" forceAA="0" compatLnSpc="1">
            <a:prstTxWarp prst="textNoShape">
              <a:avLst/>
            </a:prstTxWarp>
            <a:no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000" b="1"/>
          </a:p>
        </p:txBody>
      </p:sp>
      <p:grpSp>
        <p:nvGrpSpPr>
          <p:cNvPr id="94" name="Group 93"/>
          <p:cNvGrpSpPr/>
          <p:nvPr/>
        </p:nvGrpSpPr>
        <p:grpSpPr>
          <a:xfrm flipH="1">
            <a:off x="304797" y="5713391"/>
            <a:ext cx="5128566" cy="618686"/>
            <a:chOff x="0" y="5065566"/>
            <a:chExt cx="4166758" cy="976745"/>
          </a:xfrm>
        </p:grpSpPr>
        <p:sp>
          <p:nvSpPr>
            <p:cNvPr id="95" name="Freeform 94"/>
            <p:cNvSpPr/>
            <p:nvPr/>
          </p:nvSpPr>
          <p:spPr>
            <a:xfrm>
              <a:off x="0" y="5065566"/>
              <a:ext cx="4166758" cy="800099"/>
            </a:xfrm>
            <a:custGeom>
              <a:avLst/>
              <a:gdLst>
                <a:gd name="connsiteX0" fmla="*/ 455897 w 4166758"/>
                <a:gd name="connsiteY0" fmla="*/ 0 h 800099"/>
                <a:gd name="connsiteX1" fmla="*/ 3855031 w 4166758"/>
                <a:gd name="connsiteY1" fmla="*/ 0 h 800099"/>
                <a:gd name="connsiteX2" fmla="*/ 4166758 w 4166758"/>
                <a:gd name="connsiteY2" fmla="*/ 311727 h 800099"/>
                <a:gd name="connsiteX3" fmla="*/ 3855031 w 4166758"/>
                <a:gd name="connsiteY3" fmla="*/ 623454 h 800099"/>
                <a:gd name="connsiteX4" fmla="*/ 1517075 w 4166758"/>
                <a:gd name="connsiteY4" fmla="*/ 623454 h 800099"/>
                <a:gd name="connsiteX5" fmla="*/ 1517075 w 4166758"/>
                <a:gd name="connsiteY5" fmla="*/ 623449 h 800099"/>
                <a:gd name="connsiteX6" fmla="*/ 592284 w 4166758"/>
                <a:gd name="connsiteY6" fmla="*/ 623449 h 800099"/>
                <a:gd name="connsiteX7" fmla="*/ 592284 w 4166758"/>
                <a:gd name="connsiteY7" fmla="*/ 623454 h 800099"/>
                <a:gd name="connsiteX8" fmla="*/ 176649 w 4166758"/>
                <a:gd name="connsiteY8" fmla="*/ 623454 h 800099"/>
                <a:gd name="connsiteX9" fmla="*/ 13885 w 4166758"/>
                <a:gd name="connsiteY9" fmla="*/ 731342 h 800099"/>
                <a:gd name="connsiteX10" fmla="*/ 3 w 4166758"/>
                <a:gd name="connsiteY10" fmla="*/ 800099 h 800099"/>
                <a:gd name="connsiteX11" fmla="*/ 3 w 4166758"/>
                <a:gd name="connsiteY11" fmla="*/ 800099 h 800099"/>
                <a:gd name="connsiteX12" fmla="*/ 3 w 4166758"/>
                <a:gd name="connsiteY12" fmla="*/ 446808 h 800099"/>
                <a:gd name="connsiteX13" fmla="*/ 4 w 4166758"/>
                <a:gd name="connsiteY13" fmla="*/ 446808 h 800099"/>
                <a:gd name="connsiteX14" fmla="*/ 4 w 4166758"/>
                <a:gd name="connsiteY14" fmla="*/ 176666 h 800099"/>
                <a:gd name="connsiteX15" fmla="*/ 0 w 4166758"/>
                <a:gd name="connsiteY15" fmla="*/ 176647 h 800099"/>
                <a:gd name="connsiteX16" fmla="*/ 13882 w 4166758"/>
                <a:gd name="connsiteY16" fmla="*/ 107889 h 800099"/>
                <a:gd name="connsiteX17" fmla="*/ 176646 w 4166758"/>
                <a:gd name="connsiteY17" fmla="*/ 1 h 800099"/>
                <a:gd name="connsiteX18" fmla="*/ 455897 w 4166758"/>
                <a:gd name="connsiteY18" fmla="*/ 1 h 80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66758" h="800099">
                  <a:moveTo>
                    <a:pt x="455897" y="0"/>
                  </a:moveTo>
                  <a:lnTo>
                    <a:pt x="3855031" y="0"/>
                  </a:lnTo>
                  <a:lnTo>
                    <a:pt x="4166758" y="311727"/>
                  </a:lnTo>
                  <a:lnTo>
                    <a:pt x="3855031" y="623454"/>
                  </a:lnTo>
                  <a:lnTo>
                    <a:pt x="1517075" y="623454"/>
                  </a:lnTo>
                  <a:lnTo>
                    <a:pt x="1517075" y="623449"/>
                  </a:lnTo>
                  <a:lnTo>
                    <a:pt x="592284" y="623449"/>
                  </a:lnTo>
                  <a:lnTo>
                    <a:pt x="592284" y="623454"/>
                  </a:lnTo>
                  <a:lnTo>
                    <a:pt x="176649" y="623454"/>
                  </a:lnTo>
                  <a:cubicBezTo>
                    <a:pt x="103480" y="623454"/>
                    <a:pt x="40701" y="667941"/>
                    <a:pt x="13885" y="731342"/>
                  </a:cubicBezTo>
                  <a:lnTo>
                    <a:pt x="3" y="800099"/>
                  </a:lnTo>
                  <a:lnTo>
                    <a:pt x="3" y="800099"/>
                  </a:lnTo>
                  <a:lnTo>
                    <a:pt x="3" y="446808"/>
                  </a:lnTo>
                  <a:lnTo>
                    <a:pt x="4" y="446808"/>
                  </a:lnTo>
                  <a:lnTo>
                    <a:pt x="4" y="176666"/>
                  </a:lnTo>
                  <a:lnTo>
                    <a:pt x="0" y="176647"/>
                  </a:lnTo>
                  <a:lnTo>
                    <a:pt x="13882" y="107889"/>
                  </a:lnTo>
                  <a:cubicBezTo>
                    <a:pt x="40698" y="44488"/>
                    <a:pt x="103477" y="1"/>
                    <a:pt x="176646" y="1"/>
                  </a:cubicBezTo>
                  <a:lnTo>
                    <a:pt x="455897" y="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457200" rtlCol="0" anchor="t"/>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2000" b="1" dirty="0" smtClean="0">
                  <a:effectLst>
                    <a:outerShdw blurRad="38100" dist="38100" dir="2700000" algn="tl">
                      <a:srgbClr val="000000">
                        <a:alpha val="43137"/>
                      </a:srgbClr>
                    </a:outerShdw>
                  </a:effectLst>
                </a:rPr>
                <a:t>Step 1</a:t>
              </a:r>
              <a:endParaRPr lang="en-US" sz="2000" b="1" dirty="0">
                <a:effectLst>
                  <a:outerShdw blurRad="38100" dist="38100" dir="2700000" algn="tl">
                    <a:srgbClr val="000000">
                      <a:alpha val="43137"/>
                    </a:srgbClr>
                  </a:outerShdw>
                </a:effectLst>
              </a:endParaRPr>
            </a:p>
          </p:txBody>
        </p:sp>
        <p:sp>
          <p:nvSpPr>
            <p:cNvPr id="96" name="Freeform 95"/>
            <p:cNvSpPr/>
            <p:nvPr/>
          </p:nvSpPr>
          <p:spPr>
            <a:xfrm>
              <a:off x="0" y="5689019"/>
              <a:ext cx="592282" cy="353292"/>
            </a:xfrm>
            <a:custGeom>
              <a:avLst/>
              <a:gdLst>
                <a:gd name="connsiteX0" fmla="*/ 0 w 592282"/>
                <a:gd name="connsiteY0" fmla="*/ 176645 h 353292"/>
                <a:gd name="connsiteX1" fmla="*/ 0 w 592282"/>
                <a:gd name="connsiteY1" fmla="*/ 176646 h 353292"/>
                <a:gd name="connsiteX2" fmla="*/ 0 w 592282"/>
                <a:gd name="connsiteY2" fmla="*/ 176646 h 353292"/>
                <a:gd name="connsiteX3" fmla="*/ 176646 w 592282"/>
                <a:gd name="connsiteY3" fmla="*/ 0 h 353292"/>
                <a:gd name="connsiteX4" fmla="*/ 592282 w 592282"/>
                <a:gd name="connsiteY4" fmla="*/ 0 h 353292"/>
                <a:gd name="connsiteX5" fmla="*/ 592282 w 592282"/>
                <a:gd name="connsiteY5" fmla="*/ 353292 h 353292"/>
                <a:gd name="connsiteX6" fmla="*/ 176646 w 592282"/>
                <a:gd name="connsiteY6" fmla="*/ 353291 h 353292"/>
                <a:gd name="connsiteX7" fmla="*/ 13882 w 592282"/>
                <a:gd name="connsiteY7" fmla="*/ 245404 h 353292"/>
                <a:gd name="connsiteX8" fmla="*/ 0 w 592282"/>
                <a:gd name="connsiteY8" fmla="*/ 176646 h 353292"/>
                <a:gd name="connsiteX9" fmla="*/ 13882 w 592282"/>
                <a:gd name="connsiteY9" fmla="*/ 107888 h 353292"/>
                <a:gd name="connsiteX10" fmla="*/ 176646 w 592282"/>
                <a:gd name="connsiteY10" fmla="*/ 0 h 35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2282" h="353292">
                  <a:moveTo>
                    <a:pt x="0" y="176645"/>
                  </a:moveTo>
                  <a:lnTo>
                    <a:pt x="0" y="176646"/>
                  </a:lnTo>
                  <a:lnTo>
                    <a:pt x="0" y="176646"/>
                  </a:lnTo>
                  <a:close/>
                  <a:moveTo>
                    <a:pt x="176646" y="0"/>
                  </a:moveTo>
                  <a:lnTo>
                    <a:pt x="592282" y="0"/>
                  </a:lnTo>
                  <a:lnTo>
                    <a:pt x="592282" y="353292"/>
                  </a:lnTo>
                  <a:lnTo>
                    <a:pt x="176646" y="353291"/>
                  </a:lnTo>
                  <a:cubicBezTo>
                    <a:pt x="103477" y="353291"/>
                    <a:pt x="40698" y="308805"/>
                    <a:pt x="13882" y="245404"/>
                  </a:cubicBezTo>
                  <a:lnTo>
                    <a:pt x="0" y="176646"/>
                  </a:lnTo>
                  <a:lnTo>
                    <a:pt x="13882" y="107888"/>
                  </a:lnTo>
                  <a:cubicBezTo>
                    <a:pt x="40698" y="44487"/>
                    <a:pt x="103477" y="0"/>
                    <a:pt x="176646" y="0"/>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4" name="Rectangle 73"/>
          <p:cNvSpPr/>
          <p:nvPr/>
        </p:nvSpPr>
        <p:spPr>
          <a:xfrm>
            <a:off x="5624254" y="2325231"/>
            <a:ext cx="3367346" cy="224676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ea typeface="MS Mincho" pitchFamily="49" charset="-128"/>
                <a:cs typeface="Andalus" pitchFamily="18" charset="-78"/>
              </a:rPr>
              <a:t>Preparation of  arrangement  movement </a:t>
            </a:r>
            <a:r>
              <a:rPr lang="en-US" sz="1400" dirty="0" smtClean="0">
                <a:ea typeface="MS Mincho" pitchFamily="49" charset="-128"/>
                <a:cs typeface="Andalus" pitchFamily="18" charset="-78"/>
              </a:rPr>
              <a:t>by </a:t>
            </a:r>
            <a:r>
              <a:rPr lang="en-US" sz="1400" dirty="0">
                <a:ea typeface="MS Mincho" pitchFamily="49" charset="-128"/>
                <a:cs typeface="Andalus" pitchFamily="18" charset="-78"/>
              </a:rPr>
              <a:t>team according to an agreed </a:t>
            </a:r>
            <a:r>
              <a:rPr lang="en-US" sz="1400" dirty="0" smtClean="0">
                <a:ea typeface="MS Mincho" pitchFamily="49" charset="-128"/>
                <a:cs typeface="Andalus" pitchFamily="18" charset="-78"/>
              </a:rPr>
              <a:t>schedule planning</a:t>
            </a:r>
          </a:p>
          <a:p>
            <a:pPr marL="171450" indent="-171450">
              <a:buFont typeface="Arial" panose="020B0604020202020204" pitchFamily="34" charset="0"/>
              <a:buChar char="•"/>
            </a:pPr>
            <a:r>
              <a:rPr lang="en-US" sz="1400" dirty="0">
                <a:ea typeface="MS Mincho" pitchFamily="49" charset="-128"/>
                <a:cs typeface="Andalus" pitchFamily="18" charset="-78"/>
              </a:rPr>
              <a:t>Arrangement of </a:t>
            </a:r>
            <a:r>
              <a:rPr lang="en-US" sz="1400" dirty="0" smtClean="0">
                <a:ea typeface="MS Mincho" pitchFamily="49" charset="-128"/>
                <a:cs typeface="Andalus" pitchFamily="18" charset="-78"/>
              </a:rPr>
              <a:t> Transportation </a:t>
            </a:r>
            <a:r>
              <a:rPr lang="en-US" sz="1400" dirty="0">
                <a:ea typeface="MS Mincho" pitchFamily="49" charset="-128"/>
                <a:cs typeface="Andalus" pitchFamily="18" charset="-78"/>
              </a:rPr>
              <a:t>by </a:t>
            </a:r>
            <a:r>
              <a:rPr lang="en-US" sz="1400" dirty="0" smtClean="0">
                <a:ea typeface="MS Mincho" pitchFamily="49" charset="-128"/>
                <a:cs typeface="Andalus" pitchFamily="18" charset="-78"/>
              </a:rPr>
              <a:t>zone</a:t>
            </a:r>
          </a:p>
          <a:p>
            <a:pPr marL="171450" indent="-171450">
              <a:buFont typeface="Arial" panose="020B0604020202020204" pitchFamily="34" charset="0"/>
              <a:buChar char="•"/>
            </a:pPr>
            <a:r>
              <a:rPr lang="en-US" sz="1400" dirty="0">
                <a:ea typeface="MS Mincho" pitchFamily="49" charset="-128"/>
                <a:cs typeface="Andalus" pitchFamily="18" charset="-78"/>
              </a:rPr>
              <a:t>Preparation of meals, arrangement </a:t>
            </a:r>
            <a:r>
              <a:rPr lang="en-US" sz="1400" dirty="0" smtClean="0">
                <a:ea typeface="MS Mincho" pitchFamily="49" charset="-128"/>
                <a:cs typeface="Andalus" pitchFamily="18" charset="-78"/>
              </a:rPr>
              <a:t> of </a:t>
            </a:r>
            <a:r>
              <a:rPr lang="en-US" sz="1400" dirty="0">
                <a:ea typeface="MS Mincho" pitchFamily="49" charset="-128"/>
                <a:cs typeface="Andalus" pitchFamily="18" charset="-78"/>
              </a:rPr>
              <a:t>site &amp; training </a:t>
            </a:r>
            <a:r>
              <a:rPr lang="en-US" sz="1400" dirty="0" smtClean="0">
                <a:ea typeface="MS Mincho" pitchFamily="49" charset="-128"/>
                <a:cs typeface="Andalus" pitchFamily="18" charset="-78"/>
              </a:rPr>
              <a:t>program</a:t>
            </a:r>
          </a:p>
          <a:p>
            <a:pPr marL="171450" indent="-171450">
              <a:buFont typeface="Arial" panose="020B0604020202020204" pitchFamily="34" charset="0"/>
              <a:buChar char="•"/>
            </a:pPr>
            <a:r>
              <a:rPr lang="en-US" sz="1400" dirty="0">
                <a:ea typeface="MS Mincho" pitchFamily="49" charset="-128"/>
                <a:cs typeface="Andalus" pitchFamily="18" charset="-78"/>
              </a:rPr>
              <a:t>Arrangement  team on advertisement </a:t>
            </a:r>
            <a:r>
              <a:rPr lang="en-US" sz="1400" dirty="0" smtClean="0">
                <a:ea typeface="MS Mincho" pitchFamily="49" charset="-128"/>
                <a:cs typeface="Andalus" pitchFamily="18" charset="-78"/>
              </a:rPr>
              <a:t>&amp; promotion</a:t>
            </a:r>
          </a:p>
          <a:p>
            <a:pPr marL="171450" indent="-171450">
              <a:buFont typeface="Arial" panose="020B0604020202020204" pitchFamily="34" charset="0"/>
              <a:buChar char="•"/>
            </a:pPr>
            <a:r>
              <a:rPr lang="en-US" sz="1400" dirty="0">
                <a:ea typeface="MS Mincho" pitchFamily="49" charset="-128"/>
                <a:cs typeface="Andalus" pitchFamily="18" charset="-78"/>
              </a:rPr>
              <a:t>Site arrangement with SKMM, </a:t>
            </a:r>
            <a:r>
              <a:rPr lang="en-US" sz="1400" dirty="0" smtClean="0">
                <a:ea typeface="MS Mincho" pitchFamily="49" charset="-128"/>
                <a:cs typeface="Andalus" pitchFamily="18" charset="-78"/>
              </a:rPr>
              <a:t>Service </a:t>
            </a:r>
            <a:r>
              <a:rPr lang="en-US" sz="1400" dirty="0">
                <a:ea typeface="MS Mincho" pitchFamily="49" charset="-128"/>
                <a:cs typeface="Andalus" pitchFamily="18" charset="-78"/>
              </a:rPr>
              <a:t>provider and </a:t>
            </a:r>
            <a:r>
              <a:rPr lang="en-US" sz="1400" dirty="0" smtClean="0">
                <a:ea typeface="MS Mincho" pitchFamily="49" charset="-128"/>
                <a:cs typeface="Andalus" pitchFamily="18" charset="-78"/>
              </a:rPr>
              <a:t>vendor</a:t>
            </a:r>
            <a:endParaRPr lang="en-US" sz="1400" dirty="0">
              <a:ea typeface="MS Mincho" pitchFamily="49" charset="-128"/>
              <a:cs typeface="Andalus" pitchFamily="18" charset="-78"/>
            </a:endParaRPr>
          </a:p>
        </p:txBody>
      </p:sp>
      <p:sp>
        <p:nvSpPr>
          <p:cNvPr id="77" name="Rectangle 76"/>
          <p:cNvSpPr/>
          <p:nvPr/>
        </p:nvSpPr>
        <p:spPr>
          <a:xfrm>
            <a:off x="152400" y="990600"/>
            <a:ext cx="3429000" cy="203132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daily </a:t>
            </a:r>
            <a:r>
              <a:rPr lang="en-US" sz="1400" dirty="0" smtClean="0">
                <a:solidFill>
                  <a:schemeClr val="dk1"/>
                </a:solidFill>
                <a:ea typeface="MS Mincho" pitchFamily="49" charset="-128"/>
                <a:cs typeface="Andalus" pitchFamily="18" charset="-78"/>
              </a:rPr>
              <a:t>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Weekly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monthly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Preparation of Checklist &amp; </a:t>
            </a:r>
            <a:r>
              <a:rPr lang="en-US" sz="1400" dirty="0" smtClean="0">
                <a:solidFill>
                  <a:schemeClr val="dk1"/>
                </a:solidFill>
                <a:ea typeface="MS Mincho" pitchFamily="49" charset="-128"/>
                <a:cs typeface="Andalus" pitchFamily="18" charset="-78"/>
              </a:rPr>
              <a:t>maintenance report</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The report consist of attendance record, </a:t>
            </a:r>
          </a:p>
          <a:p>
            <a:pPr marL="171450" indent="-171450">
              <a:buFont typeface="Arial" panose="020B0604020202020204" pitchFamily="34" charset="0"/>
              <a:buChar char="•"/>
            </a:pPr>
            <a:r>
              <a:rPr lang="en-US" sz="1400" dirty="0">
                <a:solidFill>
                  <a:schemeClr val="dk1"/>
                </a:solidFill>
                <a:ea typeface="MS Mincho" pitchFamily="49" charset="-128"/>
                <a:cs typeface="Andalus" pitchFamily="18" charset="-78"/>
              </a:rPr>
              <a:t>Activities </a:t>
            </a:r>
            <a:r>
              <a:rPr lang="en-US" sz="1400" dirty="0" smtClean="0">
                <a:solidFill>
                  <a:schemeClr val="dk1"/>
                </a:solidFill>
                <a:ea typeface="MS Mincho" pitchFamily="49" charset="-128"/>
                <a:cs typeface="Andalus" pitchFamily="18" charset="-78"/>
              </a:rPr>
              <a:t>program </a:t>
            </a:r>
            <a:r>
              <a:rPr lang="en-US" sz="1400" dirty="0">
                <a:solidFill>
                  <a:schemeClr val="dk1"/>
                </a:solidFill>
                <a:ea typeface="MS Mincho" pitchFamily="49" charset="-128"/>
                <a:cs typeface="Andalus" pitchFamily="18" charset="-78"/>
              </a:rPr>
              <a:t>and Status of </a:t>
            </a:r>
            <a:r>
              <a:rPr lang="en-US" sz="1400" dirty="0" smtClean="0">
                <a:solidFill>
                  <a:schemeClr val="dk1"/>
                </a:solidFill>
                <a:ea typeface="MS Mincho" pitchFamily="49" charset="-128"/>
                <a:cs typeface="Andalus" pitchFamily="18" charset="-78"/>
              </a:rPr>
              <a:t>participant</a:t>
            </a:r>
          </a:p>
          <a:p>
            <a:pPr marL="171450" indent="-171450">
              <a:buFont typeface="Arial" panose="020B0604020202020204" pitchFamily="34" charset="0"/>
              <a:buChar char="•"/>
            </a:pPr>
            <a:r>
              <a:rPr lang="en-US" sz="1400" dirty="0" smtClean="0">
                <a:solidFill>
                  <a:schemeClr val="dk1"/>
                </a:solidFill>
                <a:ea typeface="MS Mincho" pitchFamily="49" charset="-128"/>
                <a:cs typeface="Andalus" pitchFamily="18" charset="-78"/>
              </a:rPr>
              <a:t>Submission report to client for approval</a:t>
            </a:r>
            <a:endParaRPr lang="en-US" sz="1400" dirty="0">
              <a:solidFill>
                <a:schemeClr val="dk1"/>
              </a:solidFill>
              <a:ea typeface="MS Mincho" pitchFamily="49" charset="-128"/>
              <a:cs typeface="Andalus" pitchFamily="18" charset="-78"/>
            </a:endParaRPr>
          </a:p>
        </p:txBody>
      </p:sp>
      <p:sp>
        <p:nvSpPr>
          <p:cNvPr id="79" name="Left Brace 78"/>
          <p:cNvSpPr/>
          <p:nvPr/>
        </p:nvSpPr>
        <p:spPr>
          <a:xfrm>
            <a:off x="5470833" y="5000987"/>
            <a:ext cx="327063" cy="1331090"/>
          </a:xfrm>
          <a:prstGeom prst="leftBrace">
            <a:avLst/>
          </a:prstGeom>
          <a:ln>
            <a:solidFill>
              <a:srgbClr val="37374B"/>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0" name="Left Brace 79"/>
          <p:cNvSpPr/>
          <p:nvPr/>
        </p:nvSpPr>
        <p:spPr>
          <a:xfrm>
            <a:off x="5540337" y="2762816"/>
            <a:ext cx="188056" cy="1450602"/>
          </a:xfrm>
          <a:prstGeom prst="leftBrace">
            <a:avLst/>
          </a:prstGeom>
          <a:ln>
            <a:solidFill>
              <a:srgbClr val="71111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1" name="Left Brace 80"/>
          <p:cNvSpPr/>
          <p:nvPr/>
        </p:nvSpPr>
        <p:spPr>
          <a:xfrm rot="10800000">
            <a:off x="3347804" y="1531477"/>
            <a:ext cx="188056" cy="1450602"/>
          </a:xfrm>
          <a:prstGeom prst="leftBrace">
            <a:avLst/>
          </a:prstGeom>
          <a:ln>
            <a:solidFill>
              <a:srgbClr val="01676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2" name="Left Brace 81"/>
          <p:cNvSpPr/>
          <p:nvPr/>
        </p:nvSpPr>
        <p:spPr>
          <a:xfrm rot="10800000">
            <a:off x="3404126" y="3715394"/>
            <a:ext cx="233883" cy="1923405"/>
          </a:xfrm>
          <a:prstGeom prst="leftBrace">
            <a:avLst/>
          </a:prstGeom>
          <a:ln>
            <a:solidFill>
              <a:srgbClr val="14688A"/>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4" name="TextBox 89"/>
          <p:cNvSpPr txBox="1"/>
          <p:nvPr/>
        </p:nvSpPr>
        <p:spPr>
          <a:xfrm>
            <a:off x="6469348" y="1947672"/>
            <a:ext cx="1168910"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Reporting </a:t>
            </a:r>
            <a:endParaRPr lang="en-MY" b="1" dirty="0">
              <a:solidFill>
                <a:schemeClr val="bg1"/>
              </a:solidFill>
            </a:endParaRPr>
          </a:p>
        </p:txBody>
      </p:sp>
      <p:sp>
        <p:nvSpPr>
          <p:cNvPr id="85" name="TextBox 90"/>
          <p:cNvSpPr txBox="1"/>
          <p:nvPr/>
        </p:nvSpPr>
        <p:spPr>
          <a:xfrm>
            <a:off x="582531" y="3217370"/>
            <a:ext cx="2327881"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Organizing the Project</a:t>
            </a:r>
            <a:endParaRPr lang="en-MY" b="1" dirty="0">
              <a:solidFill>
                <a:schemeClr val="bg1"/>
              </a:solidFill>
              <a:latin typeface="Andalus" pitchFamily="18" charset="-78"/>
              <a:cs typeface="Andalus" pitchFamily="18" charset="-78"/>
            </a:endParaRPr>
          </a:p>
        </p:txBody>
      </p:sp>
      <p:sp>
        <p:nvSpPr>
          <p:cNvPr id="86" name="TextBox 91"/>
          <p:cNvSpPr txBox="1"/>
          <p:nvPr/>
        </p:nvSpPr>
        <p:spPr>
          <a:xfrm>
            <a:off x="582531" y="5721501"/>
            <a:ext cx="3608469" cy="38197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Mapping PI1M site </a:t>
            </a:r>
            <a:endParaRPr lang="en-MY" b="1" dirty="0">
              <a:solidFill>
                <a:schemeClr val="bg1"/>
              </a:solidFill>
            </a:endParaRPr>
          </a:p>
        </p:txBody>
      </p:sp>
      <p:sp>
        <p:nvSpPr>
          <p:cNvPr id="87" name="TextBox 92"/>
          <p:cNvSpPr txBox="1"/>
          <p:nvPr/>
        </p:nvSpPr>
        <p:spPr>
          <a:xfrm>
            <a:off x="4968664" y="4502301"/>
            <a:ext cx="3413333" cy="381976"/>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ndalus" pitchFamily="18" charset="-78"/>
                <a:ea typeface="MS Mincho" pitchFamily="49" charset="-128"/>
                <a:cs typeface="Andalus" pitchFamily="18" charset="-78"/>
              </a:rPr>
              <a:t>Coordination  between all team</a:t>
            </a:r>
            <a:endParaRPr lang="en-MY" b="1" dirty="0">
              <a:solidFill>
                <a:schemeClr val="bg1"/>
              </a:solidFill>
              <a:latin typeface="Andalus" pitchFamily="18" charset="-78"/>
              <a:cs typeface="Andalus" pitchFamily="18" charset="-78"/>
            </a:endParaRPr>
          </a:p>
        </p:txBody>
      </p:sp>
      <p:grpSp>
        <p:nvGrpSpPr>
          <p:cNvPr id="109" name="Group 108"/>
          <p:cNvGrpSpPr/>
          <p:nvPr/>
        </p:nvGrpSpPr>
        <p:grpSpPr>
          <a:xfrm>
            <a:off x="5040638" y="1143000"/>
            <a:ext cx="512710" cy="341594"/>
            <a:chOff x="1481351" y="1600200"/>
            <a:chExt cx="1600200" cy="1270747"/>
          </a:xfrm>
        </p:grpSpPr>
        <p:pic>
          <p:nvPicPr>
            <p:cNvPr id="110" name="Picture 10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1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12"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5764" y="1168255"/>
            <a:ext cx="447233" cy="360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8010" y="1206822"/>
            <a:ext cx="884044" cy="421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00" y="3607475"/>
            <a:ext cx="3429000" cy="2031325"/>
          </a:xfrm>
          <a:prstGeom prst="rect">
            <a:avLst/>
          </a:prstGeom>
        </p:spPr>
        <p:txBody>
          <a:bodyPr wrap="square">
            <a:spAutoFit/>
          </a:bodyPr>
          <a:lstStyle/>
          <a:p>
            <a:pPr marL="171450" indent="-171450">
              <a:buFont typeface="Arial" panose="020B0604020202020204" pitchFamily="34" charset="0"/>
              <a:buChar char="•"/>
            </a:pPr>
            <a:r>
              <a:rPr lang="en-US" sz="1400" dirty="0" smtClean="0">
                <a:latin typeface="+mn-lt"/>
                <a:ea typeface="MS Mincho" pitchFamily="49" charset="-128"/>
                <a:cs typeface="Andalus" pitchFamily="18" charset="-78"/>
              </a:rPr>
              <a:t>Preparation </a:t>
            </a:r>
            <a:r>
              <a:rPr lang="en-US" sz="1400" dirty="0">
                <a:latin typeface="+mn-lt"/>
                <a:ea typeface="MS Mincho" pitchFamily="49" charset="-128"/>
                <a:cs typeface="Andalus" pitchFamily="18" charset="-78"/>
              </a:rPr>
              <a:t>of meeting agenda to </a:t>
            </a:r>
            <a:r>
              <a:rPr lang="en-US" sz="1400" dirty="0" smtClean="0">
                <a:latin typeface="+mn-lt"/>
                <a:ea typeface="MS Mincho" pitchFamily="49" charset="-128"/>
                <a:cs typeface="Andalus" pitchFamily="18" charset="-78"/>
              </a:rPr>
              <a:t>discuss </a:t>
            </a:r>
            <a:r>
              <a:rPr lang="en-US" sz="1400" dirty="0">
                <a:latin typeface="+mn-lt"/>
                <a:ea typeface="MS Mincho" pitchFamily="49" charset="-128"/>
                <a:cs typeface="Andalus" pitchFamily="18" charset="-78"/>
              </a:rPr>
              <a:t>on any </a:t>
            </a:r>
            <a:r>
              <a:rPr lang="en-MY" sz="1400" dirty="0">
                <a:latin typeface="+mn-lt"/>
                <a:ea typeface="MS Mincho" pitchFamily="49" charset="-128"/>
                <a:cs typeface="Andalus" pitchFamily="18" charset="-78"/>
              </a:rPr>
              <a:t>pre &amp; post </a:t>
            </a:r>
            <a:r>
              <a:rPr lang="en-MY" sz="1400" dirty="0" smtClean="0">
                <a:latin typeface="+mn-lt"/>
                <a:ea typeface="MS Mincho" pitchFamily="49" charset="-128"/>
                <a:cs typeface="Andalus" pitchFamily="18" charset="-78"/>
              </a:rPr>
              <a:t>development</a:t>
            </a:r>
          </a:p>
          <a:p>
            <a:pPr marL="171450" indent="-171450">
              <a:buFont typeface="Arial" panose="020B0604020202020204" pitchFamily="34" charset="0"/>
              <a:buChar char="•"/>
            </a:pPr>
            <a:r>
              <a:rPr lang="en-US" sz="1400" dirty="0">
                <a:latin typeface="+mn-lt"/>
                <a:ea typeface="MS Mincho" pitchFamily="49" charset="-128"/>
                <a:cs typeface="Andalus" pitchFamily="18" charset="-78"/>
              </a:rPr>
              <a:t>Preparation of schedule plan </a:t>
            </a:r>
            <a:r>
              <a:rPr lang="en-US" sz="1400" dirty="0" smtClean="0">
                <a:latin typeface="+mn-lt"/>
                <a:ea typeface="MS Mincho" pitchFamily="49" charset="-128"/>
                <a:cs typeface="Andalus" pitchFamily="18" charset="-78"/>
              </a:rPr>
              <a:t>during </a:t>
            </a:r>
            <a:r>
              <a:rPr lang="en-US" sz="1400" dirty="0">
                <a:latin typeface="+mn-lt"/>
                <a:ea typeface="MS Mincho" pitchFamily="49" charset="-128"/>
                <a:cs typeface="Andalus" pitchFamily="18" charset="-78"/>
              </a:rPr>
              <a:t>the design &amp; operation phase</a:t>
            </a:r>
            <a:r>
              <a:rPr lang="en-US" sz="1400" dirty="0" smtClean="0">
                <a:latin typeface="+mn-lt"/>
                <a:ea typeface="MS Mincho" pitchFamily="49" charset="-128"/>
                <a:cs typeface="Andalus" pitchFamily="18" charset="-78"/>
              </a:rPr>
              <a:t>.</a:t>
            </a:r>
          </a:p>
          <a:p>
            <a:pPr marL="171450" indent="-171450">
              <a:buFont typeface="Arial" panose="020B0604020202020204" pitchFamily="34" charset="0"/>
              <a:buChar char="•"/>
            </a:pPr>
            <a:r>
              <a:rPr lang="en-US" sz="1400" dirty="0">
                <a:latin typeface="+mn-lt"/>
                <a:ea typeface="MS Mincho" pitchFamily="49" charset="-128"/>
                <a:cs typeface="Andalus" pitchFamily="18" charset="-78"/>
              </a:rPr>
              <a:t>To prepare the safety </a:t>
            </a:r>
            <a:r>
              <a:rPr lang="en-US" sz="1400" dirty="0" smtClean="0">
                <a:latin typeface="+mn-lt"/>
                <a:ea typeface="MS Mincho" pitchFamily="49" charset="-128"/>
                <a:cs typeface="Andalus" pitchFamily="18" charset="-78"/>
              </a:rPr>
              <a:t>guideline </a:t>
            </a:r>
            <a:r>
              <a:rPr lang="en-US" sz="1400" dirty="0">
                <a:latin typeface="+mn-lt"/>
                <a:ea typeface="MS Mincho" pitchFamily="49" charset="-128"/>
                <a:cs typeface="Andalus" pitchFamily="18" charset="-78"/>
              </a:rPr>
              <a:t>and </a:t>
            </a:r>
            <a:r>
              <a:rPr lang="en-US" sz="1400" dirty="0">
                <a:latin typeface="+mn-lt"/>
                <a:cs typeface="Andalus" pitchFamily="18" charset="-78"/>
              </a:rPr>
              <a:t>all </a:t>
            </a:r>
            <a:r>
              <a:rPr lang="en-US" sz="1400" dirty="0" smtClean="0">
                <a:latin typeface="+mn-lt"/>
                <a:cs typeface="Andalus" pitchFamily="18" charset="-78"/>
              </a:rPr>
              <a:t>the appropriate </a:t>
            </a:r>
            <a:r>
              <a:rPr lang="en-US" sz="1400" dirty="0">
                <a:latin typeface="+mn-lt"/>
                <a:cs typeface="Andalus" pitchFamily="18" charset="-78"/>
              </a:rPr>
              <a:t>acts. </a:t>
            </a:r>
            <a:endParaRPr lang="en-US" sz="1400" dirty="0" smtClean="0">
              <a:latin typeface="+mn-lt"/>
              <a:cs typeface="Andalus" pitchFamily="18" charset="-78"/>
            </a:endParaRPr>
          </a:p>
          <a:p>
            <a:pPr marL="171450" indent="-171450">
              <a:buFont typeface="Arial" panose="020B0604020202020204" pitchFamily="34" charset="0"/>
              <a:buChar char="•"/>
            </a:pPr>
            <a:r>
              <a:rPr lang="en-US" sz="1400" dirty="0">
                <a:latin typeface="+mn-lt"/>
                <a:ea typeface="MS Mincho" pitchFamily="49" charset="-128"/>
                <a:cs typeface="Andalus" pitchFamily="18" charset="-78"/>
              </a:rPr>
              <a:t>To prepare a team to do the site survey </a:t>
            </a:r>
            <a:r>
              <a:rPr lang="en-US" sz="1400" dirty="0" smtClean="0">
                <a:latin typeface="+mn-lt"/>
                <a:ea typeface="MS Mincho" pitchFamily="49" charset="-128"/>
                <a:cs typeface="Andalus" pitchFamily="18" charset="-78"/>
              </a:rPr>
              <a:t>on </a:t>
            </a:r>
            <a:r>
              <a:rPr lang="en-US" sz="1400" dirty="0">
                <a:latin typeface="+mn-lt"/>
                <a:ea typeface="MS Mincho" pitchFamily="49" charset="-128"/>
                <a:cs typeface="Andalus" pitchFamily="18" charset="-78"/>
              </a:rPr>
              <a:t>each PI1M site to clarify on site </a:t>
            </a:r>
            <a:r>
              <a:rPr lang="en-US" sz="1400" dirty="0" smtClean="0">
                <a:latin typeface="+mn-lt"/>
                <a:ea typeface="MS Mincho" pitchFamily="49" charset="-128"/>
                <a:cs typeface="Andalus" pitchFamily="18" charset="-78"/>
              </a:rPr>
              <a:t>accessibility  </a:t>
            </a:r>
            <a:r>
              <a:rPr lang="en-US" sz="1400" dirty="0">
                <a:latin typeface="+mn-lt"/>
                <a:ea typeface="MS Mincho" pitchFamily="49" charset="-128"/>
                <a:cs typeface="Andalus" pitchFamily="18" charset="-78"/>
              </a:rPr>
              <a:t>&amp; other </a:t>
            </a:r>
            <a:r>
              <a:rPr lang="en-US" sz="1400" dirty="0" smtClean="0">
                <a:latin typeface="+mn-lt"/>
                <a:ea typeface="MS Mincho" pitchFamily="49" charset="-128"/>
                <a:cs typeface="Andalus" pitchFamily="18" charset="-78"/>
              </a:rPr>
              <a:t>issues</a:t>
            </a:r>
            <a:endParaRPr lang="en-MY" sz="1400" dirty="0">
              <a:latin typeface="+mn-lt"/>
            </a:endParaRPr>
          </a:p>
        </p:txBody>
      </p:sp>
      <p:sp>
        <p:nvSpPr>
          <p:cNvPr id="38" name="Rectangle 37"/>
          <p:cNvSpPr/>
          <p:nvPr/>
        </p:nvSpPr>
        <p:spPr>
          <a:xfrm>
            <a:off x="5638800" y="4992231"/>
            <a:ext cx="3367346" cy="138499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400" dirty="0" smtClean="0">
                <a:ea typeface="MS Mincho" pitchFamily="49" charset="-128"/>
                <a:cs typeface="Andalus" pitchFamily="18" charset="-78"/>
              </a:rPr>
              <a:t>Mapping/ garner the critical </a:t>
            </a:r>
            <a:r>
              <a:rPr lang="en-US" sz="1400" dirty="0">
                <a:ea typeface="MS Mincho" pitchFamily="49" charset="-128"/>
                <a:cs typeface="Andalus" pitchFamily="18" charset="-78"/>
              </a:rPr>
              <a:t>s</a:t>
            </a:r>
            <a:r>
              <a:rPr lang="en-US" sz="1400" dirty="0" smtClean="0">
                <a:ea typeface="MS Mincho" pitchFamily="49" charset="-128"/>
                <a:cs typeface="Andalus" pitchFamily="18" charset="-78"/>
              </a:rPr>
              <a:t>upport from KKMM, SKMM, Telco’s &amp; Telco’s Technology Partner</a:t>
            </a:r>
          </a:p>
          <a:p>
            <a:pPr marL="171450" indent="-171450">
              <a:buFont typeface="Arial" panose="020B0604020202020204" pitchFamily="34" charset="0"/>
              <a:buChar char="•"/>
            </a:pPr>
            <a:r>
              <a:rPr lang="en-US" sz="1400" dirty="0" smtClean="0">
                <a:ea typeface="MS Mincho" pitchFamily="49" charset="-128"/>
                <a:cs typeface="Andalus" pitchFamily="18" charset="-78"/>
              </a:rPr>
              <a:t>To list down all 600 PI1M as approved by SKMM</a:t>
            </a:r>
          </a:p>
          <a:p>
            <a:pPr marL="171450" indent="-171450">
              <a:buFont typeface="Arial" panose="020B0604020202020204" pitchFamily="34" charset="0"/>
              <a:buChar char="•"/>
            </a:pPr>
            <a:r>
              <a:rPr lang="en-US" sz="1400" dirty="0" smtClean="0">
                <a:ea typeface="MS Mincho" pitchFamily="49" charset="-128"/>
                <a:cs typeface="Andalus" pitchFamily="18" charset="-78"/>
              </a:rPr>
              <a:t>Zoning by 5 Zone</a:t>
            </a:r>
            <a:endParaRPr lang="en-US" sz="1400" dirty="0">
              <a:ea typeface="MS Mincho" pitchFamily="49" charset="-128"/>
              <a:cs typeface="Andalus" pitchFamily="18" charset="-78"/>
            </a:endParaRPr>
          </a:p>
        </p:txBody>
      </p:sp>
    </p:spTree>
    <p:extLst>
      <p:ext uri="{BB962C8B-B14F-4D97-AF65-F5344CB8AC3E}">
        <p14:creationId xmlns:p14="http://schemas.microsoft.com/office/powerpoint/2010/main" val="1728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18747118"/>
              </p:ext>
            </p:extLst>
          </p:nvPr>
        </p:nvGraphicFramePr>
        <p:xfrm>
          <a:off x="142844" y="1724263"/>
          <a:ext cx="8929720" cy="4219337"/>
        </p:xfrm>
        <a:graphic>
          <a:graphicData uri="http://schemas.openxmlformats.org/drawingml/2006/table">
            <a:tbl>
              <a:tblPr>
                <a:tableStyleId>{5FD0F851-EC5A-4D38-B0AD-8093EC10F338}</a:tableStyleId>
              </a:tblPr>
              <a:tblGrid>
                <a:gridCol w="285752"/>
                <a:gridCol w="285752"/>
                <a:gridCol w="642942"/>
                <a:gridCol w="541535"/>
                <a:gridCol w="624704"/>
                <a:gridCol w="1020511"/>
                <a:gridCol w="1147906"/>
                <a:gridCol w="730103"/>
                <a:gridCol w="730103"/>
                <a:gridCol w="730103"/>
                <a:gridCol w="547265"/>
                <a:gridCol w="857256"/>
                <a:gridCol w="785788"/>
              </a:tblGrid>
              <a:tr h="297397">
                <a:tc>
                  <a:txBody>
                    <a:bodyPr/>
                    <a:lstStyle/>
                    <a:p>
                      <a:pPr algn="ctr" fontAlgn="ctr"/>
                      <a:r>
                        <a:rPr lang="en-MY" sz="1050" u="none" strike="noStrike" dirty="0"/>
                        <a:t>No</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Zone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State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Site ID</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Location ID</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Site Name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Landlord Name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Longitude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MY" sz="1050" u="none" strike="noStrike" dirty="0"/>
                        <a:t>Latitude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US" sz="1050" u="none" strike="noStrike" dirty="0" smtClean="0"/>
                        <a:t>Pi1M </a:t>
                      </a:r>
                      <a:r>
                        <a:rPr lang="en-US" sz="1050" u="none" strike="noStrike" dirty="0" err="1" smtClean="0"/>
                        <a:t>Incharge</a:t>
                      </a:r>
                      <a:r>
                        <a:rPr lang="en-US" sz="1050" u="none" strike="noStrike" dirty="0" smtClean="0"/>
                        <a:t> person</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US" sz="1050" u="none" strike="noStrike" dirty="0" smtClean="0"/>
                        <a:t>Pi1M</a:t>
                      </a:r>
                      <a:r>
                        <a:rPr lang="en-US" sz="1050" u="none" strike="noStrike" baseline="0" dirty="0" smtClean="0"/>
                        <a:t> PC Status</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US" sz="1050" u="none" strike="noStrike" dirty="0" smtClean="0"/>
                        <a:t>Deployment Hardware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c>
                  <a:txBody>
                    <a:bodyPr/>
                    <a:lstStyle/>
                    <a:p>
                      <a:pPr algn="ctr" fontAlgn="ctr"/>
                      <a:r>
                        <a:rPr lang="en-US" sz="1050" u="none" strike="noStrike" dirty="0" smtClean="0"/>
                        <a:t>Deployment Software</a:t>
                      </a:r>
                      <a:endParaRPr lang="en-MY" sz="1050" b="1" i="0" u="none" strike="noStrike" dirty="0">
                        <a:solidFill>
                          <a:srgbClr val="000000"/>
                        </a:solidFill>
                        <a:latin typeface="Calibri"/>
                      </a:endParaRPr>
                    </a:p>
                  </a:txBody>
                  <a:tcPr marL="5347" marR="5347" marT="5347" marB="0" anchor="ctr">
                    <a:solidFill>
                      <a:schemeClr val="accent5">
                        <a:lumMod val="40000"/>
                        <a:lumOff val="60000"/>
                      </a:schemeClr>
                    </a:solidFill>
                  </a:tcPr>
                </a:tc>
              </a:tr>
              <a:tr h="220293">
                <a:tc>
                  <a:txBody>
                    <a:bodyPr/>
                    <a:lstStyle/>
                    <a:p>
                      <a:pPr algn="ctr" fontAlgn="b"/>
                      <a:r>
                        <a:rPr lang="en-MY" sz="1050" u="none" strike="noStrike" dirty="0"/>
                        <a:t>1</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1</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Perlis</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smtClean="0"/>
                        <a:t>CW502</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W01131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KG_PANTAI</a:t>
                      </a:r>
                      <a:r>
                        <a:rPr lang="en-MY" sz="1050" u="none" strike="noStrike" dirty="0" smtClean="0"/>
                        <a:t>_ DALAM</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(1) TAN KEE TIONG (2) TAN KEE CHONG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3.08707</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a:t>101.68438</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Perlis</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G0015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W00006</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JLN SYED PUTRA</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GANAD MEDIA SDN BHD</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3.29693</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101.4086</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3</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Perlis</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G0384</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W00047</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JLN ROBSON</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WISMA BELIA SDN BHD</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3.25465</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a:t>101.4056</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4</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a:t>1</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Perlis</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G0855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W00097</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MENARA SEPUTIH (APT UNIT)</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SHIREEN MARDZIAH HASHIM</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3.13642</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a:t>101.6294</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Perlis</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G0855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W00097</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MENARA SEPUTIH (APT UNIT)</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NATARJAYA MANAGEMENT</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3.16406</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101.531882</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6</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Pulau Pinang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G1599</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W00272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PANTAI DALAM 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DEANS REAL ESTATE</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2.99814</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101.3588</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7</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dirty="0" err="1"/>
                        <a:t>Pulau</a:t>
                      </a:r>
                      <a:r>
                        <a:rPr lang="en-MY" sz="1050" u="none" strike="noStrike" dirty="0"/>
                        <a:t> Pinang</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H0124</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W00292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KERINCHI SL</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SENI JAYA SDN BHD</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2.6581</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a:t>101.5172</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64353">
                <a:tc>
                  <a:txBody>
                    <a:bodyPr/>
                    <a:lstStyle/>
                    <a:p>
                      <a:pPr algn="ctr" fontAlgn="b"/>
                      <a:r>
                        <a:rPr lang="en-MY" sz="1050" u="none" strike="noStrike"/>
                        <a:t>8</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Pulau Pinang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M1625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W00447</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IBC</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KEMENTERIAN PENERANGAN MALAYSIA</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dirty="0"/>
                        <a:t>3.5781</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101.4624</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r>
              <a:tr h="253338">
                <a:tc>
                  <a:txBody>
                    <a:bodyPr/>
                    <a:lstStyle/>
                    <a:p>
                      <a:pPr algn="ctr" fontAlgn="b"/>
                      <a:r>
                        <a:rPr lang="en-MY" sz="1050" u="none" strike="noStrike"/>
                        <a:t>9</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Pulau Pinang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G1625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W00622</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IBC RTM</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KETUA SETIAUSAHA KEMENTERIAN PENERANGAN</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a:t>2.93024</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101.568</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r h="220293">
                <a:tc>
                  <a:txBody>
                    <a:bodyPr/>
                    <a:lstStyle/>
                    <a:p>
                      <a:pPr algn="ctr" fontAlgn="b"/>
                      <a:r>
                        <a:rPr lang="en-MY" sz="1050" u="none" strike="noStrike"/>
                        <a:t>10</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1</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b"/>
                      <a:r>
                        <a:rPr lang="en-MY" sz="1050" u="none" strike="noStrike"/>
                        <a:t>Pulau Pinang</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G1805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a:t>W00685</a:t>
                      </a:r>
                      <a:endParaRPr lang="en-MY" sz="1050" b="0" i="0" u="none" strike="noStrike">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IPTAR RTM</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l" fontAlgn="b"/>
                      <a:r>
                        <a:rPr lang="en-MY" sz="1050" u="none" strike="noStrike" dirty="0"/>
                        <a:t>PESURUHJAYA TANAH PERSEKUTUAN</a:t>
                      </a:r>
                      <a:endParaRPr lang="en-MY" sz="1050" b="0" i="0" u="none" strike="noStrike" dirty="0">
                        <a:solidFill>
                          <a:srgbClr val="000000"/>
                        </a:solidFill>
                        <a:latin typeface="Calibri"/>
                      </a:endParaRPr>
                    </a:p>
                  </a:txBody>
                  <a:tcPr marL="5347" marR="5347" marT="5347" marB="0" anchor="b">
                    <a:solidFill>
                      <a:schemeClr val="accent5">
                        <a:lumMod val="20000"/>
                        <a:lumOff val="80000"/>
                      </a:schemeClr>
                    </a:solidFill>
                  </a:tcPr>
                </a:tc>
                <a:tc>
                  <a:txBody>
                    <a:bodyPr/>
                    <a:lstStyle/>
                    <a:p>
                      <a:pPr algn="ctr" fontAlgn="ctr"/>
                      <a:r>
                        <a:rPr lang="en-MY" sz="1050" u="none" strike="noStrike"/>
                        <a:t>2.8092</a:t>
                      </a:r>
                      <a:endParaRPr lang="en-MY" sz="1050" b="0" i="0" u="none" strike="noStrike">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r>
                        <a:rPr lang="en-MY" sz="1050" u="none" strike="noStrike" dirty="0"/>
                        <a:t>101.55919</a:t>
                      </a: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c>
                  <a:txBody>
                    <a:bodyPr/>
                    <a:lstStyle/>
                    <a:p>
                      <a:pPr algn="ctr" fontAlgn="ctr"/>
                      <a:endParaRPr lang="en-MY" sz="1050" b="0" i="0" u="none" strike="noStrike" dirty="0">
                        <a:solidFill>
                          <a:srgbClr val="000000"/>
                        </a:solidFill>
                        <a:latin typeface="Calibri"/>
                      </a:endParaRPr>
                    </a:p>
                  </a:txBody>
                  <a:tcPr marL="5347" marR="5347" marT="5347" marB="0" anchor="ctr">
                    <a:solidFill>
                      <a:schemeClr val="accent5">
                        <a:lumMod val="20000"/>
                        <a:lumOff val="80000"/>
                      </a:schemeClr>
                    </a:solidFill>
                  </a:tcPr>
                </a:tc>
              </a:tr>
            </a:tbl>
          </a:graphicData>
        </a:graphic>
      </p:graphicFrame>
      <p:sp>
        <p:nvSpPr>
          <p:cNvPr id="6"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err="1">
                <a:solidFill>
                  <a:schemeClr val="tx1"/>
                </a:solidFill>
                <a:latin typeface="Arial Black"/>
              </a:rPr>
              <a:t>c</a:t>
            </a:r>
            <a:r>
              <a:rPr lang="en-US" sz="2000" dirty="0" err="1" smtClean="0">
                <a:solidFill>
                  <a:schemeClr val="tx1"/>
                </a:solidFill>
                <a:latin typeface="Arial Black"/>
              </a:rPr>
              <a:t>pc</a:t>
            </a:r>
            <a:r>
              <a:rPr lang="en-US" sz="2000" dirty="0" smtClean="0">
                <a:solidFill>
                  <a:schemeClr val="tx1"/>
                </a:solidFill>
                <a:latin typeface="Arial Black"/>
              </a:rPr>
              <a:t> site mapping deliverables</a:t>
            </a:r>
            <a:endParaRPr lang="en-MY" sz="2000" dirty="0">
              <a:solidFill>
                <a:schemeClr val="tx1"/>
              </a:solidFill>
              <a:latin typeface="Arial Black"/>
            </a:endParaRPr>
          </a:p>
        </p:txBody>
      </p:sp>
      <p:sp>
        <p:nvSpPr>
          <p:cNvPr id="2" name="Rectangle 1"/>
          <p:cNvSpPr/>
          <p:nvPr/>
        </p:nvSpPr>
        <p:spPr>
          <a:xfrm>
            <a:off x="457200" y="990600"/>
            <a:ext cx="6934200" cy="646331"/>
          </a:xfrm>
          <a:prstGeom prst="rect">
            <a:avLst/>
          </a:prstGeom>
        </p:spPr>
        <p:txBody>
          <a:bodyPr wrap="square">
            <a:spAutoFit/>
          </a:bodyPr>
          <a:lstStyle/>
          <a:p>
            <a:pPr fontAlgn="b"/>
            <a:r>
              <a:rPr lang="en-MY" dirty="0"/>
              <a:t>Title: Mapping PI1M Zone 1 (Perak / Perlis / Kedah / </a:t>
            </a:r>
            <a:r>
              <a:rPr lang="en-MY" dirty="0" err="1"/>
              <a:t>Pulau</a:t>
            </a:r>
            <a:r>
              <a:rPr lang="en-MY" dirty="0"/>
              <a:t> Pinang</a:t>
            </a:r>
            <a:r>
              <a:rPr lang="en-MY" dirty="0" smtClean="0"/>
              <a:t>)</a:t>
            </a:r>
          </a:p>
          <a:p>
            <a:pPr fontAlgn="b"/>
            <a:r>
              <a:rPr lang="en-MY" dirty="0"/>
              <a:t>Date: 15/12/2016 8:03:06 AM </a:t>
            </a:r>
            <a:r>
              <a:rPr lang="en-MY" dirty="0" smtClean="0"/>
              <a:t>Updated</a:t>
            </a:r>
            <a:endParaRPr lang="en-MY" dirty="0">
              <a:solidFill>
                <a:srgbClr val="000000"/>
              </a:solidFill>
              <a:latin typeface="Calibri"/>
            </a:endParaRPr>
          </a:p>
        </p:txBody>
      </p:sp>
    </p:spTree>
    <p:extLst>
      <p:ext uri="{BB962C8B-B14F-4D97-AF65-F5344CB8AC3E}">
        <p14:creationId xmlns:p14="http://schemas.microsoft.com/office/powerpoint/2010/main" val="19662610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91615701"/>
              </p:ext>
            </p:extLst>
          </p:nvPr>
        </p:nvGraphicFramePr>
        <p:xfrm>
          <a:off x="268971" y="1000108"/>
          <a:ext cx="8589309" cy="5271556"/>
        </p:xfrm>
        <a:graphic>
          <a:graphicData uri="http://schemas.openxmlformats.org/drawingml/2006/table">
            <a:tbl>
              <a:tblPr firstRow="1" bandRow="1">
                <a:tableStyleId>{7DF18680-E054-41AD-8BC1-D1AEF772440D}</a:tableStyleId>
              </a:tblPr>
              <a:tblGrid>
                <a:gridCol w="874005"/>
                <a:gridCol w="2286016"/>
                <a:gridCol w="4143404"/>
                <a:gridCol w="1285884"/>
              </a:tblGrid>
              <a:tr h="566982">
                <a:tc>
                  <a:txBody>
                    <a:bodyPr/>
                    <a:lstStyle/>
                    <a:p>
                      <a:pPr algn="ctr"/>
                      <a:r>
                        <a:rPr lang="en-US" sz="1400" dirty="0" smtClean="0">
                          <a:latin typeface="Andalus" pitchFamily="18" charset="-78"/>
                          <a:cs typeface="Andalus" pitchFamily="18" charset="-78"/>
                        </a:rPr>
                        <a:t>MONTH</a:t>
                      </a:r>
                      <a:endParaRPr lang="en-MY" sz="1400" dirty="0">
                        <a:latin typeface="Andalus" pitchFamily="18" charset="-78"/>
                        <a:cs typeface="Andalus" pitchFamily="18" charset="-78"/>
                      </a:endParaRPr>
                    </a:p>
                  </a:txBody>
                  <a:tcPr anchor="ctr"/>
                </a:tc>
                <a:tc>
                  <a:txBody>
                    <a:bodyPr/>
                    <a:lstStyle/>
                    <a:p>
                      <a:pPr algn="ctr"/>
                      <a:r>
                        <a:rPr lang="en-US" sz="1400" dirty="0" smtClean="0">
                          <a:latin typeface="Andalus" pitchFamily="18" charset="-78"/>
                          <a:cs typeface="Andalus" pitchFamily="18" charset="-78"/>
                        </a:rPr>
                        <a:t>DESCRIPTION</a:t>
                      </a:r>
                      <a:endParaRPr lang="en-MY" sz="1400" dirty="0">
                        <a:latin typeface="Andalus" pitchFamily="18" charset="-78"/>
                        <a:cs typeface="Andalus" pitchFamily="18" charset="-78"/>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smtClean="0">
                        <a:latin typeface="Andalus" pitchFamily="18" charset="-78"/>
                        <a:cs typeface="Andalus" pitchFamily="18" charset="-78"/>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smtClean="0">
                          <a:latin typeface="Andalus" pitchFamily="18" charset="-78"/>
                          <a:cs typeface="Andalus" pitchFamily="18" charset="-78"/>
                        </a:rPr>
                        <a:t>DELIVERABLE</a:t>
                      </a:r>
                      <a:endParaRPr lang="en-MY" sz="1400" dirty="0" smtClean="0">
                        <a:latin typeface="Andalus" pitchFamily="18" charset="-78"/>
                        <a:cs typeface="Andalus" pitchFamily="18" charset="-78"/>
                      </a:endParaRPr>
                    </a:p>
                    <a:p>
                      <a:pPr algn="ctr"/>
                      <a:endParaRPr lang="en-MY" sz="1400" dirty="0">
                        <a:latin typeface="Andalus" pitchFamily="18" charset="-78"/>
                        <a:cs typeface="Andalus" pitchFamily="18" charset="-78"/>
                      </a:endParaRPr>
                    </a:p>
                  </a:txBody>
                  <a:tcPr anchor="ctr"/>
                </a:tc>
                <a:tc>
                  <a:txBody>
                    <a:bodyPr/>
                    <a:lstStyle/>
                    <a:p>
                      <a:pPr algn="ctr"/>
                      <a:r>
                        <a:rPr lang="en-US" sz="1400" dirty="0" smtClean="0">
                          <a:latin typeface="Andalus" pitchFamily="18" charset="-78"/>
                          <a:cs typeface="Andalus" pitchFamily="18" charset="-78"/>
                        </a:rPr>
                        <a:t>PERCENTAGE</a:t>
                      </a:r>
                      <a:r>
                        <a:rPr lang="en-US" sz="1400" baseline="0" dirty="0" smtClean="0">
                          <a:latin typeface="Andalus" pitchFamily="18" charset="-78"/>
                          <a:cs typeface="Andalus" pitchFamily="18" charset="-78"/>
                        </a:rPr>
                        <a:t> %</a:t>
                      </a:r>
                      <a:endParaRPr lang="en-MY" sz="1400" dirty="0">
                        <a:latin typeface="Andalus" pitchFamily="18" charset="-78"/>
                        <a:cs typeface="Andalus" pitchFamily="18" charset="-78"/>
                      </a:endParaRPr>
                    </a:p>
                  </a:txBody>
                  <a:tcPr anchor="ctr"/>
                </a:tc>
              </a:tr>
              <a:tr h="637855">
                <a:tc>
                  <a:txBody>
                    <a:bodyPr/>
                    <a:lstStyle/>
                    <a:p>
                      <a:pPr algn="ctr"/>
                      <a:r>
                        <a:rPr lang="en-US" sz="1200" dirty="0" smtClean="0">
                          <a:latin typeface="Andalus" pitchFamily="18" charset="-78"/>
                          <a:cs typeface="Andalus" pitchFamily="18" charset="-78"/>
                        </a:rPr>
                        <a:t>1</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Letter of Award (LOA) / Preliminary</a:t>
                      </a:r>
                      <a:endParaRPr lang="en-MY" sz="1200" dirty="0">
                        <a:latin typeface="Andalus" pitchFamily="18" charset="-78"/>
                        <a:cs typeface="Andalus" pitchFamily="18" charset="-78"/>
                      </a:endParaRPr>
                    </a:p>
                  </a:txBody>
                  <a:tcPr anchor="ctr"/>
                </a:tc>
                <a:tc>
                  <a:txBody>
                    <a:bodyPr/>
                    <a:lstStyle/>
                    <a:p>
                      <a:pPr>
                        <a:buFontTx/>
                        <a:buChar char="-"/>
                      </a:pPr>
                      <a:r>
                        <a:rPr lang="en-MY" sz="1200" dirty="0" smtClean="0">
                          <a:latin typeface="Andalus" pitchFamily="18" charset="-78"/>
                          <a:cs typeface="Andalus" pitchFamily="18" charset="-78"/>
                        </a:rPr>
                        <a:t>Contractor to submit Performance Bond (PB) in the form of Bank Guarantee (BG) </a:t>
                      </a:r>
                    </a:p>
                    <a:p>
                      <a:pPr>
                        <a:buFontTx/>
                        <a:buChar char="-"/>
                      </a:pPr>
                      <a:r>
                        <a:rPr lang="en-MY" sz="1200" dirty="0" smtClean="0">
                          <a:latin typeface="Andalus" pitchFamily="18" charset="-78"/>
                          <a:cs typeface="Andalus" pitchFamily="18" charset="-78"/>
                        </a:rPr>
                        <a:t> PB / BG from the total contract value of the Letter of Award (LOA) If required</a:t>
                      </a:r>
                    </a:p>
                  </a:txBody>
                  <a:tcPr anchor="ctr"/>
                </a:tc>
                <a:tc>
                  <a:txBody>
                    <a:bodyPr/>
                    <a:lstStyle/>
                    <a:p>
                      <a:pPr algn="ctr"/>
                      <a:r>
                        <a:rPr lang="en-US" sz="1200" dirty="0" smtClean="0">
                          <a:latin typeface="Andalus" pitchFamily="18" charset="-78"/>
                          <a:cs typeface="Andalus" pitchFamily="18" charset="-78"/>
                        </a:rPr>
                        <a:t>5%</a:t>
                      </a:r>
                      <a:endParaRPr lang="en-MY" sz="1200" dirty="0">
                        <a:latin typeface="Andalus" pitchFamily="18" charset="-78"/>
                        <a:cs typeface="Andalus" pitchFamily="18" charset="-78"/>
                      </a:endParaRPr>
                    </a:p>
                  </a:txBody>
                  <a:tcPr anchor="ctr"/>
                </a:tc>
              </a:tr>
              <a:tr h="1712612">
                <a:tc>
                  <a:txBody>
                    <a:bodyPr/>
                    <a:lstStyle/>
                    <a:p>
                      <a:pPr algn="ctr"/>
                      <a:r>
                        <a:rPr lang="en-US" sz="1200" dirty="0" smtClean="0">
                          <a:latin typeface="Andalus" pitchFamily="18" charset="-78"/>
                          <a:cs typeface="Andalus" pitchFamily="18" charset="-78"/>
                        </a:rPr>
                        <a:t>4</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1</a:t>
                      </a:r>
                      <a:r>
                        <a:rPr lang="en-US" sz="1200" baseline="30000" dirty="0" smtClean="0">
                          <a:latin typeface="Andalus" pitchFamily="18" charset="-78"/>
                          <a:cs typeface="Andalus" pitchFamily="18" charset="-78"/>
                        </a:rPr>
                        <a:t>st</a:t>
                      </a:r>
                      <a:r>
                        <a:rPr lang="en-US" sz="1200" dirty="0" smtClean="0">
                          <a:latin typeface="Andalus" pitchFamily="18" charset="-78"/>
                          <a:cs typeface="Andalus" pitchFamily="18" charset="-78"/>
                        </a:rPr>
                        <a:t> Steering Committee</a:t>
                      </a:r>
                      <a:r>
                        <a:rPr lang="en-US" sz="1200" baseline="0" dirty="0" smtClean="0">
                          <a:latin typeface="Andalus" pitchFamily="18" charset="-78"/>
                          <a:cs typeface="Andalus" pitchFamily="18" charset="-78"/>
                        </a:rPr>
                        <a:t> Meeting</a:t>
                      </a:r>
                      <a:endParaRPr lang="en-MY" sz="1200" dirty="0">
                        <a:latin typeface="Andalus" pitchFamily="18" charset="-78"/>
                        <a:cs typeface="Andalus" pitchFamily="18" charset="-78"/>
                      </a:endParaRP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MY" sz="1200" dirty="0" smtClean="0">
                          <a:latin typeface="Andalus" pitchFamily="18" charset="-78"/>
                          <a:cs typeface="Andalus" pitchFamily="18" charset="-78"/>
                        </a:rPr>
                        <a:t>Contractor to submit to the Steering Committee;</a:t>
                      </a:r>
                    </a:p>
                    <a:p>
                      <a:pPr>
                        <a:buFontTx/>
                        <a:buChar char="-"/>
                      </a:pPr>
                      <a:r>
                        <a:rPr lang="en-MY" sz="1200" dirty="0" smtClean="0">
                          <a:latin typeface="Andalus" pitchFamily="18" charset="-78"/>
                          <a:cs typeface="Andalus" pitchFamily="18" charset="-78"/>
                        </a:rPr>
                        <a:t> Project Management Team </a:t>
                      </a:r>
                    </a:p>
                    <a:p>
                      <a:pPr>
                        <a:buFontTx/>
                        <a:buChar char="-"/>
                      </a:pPr>
                      <a:r>
                        <a:rPr lang="en-MY" sz="1200" dirty="0" smtClean="0">
                          <a:latin typeface="Andalus" pitchFamily="18" charset="-78"/>
                          <a:cs typeface="Andalus" pitchFamily="18" charset="-78"/>
                        </a:rPr>
                        <a:t> Organisation Chart</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Project scope deliverables</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Project Implementation Programme &amp; Schedule</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Project SPS (Pi1M Training Module &amp; Programme)</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Proposed Certification programme and mileage</a:t>
                      </a: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programme</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Trainer &amp; Staff detail of CV</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Checklist, Maintenance &amp; Monthly report </a:t>
                      </a:r>
                    </a:p>
                    <a:p>
                      <a:pPr>
                        <a:buFontTx/>
                        <a:buChar char="-"/>
                      </a:pPr>
                      <a:r>
                        <a:rPr lang="en-MY" sz="1200" baseline="0" dirty="0" smtClean="0">
                          <a:latin typeface="Andalus" pitchFamily="18" charset="-78"/>
                          <a:cs typeface="Andalus" pitchFamily="18" charset="-78"/>
                        </a:rPr>
                        <a:t> </a:t>
                      </a:r>
                      <a:r>
                        <a:rPr lang="en-MY" sz="1200" dirty="0" smtClean="0">
                          <a:latin typeface="Andalus" pitchFamily="18" charset="-78"/>
                          <a:cs typeface="Andalus" pitchFamily="18" charset="-78"/>
                        </a:rPr>
                        <a:t>Training Module</a:t>
                      </a:r>
                    </a:p>
                  </a:txBody>
                  <a:tcPr anchor="ctr"/>
                </a:tc>
                <a:tc>
                  <a:txBody>
                    <a:bodyPr/>
                    <a:lstStyle/>
                    <a:p>
                      <a:pPr algn="ctr"/>
                      <a:r>
                        <a:rPr lang="en-US" sz="1200" dirty="0" smtClean="0">
                          <a:latin typeface="Andalus" pitchFamily="18" charset="-78"/>
                          <a:cs typeface="Andalus" pitchFamily="18" charset="-78"/>
                        </a:rPr>
                        <a:t>5%</a:t>
                      </a:r>
                      <a:endParaRPr lang="en-MY" sz="1200" dirty="0">
                        <a:latin typeface="Andalus" pitchFamily="18" charset="-78"/>
                        <a:cs typeface="Andalus" pitchFamily="18" charset="-78"/>
                      </a:endParaRPr>
                    </a:p>
                  </a:txBody>
                  <a:tcPr anchor="ctr"/>
                </a:tc>
              </a:tr>
              <a:tr h="212618">
                <a:tc>
                  <a:txBody>
                    <a:bodyPr/>
                    <a:lstStyle/>
                    <a:p>
                      <a:pPr algn="ctr"/>
                      <a:r>
                        <a:rPr lang="en-US" sz="1200" dirty="0" smtClean="0">
                          <a:latin typeface="Andalus" pitchFamily="18" charset="-78"/>
                          <a:cs typeface="Andalus" pitchFamily="18" charset="-78"/>
                        </a:rPr>
                        <a:t>7</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7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rowSpan="6">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Claim</a:t>
                      </a:r>
                      <a:r>
                        <a:rPr lang="en-US" sz="1200" baseline="0" dirty="0" smtClean="0">
                          <a:latin typeface="Andalus" pitchFamily="18" charset="-78"/>
                          <a:cs typeface="Andalus" pitchFamily="18" charset="-78"/>
                        </a:rPr>
                        <a:t> consist of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SPS</a:t>
                      </a:r>
                      <a:r>
                        <a:rPr lang="en-US" sz="1200" baseline="0" dirty="0" smtClean="0">
                          <a:latin typeface="Andalus" pitchFamily="18" charset="-78"/>
                          <a:cs typeface="Andalus" pitchFamily="18" charset="-78"/>
                        </a:rPr>
                        <a:t> Installer pack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Installation</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Help-desk</a:t>
                      </a:r>
                      <a:endParaRPr lang="en-MY" sz="1200" dirty="0" smtClean="0">
                        <a:latin typeface="Andalus" pitchFamily="18" charset="-78"/>
                        <a:cs typeface="Andalus" pitchFamily="18" charset="-78"/>
                      </a:endParaRP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Andalus" pitchFamily="18" charset="-78"/>
                          <a:cs typeface="Andalus" pitchFamily="18" charset="-78"/>
                        </a:rPr>
                        <a:t> </a:t>
                      </a:r>
                      <a:r>
                        <a:rPr lang="en-US" sz="1200" dirty="0" smtClean="0">
                          <a:latin typeface="Andalus" pitchFamily="18" charset="-78"/>
                          <a:cs typeface="Andalus" pitchFamily="18" charset="-78"/>
                        </a:rPr>
                        <a:t>Team viewer Support</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dirty="0" smtClean="0">
                          <a:latin typeface="Andalus" pitchFamily="18" charset="-78"/>
                          <a:cs typeface="Andalus" pitchFamily="18" charset="-78"/>
                        </a:rPr>
                        <a:t> Free online chat Support</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Andalus" pitchFamily="18" charset="-78"/>
                          <a:cs typeface="Andalus" pitchFamily="18" charset="-78"/>
                        </a:rPr>
                        <a:t> On site  Testing &amp; Commissioning</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1200" baseline="0" dirty="0" smtClean="0">
                          <a:latin typeface="Andalus" pitchFamily="18" charset="-78"/>
                          <a:cs typeface="Andalus" pitchFamily="18" charset="-78"/>
                        </a:rPr>
                        <a:t> Hand Over of PI1M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latin typeface="Andalus" pitchFamily="18" charset="-78"/>
                          <a:cs typeface="Andalus" pitchFamily="18" charset="-78"/>
                        </a:rPr>
                        <a:t>(Anticipated Installation @ 100 PI1M / month)</a:t>
                      </a:r>
                      <a:endParaRPr lang="en-MY" sz="1200" dirty="0">
                        <a:latin typeface="Andalus" pitchFamily="18" charset="-78"/>
                        <a:cs typeface="Andalus" pitchFamily="18" charset="-78"/>
                      </a:endParaRPr>
                    </a:p>
                  </a:txBody>
                  <a:tcPr anchor="ctr"/>
                </a:tc>
                <a:tc>
                  <a:txBody>
                    <a:bodyPr/>
                    <a:lstStyle/>
                    <a:p>
                      <a:pPr algn="ctr"/>
                      <a:r>
                        <a:rPr lang="en-US" sz="1200" dirty="0" smtClean="0">
                          <a:latin typeface="Andalus" pitchFamily="18" charset="-78"/>
                          <a:cs typeface="Andalus" pitchFamily="18" charset="-78"/>
                        </a:rPr>
                        <a:t>15%</a:t>
                      </a:r>
                      <a:endParaRPr lang="en-MY" sz="1200" dirty="0">
                        <a:latin typeface="Andalus" pitchFamily="18" charset="-78"/>
                        <a:cs typeface="Andalus" pitchFamily="18" charset="-78"/>
                      </a:endParaRPr>
                    </a:p>
                  </a:txBody>
                  <a:tcPr anchor="ctr"/>
                </a:tc>
              </a:tr>
              <a:tr h="212618">
                <a:tc>
                  <a:txBody>
                    <a:bodyPr/>
                    <a:lstStyle/>
                    <a:p>
                      <a:pPr algn="ctr"/>
                      <a:r>
                        <a:rPr lang="en-US" sz="1200" dirty="0" smtClean="0">
                          <a:latin typeface="Andalus" pitchFamily="18" charset="-78"/>
                          <a:cs typeface="Andalus" pitchFamily="18" charset="-78"/>
                        </a:rPr>
                        <a:t>8</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8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212618">
                <a:tc>
                  <a:txBody>
                    <a:bodyPr/>
                    <a:lstStyle/>
                    <a:p>
                      <a:pPr algn="ctr"/>
                      <a:r>
                        <a:rPr lang="en-US" sz="1200" dirty="0" smtClean="0">
                          <a:latin typeface="Andalus" pitchFamily="18" charset="-78"/>
                          <a:cs typeface="Andalus" pitchFamily="18" charset="-78"/>
                        </a:rPr>
                        <a:t>9</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9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212618">
                <a:tc>
                  <a:txBody>
                    <a:bodyPr/>
                    <a:lstStyle/>
                    <a:p>
                      <a:pPr algn="ctr"/>
                      <a:r>
                        <a:rPr lang="en-US" sz="1200" dirty="0" smtClean="0">
                          <a:latin typeface="Andalus" pitchFamily="18" charset="-78"/>
                          <a:cs typeface="Andalus" pitchFamily="18" charset="-78"/>
                        </a:rPr>
                        <a:t>10</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10 (</a:t>
                      </a:r>
                      <a:r>
                        <a:rPr lang="en-US" sz="1200" baseline="0" dirty="0" smtClean="0">
                          <a:latin typeface="Andalus" pitchFamily="18" charset="-78"/>
                          <a:cs typeface="Andalus" pitchFamily="18" charset="-78"/>
                        </a:rPr>
                        <a:t>100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212618">
                <a:tc>
                  <a:txBody>
                    <a:bodyPr/>
                    <a:lstStyle/>
                    <a:p>
                      <a:pPr algn="ctr"/>
                      <a:r>
                        <a:rPr lang="en-US" sz="1200" dirty="0" smtClean="0">
                          <a:latin typeface="Andalus" pitchFamily="18" charset="-78"/>
                          <a:cs typeface="Andalus" pitchFamily="18" charset="-78"/>
                        </a:rPr>
                        <a:t>11</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11</a:t>
                      </a:r>
                      <a:r>
                        <a:rPr lang="en-US" sz="1200" baseline="0" dirty="0" smtClean="0">
                          <a:latin typeface="Andalus" pitchFamily="18" charset="-78"/>
                          <a:cs typeface="Andalus" pitchFamily="18" charset="-78"/>
                        </a:rPr>
                        <a:t> </a:t>
                      </a:r>
                      <a:r>
                        <a:rPr lang="en-US" sz="1200" dirty="0" smtClean="0">
                          <a:latin typeface="Andalus" pitchFamily="18" charset="-78"/>
                          <a:cs typeface="Andalus" pitchFamily="18" charset="-78"/>
                        </a:rPr>
                        <a:t>(</a:t>
                      </a:r>
                      <a:r>
                        <a:rPr lang="en-US" sz="1200" baseline="0" dirty="0" smtClean="0">
                          <a:latin typeface="Andalus" pitchFamily="18" charset="-78"/>
                          <a:cs typeface="Andalus" pitchFamily="18" charset="-78"/>
                        </a:rPr>
                        <a:t>100 SPI1M)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r h="425236">
                <a:tc>
                  <a:txBody>
                    <a:bodyPr/>
                    <a:lstStyle/>
                    <a:p>
                      <a:pPr algn="ctr"/>
                      <a:r>
                        <a:rPr lang="en-US" sz="1200" dirty="0" smtClean="0">
                          <a:latin typeface="Andalus" pitchFamily="18" charset="-78"/>
                          <a:cs typeface="Andalus" pitchFamily="18" charset="-78"/>
                        </a:rPr>
                        <a:t>12</a:t>
                      </a:r>
                      <a:endParaRPr lang="en-MY" sz="1200" dirty="0">
                        <a:latin typeface="Andalus" pitchFamily="18" charset="-78"/>
                        <a:cs typeface="Andalus" pitchFamily="18" charset="-78"/>
                      </a:endParaRPr>
                    </a:p>
                  </a:txBody>
                  <a:tcPr anchor="ctr"/>
                </a:tc>
                <a:tc>
                  <a:txBody>
                    <a:bodyPr/>
                    <a:lstStyle/>
                    <a:p>
                      <a:r>
                        <a:rPr lang="en-US" sz="1200" dirty="0" smtClean="0">
                          <a:latin typeface="Andalus" pitchFamily="18" charset="-78"/>
                          <a:cs typeface="Andalus" pitchFamily="18" charset="-78"/>
                        </a:rPr>
                        <a:t>Month 12 (</a:t>
                      </a:r>
                      <a:r>
                        <a:rPr lang="en-US" sz="1200" baseline="0" dirty="0" smtClean="0">
                          <a:latin typeface="Andalus" pitchFamily="18" charset="-78"/>
                          <a:cs typeface="Andalus" pitchFamily="18" charset="-78"/>
                        </a:rPr>
                        <a:t>100 Site PI1M)</a:t>
                      </a:r>
                      <a:endParaRPr lang="en-MY" sz="1200" dirty="0">
                        <a:latin typeface="Andalus" pitchFamily="18" charset="-78"/>
                        <a:cs typeface="Andalus" pitchFamily="18" charset="-78"/>
                      </a:endParaRPr>
                    </a:p>
                  </a:txBody>
                  <a:tcPr anchor="ctr"/>
                </a:tc>
                <a:tc vMerge="1">
                  <a:txBody>
                    <a:bodyPr/>
                    <a:lstStyle/>
                    <a:p>
                      <a:endParaRPr lang="en-MY"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latin typeface="Andalus" pitchFamily="18" charset="-78"/>
                          <a:cs typeface="Andalus" pitchFamily="18" charset="-78"/>
                        </a:rPr>
                        <a:t>15%</a:t>
                      </a:r>
                      <a:endParaRPr lang="en-MY" sz="1200" dirty="0" smtClean="0">
                        <a:latin typeface="Andalus" pitchFamily="18" charset="-78"/>
                        <a:cs typeface="Andalus" pitchFamily="18" charset="-78"/>
                      </a:endParaRPr>
                    </a:p>
                  </a:txBody>
                  <a:tcPr anchor="ctr"/>
                </a:tc>
              </a:tr>
            </a:tbl>
          </a:graphicData>
        </a:graphic>
      </p:graphicFrame>
      <p:sp>
        <p:nvSpPr>
          <p:cNvPr id="5" name="Title 1"/>
          <p:cNvSpPr txBox="1">
            <a:spLocks/>
          </p:cNvSpPr>
          <p:nvPr/>
        </p:nvSpPr>
        <p:spPr>
          <a:xfrm>
            <a:off x="252442" y="142852"/>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MILESTONE PROGRESS SCHEDULE</a:t>
            </a:r>
            <a:endParaRPr lang="en-MY" sz="2000" dirty="0">
              <a:solidFill>
                <a:schemeClr val="tx1"/>
              </a:solidFill>
              <a:latin typeface="Arial Black"/>
            </a:endParaRPr>
          </a:p>
        </p:txBody>
      </p:sp>
    </p:spTree>
    <p:extLst>
      <p:ext uri="{BB962C8B-B14F-4D97-AF65-F5344CB8AC3E}">
        <p14:creationId xmlns:p14="http://schemas.microsoft.com/office/powerpoint/2010/main" val="2733227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PROPOSED PROJECT COORDINATION</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17760" y="1205180"/>
            <a:ext cx="3145240" cy="138499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MY">
              <a:solidFill>
                <a:schemeClr val="bg1"/>
              </a:solidFill>
            </a:endParaRPr>
          </a:p>
        </p:txBody>
      </p:sp>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Key MEETING &amp; COORDINATION STRATEGY</a:t>
            </a:r>
            <a:endParaRPr lang="en-MY" sz="2000" dirty="0">
              <a:solidFill>
                <a:schemeClr val="tx1"/>
              </a:solidFill>
              <a:latin typeface="Arial Black"/>
            </a:endParaRPr>
          </a:p>
        </p:txBody>
      </p:sp>
      <p:sp>
        <p:nvSpPr>
          <p:cNvPr id="2" name="Rectangle 1"/>
          <p:cNvSpPr/>
          <p:nvPr/>
        </p:nvSpPr>
        <p:spPr>
          <a:xfrm>
            <a:off x="5593876" y="1205180"/>
            <a:ext cx="3169124" cy="1384995"/>
          </a:xfrm>
          <a:prstGeom prst="rect">
            <a:avLst/>
          </a:prstGeom>
          <a:solidFill>
            <a:srgbClr val="0070C0"/>
          </a:solidFill>
        </p:spPr>
        <p:txBody>
          <a:bodyPr wrap="square">
            <a:spAutoFit/>
          </a:bodyPr>
          <a:lstStyle/>
          <a:p>
            <a:pPr algn="just"/>
            <a:r>
              <a:rPr lang="en-MY" sz="1400" dirty="0">
                <a:solidFill>
                  <a:schemeClr val="bg1"/>
                </a:solidFill>
              </a:rPr>
              <a:t>Review the monthly practice statistics such as production, adjustments, collections, outstanding claims, unscheduled time units, production by provider, daily production averages, etc</a:t>
            </a:r>
            <a:r>
              <a:rPr lang="en-MY" sz="1400" dirty="0" smtClean="0">
                <a:solidFill>
                  <a:schemeClr val="bg1"/>
                </a:solidFill>
              </a:rPr>
              <a:t>.</a:t>
            </a:r>
            <a:endParaRPr lang="en-MY" sz="1400" dirty="0">
              <a:solidFill>
                <a:schemeClr val="bg1"/>
              </a:solidFill>
            </a:endParaRPr>
          </a:p>
        </p:txBody>
      </p:sp>
      <p:sp>
        <p:nvSpPr>
          <p:cNvPr id="17" name="Rectangle 16"/>
          <p:cNvSpPr/>
          <p:nvPr/>
        </p:nvSpPr>
        <p:spPr>
          <a:xfrm>
            <a:off x="5617760" y="3048000"/>
            <a:ext cx="3145240" cy="1043702"/>
          </a:xfrm>
          <a:prstGeom prst="rect">
            <a:avLst/>
          </a:prstGeom>
          <a:solidFill>
            <a:srgbClr val="0070C0"/>
          </a:solidFill>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18" name="Rectangle 17"/>
          <p:cNvSpPr/>
          <p:nvPr/>
        </p:nvSpPr>
        <p:spPr>
          <a:xfrm>
            <a:off x="5593876" y="3137594"/>
            <a:ext cx="3169124" cy="954107"/>
          </a:xfrm>
          <a:prstGeom prst="rect">
            <a:avLst/>
          </a:prstGeom>
          <a:noFill/>
        </p:spPr>
        <p:txBody>
          <a:bodyPr wrap="square">
            <a:spAutoFit/>
          </a:bodyPr>
          <a:lstStyle/>
          <a:p>
            <a:pPr algn="just"/>
            <a:r>
              <a:rPr lang="en-US" sz="1400" dirty="0">
                <a:solidFill>
                  <a:schemeClr val="bg1"/>
                </a:solidFill>
              </a:rPr>
              <a:t>Review on timeline </a:t>
            </a:r>
            <a:r>
              <a:rPr lang="en-US" sz="1400" dirty="0" smtClean="0">
                <a:solidFill>
                  <a:schemeClr val="bg1"/>
                </a:solidFill>
              </a:rPr>
              <a:t>progress </a:t>
            </a:r>
            <a:r>
              <a:rPr lang="en-US" sz="1400" dirty="0">
                <a:solidFill>
                  <a:schemeClr val="bg1"/>
                </a:solidFill>
              </a:rPr>
              <a:t>project</a:t>
            </a:r>
          </a:p>
          <a:p>
            <a:pPr algn="just"/>
            <a:r>
              <a:rPr lang="en-US" sz="1400" dirty="0">
                <a:solidFill>
                  <a:schemeClr val="bg1"/>
                </a:solidFill>
              </a:rPr>
              <a:t>Review on weekly report</a:t>
            </a:r>
          </a:p>
          <a:p>
            <a:pPr algn="just"/>
            <a:r>
              <a:rPr lang="en-US" sz="1400" dirty="0" smtClean="0">
                <a:solidFill>
                  <a:schemeClr val="bg1"/>
                </a:solidFill>
              </a:rPr>
              <a:t>Discussion </a:t>
            </a:r>
            <a:r>
              <a:rPr lang="en-US" sz="1400" dirty="0">
                <a:solidFill>
                  <a:schemeClr val="bg1"/>
                </a:solidFill>
              </a:rPr>
              <a:t>on any other matters related to Pi1M </a:t>
            </a:r>
            <a:r>
              <a:rPr lang="en-US" sz="1400" dirty="0" smtClean="0">
                <a:solidFill>
                  <a:schemeClr val="bg1"/>
                </a:solidFill>
              </a:rPr>
              <a:t>activities</a:t>
            </a:r>
            <a:endParaRPr lang="en-US" sz="1400" dirty="0">
              <a:solidFill>
                <a:schemeClr val="bg1"/>
              </a:solidFill>
            </a:endParaRPr>
          </a:p>
        </p:txBody>
      </p:sp>
      <p:sp>
        <p:nvSpPr>
          <p:cNvPr id="19" name="Rectangle 18"/>
          <p:cNvSpPr/>
          <p:nvPr/>
        </p:nvSpPr>
        <p:spPr>
          <a:xfrm>
            <a:off x="5617760" y="4558605"/>
            <a:ext cx="3145240" cy="138499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just"/>
            <a:endParaRPr lang="en-MY">
              <a:solidFill>
                <a:schemeClr val="bg1"/>
              </a:solidFill>
            </a:endParaRPr>
          </a:p>
        </p:txBody>
      </p:sp>
      <p:sp>
        <p:nvSpPr>
          <p:cNvPr id="20" name="Rectangle 19"/>
          <p:cNvSpPr/>
          <p:nvPr/>
        </p:nvSpPr>
        <p:spPr>
          <a:xfrm>
            <a:off x="5593876" y="4558605"/>
            <a:ext cx="3169124" cy="1384995"/>
          </a:xfrm>
          <a:prstGeom prst="rect">
            <a:avLst/>
          </a:prstGeom>
          <a:solidFill>
            <a:srgbClr val="0070C0"/>
          </a:solidFill>
        </p:spPr>
        <p:txBody>
          <a:bodyPr wrap="square">
            <a:spAutoFit/>
          </a:bodyPr>
          <a:lstStyle/>
          <a:p>
            <a:pPr algn="just" fontAlgn="auto">
              <a:spcBef>
                <a:spcPts val="0"/>
              </a:spcBef>
              <a:spcAft>
                <a:spcPts val="0"/>
              </a:spcAft>
              <a:defRPr/>
            </a:pPr>
            <a:r>
              <a:rPr lang="en-US" sz="1400" dirty="0">
                <a:solidFill>
                  <a:schemeClr val="bg1"/>
                </a:solidFill>
              </a:rPr>
              <a:t>Review on deployment activities and problem arise</a:t>
            </a:r>
          </a:p>
          <a:p>
            <a:pPr algn="just" fontAlgn="auto">
              <a:spcBef>
                <a:spcPts val="0"/>
              </a:spcBef>
              <a:spcAft>
                <a:spcPts val="0"/>
              </a:spcAft>
              <a:defRPr/>
            </a:pPr>
            <a:r>
              <a:rPr lang="en-US" sz="1400" dirty="0">
                <a:solidFill>
                  <a:schemeClr val="bg1"/>
                </a:solidFill>
              </a:rPr>
              <a:t>Discussion on project enhancement activities </a:t>
            </a:r>
          </a:p>
          <a:p>
            <a:pPr algn="just" fontAlgn="auto">
              <a:spcBef>
                <a:spcPts val="0"/>
              </a:spcBef>
              <a:spcAft>
                <a:spcPts val="0"/>
              </a:spcAft>
              <a:defRPr/>
            </a:pPr>
            <a:r>
              <a:rPr lang="en-US" sz="1400" dirty="0" smtClean="0">
                <a:solidFill>
                  <a:schemeClr val="bg1"/>
                </a:solidFill>
              </a:rPr>
              <a:t>Review </a:t>
            </a:r>
            <a:r>
              <a:rPr lang="en-US" sz="1400" dirty="0">
                <a:solidFill>
                  <a:schemeClr val="bg1"/>
                </a:solidFill>
              </a:rPr>
              <a:t>on resources ,vehicle &amp;  training tools &amp; necessary </a:t>
            </a:r>
            <a:r>
              <a:rPr lang="en-US" sz="1400" dirty="0" smtClean="0">
                <a:solidFill>
                  <a:schemeClr val="bg1"/>
                </a:solidFill>
              </a:rPr>
              <a:t>items</a:t>
            </a:r>
            <a:endParaRPr lang="en-US" sz="1400" dirty="0">
              <a:solidFill>
                <a:schemeClr val="bg1"/>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419600"/>
            <a:ext cx="5160560" cy="1704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743200"/>
            <a:ext cx="516056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260" y="1066800"/>
            <a:ext cx="51435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8857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OUR OBJECTIVE</a:t>
            </a:r>
            <a:endParaRPr lang="en-MY" sz="2000" dirty="0">
              <a:solidFill>
                <a:schemeClr val="tx1"/>
              </a:solidFill>
              <a:latin typeface="Arial Black"/>
            </a:endParaRPr>
          </a:p>
        </p:txBody>
      </p:sp>
      <p:sp>
        <p:nvSpPr>
          <p:cNvPr id="21" name="Rectangle 20"/>
          <p:cNvSpPr/>
          <p:nvPr/>
        </p:nvSpPr>
        <p:spPr>
          <a:xfrm>
            <a:off x="1828800" y="1812082"/>
            <a:ext cx="5486400" cy="2057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18" name="Rectangle 17"/>
          <p:cNvSpPr/>
          <p:nvPr/>
        </p:nvSpPr>
        <p:spPr>
          <a:xfrm>
            <a:off x="4495800" y="5638800"/>
            <a:ext cx="2632075" cy="533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smtClean="0">
                <a:solidFill>
                  <a:schemeClr val="tx1"/>
                </a:solidFill>
              </a:rPr>
              <a:t>ACCOUNTING  </a:t>
            </a:r>
          </a:p>
          <a:p>
            <a:r>
              <a:rPr lang="en-US" sz="1200" b="1" dirty="0" smtClean="0">
                <a:solidFill>
                  <a:schemeClr val="tx1"/>
                </a:solidFill>
              </a:rPr>
              <a:t>SOFTWARE SOLUTIONS</a:t>
            </a:r>
            <a:endParaRPr lang="en-MY" sz="1200" b="1" dirty="0">
              <a:solidFill>
                <a:schemeClr val="tx1"/>
              </a:solidFill>
            </a:endParaRPr>
          </a:p>
        </p:txBody>
      </p:sp>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8254" y="5715000"/>
            <a:ext cx="837546" cy="374255"/>
          </a:xfrm>
          <a:prstGeom prst="rect">
            <a:avLst/>
          </a:prstGeom>
        </p:spPr>
      </p:pic>
      <p:sp>
        <p:nvSpPr>
          <p:cNvPr id="38" name="Rectangle 37"/>
          <p:cNvSpPr/>
          <p:nvPr/>
        </p:nvSpPr>
        <p:spPr>
          <a:xfrm>
            <a:off x="1828800" y="1812082"/>
            <a:ext cx="5486400" cy="2057400"/>
          </a:xfrm>
          <a:prstGeom prst="rect">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sp>
        <p:nvSpPr>
          <p:cNvPr id="25" name="Down Arrow 24"/>
          <p:cNvSpPr/>
          <p:nvPr/>
        </p:nvSpPr>
        <p:spPr>
          <a:xfrm rot="10800000">
            <a:off x="4419601" y="4399745"/>
            <a:ext cx="303581" cy="477054"/>
          </a:xfrm>
          <a:prstGeom prst="downArrow">
            <a:avLst/>
          </a:prstGeom>
          <a:solidFill>
            <a:srgbClr val="0070C0"/>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tx1"/>
              </a:solidFill>
            </a:endParaRPr>
          </a:p>
        </p:txBody>
      </p:sp>
      <p:pic>
        <p:nvPicPr>
          <p:cNvPr id="44" name="Picture 9" descr="C:\Users\User\Downloads\logo f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953000"/>
            <a:ext cx="1752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578" y="1447800"/>
            <a:ext cx="686022" cy="552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60391" y="1447800"/>
            <a:ext cx="1340209" cy="63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53551" y="2140911"/>
            <a:ext cx="2895600" cy="169778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pic>
        <p:nvPicPr>
          <p:cNvPr id="45" name="Picture 2" descr="C:\Users\User\Desktop\Pusat Internet 1 Malaysia_files\image0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643" t="15922" r="5322"/>
          <a:stretch/>
        </p:blipFill>
        <p:spPr bwMode="auto">
          <a:xfrm>
            <a:off x="3028259" y="2246888"/>
            <a:ext cx="2935081" cy="17917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8" name="Rectangle 27"/>
          <p:cNvSpPr/>
          <p:nvPr/>
        </p:nvSpPr>
        <p:spPr>
          <a:xfrm>
            <a:off x="381000" y="2133600"/>
            <a:ext cx="2286000" cy="106756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29" name="Rectangle 28"/>
          <p:cNvSpPr/>
          <p:nvPr/>
        </p:nvSpPr>
        <p:spPr>
          <a:xfrm>
            <a:off x="533400" y="2286000"/>
            <a:ext cx="2209800" cy="105047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39" name="TextBox 38"/>
          <p:cNvSpPr txBox="1"/>
          <p:nvPr/>
        </p:nvSpPr>
        <p:spPr>
          <a:xfrm>
            <a:off x="533399" y="2336947"/>
            <a:ext cx="2209801" cy="923330"/>
          </a:xfrm>
          <a:prstGeom prst="rect">
            <a:avLst/>
          </a:prstGeom>
          <a:noFill/>
        </p:spPr>
        <p:txBody>
          <a:bodyPr wrap="square" rtlCol="0">
            <a:spAutoFit/>
          </a:bodyPr>
          <a:lstStyle/>
          <a:p>
            <a:pPr algn="ctr"/>
            <a:r>
              <a:rPr lang="en-US" b="1" dirty="0" smtClean="0">
                <a:solidFill>
                  <a:schemeClr val="bg1"/>
                </a:solidFill>
              </a:rPr>
              <a:t>PI1M CONTENT</a:t>
            </a:r>
          </a:p>
          <a:p>
            <a:pPr algn="ctr"/>
            <a:r>
              <a:rPr lang="en-US" b="1" dirty="0" smtClean="0">
                <a:solidFill>
                  <a:schemeClr val="bg1"/>
                </a:solidFill>
              </a:rPr>
              <a:t>ENHANCEMENT &amp; EMPOWERMENT </a:t>
            </a:r>
            <a:endParaRPr lang="en-MY" b="1" dirty="0">
              <a:solidFill>
                <a:schemeClr val="bg1"/>
              </a:solidFill>
            </a:endParaRPr>
          </a:p>
        </p:txBody>
      </p:sp>
      <p:sp>
        <p:nvSpPr>
          <p:cNvPr id="30" name="Rectangle 29"/>
          <p:cNvSpPr/>
          <p:nvPr/>
        </p:nvSpPr>
        <p:spPr>
          <a:xfrm>
            <a:off x="6477000" y="2133600"/>
            <a:ext cx="2286000" cy="1067562"/>
          </a:xfrm>
          <a:prstGeom prst="rect">
            <a:avLst/>
          </a:prstGeom>
          <a:solidFill>
            <a:srgbClr val="FF990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31" name="Rectangle 30"/>
          <p:cNvSpPr/>
          <p:nvPr/>
        </p:nvSpPr>
        <p:spPr>
          <a:xfrm>
            <a:off x="6400800" y="2286000"/>
            <a:ext cx="2209800" cy="1050477"/>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solidFill>
                <a:schemeClr val="bg1"/>
              </a:solidFill>
            </a:endParaRPr>
          </a:p>
        </p:txBody>
      </p:sp>
      <p:sp>
        <p:nvSpPr>
          <p:cNvPr id="32" name="TextBox 31"/>
          <p:cNvSpPr txBox="1"/>
          <p:nvPr/>
        </p:nvSpPr>
        <p:spPr>
          <a:xfrm>
            <a:off x="6400800" y="2336947"/>
            <a:ext cx="2209801" cy="923330"/>
          </a:xfrm>
          <a:prstGeom prst="rect">
            <a:avLst/>
          </a:prstGeom>
          <a:noFill/>
        </p:spPr>
        <p:txBody>
          <a:bodyPr wrap="square" rtlCol="0">
            <a:spAutoFit/>
          </a:bodyPr>
          <a:lstStyle/>
          <a:p>
            <a:pPr algn="ctr"/>
            <a:r>
              <a:rPr lang="en-US" b="1" dirty="0" smtClean="0">
                <a:solidFill>
                  <a:schemeClr val="bg1"/>
                </a:solidFill>
              </a:rPr>
              <a:t>PI1M CENTRE VISIBILITY &amp; NEW SERVICE OFFERINGS</a:t>
            </a:r>
            <a:endParaRPr lang="en-MY" b="1" dirty="0">
              <a:solidFill>
                <a:schemeClr val="bg1"/>
              </a:solidFill>
            </a:endParaRPr>
          </a:p>
        </p:txBody>
      </p:sp>
      <p:grpSp>
        <p:nvGrpSpPr>
          <p:cNvPr id="7" name="Group 6"/>
          <p:cNvGrpSpPr/>
          <p:nvPr/>
        </p:nvGrpSpPr>
        <p:grpSpPr>
          <a:xfrm>
            <a:off x="381000" y="3499455"/>
            <a:ext cx="2362199" cy="1921646"/>
            <a:chOff x="190500" y="3896778"/>
            <a:chExt cx="2667000" cy="1921646"/>
          </a:xfrm>
          <a:solidFill>
            <a:srgbClr val="0070C0"/>
          </a:solidFill>
        </p:grpSpPr>
        <p:sp>
          <p:nvSpPr>
            <p:cNvPr id="5" name="Rectangle 4"/>
            <p:cNvSpPr/>
            <p:nvPr/>
          </p:nvSpPr>
          <p:spPr>
            <a:xfrm>
              <a:off x="190500" y="3896778"/>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ACCOUNTING SOLUTIONS</a:t>
              </a:r>
              <a:endParaRPr lang="en-MY" sz="1600" dirty="0">
                <a:solidFill>
                  <a:schemeClr val="bg1"/>
                </a:solidFill>
              </a:endParaRPr>
            </a:p>
          </p:txBody>
        </p:sp>
        <p:sp>
          <p:nvSpPr>
            <p:cNvPr id="33" name="Rectangle 32"/>
            <p:cNvSpPr/>
            <p:nvPr/>
          </p:nvSpPr>
          <p:spPr>
            <a:xfrm>
              <a:off x="190500" y="4277778"/>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TRAINING PROGRAM</a:t>
              </a:r>
              <a:endParaRPr lang="en-MY" sz="1600" dirty="0">
                <a:solidFill>
                  <a:schemeClr val="bg1"/>
                </a:solidFill>
              </a:endParaRPr>
            </a:p>
          </p:txBody>
        </p:sp>
        <p:sp>
          <p:nvSpPr>
            <p:cNvPr id="34" name="Rectangle 33"/>
            <p:cNvSpPr/>
            <p:nvPr/>
          </p:nvSpPr>
          <p:spPr>
            <a:xfrm>
              <a:off x="190500" y="4629001"/>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CERTIFICATION PROGRAMME</a:t>
              </a:r>
              <a:endParaRPr lang="en-MY" sz="1600" dirty="0">
                <a:solidFill>
                  <a:schemeClr val="bg1"/>
                </a:solidFill>
              </a:endParaRPr>
            </a:p>
          </p:txBody>
        </p:sp>
        <p:sp>
          <p:nvSpPr>
            <p:cNvPr id="35" name="Rectangle 34"/>
            <p:cNvSpPr/>
            <p:nvPr/>
          </p:nvSpPr>
          <p:spPr>
            <a:xfrm>
              <a:off x="190500" y="5010001"/>
              <a:ext cx="2667000" cy="457200"/>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CONTINUOUS LEARNING</a:t>
              </a:r>
            </a:p>
            <a:p>
              <a:pPr algn="ctr"/>
              <a:r>
                <a:rPr lang="en-US" sz="1200" dirty="0" smtClean="0">
                  <a:solidFill>
                    <a:schemeClr val="bg1"/>
                  </a:solidFill>
                </a:rPr>
                <a:t>(ONLINE &amp; OFFLINE </a:t>
              </a:r>
              <a:endParaRPr lang="en-MY" sz="1600" dirty="0">
                <a:solidFill>
                  <a:schemeClr val="bg1"/>
                </a:solidFill>
              </a:endParaRPr>
            </a:p>
          </p:txBody>
        </p:sp>
        <p:sp>
          <p:nvSpPr>
            <p:cNvPr id="47" name="Rectangle 46"/>
            <p:cNvSpPr/>
            <p:nvPr/>
          </p:nvSpPr>
          <p:spPr>
            <a:xfrm>
              <a:off x="190500" y="5467201"/>
              <a:ext cx="2667000"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CONTINUOUS SUPPORT</a:t>
              </a:r>
              <a:endParaRPr lang="en-MY" sz="1600" dirty="0">
                <a:solidFill>
                  <a:schemeClr val="bg1"/>
                </a:solidFill>
              </a:endParaRPr>
            </a:p>
          </p:txBody>
        </p:sp>
      </p:grpSp>
      <p:grpSp>
        <p:nvGrpSpPr>
          <p:cNvPr id="3" name="Group 2"/>
          <p:cNvGrpSpPr/>
          <p:nvPr/>
        </p:nvGrpSpPr>
        <p:grpSpPr>
          <a:xfrm>
            <a:off x="6393976" y="3500397"/>
            <a:ext cx="2369024" cy="1125798"/>
            <a:chOff x="6393976" y="3652797"/>
            <a:chExt cx="2216625" cy="1125798"/>
          </a:xfrm>
          <a:solidFill>
            <a:srgbClr val="0070C0"/>
          </a:solidFill>
        </p:grpSpPr>
        <p:sp>
          <p:nvSpPr>
            <p:cNvPr id="49" name="Rectangle 48"/>
            <p:cNvSpPr/>
            <p:nvPr/>
          </p:nvSpPr>
          <p:spPr>
            <a:xfrm>
              <a:off x="6393976" y="3652797"/>
              <a:ext cx="2216625"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INDUSTRIES PARTICIPATION</a:t>
              </a:r>
              <a:endParaRPr lang="en-MY" sz="1600" dirty="0">
                <a:solidFill>
                  <a:schemeClr val="bg1"/>
                </a:solidFill>
              </a:endParaRPr>
            </a:p>
          </p:txBody>
        </p:sp>
        <p:sp>
          <p:nvSpPr>
            <p:cNvPr id="50" name="Rectangle 49"/>
            <p:cNvSpPr/>
            <p:nvPr/>
          </p:nvSpPr>
          <p:spPr>
            <a:xfrm>
              <a:off x="6393976" y="3963665"/>
              <a:ext cx="2216625" cy="351223"/>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ACADEMIA PARTICIPATION</a:t>
              </a:r>
              <a:endParaRPr lang="en-MY" sz="1600" dirty="0">
                <a:solidFill>
                  <a:schemeClr val="bg1"/>
                </a:solidFill>
              </a:endParaRPr>
            </a:p>
          </p:txBody>
        </p:sp>
        <p:sp>
          <p:nvSpPr>
            <p:cNvPr id="51" name="Rectangle 50"/>
            <p:cNvSpPr/>
            <p:nvPr/>
          </p:nvSpPr>
          <p:spPr>
            <a:xfrm>
              <a:off x="6393976" y="4268465"/>
              <a:ext cx="2216625" cy="510130"/>
            </a:xfrm>
            <a:prstGeom prst="rect">
              <a:avLst/>
            </a:prstGeom>
            <a:grpFill/>
            <a:ln>
              <a:solidFill>
                <a:srgbClr val="FF99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1200" dirty="0" smtClean="0">
                  <a:solidFill>
                    <a:schemeClr val="bg1"/>
                  </a:solidFill>
                </a:rPr>
                <a:t>LEARNING &amp; JOB MATCHING PLATFORM</a:t>
              </a:r>
              <a:endParaRPr lang="en-MY" sz="1600" dirty="0">
                <a:solidFill>
                  <a:schemeClr val="bg1"/>
                </a:solidFill>
              </a:endParaRPr>
            </a:p>
          </p:txBody>
        </p:sp>
      </p:grpSp>
    </p:spTree>
    <p:extLst>
      <p:ext uri="{BB962C8B-B14F-4D97-AF65-F5344CB8AC3E}">
        <p14:creationId xmlns:p14="http://schemas.microsoft.com/office/powerpoint/2010/main" val="731583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err="1" smtClean="0">
                <a:solidFill>
                  <a:schemeClr val="tx1"/>
                </a:solidFill>
                <a:latin typeface="Arial Black"/>
              </a:rPr>
              <a:t>cpc</a:t>
            </a:r>
            <a:r>
              <a:rPr lang="en-US" sz="2000" dirty="0" smtClean="0">
                <a:solidFill>
                  <a:schemeClr val="tx1"/>
                </a:solidFill>
                <a:latin typeface="Arial Black"/>
              </a:rPr>
              <a:t> REPORTING DELIVERABLES</a:t>
            </a:r>
            <a:endParaRPr lang="en-MY" sz="2000" dirty="0">
              <a:solidFill>
                <a:schemeClr val="tx1"/>
              </a:solidFill>
              <a:latin typeface="Arial Black"/>
            </a:endParaRPr>
          </a:p>
        </p:txBody>
      </p:sp>
      <p:sp>
        <p:nvSpPr>
          <p:cNvPr id="32" name="Freeform 31"/>
          <p:cNvSpPr/>
          <p:nvPr/>
        </p:nvSpPr>
        <p:spPr>
          <a:xfrm>
            <a:off x="1019159" y="2646275"/>
            <a:ext cx="1933560" cy="1647720"/>
          </a:xfrm>
          <a:custGeom>
            <a:avLst/>
            <a:gdLst>
              <a:gd name="f0" fmla="val 0"/>
              <a:gd name="f1" fmla="val 203"/>
              <a:gd name="f2" fmla="val 173"/>
              <a:gd name="f3" fmla="val 140"/>
              <a:gd name="f4" fmla="val 29"/>
              <a:gd name="f5" fmla="val 162"/>
              <a:gd name="f6" fmla="val 65"/>
              <a:gd name="f7" fmla="val 102"/>
              <a:gd name="f8" fmla="val 138"/>
              <a:gd name="f9" fmla="val 174"/>
            </a:gdLst>
            <a:ahLst/>
            <a:cxnLst>
              <a:cxn ang="3cd4">
                <a:pos x="hc" y="t"/>
              </a:cxn>
              <a:cxn ang="0">
                <a:pos x="r" y="vc"/>
              </a:cxn>
              <a:cxn ang="cd4">
                <a:pos x="hc" y="b"/>
              </a:cxn>
              <a:cxn ang="cd2">
                <a:pos x="l" y="vc"/>
              </a:cxn>
            </a:cxnLst>
            <a:rect l="l" t="t" r="r" b="b"/>
            <a:pathLst>
              <a:path w="203" h="173">
                <a:moveTo>
                  <a:pt x="f0" y="f3"/>
                </a:moveTo>
                <a:cubicBezTo>
                  <a:pt x="f4" y="f5"/>
                  <a:pt x="f6" y="f2"/>
                  <a:pt x="f7" y="f2"/>
                </a:cubicBezTo>
                <a:cubicBezTo>
                  <a:pt x="f8" y="f2"/>
                  <a:pt x="f9" y="f5"/>
                  <a:pt x="f1" y="f3"/>
                </a:cubicBezTo>
                <a:lnTo>
                  <a:pt x="f7" y="f0"/>
                </a:lnTo>
                <a:lnTo>
                  <a:pt x="f0" y="f3"/>
                </a:lnTo>
                <a:close/>
              </a:path>
            </a:pathLst>
          </a:custGeom>
          <a:noFill/>
          <a:ln>
            <a:noFill/>
            <a:prstDash val="solid"/>
          </a:ln>
        </p:spPr>
        <p:txBody>
          <a:bodyPr vert="horz" wrap="square" lIns="90000" tIns="46800" rIns="90000" bIns="46800" anchor="t" anchorCtr="0" compatLnSpc="0"/>
          <a:lstStyle/>
          <a:p>
            <a:pPr lvl="0" rtl="0" hangingPunct="0">
              <a:buNone/>
              <a:tabLst/>
            </a:pPr>
            <a:endParaRPr lang="fr-FR" sz="2400">
              <a:latin typeface="Times New Roman" pitchFamily="18"/>
              <a:ea typeface="Arial Unicode MS" pitchFamily="2"/>
              <a:cs typeface="Tahoma" pitchFamily="2"/>
            </a:endParaRPr>
          </a:p>
        </p:txBody>
      </p:sp>
      <p:grpSp>
        <p:nvGrpSpPr>
          <p:cNvPr id="33" name="Group 32"/>
          <p:cNvGrpSpPr/>
          <p:nvPr/>
        </p:nvGrpSpPr>
        <p:grpSpPr>
          <a:xfrm>
            <a:off x="2771761" y="1854452"/>
            <a:ext cx="3324239" cy="3343023"/>
            <a:chOff x="324000" y="1125360"/>
            <a:chExt cx="3324239" cy="3343023"/>
          </a:xfrm>
        </p:grpSpPr>
        <p:sp>
          <p:nvSpPr>
            <p:cNvPr id="34" name="Freeform 33"/>
            <p:cNvSpPr/>
            <p:nvPr/>
          </p:nvSpPr>
          <p:spPr>
            <a:xfrm>
              <a:off x="409680" y="2782800"/>
              <a:ext cx="1581119" cy="1333440"/>
            </a:xfrm>
            <a:custGeom>
              <a:avLst/>
              <a:gdLst>
                <a:gd name="f0" fmla="val 0"/>
                <a:gd name="f1" fmla="val 166"/>
                <a:gd name="f2" fmla="val 140"/>
                <a:gd name="f3" fmla="val 54"/>
                <a:gd name="f4" fmla="val 12"/>
                <a:gd name="f5" fmla="val 89"/>
                <a:gd name="f6" fmla="val 34"/>
                <a:gd name="f7" fmla="val 119"/>
                <a:gd name="f8" fmla="val 64"/>
              </a:gdLst>
              <a:ahLst/>
              <a:cxnLst>
                <a:cxn ang="3cd4">
                  <a:pos x="hc" y="t"/>
                </a:cxn>
                <a:cxn ang="0">
                  <a:pos x="r" y="vc"/>
                </a:cxn>
                <a:cxn ang="cd4">
                  <a:pos x="hc" y="b"/>
                </a:cxn>
                <a:cxn ang="cd2">
                  <a:pos x="l" y="vc"/>
                </a:cxn>
              </a:cxnLst>
              <a:rect l="l" t="t" r="r" b="b"/>
              <a:pathLst>
                <a:path w="166" h="140">
                  <a:moveTo>
                    <a:pt x="f0" y="f3"/>
                  </a:moveTo>
                  <a:cubicBezTo>
                    <a:pt x="f4" y="f5"/>
                    <a:pt x="f6" y="f7"/>
                    <a:pt x="f8" y="f2"/>
                  </a:cubicBezTo>
                  <a:lnTo>
                    <a:pt x="f1" y="f0"/>
                  </a:lnTo>
                  <a:lnTo>
                    <a:pt x="f0"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37" name="Freeform 36"/>
            <p:cNvSpPr/>
            <p:nvPr/>
          </p:nvSpPr>
          <p:spPr>
            <a:xfrm>
              <a:off x="324000" y="2258640"/>
              <a:ext cx="1666800" cy="1038240"/>
            </a:xfrm>
            <a:custGeom>
              <a:avLst/>
              <a:gdLst>
                <a:gd name="f0" fmla="val 0"/>
                <a:gd name="f1" fmla="val 175"/>
                <a:gd name="f2" fmla="val 109"/>
                <a:gd name="f3" fmla="val 9"/>
                <a:gd name="f4" fmla="val 3"/>
                <a:gd name="f5" fmla="val 18"/>
                <a:gd name="f6" fmla="val 1"/>
                <a:gd name="f7" fmla="val 36"/>
                <a:gd name="f8" fmla="val 54"/>
                <a:gd name="f9" fmla="val 73"/>
                <a:gd name="f10" fmla="val 91"/>
                <a:gd name="f11" fmla="val 55"/>
              </a:gdLst>
              <a:ahLst/>
              <a:cxnLst>
                <a:cxn ang="3cd4">
                  <a:pos x="hc" y="t"/>
                </a:cxn>
                <a:cxn ang="0">
                  <a:pos x="r" y="vc"/>
                </a:cxn>
                <a:cxn ang="cd4">
                  <a:pos x="hc" y="b"/>
                </a:cxn>
                <a:cxn ang="cd2">
                  <a:pos x="l" y="vc"/>
                </a:cxn>
              </a:cxnLst>
              <a:rect l="l" t="t" r="r" b="b"/>
              <a:pathLst>
                <a:path w="175" h="109">
                  <a:moveTo>
                    <a:pt x="f3" y="f0"/>
                  </a:moveTo>
                  <a:cubicBezTo>
                    <a:pt x="f4" y="f5"/>
                    <a:pt x="f6" y="f7"/>
                    <a:pt x="f6" y="f8"/>
                  </a:cubicBezTo>
                  <a:cubicBezTo>
                    <a:pt x="f0" y="f9"/>
                    <a:pt x="f4" y="f10"/>
                    <a:pt x="f3" y="f2"/>
                  </a:cubicBezTo>
                  <a:lnTo>
                    <a:pt x="f1" y="f11"/>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0" name="Freeform 39"/>
            <p:cNvSpPr/>
            <p:nvPr/>
          </p:nvSpPr>
          <p:spPr>
            <a:xfrm>
              <a:off x="409680" y="1439639"/>
              <a:ext cx="1581119" cy="1343160"/>
            </a:xfrm>
            <a:custGeom>
              <a:avLst/>
              <a:gdLst>
                <a:gd name="f0" fmla="val 0"/>
                <a:gd name="f1" fmla="val 166"/>
                <a:gd name="f2" fmla="val 141"/>
                <a:gd name="f3" fmla="val 64"/>
                <a:gd name="f4" fmla="val 34"/>
                <a:gd name="f5" fmla="val 21"/>
                <a:gd name="f6" fmla="val 12"/>
                <a:gd name="f7" fmla="val 51"/>
                <a:gd name="f8" fmla="val 86"/>
              </a:gdLst>
              <a:ahLst/>
              <a:cxnLst>
                <a:cxn ang="3cd4">
                  <a:pos x="hc" y="t"/>
                </a:cxn>
                <a:cxn ang="0">
                  <a:pos x="r" y="vc"/>
                </a:cxn>
                <a:cxn ang="cd4">
                  <a:pos x="hc" y="b"/>
                </a:cxn>
                <a:cxn ang="cd2">
                  <a:pos x="l" y="vc"/>
                </a:cxn>
              </a:cxnLst>
              <a:rect l="l" t="t" r="r" b="b"/>
              <a:pathLst>
                <a:path w="166" h="141">
                  <a:moveTo>
                    <a:pt x="f3" y="f0"/>
                  </a:moveTo>
                  <a:cubicBezTo>
                    <a:pt x="f4" y="f5"/>
                    <a:pt x="f6" y="f7"/>
                    <a:pt x="f0" y="f8"/>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1" name="Freeform 40"/>
            <p:cNvSpPr/>
            <p:nvPr/>
          </p:nvSpPr>
          <p:spPr>
            <a:xfrm>
              <a:off x="1019159" y="1125360"/>
              <a:ext cx="971640" cy="1657439"/>
            </a:xfrm>
            <a:custGeom>
              <a:avLst/>
              <a:gdLst>
                <a:gd name="f0" fmla="val 0"/>
                <a:gd name="f1" fmla="val 102"/>
                <a:gd name="f2" fmla="val 174"/>
                <a:gd name="f3" fmla="val 101"/>
                <a:gd name="f4" fmla="val 65"/>
                <a:gd name="f5" fmla="val 29"/>
                <a:gd name="f6" fmla="val 11"/>
                <a:gd name="f7" fmla="val 33"/>
              </a:gdLst>
              <a:ahLst/>
              <a:cxnLst>
                <a:cxn ang="3cd4">
                  <a:pos x="hc" y="t"/>
                </a:cxn>
                <a:cxn ang="0">
                  <a:pos x="r" y="vc"/>
                </a:cxn>
                <a:cxn ang="cd4">
                  <a:pos x="hc" y="b"/>
                </a:cxn>
                <a:cxn ang="cd2">
                  <a:pos x="l" y="vc"/>
                </a:cxn>
              </a:cxnLst>
              <a:rect l="l" t="t" r="r" b="b"/>
              <a:pathLst>
                <a:path w="102" h="174">
                  <a:moveTo>
                    <a:pt x="f3" y="f0"/>
                  </a:moveTo>
                  <a:cubicBezTo>
                    <a:pt x="f4" y="f0"/>
                    <a:pt x="f5" y="f6"/>
                    <a:pt x="f0" y="f7"/>
                  </a:cubicBezTo>
                  <a:lnTo>
                    <a:pt x="f1" y="f2"/>
                  </a:lnTo>
                  <a:lnTo>
                    <a:pt x="f3" y="f0"/>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2" name="Freeform 41"/>
            <p:cNvSpPr/>
            <p:nvPr/>
          </p:nvSpPr>
          <p:spPr>
            <a:xfrm>
              <a:off x="1990800" y="1125360"/>
              <a:ext cx="961919" cy="1657439"/>
            </a:xfrm>
            <a:custGeom>
              <a:avLst/>
              <a:gdLst>
                <a:gd name="f0" fmla="val 0"/>
                <a:gd name="f1" fmla="val 101"/>
                <a:gd name="f2" fmla="val 174"/>
                <a:gd name="f3" fmla="val 33"/>
                <a:gd name="f4" fmla="val 72"/>
                <a:gd name="f5" fmla="val 11"/>
                <a:gd name="f6" fmla="val 36"/>
              </a:gdLst>
              <a:ahLst/>
              <a:cxnLst>
                <a:cxn ang="3cd4">
                  <a:pos x="hc" y="t"/>
                </a:cxn>
                <a:cxn ang="0">
                  <a:pos x="r" y="vc"/>
                </a:cxn>
                <a:cxn ang="cd4">
                  <a:pos x="hc" y="b"/>
                </a:cxn>
                <a:cxn ang="cd2">
                  <a:pos x="l" y="vc"/>
                </a:cxn>
              </a:cxnLst>
              <a:rect l="l" t="t" r="r" b="b"/>
              <a:pathLst>
                <a:path w="101" h="174">
                  <a:moveTo>
                    <a:pt x="f1" y="f3"/>
                  </a:moveTo>
                  <a:cubicBezTo>
                    <a:pt x="f4" y="f5"/>
                    <a:pt x="f6" y="f0"/>
                    <a:pt x="f0" y="f0"/>
                  </a:cubicBezTo>
                  <a:lnTo>
                    <a:pt x="f0" y="f2"/>
                  </a:lnTo>
                  <a:lnTo>
                    <a:pt x="f1" y="f3"/>
                  </a:lnTo>
                  <a:close/>
                </a:path>
              </a:pathLst>
            </a:custGeom>
            <a:solidFill>
              <a:srgbClr val="0085B2"/>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3" name="Freeform 42"/>
            <p:cNvSpPr/>
            <p:nvPr/>
          </p:nvSpPr>
          <p:spPr>
            <a:xfrm>
              <a:off x="1990800" y="1439639"/>
              <a:ext cx="1571759" cy="1343160"/>
            </a:xfrm>
            <a:custGeom>
              <a:avLst/>
              <a:gdLst>
                <a:gd name="f0" fmla="val 0"/>
                <a:gd name="f1" fmla="val 165"/>
                <a:gd name="f2" fmla="val 141"/>
                <a:gd name="f3" fmla="val 86"/>
                <a:gd name="f4" fmla="val 153"/>
                <a:gd name="f5" fmla="val 51"/>
                <a:gd name="f6" fmla="val 131"/>
                <a:gd name="f7" fmla="val 21"/>
                <a:gd name="f8" fmla="val 101"/>
              </a:gdLst>
              <a:ahLst/>
              <a:cxnLst>
                <a:cxn ang="3cd4">
                  <a:pos x="hc" y="t"/>
                </a:cxn>
                <a:cxn ang="0">
                  <a:pos x="r" y="vc"/>
                </a:cxn>
                <a:cxn ang="cd4">
                  <a:pos x="hc" y="b"/>
                </a:cxn>
                <a:cxn ang="cd2">
                  <a:pos x="l" y="vc"/>
                </a:cxn>
              </a:cxnLst>
              <a:rect l="l" t="t" r="r" b="b"/>
              <a:pathLst>
                <a:path w="165" h="141">
                  <a:moveTo>
                    <a:pt x="f1" y="f3"/>
                  </a:moveTo>
                  <a:cubicBezTo>
                    <a:pt x="f4" y="f5"/>
                    <a:pt x="f6" y="f7"/>
                    <a:pt x="f8" y="f0"/>
                  </a:cubicBezTo>
                  <a:lnTo>
                    <a:pt x="f0" y="f2"/>
                  </a:lnTo>
                  <a:lnTo>
                    <a:pt x="f1" y="f3"/>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4" name="Freeform 43"/>
            <p:cNvSpPr/>
            <p:nvPr/>
          </p:nvSpPr>
          <p:spPr>
            <a:xfrm>
              <a:off x="1990800" y="2258640"/>
              <a:ext cx="1657439" cy="1038240"/>
            </a:xfrm>
            <a:custGeom>
              <a:avLst/>
              <a:gdLst>
                <a:gd name="f0" fmla="val 0"/>
                <a:gd name="f1" fmla="val 174"/>
                <a:gd name="f2" fmla="val 109"/>
                <a:gd name="f3" fmla="val 165"/>
                <a:gd name="f4" fmla="val 171"/>
                <a:gd name="f5" fmla="val 91"/>
                <a:gd name="f6" fmla="val 73"/>
                <a:gd name="f7" fmla="val 55"/>
                <a:gd name="f8" fmla="val 36"/>
                <a:gd name="f9" fmla="val 18"/>
              </a:gdLst>
              <a:ahLst/>
              <a:cxnLst>
                <a:cxn ang="3cd4">
                  <a:pos x="hc" y="t"/>
                </a:cxn>
                <a:cxn ang="0">
                  <a:pos x="r" y="vc"/>
                </a:cxn>
                <a:cxn ang="cd4">
                  <a:pos x="hc" y="b"/>
                </a:cxn>
                <a:cxn ang="cd2">
                  <a:pos x="l" y="vc"/>
                </a:cxn>
              </a:cxnLst>
              <a:rect l="l" t="t" r="r" b="b"/>
              <a:pathLst>
                <a:path w="174" h="109">
                  <a:moveTo>
                    <a:pt x="f3" y="f2"/>
                  </a:moveTo>
                  <a:cubicBezTo>
                    <a:pt x="f4" y="f5"/>
                    <a:pt x="f1" y="f6"/>
                    <a:pt x="f1" y="f7"/>
                  </a:cubicBezTo>
                  <a:cubicBezTo>
                    <a:pt x="f1" y="f8"/>
                    <a:pt x="f4" y="f9"/>
                    <a:pt x="f3" y="f0"/>
                  </a:cubicBezTo>
                  <a:lnTo>
                    <a:pt x="f0" y="f7"/>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5" name="Freeform 44"/>
            <p:cNvSpPr/>
            <p:nvPr/>
          </p:nvSpPr>
          <p:spPr>
            <a:xfrm>
              <a:off x="1990800" y="2782800"/>
              <a:ext cx="1571759" cy="1333440"/>
            </a:xfrm>
            <a:custGeom>
              <a:avLst/>
              <a:gdLst>
                <a:gd name="f0" fmla="val 0"/>
                <a:gd name="f1" fmla="val 165"/>
                <a:gd name="f2" fmla="val 140"/>
                <a:gd name="f3" fmla="val 101"/>
                <a:gd name="f4" fmla="val 131"/>
                <a:gd name="f5" fmla="val 119"/>
                <a:gd name="f6" fmla="val 153"/>
                <a:gd name="f7" fmla="val 89"/>
                <a:gd name="f8" fmla="val 54"/>
              </a:gdLst>
              <a:ahLst/>
              <a:cxnLst>
                <a:cxn ang="3cd4">
                  <a:pos x="hc" y="t"/>
                </a:cxn>
                <a:cxn ang="0">
                  <a:pos x="r" y="vc"/>
                </a:cxn>
                <a:cxn ang="cd4">
                  <a:pos x="hc" y="b"/>
                </a:cxn>
                <a:cxn ang="cd2">
                  <a:pos x="l" y="vc"/>
                </a:cxn>
              </a:cxnLst>
              <a:rect l="l" t="t" r="r" b="b"/>
              <a:pathLst>
                <a:path w="165" h="140">
                  <a:moveTo>
                    <a:pt x="f3" y="f2"/>
                  </a:moveTo>
                  <a:cubicBezTo>
                    <a:pt x="f4" y="f5"/>
                    <a:pt x="f6" y="f7"/>
                    <a:pt x="f1" y="f8"/>
                  </a:cubicBezTo>
                  <a:lnTo>
                    <a:pt x="f0" y="f0"/>
                  </a:lnTo>
                  <a:lnTo>
                    <a:pt x="f3" y="f2"/>
                  </a:lnTo>
                  <a:close/>
                </a:path>
              </a:pathLst>
            </a:custGeom>
            <a:solidFill>
              <a:srgbClr val="FF9900"/>
            </a:solidFill>
            <a:ln w="3240">
              <a:solidFill>
                <a:srgbClr val="FFFFFF"/>
              </a:solidFill>
              <a:prstDash val="solid"/>
              <a:round/>
            </a:ln>
          </p:spPr>
          <p:txBody>
            <a:bodyPr vert="horz" wrap="square" lIns="91440" tIns="45720" rIns="91440" bIns="45720" anchor="t"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6" name="Freeform 45"/>
            <p:cNvSpPr/>
            <p:nvPr/>
          </p:nvSpPr>
          <p:spPr>
            <a:xfrm>
              <a:off x="1625760" y="2417400"/>
              <a:ext cx="720719" cy="720719"/>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FFFFFF"/>
            </a:solidFill>
            <a:ln w="9360">
              <a:solidFill>
                <a:srgbClr val="FFFFFF"/>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7" name="Freeform 46"/>
            <p:cNvSpPr/>
            <p:nvPr/>
          </p:nvSpPr>
          <p:spPr>
            <a:xfrm>
              <a:off x="1913039" y="2704680"/>
              <a:ext cx="144360" cy="14472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00"/>
            </a:solidFill>
            <a:ln w="9360">
              <a:solidFill>
                <a:srgbClr val="000000"/>
              </a:solidFill>
              <a:prstDash val="solid"/>
              <a:miter/>
            </a:ln>
          </p:spPr>
          <p:txBody>
            <a:bodyPr vert="horz" wrap="none" lIns="90000" tIns="46800" rIns="90000" bIns="46800" anchor="ctr" anchorCtr="0" compatLnSpc="0"/>
            <a:lstStyle/>
            <a:p>
              <a:pPr lvl="0" rtl="0" hangingPunct="0">
                <a:buNone/>
                <a:tabLst/>
              </a:pPr>
              <a:endParaRPr lang="fr-FR" sz="2400">
                <a:latin typeface="Times New Roman" pitchFamily="18"/>
                <a:ea typeface="Arial Unicode MS" pitchFamily="2"/>
                <a:cs typeface="Tahoma" pitchFamily="2"/>
              </a:endParaRPr>
            </a:p>
          </p:txBody>
        </p:sp>
        <p:sp>
          <p:nvSpPr>
            <p:cNvPr id="48" name="Freeform 47"/>
            <p:cNvSpPr/>
            <p:nvPr/>
          </p:nvSpPr>
          <p:spPr>
            <a:xfrm>
              <a:off x="1122845" y="3398759"/>
              <a:ext cx="1725835" cy="72859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3200" b="1" dirty="0" smtClean="0">
                  <a:solidFill>
                    <a:srgbClr val="0085B2"/>
                  </a:solidFill>
                  <a:latin typeface="Arial" pitchFamily="34"/>
                  <a:ea typeface="Arial Unicode MS" pitchFamily="2"/>
                  <a:cs typeface="Tahoma" pitchFamily="2"/>
                </a:rPr>
                <a:t>PI1M</a:t>
              </a:r>
            </a:p>
            <a:p>
              <a:pPr marL="0" marR="0" lvl="0" indent="0" algn="ctr" rtl="0" hangingPunct="0">
                <a:lnSpc>
                  <a:spcPct val="100000"/>
                </a:lnSpc>
                <a:buNone/>
                <a:tabLst/>
              </a:pPr>
              <a:r>
                <a:rPr lang="en-US" sz="1100" b="1" dirty="0" smtClean="0">
                  <a:solidFill>
                    <a:srgbClr val="0085B2"/>
                  </a:solidFill>
                  <a:latin typeface="Arial" pitchFamily="34"/>
                  <a:ea typeface="Arial Unicode MS" pitchFamily="2"/>
                  <a:cs typeface="Tahoma" pitchFamily="2"/>
                </a:rPr>
                <a:t>Content Empowerment</a:t>
              </a:r>
              <a:endParaRPr lang="en-US" sz="1100" b="1" dirty="0">
                <a:solidFill>
                  <a:srgbClr val="0085B2"/>
                </a:solidFill>
                <a:latin typeface="Arial" pitchFamily="34"/>
                <a:ea typeface="Arial Unicode MS" pitchFamily="2"/>
                <a:cs typeface="Tahoma" pitchFamily="2"/>
              </a:endParaRPr>
            </a:p>
          </p:txBody>
        </p:sp>
        <p:sp>
          <p:nvSpPr>
            <p:cNvPr id="49" name="Freeform 48"/>
            <p:cNvSpPr/>
            <p:nvPr/>
          </p:nvSpPr>
          <p:spPr>
            <a:xfrm>
              <a:off x="525170" y="3939839"/>
              <a:ext cx="2923342" cy="5285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400" b="1" dirty="0" smtClean="0">
                  <a:latin typeface="Arial Black" pitchFamily="34"/>
                  <a:ea typeface="Arial Unicode MS" pitchFamily="2"/>
                  <a:cs typeface="Tahoma" pitchFamily="2"/>
                </a:rPr>
                <a:t>Progress Report</a:t>
              </a:r>
              <a:endParaRPr lang="en-US" sz="2400" b="1" dirty="0">
                <a:latin typeface="Arial Black" pitchFamily="34"/>
                <a:ea typeface="Arial Unicode MS" pitchFamily="2"/>
                <a:cs typeface="Tahoma" pitchFamily="2"/>
              </a:endParaRPr>
            </a:p>
          </p:txBody>
        </p:sp>
      </p:grpSp>
      <p:sp>
        <p:nvSpPr>
          <p:cNvPr id="51" name="Straight Connector 50"/>
          <p:cNvSpPr/>
          <p:nvPr/>
        </p:nvSpPr>
        <p:spPr>
          <a:xfrm flipV="1">
            <a:off x="4407265" y="2838424"/>
            <a:ext cx="1008000" cy="720720"/>
          </a:xfrm>
          <a:prstGeom prst="line">
            <a:avLst/>
          </a:prstGeom>
          <a:noFill/>
          <a:ln w="57240">
            <a:solidFill>
              <a:srgbClr val="000000"/>
            </a:solidFill>
            <a:prstDash val="solid"/>
            <a:miter/>
            <a:tailEnd type="arrow"/>
          </a:ln>
        </p:spPr>
        <p:txBody>
          <a:bodyPr vert="horz" wrap="square" lIns="90000" tIns="46800" rIns="90000" bIns="46800" anchor="t" anchorCtr="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pPr>
            <a:endParaRPr lang="fr-FR" sz="1800" b="0" i="0" u="none" strike="noStrike" baseline="0">
              <a:ln>
                <a:noFill/>
              </a:ln>
              <a:solidFill>
                <a:srgbClr val="000000"/>
              </a:solidFill>
              <a:latin typeface="Calibri" pitchFamily="34"/>
              <a:ea typeface="Arial Unicode MS" pitchFamily="2"/>
              <a:cs typeface="Tahoma" pitchFamily="2"/>
            </a:endParaRPr>
          </a:p>
        </p:txBody>
      </p:sp>
      <p:sp>
        <p:nvSpPr>
          <p:cNvPr id="52" name="Freeform 75"/>
          <p:cNvSpPr>
            <a:spLocks/>
          </p:cNvSpPr>
          <p:nvPr/>
        </p:nvSpPr>
        <p:spPr bwMode="auto">
          <a:xfrm>
            <a:off x="535867" y="3227387"/>
            <a:ext cx="1149350" cy="338138"/>
          </a:xfrm>
          <a:custGeom>
            <a:avLst/>
            <a:gdLst>
              <a:gd name="T0" fmla="*/ 2896 w 2896"/>
              <a:gd name="T1" fmla="*/ 420 h 850"/>
              <a:gd name="T2" fmla="*/ 1448 w 2896"/>
              <a:gd name="T3" fmla="*/ 0 h 850"/>
              <a:gd name="T4" fmla="*/ 0 w 2896"/>
              <a:gd name="T5" fmla="*/ 420 h 850"/>
              <a:gd name="T6" fmla="*/ 1448 w 2896"/>
              <a:gd name="T7" fmla="*/ 850 h 850"/>
              <a:gd name="T8" fmla="*/ 2896 w 2896"/>
              <a:gd name="T9" fmla="*/ 420 h 850"/>
            </a:gdLst>
            <a:ahLst/>
            <a:cxnLst>
              <a:cxn ang="0">
                <a:pos x="T0" y="T1"/>
              </a:cxn>
              <a:cxn ang="0">
                <a:pos x="T2" y="T3"/>
              </a:cxn>
              <a:cxn ang="0">
                <a:pos x="T4" y="T5"/>
              </a:cxn>
              <a:cxn ang="0">
                <a:pos x="T6" y="T7"/>
              </a:cxn>
              <a:cxn ang="0">
                <a:pos x="T8" y="T9"/>
              </a:cxn>
            </a:cxnLst>
            <a:rect l="0" t="0" r="r" b="b"/>
            <a:pathLst>
              <a:path w="2896" h="850">
                <a:moveTo>
                  <a:pt x="2896" y="420"/>
                </a:moveTo>
                <a:lnTo>
                  <a:pt x="1448" y="0"/>
                </a:lnTo>
                <a:lnTo>
                  <a:pt x="0" y="420"/>
                </a:lnTo>
                <a:lnTo>
                  <a:pt x="1448" y="850"/>
                </a:lnTo>
                <a:lnTo>
                  <a:pt x="2896" y="420"/>
                </a:lnTo>
                <a:close/>
              </a:path>
            </a:pathLst>
          </a:custGeom>
          <a:solidFill>
            <a:srgbClr val="41B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74"/>
          <p:cNvSpPr>
            <a:spLocks/>
          </p:cNvSpPr>
          <p:nvPr/>
        </p:nvSpPr>
        <p:spPr bwMode="auto">
          <a:xfrm>
            <a:off x="535867" y="2362200"/>
            <a:ext cx="1149350" cy="338138"/>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F9AB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76"/>
          <p:cNvSpPr>
            <a:spLocks/>
          </p:cNvSpPr>
          <p:nvPr/>
        </p:nvSpPr>
        <p:spPr bwMode="auto">
          <a:xfrm>
            <a:off x="535867" y="4114800"/>
            <a:ext cx="1149350" cy="336550"/>
          </a:xfrm>
          <a:custGeom>
            <a:avLst/>
            <a:gdLst>
              <a:gd name="T0" fmla="*/ 2896 w 2896"/>
              <a:gd name="T1" fmla="*/ 420 h 851"/>
              <a:gd name="T2" fmla="*/ 1448 w 2896"/>
              <a:gd name="T3" fmla="*/ 0 h 851"/>
              <a:gd name="T4" fmla="*/ 0 w 2896"/>
              <a:gd name="T5" fmla="*/ 420 h 851"/>
              <a:gd name="T6" fmla="*/ 1448 w 2896"/>
              <a:gd name="T7" fmla="*/ 851 h 851"/>
              <a:gd name="T8" fmla="*/ 2896 w 2896"/>
              <a:gd name="T9" fmla="*/ 420 h 851"/>
            </a:gdLst>
            <a:ahLst/>
            <a:cxnLst>
              <a:cxn ang="0">
                <a:pos x="T0" y="T1"/>
              </a:cxn>
              <a:cxn ang="0">
                <a:pos x="T2" y="T3"/>
              </a:cxn>
              <a:cxn ang="0">
                <a:pos x="T4" y="T5"/>
              </a:cxn>
              <a:cxn ang="0">
                <a:pos x="T6" y="T7"/>
              </a:cxn>
              <a:cxn ang="0">
                <a:pos x="T8" y="T9"/>
              </a:cxn>
            </a:cxnLst>
            <a:rect l="0" t="0" r="r" b="b"/>
            <a:pathLst>
              <a:path w="2896" h="851">
                <a:moveTo>
                  <a:pt x="2896" y="420"/>
                </a:moveTo>
                <a:lnTo>
                  <a:pt x="1448" y="0"/>
                </a:lnTo>
                <a:lnTo>
                  <a:pt x="0" y="420"/>
                </a:lnTo>
                <a:lnTo>
                  <a:pt x="1448" y="851"/>
                </a:lnTo>
                <a:lnTo>
                  <a:pt x="2896" y="420"/>
                </a:lnTo>
                <a:close/>
              </a:path>
            </a:pathLst>
          </a:custGeom>
          <a:solidFill>
            <a:srgbClr val="4F6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8"/>
          <p:cNvSpPr>
            <a:spLocks/>
          </p:cNvSpPr>
          <p:nvPr/>
        </p:nvSpPr>
        <p:spPr bwMode="auto">
          <a:xfrm>
            <a:off x="535867" y="1538287"/>
            <a:ext cx="1149350" cy="336550"/>
          </a:xfrm>
          <a:custGeom>
            <a:avLst/>
            <a:gdLst>
              <a:gd name="T0" fmla="*/ 2896 w 2896"/>
              <a:gd name="T1" fmla="*/ 421 h 850"/>
              <a:gd name="T2" fmla="*/ 1448 w 2896"/>
              <a:gd name="T3" fmla="*/ 0 h 850"/>
              <a:gd name="T4" fmla="*/ 0 w 2896"/>
              <a:gd name="T5" fmla="*/ 421 h 850"/>
              <a:gd name="T6" fmla="*/ 1448 w 2896"/>
              <a:gd name="T7" fmla="*/ 850 h 850"/>
              <a:gd name="T8" fmla="*/ 2896 w 2896"/>
              <a:gd name="T9" fmla="*/ 421 h 850"/>
            </a:gdLst>
            <a:ahLst/>
            <a:cxnLst>
              <a:cxn ang="0">
                <a:pos x="T0" y="T1"/>
              </a:cxn>
              <a:cxn ang="0">
                <a:pos x="T2" y="T3"/>
              </a:cxn>
              <a:cxn ang="0">
                <a:pos x="T4" y="T5"/>
              </a:cxn>
              <a:cxn ang="0">
                <a:pos x="T6" y="T7"/>
              </a:cxn>
              <a:cxn ang="0">
                <a:pos x="T8" y="T9"/>
              </a:cxn>
            </a:cxnLst>
            <a:rect l="0" t="0" r="r" b="b"/>
            <a:pathLst>
              <a:path w="2896" h="850">
                <a:moveTo>
                  <a:pt x="2896" y="421"/>
                </a:moveTo>
                <a:lnTo>
                  <a:pt x="1448" y="0"/>
                </a:lnTo>
                <a:lnTo>
                  <a:pt x="0" y="421"/>
                </a:lnTo>
                <a:lnTo>
                  <a:pt x="1448" y="850"/>
                </a:lnTo>
                <a:lnTo>
                  <a:pt x="2896" y="421"/>
                </a:lnTo>
                <a:close/>
              </a:path>
            </a:pathLst>
          </a:custGeom>
          <a:solidFill>
            <a:srgbClr val="6EB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89"/>
          <p:cNvSpPr>
            <a:spLocks/>
          </p:cNvSpPr>
          <p:nvPr/>
        </p:nvSpPr>
        <p:spPr bwMode="auto">
          <a:xfrm>
            <a:off x="764467" y="1497014"/>
            <a:ext cx="692150" cy="4314865"/>
          </a:xfrm>
          <a:custGeom>
            <a:avLst/>
            <a:gdLst>
              <a:gd name="T0" fmla="*/ 0 w 1748"/>
              <a:gd name="T1" fmla="*/ 260 h 15225"/>
              <a:gd name="T2" fmla="*/ 874 w 1748"/>
              <a:gd name="T3" fmla="*/ 0 h 15225"/>
              <a:gd name="T4" fmla="*/ 1748 w 1748"/>
              <a:gd name="T5" fmla="*/ 260 h 15225"/>
              <a:gd name="T6" fmla="*/ 1748 w 1748"/>
              <a:gd name="T7" fmla="*/ 15225 h 15225"/>
              <a:gd name="T8" fmla="*/ 0 w 1748"/>
              <a:gd name="T9" fmla="*/ 15225 h 15225"/>
              <a:gd name="T10" fmla="*/ 0 w 1748"/>
              <a:gd name="T11" fmla="*/ 260 h 15225"/>
            </a:gdLst>
            <a:ahLst/>
            <a:cxnLst>
              <a:cxn ang="0">
                <a:pos x="T0" y="T1"/>
              </a:cxn>
              <a:cxn ang="0">
                <a:pos x="T2" y="T3"/>
              </a:cxn>
              <a:cxn ang="0">
                <a:pos x="T4" y="T5"/>
              </a:cxn>
              <a:cxn ang="0">
                <a:pos x="T6" y="T7"/>
              </a:cxn>
              <a:cxn ang="0">
                <a:pos x="T8" y="T9"/>
              </a:cxn>
              <a:cxn ang="0">
                <a:pos x="T10" y="T11"/>
              </a:cxn>
            </a:cxnLst>
            <a:rect l="0" t="0" r="r" b="b"/>
            <a:pathLst>
              <a:path w="1748" h="15225">
                <a:moveTo>
                  <a:pt x="0" y="260"/>
                </a:moveTo>
                <a:lnTo>
                  <a:pt x="874" y="0"/>
                </a:lnTo>
                <a:lnTo>
                  <a:pt x="1748" y="260"/>
                </a:lnTo>
                <a:lnTo>
                  <a:pt x="1748" y="15225"/>
                </a:lnTo>
                <a:lnTo>
                  <a:pt x="0" y="15225"/>
                </a:lnTo>
                <a:lnTo>
                  <a:pt x="0" y="260"/>
                </a:lnTo>
                <a:close/>
              </a:path>
            </a:pathLst>
          </a:custGeom>
          <a:solidFill>
            <a:srgbClr val="D2DA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92"/>
          <p:cNvSpPr>
            <a:spLocks/>
          </p:cNvSpPr>
          <p:nvPr/>
        </p:nvSpPr>
        <p:spPr bwMode="auto">
          <a:xfrm>
            <a:off x="764467" y="4049712"/>
            <a:ext cx="346075" cy="439738"/>
          </a:xfrm>
          <a:custGeom>
            <a:avLst/>
            <a:gdLst>
              <a:gd name="T0" fmla="*/ 874 w 874"/>
              <a:gd name="T1" fmla="*/ 1111 h 1111"/>
              <a:gd name="T2" fmla="*/ 0 w 874"/>
              <a:gd name="T3" fmla="*/ 851 h 1111"/>
              <a:gd name="T4" fmla="*/ 0 w 874"/>
              <a:gd name="T5" fmla="*/ 0 h 1111"/>
              <a:gd name="T6" fmla="*/ 874 w 874"/>
              <a:gd name="T7" fmla="*/ 260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1"/>
                </a:lnTo>
                <a:lnTo>
                  <a:pt x="0" y="0"/>
                </a:lnTo>
                <a:lnTo>
                  <a:pt x="874" y="260"/>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93"/>
          <p:cNvSpPr>
            <a:spLocks/>
          </p:cNvSpPr>
          <p:nvPr/>
        </p:nvSpPr>
        <p:spPr bwMode="auto">
          <a:xfrm>
            <a:off x="764467" y="3124200"/>
            <a:ext cx="346075" cy="441325"/>
          </a:xfrm>
          <a:custGeom>
            <a:avLst/>
            <a:gdLst>
              <a:gd name="T0" fmla="*/ 874 w 874"/>
              <a:gd name="T1" fmla="*/ 1111 h 1111"/>
              <a:gd name="T2" fmla="*/ 0 w 874"/>
              <a:gd name="T3" fmla="*/ 852 h 1111"/>
              <a:gd name="T4" fmla="*/ 0 w 874"/>
              <a:gd name="T5" fmla="*/ 0 h 1111"/>
              <a:gd name="T6" fmla="*/ 874 w 874"/>
              <a:gd name="T7" fmla="*/ 261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2"/>
                </a:lnTo>
                <a:lnTo>
                  <a:pt x="0" y="0"/>
                </a:lnTo>
                <a:lnTo>
                  <a:pt x="874" y="261"/>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94"/>
          <p:cNvSpPr>
            <a:spLocks/>
          </p:cNvSpPr>
          <p:nvPr/>
        </p:nvSpPr>
        <p:spPr bwMode="auto">
          <a:xfrm>
            <a:off x="764467" y="2362200"/>
            <a:ext cx="346075" cy="441325"/>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95"/>
          <p:cNvSpPr>
            <a:spLocks/>
          </p:cNvSpPr>
          <p:nvPr/>
        </p:nvSpPr>
        <p:spPr bwMode="auto">
          <a:xfrm>
            <a:off x="644525" y="990600"/>
            <a:ext cx="346075" cy="546100"/>
          </a:xfrm>
          <a:custGeom>
            <a:avLst/>
            <a:gdLst>
              <a:gd name="T0" fmla="*/ 874 w 874"/>
              <a:gd name="T1" fmla="*/ 1377 h 1377"/>
              <a:gd name="T2" fmla="*/ 0 w 874"/>
              <a:gd name="T3" fmla="*/ 1118 h 1377"/>
              <a:gd name="T4" fmla="*/ 0 w 874"/>
              <a:gd name="T5" fmla="*/ 260 h 1377"/>
              <a:gd name="T6" fmla="*/ 874 w 874"/>
              <a:gd name="T7" fmla="*/ 0 h 1377"/>
              <a:gd name="T8" fmla="*/ 874 w 874"/>
              <a:gd name="T9" fmla="*/ 1377 h 1377"/>
            </a:gdLst>
            <a:ahLst/>
            <a:cxnLst>
              <a:cxn ang="0">
                <a:pos x="T0" y="T1"/>
              </a:cxn>
              <a:cxn ang="0">
                <a:pos x="T2" y="T3"/>
              </a:cxn>
              <a:cxn ang="0">
                <a:pos x="T4" y="T5"/>
              </a:cxn>
              <a:cxn ang="0">
                <a:pos x="T6" y="T7"/>
              </a:cxn>
              <a:cxn ang="0">
                <a:pos x="T8" y="T9"/>
              </a:cxn>
            </a:cxnLst>
            <a:rect l="0" t="0" r="r" b="b"/>
            <a:pathLst>
              <a:path w="874" h="1377">
                <a:moveTo>
                  <a:pt x="874" y="1377"/>
                </a:moveTo>
                <a:lnTo>
                  <a:pt x="0" y="1118"/>
                </a:lnTo>
                <a:lnTo>
                  <a:pt x="0" y="260"/>
                </a:lnTo>
                <a:lnTo>
                  <a:pt x="874" y="0"/>
                </a:lnTo>
                <a:lnTo>
                  <a:pt x="874" y="1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8"/>
          <p:cNvSpPr>
            <a:spLocks/>
          </p:cNvSpPr>
          <p:nvPr/>
        </p:nvSpPr>
        <p:spPr bwMode="auto">
          <a:xfrm>
            <a:off x="535867" y="1638300"/>
            <a:ext cx="228600" cy="134938"/>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87"/>
          <p:cNvSpPr>
            <a:spLocks/>
          </p:cNvSpPr>
          <p:nvPr/>
        </p:nvSpPr>
        <p:spPr bwMode="auto">
          <a:xfrm>
            <a:off x="1456617" y="1638300"/>
            <a:ext cx="228600" cy="134938"/>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348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79"/>
          <p:cNvSpPr>
            <a:spLocks/>
          </p:cNvSpPr>
          <p:nvPr/>
        </p:nvSpPr>
        <p:spPr bwMode="auto">
          <a:xfrm>
            <a:off x="1456617" y="2463800"/>
            <a:ext cx="228600" cy="133350"/>
          </a:xfrm>
          <a:custGeom>
            <a:avLst/>
            <a:gdLst>
              <a:gd name="T0" fmla="*/ 0 w 574"/>
              <a:gd name="T1" fmla="*/ 337 h 337"/>
              <a:gd name="T2" fmla="*/ 0 w 574"/>
              <a:gd name="T3" fmla="*/ 0 h 337"/>
              <a:gd name="T4" fmla="*/ 574 w 574"/>
              <a:gd name="T5" fmla="*/ 167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7"/>
                </a:lnTo>
                <a:lnTo>
                  <a:pt x="0"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0"/>
          <p:cNvSpPr>
            <a:spLocks/>
          </p:cNvSpPr>
          <p:nvPr/>
        </p:nvSpPr>
        <p:spPr bwMode="auto">
          <a:xfrm>
            <a:off x="535867" y="2463800"/>
            <a:ext cx="228600" cy="133350"/>
          </a:xfrm>
          <a:custGeom>
            <a:avLst/>
            <a:gdLst>
              <a:gd name="T0" fmla="*/ 574 w 574"/>
              <a:gd name="T1" fmla="*/ 337 h 337"/>
              <a:gd name="T2" fmla="*/ 0 w 574"/>
              <a:gd name="T3" fmla="*/ 167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7"/>
                </a:lnTo>
                <a:lnTo>
                  <a:pt x="574" y="0"/>
                </a:lnTo>
                <a:lnTo>
                  <a:pt x="574" y="337"/>
                </a:lnTo>
                <a:close/>
              </a:path>
            </a:pathLst>
          </a:custGeom>
          <a:solidFill>
            <a:srgbClr val="8E6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81"/>
          <p:cNvSpPr>
            <a:spLocks/>
          </p:cNvSpPr>
          <p:nvPr/>
        </p:nvSpPr>
        <p:spPr bwMode="auto">
          <a:xfrm>
            <a:off x="1456617" y="3328987"/>
            <a:ext cx="228600" cy="133350"/>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9E3235"/>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2"/>
          <p:cNvSpPr>
            <a:spLocks/>
          </p:cNvSpPr>
          <p:nvPr/>
        </p:nvSpPr>
        <p:spPr bwMode="auto">
          <a:xfrm>
            <a:off x="535867" y="3328987"/>
            <a:ext cx="228600" cy="133350"/>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9E3235"/>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4"/>
          <p:cNvSpPr>
            <a:spLocks/>
          </p:cNvSpPr>
          <p:nvPr/>
        </p:nvSpPr>
        <p:spPr bwMode="auto">
          <a:xfrm>
            <a:off x="535867" y="3394075"/>
            <a:ext cx="1149350" cy="939800"/>
          </a:xfrm>
          <a:custGeom>
            <a:avLst/>
            <a:gdLst>
              <a:gd name="T0" fmla="*/ 0 w 2896"/>
              <a:gd name="T1" fmla="*/ 1935 h 2365"/>
              <a:gd name="T2" fmla="*/ 1448 w 2896"/>
              <a:gd name="T3" fmla="*/ 2365 h 2365"/>
              <a:gd name="T4" fmla="*/ 2896 w 2896"/>
              <a:gd name="T5" fmla="*/ 1935 h 2365"/>
              <a:gd name="T6" fmla="*/ 2896 w 2896"/>
              <a:gd name="T7" fmla="*/ 0 h 2365"/>
              <a:gd name="T8" fmla="*/ 1448 w 2896"/>
              <a:gd name="T9" fmla="*/ 430 h 2365"/>
              <a:gd name="T10" fmla="*/ 0 w 2896"/>
              <a:gd name="T11" fmla="*/ 0 h 2365"/>
              <a:gd name="T12" fmla="*/ 0 w 2896"/>
              <a:gd name="T13" fmla="*/ 1935 h 2365"/>
            </a:gdLst>
            <a:ahLst/>
            <a:cxnLst>
              <a:cxn ang="0">
                <a:pos x="T0" y="T1"/>
              </a:cxn>
              <a:cxn ang="0">
                <a:pos x="T2" y="T3"/>
              </a:cxn>
              <a:cxn ang="0">
                <a:pos x="T4" y="T5"/>
              </a:cxn>
              <a:cxn ang="0">
                <a:pos x="T6" y="T7"/>
              </a:cxn>
              <a:cxn ang="0">
                <a:pos x="T8" y="T9"/>
              </a:cxn>
              <a:cxn ang="0">
                <a:pos x="T10" y="T11"/>
              </a:cxn>
              <a:cxn ang="0">
                <a:pos x="T12" y="T13"/>
              </a:cxn>
            </a:cxnLst>
            <a:rect l="0" t="0" r="r" b="b"/>
            <a:pathLst>
              <a:path w="2896" h="2365">
                <a:moveTo>
                  <a:pt x="0" y="1935"/>
                </a:moveTo>
                <a:lnTo>
                  <a:pt x="1448" y="2365"/>
                </a:lnTo>
                <a:lnTo>
                  <a:pt x="2896" y="1935"/>
                </a:lnTo>
                <a:lnTo>
                  <a:pt x="2896" y="0"/>
                </a:lnTo>
                <a:lnTo>
                  <a:pt x="1448" y="430"/>
                </a:lnTo>
                <a:lnTo>
                  <a:pt x="0" y="0"/>
                </a:lnTo>
                <a:lnTo>
                  <a:pt x="0" y="1935"/>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5"/>
          <p:cNvSpPr>
            <a:spLocks/>
          </p:cNvSpPr>
          <p:nvPr/>
        </p:nvSpPr>
        <p:spPr bwMode="auto">
          <a:xfrm>
            <a:off x="535867" y="3394075"/>
            <a:ext cx="574675" cy="939800"/>
          </a:xfrm>
          <a:custGeom>
            <a:avLst/>
            <a:gdLst>
              <a:gd name="T0" fmla="*/ 1448 w 1448"/>
              <a:gd name="T1" fmla="*/ 2365 h 2365"/>
              <a:gd name="T2" fmla="*/ 1448 w 1448"/>
              <a:gd name="T3" fmla="*/ 2365 h 2365"/>
              <a:gd name="T4" fmla="*/ 574 w 1448"/>
              <a:gd name="T5" fmla="*/ 2105 h 2365"/>
              <a:gd name="T6" fmla="*/ 0 w 1448"/>
              <a:gd name="T7" fmla="*/ 1935 h 2365"/>
              <a:gd name="T8" fmla="*/ 0 w 1448"/>
              <a:gd name="T9" fmla="*/ 0 h 2365"/>
              <a:gd name="T10" fmla="*/ 1448 w 1448"/>
              <a:gd name="T11" fmla="*/ 430 h 2365"/>
              <a:gd name="T12" fmla="*/ 1448 w 1448"/>
              <a:gd name="T13" fmla="*/ 2365 h 2365"/>
            </a:gdLst>
            <a:ahLst/>
            <a:cxnLst>
              <a:cxn ang="0">
                <a:pos x="T0" y="T1"/>
              </a:cxn>
              <a:cxn ang="0">
                <a:pos x="T2" y="T3"/>
              </a:cxn>
              <a:cxn ang="0">
                <a:pos x="T4" y="T5"/>
              </a:cxn>
              <a:cxn ang="0">
                <a:pos x="T6" y="T7"/>
              </a:cxn>
              <a:cxn ang="0">
                <a:pos x="T8" y="T9"/>
              </a:cxn>
              <a:cxn ang="0">
                <a:pos x="T10" y="T11"/>
              </a:cxn>
              <a:cxn ang="0">
                <a:pos x="T12" y="T13"/>
              </a:cxn>
            </a:cxnLst>
            <a:rect l="0" t="0" r="r" b="b"/>
            <a:pathLst>
              <a:path w="1448" h="2365">
                <a:moveTo>
                  <a:pt x="1448" y="2365"/>
                </a:moveTo>
                <a:lnTo>
                  <a:pt x="1448" y="2365"/>
                </a:lnTo>
                <a:lnTo>
                  <a:pt x="574" y="2105"/>
                </a:lnTo>
                <a:lnTo>
                  <a:pt x="0" y="1935"/>
                </a:lnTo>
                <a:lnTo>
                  <a:pt x="0" y="0"/>
                </a:lnTo>
                <a:lnTo>
                  <a:pt x="1448" y="430"/>
                </a:lnTo>
                <a:lnTo>
                  <a:pt x="1448" y="2365"/>
                </a:lnTo>
                <a:close/>
              </a:path>
            </a:pathLst>
          </a:custGeom>
          <a:solidFill>
            <a:srgbClr val="92D050"/>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TextBox 99"/>
          <p:cNvSpPr txBox="1"/>
          <p:nvPr/>
        </p:nvSpPr>
        <p:spPr>
          <a:xfrm>
            <a:off x="457200" y="3541617"/>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03</a:t>
            </a:r>
          </a:p>
        </p:txBody>
      </p:sp>
      <p:sp>
        <p:nvSpPr>
          <p:cNvPr id="101" name="Freeform 83"/>
          <p:cNvSpPr>
            <a:spLocks/>
          </p:cNvSpPr>
          <p:nvPr/>
        </p:nvSpPr>
        <p:spPr bwMode="auto">
          <a:xfrm>
            <a:off x="1456617" y="4214812"/>
            <a:ext cx="228600" cy="134938"/>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84"/>
          <p:cNvSpPr>
            <a:spLocks/>
          </p:cNvSpPr>
          <p:nvPr/>
        </p:nvSpPr>
        <p:spPr bwMode="auto">
          <a:xfrm>
            <a:off x="535867" y="4214812"/>
            <a:ext cx="228600" cy="134938"/>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8"/>
          <p:cNvSpPr>
            <a:spLocks/>
          </p:cNvSpPr>
          <p:nvPr/>
        </p:nvSpPr>
        <p:spPr bwMode="auto">
          <a:xfrm>
            <a:off x="533400" y="4259262"/>
            <a:ext cx="1149350" cy="938213"/>
          </a:xfrm>
          <a:custGeom>
            <a:avLst/>
            <a:gdLst>
              <a:gd name="T0" fmla="*/ 0 w 2896"/>
              <a:gd name="T1" fmla="*/ 1935 h 2364"/>
              <a:gd name="T2" fmla="*/ 1448 w 2896"/>
              <a:gd name="T3" fmla="*/ 2364 h 2364"/>
              <a:gd name="T4" fmla="*/ 2896 w 2896"/>
              <a:gd name="T5" fmla="*/ 1935 h 2364"/>
              <a:gd name="T6" fmla="*/ 2896 w 2896"/>
              <a:gd name="T7" fmla="*/ 0 h 2364"/>
              <a:gd name="T8" fmla="*/ 1448 w 2896"/>
              <a:gd name="T9" fmla="*/ 431 h 2364"/>
              <a:gd name="T10" fmla="*/ 0 w 2896"/>
              <a:gd name="T11" fmla="*/ 0 h 2364"/>
              <a:gd name="T12" fmla="*/ 0 w 2896"/>
              <a:gd name="T13" fmla="*/ 1935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5"/>
                </a:moveTo>
                <a:lnTo>
                  <a:pt x="1448" y="2364"/>
                </a:lnTo>
                <a:lnTo>
                  <a:pt x="2896" y="1935"/>
                </a:lnTo>
                <a:lnTo>
                  <a:pt x="2896" y="0"/>
                </a:lnTo>
                <a:lnTo>
                  <a:pt x="1448" y="431"/>
                </a:lnTo>
                <a:lnTo>
                  <a:pt x="0" y="0"/>
                </a:lnTo>
                <a:lnTo>
                  <a:pt x="0" y="1935"/>
                </a:lnTo>
                <a:close/>
              </a:path>
            </a:pathLst>
          </a:custGeom>
          <a:solidFill>
            <a:schemeClr val="tx2">
              <a:lumMod val="60000"/>
              <a:lumOff val="40000"/>
            </a:schemeClr>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4" name="Freeform 109"/>
          <p:cNvSpPr>
            <a:spLocks/>
          </p:cNvSpPr>
          <p:nvPr/>
        </p:nvSpPr>
        <p:spPr bwMode="auto">
          <a:xfrm>
            <a:off x="533400" y="4259262"/>
            <a:ext cx="574675" cy="938213"/>
          </a:xfrm>
          <a:custGeom>
            <a:avLst/>
            <a:gdLst>
              <a:gd name="T0" fmla="*/ 1448 w 1448"/>
              <a:gd name="T1" fmla="*/ 2364 h 2364"/>
              <a:gd name="T2" fmla="*/ 1448 w 1448"/>
              <a:gd name="T3" fmla="*/ 2364 h 2364"/>
              <a:gd name="T4" fmla="*/ 574 w 1448"/>
              <a:gd name="T5" fmla="*/ 2105 h 2364"/>
              <a:gd name="T6" fmla="*/ 0 w 1448"/>
              <a:gd name="T7" fmla="*/ 1935 h 2364"/>
              <a:gd name="T8" fmla="*/ 0 w 1448"/>
              <a:gd name="T9" fmla="*/ 0 h 2364"/>
              <a:gd name="T10" fmla="*/ 1448 w 1448"/>
              <a:gd name="T11" fmla="*/ 431 h 2364"/>
              <a:gd name="T12" fmla="*/ 1448 w 1448"/>
              <a:gd name="T13" fmla="*/ 2364 h 2364"/>
            </a:gdLst>
            <a:ahLst/>
            <a:cxnLst>
              <a:cxn ang="0">
                <a:pos x="T0" y="T1"/>
              </a:cxn>
              <a:cxn ang="0">
                <a:pos x="T2" y="T3"/>
              </a:cxn>
              <a:cxn ang="0">
                <a:pos x="T4" y="T5"/>
              </a:cxn>
              <a:cxn ang="0">
                <a:pos x="T6" y="T7"/>
              </a:cxn>
              <a:cxn ang="0">
                <a:pos x="T8" y="T9"/>
              </a:cxn>
              <a:cxn ang="0">
                <a:pos x="T10" y="T11"/>
              </a:cxn>
              <a:cxn ang="0">
                <a:pos x="T12" y="T13"/>
              </a:cxn>
            </a:cxnLst>
            <a:rect l="0" t="0" r="r" b="b"/>
            <a:pathLst>
              <a:path w="1448" h="2364">
                <a:moveTo>
                  <a:pt x="1448" y="2364"/>
                </a:moveTo>
                <a:lnTo>
                  <a:pt x="1448" y="2364"/>
                </a:lnTo>
                <a:lnTo>
                  <a:pt x="574" y="2105"/>
                </a:lnTo>
                <a:lnTo>
                  <a:pt x="0" y="1935"/>
                </a:lnTo>
                <a:lnTo>
                  <a:pt x="0" y="0"/>
                </a:lnTo>
                <a:lnTo>
                  <a:pt x="1448" y="431"/>
                </a:lnTo>
                <a:lnTo>
                  <a:pt x="1448" y="2364"/>
                </a:lnTo>
                <a:close/>
              </a:path>
            </a:pathLst>
          </a:custGeom>
          <a:solidFill>
            <a:srgbClr val="00B0F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105" name="TextBox 104"/>
          <p:cNvSpPr txBox="1"/>
          <p:nvPr/>
        </p:nvSpPr>
        <p:spPr>
          <a:xfrm>
            <a:off x="533400" y="4451350"/>
            <a:ext cx="595036" cy="646331"/>
          </a:xfrm>
          <a:prstGeom prst="rect">
            <a:avLst/>
          </a:prstGeom>
        </p:spPr>
        <p:txBody>
          <a:bodyPr wrap="square" lIns="0" rIns="0"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04</a:t>
            </a:r>
          </a:p>
        </p:txBody>
      </p:sp>
      <p:sp>
        <p:nvSpPr>
          <p:cNvPr id="111" name="Freeform 94"/>
          <p:cNvSpPr>
            <a:spLocks/>
          </p:cNvSpPr>
          <p:nvPr/>
        </p:nvSpPr>
        <p:spPr bwMode="auto">
          <a:xfrm>
            <a:off x="770817" y="1638300"/>
            <a:ext cx="346075" cy="234208"/>
          </a:xfrm>
          <a:custGeom>
            <a:avLst/>
            <a:gdLst>
              <a:gd name="T0" fmla="*/ 874 w 874"/>
              <a:gd name="T1" fmla="*/ 1110 h 1110"/>
              <a:gd name="T2" fmla="*/ 0 w 874"/>
              <a:gd name="T3" fmla="*/ 851 h 1110"/>
              <a:gd name="T4" fmla="*/ 0 w 874"/>
              <a:gd name="T5" fmla="*/ 0 h 1110"/>
              <a:gd name="T6" fmla="*/ 874 w 874"/>
              <a:gd name="T7" fmla="*/ 260 h 1110"/>
              <a:gd name="T8" fmla="*/ 874 w 874"/>
              <a:gd name="T9" fmla="*/ 1110 h 1110"/>
            </a:gdLst>
            <a:ahLst/>
            <a:cxnLst>
              <a:cxn ang="0">
                <a:pos x="T0" y="T1"/>
              </a:cxn>
              <a:cxn ang="0">
                <a:pos x="T2" y="T3"/>
              </a:cxn>
              <a:cxn ang="0">
                <a:pos x="T4" y="T5"/>
              </a:cxn>
              <a:cxn ang="0">
                <a:pos x="T6" y="T7"/>
              </a:cxn>
              <a:cxn ang="0">
                <a:pos x="T8" y="T9"/>
              </a:cxn>
            </a:cxnLst>
            <a:rect l="0" t="0" r="r" b="b"/>
            <a:pathLst>
              <a:path w="874" h="1110">
                <a:moveTo>
                  <a:pt x="874" y="1110"/>
                </a:moveTo>
                <a:lnTo>
                  <a:pt x="0" y="851"/>
                </a:lnTo>
                <a:lnTo>
                  <a:pt x="0" y="0"/>
                </a:lnTo>
                <a:lnTo>
                  <a:pt x="874" y="260"/>
                </a:lnTo>
                <a:lnTo>
                  <a:pt x="874" y="1110"/>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 name="Freeform 150"/>
          <p:cNvSpPr/>
          <p:nvPr/>
        </p:nvSpPr>
        <p:spPr>
          <a:xfrm>
            <a:off x="344830" y="1134533"/>
            <a:ext cx="1564059" cy="38946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algn="ctr" rtl="0" hangingPunct="0">
              <a:lnSpc>
                <a:spcPct val="100000"/>
              </a:lnSpc>
              <a:buNone/>
              <a:tabLst/>
            </a:pPr>
            <a:r>
              <a:rPr lang="en-US" sz="2000" b="1" dirty="0" smtClean="0">
                <a:latin typeface="Arial" pitchFamily="34"/>
                <a:ea typeface="Arial Unicode MS" pitchFamily="2"/>
                <a:cs typeface="Tahoma" pitchFamily="2"/>
              </a:rPr>
              <a:t>PI1M ZONE</a:t>
            </a:r>
            <a:endParaRPr lang="en-US" sz="2000" b="1" dirty="0">
              <a:latin typeface="Arial" pitchFamily="34"/>
              <a:ea typeface="Arial Unicode MS" pitchFamily="2"/>
              <a:cs typeface="Tahoma" pitchFamily="2"/>
            </a:endParaRPr>
          </a:p>
        </p:txBody>
      </p:sp>
      <p:sp>
        <p:nvSpPr>
          <p:cNvPr id="152" name="Down Arrow 151"/>
          <p:cNvSpPr/>
          <p:nvPr/>
        </p:nvSpPr>
        <p:spPr>
          <a:xfrm rot="16200000">
            <a:off x="2075688" y="2179955"/>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53" name="Down Arrow 152"/>
          <p:cNvSpPr/>
          <p:nvPr/>
        </p:nvSpPr>
        <p:spPr>
          <a:xfrm rot="16200000">
            <a:off x="2075688" y="3780155"/>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54" name="Picture 9" descr="C:\Users\User\Downloads\logo f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0792" y="5184525"/>
            <a:ext cx="838200" cy="3912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 name="Shape 109"/>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7850" y="5285383"/>
            <a:ext cx="876150" cy="18955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0494" y="2168731"/>
            <a:ext cx="1538706" cy="73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6632" y="2895600"/>
            <a:ext cx="888619" cy="71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8088" y="3657600"/>
            <a:ext cx="976312" cy="100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9" name="Down Arrow 158"/>
          <p:cNvSpPr/>
          <p:nvPr/>
        </p:nvSpPr>
        <p:spPr>
          <a:xfrm rot="16200000">
            <a:off x="6342888" y="2207388"/>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60" name="Down Arrow 159"/>
          <p:cNvSpPr/>
          <p:nvPr/>
        </p:nvSpPr>
        <p:spPr>
          <a:xfrm rot="16200000">
            <a:off x="6342888" y="3807588"/>
            <a:ext cx="484632" cy="978408"/>
          </a:xfrm>
          <a:prstGeom prst="downArrow">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 name="Rectangle 1"/>
          <p:cNvSpPr/>
          <p:nvPr/>
        </p:nvSpPr>
        <p:spPr>
          <a:xfrm>
            <a:off x="1828800" y="5572780"/>
            <a:ext cx="5486364" cy="523220"/>
          </a:xfrm>
          <a:prstGeom prst="rect">
            <a:avLst/>
          </a:prstGeom>
        </p:spPr>
        <p:txBody>
          <a:bodyPr wrap="square">
            <a:spAutoFit/>
          </a:bodyPr>
          <a:lstStyle/>
          <a:p>
            <a:pPr algn="ctr"/>
            <a:r>
              <a:rPr lang="en-US" sz="1400" dirty="0"/>
              <a:t>Reporting consist of </a:t>
            </a:r>
            <a:r>
              <a:rPr lang="en-US" sz="1400" dirty="0" smtClean="0"/>
              <a:t>Weekly, Monthly, Quarterly &amp; Yearly </a:t>
            </a:r>
          </a:p>
          <a:p>
            <a:pPr algn="ctr"/>
            <a:r>
              <a:rPr lang="en-US" sz="1400" dirty="0" smtClean="0"/>
              <a:t>(Attendance,  Activities, Training, Exam, Certification &amp; Other’s Report )</a:t>
            </a:r>
            <a:endParaRPr lang="en-MY" sz="1400" dirty="0"/>
          </a:p>
        </p:txBody>
      </p:sp>
      <p:sp>
        <p:nvSpPr>
          <p:cNvPr id="3" name="TextBox 2"/>
          <p:cNvSpPr txBox="1"/>
          <p:nvPr/>
        </p:nvSpPr>
        <p:spPr>
          <a:xfrm>
            <a:off x="7396868" y="4704912"/>
            <a:ext cx="1594732" cy="523220"/>
          </a:xfrm>
          <a:prstGeom prst="rect">
            <a:avLst/>
          </a:prstGeom>
          <a:noFill/>
        </p:spPr>
        <p:txBody>
          <a:bodyPr wrap="none" rtlCol="0">
            <a:spAutoFit/>
          </a:bodyPr>
          <a:lstStyle/>
          <a:p>
            <a:pPr algn="just"/>
            <a:r>
              <a:rPr lang="en-US" sz="1400" dirty="0" smtClean="0"/>
              <a:t>Telco’s &amp;</a:t>
            </a:r>
            <a:r>
              <a:rPr lang="en-MY" sz="1400" dirty="0" smtClean="0"/>
              <a:t> Telco’s </a:t>
            </a:r>
          </a:p>
          <a:p>
            <a:pPr algn="just"/>
            <a:r>
              <a:rPr lang="en-MY" sz="1400" dirty="0" smtClean="0"/>
              <a:t>Technology Partner</a:t>
            </a:r>
            <a:endParaRPr lang="en-US" sz="1400" dirty="0" smtClean="0"/>
          </a:p>
        </p:txBody>
      </p:sp>
      <p:sp>
        <p:nvSpPr>
          <p:cNvPr id="161" name="Freeform 76"/>
          <p:cNvSpPr>
            <a:spLocks/>
          </p:cNvSpPr>
          <p:nvPr/>
        </p:nvSpPr>
        <p:spPr bwMode="auto">
          <a:xfrm>
            <a:off x="543284" y="5835650"/>
            <a:ext cx="1149350" cy="336550"/>
          </a:xfrm>
          <a:custGeom>
            <a:avLst/>
            <a:gdLst>
              <a:gd name="T0" fmla="*/ 2896 w 2896"/>
              <a:gd name="T1" fmla="*/ 420 h 851"/>
              <a:gd name="T2" fmla="*/ 1448 w 2896"/>
              <a:gd name="T3" fmla="*/ 0 h 851"/>
              <a:gd name="T4" fmla="*/ 0 w 2896"/>
              <a:gd name="T5" fmla="*/ 420 h 851"/>
              <a:gd name="T6" fmla="*/ 1448 w 2896"/>
              <a:gd name="T7" fmla="*/ 851 h 851"/>
              <a:gd name="T8" fmla="*/ 2896 w 2896"/>
              <a:gd name="T9" fmla="*/ 420 h 851"/>
            </a:gdLst>
            <a:ahLst/>
            <a:cxnLst>
              <a:cxn ang="0">
                <a:pos x="T0" y="T1"/>
              </a:cxn>
              <a:cxn ang="0">
                <a:pos x="T2" y="T3"/>
              </a:cxn>
              <a:cxn ang="0">
                <a:pos x="T4" y="T5"/>
              </a:cxn>
              <a:cxn ang="0">
                <a:pos x="T6" y="T7"/>
              </a:cxn>
              <a:cxn ang="0">
                <a:pos x="T8" y="T9"/>
              </a:cxn>
            </a:cxnLst>
            <a:rect l="0" t="0" r="r" b="b"/>
            <a:pathLst>
              <a:path w="2896" h="851">
                <a:moveTo>
                  <a:pt x="2896" y="420"/>
                </a:moveTo>
                <a:lnTo>
                  <a:pt x="1448" y="0"/>
                </a:lnTo>
                <a:lnTo>
                  <a:pt x="0" y="420"/>
                </a:lnTo>
                <a:lnTo>
                  <a:pt x="1448" y="851"/>
                </a:lnTo>
                <a:lnTo>
                  <a:pt x="2896" y="420"/>
                </a:lnTo>
                <a:close/>
              </a:path>
            </a:pathLst>
          </a:custGeom>
          <a:solidFill>
            <a:srgbClr val="4F6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92"/>
          <p:cNvSpPr>
            <a:spLocks/>
          </p:cNvSpPr>
          <p:nvPr/>
        </p:nvSpPr>
        <p:spPr bwMode="auto">
          <a:xfrm>
            <a:off x="782361" y="5131722"/>
            <a:ext cx="346075" cy="439738"/>
          </a:xfrm>
          <a:custGeom>
            <a:avLst/>
            <a:gdLst>
              <a:gd name="T0" fmla="*/ 874 w 874"/>
              <a:gd name="T1" fmla="*/ 1111 h 1111"/>
              <a:gd name="T2" fmla="*/ 0 w 874"/>
              <a:gd name="T3" fmla="*/ 851 h 1111"/>
              <a:gd name="T4" fmla="*/ 0 w 874"/>
              <a:gd name="T5" fmla="*/ 0 h 1111"/>
              <a:gd name="T6" fmla="*/ 874 w 874"/>
              <a:gd name="T7" fmla="*/ 260 h 1111"/>
              <a:gd name="T8" fmla="*/ 874 w 874"/>
              <a:gd name="T9" fmla="*/ 1111 h 1111"/>
            </a:gdLst>
            <a:ahLst/>
            <a:cxnLst>
              <a:cxn ang="0">
                <a:pos x="T0" y="T1"/>
              </a:cxn>
              <a:cxn ang="0">
                <a:pos x="T2" y="T3"/>
              </a:cxn>
              <a:cxn ang="0">
                <a:pos x="T4" y="T5"/>
              </a:cxn>
              <a:cxn ang="0">
                <a:pos x="T6" y="T7"/>
              </a:cxn>
              <a:cxn ang="0">
                <a:pos x="T8" y="T9"/>
              </a:cxn>
            </a:cxnLst>
            <a:rect l="0" t="0" r="r" b="b"/>
            <a:pathLst>
              <a:path w="874" h="1111">
                <a:moveTo>
                  <a:pt x="874" y="1111"/>
                </a:moveTo>
                <a:lnTo>
                  <a:pt x="0" y="851"/>
                </a:lnTo>
                <a:lnTo>
                  <a:pt x="0" y="0"/>
                </a:lnTo>
                <a:lnTo>
                  <a:pt x="874" y="260"/>
                </a:lnTo>
                <a:lnTo>
                  <a:pt x="874" y="1111"/>
                </a:lnTo>
                <a:close/>
              </a:path>
            </a:pathLst>
          </a:custGeom>
          <a:solidFill>
            <a:srgbClr val="DFE6E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83"/>
          <p:cNvSpPr>
            <a:spLocks/>
          </p:cNvSpPr>
          <p:nvPr/>
        </p:nvSpPr>
        <p:spPr bwMode="auto">
          <a:xfrm>
            <a:off x="1467094" y="5108533"/>
            <a:ext cx="228600" cy="134938"/>
          </a:xfrm>
          <a:custGeom>
            <a:avLst/>
            <a:gdLst>
              <a:gd name="T0" fmla="*/ 0 w 574"/>
              <a:gd name="T1" fmla="*/ 337 h 337"/>
              <a:gd name="T2" fmla="*/ 0 w 574"/>
              <a:gd name="T3" fmla="*/ 0 h 337"/>
              <a:gd name="T4" fmla="*/ 574 w 574"/>
              <a:gd name="T5" fmla="*/ 166 h 337"/>
              <a:gd name="T6" fmla="*/ 0 w 574"/>
              <a:gd name="T7" fmla="*/ 337 h 337"/>
            </a:gdLst>
            <a:ahLst/>
            <a:cxnLst>
              <a:cxn ang="0">
                <a:pos x="T0" y="T1"/>
              </a:cxn>
              <a:cxn ang="0">
                <a:pos x="T2" y="T3"/>
              </a:cxn>
              <a:cxn ang="0">
                <a:pos x="T4" y="T5"/>
              </a:cxn>
              <a:cxn ang="0">
                <a:pos x="T6" y="T7"/>
              </a:cxn>
            </a:cxnLst>
            <a:rect l="0" t="0" r="r" b="b"/>
            <a:pathLst>
              <a:path w="574" h="337">
                <a:moveTo>
                  <a:pt x="0" y="337"/>
                </a:moveTo>
                <a:lnTo>
                  <a:pt x="0" y="0"/>
                </a:lnTo>
                <a:lnTo>
                  <a:pt x="574" y="166"/>
                </a:lnTo>
                <a:lnTo>
                  <a:pt x="0"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84"/>
          <p:cNvSpPr>
            <a:spLocks/>
          </p:cNvSpPr>
          <p:nvPr/>
        </p:nvSpPr>
        <p:spPr bwMode="auto">
          <a:xfrm>
            <a:off x="546344" y="5108533"/>
            <a:ext cx="228600" cy="134938"/>
          </a:xfrm>
          <a:custGeom>
            <a:avLst/>
            <a:gdLst>
              <a:gd name="T0" fmla="*/ 574 w 574"/>
              <a:gd name="T1" fmla="*/ 337 h 337"/>
              <a:gd name="T2" fmla="*/ 0 w 574"/>
              <a:gd name="T3" fmla="*/ 166 h 337"/>
              <a:gd name="T4" fmla="*/ 574 w 574"/>
              <a:gd name="T5" fmla="*/ 0 h 337"/>
              <a:gd name="T6" fmla="*/ 574 w 574"/>
              <a:gd name="T7" fmla="*/ 337 h 337"/>
            </a:gdLst>
            <a:ahLst/>
            <a:cxnLst>
              <a:cxn ang="0">
                <a:pos x="T0" y="T1"/>
              </a:cxn>
              <a:cxn ang="0">
                <a:pos x="T2" y="T3"/>
              </a:cxn>
              <a:cxn ang="0">
                <a:pos x="T4" y="T5"/>
              </a:cxn>
              <a:cxn ang="0">
                <a:pos x="T6" y="T7"/>
              </a:cxn>
            </a:cxnLst>
            <a:rect l="0" t="0" r="r" b="b"/>
            <a:pathLst>
              <a:path w="574" h="337">
                <a:moveTo>
                  <a:pt x="574" y="337"/>
                </a:moveTo>
                <a:lnTo>
                  <a:pt x="0" y="166"/>
                </a:lnTo>
                <a:lnTo>
                  <a:pt x="574" y="0"/>
                </a:lnTo>
                <a:lnTo>
                  <a:pt x="574" y="337"/>
                </a:lnTo>
                <a:close/>
              </a:path>
            </a:pathLst>
          </a:custGeom>
          <a:solidFill>
            <a:srgbClr val="003C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08"/>
          <p:cNvSpPr>
            <a:spLocks/>
          </p:cNvSpPr>
          <p:nvPr/>
        </p:nvSpPr>
        <p:spPr bwMode="auto">
          <a:xfrm>
            <a:off x="535867" y="5182504"/>
            <a:ext cx="1149350" cy="938213"/>
          </a:xfrm>
          <a:custGeom>
            <a:avLst/>
            <a:gdLst>
              <a:gd name="T0" fmla="*/ 0 w 2896"/>
              <a:gd name="T1" fmla="*/ 1935 h 2364"/>
              <a:gd name="T2" fmla="*/ 1448 w 2896"/>
              <a:gd name="T3" fmla="*/ 2364 h 2364"/>
              <a:gd name="T4" fmla="*/ 2896 w 2896"/>
              <a:gd name="T5" fmla="*/ 1935 h 2364"/>
              <a:gd name="T6" fmla="*/ 2896 w 2896"/>
              <a:gd name="T7" fmla="*/ 0 h 2364"/>
              <a:gd name="T8" fmla="*/ 1448 w 2896"/>
              <a:gd name="T9" fmla="*/ 431 h 2364"/>
              <a:gd name="T10" fmla="*/ 0 w 2896"/>
              <a:gd name="T11" fmla="*/ 0 h 2364"/>
              <a:gd name="T12" fmla="*/ 0 w 2896"/>
              <a:gd name="T13" fmla="*/ 1935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5"/>
                </a:moveTo>
                <a:lnTo>
                  <a:pt x="1448" y="2364"/>
                </a:lnTo>
                <a:lnTo>
                  <a:pt x="2896" y="1935"/>
                </a:lnTo>
                <a:lnTo>
                  <a:pt x="2896" y="0"/>
                </a:lnTo>
                <a:lnTo>
                  <a:pt x="1448" y="431"/>
                </a:lnTo>
                <a:lnTo>
                  <a:pt x="0" y="0"/>
                </a:lnTo>
                <a:lnTo>
                  <a:pt x="0" y="1935"/>
                </a:lnTo>
                <a:close/>
              </a:path>
            </a:pathLst>
          </a:custGeom>
          <a:solidFill>
            <a:srgbClr val="006E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09"/>
          <p:cNvSpPr>
            <a:spLocks/>
          </p:cNvSpPr>
          <p:nvPr/>
        </p:nvSpPr>
        <p:spPr bwMode="auto">
          <a:xfrm>
            <a:off x="546344" y="5213308"/>
            <a:ext cx="574675" cy="938213"/>
          </a:xfrm>
          <a:custGeom>
            <a:avLst/>
            <a:gdLst>
              <a:gd name="T0" fmla="*/ 1448 w 1448"/>
              <a:gd name="T1" fmla="*/ 2364 h 2364"/>
              <a:gd name="T2" fmla="*/ 1448 w 1448"/>
              <a:gd name="T3" fmla="*/ 2364 h 2364"/>
              <a:gd name="T4" fmla="*/ 574 w 1448"/>
              <a:gd name="T5" fmla="*/ 2105 h 2364"/>
              <a:gd name="T6" fmla="*/ 0 w 1448"/>
              <a:gd name="T7" fmla="*/ 1935 h 2364"/>
              <a:gd name="T8" fmla="*/ 0 w 1448"/>
              <a:gd name="T9" fmla="*/ 0 h 2364"/>
              <a:gd name="T10" fmla="*/ 1448 w 1448"/>
              <a:gd name="T11" fmla="*/ 431 h 2364"/>
              <a:gd name="T12" fmla="*/ 1448 w 1448"/>
              <a:gd name="T13" fmla="*/ 2364 h 2364"/>
            </a:gdLst>
            <a:ahLst/>
            <a:cxnLst>
              <a:cxn ang="0">
                <a:pos x="T0" y="T1"/>
              </a:cxn>
              <a:cxn ang="0">
                <a:pos x="T2" y="T3"/>
              </a:cxn>
              <a:cxn ang="0">
                <a:pos x="T4" y="T5"/>
              </a:cxn>
              <a:cxn ang="0">
                <a:pos x="T6" y="T7"/>
              </a:cxn>
              <a:cxn ang="0">
                <a:pos x="T8" y="T9"/>
              </a:cxn>
              <a:cxn ang="0">
                <a:pos x="T10" y="T11"/>
              </a:cxn>
              <a:cxn ang="0">
                <a:pos x="T12" y="T13"/>
              </a:cxn>
            </a:cxnLst>
            <a:rect l="0" t="0" r="r" b="b"/>
            <a:pathLst>
              <a:path w="1448" h="2364">
                <a:moveTo>
                  <a:pt x="1448" y="2364"/>
                </a:moveTo>
                <a:lnTo>
                  <a:pt x="1448" y="2364"/>
                </a:lnTo>
                <a:lnTo>
                  <a:pt x="574" y="2105"/>
                </a:lnTo>
                <a:lnTo>
                  <a:pt x="0" y="1935"/>
                </a:lnTo>
                <a:lnTo>
                  <a:pt x="0" y="0"/>
                </a:lnTo>
                <a:lnTo>
                  <a:pt x="1448" y="431"/>
                </a:lnTo>
                <a:lnTo>
                  <a:pt x="1448" y="2364"/>
                </a:lnTo>
                <a:close/>
              </a:path>
            </a:pathLst>
          </a:custGeom>
          <a:solidFill>
            <a:srgbClr val="007A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TextBox 166"/>
          <p:cNvSpPr txBox="1"/>
          <p:nvPr/>
        </p:nvSpPr>
        <p:spPr>
          <a:xfrm>
            <a:off x="533400" y="5357594"/>
            <a:ext cx="595036" cy="646331"/>
          </a:xfrm>
          <a:prstGeom prst="rect">
            <a:avLst/>
          </a:prstGeom>
        </p:spPr>
        <p:txBody>
          <a:bodyPr wrap="square" lIns="0" rIns="0"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smtClean="0"/>
              <a:t>05</a:t>
            </a:r>
            <a:endParaRPr lang="en-US" dirty="0"/>
          </a:p>
        </p:txBody>
      </p:sp>
      <p:sp>
        <p:nvSpPr>
          <p:cNvPr id="87" name="Freeform 96"/>
          <p:cNvSpPr>
            <a:spLocks/>
          </p:cNvSpPr>
          <p:nvPr/>
        </p:nvSpPr>
        <p:spPr bwMode="auto">
          <a:xfrm>
            <a:off x="546344" y="1699624"/>
            <a:ext cx="1149350" cy="938213"/>
          </a:xfrm>
          <a:custGeom>
            <a:avLst/>
            <a:gdLst>
              <a:gd name="T0" fmla="*/ 0 w 2896"/>
              <a:gd name="T1" fmla="*/ 1934 h 2365"/>
              <a:gd name="T2" fmla="*/ 1448 w 2896"/>
              <a:gd name="T3" fmla="*/ 2365 h 2365"/>
              <a:gd name="T4" fmla="*/ 2896 w 2896"/>
              <a:gd name="T5" fmla="*/ 1934 h 2365"/>
              <a:gd name="T6" fmla="*/ 2896 w 2896"/>
              <a:gd name="T7" fmla="*/ 0 h 2365"/>
              <a:gd name="T8" fmla="*/ 1448 w 2896"/>
              <a:gd name="T9" fmla="*/ 429 h 2365"/>
              <a:gd name="T10" fmla="*/ 0 w 2896"/>
              <a:gd name="T11" fmla="*/ 0 h 2365"/>
              <a:gd name="T12" fmla="*/ 0 w 2896"/>
              <a:gd name="T13" fmla="*/ 1934 h 2365"/>
            </a:gdLst>
            <a:ahLst/>
            <a:cxnLst>
              <a:cxn ang="0">
                <a:pos x="T0" y="T1"/>
              </a:cxn>
              <a:cxn ang="0">
                <a:pos x="T2" y="T3"/>
              </a:cxn>
              <a:cxn ang="0">
                <a:pos x="T4" y="T5"/>
              </a:cxn>
              <a:cxn ang="0">
                <a:pos x="T6" y="T7"/>
              </a:cxn>
              <a:cxn ang="0">
                <a:pos x="T8" y="T9"/>
              </a:cxn>
              <a:cxn ang="0">
                <a:pos x="T10" y="T11"/>
              </a:cxn>
              <a:cxn ang="0">
                <a:pos x="T12" y="T13"/>
              </a:cxn>
            </a:cxnLst>
            <a:rect l="0" t="0" r="r" b="b"/>
            <a:pathLst>
              <a:path w="2896" h="2365">
                <a:moveTo>
                  <a:pt x="0" y="1934"/>
                </a:moveTo>
                <a:lnTo>
                  <a:pt x="1448" y="2365"/>
                </a:lnTo>
                <a:lnTo>
                  <a:pt x="2896" y="1934"/>
                </a:lnTo>
                <a:lnTo>
                  <a:pt x="2896" y="0"/>
                </a:lnTo>
                <a:lnTo>
                  <a:pt x="1448" y="429"/>
                </a:lnTo>
                <a:lnTo>
                  <a:pt x="0" y="0"/>
                </a:lnTo>
                <a:lnTo>
                  <a:pt x="0" y="1934"/>
                </a:lnTo>
                <a:close/>
              </a:path>
            </a:pathLst>
          </a:custGeom>
          <a:solidFill>
            <a:srgbClr val="00B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93" name="Freeform 100"/>
          <p:cNvSpPr>
            <a:spLocks/>
          </p:cNvSpPr>
          <p:nvPr/>
        </p:nvSpPr>
        <p:spPr bwMode="auto">
          <a:xfrm>
            <a:off x="533400" y="2530475"/>
            <a:ext cx="1149350" cy="938213"/>
          </a:xfrm>
          <a:custGeom>
            <a:avLst/>
            <a:gdLst>
              <a:gd name="T0" fmla="*/ 0 w 2896"/>
              <a:gd name="T1" fmla="*/ 1934 h 2364"/>
              <a:gd name="T2" fmla="*/ 1448 w 2896"/>
              <a:gd name="T3" fmla="*/ 2364 h 2364"/>
              <a:gd name="T4" fmla="*/ 2896 w 2896"/>
              <a:gd name="T5" fmla="*/ 1934 h 2364"/>
              <a:gd name="T6" fmla="*/ 2896 w 2896"/>
              <a:gd name="T7" fmla="*/ 0 h 2364"/>
              <a:gd name="T8" fmla="*/ 1448 w 2896"/>
              <a:gd name="T9" fmla="*/ 429 h 2364"/>
              <a:gd name="T10" fmla="*/ 0 w 2896"/>
              <a:gd name="T11" fmla="*/ 0 h 2364"/>
              <a:gd name="T12" fmla="*/ 0 w 2896"/>
              <a:gd name="T13" fmla="*/ 1934 h 2364"/>
            </a:gdLst>
            <a:ahLst/>
            <a:cxnLst>
              <a:cxn ang="0">
                <a:pos x="T0" y="T1"/>
              </a:cxn>
              <a:cxn ang="0">
                <a:pos x="T2" y="T3"/>
              </a:cxn>
              <a:cxn ang="0">
                <a:pos x="T4" y="T5"/>
              </a:cxn>
              <a:cxn ang="0">
                <a:pos x="T6" y="T7"/>
              </a:cxn>
              <a:cxn ang="0">
                <a:pos x="T8" y="T9"/>
              </a:cxn>
              <a:cxn ang="0">
                <a:pos x="T10" y="T11"/>
              </a:cxn>
              <a:cxn ang="0">
                <a:pos x="T12" y="T13"/>
              </a:cxn>
            </a:cxnLst>
            <a:rect l="0" t="0" r="r" b="b"/>
            <a:pathLst>
              <a:path w="2896" h="2364">
                <a:moveTo>
                  <a:pt x="0" y="1934"/>
                </a:moveTo>
                <a:lnTo>
                  <a:pt x="1448" y="2364"/>
                </a:lnTo>
                <a:lnTo>
                  <a:pt x="2896" y="1934"/>
                </a:lnTo>
                <a:lnTo>
                  <a:pt x="2896" y="0"/>
                </a:lnTo>
                <a:lnTo>
                  <a:pt x="1448" y="429"/>
                </a:lnTo>
                <a:lnTo>
                  <a:pt x="0" y="0"/>
                </a:lnTo>
                <a:lnTo>
                  <a:pt x="0" y="1934"/>
                </a:lnTo>
                <a:close/>
              </a:path>
            </a:pathLst>
          </a:custGeom>
          <a:solidFill>
            <a:srgbClr val="FF990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8" name="Freeform 97"/>
          <p:cNvSpPr>
            <a:spLocks/>
          </p:cNvSpPr>
          <p:nvPr/>
        </p:nvSpPr>
        <p:spPr bwMode="auto">
          <a:xfrm>
            <a:off x="546344" y="1710068"/>
            <a:ext cx="574675" cy="938213"/>
          </a:xfrm>
          <a:custGeom>
            <a:avLst/>
            <a:gdLst>
              <a:gd name="T0" fmla="*/ 1448 w 1448"/>
              <a:gd name="T1" fmla="*/ 2365 h 2365"/>
              <a:gd name="T2" fmla="*/ 1448 w 1448"/>
              <a:gd name="T3" fmla="*/ 2365 h 2365"/>
              <a:gd name="T4" fmla="*/ 574 w 1448"/>
              <a:gd name="T5" fmla="*/ 2105 h 2365"/>
              <a:gd name="T6" fmla="*/ 0 w 1448"/>
              <a:gd name="T7" fmla="*/ 1934 h 2365"/>
              <a:gd name="T8" fmla="*/ 0 w 1448"/>
              <a:gd name="T9" fmla="*/ 0 h 2365"/>
              <a:gd name="T10" fmla="*/ 1448 w 1448"/>
              <a:gd name="T11" fmla="*/ 429 h 2365"/>
              <a:gd name="T12" fmla="*/ 1448 w 1448"/>
              <a:gd name="T13" fmla="*/ 2365 h 2365"/>
            </a:gdLst>
            <a:ahLst/>
            <a:cxnLst>
              <a:cxn ang="0">
                <a:pos x="T0" y="T1"/>
              </a:cxn>
              <a:cxn ang="0">
                <a:pos x="T2" y="T3"/>
              </a:cxn>
              <a:cxn ang="0">
                <a:pos x="T4" y="T5"/>
              </a:cxn>
              <a:cxn ang="0">
                <a:pos x="T6" y="T7"/>
              </a:cxn>
              <a:cxn ang="0">
                <a:pos x="T8" y="T9"/>
              </a:cxn>
              <a:cxn ang="0">
                <a:pos x="T10" y="T11"/>
              </a:cxn>
              <a:cxn ang="0">
                <a:pos x="T12" y="T13"/>
              </a:cxn>
            </a:cxnLst>
            <a:rect l="0" t="0" r="r" b="b"/>
            <a:pathLst>
              <a:path w="1448" h="2365">
                <a:moveTo>
                  <a:pt x="1448" y="2365"/>
                </a:moveTo>
                <a:lnTo>
                  <a:pt x="1448" y="2365"/>
                </a:lnTo>
                <a:lnTo>
                  <a:pt x="574" y="2105"/>
                </a:lnTo>
                <a:lnTo>
                  <a:pt x="0" y="1934"/>
                </a:lnTo>
                <a:lnTo>
                  <a:pt x="0" y="0"/>
                </a:lnTo>
                <a:lnTo>
                  <a:pt x="1448" y="429"/>
                </a:lnTo>
                <a:lnTo>
                  <a:pt x="1448" y="2365"/>
                </a:lnTo>
                <a:close/>
              </a:path>
            </a:pathLst>
          </a:custGeom>
          <a:solidFill>
            <a:srgbClr val="92D050"/>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89" name="TextBox 88"/>
          <p:cNvSpPr txBox="1"/>
          <p:nvPr/>
        </p:nvSpPr>
        <p:spPr>
          <a:xfrm>
            <a:off x="522923" y="1845564"/>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01</a:t>
            </a:r>
          </a:p>
        </p:txBody>
      </p:sp>
      <p:sp>
        <p:nvSpPr>
          <p:cNvPr id="94" name="Freeform 101"/>
          <p:cNvSpPr>
            <a:spLocks/>
          </p:cNvSpPr>
          <p:nvPr/>
        </p:nvSpPr>
        <p:spPr bwMode="auto">
          <a:xfrm>
            <a:off x="542217" y="2505641"/>
            <a:ext cx="574675" cy="938213"/>
          </a:xfrm>
          <a:custGeom>
            <a:avLst/>
            <a:gdLst>
              <a:gd name="T0" fmla="*/ 1448 w 1448"/>
              <a:gd name="T1" fmla="*/ 2364 h 2364"/>
              <a:gd name="T2" fmla="*/ 1448 w 1448"/>
              <a:gd name="T3" fmla="*/ 2364 h 2364"/>
              <a:gd name="T4" fmla="*/ 0 w 1448"/>
              <a:gd name="T5" fmla="*/ 1934 h 2364"/>
              <a:gd name="T6" fmla="*/ 0 w 1448"/>
              <a:gd name="T7" fmla="*/ 0 h 2364"/>
              <a:gd name="T8" fmla="*/ 1448 w 1448"/>
              <a:gd name="T9" fmla="*/ 429 h 2364"/>
              <a:gd name="T10" fmla="*/ 1448 w 1448"/>
              <a:gd name="T11" fmla="*/ 2364 h 2364"/>
            </a:gdLst>
            <a:ahLst/>
            <a:cxnLst>
              <a:cxn ang="0">
                <a:pos x="T0" y="T1"/>
              </a:cxn>
              <a:cxn ang="0">
                <a:pos x="T2" y="T3"/>
              </a:cxn>
              <a:cxn ang="0">
                <a:pos x="T4" y="T5"/>
              </a:cxn>
              <a:cxn ang="0">
                <a:pos x="T6" y="T7"/>
              </a:cxn>
              <a:cxn ang="0">
                <a:pos x="T8" y="T9"/>
              </a:cxn>
              <a:cxn ang="0">
                <a:pos x="T10" y="T11"/>
              </a:cxn>
            </a:cxnLst>
            <a:rect l="0" t="0" r="r" b="b"/>
            <a:pathLst>
              <a:path w="1448" h="2364">
                <a:moveTo>
                  <a:pt x="1448" y="2364"/>
                </a:moveTo>
                <a:lnTo>
                  <a:pt x="1448" y="2364"/>
                </a:lnTo>
                <a:lnTo>
                  <a:pt x="0" y="1934"/>
                </a:lnTo>
                <a:lnTo>
                  <a:pt x="0" y="0"/>
                </a:lnTo>
                <a:lnTo>
                  <a:pt x="1448" y="429"/>
                </a:lnTo>
                <a:lnTo>
                  <a:pt x="1448" y="2364"/>
                </a:lnTo>
                <a:close/>
              </a:path>
            </a:pathLst>
          </a:custGeom>
          <a:solidFill>
            <a:srgbClr val="FFB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TextBox 94"/>
          <p:cNvSpPr txBox="1"/>
          <p:nvPr/>
        </p:nvSpPr>
        <p:spPr>
          <a:xfrm>
            <a:off x="454321" y="2664566"/>
            <a:ext cx="726482" cy="646331"/>
          </a:xfrm>
          <a:prstGeom prst="rect">
            <a:avLst/>
          </a:prstGeom>
        </p:spPr>
        <p:txBody>
          <a:bodyPr wrap="square" anchor="ctr">
            <a:spAutoFit/>
            <a:scene3d>
              <a:camera prst="perspectiveHeroicExtremeLeftFacing">
                <a:rot lat="1200000" lon="2358725" rev="0"/>
              </a:camera>
              <a:lightRig rig="threePt" dir="t"/>
            </a:scene3d>
          </a:bodyPr>
          <a:lstStyle>
            <a:defPPr>
              <a:defRPr lang="en-US"/>
            </a:defPPr>
            <a:lvl1pPr algn="ctr">
              <a:defRPr sz="3600">
                <a:solidFill>
                  <a:schemeClr val="bg1"/>
                </a:solidFill>
                <a:effectLst>
                  <a:outerShdw blurRad="38100" dist="38100" dir="2700000" algn="tl">
                    <a:srgbClr val="000000">
                      <a:alpha val="43137"/>
                    </a:srgbClr>
                  </a:outerShdw>
                </a:effectLst>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02</a:t>
            </a:r>
          </a:p>
        </p:txBody>
      </p:sp>
    </p:spTree>
    <p:extLst>
      <p:ext uri="{BB962C8B-B14F-4D97-AF65-F5344CB8AC3E}">
        <p14:creationId xmlns:p14="http://schemas.microsoft.com/office/powerpoint/2010/main" val="253096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monthly progress report</a:t>
            </a:r>
            <a:endParaRPr lang="en-MY" sz="2000" dirty="0">
              <a:solidFill>
                <a:schemeClr val="tx1"/>
              </a:solidFill>
              <a:latin typeface="Arial Black"/>
            </a:endParaRPr>
          </a:p>
        </p:txBody>
      </p:sp>
      <p:pic>
        <p:nvPicPr>
          <p:cNvPr id="4" name="Picture 4"/>
          <p:cNvPicPr>
            <a:picLocks noChangeAspect="1" noChangeArrowheads="1"/>
          </p:cNvPicPr>
          <p:nvPr/>
        </p:nvPicPr>
        <p:blipFill>
          <a:blip r:embed="rId2"/>
          <a:srcRect l="14824" t="24414" r="14348" b="9179"/>
          <a:stretch>
            <a:fillRect/>
          </a:stretch>
        </p:blipFill>
        <p:spPr bwMode="auto">
          <a:xfrm>
            <a:off x="714348" y="1071546"/>
            <a:ext cx="7761528" cy="4714908"/>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40866329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weekly report</a:t>
            </a:r>
            <a:endParaRPr lang="en-MY" sz="2000" dirty="0">
              <a:solidFill>
                <a:schemeClr val="tx1"/>
              </a:solidFill>
              <a:latin typeface="Arial Black"/>
            </a:endParaRPr>
          </a:p>
        </p:txBody>
      </p:sp>
      <p:pic>
        <p:nvPicPr>
          <p:cNvPr id="4" name="Picture 5"/>
          <p:cNvPicPr>
            <a:picLocks noChangeAspect="1" noChangeArrowheads="1"/>
          </p:cNvPicPr>
          <p:nvPr/>
        </p:nvPicPr>
        <p:blipFill>
          <a:blip r:embed="rId2"/>
          <a:srcRect l="8784" t="19531" r="9407" b="10156"/>
          <a:stretch>
            <a:fillRect/>
          </a:stretch>
        </p:blipFill>
        <p:spPr bwMode="auto">
          <a:xfrm>
            <a:off x="714348" y="1000108"/>
            <a:ext cx="7749038" cy="464347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5191253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0"/>
            <a:ext cx="80772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maintenance checklist report</a:t>
            </a:r>
            <a:endParaRPr lang="en-MY" sz="2000" dirty="0">
              <a:solidFill>
                <a:schemeClr val="tx1"/>
              </a:solidFill>
              <a:latin typeface="Arial Black"/>
            </a:endParaRPr>
          </a:p>
        </p:txBody>
      </p:sp>
      <p:pic>
        <p:nvPicPr>
          <p:cNvPr id="4" name="Picture 2"/>
          <p:cNvPicPr>
            <a:picLocks noChangeAspect="1" noChangeArrowheads="1"/>
          </p:cNvPicPr>
          <p:nvPr/>
        </p:nvPicPr>
        <p:blipFill>
          <a:blip r:embed="rId2"/>
          <a:srcRect l="8235" t="20508" r="9407" b="9179"/>
          <a:stretch>
            <a:fillRect/>
          </a:stretch>
        </p:blipFill>
        <p:spPr bwMode="auto">
          <a:xfrm>
            <a:off x="690536" y="1071546"/>
            <a:ext cx="7739116" cy="4786346"/>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153922640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FLOW CHARTS &amp; TIME LINE</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3299498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8" name="Straight Connector 177"/>
          <p:cNvCxnSpPr/>
          <p:nvPr/>
        </p:nvCxnSpPr>
        <p:spPr>
          <a:xfrm>
            <a:off x="4714876" y="1604994"/>
            <a:ext cx="0" cy="2238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714876" y="2771001"/>
            <a:ext cx="9524" cy="259333"/>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8" name="Rectangle 227"/>
          <p:cNvSpPr/>
          <p:nvPr/>
        </p:nvSpPr>
        <p:spPr>
          <a:xfrm>
            <a:off x="1214069" y="5591172"/>
            <a:ext cx="1714512" cy="428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5" name="Rectangle 4"/>
          <p:cNvSpPr/>
          <p:nvPr/>
        </p:nvSpPr>
        <p:spPr>
          <a:xfrm>
            <a:off x="3857620" y="1100134"/>
            <a:ext cx="1714512" cy="500066"/>
          </a:xfrm>
          <a:prstGeom prst="rect">
            <a:avLst/>
          </a:prstGeom>
          <a:solidFill>
            <a:schemeClr val="tx1">
              <a:lumMod val="65000"/>
              <a:lumOff val="3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6" name="Flowchart: Decision 5"/>
          <p:cNvSpPr/>
          <p:nvPr/>
        </p:nvSpPr>
        <p:spPr>
          <a:xfrm>
            <a:off x="3786182" y="1819268"/>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chemeClr val="bg1"/>
              </a:solidFill>
            </a:endParaRPr>
          </a:p>
        </p:txBody>
      </p:sp>
      <p:sp>
        <p:nvSpPr>
          <p:cNvPr id="7" name="TextBox 6"/>
          <p:cNvSpPr txBox="1"/>
          <p:nvPr/>
        </p:nvSpPr>
        <p:spPr>
          <a:xfrm>
            <a:off x="3857620" y="2133600"/>
            <a:ext cx="1785950" cy="430887"/>
          </a:xfrm>
          <a:prstGeom prst="rect">
            <a:avLst/>
          </a:prstGeom>
          <a:noFill/>
        </p:spPr>
        <p:txBody>
          <a:bodyPr wrap="square" rtlCol="0">
            <a:spAutoFit/>
          </a:bodyPr>
          <a:lstStyle/>
          <a:p>
            <a:pPr algn="ctr"/>
            <a:r>
              <a:rPr lang="en-US" sz="1100" dirty="0" smtClean="0">
                <a:solidFill>
                  <a:schemeClr val="bg1"/>
                </a:solidFill>
              </a:rPr>
              <a:t>Check </a:t>
            </a:r>
            <a:r>
              <a:rPr lang="en-US" sz="1100" dirty="0">
                <a:solidFill>
                  <a:schemeClr val="bg1"/>
                </a:solidFill>
              </a:rPr>
              <a:t>P</a:t>
            </a:r>
            <a:r>
              <a:rPr lang="en-US" sz="1100" dirty="0" smtClean="0">
                <a:solidFill>
                  <a:schemeClr val="bg1"/>
                </a:solidFill>
              </a:rPr>
              <a:t>articipant</a:t>
            </a:r>
          </a:p>
          <a:p>
            <a:pPr algn="ctr"/>
            <a:r>
              <a:rPr lang="en-US" sz="1100" dirty="0" smtClean="0">
                <a:solidFill>
                  <a:schemeClr val="bg1"/>
                </a:solidFill>
              </a:rPr>
              <a:t>Status </a:t>
            </a:r>
            <a:endParaRPr lang="en-MY" sz="1100" dirty="0">
              <a:solidFill>
                <a:schemeClr val="bg1"/>
              </a:solidFill>
            </a:endParaRPr>
          </a:p>
        </p:txBody>
      </p:sp>
      <p:sp>
        <p:nvSpPr>
          <p:cNvPr id="9" name="TextBox 8"/>
          <p:cNvSpPr txBox="1"/>
          <p:nvPr/>
        </p:nvSpPr>
        <p:spPr>
          <a:xfrm>
            <a:off x="3857620" y="1143000"/>
            <a:ext cx="1714512" cy="430887"/>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just"/>
            <a:r>
              <a:rPr lang="en-US" sz="1100" dirty="0" smtClean="0">
                <a:solidFill>
                  <a:schemeClr val="bg1"/>
                </a:solidFill>
              </a:rPr>
              <a:t>Participant Fill a PI1M Registration Program Form </a:t>
            </a:r>
            <a:endParaRPr lang="en-MY" sz="1100" dirty="0">
              <a:solidFill>
                <a:schemeClr val="bg1"/>
              </a:solidFill>
            </a:endParaRPr>
          </a:p>
        </p:txBody>
      </p:sp>
      <p:sp>
        <p:nvSpPr>
          <p:cNvPr id="175" name="TextBox 174"/>
          <p:cNvSpPr txBox="1"/>
          <p:nvPr/>
        </p:nvSpPr>
        <p:spPr>
          <a:xfrm>
            <a:off x="2628888" y="2009001"/>
            <a:ext cx="1143008" cy="276999"/>
          </a:xfrm>
          <a:prstGeom prst="rect">
            <a:avLst/>
          </a:prstGeom>
          <a:noFill/>
        </p:spPr>
        <p:txBody>
          <a:bodyPr wrap="square" rtlCol="0">
            <a:spAutoFit/>
          </a:bodyPr>
          <a:lstStyle/>
          <a:p>
            <a:r>
              <a:rPr lang="en-US" sz="1200" dirty="0" smtClean="0"/>
              <a:t>If No</a:t>
            </a:r>
            <a:endParaRPr lang="en-MY" sz="1200" dirty="0"/>
          </a:p>
        </p:txBody>
      </p:sp>
      <p:sp>
        <p:nvSpPr>
          <p:cNvPr id="176" name="Flowchart: Decision 175"/>
          <p:cNvSpPr/>
          <p:nvPr/>
        </p:nvSpPr>
        <p:spPr>
          <a:xfrm>
            <a:off x="3786182" y="3028928"/>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7" name="TextBox 176"/>
          <p:cNvSpPr txBox="1"/>
          <p:nvPr/>
        </p:nvSpPr>
        <p:spPr>
          <a:xfrm>
            <a:off x="3286116" y="3214582"/>
            <a:ext cx="2928958" cy="600164"/>
          </a:xfrm>
          <a:prstGeom prst="rect">
            <a:avLst/>
          </a:prstGeom>
          <a:noFill/>
        </p:spPr>
        <p:txBody>
          <a:bodyPr wrap="square" rtlCol="0">
            <a:spAutoFit/>
          </a:bodyPr>
          <a:lstStyle/>
          <a:p>
            <a:pPr algn="ctr"/>
            <a:r>
              <a:rPr lang="en-US" sz="1100" dirty="0" smtClean="0">
                <a:solidFill>
                  <a:schemeClr val="bg1"/>
                </a:solidFill>
              </a:rPr>
              <a:t>Confirm </a:t>
            </a:r>
          </a:p>
          <a:p>
            <a:pPr algn="ctr"/>
            <a:r>
              <a:rPr lang="en-US" sz="1100" dirty="0">
                <a:solidFill>
                  <a:schemeClr val="bg1"/>
                </a:solidFill>
              </a:rPr>
              <a:t>T</a:t>
            </a:r>
            <a:r>
              <a:rPr lang="en-US" sz="1100" dirty="0" smtClean="0">
                <a:solidFill>
                  <a:schemeClr val="bg1"/>
                </a:solidFill>
              </a:rPr>
              <a:t>raining Dates &amp; </a:t>
            </a:r>
          </a:p>
          <a:p>
            <a:pPr algn="ctr"/>
            <a:r>
              <a:rPr lang="en-US" sz="1100" dirty="0">
                <a:solidFill>
                  <a:schemeClr val="bg1"/>
                </a:solidFill>
              </a:rPr>
              <a:t>L</a:t>
            </a:r>
            <a:r>
              <a:rPr lang="en-US" sz="1100" dirty="0" smtClean="0">
                <a:solidFill>
                  <a:schemeClr val="bg1"/>
                </a:solidFill>
              </a:rPr>
              <a:t>ocation</a:t>
            </a:r>
            <a:endParaRPr lang="en-MY" sz="1100" dirty="0">
              <a:solidFill>
                <a:schemeClr val="bg1"/>
              </a:solidFill>
            </a:endParaRPr>
          </a:p>
        </p:txBody>
      </p:sp>
      <p:sp>
        <p:nvSpPr>
          <p:cNvPr id="195" name="TextBox 194"/>
          <p:cNvSpPr txBox="1"/>
          <p:nvPr/>
        </p:nvSpPr>
        <p:spPr>
          <a:xfrm>
            <a:off x="4724400" y="2847201"/>
            <a:ext cx="571504" cy="276999"/>
          </a:xfrm>
          <a:prstGeom prst="rect">
            <a:avLst/>
          </a:prstGeom>
          <a:noFill/>
        </p:spPr>
        <p:txBody>
          <a:bodyPr wrap="square" rtlCol="0">
            <a:spAutoFit/>
          </a:bodyPr>
          <a:lstStyle/>
          <a:p>
            <a:r>
              <a:rPr lang="en-US" sz="1200" dirty="0" smtClean="0"/>
              <a:t>If  Yes</a:t>
            </a:r>
            <a:endParaRPr lang="en-MY" sz="1200" dirty="0"/>
          </a:p>
        </p:txBody>
      </p:sp>
      <p:sp>
        <p:nvSpPr>
          <p:cNvPr id="196" name="Flowchart: Decision 195"/>
          <p:cNvSpPr/>
          <p:nvPr/>
        </p:nvSpPr>
        <p:spPr>
          <a:xfrm>
            <a:off x="3786182" y="4267200"/>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197" name="TextBox 196"/>
          <p:cNvSpPr txBox="1"/>
          <p:nvPr/>
        </p:nvSpPr>
        <p:spPr>
          <a:xfrm>
            <a:off x="3821904" y="4648200"/>
            <a:ext cx="1821666" cy="261610"/>
          </a:xfrm>
          <a:prstGeom prst="rect">
            <a:avLst/>
          </a:prstGeom>
          <a:noFill/>
        </p:spPr>
        <p:txBody>
          <a:bodyPr wrap="square" rtlCol="0">
            <a:spAutoFit/>
          </a:bodyPr>
          <a:lstStyle/>
          <a:p>
            <a:pPr algn="ctr"/>
            <a:r>
              <a:rPr lang="en-US" sz="1100" dirty="0" smtClean="0">
                <a:solidFill>
                  <a:schemeClr val="bg1"/>
                </a:solidFill>
              </a:rPr>
              <a:t>Training Class &amp; Exam</a:t>
            </a:r>
            <a:endParaRPr lang="en-MY" sz="1100" dirty="0">
              <a:solidFill>
                <a:schemeClr val="bg1"/>
              </a:solidFill>
            </a:endParaRPr>
          </a:p>
        </p:txBody>
      </p:sp>
      <p:sp>
        <p:nvSpPr>
          <p:cNvPr id="203" name="TextBox 202"/>
          <p:cNvSpPr txBox="1"/>
          <p:nvPr/>
        </p:nvSpPr>
        <p:spPr>
          <a:xfrm>
            <a:off x="802011" y="5560341"/>
            <a:ext cx="2571768" cy="430887"/>
          </a:xfrm>
          <a:prstGeom prst="rect">
            <a:avLst/>
          </a:prstGeom>
          <a:noFill/>
        </p:spPr>
        <p:txBody>
          <a:bodyPr wrap="square" rtlCol="0">
            <a:spAutoFit/>
          </a:bodyPr>
          <a:lstStyle/>
          <a:p>
            <a:pPr algn="ctr"/>
            <a:r>
              <a:rPr lang="en-US" sz="1100" dirty="0" smtClean="0">
                <a:solidFill>
                  <a:schemeClr val="bg1"/>
                </a:solidFill>
              </a:rPr>
              <a:t>Access to Continues </a:t>
            </a:r>
          </a:p>
          <a:p>
            <a:pPr algn="ctr"/>
            <a:r>
              <a:rPr lang="en-US" sz="1100" dirty="0" smtClean="0">
                <a:solidFill>
                  <a:schemeClr val="bg1"/>
                </a:solidFill>
              </a:rPr>
              <a:t>e-Learning</a:t>
            </a:r>
            <a:endParaRPr lang="en-MY" sz="1100" dirty="0">
              <a:solidFill>
                <a:schemeClr val="bg1"/>
              </a:solidFill>
            </a:endParaRPr>
          </a:p>
        </p:txBody>
      </p:sp>
      <p:sp>
        <p:nvSpPr>
          <p:cNvPr id="208" name="Rectangle 207"/>
          <p:cNvSpPr/>
          <p:nvPr/>
        </p:nvSpPr>
        <p:spPr>
          <a:xfrm>
            <a:off x="3857620" y="5562600"/>
            <a:ext cx="1714512" cy="42862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cxnSp>
        <p:nvCxnSpPr>
          <p:cNvPr id="225" name="Straight Arrow Connector 224"/>
          <p:cNvCxnSpPr/>
          <p:nvPr/>
        </p:nvCxnSpPr>
        <p:spPr>
          <a:xfrm>
            <a:off x="5572132" y="5804127"/>
            <a:ext cx="857256" cy="1588"/>
          </a:xfrm>
          <a:prstGeom prst="straightConnector1">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6" name="Rectangle 225"/>
          <p:cNvSpPr/>
          <p:nvPr/>
        </p:nvSpPr>
        <p:spPr>
          <a:xfrm>
            <a:off x="6448428" y="5562600"/>
            <a:ext cx="1714512" cy="428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sz="1100"/>
          </a:p>
        </p:txBody>
      </p:sp>
      <p:sp>
        <p:nvSpPr>
          <p:cNvPr id="227" name="TextBox 226"/>
          <p:cNvSpPr txBox="1"/>
          <p:nvPr/>
        </p:nvSpPr>
        <p:spPr>
          <a:xfrm>
            <a:off x="6019800" y="5658180"/>
            <a:ext cx="2571768" cy="261610"/>
          </a:xfrm>
          <a:prstGeom prst="rect">
            <a:avLst/>
          </a:prstGeom>
          <a:noFill/>
        </p:spPr>
        <p:txBody>
          <a:bodyPr wrap="square" rtlCol="0">
            <a:spAutoFit/>
          </a:bodyPr>
          <a:lstStyle/>
          <a:p>
            <a:pPr algn="ctr"/>
            <a:r>
              <a:rPr lang="en-US" sz="1100" dirty="0" smtClean="0">
                <a:solidFill>
                  <a:schemeClr val="bg1"/>
                </a:solidFill>
              </a:rPr>
              <a:t>Job Matching Platform</a:t>
            </a:r>
          </a:p>
        </p:txBody>
      </p:sp>
      <p:cxnSp>
        <p:nvCxnSpPr>
          <p:cNvPr id="230" name="Elbow Connector 229"/>
          <p:cNvCxnSpPr/>
          <p:nvPr/>
        </p:nvCxnSpPr>
        <p:spPr>
          <a:xfrm rot="5400000" flipH="1" flipV="1">
            <a:off x="2643174" y="3171804"/>
            <a:ext cx="785818" cy="1500198"/>
          </a:xfrm>
          <a:prstGeom prst="bentConnector2">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2" name="TextBox 231"/>
          <p:cNvSpPr txBox="1"/>
          <p:nvPr/>
        </p:nvSpPr>
        <p:spPr>
          <a:xfrm>
            <a:off x="2500298" y="3100366"/>
            <a:ext cx="1143008" cy="461665"/>
          </a:xfrm>
          <a:prstGeom prst="rect">
            <a:avLst/>
          </a:prstGeom>
          <a:noFill/>
        </p:spPr>
        <p:txBody>
          <a:bodyPr wrap="square" rtlCol="0">
            <a:spAutoFit/>
          </a:bodyPr>
          <a:lstStyle/>
          <a:p>
            <a:pPr algn="ctr"/>
            <a:r>
              <a:rPr lang="en-US" sz="1200" dirty="0" smtClean="0"/>
              <a:t>Reschedule For </a:t>
            </a:r>
            <a:r>
              <a:rPr lang="en-US" sz="1200" dirty="0"/>
              <a:t>N</a:t>
            </a:r>
            <a:r>
              <a:rPr lang="en-US" sz="1200" dirty="0" smtClean="0"/>
              <a:t>ext Training</a:t>
            </a:r>
            <a:endParaRPr lang="en-MY" sz="1200" dirty="0"/>
          </a:p>
        </p:txBody>
      </p:sp>
      <p:sp>
        <p:nvSpPr>
          <p:cNvPr id="233" name="TextBox 232"/>
          <p:cNvSpPr txBox="1"/>
          <p:nvPr/>
        </p:nvSpPr>
        <p:spPr>
          <a:xfrm>
            <a:off x="3857620" y="5285601"/>
            <a:ext cx="857256" cy="276999"/>
          </a:xfrm>
          <a:prstGeom prst="rect">
            <a:avLst/>
          </a:prstGeom>
          <a:noFill/>
        </p:spPr>
        <p:txBody>
          <a:bodyPr wrap="square" rtlCol="0">
            <a:spAutoFit/>
          </a:bodyPr>
          <a:lstStyle/>
          <a:p>
            <a:pPr algn="r"/>
            <a:r>
              <a:rPr lang="en-US" sz="1200" dirty="0" smtClean="0"/>
              <a:t>If Pass</a:t>
            </a:r>
            <a:endParaRPr lang="en-MY" sz="1200" dirty="0"/>
          </a:p>
        </p:txBody>
      </p:sp>
      <p:sp>
        <p:nvSpPr>
          <p:cNvPr id="234" name="TextBox 233"/>
          <p:cNvSpPr txBox="1"/>
          <p:nvPr/>
        </p:nvSpPr>
        <p:spPr>
          <a:xfrm>
            <a:off x="5643570" y="1074003"/>
            <a:ext cx="2786082" cy="830997"/>
          </a:xfrm>
          <a:prstGeom prst="rect">
            <a:avLst/>
          </a:prstGeom>
          <a:noFill/>
        </p:spPr>
        <p:txBody>
          <a:bodyPr wrap="square" rtlCol="0">
            <a:spAutoFit/>
          </a:bodyPr>
          <a:lstStyle/>
          <a:p>
            <a:r>
              <a:rPr lang="en-US" sz="1200" b="1" dirty="0" smtClean="0"/>
              <a:t>Registration</a:t>
            </a:r>
          </a:p>
          <a:p>
            <a:r>
              <a:rPr lang="en-US" sz="1200" b="1" dirty="0" smtClean="0"/>
              <a:t>- </a:t>
            </a:r>
            <a:r>
              <a:rPr lang="en-US" sz="1200" dirty="0" smtClean="0"/>
              <a:t>By online</a:t>
            </a:r>
            <a:r>
              <a:rPr lang="en-US" sz="1200" b="1" dirty="0" smtClean="0"/>
              <a:t> </a:t>
            </a:r>
          </a:p>
          <a:p>
            <a:pPr>
              <a:buFontTx/>
              <a:buChar char="-"/>
            </a:pPr>
            <a:r>
              <a:rPr lang="en-US" sz="1200" dirty="0" smtClean="0"/>
              <a:t> By </a:t>
            </a:r>
            <a:r>
              <a:rPr lang="en-US" sz="1200" dirty="0"/>
              <a:t>w</a:t>
            </a:r>
            <a:r>
              <a:rPr lang="en-US" sz="1200" dirty="0" smtClean="0"/>
              <a:t>alk in to Pi1M or CPC headquarters</a:t>
            </a:r>
          </a:p>
          <a:p>
            <a:pPr>
              <a:buFontTx/>
              <a:buChar char="-"/>
            </a:pPr>
            <a:r>
              <a:rPr lang="en-US" sz="1200" dirty="0" smtClean="0"/>
              <a:t> By Booth event / Road show</a:t>
            </a:r>
            <a:endParaRPr lang="en-MY" sz="1200" dirty="0"/>
          </a:p>
        </p:txBody>
      </p:sp>
      <p:sp>
        <p:nvSpPr>
          <p:cNvPr id="237" name="TextBox 236"/>
          <p:cNvSpPr txBox="1"/>
          <p:nvPr/>
        </p:nvSpPr>
        <p:spPr>
          <a:xfrm>
            <a:off x="3857620" y="5588913"/>
            <a:ext cx="1714512" cy="430887"/>
          </a:xfrm>
          <a:prstGeom prst="rect">
            <a:avLst/>
          </a:prstGeom>
          <a:noFill/>
        </p:spPr>
        <p:txBody>
          <a:bodyPr wrap="square" rtlCol="0">
            <a:spAutoFit/>
          </a:bodyPr>
          <a:lstStyle/>
          <a:p>
            <a:pPr algn="ctr"/>
            <a:r>
              <a:rPr lang="en-US" sz="1100" dirty="0" smtClean="0">
                <a:solidFill>
                  <a:schemeClr val="bg1"/>
                </a:solidFill>
              </a:rPr>
              <a:t>* Participant  Received </a:t>
            </a:r>
          </a:p>
          <a:p>
            <a:pPr algn="ctr"/>
            <a:r>
              <a:rPr lang="en-US" sz="1100" dirty="0">
                <a:solidFill>
                  <a:schemeClr val="bg1"/>
                </a:solidFill>
              </a:rPr>
              <a:t>C</a:t>
            </a:r>
            <a:r>
              <a:rPr lang="en-US" sz="1100" dirty="0" smtClean="0">
                <a:solidFill>
                  <a:schemeClr val="bg1"/>
                </a:solidFill>
              </a:rPr>
              <a:t>ertificate</a:t>
            </a:r>
          </a:p>
        </p:txBody>
      </p:sp>
      <p:sp>
        <p:nvSpPr>
          <p:cNvPr id="239" name="Rectangle 238"/>
          <p:cNvSpPr/>
          <p:nvPr/>
        </p:nvSpPr>
        <p:spPr>
          <a:xfrm>
            <a:off x="1214070" y="4375345"/>
            <a:ext cx="1714512" cy="78581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40" name="TextBox 239"/>
          <p:cNvSpPr txBox="1"/>
          <p:nvPr/>
        </p:nvSpPr>
        <p:spPr>
          <a:xfrm>
            <a:off x="1214069" y="4505236"/>
            <a:ext cx="1714512" cy="600164"/>
          </a:xfrm>
          <a:prstGeom prst="rect">
            <a:avLst/>
          </a:prstGeom>
          <a:noFill/>
        </p:spPr>
        <p:txBody>
          <a:bodyPr wrap="square" rtlCol="0">
            <a:spAutoFit/>
          </a:bodyPr>
          <a:lstStyle/>
          <a:p>
            <a:pPr algn="ctr"/>
            <a:r>
              <a:rPr lang="en-US" sz="1100" dirty="0" smtClean="0">
                <a:solidFill>
                  <a:schemeClr val="bg1"/>
                </a:solidFill>
              </a:rPr>
              <a:t>Helpdesk to  Counsel &amp; Assists the Unsuccessful </a:t>
            </a:r>
            <a:r>
              <a:rPr lang="en-US" sz="1100" dirty="0">
                <a:solidFill>
                  <a:schemeClr val="bg1"/>
                </a:solidFill>
              </a:rPr>
              <a:t>P</a:t>
            </a:r>
            <a:r>
              <a:rPr lang="en-US" sz="1100" dirty="0" smtClean="0">
                <a:solidFill>
                  <a:schemeClr val="bg1"/>
                </a:solidFill>
              </a:rPr>
              <a:t>articipant</a:t>
            </a:r>
          </a:p>
        </p:txBody>
      </p:sp>
      <p:sp>
        <p:nvSpPr>
          <p:cNvPr id="250" name="TextBox 249"/>
          <p:cNvSpPr txBox="1"/>
          <p:nvPr/>
        </p:nvSpPr>
        <p:spPr>
          <a:xfrm>
            <a:off x="5643570" y="2032337"/>
            <a:ext cx="2214578" cy="1200329"/>
          </a:xfrm>
          <a:prstGeom prst="rect">
            <a:avLst/>
          </a:prstGeom>
          <a:noFill/>
        </p:spPr>
        <p:txBody>
          <a:bodyPr wrap="square" rtlCol="0">
            <a:spAutoFit/>
          </a:bodyPr>
          <a:lstStyle/>
          <a:p>
            <a:r>
              <a:rPr lang="en-US" sz="1200" b="1" dirty="0" smtClean="0"/>
              <a:t>Minimum </a:t>
            </a:r>
            <a:r>
              <a:rPr lang="en-US" sz="1200" b="1" dirty="0"/>
              <a:t>R</a:t>
            </a:r>
            <a:r>
              <a:rPr lang="en-US" sz="1200" b="1" dirty="0" smtClean="0"/>
              <a:t>equirement</a:t>
            </a:r>
          </a:p>
          <a:p>
            <a:pPr>
              <a:buFontTx/>
              <a:buChar char="-"/>
            </a:pPr>
            <a:r>
              <a:rPr lang="en-US" sz="1200" dirty="0" smtClean="0"/>
              <a:t> Registered </a:t>
            </a:r>
            <a:r>
              <a:rPr lang="en-US" sz="1200" dirty="0"/>
              <a:t>with Pi1M </a:t>
            </a:r>
            <a:endParaRPr lang="en-US" sz="1200" dirty="0" smtClean="0"/>
          </a:p>
          <a:p>
            <a:pPr>
              <a:buFontTx/>
              <a:buChar char="-"/>
            </a:pPr>
            <a:r>
              <a:rPr lang="en-US" sz="1200" dirty="0" smtClean="0"/>
              <a:t> PC Literate</a:t>
            </a:r>
          </a:p>
          <a:p>
            <a:pPr>
              <a:buFontTx/>
              <a:buChar char="-"/>
            </a:pPr>
            <a:r>
              <a:rPr lang="en-US" sz="1200" dirty="0" smtClean="0"/>
              <a:t> Min. academic qualification </a:t>
            </a:r>
            <a:r>
              <a:rPr lang="en-US" sz="1200" dirty="0" err="1" smtClean="0"/>
              <a:t>i.e</a:t>
            </a:r>
            <a:r>
              <a:rPr lang="en-US" sz="1200" dirty="0" smtClean="0"/>
              <a:t> SRP / PMR / SPM or  others </a:t>
            </a:r>
          </a:p>
          <a:p>
            <a:pPr>
              <a:buFontTx/>
              <a:buChar char="-"/>
            </a:pPr>
            <a:endParaRPr lang="en-US" sz="1200" dirty="0" smtClean="0"/>
          </a:p>
        </p:txBody>
      </p:sp>
      <p:sp>
        <p:nvSpPr>
          <p:cNvPr id="43" name="TextBox 42"/>
          <p:cNvSpPr txBox="1"/>
          <p:nvPr/>
        </p:nvSpPr>
        <p:spPr>
          <a:xfrm>
            <a:off x="6400800" y="3547355"/>
            <a:ext cx="1676400" cy="1500411"/>
          </a:xfrm>
          <a:prstGeom prst="rect">
            <a:avLst/>
          </a:prstGeom>
          <a:noFill/>
        </p:spPr>
        <p:txBody>
          <a:bodyPr wrap="square" rtlCol="0">
            <a:spAutoFit/>
          </a:bodyPr>
          <a:lstStyle/>
          <a:p>
            <a:pPr algn="ctr"/>
            <a:r>
              <a:rPr lang="en-US" sz="1200" b="1" dirty="0" smtClean="0">
                <a:solidFill>
                  <a:srgbClr val="FF0000"/>
                </a:solidFill>
              </a:rPr>
              <a:t>ACKNOWLEDGEMENT DAY*</a:t>
            </a:r>
          </a:p>
          <a:p>
            <a:pPr algn="ctr">
              <a:buFontTx/>
              <a:buChar char="-"/>
            </a:pPr>
            <a:r>
              <a:rPr lang="en-US" sz="1200" dirty="0" smtClean="0">
                <a:solidFill>
                  <a:srgbClr val="FF0000"/>
                </a:solidFill>
              </a:rPr>
              <a:t> </a:t>
            </a:r>
            <a:r>
              <a:rPr lang="en-US" sz="1200" dirty="0">
                <a:solidFill>
                  <a:srgbClr val="FF0000"/>
                </a:solidFill>
              </a:rPr>
              <a:t>O</a:t>
            </a:r>
            <a:r>
              <a:rPr lang="en-US" sz="1200" dirty="0" smtClean="0">
                <a:solidFill>
                  <a:srgbClr val="FF0000"/>
                </a:solidFill>
              </a:rPr>
              <a:t>rganize by CPC</a:t>
            </a:r>
          </a:p>
          <a:p>
            <a:pPr algn="ctr">
              <a:buFontTx/>
              <a:buChar char="-"/>
            </a:pPr>
            <a:r>
              <a:rPr lang="en-US" sz="1200" dirty="0" smtClean="0">
                <a:solidFill>
                  <a:srgbClr val="FF0000"/>
                </a:solidFill>
              </a:rPr>
              <a:t> Launch by KKMM/ SKMM </a:t>
            </a:r>
          </a:p>
          <a:p>
            <a:pPr algn="ctr"/>
            <a:r>
              <a:rPr lang="en-US" sz="1050" dirty="0" smtClean="0">
                <a:solidFill>
                  <a:srgbClr val="FF0000"/>
                </a:solidFill>
              </a:rPr>
              <a:t>N/B: Dates &amp; location to be assigned during Steering Meeting </a:t>
            </a:r>
            <a:endParaRPr lang="en-MY" sz="1050" dirty="0">
              <a:solidFill>
                <a:srgbClr val="FF0000"/>
              </a:solidFill>
            </a:endParaRPr>
          </a:p>
        </p:txBody>
      </p:sp>
      <p:cxnSp>
        <p:nvCxnSpPr>
          <p:cNvPr id="41" name="Elbow Connector 40"/>
          <p:cNvCxnSpPr>
            <a:stCxn id="196" idx="1"/>
            <a:endCxn id="239" idx="3"/>
          </p:cNvCxnSpPr>
          <p:nvPr/>
        </p:nvCxnSpPr>
        <p:spPr>
          <a:xfrm rot="10800000" flipV="1">
            <a:off x="2928582" y="4767266"/>
            <a:ext cx="857600" cy="988"/>
          </a:xfrm>
          <a:prstGeom prst="bentConnector3">
            <a:avLst>
              <a:gd name="adj1" fmla="val 50000"/>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237" idx="1"/>
          </p:cNvCxnSpPr>
          <p:nvPr/>
        </p:nvCxnSpPr>
        <p:spPr>
          <a:xfrm flipV="1">
            <a:off x="2928581" y="5804357"/>
            <a:ext cx="929039" cy="1129"/>
          </a:xfrm>
          <a:prstGeom prst="straightConnector1">
            <a:avLst/>
          </a:prstGeom>
          <a:ln w="38100">
            <a:solidFill>
              <a:schemeClr val="accent4">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PARTICIPANT REGISTRATION PROCESS FLOW</a:t>
            </a:r>
            <a:endParaRPr lang="en-MY" sz="2000" dirty="0">
              <a:solidFill>
                <a:schemeClr val="tx1"/>
              </a:solidFill>
              <a:latin typeface="Arial Black"/>
            </a:endParaRPr>
          </a:p>
        </p:txBody>
      </p:sp>
      <p:sp>
        <p:nvSpPr>
          <p:cNvPr id="38" name="TextBox 37"/>
          <p:cNvSpPr txBox="1"/>
          <p:nvPr/>
        </p:nvSpPr>
        <p:spPr>
          <a:xfrm>
            <a:off x="3200392" y="4876800"/>
            <a:ext cx="571504" cy="276999"/>
          </a:xfrm>
          <a:prstGeom prst="rect">
            <a:avLst/>
          </a:prstGeom>
          <a:noFill/>
        </p:spPr>
        <p:txBody>
          <a:bodyPr wrap="square" rtlCol="0">
            <a:spAutoFit/>
          </a:bodyPr>
          <a:lstStyle/>
          <a:p>
            <a:r>
              <a:rPr lang="en-US" sz="1200" dirty="0" smtClean="0"/>
              <a:t>If  No</a:t>
            </a:r>
            <a:endParaRPr lang="en-MY" sz="1200" dirty="0"/>
          </a:p>
        </p:txBody>
      </p:sp>
      <p:sp>
        <p:nvSpPr>
          <p:cNvPr id="3" name="32-Point Star 2"/>
          <p:cNvSpPr/>
          <p:nvPr/>
        </p:nvSpPr>
        <p:spPr>
          <a:xfrm>
            <a:off x="5788692" y="3013955"/>
            <a:ext cx="2898108" cy="2410145"/>
          </a:xfrm>
          <a:prstGeom prst="star32">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cxnSp>
        <p:nvCxnSpPr>
          <p:cNvPr id="54" name="Elbow Connector 53"/>
          <p:cNvCxnSpPr>
            <a:stCxn id="6" idx="1"/>
          </p:cNvCxnSpPr>
          <p:nvPr/>
        </p:nvCxnSpPr>
        <p:spPr>
          <a:xfrm rot="10800000" flipH="1">
            <a:off x="3786182" y="1350168"/>
            <a:ext cx="35722" cy="969166"/>
          </a:xfrm>
          <a:prstGeom prst="bentConnector4">
            <a:avLst>
              <a:gd name="adj1" fmla="val -4153866"/>
              <a:gd name="adj2" fmla="val 98051"/>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714876" y="4029060"/>
            <a:ext cx="0" cy="2238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237" idx="0"/>
          </p:cNvCxnSpPr>
          <p:nvPr/>
        </p:nvCxnSpPr>
        <p:spPr>
          <a:xfrm flipH="1">
            <a:off x="4714876" y="5118321"/>
            <a:ext cx="4762" cy="470592"/>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1385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rot="5400000">
            <a:off x="4179885" y="551180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Flowchart: Decision 3"/>
          <p:cNvSpPr/>
          <p:nvPr/>
        </p:nvSpPr>
        <p:spPr>
          <a:xfrm>
            <a:off x="3428992" y="4429132"/>
            <a:ext cx="1857388" cy="1000132"/>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Rectangle 7"/>
          <p:cNvSpPr/>
          <p:nvPr/>
        </p:nvSpPr>
        <p:spPr>
          <a:xfrm>
            <a:off x="3500430" y="3228972"/>
            <a:ext cx="1714512" cy="80962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p>
        </p:txBody>
      </p:sp>
      <p:sp>
        <p:nvSpPr>
          <p:cNvPr id="9" name="TextBox 8"/>
          <p:cNvSpPr txBox="1"/>
          <p:nvPr/>
        </p:nvSpPr>
        <p:spPr>
          <a:xfrm>
            <a:off x="3643306" y="4719935"/>
            <a:ext cx="1500198" cy="461665"/>
          </a:xfrm>
          <a:prstGeom prst="rect">
            <a:avLst/>
          </a:prstGeom>
          <a:noFill/>
        </p:spPr>
        <p:txBody>
          <a:bodyPr wrap="square" rtlCol="0">
            <a:spAutoFit/>
          </a:bodyPr>
          <a:lstStyle/>
          <a:p>
            <a:pPr algn="ctr"/>
            <a:r>
              <a:rPr lang="en-US" sz="1200" dirty="0" smtClean="0">
                <a:solidFill>
                  <a:schemeClr val="bg1"/>
                </a:solidFill>
              </a:rPr>
              <a:t>Review &amp; Verified by Members</a:t>
            </a:r>
          </a:p>
        </p:txBody>
      </p:sp>
      <p:cxnSp>
        <p:nvCxnSpPr>
          <p:cNvPr id="10" name="Elbow Connector 9"/>
          <p:cNvCxnSpPr>
            <a:stCxn id="4" idx="1"/>
            <a:endCxn id="18" idx="1"/>
          </p:cNvCxnSpPr>
          <p:nvPr/>
        </p:nvCxnSpPr>
        <p:spPr>
          <a:xfrm rot="10800000">
            <a:off x="3428992" y="2319334"/>
            <a:ext cx="12700" cy="2609864"/>
          </a:xfrm>
          <a:prstGeom prst="bentConnector3">
            <a:avLst>
              <a:gd name="adj1" fmla="val 1800000"/>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178297" y="302101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500430" y="5638800"/>
            <a:ext cx="1714512" cy="473807"/>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8" name="Flowchart: Decision 17"/>
          <p:cNvSpPr/>
          <p:nvPr/>
        </p:nvSpPr>
        <p:spPr>
          <a:xfrm>
            <a:off x="3428992" y="1819268"/>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TextBox 18"/>
          <p:cNvSpPr txBox="1"/>
          <p:nvPr/>
        </p:nvSpPr>
        <p:spPr>
          <a:xfrm>
            <a:off x="3643306" y="1988403"/>
            <a:ext cx="1500198" cy="646331"/>
          </a:xfrm>
          <a:prstGeom prst="rect">
            <a:avLst/>
          </a:prstGeom>
          <a:noFill/>
        </p:spPr>
        <p:txBody>
          <a:bodyPr wrap="square" rtlCol="0">
            <a:spAutoFit/>
          </a:bodyPr>
          <a:lstStyle/>
          <a:p>
            <a:pPr algn="ctr"/>
            <a:r>
              <a:rPr lang="en-US" sz="1200" dirty="0" smtClean="0">
                <a:solidFill>
                  <a:schemeClr val="bg1"/>
                </a:solidFill>
              </a:rPr>
              <a:t>Summarize  and Consolidation for Monthly Report</a:t>
            </a:r>
            <a:endParaRPr lang="en-MY" sz="1200" dirty="0">
              <a:solidFill>
                <a:schemeClr val="bg1"/>
              </a:solidFill>
            </a:endParaRPr>
          </a:p>
        </p:txBody>
      </p:sp>
      <p:cxnSp>
        <p:nvCxnSpPr>
          <p:cNvPr id="21" name="Straight Connector 20"/>
          <p:cNvCxnSpPr/>
          <p:nvPr/>
        </p:nvCxnSpPr>
        <p:spPr>
          <a:xfrm rot="5400000">
            <a:off x="4179885" y="164941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214942" y="1143000"/>
            <a:ext cx="3090858" cy="461665"/>
          </a:xfrm>
          <a:prstGeom prst="rect">
            <a:avLst/>
          </a:prstGeom>
          <a:noFill/>
        </p:spPr>
        <p:txBody>
          <a:bodyPr wrap="square" rtlCol="0">
            <a:spAutoFit/>
          </a:bodyPr>
          <a:lstStyle/>
          <a:p>
            <a:r>
              <a:rPr lang="en-US" sz="1200" dirty="0" smtClean="0"/>
              <a:t>To be submitted to CPC Head Quarters Weekly After Each Training Session</a:t>
            </a:r>
            <a:endParaRPr lang="en-MY" sz="1200" dirty="0"/>
          </a:p>
        </p:txBody>
      </p:sp>
      <p:sp>
        <p:nvSpPr>
          <p:cNvPr id="23" name="TextBox 22"/>
          <p:cNvSpPr txBox="1"/>
          <p:nvPr/>
        </p:nvSpPr>
        <p:spPr>
          <a:xfrm>
            <a:off x="2214546" y="3502223"/>
            <a:ext cx="1000132" cy="307777"/>
          </a:xfrm>
          <a:prstGeom prst="rect">
            <a:avLst/>
          </a:prstGeom>
          <a:noFill/>
        </p:spPr>
        <p:txBody>
          <a:bodyPr wrap="square" rtlCol="0">
            <a:spAutoFit/>
          </a:bodyPr>
          <a:lstStyle/>
          <a:p>
            <a:pPr algn="r"/>
            <a:r>
              <a:rPr lang="en-US" sz="1400" dirty="0" smtClean="0"/>
              <a:t>If  Not</a:t>
            </a:r>
          </a:p>
        </p:txBody>
      </p:sp>
      <p:sp>
        <p:nvSpPr>
          <p:cNvPr id="25" name="TextBox 24"/>
          <p:cNvSpPr txBox="1"/>
          <p:nvPr/>
        </p:nvSpPr>
        <p:spPr>
          <a:xfrm>
            <a:off x="3143240" y="5638801"/>
            <a:ext cx="2500330" cy="830997"/>
          </a:xfrm>
          <a:prstGeom prst="rect">
            <a:avLst/>
          </a:prstGeom>
          <a:noFill/>
        </p:spPr>
        <p:txBody>
          <a:bodyPr wrap="square" rtlCol="0">
            <a:spAutoFit/>
          </a:bodyPr>
          <a:lstStyle/>
          <a:p>
            <a:pPr algn="ctr"/>
            <a:r>
              <a:rPr lang="en-US" sz="1200" dirty="0" smtClean="0">
                <a:solidFill>
                  <a:schemeClr val="bg1"/>
                </a:solidFill>
              </a:rPr>
              <a:t>Submit to SKMM </a:t>
            </a:r>
          </a:p>
          <a:p>
            <a:pPr algn="ctr"/>
            <a:r>
              <a:rPr lang="en-US" sz="1200" dirty="0" smtClean="0">
                <a:solidFill>
                  <a:schemeClr val="bg1"/>
                </a:solidFill>
              </a:rPr>
              <a:t>for Record </a:t>
            </a:r>
          </a:p>
          <a:p>
            <a:pPr algn="ctr"/>
            <a:endParaRPr lang="en-US" sz="1200" dirty="0" smtClean="0">
              <a:solidFill>
                <a:schemeClr val="bg1"/>
              </a:solidFill>
            </a:endParaRPr>
          </a:p>
          <a:p>
            <a:pPr algn="ctr"/>
            <a:endParaRPr lang="en-MY" sz="1200" dirty="0">
              <a:solidFill>
                <a:schemeClr val="bg1"/>
              </a:solidFill>
            </a:endParaRPr>
          </a:p>
        </p:txBody>
      </p:sp>
      <p:sp>
        <p:nvSpPr>
          <p:cNvPr id="27"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REPORTING PROCESS FLOW (MONTHLY PROGRESS REPORT)</a:t>
            </a:r>
            <a:endParaRPr lang="en-MY" sz="2000" dirty="0">
              <a:solidFill>
                <a:schemeClr val="tx1"/>
              </a:solidFill>
              <a:latin typeface="Arial Black"/>
            </a:endParaRPr>
          </a:p>
        </p:txBody>
      </p:sp>
      <p:sp>
        <p:nvSpPr>
          <p:cNvPr id="2" name="TextBox 1"/>
          <p:cNvSpPr txBox="1"/>
          <p:nvPr/>
        </p:nvSpPr>
        <p:spPr>
          <a:xfrm>
            <a:off x="3500430" y="3200400"/>
            <a:ext cx="1714512" cy="830997"/>
          </a:xfrm>
          <a:prstGeom prst="rect">
            <a:avLst/>
          </a:prstGeom>
          <a:noFill/>
        </p:spPr>
        <p:txBody>
          <a:bodyPr wrap="square" rtlCol="0">
            <a:spAutoFit/>
          </a:bodyPr>
          <a:lstStyle/>
          <a:p>
            <a:r>
              <a:rPr lang="en-US" sz="1200" dirty="0" smtClean="0">
                <a:solidFill>
                  <a:schemeClr val="bg1"/>
                </a:solidFill>
              </a:rPr>
              <a:t>Monthly Report to be Deliberated During </a:t>
            </a:r>
            <a:r>
              <a:rPr lang="en-US" sz="1200" dirty="0">
                <a:solidFill>
                  <a:schemeClr val="bg1"/>
                </a:solidFill>
              </a:rPr>
              <a:t>M</a:t>
            </a:r>
            <a:r>
              <a:rPr lang="en-US" sz="1200" dirty="0" smtClean="0">
                <a:solidFill>
                  <a:schemeClr val="bg1"/>
                </a:solidFill>
              </a:rPr>
              <a:t>onthly Coordination </a:t>
            </a:r>
            <a:r>
              <a:rPr lang="en-US" sz="1200" dirty="0">
                <a:solidFill>
                  <a:schemeClr val="bg1"/>
                </a:solidFill>
              </a:rPr>
              <a:t>M</a:t>
            </a:r>
            <a:r>
              <a:rPr lang="en-US" sz="1200" dirty="0" smtClean="0">
                <a:solidFill>
                  <a:schemeClr val="bg1"/>
                </a:solidFill>
              </a:rPr>
              <a:t>eeting</a:t>
            </a:r>
            <a:endParaRPr lang="en-MY" sz="1200" dirty="0">
              <a:solidFill>
                <a:schemeClr val="bg1"/>
              </a:solidFill>
            </a:endParaRPr>
          </a:p>
        </p:txBody>
      </p:sp>
      <p:sp>
        <p:nvSpPr>
          <p:cNvPr id="28" name="TextBox 27"/>
          <p:cNvSpPr txBox="1"/>
          <p:nvPr/>
        </p:nvSpPr>
        <p:spPr>
          <a:xfrm>
            <a:off x="4419600" y="5334000"/>
            <a:ext cx="1000132" cy="307777"/>
          </a:xfrm>
          <a:prstGeom prst="rect">
            <a:avLst/>
          </a:prstGeom>
          <a:noFill/>
        </p:spPr>
        <p:txBody>
          <a:bodyPr wrap="square" rtlCol="0">
            <a:spAutoFit/>
          </a:bodyPr>
          <a:lstStyle/>
          <a:p>
            <a:r>
              <a:rPr lang="en-US" sz="1400" dirty="0" smtClean="0"/>
              <a:t>If  Yes</a:t>
            </a:r>
            <a:endParaRPr lang="en-MY" sz="1400" dirty="0"/>
          </a:p>
        </p:txBody>
      </p:sp>
      <p:cxnSp>
        <p:nvCxnSpPr>
          <p:cNvPr id="26" name="Straight Connector 25"/>
          <p:cNvCxnSpPr/>
          <p:nvPr/>
        </p:nvCxnSpPr>
        <p:spPr>
          <a:xfrm rot="5400000">
            <a:off x="4165599" y="4240211"/>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500430" y="1095371"/>
            <a:ext cx="1714512" cy="554833"/>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7" name="TextBox 6"/>
          <p:cNvSpPr txBox="1"/>
          <p:nvPr/>
        </p:nvSpPr>
        <p:spPr>
          <a:xfrm>
            <a:off x="3429000" y="1030069"/>
            <a:ext cx="1857388" cy="646331"/>
          </a:xfrm>
          <a:prstGeom prst="rect">
            <a:avLst/>
          </a:prstGeom>
          <a:noFill/>
        </p:spPr>
        <p:txBody>
          <a:bodyPr wrap="square" rtlCol="0">
            <a:spAutoFit/>
          </a:bodyPr>
          <a:lstStyle/>
          <a:p>
            <a:pPr algn="ctr"/>
            <a:r>
              <a:rPr lang="en-US" sz="1200" dirty="0" smtClean="0">
                <a:solidFill>
                  <a:schemeClr val="bg1"/>
                </a:solidFill>
              </a:rPr>
              <a:t>Progress Information &amp; Report from Project </a:t>
            </a:r>
            <a:r>
              <a:rPr lang="en-US" sz="1200" dirty="0">
                <a:solidFill>
                  <a:schemeClr val="bg1"/>
                </a:solidFill>
              </a:rPr>
              <a:t>C</a:t>
            </a:r>
            <a:r>
              <a:rPr lang="en-US" sz="1200" dirty="0" smtClean="0">
                <a:solidFill>
                  <a:schemeClr val="bg1"/>
                </a:solidFill>
              </a:rPr>
              <a:t>oordinator</a:t>
            </a:r>
            <a:endParaRPr lang="en-MY" sz="1200" dirty="0">
              <a:solidFill>
                <a:schemeClr val="bg1"/>
              </a:solidFill>
            </a:endParaRPr>
          </a:p>
        </p:txBody>
      </p:sp>
    </p:spTree>
    <p:extLst>
      <p:ext uri="{BB962C8B-B14F-4D97-AF65-F5344CB8AC3E}">
        <p14:creationId xmlns:p14="http://schemas.microsoft.com/office/powerpoint/2010/main" val="16241309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71846" y="1426332"/>
            <a:ext cx="1714512" cy="528585"/>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TextBox 5"/>
          <p:cNvSpPr txBox="1"/>
          <p:nvPr/>
        </p:nvSpPr>
        <p:spPr>
          <a:xfrm>
            <a:off x="3200408" y="1426332"/>
            <a:ext cx="1857388" cy="523220"/>
          </a:xfrm>
          <a:prstGeom prst="rect">
            <a:avLst/>
          </a:prstGeom>
          <a:noFill/>
        </p:spPr>
        <p:txBody>
          <a:bodyPr wrap="square" rtlCol="0">
            <a:spAutoFit/>
          </a:bodyPr>
          <a:lstStyle/>
          <a:p>
            <a:pPr algn="ctr"/>
            <a:r>
              <a:rPr lang="en-US" sz="1400" dirty="0" smtClean="0">
                <a:solidFill>
                  <a:schemeClr val="bg1"/>
                </a:solidFill>
              </a:rPr>
              <a:t>Preparation Details of Weekly Report</a:t>
            </a:r>
            <a:endParaRPr lang="en-MY" sz="1400" dirty="0">
              <a:solidFill>
                <a:schemeClr val="bg1"/>
              </a:solidFill>
            </a:endParaRPr>
          </a:p>
        </p:txBody>
      </p:sp>
      <p:sp>
        <p:nvSpPr>
          <p:cNvPr id="7" name="Rectangle 6"/>
          <p:cNvSpPr/>
          <p:nvPr/>
        </p:nvSpPr>
        <p:spPr>
          <a:xfrm>
            <a:off x="3271846" y="3669429"/>
            <a:ext cx="1714512" cy="383449"/>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0" name="TextBox 9"/>
          <p:cNvSpPr txBox="1"/>
          <p:nvPr/>
        </p:nvSpPr>
        <p:spPr>
          <a:xfrm>
            <a:off x="2843218" y="3597991"/>
            <a:ext cx="2500330" cy="646331"/>
          </a:xfrm>
          <a:prstGeom prst="rect">
            <a:avLst/>
          </a:prstGeom>
          <a:noFill/>
        </p:spPr>
        <p:txBody>
          <a:bodyPr wrap="square" rtlCol="0">
            <a:spAutoFit/>
          </a:bodyPr>
          <a:lstStyle/>
          <a:p>
            <a:pPr algn="ctr"/>
            <a:r>
              <a:rPr lang="en-US" sz="1200" dirty="0" smtClean="0">
                <a:solidFill>
                  <a:schemeClr val="bg1"/>
                </a:solidFill>
              </a:rPr>
              <a:t>Checked by </a:t>
            </a:r>
          </a:p>
          <a:p>
            <a:pPr algn="ctr"/>
            <a:r>
              <a:rPr lang="en-US" sz="1200" dirty="0" smtClean="0">
                <a:solidFill>
                  <a:schemeClr val="bg1"/>
                </a:solidFill>
              </a:rPr>
              <a:t>Telco’s Vendor</a:t>
            </a:r>
          </a:p>
          <a:p>
            <a:pPr algn="ctr"/>
            <a:endParaRPr lang="en-MY" sz="1200" dirty="0">
              <a:solidFill>
                <a:schemeClr val="bg1"/>
              </a:solidFill>
            </a:endParaRPr>
          </a:p>
        </p:txBody>
      </p:sp>
      <p:cxnSp>
        <p:nvCxnSpPr>
          <p:cNvPr id="11" name="Straight Connector 10"/>
          <p:cNvCxnSpPr>
            <a:endCxn id="23" idx="0"/>
          </p:cNvCxnSpPr>
          <p:nvPr/>
        </p:nvCxnSpPr>
        <p:spPr>
          <a:xfrm>
            <a:off x="4129896" y="4053672"/>
            <a:ext cx="3960" cy="668279"/>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3949713" y="2132718"/>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10566" y="1448985"/>
            <a:ext cx="2571768" cy="471547"/>
          </a:xfrm>
          <a:prstGeom prst="rect">
            <a:avLst/>
          </a:prstGeom>
          <a:noFill/>
        </p:spPr>
        <p:txBody>
          <a:bodyPr wrap="square" rtlCol="0">
            <a:spAutoFit/>
          </a:bodyPr>
          <a:lstStyle/>
          <a:p>
            <a:r>
              <a:rPr lang="en-US" sz="1200" dirty="0" smtClean="0"/>
              <a:t>Send via Email &amp; by Hand by End of </a:t>
            </a:r>
            <a:r>
              <a:rPr lang="en-US" sz="1200" dirty="0"/>
              <a:t>t</a:t>
            </a:r>
            <a:r>
              <a:rPr lang="en-US" sz="1200" dirty="0" smtClean="0"/>
              <a:t>he Week</a:t>
            </a:r>
            <a:endParaRPr lang="en-MY" sz="1200" dirty="0"/>
          </a:p>
        </p:txBody>
      </p:sp>
      <p:sp>
        <p:nvSpPr>
          <p:cNvPr id="18" name="Flowchart: Decision 17"/>
          <p:cNvSpPr/>
          <p:nvPr/>
        </p:nvSpPr>
        <p:spPr>
          <a:xfrm>
            <a:off x="3200408" y="2312107"/>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TextBox 18"/>
          <p:cNvSpPr txBox="1"/>
          <p:nvPr/>
        </p:nvSpPr>
        <p:spPr>
          <a:xfrm>
            <a:off x="3343284" y="2586335"/>
            <a:ext cx="1500198" cy="461665"/>
          </a:xfrm>
          <a:prstGeom prst="rect">
            <a:avLst/>
          </a:prstGeom>
          <a:noFill/>
        </p:spPr>
        <p:txBody>
          <a:bodyPr wrap="square" rtlCol="0">
            <a:spAutoFit/>
          </a:bodyPr>
          <a:lstStyle/>
          <a:p>
            <a:pPr algn="ctr"/>
            <a:r>
              <a:rPr lang="en-US" sz="1200" dirty="0" smtClean="0">
                <a:solidFill>
                  <a:schemeClr val="bg1"/>
                </a:solidFill>
              </a:rPr>
              <a:t>Clarify the Issue/ Daily Activities</a:t>
            </a:r>
          </a:p>
        </p:txBody>
      </p:sp>
      <p:cxnSp>
        <p:nvCxnSpPr>
          <p:cNvPr id="20" name="Straight Connector 19"/>
          <p:cNvCxnSpPr/>
          <p:nvPr/>
        </p:nvCxnSpPr>
        <p:spPr>
          <a:xfrm rot="5400000">
            <a:off x="3951301" y="3490040"/>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REPORTING PROGRESS FLOW (WEEKLY PROGRESS REPORT)</a:t>
            </a:r>
            <a:endParaRPr lang="en-MY" sz="2000" dirty="0">
              <a:solidFill>
                <a:schemeClr val="tx1"/>
              </a:solidFill>
              <a:latin typeface="Arial Black"/>
            </a:endParaRPr>
          </a:p>
        </p:txBody>
      </p:sp>
      <p:sp>
        <p:nvSpPr>
          <p:cNvPr id="23" name="Rectangle 22"/>
          <p:cNvSpPr/>
          <p:nvPr/>
        </p:nvSpPr>
        <p:spPr>
          <a:xfrm>
            <a:off x="3276600" y="4721951"/>
            <a:ext cx="1714512" cy="383449"/>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5" name="TextBox 24"/>
          <p:cNvSpPr txBox="1"/>
          <p:nvPr/>
        </p:nvSpPr>
        <p:spPr>
          <a:xfrm>
            <a:off x="3276600" y="4687669"/>
            <a:ext cx="1714512" cy="461665"/>
          </a:xfrm>
          <a:prstGeom prst="rect">
            <a:avLst/>
          </a:prstGeom>
          <a:noFill/>
        </p:spPr>
        <p:txBody>
          <a:bodyPr wrap="square" rtlCol="0">
            <a:spAutoFit/>
          </a:bodyPr>
          <a:lstStyle/>
          <a:p>
            <a:pPr algn="ctr"/>
            <a:r>
              <a:rPr lang="en-US" sz="1200" dirty="0" smtClean="0">
                <a:solidFill>
                  <a:schemeClr val="bg1"/>
                </a:solidFill>
              </a:rPr>
              <a:t>Submit to SKMM for Records</a:t>
            </a:r>
            <a:endParaRPr lang="en-MY" sz="1200" dirty="0">
              <a:solidFill>
                <a:schemeClr val="bg1"/>
              </a:solidFill>
            </a:endParaRPr>
          </a:p>
        </p:txBody>
      </p:sp>
    </p:spTree>
    <p:extLst>
      <p:ext uri="{BB962C8B-B14F-4D97-AF65-F5344CB8AC3E}">
        <p14:creationId xmlns:p14="http://schemas.microsoft.com/office/powerpoint/2010/main" val="42541381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p:cNvCxnSpPr/>
          <p:nvPr/>
        </p:nvCxnSpPr>
        <p:spPr>
          <a:xfrm rot="5400000">
            <a:off x="4021151" y="3082933"/>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4022739" y="5545143"/>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Flowchart: Decision 3"/>
          <p:cNvSpPr/>
          <p:nvPr/>
        </p:nvSpPr>
        <p:spPr>
          <a:xfrm>
            <a:off x="3271846" y="4505340"/>
            <a:ext cx="1857388" cy="1000132"/>
          </a:xfrm>
          <a:prstGeom prst="flowChartDecision">
            <a:avLst/>
          </a:pr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Rectangle 4"/>
          <p:cNvSpPr/>
          <p:nvPr/>
        </p:nvSpPr>
        <p:spPr>
          <a:xfrm>
            <a:off x="3343284" y="1076332"/>
            <a:ext cx="1714512" cy="571504"/>
          </a:xfrm>
          <a:prstGeom prst="rect">
            <a:avLst/>
          </a:prstGeom>
          <a:solidFill>
            <a:schemeClr val="tx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6" name="TextBox 5"/>
          <p:cNvSpPr txBox="1"/>
          <p:nvPr/>
        </p:nvSpPr>
        <p:spPr>
          <a:xfrm>
            <a:off x="3271846" y="990600"/>
            <a:ext cx="1857388" cy="692497"/>
          </a:xfrm>
          <a:prstGeom prst="rect">
            <a:avLst/>
          </a:prstGeom>
          <a:noFill/>
        </p:spPr>
        <p:txBody>
          <a:bodyPr wrap="square" rtlCol="0">
            <a:spAutoFit/>
          </a:bodyPr>
          <a:lstStyle/>
          <a:p>
            <a:pPr algn="ctr"/>
            <a:r>
              <a:rPr lang="en-US" sz="1300" dirty="0" smtClean="0">
                <a:solidFill>
                  <a:schemeClr val="bg1"/>
                </a:solidFill>
              </a:rPr>
              <a:t>Preparation of Maintenance Checklist Report</a:t>
            </a:r>
            <a:endParaRPr lang="en-MY" sz="1300" dirty="0">
              <a:solidFill>
                <a:schemeClr val="bg1"/>
              </a:solidFill>
            </a:endParaRPr>
          </a:p>
        </p:txBody>
      </p:sp>
      <p:sp>
        <p:nvSpPr>
          <p:cNvPr id="7" name="Rectangle 6"/>
          <p:cNvSpPr/>
          <p:nvPr/>
        </p:nvSpPr>
        <p:spPr>
          <a:xfrm>
            <a:off x="3343284" y="3233742"/>
            <a:ext cx="1714512" cy="357190"/>
          </a:xfrm>
          <a:prstGeom prst="rect">
            <a:avLst/>
          </a:prstGeom>
          <a:solidFill>
            <a:schemeClr val="tx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8" name="TextBox 7"/>
          <p:cNvSpPr txBox="1"/>
          <p:nvPr/>
        </p:nvSpPr>
        <p:spPr>
          <a:xfrm>
            <a:off x="3414722" y="4767938"/>
            <a:ext cx="1500198" cy="461665"/>
          </a:xfrm>
          <a:prstGeom prst="rect">
            <a:avLst/>
          </a:prstGeom>
          <a:noFill/>
        </p:spPr>
        <p:txBody>
          <a:bodyPr wrap="square" rtlCol="0">
            <a:spAutoFit/>
          </a:bodyPr>
          <a:lstStyle/>
          <a:p>
            <a:pPr algn="ctr"/>
            <a:r>
              <a:rPr lang="en-US" sz="1200" dirty="0" smtClean="0">
                <a:solidFill>
                  <a:schemeClr val="bg1"/>
                </a:solidFill>
              </a:rPr>
              <a:t>Review by </a:t>
            </a:r>
          </a:p>
          <a:p>
            <a:pPr algn="ctr"/>
            <a:r>
              <a:rPr lang="en-US" sz="1200" dirty="0" smtClean="0">
                <a:solidFill>
                  <a:schemeClr val="bg1"/>
                </a:solidFill>
              </a:rPr>
              <a:t>SKMM</a:t>
            </a:r>
            <a:endParaRPr lang="en-MY" sz="1200" dirty="0">
              <a:solidFill>
                <a:schemeClr val="bg1"/>
              </a:solidFill>
            </a:endParaRPr>
          </a:p>
        </p:txBody>
      </p:sp>
      <p:cxnSp>
        <p:nvCxnSpPr>
          <p:cNvPr id="9" name="Elbow Connector 8"/>
          <p:cNvCxnSpPr>
            <a:stCxn id="4" idx="1"/>
            <a:endCxn id="18" idx="1"/>
          </p:cNvCxnSpPr>
          <p:nvPr/>
        </p:nvCxnSpPr>
        <p:spPr>
          <a:xfrm rot="10800000">
            <a:off x="3271846" y="2481266"/>
            <a:ext cx="12700" cy="2524140"/>
          </a:xfrm>
          <a:prstGeom prst="bentConnector3">
            <a:avLst>
              <a:gd name="adj1" fmla="val 1800000"/>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914656" y="3173201"/>
            <a:ext cx="2500330" cy="646331"/>
          </a:xfrm>
          <a:prstGeom prst="rect">
            <a:avLst/>
          </a:prstGeom>
          <a:noFill/>
        </p:spPr>
        <p:txBody>
          <a:bodyPr wrap="square" rtlCol="0">
            <a:spAutoFit/>
          </a:bodyPr>
          <a:lstStyle/>
          <a:p>
            <a:pPr algn="ctr"/>
            <a:r>
              <a:rPr lang="en-US" sz="1200" dirty="0" smtClean="0">
                <a:solidFill>
                  <a:schemeClr val="bg1"/>
                </a:solidFill>
              </a:rPr>
              <a:t>Review by </a:t>
            </a:r>
          </a:p>
          <a:p>
            <a:pPr algn="ctr"/>
            <a:r>
              <a:rPr lang="en-US" sz="1200" dirty="0" smtClean="0">
                <a:solidFill>
                  <a:schemeClr val="bg1"/>
                </a:solidFill>
              </a:rPr>
              <a:t>Telco’s Vendor </a:t>
            </a:r>
          </a:p>
          <a:p>
            <a:pPr algn="ctr"/>
            <a:endParaRPr lang="en-MY" sz="1200" dirty="0">
              <a:solidFill>
                <a:schemeClr val="bg1"/>
              </a:solidFill>
            </a:endParaRPr>
          </a:p>
        </p:txBody>
      </p:sp>
      <p:cxnSp>
        <p:nvCxnSpPr>
          <p:cNvPr id="11" name="Straight Connector 10"/>
          <p:cNvCxnSpPr/>
          <p:nvPr/>
        </p:nvCxnSpPr>
        <p:spPr>
          <a:xfrm rot="5400000">
            <a:off x="4021945" y="4378333"/>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343284" y="5710262"/>
            <a:ext cx="1714512" cy="42862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5" name="TextBox 14"/>
          <p:cNvSpPr txBox="1"/>
          <p:nvPr/>
        </p:nvSpPr>
        <p:spPr>
          <a:xfrm>
            <a:off x="2914656" y="5665083"/>
            <a:ext cx="2500330" cy="830997"/>
          </a:xfrm>
          <a:prstGeom prst="rect">
            <a:avLst/>
          </a:prstGeom>
          <a:noFill/>
        </p:spPr>
        <p:txBody>
          <a:bodyPr wrap="square" rtlCol="0">
            <a:spAutoFit/>
          </a:bodyPr>
          <a:lstStyle/>
          <a:p>
            <a:pPr algn="ctr"/>
            <a:r>
              <a:rPr lang="en-US" sz="1200" dirty="0" smtClean="0">
                <a:solidFill>
                  <a:schemeClr val="bg1"/>
                </a:solidFill>
              </a:rPr>
              <a:t>Submitted to KKMM </a:t>
            </a:r>
          </a:p>
          <a:p>
            <a:pPr algn="ctr"/>
            <a:r>
              <a:rPr lang="en-US" sz="1200" dirty="0" smtClean="0">
                <a:solidFill>
                  <a:schemeClr val="bg1"/>
                </a:solidFill>
              </a:rPr>
              <a:t>for Record </a:t>
            </a:r>
          </a:p>
          <a:p>
            <a:pPr algn="ctr"/>
            <a:endParaRPr lang="en-US" sz="1200" dirty="0" smtClean="0">
              <a:solidFill>
                <a:schemeClr val="bg1"/>
              </a:solidFill>
            </a:endParaRPr>
          </a:p>
          <a:p>
            <a:pPr algn="ctr"/>
            <a:endParaRPr lang="en-MY" sz="1200" dirty="0">
              <a:solidFill>
                <a:schemeClr val="bg1"/>
              </a:solidFill>
            </a:endParaRPr>
          </a:p>
        </p:txBody>
      </p:sp>
      <p:sp>
        <p:nvSpPr>
          <p:cNvPr id="16" name="Rectangle 15"/>
          <p:cNvSpPr/>
          <p:nvPr/>
        </p:nvSpPr>
        <p:spPr>
          <a:xfrm>
            <a:off x="3343284" y="3971932"/>
            <a:ext cx="1714512" cy="357190"/>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7" name="TextBox 16"/>
          <p:cNvSpPr txBox="1"/>
          <p:nvPr/>
        </p:nvSpPr>
        <p:spPr>
          <a:xfrm>
            <a:off x="2986094" y="3895732"/>
            <a:ext cx="2500330" cy="646331"/>
          </a:xfrm>
          <a:prstGeom prst="rect">
            <a:avLst/>
          </a:prstGeom>
          <a:noFill/>
        </p:spPr>
        <p:txBody>
          <a:bodyPr wrap="square" rtlCol="0">
            <a:spAutoFit/>
          </a:bodyPr>
          <a:lstStyle/>
          <a:p>
            <a:pPr algn="ctr"/>
            <a:r>
              <a:rPr lang="en-US" sz="1200" dirty="0" smtClean="0">
                <a:solidFill>
                  <a:schemeClr val="bg1"/>
                </a:solidFill>
              </a:rPr>
              <a:t>Review by </a:t>
            </a:r>
          </a:p>
          <a:p>
            <a:pPr algn="ctr"/>
            <a:r>
              <a:rPr lang="en-US" sz="1200" dirty="0" smtClean="0">
                <a:solidFill>
                  <a:schemeClr val="bg1"/>
                </a:solidFill>
              </a:rPr>
              <a:t>Telco’s   </a:t>
            </a:r>
          </a:p>
          <a:p>
            <a:pPr algn="ctr"/>
            <a:endParaRPr lang="en-MY" sz="1200" dirty="0">
              <a:solidFill>
                <a:schemeClr val="bg1"/>
              </a:solidFill>
            </a:endParaRPr>
          </a:p>
        </p:txBody>
      </p:sp>
      <p:sp>
        <p:nvSpPr>
          <p:cNvPr id="18" name="Flowchart: Decision 17"/>
          <p:cNvSpPr/>
          <p:nvPr/>
        </p:nvSpPr>
        <p:spPr>
          <a:xfrm>
            <a:off x="3271846" y="1981200"/>
            <a:ext cx="1857388" cy="1000132"/>
          </a:xfrm>
          <a:prstGeom prst="flowChartDecision">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9" name="TextBox 18"/>
          <p:cNvSpPr txBox="1"/>
          <p:nvPr/>
        </p:nvSpPr>
        <p:spPr>
          <a:xfrm>
            <a:off x="3486160" y="2150335"/>
            <a:ext cx="1500198" cy="830997"/>
          </a:xfrm>
          <a:prstGeom prst="rect">
            <a:avLst/>
          </a:prstGeom>
          <a:noFill/>
        </p:spPr>
        <p:txBody>
          <a:bodyPr wrap="square" rtlCol="0">
            <a:spAutoFit/>
          </a:bodyPr>
          <a:lstStyle/>
          <a:p>
            <a:pPr algn="ctr"/>
            <a:r>
              <a:rPr lang="en-US" sz="1200" dirty="0" smtClean="0">
                <a:solidFill>
                  <a:schemeClr val="bg1"/>
                </a:solidFill>
              </a:rPr>
              <a:t>Summarize the Maintenance Activities  </a:t>
            </a:r>
          </a:p>
          <a:p>
            <a:pPr algn="ctr"/>
            <a:endParaRPr lang="en-MY" sz="1200" dirty="0">
              <a:solidFill>
                <a:schemeClr val="bg1"/>
              </a:solidFill>
            </a:endParaRPr>
          </a:p>
        </p:txBody>
      </p:sp>
      <p:cxnSp>
        <p:nvCxnSpPr>
          <p:cNvPr id="20" name="Straight Connector 19"/>
          <p:cNvCxnSpPr/>
          <p:nvPr/>
        </p:nvCxnSpPr>
        <p:spPr>
          <a:xfrm rot="5400000">
            <a:off x="4022739" y="3768733"/>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22739" y="1811343"/>
            <a:ext cx="357190" cy="1588"/>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276864" y="1445648"/>
            <a:ext cx="2638452" cy="646331"/>
          </a:xfrm>
          <a:prstGeom prst="rect">
            <a:avLst/>
          </a:prstGeom>
          <a:noFill/>
        </p:spPr>
        <p:txBody>
          <a:bodyPr wrap="square" rtlCol="0">
            <a:spAutoFit/>
          </a:bodyPr>
          <a:lstStyle/>
          <a:p>
            <a:pPr>
              <a:buFontTx/>
              <a:buChar char="-"/>
            </a:pPr>
            <a:r>
              <a:rPr lang="en-US" sz="1200" dirty="0" smtClean="0"/>
              <a:t> Send via Email &amp; by Hand by 1</a:t>
            </a:r>
            <a:r>
              <a:rPr lang="en-US" sz="1200" baseline="30000" dirty="0" smtClean="0"/>
              <a:t>st</a:t>
            </a:r>
            <a:r>
              <a:rPr lang="en-US" sz="1200" dirty="0" smtClean="0"/>
              <a:t> Week of the Month</a:t>
            </a:r>
          </a:p>
          <a:p>
            <a:pPr>
              <a:buFontTx/>
              <a:buChar char="-"/>
            </a:pPr>
            <a:r>
              <a:rPr lang="en-US" sz="1200" dirty="0"/>
              <a:t> </a:t>
            </a:r>
            <a:r>
              <a:rPr lang="en-US" sz="1200" dirty="0" smtClean="0"/>
              <a:t>To Submit Every Month</a:t>
            </a:r>
            <a:endParaRPr lang="en-MY" sz="1200" dirty="0"/>
          </a:p>
        </p:txBody>
      </p:sp>
      <p:sp>
        <p:nvSpPr>
          <p:cNvPr id="23" name="TextBox 22"/>
          <p:cNvSpPr txBox="1"/>
          <p:nvPr/>
        </p:nvSpPr>
        <p:spPr>
          <a:xfrm>
            <a:off x="2057400" y="3290894"/>
            <a:ext cx="1000132" cy="523220"/>
          </a:xfrm>
          <a:prstGeom prst="rect">
            <a:avLst/>
          </a:prstGeom>
          <a:noFill/>
        </p:spPr>
        <p:txBody>
          <a:bodyPr wrap="square" rtlCol="0">
            <a:spAutoFit/>
          </a:bodyPr>
          <a:lstStyle/>
          <a:p>
            <a:pPr algn="ctr"/>
            <a:r>
              <a:rPr lang="en-US" sz="1400" dirty="0" smtClean="0"/>
              <a:t>If  Not </a:t>
            </a:r>
          </a:p>
          <a:p>
            <a:pPr algn="ctr"/>
            <a:r>
              <a:rPr lang="en-US" sz="1400" dirty="0"/>
              <a:t>C</a:t>
            </a:r>
            <a:r>
              <a:rPr lang="en-US" sz="1400" dirty="0" smtClean="0"/>
              <a:t>ompleted</a:t>
            </a:r>
            <a:endParaRPr lang="en-MY" sz="1400" dirty="0"/>
          </a:p>
        </p:txBody>
      </p:sp>
      <p:sp>
        <p:nvSpPr>
          <p:cNvPr id="24" name="TextBox 23"/>
          <p:cNvSpPr txBox="1"/>
          <p:nvPr/>
        </p:nvSpPr>
        <p:spPr>
          <a:xfrm>
            <a:off x="5734064" y="3373486"/>
            <a:ext cx="2643206" cy="1384995"/>
          </a:xfrm>
          <a:prstGeom prst="rect">
            <a:avLst/>
          </a:prstGeom>
          <a:solidFill>
            <a:schemeClr val="tx2">
              <a:lumMod val="60000"/>
              <a:lumOff val="40000"/>
            </a:schemeClr>
          </a:solidFill>
        </p:spPr>
        <p:txBody>
          <a:bodyPr wrap="square" rtlCol="0">
            <a:spAutoFit/>
          </a:bodyPr>
          <a:lstStyle/>
          <a:p>
            <a:r>
              <a:rPr lang="en-US" sz="1400" dirty="0" smtClean="0">
                <a:solidFill>
                  <a:schemeClr val="bg1"/>
                </a:solidFill>
              </a:rPr>
              <a:t>The </a:t>
            </a:r>
            <a:r>
              <a:rPr lang="en-US" sz="1400" dirty="0">
                <a:solidFill>
                  <a:schemeClr val="bg1"/>
                </a:solidFill>
              </a:rPr>
              <a:t>M</a:t>
            </a:r>
            <a:r>
              <a:rPr lang="en-US" sz="1400" dirty="0" smtClean="0">
                <a:solidFill>
                  <a:schemeClr val="bg1"/>
                </a:solidFill>
              </a:rPr>
              <a:t>aintenance Report </a:t>
            </a:r>
            <a:r>
              <a:rPr lang="en-US" sz="1400" dirty="0">
                <a:solidFill>
                  <a:schemeClr val="bg1"/>
                </a:solidFill>
              </a:rPr>
              <a:t>C</a:t>
            </a:r>
            <a:r>
              <a:rPr lang="en-US" sz="1400" dirty="0" smtClean="0">
                <a:solidFill>
                  <a:schemeClr val="bg1"/>
                </a:solidFill>
              </a:rPr>
              <a:t>onsist of;</a:t>
            </a:r>
          </a:p>
          <a:p>
            <a:pPr>
              <a:buFontTx/>
              <a:buChar char="-"/>
            </a:pPr>
            <a:r>
              <a:rPr lang="en-US" sz="1400" dirty="0">
                <a:solidFill>
                  <a:schemeClr val="bg1"/>
                </a:solidFill>
              </a:rPr>
              <a:t> </a:t>
            </a:r>
            <a:r>
              <a:rPr lang="en-US" sz="1400" dirty="0" smtClean="0">
                <a:solidFill>
                  <a:schemeClr val="bg1"/>
                </a:solidFill>
              </a:rPr>
              <a:t>Software Parts </a:t>
            </a:r>
          </a:p>
          <a:p>
            <a:pPr>
              <a:buFontTx/>
              <a:buChar char="-"/>
            </a:pPr>
            <a:r>
              <a:rPr lang="en-US" sz="1400" dirty="0">
                <a:solidFill>
                  <a:schemeClr val="bg1"/>
                </a:solidFill>
              </a:rPr>
              <a:t> </a:t>
            </a:r>
            <a:r>
              <a:rPr lang="en-US" sz="1400" dirty="0" smtClean="0">
                <a:solidFill>
                  <a:schemeClr val="bg1"/>
                </a:solidFill>
              </a:rPr>
              <a:t>Hardware Parts</a:t>
            </a:r>
          </a:p>
          <a:p>
            <a:pPr>
              <a:buFontTx/>
              <a:buChar char="-"/>
            </a:pPr>
            <a:r>
              <a:rPr lang="en-US" sz="1400" dirty="0">
                <a:solidFill>
                  <a:schemeClr val="bg1"/>
                </a:solidFill>
              </a:rPr>
              <a:t> </a:t>
            </a:r>
            <a:r>
              <a:rPr lang="en-US" sz="1400" dirty="0" smtClean="0">
                <a:solidFill>
                  <a:schemeClr val="bg1"/>
                </a:solidFill>
              </a:rPr>
              <a:t>Vehicle Condition</a:t>
            </a:r>
          </a:p>
          <a:p>
            <a:pPr>
              <a:buFontTx/>
              <a:buChar char="-"/>
            </a:pPr>
            <a:r>
              <a:rPr lang="en-US" sz="1400" dirty="0">
                <a:solidFill>
                  <a:schemeClr val="bg1"/>
                </a:solidFill>
              </a:rPr>
              <a:t> </a:t>
            </a:r>
            <a:r>
              <a:rPr lang="en-US" sz="1400" dirty="0" smtClean="0">
                <a:solidFill>
                  <a:schemeClr val="bg1"/>
                </a:solidFill>
              </a:rPr>
              <a:t>Maintenance Gallery</a:t>
            </a:r>
          </a:p>
        </p:txBody>
      </p:sp>
      <p:sp>
        <p:nvSpPr>
          <p:cNvPr id="25"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REPORTING PROCESS FLOW (MAINTENANCE REPORT)</a:t>
            </a:r>
            <a:endParaRPr lang="en-MY" sz="2000" dirty="0">
              <a:solidFill>
                <a:schemeClr val="tx1"/>
              </a:solidFill>
              <a:latin typeface="Arial Black"/>
            </a:endParaRPr>
          </a:p>
        </p:txBody>
      </p:sp>
    </p:spTree>
    <p:extLst>
      <p:ext uri="{BB962C8B-B14F-4D97-AF65-F5344CB8AC3E}">
        <p14:creationId xmlns:p14="http://schemas.microsoft.com/office/powerpoint/2010/main" val="303716073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Pre-development invoicing FLOW chart</a:t>
            </a:r>
            <a:endParaRPr lang="en-MY" sz="2000" dirty="0">
              <a:solidFill>
                <a:schemeClr val="tx1"/>
              </a:solidFill>
              <a:latin typeface="Arial Black"/>
            </a:endParaRPr>
          </a:p>
        </p:txBody>
      </p:sp>
      <p:cxnSp>
        <p:nvCxnSpPr>
          <p:cNvPr id="7" name="Straight Connector 6"/>
          <p:cNvCxnSpPr/>
          <p:nvPr/>
        </p:nvCxnSpPr>
        <p:spPr>
          <a:xfrm rot="5400000">
            <a:off x="3930274" y="2033500"/>
            <a:ext cx="411105" cy="17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3928568" y="5161646"/>
            <a:ext cx="411105" cy="1706"/>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Flowchart: Decision 46"/>
          <p:cNvSpPr/>
          <p:nvPr/>
        </p:nvSpPr>
        <p:spPr>
          <a:xfrm>
            <a:off x="3213849" y="4036091"/>
            <a:ext cx="1842249" cy="1068874"/>
          </a:xfrm>
          <a:prstGeom prst="flowChartDecision">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5" name="Rectangle 4"/>
          <p:cNvSpPr/>
          <p:nvPr/>
        </p:nvSpPr>
        <p:spPr>
          <a:xfrm>
            <a:off x="3213849" y="1219200"/>
            <a:ext cx="1842249" cy="575548"/>
          </a:xfrm>
          <a:prstGeom prst="rect">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9" name="TextBox 8"/>
          <p:cNvSpPr txBox="1"/>
          <p:nvPr/>
        </p:nvSpPr>
        <p:spPr>
          <a:xfrm>
            <a:off x="3213849" y="1298820"/>
            <a:ext cx="1842249" cy="495927"/>
          </a:xfrm>
          <a:prstGeom prst="rect">
            <a:avLst/>
          </a:prstGeom>
          <a:noFill/>
        </p:spPr>
        <p:txBody>
          <a:bodyPr wrap="square" rtlCol="0">
            <a:spAutoFit/>
          </a:bodyPr>
          <a:lstStyle/>
          <a:p>
            <a:pPr algn="ctr"/>
            <a:r>
              <a:rPr lang="en-US" sz="1100" dirty="0" smtClean="0">
                <a:solidFill>
                  <a:schemeClr val="bg1"/>
                </a:solidFill>
              </a:rPr>
              <a:t>Preparation of Installation Completion Report</a:t>
            </a:r>
            <a:endParaRPr lang="en-MY" sz="1100" dirty="0">
              <a:solidFill>
                <a:schemeClr val="bg1"/>
              </a:solidFill>
            </a:endParaRPr>
          </a:p>
        </p:txBody>
      </p:sp>
      <p:sp>
        <p:nvSpPr>
          <p:cNvPr id="15" name="Rectangle 14"/>
          <p:cNvSpPr/>
          <p:nvPr/>
        </p:nvSpPr>
        <p:spPr>
          <a:xfrm>
            <a:off x="3060337" y="2212400"/>
            <a:ext cx="2128806" cy="57554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16" name="TextBox 15"/>
          <p:cNvSpPr txBox="1"/>
          <p:nvPr/>
        </p:nvSpPr>
        <p:spPr>
          <a:xfrm>
            <a:off x="3060337" y="2209800"/>
            <a:ext cx="2128806" cy="430887"/>
          </a:xfrm>
          <a:prstGeom prst="rect">
            <a:avLst/>
          </a:prstGeom>
          <a:noFill/>
        </p:spPr>
        <p:txBody>
          <a:bodyPr wrap="square" rtlCol="0">
            <a:spAutoFit/>
          </a:bodyPr>
          <a:lstStyle/>
          <a:p>
            <a:pPr algn="ctr"/>
            <a:r>
              <a:rPr lang="en-US" sz="1100" dirty="0" smtClean="0">
                <a:solidFill>
                  <a:schemeClr val="bg1"/>
                </a:solidFill>
              </a:rPr>
              <a:t>Documentation Checked </a:t>
            </a:r>
          </a:p>
          <a:p>
            <a:pPr algn="ctr"/>
            <a:r>
              <a:rPr lang="en-US" sz="1100" dirty="0" smtClean="0">
                <a:solidFill>
                  <a:schemeClr val="bg1"/>
                </a:solidFill>
              </a:rPr>
              <a:t>and Verified by PI1M Manager</a:t>
            </a:r>
          </a:p>
        </p:txBody>
      </p:sp>
      <p:sp>
        <p:nvSpPr>
          <p:cNvPr id="19" name="Rectangle 18"/>
          <p:cNvSpPr/>
          <p:nvPr/>
        </p:nvSpPr>
        <p:spPr>
          <a:xfrm>
            <a:off x="3060337" y="3224851"/>
            <a:ext cx="2128806" cy="57554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20" name="TextBox 19"/>
          <p:cNvSpPr txBox="1"/>
          <p:nvPr/>
        </p:nvSpPr>
        <p:spPr>
          <a:xfrm>
            <a:off x="3060337" y="3334858"/>
            <a:ext cx="2128806" cy="430887"/>
          </a:xfrm>
          <a:prstGeom prst="rect">
            <a:avLst/>
          </a:prstGeom>
          <a:noFill/>
        </p:spPr>
        <p:txBody>
          <a:bodyPr wrap="square" rtlCol="0">
            <a:spAutoFit/>
          </a:bodyPr>
          <a:lstStyle/>
          <a:p>
            <a:pPr algn="ctr"/>
            <a:r>
              <a:rPr lang="en-US" sz="1100" dirty="0" smtClean="0">
                <a:solidFill>
                  <a:schemeClr val="bg1"/>
                </a:solidFill>
              </a:rPr>
              <a:t>Prepare and Submission of  Invoice</a:t>
            </a:r>
          </a:p>
        </p:txBody>
      </p:sp>
      <p:sp>
        <p:nvSpPr>
          <p:cNvPr id="30" name="TextBox 29"/>
          <p:cNvSpPr txBox="1"/>
          <p:nvPr/>
        </p:nvSpPr>
        <p:spPr>
          <a:xfrm>
            <a:off x="2814706" y="4386898"/>
            <a:ext cx="2686613" cy="495927"/>
          </a:xfrm>
          <a:prstGeom prst="rect">
            <a:avLst/>
          </a:prstGeom>
          <a:noFill/>
        </p:spPr>
        <p:txBody>
          <a:bodyPr wrap="square" rtlCol="0">
            <a:spAutoFit/>
          </a:bodyPr>
          <a:lstStyle/>
          <a:p>
            <a:pPr algn="ctr"/>
            <a:r>
              <a:rPr lang="en-US" sz="1100" dirty="0" smtClean="0">
                <a:solidFill>
                  <a:schemeClr val="bg1"/>
                </a:solidFill>
              </a:rPr>
              <a:t>Process by </a:t>
            </a:r>
          </a:p>
          <a:p>
            <a:pPr algn="ctr"/>
            <a:r>
              <a:rPr lang="en-US" sz="1100" dirty="0" smtClean="0">
                <a:solidFill>
                  <a:schemeClr val="bg1"/>
                </a:solidFill>
              </a:rPr>
              <a:t>SKMM</a:t>
            </a:r>
          </a:p>
        </p:txBody>
      </p:sp>
      <p:cxnSp>
        <p:nvCxnSpPr>
          <p:cNvPr id="32" name="Straight Connector 31"/>
          <p:cNvCxnSpPr>
            <a:endCxn id="47" idx="0"/>
          </p:cNvCxnSpPr>
          <p:nvPr/>
        </p:nvCxnSpPr>
        <p:spPr>
          <a:xfrm flipH="1">
            <a:off x="4134974" y="3800398"/>
            <a:ext cx="1706" cy="235692"/>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3060337" y="5368052"/>
            <a:ext cx="2128806" cy="575548"/>
          </a:xfrm>
          <a:prstGeom prst="rect">
            <a:avLst/>
          </a:prstGeom>
          <a:solidFill>
            <a:schemeClr val="tx1">
              <a:lumMod val="65000"/>
              <a:lumOff val="3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sp>
        <p:nvSpPr>
          <p:cNvPr id="41" name="TextBox 40"/>
          <p:cNvSpPr txBox="1"/>
          <p:nvPr/>
        </p:nvSpPr>
        <p:spPr>
          <a:xfrm>
            <a:off x="2830047" y="5478060"/>
            <a:ext cx="2686613" cy="301098"/>
          </a:xfrm>
          <a:prstGeom prst="rect">
            <a:avLst/>
          </a:prstGeom>
          <a:noFill/>
        </p:spPr>
        <p:txBody>
          <a:bodyPr wrap="square" rtlCol="0">
            <a:spAutoFit/>
          </a:bodyPr>
          <a:lstStyle/>
          <a:p>
            <a:pPr algn="ctr"/>
            <a:r>
              <a:rPr lang="en-US" sz="1100" dirty="0" smtClean="0">
                <a:solidFill>
                  <a:schemeClr val="bg1"/>
                </a:solidFill>
              </a:rPr>
              <a:t>Payment</a:t>
            </a:r>
          </a:p>
        </p:txBody>
      </p:sp>
      <p:cxnSp>
        <p:nvCxnSpPr>
          <p:cNvPr id="43" name="Straight Connector 42"/>
          <p:cNvCxnSpPr>
            <a:stCxn id="15" idx="2"/>
          </p:cNvCxnSpPr>
          <p:nvPr/>
        </p:nvCxnSpPr>
        <p:spPr>
          <a:xfrm>
            <a:off x="4124740" y="2787948"/>
            <a:ext cx="0" cy="409489"/>
          </a:xfrm>
          <a:prstGeom prst="line">
            <a:avLst/>
          </a:prstGeom>
          <a:ln w="38100">
            <a:solidFill>
              <a:schemeClr val="accent4">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334000" y="5715000"/>
            <a:ext cx="2819400" cy="276999"/>
          </a:xfrm>
          <a:prstGeom prst="rect">
            <a:avLst/>
          </a:prstGeom>
          <a:noFill/>
        </p:spPr>
        <p:txBody>
          <a:bodyPr wrap="square" rtlCol="0">
            <a:spAutoFit/>
          </a:bodyPr>
          <a:lstStyle/>
          <a:p>
            <a:pPr algn="ctr"/>
            <a:r>
              <a:rPr lang="en-US" sz="1200" dirty="0" smtClean="0"/>
              <a:t>Notes: Payment Term to be agreed upon</a:t>
            </a:r>
            <a:endParaRPr lang="en-MY" sz="1200" dirty="0"/>
          </a:p>
        </p:txBody>
      </p:sp>
    </p:spTree>
    <p:extLst>
      <p:ext uri="{BB962C8B-B14F-4D97-AF65-F5344CB8AC3E}">
        <p14:creationId xmlns:p14="http://schemas.microsoft.com/office/powerpoint/2010/main" val="3033114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0"/>
            <a:ext cx="89154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Reaching underserved communities</a:t>
            </a:r>
            <a:endParaRPr lang="en-MY" sz="2000" dirty="0">
              <a:solidFill>
                <a:schemeClr val="tx1"/>
              </a:solidFill>
              <a:latin typeface="Arial Black"/>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221864"/>
            <a:ext cx="5964479" cy="287344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0922" y="3429000"/>
            <a:ext cx="5964477" cy="2971799"/>
          </a:xfrm>
          <a:prstGeom prst="rect">
            <a:avLst/>
          </a:prstGeom>
        </p:spPr>
      </p:pic>
    </p:spTree>
    <p:extLst>
      <p:ext uri="{BB962C8B-B14F-4D97-AF65-F5344CB8AC3E}">
        <p14:creationId xmlns:p14="http://schemas.microsoft.com/office/powerpoint/2010/main" val="3526226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42844" y="-357214"/>
            <a:ext cx="8001000"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PRE-DEVELOPMENT TIMELINE</a:t>
            </a:r>
            <a:endParaRPr lang="en-MY" sz="2000" dirty="0">
              <a:solidFill>
                <a:schemeClr val="tx1"/>
              </a:solidFill>
              <a:latin typeface="Arial Black"/>
            </a:endParaRPr>
          </a:p>
        </p:txBody>
      </p:sp>
      <p:pic>
        <p:nvPicPr>
          <p:cNvPr id="4" name="Picture 4294967295"/>
          <p:cNvPicPr>
            <a:picLocks noChangeAspect="1"/>
          </p:cNvPicPr>
          <p:nvPr/>
        </p:nvPicPr>
        <p:blipFill>
          <a:blip r:embed="rId2">
            <a:extLst>
              <a:ext uri="{28A0092B-C50C-407E-A947-70E740481C1C}">
                <a14:useLocalDpi xmlns:a14="http://schemas.microsoft.com/office/drawing/2010/main" val="0"/>
              </a:ext>
            </a:extLst>
          </a:blip>
          <a:srcRect l="3011" t="5525" r="38118" b="11236"/>
          <a:stretch>
            <a:fillRect/>
          </a:stretch>
        </p:blipFill>
        <p:spPr>
          <a:xfrm>
            <a:off x="76200" y="500042"/>
            <a:ext cx="9001156" cy="5715040"/>
          </a:xfrm>
          <a:prstGeom prst="rect">
            <a:avLst/>
          </a:prstGeom>
          <a:ln>
            <a:solidFill>
              <a:schemeClr val="tx1"/>
            </a:solidFill>
          </a:ln>
        </p:spPr>
      </p:pic>
    </p:spTree>
    <p:extLst>
      <p:ext uri="{BB962C8B-B14F-4D97-AF65-F5344CB8AC3E}">
        <p14:creationId xmlns:p14="http://schemas.microsoft.com/office/powerpoint/2010/main" val="233806625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42844" y="0"/>
            <a:ext cx="8786874" cy="838200"/>
          </a:xfrm>
          <a:prstGeom prst="rect">
            <a:avLst/>
          </a:prstGeom>
        </p:spPr>
        <p:txBody>
          <a:bodyPr anchor="b">
            <a:no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PROJECT POST-DEVELOPMENT TIMELINE</a:t>
            </a:r>
            <a:endParaRPr lang="en-MY" sz="2000" dirty="0">
              <a:solidFill>
                <a:schemeClr val="tx1"/>
              </a:solidFill>
              <a:latin typeface="Arial Black"/>
            </a:endParaRPr>
          </a:p>
        </p:txBody>
      </p:sp>
      <p:pic>
        <p:nvPicPr>
          <p:cNvPr id="5" name="Picture 4294967295"/>
          <p:cNvPicPr>
            <a:picLocks noChangeAspect="1"/>
          </p:cNvPicPr>
          <p:nvPr/>
        </p:nvPicPr>
        <p:blipFill>
          <a:blip r:embed="rId2">
            <a:extLst>
              <a:ext uri="{28A0092B-C50C-407E-A947-70E740481C1C}">
                <a14:useLocalDpi xmlns:a14="http://schemas.microsoft.com/office/drawing/2010/main" val="0"/>
              </a:ext>
            </a:extLst>
          </a:blip>
          <a:srcRect l="3725" t="83495" r="4115" b="7020"/>
          <a:stretch>
            <a:fillRect/>
          </a:stretch>
        </p:blipFill>
        <p:spPr>
          <a:xfrm>
            <a:off x="142844" y="4214818"/>
            <a:ext cx="8786874" cy="642942"/>
          </a:xfrm>
          <a:prstGeom prst="rect">
            <a:avLst/>
          </a:prstGeom>
          <a:ln>
            <a:solidFill>
              <a:schemeClr val="tx1"/>
            </a:solidFill>
          </a:ln>
        </p:spPr>
      </p:pic>
      <p:pic>
        <p:nvPicPr>
          <p:cNvPr id="6" name="Picture 4294967295"/>
          <p:cNvPicPr>
            <a:picLocks noChangeAspect="1"/>
          </p:cNvPicPr>
          <p:nvPr/>
        </p:nvPicPr>
        <p:blipFill>
          <a:blip r:embed="rId3">
            <a:extLst>
              <a:ext uri="{28A0092B-C50C-407E-A947-70E740481C1C}">
                <a14:useLocalDpi xmlns:a14="http://schemas.microsoft.com/office/drawing/2010/main" val="0"/>
              </a:ext>
            </a:extLst>
          </a:blip>
          <a:srcRect l="5155" t="8686" r="4829" b="56543"/>
          <a:stretch>
            <a:fillRect/>
          </a:stretch>
        </p:blipFill>
        <p:spPr>
          <a:xfrm>
            <a:off x="142844" y="1714488"/>
            <a:ext cx="8786874" cy="2500330"/>
          </a:xfrm>
          <a:prstGeom prst="rect">
            <a:avLst/>
          </a:prstGeom>
          <a:ln>
            <a:solidFill>
              <a:schemeClr val="tx1"/>
            </a:solidFill>
          </a:ln>
        </p:spPr>
      </p:pic>
    </p:spTree>
    <p:extLst>
      <p:ext uri="{BB962C8B-B14F-4D97-AF65-F5344CB8AC3E}">
        <p14:creationId xmlns:p14="http://schemas.microsoft.com/office/powerpoint/2010/main" val="35276534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srcRect l="19217" t="12695" r="19838" b="14062"/>
          <a:stretch>
            <a:fillRect/>
          </a:stretch>
        </p:blipFill>
        <p:spPr bwMode="auto">
          <a:xfrm>
            <a:off x="0" y="928670"/>
            <a:ext cx="9144000" cy="5143536"/>
          </a:xfrm>
          <a:prstGeom prst="rect">
            <a:avLst/>
          </a:prstGeom>
          <a:noFill/>
          <a:ln w="9525">
            <a:noFill/>
            <a:miter lim="800000"/>
            <a:headEnd/>
            <a:tailEnd/>
          </a:ln>
          <a:effectLst/>
        </p:spPr>
      </p:pic>
      <p:sp>
        <p:nvSpPr>
          <p:cNvPr id="4" name="Title 1"/>
          <p:cNvSpPr txBox="1">
            <a:spLocks/>
          </p:cNvSpPr>
          <p:nvPr/>
        </p:nvSpPr>
        <p:spPr>
          <a:xfrm>
            <a:off x="528606" y="0"/>
            <a:ext cx="8920194" cy="614386"/>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Advertising &amp; promotion timeline</a:t>
            </a:r>
            <a:endParaRPr lang="en-MY" sz="2000" dirty="0">
              <a:solidFill>
                <a:schemeClr val="tx1"/>
              </a:solidFill>
              <a:latin typeface="Arial Black"/>
            </a:endParaRPr>
          </a:p>
        </p:txBody>
      </p:sp>
    </p:spTree>
    <p:extLst>
      <p:ext uri="{BB962C8B-B14F-4D97-AF65-F5344CB8AC3E}">
        <p14:creationId xmlns:p14="http://schemas.microsoft.com/office/powerpoint/2010/main" val="42346549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MARKETING &amp; PROMOTION STRATEGY</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85344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PROPOSED MARKETING TOOLS &amp; STRATEGY</a:t>
            </a:r>
            <a:endParaRPr lang="en-MY" sz="2000" dirty="0">
              <a:solidFill>
                <a:schemeClr val="tx1"/>
              </a:solidFill>
              <a:latin typeface="Arial Black"/>
            </a:endParaRPr>
          </a:p>
        </p:txBody>
      </p:sp>
      <p:sp>
        <p:nvSpPr>
          <p:cNvPr id="16" name="TextBox 15"/>
          <p:cNvSpPr txBox="1"/>
          <p:nvPr/>
        </p:nvSpPr>
        <p:spPr>
          <a:xfrm>
            <a:off x="5764733" y="1411403"/>
            <a:ext cx="3226867" cy="4616648"/>
          </a:xfrm>
          <a:prstGeom prst="rect">
            <a:avLst/>
          </a:prstGeom>
          <a:noFill/>
        </p:spPr>
        <p:txBody>
          <a:bodyPr wrap="square" rtlCol="0">
            <a:spAutoFit/>
          </a:bodyPr>
          <a:lstStyle/>
          <a:p>
            <a:pPr marL="285750" indent="-285750" algn="just">
              <a:buFont typeface="Arial" panose="020B0604020202020204" pitchFamily="34" charset="0"/>
              <a:buChar char="•"/>
            </a:pPr>
            <a:r>
              <a:rPr lang="en-US" sz="1400" b="1" dirty="0" smtClean="0"/>
              <a:t>Conventional Approach</a:t>
            </a:r>
          </a:p>
          <a:p>
            <a:pPr marL="742950" lvl="1" indent="-285750" algn="just">
              <a:buFont typeface="Arial" panose="020B0604020202020204" pitchFamily="34" charset="0"/>
              <a:buChar char="•"/>
            </a:pPr>
            <a:r>
              <a:rPr lang="en-US" sz="1400" dirty="0" smtClean="0"/>
              <a:t>To </a:t>
            </a:r>
            <a:r>
              <a:rPr lang="en-US" sz="1400" dirty="0"/>
              <a:t>prepare a booth by participating any events</a:t>
            </a:r>
          </a:p>
          <a:p>
            <a:pPr marL="742950" lvl="1" indent="-285750" algn="just">
              <a:buFont typeface="Arial" panose="020B0604020202020204" pitchFamily="34" charset="0"/>
              <a:buChar char="•"/>
            </a:pPr>
            <a:r>
              <a:rPr lang="en-US" sz="1400" dirty="0"/>
              <a:t> To prepare brochure &amp; bunting </a:t>
            </a:r>
            <a:endParaRPr lang="en-US" sz="1400" dirty="0" smtClean="0"/>
          </a:p>
          <a:p>
            <a:pPr marL="742950" lvl="1" indent="-285750" algn="just">
              <a:buFont typeface="Arial" panose="020B0604020202020204" pitchFamily="34" charset="0"/>
              <a:buChar char="•"/>
            </a:pPr>
            <a:r>
              <a:rPr lang="en-US" sz="1400" dirty="0" smtClean="0"/>
              <a:t>Promote to shopping complex &amp; nearest point of interest nearby PI1M vicinity</a:t>
            </a:r>
          </a:p>
          <a:p>
            <a:pPr marL="742950" lvl="1" indent="-285750" algn="just">
              <a:buFont typeface="Arial" panose="020B0604020202020204" pitchFamily="34" charset="0"/>
              <a:buChar char="•"/>
            </a:pPr>
            <a:r>
              <a:rPr lang="en-US" sz="1400" dirty="0" smtClean="0"/>
              <a:t>Engage with village chieftain to assist the promotion to his subject.</a:t>
            </a:r>
          </a:p>
          <a:p>
            <a:pPr marL="742950" lvl="1" indent="-285750" algn="just">
              <a:buFont typeface="Arial" panose="020B0604020202020204" pitchFamily="34" charset="0"/>
              <a:buChar char="•"/>
            </a:pPr>
            <a:r>
              <a:rPr lang="en-US" sz="1400" dirty="0"/>
              <a:t>Roadshow promotion via visiting Schools, College &amp; University</a:t>
            </a:r>
          </a:p>
          <a:p>
            <a:pPr marL="285750" indent="-285750" algn="just">
              <a:buFont typeface="Arial" panose="020B0604020202020204" pitchFamily="34" charset="0"/>
              <a:buChar char="•"/>
            </a:pPr>
            <a:r>
              <a:rPr lang="en-US" sz="1400" b="1" dirty="0" smtClean="0"/>
              <a:t>Online Promotion</a:t>
            </a:r>
          </a:p>
          <a:p>
            <a:pPr marL="742950" lvl="1" indent="-285750" algn="just">
              <a:buFont typeface="Arial" panose="020B0604020202020204" pitchFamily="34" charset="0"/>
              <a:buChar char="•"/>
            </a:pPr>
            <a:r>
              <a:rPr lang="en-US" sz="1400" dirty="0" smtClean="0"/>
              <a:t>Social Media </a:t>
            </a:r>
            <a:r>
              <a:rPr lang="en-US" sz="1400" dirty="0" err="1" smtClean="0"/>
              <a:t>i.e</a:t>
            </a:r>
            <a:r>
              <a:rPr lang="en-US" sz="1400" dirty="0" smtClean="0"/>
              <a:t> Facebook, Instagram, YouTube</a:t>
            </a:r>
            <a:endParaRPr lang="en-US" sz="1400" dirty="0"/>
          </a:p>
          <a:p>
            <a:pPr marL="742950" lvl="1" indent="-285750" algn="just">
              <a:buFont typeface="Arial" panose="020B0604020202020204" pitchFamily="34" charset="0"/>
              <a:buChar char="•"/>
            </a:pPr>
            <a:r>
              <a:rPr lang="en-US" sz="1400" dirty="0" smtClean="0"/>
              <a:t>Web &amp; email marketing</a:t>
            </a:r>
          </a:p>
          <a:p>
            <a:pPr marL="285750" indent="-285750" algn="just">
              <a:buFont typeface="Arial" panose="020B0604020202020204" pitchFamily="34" charset="0"/>
              <a:buChar char="•"/>
            </a:pPr>
            <a:r>
              <a:rPr lang="en-US" sz="1400" b="1" dirty="0" smtClean="0"/>
              <a:t>Mass Media </a:t>
            </a:r>
          </a:p>
          <a:p>
            <a:pPr marL="742950" lvl="1" indent="-285750" algn="just">
              <a:buFont typeface="Arial" panose="020B0604020202020204" pitchFamily="34" charset="0"/>
              <a:buChar char="•"/>
            </a:pPr>
            <a:r>
              <a:rPr lang="en-US" sz="1400" dirty="0" smtClean="0"/>
              <a:t>Mass broadcast via TV, Radio, Newspaper &amp; Magazines</a:t>
            </a:r>
          </a:p>
          <a:p>
            <a:pPr marL="285750" indent="-285750" algn="just">
              <a:buFont typeface="Arial" panose="020B0604020202020204" pitchFamily="34" charset="0"/>
              <a:buChar char="•"/>
            </a:pPr>
            <a:r>
              <a:rPr lang="en-US" sz="1400" b="1" dirty="0" smtClean="0"/>
              <a:t>PI1M Database Marketing</a:t>
            </a:r>
          </a:p>
        </p:txBody>
      </p:sp>
      <p:cxnSp>
        <p:nvCxnSpPr>
          <p:cNvPr id="19" name="Straight Arrow Connector 18"/>
          <p:cNvCxnSpPr/>
          <p:nvPr/>
        </p:nvCxnSpPr>
        <p:spPr>
          <a:xfrm>
            <a:off x="5137294" y="1066800"/>
            <a:ext cx="0" cy="533400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4793110" y="1219200"/>
            <a:ext cx="688368" cy="721161"/>
          </a:xfrm>
          <a:prstGeom prst="ellipse">
            <a:avLst/>
          </a:prstGeom>
          <a:solidFill>
            <a:srgbClr val="0070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effectLst>
                  <a:outerShdw blurRad="38100" dist="38100" dir="2700000" algn="tl">
                    <a:srgbClr val="000000">
                      <a:alpha val="43137"/>
                    </a:srgbClr>
                  </a:outerShdw>
                </a:effectLst>
              </a:rPr>
              <a:t>1</a:t>
            </a:r>
            <a:endParaRPr lang="en-US" b="1" dirty="0">
              <a:effectLst>
                <a:outerShdw blurRad="38100" dist="38100" dir="2700000" algn="tl">
                  <a:srgbClr val="000000">
                    <a:alpha val="43137"/>
                  </a:srgbClr>
                </a:outerShdw>
              </a:effectLst>
            </a:endParaRPr>
          </a:p>
        </p:txBody>
      </p:sp>
      <p:sp>
        <p:nvSpPr>
          <p:cNvPr id="21" name="Oval 20"/>
          <p:cNvSpPr/>
          <p:nvPr/>
        </p:nvSpPr>
        <p:spPr>
          <a:xfrm>
            <a:off x="4793110" y="3962400"/>
            <a:ext cx="688368" cy="688368"/>
          </a:xfrm>
          <a:prstGeom prst="ellipse">
            <a:avLst/>
          </a:prstGeom>
          <a:solidFill>
            <a:srgbClr val="FF99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solidFill>
                  <a:schemeClr val="bg1"/>
                </a:solidFill>
              </a:rPr>
              <a:t>2</a:t>
            </a:r>
            <a:endParaRPr lang="en-US" b="1" dirty="0">
              <a:solidFill>
                <a:schemeClr val="bg1"/>
              </a:solidFill>
            </a:endParaRPr>
          </a:p>
        </p:txBody>
      </p:sp>
      <p:sp>
        <p:nvSpPr>
          <p:cNvPr id="22" name="Oval 21"/>
          <p:cNvSpPr/>
          <p:nvPr/>
        </p:nvSpPr>
        <p:spPr>
          <a:xfrm>
            <a:off x="4793110" y="5486400"/>
            <a:ext cx="688368" cy="688368"/>
          </a:xfrm>
          <a:prstGeom prst="ellipse">
            <a:avLst/>
          </a:prstGeom>
          <a:solidFill>
            <a:srgbClr val="FF990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solidFill>
                  <a:schemeClr val="bg1"/>
                </a:solidFill>
              </a:rPr>
              <a:t>4</a:t>
            </a:r>
            <a:endParaRPr lang="en-US" b="1" dirty="0">
              <a:solidFill>
                <a:schemeClr val="bg1"/>
              </a:solidFill>
            </a:endParaRPr>
          </a:p>
        </p:txBody>
      </p:sp>
      <p:sp>
        <p:nvSpPr>
          <p:cNvPr id="23" name="Oval 22"/>
          <p:cNvSpPr/>
          <p:nvPr/>
        </p:nvSpPr>
        <p:spPr>
          <a:xfrm>
            <a:off x="4793110" y="4798032"/>
            <a:ext cx="688368" cy="688368"/>
          </a:xfrm>
          <a:prstGeom prst="ellipse">
            <a:avLst/>
          </a:prstGeom>
          <a:solidFill>
            <a:srgbClr val="0070C0"/>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b="1" dirty="0" smtClean="0">
                <a:solidFill>
                  <a:schemeClr val="bg1"/>
                </a:solidFill>
              </a:rPr>
              <a:t>3</a:t>
            </a:r>
            <a:endParaRPr lang="en-US" b="1" dirty="0">
              <a:solidFill>
                <a:schemeClr val="bg1"/>
              </a:solidFill>
            </a:endParaRPr>
          </a:p>
        </p:txBody>
      </p:sp>
      <p:cxnSp>
        <p:nvCxnSpPr>
          <p:cNvPr id="30" name="Straight Arrow Connector 29"/>
          <p:cNvCxnSpPr/>
          <p:nvPr/>
        </p:nvCxnSpPr>
        <p:spPr>
          <a:xfrm>
            <a:off x="5764733" y="1066800"/>
            <a:ext cx="26467" cy="5257800"/>
          </a:xfrm>
          <a:prstGeom prst="straightConnector1">
            <a:avLst/>
          </a:prstGeom>
          <a:ln w="3175">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64733" y="1066800"/>
            <a:ext cx="2033067" cy="0"/>
          </a:xfrm>
          <a:prstGeom prst="line">
            <a:avLst/>
          </a:prstGeom>
          <a:ln w="3175">
            <a:solidFill>
              <a:schemeClr val="bg1">
                <a:lumMod val="6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481478" y="1541210"/>
            <a:ext cx="309722" cy="0"/>
          </a:xfrm>
          <a:prstGeom prst="straightConnector1">
            <a:avLst/>
          </a:prstGeom>
          <a:ln>
            <a:solidFill>
              <a:srgbClr val="CB2332"/>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rot="10800000">
            <a:off x="2604103" y="2298192"/>
            <a:ext cx="1031313" cy="3950208"/>
          </a:xfrm>
          <a:custGeom>
            <a:avLst/>
            <a:gdLst>
              <a:gd name="connsiteX0" fmla="*/ 0 w 1342943"/>
              <a:gd name="connsiteY0" fmla="*/ 5283193 h 5283193"/>
              <a:gd name="connsiteX1" fmla="*/ 24939 w 1342943"/>
              <a:gd name="connsiteY1" fmla="*/ 5236257 h 5283193"/>
              <a:gd name="connsiteX2" fmla="*/ 886190 w 1342943"/>
              <a:gd name="connsiteY2" fmla="*/ 2701666 h 5283193"/>
              <a:gd name="connsiteX3" fmla="*/ 1203405 w 1342943"/>
              <a:gd name="connsiteY3" fmla="*/ 289738 h 5283193"/>
              <a:gd name="connsiteX4" fmla="*/ 1205061 w 1342943"/>
              <a:gd name="connsiteY4" fmla="*/ 39167 h 5283193"/>
              <a:gd name="connsiteX5" fmla="*/ 1254957 w 1342943"/>
              <a:gd name="connsiteY5" fmla="*/ 21367 h 5283193"/>
              <a:gd name="connsiteX6" fmla="*/ 1342943 w 1342943"/>
              <a:gd name="connsiteY6" fmla="*/ 0 h 5283193"/>
              <a:gd name="connsiteX7" fmla="*/ 1341690 w 1342943"/>
              <a:gd name="connsiteY7" fmla="*/ 289741 h 5283193"/>
              <a:gd name="connsiteX8" fmla="*/ 1134055 w 1342943"/>
              <a:gd name="connsiteY8" fmla="*/ 2701669 h 5283193"/>
              <a:gd name="connsiteX9" fmla="*/ 650486 w 1342943"/>
              <a:gd name="connsiteY9" fmla="*/ 4979190 h 5283193"/>
              <a:gd name="connsiteX10" fmla="*/ 583417 w 1342943"/>
              <a:gd name="connsiteY10" fmla="*/ 5194260 h 5283193"/>
              <a:gd name="connsiteX11" fmla="*/ 475225 w 1342943"/>
              <a:gd name="connsiteY11" fmla="*/ 5206040 h 5283193"/>
              <a:gd name="connsiteX12" fmla="*/ 139610 w 1342943"/>
              <a:gd name="connsiteY12" fmla="*/ 5255665 h 5283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2943" h="5283193">
                <a:moveTo>
                  <a:pt x="0" y="5283193"/>
                </a:moveTo>
                <a:lnTo>
                  <a:pt x="24939" y="5236257"/>
                </a:lnTo>
                <a:cubicBezTo>
                  <a:pt x="354655" y="4577982"/>
                  <a:pt x="661995" y="3697275"/>
                  <a:pt x="886190" y="2701666"/>
                </a:cubicBezTo>
                <a:cubicBezTo>
                  <a:pt x="1082361" y="1830509"/>
                  <a:pt x="1186437" y="997664"/>
                  <a:pt x="1203405" y="289738"/>
                </a:cubicBezTo>
                <a:lnTo>
                  <a:pt x="1205061" y="39167"/>
                </a:lnTo>
                <a:lnTo>
                  <a:pt x="1254957" y="21367"/>
                </a:lnTo>
                <a:lnTo>
                  <a:pt x="1342943" y="0"/>
                </a:lnTo>
                <a:lnTo>
                  <a:pt x="1341690" y="289741"/>
                </a:lnTo>
                <a:cubicBezTo>
                  <a:pt x="1330583" y="997667"/>
                  <a:pt x="1262460" y="1830512"/>
                  <a:pt x="1134055" y="2701669"/>
                </a:cubicBezTo>
                <a:cubicBezTo>
                  <a:pt x="1005651" y="3572827"/>
                  <a:pt x="835579" y="4356013"/>
                  <a:pt x="650486" y="4979190"/>
                </a:cubicBezTo>
                <a:lnTo>
                  <a:pt x="583417" y="5194260"/>
                </a:lnTo>
                <a:lnTo>
                  <a:pt x="475225" y="5206040"/>
                </a:lnTo>
                <a:cubicBezTo>
                  <a:pt x="354582" y="5220646"/>
                  <a:pt x="242203" y="5237279"/>
                  <a:pt x="139610" y="5255665"/>
                </a:cubicBezTo>
                <a:close/>
              </a:path>
            </a:pathLst>
          </a:cu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p:nvPr/>
        </p:nvCxnSpPr>
        <p:spPr>
          <a:xfrm flipV="1">
            <a:off x="5473700" y="4292527"/>
            <a:ext cx="309722" cy="3999"/>
          </a:xfrm>
          <a:prstGeom prst="straightConnector1">
            <a:avLst/>
          </a:prstGeom>
          <a:ln>
            <a:solidFill>
              <a:srgbClr val="CB233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473700" y="5160200"/>
            <a:ext cx="309722" cy="3999"/>
          </a:xfrm>
          <a:prstGeom prst="straightConnector1">
            <a:avLst/>
          </a:prstGeom>
          <a:ln>
            <a:solidFill>
              <a:srgbClr val="CB233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5473700" y="5808408"/>
            <a:ext cx="309722" cy="3999"/>
          </a:xfrm>
          <a:prstGeom prst="straightConnector1">
            <a:avLst/>
          </a:prstGeom>
          <a:ln>
            <a:solidFill>
              <a:srgbClr val="CB2332"/>
            </a:solidFill>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504093" y="1985336"/>
            <a:ext cx="1447918"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39" name="Rectangle 38"/>
          <p:cNvSpPr/>
          <p:nvPr/>
        </p:nvSpPr>
        <p:spPr>
          <a:xfrm>
            <a:off x="572474" y="2028583"/>
            <a:ext cx="1303337"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PI1M Database</a:t>
            </a:r>
            <a:endParaRPr lang="en-US" sz="1400" b="1" dirty="0">
              <a:solidFill>
                <a:schemeClr val="tx1"/>
              </a:solidFill>
            </a:endParaRPr>
          </a:p>
        </p:txBody>
      </p:sp>
      <p:grpSp>
        <p:nvGrpSpPr>
          <p:cNvPr id="40" name="Group 39"/>
          <p:cNvGrpSpPr/>
          <p:nvPr/>
        </p:nvGrpSpPr>
        <p:grpSpPr>
          <a:xfrm>
            <a:off x="1132551" y="3692526"/>
            <a:ext cx="124793" cy="125695"/>
            <a:chOff x="4446940" y="5280381"/>
            <a:chExt cx="237363" cy="234696"/>
          </a:xfrm>
        </p:grpSpPr>
        <p:sp>
          <p:nvSpPr>
            <p:cNvPr id="41" name="Oval 40"/>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Rounded Rectangle 41"/>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pic>
        <p:nvPicPr>
          <p:cNvPr id="4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6955" y="2731172"/>
            <a:ext cx="935987" cy="656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 1"/>
          <p:cNvGrpSpPr/>
          <p:nvPr/>
        </p:nvGrpSpPr>
        <p:grpSpPr>
          <a:xfrm>
            <a:off x="1960862" y="1985336"/>
            <a:ext cx="1447918" cy="1849300"/>
            <a:chOff x="1904882" y="1600200"/>
            <a:chExt cx="1447918" cy="1849300"/>
          </a:xfrm>
        </p:grpSpPr>
        <p:sp>
          <p:nvSpPr>
            <p:cNvPr id="51" name="Rounded Rectangle 50"/>
            <p:cNvSpPr/>
            <p:nvPr/>
          </p:nvSpPr>
          <p:spPr>
            <a:xfrm>
              <a:off x="1904882" y="1600200"/>
              <a:ext cx="1447918"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52" name="Rectangle 51"/>
            <p:cNvSpPr/>
            <p:nvPr/>
          </p:nvSpPr>
          <p:spPr>
            <a:xfrm>
              <a:off x="1973263" y="1643447"/>
              <a:ext cx="1303337"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Mass Broadcast</a:t>
              </a:r>
              <a:endParaRPr lang="en-US" sz="1400" b="1" dirty="0">
                <a:solidFill>
                  <a:schemeClr val="tx1"/>
                </a:solidFill>
              </a:endParaRPr>
            </a:p>
          </p:txBody>
        </p:sp>
        <p:grpSp>
          <p:nvGrpSpPr>
            <p:cNvPr id="53" name="Group 52"/>
            <p:cNvGrpSpPr/>
            <p:nvPr/>
          </p:nvGrpSpPr>
          <p:grpSpPr>
            <a:xfrm>
              <a:off x="2533340" y="3307390"/>
              <a:ext cx="124793" cy="125695"/>
              <a:chOff x="4446940" y="5280381"/>
              <a:chExt cx="237363" cy="234696"/>
            </a:xfrm>
          </p:grpSpPr>
          <p:sp>
            <p:nvSpPr>
              <p:cNvPr id="54" name="Oval 53"/>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Rounded Rectangle 54"/>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pic>
        <p:nvPicPr>
          <p:cNvPr id="5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1279" y="2643877"/>
            <a:ext cx="835336" cy="84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3" name="Group 62"/>
          <p:cNvGrpSpPr/>
          <p:nvPr/>
        </p:nvGrpSpPr>
        <p:grpSpPr>
          <a:xfrm>
            <a:off x="3428882" y="1985336"/>
            <a:ext cx="1447918" cy="1849300"/>
            <a:chOff x="1904882" y="1600200"/>
            <a:chExt cx="1447918" cy="1849300"/>
          </a:xfrm>
        </p:grpSpPr>
        <p:sp>
          <p:nvSpPr>
            <p:cNvPr id="64" name="Rounded Rectangle 63"/>
            <p:cNvSpPr/>
            <p:nvPr/>
          </p:nvSpPr>
          <p:spPr>
            <a:xfrm>
              <a:off x="1904882" y="1600200"/>
              <a:ext cx="1447918"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65" name="Rectangle 64"/>
            <p:cNvSpPr/>
            <p:nvPr/>
          </p:nvSpPr>
          <p:spPr>
            <a:xfrm>
              <a:off x="1973263" y="1643447"/>
              <a:ext cx="1303337"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Paper Advertisement</a:t>
              </a:r>
              <a:endParaRPr lang="en-US" sz="1400" b="1" dirty="0">
                <a:solidFill>
                  <a:schemeClr val="tx1"/>
                </a:solidFill>
              </a:endParaRPr>
            </a:p>
          </p:txBody>
        </p:sp>
        <p:grpSp>
          <p:nvGrpSpPr>
            <p:cNvPr id="66" name="Group 65"/>
            <p:cNvGrpSpPr/>
            <p:nvPr/>
          </p:nvGrpSpPr>
          <p:grpSpPr>
            <a:xfrm>
              <a:off x="2533340" y="3307390"/>
              <a:ext cx="124793" cy="125695"/>
              <a:chOff x="4446940" y="5280381"/>
              <a:chExt cx="237363" cy="234696"/>
            </a:xfrm>
          </p:grpSpPr>
          <p:sp>
            <p:nvSpPr>
              <p:cNvPr id="67" name="Oval 66"/>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Rounded Rectangle 67"/>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pic>
        <p:nvPicPr>
          <p:cNvPr id="6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9299" y="2643877"/>
            <a:ext cx="835336" cy="846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6" name="Group 75"/>
          <p:cNvGrpSpPr/>
          <p:nvPr/>
        </p:nvGrpSpPr>
        <p:grpSpPr>
          <a:xfrm>
            <a:off x="1300859" y="3962400"/>
            <a:ext cx="1456768" cy="1849300"/>
            <a:chOff x="1904882" y="1600200"/>
            <a:chExt cx="1447918" cy="1849300"/>
          </a:xfrm>
        </p:grpSpPr>
        <p:sp>
          <p:nvSpPr>
            <p:cNvPr id="77" name="Rounded Rectangle 76"/>
            <p:cNvSpPr/>
            <p:nvPr/>
          </p:nvSpPr>
          <p:spPr>
            <a:xfrm>
              <a:off x="1904882" y="1600200"/>
              <a:ext cx="1447918"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78" name="Rectangle 77"/>
            <p:cNvSpPr/>
            <p:nvPr/>
          </p:nvSpPr>
          <p:spPr>
            <a:xfrm>
              <a:off x="1973263" y="1643447"/>
              <a:ext cx="1303337"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Social Media</a:t>
              </a:r>
              <a:endParaRPr lang="en-US" sz="1400" b="1" dirty="0">
                <a:solidFill>
                  <a:schemeClr val="tx1"/>
                </a:solidFill>
              </a:endParaRPr>
            </a:p>
          </p:txBody>
        </p:sp>
        <p:grpSp>
          <p:nvGrpSpPr>
            <p:cNvPr id="79" name="Group 78"/>
            <p:cNvGrpSpPr/>
            <p:nvPr/>
          </p:nvGrpSpPr>
          <p:grpSpPr>
            <a:xfrm>
              <a:off x="2533340" y="3307390"/>
              <a:ext cx="124793" cy="125695"/>
              <a:chOff x="4446940" y="5280381"/>
              <a:chExt cx="237363" cy="234696"/>
            </a:xfrm>
          </p:grpSpPr>
          <p:sp>
            <p:nvSpPr>
              <p:cNvPr id="80" name="Oval 79"/>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Rounded Rectangle 80"/>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sp>
        <p:nvSpPr>
          <p:cNvPr id="84" name="Rounded Rectangle 83"/>
          <p:cNvSpPr/>
          <p:nvPr/>
        </p:nvSpPr>
        <p:spPr>
          <a:xfrm>
            <a:off x="2777730" y="3962400"/>
            <a:ext cx="1447917" cy="1849300"/>
          </a:xfrm>
          <a:prstGeom prst="roundRect">
            <a:avLst>
              <a:gd name="adj" fmla="val 523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sp>
        <p:nvSpPr>
          <p:cNvPr id="85" name="Rectangle 84"/>
          <p:cNvSpPr/>
          <p:nvPr/>
        </p:nvSpPr>
        <p:spPr>
          <a:xfrm>
            <a:off x="2846111" y="4005647"/>
            <a:ext cx="1303336" cy="15877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1400" dirty="0" smtClean="0">
                <a:solidFill>
                  <a:schemeClr val="tx1"/>
                </a:solidFill>
              </a:rPr>
              <a:t>Email Marketing</a:t>
            </a:r>
            <a:endParaRPr lang="en-US" sz="1400" b="1" dirty="0">
              <a:solidFill>
                <a:schemeClr val="tx1"/>
              </a:solidFill>
            </a:endParaRPr>
          </a:p>
        </p:txBody>
      </p:sp>
      <p:grpSp>
        <p:nvGrpSpPr>
          <p:cNvPr id="86" name="Group 85"/>
          <p:cNvGrpSpPr/>
          <p:nvPr/>
        </p:nvGrpSpPr>
        <p:grpSpPr>
          <a:xfrm>
            <a:off x="3406188" y="5669590"/>
            <a:ext cx="124793" cy="125695"/>
            <a:chOff x="4446940" y="5280381"/>
            <a:chExt cx="237363" cy="234696"/>
          </a:xfrm>
        </p:grpSpPr>
        <p:sp>
          <p:nvSpPr>
            <p:cNvPr id="87" name="Oval 86"/>
            <p:cNvSpPr>
              <a:spLocks noChangeArrowheads="1"/>
            </p:cNvSpPr>
            <p:nvPr/>
          </p:nvSpPr>
          <p:spPr bwMode="auto">
            <a:xfrm>
              <a:off x="4446940" y="5280381"/>
              <a:ext cx="237363" cy="234696"/>
            </a:xfrm>
            <a:prstGeom prst="ellipse">
              <a:avLst/>
            </a:prstGeom>
            <a:gradFill flip="none" rotWithShape="1">
              <a:gsLst>
                <a:gs pos="29000">
                  <a:schemeClr val="tx1"/>
                </a:gs>
                <a:gs pos="73000">
                  <a:schemeClr val="tx1">
                    <a:lumMod val="65000"/>
                    <a:lumOff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Rounded Rectangle 87"/>
            <p:cNvSpPr/>
            <p:nvPr/>
          </p:nvSpPr>
          <p:spPr>
            <a:xfrm>
              <a:off x="4515460" y="5356864"/>
              <a:ext cx="100323" cy="100323"/>
            </a:xfrm>
            <a:prstGeom prst="roundRect">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pic>
        <p:nvPicPr>
          <p:cNvPr id="9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8335" y="4750428"/>
            <a:ext cx="1251401" cy="777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Image result for social med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4436" y="4753053"/>
            <a:ext cx="1143000" cy="77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594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UNIFORM DESIGN</a:t>
            </a:r>
            <a:endParaRPr lang="en-MY" sz="2000" dirty="0">
              <a:solidFill>
                <a:schemeClr val="tx1"/>
              </a:solidFill>
              <a:latin typeface="Arial Black"/>
            </a:endParaRPr>
          </a:p>
        </p:txBody>
      </p:sp>
      <p:pic>
        <p:nvPicPr>
          <p:cNvPr id="57" name="Picture 3" descr="C:\Users\mpc0341\Desktop\white_t_shirts_template_vector_set_522708 1.jpg"/>
          <p:cNvPicPr>
            <a:picLocks noChangeAspect="1" noChangeArrowheads="1"/>
          </p:cNvPicPr>
          <p:nvPr/>
        </p:nvPicPr>
        <p:blipFill>
          <a:blip r:embed="rId2"/>
          <a:srcRect/>
          <a:stretch>
            <a:fillRect/>
          </a:stretch>
        </p:blipFill>
        <p:spPr bwMode="auto">
          <a:xfrm>
            <a:off x="180750" y="2060848"/>
            <a:ext cx="2209326" cy="2780115"/>
          </a:xfrm>
          <a:prstGeom prst="rect">
            <a:avLst/>
          </a:prstGeom>
          <a:noFill/>
        </p:spPr>
      </p:pic>
      <p:pic>
        <p:nvPicPr>
          <p:cNvPr id="59" name="Shape 109"/>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081" y="2784240"/>
            <a:ext cx="401750" cy="9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descr="C:\Users\User\Downloads\logo f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081" y="2603392"/>
            <a:ext cx="315618" cy="16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 name="Group 63"/>
          <p:cNvGrpSpPr/>
          <p:nvPr/>
        </p:nvGrpSpPr>
        <p:grpSpPr>
          <a:xfrm>
            <a:off x="1443222" y="2512968"/>
            <a:ext cx="315618" cy="271272"/>
            <a:chOff x="1481351" y="1600200"/>
            <a:chExt cx="1600200" cy="1270747"/>
          </a:xfrm>
        </p:grpSpPr>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6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cxnSp>
        <p:nvCxnSpPr>
          <p:cNvPr id="67" name="Straight Connector 66"/>
          <p:cNvCxnSpPr/>
          <p:nvPr/>
        </p:nvCxnSpPr>
        <p:spPr>
          <a:xfrm>
            <a:off x="654177" y="3145937"/>
            <a:ext cx="1183567" cy="201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259654" y="3236361"/>
            <a:ext cx="1972682" cy="272702"/>
          </a:xfrm>
          <a:prstGeom prst="rect">
            <a:avLst/>
          </a:prstGeom>
          <a:noFill/>
        </p:spPr>
        <p:txBody>
          <a:bodyPr wrap="square" rtlCol="0">
            <a:spAutoFit/>
          </a:bodyPr>
          <a:lstStyle/>
          <a:p>
            <a:pPr algn="ctr"/>
            <a:r>
              <a:rPr lang="en-US" sz="400" b="1" i="1" dirty="0" smtClean="0"/>
              <a:t>Pi1M COMMUNITY CONTENT ENHANCEMENT </a:t>
            </a:r>
            <a:endParaRPr lang="en-US" sz="400" b="1" i="1" dirty="0"/>
          </a:p>
          <a:p>
            <a:pPr algn="ctr"/>
            <a:r>
              <a:rPr lang="en-US" sz="400" b="1" i="1" dirty="0"/>
              <a:t>B</a:t>
            </a:r>
            <a:r>
              <a:rPr lang="en-US" sz="400" b="1" i="1" dirty="0" smtClean="0"/>
              <a:t>Y ACCOUNTING SOLUTIONS</a:t>
            </a:r>
          </a:p>
        </p:txBody>
      </p:sp>
      <p:pic>
        <p:nvPicPr>
          <p:cNvPr id="69" name="Picture 4" descr="C:\Users\mpc0341\Desktop\white_t_shirts_template_vector_set_522708.jpg"/>
          <p:cNvPicPr>
            <a:picLocks noChangeAspect="1" noChangeArrowheads="1"/>
          </p:cNvPicPr>
          <p:nvPr/>
        </p:nvPicPr>
        <p:blipFill>
          <a:blip r:embed="rId7"/>
          <a:srcRect l="50000" b="8244"/>
          <a:stretch>
            <a:fillRect/>
          </a:stretch>
        </p:blipFill>
        <p:spPr bwMode="auto">
          <a:xfrm>
            <a:off x="2339752" y="2067179"/>
            <a:ext cx="2129262" cy="2525542"/>
          </a:xfrm>
          <a:prstGeom prst="rect">
            <a:avLst/>
          </a:prstGeom>
          <a:noFill/>
        </p:spPr>
      </p:pic>
      <p:sp>
        <p:nvSpPr>
          <p:cNvPr id="70" name="TextBox 69"/>
          <p:cNvSpPr txBox="1"/>
          <p:nvPr/>
        </p:nvSpPr>
        <p:spPr>
          <a:xfrm>
            <a:off x="2654211" y="2874664"/>
            <a:ext cx="1499185" cy="545404"/>
          </a:xfrm>
          <a:prstGeom prst="rect">
            <a:avLst/>
          </a:prstGeom>
          <a:noFill/>
        </p:spPr>
        <p:txBody>
          <a:bodyPr wrap="square" rtlCol="0">
            <a:spAutoFit/>
          </a:bodyPr>
          <a:lstStyle/>
          <a:p>
            <a:pPr algn="ctr"/>
            <a:r>
              <a:rPr lang="en-US" sz="1100" b="1" dirty="0" smtClean="0"/>
              <a:t>CPC </a:t>
            </a:r>
          </a:p>
          <a:p>
            <a:pPr algn="ctr"/>
            <a:r>
              <a:rPr lang="en-US" sz="1100" b="1" dirty="0" smtClean="0"/>
              <a:t>TEAM</a:t>
            </a:r>
            <a:endParaRPr lang="en-MY" sz="1100" b="1" dirty="0"/>
          </a:p>
        </p:txBody>
      </p:sp>
      <p:sp>
        <p:nvSpPr>
          <p:cNvPr id="71" name="TextBox 70"/>
          <p:cNvSpPr txBox="1"/>
          <p:nvPr/>
        </p:nvSpPr>
        <p:spPr>
          <a:xfrm>
            <a:off x="496367" y="4469462"/>
            <a:ext cx="1499185" cy="331138"/>
          </a:xfrm>
          <a:prstGeom prst="rect">
            <a:avLst/>
          </a:prstGeom>
          <a:noFill/>
        </p:spPr>
        <p:txBody>
          <a:bodyPr wrap="square" rtlCol="0">
            <a:spAutoFit/>
          </a:bodyPr>
          <a:lstStyle/>
          <a:p>
            <a:pPr algn="ctr"/>
            <a:r>
              <a:rPr lang="en-US" sz="1100" dirty="0" smtClean="0"/>
              <a:t>FRONT VIEW</a:t>
            </a:r>
            <a:endParaRPr lang="en-MY" sz="1100" dirty="0"/>
          </a:p>
        </p:txBody>
      </p:sp>
      <p:sp>
        <p:nvSpPr>
          <p:cNvPr id="72" name="TextBox 71"/>
          <p:cNvSpPr txBox="1"/>
          <p:nvPr/>
        </p:nvSpPr>
        <p:spPr>
          <a:xfrm>
            <a:off x="2655370" y="4469462"/>
            <a:ext cx="1499185" cy="331138"/>
          </a:xfrm>
          <a:prstGeom prst="rect">
            <a:avLst/>
          </a:prstGeom>
          <a:noFill/>
        </p:spPr>
        <p:txBody>
          <a:bodyPr wrap="square" rtlCol="0">
            <a:spAutoFit/>
          </a:bodyPr>
          <a:lstStyle/>
          <a:p>
            <a:pPr algn="ctr"/>
            <a:r>
              <a:rPr lang="en-US" sz="1100" dirty="0" smtClean="0"/>
              <a:t>BACK VIEW</a:t>
            </a:r>
            <a:endParaRPr lang="en-MY" sz="1100" dirty="0"/>
          </a:p>
        </p:txBody>
      </p:sp>
      <p:pic>
        <p:nvPicPr>
          <p:cNvPr id="73"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2159" y="2512967"/>
            <a:ext cx="157810" cy="180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descr="https://encrypted-tbn2.gstatic.com/images?q=tbn:ANd9GcSdSUtQ6W5zWjpDiUKpmcfCU6ZsmaWJ3lj9iyCJRMIMz7ifah3J"/>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733" y="2709216"/>
            <a:ext cx="710140" cy="165449"/>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06542" y="2512968"/>
            <a:ext cx="315618" cy="21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TextBox 75"/>
          <p:cNvSpPr txBox="1"/>
          <p:nvPr/>
        </p:nvSpPr>
        <p:spPr>
          <a:xfrm>
            <a:off x="1364317" y="2784240"/>
            <a:ext cx="543157" cy="272702"/>
          </a:xfrm>
          <a:prstGeom prst="rect">
            <a:avLst/>
          </a:prstGeom>
          <a:noFill/>
        </p:spPr>
        <p:txBody>
          <a:bodyPr wrap="square" rtlCol="0">
            <a:spAutoFit/>
          </a:bodyPr>
          <a:lstStyle/>
          <a:p>
            <a:pPr algn="ctr"/>
            <a:r>
              <a:rPr lang="en-US" sz="800" b="1" dirty="0" smtClean="0">
                <a:latin typeface="Arial Black" pitchFamily="34" charset="0"/>
              </a:rPr>
              <a:t>CPC</a:t>
            </a:r>
            <a:endParaRPr lang="en-MY" sz="800" b="1" dirty="0">
              <a:latin typeface="Arial Black" pitchFamily="34" charset="0"/>
            </a:endParaRPr>
          </a:p>
        </p:txBody>
      </p:sp>
      <p:cxnSp>
        <p:nvCxnSpPr>
          <p:cNvPr id="77" name="Straight Connector 76"/>
          <p:cNvCxnSpPr/>
          <p:nvPr/>
        </p:nvCxnSpPr>
        <p:spPr>
          <a:xfrm>
            <a:off x="654177" y="3598057"/>
            <a:ext cx="1183567" cy="2010"/>
          </a:xfrm>
          <a:prstGeom prst="line">
            <a:avLst/>
          </a:prstGeom>
          <a:ln w="76200">
            <a:solidFill>
              <a:srgbClr val="EB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2812020" y="4140601"/>
            <a:ext cx="1262472" cy="2010"/>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812020" y="4321449"/>
            <a:ext cx="1262472" cy="2010"/>
          </a:xfrm>
          <a:prstGeom prst="line">
            <a:avLst/>
          </a:prstGeom>
          <a:ln w="76200">
            <a:solidFill>
              <a:srgbClr val="EB0000"/>
            </a:solidFill>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4677068" y="2059524"/>
            <a:ext cx="4143404" cy="2665620"/>
            <a:chOff x="500034" y="3357562"/>
            <a:chExt cx="4143404" cy="2665620"/>
          </a:xfrm>
        </p:grpSpPr>
        <p:pic>
          <p:nvPicPr>
            <p:cNvPr id="81" name="Picture 2" descr="C:\Users\mpc0341\Desktop\f1-shirt-uitm-dungun-promot.jpg"/>
            <p:cNvPicPr>
              <a:picLocks noChangeAspect="1" noChangeArrowheads="1"/>
            </p:cNvPicPr>
            <p:nvPr/>
          </p:nvPicPr>
          <p:blipFill>
            <a:blip r:embed="rId11" cstate="print"/>
            <a:srcRect/>
            <a:stretch>
              <a:fillRect/>
            </a:stretch>
          </p:blipFill>
          <p:spPr bwMode="auto">
            <a:xfrm>
              <a:off x="500034" y="3357562"/>
              <a:ext cx="4143404" cy="2379868"/>
            </a:xfrm>
            <a:prstGeom prst="rect">
              <a:avLst/>
            </a:prstGeom>
            <a:noFill/>
          </p:spPr>
        </p:pic>
        <p:pic>
          <p:nvPicPr>
            <p:cNvPr id="82" name="Shape 109"/>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1538" y="3951480"/>
              <a:ext cx="363734"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descr="C:\Users\User\Downloads\logo f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1538" y="3808604"/>
              <a:ext cx="285752" cy="133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4" name="Group 83"/>
            <p:cNvGrpSpPr/>
            <p:nvPr/>
          </p:nvGrpSpPr>
          <p:grpSpPr>
            <a:xfrm rot="20130645">
              <a:off x="2174674" y="4116208"/>
              <a:ext cx="285752" cy="214314"/>
              <a:chOff x="1481351" y="1600200"/>
              <a:chExt cx="1600200" cy="1270747"/>
            </a:xfrm>
          </p:grpSpPr>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1351" y="2667000"/>
                <a:ext cx="1600200" cy="203947"/>
              </a:xfrm>
              <a:prstGeom prst="rect">
                <a:avLst/>
              </a:prstGeom>
            </p:spPr>
          </p:pic>
          <p:pic>
            <p:nvPicPr>
              <p:cNvPr id="9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2099" y="1600200"/>
                <a:ext cx="1475081"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14743" y="3665728"/>
              <a:ext cx="142877" cy="14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6" name="Picture 2" descr="https://encrypted-tbn2.gstatic.com/images?q=tbn:ANd9GcSdSUtQ6W5zWjpDiUKpmcfCU6ZsmaWJ3lj9iyCJRMIMz7ifah3J"/>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7554" y="3892208"/>
              <a:ext cx="642942" cy="130710"/>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8992" y="3665729"/>
              <a:ext cx="285752" cy="171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 name="TextBox 87"/>
            <p:cNvSpPr txBox="1"/>
            <p:nvPr/>
          </p:nvSpPr>
          <p:spPr>
            <a:xfrm>
              <a:off x="3000364" y="4092097"/>
              <a:ext cx="1357322" cy="261610"/>
            </a:xfrm>
            <a:prstGeom prst="rect">
              <a:avLst/>
            </a:prstGeom>
            <a:noFill/>
          </p:spPr>
          <p:txBody>
            <a:bodyPr wrap="square" rtlCol="0">
              <a:spAutoFit/>
            </a:bodyPr>
            <a:lstStyle/>
            <a:p>
              <a:pPr algn="ctr"/>
              <a:r>
                <a:rPr lang="en-US" sz="1100" b="1" dirty="0" smtClean="0">
                  <a:solidFill>
                    <a:schemeClr val="bg1"/>
                  </a:solidFill>
                </a:rPr>
                <a:t>INSTRUCTOR</a:t>
              </a:r>
            </a:p>
          </p:txBody>
        </p:sp>
        <p:sp>
          <p:nvSpPr>
            <p:cNvPr id="89" name="TextBox 88"/>
            <p:cNvSpPr txBox="1"/>
            <p:nvPr/>
          </p:nvSpPr>
          <p:spPr>
            <a:xfrm>
              <a:off x="857224" y="5761572"/>
              <a:ext cx="1357322" cy="261610"/>
            </a:xfrm>
            <a:prstGeom prst="rect">
              <a:avLst/>
            </a:prstGeom>
            <a:noFill/>
          </p:spPr>
          <p:txBody>
            <a:bodyPr wrap="square" rtlCol="0">
              <a:spAutoFit/>
            </a:bodyPr>
            <a:lstStyle/>
            <a:p>
              <a:pPr algn="ctr"/>
              <a:r>
                <a:rPr lang="en-US" sz="1100" dirty="0" smtClean="0"/>
                <a:t>FRONT VIEW</a:t>
              </a:r>
              <a:endParaRPr lang="en-MY" sz="1100" dirty="0"/>
            </a:p>
          </p:txBody>
        </p:sp>
        <p:sp>
          <p:nvSpPr>
            <p:cNvPr id="90" name="TextBox 89"/>
            <p:cNvSpPr txBox="1"/>
            <p:nvPr/>
          </p:nvSpPr>
          <p:spPr>
            <a:xfrm>
              <a:off x="3001414" y="5739547"/>
              <a:ext cx="1357322" cy="261610"/>
            </a:xfrm>
            <a:prstGeom prst="rect">
              <a:avLst/>
            </a:prstGeom>
            <a:noFill/>
          </p:spPr>
          <p:txBody>
            <a:bodyPr wrap="square" rtlCol="0">
              <a:spAutoFit/>
            </a:bodyPr>
            <a:lstStyle/>
            <a:p>
              <a:pPr algn="ctr"/>
              <a:r>
                <a:rPr lang="en-US" sz="1100" dirty="0" smtClean="0"/>
                <a:t>BACK VIEW</a:t>
              </a:r>
              <a:endParaRPr lang="en-MY" sz="1100" dirty="0"/>
            </a:p>
          </p:txBody>
        </p:sp>
        <p:sp>
          <p:nvSpPr>
            <p:cNvPr id="91" name="TextBox 90"/>
            <p:cNvSpPr txBox="1"/>
            <p:nvPr/>
          </p:nvSpPr>
          <p:spPr>
            <a:xfrm>
              <a:off x="1651348" y="3856498"/>
              <a:ext cx="491760" cy="215444"/>
            </a:xfrm>
            <a:prstGeom prst="rect">
              <a:avLst/>
            </a:prstGeom>
            <a:noFill/>
          </p:spPr>
          <p:txBody>
            <a:bodyPr wrap="square" rtlCol="0">
              <a:spAutoFit/>
            </a:bodyPr>
            <a:lstStyle/>
            <a:p>
              <a:pPr algn="ctr"/>
              <a:r>
                <a:rPr lang="en-US" sz="800" b="1" dirty="0" smtClean="0">
                  <a:latin typeface="Arial Black" pitchFamily="34" charset="0"/>
                </a:rPr>
                <a:t>CPC</a:t>
              </a:r>
              <a:endParaRPr lang="en-MY" sz="800" b="1" dirty="0">
                <a:latin typeface="Arial Black" pitchFamily="34" charset="0"/>
              </a:endParaRPr>
            </a:p>
          </p:txBody>
        </p:sp>
      </p:grpSp>
    </p:spTree>
    <p:extLst>
      <p:ext uri="{BB962C8B-B14F-4D97-AF65-F5344CB8AC3E}">
        <p14:creationId xmlns:p14="http://schemas.microsoft.com/office/powerpoint/2010/main" val="16715261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PROJECT VEHICLE DESIGN</a:t>
            </a:r>
            <a:endParaRPr lang="en-MY" sz="2000" dirty="0">
              <a:solidFill>
                <a:schemeClr val="tx1"/>
              </a:solidFill>
              <a:latin typeface="Arial Black"/>
            </a:endParaRP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1612262"/>
            <a:ext cx="4942786" cy="3705782"/>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899996"/>
            <a:ext cx="4536550" cy="3401212"/>
          </a:xfrm>
          <a:prstGeom prst="rect">
            <a:avLst/>
          </a:prstGeom>
        </p:spPr>
      </p:pic>
    </p:spTree>
    <p:extLst>
      <p:ext uri="{BB962C8B-B14F-4D97-AF65-F5344CB8AC3E}">
        <p14:creationId xmlns:p14="http://schemas.microsoft.com/office/powerpoint/2010/main" val="24620513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COUNTER REGISTRATION</a:t>
            </a:r>
            <a:endParaRPr lang="en-MY" sz="2000" dirty="0">
              <a:solidFill>
                <a:schemeClr val="tx1"/>
              </a:solidFill>
              <a:latin typeface="Arial Black"/>
            </a:endParaRPr>
          </a:p>
        </p:txBody>
      </p:sp>
      <p:pic>
        <p:nvPicPr>
          <p:cNvPr id="35" name="Picture 2"/>
          <p:cNvPicPr>
            <a:picLocks noChangeAspect="1" noChangeArrowheads="1"/>
          </p:cNvPicPr>
          <p:nvPr/>
        </p:nvPicPr>
        <p:blipFill>
          <a:blip r:embed="rId2" cstate="print"/>
          <a:srcRect t="13672" r="55527" b="41406"/>
          <a:stretch>
            <a:fillRect/>
          </a:stretch>
        </p:blipFill>
        <p:spPr bwMode="auto">
          <a:xfrm>
            <a:off x="3255240" y="3573016"/>
            <a:ext cx="3549008" cy="2015496"/>
          </a:xfrm>
          <a:prstGeom prst="rect">
            <a:avLst/>
          </a:prstGeom>
          <a:noFill/>
          <a:ln w="9525">
            <a:noFill/>
            <a:miter lim="800000"/>
            <a:headEnd/>
            <a:tailEnd/>
          </a:ln>
          <a:effectLst/>
        </p:spPr>
      </p:pic>
      <p:pic>
        <p:nvPicPr>
          <p:cNvPr id="37" name="Picture 4"/>
          <p:cNvPicPr>
            <a:picLocks noChangeAspect="1" noChangeArrowheads="1"/>
          </p:cNvPicPr>
          <p:nvPr/>
        </p:nvPicPr>
        <p:blipFill>
          <a:blip r:embed="rId3" cstate="print"/>
          <a:srcRect l="9370" t="17773" r="56589" b="9961"/>
          <a:stretch>
            <a:fillRect/>
          </a:stretch>
        </p:blipFill>
        <p:spPr bwMode="auto">
          <a:xfrm>
            <a:off x="6993441" y="3429000"/>
            <a:ext cx="1600747" cy="1830430"/>
          </a:xfrm>
          <a:prstGeom prst="rect">
            <a:avLst/>
          </a:prstGeom>
          <a:noFill/>
          <a:ln w="9525">
            <a:noFill/>
            <a:miter lim="800000"/>
            <a:headEnd/>
            <a:tailEnd/>
          </a:ln>
          <a:effectLst/>
        </p:spPr>
      </p:pic>
      <p:sp>
        <p:nvSpPr>
          <p:cNvPr id="38" name="TextBox 37"/>
          <p:cNvSpPr txBox="1"/>
          <p:nvPr/>
        </p:nvSpPr>
        <p:spPr>
          <a:xfrm>
            <a:off x="2942122" y="2060848"/>
            <a:ext cx="3357586" cy="1015663"/>
          </a:xfrm>
          <a:prstGeom prst="rect">
            <a:avLst/>
          </a:prstGeom>
          <a:solidFill>
            <a:schemeClr val="bg1">
              <a:lumMod val="95000"/>
            </a:schemeClr>
          </a:solidFill>
        </p:spPr>
        <p:txBody>
          <a:bodyPr wrap="square" rtlCol="0">
            <a:spAutoFit/>
          </a:bodyPr>
          <a:lstStyle/>
          <a:p>
            <a:pPr>
              <a:buFontTx/>
              <a:buChar char="-"/>
            </a:pPr>
            <a:r>
              <a:rPr lang="en-US" sz="1200" dirty="0" smtClean="0"/>
              <a:t> 1 unit of table top display</a:t>
            </a:r>
          </a:p>
          <a:p>
            <a:pPr>
              <a:buFontTx/>
              <a:buChar char="-"/>
            </a:pPr>
            <a:r>
              <a:rPr lang="en-US" sz="1200" dirty="0" smtClean="0"/>
              <a:t>  4 </a:t>
            </a:r>
            <a:r>
              <a:rPr lang="en-US" sz="1200" dirty="0" err="1" smtClean="0"/>
              <a:t>nos</a:t>
            </a:r>
            <a:r>
              <a:rPr lang="en-US" sz="1200" dirty="0" smtClean="0"/>
              <a:t> of table banquet</a:t>
            </a:r>
          </a:p>
          <a:p>
            <a:pPr>
              <a:buFontTx/>
              <a:buChar char="-"/>
            </a:pPr>
            <a:r>
              <a:rPr lang="en-US" sz="1200" dirty="0" smtClean="0"/>
              <a:t>  4 </a:t>
            </a:r>
            <a:r>
              <a:rPr lang="en-US" sz="1200" dirty="0" err="1" smtClean="0"/>
              <a:t>nos</a:t>
            </a:r>
            <a:r>
              <a:rPr lang="en-US" sz="1200" dirty="0" smtClean="0"/>
              <a:t> of chairs</a:t>
            </a:r>
          </a:p>
          <a:p>
            <a:pPr>
              <a:buFontTx/>
              <a:buChar char="-"/>
            </a:pPr>
            <a:r>
              <a:rPr lang="en-US" sz="1200" dirty="0" smtClean="0"/>
              <a:t>  Stationery</a:t>
            </a:r>
          </a:p>
          <a:p>
            <a:endParaRPr lang="en-MY" sz="1200" dirty="0"/>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04" y="1269487"/>
            <a:ext cx="5760732" cy="4319025"/>
          </a:xfrm>
          <a:prstGeom prst="rect">
            <a:avLst/>
          </a:prstGeom>
        </p:spPr>
      </p:pic>
    </p:spTree>
    <p:extLst>
      <p:ext uri="{BB962C8B-B14F-4D97-AF65-F5344CB8AC3E}">
        <p14:creationId xmlns:p14="http://schemas.microsoft.com/office/powerpoint/2010/main" val="201559180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FOOD &amp; BEVERAGE COUNTER</a:t>
            </a:r>
            <a:endParaRPr lang="en-MY" sz="2000" dirty="0">
              <a:solidFill>
                <a:schemeClr val="tx1"/>
              </a:solidFill>
              <a:latin typeface="Arial Black"/>
            </a:endParaRPr>
          </a:p>
        </p:txBody>
      </p:sp>
      <p:sp>
        <p:nvSpPr>
          <p:cNvPr id="12" name="TextBox 11"/>
          <p:cNvSpPr txBox="1"/>
          <p:nvPr/>
        </p:nvSpPr>
        <p:spPr>
          <a:xfrm>
            <a:off x="4419600" y="1219200"/>
            <a:ext cx="4137126" cy="2677656"/>
          </a:xfrm>
          <a:prstGeom prst="rect">
            <a:avLst/>
          </a:prstGeom>
          <a:no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342900" indent="-342900"/>
            <a:r>
              <a:rPr lang="en-US" sz="1200" b="1" dirty="0" smtClean="0">
                <a:solidFill>
                  <a:schemeClr val="tx1"/>
                </a:solidFill>
                <a:latin typeface="Arial" pitchFamily="34" charset="0"/>
                <a:cs typeface="Arial" pitchFamily="34" charset="0"/>
              </a:rPr>
              <a:t>- Table banquet (4nos)</a:t>
            </a:r>
          </a:p>
          <a:p>
            <a:pPr marL="342900" indent="-342900"/>
            <a:r>
              <a:rPr lang="en-US" sz="1200" b="1" dirty="0" smtClean="0">
                <a:solidFill>
                  <a:schemeClr val="tx1"/>
                </a:solidFill>
                <a:latin typeface="Arial" pitchFamily="34" charset="0"/>
                <a:cs typeface="Arial" pitchFamily="34" charset="0"/>
              </a:rPr>
              <a:t>- Chair (5nos)</a:t>
            </a:r>
          </a:p>
          <a:p>
            <a:pPr marL="342900" indent="-342900"/>
            <a:r>
              <a:rPr lang="en-US" sz="1200" b="1" dirty="0" smtClean="0">
                <a:solidFill>
                  <a:schemeClr val="tx1"/>
                </a:solidFill>
                <a:latin typeface="Arial" pitchFamily="34" charset="0"/>
                <a:cs typeface="Arial" pitchFamily="34" charset="0"/>
              </a:rPr>
              <a:t>- Plate</a:t>
            </a:r>
          </a:p>
          <a:p>
            <a:pPr marL="342900" indent="-342900"/>
            <a:r>
              <a:rPr lang="en-US" sz="1200" b="1" dirty="0" smtClean="0">
                <a:solidFill>
                  <a:schemeClr val="tx1"/>
                </a:solidFill>
                <a:latin typeface="Arial" pitchFamily="34" charset="0"/>
                <a:cs typeface="Arial" pitchFamily="34" charset="0"/>
              </a:rPr>
              <a:t>- Glass </a:t>
            </a:r>
          </a:p>
          <a:p>
            <a:pPr marL="342900" indent="-342900"/>
            <a:r>
              <a:rPr lang="en-US" sz="1200" b="1" dirty="0" smtClean="0">
                <a:solidFill>
                  <a:schemeClr val="tx1"/>
                </a:solidFill>
                <a:latin typeface="Arial" pitchFamily="34" charset="0"/>
                <a:cs typeface="Arial" pitchFamily="34" charset="0"/>
              </a:rPr>
              <a:t>- Fork &amp; spoon</a:t>
            </a:r>
          </a:p>
          <a:p>
            <a:pPr marL="342900" indent="-342900"/>
            <a:r>
              <a:rPr lang="en-US" sz="1200" b="1" dirty="0" smtClean="0">
                <a:solidFill>
                  <a:schemeClr val="tx1"/>
                </a:solidFill>
                <a:latin typeface="Arial" pitchFamily="34" charset="0"/>
                <a:cs typeface="Arial" pitchFamily="34" charset="0"/>
              </a:rPr>
              <a:t>- Trolley</a:t>
            </a:r>
          </a:p>
          <a:p>
            <a:pPr marL="342900" indent="-342900"/>
            <a:r>
              <a:rPr lang="en-US" sz="1200" b="1" dirty="0" smtClean="0">
                <a:solidFill>
                  <a:schemeClr val="tx1"/>
                </a:solidFill>
                <a:latin typeface="Arial" pitchFamily="34" charset="0"/>
                <a:cs typeface="Arial" pitchFamily="34" charset="0"/>
              </a:rPr>
              <a:t>- Deluxe roll top chafer Outdoor Catering equipment</a:t>
            </a:r>
          </a:p>
          <a:p>
            <a:pPr marL="342900" indent="-342900"/>
            <a:r>
              <a:rPr lang="en-US" sz="1200" b="1" dirty="0" smtClean="0">
                <a:solidFill>
                  <a:schemeClr val="tx1"/>
                </a:solidFill>
                <a:latin typeface="Arial" pitchFamily="34" charset="0"/>
                <a:cs typeface="Arial" pitchFamily="34" charset="0"/>
              </a:rPr>
              <a:t>- Sink basin</a:t>
            </a:r>
          </a:p>
          <a:p>
            <a:pPr marL="342900" indent="-342900"/>
            <a:r>
              <a:rPr lang="en-US" sz="1200" b="1" dirty="0" smtClean="0">
                <a:solidFill>
                  <a:schemeClr val="tx1"/>
                </a:solidFill>
                <a:latin typeface="Arial" pitchFamily="34" charset="0"/>
                <a:cs typeface="Arial" pitchFamily="34" charset="0"/>
              </a:rPr>
              <a:t>- Water Container</a:t>
            </a:r>
          </a:p>
          <a:p>
            <a:pPr marL="342900" indent="-342900"/>
            <a:r>
              <a:rPr lang="en-US" sz="1200" b="1" dirty="0" smtClean="0">
                <a:solidFill>
                  <a:schemeClr val="tx1"/>
                </a:solidFill>
                <a:latin typeface="Arial" pitchFamily="34" charset="0"/>
                <a:cs typeface="Arial" pitchFamily="34" charset="0"/>
              </a:rPr>
              <a:t>- Table cloth</a:t>
            </a:r>
          </a:p>
          <a:p>
            <a:pPr marL="342900" indent="-342900"/>
            <a:r>
              <a:rPr lang="en-US" sz="1200" b="1" dirty="0" smtClean="0">
                <a:solidFill>
                  <a:schemeClr val="tx1"/>
                </a:solidFill>
                <a:latin typeface="Arial" pitchFamily="34" charset="0"/>
                <a:cs typeface="Arial" pitchFamily="34" charset="0"/>
              </a:rPr>
              <a:t>- Broom</a:t>
            </a:r>
          </a:p>
          <a:p>
            <a:pPr marL="342900" indent="-342900"/>
            <a:r>
              <a:rPr lang="en-US" sz="1200" b="1" dirty="0" smtClean="0">
                <a:solidFill>
                  <a:schemeClr val="tx1"/>
                </a:solidFill>
                <a:latin typeface="Arial" pitchFamily="34" charset="0"/>
                <a:cs typeface="Arial" pitchFamily="34" charset="0"/>
              </a:rPr>
              <a:t>- Food storage container</a:t>
            </a:r>
          </a:p>
          <a:p>
            <a:pPr marL="342900" indent="-342900"/>
            <a:r>
              <a:rPr lang="en-US" sz="1200" b="1" dirty="0" smtClean="0">
                <a:solidFill>
                  <a:schemeClr val="tx1"/>
                </a:solidFill>
                <a:latin typeface="Arial" pitchFamily="34" charset="0"/>
                <a:cs typeface="Arial" pitchFamily="34" charset="0"/>
              </a:rPr>
              <a:t>- Small Size canopy</a:t>
            </a:r>
          </a:p>
          <a:p>
            <a:pPr marL="342900" indent="-342900"/>
            <a:r>
              <a:rPr lang="en-US" sz="1200" b="1" dirty="0" smtClean="0">
                <a:solidFill>
                  <a:schemeClr val="tx1"/>
                </a:solidFill>
                <a:latin typeface="Arial" pitchFamily="34" charset="0"/>
                <a:cs typeface="Arial" pitchFamily="34" charset="0"/>
              </a:rPr>
              <a:t>- 1nos of pickup truck</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3581400"/>
            <a:ext cx="3552677" cy="2663568"/>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248150"/>
            <a:ext cx="1133475"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Image result for food stainless steel banqu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MY"/>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369650"/>
            <a:ext cx="2124075"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884" y="1447800"/>
            <a:ext cx="2124075"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descr="Image resul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093" y="2931350"/>
            <a:ext cx="2509837" cy="293846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971800"/>
            <a:ext cx="1971675"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291444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285984" y="5205016"/>
            <a:ext cx="1785950" cy="57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5" name="Picture 3"/>
          <p:cNvPicPr>
            <a:picLocks noChangeAspect="1" noChangeArrowheads="1"/>
          </p:cNvPicPr>
          <p:nvPr/>
        </p:nvPicPr>
        <p:blipFill>
          <a:blip r:embed="rId2" cstate="print"/>
          <a:srcRect l="1134" t="14844" r="64275" b="44140"/>
          <a:stretch>
            <a:fillRect/>
          </a:stretch>
        </p:blipFill>
        <p:spPr bwMode="auto">
          <a:xfrm>
            <a:off x="500034" y="1071546"/>
            <a:ext cx="2786082" cy="1857388"/>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print"/>
          <a:srcRect l="19216" t="41016" r="52782" b="9179"/>
          <a:stretch>
            <a:fillRect/>
          </a:stretch>
        </p:blipFill>
        <p:spPr bwMode="auto">
          <a:xfrm>
            <a:off x="3500430" y="1071546"/>
            <a:ext cx="1571636" cy="1571636"/>
          </a:xfrm>
          <a:prstGeom prst="rect">
            <a:avLst/>
          </a:prstGeom>
          <a:noFill/>
          <a:ln w="9525">
            <a:noFill/>
            <a:miter lim="800000"/>
            <a:headEnd/>
            <a:tailEnd/>
          </a:ln>
          <a:effectLst/>
        </p:spPr>
      </p:pic>
      <p:pic>
        <p:nvPicPr>
          <p:cNvPr id="7" name="Picture 4"/>
          <p:cNvPicPr>
            <a:picLocks noChangeAspect="1" noChangeArrowheads="1"/>
          </p:cNvPicPr>
          <p:nvPr/>
        </p:nvPicPr>
        <p:blipFill>
          <a:blip r:embed="rId4" cstate="print"/>
          <a:srcRect l="11566" t="43164" r="45059" b="24691"/>
          <a:stretch>
            <a:fillRect/>
          </a:stretch>
        </p:blipFill>
        <p:spPr bwMode="auto">
          <a:xfrm>
            <a:off x="642911" y="3214686"/>
            <a:ext cx="2307753" cy="1214446"/>
          </a:xfrm>
          <a:prstGeom prst="rect">
            <a:avLst/>
          </a:prstGeom>
          <a:noFill/>
          <a:ln w="9525">
            <a:noFill/>
            <a:miter lim="800000"/>
            <a:headEnd/>
            <a:tailEnd/>
          </a:ln>
          <a:effectLst/>
        </p:spPr>
      </p:pic>
      <p:pic>
        <p:nvPicPr>
          <p:cNvPr id="94210" name="Picture 2"/>
          <p:cNvPicPr>
            <a:picLocks noChangeAspect="1" noChangeArrowheads="1"/>
          </p:cNvPicPr>
          <p:nvPr/>
        </p:nvPicPr>
        <p:blipFill>
          <a:blip r:embed="rId5"/>
          <a:srcRect t="17578" r="70900" b="35547"/>
          <a:stretch>
            <a:fillRect/>
          </a:stretch>
        </p:blipFill>
        <p:spPr bwMode="auto">
          <a:xfrm>
            <a:off x="3357554" y="2947791"/>
            <a:ext cx="1714512" cy="1552779"/>
          </a:xfrm>
          <a:prstGeom prst="rect">
            <a:avLst/>
          </a:prstGeom>
          <a:noFill/>
          <a:ln w="9525">
            <a:noFill/>
            <a:miter lim="800000"/>
            <a:headEnd/>
            <a:tailEnd/>
          </a:ln>
          <a:effectLst/>
        </p:spPr>
      </p:pic>
      <p:sp>
        <p:nvSpPr>
          <p:cNvPr id="8" name="TextBox 7"/>
          <p:cNvSpPr txBox="1"/>
          <p:nvPr/>
        </p:nvSpPr>
        <p:spPr>
          <a:xfrm>
            <a:off x="5357818" y="2285992"/>
            <a:ext cx="3500462" cy="1754326"/>
          </a:xfrm>
          <a:prstGeom prst="rect">
            <a:avLst/>
          </a:prstGeom>
          <a:solidFill>
            <a:schemeClr val="bg1">
              <a:lumMod val="95000"/>
            </a:schemeClr>
          </a:solidFill>
        </p:spPr>
        <p:txBody>
          <a:bodyPr wrap="square" rtlCol="0">
            <a:spAutoFit/>
          </a:bodyPr>
          <a:lstStyle/>
          <a:p>
            <a:pPr marL="342900" indent="-342900"/>
            <a:r>
              <a:rPr lang="en-US" sz="1200" dirty="0" smtClean="0"/>
              <a:t>- Table banquet Instructor (2nos)</a:t>
            </a:r>
          </a:p>
          <a:p>
            <a:pPr marL="342900" indent="-342900"/>
            <a:r>
              <a:rPr lang="en-US" sz="1200" dirty="0" smtClean="0"/>
              <a:t>- LCD projection c/w stand</a:t>
            </a:r>
          </a:p>
          <a:p>
            <a:pPr marL="342900" indent="-342900"/>
            <a:r>
              <a:rPr lang="en-US" sz="1200" dirty="0" smtClean="0"/>
              <a:t>- White board stand</a:t>
            </a:r>
          </a:p>
          <a:p>
            <a:pPr marL="342900" indent="-342900"/>
            <a:r>
              <a:rPr lang="en-US" sz="1200" dirty="0" smtClean="0"/>
              <a:t>- Stationery</a:t>
            </a:r>
          </a:p>
          <a:p>
            <a:pPr marL="342900" indent="-342900"/>
            <a:r>
              <a:rPr lang="en-US" sz="1200" dirty="0" smtClean="0"/>
              <a:t>- Participant Training bag c/w accessories</a:t>
            </a:r>
          </a:p>
          <a:p>
            <a:pPr marL="342900" indent="-342900"/>
            <a:r>
              <a:rPr lang="en-US" sz="1200" dirty="0" smtClean="0"/>
              <a:t>- Video camera for real time class recording</a:t>
            </a:r>
          </a:p>
          <a:p>
            <a:pPr marL="342900" indent="-342900"/>
            <a:r>
              <a:rPr lang="en-US" sz="1200" dirty="0" smtClean="0"/>
              <a:t>- Souvenirs gift etc key chain or </a:t>
            </a:r>
            <a:r>
              <a:rPr lang="en-US" sz="1200" dirty="0" err="1" smtClean="0"/>
              <a:t>pendrive</a:t>
            </a:r>
            <a:r>
              <a:rPr lang="en-US" sz="1200" dirty="0" smtClean="0"/>
              <a:t> or pen</a:t>
            </a:r>
          </a:p>
          <a:p>
            <a:pPr marL="342900" indent="-342900"/>
            <a:endParaRPr lang="en-US" sz="1200" dirty="0" smtClean="0"/>
          </a:p>
          <a:p>
            <a:pPr marL="342900" indent="-342900"/>
            <a:endParaRPr lang="en-US" sz="1200" dirty="0" smtClean="0"/>
          </a:p>
        </p:txBody>
      </p:sp>
      <p:pic>
        <p:nvPicPr>
          <p:cNvPr id="1026" name="Picture 2"/>
          <p:cNvPicPr>
            <a:picLocks noChangeAspect="1" noChangeArrowheads="1"/>
          </p:cNvPicPr>
          <p:nvPr/>
        </p:nvPicPr>
        <p:blipFill>
          <a:blip r:embed="rId6"/>
          <a:srcRect t="12695" r="76940" b="43359"/>
          <a:stretch>
            <a:fillRect/>
          </a:stretch>
        </p:blipFill>
        <p:spPr bwMode="auto">
          <a:xfrm>
            <a:off x="2071670" y="4526612"/>
            <a:ext cx="2214578" cy="1617032"/>
          </a:xfrm>
          <a:prstGeom prst="rect">
            <a:avLst/>
          </a:prstGeom>
          <a:noFill/>
          <a:ln w="9525">
            <a:noFill/>
            <a:miter lim="800000"/>
            <a:headEnd/>
            <a:tailEnd/>
          </a:ln>
          <a:effectLst/>
        </p:spPr>
      </p:pic>
      <p:sp>
        <p:nvSpPr>
          <p:cNvPr id="11" name="Rectangle 10"/>
          <p:cNvSpPr/>
          <p:nvPr/>
        </p:nvSpPr>
        <p:spPr>
          <a:xfrm>
            <a:off x="2357422" y="5205016"/>
            <a:ext cx="1714512" cy="500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13"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28860" y="5390860"/>
            <a:ext cx="284876" cy="17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a:off x="2357422" y="5633644"/>
            <a:ext cx="1714512"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357422" y="5231337"/>
            <a:ext cx="1714512" cy="15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pic>
        <p:nvPicPr>
          <p:cNvPr id="16"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86182" y="5347892"/>
            <a:ext cx="214314" cy="214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7488" y="5360034"/>
            <a:ext cx="301300" cy="212106"/>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14678" y="5357826"/>
            <a:ext cx="500066" cy="191203"/>
          </a:xfrm>
          <a:prstGeom prst="rect">
            <a:avLst/>
          </a:prstGeom>
        </p:spPr>
      </p:pic>
      <p:pic>
        <p:nvPicPr>
          <p:cNvPr id="20" name="Shape 109"/>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86116" y="5714569"/>
            <a:ext cx="363734" cy="14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C:\Users\User\Downloads\logo fr.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57488" y="5714570"/>
            <a:ext cx="357190" cy="16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CPC TRAINING SESSION CLASS TOOLS</a:t>
            </a:r>
            <a:endParaRPr lang="en-MY" sz="2000" dirty="0">
              <a:solidFill>
                <a:schemeClr val="tx1"/>
              </a:solidFill>
              <a:latin typeface="Arial Black"/>
            </a:endParaRPr>
          </a:p>
        </p:txBody>
      </p:sp>
    </p:spTree>
    <p:extLst>
      <p:ext uri="{BB962C8B-B14F-4D97-AF65-F5344CB8AC3E}">
        <p14:creationId xmlns:p14="http://schemas.microsoft.com/office/powerpoint/2010/main" val="277127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anim calcmode="lin" valueType="num">
                                      <p:cBhvr>
                                        <p:cTn id="8" dur="250" fill="hold"/>
                                        <p:tgtEl>
                                          <p:spTgt spid="17"/>
                                        </p:tgtEl>
                                        <p:attrNameLst>
                                          <p:attrName>ppt_x</p:attrName>
                                        </p:attrNameLst>
                                      </p:cBhvr>
                                      <p:tavLst>
                                        <p:tav tm="0">
                                          <p:val>
                                            <p:strVal val="#ppt_x"/>
                                          </p:val>
                                        </p:tav>
                                        <p:tav tm="100000">
                                          <p:val>
                                            <p:strVal val="#ppt_x"/>
                                          </p:val>
                                        </p:tav>
                                      </p:tavLst>
                                    </p:anim>
                                    <p:anim calcmode="lin" valueType="num">
                                      <p:cBhvr>
                                        <p:cTn id="9" dur="25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anim calcmode="lin" valueType="num">
                                      <p:cBhvr>
                                        <p:cTn id="14" dur="500" fill="hold"/>
                                        <p:tgtEl>
                                          <p:spTgt spid="18"/>
                                        </p:tgtEl>
                                        <p:attrNameLst>
                                          <p:attrName>ppt_x</p:attrName>
                                        </p:attrNameLst>
                                      </p:cBhvr>
                                      <p:tavLst>
                                        <p:tav tm="0">
                                          <p:val>
                                            <p:strVal val="#ppt_x"/>
                                          </p:val>
                                        </p:tav>
                                        <p:tav tm="100000">
                                          <p:val>
                                            <p:strVal val="#ppt_x"/>
                                          </p:val>
                                        </p:tav>
                                      </p:tavLst>
                                    </p:anim>
                                    <p:anim calcmode="lin" valueType="num">
                                      <p:cBhvr>
                                        <p:cTn id="15"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7924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Targeted </a:t>
            </a:r>
            <a:r>
              <a:rPr lang="en-US" sz="2000" dirty="0" smtClean="0">
                <a:solidFill>
                  <a:schemeClr val="tx1"/>
                </a:solidFill>
                <a:latin typeface="Arial Black"/>
              </a:rPr>
              <a:t>deliverables </a:t>
            </a:r>
            <a:endParaRPr lang="en-MY" sz="2000" dirty="0">
              <a:solidFill>
                <a:schemeClr val="tx1"/>
              </a:solidFill>
              <a:latin typeface="Arial Black"/>
            </a:endParaRPr>
          </a:p>
        </p:txBody>
      </p:sp>
      <p:grpSp>
        <p:nvGrpSpPr>
          <p:cNvPr id="2" name="Group 1"/>
          <p:cNvGrpSpPr/>
          <p:nvPr/>
        </p:nvGrpSpPr>
        <p:grpSpPr>
          <a:xfrm>
            <a:off x="255588" y="1524000"/>
            <a:ext cx="8507412" cy="4955203"/>
            <a:chOff x="304800" y="1447800"/>
            <a:chExt cx="8507412" cy="4955203"/>
          </a:xfrm>
        </p:grpSpPr>
        <p:sp>
          <p:nvSpPr>
            <p:cNvPr id="14342" name="TextBox 11"/>
            <p:cNvSpPr txBox="1">
              <a:spLocks noChangeArrowheads="1"/>
            </p:cNvSpPr>
            <p:nvPr/>
          </p:nvSpPr>
          <p:spPr bwMode="auto">
            <a:xfrm>
              <a:off x="5307012" y="1447800"/>
              <a:ext cx="3505200"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indent="0" eaLnBrk="1" hangingPunct="1">
                <a:spcBef>
                  <a:spcPct val="0"/>
                </a:spcBef>
                <a:buNone/>
              </a:pPr>
              <a:r>
                <a:rPr lang="en-US" altLang="en-US" sz="1600" b="1" dirty="0" smtClean="0"/>
                <a:t>Dedicated </a:t>
              </a:r>
              <a:r>
                <a:rPr lang="en-US" altLang="en-US" sz="1600" b="1" dirty="0"/>
                <a:t>Team </a:t>
              </a:r>
              <a:r>
                <a:rPr lang="en-US" altLang="en-US" sz="1600" b="1" dirty="0" smtClean="0"/>
                <a:t>Will Conduct Training to Assigned Zone.</a:t>
              </a:r>
              <a:endParaRPr lang="en-US" altLang="en-US" sz="1600" b="1" dirty="0"/>
            </a:p>
            <a:p>
              <a:pPr eaLnBrk="1" hangingPunct="1">
                <a:spcBef>
                  <a:spcPct val="0"/>
                </a:spcBef>
                <a:buFont typeface="Wingdings" pitchFamily="2" charset="2"/>
                <a:buChar char="§"/>
              </a:pPr>
              <a:endParaRPr lang="en-US" altLang="en-US" sz="1600" dirty="0"/>
            </a:p>
            <a:p>
              <a:pPr eaLnBrk="1" hangingPunct="1">
                <a:spcBef>
                  <a:spcPct val="0"/>
                </a:spcBef>
                <a:buFont typeface="Wingdings" pitchFamily="2" charset="2"/>
                <a:buChar char="§"/>
              </a:pPr>
              <a:r>
                <a:rPr lang="en-US" altLang="en-US" sz="1800" b="1" dirty="0" smtClean="0"/>
                <a:t>Zone </a:t>
              </a:r>
              <a:r>
                <a:rPr lang="en-US" altLang="en-US" sz="1800" b="1" dirty="0"/>
                <a:t>1</a:t>
              </a:r>
              <a:r>
                <a:rPr lang="en-US" altLang="en-US" sz="1800" dirty="0"/>
                <a:t> </a:t>
              </a:r>
            </a:p>
            <a:p>
              <a:pPr lvl="1" eaLnBrk="1" hangingPunct="1">
                <a:spcBef>
                  <a:spcPct val="0"/>
                </a:spcBef>
                <a:buFont typeface="Arial" panose="020B0604020202020204" pitchFamily="34" charset="0"/>
                <a:buChar char="•"/>
              </a:pPr>
              <a:r>
                <a:rPr lang="en-US" altLang="en-US" sz="1800" i="1" dirty="0"/>
                <a:t>Perak, Kedah, Penang, Perlis</a:t>
              </a:r>
            </a:p>
            <a:p>
              <a:pPr eaLnBrk="1" hangingPunct="1">
                <a:spcBef>
                  <a:spcPct val="0"/>
                </a:spcBef>
                <a:buFont typeface="Wingdings" pitchFamily="2" charset="2"/>
                <a:buChar char="§"/>
              </a:pPr>
              <a:r>
                <a:rPr lang="en-US" altLang="en-US" sz="1800" b="1" dirty="0"/>
                <a:t>Zone 2</a:t>
              </a:r>
            </a:p>
            <a:p>
              <a:pPr lvl="1" eaLnBrk="1" hangingPunct="1">
                <a:spcBef>
                  <a:spcPct val="0"/>
                </a:spcBef>
              </a:pPr>
              <a:r>
                <a:rPr lang="en-US" altLang="en-US" sz="1800" i="1" dirty="0" smtClean="0"/>
                <a:t>Selangor, Kuala Lumpur,  Malacca</a:t>
              </a:r>
              <a:r>
                <a:rPr lang="en-US" altLang="en-US" sz="1800" i="1" dirty="0"/>
                <a:t>, N. Sembilan, Johor</a:t>
              </a:r>
            </a:p>
            <a:p>
              <a:pPr eaLnBrk="1" hangingPunct="1">
                <a:spcBef>
                  <a:spcPct val="0"/>
                </a:spcBef>
                <a:buFont typeface="Wingdings" pitchFamily="2" charset="2"/>
                <a:buChar char="§"/>
              </a:pPr>
              <a:r>
                <a:rPr lang="en-US" altLang="en-US" sz="1800" b="1" dirty="0"/>
                <a:t>Zone 3</a:t>
              </a:r>
            </a:p>
            <a:p>
              <a:pPr lvl="1" eaLnBrk="1" hangingPunct="1">
                <a:spcBef>
                  <a:spcPct val="0"/>
                </a:spcBef>
              </a:pPr>
              <a:r>
                <a:rPr lang="en-US" altLang="en-US" sz="1800" i="1" dirty="0"/>
                <a:t>Kelantan, Terengganu, Pahang</a:t>
              </a:r>
            </a:p>
            <a:p>
              <a:pPr eaLnBrk="1" hangingPunct="1">
                <a:spcBef>
                  <a:spcPct val="0"/>
                </a:spcBef>
                <a:buFont typeface="Wingdings" pitchFamily="2" charset="2"/>
                <a:buChar char="§"/>
              </a:pPr>
              <a:r>
                <a:rPr lang="en-US" altLang="en-US" sz="1800" b="1" dirty="0"/>
                <a:t>Zone 4</a:t>
              </a:r>
            </a:p>
            <a:p>
              <a:pPr lvl="1" eaLnBrk="1" hangingPunct="1">
                <a:spcBef>
                  <a:spcPct val="0"/>
                </a:spcBef>
              </a:pPr>
              <a:r>
                <a:rPr lang="en-US" altLang="en-US" sz="1800" dirty="0"/>
                <a:t>Sarawak</a:t>
              </a:r>
            </a:p>
            <a:p>
              <a:pPr eaLnBrk="1" hangingPunct="1">
                <a:spcBef>
                  <a:spcPct val="0"/>
                </a:spcBef>
                <a:buFont typeface="Wingdings" pitchFamily="2" charset="2"/>
                <a:buChar char="§"/>
              </a:pPr>
              <a:r>
                <a:rPr lang="en-US" altLang="en-US" sz="1800" b="1" dirty="0"/>
                <a:t>Zone 5</a:t>
              </a:r>
            </a:p>
            <a:p>
              <a:pPr lvl="1" eaLnBrk="1" hangingPunct="1">
                <a:spcBef>
                  <a:spcPct val="0"/>
                </a:spcBef>
              </a:pPr>
              <a:r>
                <a:rPr lang="en-US" altLang="en-US" sz="1800" dirty="0"/>
                <a:t>Sabah</a:t>
              </a:r>
            </a:p>
            <a:p>
              <a:pPr eaLnBrk="1" hangingPunct="1">
                <a:spcBef>
                  <a:spcPct val="0"/>
                </a:spcBef>
                <a:buFont typeface="Wingdings" pitchFamily="2" charset="2"/>
                <a:buChar char="§"/>
              </a:pPr>
              <a:endParaRPr lang="en-MY" altLang="en-US" sz="1600" dirty="0"/>
            </a:p>
          </p:txBody>
        </p:sp>
        <p:grpSp>
          <p:nvGrpSpPr>
            <p:cNvPr id="14343" name="Group 12"/>
            <p:cNvGrpSpPr>
              <a:grpSpLocks/>
            </p:cNvGrpSpPr>
            <p:nvPr/>
          </p:nvGrpSpPr>
          <p:grpSpPr bwMode="auto">
            <a:xfrm>
              <a:off x="304800" y="1479550"/>
              <a:ext cx="4849812" cy="4311650"/>
              <a:chOff x="4005983" y="1769592"/>
              <a:chExt cx="4316535" cy="4311283"/>
            </a:xfrm>
          </p:grpSpPr>
          <p:cxnSp>
            <p:nvCxnSpPr>
              <p:cNvPr id="22" name="Straight Arrow Connector 21"/>
              <p:cNvCxnSpPr/>
              <p:nvPr/>
            </p:nvCxnSpPr>
            <p:spPr>
              <a:xfrm flipH="1">
                <a:off x="4005983" y="6080875"/>
                <a:ext cx="431653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flipV="1">
                <a:off x="8322518" y="1769592"/>
                <a:ext cx="0" cy="43112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
          <p:nvSpPr>
            <p:cNvPr id="17" name="Rectangle 16"/>
            <p:cNvSpPr/>
            <p:nvPr/>
          </p:nvSpPr>
          <p:spPr>
            <a:xfrm>
              <a:off x="379412" y="1476375"/>
              <a:ext cx="2184400" cy="2003425"/>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2800" b="1" dirty="0" smtClean="0">
                <a:effectLst>
                  <a:outerShdw blurRad="38100" dist="38100" dir="2700000" algn="tl">
                    <a:srgbClr val="000000">
                      <a:alpha val="43137"/>
                    </a:srgbClr>
                  </a:outerShdw>
                </a:effectLst>
              </a:endParaRPr>
            </a:p>
            <a:p>
              <a:pPr algn="ctr">
                <a:defRPr/>
              </a:pPr>
              <a:r>
                <a:rPr lang="en-US" sz="2000" b="1" dirty="0" smtClean="0"/>
                <a:t>1,200 </a:t>
              </a:r>
            </a:p>
            <a:p>
              <a:pPr algn="ctr">
                <a:defRPr/>
              </a:pPr>
              <a:r>
                <a:rPr lang="en-US" sz="2000" b="1" dirty="0" smtClean="0"/>
                <a:t>PI1M Accountant</a:t>
              </a:r>
              <a:endParaRPr lang="en-US" sz="2000" b="1" dirty="0"/>
            </a:p>
          </p:txBody>
        </p:sp>
        <p:sp>
          <p:nvSpPr>
            <p:cNvPr id="18" name="Rectangle 17"/>
            <p:cNvSpPr/>
            <p:nvPr/>
          </p:nvSpPr>
          <p:spPr>
            <a:xfrm>
              <a:off x="2729706" y="3657600"/>
              <a:ext cx="2272506" cy="2001838"/>
            </a:xfrm>
            <a:prstGeom prst="rect">
              <a:avLst/>
            </a:prstGeom>
            <a:solidFill>
              <a:srgbClr val="002060"/>
            </a:solidFill>
            <a:ln>
              <a:solidFill>
                <a:srgbClr val="0070C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p>
            <a:p>
              <a:pPr algn="ctr">
                <a:defRPr/>
              </a:pPr>
              <a:endParaRPr lang="en-US" b="1" dirty="0"/>
            </a:p>
            <a:p>
              <a:pPr algn="ctr">
                <a:defRPr/>
              </a:pPr>
              <a:endParaRPr lang="en-US" b="1" dirty="0" smtClean="0"/>
            </a:p>
            <a:p>
              <a:pPr algn="ctr">
                <a:defRPr/>
              </a:pPr>
              <a:r>
                <a:rPr lang="en-US" sz="3200" b="1" dirty="0" smtClean="0"/>
                <a:t>1,600</a:t>
              </a:r>
            </a:p>
            <a:p>
              <a:pPr algn="ctr">
                <a:defRPr/>
              </a:pPr>
              <a:r>
                <a:rPr lang="en-US" b="1" dirty="0" smtClean="0"/>
                <a:t>Targeted</a:t>
              </a:r>
            </a:p>
            <a:p>
              <a:pPr algn="ctr">
                <a:defRPr/>
              </a:pPr>
              <a:r>
                <a:rPr lang="en-US" b="1" dirty="0" smtClean="0"/>
                <a:t>Training Sessions</a:t>
              </a:r>
              <a:endParaRPr lang="en-US" b="1" dirty="0"/>
            </a:p>
          </p:txBody>
        </p:sp>
        <p:sp>
          <p:nvSpPr>
            <p:cNvPr id="19" name="Rectangle 18"/>
            <p:cNvSpPr/>
            <p:nvPr/>
          </p:nvSpPr>
          <p:spPr>
            <a:xfrm>
              <a:off x="2729706" y="1476375"/>
              <a:ext cx="2272506" cy="2003425"/>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2800" b="1" dirty="0" smtClean="0">
                <a:effectLst>
                  <a:outerShdw blurRad="38100" dist="38100" dir="2700000" algn="tl">
                    <a:srgbClr val="000000">
                      <a:alpha val="43137"/>
                    </a:srgbClr>
                  </a:outerShdw>
                </a:effectLst>
              </a:endParaRPr>
            </a:p>
            <a:p>
              <a:pPr algn="ctr">
                <a:defRPr/>
              </a:pPr>
              <a:endParaRPr lang="en-US" sz="2800" b="1" dirty="0" smtClean="0"/>
            </a:p>
            <a:p>
              <a:pPr algn="ctr">
                <a:defRPr/>
              </a:pPr>
              <a:r>
                <a:rPr lang="en-US" sz="2800" b="1" dirty="0" smtClean="0"/>
                <a:t>3 Modules</a:t>
              </a:r>
            </a:p>
            <a:p>
              <a:pPr algn="ctr">
                <a:defRPr/>
              </a:pPr>
              <a:r>
                <a:rPr lang="en-US" sz="1600" b="1" dirty="0" smtClean="0"/>
                <a:t>2 Days Training + </a:t>
              </a:r>
            </a:p>
            <a:p>
              <a:pPr algn="ctr">
                <a:defRPr/>
              </a:pPr>
              <a:r>
                <a:rPr lang="en-US" sz="1600" b="1" dirty="0" smtClean="0"/>
                <a:t>½ Day Revision +</a:t>
              </a:r>
            </a:p>
            <a:p>
              <a:pPr algn="ctr">
                <a:defRPr/>
              </a:pPr>
              <a:r>
                <a:rPr lang="en-US" sz="1600" b="1" dirty="0" smtClean="0"/>
                <a:t>½  Day Exam</a:t>
              </a:r>
              <a:endParaRPr lang="en-US" sz="1600" b="1" dirty="0"/>
            </a:p>
          </p:txBody>
        </p:sp>
        <p:sp>
          <p:nvSpPr>
            <p:cNvPr id="20" name="Rectangle 19"/>
            <p:cNvSpPr/>
            <p:nvPr/>
          </p:nvSpPr>
          <p:spPr>
            <a:xfrm>
              <a:off x="379412" y="3657600"/>
              <a:ext cx="2184400" cy="2001838"/>
            </a:xfrm>
            <a:prstGeom prst="rect">
              <a:avLst/>
            </a:prstGeom>
            <a:solidFill>
              <a:srgbClr val="FF9900"/>
            </a:solidFill>
            <a:ln>
              <a:solidFill>
                <a:srgbClr val="FF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b="1" dirty="0" smtClean="0">
                <a:effectLst>
                  <a:outerShdw blurRad="38100" dist="38100" dir="2700000" algn="tl">
                    <a:srgbClr val="000000">
                      <a:alpha val="43137"/>
                    </a:srgbClr>
                  </a:outerShdw>
                </a:effectLst>
              </a:endParaRPr>
            </a:p>
            <a:p>
              <a:pPr algn="ctr">
                <a:defRPr/>
              </a:pPr>
              <a:endParaRPr lang="en-US" b="1" dirty="0">
                <a:effectLst>
                  <a:outerShdw blurRad="38100" dist="38100" dir="2700000" algn="tl">
                    <a:srgbClr val="000000">
                      <a:alpha val="43137"/>
                    </a:srgbClr>
                  </a:outerShdw>
                </a:effectLst>
              </a:endParaRPr>
            </a:p>
            <a:p>
              <a:pPr algn="ctr">
                <a:defRPr/>
              </a:pPr>
              <a:endParaRPr lang="en-US" b="1" dirty="0" smtClean="0">
                <a:effectLst>
                  <a:outerShdw blurRad="38100" dist="38100" dir="2700000" algn="tl">
                    <a:srgbClr val="000000">
                      <a:alpha val="43137"/>
                    </a:srgbClr>
                  </a:outerShdw>
                </a:effectLst>
              </a:endParaRPr>
            </a:p>
            <a:p>
              <a:pPr algn="ctr">
                <a:defRPr/>
              </a:pPr>
              <a:r>
                <a:rPr lang="en-US" sz="3200" b="1" dirty="0" smtClean="0"/>
                <a:t>30,000</a:t>
              </a:r>
              <a:endParaRPr lang="en-US" sz="3200" b="1" dirty="0"/>
            </a:p>
            <a:p>
              <a:pPr algn="ctr">
                <a:defRPr/>
              </a:pPr>
              <a:r>
                <a:rPr lang="en-US" b="1" dirty="0" smtClean="0"/>
                <a:t>Expected</a:t>
              </a:r>
              <a:r>
                <a:rPr lang="en-US" sz="2000" b="1" dirty="0" smtClean="0"/>
                <a:t> </a:t>
              </a:r>
              <a:r>
                <a:rPr lang="en-US" b="1" dirty="0" smtClean="0"/>
                <a:t>Participations</a:t>
              </a:r>
              <a:endParaRPr lang="en-US" b="1" dirty="0"/>
            </a:p>
          </p:txBody>
        </p:sp>
        <p:pic>
          <p:nvPicPr>
            <p:cNvPr id="6146" name="Picture 2" descr="C:\Users\User\Downloads\te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7671" y="1660127"/>
              <a:ext cx="827882" cy="82788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User\Downloads\users-group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0130" y="3733800"/>
              <a:ext cx="842963" cy="84296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User\Downloads\exa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113" y="1660127"/>
              <a:ext cx="699691" cy="69969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User\Downloads\seo-training (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1166" y="3733800"/>
              <a:ext cx="789584" cy="78958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1529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1472" y="1357298"/>
            <a:ext cx="2857520" cy="4572032"/>
            <a:chOff x="571472" y="1357298"/>
            <a:chExt cx="2857520" cy="4572032"/>
          </a:xfrm>
        </p:grpSpPr>
        <p:sp>
          <p:nvSpPr>
            <p:cNvPr id="4" name="Rectangle 3"/>
            <p:cNvSpPr/>
            <p:nvPr/>
          </p:nvSpPr>
          <p:spPr>
            <a:xfrm>
              <a:off x="642910" y="1357298"/>
              <a:ext cx="2714644" cy="45720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5" name="Shape 109"/>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0305" y="5643577"/>
              <a:ext cx="647117" cy="21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User\Downloads\logo f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3042" y="5286388"/>
              <a:ext cx="794127" cy="3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728" y="1643050"/>
              <a:ext cx="785818" cy="40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4547" y="1643051"/>
              <a:ext cx="374644" cy="37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https://encrypted-tbn2.gstatic.com/images?q=tbn:ANd9GcSdSUtQ6W5zWjpDiUKpmcfCU6ZsmaWJ3lj9iyCJRMIMz7ifah3J"/>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1538" y="2000240"/>
              <a:ext cx="1828010" cy="3716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71472" y="2618898"/>
              <a:ext cx="2857520" cy="738664"/>
            </a:xfrm>
            <a:prstGeom prst="rect">
              <a:avLst/>
            </a:prstGeom>
            <a:noFill/>
          </p:spPr>
          <p:txBody>
            <a:bodyPr wrap="square" rtlCol="0">
              <a:spAutoFit/>
            </a:bodyPr>
            <a:lstStyle/>
            <a:p>
              <a:pPr algn="ctr"/>
              <a:r>
                <a:rPr lang="en-US" sz="1400" b="1" dirty="0" smtClean="0">
                  <a:latin typeface="Aharoni" pitchFamily="2" charset="-79"/>
                  <a:cs typeface="Aharoni" pitchFamily="2" charset="-79"/>
                </a:rPr>
                <a:t> PROGRAM MEMPERKASAKAN RAKYAT -  ACCOUNTING SOLUTION</a:t>
              </a:r>
              <a:endParaRPr lang="en-MY" sz="1400" b="1" dirty="0">
                <a:latin typeface="Aharoni" pitchFamily="2" charset="-79"/>
                <a:cs typeface="Aharoni" pitchFamily="2" charset="-79"/>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0968" y="3556846"/>
              <a:ext cx="985975" cy="392860"/>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7290" y="4071942"/>
              <a:ext cx="1286633" cy="491948"/>
            </a:xfrm>
            <a:prstGeom prst="rect">
              <a:avLst/>
            </a:prstGeom>
          </p:spPr>
        </p:pic>
        <p:cxnSp>
          <p:nvCxnSpPr>
            <p:cNvPr id="14" name="Straight Connector 13"/>
            <p:cNvCxnSpPr/>
            <p:nvPr/>
          </p:nvCxnSpPr>
          <p:spPr>
            <a:xfrm>
              <a:off x="642910" y="5072074"/>
              <a:ext cx="2714644"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42910" y="4929198"/>
              <a:ext cx="2714644" cy="1588"/>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3500430" y="2357430"/>
            <a:ext cx="5000660" cy="17145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a:p>
        </p:txBody>
      </p:sp>
      <p:pic>
        <p:nvPicPr>
          <p:cNvPr id="28" name="Picture 2" descr="https://encrypted-tbn2.gstatic.com/images?q=tbn:ANd9GcSdSUtQ6W5zWjpDiUKpmcfCU6ZsmaWJ3lj9iyCJRMIMz7ifah3J"/>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2882" y="3643314"/>
            <a:ext cx="1828010" cy="37163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48" y="3643314"/>
            <a:ext cx="785818" cy="405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97752" y="3625852"/>
            <a:ext cx="374644" cy="374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0" descr="C:\Users\User\Downloads\logo f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7620" y="2428868"/>
            <a:ext cx="794127" cy="2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Shape 109"/>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29520" y="2428868"/>
            <a:ext cx="647117" cy="21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p:nvPr/>
        </p:nvSpPr>
        <p:spPr>
          <a:xfrm>
            <a:off x="3500430" y="3212427"/>
            <a:ext cx="5000660" cy="430887"/>
          </a:xfrm>
          <a:prstGeom prst="rect">
            <a:avLst/>
          </a:prstGeom>
          <a:noFill/>
        </p:spPr>
        <p:txBody>
          <a:bodyPr wrap="square" rtlCol="0">
            <a:spAutoFit/>
          </a:bodyPr>
          <a:lstStyle/>
          <a:p>
            <a:pPr algn="ctr"/>
            <a:r>
              <a:rPr lang="en-US" sz="1100" b="1" dirty="0" smtClean="0">
                <a:latin typeface="Aharoni" pitchFamily="2" charset="-79"/>
                <a:cs typeface="Aharoni" pitchFamily="2" charset="-79"/>
              </a:rPr>
              <a:t>PI1M COMMUNITY CONTENT ENHANCEMENT </a:t>
            </a:r>
            <a:endParaRPr lang="en-US" sz="1100" b="1" dirty="0">
              <a:latin typeface="Aharoni" pitchFamily="2" charset="-79"/>
              <a:cs typeface="Aharoni" pitchFamily="2" charset="-79"/>
            </a:endParaRPr>
          </a:p>
          <a:p>
            <a:pPr algn="ctr"/>
            <a:r>
              <a:rPr lang="en-US" sz="1100" b="1" dirty="0">
                <a:latin typeface="Aharoni" pitchFamily="2" charset="-79"/>
                <a:cs typeface="Aharoni" pitchFamily="2" charset="-79"/>
              </a:rPr>
              <a:t>B</a:t>
            </a:r>
            <a:r>
              <a:rPr lang="en-US" sz="1100" b="1" dirty="0" smtClean="0">
                <a:latin typeface="Aharoni" pitchFamily="2" charset="-79"/>
                <a:cs typeface="Aharoni" pitchFamily="2" charset="-79"/>
              </a:rPr>
              <a:t>Y ACCOUNTING SOLUTIONS</a:t>
            </a:r>
          </a:p>
        </p:txBody>
      </p:sp>
      <p:cxnSp>
        <p:nvCxnSpPr>
          <p:cNvPr id="36" name="Straight Connector 35"/>
          <p:cNvCxnSpPr/>
          <p:nvPr/>
        </p:nvCxnSpPr>
        <p:spPr>
          <a:xfrm>
            <a:off x="4643438" y="2641594"/>
            <a:ext cx="2714644"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643438" y="2500306"/>
            <a:ext cx="2714644" cy="1588"/>
          </a:xfrm>
          <a:prstGeom prst="line">
            <a:avLst/>
          </a:prstGeom>
          <a:ln w="76200">
            <a:solidFill>
              <a:srgbClr val="FF9900"/>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07894" y="2827332"/>
            <a:ext cx="792866" cy="315916"/>
          </a:xfrm>
          <a:prstGeom prst="rect">
            <a:avLst/>
          </a:prstGeom>
        </p:spPr>
      </p:pic>
      <p:pic>
        <p:nvPicPr>
          <p:cNvPr id="39" name="Picture 3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72198" y="2819116"/>
            <a:ext cx="847731" cy="324132"/>
          </a:xfrm>
          <a:prstGeom prst="rect">
            <a:avLst/>
          </a:prstGeom>
        </p:spPr>
      </p:pic>
      <p:sp>
        <p:nvSpPr>
          <p:cNvPr id="34" name="Title 1"/>
          <p:cNvSpPr txBox="1">
            <a:spLocks/>
          </p:cNvSpPr>
          <p:nvPr/>
        </p:nvSpPr>
        <p:spPr>
          <a:xfrm>
            <a:off x="457200" y="0"/>
            <a:ext cx="86868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SAMPLE BUNTING, BROCHURE &amp; STICKER DESIGN</a:t>
            </a:r>
            <a:endParaRPr lang="en-MY" sz="2000" dirty="0">
              <a:solidFill>
                <a:schemeClr val="tx1"/>
              </a:solidFill>
              <a:latin typeface="Arial Black"/>
            </a:endParaRPr>
          </a:p>
        </p:txBody>
      </p:sp>
    </p:spTree>
    <p:extLst>
      <p:ext uri="{BB962C8B-B14F-4D97-AF65-F5344CB8AC3E}">
        <p14:creationId xmlns:p14="http://schemas.microsoft.com/office/powerpoint/2010/main" val="248521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anim calcmode="lin" valueType="num">
                                      <p:cBhvr>
                                        <p:cTn id="8" dur="250" fill="hold"/>
                                        <p:tgtEl>
                                          <p:spTgt spid="38"/>
                                        </p:tgtEl>
                                        <p:attrNameLst>
                                          <p:attrName>ppt_x</p:attrName>
                                        </p:attrNameLst>
                                      </p:cBhvr>
                                      <p:tavLst>
                                        <p:tav tm="0">
                                          <p:val>
                                            <p:strVal val="#ppt_x"/>
                                          </p:val>
                                        </p:tav>
                                        <p:tav tm="100000">
                                          <p:val>
                                            <p:strVal val="#ppt_x"/>
                                          </p:val>
                                        </p:tav>
                                      </p:tavLst>
                                    </p:anim>
                                    <p:anim calcmode="lin" valueType="num">
                                      <p:cBhvr>
                                        <p:cTn id="9" dur="25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anim calcmode="lin" valueType="num">
                                      <p:cBhvr>
                                        <p:cTn id="14" dur="500" fill="hold"/>
                                        <p:tgtEl>
                                          <p:spTgt spid="39"/>
                                        </p:tgtEl>
                                        <p:attrNameLst>
                                          <p:attrName>ppt_x</p:attrName>
                                        </p:attrNameLst>
                                      </p:cBhvr>
                                      <p:tavLst>
                                        <p:tav tm="0">
                                          <p:val>
                                            <p:strVal val="#ppt_x"/>
                                          </p:val>
                                        </p:tav>
                                        <p:tav tm="100000">
                                          <p:val>
                                            <p:strVal val="#ppt_x"/>
                                          </p:val>
                                        </p:tav>
                                      </p:tavLst>
                                    </p:anim>
                                    <p:anim calcmode="lin" valueType="num">
                                      <p:cBhvr>
                                        <p:cTn id="15"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2209800"/>
            <a:ext cx="7162800" cy="584775"/>
          </a:xfrm>
          <a:prstGeom prst="rect">
            <a:avLst/>
          </a:prstGeom>
          <a:noFill/>
        </p:spPr>
        <p:txBody>
          <a:bodyPr wrap="square" rtlCol="0">
            <a:spAutoFit/>
          </a:bodyPr>
          <a:lstStyle/>
          <a:p>
            <a:pPr algn="ctr"/>
            <a:r>
              <a:rPr lang="en-US" sz="3200" b="1" dirty="0" smtClean="0"/>
              <a:t>FINANCIAL PROJECT CONSIDERATION</a:t>
            </a:r>
            <a:endParaRPr lang="en-MY" sz="3200" b="1" dirty="0"/>
          </a:p>
        </p:txBody>
      </p:sp>
      <p:grpSp>
        <p:nvGrpSpPr>
          <p:cNvPr id="5" name="Group 4"/>
          <p:cNvGrpSpPr/>
          <p:nvPr/>
        </p:nvGrpSpPr>
        <p:grpSpPr>
          <a:xfrm>
            <a:off x="3802855" y="3129915"/>
            <a:ext cx="1690687" cy="1648645"/>
            <a:chOff x="-1690687" y="2142522"/>
            <a:chExt cx="1690687" cy="1648645"/>
          </a:xfrm>
        </p:grpSpPr>
        <p:pic>
          <p:nvPicPr>
            <p:cNvPr id="6"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687" y="2142522"/>
              <a:ext cx="1690687" cy="1648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447800" y="2615625"/>
              <a:ext cx="1039869" cy="553998"/>
            </a:xfrm>
            <a:prstGeom prst="rect">
              <a:avLst/>
            </a:prstGeom>
            <a:noFill/>
          </p:spPr>
          <p:txBody>
            <a:bodyPr wrap="square" rtlCol="0">
              <a:spAutoFit/>
            </a:bodyPr>
            <a:lstStyle/>
            <a:p>
              <a:pPr algn="ctr"/>
              <a:r>
                <a:rPr lang="en-US" sz="3000" b="1" dirty="0" smtClean="0">
                  <a:latin typeface="MingLiU" panose="02020509000000000000" pitchFamily="49" charset="-120"/>
                  <a:ea typeface="MingLiU" panose="02020509000000000000" pitchFamily="49" charset="-120"/>
                </a:rPr>
                <a:t>CPC</a:t>
              </a:r>
              <a:endParaRPr lang="en-MY" sz="3000" b="1" dirty="0">
                <a:latin typeface="MingLiU" panose="02020509000000000000" pitchFamily="49" charset="-120"/>
                <a:ea typeface="MingLiU" panose="02020509000000000000" pitchFamily="49" charset="-120"/>
              </a:endParaRPr>
            </a:p>
          </p:txBody>
        </p:sp>
      </p:grpSp>
    </p:spTree>
    <p:extLst>
      <p:ext uri="{BB962C8B-B14F-4D97-AF65-F5344CB8AC3E}">
        <p14:creationId xmlns:p14="http://schemas.microsoft.com/office/powerpoint/2010/main" val="531609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9" descr="Image result for TELEKOM MALAYSIA"/>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39" name="AutoShape 33" descr="Image result for maxis"/>
          <p:cNvSpPr>
            <a:spLocks noChangeAspect="1" noChangeArrowheads="1"/>
          </p:cNvSpPr>
          <p:nvPr/>
        </p:nvSpPr>
        <p:spPr bwMode="auto">
          <a:xfrm>
            <a:off x="29686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14340" name="AutoShape 35" descr="Image result for maxis"/>
          <p:cNvSpPr>
            <a:spLocks noChangeAspect="1" noChangeArrowheads="1"/>
          </p:cNvSpPr>
          <p:nvPr/>
        </p:nvSpPr>
        <p:spPr bwMode="auto">
          <a:xfrm>
            <a:off x="449263"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MY" altLang="en-US" sz="1800"/>
          </a:p>
        </p:txBody>
      </p:sp>
      <p:sp>
        <p:nvSpPr>
          <p:cNvPr id="9"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800" dirty="0" smtClean="0">
                <a:solidFill>
                  <a:schemeClr val="tx1"/>
                </a:solidFill>
                <a:latin typeface="Arial Black"/>
              </a:rPr>
              <a:t>financial considerations</a:t>
            </a:r>
            <a:endParaRPr lang="en-MY" sz="2800" dirty="0">
              <a:solidFill>
                <a:schemeClr val="tx1"/>
              </a:solidFill>
              <a:latin typeface="Arial Black"/>
            </a:endParaRPr>
          </a:p>
        </p:txBody>
      </p:sp>
      <p:graphicFrame>
        <p:nvGraphicFramePr>
          <p:cNvPr id="14" name="Table 13"/>
          <p:cNvGraphicFramePr>
            <a:graphicFrameLocks noGrp="1"/>
          </p:cNvGraphicFramePr>
          <p:nvPr>
            <p:extLst>
              <p:ext uri="{D42A27DB-BD31-4B8C-83A1-F6EECF244321}">
                <p14:modId xmlns:p14="http://schemas.microsoft.com/office/powerpoint/2010/main" val="3642884688"/>
              </p:ext>
            </p:extLst>
          </p:nvPr>
        </p:nvGraphicFramePr>
        <p:xfrm>
          <a:off x="525463" y="1676400"/>
          <a:ext cx="8161337" cy="335280"/>
        </p:xfrm>
        <a:graphic>
          <a:graphicData uri="http://schemas.openxmlformats.org/drawingml/2006/table">
            <a:tbl>
              <a:tblPr firstRow="1" bandRow="1">
                <a:tableStyleId>{F5AB1C69-6EDB-4FF4-983F-18BD219EF322}</a:tableStyleId>
              </a:tblPr>
              <a:tblGrid>
                <a:gridCol w="5875337"/>
                <a:gridCol w="2286000"/>
              </a:tblGrid>
              <a:tr h="248535">
                <a:tc>
                  <a:txBody>
                    <a:bodyPr/>
                    <a:lstStyle/>
                    <a:p>
                      <a:pPr algn="ctr"/>
                      <a:r>
                        <a:rPr lang="en-US" sz="1600" dirty="0" smtClean="0"/>
                        <a:t>TOTAL</a:t>
                      </a:r>
                      <a:r>
                        <a:rPr lang="en-US" sz="1600" baseline="0" dirty="0" smtClean="0"/>
                        <a:t> INVESTMENT BY SKMM/ Pi1M</a:t>
                      </a:r>
                      <a:endParaRPr lang="en-MY" sz="1600" b="1" dirty="0">
                        <a:solidFill>
                          <a:schemeClr val="tx1"/>
                        </a:solidFill>
                        <a:latin typeface="Century Gothic" panose="020B0502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smtClean="0"/>
                        <a:t>RM 69,120,000.00</a:t>
                      </a:r>
                      <a:endParaRPr lang="en-MY" sz="1600" b="1" dirty="0" smtClean="0">
                        <a:solidFill>
                          <a:schemeClr val="tx1"/>
                        </a:solidFill>
                        <a:latin typeface="Century Gothic" panose="020B0502020202020204" pitchFamily="34" charset="0"/>
                      </a:endParaRPr>
                    </a:p>
                  </a:txBody>
                  <a:tcPr/>
                </a:tc>
              </a:tr>
            </a:tbl>
          </a:graphicData>
        </a:graphic>
      </p:graphicFrame>
      <p:sp>
        <p:nvSpPr>
          <p:cNvPr id="16" name="Text Box 3"/>
          <p:cNvSpPr txBox="1">
            <a:spLocks noChangeArrowheads="1"/>
          </p:cNvSpPr>
          <p:nvPr/>
        </p:nvSpPr>
        <p:spPr bwMode="auto">
          <a:xfrm>
            <a:off x="601663" y="2362200"/>
            <a:ext cx="8085137" cy="329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23" tIns="45712" rIns="91423" bIns="45712">
            <a:spAutoFit/>
          </a:bodyPr>
          <a:lstStyle>
            <a:lvl1pPr defTabSz="904875" eaLnBrk="0" hangingPunct="0">
              <a:defRPr sz="1400">
                <a:solidFill>
                  <a:schemeClr val="tx1"/>
                </a:solidFill>
                <a:latin typeface="Arial" charset="0"/>
                <a:cs typeface="Arial" charset="0"/>
              </a:defRPr>
            </a:lvl1pPr>
            <a:lvl2pPr defTabSz="904875" eaLnBrk="0" hangingPunct="0">
              <a:defRPr sz="1400">
                <a:solidFill>
                  <a:schemeClr val="tx1"/>
                </a:solidFill>
                <a:latin typeface="Arial" charset="0"/>
                <a:cs typeface="Arial" charset="0"/>
              </a:defRPr>
            </a:lvl2pPr>
            <a:lvl3pPr defTabSz="904875" eaLnBrk="0" hangingPunct="0">
              <a:defRPr sz="1400">
                <a:solidFill>
                  <a:schemeClr val="tx1"/>
                </a:solidFill>
                <a:latin typeface="Arial" charset="0"/>
                <a:cs typeface="Arial" charset="0"/>
              </a:defRPr>
            </a:lvl3pPr>
            <a:lvl4pPr marL="1600200" indent="-228600" defTabSz="904875" eaLnBrk="0" hangingPunct="0">
              <a:defRPr sz="1400">
                <a:solidFill>
                  <a:schemeClr val="tx1"/>
                </a:solidFill>
                <a:latin typeface="Arial" charset="0"/>
                <a:cs typeface="Arial" charset="0"/>
              </a:defRPr>
            </a:lvl4pPr>
            <a:lvl5pPr marL="2057400" indent="-228600" defTabSz="904875" eaLnBrk="0" hangingPunct="0">
              <a:defRPr sz="1400">
                <a:solidFill>
                  <a:schemeClr val="tx1"/>
                </a:solidFill>
                <a:latin typeface="Arial" charset="0"/>
                <a:cs typeface="Arial" charset="0"/>
              </a:defRPr>
            </a:lvl5pPr>
            <a:lvl6pPr marL="2514600" indent="-228600" defTabSz="904875" eaLnBrk="0" fontAlgn="base" hangingPunct="0">
              <a:spcBef>
                <a:spcPct val="0"/>
              </a:spcBef>
              <a:spcAft>
                <a:spcPct val="0"/>
              </a:spcAft>
              <a:defRPr sz="1400">
                <a:solidFill>
                  <a:schemeClr val="tx1"/>
                </a:solidFill>
                <a:latin typeface="Arial" charset="0"/>
                <a:cs typeface="Arial" charset="0"/>
              </a:defRPr>
            </a:lvl6pPr>
            <a:lvl7pPr marL="2971800" indent="-228600" defTabSz="904875" eaLnBrk="0" fontAlgn="base" hangingPunct="0">
              <a:spcBef>
                <a:spcPct val="0"/>
              </a:spcBef>
              <a:spcAft>
                <a:spcPct val="0"/>
              </a:spcAft>
              <a:defRPr sz="1400">
                <a:solidFill>
                  <a:schemeClr val="tx1"/>
                </a:solidFill>
                <a:latin typeface="Arial" charset="0"/>
                <a:cs typeface="Arial" charset="0"/>
              </a:defRPr>
            </a:lvl7pPr>
            <a:lvl8pPr marL="3429000" indent="-228600" defTabSz="904875" eaLnBrk="0" fontAlgn="base" hangingPunct="0">
              <a:spcBef>
                <a:spcPct val="0"/>
              </a:spcBef>
              <a:spcAft>
                <a:spcPct val="0"/>
              </a:spcAft>
              <a:defRPr sz="1400">
                <a:solidFill>
                  <a:schemeClr val="tx1"/>
                </a:solidFill>
                <a:latin typeface="Arial" charset="0"/>
                <a:cs typeface="Arial" charset="0"/>
              </a:defRPr>
            </a:lvl8pPr>
            <a:lvl9pPr marL="3886200" indent="-228600" defTabSz="904875" eaLnBrk="0" fontAlgn="base" hangingPunct="0">
              <a:spcBef>
                <a:spcPct val="0"/>
              </a:spcBef>
              <a:spcAft>
                <a:spcPct val="0"/>
              </a:spcAft>
              <a:defRPr sz="1400">
                <a:solidFill>
                  <a:schemeClr val="tx1"/>
                </a:solidFill>
                <a:latin typeface="Arial" charset="0"/>
                <a:cs typeface="Arial" charset="0"/>
              </a:defRPr>
            </a:lvl9pPr>
          </a:lstStyle>
          <a:p>
            <a:pPr algn="just" eaLnBrk="1" hangingPunct="1"/>
            <a:r>
              <a:rPr lang="en-US" altLang="en-US" sz="1600" dirty="0" smtClean="0">
                <a:latin typeface="+mn-lt"/>
              </a:rPr>
              <a:t>The </a:t>
            </a:r>
            <a:r>
              <a:rPr lang="en-US" altLang="en-US" sz="1600" dirty="0">
                <a:latin typeface="+mn-lt"/>
              </a:rPr>
              <a:t>financial considerations are includes an attractive value-for-money proposition  to the </a:t>
            </a:r>
            <a:r>
              <a:rPr lang="en-US" altLang="en-US" sz="1600" dirty="0" smtClean="0">
                <a:latin typeface="+mn-lt"/>
              </a:rPr>
              <a:t>SKMM </a:t>
            </a:r>
            <a:r>
              <a:rPr lang="en-US" altLang="en-US" sz="1600" dirty="0">
                <a:latin typeface="+mn-lt"/>
              </a:rPr>
              <a:t>which includes:- </a:t>
            </a:r>
            <a:endParaRPr lang="en-US" altLang="en-US" sz="1600" dirty="0" smtClean="0">
              <a:latin typeface="+mn-lt"/>
            </a:endParaRPr>
          </a:p>
          <a:p>
            <a:pPr algn="just" eaLnBrk="1" hangingPunct="1"/>
            <a:endParaRPr lang="en-US" altLang="en-US" sz="1600" dirty="0">
              <a:latin typeface="+mn-lt"/>
            </a:endParaRPr>
          </a:p>
          <a:p>
            <a:pPr marL="800100" lvl="1" indent="-342900" algn="just" eaLnBrk="1" hangingPunct="1">
              <a:buFont typeface="+mj-lt"/>
              <a:buAutoNum type="arabicPeriod"/>
            </a:pPr>
            <a:r>
              <a:rPr lang="en-US" altLang="en-US" sz="1600" dirty="0" smtClean="0">
                <a:latin typeface="+mn-lt"/>
              </a:rPr>
              <a:t>Installations</a:t>
            </a:r>
            <a:r>
              <a:rPr lang="en-US" altLang="en-US" sz="1600" dirty="0">
                <a:latin typeface="+mn-lt"/>
              </a:rPr>
              <a:t>, commissioning and maintenance of 1,200 </a:t>
            </a:r>
            <a:r>
              <a:rPr lang="en-US" altLang="en-US" sz="1600" dirty="0" err="1">
                <a:latin typeface="+mn-lt"/>
              </a:rPr>
              <a:t>Salihin</a:t>
            </a:r>
            <a:r>
              <a:rPr lang="en-US" altLang="en-US" sz="1600" dirty="0">
                <a:latin typeface="+mn-lt"/>
              </a:rPr>
              <a:t> Premier Solutions (SPS</a:t>
            </a:r>
            <a:r>
              <a:rPr lang="en-US" altLang="en-US" sz="1600" dirty="0" smtClean="0">
                <a:latin typeface="+mn-lt"/>
              </a:rPr>
              <a:t>)’s  software </a:t>
            </a:r>
            <a:r>
              <a:rPr lang="en-US" altLang="en-US" sz="1600" dirty="0">
                <a:latin typeface="+mn-lt"/>
              </a:rPr>
              <a:t>license of </a:t>
            </a:r>
            <a:r>
              <a:rPr lang="en-US" altLang="en-US" sz="1600" dirty="0" smtClean="0">
                <a:latin typeface="+mn-lt"/>
              </a:rPr>
              <a:t>at </a:t>
            </a:r>
            <a:r>
              <a:rPr lang="en-US" altLang="en-US" sz="1600" dirty="0">
                <a:latin typeface="+mn-lt"/>
              </a:rPr>
              <a:t>600 PI1M Centre’s</a:t>
            </a:r>
          </a:p>
          <a:p>
            <a:pPr marL="800100" lvl="1" indent="-342900" algn="just" eaLnBrk="1" hangingPunct="1">
              <a:buFont typeface="+mj-lt"/>
              <a:buAutoNum type="arabicPeriod"/>
            </a:pPr>
            <a:r>
              <a:rPr lang="en-US" altLang="en-US" sz="1600" dirty="0" smtClean="0">
                <a:latin typeface="+mn-lt"/>
              </a:rPr>
              <a:t>Installations</a:t>
            </a:r>
            <a:r>
              <a:rPr lang="en-US" altLang="en-US" sz="1600" dirty="0">
                <a:latin typeface="+mn-lt"/>
              </a:rPr>
              <a:t>, commissioning and maintenance of SPSLite CashBook Cloud Based Software License made accessible to 600 PI1M </a:t>
            </a:r>
            <a:r>
              <a:rPr lang="en-US" altLang="en-US" sz="1600" dirty="0" err="1">
                <a:latin typeface="+mn-lt"/>
              </a:rPr>
              <a:t>Centres</a:t>
            </a:r>
            <a:endParaRPr lang="en-US" altLang="en-US" sz="1600" dirty="0">
              <a:latin typeface="+mn-lt"/>
            </a:endParaRPr>
          </a:p>
          <a:p>
            <a:pPr marL="800100" lvl="1" indent="-342900" algn="just" eaLnBrk="1" hangingPunct="1">
              <a:buFont typeface="+mj-lt"/>
              <a:buAutoNum type="arabicPeriod"/>
            </a:pPr>
            <a:r>
              <a:rPr lang="en-US" altLang="en-US" sz="1600" dirty="0" smtClean="0">
                <a:latin typeface="+mn-lt"/>
              </a:rPr>
              <a:t>30,000 </a:t>
            </a:r>
            <a:r>
              <a:rPr lang="en-US" altLang="en-US" sz="1600" dirty="0">
                <a:latin typeface="+mn-lt"/>
              </a:rPr>
              <a:t>SPS User license for the use of 600 PI1M Centre’s.</a:t>
            </a:r>
          </a:p>
          <a:p>
            <a:pPr marL="800100" lvl="1" indent="-342900" algn="just" eaLnBrk="1" hangingPunct="1">
              <a:buFont typeface="+mj-lt"/>
              <a:buAutoNum type="arabicPeriod"/>
            </a:pPr>
            <a:r>
              <a:rPr lang="en-US" altLang="en-US" sz="1600" dirty="0" smtClean="0">
                <a:latin typeface="+mn-lt"/>
              </a:rPr>
              <a:t>30,000 </a:t>
            </a:r>
            <a:r>
              <a:rPr lang="en-US" altLang="en-US" sz="1600" dirty="0" err="1">
                <a:latin typeface="+mn-lt"/>
              </a:rPr>
              <a:t>SPSLite</a:t>
            </a:r>
            <a:r>
              <a:rPr lang="en-US" altLang="en-US" sz="1600" dirty="0">
                <a:latin typeface="+mn-lt"/>
              </a:rPr>
              <a:t>  </a:t>
            </a:r>
            <a:r>
              <a:rPr lang="en-US" altLang="en-US" sz="1600" dirty="0" err="1">
                <a:latin typeface="+mn-lt"/>
              </a:rPr>
              <a:t>C</a:t>
            </a:r>
            <a:r>
              <a:rPr lang="en-US" altLang="en-US" sz="1600" dirty="0" err="1" smtClean="0">
                <a:latin typeface="+mn-lt"/>
              </a:rPr>
              <a:t>ashBook</a:t>
            </a:r>
            <a:r>
              <a:rPr lang="en-US" altLang="en-US" sz="1600" dirty="0" smtClean="0">
                <a:latin typeface="+mn-lt"/>
              </a:rPr>
              <a:t>  </a:t>
            </a:r>
            <a:r>
              <a:rPr lang="en-US" altLang="en-US" sz="1600" dirty="0">
                <a:latin typeface="+mn-lt"/>
              </a:rPr>
              <a:t>User license (including entrepreneur web access) for the use of 600 PI1M Centre’s. </a:t>
            </a:r>
          </a:p>
          <a:p>
            <a:pPr marL="800100" lvl="1" indent="-342900" algn="just" eaLnBrk="1" hangingPunct="1">
              <a:buFont typeface="+mj-lt"/>
              <a:buAutoNum type="arabicPeriod"/>
            </a:pPr>
            <a:r>
              <a:rPr lang="en-US" altLang="en-US" sz="1600" dirty="0">
                <a:latin typeface="+mn-lt"/>
              </a:rPr>
              <a:t>1,600 training program during 4 years </a:t>
            </a:r>
            <a:endParaRPr lang="en-US" altLang="en-US" sz="1600" dirty="0" smtClean="0">
              <a:latin typeface="+mn-lt"/>
            </a:endParaRPr>
          </a:p>
          <a:p>
            <a:pPr marL="800100" lvl="1" indent="-342900" algn="just" eaLnBrk="1" hangingPunct="1">
              <a:buFont typeface="+mj-lt"/>
              <a:buAutoNum type="arabicPeriod"/>
            </a:pPr>
            <a:r>
              <a:rPr lang="en-US" altLang="en-US" sz="1600" dirty="0" smtClean="0">
                <a:latin typeface="+mn-lt"/>
              </a:rPr>
              <a:t>30,000 certifications for PI1M participant</a:t>
            </a:r>
          </a:p>
          <a:p>
            <a:pPr marL="800100" lvl="1" indent="-342900" algn="just" eaLnBrk="1" hangingPunct="1">
              <a:buFont typeface="+mj-lt"/>
              <a:buAutoNum type="arabicPeriod"/>
            </a:pPr>
            <a:r>
              <a:rPr lang="en-US" altLang="en-US" sz="1600" dirty="0" smtClean="0">
                <a:latin typeface="+mn-lt"/>
              </a:rPr>
              <a:t>Learning &amp; Job Matching Platform</a:t>
            </a:r>
            <a:endParaRPr lang="en-US" altLang="en-US" sz="1600" dirty="0">
              <a:latin typeface="+mn-lt"/>
            </a:endParaRPr>
          </a:p>
        </p:txBody>
      </p:sp>
    </p:spTree>
    <p:extLst>
      <p:ext uri="{BB962C8B-B14F-4D97-AF65-F5344CB8AC3E}">
        <p14:creationId xmlns:p14="http://schemas.microsoft.com/office/powerpoint/2010/main" val="2703236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5" name="Title 1"/>
          <p:cNvSpPr txBox="1">
            <a:spLocks/>
          </p:cNvSpPr>
          <p:nvPr/>
        </p:nvSpPr>
        <p:spPr>
          <a:xfrm>
            <a:off x="457200" y="0"/>
            <a:ext cx="6477000" cy="838200"/>
          </a:xfrm>
          <a:prstGeom prst="rect">
            <a:avLst/>
          </a:prstGeom>
        </p:spPr>
        <p:txBody>
          <a:bodyPr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pPr fontAlgn="auto">
              <a:spcAft>
                <a:spcPts val="0"/>
              </a:spcAft>
              <a:defRPr/>
            </a:pPr>
            <a:r>
              <a:rPr lang="en-US" sz="2000" dirty="0" smtClean="0">
                <a:solidFill>
                  <a:schemeClr val="tx1"/>
                </a:solidFill>
                <a:latin typeface="Arial Black"/>
              </a:rPr>
              <a:t>Road to success</a:t>
            </a:r>
            <a:endParaRPr lang="en-MY" sz="2000" dirty="0">
              <a:solidFill>
                <a:schemeClr val="tx1"/>
              </a:solidFill>
              <a:latin typeface="Arial Black"/>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8858" y="1905000"/>
            <a:ext cx="2755142" cy="27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85" y="3124200"/>
            <a:ext cx="5090615" cy="3041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4800600" y="1852968"/>
            <a:ext cx="1843585" cy="1676400"/>
            <a:chOff x="-1828800" y="1447800"/>
            <a:chExt cx="1843585" cy="1676400"/>
          </a:xfrm>
        </p:grpSpPr>
        <p:sp>
          <p:nvSpPr>
            <p:cNvPr id="3" name="Oval 2"/>
            <p:cNvSpPr/>
            <p:nvPr/>
          </p:nvSpPr>
          <p:spPr>
            <a:xfrm>
              <a:off x="-1828800" y="1447800"/>
              <a:ext cx="1843585" cy="1676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2" name="TextBox 1"/>
            <p:cNvSpPr txBox="1"/>
            <p:nvPr/>
          </p:nvSpPr>
          <p:spPr>
            <a:xfrm>
              <a:off x="-1828800" y="1824335"/>
              <a:ext cx="1828800" cy="830997"/>
            </a:xfrm>
            <a:prstGeom prst="rect">
              <a:avLst/>
            </a:prstGeom>
            <a:noFill/>
          </p:spPr>
          <p:txBody>
            <a:bodyPr wrap="square" rtlCol="0">
              <a:spAutoFit/>
            </a:bodyPr>
            <a:lstStyle/>
            <a:p>
              <a:pPr algn="ctr"/>
              <a:r>
                <a:rPr lang="en-US" sz="1600" b="1" dirty="0" smtClean="0">
                  <a:solidFill>
                    <a:schemeClr val="bg1"/>
                  </a:solidFill>
                </a:rPr>
                <a:t>Kickstart </a:t>
              </a:r>
            </a:p>
            <a:p>
              <a:pPr algn="ctr"/>
              <a:r>
                <a:rPr lang="en-US" sz="1600" b="1" dirty="0" smtClean="0">
                  <a:solidFill>
                    <a:schemeClr val="bg1"/>
                  </a:solidFill>
                </a:rPr>
                <a:t>“PI1M Accountant” </a:t>
              </a:r>
            </a:p>
            <a:p>
              <a:pPr algn="ctr"/>
              <a:r>
                <a:rPr lang="en-US" sz="1600" b="1" dirty="0" smtClean="0">
                  <a:solidFill>
                    <a:schemeClr val="bg1"/>
                  </a:solidFill>
                </a:rPr>
                <a:t>Business </a:t>
              </a:r>
              <a:endParaRPr lang="en-MY" sz="1600" b="1" dirty="0">
                <a:solidFill>
                  <a:schemeClr val="bg1"/>
                </a:solidFill>
              </a:endParaRPr>
            </a:p>
          </p:txBody>
        </p:sp>
      </p:grpSp>
      <p:grpSp>
        <p:nvGrpSpPr>
          <p:cNvPr id="8" name="Group 7"/>
          <p:cNvGrpSpPr/>
          <p:nvPr/>
        </p:nvGrpSpPr>
        <p:grpSpPr>
          <a:xfrm>
            <a:off x="1143000" y="1447800"/>
            <a:ext cx="1843585" cy="1676400"/>
            <a:chOff x="-1828800" y="1447800"/>
            <a:chExt cx="1843585" cy="1676400"/>
          </a:xfrm>
        </p:grpSpPr>
        <p:sp>
          <p:nvSpPr>
            <p:cNvPr id="9" name="Oval 8"/>
            <p:cNvSpPr/>
            <p:nvPr/>
          </p:nvSpPr>
          <p:spPr>
            <a:xfrm>
              <a:off x="-1828800" y="1447800"/>
              <a:ext cx="1843585" cy="16764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10" name="TextBox 9"/>
            <p:cNvSpPr txBox="1"/>
            <p:nvPr/>
          </p:nvSpPr>
          <p:spPr>
            <a:xfrm>
              <a:off x="-1828800" y="1824335"/>
              <a:ext cx="1828800" cy="1077218"/>
            </a:xfrm>
            <a:prstGeom prst="rect">
              <a:avLst/>
            </a:prstGeom>
            <a:noFill/>
          </p:spPr>
          <p:txBody>
            <a:bodyPr wrap="square" rtlCol="0">
              <a:spAutoFit/>
            </a:bodyPr>
            <a:lstStyle/>
            <a:p>
              <a:pPr algn="ctr"/>
              <a:r>
                <a:rPr lang="en-US" sz="1600" b="1" dirty="0" smtClean="0">
                  <a:solidFill>
                    <a:schemeClr val="bg1"/>
                  </a:solidFill>
                </a:rPr>
                <a:t>Further studies via SPS Webinar &amp; Online Learning</a:t>
              </a:r>
            </a:p>
            <a:p>
              <a:pPr algn="ctr"/>
              <a:r>
                <a:rPr lang="en-US" sz="1600" b="1" dirty="0" smtClean="0">
                  <a:solidFill>
                    <a:schemeClr val="bg1"/>
                  </a:solidFill>
                </a:rPr>
                <a:t>Program </a:t>
              </a:r>
              <a:endParaRPr lang="en-MY" sz="1600" b="1" dirty="0">
                <a:solidFill>
                  <a:schemeClr val="bg1"/>
                </a:solidFill>
              </a:endParaRPr>
            </a:p>
          </p:txBody>
        </p:sp>
      </p:grpSp>
      <p:sp>
        <p:nvSpPr>
          <p:cNvPr id="12" name="Oval 11"/>
          <p:cNvSpPr/>
          <p:nvPr/>
        </p:nvSpPr>
        <p:spPr>
          <a:xfrm>
            <a:off x="5090615" y="4495800"/>
            <a:ext cx="1843585" cy="16764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b="1">
              <a:solidFill>
                <a:schemeClr val="bg1"/>
              </a:solidFill>
            </a:endParaRPr>
          </a:p>
        </p:txBody>
      </p:sp>
      <p:sp>
        <p:nvSpPr>
          <p:cNvPr id="13" name="TextBox 12"/>
          <p:cNvSpPr txBox="1"/>
          <p:nvPr/>
        </p:nvSpPr>
        <p:spPr>
          <a:xfrm>
            <a:off x="5090615" y="4800600"/>
            <a:ext cx="1828800" cy="1077218"/>
          </a:xfrm>
          <a:prstGeom prst="rect">
            <a:avLst/>
          </a:prstGeom>
          <a:noFill/>
        </p:spPr>
        <p:txBody>
          <a:bodyPr wrap="square" rtlCol="0">
            <a:spAutoFit/>
          </a:bodyPr>
          <a:lstStyle/>
          <a:p>
            <a:pPr algn="ctr"/>
            <a:r>
              <a:rPr lang="en-US" sz="1600" b="1" dirty="0" smtClean="0">
                <a:solidFill>
                  <a:schemeClr val="bg1"/>
                </a:solidFill>
              </a:rPr>
              <a:t>Start </a:t>
            </a:r>
          </a:p>
          <a:p>
            <a:pPr algn="ctr"/>
            <a:r>
              <a:rPr lang="en-US" sz="1600" b="1" dirty="0" smtClean="0">
                <a:solidFill>
                  <a:schemeClr val="bg1"/>
                </a:solidFill>
              </a:rPr>
              <a:t>Own</a:t>
            </a:r>
          </a:p>
          <a:p>
            <a:pPr algn="ctr"/>
            <a:r>
              <a:rPr lang="en-US" sz="1600" b="1" dirty="0" smtClean="0">
                <a:solidFill>
                  <a:schemeClr val="bg1"/>
                </a:solidFill>
              </a:rPr>
              <a:t>Career</a:t>
            </a:r>
          </a:p>
          <a:p>
            <a:pPr algn="ctr"/>
            <a:r>
              <a:rPr lang="en-US" sz="1600" b="1" dirty="0" smtClean="0">
                <a:solidFill>
                  <a:schemeClr val="bg1"/>
                </a:solidFill>
              </a:rPr>
              <a:t>Pathways </a:t>
            </a:r>
            <a:endParaRPr lang="en-MY" sz="1600" b="1" dirty="0">
              <a:solidFill>
                <a:schemeClr val="bg1"/>
              </a:solidFill>
            </a:endParaRPr>
          </a:p>
        </p:txBody>
      </p:sp>
      <p:grpSp>
        <p:nvGrpSpPr>
          <p:cNvPr id="16" name="Group 15"/>
          <p:cNvGrpSpPr/>
          <p:nvPr/>
        </p:nvGrpSpPr>
        <p:grpSpPr>
          <a:xfrm>
            <a:off x="7008407" y="4419600"/>
            <a:ext cx="1857903" cy="1737969"/>
            <a:chOff x="7008407" y="4419600"/>
            <a:chExt cx="1857903" cy="1737969"/>
          </a:xfrm>
        </p:grpSpPr>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86600" y="4953000"/>
              <a:ext cx="1228725" cy="262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7008407" y="4419600"/>
              <a:ext cx="1857903" cy="457200"/>
              <a:chOff x="8763000" y="3886200"/>
              <a:chExt cx="1857903" cy="457200"/>
            </a:xfrm>
          </p:grpSpPr>
          <p:sp>
            <p:nvSpPr>
              <p:cNvPr id="6" name="Rectangle 5"/>
              <p:cNvSpPr/>
              <p:nvPr/>
            </p:nvSpPr>
            <p:spPr>
              <a:xfrm>
                <a:off x="8763000" y="3886200"/>
                <a:ext cx="1857903" cy="457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MY" dirty="0"/>
              </a:p>
            </p:txBody>
          </p:sp>
          <p:sp>
            <p:nvSpPr>
              <p:cNvPr id="7" name="TextBox 6"/>
              <p:cNvSpPr txBox="1"/>
              <p:nvPr/>
            </p:nvSpPr>
            <p:spPr>
              <a:xfrm>
                <a:off x="8763000" y="3960911"/>
                <a:ext cx="1589108" cy="276999"/>
              </a:xfrm>
              <a:prstGeom prst="rect">
                <a:avLst/>
              </a:prstGeom>
              <a:noFill/>
            </p:spPr>
            <p:txBody>
              <a:bodyPr wrap="none" rtlCol="0">
                <a:spAutoFit/>
              </a:bodyPr>
              <a:lstStyle/>
              <a:p>
                <a:r>
                  <a:rPr lang="en-US" sz="1200" b="1" dirty="0" smtClean="0">
                    <a:solidFill>
                      <a:schemeClr val="bg1"/>
                    </a:solidFill>
                  </a:rPr>
                  <a:t>SPS Job Matching Platform</a:t>
                </a:r>
                <a:endParaRPr lang="en-MY" sz="1200" b="1" dirty="0">
                  <a:solidFill>
                    <a:schemeClr val="bg1"/>
                  </a:solidFill>
                </a:endParaRPr>
              </a:p>
            </p:txBody>
          </p:sp>
        </p:gr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9084" y="5589137"/>
              <a:ext cx="1114425" cy="56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02873" y="5274370"/>
              <a:ext cx="1256309" cy="307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08533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11089</TotalTime>
  <Words>4512</Words>
  <Application>Microsoft Office PowerPoint</Application>
  <PresentationFormat>On-screen Show (4:3)</PresentationFormat>
  <Paragraphs>990</Paragraphs>
  <Slides>82</Slides>
  <Notes>28</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User</cp:lastModifiedBy>
  <cp:revision>887</cp:revision>
  <cp:lastPrinted>2016-10-25T08:06:17Z</cp:lastPrinted>
  <dcterms:created xsi:type="dcterms:W3CDTF">2006-08-16T00:00:00Z</dcterms:created>
  <dcterms:modified xsi:type="dcterms:W3CDTF">2016-11-30T04:58:39Z</dcterms:modified>
</cp:coreProperties>
</file>