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8" r:id="rId2"/>
    <p:sldId id="711" r:id="rId3"/>
    <p:sldId id="527" r:id="rId4"/>
    <p:sldId id="344" r:id="rId5"/>
    <p:sldId id="345" r:id="rId6"/>
    <p:sldId id="566" r:id="rId7"/>
    <p:sldId id="533" r:id="rId8"/>
    <p:sldId id="485" r:id="rId9"/>
    <p:sldId id="563" r:id="rId10"/>
    <p:sldId id="568" r:id="rId11"/>
    <p:sldId id="576" r:id="rId12"/>
    <p:sldId id="553" r:id="rId13"/>
    <p:sldId id="709" r:id="rId14"/>
    <p:sldId id="559" r:id="rId15"/>
    <p:sldId id="708" r:id="rId16"/>
    <p:sldId id="573" r:id="rId17"/>
    <p:sldId id="476" r:id="rId18"/>
    <p:sldId id="571" r:id="rId19"/>
    <p:sldId id="713" r:id="rId20"/>
    <p:sldId id="588" r:id="rId21"/>
    <p:sldId id="683" r:id="rId22"/>
    <p:sldId id="578" r:id="rId23"/>
    <p:sldId id="575" r:id="rId24"/>
    <p:sldId id="593" r:id="rId25"/>
    <p:sldId id="694" r:id="rId26"/>
    <p:sldId id="590" r:id="rId27"/>
    <p:sldId id="594" r:id="rId28"/>
    <p:sldId id="589" r:id="rId29"/>
    <p:sldId id="678" r:id="rId30"/>
    <p:sldId id="697" r:id="rId31"/>
    <p:sldId id="675" r:id="rId32"/>
    <p:sldId id="564" r:id="rId33"/>
    <p:sldId id="639" r:id="rId34"/>
    <p:sldId id="696" r:id="rId35"/>
    <p:sldId id="703" r:id="rId36"/>
    <p:sldId id="658" r:id="rId37"/>
    <p:sldId id="704" r:id="rId38"/>
    <p:sldId id="705" r:id="rId39"/>
    <p:sldId id="706" r:id="rId40"/>
    <p:sldId id="707" r:id="rId41"/>
    <p:sldId id="677" r:id="rId42"/>
    <p:sldId id="698" r:id="rId43"/>
    <p:sldId id="613" r:id="rId44"/>
    <p:sldId id="614" r:id="rId45"/>
    <p:sldId id="615" r:id="rId46"/>
    <p:sldId id="616" r:id="rId47"/>
    <p:sldId id="617" r:id="rId48"/>
    <p:sldId id="618" r:id="rId49"/>
    <p:sldId id="619" r:id="rId50"/>
    <p:sldId id="624" r:id="rId51"/>
    <p:sldId id="699" r:id="rId52"/>
    <p:sldId id="660" r:id="rId53"/>
    <p:sldId id="682" r:id="rId54"/>
    <p:sldId id="666" r:id="rId55"/>
    <p:sldId id="668" r:id="rId56"/>
    <p:sldId id="670" r:id="rId57"/>
    <p:sldId id="684" r:id="rId58"/>
    <p:sldId id="685" r:id="rId59"/>
    <p:sldId id="686" r:id="rId60"/>
    <p:sldId id="687" r:id="rId61"/>
    <p:sldId id="688" r:id="rId62"/>
    <p:sldId id="702" r:id="rId63"/>
    <p:sldId id="595" r:id="rId64"/>
    <p:sldId id="599" r:id="rId65"/>
    <p:sldId id="597" r:id="rId66"/>
    <p:sldId id="598" r:id="rId67"/>
    <p:sldId id="596" r:id="rId68"/>
    <p:sldId id="679" r:id="rId69"/>
    <p:sldId id="710" r:id="rId70"/>
    <p:sldId id="689" r:id="rId71"/>
    <p:sldId id="690" r:id="rId72"/>
    <p:sldId id="643" r:id="rId73"/>
    <p:sldId id="700" r:id="rId74"/>
    <p:sldId id="681" r:id="rId75"/>
    <p:sldId id="644" r:id="rId76"/>
    <p:sldId id="645" r:id="rId77"/>
    <p:sldId id="646" r:id="rId78"/>
    <p:sldId id="648" r:id="rId79"/>
    <p:sldId id="691" r:id="rId80"/>
    <p:sldId id="650" r:id="rId81"/>
    <p:sldId id="701" r:id="rId82"/>
    <p:sldId id="652" r:id="rId83"/>
  </p:sldIdLst>
  <p:sldSz cx="9144000" cy="6858000" type="screen4x3"/>
  <p:notesSz cx="6735763" cy="9866313"/>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3C937"/>
    <a:srgbClr val="8DCD47"/>
    <a:srgbClr val="D60000"/>
    <a:srgbClr val="A08E60"/>
    <a:srgbClr val="F60000"/>
    <a:srgbClr val="F00000"/>
    <a:srgbClr val="E60000"/>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45" autoAdjust="0"/>
    <p:restoredTop sz="94494" autoAdjust="0"/>
  </p:normalViewPr>
  <p:slideViewPr>
    <p:cSldViewPr>
      <p:cViewPr>
        <p:scale>
          <a:sx n="110" d="100"/>
          <a:sy n="110" d="100"/>
        </p:scale>
        <p:origin x="-1986" y="-21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0" d="100"/>
          <a:sy n="60" d="100"/>
        </p:scale>
        <p:origin x="-2712" y="-78"/>
      </p:cViewPr>
      <p:guideLst>
        <p:guide orient="horz" pos="3108"/>
        <p:guide pos="212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3d5" qsCatId="3D" csTypeId="urn:microsoft.com/office/officeart/2005/8/colors/colorful1" csCatId="colorful" phldr="1"/>
      <dgm:spPr/>
      <dgm:t>
        <a:bodyPr/>
        <a:lstStyle/>
        <a:p>
          <a:endParaRPr lang="en-MY"/>
        </a:p>
      </dgm:t>
    </dgm:pt>
    <dgm:pt modelId="{8CB6CF8A-0847-476F-95E5-9937B220B2CB}">
      <dgm:prSet phldrT="[Text]"/>
      <dgm:spPr>
        <a:solidFill>
          <a:srgbClr val="0070C0"/>
        </a:solidFill>
        <a:ln>
          <a:solidFill>
            <a:srgbClr val="0070C0"/>
          </a:solidFill>
        </a:ln>
      </dgm:spPr>
      <dgm:t>
        <a:bodyPr/>
        <a:lstStyle/>
        <a:p>
          <a:r>
            <a:rPr lang="en-US" dirty="0" smtClean="0"/>
            <a:t>User Registration</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929E5065-FB48-4878-9EEA-DBCE392D2781}">
      <dgm:prSet phldrT="[Text]"/>
      <dgm:spPr>
        <a:solidFill>
          <a:srgbClr val="0070C0"/>
        </a:solidFill>
        <a:ln>
          <a:solidFill>
            <a:srgbClr val="0070C0"/>
          </a:solidFill>
        </a:ln>
      </dgm:spPr>
      <dgm:t>
        <a:bodyPr/>
        <a:lstStyle/>
        <a:p>
          <a:r>
            <a:rPr lang="en-US" dirty="0" smtClean="0"/>
            <a:t>Employer Registration</a:t>
          </a:r>
          <a:endParaRPr lang="en-MY" dirty="0"/>
        </a:p>
      </dgm:t>
    </dgm:pt>
    <dgm:pt modelId="{2B82CF0B-56E2-4AEA-B483-8BDEFD787E22}" type="parTrans" cxnId="{2BF3C911-1CEA-44D0-B1B2-3326F5B71CE0}">
      <dgm:prSet/>
      <dgm:spPr/>
      <dgm:t>
        <a:bodyPr/>
        <a:lstStyle/>
        <a:p>
          <a:endParaRPr lang="en-MY"/>
        </a:p>
      </dgm:t>
    </dgm:pt>
    <dgm:pt modelId="{7E511A1C-2A60-4EF2-96EB-A0152C105101}" type="sibTrans" cxnId="{2BF3C911-1CEA-44D0-B1B2-3326F5B71CE0}">
      <dgm:prSet/>
      <dgm:spPr/>
      <dgm:t>
        <a:bodyPr/>
        <a:lstStyle/>
        <a:p>
          <a:endParaRPr lang="en-MY"/>
        </a:p>
      </dgm:t>
    </dgm:pt>
    <dgm:pt modelId="{3738F6A7-FD39-45A4-958E-6011D53A636F}">
      <dgm:prSet phldrT="[Text]"/>
      <dgm:spPr>
        <a:solidFill>
          <a:srgbClr val="0070C0"/>
        </a:solidFill>
        <a:ln>
          <a:solidFill>
            <a:srgbClr val="0070C0"/>
          </a:solidFill>
        </a:ln>
      </dgm:spPr>
      <dgm:t>
        <a:bodyPr/>
        <a:lstStyle/>
        <a:p>
          <a:r>
            <a:rPr lang="en-US" dirty="0" smtClean="0"/>
            <a:t>E-Learning</a:t>
          </a:r>
          <a:endParaRPr lang="en-MY" dirty="0"/>
        </a:p>
      </dgm:t>
    </dgm:pt>
    <dgm:pt modelId="{4CC3DD02-686F-48C1-92E8-AC35D6C7451D}" type="parTrans" cxnId="{657718DE-D3B6-41F6-AD23-70B1E408D626}">
      <dgm:prSet/>
      <dgm:spPr/>
      <dgm:t>
        <a:bodyPr/>
        <a:lstStyle/>
        <a:p>
          <a:endParaRPr lang="en-MY"/>
        </a:p>
      </dgm:t>
    </dgm:pt>
    <dgm:pt modelId="{0EF1E517-9898-4513-A018-887C7522358C}" type="sibTrans" cxnId="{657718DE-D3B6-41F6-AD23-70B1E408D626}">
      <dgm:prSet/>
      <dgm:spPr/>
      <dgm:t>
        <a:bodyPr/>
        <a:lstStyle/>
        <a:p>
          <a:endParaRPr lang="en-MY"/>
        </a:p>
      </dgm:t>
    </dgm:pt>
    <dgm:pt modelId="{276C27DE-1573-4E31-80DF-73039386EBDE}">
      <dgm:prSet phldrT="[Text]"/>
      <dgm:spPr>
        <a:solidFill>
          <a:srgbClr val="FF9900"/>
        </a:solidFill>
        <a:ln>
          <a:solidFill>
            <a:srgbClr val="FF9900"/>
          </a:solidFill>
        </a:ln>
      </dgm:spPr>
      <dgm:t>
        <a:bodyPr/>
        <a:lstStyle/>
        <a:p>
          <a:r>
            <a:rPr lang="en-US" dirty="0" smtClean="0">
              <a:solidFill>
                <a:schemeClr val="tx1"/>
              </a:solidFill>
            </a:rPr>
            <a:t>Exam &amp; Certification</a:t>
          </a:r>
          <a:endParaRPr lang="en-MY" dirty="0">
            <a:solidFill>
              <a:schemeClr val="tx1"/>
            </a:solidFill>
          </a:endParaRPr>
        </a:p>
      </dgm:t>
    </dgm:pt>
    <dgm:pt modelId="{A4FE0347-1DB2-4A18-8428-1C9A61F88DBC}" type="parTrans" cxnId="{F0B4C458-2E6E-4805-81F2-677F845D217B}">
      <dgm:prSet/>
      <dgm:spPr/>
      <dgm:t>
        <a:bodyPr/>
        <a:lstStyle/>
        <a:p>
          <a:endParaRPr lang="en-MY"/>
        </a:p>
      </dgm:t>
    </dgm:pt>
    <dgm:pt modelId="{478F5454-E7E5-4E9E-AF23-1E1CBF4CE28C}" type="sibTrans" cxnId="{F0B4C458-2E6E-4805-81F2-677F845D217B}">
      <dgm:prSet/>
      <dgm:spPr/>
      <dgm:t>
        <a:bodyPr/>
        <a:lstStyle/>
        <a:p>
          <a:endParaRPr lang="en-MY"/>
        </a:p>
      </dgm:t>
    </dgm:pt>
    <dgm:pt modelId="{61E27952-915F-4681-A72D-444A205C0113}">
      <dgm:prSet phldrT="[Text]"/>
      <dgm:spPr>
        <a:solidFill>
          <a:srgbClr val="FF9900"/>
        </a:solidFill>
        <a:ln>
          <a:solidFill>
            <a:srgbClr val="FF9900"/>
          </a:solidFill>
        </a:ln>
      </dgm:spPr>
      <dgm:t>
        <a:bodyPr/>
        <a:lstStyle/>
        <a:p>
          <a:r>
            <a:rPr lang="en-US" dirty="0" smtClean="0">
              <a:solidFill>
                <a:schemeClr val="tx1"/>
              </a:solidFill>
            </a:rPr>
            <a:t>Job Match</a:t>
          </a:r>
          <a:endParaRPr lang="en-MY" dirty="0">
            <a:solidFill>
              <a:schemeClr val="tx1"/>
            </a:solidFill>
          </a:endParaRPr>
        </a:p>
      </dgm:t>
    </dgm:pt>
    <dgm:pt modelId="{57334DE1-674B-4A57-B08B-69CA717C4F92}" type="parTrans" cxnId="{E8E10453-BDEB-46A5-98B2-57267B0E6E34}">
      <dgm:prSet/>
      <dgm:spPr/>
      <dgm:t>
        <a:bodyPr/>
        <a:lstStyle/>
        <a:p>
          <a:endParaRPr lang="en-MY"/>
        </a:p>
      </dgm:t>
    </dgm:pt>
    <dgm:pt modelId="{6AD7CBCB-966B-4B5A-AABC-726C431EC3C8}" type="sibTrans" cxnId="{E8E10453-BDEB-46A5-98B2-57267B0E6E34}">
      <dgm:prSet/>
      <dgm:spPr/>
      <dgm:t>
        <a:bodyPr/>
        <a:lstStyle/>
        <a:p>
          <a:endParaRPr lang="en-MY">
            <a:solidFill>
              <a:schemeClr val="tx1"/>
            </a:solidFill>
          </a:endParaRPr>
        </a:p>
      </dgm:t>
    </dgm:pt>
    <dgm:pt modelId="{1D7463C4-52EC-4699-9F82-1AD95F84EE6C}">
      <dgm:prSet phldrT="[Text]"/>
      <dgm:spPr>
        <a:solidFill>
          <a:srgbClr val="FF9900"/>
        </a:solidFill>
        <a:ln>
          <a:solidFill>
            <a:srgbClr val="FF9900"/>
          </a:solidFill>
        </a:ln>
      </dgm:spPr>
      <dgm:t>
        <a:bodyPr/>
        <a:lstStyle/>
        <a:p>
          <a:r>
            <a:rPr lang="en-US" dirty="0" smtClean="0">
              <a:solidFill>
                <a:schemeClr val="tx1"/>
              </a:solidFill>
            </a:rPr>
            <a:t>Reporting</a:t>
          </a:r>
          <a:endParaRPr lang="en-MY" dirty="0">
            <a:solidFill>
              <a:schemeClr val="tx1"/>
            </a:solidFill>
          </a:endParaRPr>
        </a:p>
      </dgm:t>
    </dgm:pt>
    <dgm:pt modelId="{773B3DDE-323D-4513-824C-AE7EA65F4375}" type="parTrans" cxnId="{E3779A8E-BE3D-4A83-A1E9-0B99311C59CB}">
      <dgm:prSet/>
      <dgm:spPr/>
      <dgm:t>
        <a:bodyPr/>
        <a:lstStyle/>
        <a:p>
          <a:endParaRPr lang="en-MY"/>
        </a:p>
      </dgm:t>
    </dgm:pt>
    <dgm:pt modelId="{F7F36114-3498-4DFF-BF74-7AB0B687F3E7}" type="sibTrans" cxnId="{E3779A8E-BE3D-4A83-A1E9-0B99311C59CB}">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6">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6"/>
      <dgm:spPr/>
      <dgm:t>
        <a:bodyPr/>
        <a:lstStyle/>
        <a:p>
          <a:endParaRPr lang="en-MY"/>
        </a:p>
      </dgm:t>
    </dgm:pt>
    <dgm:pt modelId="{6FBDB13A-0724-4785-AE1E-B3BA1368DD7F}" type="pres">
      <dgm:prSet presAssocID="{929E5065-FB48-4878-9EEA-DBCE392D2781}" presName="node" presStyleLbl="node1" presStyleIdx="1" presStyleCnt="6">
        <dgm:presLayoutVars>
          <dgm:bulletEnabled val="1"/>
        </dgm:presLayoutVars>
      </dgm:prSet>
      <dgm:spPr/>
      <dgm:t>
        <a:bodyPr/>
        <a:lstStyle/>
        <a:p>
          <a:endParaRPr lang="en-MY"/>
        </a:p>
      </dgm:t>
    </dgm:pt>
    <dgm:pt modelId="{103D1943-DEAB-44C7-BC44-7C5F768C755E}" type="pres">
      <dgm:prSet presAssocID="{929E5065-FB48-4878-9EEA-DBCE392D2781}" presName="spNode" presStyleCnt="0"/>
      <dgm:spPr/>
    </dgm:pt>
    <dgm:pt modelId="{02604B14-32D1-493A-840E-FD2B0C9BBC3B}" type="pres">
      <dgm:prSet presAssocID="{7E511A1C-2A60-4EF2-96EB-A0152C105101}" presName="sibTrans" presStyleLbl="sibTrans1D1" presStyleIdx="1" presStyleCnt="6"/>
      <dgm:spPr/>
      <dgm:t>
        <a:bodyPr/>
        <a:lstStyle/>
        <a:p>
          <a:endParaRPr lang="en-MY"/>
        </a:p>
      </dgm:t>
    </dgm:pt>
    <dgm:pt modelId="{A0C4C28B-E571-45BB-AF23-50C269583FE5}" type="pres">
      <dgm:prSet presAssocID="{3738F6A7-FD39-45A4-958E-6011D53A636F}" presName="node" presStyleLbl="node1" presStyleIdx="2" presStyleCnt="6">
        <dgm:presLayoutVars>
          <dgm:bulletEnabled val="1"/>
        </dgm:presLayoutVars>
      </dgm:prSet>
      <dgm:spPr/>
      <dgm:t>
        <a:bodyPr/>
        <a:lstStyle/>
        <a:p>
          <a:endParaRPr lang="en-MY"/>
        </a:p>
      </dgm:t>
    </dgm:pt>
    <dgm:pt modelId="{99C268A6-8B7D-429C-8F90-5C73A8CC183D}" type="pres">
      <dgm:prSet presAssocID="{3738F6A7-FD39-45A4-958E-6011D53A636F}" presName="spNode" presStyleCnt="0"/>
      <dgm:spPr/>
    </dgm:pt>
    <dgm:pt modelId="{B2DB8D6A-5773-4455-B9F7-E0606C673652}" type="pres">
      <dgm:prSet presAssocID="{0EF1E517-9898-4513-A018-887C7522358C}" presName="sibTrans" presStyleLbl="sibTrans1D1" presStyleIdx="2" presStyleCnt="6"/>
      <dgm:spPr/>
      <dgm:t>
        <a:bodyPr/>
        <a:lstStyle/>
        <a:p>
          <a:endParaRPr lang="en-MY"/>
        </a:p>
      </dgm:t>
    </dgm:pt>
    <dgm:pt modelId="{32F0A459-9CDD-4703-AB45-5AB535A3CA73}" type="pres">
      <dgm:prSet presAssocID="{276C27DE-1573-4E31-80DF-73039386EBDE}" presName="node" presStyleLbl="node1" presStyleIdx="3" presStyleCnt="6">
        <dgm:presLayoutVars>
          <dgm:bulletEnabled val="1"/>
        </dgm:presLayoutVars>
      </dgm:prSet>
      <dgm:spPr/>
      <dgm:t>
        <a:bodyPr/>
        <a:lstStyle/>
        <a:p>
          <a:endParaRPr lang="en-MY"/>
        </a:p>
      </dgm:t>
    </dgm:pt>
    <dgm:pt modelId="{7485B116-9539-4EB7-A7CC-EE07C9E56854}" type="pres">
      <dgm:prSet presAssocID="{276C27DE-1573-4E31-80DF-73039386EBDE}" presName="spNode" presStyleCnt="0"/>
      <dgm:spPr/>
    </dgm:pt>
    <dgm:pt modelId="{978A2DB9-4265-4D10-8CA2-083AB04A0732}" type="pres">
      <dgm:prSet presAssocID="{478F5454-E7E5-4E9E-AF23-1E1CBF4CE28C}" presName="sibTrans" presStyleLbl="sibTrans1D1" presStyleIdx="3" presStyleCnt="6"/>
      <dgm:spPr/>
      <dgm:t>
        <a:bodyPr/>
        <a:lstStyle/>
        <a:p>
          <a:endParaRPr lang="en-MY"/>
        </a:p>
      </dgm:t>
    </dgm:pt>
    <dgm:pt modelId="{F6878B9F-D143-4B05-9D0A-6D95B6AED7F4}" type="pres">
      <dgm:prSet presAssocID="{61E27952-915F-4681-A72D-444A205C0113}" presName="node" presStyleLbl="node1" presStyleIdx="4" presStyleCnt="6">
        <dgm:presLayoutVars>
          <dgm:bulletEnabled val="1"/>
        </dgm:presLayoutVars>
      </dgm:prSet>
      <dgm:spPr/>
      <dgm:t>
        <a:bodyPr/>
        <a:lstStyle/>
        <a:p>
          <a:endParaRPr lang="en-MY"/>
        </a:p>
      </dgm:t>
    </dgm:pt>
    <dgm:pt modelId="{7AFBDC64-024B-4047-841A-91BEB08CC6CE}" type="pres">
      <dgm:prSet presAssocID="{61E27952-915F-4681-A72D-444A205C0113}" presName="spNode" presStyleCnt="0"/>
      <dgm:spPr/>
    </dgm:pt>
    <dgm:pt modelId="{53AF71F9-5428-4D01-BC75-D617033F0C0E}" type="pres">
      <dgm:prSet presAssocID="{6AD7CBCB-966B-4B5A-AABC-726C431EC3C8}" presName="sibTrans" presStyleLbl="sibTrans1D1" presStyleIdx="4" presStyleCnt="6"/>
      <dgm:spPr/>
      <dgm:t>
        <a:bodyPr/>
        <a:lstStyle/>
        <a:p>
          <a:endParaRPr lang="en-MY"/>
        </a:p>
      </dgm:t>
    </dgm:pt>
    <dgm:pt modelId="{0CF6230C-D190-44BA-9D66-006C0BDB5F96}" type="pres">
      <dgm:prSet presAssocID="{1D7463C4-52EC-4699-9F82-1AD95F84EE6C}" presName="node" presStyleLbl="node1" presStyleIdx="5" presStyleCnt="6">
        <dgm:presLayoutVars>
          <dgm:bulletEnabled val="1"/>
        </dgm:presLayoutVars>
      </dgm:prSet>
      <dgm:spPr/>
      <dgm:t>
        <a:bodyPr/>
        <a:lstStyle/>
        <a:p>
          <a:endParaRPr lang="en-MY"/>
        </a:p>
      </dgm:t>
    </dgm:pt>
    <dgm:pt modelId="{86BCE96E-2403-4309-BF9A-EFC682DA3A7C}" type="pres">
      <dgm:prSet presAssocID="{1D7463C4-52EC-4699-9F82-1AD95F84EE6C}" presName="spNode" presStyleCnt="0"/>
      <dgm:spPr/>
    </dgm:pt>
    <dgm:pt modelId="{FF8EEBA3-704F-41CE-B3CC-B0A28FC3ADC2}" type="pres">
      <dgm:prSet presAssocID="{F7F36114-3498-4DFF-BF74-7AB0B687F3E7}" presName="sibTrans" presStyleLbl="sibTrans1D1" presStyleIdx="5" presStyleCnt="6"/>
      <dgm:spPr/>
      <dgm:t>
        <a:bodyPr/>
        <a:lstStyle/>
        <a:p>
          <a:endParaRPr lang="en-MY"/>
        </a:p>
      </dgm:t>
    </dgm:pt>
  </dgm:ptLst>
  <dgm:cxnLst>
    <dgm:cxn modelId="{3BC456F7-3A9F-4ED5-8E11-7654195DF072}" type="presOf" srcId="{8CB6CF8A-0847-476F-95E5-9937B220B2CB}" destId="{F93D98E7-4F84-4883-B469-4B57B15D5830}" srcOrd="0" destOrd="0" presId="urn:microsoft.com/office/officeart/2005/8/layout/cycle6"/>
    <dgm:cxn modelId="{F0B4C458-2E6E-4805-81F2-677F845D217B}" srcId="{B7F35ED3-D3D9-4FBF-A72F-E76F62EAAB98}" destId="{276C27DE-1573-4E31-80DF-73039386EBDE}" srcOrd="3" destOrd="0" parTransId="{A4FE0347-1DB2-4A18-8428-1C9A61F88DBC}" sibTransId="{478F5454-E7E5-4E9E-AF23-1E1CBF4CE28C}"/>
    <dgm:cxn modelId="{1BAAC5EA-A324-49E4-91BE-A5DB02A6C825}" type="presOf" srcId="{F7F36114-3498-4DFF-BF74-7AB0B687F3E7}" destId="{FF8EEBA3-704F-41CE-B3CC-B0A28FC3ADC2}" srcOrd="0" destOrd="0" presId="urn:microsoft.com/office/officeart/2005/8/layout/cycle6"/>
    <dgm:cxn modelId="{E94BE301-2DEA-48D1-8307-B9371FCC4CDE}" type="presOf" srcId="{B7F35ED3-D3D9-4FBF-A72F-E76F62EAAB98}" destId="{3C920333-BC8A-4CE5-8445-943691A01437}"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FB7C9A95-A912-41EA-9133-A3DD0A086EBE}" type="presOf" srcId="{276C27DE-1573-4E31-80DF-73039386EBDE}" destId="{32F0A459-9CDD-4703-AB45-5AB535A3CA73}" srcOrd="0" destOrd="0" presId="urn:microsoft.com/office/officeart/2005/8/layout/cycle6"/>
    <dgm:cxn modelId="{657718DE-D3B6-41F6-AD23-70B1E408D626}" srcId="{B7F35ED3-D3D9-4FBF-A72F-E76F62EAAB98}" destId="{3738F6A7-FD39-45A4-958E-6011D53A636F}" srcOrd="2" destOrd="0" parTransId="{4CC3DD02-686F-48C1-92E8-AC35D6C7451D}" sibTransId="{0EF1E517-9898-4513-A018-887C7522358C}"/>
    <dgm:cxn modelId="{E8E10453-BDEB-46A5-98B2-57267B0E6E34}" srcId="{B7F35ED3-D3D9-4FBF-A72F-E76F62EAAB98}" destId="{61E27952-915F-4681-A72D-444A205C0113}" srcOrd="4" destOrd="0" parTransId="{57334DE1-674B-4A57-B08B-69CA717C4F92}" sibTransId="{6AD7CBCB-966B-4B5A-AABC-726C431EC3C8}"/>
    <dgm:cxn modelId="{98FD42BC-8905-475D-9846-9B1BDE77551E}" type="presOf" srcId="{3738F6A7-FD39-45A4-958E-6011D53A636F}" destId="{A0C4C28B-E571-45BB-AF23-50C269583FE5}" srcOrd="0" destOrd="0" presId="urn:microsoft.com/office/officeart/2005/8/layout/cycle6"/>
    <dgm:cxn modelId="{EAE4DE0C-567A-4D2D-B653-E918DDC9612A}" type="presOf" srcId="{478F5454-E7E5-4E9E-AF23-1E1CBF4CE28C}" destId="{978A2DB9-4265-4D10-8CA2-083AB04A0732}" srcOrd="0" destOrd="0" presId="urn:microsoft.com/office/officeart/2005/8/layout/cycle6"/>
    <dgm:cxn modelId="{2BF3C911-1CEA-44D0-B1B2-3326F5B71CE0}" srcId="{B7F35ED3-D3D9-4FBF-A72F-E76F62EAAB98}" destId="{929E5065-FB48-4878-9EEA-DBCE392D2781}" srcOrd="1" destOrd="0" parTransId="{2B82CF0B-56E2-4AEA-B483-8BDEFD787E22}" sibTransId="{7E511A1C-2A60-4EF2-96EB-A0152C105101}"/>
    <dgm:cxn modelId="{6C5A1565-1D8C-429A-9D20-1F01F85FB43E}" type="presOf" srcId="{0EF1E517-9898-4513-A018-887C7522358C}" destId="{B2DB8D6A-5773-4455-B9F7-E0606C673652}" srcOrd="0" destOrd="0" presId="urn:microsoft.com/office/officeart/2005/8/layout/cycle6"/>
    <dgm:cxn modelId="{AD2F5138-19F0-4EDE-972B-A1B2679D4668}" type="presOf" srcId="{50C911B0-F986-416F-9967-5BDEC37285AB}" destId="{1F1505D0-3E04-468A-AC4C-B0DA0ABFC8A3}" srcOrd="0" destOrd="0" presId="urn:microsoft.com/office/officeart/2005/8/layout/cycle6"/>
    <dgm:cxn modelId="{C9C9CE82-5740-4400-ADE5-D9545C724EA2}" type="presOf" srcId="{1D7463C4-52EC-4699-9F82-1AD95F84EE6C}" destId="{0CF6230C-D190-44BA-9D66-006C0BDB5F96}" srcOrd="0" destOrd="0" presId="urn:microsoft.com/office/officeart/2005/8/layout/cycle6"/>
    <dgm:cxn modelId="{C40F1277-E45F-410B-AEA7-BB47E4515B05}" type="presOf" srcId="{929E5065-FB48-4878-9EEA-DBCE392D2781}" destId="{6FBDB13A-0724-4785-AE1E-B3BA1368DD7F}" srcOrd="0" destOrd="0" presId="urn:microsoft.com/office/officeart/2005/8/layout/cycle6"/>
    <dgm:cxn modelId="{72937C32-4497-43D3-B0C6-D416B5BCBD91}" type="presOf" srcId="{61E27952-915F-4681-A72D-444A205C0113}" destId="{F6878B9F-D143-4B05-9D0A-6D95B6AED7F4}" srcOrd="0" destOrd="0" presId="urn:microsoft.com/office/officeart/2005/8/layout/cycle6"/>
    <dgm:cxn modelId="{F53E43A4-63C6-49AE-B36B-832D9ACA5D49}" type="presOf" srcId="{7E511A1C-2A60-4EF2-96EB-A0152C105101}" destId="{02604B14-32D1-493A-840E-FD2B0C9BBC3B}" srcOrd="0" destOrd="0" presId="urn:microsoft.com/office/officeart/2005/8/layout/cycle6"/>
    <dgm:cxn modelId="{3A973708-3AFA-464D-82EE-76806B01AE85}" type="presOf" srcId="{6AD7CBCB-966B-4B5A-AABC-726C431EC3C8}" destId="{53AF71F9-5428-4D01-BC75-D617033F0C0E}" srcOrd="0" destOrd="0" presId="urn:microsoft.com/office/officeart/2005/8/layout/cycle6"/>
    <dgm:cxn modelId="{E3779A8E-BE3D-4A83-A1E9-0B99311C59CB}" srcId="{B7F35ED3-D3D9-4FBF-A72F-E76F62EAAB98}" destId="{1D7463C4-52EC-4699-9F82-1AD95F84EE6C}" srcOrd="5" destOrd="0" parTransId="{773B3DDE-323D-4513-824C-AE7EA65F4375}" sibTransId="{F7F36114-3498-4DFF-BF74-7AB0B687F3E7}"/>
    <dgm:cxn modelId="{F99D9083-94AE-47D2-901A-B1924DF9CCD3}" type="presParOf" srcId="{3C920333-BC8A-4CE5-8445-943691A01437}" destId="{F93D98E7-4F84-4883-B469-4B57B15D5830}" srcOrd="0" destOrd="0" presId="urn:microsoft.com/office/officeart/2005/8/layout/cycle6"/>
    <dgm:cxn modelId="{B858C627-A496-4782-8D41-94FC165FE22B}" type="presParOf" srcId="{3C920333-BC8A-4CE5-8445-943691A01437}" destId="{BF961D28-A608-46FF-8118-CBD79381E961}" srcOrd="1" destOrd="0" presId="urn:microsoft.com/office/officeart/2005/8/layout/cycle6"/>
    <dgm:cxn modelId="{19A83FF4-57F4-4651-A2F9-BB215D3B6FA0}" type="presParOf" srcId="{3C920333-BC8A-4CE5-8445-943691A01437}" destId="{1F1505D0-3E04-468A-AC4C-B0DA0ABFC8A3}" srcOrd="2" destOrd="0" presId="urn:microsoft.com/office/officeart/2005/8/layout/cycle6"/>
    <dgm:cxn modelId="{29965E27-EFE5-4D30-87D2-7E97D422C3F7}" type="presParOf" srcId="{3C920333-BC8A-4CE5-8445-943691A01437}" destId="{6FBDB13A-0724-4785-AE1E-B3BA1368DD7F}" srcOrd="3" destOrd="0" presId="urn:microsoft.com/office/officeart/2005/8/layout/cycle6"/>
    <dgm:cxn modelId="{ECF0F30F-80FB-4792-9182-618EAB569576}" type="presParOf" srcId="{3C920333-BC8A-4CE5-8445-943691A01437}" destId="{103D1943-DEAB-44C7-BC44-7C5F768C755E}" srcOrd="4" destOrd="0" presId="urn:microsoft.com/office/officeart/2005/8/layout/cycle6"/>
    <dgm:cxn modelId="{2EBAB1DF-01E8-44E1-8D62-E5892C39492C}" type="presParOf" srcId="{3C920333-BC8A-4CE5-8445-943691A01437}" destId="{02604B14-32D1-493A-840E-FD2B0C9BBC3B}" srcOrd="5" destOrd="0" presId="urn:microsoft.com/office/officeart/2005/8/layout/cycle6"/>
    <dgm:cxn modelId="{3A4AF15C-4D9C-4083-8F78-CC1658005664}" type="presParOf" srcId="{3C920333-BC8A-4CE5-8445-943691A01437}" destId="{A0C4C28B-E571-45BB-AF23-50C269583FE5}" srcOrd="6" destOrd="0" presId="urn:microsoft.com/office/officeart/2005/8/layout/cycle6"/>
    <dgm:cxn modelId="{05386F8C-AAF3-4CE7-82AE-6391FA022C02}" type="presParOf" srcId="{3C920333-BC8A-4CE5-8445-943691A01437}" destId="{99C268A6-8B7D-429C-8F90-5C73A8CC183D}" srcOrd="7" destOrd="0" presId="urn:microsoft.com/office/officeart/2005/8/layout/cycle6"/>
    <dgm:cxn modelId="{A9D1BB32-E18E-49B4-B307-1B16B16F4308}" type="presParOf" srcId="{3C920333-BC8A-4CE5-8445-943691A01437}" destId="{B2DB8D6A-5773-4455-B9F7-E0606C673652}" srcOrd="8" destOrd="0" presId="urn:microsoft.com/office/officeart/2005/8/layout/cycle6"/>
    <dgm:cxn modelId="{1678A3E1-BD2B-4B7B-B8C7-768F3AAAC864}" type="presParOf" srcId="{3C920333-BC8A-4CE5-8445-943691A01437}" destId="{32F0A459-9CDD-4703-AB45-5AB535A3CA73}" srcOrd="9" destOrd="0" presId="urn:microsoft.com/office/officeart/2005/8/layout/cycle6"/>
    <dgm:cxn modelId="{E06FBCF3-F1C9-4535-8E6D-F193BD79355B}" type="presParOf" srcId="{3C920333-BC8A-4CE5-8445-943691A01437}" destId="{7485B116-9539-4EB7-A7CC-EE07C9E56854}" srcOrd="10" destOrd="0" presId="urn:microsoft.com/office/officeart/2005/8/layout/cycle6"/>
    <dgm:cxn modelId="{322B9F73-A3D7-49A6-88A1-AD96135E80DF}" type="presParOf" srcId="{3C920333-BC8A-4CE5-8445-943691A01437}" destId="{978A2DB9-4265-4D10-8CA2-083AB04A0732}" srcOrd="11" destOrd="0" presId="urn:microsoft.com/office/officeart/2005/8/layout/cycle6"/>
    <dgm:cxn modelId="{0C0C572E-C406-443B-AF96-7F4A911D0C6A}" type="presParOf" srcId="{3C920333-BC8A-4CE5-8445-943691A01437}" destId="{F6878B9F-D143-4B05-9D0A-6D95B6AED7F4}" srcOrd="12" destOrd="0" presId="urn:microsoft.com/office/officeart/2005/8/layout/cycle6"/>
    <dgm:cxn modelId="{E3712A30-6030-495C-AC4B-07FCE14886B7}" type="presParOf" srcId="{3C920333-BC8A-4CE5-8445-943691A01437}" destId="{7AFBDC64-024B-4047-841A-91BEB08CC6CE}" srcOrd="13" destOrd="0" presId="urn:microsoft.com/office/officeart/2005/8/layout/cycle6"/>
    <dgm:cxn modelId="{1BACC328-1951-48F0-91DB-D468AA868CF1}" type="presParOf" srcId="{3C920333-BC8A-4CE5-8445-943691A01437}" destId="{53AF71F9-5428-4D01-BC75-D617033F0C0E}" srcOrd="14" destOrd="0" presId="urn:microsoft.com/office/officeart/2005/8/layout/cycle6"/>
    <dgm:cxn modelId="{02ABE0EA-6F9E-4924-B407-873EF4440004}" type="presParOf" srcId="{3C920333-BC8A-4CE5-8445-943691A01437}" destId="{0CF6230C-D190-44BA-9D66-006C0BDB5F96}" srcOrd="15" destOrd="0" presId="urn:microsoft.com/office/officeart/2005/8/layout/cycle6"/>
    <dgm:cxn modelId="{BEA85F23-267A-4B55-B69E-C48D16E5191F}" type="presParOf" srcId="{3C920333-BC8A-4CE5-8445-943691A01437}" destId="{86BCE96E-2403-4309-BF9A-EFC682DA3A7C}" srcOrd="16" destOrd="0" presId="urn:microsoft.com/office/officeart/2005/8/layout/cycle6"/>
    <dgm:cxn modelId="{3C4CA84E-7DF1-4EC3-98E7-02F1E7932D7A}" type="presParOf" srcId="{3C920333-BC8A-4CE5-8445-943691A01437}" destId="{FF8EEBA3-704F-41CE-B3CC-B0A28FC3ADC2}"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2022239" y="1661"/>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User Registration</a:t>
          </a:r>
          <a:endParaRPr lang="en-MY" sz="1300" kern="1200" dirty="0"/>
        </a:p>
      </dsp:txBody>
      <dsp:txXfrm>
        <a:off x="2053485" y="32907"/>
        <a:ext cx="922229" cy="577576"/>
      </dsp:txXfrm>
    </dsp:sp>
    <dsp:sp modelId="{1F1505D0-3E04-468A-AC4C-B0DA0ABFC8A3}">
      <dsp:nvSpPr>
        <dsp:cNvPr id="0" name=""/>
        <dsp:cNvSpPr/>
      </dsp:nvSpPr>
      <dsp:spPr>
        <a:xfrm>
          <a:off x="1007496" y="321696"/>
          <a:ext cx="3014207" cy="3014207"/>
        </a:xfrm>
        <a:custGeom>
          <a:avLst/>
          <a:gdLst/>
          <a:ahLst/>
          <a:cxnLst/>
          <a:rect l="0" t="0" r="0" b="0"/>
          <a:pathLst>
            <a:path>
              <a:moveTo>
                <a:pt x="2005748" y="84881"/>
              </a:moveTo>
              <a:arcTo wR="1507103" hR="1507103" stAng="17359269"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6FBDB13A-0724-4785-AE1E-B3BA1368DD7F}">
      <dsp:nvSpPr>
        <dsp:cNvPr id="0" name=""/>
        <dsp:cNvSpPr/>
      </dsp:nvSpPr>
      <dsp:spPr>
        <a:xfrm>
          <a:off x="3327429" y="755213"/>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Employer Registration</a:t>
          </a:r>
          <a:endParaRPr lang="en-MY" sz="1300" kern="1200" dirty="0"/>
        </a:p>
      </dsp:txBody>
      <dsp:txXfrm>
        <a:off x="3358675" y="786459"/>
        <a:ext cx="922229" cy="577576"/>
      </dsp:txXfrm>
    </dsp:sp>
    <dsp:sp modelId="{02604B14-32D1-493A-840E-FD2B0C9BBC3B}">
      <dsp:nvSpPr>
        <dsp:cNvPr id="0" name=""/>
        <dsp:cNvSpPr/>
      </dsp:nvSpPr>
      <dsp:spPr>
        <a:xfrm>
          <a:off x="1007496" y="321696"/>
          <a:ext cx="3014207" cy="3014207"/>
        </a:xfrm>
        <a:custGeom>
          <a:avLst/>
          <a:gdLst/>
          <a:ahLst/>
          <a:cxnLst/>
          <a:rect l="0" t="0" r="0" b="0"/>
          <a:pathLst>
            <a:path>
              <a:moveTo>
                <a:pt x="2952981" y="1081897"/>
              </a:moveTo>
              <a:arcTo wR="1507103" hR="1507103" stAng="20616740" swAng="1966519"/>
            </a:path>
          </a:pathLst>
        </a:custGeom>
        <a:noFill/>
        <a:ln w="9525" cap="flat" cmpd="sng" algn="ctr">
          <a:solidFill>
            <a:schemeClr val="accent3">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A0C4C28B-E571-45BB-AF23-50C269583FE5}">
      <dsp:nvSpPr>
        <dsp:cNvPr id="0" name=""/>
        <dsp:cNvSpPr/>
      </dsp:nvSpPr>
      <dsp:spPr>
        <a:xfrm>
          <a:off x="3327429" y="2262317"/>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E-Learning</a:t>
          </a:r>
          <a:endParaRPr lang="en-MY" sz="1300" kern="1200" dirty="0"/>
        </a:p>
      </dsp:txBody>
      <dsp:txXfrm>
        <a:off x="3358675" y="2293563"/>
        <a:ext cx="922229" cy="577576"/>
      </dsp:txXfrm>
    </dsp:sp>
    <dsp:sp modelId="{B2DB8D6A-5773-4455-B9F7-E0606C673652}">
      <dsp:nvSpPr>
        <dsp:cNvPr id="0" name=""/>
        <dsp:cNvSpPr/>
      </dsp:nvSpPr>
      <dsp:spPr>
        <a:xfrm>
          <a:off x="1007496" y="321696"/>
          <a:ext cx="3014207" cy="3014207"/>
        </a:xfrm>
        <a:custGeom>
          <a:avLst/>
          <a:gdLst/>
          <a:ahLst/>
          <a:cxnLst/>
          <a:rect l="0" t="0" r="0" b="0"/>
          <a:pathLst>
            <a:path>
              <a:moveTo>
                <a:pt x="2560075" y="2585349"/>
              </a:moveTo>
              <a:arcTo wR="1507103" hR="1507103" stAng="2740767" swAng="1499965"/>
            </a:path>
          </a:pathLst>
        </a:custGeom>
        <a:noFill/>
        <a:ln w="9525" cap="flat" cmpd="sng" algn="ctr">
          <a:solidFill>
            <a:schemeClr val="accent4">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32F0A459-9CDD-4703-AB45-5AB535A3CA73}">
      <dsp:nvSpPr>
        <dsp:cNvPr id="0" name=""/>
        <dsp:cNvSpPr/>
      </dsp:nvSpPr>
      <dsp:spPr>
        <a:xfrm>
          <a:off x="2022239" y="3015869"/>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Exam &amp; Certification</a:t>
          </a:r>
          <a:endParaRPr lang="en-MY" sz="1300" kern="1200" dirty="0">
            <a:solidFill>
              <a:schemeClr val="tx1"/>
            </a:solidFill>
          </a:endParaRPr>
        </a:p>
      </dsp:txBody>
      <dsp:txXfrm>
        <a:off x="2053485" y="3047115"/>
        <a:ext cx="922229" cy="577576"/>
      </dsp:txXfrm>
    </dsp:sp>
    <dsp:sp modelId="{978A2DB9-4265-4D10-8CA2-083AB04A0732}">
      <dsp:nvSpPr>
        <dsp:cNvPr id="0" name=""/>
        <dsp:cNvSpPr/>
      </dsp:nvSpPr>
      <dsp:spPr>
        <a:xfrm>
          <a:off x="1007496" y="321696"/>
          <a:ext cx="3014207" cy="3014207"/>
        </a:xfrm>
        <a:custGeom>
          <a:avLst/>
          <a:gdLst/>
          <a:ahLst/>
          <a:cxnLst/>
          <a:rect l="0" t="0" r="0" b="0"/>
          <a:pathLst>
            <a:path>
              <a:moveTo>
                <a:pt x="1008459" y="2929325"/>
              </a:moveTo>
              <a:arcTo wR="1507103" hR="1507103" stAng="6559269" swAng="1499965"/>
            </a:path>
          </a:pathLst>
        </a:custGeom>
        <a:noFill/>
        <a:ln w="9525" cap="flat" cmpd="sng" algn="ctr">
          <a:solidFill>
            <a:schemeClr val="accent5">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F6878B9F-D143-4B05-9D0A-6D95B6AED7F4}">
      <dsp:nvSpPr>
        <dsp:cNvPr id="0" name=""/>
        <dsp:cNvSpPr/>
      </dsp:nvSpPr>
      <dsp:spPr>
        <a:xfrm>
          <a:off x="717049" y="2262317"/>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Job Match</a:t>
          </a:r>
          <a:endParaRPr lang="en-MY" sz="1300" kern="1200" dirty="0">
            <a:solidFill>
              <a:schemeClr val="tx1"/>
            </a:solidFill>
          </a:endParaRPr>
        </a:p>
      </dsp:txBody>
      <dsp:txXfrm>
        <a:off x="748295" y="2293563"/>
        <a:ext cx="922229" cy="577576"/>
      </dsp:txXfrm>
    </dsp:sp>
    <dsp:sp modelId="{53AF71F9-5428-4D01-BC75-D617033F0C0E}">
      <dsp:nvSpPr>
        <dsp:cNvPr id="0" name=""/>
        <dsp:cNvSpPr/>
      </dsp:nvSpPr>
      <dsp:spPr>
        <a:xfrm>
          <a:off x="1007496" y="321696"/>
          <a:ext cx="3014207" cy="3014207"/>
        </a:xfrm>
        <a:custGeom>
          <a:avLst/>
          <a:gdLst/>
          <a:ahLst/>
          <a:cxnLst/>
          <a:rect l="0" t="0" r="0" b="0"/>
          <a:pathLst>
            <a:path>
              <a:moveTo>
                <a:pt x="61226" y="1932310"/>
              </a:moveTo>
              <a:arcTo wR="1507103" hR="1507103" stAng="9816740" swAng="1966519"/>
            </a:path>
          </a:pathLst>
        </a:custGeom>
        <a:noFill/>
        <a:ln w="9525" cap="flat" cmpd="sng" algn="ctr">
          <a:solidFill>
            <a:schemeClr val="accent6">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0CF6230C-D190-44BA-9D66-006C0BDB5F96}">
      <dsp:nvSpPr>
        <dsp:cNvPr id="0" name=""/>
        <dsp:cNvSpPr/>
      </dsp:nvSpPr>
      <dsp:spPr>
        <a:xfrm>
          <a:off x="717049" y="755213"/>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Reporting</a:t>
          </a:r>
          <a:endParaRPr lang="en-MY" sz="1300" kern="1200" dirty="0">
            <a:solidFill>
              <a:schemeClr val="tx1"/>
            </a:solidFill>
          </a:endParaRPr>
        </a:p>
      </dsp:txBody>
      <dsp:txXfrm>
        <a:off x="748295" y="786459"/>
        <a:ext cx="922229" cy="577576"/>
      </dsp:txXfrm>
    </dsp:sp>
    <dsp:sp modelId="{FF8EEBA3-704F-41CE-B3CC-B0A28FC3ADC2}">
      <dsp:nvSpPr>
        <dsp:cNvPr id="0" name=""/>
        <dsp:cNvSpPr/>
      </dsp:nvSpPr>
      <dsp:spPr>
        <a:xfrm>
          <a:off x="1007496" y="321696"/>
          <a:ext cx="3014207" cy="3014207"/>
        </a:xfrm>
        <a:custGeom>
          <a:avLst/>
          <a:gdLst/>
          <a:ahLst/>
          <a:cxnLst/>
          <a:rect l="0" t="0" r="0" b="0"/>
          <a:pathLst>
            <a:path>
              <a:moveTo>
                <a:pt x="454132" y="428858"/>
              </a:moveTo>
              <a:arcTo wR="1507103" hR="1507103" stAng="13540767"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30/11/2016</a:t>
            </a:fld>
            <a:endParaRPr lang="en-MY"/>
          </a:p>
        </p:txBody>
      </p:sp>
      <p:sp>
        <p:nvSpPr>
          <p:cNvPr id="4" name="Footer Placeholder 3"/>
          <p:cNvSpPr>
            <a:spLocks noGrp="1"/>
          </p:cNvSpPr>
          <p:nvPr>
            <p:ph type="ftr" sz="quarter" idx="2"/>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626" cy="493486"/>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815599" y="0"/>
            <a:ext cx="2918626" cy="493486"/>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30/11/2016</a:t>
            </a:fld>
            <a:endParaRPr lang="en-MY"/>
          </a:p>
        </p:txBody>
      </p:sp>
      <p:sp>
        <p:nvSpPr>
          <p:cNvPr id="4" name="Slide Image Placeholder 3"/>
          <p:cNvSpPr>
            <a:spLocks noGrp="1" noRot="1" noChangeAspect="1"/>
          </p:cNvSpPr>
          <p:nvPr>
            <p:ph type="sldImg" idx="2"/>
          </p:nvPr>
        </p:nvSpPr>
        <p:spPr>
          <a:xfrm>
            <a:off x="901700" y="739775"/>
            <a:ext cx="4932363" cy="3700463"/>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73884" y="4687262"/>
            <a:ext cx="5387995" cy="4439671"/>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9371132"/>
            <a:ext cx="2918626" cy="493486"/>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815599" y="9371132"/>
            <a:ext cx="2918626" cy="493486"/>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15</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16</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17</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18</a:t>
            </a:fld>
            <a:endParaRPr lang="en-MY"/>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19</a:t>
            </a:fld>
            <a:endParaRPr lang="en-MY"/>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20</a:t>
            </a:fld>
            <a:endParaRPr lang="en-MY"/>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21</a:t>
            </a:fld>
            <a:endParaRPr lang="en-MY"/>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26</a:t>
            </a:fld>
            <a:endParaRPr lang="en-MY"/>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3279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744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43</a:t>
            </a:fld>
            <a:endParaRPr lang="en-MY"/>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a:defRPr/>
            </a:pPr>
            <a:fld id="{B89D0AE3-C217-4232-BE4D-C44CCDC7130E}" type="slidenum">
              <a:rPr lang="en-MY" smtClean="0"/>
              <a:pPr>
                <a:defRPr/>
              </a:pPr>
              <a:t>44</a:t>
            </a:fld>
            <a:endParaRPr lang="en-MY"/>
          </a:p>
        </p:txBody>
      </p:sp>
    </p:spTree>
    <p:extLst>
      <p:ext uri="{BB962C8B-B14F-4D97-AF65-F5344CB8AC3E}">
        <p14:creationId xmlns:p14="http://schemas.microsoft.com/office/powerpoint/2010/main" val="361567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7</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67652" y="5087624"/>
            <a:ext cx="5341211" cy="4819848"/>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660400" y="801688"/>
            <a:ext cx="5357813" cy="40195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12</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14</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2" name="Date Placeholder 3"/>
          <p:cNvSpPr>
            <a:spLocks noGrp="1"/>
          </p:cNvSpPr>
          <p:nvPr>
            <p:ph type="dt" sz="half" idx="12"/>
          </p:nvPr>
        </p:nvSpPr>
        <p:spPr/>
        <p:txBody>
          <a:bodyPr/>
          <a:lstStyle>
            <a:lvl1pPr>
              <a:defRPr/>
            </a:lvl1pPr>
          </a:lstStyle>
          <a:p>
            <a:pPr>
              <a:defRPr/>
            </a:pPr>
            <a:fld id="{6263DEA8-6331-4B02-BB1A-FFEE3D59CBA1}" type="datetime1">
              <a:rPr lang="en-US" smtClean="0"/>
              <a:t>11/30/2016</a:t>
            </a:fld>
            <a:endParaRPr lang="en-US"/>
          </a:p>
        </p:txBody>
      </p:sp>
    </p:spTree>
    <p:extLst>
      <p:ext uri="{BB962C8B-B14F-4D97-AF65-F5344CB8AC3E}">
        <p14:creationId xmlns:p14="http://schemas.microsoft.com/office/powerpoint/2010/main"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808CBC8-4665-4106-B1D0-E0B7A2336BE5}" type="datetime1">
              <a:rPr lang="en-US" smtClean="0"/>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098E14-12EB-426C-8FF2-3AADE4BA36B6}" type="datetime1">
              <a:rPr lang="en-US" smtClean="0"/>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CC589A-599B-4B2C-9CDA-0A32731F6CF7}" type="datetime1">
              <a:rPr lang="en-US" smtClean="0"/>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68D72562-CD37-4921-B9FF-4BF63387F281}" type="datetime1">
              <a:rPr lang="en-US" smtClean="0"/>
              <a:t>11/30/2016</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2134E34E-4D4A-4176-9D09-F22AA3971731}" type="datetime1">
              <a:rPr lang="en-US" smtClean="0"/>
              <a:t>11/30/2016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D2839E8-09E1-4CD8-88AB-892F841EAC35}" type="datetime1">
              <a:rPr lang="en-US" smtClean="0"/>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BE6BB7F-611D-40C8-A9F7-8DCB83896991}" type="datetime1">
              <a:rPr lang="en-US" smtClean="0"/>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C743214-1ECB-4C25-BEA8-A4C0BBAD5131}" type="datetime1">
              <a:rPr lang="en-US" smtClean="0"/>
              <a:t>11/30/2016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BCC58C-9383-4CE9-BD49-1292D84F5B18}" type="datetime1">
              <a:rPr lang="en-US" smtClean="0"/>
              <a:t>11/30/2016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102DD2-1468-463E-B10A-555291863240}" type="datetime1">
              <a:rPr lang="en-US" smtClean="0"/>
              <a:t>11/30/2016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F76FA93-89D3-4F4B-AACC-6E552F06E571}" type="datetime1">
              <a:rPr lang="en-US" smtClean="0"/>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E10A7FD-8505-4036-BAE1-276D2AAC0AF8}" type="datetime1">
              <a:rPr lang="en-US" smtClean="0"/>
              <a:t>11/30/2016</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352800" y="6642100"/>
            <a:ext cx="383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image" Target="../media/image34.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17.png"/><Relationship Id="rId10" Type="http://schemas.openxmlformats.org/officeDocument/2006/relationships/image" Target="../media/image42.png"/><Relationship Id="rId19" Type="http://schemas.openxmlformats.org/officeDocument/2006/relationships/image" Target="../media/image50.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5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png"/><Relationship Id="rId11" Type="http://schemas.openxmlformats.org/officeDocument/2006/relationships/image" Target="../media/image134.jpeg"/><Relationship Id="rId5" Type="http://schemas.openxmlformats.org/officeDocument/2006/relationships/image" Target="../media/image128.png"/><Relationship Id="rId10" Type="http://schemas.openxmlformats.org/officeDocument/2006/relationships/image" Target="../media/image133.png"/><Relationship Id="rId4" Type="http://schemas.openxmlformats.org/officeDocument/2006/relationships/image" Target="../media/image127.jpeg"/><Relationship Id="rId9" Type="http://schemas.openxmlformats.org/officeDocument/2006/relationships/image" Target="../media/image132.png"/></Relationships>
</file>

<file path=ppt/slides/_rels/slide7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jpeg"/><Relationship Id="rId4" Type="http://schemas.openxmlformats.org/officeDocument/2006/relationships/image" Target="../media/image142.png"/></Relationships>
</file>

<file path=ppt/slides/_rels/slide7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46.png"/><Relationship Id="rId7" Type="http://schemas.openxmlformats.org/officeDocument/2006/relationships/image" Target="../media/image133.png"/><Relationship Id="rId12" Type="http://schemas.openxmlformats.org/officeDocument/2006/relationships/image" Target="../media/image127.jpe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9.png"/><Relationship Id="rId11" Type="http://schemas.openxmlformats.org/officeDocument/2006/relationships/image" Target="../media/image152.png"/><Relationship Id="rId5" Type="http://schemas.openxmlformats.org/officeDocument/2006/relationships/image" Target="../media/image148.png"/><Relationship Id="rId10" Type="http://schemas.openxmlformats.org/officeDocument/2006/relationships/image" Target="../media/image151.png"/><Relationship Id="rId4" Type="http://schemas.openxmlformats.org/officeDocument/2006/relationships/image" Target="../media/image147.png"/><Relationship Id="rId9" Type="http://schemas.openxmlformats.org/officeDocument/2006/relationships/image" Target="../media/image15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7.jpeg"/><Relationship Id="rId7" Type="http://schemas.openxmlformats.org/officeDocument/2006/relationships/image" Target="../media/image17.png"/><Relationship Id="rId2" Type="http://schemas.openxmlformats.org/officeDocument/2006/relationships/image" Target="../media/image152.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154.png"/><Relationship Id="rId4" Type="http://schemas.openxmlformats.org/officeDocument/2006/relationships/image" Target="../media/image133.png"/><Relationship Id="rId9" Type="http://schemas.openxmlformats.org/officeDocument/2006/relationships/image" Target="../media/image153.png"/></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9168" y="2732782"/>
            <a:ext cx="6687466" cy="830997"/>
          </a:xfrm>
          <a:prstGeom prst="rect">
            <a:avLst/>
          </a:prstGeom>
          <a:noFill/>
        </p:spPr>
        <p:txBody>
          <a:bodyPr wrap="square" rtlCol="0">
            <a:spAutoFit/>
          </a:bodyPr>
          <a:lstStyle/>
          <a:p>
            <a:pPr algn="ctr"/>
            <a:r>
              <a:rPr lang="en-US" sz="2400" b="1" dirty="0" smtClean="0"/>
              <a:t>PI1M COMMUNITY CONTENT ENHANCEMENT </a:t>
            </a:r>
            <a:endParaRPr lang="en-US" sz="2400" b="1" dirty="0"/>
          </a:p>
          <a:p>
            <a:pPr algn="ctr"/>
            <a:r>
              <a:rPr lang="en-US" sz="2400" b="1" dirty="0"/>
              <a:t>B</a:t>
            </a:r>
            <a:r>
              <a:rPr lang="en-US" sz="2400" b="1" dirty="0" smtClean="0"/>
              <a:t>Y ACCOUNTING SOLUTIONS</a:t>
            </a:r>
          </a:p>
        </p:txBody>
      </p:sp>
      <p:grpSp>
        <p:nvGrpSpPr>
          <p:cNvPr id="2" name="Group 1"/>
          <p:cNvGrpSpPr/>
          <p:nvPr/>
        </p:nvGrpSpPr>
        <p:grpSpPr>
          <a:xfrm>
            <a:off x="1315367" y="5559622"/>
            <a:ext cx="6616297" cy="958791"/>
            <a:chOff x="1315367" y="5559622"/>
            <a:chExt cx="6616297" cy="958791"/>
          </a:xfrm>
        </p:grpSpPr>
        <p:sp>
          <p:nvSpPr>
            <p:cNvPr id="4098" name="TextBox 7"/>
            <p:cNvSpPr txBox="1">
              <a:spLocks noChangeArrowheads="1"/>
            </p:cNvSpPr>
            <p:nvPr/>
          </p:nvSpPr>
          <p:spPr bwMode="auto">
            <a:xfrm>
              <a:off x="5823045" y="5559622"/>
              <a:ext cx="1135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447800" y="5559623"/>
              <a:ext cx="1168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936767"/>
              <a:ext cx="1010416" cy="4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98608"/>
              <a:ext cx="609600" cy="4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367" y="5936767"/>
              <a:ext cx="1219200" cy="58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130" y="6020872"/>
              <a:ext cx="1215534" cy="30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pPr>
              <a:defRPr/>
            </a:pPr>
            <a:fld id="{6410CA0A-851B-4D87-BB53-0797E0BB2155}" type="slidenum">
              <a:rPr lang="en-US" smtClean="0"/>
              <a:pPr>
                <a:defRPr/>
              </a:pPr>
              <a:t>1</a:t>
            </a:fld>
            <a:endParaRPr lang="en-US" dirty="0"/>
          </a:p>
        </p:txBody>
      </p:sp>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Critical success factor</a:t>
            </a:r>
            <a:endParaRPr lang="en-MY" sz="2000" dirty="0">
              <a:solidFill>
                <a:schemeClr val="tx1"/>
              </a:solidFill>
              <a:latin typeface="Arial Black"/>
            </a:endParaRPr>
          </a:p>
        </p:txBody>
      </p:sp>
      <p:sp>
        <p:nvSpPr>
          <p:cNvPr id="24" name="Rounded Rectangle 23"/>
          <p:cNvSpPr/>
          <p:nvPr/>
        </p:nvSpPr>
        <p:spPr>
          <a:xfrm>
            <a:off x="4205720" y="1371600"/>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t>Support from KKMM</a:t>
            </a:r>
            <a:endParaRPr lang="en-US" sz="1600" b="1" cap="small" dirty="0"/>
          </a:p>
        </p:txBody>
      </p:sp>
      <p:sp>
        <p:nvSpPr>
          <p:cNvPr id="25" name="Oval 24"/>
          <p:cNvSpPr/>
          <p:nvPr/>
        </p:nvSpPr>
        <p:spPr>
          <a:xfrm>
            <a:off x="4277796" y="1487634"/>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1</a:t>
            </a:r>
          </a:p>
        </p:txBody>
      </p:sp>
      <p:sp>
        <p:nvSpPr>
          <p:cNvPr id="27" name="Freeform 5"/>
          <p:cNvSpPr>
            <a:spLocks/>
          </p:cNvSpPr>
          <p:nvPr/>
        </p:nvSpPr>
        <p:spPr bwMode="auto">
          <a:xfrm>
            <a:off x="2977120" y="1942416"/>
            <a:ext cx="1032409" cy="2083843"/>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492930" y="3772448"/>
            <a:ext cx="2256484" cy="898629"/>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1051" y="2661167"/>
            <a:ext cx="1341649" cy="1974087"/>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581135"/>
            <a:ext cx="1777323" cy="1608995"/>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545275" y="1378391"/>
            <a:ext cx="2027775" cy="1294971"/>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308977"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813189"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052895" y="4047285"/>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43182"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256958"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val="0"/>
              </a:ext>
            </a:extLst>
          </a:blip>
          <a:srcRect/>
          <a:stretch>
            <a:fillRect/>
          </a:stretch>
        </p:blipFill>
        <p:spPr bwMode="auto">
          <a:xfrm>
            <a:off x="586042" y="4598007"/>
            <a:ext cx="3305211" cy="4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9"/>
          <p:cNvSpPr txBox="1">
            <a:spLocks noChangeArrowheads="1"/>
          </p:cNvSpPr>
          <p:nvPr/>
        </p:nvSpPr>
        <p:spPr bwMode="auto">
          <a:xfrm>
            <a:off x="1074838" y="4598007"/>
            <a:ext cx="2324809"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205720" y="2071524"/>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t>Support from </a:t>
            </a:r>
            <a:r>
              <a:rPr lang="en-US" sz="1600" b="1" cap="small" dirty="0" smtClean="0"/>
              <a:t>SKMM</a:t>
            </a:r>
            <a:endParaRPr lang="en-US" sz="1600" b="1" cap="small" dirty="0"/>
          </a:p>
        </p:txBody>
      </p:sp>
      <p:sp>
        <p:nvSpPr>
          <p:cNvPr id="41" name="Oval 40"/>
          <p:cNvSpPr/>
          <p:nvPr/>
        </p:nvSpPr>
        <p:spPr>
          <a:xfrm>
            <a:off x="4277796" y="2187558"/>
            <a:ext cx="281466" cy="266396"/>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2</a:t>
            </a:r>
            <a:endParaRPr lang="en-US" sz="1600" b="1" dirty="0">
              <a:latin typeface="Arial Black" panose="020B0A04020102020204" pitchFamily="34" charset="0"/>
            </a:endParaRPr>
          </a:p>
        </p:txBody>
      </p:sp>
      <p:sp>
        <p:nvSpPr>
          <p:cNvPr id="43" name="Rounded Rectangle 42"/>
          <p:cNvSpPr/>
          <p:nvPr/>
        </p:nvSpPr>
        <p:spPr>
          <a:xfrm>
            <a:off x="4205720" y="2771448"/>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a:t>
            </a:r>
          </a:p>
          <a:p>
            <a:r>
              <a:rPr lang="en-US" sz="1600" b="1" cap="small" dirty="0">
                <a:effectLst>
                  <a:outerShdw blurRad="38100" dist="38100" dir="2700000" algn="tl">
                    <a:srgbClr val="000000">
                      <a:alpha val="43137"/>
                    </a:srgbClr>
                  </a:outerShdw>
                </a:effectLst>
              </a:rPr>
              <a:t>(service provider) </a:t>
            </a:r>
          </a:p>
        </p:txBody>
      </p:sp>
      <p:sp>
        <p:nvSpPr>
          <p:cNvPr id="44" name="Oval 43"/>
          <p:cNvSpPr/>
          <p:nvPr/>
        </p:nvSpPr>
        <p:spPr>
          <a:xfrm>
            <a:off x="4277796" y="2887482"/>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3</a:t>
            </a:r>
            <a:endParaRPr lang="en-US" sz="1600" b="1" dirty="0">
              <a:latin typeface="Arial Black" panose="020B0A04020102020204" pitchFamily="34" charset="0"/>
            </a:endParaRPr>
          </a:p>
        </p:txBody>
      </p:sp>
      <p:sp>
        <p:nvSpPr>
          <p:cNvPr id="46" name="Rounded Rectangle 45"/>
          <p:cNvSpPr/>
          <p:nvPr/>
        </p:nvSpPr>
        <p:spPr>
          <a:xfrm>
            <a:off x="4205720" y="3471371"/>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telco’s technology partner</a:t>
            </a:r>
          </a:p>
        </p:txBody>
      </p:sp>
      <p:sp>
        <p:nvSpPr>
          <p:cNvPr id="47" name="Oval 46"/>
          <p:cNvSpPr/>
          <p:nvPr/>
        </p:nvSpPr>
        <p:spPr>
          <a:xfrm>
            <a:off x="4277796" y="3587405"/>
            <a:ext cx="281466" cy="266396"/>
          </a:xfrm>
          <a:prstGeom prst="ellipse">
            <a:avLst/>
          </a:prstGeom>
          <a:solidFill>
            <a:srgbClr val="0070C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4</a:t>
            </a:r>
            <a:endParaRPr lang="en-US" sz="1600" b="1" dirty="0">
              <a:latin typeface="Arial Black" panose="020B0A04020102020204" pitchFamily="34" charset="0"/>
            </a:endParaRPr>
          </a:p>
        </p:txBody>
      </p:sp>
      <p:sp>
        <p:nvSpPr>
          <p:cNvPr id="49" name="Rounded Rectangle 48"/>
          <p:cNvSpPr/>
          <p:nvPr/>
        </p:nvSpPr>
        <p:spPr>
          <a:xfrm>
            <a:off x="4205720" y="4171295"/>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SITS – </a:t>
            </a:r>
            <a:r>
              <a:rPr lang="en-US" sz="1600" b="1" cap="small" dirty="0">
                <a:effectLst>
                  <a:outerShdw blurRad="38100" dist="38100" dir="2700000" algn="tl">
                    <a:srgbClr val="000000">
                      <a:alpha val="43137"/>
                    </a:srgbClr>
                  </a:outerShdw>
                </a:effectLst>
              </a:rPr>
              <a:t> </a:t>
            </a:r>
            <a:r>
              <a:rPr lang="en-US" sz="1600" b="1" cap="small" dirty="0" smtClean="0">
                <a:effectLst>
                  <a:outerShdw blurRad="38100" dist="38100" dir="2700000" algn="tl">
                    <a:srgbClr val="000000">
                      <a:alpha val="43137"/>
                    </a:srgbClr>
                  </a:outerShdw>
                </a:effectLst>
              </a:rPr>
              <a:t>Content Provider Contractor</a:t>
            </a:r>
            <a:endParaRPr lang="en-US" sz="1600" b="1" cap="small" dirty="0">
              <a:effectLst>
                <a:outerShdw blurRad="38100" dist="38100" dir="2700000" algn="tl">
                  <a:srgbClr val="000000">
                    <a:alpha val="43137"/>
                  </a:srgbClr>
                </a:outerShdw>
              </a:effectLst>
            </a:endParaRPr>
          </a:p>
        </p:txBody>
      </p:sp>
      <p:sp>
        <p:nvSpPr>
          <p:cNvPr id="50" name="Oval 49"/>
          <p:cNvSpPr/>
          <p:nvPr/>
        </p:nvSpPr>
        <p:spPr>
          <a:xfrm>
            <a:off x="4277796" y="4287329"/>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5</a:t>
            </a:r>
            <a:endParaRPr lang="en-US" sz="1600" b="1" dirty="0">
              <a:latin typeface="Arial Black" panose="020B0A04020102020204" pitchFamily="34" charset="0"/>
            </a:endParaRPr>
          </a:p>
        </p:txBody>
      </p:sp>
      <p:sp>
        <p:nvSpPr>
          <p:cNvPr id="3" name="Rectangle 2"/>
          <p:cNvSpPr/>
          <p:nvPr/>
        </p:nvSpPr>
        <p:spPr>
          <a:xfrm>
            <a:off x="297618" y="5112603"/>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10</a:t>
            </a:fld>
            <a:endParaRPr lang="en-US" dirty="0"/>
          </a:p>
        </p:txBody>
      </p:sp>
    </p:spTree>
    <p:extLst>
      <p:ext uri="{BB962C8B-B14F-4D97-AF65-F5344CB8AC3E}">
        <p14:creationId xmlns:p14="http://schemas.microsoft.com/office/powerpoint/2010/main" val="9025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209800"/>
            <a:ext cx="5181599" cy="584775"/>
          </a:xfrm>
          <a:prstGeom prst="rect">
            <a:avLst/>
          </a:prstGeom>
          <a:noFill/>
        </p:spPr>
        <p:txBody>
          <a:bodyPr wrap="square" rtlCol="0">
            <a:spAutoFit/>
          </a:bodyPr>
          <a:lstStyle/>
          <a:p>
            <a:pPr algn="ctr"/>
            <a:r>
              <a:rPr lang="en-US" sz="3200" b="1" dirty="0" smtClean="0"/>
              <a:t>SPS TRAINING  MODULE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11</a:t>
            </a:fld>
            <a:endParaRPr lang="en-US" dirty="0"/>
          </a:p>
        </p:txBody>
      </p:sp>
    </p:spTree>
    <p:extLst>
      <p:ext uri="{BB962C8B-B14F-4D97-AF65-F5344CB8AC3E}">
        <p14:creationId xmlns:p14="http://schemas.microsoft.com/office/powerpoint/2010/main" val="220112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What is </a:t>
            </a:r>
            <a:r>
              <a:rPr lang="en-US" sz="2000" dirty="0" err="1" smtClean="0">
                <a:solidFill>
                  <a:schemeClr val="tx1"/>
                </a:solidFill>
                <a:latin typeface="Arial Black"/>
              </a:rPr>
              <a:t>sps</a:t>
            </a:r>
            <a:r>
              <a:rPr lang="en-US" sz="2000" dirty="0" smtClean="0">
                <a:solidFill>
                  <a:schemeClr val="tx1"/>
                </a:solidFill>
                <a:latin typeface="Arial Black"/>
              </a:rPr>
              <a:t>?</a:t>
            </a:r>
            <a:endParaRPr lang="en-MY" sz="20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12</a:t>
            </a:fld>
            <a:endParaRPr lang="en-US" dirty="0"/>
          </a:p>
        </p:txBody>
      </p:sp>
    </p:spTree>
    <p:extLst>
      <p:ext uri="{BB962C8B-B14F-4D97-AF65-F5344CB8AC3E}">
        <p14:creationId xmlns:p14="http://schemas.microsoft.com/office/powerpoint/2010/main" val="230448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Arrow 72"/>
          <p:cNvSpPr/>
          <p:nvPr/>
        </p:nvSpPr>
        <p:spPr>
          <a:xfrm rot="10800000">
            <a:off x="4414098" y="5503991"/>
            <a:ext cx="714209" cy="4396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22" name="Right Arrow 21"/>
          <p:cNvSpPr/>
          <p:nvPr/>
        </p:nvSpPr>
        <p:spPr>
          <a:xfrm>
            <a:off x="4419599" y="1359618"/>
            <a:ext cx="714209" cy="3839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8" name="Bent-Up Arrow 67"/>
          <p:cNvSpPr/>
          <p:nvPr/>
        </p:nvSpPr>
        <p:spPr>
          <a:xfrm rot="10800000" flipH="1">
            <a:off x="6934200" y="1421588"/>
            <a:ext cx="1284843" cy="808754"/>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7" name="Bent-Up Arrow 66"/>
          <p:cNvSpPr/>
          <p:nvPr/>
        </p:nvSpPr>
        <p:spPr>
          <a:xfrm flipH="1">
            <a:off x="1199936" y="4971520"/>
            <a:ext cx="1367190" cy="94776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6" name="Bent-Up Arrow 65"/>
          <p:cNvSpPr/>
          <p:nvPr/>
        </p:nvSpPr>
        <p:spPr>
          <a:xfrm rot="16200000" flipH="1">
            <a:off x="7024938" y="4880782"/>
            <a:ext cx="961525" cy="1143001"/>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5" name="Bent-Up Arrow 64"/>
          <p:cNvSpPr/>
          <p:nvPr/>
        </p:nvSpPr>
        <p:spPr>
          <a:xfrm rot="5400000" flipH="1">
            <a:off x="1493921" y="1217108"/>
            <a:ext cx="974558" cy="1219200"/>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14" name="Rounded Rectangle 13"/>
          <p:cNvSpPr/>
          <p:nvPr/>
        </p:nvSpPr>
        <p:spPr>
          <a:xfrm>
            <a:off x="2667000" y="990600"/>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135" y="1143000"/>
            <a:ext cx="502959"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396" y="1143000"/>
            <a:ext cx="849266"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5922" r="5322"/>
          <a:stretch/>
        </p:blipFill>
        <p:spPr bwMode="auto">
          <a:xfrm>
            <a:off x="2944396" y="1421588"/>
            <a:ext cx="1389698" cy="64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 name="Rectangle 11"/>
          <p:cNvSpPr>
            <a:spLocks noChangeArrowheads="1"/>
          </p:cNvSpPr>
          <p:nvPr/>
        </p:nvSpPr>
        <p:spPr bwMode="auto">
          <a:xfrm>
            <a:off x="2944396" y="2061315"/>
            <a:ext cx="1389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grpSp>
        <p:nvGrpSpPr>
          <p:cNvPr id="11" name="Group 10"/>
          <p:cNvGrpSpPr/>
          <p:nvPr/>
        </p:nvGrpSpPr>
        <p:grpSpPr>
          <a:xfrm>
            <a:off x="457199" y="2263946"/>
            <a:ext cx="2133600" cy="2689423"/>
            <a:chOff x="-2971800" y="2644577"/>
            <a:chExt cx="2133600" cy="2689423"/>
          </a:xfrm>
        </p:grpSpPr>
        <p:sp>
          <p:nvSpPr>
            <p:cNvPr id="7" name="Rounded Rectangle 6"/>
            <p:cNvSpPr/>
            <p:nvPr/>
          </p:nvSpPr>
          <p:spPr>
            <a:xfrm>
              <a:off x="-2971800" y="2644577"/>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24830"/>
              <a:ext cx="570626" cy="39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0874"/>
              <a:ext cx="685800" cy="4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640" y="4141116"/>
              <a:ext cx="497840" cy="44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4593" y="4587014"/>
              <a:ext cx="605953" cy="5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584" y="3719920"/>
              <a:ext cx="695395" cy="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04747" y="2952456"/>
              <a:ext cx="1266547" cy="338554"/>
            </a:xfrm>
            <a:prstGeom prst="rect">
              <a:avLst/>
            </a:prstGeom>
          </p:spPr>
          <p:txBody>
            <a:bodyPr wrap="square">
              <a:spAutoFit/>
            </a:bodyPr>
            <a:lstStyle/>
            <a:p>
              <a:pPr lvl="0"/>
              <a:r>
                <a:rPr lang="en-US" altLang="en-US" sz="800" b="1" dirty="0"/>
                <a:t>500,000</a:t>
              </a:r>
              <a:r>
                <a:rPr lang="en-US" altLang="en-US" sz="800" dirty="0"/>
                <a:t>  TEKUN Nasional Micro Entrepreneurs</a:t>
              </a:r>
              <a:endParaRPr lang="en-MY" sz="800" dirty="0"/>
            </a:p>
          </p:txBody>
        </p:sp>
        <p:sp>
          <p:nvSpPr>
            <p:cNvPr id="3" name="Rectangle 2"/>
            <p:cNvSpPr/>
            <p:nvPr/>
          </p:nvSpPr>
          <p:spPr>
            <a:xfrm>
              <a:off x="-2081074" y="3356851"/>
              <a:ext cx="1219200" cy="338554"/>
            </a:xfrm>
            <a:prstGeom prst="rect">
              <a:avLst/>
            </a:prstGeom>
          </p:spPr>
          <p:txBody>
            <a:bodyPr wrap="square">
              <a:spAutoFit/>
            </a:bodyPr>
            <a:lstStyle/>
            <a:p>
              <a:pPr lvl="0"/>
              <a:r>
                <a:rPr lang="en-US" altLang="en-US" sz="800" b="1" dirty="0"/>
                <a:t>300,000</a:t>
              </a:r>
              <a:r>
                <a:rPr lang="en-US" altLang="en-US" sz="800" dirty="0"/>
                <a:t>  AIM Micro Entrepreneurs</a:t>
              </a:r>
              <a:endParaRPr lang="en-MY" sz="800" dirty="0"/>
            </a:p>
          </p:txBody>
        </p:sp>
        <p:sp>
          <p:nvSpPr>
            <p:cNvPr id="4" name="Rectangle 3"/>
            <p:cNvSpPr/>
            <p:nvPr/>
          </p:nvSpPr>
          <p:spPr>
            <a:xfrm>
              <a:off x="-2081073" y="3821112"/>
              <a:ext cx="1219200" cy="338554"/>
            </a:xfrm>
            <a:prstGeom prst="rect">
              <a:avLst/>
            </a:prstGeom>
          </p:spPr>
          <p:txBody>
            <a:bodyPr wrap="square">
              <a:spAutoFit/>
            </a:bodyPr>
            <a:lstStyle/>
            <a:p>
              <a:pPr lvl="0"/>
              <a:r>
                <a:rPr lang="en-US" altLang="en-US" sz="800" b="1" dirty="0"/>
                <a:t>15,000</a:t>
              </a:r>
              <a:r>
                <a:rPr lang="en-US" altLang="en-US" sz="800" dirty="0"/>
                <a:t>  Co-operatives </a:t>
              </a:r>
              <a:r>
                <a:rPr lang="en-US" altLang="en-US" sz="800" dirty="0" err="1"/>
                <a:t>i.e</a:t>
              </a:r>
              <a:r>
                <a:rPr lang="en-US" altLang="en-US" sz="800" dirty="0"/>
                <a:t> Micro Co-Operatives</a:t>
              </a:r>
              <a:endParaRPr lang="en-MY" sz="800" dirty="0"/>
            </a:p>
          </p:txBody>
        </p:sp>
        <p:sp>
          <p:nvSpPr>
            <p:cNvPr id="5" name="Rectangle 4"/>
            <p:cNvSpPr/>
            <p:nvPr/>
          </p:nvSpPr>
          <p:spPr>
            <a:xfrm>
              <a:off x="-2057400" y="4254762"/>
              <a:ext cx="1050288" cy="215444"/>
            </a:xfrm>
            <a:prstGeom prst="rect">
              <a:avLst/>
            </a:prstGeom>
          </p:spPr>
          <p:txBody>
            <a:bodyPr wrap="none">
              <a:spAutoFit/>
            </a:bodyPr>
            <a:lstStyle/>
            <a:p>
              <a:pPr lvl="0"/>
              <a:r>
                <a:rPr lang="en-US" altLang="en-US" sz="800" b="1" dirty="0"/>
                <a:t>500</a:t>
              </a:r>
              <a:r>
                <a:rPr lang="en-US" altLang="en-US" sz="800" dirty="0"/>
                <a:t>  PKK Nationwide</a:t>
              </a:r>
              <a:endParaRPr lang="en-MY" sz="800" dirty="0"/>
            </a:p>
          </p:txBody>
        </p:sp>
        <p:sp>
          <p:nvSpPr>
            <p:cNvPr id="6" name="Rectangle 5"/>
            <p:cNvSpPr/>
            <p:nvPr/>
          </p:nvSpPr>
          <p:spPr>
            <a:xfrm>
              <a:off x="-2057399" y="4669909"/>
              <a:ext cx="1195526" cy="338554"/>
            </a:xfrm>
            <a:prstGeom prst="rect">
              <a:avLst/>
            </a:prstGeom>
          </p:spPr>
          <p:txBody>
            <a:bodyPr wrap="square">
              <a:spAutoFit/>
            </a:bodyPr>
            <a:lstStyle/>
            <a:p>
              <a:pPr lvl="0"/>
              <a:r>
                <a:rPr lang="en-US" altLang="en-US" sz="800" b="1" dirty="0"/>
                <a:t>400</a:t>
              </a:r>
              <a:r>
                <a:rPr lang="en-US" altLang="en-US" sz="800" dirty="0"/>
                <a:t>  Fishermen’s Association Nationwide</a:t>
              </a:r>
              <a:endParaRPr lang="en-MY" altLang="en-US" sz="800" dirty="0"/>
            </a:p>
          </p:txBody>
        </p:sp>
      </p:grpSp>
      <p:grpSp>
        <p:nvGrpSpPr>
          <p:cNvPr id="10" name="Group 9"/>
          <p:cNvGrpSpPr/>
          <p:nvPr/>
        </p:nvGrpSpPr>
        <p:grpSpPr>
          <a:xfrm>
            <a:off x="6856363" y="2280434"/>
            <a:ext cx="2133600" cy="2689423"/>
            <a:chOff x="9525000" y="2585806"/>
            <a:chExt cx="2133600" cy="2689423"/>
          </a:xfrm>
        </p:grpSpPr>
        <p:sp>
          <p:nvSpPr>
            <p:cNvPr id="45" name="Rounded Rectangle 44"/>
            <p:cNvSpPr/>
            <p:nvPr/>
          </p:nvSpPr>
          <p:spPr>
            <a:xfrm>
              <a:off x="9525000" y="2585806"/>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85" name="Rectangle 84"/>
            <p:cNvSpPr/>
            <p:nvPr/>
          </p:nvSpPr>
          <p:spPr bwMode="auto">
            <a:xfrm>
              <a:off x="9749632" y="2667572"/>
              <a:ext cx="1684337" cy="762000"/>
            </a:xfrm>
            <a:prstGeom prst="rect">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9749632" y="3277172"/>
              <a:ext cx="1684337" cy="631825"/>
            </a:xfrm>
            <a:prstGeom prst="rect">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9749632" y="3886772"/>
              <a:ext cx="1684337" cy="796408"/>
            </a:xfrm>
            <a:prstGeom prst="rect">
              <a:avLst/>
            </a:prstGeom>
            <a:blipFill rotWithShape="0">
              <a:blip r:embed="rId1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9749632" y="4572572"/>
              <a:ext cx="1684337" cy="609600"/>
            </a:xfrm>
            <a:prstGeom prst="rect">
              <a:avLst/>
            </a:prstGeom>
            <a:blipFill rotWithShape="0">
              <a:blip r:embed="rId1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16" name="Group 15"/>
          <p:cNvGrpSpPr/>
          <p:nvPr/>
        </p:nvGrpSpPr>
        <p:grpSpPr>
          <a:xfrm>
            <a:off x="5105400" y="990600"/>
            <a:ext cx="1752600" cy="1401860"/>
            <a:chOff x="5029200" y="1088854"/>
            <a:chExt cx="1752600" cy="1401860"/>
          </a:xfrm>
        </p:grpSpPr>
        <p:sp>
          <p:nvSpPr>
            <p:cNvPr id="53" name="Rounded Rectangle 52"/>
            <p:cNvSpPr/>
            <p:nvPr/>
          </p:nvSpPr>
          <p:spPr>
            <a:xfrm>
              <a:off x="5029200" y="1088854"/>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9528" y="1762750"/>
              <a:ext cx="1286633" cy="491948"/>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2512" y="1241254"/>
              <a:ext cx="985975" cy="392860"/>
            </a:xfrm>
            <a:prstGeom prst="rect">
              <a:avLst/>
            </a:prstGeom>
          </p:spPr>
        </p:pic>
      </p:grpSp>
      <p:grpSp>
        <p:nvGrpSpPr>
          <p:cNvPr id="34" name="Group 33"/>
          <p:cNvGrpSpPr/>
          <p:nvPr/>
        </p:nvGrpSpPr>
        <p:grpSpPr>
          <a:xfrm>
            <a:off x="3505200" y="2438400"/>
            <a:ext cx="2514600" cy="2320408"/>
            <a:chOff x="3505200" y="2556392"/>
            <a:chExt cx="2514600" cy="2320408"/>
          </a:xfrm>
        </p:grpSpPr>
        <p:sp>
          <p:nvSpPr>
            <p:cNvPr id="33" name="Oval 32"/>
            <p:cNvSpPr/>
            <p:nvPr/>
          </p:nvSpPr>
          <p:spPr>
            <a:xfrm>
              <a:off x="3505200" y="2556392"/>
              <a:ext cx="2514600" cy="232040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grpSp>
          <p:nvGrpSpPr>
            <p:cNvPr id="18" name="Group 17"/>
            <p:cNvGrpSpPr/>
            <p:nvPr/>
          </p:nvGrpSpPr>
          <p:grpSpPr>
            <a:xfrm>
              <a:off x="3810000" y="2757135"/>
              <a:ext cx="1885619" cy="1738665"/>
              <a:chOff x="3798399" y="2743200"/>
              <a:chExt cx="1885619" cy="1738665"/>
            </a:xfrm>
          </p:grpSpPr>
          <p:pic>
            <p:nvPicPr>
              <p:cNvPr id="1026" name="Picture 2" descr="GTP - Government Transformation Program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2614" y="2743200"/>
                <a:ext cx="1353979" cy="1089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8.199.85.104/ckeditor/upload/cards_image/nbos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8399" y="3764059"/>
                <a:ext cx="1885619" cy="7178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5105400" y="4835008"/>
            <a:ext cx="1752600" cy="1401860"/>
            <a:chOff x="-2362200" y="4726086"/>
            <a:chExt cx="1752600" cy="1401860"/>
          </a:xfrm>
        </p:grpSpPr>
        <p:sp>
          <p:nvSpPr>
            <p:cNvPr id="60" name="Rounded Rectangle 59"/>
            <p:cNvSpPr/>
            <p:nvPr/>
          </p:nvSpPr>
          <p:spPr>
            <a:xfrm>
              <a:off x="-23622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8" name="Rectangle 11"/>
            <p:cNvSpPr>
              <a:spLocks noChangeArrowheads="1"/>
            </p:cNvSpPr>
            <p:nvPr/>
          </p:nvSpPr>
          <p:spPr bwMode="auto">
            <a:xfrm>
              <a:off x="-2248136" y="5634192"/>
              <a:ext cx="1524472"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201" y="4726086"/>
              <a:ext cx="955197" cy="1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2667000" y="4803062"/>
            <a:ext cx="1752600" cy="1445338"/>
            <a:chOff x="-4724400" y="4726086"/>
            <a:chExt cx="1752600" cy="1445338"/>
          </a:xfrm>
        </p:grpSpPr>
        <p:sp>
          <p:nvSpPr>
            <p:cNvPr id="61" name="Rounded Rectangle 60"/>
            <p:cNvSpPr/>
            <p:nvPr/>
          </p:nvSpPr>
          <p:spPr>
            <a:xfrm>
              <a:off x="-47244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44"/>
            <p:cNvSpPr txBox="1">
              <a:spLocks noChangeArrowheads="1"/>
            </p:cNvSpPr>
            <p:nvPr/>
          </p:nvSpPr>
          <p:spPr bwMode="auto">
            <a:xfrm>
              <a:off x="-4574039" y="5525093"/>
              <a:ext cx="14518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Accounting Technician”</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31777" y="4752497"/>
              <a:ext cx="902777" cy="103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Slide Number Placeholder 7"/>
          <p:cNvSpPr>
            <a:spLocks noGrp="1"/>
          </p:cNvSpPr>
          <p:nvPr>
            <p:ph type="sldNum" sz="quarter" idx="12"/>
          </p:nvPr>
        </p:nvSpPr>
        <p:spPr/>
        <p:txBody>
          <a:bodyPr/>
          <a:lstStyle/>
          <a:p>
            <a:pPr>
              <a:defRPr/>
            </a:pPr>
            <a:fld id="{10900C66-51F3-40B7-ADF9-FB7B495E0E52}" type="slidenum">
              <a:rPr lang="en-US" smtClean="0"/>
              <a:pPr>
                <a:defRPr/>
              </a:pPr>
              <a:t>13</a:t>
            </a:fld>
            <a:endParaRPr lang="en-US" dirty="0"/>
          </a:p>
        </p:txBody>
      </p:sp>
    </p:spTree>
    <p:extLst>
      <p:ext uri="{BB962C8B-B14F-4D97-AF65-F5344CB8AC3E}">
        <p14:creationId xmlns:p14="http://schemas.microsoft.com/office/powerpoint/2010/main" val="414320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offerings</a:t>
            </a:r>
            <a:endParaRPr lang="en-MY" sz="2000" dirty="0">
              <a:solidFill>
                <a:schemeClr val="tx1"/>
              </a:solidFill>
              <a:latin typeface="Arial Black"/>
            </a:endParaRPr>
          </a:p>
        </p:txBody>
      </p:sp>
      <p:sp>
        <p:nvSpPr>
          <p:cNvPr id="25" name="Rectangle 37"/>
          <p:cNvSpPr>
            <a:spLocks noChangeArrowheads="1"/>
          </p:cNvSpPr>
          <p:nvPr/>
        </p:nvSpPr>
        <p:spPr bwMode="auto">
          <a:xfrm>
            <a:off x="4590" y="5229658"/>
            <a:ext cx="9135527" cy="8656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26" name="Rectangle 38"/>
          <p:cNvSpPr>
            <a:spLocks noChangeArrowheads="1"/>
          </p:cNvSpPr>
          <p:nvPr/>
        </p:nvSpPr>
        <p:spPr bwMode="auto">
          <a:xfrm>
            <a:off x="4590" y="5150310"/>
            <a:ext cx="9135527" cy="85017"/>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4" name="Freeform 75"/>
          <p:cNvSpPr>
            <a:spLocks/>
          </p:cNvSpPr>
          <p:nvPr/>
        </p:nvSpPr>
        <p:spPr bwMode="auto">
          <a:xfrm>
            <a:off x="2120253" y="2133600"/>
            <a:ext cx="5141207" cy="163852"/>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5" name="Rectangle 76"/>
          <p:cNvSpPr>
            <a:spLocks noChangeArrowheads="1"/>
          </p:cNvSpPr>
          <p:nvPr/>
        </p:nvSpPr>
        <p:spPr bwMode="auto">
          <a:xfrm>
            <a:off x="1990313" y="2179078"/>
            <a:ext cx="5271147" cy="661587"/>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ctr" anchorCtr="0" compatLnSpc="1">
            <a:prstTxWarp prst="textNoShape">
              <a:avLst/>
            </a:prstTxWarp>
          </a:bodyPr>
          <a:lstStyle/>
          <a:p>
            <a:pPr algn="ctr"/>
            <a:r>
              <a:rPr lang="en-US" altLang="en-US" sz="1400" b="1" dirty="0" smtClean="0">
                <a:solidFill>
                  <a:schemeClr val="bg1"/>
                </a:solidFill>
              </a:rPr>
              <a:t>30,000 </a:t>
            </a:r>
            <a:r>
              <a:rPr lang="en-US" altLang="en-US" sz="1400" b="1" dirty="0">
                <a:solidFill>
                  <a:schemeClr val="bg1"/>
                </a:solidFill>
              </a:rPr>
              <a:t>FREE</a:t>
            </a:r>
            <a:r>
              <a:rPr lang="en-US" altLang="en-US" sz="1400" b="1" dirty="0" smtClean="0">
                <a:solidFill>
                  <a:schemeClr val="bg1"/>
                </a:solidFill>
                <a:latin typeface="+mj-lt"/>
              </a:rPr>
              <a:t> Licenses for 5 Years</a:t>
            </a:r>
          </a:p>
          <a:p>
            <a:pPr algn="ctr"/>
            <a:r>
              <a:rPr lang="en-US" altLang="en-US" sz="1400" dirty="0" smtClean="0">
                <a:solidFill>
                  <a:schemeClr val="bg1"/>
                </a:solidFill>
                <a:latin typeface="+mj-lt"/>
              </a:rPr>
              <a:t>SPS, SPSLite CashBook &amp; Entrepreneurs Web @ 600 PI1M</a:t>
            </a:r>
            <a:endParaRPr lang="en-US" sz="1400" cap="all" dirty="0">
              <a:solidFill>
                <a:schemeClr val="bg1"/>
              </a:solidFill>
              <a:latin typeface="+mj-lt"/>
            </a:endParaRPr>
          </a:p>
        </p:txBody>
      </p:sp>
      <p:sp>
        <p:nvSpPr>
          <p:cNvPr id="46" name="Freeform 78"/>
          <p:cNvSpPr>
            <a:spLocks/>
          </p:cNvSpPr>
          <p:nvPr/>
        </p:nvSpPr>
        <p:spPr bwMode="auto">
          <a:xfrm>
            <a:off x="1362880" y="2805904"/>
            <a:ext cx="6485720" cy="176076"/>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solidFill>
            <a:srgbClr val="FF9900"/>
          </a:solidFill>
          <a:ln>
            <a:solidFill>
              <a:srgbClr val="FF9900"/>
            </a:solidFill>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7" name="Rectangle 79"/>
          <p:cNvSpPr>
            <a:spLocks noChangeArrowheads="1"/>
          </p:cNvSpPr>
          <p:nvPr/>
        </p:nvSpPr>
        <p:spPr bwMode="auto">
          <a:xfrm>
            <a:off x="1362879" y="2896794"/>
            <a:ext cx="6485721" cy="661587"/>
          </a:xfrm>
          <a:prstGeom prst="rect">
            <a:avLst/>
          </a:prstGeom>
          <a:solidFill>
            <a:srgbClr val="F36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sz="1400" b="1" dirty="0">
              <a:latin typeface="Calibri" panose="020F0502020204030204" pitchFamily="34" charset="0"/>
            </a:endParaRPr>
          </a:p>
        </p:txBody>
      </p:sp>
      <p:sp>
        <p:nvSpPr>
          <p:cNvPr id="48" name="Freeform 81"/>
          <p:cNvSpPr>
            <a:spLocks/>
          </p:cNvSpPr>
          <p:nvPr/>
        </p:nvSpPr>
        <p:spPr bwMode="auto">
          <a:xfrm>
            <a:off x="914400" y="3479031"/>
            <a:ext cx="7432147" cy="22259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9" name="Rectangle 82"/>
          <p:cNvSpPr>
            <a:spLocks noChangeArrowheads="1"/>
          </p:cNvSpPr>
          <p:nvPr/>
        </p:nvSpPr>
        <p:spPr bwMode="auto">
          <a:xfrm>
            <a:off x="927253" y="3641233"/>
            <a:ext cx="7432147" cy="661587"/>
          </a:xfrm>
          <a:prstGeom prst="rect">
            <a:avLst/>
          </a:pr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0" name="Freeform 84"/>
          <p:cNvSpPr>
            <a:spLocks/>
          </p:cNvSpPr>
          <p:nvPr/>
        </p:nvSpPr>
        <p:spPr bwMode="auto">
          <a:xfrm>
            <a:off x="374116" y="4258714"/>
            <a:ext cx="8453328" cy="241138"/>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1" name="Rectangle 85"/>
          <p:cNvSpPr>
            <a:spLocks noChangeArrowheads="1"/>
          </p:cNvSpPr>
          <p:nvPr/>
        </p:nvSpPr>
        <p:spPr bwMode="auto">
          <a:xfrm>
            <a:off x="374116" y="4397214"/>
            <a:ext cx="8453328" cy="650766"/>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2" name="Freeform 87"/>
          <p:cNvSpPr>
            <a:spLocks/>
          </p:cNvSpPr>
          <p:nvPr/>
        </p:nvSpPr>
        <p:spPr bwMode="auto">
          <a:xfrm>
            <a:off x="0" y="5004596"/>
            <a:ext cx="9144000" cy="239592"/>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3" name="Rectangle 88"/>
          <p:cNvSpPr>
            <a:spLocks noChangeArrowheads="1"/>
          </p:cNvSpPr>
          <p:nvPr/>
        </p:nvSpPr>
        <p:spPr bwMode="auto">
          <a:xfrm>
            <a:off x="0" y="5143095"/>
            <a:ext cx="9144000" cy="649221"/>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4" name="TextBox 53"/>
          <p:cNvSpPr txBox="1"/>
          <p:nvPr/>
        </p:nvSpPr>
        <p:spPr>
          <a:xfrm>
            <a:off x="1361362" y="2981980"/>
            <a:ext cx="6487238"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lvl="1" algn="ctr"/>
            <a:r>
              <a:rPr lang="en-US" altLang="en-US" sz="1400" b="1" dirty="0" smtClean="0">
                <a:solidFill>
                  <a:schemeClr val="tx1"/>
                </a:solidFill>
              </a:rPr>
              <a:t>1,600 FREE </a:t>
            </a:r>
            <a:r>
              <a:rPr lang="en-US" altLang="en-US" sz="1400" b="1" dirty="0">
                <a:solidFill>
                  <a:schemeClr val="tx1"/>
                </a:solidFill>
              </a:rPr>
              <a:t>Training </a:t>
            </a:r>
            <a:r>
              <a:rPr lang="en-US" altLang="en-US" sz="1400" b="1" dirty="0" smtClean="0">
                <a:solidFill>
                  <a:schemeClr val="tx1"/>
                </a:solidFill>
              </a:rPr>
              <a:t>Session with examination for 4 Years</a:t>
            </a: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5" name="TextBox 54"/>
          <p:cNvSpPr txBox="1"/>
          <p:nvPr/>
        </p:nvSpPr>
        <p:spPr>
          <a:xfrm>
            <a:off x="914400" y="3681113"/>
            <a:ext cx="7432147" cy="523220"/>
          </a:xfrm>
          <a:prstGeom prst="rect">
            <a:avLst/>
          </a:prstGeom>
          <a:solidFill>
            <a:srgbClr val="0070C0"/>
          </a:solidFill>
          <a:ln>
            <a:solidFill>
              <a:srgbClr val="0070C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r>
              <a:rPr lang="en-US" altLang="en-US" sz="1400" b="1" dirty="0" smtClean="0">
                <a:solidFill>
                  <a:schemeClr val="bg1"/>
                </a:solidFill>
              </a:rPr>
              <a:t>30,000 Accreditation &amp; Certifications</a:t>
            </a:r>
            <a:endParaRPr lang="en-US" altLang="en-US" sz="1400" b="1" dirty="0">
              <a:solidFill>
                <a:schemeClr val="bg1"/>
              </a:solidFill>
            </a:endParaRPr>
          </a:p>
          <a:p>
            <a:pPr algn="ctr"/>
            <a:r>
              <a:rPr lang="en-US" altLang="en-US" sz="1400" dirty="0">
                <a:solidFill>
                  <a:schemeClr val="bg1"/>
                </a:solidFill>
              </a:rPr>
              <a:t>SPS, SPSLite CashBook &amp; Entrepreneurs Web @ 600 PI1M</a:t>
            </a:r>
            <a:endParaRPr lang="en-US" sz="1400" cap="all" dirty="0">
              <a:solidFill>
                <a:schemeClr val="bg1"/>
              </a:solidFill>
            </a:endParaRPr>
          </a:p>
        </p:txBody>
      </p:sp>
      <p:sp>
        <p:nvSpPr>
          <p:cNvPr id="56" name="TextBox 55"/>
          <p:cNvSpPr txBox="1"/>
          <p:nvPr/>
        </p:nvSpPr>
        <p:spPr>
          <a:xfrm>
            <a:off x="374116" y="4551580"/>
            <a:ext cx="8453328" cy="307777"/>
          </a:xfrm>
          <a:prstGeom prst="rect">
            <a:avLst/>
          </a:prstGeom>
          <a:noFill/>
        </p:spPr>
        <p:txBody>
          <a:bodyPr wrap="square" rtlCol="0">
            <a:spAutoFit/>
          </a:bodyPr>
          <a:lstStyle/>
          <a:p>
            <a:pPr lvl="1" algn="ctr"/>
            <a:r>
              <a:rPr lang="en-US" altLang="en-US" sz="1400" b="1" dirty="0" smtClean="0">
                <a:latin typeface="+mj-lt"/>
              </a:rPr>
              <a:t>Learning &amp; Job Matching Platform  for participants to engage with potential employers </a:t>
            </a:r>
            <a:endParaRPr lang="en-US" altLang="en-US" sz="1400" b="1" dirty="0">
              <a:latin typeface="+mj-lt"/>
            </a:endParaRPr>
          </a:p>
        </p:txBody>
      </p:sp>
      <p:sp>
        <p:nvSpPr>
          <p:cNvPr id="57" name="Rectangle 56"/>
          <p:cNvSpPr/>
          <p:nvPr/>
        </p:nvSpPr>
        <p:spPr>
          <a:xfrm>
            <a:off x="3859" y="5174337"/>
            <a:ext cx="9140141" cy="52322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altLang="en-US" sz="1400" b="1" dirty="0">
                <a:solidFill>
                  <a:schemeClr val="bg1"/>
                </a:solidFill>
                <a:latin typeface="+mj-lt"/>
              </a:rPr>
              <a:t>Free </a:t>
            </a:r>
            <a:r>
              <a:rPr lang="en-US" altLang="en-US" sz="1400" b="1" dirty="0" smtClean="0">
                <a:solidFill>
                  <a:schemeClr val="bg1"/>
                </a:solidFill>
                <a:latin typeface="+mj-lt"/>
              </a:rPr>
              <a:t> PI1M Entrepreneurs </a:t>
            </a:r>
            <a:r>
              <a:rPr lang="en-US" altLang="en-US" sz="1400" b="1" dirty="0">
                <a:solidFill>
                  <a:schemeClr val="bg1"/>
                </a:solidFill>
                <a:latin typeface="+mj-lt"/>
              </a:rPr>
              <a:t>Event Awards with Media Coverage in Major Malay Newspaper for 1 </a:t>
            </a:r>
            <a:r>
              <a:rPr lang="en-US" altLang="en-US" sz="1400" b="1" dirty="0" smtClean="0">
                <a:solidFill>
                  <a:schemeClr val="bg1"/>
                </a:solidFill>
                <a:latin typeface="+mj-lt"/>
              </a:rPr>
              <a:t>Years</a:t>
            </a:r>
          </a:p>
          <a:p>
            <a:pPr lvl="1" algn="ctr"/>
            <a:r>
              <a:rPr lang="en-US" altLang="en-US" sz="1400" b="1" dirty="0" smtClean="0">
                <a:solidFill>
                  <a:schemeClr val="bg1"/>
                </a:solidFill>
                <a:latin typeface="+mj-lt"/>
              </a:rPr>
              <a:t>(Schedule and Timetable – TBD)</a:t>
            </a:r>
            <a:endParaRPr lang="en-US" altLang="en-US" sz="1400" b="1" dirty="0">
              <a:solidFill>
                <a:schemeClr val="bg1"/>
              </a:solidFill>
              <a:latin typeface="+mj-lt"/>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710" y="1447800"/>
            <a:ext cx="1290623" cy="5142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531" y="1447800"/>
            <a:ext cx="1451669" cy="555050"/>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14</a:t>
            </a:fld>
            <a:endParaRPr lang="en-US" dirty="0"/>
          </a:p>
        </p:txBody>
      </p:sp>
    </p:spTree>
    <p:extLst>
      <p:ext uri="{BB962C8B-B14F-4D97-AF65-F5344CB8AC3E}">
        <p14:creationId xmlns:p14="http://schemas.microsoft.com/office/powerpoint/2010/main" val="298863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953000" cy="497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grpSp>
        <p:nvGrpSpPr>
          <p:cNvPr id="6" name="Group 5"/>
          <p:cNvGrpSpPr/>
          <p:nvPr/>
        </p:nvGrpSpPr>
        <p:grpSpPr>
          <a:xfrm>
            <a:off x="468524" y="1447800"/>
            <a:ext cx="6335049" cy="4191000"/>
            <a:chOff x="468524" y="1447800"/>
            <a:chExt cx="6335049" cy="419100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a:t>
              </a:r>
            </a:p>
            <a:p>
              <a:pPr eaLnBrk="1" hangingPunct="1">
                <a:spcBef>
                  <a:spcPct val="0"/>
                </a:spcBef>
                <a:buFontTx/>
                <a:buNone/>
              </a:pPr>
              <a:r>
                <a:rPr lang="en-US" altLang="en-US" sz="1600" b="1" dirty="0" smtClean="0"/>
                <a:t>Others </a:t>
              </a:r>
              <a:endParaRPr lang="en-MY" altLang="en-US" sz="1600" b="1" dirty="0"/>
            </a:p>
          </p:txBody>
        </p:sp>
        <p:pic>
          <p:nvPicPr>
            <p:cNvPr id="1229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
          <p:nvSpPr>
            <p:cNvPr id="3" name="TextBox 2"/>
            <p:cNvSpPr txBox="1"/>
            <p:nvPr/>
          </p:nvSpPr>
          <p:spPr>
            <a:xfrm>
              <a:off x="4572000" y="1828800"/>
              <a:ext cx="2231573" cy="1508105"/>
            </a:xfrm>
            <a:prstGeom prst="rect">
              <a:avLst/>
            </a:prstGeom>
            <a:noFill/>
          </p:spPr>
          <p:txBody>
            <a:bodyPr wrap="none" rtlCol="0">
              <a:spAutoFit/>
            </a:bodyPr>
            <a:lstStyle/>
            <a:p>
              <a:pPr algn="ctr"/>
              <a:r>
                <a:rPr lang="en-US" sz="2000" b="1" dirty="0" smtClean="0">
                  <a:solidFill>
                    <a:srgbClr val="FF0000"/>
                  </a:solidFill>
                </a:rPr>
                <a:t>PRE-REQUISITE</a:t>
              </a:r>
            </a:p>
            <a:p>
              <a:pPr algn="ctr"/>
              <a:r>
                <a:rPr lang="en-US" b="1" dirty="0" smtClean="0"/>
                <a:t>PC Literate</a:t>
              </a:r>
            </a:p>
            <a:p>
              <a:pPr algn="ctr"/>
              <a:r>
                <a:rPr lang="en-US" b="1" dirty="0" smtClean="0"/>
                <a:t>SRP/ PMR Holder</a:t>
              </a:r>
            </a:p>
            <a:p>
              <a:pPr algn="ctr"/>
              <a:r>
                <a:rPr lang="en-US" b="1" dirty="0" smtClean="0"/>
                <a:t>Minimum 10-20 </a:t>
              </a:r>
              <a:r>
                <a:rPr lang="en-US" b="1" dirty="0" err="1" smtClean="0"/>
                <a:t>Pax</a:t>
              </a:r>
              <a:endParaRPr lang="en-US" b="1" dirty="0" smtClean="0"/>
            </a:p>
            <a:p>
              <a:pPr algn="ctr"/>
              <a:r>
                <a:rPr lang="en-US" b="1" dirty="0" smtClean="0"/>
                <a:t>Registered with PI1M</a:t>
              </a:r>
              <a:endParaRPr lang="en-MY" b="1" dirty="0"/>
            </a:p>
          </p:txBody>
        </p:sp>
      </p:gr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15</a:t>
            </a:fld>
            <a:endParaRPr lang="en-US" dirty="0"/>
          </a:p>
        </p:txBody>
      </p:sp>
    </p:spTree>
    <p:extLst>
      <p:ext uri="{BB962C8B-B14F-4D97-AF65-F5344CB8AC3E}">
        <p14:creationId xmlns:p14="http://schemas.microsoft.com/office/powerpoint/2010/main" val="242921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training &amp; Certification</a:t>
            </a:r>
            <a:endParaRPr lang="en-MY" sz="2000" dirty="0">
              <a:solidFill>
                <a:schemeClr val="tx1"/>
              </a:solidFill>
              <a:latin typeface="Arial Black"/>
            </a:endParaRPr>
          </a:p>
        </p:txBody>
      </p:sp>
      <p:grpSp>
        <p:nvGrpSpPr>
          <p:cNvPr id="3" name="Group 2"/>
          <p:cNvGrpSpPr/>
          <p:nvPr/>
        </p:nvGrpSpPr>
        <p:grpSpPr>
          <a:xfrm>
            <a:off x="6019800" y="3295551"/>
            <a:ext cx="2743200" cy="2724249"/>
            <a:chOff x="10515600" y="227271"/>
            <a:chExt cx="2743200" cy="2724249"/>
          </a:xfrm>
        </p:grpSpPr>
        <p:grpSp>
          <p:nvGrpSpPr>
            <p:cNvPr id="5124" name="Group 13"/>
            <p:cNvGrpSpPr>
              <a:grpSpLocks/>
            </p:cNvGrpSpPr>
            <p:nvPr/>
          </p:nvGrpSpPr>
          <p:grpSpPr bwMode="auto">
            <a:xfrm>
              <a:off x="10515600" y="227271"/>
              <a:ext cx="2743200" cy="2724249"/>
              <a:chOff x="2627784" y="1988840"/>
              <a:chExt cx="4196848" cy="4176464"/>
            </a:xfrm>
          </p:grpSpPr>
          <p:sp>
            <p:nvSpPr>
              <p:cNvPr id="14" name="Freeform 13"/>
              <p:cNvSpPr/>
              <p:nvPr/>
            </p:nvSpPr>
            <p:spPr>
              <a:xfrm>
                <a:off x="3880972" y="1988840"/>
                <a:ext cx="2741016" cy="2074829"/>
              </a:xfrm>
              <a:custGeom>
                <a:avLst/>
                <a:gdLst>
                  <a:gd name="connsiteX0" fmla="*/ 672724 w 2176259"/>
                  <a:gd name="connsiteY0" fmla="*/ 0 h 1646031"/>
                  <a:gd name="connsiteX1" fmla="*/ 2124457 w 2176259"/>
                  <a:gd name="connsiteY1" fmla="*/ 864036 h 1646031"/>
                  <a:gd name="connsiteX2" fmla="*/ 2176259 w 2176259"/>
                  <a:gd name="connsiteY2" fmla="*/ 971569 h 1646031"/>
                  <a:gd name="connsiteX3" fmla="*/ 1501797 w 2176259"/>
                  <a:gd name="connsiteY3" fmla="*/ 1646031 h 1646031"/>
                  <a:gd name="connsiteX4" fmla="*/ 0 w 2176259"/>
                  <a:gd name="connsiteY4" fmla="*/ 144234 h 1646031"/>
                  <a:gd name="connsiteX5" fmla="*/ 30081 w 2176259"/>
                  <a:gd name="connsiteY5" fmla="*/ 129744 h 1646031"/>
                  <a:gd name="connsiteX6" fmla="*/ 672724 w 2176259"/>
                  <a:gd name="connsiteY6" fmla="*/ 0 h 164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259" h="1646031">
                    <a:moveTo>
                      <a:pt x="672724" y="0"/>
                    </a:moveTo>
                    <a:cubicBezTo>
                      <a:pt x="1299602" y="0"/>
                      <a:pt x="1844878" y="349377"/>
                      <a:pt x="2124457" y="864036"/>
                    </a:cubicBezTo>
                    <a:lnTo>
                      <a:pt x="2176259" y="971569"/>
                    </a:lnTo>
                    <a:lnTo>
                      <a:pt x="1501797" y="1646031"/>
                    </a:lnTo>
                    <a:lnTo>
                      <a:pt x="0" y="144234"/>
                    </a:lnTo>
                    <a:lnTo>
                      <a:pt x="30081" y="129744"/>
                    </a:lnTo>
                    <a:cubicBezTo>
                      <a:pt x="227604" y="46199"/>
                      <a:pt x="444769" y="0"/>
                      <a:pt x="672724" y="0"/>
                    </a:cubicBez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5" name="Freeform 14"/>
              <p:cNvSpPr/>
              <p:nvPr/>
            </p:nvSpPr>
            <p:spPr>
              <a:xfrm>
                <a:off x="4744873" y="3221942"/>
                <a:ext cx="2079759" cy="2744993"/>
              </a:xfrm>
              <a:custGeom>
                <a:avLst/>
                <a:gdLst>
                  <a:gd name="connsiteX0" fmla="*/ 1506765 w 1650999"/>
                  <a:gd name="connsiteY0" fmla="*/ 0 h 2179490"/>
                  <a:gd name="connsiteX1" fmla="*/ 1521255 w 1650999"/>
                  <a:gd name="connsiteY1" fmla="*/ 30081 h 2179490"/>
                  <a:gd name="connsiteX2" fmla="*/ 1650999 w 1650999"/>
                  <a:gd name="connsiteY2" fmla="*/ 672724 h 2179490"/>
                  <a:gd name="connsiteX3" fmla="*/ 786964 w 1650999"/>
                  <a:gd name="connsiteY3" fmla="*/ 2124457 h 2179490"/>
                  <a:gd name="connsiteX4" fmla="*/ 672724 w 1650999"/>
                  <a:gd name="connsiteY4" fmla="*/ 2179490 h 2179490"/>
                  <a:gd name="connsiteX5" fmla="*/ 0 w 1650999"/>
                  <a:gd name="connsiteY5" fmla="*/ 1506766 h 21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999" h="2179490">
                    <a:moveTo>
                      <a:pt x="1506765" y="0"/>
                    </a:moveTo>
                    <a:lnTo>
                      <a:pt x="1521255" y="30081"/>
                    </a:lnTo>
                    <a:cubicBezTo>
                      <a:pt x="1604801" y="227603"/>
                      <a:pt x="1650999" y="444769"/>
                      <a:pt x="1650999" y="672724"/>
                    </a:cubicBezTo>
                    <a:cubicBezTo>
                      <a:pt x="1650999" y="1299602"/>
                      <a:pt x="1301622" y="1844878"/>
                      <a:pt x="786964" y="2124457"/>
                    </a:cubicBezTo>
                    <a:lnTo>
                      <a:pt x="672724" y="2179490"/>
                    </a:lnTo>
                    <a:lnTo>
                      <a:pt x="0" y="1506766"/>
                    </a:lnTo>
                    <a:close/>
                  </a:path>
                </a:pathLst>
              </a:custGeom>
              <a:solidFill>
                <a:srgbClr val="FF99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6" name="Freeform 15"/>
              <p:cNvSpPr/>
              <p:nvPr/>
            </p:nvSpPr>
            <p:spPr>
              <a:xfrm>
                <a:off x="2833094" y="4090475"/>
                <a:ext cx="2741016" cy="2074829"/>
              </a:xfrm>
              <a:custGeom>
                <a:avLst/>
                <a:gdLst>
                  <a:gd name="connsiteX0" fmla="*/ 674494 w 2176194"/>
                  <a:gd name="connsiteY0" fmla="*/ 0 h 1645933"/>
                  <a:gd name="connsiteX1" fmla="*/ 2176194 w 2176194"/>
                  <a:gd name="connsiteY1" fmla="*/ 1501700 h 1645933"/>
                  <a:gd name="connsiteX2" fmla="*/ 2146116 w 2176194"/>
                  <a:gd name="connsiteY2" fmla="*/ 1516189 h 1645933"/>
                  <a:gd name="connsiteX3" fmla="*/ 1503472 w 2176194"/>
                  <a:gd name="connsiteY3" fmla="*/ 1645933 h 1645933"/>
                  <a:gd name="connsiteX4" fmla="*/ 51739 w 2176194"/>
                  <a:gd name="connsiteY4" fmla="*/ 781898 h 1645933"/>
                  <a:gd name="connsiteX5" fmla="*/ 0 w 2176194"/>
                  <a:gd name="connsiteY5" fmla="*/ 674494 h 164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6194" h="1645933">
                    <a:moveTo>
                      <a:pt x="674494" y="0"/>
                    </a:moveTo>
                    <a:lnTo>
                      <a:pt x="2176194" y="1501700"/>
                    </a:lnTo>
                    <a:lnTo>
                      <a:pt x="2146116" y="1516189"/>
                    </a:lnTo>
                    <a:cubicBezTo>
                      <a:pt x="1948593" y="1599735"/>
                      <a:pt x="1731428" y="1645933"/>
                      <a:pt x="1503472" y="1645933"/>
                    </a:cubicBezTo>
                    <a:cubicBezTo>
                      <a:pt x="876595" y="1645933"/>
                      <a:pt x="331318" y="1296556"/>
                      <a:pt x="51739" y="781898"/>
                    </a:cubicBezTo>
                    <a:lnTo>
                      <a:pt x="0" y="674494"/>
                    </a:ln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Freeform 16"/>
              <p:cNvSpPr/>
              <p:nvPr/>
            </p:nvSpPr>
            <p:spPr>
              <a:xfrm>
                <a:off x="2627784" y="2179168"/>
                <a:ext cx="2077094" cy="2744993"/>
              </a:xfrm>
              <a:custGeom>
                <a:avLst/>
                <a:gdLst>
                  <a:gd name="connsiteX0" fmla="*/ 974468 w 1648179"/>
                  <a:gd name="connsiteY0" fmla="*/ 0 h 2177655"/>
                  <a:gd name="connsiteX1" fmla="*/ 1648179 w 1648179"/>
                  <a:gd name="connsiteY1" fmla="*/ 673711 h 2177655"/>
                  <a:gd name="connsiteX2" fmla="*/ 144234 w 1648179"/>
                  <a:gd name="connsiteY2" fmla="*/ 2177655 h 2177655"/>
                  <a:gd name="connsiteX3" fmla="*/ 129744 w 1648179"/>
                  <a:gd name="connsiteY3" fmla="*/ 2147575 h 2177655"/>
                  <a:gd name="connsiteX4" fmla="*/ 0 w 1648179"/>
                  <a:gd name="connsiteY4" fmla="*/ 1504931 h 2177655"/>
                  <a:gd name="connsiteX5" fmla="*/ 864036 w 1648179"/>
                  <a:gd name="connsiteY5" fmla="*/ 53198 h 21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179" h="2177655">
                    <a:moveTo>
                      <a:pt x="974468" y="0"/>
                    </a:moveTo>
                    <a:lnTo>
                      <a:pt x="1648179" y="673711"/>
                    </a:lnTo>
                    <a:lnTo>
                      <a:pt x="144234" y="2177655"/>
                    </a:lnTo>
                    <a:lnTo>
                      <a:pt x="129744" y="2147575"/>
                    </a:lnTo>
                    <a:cubicBezTo>
                      <a:pt x="46199" y="1950052"/>
                      <a:pt x="0" y="1732887"/>
                      <a:pt x="0" y="1504931"/>
                    </a:cubicBezTo>
                    <a:cubicBezTo>
                      <a:pt x="0" y="878053"/>
                      <a:pt x="349377" y="332777"/>
                      <a:pt x="864036" y="53198"/>
                    </a:cubicBezTo>
                    <a:close/>
                  </a:path>
                </a:pathLst>
              </a:custGeom>
              <a:solidFill>
                <a:srgbClr val="FD85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sp>
          <p:nvSpPr>
            <p:cNvPr id="5125" name="TextBox 26"/>
            <p:cNvSpPr txBox="1">
              <a:spLocks noChangeArrowheads="1"/>
            </p:cNvSpPr>
            <p:nvPr/>
          </p:nvSpPr>
          <p:spPr bwMode="auto">
            <a:xfrm>
              <a:off x="11887200" y="554395"/>
              <a:ext cx="1162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Communities</a:t>
              </a:r>
            </a:p>
            <a:p>
              <a:pPr eaLnBrk="1" hangingPunct="1">
                <a:spcBef>
                  <a:spcPct val="0"/>
                </a:spcBef>
                <a:buFontTx/>
                <a:buNone/>
              </a:pPr>
              <a:r>
                <a:rPr lang="en-US" altLang="en-US" sz="1200" b="1" dirty="0">
                  <a:solidFill>
                    <a:schemeClr val="bg1"/>
                  </a:solidFill>
                  <a:latin typeface="Calibri Light" pitchFamily="34" charset="0"/>
                </a:rPr>
                <a:t>Transformation</a:t>
              </a:r>
            </a:p>
          </p:txBody>
        </p:sp>
        <p:sp>
          <p:nvSpPr>
            <p:cNvPr id="19" name="TextBox 27"/>
            <p:cNvSpPr txBox="1">
              <a:spLocks noChangeArrowheads="1"/>
            </p:cNvSpPr>
            <p:nvPr/>
          </p:nvSpPr>
          <p:spPr bwMode="auto">
            <a:xfrm>
              <a:off x="12201525" y="1621195"/>
              <a:ext cx="981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1200" b="1" dirty="0" smtClean="0">
                  <a:solidFill>
                    <a:schemeClr val="bg1"/>
                  </a:solidFill>
                  <a:latin typeface="Calibri Light" pitchFamily="34" charset="0"/>
                </a:rPr>
                <a:t>      Accelerate </a:t>
              </a:r>
            </a:p>
            <a:p>
              <a:pPr eaLnBrk="1" hangingPunct="1">
                <a:spcBef>
                  <a:spcPct val="0"/>
                </a:spcBef>
                <a:buFontTx/>
                <a:buNone/>
                <a:defRPr/>
              </a:pPr>
              <a:r>
                <a:rPr lang="en-US" altLang="en-US" sz="1200" b="1" dirty="0" smtClean="0">
                  <a:solidFill>
                    <a:schemeClr val="bg1"/>
                  </a:solidFill>
                  <a:latin typeface="Calibri Light" pitchFamily="34" charset="0"/>
                </a:rPr>
                <a:t>     Rate of         </a:t>
              </a:r>
            </a:p>
            <a:p>
              <a:pPr eaLnBrk="1" hangingPunct="1">
                <a:spcBef>
                  <a:spcPct val="0"/>
                </a:spcBef>
                <a:buFontTx/>
                <a:buNone/>
                <a:defRPr/>
              </a:pPr>
              <a:r>
                <a:rPr lang="en-US" altLang="en-US" sz="1200" b="1" dirty="0" smtClean="0">
                  <a:solidFill>
                    <a:schemeClr val="bg1"/>
                  </a:solidFill>
                  <a:latin typeface="Calibri Light" pitchFamily="34" charset="0"/>
                </a:rPr>
                <a:t>   Change</a:t>
              </a:r>
            </a:p>
          </p:txBody>
        </p:sp>
        <p:sp>
          <p:nvSpPr>
            <p:cNvPr id="5127" name="TextBox 28"/>
            <p:cNvSpPr txBox="1">
              <a:spLocks noChangeArrowheads="1"/>
            </p:cNvSpPr>
            <p:nvPr/>
          </p:nvSpPr>
          <p:spPr bwMode="auto">
            <a:xfrm>
              <a:off x="10820400" y="207839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Economy </a:t>
              </a:r>
            </a:p>
            <a:p>
              <a:pPr eaLnBrk="1" hangingPunct="1">
                <a:spcBef>
                  <a:spcPct val="0"/>
                </a:spcBef>
                <a:buFontTx/>
                <a:buNone/>
              </a:pPr>
              <a:r>
                <a:rPr lang="en-US" altLang="en-US" sz="1200" b="1" dirty="0">
                  <a:solidFill>
                    <a:schemeClr val="bg1"/>
                  </a:solidFill>
                  <a:latin typeface="Calibri Light" pitchFamily="34" charset="0"/>
                </a:rPr>
                <a:t>     vs Education </a:t>
              </a:r>
            </a:p>
            <a:p>
              <a:pPr eaLnBrk="1" hangingPunct="1">
                <a:spcBef>
                  <a:spcPct val="0"/>
                </a:spcBef>
                <a:buFontTx/>
                <a:buNone/>
              </a:pPr>
              <a:r>
                <a:rPr lang="en-US" altLang="en-US" sz="1200" b="1" dirty="0">
                  <a:solidFill>
                    <a:schemeClr val="bg1"/>
                  </a:solidFill>
                  <a:latin typeface="Calibri Light" pitchFamily="34" charset="0"/>
                </a:rPr>
                <a:t>            Demand</a:t>
              </a:r>
            </a:p>
          </p:txBody>
        </p:sp>
        <p:sp>
          <p:nvSpPr>
            <p:cNvPr id="5128" name="TextBox 29"/>
            <p:cNvSpPr txBox="1">
              <a:spLocks noChangeArrowheads="1"/>
            </p:cNvSpPr>
            <p:nvPr/>
          </p:nvSpPr>
          <p:spPr bwMode="auto">
            <a:xfrm>
              <a:off x="10725997" y="746264"/>
              <a:ext cx="9326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Closing </a:t>
              </a: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Skills        </a:t>
              </a:r>
              <a:endParaRPr lang="en-US" altLang="en-US" sz="1200" b="1" dirty="0">
                <a:solidFill>
                  <a:schemeClr val="bg1"/>
                </a:solidFill>
                <a:latin typeface="Calibri Light" pitchFamily="34" charset="0"/>
              </a:endParaRP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Gaps</a:t>
              </a:r>
              <a:endParaRPr lang="en-US" altLang="en-US" sz="1200" b="1" dirty="0">
                <a:solidFill>
                  <a:schemeClr val="bg1"/>
                </a:solidFill>
                <a:latin typeface="Calibri Light" pitchFamily="34" charset="0"/>
              </a:endParaRPr>
            </a:p>
          </p:txBody>
        </p:sp>
      </p:grpSp>
      <p:sp>
        <p:nvSpPr>
          <p:cNvPr id="20" name="Rectangle 5"/>
          <p:cNvSpPr/>
          <p:nvPr/>
        </p:nvSpPr>
        <p:spPr>
          <a:xfrm>
            <a:off x="0" y="2764040"/>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6390" y="2764041"/>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01</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22" name="Pentagon 21"/>
          <p:cNvSpPr/>
          <p:nvPr/>
        </p:nvSpPr>
        <p:spPr>
          <a:xfrm>
            <a:off x="2281084" y="3108510"/>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endParaRPr lang="en-US" sz="1200" dirty="0"/>
          </a:p>
        </p:txBody>
      </p:sp>
      <p:sp>
        <p:nvSpPr>
          <p:cNvPr id="23" name="Parallelogram 22"/>
          <p:cNvSpPr/>
          <p:nvPr/>
        </p:nvSpPr>
        <p:spPr>
          <a:xfrm rot="16200000">
            <a:off x="1278762" y="2946528"/>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a:off x="2281084" y="4136315"/>
            <a:ext cx="3586316" cy="892885"/>
          </a:xfrm>
          <a:prstGeom prst="homePlate">
            <a:avLst>
              <a:gd name="adj" fmla="val 41466"/>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28" name="Rectangle 5"/>
          <p:cNvSpPr/>
          <p:nvPr/>
        </p:nvSpPr>
        <p:spPr>
          <a:xfrm>
            <a:off x="0" y="37918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56390" y="3791846"/>
            <a:ext cx="1204857" cy="892885"/>
          </a:xfrm>
          <a:prstGeom prst="rect">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02</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0" name="Parallelogram 29"/>
          <p:cNvSpPr/>
          <p:nvPr/>
        </p:nvSpPr>
        <p:spPr>
          <a:xfrm rot="16200000">
            <a:off x="1278762" y="3974333"/>
            <a:ext cx="1237354" cy="872380"/>
          </a:xfrm>
          <a:prstGeom prst="parallelogram">
            <a:avLst>
              <a:gd name="adj" fmla="val 39609"/>
            </a:avLst>
          </a:prstGeom>
          <a:solidFill>
            <a:srgbClr val="C31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4"/>
          <p:cNvSpPr>
            <a:spLocks noChangeArrowheads="1"/>
          </p:cNvSpPr>
          <p:nvPr/>
        </p:nvSpPr>
        <p:spPr bwMode="auto">
          <a:xfrm>
            <a:off x="762000" y="1743670"/>
            <a:ext cx="4525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charset="0"/>
              <a:buNone/>
            </a:pPr>
            <a:r>
              <a:rPr lang="en-MY" altLang="en-US" sz="1800" b="1" dirty="0" smtClean="0"/>
              <a:t>SITS </a:t>
            </a:r>
            <a:r>
              <a:rPr lang="en-MY" altLang="en-US" sz="1800" b="1" dirty="0"/>
              <a:t>Training Program is part of </a:t>
            </a:r>
            <a:r>
              <a:rPr lang="en-MY" altLang="en-US" sz="1800" b="1" dirty="0" err="1" smtClean="0"/>
              <a:t>Salihin</a:t>
            </a:r>
            <a:r>
              <a:rPr lang="en-MY" altLang="en-US" sz="1800" b="1" dirty="0" smtClean="0"/>
              <a:t> IT Solution </a:t>
            </a:r>
            <a:r>
              <a:rPr lang="en-MY" altLang="en-US" sz="1800" b="1" dirty="0" err="1" smtClean="0"/>
              <a:t>Sdn</a:t>
            </a:r>
            <a:r>
              <a:rPr lang="en-MY" altLang="en-US" sz="1800" b="1" dirty="0" smtClean="0"/>
              <a:t>. Bhd. (SITS) 5 </a:t>
            </a:r>
            <a:r>
              <a:rPr lang="en-MY" altLang="en-US" sz="1800" b="1" dirty="0"/>
              <a:t>Years Pi1M Content Empowerment </a:t>
            </a:r>
            <a:r>
              <a:rPr lang="en-MY" altLang="en-US" sz="1800" b="1" dirty="0" smtClean="0"/>
              <a:t>Proposal</a:t>
            </a:r>
            <a:endParaRPr lang="en-US" altLang="en-US" sz="1050" b="1" dirty="0"/>
          </a:p>
        </p:txBody>
      </p:sp>
      <p:sp>
        <p:nvSpPr>
          <p:cNvPr id="2" name="Rectangle 1"/>
          <p:cNvSpPr/>
          <p:nvPr/>
        </p:nvSpPr>
        <p:spPr>
          <a:xfrm>
            <a:off x="5914231" y="1418272"/>
            <a:ext cx="2848769" cy="1477328"/>
          </a:xfrm>
          <a:prstGeom prst="rect">
            <a:avLst/>
          </a:prstGeom>
        </p:spPr>
        <p:txBody>
          <a:bodyPr wrap="square">
            <a:spAutoFit/>
          </a:bodyPr>
          <a:lstStyle/>
          <a:p>
            <a:pPr algn="just">
              <a:buFont typeface="Arial" charset="0"/>
              <a:buNone/>
            </a:pPr>
            <a:r>
              <a:rPr lang="en-MY" altLang="en-US" b="1" dirty="0" smtClean="0"/>
              <a:t>To nurture </a:t>
            </a:r>
            <a:r>
              <a:rPr lang="en-MY" altLang="en-US" b="1" dirty="0"/>
              <a:t>local economies and bring about greater shared prosperity and social change </a:t>
            </a:r>
            <a:r>
              <a:rPr lang="en-MY" altLang="en-US" b="1" dirty="0" smtClean="0"/>
              <a:t>to  </a:t>
            </a:r>
            <a:r>
              <a:rPr lang="en-MY" altLang="en-US" b="1" dirty="0"/>
              <a:t>underserved </a:t>
            </a:r>
            <a:r>
              <a:rPr lang="en-MY" altLang="en-US" b="1" dirty="0" smtClean="0"/>
              <a:t>communities</a:t>
            </a:r>
            <a:endParaRPr lang="en-MY" altLang="en-US" b="1" dirty="0"/>
          </a:p>
        </p:txBody>
      </p:sp>
      <p:sp>
        <p:nvSpPr>
          <p:cNvPr id="25" name="Title 1"/>
          <p:cNvSpPr txBox="1">
            <a:spLocks/>
          </p:cNvSpPr>
          <p:nvPr/>
        </p:nvSpPr>
        <p:spPr>
          <a:xfrm>
            <a:off x="2349395" y="3086498"/>
            <a:ext cx="2984605" cy="933947"/>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Catalyze underserved growth</a:t>
            </a:r>
            <a:endParaRPr lang="en-MY" sz="1800" dirty="0">
              <a:solidFill>
                <a:schemeClr val="bg1"/>
              </a:solidFill>
              <a:latin typeface="Arial Black"/>
            </a:endParaRPr>
          </a:p>
        </p:txBody>
      </p:sp>
      <p:sp>
        <p:nvSpPr>
          <p:cNvPr id="26" name="Title 1"/>
          <p:cNvSpPr txBox="1">
            <a:spLocks/>
          </p:cNvSpPr>
          <p:nvPr/>
        </p:nvSpPr>
        <p:spPr>
          <a:xfrm>
            <a:off x="2349395" y="4136315"/>
            <a:ext cx="29846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Bridging skills and knowledge gap</a:t>
            </a:r>
            <a:endParaRPr lang="en-MY" sz="1800" dirty="0">
              <a:solidFill>
                <a:schemeClr val="bg1"/>
              </a:solidFill>
              <a:latin typeface="Arial Black"/>
            </a:endParaRPr>
          </a:p>
        </p:txBody>
      </p:sp>
      <p:sp>
        <p:nvSpPr>
          <p:cNvPr id="35" name="Pentagon 34"/>
          <p:cNvSpPr/>
          <p:nvPr/>
        </p:nvSpPr>
        <p:spPr>
          <a:xfrm>
            <a:off x="2281084" y="5203115"/>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36" name="Rectangle 5"/>
          <p:cNvSpPr/>
          <p:nvPr/>
        </p:nvSpPr>
        <p:spPr>
          <a:xfrm>
            <a:off x="0" y="48586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6390" y="4858646"/>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03</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8" name="Parallelogram 37"/>
          <p:cNvSpPr/>
          <p:nvPr/>
        </p:nvSpPr>
        <p:spPr>
          <a:xfrm rot="16200000">
            <a:off x="1278762" y="5041133"/>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2349395" y="5300831"/>
            <a:ext cx="31370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Bringing industries close to communities</a:t>
            </a:r>
            <a:endParaRPr lang="en-MY" sz="1800" dirty="0">
              <a:solidFill>
                <a:schemeClr val="bg1"/>
              </a:solidFill>
              <a:latin typeface="Arial Black"/>
            </a:endParaRPr>
          </a:p>
        </p:txBody>
      </p:sp>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16</a:t>
            </a:fld>
            <a:endParaRPr lang="en-US" dirty="0"/>
          </a:p>
        </p:txBody>
      </p:sp>
    </p:spTree>
    <p:extLst>
      <p:ext uri="{BB962C8B-B14F-4D97-AF65-F5344CB8AC3E}">
        <p14:creationId xmlns:p14="http://schemas.microsoft.com/office/powerpoint/2010/main" val="238095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training &amp; certification</a:t>
            </a:r>
            <a:endParaRPr lang="en-MY" sz="2000" dirty="0">
              <a:solidFill>
                <a:schemeClr val="tx1"/>
              </a:solidFill>
              <a:latin typeface="Arial Black"/>
            </a:endParaRPr>
          </a:p>
        </p:txBody>
      </p:sp>
      <p:grpSp>
        <p:nvGrpSpPr>
          <p:cNvPr id="5" name="Group 1"/>
          <p:cNvGrpSpPr>
            <a:grpSpLocks/>
          </p:cNvGrpSpPr>
          <p:nvPr/>
        </p:nvGrpSpPr>
        <p:grpSpPr bwMode="auto">
          <a:xfrm>
            <a:off x="685800" y="1279525"/>
            <a:ext cx="7839075" cy="4819568"/>
            <a:chOff x="838200" y="1279268"/>
            <a:chExt cx="7839075" cy="4819831"/>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9268"/>
              <a:ext cx="7839075" cy="222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2"/>
            <p:cNvSpPr>
              <a:spLocks noChangeArrowheads="1"/>
            </p:cNvSpPr>
            <p:nvPr/>
          </p:nvSpPr>
          <p:spPr bwMode="auto">
            <a:xfrm>
              <a:off x="914400" y="1490008"/>
              <a:ext cx="457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2000" dirty="0" smtClean="0"/>
                <a:t>SITS’s </a:t>
              </a:r>
              <a:r>
                <a:rPr lang="en-MY" altLang="en-US" sz="2000" dirty="0"/>
                <a:t>Training &amp; Certification Program entail an aggressive educational program that tests the level of competence in the principles and practices of SALIHIN PREMIER SOLUTIONS (SPS) &amp; </a:t>
              </a:r>
              <a:r>
                <a:rPr lang="en-MY" altLang="en-US" sz="2000" dirty="0" err="1"/>
                <a:t>SPSLite</a:t>
              </a:r>
              <a:r>
                <a:rPr lang="en-MY" altLang="en-US" sz="2000" dirty="0"/>
                <a:t> </a:t>
              </a:r>
              <a:r>
                <a:rPr lang="en-MY" altLang="en-US" sz="2000" dirty="0" err="1"/>
                <a:t>CashBook</a:t>
              </a:r>
              <a:r>
                <a:rPr lang="en-MY" altLang="en-US" sz="2000" dirty="0"/>
                <a:t> </a:t>
              </a:r>
              <a:r>
                <a:rPr lang="en-MY" altLang="en-US" sz="2000" dirty="0" err="1"/>
                <a:t>Softwares</a:t>
              </a:r>
              <a:r>
                <a:rPr lang="en-MY" altLang="en-US" sz="2000" dirty="0"/>
                <a:t>.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7"/>
            <p:cNvSpPr>
              <a:spLocks noChangeArrowheads="1"/>
            </p:cNvSpPr>
            <p:nvPr/>
          </p:nvSpPr>
          <p:spPr bwMode="auto">
            <a:xfrm>
              <a:off x="922361" y="3852208"/>
              <a:ext cx="4564039" cy="22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None/>
              </a:pPr>
              <a:r>
                <a:rPr lang="en-MY" altLang="en-US" sz="2000" dirty="0"/>
                <a:t>The Certification will only be issued to participants whom passed the exam, while others will be issued the participation certificates. These principles and practices are closely monitor by reputable </a:t>
              </a:r>
              <a:r>
                <a:rPr lang="en-MY" altLang="en-US" sz="2000" dirty="0" smtClean="0"/>
                <a:t>bodies.</a:t>
              </a:r>
              <a:endParaRPr lang="en-MY" altLang="en-US" sz="2000" dirty="0"/>
            </a:p>
            <a:p>
              <a:pPr algn="just" eaLnBrk="1" hangingPunct="1">
                <a:spcBef>
                  <a:spcPct val="0"/>
                </a:spcBef>
                <a:buFontTx/>
                <a:buNone/>
              </a:pPr>
              <a:endParaRPr lang="en-MY" altLang="en-US" sz="2000" dirty="0"/>
            </a:p>
          </p:txBody>
        </p:sp>
        <p:sp>
          <p:nvSpPr>
            <p:cNvPr id="11" name="Rectangle 13"/>
            <p:cNvSpPr>
              <a:spLocks noChangeArrowheads="1"/>
            </p:cNvSpPr>
            <p:nvPr/>
          </p:nvSpPr>
          <p:spPr bwMode="auto">
            <a:xfrm>
              <a:off x="4191000" y="3863412"/>
              <a:ext cx="1905000" cy="4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MY" altLang="en-US" sz="2000" dirty="0"/>
            </a:p>
          </p:txBody>
        </p:sp>
      </p:gr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17</a:t>
            </a:fld>
            <a:endParaRPr lang="en-US" dirty="0"/>
          </a:p>
        </p:txBody>
      </p:sp>
    </p:spTree>
    <p:extLst>
      <p:ext uri="{BB962C8B-B14F-4D97-AF65-F5344CB8AC3E}">
        <p14:creationId xmlns:p14="http://schemas.microsoft.com/office/powerpoint/2010/main" val="61862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continuous learning</a:t>
            </a:r>
            <a:endParaRPr lang="en-MY" sz="2000" dirty="0">
              <a:solidFill>
                <a:schemeClr val="tx1"/>
              </a:solidFill>
              <a:latin typeface="Arial Black"/>
            </a:endParaRPr>
          </a:p>
        </p:txBody>
      </p:sp>
      <p:graphicFrame>
        <p:nvGraphicFramePr>
          <p:cNvPr id="6" name="Table 5"/>
          <p:cNvGraphicFramePr>
            <a:graphicFrameLocks noGrp="1"/>
          </p:cNvGraphicFramePr>
          <p:nvPr>
            <p:extLst>
              <p:ext uri="{D42A27DB-BD31-4B8C-83A1-F6EECF244321}">
                <p14:modId xmlns:p14="http://schemas.microsoft.com/office/powerpoint/2010/main" val="1147986083"/>
              </p:ext>
            </p:extLst>
          </p:nvPr>
        </p:nvGraphicFramePr>
        <p:xfrm>
          <a:off x="457200" y="914400"/>
          <a:ext cx="8147050" cy="5150838"/>
        </p:xfrm>
        <a:graphic>
          <a:graphicData uri="http://schemas.openxmlformats.org/drawingml/2006/table">
            <a:tbl>
              <a:tblPr firstRow="1" bandRow="1">
                <a:tableStyleId>{5C22544A-7EE6-4342-B048-85BDC9FD1C3A}</a:tableStyleId>
              </a:tblPr>
              <a:tblGrid>
                <a:gridCol w="750386"/>
                <a:gridCol w="2358357"/>
                <a:gridCol w="2358357"/>
                <a:gridCol w="2679950"/>
              </a:tblGrid>
              <a:tr h="269527">
                <a:tc>
                  <a:txBody>
                    <a:bodyPr/>
                    <a:lstStyle/>
                    <a:p>
                      <a:pPr algn="ctr"/>
                      <a:r>
                        <a:rPr lang="en-US" sz="1600" dirty="0" smtClean="0"/>
                        <a:t>NO.</a:t>
                      </a:r>
                      <a:endParaRPr lang="en-MY" sz="1600" dirty="0"/>
                    </a:p>
                  </a:txBody>
                  <a:tcPr marL="91423" marR="91423" marT="45673" marB="45673"/>
                </a:tc>
                <a:tc>
                  <a:txBody>
                    <a:bodyPr/>
                    <a:lstStyle/>
                    <a:p>
                      <a:pPr algn="ctr"/>
                      <a:r>
                        <a:rPr lang="en-MY" sz="1600" dirty="0" smtClean="0"/>
                        <a:t>TRAINING MODULES</a:t>
                      </a:r>
                      <a:endParaRPr lang="en-MY" sz="1600" dirty="0"/>
                    </a:p>
                  </a:txBody>
                  <a:tcPr marL="91423" marR="91423" marT="45673" marB="45673"/>
                </a:tc>
                <a:tc>
                  <a:txBody>
                    <a:bodyPr/>
                    <a:lstStyle/>
                    <a:p>
                      <a:pPr algn="ctr"/>
                      <a:r>
                        <a:rPr lang="en-US" sz="1600" dirty="0" smtClean="0"/>
                        <a:t>METHOD</a:t>
                      </a:r>
                      <a:r>
                        <a:rPr lang="en-US" sz="1600" baseline="0" dirty="0" smtClean="0"/>
                        <a:t> OF TRAINING</a:t>
                      </a:r>
                    </a:p>
                    <a:p>
                      <a:pPr algn="ctr"/>
                      <a:endParaRPr lang="en-MY" sz="1600" dirty="0"/>
                    </a:p>
                  </a:txBody>
                  <a:tcPr marL="91423" marR="91423" marT="45673" marB="45673"/>
                </a:tc>
                <a:tc>
                  <a:txBody>
                    <a:bodyPr/>
                    <a:lstStyle/>
                    <a:p>
                      <a:pPr algn="ctr"/>
                      <a:r>
                        <a:rPr lang="en-MY" sz="1600" dirty="0" smtClean="0"/>
                        <a:t>SYLLABUS</a:t>
                      </a:r>
                      <a:endParaRPr lang="en-MY" sz="1600" dirty="0"/>
                    </a:p>
                  </a:txBody>
                  <a:tcPr marL="91423" marR="91423" marT="45673" marB="45673"/>
                </a:tc>
              </a:tr>
              <a:tr h="618454">
                <a:tc rowSpan="2">
                  <a:txBody>
                    <a:bodyPr/>
                    <a:lstStyle/>
                    <a:p>
                      <a:pPr algn="ctr"/>
                      <a:r>
                        <a:rPr lang="en-US" sz="1600" dirty="0" smtClean="0"/>
                        <a:t>DAY 1</a:t>
                      </a:r>
                      <a:endParaRPr lang="en-MY" sz="1600" dirty="0"/>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Basic Accounting &amp; Business Documentation</a:t>
                      </a:r>
                    </a:p>
                  </a:txBody>
                  <a:tcPr marL="91423" marR="91423" marT="45673" marB="45673" anchor="ctr">
                    <a:solidFill>
                      <a:schemeClr val="accent5">
                        <a:lumMod val="20000"/>
                        <a:lumOff val="80000"/>
                      </a:schemeClr>
                    </a:solidFill>
                  </a:tcPr>
                </a:tc>
                <a:tc rowSpan="4">
                  <a:txBody>
                    <a:bodyPr/>
                    <a:lstStyle/>
                    <a:p>
                      <a:pPr marL="171450" indent="-171450" algn="l">
                        <a:buFont typeface="Wingdings" panose="05000000000000000000" pitchFamily="2" charset="2"/>
                        <a:buChar char="ü"/>
                      </a:pPr>
                      <a:r>
                        <a:rPr lang="en-US" sz="1600" b="1" dirty="0" smtClean="0"/>
                        <a:t>Class</a:t>
                      </a:r>
                      <a:r>
                        <a:rPr lang="en-US" sz="1600" b="1" baseline="0" dirty="0" smtClean="0"/>
                        <a:t> Room</a:t>
                      </a:r>
                    </a:p>
                    <a:p>
                      <a:pPr marL="171450" indent="-171450" algn="l">
                        <a:buFont typeface="Wingdings" panose="05000000000000000000" pitchFamily="2" charset="2"/>
                        <a:buChar char="ü"/>
                      </a:pPr>
                      <a:r>
                        <a:rPr lang="en-US" sz="1600" baseline="0" dirty="0" smtClean="0"/>
                        <a:t>Online Seminar (Webinar)</a:t>
                      </a:r>
                    </a:p>
                    <a:p>
                      <a:pPr marL="171450" indent="-171450" algn="l">
                        <a:buFont typeface="Wingdings" panose="05000000000000000000" pitchFamily="2" charset="2"/>
                        <a:buChar char="ü"/>
                      </a:pPr>
                      <a:r>
                        <a:rPr lang="en-US" sz="1600" baseline="0" dirty="0" smtClean="0"/>
                        <a:t>Online Training Video &amp; Tutorial</a:t>
                      </a:r>
                    </a:p>
                    <a:p>
                      <a:pPr marL="171450" indent="-171450" algn="l">
                        <a:buFont typeface="Wingdings" panose="05000000000000000000" pitchFamily="2" charset="2"/>
                        <a:buChar char="ü"/>
                      </a:pPr>
                      <a:r>
                        <a:rPr lang="en-US" sz="1600" baseline="0" dirty="0" smtClean="0"/>
                        <a:t>Online Training Material</a:t>
                      </a:r>
                    </a:p>
                    <a:p>
                      <a:pPr marL="171450" indent="-171450" algn="l">
                        <a:buFont typeface="Wingdings" panose="05000000000000000000" pitchFamily="2" charset="2"/>
                        <a:buChar char="ü"/>
                      </a:pPr>
                      <a:r>
                        <a:rPr lang="en-US" sz="1600" baseline="0" dirty="0" smtClean="0"/>
                        <a:t>Online Test &amp; Examinations</a:t>
                      </a:r>
                      <a:endParaRPr lang="en-MY" sz="1600" dirty="0"/>
                    </a:p>
                  </a:txBody>
                  <a:tcPr marL="91423" marR="91423" marT="45673" marB="45673" anchor="ctr">
                    <a:solidFill>
                      <a:schemeClr val="accent5">
                        <a:lumMod val="20000"/>
                        <a:lumOff val="80000"/>
                      </a:schemeClr>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600" u="none" strike="noStrike" baseline="0" dirty="0" smtClean="0"/>
                        <a:t>Objective: </a:t>
                      </a:r>
                      <a:r>
                        <a:rPr lang="en-MY" sz="1600" dirty="0" smtClean="0"/>
                        <a:t>To </a:t>
                      </a:r>
                      <a:r>
                        <a:rPr lang="en-US" sz="1600" dirty="0" smtClean="0"/>
                        <a:t>Maintain Systematic Records of Business Transaction in Order to Generate Various Report</a:t>
                      </a:r>
                      <a:r>
                        <a:rPr lang="en-US" sz="1600" baseline="0" dirty="0" smtClean="0"/>
                        <a:t>.</a:t>
                      </a:r>
                    </a:p>
                    <a:p>
                      <a:pPr marL="742950" lvl="1" indent="-285750" algn="l">
                        <a:buFont typeface="Wingdings" panose="05000000000000000000" pitchFamily="2" charset="2"/>
                        <a:buChar char="ü"/>
                      </a:pPr>
                      <a:r>
                        <a:rPr lang="en-MY" sz="1600" u="none" strike="noStrike" baseline="0" dirty="0" smtClean="0"/>
                        <a:t>Company Setup</a:t>
                      </a:r>
                    </a:p>
                    <a:p>
                      <a:pPr marL="742950" lvl="1" indent="-285750" algn="l">
                        <a:buFont typeface="Wingdings" panose="05000000000000000000" pitchFamily="2" charset="2"/>
                        <a:buChar char="ü"/>
                      </a:pPr>
                      <a:r>
                        <a:rPr lang="en-MY" sz="1600" u="none" strike="noStrike" baseline="0" dirty="0" smtClean="0"/>
                        <a:t>User Setup </a:t>
                      </a:r>
                    </a:p>
                    <a:p>
                      <a:pPr marL="742950" lvl="1" indent="-285750" algn="l">
                        <a:buFont typeface="Wingdings" panose="05000000000000000000" pitchFamily="2" charset="2"/>
                        <a:buChar char="ü"/>
                      </a:pPr>
                      <a:r>
                        <a:rPr lang="en-MY" sz="1600" u="none" strike="noStrike" baseline="0" dirty="0" smtClean="0"/>
                        <a:t>User Access Right </a:t>
                      </a:r>
                    </a:p>
                    <a:p>
                      <a:pPr marL="742950" lvl="1" indent="-285750" algn="l">
                        <a:buFont typeface="Wingdings" panose="05000000000000000000" pitchFamily="2" charset="2"/>
                        <a:buChar char="ü"/>
                      </a:pPr>
                      <a:r>
                        <a:rPr lang="en-MY" sz="1600" u="none" strike="noStrike" baseline="0" dirty="0" smtClean="0"/>
                        <a:t>Chart of Account </a:t>
                      </a:r>
                    </a:p>
                    <a:p>
                      <a:pPr marL="742950" lvl="1" indent="-285750" algn="l">
                        <a:buFont typeface="Wingdings" panose="05000000000000000000" pitchFamily="2" charset="2"/>
                        <a:buChar char="ü"/>
                      </a:pPr>
                      <a:r>
                        <a:rPr lang="en-MY" sz="1600" u="none" strike="noStrike" baseline="0" dirty="0" smtClean="0"/>
                        <a:t>System &amp; General Setup</a:t>
                      </a:r>
                    </a:p>
                    <a:p>
                      <a:pPr marL="742950" lvl="1" indent="-285750" algn="l">
                        <a:buFont typeface="Wingdings" panose="05000000000000000000" pitchFamily="2" charset="2"/>
                        <a:buChar char="ü"/>
                      </a:pPr>
                      <a:r>
                        <a:rPr lang="en-MY" sz="1600" u="none" strike="noStrike" baseline="0" dirty="0" smtClean="0"/>
                        <a:t>Form Setup</a:t>
                      </a:r>
                    </a:p>
                    <a:p>
                      <a:pPr marL="742950" lvl="1" indent="-285750" algn="l">
                        <a:buFont typeface="Wingdings" panose="05000000000000000000" pitchFamily="2" charset="2"/>
                        <a:buChar char="ü"/>
                      </a:pPr>
                      <a:r>
                        <a:rPr lang="en-MY" sz="1600" u="none" strike="noStrike" baseline="0" dirty="0" smtClean="0"/>
                        <a:t>Financial Year Calendar</a:t>
                      </a:r>
                      <a:endParaRPr lang="en-US" sz="1600" baseline="0" dirty="0" smtClean="0"/>
                    </a:p>
                  </a:txBody>
                  <a:tcPr marL="91423" marR="91423" marT="45673" marB="45673" anchor="ctr">
                    <a:solidFill>
                      <a:schemeClr val="accent5">
                        <a:lumMod val="20000"/>
                        <a:lumOff val="80000"/>
                      </a:schemeClr>
                    </a:solidFill>
                  </a:tcP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dirty="0" smtClean="0"/>
                        <a:t>SPSLite Training &amp; Basic/ Advance SPSLite Website Training </a:t>
                      </a:r>
                    </a:p>
                  </a:txBody>
                  <a:tcPr marL="91423" marR="91423" marT="45673" marB="45673" anchor="ctr">
                    <a:solidFill>
                      <a:schemeClr val="accent5">
                        <a:lumMod val="20000"/>
                        <a:lumOff val="80000"/>
                      </a:schemeClr>
                    </a:solidFill>
                  </a:tcP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600" dirty="0" smtClean="0"/>
                    </a:p>
                    <a:p>
                      <a:pPr algn="ctr"/>
                      <a:r>
                        <a:rPr lang="en-US" sz="1600" dirty="0" smtClean="0"/>
                        <a:t>DAY 2</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SPS Training</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600" dirty="0" smtClean="0"/>
                    </a:p>
                    <a:p>
                      <a:pPr algn="ctr"/>
                      <a:r>
                        <a:rPr lang="en-US" sz="1600" dirty="0" smtClean="0"/>
                        <a:t>DAY 3</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US" sz="1600" dirty="0" smtClean="0"/>
                        <a:t>Revision</a:t>
                      </a:r>
                    </a:p>
                    <a:p>
                      <a:pPr algn="l"/>
                      <a:r>
                        <a:rPr lang="en-US" sz="1600" dirty="0" smtClean="0"/>
                        <a:t>Examination</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1243722">
                <a:tc gridSpan="4">
                  <a:txBody>
                    <a:bodyPr/>
                    <a:lstStyle/>
                    <a:p>
                      <a:pPr marL="285750" indent="-285750">
                        <a:buFont typeface="Arial" panose="020B0604020202020204" pitchFamily="34" charset="0"/>
                        <a:buChar char="•"/>
                      </a:pPr>
                      <a:r>
                        <a:rPr lang="en-US" altLang="en-US" sz="1600" b="1" dirty="0" smtClean="0"/>
                        <a:t>Anticipated Class Room Training for 600 PI1M</a:t>
                      </a:r>
                    </a:p>
                    <a:p>
                      <a:pPr marL="628650" lvl="1" indent="-171450">
                        <a:buFont typeface="Wingdings" panose="05000000000000000000" pitchFamily="2" charset="2"/>
                        <a:buChar char="ü"/>
                      </a:pPr>
                      <a:r>
                        <a:rPr lang="en-US" altLang="en-US" sz="1600" dirty="0" smtClean="0"/>
                        <a:t>Min 10-20 Participation Per</a:t>
                      </a:r>
                      <a:r>
                        <a:rPr lang="en-US" altLang="en-US" sz="1600" baseline="0" dirty="0" smtClean="0"/>
                        <a:t> Training</a:t>
                      </a:r>
                      <a:endParaRPr lang="en-US" altLang="en-US" sz="1600" dirty="0" smtClean="0"/>
                    </a:p>
                    <a:p>
                      <a:pPr marL="628650" lvl="1" indent="-171450">
                        <a:buFont typeface="Wingdings" panose="05000000000000000000" pitchFamily="2" charset="2"/>
                        <a:buChar char="ü"/>
                      </a:pPr>
                      <a:r>
                        <a:rPr lang="en-US" altLang="en-US" sz="1600" dirty="0" smtClean="0"/>
                        <a:t>3 Modules (SPS, </a:t>
                      </a:r>
                      <a:r>
                        <a:rPr lang="en-US" altLang="en-US" sz="1600" dirty="0" err="1" smtClean="0"/>
                        <a:t>SPSLite</a:t>
                      </a:r>
                      <a:r>
                        <a:rPr lang="en-US" altLang="en-US" sz="1600" dirty="0" smtClean="0"/>
                        <a:t> &amp; </a:t>
                      </a:r>
                      <a:r>
                        <a:rPr lang="en-US" altLang="en-US" sz="1600" dirty="0" err="1" smtClean="0"/>
                        <a:t>SPSWeb</a:t>
                      </a:r>
                      <a:r>
                        <a:rPr lang="en-US" altLang="en-US" sz="1600" dirty="0" smtClean="0"/>
                        <a:t>)</a:t>
                      </a:r>
                    </a:p>
                    <a:p>
                      <a:pPr marL="628650" lvl="1" indent="-171450">
                        <a:buFont typeface="Wingdings" panose="05000000000000000000" pitchFamily="2" charset="2"/>
                        <a:buChar char="ü"/>
                      </a:pPr>
                      <a:r>
                        <a:rPr lang="en-US" altLang="en-US" sz="1600" dirty="0" smtClean="0"/>
                        <a:t>2 Days Training + 1 Day Exam</a:t>
                      </a:r>
                    </a:p>
                    <a:p>
                      <a:pPr marL="628650" lvl="1" indent="-171450">
                        <a:buFont typeface="Wingdings" panose="05000000000000000000" pitchFamily="2" charset="2"/>
                        <a:buChar char="ü"/>
                      </a:pPr>
                      <a:r>
                        <a:rPr lang="en-US" altLang="en-US" sz="1600" dirty="0" smtClean="0"/>
                        <a:t>5 Years Continuous Learning</a:t>
                      </a:r>
                    </a:p>
                  </a:txBody>
                  <a:tcPr marL="91423" marR="91423" marT="45673" marB="45673" anchor="ctr">
                    <a:solidFill>
                      <a:schemeClr val="accent5">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ctr"/>
                      <a:endParaRPr lang="en-MY" sz="1100" dirty="0" smtClean="0"/>
                    </a:p>
                  </a:txBody>
                  <a:tcPr marL="91423" marR="91423" marT="45673" marB="45673" anchor="ctr">
                    <a:solidFill>
                      <a:schemeClr val="accent6">
                        <a:lumMod val="20000"/>
                        <a:lumOff val="80000"/>
                      </a:schemeClr>
                    </a:solidFill>
                  </a:tcPr>
                </a:tc>
              </a:tr>
            </a:tbl>
          </a:graphicData>
        </a:graphic>
      </p:graphicFrame>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2405">
            <a:off x="4942537" y="4256507"/>
            <a:ext cx="1753335" cy="17590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18</a:t>
            </a:fld>
            <a:endParaRPr lang="en-US" dirty="0"/>
          </a:p>
        </p:txBody>
      </p:sp>
    </p:spTree>
    <p:extLst>
      <p:ext uri="{BB962C8B-B14F-4D97-AF65-F5344CB8AC3E}">
        <p14:creationId xmlns:p14="http://schemas.microsoft.com/office/powerpoint/2010/main" val="201323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Trainer criteria</a:t>
            </a:r>
            <a:endParaRPr lang="en-MY" sz="2000" dirty="0">
              <a:solidFill>
                <a:schemeClr val="tx1"/>
              </a:solidFill>
              <a:latin typeface="Arial Black"/>
            </a:endParaRPr>
          </a:p>
        </p:txBody>
      </p:sp>
      <p:grpSp>
        <p:nvGrpSpPr>
          <p:cNvPr id="5" name="Group 4"/>
          <p:cNvGrpSpPr>
            <a:grpSpLocks noChangeAspect="1"/>
          </p:cNvGrpSpPr>
          <p:nvPr/>
        </p:nvGrpSpPr>
        <p:grpSpPr>
          <a:xfrm>
            <a:off x="4777327" y="1427598"/>
            <a:ext cx="854925" cy="909682"/>
            <a:chOff x="1382806" y="3668806"/>
            <a:chExt cx="3025588" cy="3025588"/>
          </a:xfrm>
        </p:grpSpPr>
        <p:sp>
          <p:nvSpPr>
            <p:cNvPr id="7" name="Rectangle 6"/>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38093" y="4265700"/>
              <a:ext cx="1180970" cy="1933171"/>
            </a:xfrm>
            <a:custGeom>
              <a:avLst/>
              <a:gdLst/>
              <a:ahLst/>
              <a:cxnLst/>
              <a:rect l="l" t="t" r="r" b="b"/>
              <a:pathLst>
                <a:path w="1180970" h="1933171">
                  <a:moveTo>
                    <a:pt x="634994" y="0"/>
                  </a:moveTo>
                  <a:cubicBezTo>
                    <a:pt x="672579" y="0"/>
                    <a:pt x="702993" y="742"/>
                    <a:pt x="726237" y="2226"/>
                  </a:cubicBezTo>
                  <a:cubicBezTo>
                    <a:pt x="749481" y="3709"/>
                    <a:pt x="767037" y="6182"/>
                    <a:pt x="778906" y="9644"/>
                  </a:cubicBezTo>
                  <a:cubicBezTo>
                    <a:pt x="790775" y="13106"/>
                    <a:pt x="798688" y="17804"/>
                    <a:pt x="802644" y="23738"/>
                  </a:cubicBezTo>
                  <a:cubicBezTo>
                    <a:pt x="806600" y="29673"/>
                    <a:pt x="808579" y="37091"/>
                    <a:pt x="808579" y="45993"/>
                  </a:cubicBezTo>
                  <a:lnTo>
                    <a:pt x="808579" y="1631994"/>
                  </a:lnTo>
                  <a:lnTo>
                    <a:pt x="1121624" y="1631994"/>
                  </a:lnTo>
                  <a:cubicBezTo>
                    <a:pt x="1130526" y="1631994"/>
                    <a:pt x="1138686" y="1634714"/>
                    <a:pt x="1146104" y="1640154"/>
                  </a:cubicBezTo>
                  <a:cubicBezTo>
                    <a:pt x="1153523" y="1645594"/>
                    <a:pt x="1159952" y="1654248"/>
                    <a:pt x="1165392" y="1666117"/>
                  </a:cubicBezTo>
                  <a:cubicBezTo>
                    <a:pt x="1170832" y="1677986"/>
                    <a:pt x="1174788" y="1693564"/>
                    <a:pt x="1177261" y="1712852"/>
                  </a:cubicBezTo>
                  <a:cubicBezTo>
                    <a:pt x="1179733" y="1732139"/>
                    <a:pt x="1180970" y="1756124"/>
                    <a:pt x="1180970" y="1784808"/>
                  </a:cubicBezTo>
                  <a:cubicBezTo>
                    <a:pt x="1180970" y="1812502"/>
                    <a:pt x="1179486" y="1835993"/>
                    <a:pt x="1176519" y="1855280"/>
                  </a:cubicBezTo>
                  <a:cubicBezTo>
                    <a:pt x="1173552" y="1874567"/>
                    <a:pt x="1169348" y="1889898"/>
                    <a:pt x="1163908" y="1901273"/>
                  </a:cubicBezTo>
                  <a:cubicBezTo>
                    <a:pt x="1158468" y="1912647"/>
                    <a:pt x="1152286" y="1920807"/>
                    <a:pt x="1145363" y="1925753"/>
                  </a:cubicBezTo>
                  <a:cubicBezTo>
                    <a:pt x="1138439" y="1930698"/>
                    <a:pt x="1130526" y="1933171"/>
                    <a:pt x="1121624" y="1933171"/>
                  </a:cubicBezTo>
                  <a:lnTo>
                    <a:pt x="62312" y="1933171"/>
                  </a:lnTo>
                  <a:cubicBezTo>
                    <a:pt x="54400" y="1933171"/>
                    <a:pt x="46982" y="1930698"/>
                    <a:pt x="40058" y="1925753"/>
                  </a:cubicBezTo>
                  <a:cubicBezTo>
                    <a:pt x="33134" y="1920807"/>
                    <a:pt x="26953" y="1912647"/>
                    <a:pt x="21513" y="1901273"/>
                  </a:cubicBezTo>
                  <a:cubicBezTo>
                    <a:pt x="16073" y="1889898"/>
                    <a:pt x="11869" y="1874567"/>
                    <a:pt x="8902" y="1855280"/>
                  </a:cubicBezTo>
                  <a:cubicBezTo>
                    <a:pt x="5934" y="1835993"/>
                    <a:pt x="4451" y="1812502"/>
                    <a:pt x="4451" y="1784808"/>
                  </a:cubicBezTo>
                  <a:cubicBezTo>
                    <a:pt x="4451" y="1756124"/>
                    <a:pt x="5687" y="1732139"/>
                    <a:pt x="8160" y="1712852"/>
                  </a:cubicBezTo>
                  <a:cubicBezTo>
                    <a:pt x="10633" y="1693564"/>
                    <a:pt x="14589" y="1677986"/>
                    <a:pt x="20029" y="1666117"/>
                  </a:cubicBezTo>
                  <a:cubicBezTo>
                    <a:pt x="25469" y="1654248"/>
                    <a:pt x="31651" y="1645594"/>
                    <a:pt x="38574" y="1640154"/>
                  </a:cubicBezTo>
                  <a:cubicBezTo>
                    <a:pt x="45498" y="1634714"/>
                    <a:pt x="53411" y="1631994"/>
                    <a:pt x="62312" y="1631994"/>
                  </a:cubicBezTo>
                  <a:lnTo>
                    <a:pt x="419867" y="1631994"/>
                  </a:lnTo>
                  <a:lnTo>
                    <a:pt x="419867" y="382777"/>
                  </a:lnTo>
                  <a:lnTo>
                    <a:pt x="111272" y="553394"/>
                  </a:lnTo>
                  <a:cubicBezTo>
                    <a:pt x="88523" y="564274"/>
                    <a:pt x="69978" y="570951"/>
                    <a:pt x="55636" y="573423"/>
                  </a:cubicBezTo>
                  <a:cubicBezTo>
                    <a:pt x="41294" y="575896"/>
                    <a:pt x="29920" y="572929"/>
                    <a:pt x="21513" y="564522"/>
                  </a:cubicBezTo>
                  <a:cubicBezTo>
                    <a:pt x="13105" y="556114"/>
                    <a:pt x="7418" y="541525"/>
                    <a:pt x="4451" y="520755"/>
                  </a:cubicBezTo>
                  <a:cubicBezTo>
                    <a:pt x="1484" y="499984"/>
                    <a:pt x="0" y="470806"/>
                    <a:pt x="0" y="433220"/>
                  </a:cubicBezTo>
                  <a:cubicBezTo>
                    <a:pt x="0" y="409482"/>
                    <a:pt x="494" y="389948"/>
                    <a:pt x="1484" y="374617"/>
                  </a:cubicBezTo>
                  <a:cubicBezTo>
                    <a:pt x="2473" y="359286"/>
                    <a:pt x="4945" y="346181"/>
                    <a:pt x="8902" y="335301"/>
                  </a:cubicBezTo>
                  <a:cubicBezTo>
                    <a:pt x="12858" y="324421"/>
                    <a:pt x="18298" y="315519"/>
                    <a:pt x="25222" y="308595"/>
                  </a:cubicBezTo>
                  <a:cubicBezTo>
                    <a:pt x="32145" y="301672"/>
                    <a:pt x="41542" y="294254"/>
                    <a:pt x="53411" y="286341"/>
                  </a:cubicBezTo>
                  <a:lnTo>
                    <a:pt x="465860" y="19288"/>
                  </a:lnTo>
                  <a:cubicBezTo>
                    <a:pt x="470805" y="15331"/>
                    <a:pt x="476987" y="12117"/>
                    <a:pt x="484405" y="9644"/>
                  </a:cubicBezTo>
                  <a:cubicBezTo>
                    <a:pt x="491823" y="7171"/>
                    <a:pt x="501467" y="5193"/>
                    <a:pt x="513336" y="3709"/>
                  </a:cubicBezTo>
                  <a:cubicBezTo>
                    <a:pt x="525205" y="2226"/>
                    <a:pt x="540783" y="1237"/>
                    <a:pt x="560070" y="742"/>
                  </a:cubicBezTo>
                  <a:cubicBezTo>
                    <a:pt x="579358" y="248"/>
                    <a:pt x="604332" y="0"/>
                    <a:pt x="6349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p:cNvSpPr/>
            <p:nvPr/>
          </p:nvSpPr>
          <p:spPr>
            <a:xfrm>
              <a:off x="2361975" y="4296064"/>
              <a:ext cx="2046419" cy="2398330"/>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0" name="Group 9"/>
          <p:cNvGrpSpPr>
            <a:grpSpLocks noChangeAspect="1"/>
          </p:cNvGrpSpPr>
          <p:nvPr/>
        </p:nvGrpSpPr>
        <p:grpSpPr>
          <a:xfrm>
            <a:off x="4777327" y="2543581"/>
            <a:ext cx="854925" cy="909682"/>
            <a:chOff x="1382807" y="174388"/>
            <a:chExt cx="3025589" cy="3025589"/>
          </a:xfrm>
        </p:grpSpPr>
        <p:sp>
          <p:nvSpPr>
            <p:cNvPr id="11" name="Rectangle 10"/>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2249080" y="750510"/>
              <a:ext cx="1287791" cy="1953942"/>
            </a:xfrm>
            <a:custGeom>
              <a:avLst/>
              <a:gdLst/>
              <a:ahLst/>
              <a:cxnLst/>
              <a:rect l="l" t="t" r="r" b="b"/>
              <a:pathLst>
                <a:path w="1287791" h="1953942">
                  <a:moveTo>
                    <a:pt x="615707" y="0"/>
                  </a:moveTo>
                  <a:cubicBezTo>
                    <a:pt x="715605" y="0"/>
                    <a:pt x="802891" y="12611"/>
                    <a:pt x="877568" y="37833"/>
                  </a:cubicBezTo>
                  <a:cubicBezTo>
                    <a:pt x="952244" y="63055"/>
                    <a:pt x="1014309" y="98167"/>
                    <a:pt x="1063763" y="143171"/>
                  </a:cubicBezTo>
                  <a:cubicBezTo>
                    <a:pt x="1113217" y="188174"/>
                    <a:pt x="1150061" y="241585"/>
                    <a:pt x="1174294" y="303403"/>
                  </a:cubicBezTo>
                  <a:cubicBezTo>
                    <a:pt x="1198526" y="365221"/>
                    <a:pt x="1210642" y="431737"/>
                    <a:pt x="1210642" y="502951"/>
                  </a:cubicBezTo>
                  <a:cubicBezTo>
                    <a:pt x="1210642" y="565264"/>
                    <a:pt x="1204708" y="626587"/>
                    <a:pt x="1192839" y="686921"/>
                  </a:cubicBezTo>
                  <a:cubicBezTo>
                    <a:pt x="1180970" y="747256"/>
                    <a:pt x="1156243" y="812288"/>
                    <a:pt x="1118657" y="882019"/>
                  </a:cubicBezTo>
                  <a:cubicBezTo>
                    <a:pt x="1081072" y="951749"/>
                    <a:pt x="1028156" y="1028898"/>
                    <a:pt x="959909" y="1113465"/>
                  </a:cubicBezTo>
                  <a:cubicBezTo>
                    <a:pt x="891662" y="1198032"/>
                    <a:pt x="801161" y="1296199"/>
                    <a:pt x="688405" y="1407966"/>
                  </a:cubicBezTo>
                  <a:lnTo>
                    <a:pt x="464376" y="1637928"/>
                  </a:lnTo>
                  <a:lnTo>
                    <a:pt x="1221028" y="1637928"/>
                  </a:lnTo>
                  <a:cubicBezTo>
                    <a:pt x="1230919" y="1637928"/>
                    <a:pt x="1240068" y="1640896"/>
                    <a:pt x="1248475" y="1646830"/>
                  </a:cubicBezTo>
                  <a:cubicBezTo>
                    <a:pt x="1256882" y="1652765"/>
                    <a:pt x="1264053" y="1661914"/>
                    <a:pt x="1269988" y="1674277"/>
                  </a:cubicBezTo>
                  <a:cubicBezTo>
                    <a:pt x="1275922" y="1686641"/>
                    <a:pt x="1280373" y="1702961"/>
                    <a:pt x="1283340" y="1723237"/>
                  </a:cubicBezTo>
                  <a:cubicBezTo>
                    <a:pt x="1286308" y="1743513"/>
                    <a:pt x="1287791" y="1767499"/>
                    <a:pt x="1287791" y="1795193"/>
                  </a:cubicBezTo>
                  <a:cubicBezTo>
                    <a:pt x="1287791" y="1823877"/>
                    <a:pt x="1286555" y="1848357"/>
                    <a:pt x="1284082" y="1868633"/>
                  </a:cubicBezTo>
                  <a:cubicBezTo>
                    <a:pt x="1281609" y="1888909"/>
                    <a:pt x="1277900" y="1905476"/>
                    <a:pt x="1272955" y="1918335"/>
                  </a:cubicBezTo>
                  <a:cubicBezTo>
                    <a:pt x="1268010" y="1931193"/>
                    <a:pt x="1261580" y="1940342"/>
                    <a:pt x="1253668" y="1945782"/>
                  </a:cubicBezTo>
                  <a:cubicBezTo>
                    <a:pt x="1245755" y="1951222"/>
                    <a:pt x="1236853" y="1953942"/>
                    <a:pt x="1226962" y="1953942"/>
                  </a:cubicBezTo>
                  <a:lnTo>
                    <a:pt x="123141" y="1953942"/>
                  </a:lnTo>
                  <a:cubicBezTo>
                    <a:pt x="101382" y="1953942"/>
                    <a:pt x="82589" y="1951963"/>
                    <a:pt x="66764" y="1948007"/>
                  </a:cubicBezTo>
                  <a:cubicBezTo>
                    <a:pt x="50938" y="1944051"/>
                    <a:pt x="38080" y="1936385"/>
                    <a:pt x="28189" y="1925011"/>
                  </a:cubicBezTo>
                  <a:cubicBezTo>
                    <a:pt x="18298" y="1913636"/>
                    <a:pt x="11127" y="1897069"/>
                    <a:pt x="6676" y="1875309"/>
                  </a:cubicBezTo>
                  <a:cubicBezTo>
                    <a:pt x="2226" y="1853549"/>
                    <a:pt x="0" y="1825360"/>
                    <a:pt x="0" y="1790742"/>
                  </a:cubicBezTo>
                  <a:cubicBezTo>
                    <a:pt x="0" y="1758103"/>
                    <a:pt x="1484" y="1730161"/>
                    <a:pt x="4451" y="1706917"/>
                  </a:cubicBezTo>
                  <a:cubicBezTo>
                    <a:pt x="7418" y="1683674"/>
                    <a:pt x="12858" y="1662903"/>
                    <a:pt x="20771" y="1644605"/>
                  </a:cubicBezTo>
                  <a:cubicBezTo>
                    <a:pt x="28684" y="1626307"/>
                    <a:pt x="38822" y="1608503"/>
                    <a:pt x="51185" y="1591194"/>
                  </a:cubicBezTo>
                  <a:cubicBezTo>
                    <a:pt x="63549" y="1573885"/>
                    <a:pt x="79622" y="1554845"/>
                    <a:pt x="99403" y="1534074"/>
                  </a:cubicBezTo>
                  <a:lnTo>
                    <a:pt x="431737" y="1178003"/>
                  </a:lnTo>
                  <a:cubicBezTo>
                    <a:pt x="498005" y="1108767"/>
                    <a:pt x="551416" y="1045713"/>
                    <a:pt x="591969" y="988840"/>
                  </a:cubicBezTo>
                  <a:cubicBezTo>
                    <a:pt x="632521" y="931968"/>
                    <a:pt x="664172" y="880041"/>
                    <a:pt x="686921" y="833059"/>
                  </a:cubicBezTo>
                  <a:cubicBezTo>
                    <a:pt x="709670" y="786077"/>
                    <a:pt x="725248" y="742805"/>
                    <a:pt x="733655" y="703241"/>
                  </a:cubicBezTo>
                  <a:cubicBezTo>
                    <a:pt x="742063" y="663678"/>
                    <a:pt x="746266" y="626092"/>
                    <a:pt x="746266" y="590485"/>
                  </a:cubicBezTo>
                  <a:cubicBezTo>
                    <a:pt x="746266" y="557845"/>
                    <a:pt x="741074" y="526936"/>
                    <a:pt x="730688" y="497758"/>
                  </a:cubicBezTo>
                  <a:cubicBezTo>
                    <a:pt x="720303" y="468580"/>
                    <a:pt x="704972" y="443111"/>
                    <a:pt x="684696" y="421351"/>
                  </a:cubicBezTo>
                  <a:cubicBezTo>
                    <a:pt x="664419" y="399591"/>
                    <a:pt x="638950" y="382530"/>
                    <a:pt x="608289" y="370166"/>
                  </a:cubicBezTo>
                  <a:cubicBezTo>
                    <a:pt x="577627" y="357802"/>
                    <a:pt x="541525" y="351621"/>
                    <a:pt x="499984" y="351621"/>
                  </a:cubicBezTo>
                  <a:cubicBezTo>
                    <a:pt x="441627" y="351621"/>
                    <a:pt x="389948" y="359039"/>
                    <a:pt x="344944" y="373875"/>
                  </a:cubicBezTo>
                  <a:cubicBezTo>
                    <a:pt x="299941" y="388711"/>
                    <a:pt x="260377" y="405279"/>
                    <a:pt x="226254" y="423577"/>
                  </a:cubicBezTo>
                  <a:cubicBezTo>
                    <a:pt x="192130" y="441875"/>
                    <a:pt x="163694" y="458689"/>
                    <a:pt x="140945" y="474020"/>
                  </a:cubicBezTo>
                  <a:cubicBezTo>
                    <a:pt x="118196" y="489351"/>
                    <a:pt x="100392" y="497017"/>
                    <a:pt x="87534" y="497017"/>
                  </a:cubicBezTo>
                  <a:cubicBezTo>
                    <a:pt x="78633" y="497017"/>
                    <a:pt x="70967" y="494049"/>
                    <a:pt x="64538" y="488115"/>
                  </a:cubicBezTo>
                  <a:cubicBezTo>
                    <a:pt x="58109" y="482180"/>
                    <a:pt x="52916" y="472289"/>
                    <a:pt x="48960" y="458442"/>
                  </a:cubicBezTo>
                  <a:cubicBezTo>
                    <a:pt x="45004" y="444595"/>
                    <a:pt x="41789" y="426049"/>
                    <a:pt x="39316" y="402806"/>
                  </a:cubicBezTo>
                  <a:cubicBezTo>
                    <a:pt x="36844" y="379562"/>
                    <a:pt x="35607" y="351126"/>
                    <a:pt x="35607" y="317497"/>
                  </a:cubicBezTo>
                  <a:cubicBezTo>
                    <a:pt x="35607" y="294748"/>
                    <a:pt x="36349" y="275708"/>
                    <a:pt x="37833" y="260377"/>
                  </a:cubicBezTo>
                  <a:cubicBezTo>
                    <a:pt x="39316" y="245047"/>
                    <a:pt x="41542" y="231694"/>
                    <a:pt x="44509" y="220319"/>
                  </a:cubicBezTo>
                  <a:cubicBezTo>
                    <a:pt x="47476" y="208945"/>
                    <a:pt x="51433" y="199054"/>
                    <a:pt x="56378" y="190647"/>
                  </a:cubicBezTo>
                  <a:cubicBezTo>
                    <a:pt x="61324" y="182240"/>
                    <a:pt x="69978" y="172101"/>
                    <a:pt x="82342" y="160232"/>
                  </a:cubicBezTo>
                  <a:cubicBezTo>
                    <a:pt x="94705" y="148363"/>
                    <a:pt x="117454" y="133280"/>
                    <a:pt x="150589" y="114982"/>
                  </a:cubicBezTo>
                  <a:cubicBezTo>
                    <a:pt x="183723" y="96684"/>
                    <a:pt x="224523" y="78880"/>
                    <a:pt x="272988" y="61571"/>
                  </a:cubicBezTo>
                  <a:cubicBezTo>
                    <a:pt x="321453" y="44262"/>
                    <a:pt x="374864" y="29673"/>
                    <a:pt x="433220" y="17804"/>
                  </a:cubicBezTo>
                  <a:cubicBezTo>
                    <a:pt x="491576" y="5935"/>
                    <a:pt x="552405" y="0"/>
                    <a:pt x="6157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p:cNvSpPr txBox="1"/>
            <p:nvPr/>
          </p:nvSpPr>
          <p:spPr>
            <a:xfrm>
              <a:off x="2292711" y="898530"/>
              <a:ext cx="2115685" cy="2301447"/>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grpSp>
      <p:grpSp>
        <p:nvGrpSpPr>
          <p:cNvPr id="15" name="Group 14"/>
          <p:cNvGrpSpPr>
            <a:grpSpLocks noChangeAspect="1"/>
          </p:cNvGrpSpPr>
          <p:nvPr/>
        </p:nvGrpSpPr>
        <p:grpSpPr>
          <a:xfrm>
            <a:off x="4776585" y="3659564"/>
            <a:ext cx="854925" cy="909682"/>
            <a:chOff x="1382806" y="3668806"/>
            <a:chExt cx="3025589" cy="3025588"/>
          </a:xfrm>
        </p:grpSpPr>
        <p:sp>
          <p:nvSpPr>
            <p:cNvPr id="16" name="Rectangle 15"/>
            <p:cNvSpPr/>
            <p:nvPr/>
          </p:nvSpPr>
          <p:spPr>
            <a:xfrm>
              <a:off x="1382806" y="3668806"/>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301328" y="4390328"/>
              <a:ext cx="2107067" cy="2304066"/>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dirty="0"/>
            </a:p>
          </p:txBody>
        </p:sp>
        <p:sp>
          <p:nvSpPr>
            <p:cNvPr id="18" name="Freeform 17"/>
            <p:cNvSpPr/>
            <p:nvPr/>
          </p:nvSpPr>
          <p:spPr>
            <a:xfrm>
              <a:off x="2244624" y="4244929"/>
              <a:ext cx="1283340" cy="1988065"/>
            </a:xfrm>
            <a:custGeom>
              <a:avLst/>
              <a:gdLst/>
              <a:ahLst/>
              <a:cxnLst/>
              <a:rect l="l" t="t" r="r" b="b"/>
              <a:pathLst>
                <a:path w="1283340" h="1988065">
                  <a:moveTo>
                    <a:pt x="618674" y="0"/>
                  </a:moveTo>
                  <a:cubicBezTo>
                    <a:pt x="711648" y="0"/>
                    <a:pt x="793990" y="10880"/>
                    <a:pt x="865699" y="32640"/>
                  </a:cubicBezTo>
                  <a:cubicBezTo>
                    <a:pt x="937407" y="54400"/>
                    <a:pt x="997742" y="85804"/>
                    <a:pt x="1046701" y="126851"/>
                  </a:cubicBezTo>
                  <a:cubicBezTo>
                    <a:pt x="1095661" y="167898"/>
                    <a:pt x="1132752" y="218341"/>
                    <a:pt x="1157974" y="278181"/>
                  </a:cubicBezTo>
                  <a:cubicBezTo>
                    <a:pt x="1183195" y="338021"/>
                    <a:pt x="1195806" y="405526"/>
                    <a:pt x="1195806" y="480697"/>
                  </a:cubicBezTo>
                  <a:cubicBezTo>
                    <a:pt x="1195806" y="539053"/>
                    <a:pt x="1188388" y="593453"/>
                    <a:pt x="1173552" y="643896"/>
                  </a:cubicBezTo>
                  <a:cubicBezTo>
                    <a:pt x="1158716" y="694339"/>
                    <a:pt x="1136956" y="739343"/>
                    <a:pt x="1108272" y="778907"/>
                  </a:cubicBezTo>
                  <a:cubicBezTo>
                    <a:pt x="1079589" y="818470"/>
                    <a:pt x="1043734" y="852099"/>
                    <a:pt x="1000709" y="879793"/>
                  </a:cubicBezTo>
                  <a:cubicBezTo>
                    <a:pt x="957684" y="907488"/>
                    <a:pt x="907982" y="928259"/>
                    <a:pt x="851604" y="942106"/>
                  </a:cubicBezTo>
                  <a:lnTo>
                    <a:pt x="851604" y="946557"/>
                  </a:lnTo>
                  <a:cubicBezTo>
                    <a:pt x="918862" y="954469"/>
                    <a:pt x="979196" y="971531"/>
                    <a:pt x="1032607" y="997742"/>
                  </a:cubicBezTo>
                  <a:cubicBezTo>
                    <a:pt x="1086018" y="1023953"/>
                    <a:pt x="1131268" y="1056840"/>
                    <a:pt x="1168359" y="1096403"/>
                  </a:cubicBezTo>
                  <a:cubicBezTo>
                    <a:pt x="1205450" y="1135967"/>
                    <a:pt x="1233886" y="1180723"/>
                    <a:pt x="1253668" y="1230672"/>
                  </a:cubicBezTo>
                  <a:cubicBezTo>
                    <a:pt x="1273450" y="1280621"/>
                    <a:pt x="1283340" y="1334279"/>
                    <a:pt x="1283340" y="1391646"/>
                  </a:cubicBezTo>
                  <a:cubicBezTo>
                    <a:pt x="1283340" y="1487587"/>
                    <a:pt x="1265042" y="1572649"/>
                    <a:pt x="1228446" y="1646830"/>
                  </a:cubicBezTo>
                  <a:cubicBezTo>
                    <a:pt x="1191850" y="1721012"/>
                    <a:pt x="1140912" y="1783324"/>
                    <a:pt x="1075632" y="1833768"/>
                  </a:cubicBezTo>
                  <a:cubicBezTo>
                    <a:pt x="1010353" y="1884211"/>
                    <a:pt x="932215" y="1922538"/>
                    <a:pt x="841219" y="1948749"/>
                  </a:cubicBezTo>
                  <a:cubicBezTo>
                    <a:pt x="750223" y="1974960"/>
                    <a:pt x="650819" y="1988065"/>
                    <a:pt x="543009" y="1988065"/>
                  </a:cubicBezTo>
                  <a:cubicBezTo>
                    <a:pt x="477729" y="1988065"/>
                    <a:pt x="416406" y="1983367"/>
                    <a:pt x="359039" y="1973971"/>
                  </a:cubicBezTo>
                  <a:cubicBezTo>
                    <a:pt x="301672" y="1964574"/>
                    <a:pt x="250981" y="1952953"/>
                    <a:pt x="206967" y="1939105"/>
                  </a:cubicBezTo>
                  <a:cubicBezTo>
                    <a:pt x="162952" y="1925258"/>
                    <a:pt x="126603" y="1910916"/>
                    <a:pt x="97920" y="1896080"/>
                  </a:cubicBezTo>
                  <a:cubicBezTo>
                    <a:pt x="69236" y="1881244"/>
                    <a:pt x="50444" y="1869869"/>
                    <a:pt x="41542" y="1861957"/>
                  </a:cubicBezTo>
                  <a:cubicBezTo>
                    <a:pt x="32640" y="1854044"/>
                    <a:pt x="25964" y="1845142"/>
                    <a:pt x="21513" y="1835251"/>
                  </a:cubicBezTo>
                  <a:cubicBezTo>
                    <a:pt x="17062" y="1825360"/>
                    <a:pt x="13106" y="1813739"/>
                    <a:pt x="9644" y="1800386"/>
                  </a:cubicBezTo>
                  <a:cubicBezTo>
                    <a:pt x="6182" y="1787033"/>
                    <a:pt x="3709" y="1770219"/>
                    <a:pt x="2226" y="1749943"/>
                  </a:cubicBezTo>
                  <a:cubicBezTo>
                    <a:pt x="742" y="1729666"/>
                    <a:pt x="0" y="1705186"/>
                    <a:pt x="0" y="1676503"/>
                  </a:cubicBezTo>
                  <a:cubicBezTo>
                    <a:pt x="0" y="1629027"/>
                    <a:pt x="3957" y="1596139"/>
                    <a:pt x="11869" y="1577841"/>
                  </a:cubicBezTo>
                  <a:cubicBezTo>
                    <a:pt x="19782" y="1559543"/>
                    <a:pt x="31651" y="1550394"/>
                    <a:pt x="47476" y="1550394"/>
                  </a:cubicBezTo>
                  <a:cubicBezTo>
                    <a:pt x="57367" y="1550394"/>
                    <a:pt x="74429" y="1557071"/>
                    <a:pt x="98662" y="1570423"/>
                  </a:cubicBezTo>
                  <a:cubicBezTo>
                    <a:pt x="122894" y="1583776"/>
                    <a:pt x="153803" y="1598118"/>
                    <a:pt x="191389" y="1613449"/>
                  </a:cubicBezTo>
                  <a:cubicBezTo>
                    <a:pt x="228974" y="1628779"/>
                    <a:pt x="272988" y="1643121"/>
                    <a:pt x="323432" y="1656474"/>
                  </a:cubicBezTo>
                  <a:cubicBezTo>
                    <a:pt x="373875" y="1669827"/>
                    <a:pt x="431242" y="1676503"/>
                    <a:pt x="495533" y="1676503"/>
                  </a:cubicBezTo>
                  <a:cubicBezTo>
                    <a:pt x="549933" y="1676503"/>
                    <a:pt x="597903" y="1670074"/>
                    <a:pt x="639445" y="1657216"/>
                  </a:cubicBezTo>
                  <a:cubicBezTo>
                    <a:pt x="680987" y="1644357"/>
                    <a:pt x="716346" y="1626307"/>
                    <a:pt x="745525" y="1603063"/>
                  </a:cubicBezTo>
                  <a:cubicBezTo>
                    <a:pt x="774703" y="1579820"/>
                    <a:pt x="796462" y="1551631"/>
                    <a:pt x="810804" y="1518496"/>
                  </a:cubicBezTo>
                  <a:cubicBezTo>
                    <a:pt x="825146" y="1485362"/>
                    <a:pt x="832317" y="1448518"/>
                    <a:pt x="832317" y="1407966"/>
                  </a:cubicBezTo>
                  <a:cubicBezTo>
                    <a:pt x="832317" y="1363457"/>
                    <a:pt x="823662" y="1323399"/>
                    <a:pt x="806353" y="1287792"/>
                  </a:cubicBezTo>
                  <a:cubicBezTo>
                    <a:pt x="789044" y="1252184"/>
                    <a:pt x="763328" y="1221770"/>
                    <a:pt x="729205" y="1196548"/>
                  </a:cubicBezTo>
                  <a:cubicBezTo>
                    <a:pt x="695081" y="1171327"/>
                    <a:pt x="652056" y="1151792"/>
                    <a:pt x="600129" y="1137945"/>
                  </a:cubicBezTo>
                  <a:cubicBezTo>
                    <a:pt x="548202" y="1124098"/>
                    <a:pt x="487126" y="1117174"/>
                    <a:pt x="416900" y="1117174"/>
                  </a:cubicBezTo>
                  <a:lnTo>
                    <a:pt x="250734" y="1117174"/>
                  </a:lnTo>
                  <a:cubicBezTo>
                    <a:pt x="237876" y="1117174"/>
                    <a:pt x="226996" y="1115443"/>
                    <a:pt x="218094" y="1111981"/>
                  </a:cubicBezTo>
                  <a:cubicBezTo>
                    <a:pt x="209192" y="1108520"/>
                    <a:pt x="201774" y="1101349"/>
                    <a:pt x="195839" y="1090469"/>
                  </a:cubicBezTo>
                  <a:cubicBezTo>
                    <a:pt x="189905" y="1079589"/>
                    <a:pt x="185701" y="1064505"/>
                    <a:pt x="183229" y="1045218"/>
                  </a:cubicBezTo>
                  <a:cubicBezTo>
                    <a:pt x="180756" y="1025931"/>
                    <a:pt x="179519" y="1000957"/>
                    <a:pt x="179519" y="970295"/>
                  </a:cubicBezTo>
                  <a:cubicBezTo>
                    <a:pt x="179519" y="941611"/>
                    <a:pt x="180756" y="918120"/>
                    <a:pt x="183229" y="899822"/>
                  </a:cubicBezTo>
                  <a:cubicBezTo>
                    <a:pt x="185701" y="881524"/>
                    <a:pt x="189658" y="867430"/>
                    <a:pt x="195098" y="857539"/>
                  </a:cubicBezTo>
                  <a:cubicBezTo>
                    <a:pt x="200538" y="847648"/>
                    <a:pt x="207461" y="840724"/>
                    <a:pt x="215868" y="836768"/>
                  </a:cubicBezTo>
                  <a:cubicBezTo>
                    <a:pt x="224276" y="832812"/>
                    <a:pt x="234414" y="830833"/>
                    <a:pt x="246283" y="830833"/>
                  </a:cubicBezTo>
                  <a:lnTo>
                    <a:pt x="413933" y="830833"/>
                  </a:lnTo>
                  <a:cubicBezTo>
                    <a:pt x="471300" y="830833"/>
                    <a:pt x="522238" y="824157"/>
                    <a:pt x="566747" y="810804"/>
                  </a:cubicBezTo>
                  <a:cubicBezTo>
                    <a:pt x="611256" y="797452"/>
                    <a:pt x="648594" y="778412"/>
                    <a:pt x="678761" y="753685"/>
                  </a:cubicBezTo>
                  <a:cubicBezTo>
                    <a:pt x="708928" y="728957"/>
                    <a:pt x="731925" y="699038"/>
                    <a:pt x="747750" y="663925"/>
                  </a:cubicBezTo>
                  <a:cubicBezTo>
                    <a:pt x="763575" y="628812"/>
                    <a:pt x="771488" y="589991"/>
                    <a:pt x="771488" y="547460"/>
                  </a:cubicBezTo>
                  <a:cubicBezTo>
                    <a:pt x="771488" y="514820"/>
                    <a:pt x="766048" y="483911"/>
                    <a:pt x="755168" y="454733"/>
                  </a:cubicBezTo>
                  <a:cubicBezTo>
                    <a:pt x="744288" y="425555"/>
                    <a:pt x="728215" y="400333"/>
                    <a:pt x="706950" y="379068"/>
                  </a:cubicBezTo>
                  <a:cubicBezTo>
                    <a:pt x="685685" y="357803"/>
                    <a:pt x="658238" y="340988"/>
                    <a:pt x="624609" y="328625"/>
                  </a:cubicBezTo>
                  <a:cubicBezTo>
                    <a:pt x="590980" y="316261"/>
                    <a:pt x="551416" y="310079"/>
                    <a:pt x="505918" y="310079"/>
                  </a:cubicBezTo>
                  <a:cubicBezTo>
                    <a:pt x="454486" y="310079"/>
                    <a:pt x="406020" y="317745"/>
                    <a:pt x="360522" y="333075"/>
                  </a:cubicBezTo>
                  <a:cubicBezTo>
                    <a:pt x="315024" y="348406"/>
                    <a:pt x="274225" y="365221"/>
                    <a:pt x="238123" y="383519"/>
                  </a:cubicBezTo>
                  <a:cubicBezTo>
                    <a:pt x="202021" y="401817"/>
                    <a:pt x="171360" y="418879"/>
                    <a:pt x="146138" y="434704"/>
                  </a:cubicBezTo>
                  <a:cubicBezTo>
                    <a:pt x="120916" y="450530"/>
                    <a:pt x="102371" y="458442"/>
                    <a:pt x="90502" y="458442"/>
                  </a:cubicBezTo>
                  <a:cubicBezTo>
                    <a:pt x="82589" y="458442"/>
                    <a:pt x="75665" y="456711"/>
                    <a:pt x="69731" y="453250"/>
                  </a:cubicBezTo>
                  <a:cubicBezTo>
                    <a:pt x="63796" y="449788"/>
                    <a:pt x="58851" y="443111"/>
                    <a:pt x="54895" y="433221"/>
                  </a:cubicBezTo>
                  <a:cubicBezTo>
                    <a:pt x="50938" y="423330"/>
                    <a:pt x="47971" y="408988"/>
                    <a:pt x="45993" y="390195"/>
                  </a:cubicBezTo>
                  <a:cubicBezTo>
                    <a:pt x="44015" y="371403"/>
                    <a:pt x="43026" y="347170"/>
                    <a:pt x="43026" y="317497"/>
                  </a:cubicBezTo>
                  <a:cubicBezTo>
                    <a:pt x="43026" y="292770"/>
                    <a:pt x="43520" y="272247"/>
                    <a:pt x="44509" y="255927"/>
                  </a:cubicBezTo>
                  <a:cubicBezTo>
                    <a:pt x="45498" y="239607"/>
                    <a:pt x="47476" y="226007"/>
                    <a:pt x="50444" y="215127"/>
                  </a:cubicBezTo>
                  <a:cubicBezTo>
                    <a:pt x="53411" y="204247"/>
                    <a:pt x="57120" y="194851"/>
                    <a:pt x="61571" y="186938"/>
                  </a:cubicBezTo>
                  <a:cubicBezTo>
                    <a:pt x="66022" y="179025"/>
                    <a:pt x="73193" y="170371"/>
                    <a:pt x="83084" y="160974"/>
                  </a:cubicBezTo>
                  <a:cubicBezTo>
                    <a:pt x="92974" y="151578"/>
                    <a:pt x="113251" y="137483"/>
                    <a:pt x="143912" y="118691"/>
                  </a:cubicBezTo>
                  <a:cubicBezTo>
                    <a:pt x="174574" y="99898"/>
                    <a:pt x="213148" y="81600"/>
                    <a:pt x="259636" y="63797"/>
                  </a:cubicBezTo>
                  <a:cubicBezTo>
                    <a:pt x="306123" y="45993"/>
                    <a:pt x="359781" y="30910"/>
                    <a:pt x="420609" y="18546"/>
                  </a:cubicBezTo>
                  <a:cubicBezTo>
                    <a:pt x="481438" y="6182"/>
                    <a:pt x="547460" y="0"/>
                    <a:pt x="6186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9" name="Group 18"/>
          <p:cNvGrpSpPr>
            <a:grpSpLocks noChangeAspect="1"/>
          </p:cNvGrpSpPr>
          <p:nvPr/>
        </p:nvGrpSpPr>
        <p:grpSpPr>
          <a:xfrm>
            <a:off x="4773954" y="4833442"/>
            <a:ext cx="854925" cy="909682"/>
            <a:chOff x="1382807" y="174388"/>
            <a:chExt cx="3025588" cy="3025588"/>
          </a:xfrm>
        </p:grpSpPr>
        <p:sp>
          <p:nvSpPr>
            <p:cNvPr id="20" name="Rectangle 19"/>
            <p:cNvSpPr/>
            <p:nvPr/>
          </p:nvSpPr>
          <p:spPr>
            <a:xfrm>
              <a:off x="1382807" y="174388"/>
              <a:ext cx="3025588" cy="302558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2171931" y="775732"/>
              <a:ext cx="1424285" cy="1937622"/>
            </a:xfrm>
            <a:custGeom>
              <a:avLst/>
              <a:gdLst/>
              <a:ahLst/>
              <a:cxnLst/>
              <a:rect l="l" t="t" r="r" b="b"/>
              <a:pathLst>
                <a:path w="1424285" h="1937622">
                  <a:moveTo>
                    <a:pt x="919851" y="0"/>
                  </a:moveTo>
                  <a:cubicBezTo>
                    <a:pt x="970295" y="0"/>
                    <a:pt x="1013320" y="1236"/>
                    <a:pt x="1048927" y="3709"/>
                  </a:cubicBezTo>
                  <a:cubicBezTo>
                    <a:pt x="1084534" y="6182"/>
                    <a:pt x="1112970" y="10138"/>
                    <a:pt x="1134236" y="15578"/>
                  </a:cubicBezTo>
                  <a:cubicBezTo>
                    <a:pt x="1155501" y="21018"/>
                    <a:pt x="1171079" y="27694"/>
                    <a:pt x="1180970" y="35607"/>
                  </a:cubicBezTo>
                  <a:cubicBezTo>
                    <a:pt x="1190861" y="43520"/>
                    <a:pt x="1195806" y="52916"/>
                    <a:pt x="1195806" y="63796"/>
                  </a:cubicBezTo>
                  <a:lnTo>
                    <a:pt x="1195806" y="1219544"/>
                  </a:lnTo>
                  <a:lnTo>
                    <a:pt x="1366424" y="1219544"/>
                  </a:lnTo>
                  <a:cubicBezTo>
                    <a:pt x="1382249" y="1219544"/>
                    <a:pt x="1395849" y="1231661"/>
                    <a:pt x="1407224" y="1255893"/>
                  </a:cubicBezTo>
                  <a:cubicBezTo>
                    <a:pt x="1418598" y="1280126"/>
                    <a:pt x="1424285" y="1320431"/>
                    <a:pt x="1424285" y="1376809"/>
                  </a:cubicBezTo>
                  <a:cubicBezTo>
                    <a:pt x="1424285" y="1427253"/>
                    <a:pt x="1419093" y="1465580"/>
                    <a:pt x="1408707" y="1491791"/>
                  </a:cubicBezTo>
                  <a:cubicBezTo>
                    <a:pt x="1398322" y="1518001"/>
                    <a:pt x="1384227" y="1531107"/>
                    <a:pt x="1366424" y="1531107"/>
                  </a:cubicBezTo>
                  <a:lnTo>
                    <a:pt x="1195806" y="1531107"/>
                  </a:lnTo>
                  <a:lnTo>
                    <a:pt x="1195806" y="1878276"/>
                  </a:lnTo>
                  <a:cubicBezTo>
                    <a:pt x="1195806" y="1888167"/>
                    <a:pt x="1192839" y="1896822"/>
                    <a:pt x="1186905" y="1904240"/>
                  </a:cubicBezTo>
                  <a:cubicBezTo>
                    <a:pt x="1180970" y="1911658"/>
                    <a:pt x="1170585" y="1917840"/>
                    <a:pt x="1155748" y="1922785"/>
                  </a:cubicBezTo>
                  <a:cubicBezTo>
                    <a:pt x="1140912" y="1927731"/>
                    <a:pt x="1121625" y="1931440"/>
                    <a:pt x="1097887" y="1933912"/>
                  </a:cubicBezTo>
                  <a:cubicBezTo>
                    <a:pt x="1074149" y="1936385"/>
                    <a:pt x="1043487" y="1937622"/>
                    <a:pt x="1005902" y="1937622"/>
                  </a:cubicBezTo>
                  <a:cubicBezTo>
                    <a:pt x="970295" y="1937622"/>
                    <a:pt x="940375" y="1936385"/>
                    <a:pt x="916142" y="1933912"/>
                  </a:cubicBezTo>
                  <a:cubicBezTo>
                    <a:pt x="891910" y="1931440"/>
                    <a:pt x="872622" y="1927731"/>
                    <a:pt x="858281" y="1922785"/>
                  </a:cubicBezTo>
                  <a:cubicBezTo>
                    <a:pt x="843939" y="1917840"/>
                    <a:pt x="834048" y="1911658"/>
                    <a:pt x="828608" y="1904240"/>
                  </a:cubicBezTo>
                  <a:cubicBezTo>
                    <a:pt x="823168" y="1896822"/>
                    <a:pt x="820448" y="1888167"/>
                    <a:pt x="820448" y="1878276"/>
                  </a:cubicBezTo>
                  <a:lnTo>
                    <a:pt x="820448" y="1531107"/>
                  </a:lnTo>
                  <a:lnTo>
                    <a:pt x="86051" y="1531107"/>
                  </a:lnTo>
                  <a:cubicBezTo>
                    <a:pt x="72204" y="1531107"/>
                    <a:pt x="59840" y="1529376"/>
                    <a:pt x="48960" y="1525914"/>
                  </a:cubicBezTo>
                  <a:cubicBezTo>
                    <a:pt x="38080" y="1522452"/>
                    <a:pt x="28931" y="1514540"/>
                    <a:pt x="21513" y="1502176"/>
                  </a:cubicBezTo>
                  <a:cubicBezTo>
                    <a:pt x="14095" y="1489812"/>
                    <a:pt x="8655" y="1472009"/>
                    <a:pt x="5193" y="1448765"/>
                  </a:cubicBezTo>
                  <a:cubicBezTo>
                    <a:pt x="1731" y="1425522"/>
                    <a:pt x="0" y="1394613"/>
                    <a:pt x="0" y="1356038"/>
                  </a:cubicBezTo>
                  <a:cubicBezTo>
                    <a:pt x="0" y="1324387"/>
                    <a:pt x="742" y="1296940"/>
                    <a:pt x="2226" y="1273697"/>
                  </a:cubicBezTo>
                  <a:cubicBezTo>
                    <a:pt x="3709" y="1250453"/>
                    <a:pt x="6182" y="1229435"/>
                    <a:pt x="9644" y="1210642"/>
                  </a:cubicBezTo>
                  <a:cubicBezTo>
                    <a:pt x="13106" y="1191850"/>
                    <a:pt x="18051" y="1174046"/>
                    <a:pt x="24480" y="1157232"/>
                  </a:cubicBezTo>
                  <a:cubicBezTo>
                    <a:pt x="30909" y="1140417"/>
                    <a:pt x="39069" y="1122614"/>
                    <a:pt x="48960" y="1103821"/>
                  </a:cubicBezTo>
                  <a:lnTo>
                    <a:pt x="645380" y="51927"/>
                  </a:lnTo>
                  <a:cubicBezTo>
                    <a:pt x="650325" y="43025"/>
                    <a:pt x="658732" y="35360"/>
                    <a:pt x="670601" y="28931"/>
                  </a:cubicBezTo>
                  <a:cubicBezTo>
                    <a:pt x="682470" y="22502"/>
                    <a:pt x="699038" y="17062"/>
                    <a:pt x="720303" y="12611"/>
                  </a:cubicBezTo>
                  <a:cubicBezTo>
                    <a:pt x="741568" y="8160"/>
                    <a:pt x="768521" y="4946"/>
                    <a:pt x="801161" y="2967"/>
                  </a:cubicBezTo>
                  <a:cubicBezTo>
                    <a:pt x="833801" y="989"/>
                    <a:pt x="873364" y="0"/>
                    <a:pt x="919851" y="0"/>
                  </a:cubicBezTo>
                  <a:close/>
                  <a:moveTo>
                    <a:pt x="817481" y="336784"/>
                  </a:moveTo>
                  <a:lnTo>
                    <a:pt x="311563" y="1219544"/>
                  </a:lnTo>
                  <a:lnTo>
                    <a:pt x="820448" y="1219544"/>
                  </a:lnTo>
                  <a:lnTo>
                    <a:pt x="820448" y="336784"/>
                  </a:lnTo>
                  <a:lnTo>
                    <a:pt x="817481" y="3367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p:cNvSpPr/>
            <p:nvPr/>
          </p:nvSpPr>
          <p:spPr>
            <a:xfrm>
              <a:off x="2222756" y="818764"/>
              <a:ext cx="2185638" cy="2381212"/>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3" name="TextBox 22"/>
          <p:cNvSpPr txBox="1"/>
          <p:nvPr/>
        </p:nvSpPr>
        <p:spPr>
          <a:xfrm>
            <a:off x="5877031" y="1371600"/>
            <a:ext cx="2657369" cy="1015663"/>
          </a:xfrm>
          <a:prstGeom prst="rect">
            <a:avLst/>
          </a:prstGeom>
          <a:noFill/>
        </p:spPr>
        <p:txBody>
          <a:bodyPr wrap="square" lIns="0" rtlCol="0" anchor="ctr">
            <a:spAutoFit/>
          </a:bodyPr>
          <a:lstStyle/>
          <a:p>
            <a:r>
              <a:rPr lang="en-US" sz="2000" b="1" dirty="0" smtClean="0">
                <a:solidFill>
                  <a:srgbClr val="0070C0"/>
                </a:solidFill>
              </a:rPr>
              <a:t>Diploma/ Degree Holder in Accounting or </a:t>
            </a:r>
            <a:r>
              <a:rPr lang="en-US" sz="2000" b="1" dirty="0">
                <a:solidFill>
                  <a:srgbClr val="0070C0"/>
                </a:solidFill>
              </a:rPr>
              <a:t>B</a:t>
            </a:r>
            <a:r>
              <a:rPr lang="en-US" sz="2000" b="1" dirty="0" smtClean="0">
                <a:solidFill>
                  <a:srgbClr val="0070C0"/>
                </a:solidFill>
              </a:rPr>
              <a:t>usiness Management</a:t>
            </a:r>
            <a:endParaRPr lang="en-US" sz="2000" b="1" dirty="0">
              <a:solidFill>
                <a:srgbClr val="0070C0"/>
              </a:solidFill>
            </a:endParaRPr>
          </a:p>
        </p:txBody>
      </p:sp>
      <p:sp>
        <p:nvSpPr>
          <p:cNvPr id="24" name="TextBox 23"/>
          <p:cNvSpPr txBox="1"/>
          <p:nvPr/>
        </p:nvSpPr>
        <p:spPr>
          <a:xfrm>
            <a:off x="5877031" y="2800290"/>
            <a:ext cx="2657369" cy="400110"/>
          </a:xfrm>
          <a:prstGeom prst="rect">
            <a:avLst/>
          </a:prstGeom>
          <a:noFill/>
        </p:spPr>
        <p:txBody>
          <a:bodyPr wrap="square" lIns="0" rtlCol="0" anchor="ctr">
            <a:spAutoFit/>
          </a:bodyPr>
          <a:lstStyle/>
          <a:p>
            <a:r>
              <a:rPr lang="en-US" sz="2000" b="1" dirty="0" smtClean="0">
                <a:solidFill>
                  <a:srgbClr val="0070C0"/>
                </a:solidFill>
              </a:rPr>
              <a:t>Certified SPS Trainer</a:t>
            </a:r>
            <a:endParaRPr lang="en-US" sz="2000" b="1" dirty="0">
              <a:solidFill>
                <a:srgbClr val="0070C0"/>
              </a:solidFill>
            </a:endParaRPr>
          </a:p>
        </p:txBody>
      </p:sp>
      <p:sp>
        <p:nvSpPr>
          <p:cNvPr id="25" name="TextBox 24"/>
          <p:cNvSpPr txBox="1"/>
          <p:nvPr/>
        </p:nvSpPr>
        <p:spPr>
          <a:xfrm>
            <a:off x="5877031" y="3787914"/>
            <a:ext cx="2657369" cy="707886"/>
          </a:xfrm>
          <a:prstGeom prst="rect">
            <a:avLst/>
          </a:prstGeom>
          <a:noFill/>
        </p:spPr>
        <p:txBody>
          <a:bodyPr wrap="square" lIns="0" rtlCol="0" anchor="ctr">
            <a:spAutoFit/>
          </a:bodyPr>
          <a:lstStyle/>
          <a:p>
            <a:r>
              <a:rPr lang="en-US" sz="2000" b="1" dirty="0" smtClean="0">
                <a:solidFill>
                  <a:srgbClr val="0070C0"/>
                </a:solidFill>
              </a:rPr>
              <a:t>Minimal 2 Years Working Experience</a:t>
            </a:r>
            <a:endParaRPr lang="en-US" sz="2000" b="1" dirty="0">
              <a:solidFill>
                <a:srgbClr val="0070C0"/>
              </a:solidFill>
            </a:endParaRPr>
          </a:p>
        </p:txBody>
      </p:sp>
      <p:sp>
        <p:nvSpPr>
          <p:cNvPr id="26" name="TextBox 25"/>
          <p:cNvSpPr txBox="1"/>
          <p:nvPr/>
        </p:nvSpPr>
        <p:spPr>
          <a:xfrm>
            <a:off x="5853251" y="4930914"/>
            <a:ext cx="2657369" cy="707886"/>
          </a:xfrm>
          <a:prstGeom prst="rect">
            <a:avLst/>
          </a:prstGeom>
          <a:noFill/>
        </p:spPr>
        <p:txBody>
          <a:bodyPr wrap="square" lIns="0" rtlCol="0" anchor="ctr">
            <a:spAutoFit/>
          </a:bodyPr>
          <a:lstStyle/>
          <a:p>
            <a:r>
              <a:rPr lang="en-US" sz="2000" b="1" dirty="0" smtClean="0">
                <a:solidFill>
                  <a:srgbClr val="0070C0"/>
                </a:solidFill>
              </a:rPr>
              <a:t>Excellent in Public Speaking</a:t>
            </a:r>
            <a:endParaRPr lang="en-US" sz="2000" b="1" dirty="0">
              <a:solidFill>
                <a:srgbClr val="0070C0"/>
              </a:solidFill>
            </a:endParaRPr>
          </a:p>
        </p:txBody>
      </p:sp>
      <p:pic>
        <p:nvPicPr>
          <p:cNvPr id="1028"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524000"/>
            <a:ext cx="4184650" cy="41846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19</a:t>
            </a:fld>
            <a:endParaRPr lang="en-US" dirty="0"/>
          </a:p>
        </p:txBody>
      </p:sp>
    </p:spTree>
    <p:extLst>
      <p:ext uri="{BB962C8B-B14F-4D97-AF65-F5344CB8AC3E}">
        <p14:creationId xmlns:p14="http://schemas.microsoft.com/office/powerpoint/2010/main" val="1411916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TABLE OF CONTENT</a:t>
            </a:r>
            <a:endParaRPr lang="en-MY" sz="2000" dirty="0">
              <a:solidFill>
                <a:schemeClr val="tx1"/>
              </a:solidFill>
              <a:latin typeface="Arial Black"/>
            </a:endParaRPr>
          </a:p>
        </p:txBody>
      </p:sp>
      <p:sp>
        <p:nvSpPr>
          <p:cNvPr id="4" name="Rectangle 3"/>
          <p:cNvSpPr/>
          <p:nvPr/>
        </p:nvSpPr>
        <p:spPr>
          <a:xfrm>
            <a:off x="685800" y="1143000"/>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10" name="Rectangle 9"/>
          <p:cNvSpPr/>
          <p:nvPr/>
        </p:nvSpPr>
        <p:spPr>
          <a:xfrm>
            <a:off x="6765509" y="1143000"/>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 name="TextBox 4"/>
          <p:cNvSpPr txBox="1"/>
          <p:nvPr/>
        </p:nvSpPr>
        <p:spPr>
          <a:xfrm>
            <a:off x="685800" y="1143000"/>
            <a:ext cx="5943600" cy="369332"/>
          </a:xfrm>
          <a:prstGeom prst="rect">
            <a:avLst/>
          </a:prstGeom>
          <a:noFill/>
          <a:ln>
            <a:noFill/>
          </a:ln>
        </p:spPr>
        <p:txBody>
          <a:bodyPr wrap="square" rtlCol="0" anchor="ctr">
            <a:spAutoFit/>
          </a:bodyPr>
          <a:lstStyle/>
          <a:p>
            <a:r>
              <a:rPr lang="en-US" b="1" dirty="0" smtClean="0">
                <a:solidFill>
                  <a:schemeClr val="bg1"/>
                </a:solidFill>
              </a:rPr>
              <a:t>Project Executive Summary</a:t>
            </a:r>
            <a:endParaRPr lang="en-MY" b="1" dirty="0">
              <a:solidFill>
                <a:schemeClr val="bg1"/>
              </a:solidFill>
            </a:endParaRPr>
          </a:p>
        </p:txBody>
      </p:sp>
      <p:sp>
        <p:nvSpPr>
          <p:cNvPr id="12" name="TextBox 11"/>
          <p:cNvSpPr txBox="1"/>
          <p:nvPr/>
        </p:nvSpPr>
        <p:spPr>
          <a:xfrm>
            <a:off x="6765509" y="1143000"/>
            <a:ext cx="2073691" cy="369332"/>
          </a:xfrm>
          <a:prstGeom prst="rect">
            <a:avLst/>
          </a:prstGeom>
          <a:noFill/>
        </p:spPr>
        <p:txBody>
          <a:bodyPr wrap="square" rtlCol="0" anchor="ctr">
            <a:spAutoFit/>
          </a:bodyPr>
          <a:lstStyle/>
          <a:p>
            <a:r>
              <a:rPr lang="en-US" dirty="0" smtClean="0"/>
              <a:t>Page 3-10</a:t>
            </a:r>
            <a:endParaRPr lang="en-MY" dirty="0"/>
          </a:p>
        </p:txBody>
      </p:sp>
      <p:sp>
        <p:nvSpPr>
          <p:cNvPr id="45" name="Rectangle 44"/>
          <p:cNvSpPr/>
          <p:nvPr/>
        </p:nvSpPr>
        <p:spPr>
          <a:xfrm>
            <a:off x="685800" y="1518651"/>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46" name="Rectangle 45"/>
          <p:cNvSpPr/>
          <p:nvPr/>
        </p:nvSpPr>
        <p:spPr>
          <a:xfrm>
            <a:off x="6765509" y="1518651"/>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47" name="TextBox 46"/>
          <p:cNvSpPr txBox="1"/>
          <p:nvPr/>
        </p:nvSpPr>
        <p:spPr>
          <a:xfrm>
            <a:off x="685800" y="1518651"/>
            <a:ext cx="5943600" cy="369332"/>
          </a:xfrm>
          <a:prstGeom prst="rect">
            <a:avLst/>
          </a:prstGeom>
          <a:noFill/>
          <a:ln>
            <a:noFill/>
          </a:ln>
        </p:spPr>
        <p:txBody>
          <a:bodyPr wrap="square" rtlCol="0" anchor="ctr">
            <a:spAutoFit/>
          </a:bodyPr>
          <a:lstStyle/>
          <a:p>
            <a:r>
              <a:rPr lang="en-US" b="1" dirty="0" smtClean="0">
                <a:solidFill>
                  <a:schemeClr val="bg1"/>
                </a:solidFill>
              </a:rPr>
              <a:t>SPS Training </a:t>
            </a:r>
            <a:r>
              <a:rPr lang="en-US" b="1" dirty="0" smtClean="0">
                <a:solidFill>
                  <a:schemeClr val="bg1"/>
                </a:solidFill>
              </a:rPr>
              <a:t>Module</a:t>
            </a:r>
            <a:endParaRPr lang="en-MY" b="1" dirty="0">
              <a:solidFill>
                <a:schemeClr val="bg1"/>
              </a:solidFill>
            </a:endParaRPr>
          </a:p>
        </p:txBody>
      </p:sp>
      <p:sp>
        <p:nvSpPr>
          <p:cNvPr id="48" name="TextBox 47"/>
          <p:cNvSpPr txBox="1"/>
          <p:nvPr/>
        </p:nvSpPr>
        <p:spPr>
          <a:xfrm>
            <a:off x="6765509" y="1600200"/>
            <a:ext cx="1603901" cy="369332"/>
          </a:xfrm>
          <a:prstGeom prst="rect">
            <a:avLst/>
          </a:prstGeom>
          <a:noFill/>
        </p:spPr>
        <p:txBody>
          <a:bodyPr wrap="square" rtlCol="0" anchor="ctr">
            <a:spAutoFit/>
          </a:bodyPr>
          <a:lstStyle/>
          <a:p>
            <a:r>
              <a:rPr lang="en-US" dirty="0" smtClean="0"/>
              <a:t>Page 11</a:t>
            </a:r>
            <a:endParaRPr lang="en-MY" dirty="0"/>
          </a:p>
        </p:txBody>
      </p:sp>
      <p:sp>
        <p:nvSpPr>
          <p:cNvPr id="49" name="Rectangle 48"/>
          <p:cNvSpPr/>
          <p:nvPr/>
        </p:nvSpPr>
        <p:spPr>
          <a:xfrm>
            <a:off x="685800" y="1966895"/>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0" name="Rectangle 49"/>
          <p:cNvSpPr/>
          <p:nvPr/>
        </p:nvSpPr>
        <p:spPr>
          <a:xfrm>
            <a:off x="6765509" y="1966895"/>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1" name="TextBox 50"/>
          <p:cNvSpPr txBox="1"/>
          <p:nvPr/>
        </p:nvSpPr>
        <p:spPr>
          <a:xfrm>
            <a:off x="685800" y="1966895"/>
            <a:ext cx="5943600" cy="369332"/>
          </a:xfrm>
          <a:prstGeom prst="rect">
            <a:avLst/>
          </a:prstGeom>
          <a:noFill/>
          <a:ln>
            <a:noFill/>
          </a:ln>
        </p:spPr>
        <p:txBody>
          <a:bodyPr wrap="square" rtlCol="0" anchor="ctr">
            <a:spAutoFit/>
          </a:bodyPr>
          <a:lstStyle/>
          <a:p>
            <a:r>
              <a:rPr lang="en-US" b="1" dirty="0" smtClean="0">
                <a:solidFill>
                  <a:schemeClr val="bg1"/>
                </a:solidFill>
              </a:rPr>
              <a:t>Continuous Learning</a:t>
            </a:r>
            <a:endParaRPr lang="en-MY" b="1" dirty="0">
              <a:solidFill>
                <a:schemeClr val="bg1"/>
              </a:solidFill>
            </a:endParaRPr>
          </a:p>
        </p:txBody>
      </p:sp>
      <p:sp>
        <p:nvSpPr>
          <p:cNvPr id="52" name="TextBox 51"/>
          <p:cNvSpPr txBox="1"/>
          <p:nvPr/>
        </p:nvSpPr>
        <p:spPr>
          <a:xfrm>
            <a:off x="6765509" y="2057400"/>
            <a:ext cx="1603901" cy="369332"/>
          </a:xfrm>
          <a:prstGeom prst="rect">
            <a:avLst/>
          </a:prstGeom>
          <a:noFill/>
        </p:spPr>
        <p:txBody>
          <a:bodyPr wrap="square" rtlCol="0" anchor="ctr">
            <a:spAutoFit/>
          </a:bodyPr>
          <a:lstStyle/>
          <a:p>
            <a:r>
              <a:rPr lang="en-US" dirty="0" smtClean="0"/>
              <a:t>Page </a:t>
            </a:r>
            <a:r>
              <a:rPr lang="en-US" dirty="0" smtClean="0"/>
              <a:t>25</a:t>
            </a:r>
            <a:endParaRPr lang="en-MY" dirty="0"/>
          </a:p>
        </p:txBody>
      </p:sp>
      <p:sp>
        <p:nvSpPr>
          <p:cNvPr id="53" name="Rectangle 52"/>
          <p:cNvSpPr/>
          <p:nvPr/>
        </p:nvSpPr>
        <p:spPr>
          <a:xfrm>
            <a:off x="685800" y="2415141"/>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4" name="Rectangle 53"/>
          <p:cNvSpPr/>
          <p:nvPr/>
        </p:nvSpPr>
        <p:spPr>
          <a:xfrm>
            <a:off x="6765509" y="2415141"/>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6" name="TextBox 55"/>
          <p:cNvSpPr txBox="1"/>
          <p:nvPr/>
        </p:nvSpPr>
        <p:spPr>
          <a:xfrm>
            <a:off x="6765509" y="2454597"/>
            <a:ext cx="1603901" cy="369332"/>
          </a:xfrm>
          <a:prstGeom prst="rect">
            <a:avLst/>
          </a:prstGeom>
          <a:noFill/>
        </p:spPr>
        <p:txBody>
          <a:bodyPr wrap="square" rtlCol="0" anchor="ctr">
            <a:spAutoFit/>
          </a:bodyPr>
          <a:lstStyle/>
          <a:p>
            <a:r>
              <a:rPr lang="en-US" dirty="0" smtClean="0"/>
              <a:t>Page </a:t>
            </a:r>
            <a:r>
              <a:rPr lang="en-US" dirty="0" smtClean="0"/>
              <a:t>30</a:t>
            </a:r>
            <a:endParaRPr lang="en-MY" dirty="0"/>
          </a:p>
        </p:txBody>
      </p:sp>
      <p:sp>
        <p:nvSpPr>
          <p:cNvPr id="57" name="Rectangle 56"/>
          <p:cNvSpPr/>
          <p:nvPr/>
        </p:nvSpPr>
        <p:spPr>
          <a:xfrm>
            <a:off x="685800" y="2863385"/>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58" name="Rectangle 57"/>
          <p:cNvSpPr/>
          <p:nvPr/>
        </p:nvSpPr>
        <p:spPr>
          <a:xfrm>
            <a:off x="6765509" y="2863385"/>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59" name="TextBox 58"/>
          <p:cNvSpPr txBox="1"/>
          <p:nvPr/>
        </p:nvSpPr>
        <p:spPr>
          <a:xfrm>
            <a:off x="685800" y="2458963"/>
            <a:ext cx="5943600" cy="369332"/>
          </a:xfrm>
          <a:prstGeom prst="rect">
            <a:avLst/>
          </a:prstGeom>
          <a:noFill/>
          <a:ln>
            <a:noFill/>
          </a:ln>
        </p:spPr>
        <p:txBody>
          <a:bodyPr wrap="square" rtlCol="0" anchor="ctr">
            <a:spAutoFit/>
          </a:bodyPr>
          <a:lstStyle/>
          <a:p>
            <a:r>
              <a:rPr lang="en-US" b="1" dirty="0" smtClean="0">
                <a:solidFill>
                  <a:schemeClr val="bg1"/>
                </a:solidFill>
              </a:rPr>
              <a:t>SPS </a:t>
            </a:r>
            <a:r>
              <a:rPr lang="en-US" b="1" dirty="0" smtClean="0">
                <a:solidFill>
                  <a:schemeClr val="bg1"/>
                </a:solidFill>
              </a:rPr>
              <a:t>Business Support</a:t>
            </a:r>
            <a:endParaRPr lang="en-MY" b="1" dirty="0">
              <a:solidFill>
                <a:schemeClr val="bg1"/>
              </a:solidFill>
            </a:endParaRPr>
          </a:p>
        </p:txBody>
      </p:sp>
      <p:sp>
        <p:nvSpPr>
          <p:cNvPr id="60" name="TextBox 59"/>
          <p:cNvSpPr txBox="1"/>
          <p:nvPr/>
        </p:nvSpPr>
        <p:spPr>
          <a:xfrm>
            <a:off x="6765509" y="2941674"/>
            <a:ext cx="1603901" cy="369332"/>
          </a:xfrm>
          <a:prstGeom prst="rect">
            <a:avLst/>
          </a:prstGeom>
          <a:noFill/>
        </p:spPr>
        <p:txBody>
          <a:bodyPr wrap="square" rtlCol="0" anchor="ctr">
            <a:spAutoFit/>
          </a:bodyPr>
          <a:lstStyle/>
          <a:p>
            <a:r>
              <a:rPr lang="en-US" dirty="0" smtClean="0"/>
              <a:t>Page </a:t>
            </a:r>
            <a:r>
              <a:rPr lang="en-US" dirty="0" smtClean="0"/>
              <a:t>34</a:t>
            </a:r>
            <a:endParaRPr lang="en-MY" dirty="0"/>
          </a:p>
        </p:txBody>
      </p:sp>
      <p:sp>
        <p:nvSpPr>
          <p:cNvPr id="61" name="Rectangle 60"/>
          <p:cNvSpPr/>
          <p:nvPr/>
        </p:nvSpPr>
        <p:spPr>
          <a:xfrm>
            <a:off x="685800" y="3311630"/>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62" name="Rectangle 61"/>
          <p:cNvSpPr/>
          <p:nvPr/>
        </p:nvSpPr>
        <p:spPr>
          <a:xfrm>
            <a:off x="6765509" y="3311630"/>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63" name="TextBox 62"/>
          <p:cNvSpPr txBox="1"/>
          <p:nvPr/>
        </p:nvSpPr>
        <p:spPr>
          <a:xfrm>
            <a:off x="685800" y="2907268"/>
            <a:ext cx="5943600" cy="369332"/>
          </a:xfrm>
          <a:prstGeom prst="rect">
            <a:avLst/>
          </a:prstGeom>
          <a:noFill/>
          <a:ln>
            <a:noFill/>
          </a:ln>
        </p:spPr>
        <p:txBody>
          <a:bodyPr wrap="square" rtlCol="0" anchor="ctr">
            <a:spAutoFit/>
          </a:bodyPr>
          <a:lstStyle/>
          <a:p>
            <a:r>
              <a:rPr lang="en-US" b="1" dirty="0" smtClean="0">
                <a:solidFill>
                  <a:schemeClr val="bg1"/>
                </a:solidFill>
              </a:rPr>
              <a:t>Hardware, Infrastructure &amp; Maintenance</a:t>
            </a:r>
            <a:endParaRPr lang="en-MY" b="1" dirty="0">
              <a:solidFill>
                <a:schemeClr val="bg1"/>
              </a:solidFill>
            </a:endParaRPr>
          </a:p>
        </p:txBody>
      </p:sp>
      <p:sp>
        <p:nvSpPr>
          <p:cNvPr id="64" name="TextBox 63"/>
          <p:cNvSpPr txBox="1"/>
          <p:nvPr/>
        </p:nvSpPr>
        <p:spPr>
          <a:xfrm>
            <a:off x="6765509" y="3352800"/>
            <a:ext cx="1603901" cy="369332"/>
          </a:xfrm>
          <a:prstGeom prst="rect">
            <a:avLst/>
          </a:prstGeom>
          <a:noFill/>
        </p:spPr>
        <p:txBody>
          <a:bodyPr wrap="square" rtlCol="0" anchor="ctr">
            <a:spAutoFit/>
          </a:bodyPr>
          <a:lstStyle/>
          <a:p>
            <a:r>
              <a:rPr lang="en-US" dirty="0" smtClean="0"/>
              <a:t>Page </a:t>
            </a:r>
            <a:r>
              <a:rPr lang="en-US" dirty="0" smtClean="0"/>
              <a:t>42</a:t>
            </a:r>
            <a:endParaRPr lang="en-MY" dirty="0"/>
          </a:p>
        </p:txBody>
      </p:sp>
      <p:sp>
        <p:nvSpPr>
          <p:cNvPr id="65" name="Rectangle 64"/>
          <p:cNvSpPr/>
          <p:nvPr/>
        </p:nvSpPr>
        <p:spPr>
          <a:xfrm>
            <a:off x="685800" y="3759875"/>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66" name="Rectangle 65"/>
          <p:cNvSpPr/>
          <p:nvPr/>
        </p:nvSpPr>
        <p:spPr>
          <a:xfrm>
            <a:off x="6765509" y="3759875"/>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67" name="TextBox 66"/>
          <p:cNvSpPr txBox="1"/>
          <p:nvPr/>
        </p:nvSpPr>
        <p:spPr>
          <a:xfrm>
            <a:off x="685800" y="3352800"/>
            <a:ext cx="5943600" cy="369332"/>
          </a:xfrm>
          <a:prstGeom prst="rect">
            <a:avLst/>
          </a:prstGeom>
          <a:noFill/>
          <a:ln>
            <a:noFill/>
          </a:ln>
        </p:spPr>
        <p:txBody>
          <a:bodyPr wrap="square" rtlCol="0" anchor="ctr">
            <a:spAutoFit/>
          </a:bodyPr>
          <a:lstStyle/>
          <a:p>
            <a:r>
              <a:rPr lang="en-US" b="1" dirty="0" smtClean="0">
                <a:solidFill>
                  <a:schemeClr val="bg1"/>
                </a:solidFill>
              </a:rPr>
              <a:t>Execution Plan</a:t>
            </a:r>
            <a:endParaRPr lang="en-MY" b="1" dirty="0">
              <a:solidFill>
                <a:schemeClr val="bg1"/>
              </a:solidFill>
            </a:endParaRPr>
          </a:p>
        </p:txBody>
      </p:sp>
      <p:sp>
        <p:nvSpPr>
          <p:cNvPr id="68" name="TextBox 67"/>
          <p:cNvSpPr txBox="1"/>
          <p:nvPr/>
        </p:nvSpPr>
        <p:spPr>
          <a:xfrm>
            <a:off x="6765509" y="3810000"/>
            <a:ext cx="1603901" cy="369332"/>
          </a:xfrm>
          <a:prstGeom prst="rect">
            <a:avLst/>
          </a:prstGeom>
          <a:noFill/>
        </p:spPr>
        <p:txBody>
          <a:bodyPr wrap="square" rtlCol="0" anchor="ctr">
            <a:spAutoFit/>
          </a:bodyPr>
          <a:lstStyle/>
          <a:p>
            <a:r>
              <a:rPr lang="en-US" dirty="0" smtClean="0"/>
              <a:t>Page </a:t>
            </a:r>
            <a:r>
              <a:rPr lang="en-US" dirty="0" smtClean="0"/>
              <a:t>51</a:t>
            </a:r>
            <a:endParaRPr lang="en-MY" dirty="0"/>
          </a:p>
        </p:txBody>
      </p:sp>
      <p:sp>
        <p:nvSpPr>
          <p:cNvPr id="69" name="Rectangle 68"/>
          <p:cNvSpPr/>
          <p:nvPr/>
        </p:nvSpPr>
        <p:spPr>
          <a:xfrm>
            <a:off x="685800" y="4208120"/>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70" name="Rectangle 69"/>
          <p:cNvSpPr/>
          <p:nvPr/>
        </p:nvSpPr>
        <p:spPr>
          <a:xfrm>
            <a:off x="6765509" y="4208120"/>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71" name="TextBox 70"/>
          <p:cNvSpPr txBox="1"/>
          <p:nvPr/>
        </p:nvSpPr>
        <p:spPr>
          <a:xfrm>
            <a:off x="685800" y="3745468"/>
            <a:ext cx="5943600" cy="369332"/>
          </a:xfrm>
          <a:prstGeom prst="rect">
            <a:avLst/>
          </a:prstGeom>
          <a:noFill/>
          <a:ln>
            <a:noFill/>
          </a:ln>
        </p:spPr>
        <p:txBody>
          <a:bodyPr wrap="square" rtlCol="0" anchor="ctr">
            <a:spAutoFit/>
          </a:bodyPr>
          <a:lstStyle/>
          <a:p>
            <a:r>
              <a:rPr lang="en-US" b="1" dirty="0" smtClean="0">
                <a:solidFill>
                  <a:schemeClr val="bg1"/>
                </a:solidFill>
              </a:rPr>
              <a:t>Proposed Project Coordination</a:t>
            </a:r>
            <a:endParaRPr lang="en-MY" b="1" dirty="0">
              <a:solidFill>
                <a:schemeClr val="bg1"/>
              </a:solidFill>
            </a:endParaRPr>
          </a:p>
        </p:txBody>
      </p:sp>
      <p:sp>
        <p:nvSpPr>
          <p:cNvPr id="72" name="TextBox 71"/>
          <p:cNvSpPr txBox="1"/>
          <p:nvPr/>
        </p:nvSpPr>
        <p:spPr>
          <a:xfrm>
            <a:off x="6765509" y="4267200"/>
            <a:ext cx="1603901" cy="369332"/>
          </a:xfrm>
          <a:prstGeom prst="rect">
            <a:avLst/>
          </a:prstGeom>
          <a:noFill/>
        </p:spPr>
        <p:txBody>
          <a:bodyPr wrap="square" rtlCol="0" anchor="ctr">
            <a:spAutoFit/>
          </a:bodyPr>
          <a:lstStyle/>
          <a:p>
            <a:r>
              <a:rPr lang="en-US" dirty="0" smtClean="0"/>
              <a:t>Page </a:t>
            </a:r>
            <a:r>
              <a:rPr lang="en-US" dirty="0" smtClean="0"/>
              <a:t>62</a:t>
            </a:r>
            <a:endParaRPr lang="en-MY" dirty="0"/>
          </a:p>
        </p:txBody>
      </p:sp>
      <p:sp>
        <p:nvSpPr>
          <p:cNvPr id="73" name="Rectangle 72"/>
          <p:cNvSpPr/>
          <p:nvPr/>
        </p:nvSpPr>
        <p:spPr>
          <a:xfrm>
            <a:off x="685800" y="4656364"/>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74" name="Rectangle 73"/>
          <p:cNvSpPr/>
          <p:nvPr/>
        </p:nvSpPr>
        <p:spPr>
          <a:xfrm>
            <a:off x="6765509" y="4656364"/>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75" name="TextBox 74"/>
          <p:cNvSpPr txBox="1"/>
          <p:nvPr/>
        </p:nvSpPr>
        <p:spPr>
          <a:xfrm>
            <a:off x="685800" y="4659868"/>
            <a:ext cx="5943600" cy="369332"/>
          </a:xfrm>
          <a:prstGeom prst="rect">
            <a:avLst/>
          </a:prstGeom>
          <a:noFill/>
          <a:ln>
            <a:noFill/>
          </a:ln>
        </p:spPr>
        <p:txBody>
          <a:bodyPr wrap="square" rtlCol="0" anchor="ctr">
            <a:spAutoFit/>
          </a:bodyPr>
          <a:lstStyle/>
          <a:p>
            <a:r>
              <a:rPr lang="en-US" b="1" dirty="0" smtClean="0">
                <a:solidFill>
                  <a:schemeClr val="bg1"/>
                </a:solidFill>
              </a:rPr>
              <a:t>Timelines</a:t>
            </a:r>
            <a:endParaRPr lang="en-MY" b="1" dirty="0">
              <a:solidFill>
                <a:schemeClr val="bg1"/>
              </a:solidFill>
            </a:endParaRPr>
          </a:p>
        </p:txBody>
      </p:sp>
      <p:sp>
        <p:nvSpPr>
          <p:cNvPr id="76" name="TextBox 75"/>
          <p:cNvSpPr txBox="1"/>
          <p:nvPr/>
        </p:nvSpPr>
        <p:spPr>
          <a:xfrm>
            <a:off x="6765509" y="4724400"/>
            <a:ext cx="1603901" cy="369332"/>
          </a:xfrm>
          <a:prstGeom prst="rect">
            <a:avLst/>
          </a:prstGeom>
          <a:noFill/>
        </p:spPr>
        <p:txBody>
          <a:bodyPr wrap="square" rtlCol="0" anchor="ctr">
            <a:spAutoFit/>
          </a:bodyPr>
          <a:lstStyle/>
          <a:p>
            <a:r>
              <a:rPr lang="en-US" dirty="0" smtClean="0"/>
              <a:t>Page </a:t>
            </a:r>
            <a:r>
              <a:rPr lang="en-US" dirty="0" smtClean="0"/>
              <a:t>69</a:t>
            </a:r>
            <a:endParaRPr lang="en-MY" dirty="0"/>
          </a:p>
        </p:txBody>
      </p:sp>
      <p:sp>
        <p:nvSpPr>
          <p:cNvPr id="77" name="Rectangle 76"/>
          <p:cNvSpPr/>
          <p:nvPr/>
        </p:nvSpPr>
        <p:spPr>
          <a:xfrm>
            <a:off x="685800" y="5104608"/>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78" name="Rectangle 77"/>
          <p:cNvSpPr/>
          <p:nvPr/>
        </p:nvSpPr>
        <p:spPr>
          <a:xfrm>
            <a:off x="6765509" y="5104608"/>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79" name="TextBox 78"/>
          <p:cNvSpPr txBox="1"/>
          <p:nvPr/>
        </p:nvSpPr>
        <p:spPr>
          <a:xfrm>
            <a:off x="685800" y="5104608"/>
            <a:ext cx="5943600" cy="369332"/>
          </a:xfrm>
          <a:prstGeom prst="rect">
            <a:avLst/>
          </a:prstGeom>
          <a:noFill/>
          <a:ln>
            <a:noFill/>
          </a:ln>
        </p:spPr>
        <p:txBody>
          <a:bodyPr wrap="square" rtlCol="0" anchor="ctr">
            <a:spAutoFit/>
          </a:bodyPr>
          <a:lstStyle/>
          <a:p>
            <a:r>
              <a:rPr lang="en-US" b="1" dirty="0" smtClean="0">
                <a:solidFill>
                  <a:schemeClr val="bg1"/>
                </a:solidFill>
              </a:rPr>
              <a:t>Marketing &amp; Promotion Strategy</a:t>
            </a:r>
            <a:endParaRPr lang="en-MY" b="1" dirty="0">
              <a:solidFill>
                <a:schemeClr val="bg1"/>
              </a:solidFill>
            </a:endParaRPr>
          </a:p>
        </p:txBody>
      </p:sp>
      <p:sp>
        <p:nvSpPr>
          <p:cNvPr id="80" name="TextBox 79"/>
          <p:cNvSpPr txBox="1"/>
          <p:nvPr/>
        </p:nvSpPr>
        <p:spPr>
          <a:xfrm>
            <a:off x="6765509" y="5181600"/>
            <a:ext cx="1603901" cy="369332"/>
          </a:xfrm>
          <a:prstGeom prst="rect">
            <a:avLst/>
          </a:prstGeom>
          <a:noFill/>
        </p:spPr>
        <p:txBody>
          <a:bodyPr wrap="square" rtlCol="0" anchor="ctr">
            <a:spAutoFit/>
          </a:bodyPr>
          <a:lstStyle/>
          <a:p>
            <a:r>
              <a:rPr lang="en-US" dirty="0" smtClean="0"/>
              <a:t>Page 73</a:t>
            </a:r>
            <a:endParaRPr lang="en-MY" dirty="0"/>
          </a:p>
        </p:txBody>
      </p:sp>
      <p:sp>
        <p:nvSpPr>
          <p:cNvPr id="81" name="Rectangle 80"/>
          <p:cNvSpPr/>
          <p:nvPr/>
        </p:nvSpPr>
        <p:spPr>
          <a:xfrm>
            <a:off x="685800" y="5552854"/>
            <a:ext cx="5943600" cy="44824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3200" b="1">
              <a:solidFill>
                <a:schemeClr val="bg1"/>
              </a:solidFill>
            </a:endParaRPr>
          </a:p>
        </p:txBody>
      </p:sp>
      <p:sp>
        <p:nvSpPr>
          <p:cNvPr id="82" name="Rectangle 81"/>
          <p:cNvSpPr/>
          <p:nvPr/>
        </p:nvSpPr>
        <p:spPr>
          <a:xfrm>
            <a:off x="6765509" y="5552854"/>
            <a:ext cx="2073691" cy="448244"/>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endParaRPr lang="en-MY" sz="3200"/>
          </a:p>
        </p:txBody>
      </p:sp>
      <p:sp>
        <p:nvSpPr>
          <p:cNvPr id="83" name="TextBox 82"/>
          <p:cNvSpPr txBox="1"/>
          <p:nvPr/>
        </p:nvSpPr>
        <p:spPr>
          <a:xfrm>
            <a:off x="685800" y="5552854"/>
            <a:ext cx="5943600" cy="369332"/>
          </a:xfrm>
          <a:prstGeom prst="rect">
            <a:avLst/>
          </a:prstGeom>
          <a:noFill/>
          <a:ln>
            <a:noFill/>
          </a:ln>
        </p:spPr>
        <p:txBody>
          <a:bodyPr wrap="square" rtlCol="0" anchor="ctr">
            <a:spAutoFit/>
          </a:bodyPr>
          <a:lstStyle/>
          <a:p>
            <a:r>
              <a:rPr lang="en-US" b="1" dirty="0" smtClean="0">
                <a:solidFill>
                  <a:schemeClr val="bg1"/>
                </a:solidFill>
              </a:rPr>
              <a:t>Financial </a:t>
            </a:r>
            <a:r>
              <a:rPr lang="en-US" b="1" dirty="0" smtClean="0">
                <a:solidFill>
                  <a:schemeClr val="bg1"/>
                </a:solidFill>
              </a:rPr>
              <a:t>Project Consideration</a:t>
            </a:r>
            <a:endParaRPr lang="en-MY" b="1" dirty="0">
              <a:solidFill>
                <a:schemeClr val="bg1"/>
              </a:solidFill>
            </a:endParaRPr>
          </a:p>
        </p:txBody>
      </p:sp>
      <p:sp>
        <p:nvSpPr>
          <p:cNvPr id="84" name="TextBox 83"/>
          <p:cNvSpPr txBox="1"/>
          <p:nvPr/>
        </p:nvSpPr>
        <p:spPr>
          <a:xfrm>
            <a:off x="6765509" y="5638800"/>
            <a:ext cx="1603901" cy="369332"/>
          </a:xfrm>
          <a:prstGeom prst="rect">
            <a:avLst/>
          </a:prstGeom>
          <a:noFill/>
        </p:spPr>
        <p:txBody>
          <a:bodyPr wrap="square" rtlCol="0" anchor="ctr">
            <a:spAutoFit/>
          </a:bodyPr>
          <a:lstStyle/>
          <a:p>
            <a:r>
              <a:rPr lang="en-US" dirty="0" smtClean="0"/>
              <a:t>Page 81</a:t>
            </a:r>
            <a:endParaRPr lang="en-MY"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a:t>
            </a:fld>
            <a:endParaRPr lang="en-US" dirty="0"/>
          </a:p>
        </p:txBody>
      </p:sp>
      <p:sp>
        <p:nvSpPr>
          <p:cNvPr id="55" name="TextBox 54"/>
          <p:cNvSpPr txBox="1"/>
          <p:nvPr/>
        </p:nvSpPr>
        <p:spPr>
          <a:xfrm>
            <a:off x="685800" y="4247576"/>
            <a:ext cx="5943600" cy="369332"/>
          </a:xfrm>
          <a:prstGeom prst="rect">
            <a:avLst/>
          </a:prstGeom>
          <a:noFill/>
          <a:ln>
            <a:noFill/>
          </a:ln>
        </p:spPr>
        <p:txBody>
          <a:bodyPr wrap="square" rtlCol="0" anchor="ctr">
            <a:spAutoFit/>
          </a:bodyPr>
          <a:lstStyle/>
          <a:p>
            <a:r>
              <a:rPr lang="en-US" b="1" dirty="0" smtClean="0">
                <a:solidFill>
                  <a:schemeClr val="bg1"/>
                </a:solidFill>
              </a:rPr>
              <a:t>Web </a:t>
            </a:r>
            <a:r>
              <a:rPr lang="en-US" b="1" dirty="0" smtClean="0">
                <a:solidFill>
                  <a:schemeClr val="bg1"/>
                </a:solidFill>
              </a:rPr>
              <a:t>Interface</a:t>
            </a:r>
            <a:endParaRPr lang="en-MY" b="1" dirty="0">
              <a:solidFill>
                <a:schemeClr val="bg1"/>
              </a:solidFill>
            </a:endParaRPr>
          </a:p>
        </p:txBody>
      </p:sp>
    </p:spTree>
    <p:extLst>
      <p:ext uri="{BB962C8B-B14F-4D97-AF65-F5344CB8AC3E}">
        <p14:creationId xmlns:p14="http://schemas.microsoft.com/office/powerpoint/2010/main" val="413983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Training kits</a:t>
            </a:r>
            <a:endParaRPr lang="en-MY" sz="2000" dirty="0">
              <a:solidFill>
                <a:schemeClr val="tx1"/>
              </a:solidFill>
              <a:latin typeface="Arial Black"/>
            </a:endParaRPr>
          </a:p>
        </p:txBody>
      </p:sp>
      <p:sp>
        <p:nvSpPr>
          <p:cNvPr id="6" name="Parallelogram 5"/>
          <p:cNvSpPr/>
          <p:nvPr/>
        </p:nvSpPr>
        <p:spPr>
          <a:xfrm>
            <a:off x="915797" y="1846195"/>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69405" y="1876732"/>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chemeClr val="bg1"/>
                </a:solidFill>
              </a:rPr>
              <a:t>01</a:t>
            </a:r>
          </a:p>
        </p:txBody>
      </p:sp>
      <p:sp>
        <p:nvSpPr>
          <p:cNvPr id="8" name="Parallelogram 7"/>
          <p:cNvSpPr/>
          <p:nvPr/>
        </p:nvSpPr>
        <p:spPr>
          <a:xfrm>
            <a:off x="609600" y="1958016"/>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 name="Rectangle 1"/>
          <p:cNvSpPr/>
          <p:nvPr/>
        </p:nvSpPr>
        <p:spPr>
          <a:xfrm>
            <a:off x="873125" y="1952932"/>
            <a:ext cx="4572000" cy="646331"/>
          </a:xfrm>
          <a:prstGeom prst="rect">
            <a:avLst/>
          </a:prstGeom>
        </p:spPr>
        <p:txBody>
          <a:bodyPr>
            <a:spAutoFit/>
          </a:bodyPr>
          <a:lstStyle/>
          <a:p>
            <a:pPr algn="ctr"/>
            <a:r>
              <a:rPr lang="en-US" b="1" dirty="0" err="1">
                <a:solidFill>
                  <a:schemeClr val="bg1"/>
                </a:solidFill>
              </a:rPr>
              <a:t>Softwares</a:t>
            </a:r>
            <a:r>
              <a:rPr lang="en-US" b="1" dirty="0">
                <a:solidFill>
                  <a:schemeClr val="bg1"/>
                </a:solidFill>
              </a:rPr>
              <a:t> Access</a:t>
            </a:r>
          </a:p>
          <a:p>
            <a:pPr algn="ctr"/>
            <a:r>
              <a:rPr lang="en-US" b="1" dirty="0">
                <a:solidFill>
                  <a:schemeClr val="bg1"/>
                </a:solidFill>
              </a:rPr>
              <a:t>SPS, </a:t>
            </a:r>
            <a:r>
              <a:rPr lang="en-US" b="1" dirty="0" err="1">
                <a:solidFill>
                  <a:schemeClr val="bg1"/>
                </a:solidFill>
              </a:rPr>
              <a:t>SPSLite</a:t>
            </a:r>
            <a:r>
              <a:rPr lang="en-US" b="1" dirty="0">
                <a:solidFill>
                  <a:schemeClr val="bg1"/>
                </a:solidFill>
              </a:rPr>
              <a:t> &amp; SPS Entrepreneur Web</a:t>
            </a:r>
          </a:p>
        </p:txBody>
      </p:sp>
      <p:sp>
        <p:nvSpPr>
          <p:cNvPr id="18" name="Parallelogram 17"/>
          <p:cNvSpPr/>
          <p:nvPr/>
        </p:nvSpPr>
        <p:spPr>
          <a:xfrm>
            <a:off x="458597" y="3124200"/>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12205" y="3154737"/>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02</a:t>
            </a:r>
            <a:endParaRPr lang="en-US" sz="3200" b="1" dirty="0">
              <a:solidFill>
                <a:schemeClr val="bg1"/>
              </a:solidFill>
            </a:endParaRPr>
          </a:p>
        </p:txBody>
      </p:sp>
      <p:sp>
        <p:nvSpPr>
          <p:cNvPr id="20" name="Parallelogram 19"/>
          <p:cNvSpPr/>
          <p:nvPr/>
        </p:nvSpPr>
        <p:spPr>
          <a:xfrm>
            <a:off x="152400" y="3236021"/>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1" name="Rectangle 20"/>
          <p:cNvSpPr/>
          <p:nvPr/>
        </p:nvSpPr>
        <p:spPr>
          <a:xfrm>
            <a:off x="415925" y="3364468"/>
            <a:ext cx="4572000" cy="369332"/>
          </a:xfrm>
          <a:prstGeom prst="rect">
            <a:avLst/>
          </a:prstGeom>
        </p:spPr>
        <p:txBody>
          <a:bodyPr>
            <a:spAutoFit/>
          </a:bodyPr>
          <a:lstStyle/>
          <a:p>
            <a:pPr algn="ctr"/>
            <a:r>
              <a:rPr lang="en-US" b="1" dirty="0" smtClean="0">
                <a:solidFill>
                  <a:schemeClr val="bg1"/>
                </a:solidFill>
              </a:rPr>
              <a:t>Training Hand Out &amp; Stationery</a:t>
            </a:r>
            <a:endParaRPr lang="en-US" b="1" dirty="0">
              <a:solidFill>
                <a:schemeClr val="bg1"/>
              </a:solidFill>
            </a:endParaRPr>
          </a:p>
        </p:txBody>
      </p:sp>
      <p:sp>
        <p:nvSpPr>
          <p:cNvPr id="22" name="Parallelogram 21"/>
          <p:cNvSpPr/>
          <p:nvPr/>
        </p:nvSpPr>
        <p:spPr>
          <a:xfrm>
            <a:off x="763397" y="4380929"/>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17005" y="4411466"/>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03</a:t>
            </a:r>
            <a:endParaRPr lang="en-US" sz="3200" b="1" dirty="0">
              <a:solidFill>
                <a:schemeClr val="bg1"/>
              </a:solidFill>
            </a:endParaRPr>
          </a:p>
        </p:txBody>
      </p:sp>
      <p:sp>
        <p:nvSpPr>
          <p:cNvPr id="24" name="Parallelogram 23"/>
          <p:cNvSpPr/>
          <p:nvPr/>
        </p:nvSpPr>
        <p:spPr>
          <a:xfrm>
            <a:off x="457200" y="4492750"/>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5" name="Rectangle 24"/>
          <p:cNvSpPr/>
          <p:nvPr/>
        </p:nvSpPr>
        <p:spPr>
          <a:xfrm>
            <a:off x="720725" y="4496598"/>
            <a:ext cx="4572000" cy="646331"/>
          </a:xfrm>
          <a:prstGeom prst="rect">
            <a:avLst/>
          </a:prstGeom>
        </p:spPr>
        <p:txBody>
          <a:bodyPr>
            <a:spAutoFit/>
          </a:bodyPr>
          <a:lstStyle/>
          <a:p>
            <a:pPr algn="ctr"/>
            <a:r>
              <a:rPr lang="en-US" b="1" dirty="0" smtClean="0">
                <a:solidFill>
                  <a:schemeClr val="bg1"/>
                </a:solidFill>
              </a:rPr>
              <a:t>Manual </a:t>
            </a:r>
          </a:p>
          <a:p>
            <a:pPr algn="ctr"/>
            <a:r>
              <a:rPr lang="en-US" b="1" dirty="0" smtClean="0">
                <a:solidFill>
                  <a:schemeClr val="bg1"/>
                </a:solidFill>
              </a:rPr>
              <a:t>SPS, </a:t>
            </a:r>
            <a:r>
              <a:rPr lang="en-US" b="1" dirty="0" err="1" smtClean="0">
                <a:solidFill>
                  <a:schemeClr val="bg1"/>
                </a:solidFill>
              </a:rPr>
              <a:t>SPSLite</a:t>
            </a:r>
            <a:r>
              <a:rPr lang="en-US" b="1" dirty="0" smtClean="0">
                <a:solidFill>
                  <a:schemeClr val="bg1"/>
                </a:solidFill>
              </a:rPr>
              <a:t> &amp; SPS Entrepreneur Web</a:t>
            </a:r>
            <a:endParaRPr lang="en-US"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3557">
            <a:off x="6430283" y="2307299"/>
            <a:ext cx="1590664" cy="211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20</a:t>
            </a:fld>
            <a:endParaRPr lang="en-US" dirty="0"/>
          </a:p>
        </p:txBody>
      </p:sp>
    </p:spTree>
    <p:extLst>
      <p:ext uri="{BB962C8B-B14F-4D97-AF65-F5344CB8AC3E}">
        <p14:creationId xmlns:p14="http://schemas.microsoft.com/office/powerpoint/2010/main" val="409491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certification</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1234788"/>
            <a:ext cx="3505200" cy="495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3510" y="1219382"/>
            <a:ext cx="3516090" cy="497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21</a:t>
            </a:fld>
            <a:endParaRPr lang="en-US" dirty="0"/>
          </a:p>
        </p:txBody>
      </p:sp>
    </p:spTree>
    <p:extLst>
      <p:ext uri="{BB962C8B-B14F-4D97-AF65-F5344CB8AC3E}">
        <p14:creationId xmlns:p14="http://schemas.microsoft.com/office/powerpoint/2010/main" val="19968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ACKNOWLEDGEMENT DAY</a:t>
            </a:r>
            <a:endParaRPr lang="en-MY" sz="2000" dirty="0">
              <a:solidFill>
                <a:schemeClr val="tx1"/>
              </a:solidFill>
              <a:latin typeface="Arial Black"/>
            </a:endParaRPr>
          </a:p>
        </p:txBody>
      </p:sp>
      <p:grpSp>
        <p:nvGrpSpPr>
          <p:cNvPr id="7" name="Group 6"/>
          <p:cNvGrpSpPr/>
          <p:nvPr/>
        </p:nvGrpSpPr>
        <p:grpSpPr>
          <a:xfrm>
            <a:off x="3983752" y="1359448"/>
            <a:ext cx="5084048" cy="4744561"/>
            <a:chOff x="2026971" y="1447797"/>
            <a:chExt cx="5084048" cy="4744561"/>
          </a:xfrm>
        </p:grpSpPr>
        <p:sp>
          <p:nvSpPr>
            <p:cNvPr id="8" name="Oval 7"/>
            <p:cNvSpPr/>
            <p:nvPr/>
          </p:nvSpPr>
          <p:spPr>
            <a:xfrm>
              <a:off x="2026971" y="5554640"/>
              <a:ext cx="5084048"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p:cNvGrpSpPr/>
            <p:nvPr/>
          </p:nvGrpSpPr>
          <p:grpSpPr>
            <a:xfrm>
              <a:off x="2029963" y="1447797"/>
              <a:ext cx="5081056" cy="3962406"/>
              <a:chOff x="2031472" y="1447797"/>
              <a:chExt cx="5081056" cy="3962406"/>
            </a:xfrm>
          </p:grpSpPr>
          <p:sp>
            <p:nvSpPr>
              <p:cNvPr id="11" name="Freeform 10"/>
              <p:cNvSpPr/>
              <p:nvPr/>
            </p:nvSpPr>
            <p:spPr>
              <a:xfrm rot="10800000">
                <a:off x="3797291" y="1447797"/>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Freeform 11"/>
              <p:cNvSpPr/>
              <p:nvPr/>
            </p:nvSpPr>
            <p:spPr>
              <a:xfrm rot="10800000">
                <a:off x="5080105" y="3141135"/>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Freeform 12"/>
              <p:cNvSpPr/>
              <p:nvPr/>
            </p:nvSpPr>
            <p:spPr>
              <a:xfrm rot="10800000">
                <a:off x="3047681" y="3141135"/>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1701801 h 2269068"/>
                  <a:gd name="connsiteX11" fmla="*/ 2051890 w 2311824"/>
                  <a:gd name="connsiteY11" fmla="*/ 1846901 h 2269068"/>
                  <a:gd name="connsiteX12" fmla="*/ 2035401 w 2311824"/>
                  <a:gd name="connsiteY12" fmla="*/ 1816522 h 2269068"/>
                  <a:gd name="connsiteX13" fmla="*/ 1803716 w 2311824"/>
                  <a:gd name="connsiteY13" fmla="*/ 1693336 h 2269068"/>
                  <a:gd name="connsiteX14" fmla="*/ 1524314 w 2311824"/>
                  <a:gd name="connsiteY14" fmla="*/ 1972738 h 2269068"/>
                  <a:gd name="connsiteX15" fmla="*/ 1546271 w 2311824"/>
                  <a:gd name="connsiteY15" fmla="*/ 2081494 h 2269068"/>
                  <a:gd name="connsiteX16" fmla="*/ 1566121 w 2311824"/>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1701801"/>
                    </a:lnTo>
                    <a:lnTo>
                      <a:pt x="2051890" y="1846901"/>
                    </a:lnTo>
                    <a:lnTo>
                      <a:pt x="2035401" y="1816522"/>
                    </a:lnTo>
                    <a:cubicBezTo>
                      <a:pt x="1985190" y="1742201"/>
                      <a:pt x="1900159" y="1693336"/>
                      <a:pt x="1803716" y="1693336"/>
                    </a:cubicBezTo>
                    <a:cubicBezTo>
                      <a:pt x="1649407" y="1693336"/>
                      <a:pt x="1524314" y="1818429"/>
                      <a:pt x="1524314" y="1972738"/>
                    </a:cubicBezTo>
                    <a:cubicBezTo>
                      <a:pt x="1524314" y="2011315"/>
                      <a:pt x="1532133" y="2048067"/>
                      <a:pt x="1546271" y="2081494"/>
                    </a:cubicBezTo>
                    <a:lnTo>
                      <a:pt x="1566121" y="2118065"/>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p:cNvSpPr/>
              <p:nvPr/>
            </p:nvSpPr>
            <p:spPr>
              <a:xfrm rot="10800000">
                <a:off x="2031472" y="1447799"/>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266985 w 2032423"/>
                  <a:gd name="connsiteY8" fmla="*/ 418233 h 2269069"/>
                  <a:gd name="connsiteX9" fmla="*/ 250661 w 2032423"/>
                  <a:gd name="connsiteY9" fmla="*/ 388158 h 2269069"/>
                  <a:gd name="connsiteX10" fmla="*/ 228704 w 2032423"/>
                  <a:gd name="connsiteY10" fmla="*/ 279402 h 2269069"/>
                  <a:gd name="connsiteX11" fmla="*/ 508106 w 2032423"/>
                  <a:gd name="connsiteY11" fmla="*/ 0 h 2269069"/>
                  <a:gd name="connsiteX12" fmla="*/ 739791 w 2032423"/>
                  <a:gd name="connsiteY12" fmla="*/ 123186 h 2269069"/>
                  <a:gd name="connsiteX13" fmla="*/ 752754 w 2032423"/>
                  <a:gd name="connsiteY13" fmla="*/ 147068 h 2269069"/>
                  <a:gd name="connsiteX14" fmla="*/ 1016212 w 2032423"/>
                  <a:gd name="connsiteY14" fmla="*/ 1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266985" y="418233"/>
                    </a:lnTo>
                    <a:lnTo>
                      <a:pt x="250661" y="388158"/>
                    </a:lnTo>
                    <a:cubicBezTo>
                      <a:pt x="236523" y="354731"/>
                      <a:pt x="228704" y="317979"/>
                      <a:pt x="228704" y="279402"/>
                    </a:cubicBezTo>
                    <a:cubicBezTo>
                      <a:pt x="228704" y="125093"/>
                      <a:pt x="353797" y="0"/>
                      <a:pt x="508106" y="0"/>
                    </a:cubicBezTo>
                    <a:cubicBezTo>
                      <a:pt x="604549" y="0"/>
                      <a:pt x="689580" y="48865"/>
                      <a:pt x="739791" y="123186"/>
                    </a:cubicBezTo>
                    <a:lnTo>
                      <a:pt x="752754" y="147068"/>
                    </a:lnTo>
                    <a:lnTo>
                      <a:pt x="1016212" y="1"/>
                    </a:lnTo>
                    <a:lnTo>
                      <a:pt x="2032423" y="567268"/>
                    </a:lnTo>
                    <a:lnTo>
                      <a:pt x="2032423" y="1701802"/>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p:cNvSpPr/>
              <p:nvPr/>
            </p:nvSpPr>
            <p:spPr>
              <a:xfrm>
                <a:off x="2076894" y="2074500"/>
                <a:ext cx="1782774" cy="1015663"/>
              </a:xfrm>
              <a:prstGeom prst="rect">
                <a:avLst/>
              </a:prstGeom>
            </p:spPr>
            <p:txBody>
              <a:bodyPr wrap="square" anchor="ctr">
                <a:spAutoFit/>
              </a:bodyPr>
              <a:lstStyle/>
              <a:p>
                <a:pPr lvl="0" algn="ctr"/>
                <a:r>
                  <a:rPr lang="en-US" sz="2000" b="1" dirty="0" smtClean="0">
                    <a:solidFill>
                      <a:schemeClr val="tx2">
                        <a:lumMod val="50000"/>
                      </a:schemeClr>
                    </a:solidFill>
                  </a:rPr>
                  <a:t>Anticipated Quarterly Event</a:t>
                </a:r>
                <a:endParaRPr lang="en-US" sz="1000" dirty="0">
                  <a:solidFill>
                    <a:schemeClr val="tx2">
                      <a:lumMod val="50000"/>
                    </a:schemeClr>
                  </a:solidFill>
                </a:endParaRPr>
              </a:p>
            </p:txBody>
          </p:sp>
          <p:sp>
            <p:nvSpPr>
              <p:cNvPr id="16" name="Rectangle 15"/>
              <p:cNvSpPr/>
              <p:nvPr/>
            </p:nvSpPr>
            <p:spPr>
              <a:xfrm>
                <a:off x="4059170" y="2074500"/>
                <a:ext cx="2030692" cy="1015663"/>
              </a:xfrm>
              <a:prstGeom prst="rect">
                <a:avLst/>
              </a:prstGeom>
            </p:spPr>
            <p:txBody>
              <a:bodyPr wrap="square" anchor="ctr">
                <a:spAutoFit/>
              </a:bodyPr>
              <a:lstStyle/>
              <a:p>
                <a:pPr lvl="0" algn="ctr"/>
                <a:r>
                  <a:rPr lang="en-US" sz="2000" b="1" dirty="0" smtClean="0"/>
                  <a:t>Anticipated 1,000++ Graduates</a:t>
                </a:r>
                <a:endParaRPr lang="en-US" sz="1000" dirty="0"/>
              </a:p>
            </p:txBody>
          </p:sp>
          <p:sp>
            <p:nvSpPr>
              <p:cNvPr id="17" name="Rectangle 16"/>
              <p:cNvSpPr/>
              <p:nvPr/>
            </p:nvSpPr>
            <p:spPr>
              <a:xfrm>
                <a:off x="3057156" y="3922959"/>
                <a:ext cx="2030691" cy="707886"/>
              </a:xfrm>
              <a:prstGeom prst="rect">
                <a:avLst/>
              </a:prstGeom>
            </p:spPr>
            <p:txBody>
              <a:bodyPr wrap="square" anchor="ctr">
                <a:spAutoFit/>
              </a:bodyPr>
              <a:lstStyle/>
              <a:p>
                <a:pPr lvl="0" algn="ctr"/>
                <a:r>
                  <a:rPr lang="en-US" sz="2000" b="1" dirty="0" smtClean="0">
                    <a:solidFill>
                      <a:schemeClr val="tx2">
                        <a:lumMod val="50000"/>
                      </a:schemeClr>
                    </a:solidFill>
                  </a:rPr>
                  <a:t>Launch by KKMM</a:t>
                </a:r>
                <a:r>
                  <a:rPr lang="en-US" sz="2000" b="1" dirty="0">
                    <a:solidFill>
                      <a:schemeClr val="tx2">
                        <a:lumMod val="50000"/>
                      </a:schemeClr>
                    </a:solidFill>
                  </a:rPr>
                  <a:t> </a:t>
                </a:r>
                <a:r>
                  <a:rPr lang="en-US" sz="2000" b="1" dirty="0" smtClean="0">
                    <a:solidFill>
                      <a:schemeClr val="tx2">
                        <a:lumMod val="50000"/>
                      </a:schemeClr>
                    </a:solidFill>
                  </a:rPr>
                  <a:t>&amp; SKMM</a:t>
                </a:r>
                <a:endParaRPr lang="en-US" sz="1000" dirty="0">
                  <a:solidFill>
                    <a:schemeClr val="tx2">
                      <a:lumMod val="50000"/>
                    </a:schemeClr>
                  </a:solidFill>
                </a:endParaRPr>
              </a:p>
            </p:txBody>
          </p:sp>
          <p:sp>
            <p:nvSpPr>
              <p:cNvPr id="18" name="Rectangle 17"/>
              <p:cNvSpPr/>
              <p:nvPr/>
            </p:nvSpPr>
            <p:spPr>
              <a:xfrm>
                <a:off x="5277294" y="3583131"/>
                <a:ext cx="1749557" cy="1323439"/>
              </a:xfrm>
              <a:prstGeom prst="rect">
                <a:avLst/>
              </a:prstGeom>
            </p:spPr>
            <p:txBody>
              <a:bodyPr wrap="square" anchor="ctr">
                <a:spAutoFit/>
              </a:bodyPr>
              <a:lstStyle/>
              <a:p>
                <a:pPr lvl="0" algn="ctr"/>
                <a:r>
                  <a:rPr lang="en-US" sz="2000" b="1" dirty="0" smtClean="0">
                    <a:solidFill>
                      <a:schemeClr val="tx2">
                        <a:lumMod val="50000"/>
                      </a:schemeClr>
                    </a:solidFill>
                  </a:rPr>
                  <a:t>Event Organized &amp; Managed by SITS</a:t>
                </a:r>
                <a:endParaRPr lang="en-US" sz="1000" dirty="0">
                  <a:solidFill>
                    <a:schemeClr val="tx2">
                      <a:lumMod val="50000"/>
                    </a:schemeClr>
                  </a:solidFill>
                </a:endParaRPr>
              </a:p>
            </p:txBody>
          </p:sp>
        </p:grpSp>
      </p:grpSp>
      <p:pic>
        <p:nvPicPr>
          <p:cNvPr id="1030" name="Picture 6"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23" y="1905000"/>
            <a:ext cx="3802822" cy="350200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22</a:t>
            </a:fld>
            <a:endParaRPr lang="en-US" dirty="0"/>
          </a:p>
        </p:txBody>
      </p:sp>
    </p:spTree>
    <p:extLst>
      <p:ext uri="{BB962C8B-B14F-4D97-AF65-F5344CB8AC3E}">
        <p14:creationId xmlns:p14="http://schemas.microsoft.com/office/powerpoint/2010/main" val="2334320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Commercial mileage</a:t>
            </a:r>
            <a:endParaRPr lang="en-MY" sz="2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SITS and KKMM/SKMM/PI1M,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4" name="Rectangle 23"/>
          <p:cNvSpPr/>
          <p:nvPr/>
        </p:nvSpPr>
        <p:spPr>
          <a:xfrm>
            <a:off x="4572001" y="2743200"/>
            <a:ext cx="4305301" cy="2462213"/>
          </a:xfrm>
          <a:prstGeom prst="rect">
            <a:avLst/>
          </a:prstGeom>
        </p:spPr>
        <p:txBody>
          <a:bodyPr wrap="square">
            <a:spAutoFit/>
          </a:bodyPr>
          <a:lstStyle/>
          <a:p>
            <a:pPr marL="285750" indent="-285750" algn="just">
              <a:buFont typeface="Arial" panose="020B0604020202020204" pitchFamily="34" charset="0"/>
              <a:buChar char="•"/>
            </a:pPr>
            <a:r>
              <a:rPr lang="en-US" sz="1400" dirty="0" smtClean="0"/>
              <a:t>SKMM is required to share the success stories of PI1M business &amp; entrepreneurs on monthly basis in </a:t>
            </a:r>
            <a:r>
              <a:rPr lang="en-US" sz="1400" dirty="0" err="1" smtClean="0"/>
              <a:t>Utusan</a:t>
            </a:r>
            <a:r>
              <a:rPr lang="en-US" sz="1400" dirty="0" smtClean="0"/>
              <a:t>/ </a:t>
            </a:r>
            <a:r>
              <a:rPr lang="en-US" sz="1400" dirty="0" err="1" smtClean="0"/>
              <a:t>Sinar</a:t>
            </a:r>
            <a:r>
              <a:rPr lang="en-US" sz="1400" dirty="0" smtClean="0"/>
              <a:t> </a:t>
            </a:r>
            <a:r>
              <a:rPr lang="en-US" sz="1400" dirty="0" err="1" smtClean="0"/>
              <a:t>Harian</a:t>
            </a:r>
            <a:r>
              <a:rPr lang="en-US" sz="1400" dirty="0" smtClean="0"/>
              <a:t>. (</a:t>
            </a:r>
            <a:r>
              <a:rPr lang="en-US" sz="1400" i="1" dirty="0" smtClean="0"/>
              <a:t>subject to negotiations terms &amp; conditions between us and respective parties).</a:t>
            </a:r>
          </a:p>
          <a:p>
            <a:pPr marL="285750" indent="-285750" algn="just">
              <a:buFont typeface="Arial" panose="020B0604020202020204" pitchFamily="34" charset="0"/>
              <a:buChar char="•"/>
            </a:pPr>
            <a:r>
              <a:rPr lang="en-US" sz="1400" dirty="0" smtClean="0"/>
              <a:t> SITS will do the selection of the SME award winner lists based on good financial management &amp; governance and SKMM internal criteria.</a:t>
            </a:r>
          </a:p>
          <a:p>
            <a:pPr marL="285750" indent="-285750" algn="just">
              <a:buFont typeface="Arial" panose="020B0604020202020204" pitchFamily="34" charset="0"/>
              <a:buChar char="•"/>
            </a:pPr>
            <a:r>
              <a:rPr lang="en-US" sz="1400" dirty="0" smtClean="0"/>
              <a:t>An event will be held to celebrate the winners.</a:t>
            </a:r>
          </a:p>
          <a:p>
            <a:pPr marL="285750" indent="-285750" algn="just">
              <a:buFont typeface="Arial" panose="020B0604020202020204" pitchFamily="34" charset="0"/>
              <a:buChar char="•"/>
            </a:pPr>
            <a:r>
              <a:rPr lang="en-US" sz="1400" dirty="0" smtClean="0"/>
              <a:t>Award will be sponsored by SITS.</a:t>
            </a:r>
          </a:p>
          <a:p>
            <a:pPr marL="285750" indent="-285750" algn="just">
              <a:buFont typeface="Arial" panose="020B0604020202020204" pitchFamily="34" charset="0"/>
              <a:buChar char="•"/>
            </a:pPr>
            <a:r>
              <a:rPr lang="en-US" sz="1400" dirty="0" smtClean="0"/>
              <a:t>SITS will sponsor the 1</a:t>
            </a:r>
            <a:r>
              <a:rPr lang="en-US" sz="1400" baseline="30000" dirty="0" smtClean="0"/>
              <a:t>st</a:t>
            </a:r>
            <a:r>
              <a:rPr lang="en-US" sz="1400" dirty="0" smtClean="0"/>
              <a:t> year event and entrepreneurs segment in </a:t>
            </a:r>
            <a:r>
              <a:rPr lang="en-US" sz="1400" dirty="0" err="1"/>
              <a:t>Utusan</a:t>
            </a:r>
            <a:r>
              <a:rPr lang="en-US" sz="1400" dirty="0"/>
              <a:t>/ </a:t>
            </a:r>
            <a:r>
              <a:rPr lang="en-US" sz="1400" dirty="0" err="1" smtClean="0"/>
              <a:t>Sinar</a:t>
            </a:r>
            <a:r>
              <a:rPr lang="en-US" sz="1400" dirty="0" smtClean="0"/>
              <a:t> </a:t>
            </a:r>
            <a:r>
              <a:rPr lang="en-US" sz="1400" dirty="0" err="1" smtClean="0"/>
              <a:t>Harian</a:t>
            </a:r>
            <a:r>
              <a:rPr lang="en-US" sz="1400" dirty="0"/>
              <a:t>.</a:t>
            </a:r>
          </a:p>
        </p:txBody>
      </p:sp>
      <p:sp>
        <p:nvSpPr>
          <p:cNvPr id="25" name="Rounded Rectangle 24"/>
          <p:cNvSpPr/>
          <p:nvPr/>
        </p:nvSpPr>
        <p:spPr>
          <a:xfrm>
            <a:off x="536576" y="2488659"/>
            <a:ext cx="2618945" cy="3006671"/>
          </a:xfrm>
          <a:prstGeom prst="round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PI1M BUSINESS AWARD</a:t>
            </a:r>
          </a:p>
          <a:p>
            <a:pPr algn="ctr"/>
            <a:r>
              <a:rPr lang="en-US" sz="2000" dirty="0" smtClean="0">
                <a:solidFill>
                  <a:schemeClr val="bg1"/>
                </a:solidFill>
              </a:rPr>
              <a:t>Joint program between </a:t>
            </a:r>
          </a:p>
          <a:p>
            <a:pPr algn="ctr"/>
            <a:r>
              <a:rPr lang="en-US" sz="2000" b="1" dirty="0" smtClean="0">
                <a:solidFill>
                  <a:schemeClr val="bg1"/>
                </a:solidFill>
              </a:rPr>
              <a:t>SITS - KKMM – SKMM - PI1M</a:t>
            </a:r>
            <a:endParaRPr lang="en-MY" sz="2000" b="1" dirty="0">
              <a:solidFill>
                <a:schemeClr val="bg1"/>
              </a:solidFill>
            </a:endParaRP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521" y="2456855"/>
            <a:ext cx="134028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23</a:t>
            </a:fld>
            <a:endParaRPr lang="en-US" dirty="0"/>
          </a:p>
        </p:txBody>
      </p:sp>
    </p:spTree>
    <p:extLst>
      <p:ext uri="{BB962C8B-B14F-4D97-AF65-F5344CB8AC3E}">
        <p14:creationId xmlns:p14="http://schemas.microsoft.com/office/powerpoint/2010/main" val="184245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Learning &amp; Job Matching  DIAGRAM</a:t>
            </a:r>
            <a:endParaRPr lang="en-MY" sz="2000" dirty="0">
              <a:solidFill>
                <a:schemeClr val="tx1"/>
              </a:solidFill>
              <a:latin typeface="Arial Black"/>
            </a:endParaRPr>
          </a:p>
        </p:txBody>
      </p:sp>
      <p:sp>
        <p:nvSpPr>
          <p:cNvPr id="6147" name="TextBox 4"/>
          <p:cNvSpPr txBox="1">
            <a:spLocks noChangeArrowheads="1"/>
          </p:cNvSpPr>
          <p:nvPr/>
        </p:nvSpPr>
        <p:spPr bwMode="auto">
          <a:xfrm>
            <a:off x="2209800" y="5410201"/>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1.0 illustrate the overall concepts of  </a:t>
            </a:r>
            <a:r>
              <a:rPr lang="en-US" altLang="en-US" sz="1400" dirty="0" smtClean="0"/>
              <a:t>Learning &amp; Job Matching Platform.</a:t>
            </a:r>
            <a:endParaRPr lang="en-MY" altLang="en-US" sz="1600" dirty="0"/>
          </a:p>
        </p:txBody>
      </p:sp>
      <p:sp>
        <p:nvSpPr>
          <p:cNvPr id="6148" name="Text Box 13"/>
          <p:cNvSpPr txBox="1">
            <a:spLocks noChangeArrowheads="1"/>
          </p:cNvSpPr>
          <p:nvPr/>
        </p:nvSpPr>
        <p:spPr bwMode="auto">
          <a:xfrm>
            <a:off x="457200" y="3303658"/>
            <a:ext cx="129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50000"/>
              </a:spcBef>
              <a:buFontTx/>
              <a:buNone/>
            </a:pPr>
            <a:r>
              <a:rPr lang="en-US" altLang="en-US" sz="1600" dirty="0" smtClean="0"/>
              <a:t>PI1M</a:t>
            </a:r>
          </a:p>
          <a:p>
            <a:pPr algn="r" eaLnBrk="1" hangingPunct="1">
              <a:spcBef>
                <a:spcPct val="50000"/>
              </a:spcBef>
              <a:buFontTx/>
              <a:buNone/>
            </a:pPr>
            <a:r>
              <a:rPr lang="en-US" altLang="en-US" sz="1600" dirty="0" smtClean="0"/>
              <a:t>Participants</a:t>
            </a:r>
            <a:endParaRPr lang="en-US" altLang="en-US" sz="1600" dirty="0"/>
          </a:p>
        </p:txBody>
      </p:sp>
      <p:sp>
        <p:nvSpPr>
          <p:cNvPr id="6150" name="Rectangle 26"/>
          <p:cNvSpPr>
            <a:spLocks noChangeArrowheads="1"/>
          </p:cNvSpPr>
          <p:nvPr/>
        </p:nvSpPr>
        <p:spPr bwMode="auto">
          <a:xfrm>
            <a:off x="2286000" y="1905001"/>
            <a:ext cx="2286000" cy="3505200"/>
          </a:xfrm>
          <a:prstGeom prst="rect">
            <a:avLst/>
          </a:prstGeom>
          <a:solidFill>
            <a:srgbClr val="FF99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1" name="Rectangle 8"/>
          <p:cNvSpPr>
            <a:spLocks noChangeArrowheads="1"/>
          </p:cNvSpPr>
          <p:nvPr/>
        </p:nvSpPr>
        <p:spPr bwMode="auto">
          <a:xfrm>
            <a:off x="4572000" y="1905001"/>
            <a:ext cx="2362200" cy="3505200"/>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2" name="Rectangle 29"/>
          <p:cNvSpPr>
            <a:spLocks noChangeArrowheads="1"/>
          </p:cNvSpPr>
          <p:nvPr/>
        </p:nvSpPr>
        <p:spPr bwMode="auto">
          <a:xfrm>
            <a:off x="2590800" y="2133601"/>
            <a:ext cx="4038600" cy="3048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3" name="Text Box 11"/>
          <p:cNvSpPr txBox="1">
            <a:spLocks noChangeArrowheads="1"/>
          </p:cNvSpPr>
          <p:nvPr/>
        </p:nvSpPr>
        <p:spPr bwMode="auto">
          <a:xfrm rot="-5400000">
            <a:off x="977107" y="3442494"/>
            <a:ext cx="35052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Registration</a:t>
            </a:r>
            <a:endParaRPr lang="en-US" altLang="en-US" sz="2200" dirty="0"/>
          </a:p>
        </p:txBody>
      </p:sp>
      <p:sp>
        <p:nvSpPr>
          <p:cNvPr id="6154" name="Rectangle 9"/>
          <p:cNvSpPr>
            <a:spLocks noChangeArrowheads="1"/>
          </p:cNvSpPr>
          <p:nvPr/>
        </p:nvSpPr>
        <p:spPr bwMode="auto">
          <a:xfrm>
            <a:off x="2944813" y="2438401"/>
            <a:ext cx="3330575" cy="2420938"/>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5" name="Rectangle 19"/>
          <p:cNvSpPr>
            <a:spLocks noChangeArrowheads="1"/>
          </p:cNvSpPr>
          <p:nvPr/>
        </p:nvSpPr>
        <p:spPr bwMode="auto">
          <a:xfrm>
            <a:off x="3048000" y="2590801"/>
            <a:ext cx="3124200"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dirty="0" err="1" smtClean="0"/>
              <a:t>MySql</a:t>
            </a:r>
            <a:r>
              <a:rPr lang="en-US" altLang="en-US" sz="2200" dirty="0" smtClean="0"/>
              <a:t> Database</a:t>
            </a:r>
            <a:endParaRPr lang="en-MY" altLang="en-US" sz="2200" dirty="0"/>
          </a:p>
        </p:txBody>
      </p:sp>
      <p:sp>
        <p:nvSpPr>
          <p:cNvPr id="6156" name="Text Box 27"/>
          <p:cNvSpPr txBox="1">
            <a:spLocks noChangeArrowheads="1"/>
          </p:cNvSpPr>
          <p:nvPr/>
        </p:nvSpPr>
        <p:spPr bwMode="auto">
          <a:xfrm>
            <a:off x="2514600" y="2057401"/>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dirty="0" smtClean="0"/>
              <a:t>Reporting</a:t>
            </a:r>
            <a:endParaRPr lang="en-US" altLang="en-US" sz="2400" dirty="0"/>
          </a:p>
        </p:txBody>
      </p:sp>
      <p:sp>
        <p:nvSpPr>
          <p:cNvPr id="6157" name="Text Box 28"/>
          <p:cNvSpPr txBox="1">
            <a:spLocks noChangeArrowheads="1"/>
          </p:cNvSpPr>
          <p:nvPr/>
        </p:nvSpPr>
        <p:spPr bwMode="auto">
          <a:xfrm>
            <a:off x="2514600" y="4827589"/>
            <a:ext cx="40386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Match Make &amp; Recommendation</a:t>
            </a:r>
            <a:endParaRPr lang="en-US" altLang="en-US" sz="2200" dirty="0"/>
          </a:p>
        </p:txBody>
      </p:sp>
      <p:sp>
        <p:nvSpPr>
          <p:cNvPr id="6158" name="Text Box 12"/>
          <p:cNvSpPr txBox="1">
            <a:spLocks noChangeArrowheads="1"/>
          </p:cNvSpPr>
          <p:nvPr/>
        </p:nvSpPr>
        <p:spPr bwMode="auto">
          <a:xfrm rot="-5400000">
            <a:off x="4737894" y="3442495"/>
            <a:ext cx="3505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Assessment</a:t>
            </a:r>
            <a:endParaRPr lang="en-US" altLang="en-US" sz="2200" dirty="0"/>
          </a:p>
        </p:txBody>
      </p:sp>
      <p:sp>
        <p:nvSpPr>
          <p:cNvPr id="2" name="Rectangle 1"/>
          <p:cNvSpPr/>
          <p:nvPr/>
        </p:nvSpPr>
        <p:spPr>
          <a:xfrm>
            <a:off x="3048000" y="34290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Participant Registration </a:t>
            </a:r>
            <a:r>
              <a:rPr lang="en-US" sz="1100" dirty="0">
                <a:solidFill>
                  <a:schemeClr val="tx1"/>
                </a:solidFill>
              </a:rPr>
              <a:t>Module</a:t>
            </a:r>
            <a:endParaRPr lang="en-MY" sz="1100" dirty="0">
              <a:solidFill>
                <a:schemeClr val="tx1"/>
              </a:solidFill>
            </a:endParaRPr>
          </a:p>
        </p:txBody>
      </p:sp>
      <p:sp>
        <p:nvSpPr>
          <p:cNvPr id="56" name="Rectangle 55"/>
          <p:cNvSpPr/>
          <p:nvPr/>
        </p:nvSpPr>
        <p:spPr>
          <a:xfrm>
            <a:off x="4572000" y="34290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Employer Registration Module </a:t>
            </a:r>
            <a:r>
              <a:rPr lang="en-US" sz="1100" dirty="0">
                <a:solidFill>
                  <a:schemeClr val="tx1"/>
                </a:solidFill>
              </a:rPr>
              <a:t>Module</a:t>
            </a:r>
            <a:endParaRPr lang="en-MY" sz="1100" dirty="0">
              <a:solidFill>
                <a:schemeClr val="tx1"/>
              </a:solidFill>
            </a:endParaRPr>
          </a:p>
        </p:txBody>
      </p:sp>
      <p:sp>
        <p:nvSpPr>
          <p:cNvPr id="57" name="Rectangle 56"/>
          <p:cNvSpPr/>
          <p:nvPr/>
        </p:nvSpPr>
        <p:spPr>
          <a:xfrm>
            <a:off x="3048000" y="38862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Training &amp; E-Learning Module</a:t>
            </a:r>
            <a:endParaRPr lang="en-MY" sz="1100" dirty="0">
              <a:solidFill>
                <a:schemeClr val="tx1"/>
              </a:solidFill>
            </a:endParaRPr>
          </a:p>
        </p:txBody>
      </p:sp>
      <p:sp>
        <p:nvSpPr>
          <p:cNvPr id="95" name="Rectangle 94"/>
          <p:cNvSpPr/>
          <p:nvPr/>
        </p:nvSpPr>
        <p:spPr>
          <a:xfrm>
            <a:off x="4572000" y="38862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Job Posting Module</a:t>
            </a:r>
            <a:endParaRPr lang="en-MY" sz="1100" dirty="0">
              <a:solidFill>
                <a:schemeClr val="tx1"/>
              </a:solidFill>
            </a:endParaRPr>
          </a:p>
        </p:txBody>
      </p:sp>
      <p:sp>
        <p:nvSpPr>
          <p:cNvPr id="96" name="Rectangle 95"/>
          <p:cNvSpPr/>
          <p:nvPr/>
        </p:nvSpPr>
        <p:spPr>
          <a:xfrm>
            <a:off x="3048000" y="43434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Exam &amp; Certification Module</a:t>
            </a:r>
            <a:endParaRPr lang="en-MY" sz="1100" dirty="0">
              <a:solidFill>
                <a:schemeClr val="tx1"/>
              </a:solidFill>
            </a:endParaRPr>
          </a:p>
        </p:txBody>
      </p:sp>
      <p:sp>
        <p:nvSpPr>
          <p:cNvPr id="97" name="Rectangle 96"/>
          <p:cNvSpPr/>
          <p:nvPr/>
        </p:nvSpPr>
        <p:spPr>
          <a:xfrm>
            <a:off x="4572000" y="43434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Reporting Management Module</a:t>
            </a:r>
            <a:endParaRPr lang="en-MY" sz="1100" dirty="0">
              <a:solidFill>
                <a:schemeClr val="tx1"/>
              </a:solidFill>
            </a:endParaRPr>
          </a:p>
        </p:txBody>
      </p:sp>
      <p:sp>
        <p:nvSpPr>
          <p:cNvPr id="6149" name="Text Box 14"/>
          <p:cNvSpPr txBox="1">
            <a:spLocks noChangeArrowheads="1"/>
          </p:cNvSpPr>
          <p:nvPr/>
        </p:nvSpPr>
        <p:spPr bwMode="auto">
          <a:xfrm>
            <a:off x="7411156" y="3109427"/>
            <a:ext cx="14280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dirty="0" smtClean="0"/>
              <a:t>Potential Employers</a:t>
            </a:r>
            <a:endParaRPr lang="en-US" altLang="en-US" sz="1800" dirty="0"/>
          </a:p>
        </p:txBody>
      </p:sp>
      <p:sp>
        <p:nvSpPr>
          <p:cNvPr id="23" name="Right Arrow 22"/>
          <p:cNvSpPr/>
          <p:nvPr/>
        </p:nvSpPr>
        <p:spPr>
          <a:xfrm rot="10800000">
            <a:off x="7066487" y="326537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4" name="Right Arrow 23"/>
          <p:cNvSpPr/>
          <p:nvPr/>
        </p:nvSpPr>
        <p:spPr>
          <a:xfrm>
            <a:off x="7086600" y="356852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262" y="2486710"/>
            <a:ext cx="771525" cy="56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034596"/>
            <a:ext cx="791787" cy="40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Users\User\Desktop\SALIHIN\Pictures\Logo\2-MIA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3808627"/>
            <a:ext cx="653255" cy="6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82"/>
          <p:cNvSpPr txBox="1">
            <a:spLocks noChangeArrowheads="1"/>
          </p:cNvSpPr>
          <p:nvPr/>
        </p:nvSpPr>
        <p:spPr bwMode="auto">
          <a:xfrm>
            <a:off x="7989245" y="4028098"/>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pic>
        <p:nvPicPr>
          <p:cNvPr id="30" name="Picture 28" descr="C:\Users\User\Desktop\SALIHIN\Pictures\Logo\7-MATA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512683"/>
            <a:ext cx="704089" cy="62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5072063"/>
            <a:ext cx="7715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2"/>
          <p:cNvSpPr txBox="1">
            <a:spLocks noChangeArrowheads="1"/>
          </p:cNvSpPr>
          <p:nvPr/>
        </p:nvSpPr>
        <p:spPr bwMode="auto">
          <a:xfrm>
            <a:off x="8035923" y="4664332"/>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5" name="TextBox 82"/>
          <p:cNvSpPr txBox="1">
            <a:spLocks noChangeArrowheads="1"/>
          </p:cNvSpPr>
          <p:nvPr/>
        </p:nvSpPr>
        <p:spPr bwMode="auto">
          <a:xfrm>
            <a:off x="8086726" y="5228473"/>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6" name="TextBox 82"/>
          <p:cNvSpPr txBox="1">
            <a:spLocks noChangeArrowheads="1"/>
          </p:cNvSpPr>
          <p:nvPr/>
        </p:nvSpPr>
        <p:spPr bwMode="auto">
          <a:xfrm>
            <a:off x="8071941" y="2109250"/>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sp>
        <p:nvSpPr>
          <p:cNvPr id="37" name="TextBox 82"/>
          <p:cNvSpPr txBox="1">
            <a:spLocks noChangeArrowheads="1"/>
          </p:cNvSpPr>
          <p:nvPr/>
        </p:nvSpPr>
        <p:spPr bwMode="auto">
          <a:xfrm>
            <a:off x="8086726" y="2642524"/>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pic>
        <p:nvPicPr>
          <p:cNvPr id="3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700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6558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Arrow 39"/>
          <p:cNvSpPr/>
          <p:nvPr/>
        </p:nvSpPr>
        <p:spPr>
          <a:xfrm rot="10800000">
            <a:off x="1828800" y="342900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41" name="Right Arrow 40"/>
          <p:cNvSpPr/>
          <p:nvPr/>
        </p:nvSpPr>
        <p:spPr>
          <a:xfrm>
            <a:off x="1848913" y="373215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4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0163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702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24</a:t>
            </a:fld>
            <a:endParaRPr lang="en-US" dirty="0"/>
          </a:p>
        </p:txBody>
      </p:sp>
    </p:spTree>
    <p:extLst>
      <p:ext uri="{BB962C8B-B14F-4D97-AF65-F5344CB8AC3E}">
        <p14:creationId xmlns:p14="http://schemas.microsoft.com/office/powerpoint/2010/main" val="827542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CONTINUOUS LEARNING</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0480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25</a:t>
            </a:fld>
            <a:endParaRPr lang="en-US" dirty="0"/>
          </a:p>
        </p:txBody>
      </p:sp>
    </p:spTree>
    <p:extLst>
      <p:ext uri="{BB962C8B-B14F-4D97-AF65-F5344CB8AC3E}">
        <p14:creationId xmlns:p14="http://schemas.microsoft.com/office/powerpoint/2010/main" val="884404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Fact sheet</a:t>
            </a:r>
            <a:endParaRPr lang="en-MY" sz="2000" dirty="0">
              <a:solidFill>
                <a:schemeClr val="tx1"/>
              </a:solidFill>
              <a:latin typeface="Arial Black"/>
            </a:endParaRPr>
          </a:p>
        </p:txBody>
      </p:sp>
      <p:sp>
        <p:nvSpPr>
          <p:cNvPr id="3" name="Rectangle 2"/>
          <p:cNvSpPr/>
          <p:nvPr/>
        </p:nvSpPr>
        <p:spPr>
          <a:xfrm>
            <a:off x="533399" y="1301889"/>
            <a:ext cx="8153401" cy="4431983"/>
          </a:xfrm>
          <a:prstGeom prst="rect">
            <a:avLst/>
          </a:prstGeom>
        </p:spPr>
        <p:txBody>
          <a:bodyPr wrap="square">
            <a:spAutoFit/>
          </a:bodyPr>
          <a:lstStyle/>
          <a:p>
            <a:pPr marL="285750" indent="-285750" algn="just">
              <a:buFont typeface="Wingdings" panose="05000000000000000000" pitchFamily="2" charset="2"/>
              <a:buChar char="Ø"/>
            </a:pPr>
            <a:r>
              <a:rPr lang="en-US" b="1" dirty="0" smtClean="0"/>
              <a:t>The 3 days education/ training program it’s not perceived only as </a:t>
            </a:r>
            <a:r>
              <a:rPr lang="en-US" b="1" dirty="0"/>
              <a:t>3 days training program, but it is essentially a 3 days fundamental </a:t>
            </a:r>
            <a:r>
              <a:rPr lang="en-US" b="1" dirty="0" smtClean="0"/>
              <a:t>training program </a:t>
            </a:r>
            <a:r>
              <a:rPr lang="en-US" b="1" dirty="0"/>
              <a:t>+ 5 years </a:t>
            </a:r>
            <a:r>
              <a:rPr lang="en-US" b="1" dirty="0" smtClean="0"/>
              <a:t>of continuous learning. </a:t>
            </a:r>
          </a:p>
          <a:p>
            <a:pPr marL="285750" indent="-285750" algn="just">
              <a:buFont typeface="Wingdings" panose="05000000000000000000" pitchFamily="2" charset="2"/>
              <a:buChar char="Ø"/>
            </a:pPr>
            <a:endParaRPr lang="en-US" b="1" dirty="0"/>
          </a:p>
          <a:p>
            <a:pPr marL="285750" indent="-285750" algn="just">
              <a:buFont typeface="Wingdings" panose="05000000000000000000" pitchFamily="2" charset="2"/>
              <a:buChar char="Ø"/>
            </a:pPr>
            <a:r>
              <a:rPr lang="en-MY" b="1" dirty="0" smtClean="0"/>
              <a:t>E-Learning &amp; Job Matching Platform aims to provide PI1M community a learning opportunities as </a:t>
            </a:r>
            <a:r>
              <a:rPr lang="en-MY" b="1" dirty="0"/>
              <a:t>well as </a:t>
            </a:r>
            <a:r>
              <a:rPr lang="en-MY" b="1" dirty="0" smtClean="0"/>
              <a:t>employment opportunities. </a:t>
            </a:r>
          </a:p>
          <a:p>
            <a:pPr marL="285750" indent="-285750" algn="just">
              <a:buFont typeface="Arial" panose="020B0604020202020204" pitchFamily="34" charset="0"/>
              <a:buChar char="•"/>
            </a:pPr>
            <a:endParaRPr lang="en-US" sz="1400" b="1" dirty="0"/>
          </a:p>
          <a:p>
            <a:pPr marL="742950" lvl="1" indent="-285750" algn="just">
              <a:buFont typeface="Arial" panose="020B0604020202020204" pitchFamily="34" charset="0"/>
              <a:buChar char="•"/>
            </a:pPr>
            <a:r>
              <a:rPr lang="en-MY" sz="1600" dirty="0" smtClean="0"/>
              <a:t>It </a:t>
            </a:r>
            <a:r>
              <a:rPr lang="en-MY" sz="1600" dirty="0"/>
              <a:t>consists of </a:t>
            </a:r>
            <a:r>
              <a:rPr lang="en-MY" sz="1600" dirty="0" smtClean="0"/>
              <a:t>a short</a:t>
            </a:r>
            <a:r>
              <a:rPr lang="en-MY" sz="1600" dirty="0"/>
              <a:t>, free, high quality, </a:t>
            </a:r>
            <a:r>
              <a:rPr lang="en-MY" sz="1600" dirty="0" smtClean="0"/>
              <a:t>self-directed, support </a:t>
            </a:r>
            <a:r>
              <a:rPr lang="en-MY" sz="1600" dirty="0"/>
              <a:t>focused functions and activities </a:t>
            </a:r>
            <a:r>
              <a:rPr lang="en-MY" sz="1600" dirty="0" smtClean="0"/>
              <a:t>for PI1M participants to go for an extra miles in SITS Product Offerings as </a:t>
            </a:r>
            <a:r>
              <a:rPr lang="en-MY" sz="1600" dirty="0"/>
              <a:t>well as professional and personal development</a:t>
            </a:r>
            <a:r>
              <a:rPr lang="en-MY" sz="1600" dirty="0" smtClean="0"/>
              <a:t>.</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a:t>Courses are developed by </a:t>
            </a:r>
            <a:r>
              <a:rPr lang="en-MY" sz="1600" dirty="0" smtClean="0"/>
              <a:t>SITS subject </a:t>
            </a:r>
            <a:r>
              <a:rPr lang="en-MY" sz="1600" dirty="0"/>
              <a:t>matter </a:t>
            </a:r>
            <a:r>
              <a:rPr lang="en-MY" sz="1600" dirty="0" smtClean="0"/>
              <a:t>experts and participation academician from our TAF participating universities. The </a:t>
            </a:r>
            <a:r>
              <a:rPr lang="en-MY" sz="1600" dirty="0"/>
              <a:t>Learning platform is </a:t>
            </a:r>
            <a:r>
              <a:rPr lang="en-MY" sz="1600" dirty="0" smtClean="0"/>
              <a:t>made available at all times for all PI1M participants.</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smtClean="0"/>
              <a:t>Simultaneously, the above will be made accessible for all potential employers and all academician to assess potential candidates for their further engagement.</a:t>
            </a:r>
            <a:endParaRPr lang="en-MY"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26</a:t>
            </a:fld>
            <a:endParaRPr lang="en-US" dirty="0"/>
          </a:p>
        </p:txBody>
      </p:sp>
    </p:spTree>
    <p:extLst>
      <p:ext uri="{BB962C8B-B14F-4D97-AF65-F5344CB8AC3E}">
        <p14:creationId xmlns:p14="http://schemas.microsoft.com/office/powerpoint/2010/main" val="389564886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The SYSTEM modules</a:t>
            </a:r>
            <a:endParaRPr lang="en-MY" sz="2000" dirty="0">
              <a:solidFill>
                <a:schemeClr val="tx1"/>
              </a:solidFill>
              <a:latin typeface="Arial Black"/>
            </a:endParaRPr>
          </a:p>
        </p:txBody>
      </p:sp>
      <p:graphicFrame>
        <p:nvGraphicFramePr>
          <p:cNvPr id="24" name="Diagram 23"/>
          <p:cNvGraphicFramePr/>
          <p:nvPr>
            <p:extLst>
              <p:ext uri="{D42A27DB-BD31-4B8C-83A1-F6EECF244321}">
                <p14:modId xmlns:p14="http://schemas.microsoft.com/office/powerpoint/2010/main" val="3218214772"/>
              </p:ext>
            </p:extLst>
          </p:nvPr>
        </p:nvGraphicFramePr>
        <p:xfrm>
          <a:off x="4419600" y="1752600"/>
          <a:ext cx="5029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Rectangle 2"/>
          <p:cNvSpPr>
            <a:spLocks noChangeArrowheads="1"/>
          </p:cNvSpPr>
          <p:nvPr/>
        </p:nvSpPr>
        <p:spPr bwMode="auto">
          <a:xfrm>
            <a:off x="457200" y="1812191"/>
            <a:ext cx="5029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anose="05000000000000000000" pitchFamily="2" charset="2"/>
              <a:buChar char="Ø"/>
            </a:pPr>
            <a:r>
              <a:rPr lang="en-MY" altLang="en-US" sz="1600" b="1" dirty="0" smtClean="0"/>
              <a:t>Proposed Modules :-</a:t>
            </a:r>
            <a:endParaRPr lang="en-MY" altLang="en-US" sz="1600" b="1" dirty="0"/>
          </a:p>
          <a:p>
            <a:pPr lvl="1" algn="just" eaLnBrk="1" hangingPunct="1">
              <a:spcBef>
                <a:spcPct val="0"/>
              </a:spcBef>
              <a:buFont typeface="Wingdings" pitchFamily="2" charset="2"/>
              <a:buChar char="§"/>
            </a:pPr>
            <a:r>
              <a:rPr lang="en-MY" altLang="en-US" sz="1600" dirty="0" smtClean="0"/>
              <a:t>User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Employer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E-Learning Management Module</a:t>
            </a:r>
            <a:endParaRPr lang="en-MY" altLang="en-US" sz="1600" dirty="0"/>
          </a:p>
          <a:p>
            <a:pPr lvl="1" algn="just" eaLnBrk="1" hangingPunct="1">
              <a:spcBef>
                <a:spcPct val="0"/>
              </a:spcBef>
              <a:buFont typeface="Wingdings" pitchFamily="2" charset="2"/>
              <a:buChar char="§"/>
            </a:pPr>
            <a:r>
              <a:rPr lang="en-MY" altLang="en-US" sz="1600" dirty="0" smtClean="0"/>
              <a:t>Exam &amp; Certification Management Module</a:t>
            </a:r>
            <a:endParaRPr lang="en-MY" altLang="en-US" sz="1600" dirty="0"/>
          </a:p>
          <a:p>
            <a:pPr lvl="1" algn="just" eaLnBrk="1" hangingPunct="1">
              <a:spcBef>
                <a:spcPct val="0"/>
              </a:spcBef>
              <a:buFont typeface="Wingdings" pitchFamily="2" charset="2"/>
              <a:buChar char="§"/>
            </a:pPr>
            <a:r>
              <a:rPr lang="en-MY" altLang="en-US" sz="1600" dirty="0" smtClean="0"/>
              <a:t>Job Matching Management </a:t>
            </a:r>
            <a:r>
              <a:rPr lang="en-MY" altLang="en-US" sz="1600" dirty="0"/>
              <a:t>Module</a:t>
            </a:r>
          </a:p>
          <a:p>
            <a:pPr lvl="1" algn="just" eaLnBrk="1" hangingPunct="1">
              <a:spcBef>
                <a:spcPct val="0"/>
              </a:spcBef>
              <a:buFont typeface="Wingdings" pitchFamily="2" charset="2"/>
              <a:buChar char="§"/>
            </a:pPr>
            <a:r>
              <a:rPr lang="en-MY" altLang="en-US" sz="1600" dirty="0"/>
              <a:t>Reporting Management Modules</a:t>
            </a:r>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smtClean="0"/>
              <a:t>Proposed </a:t>
            </a:r>
            <a:r>
              <a:rPr lang="en-MY" altLang="en-US" sz="1600" b="1" dirty="0"/>
              <a:t>D</a:t>
            </a:r>
            <a:r>
              <a:rPr lang="en-MY" altLang="en-US" sz="1600" b="1" dirty="0" smtClean="0"/>
              <a:t>atabase</a:t>
            </a:r>
            <a:endParaRPr lang="en-MY" altLang="en-US" sz="1600" b="1" dirty="0"/>
          </a:p>
          <a:p>
            <a:pPr lvl="1" algn="just" eaLnBrk="1" hangingPunct="1">
              <a:spcBef>
                <a:spcPct val="0"/>
              </a:spcBef>
              <a:buFont typeface="Wingdings" pitchFamily="2" charset="2"/>
              <a:buChar char="§"/>
            </a:pPr>
            <a:r>
              <a:rPr lang="en-MY" altLang="en-US" sz="1600" dirty="0" err="1"/>
              <a:t>MySql</a:t>
            </a:r>
            <a:endParaRPr lang="en-MY" altLang="en-US" sz="1600" dirty="0"/>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a:t>Proposed </a:t>
            </a:r>
            <a:r>
              <a:rPr lang="en-MY" altLang="en-US" sz="1600" b="1" dirty="0" smtClean="0"/>
              <a:t>Service Repository</a:t>
            </a:r>
            <a:endParaRPr lang="en-MY" altLang="en-US" sz="1600" b="1" dirty="0"/>
          </a:p>
          <a:p>
            <a:pPr lvl="1" algn="just" eaLnBrk="1" hangingPunct="1">
              <a:spcBef>
                <a:spcPct val="0"/>
              </a:spcBef>
              <a:buFont typeface="Wingdings" pitchFamily="2" charset="2"/>
              <a:buChar char="§"/>
            </a:pPr>
            <a:r>
              <a:rPr lang="en-MY" altLang="en-US" sz="1600" dirty="0" smtClean="0"/>
              <a:t>Cloud Based/ Web </a:t>
            </a:r>
            <a:r>
              <a:rPr lang="en-MY" altLang="en-US" sz="1600" dirty="0"/>
              <a:t>Hosting Service</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27</a:t>
            </a:fld>
            <a:endParaRPr lang="en-US" dirty="0"/>
          </a:p>
        </p:txBody>
      </p:sp>
    </p:spTree>
    <p:extLst>
      <p:ext uri="{BB962C8B-B14F-4D97-AF65-F5344CB8AC3E}">
        <p14:creationId xmlns:p14="http://schemas.microsoft.com/office/powerpoint/2010/main" val="188271002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Components</a:t>
            </a:r>
            <a:endParaRPr lang="en-MY" sz="2000" dirty="0">
              <a:solidFill>
                <a:schemeClr val="tx1"/>
              </a:solidFill>
              <a:latin typeface="Arial Black"/>
            </a:endParaRPr>
          </a:p>
        </p:txBody>
      </p:sp>
      <p:grpSp>
        <p:nvGrpSpPr>
          <p:cNvPr id="7" name="Group 6"/>
          <p:cNvGrpSpPr/>
          <p:nvPr/>
        </p:nvGrpSpPr>
        <p:grpSpPr>
          <a:xfrm>
            <a:off x="351402" y="2133600"/>
            <a:ext cx="3962400" cy="3352800"/>
            <a:chOff x="4287838" y="273050"/>
            <a:chExt cx="3978275" cy="4260851"/>
          </a:xfrm>
        </p:grpSpPr>
        <p:sp>
          <p:nvSpPr>
            <p:cNvPr id="8" name="Freeform 47"/>
            <p:cNvSpPr>
              <a:spLocks/>
            </p:cNvSpPr>
            <p:nvPr/>
          </p:nvSpPr>
          <p:spPr bwMode="auto">
            <a:xfrm>
              <a:off x="4287838" y="792163"/>
              <a:ext cx="3041650" cy="3741738"/>
            </a:xfrm>
            <a:custGeom>
              <a:avLst/>
              <a:gdLst>
                <a:gd name="T0" fmla="*/ 7250 w 7665"/>
                <a:gd name="T1" fmla="*/ 3644 h 9426"/>
                <a:gd name="T2" fmla="*/ 7472 w 7665"/>
                <a:gd name="T3" fmla="*/ 4351 h 9426"/>
                <a:gd name="T4" fmla="*/ 7611 w 7665"/>
                <a:gd name="T5" fmla="*/ 5059 h 9426"/>
                <a:gd name="T6" fmla="*/ 7665 w 7665"/>
                <a:gd name="T7" fmla="*/ 5753 h 9426"/>
                <a:gd name="T8" fmla="*/ 7638 w 7665"/>
                <a:gd name="T9" fmla="*/ 6421 h 9426"/>
                <a:gd name="T10" fmla="*/ 7530 w 7665"/>
                <a:gd name="T11" fmla="*/ 7053 h 9426"/>
                <a:gd name="T12" fmla="*/ 7345 w 7665"/>
                <a:gd name="T13" fmla="*/ 7635 h 9426"/>
                <a:gd name="T14" fmla="*/ 7082 w 7665"/>
                <a:gd name="T15" fmla="*/ 8154 h 9426"/>
                <a:gd name="T16" fmla="*/ 6742 w 7665"/>
                <a:gd name="T17" fmla="*/ 8600 h 9426"/>
                <a:gd name="T18" fmla="*/ 6329 w 7665"/>
                <a:gd name="T19" fmla="*/ 8959 h 9426"/>
                <a:gd name="T20" fmla="*/ 5843 w 7665"/>
                <a:gd name="T21" fmla="*/ 9220 h 9426"/>
                <a:gd name="T22" fmla="*/ 5501 w 7665"/>
                <a:gd name="T23" fmla="*/ 9330 h 9426"/>
                <a:gd name="T24" fmla="*/ 4976 w 7665"/>
                <a:gd name="T25" fmla="*/ 9417 h 9426"/>
                <a:gd name="T26" fmla="*/ 4434 w 7665"/>
                <a:gd name="T27" fmla="*/ 9414 h 9426"/>
                <a:gd name="T28" fmla="*/ 3887 w 7665"/>
                <a:gd name="T29" fmla="*/ 9325 h 9426"/>
                <a:gd name="T30" fmla="*/ 3341 w 7665"/>
                <a:gd name="T31" fmla="*/ 9150 h 9426"/>
                <a:gd name="T32" fmla="*/ 2806 w 7665"/>
                <a:gd name="T33" fmla="*/ 8892 h 9426"/>
                <a:gd name="T34" fmla="*/ 2291 w 7665"/>
                <a:gd name="T35" fmla="*/ 8552 h 9426"/>
                <a:gd name="T36" fmla="*/ 1804 w 7665"/>
                <a:gd name="T37" fmla="*/ 8132 h 9426"/>
                <a:gd name="T38" fmla="*/ 1356 w 7665"/>
                <a:gd name="T39" fmla="*/ 7635 h 9426"/>
                <a:gd name="T40" fmla="*/ 951 w 7665"/>
                <a:gd name="T41" fmla="*/ 7062 h 9426"/>
                <a:gd name="T42" fmla="*/ 603 w 7665"/>
                <a:gd name="T43" fmla="*/ 6414 h 9426"/>
                <a:gd name="T44" fmla="*/ 408 w 7665"/>
                <a:gd name="T45" fmla="*/ 5948 h 9426"/>
                <a:gd name="T46" fmla="*/ 188 w 7665"/>
                <a:gd name="T47" fmla="*/ 5248 h 9426"/>
                <a:gd name="T48" fmla="*/ 53 w 7665"/>
                <a:gd name="T49" fmla="*/ 4552 h 9426"/>
                <a:gd name="T50" fmla="*/ 0 w 7665"/>
                <a:gd name="T51" fmla="*/ 3873 h 9426"/>
                <a:gd name="T52" fmla="*/ 27 w 7665"/>
                <a:gd name="T53" fmla="*/ 3217 h 9426"/>
                <a:gd name="T54" fmla="*/ 132 w 7665"/>
                <a:gd name="T55" fmla="*/ 2595 h 9426"/>
                <a:gd name="T56" fmla="*/ 311 w 7665"/>
                <a:gd name="T57" fmla="*/ 2016 h 9426"/>
                <a:gd name="T58" fmla="*/ 560 w 7665"/>
                <a:gd name="T59" fmla="*/ 1491 h 9426"/>
                <a:gd name="T60" fmla="*/ 879 w 7665"/>
                <a:gd name="T61" fmla="*/ 1027 h 9426"/>
                <a:gd name="T62" fmla="*/ 1262 w 7665"/>
                <a:gd name="T63" fmla="*/ 634 h 9426"/>
                <a:gd name="T64" fmla="*/ 1711 w 7665"/>
                <a:gd name="T65" fmla="*/ 323 h 9426"/>
                <a:gd name="T66" fmla="*/ 2046 w 7665"/>
                <a:gd name="T67" fmla="*/ 166 h 9426"/>
                <a:gd name="T68" fmla="*/ 2578 w 7665"/>
                <a:gd name="T69" fmla="*/ 28 h 9426"/>
                <a:gd name="T70" fmla="*/ 3129 w 7665"/>
                <a:gd name="T71" fmla="*/ 6 h 9426"/>
                <a:gd name="T72" fmla="*/ 3690 w 7665"/>
                <a:gd name="T73" fmla="*/ 92 h 9426"/>
                <a:gd name="T74" fmla="*/ 4250 w 7665"/>
                <a:gd name="T75" fmla="*/ 280 h 9426"/>
                <a:gd name="T76" fmla="*/ 4799 w 7665"/>
                <a:gd name="T77" fmla="*/ 564 h 9426"/>
                <a:gd name="T78" fmla="*/ 5329 w 7665"/>
                <a:gd name="T79" fmla="*/ 937 h 9426"/>
                <a:gd name="T80" fmla="*/ 5830 w 7665"/>
                <a:gd name="T81" fmla="*/ 1391 h 9426"/>
                <a:gd name="T82" fmla="*/ 6291 w 7665"/>
                <a:gd name="T83" fmla="*/ 1921 h 9426"/>
                <a:gd name="T84" fmla="*/ 6702 w 7665"/>
                <a:gd name="T85" fmla="*/ 2519 h 9426"/>
                <a:gd name="T86" fmla="*/ 7055 w 7665"/>
                <a:gd name="T87" fmla="*/ 3177 h 9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65" h="9426">
                  <a:moveTo>
                    <a:pt x="7106" y="3294"/>
                  </a:moveTo>
                  <a:lnTo>
                    <a:pt x="7157" y="3409"/>
                  </a:lnTo>
                  <a:lnTo>
                    <a:pt x="7250" y="3644"/>
                  </a:lnTo>
                  <a:lnTo>
                    <a:pt x="7335" y="3878"/>
                  </a:lnTo>
                  <a:lnTo>
                    <a:pt x="7408" y="4116"/>
                  </a:lnTo>
                  <a:lnTo>
                    <a:pt x="7472" y="4351"/>
                  </a:lnTo>
                  <a:lnTo>
                    <a:pt x="7528" y="4587"/>
                  </a:lnTo>
                  <a:lnTo>
                    <a:pt x="7573" y="4823"/>
                  </a:lnTo>
                  <a:lnTo>
                    <a:pt x="7611" y="5059"/>
                  </a:lnTo>
                  <a:lnTo>
                    <a:pt x="7638" y="5292"/>
                  </a:lnTo>
                  <a:lnTo>
                    <a:pt x="7656" y="5523"/>
                  </a:lnTo>
                  <a:lnTo>
                    <a:pt x="7665" y="5753"/>
                  </a:lnTo>
                  <a:lnTo>
                    <a:pt x="7665" y="5979"/>
                  </a:lnTo>
                  <a:lnTo>
                    <a:pt x="7656" y="6202"/>
                  </a:lnTo>
                  <a:lnTo>
                    <a:pt x="7638" y="6421"/>
                  </a:lnTo>
                  <a:lnTo>
                    <a:pt x="7611" y="6637"/>
                  </a:lnTo>
                  <a:lnTo>
                    <a:pt x="7574" y="6848"/>
                  </a:lnTo>
                  <a:lnTo>
                    <a:pt x="7530" y="7053"/>
                  </a:lnTo>
                  <a:lnTo>
                    <a:pt x="7477" y="7253"/>
                  </a:lnTo>
                  <a:lnTo>
                    <a:pt x="7415" y="7447"/>
                  </a:lnTo>
                  <a:lnTo>
                    <a:pt x="7345" y="7635"/>
                  </a:lnTo>
                  <a:lnTo>
                    <a:pt x="7266" y="7816"/>
                  </a:lnTo>
                  <a:lnTo>
                    <a:pt x="7178" y="7988"/>
                  </a:lnTo>
                  <a:lnTo>
                    <a:pt x="7082" y="8154"/>
                  </a:lnTo>
                  <a:lnTo>
                    <a:pt x="6977" y="8312"/>
                  </a:lnTo>
                  <a:lnTo>
                    <a:pt x="6864" y="8460"/>
                  </a:lnTo>
                  <a:lnTo>
                    <a:pt x="6742" y="8600"/>
                  </a:lnTo>
                  <a:lnTo>
                    <a:pt x="6613" y="8730"/>
                  </a:lnTo>
                  <a:lnTo>
                    <a:pt x="6475" y="8850"/>
                  </a:lnTo>
                  <a:lnTo>
                    <a:pt x="6329" y="8959"/>
                  </a:lnTo>
                  <a:lnTo>
                    <a:pt x="6176" y="9058"/>
                  </a:lnTo>
                  <a:lnTo>
                    <a:pt x="6014" y="9145"/>
                  </a:lnTo>
                  <a:lnTo>
                    <a:pt x="5843" y="9220"/>
                  </a:lnTo>
                  <a:lnTo>
                    <a:pt x="5755" y="9252"/>
                  </a:lnTo>
                  <a:lnTo>
                    <a:pt x="5672" y="9282"/>
                  </a:lnTo>
                  <a:lnTo>
                    <a:pt x="5501" y="9330"/>
                  </a:lnTo>
                  <a:lnTo>
                    <a:pt x="5328" y="9369"/>
                  </a:lnTo>
                  <a:lnTo>
                    <a:pt x="5153" y="9397"/>
                  </a:lnTo>
                  <a:lnTo>
                    <a:pt x="4976" y="9417"/>
                  </a:lnTo>
                  <a:lnTo>
                    <a:pt x="4797" y="9426"/>
                  </a:lnTo>
                  <a:lnTo>
                    <a:pt x="4615" y="9424"/>
                  </a:lnTo>
                  <a:lnTo>
                    <a:pt x="4434" y="9414"/>
                  </a:lnTo>
                  <a:lnTo>
                    <a:pt x="4252" y="9395"/>
                  </a:lnTo>
                  <a:lnTo>
                    <a:pt x="4070" y="9365"/>
                  </a:lnTo>
                  <a:lnTo>
                    <a:pt x="3887" y="9325"/>
                  </a:lnTo>
                  <a:lnTo>
                    <a:pt x="3704" y="9275"/>
                  </a:lnTo>
                  <a:lnTo>
                    <a:pt x="3523" y="9218"/>
                  </a:lnTo>
                  <a:lnTo>
                    <a:pt x="3341" y="9150"/>
                  </a:lnTo>
                  <a:lnTo>
                    <a:pt x="3161" y="9073"/>
                  </a:lnTo>
                  <a:lnTo>
                    <a:pt x="2983" y="8988"/>
                  </a:lnTo>
                  <a:lnTo>
                    <a:pt x="2806" y="8892"/>
                  </a:lnTo>
                  <a:lnTo>
                    <a:pt x="2632" y="8788"/>
                  </a:lnTo>
                  <a:lnTo>
                    <a:pt x="2460" y="8674"/>
                  </a:lnTo>
                  <a:lnTo>
                    <a:pt x="2291" y="8552"/>
                  </a:lnTo>
                  <a:lnTo>
                    <a:pt x="2125" y="8421"/>
                  </a:lnTo>
                  <a:lnTo>
                    <a:pt x="1963" y="8281"/>
                  </a:lnTo>
                  <a:lnTo>
                    <a:pt x="1804" y="8132"/>
                  </a:lnTo>
                  <a:lnTo>
                    <a:pt x="1650" y="7975"/>
                  </a:lnTo>
                  <a:lnTo>
                    <a:pt x="1501" y="7810"/>
                  </a:lnTo>
                  <a:lnTo>
                    <a:pt x="1356" y="7635"/>
                  </a:lnTo>
                  <a:lnTo>
                    <a:pt x="1216" y="7452"/>
                  </a:lnTo>
                  <a:lnTo>
                    <a:pt x="1081" y="7261"/>
                  </a:lnTo>
                  <a:lnTo>
                    <a:pt x="951" y="7062"/>
                  </a:lnTo>
                  <a:lnTo>
                    <a:pt x="829" y="6853"/>
                  </a:lnTo>
                  <a:lnTo>
                    <a:pt x="713" y="6638"/>
                  </a:lnTo>
                  <a:lnTo>
                    <a:pt x="603" y="6414"/>
                  </a:lnTo>
                  <a:lnTo>
                    <a:pt x="551" y="6298"/>
                  </a:lnTo>
                  <a:lnTo>
                    <a:pt x="500" y="6182"/>
                  </a:lnTo>
                  <a:lnTo>
                    <a:pt x="408" y="5948"/>
                  </a:lnTo>
                  <a:lnTo>
                    <a:pt x="324" y="5715"/>
                  </a:lnTo>
                  <a:lnTo>
                    <a:pt x="251" y="5482"/>
                  </a:lnTo>
                  <a:lnTo>
                    <a:pt x="188" y="5248"/>
                  </a:lnTo>
                  <a:lnTo>
                    <a:pt x="133" y="5015"/>
                  </a:lnTo>
                  <a:lnTo>
                    <a:pt x="88" y="4783"/>
                  </a:lnTo>
                  <a:lnTo>
                    <a:pt x="53" y="4552"/>
                  </a:lnTo>
                  <a:lnTo>
                    <a:pt x="26" y="4324"/>
                  </a:lnTo>
                  <a:lnTo>
                    <a:pt x="9" y="4097"/>
                  </a:lnTo>
                  <a:lnTo>
                    <a:pt x="0" y="3873"/>
                  </a:lnTo>
                  <a:lnTo>
                    <a:pt x="1" y="3652"/>
                  </a:lnTo>
                  <a:lnTo>
                    <a:pt x="10" y="3432"/>
                  </a:lnTo>
                  <a:lnTo>
                    <a:pt x="27" y="3217"/>
                  </a:lnTo>
                  <a:lnTo>
                    <a:pt x="54" y="3006"/>
                  </a:lnTo>
                  <a:lnTo>
                    <a:pt x="89" y="2797"/>
                  </a:lnTo>
                  <a:lnTo>
                    <a:pt x="132" y="2595"/>
                  </a:lnTo>
                  <a:lnTo>
                    <a:pt x="184" y="2397"/>
                  </a:lnTo>
                  <a:lnTo>
                    <a:pt x="242" y="2204"/>
                  </a:lnTo>
                  <a:lnTo>
                    <a:pt x="311" y="2016"/>
                  </a:lnTo>
                  <a:lnTo>
                    <a:pt x="386" y="1834"/>
                  </a:lnTo>
                  <a:lnTo>
                    <a:pt x="469" y="1659"/>
                  </a:lnTo>
                  <a:lnTo>
                    <a:pt x="560" y="1491"/>
                  </a:lnTo>
                  <a:lnTo>
                    <a:pt x="658" y="1329"/>
                  </a:lnTo>
                  <a:lnTo>
                    <a:pt x="765" y="1173"/>
                  </a:lnTo>
                  <a:lnTo>
                    <a:pt x="879" y="1027"/>
                  </a:lnTo>
                  <a:lnTo>
                    <a:pt x="999" y="887"/>
                  </a:lnTo>
                  <a:lnTo>
                    <a:pt x="1127" y="757"/>
                  </a:lnTo>
                  <a:lnTo>
                    <a:pt x="1262" y="634"/>
                  </a:lnTo>
                  <a:lnTo>
                    <a:pt x="1405" y="521"/>
                  </a:lnTo>
                  <a:lnTo>
                    <a:pt x="1554" y="418"/>
                  </a:lnTo>
                  <a:lnTo>
                    <a:pt x="1711" y="323"/>
                  </a:lnTo>
                  <a:lnTo>
                    <a:pt x="1791" y="280"/>
                  </a:lnTo>
                  <a:lnTo>
                    <a:pt x="1875" y="239"/>
                  </a:lnTo>
                  <a:lnTo>
                    <a:pt x="2046" y="166"/>
                  </a:lnTo>
                  <a:lnTo>
                    <a:pt x="2221" y="107"/>
                  </a:lnTo>
                  <a:lnTo>
                    <a:pt x="2398" y="60"/>
                  </a:lnTo>
                  <a:lnTo>
                    <a:pt x="2578" y="28"/>
                  </a:lnTo>
                  <a:lnTo>
                    <a:pt x="2761" y="8"/>
                  </a:lnTo>
                  <a:lnTo>
                    <a:pt x="2943" y="0"/>
                  </a:lnTo>
                  <a:lnTo>
                    <a:pt x="3129" y="6"/>
                  </a:lnTo>
                  <a:lnTo>
                    <a:pt x="3315" y="22"/>
                  </a:lnTo>
                  <a:lnTo>
                    <a:pt x="3502" y="51"/>
                  </a:lnTo>
                  <a:lnTo>
                    <a:pt x="3690" y="92"/>
                  </a:lnTo>
                  <a:lnTo>
                    <a:pt x="3877" y="144"/>
                  </a:lnTo>
                  <a:lnTo>
                    <a:pt x="4063" y="206"/>
                  </a:lnTo>
                  <a:lnTo>
                    <a:pt x="4250" y="280"/>
                  </a:lnTo>
                  <a:lnTo>
                    <a:pt x="4435" y="365"/>
                  </a:lnTo>
                  <a:lnTo>
                    <a:pt x="4618" y="459"/>
                  </a:lnTo>
                  <a:lnTo>
                    <a:pt x="4799" y="564"/>
                  </a:lnTo>
                  <a:lnTo>
                    <a:pt x="4980" y="680"/>
                  </a:lnTo>
                  <a:lnTo>
                    <a:pt x="5156" y="804"/>
                  </a:lnTo>
                  <a:lnTo>
                    <a:pt x="5329" y="937"/>
                  </a:lnTo>
                  <a:lnTo>
                    <a:pt x="5501" y="1080"/>
                  </a:lnTo>
                  <a:lnTo>
                    <a:pt x="5668" y="1232"/>
                  </a:lnTo>
                  <a:lnTo>
                    <a:pt x="5830" y="1391"/>
                  </a:lnTo>
                  <a:lnTo>
                    <a:pt x="5989" y="1560"/>
                  </a:lnTo>
                  <a:lnTo>
                    <a:pt x="6142" y="1736"/>
                  </a:lnTo>
                  <a:lnTo>
                    <a:pt x="6291" y="1921"/>
                  </a:lnTo>
                  <a:lnTo>
                    <a:pt x="6434" y="2113"/>
                  </a:lnTo>
                  <a:lnTo>
                    <a:pt x="6571" y="2313"/>
                  </a:lnTo>
                  <a:lnTo>
                    <a:pt x="6702" y="2519"/>
                  </a:lnTo>
                  <a:lnTo>
                    <a:pt x="6828" y="2731"/>
                  </a:lnTo>
                  <a:lnTo>
                    <a:pt x="6944" y="2952"/>
                  </a:lnTo>
                  <a:lnTo>
                    <a:pt x="7055" y="3177"/>
                  </a:lnTo>
                  <a:lnTo>
                    <a:pt x="7106" y="3294"/>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8"/>
            <p:cNvSpPr>
              <a:spLocks/>
            </p:cNvSpPr>
            <p:nvPr/>
          </p:nvSpPr>
          <p:spPr bwMode="auto">
            <a:xfrm>
              <a:off x="4373563" y="741363"/>
              <a:ext cx="3079750" cy="3749675"/>
            </a:xfrm>
            <a:custGeom>
              <a:avLst/>
              <a:gdLst>
                <a:gd name="T0" fmla="*/ 7356 w 7759"/>
                <a:gd name="T1" fmla="*/ 3599 h 9447"/>
                <a:gd name="T2" fmla="*/ 7577 w 7759"/>
                <a:gd name="T3" fmla="*/ 4302 h 9447"/>
                <a:gd name="T4" fmla="*/ 7710 w 7759"/>
                <a:gd name="T5" fmla="*/ 4998 h 9447"/>
                <a:gd name="T6" fmla="*/ 7759 w 7759"/>
                <a:gd name="T7" fmla="*/ 5678 h 9447"/>
                <a:gd name="T8" fmla="*/ 7727 w 7759"/>
                <a:gd name="T9" fmla="*/ 6334 h 9447"/>
                <a:gd name="T10" fmla="*/ 7616 w 7759"/>
                <a:gd name="T11" fmla="*/ 6955 h 9447"/>
                <a:gd name="T12" fmla="*/ 7426 w 7759"/>
                <a:gd name="T13" fmla="*/ 7529 h 9447"/>
                <a:gd name="T14" fmla="*/ 7163 w 7759"/>
                <a:gd name="T15" fmla="*/ 8049 h 9447"/>
                <a:gd name="T16" fmla="*/ 6828 w 7759"/>
                <a:gd name="T17" fmla="*/ 8501 h 9447"/>
                <a:gd name="T18" fmla="*/ 6422 w 7759"/>
                <a:gd name="T19" fmla="*/ 8880 h 9447"/>
                <a:gd name="T20" fmla="*/ 5947 w 7759"/>
                <a:gd name="T21" fmla="*/ 9170 h 9447"/>
                <a:gd name="T22" fmla="*/ 5599 w 7759"/>
                <a:gd name="T23" fmla="*/ 9310 h 9447"/>
                <a:gd name="T24" fmla="*/ 5058 w 7759"/>
                <a:gd name="T25" fmla="*/ 9428 h 9447"/>
                <a:gd name="T26" fmla="*/ 4501 w 7759"/>
                <a:gd name="T27" fmla="*/ 9439 h 9447"/>
                <a:gd name="T28" fmla="*/ 3940 w 7759"/>
                <a:gd name="T29" fmla="*/ 9349 h 9447"/>
                <a:gd name="T30" fmla="*/ 3380 w 7759"/>
                <a:gd name="T31" fmla="*/ 9162 h 9447"/>
                <a:gd name="T32" fmla="*/ 2833 w 7759"/>
                <a:gd name="T33" fmla="*/ 8885 h 9447"/>
                <a:gd name="T34" fmla="*/ 2308 w 7759"/>
                <a:gd name="T35" fmla="*/ 8522 h 9447"/>
                <a:gd name="T36" fmla="*/ 1813 w 7759"/>
                <a:gd name="T37" fmla="*/ 8078 h 9447"/>
                <a:gd name="T38" fmla="*/ 1357 w 7759"/>
                <a:gd name="T39" fmla="*/ 7559 h 9447"/>
                <a:gd name="T40" fmla="*/ 948 w 7759"/>
                <a:gd name="T41" fmla="*/ 6968 h 9447"/>
                <a:gd name="T42" fmla="*/ 597 w 7759"/>
                <a:gd name="T43" fmla="*/ 6312 h 9447"/>
                <a:gd name="T44" fmla="*/ 403 w 7759"/>
                <a:gd name="T45" fmla="*/ 5847 h 9447"/>
                <a:gd name="T46" fmla="*/ 182 w 7759"/>
                <a:gd name="T47" fmla="*/ 5145 h 9447"/>
                <a:gd name="T48" fmla="*/ 50 w 7759"/>
                <a:gd name="T49" fmla="*/ 4449 h 9447"/>
                <a:gd name="T50" fmla="*/ 0 w 7759"/>
                <a:gd name="T51" fmla="*/ 3769 h 9447"/>
                <a:gd name="T52" fmla="*/ 32 w 7759"/>
                <a:gd name="T53" fmla="*/ 3113 h 9447"/>
                <a:gd name="T54" fmla="*/ 143 w 7759"/>
                <a:gd name="T55" fmla="*/ 2492 h 9447"/>
                <a:gd name="T56" fmla="*/ 333 w 7759"/>
                <a:gd name="T57" fmla="*/ 1918 h 9447"/>
                <a:gd name="T58" fmla="*/ 596 w 7759"/>
                <a:gd name="T59" fmla="*/ 1398 h 9447"/>
                <a:gd name="T60" fmla="*/ 931 w 7759"/>
                <a:gd name="T61" fmla="*/ 945 h 9447"/>
                <a:gd name="T62" fmla="*/ 1338 w 7759"/>
                <a:gd name="T63" fmla="*/ 567 h 9447"/>
                <a:gd name="T64" fmla="*/ 1812 w 7759"/>
                <a:gd name="T65" fmla="*/ 276 h 9447"/>
                <a:gd name="T66" fmla="*/ 2160 w 7759"/>
                <a:gd name="T67" fmla="*/ 137 h 9447"/>
                <a:gd name="T68" fmla="*/ 2701 w 7759"/>
                <a:gd name="T69" fmla="*/ 19 h 9447"/>
                <a:gd name="T70" fmla="*/ 3258 w 7759"/>
                <a:gd name="T71" fmla="*/ 7 h 9447"/>
                <a:gd name="T72" fmla="*/ 3819 w 7759"/>
                <a:gd name="T73" fmla="*/ 98 h 9447"/>
                <a:gd name="T74" fmla="*/ 4379 w 7759"/>
                <a:gd name="T75" fmla="*/ 284 h 9447"/>
                <a:gd name="T76" fmla="*/ 4926 w 7759"/>
                <a:gd name="T77" fmla="*/ 561 h 9447"/>
                <a:gd name="T78" fmla="*/ 5451 w 7759"/>
                <a:gd name="T79" fmla="*/ 925 h 9447"/>
                <a:gd name="T80" fmla="*/ 5946 w 7759"/>
                <a:gd name="T81" fmla="*/ 1368 h 9447"/>
                <a:gd name="T82" fmla="*/ 6402 w 7759"/>
                <a:gd name="T83" fmla="*/ 1888 h 9447"/>
                <a:gd name="T84" fmla="*/ 6811 w 7759"/>
                <a:gd name="T85" fmla="*/ 2479 h 9447"/>
                <a:gd name="T86" fmla="*/ 7162 w 7759"/>
                <a:gd name="T87" fmla="*/ 3135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7214" y="3250"/>
                  </a:moveTo>
                  <a:lnTo>
                    <a:pt x="7264" y="3366"/>
                  </a:lnTo>
                  <a:lnTo>
                    <a:pt x="7356" y="3599"/>
                  </a:lnTo>
                  <a:lnTo>
                    <a:pt x="7439" y="3834"/>
                  </a:lnTo>
                  <a:lnTo>
                    <a:pt x="7513" y="4067"/>
                  </a:lnTo>
                  <a:lnTo>
                    <a:pt x="7577" y="4302"/>
                  </a:lnTo>
                  <a:lnTo>
                    <a:pt x="7630" y="4534"/>
                  </a:lnTo>
                  <a:lnTo>
                    <a:pt x="7675" y="4767"/>
                  </a:lnTo>
                  <a:lnTo>
                    <a:pt x="7710" y="4998"/>
                  </a:lnTo>
                  <a:lnTo>
                    <a:pt x="7735" y="5227"/>
                  </a:lnTo>
                  <a:lnTo>
                    <a:pt x="7752" y="5454"/>
                  </a:lnTo>
                  <a:lnTo>
                    <a:pt x="7759" y="5678"/>
                  </a:lnTo>
                  <a:lnTo>
                    <a:pt x="7757" y="5900"/>
                  </a:lnTo>
                  <a:lnTo>
                    <a:pt x="7747" y="6119"/>
                  </a:lnTo>
                  <a:lnTo>
                    <a:pt x="7727" y="6334"/>
                  </a:lnTo>
                  <a:lnTo>
                    <a:pt x="7699" y="6545"/>
                  </a:lnTo>
                  <a:lnTo>
                    <a:pt x="7661" y="6753"/>
                  </a:lnTo>
                  <a:lnTo>
                    <a:pt x="7616" y="6955"/>
                  </a:lnTo>
                  <a:lnTo>
                    <a:pt x="7561" y="7152"/>
                  </a:lnTo>
                  <a:lnTo>
                    <a:pt x="7498" y="7344"/>
                  </a:lnTo>
                  <a:lnTo>
                    <a:pt x="7426" y="7529"/>
                  </a:lnTo>
                  <a:lnTo>
                    <a:pt x="7347" y="7709"/>
                  </a:lnTo>
                  <a:lnTo>
                    <a:pt x="7259" y="7881"/>
                  </a:lnTo>
                  <a:lnTo>
                    <a:pt x="7163" y="8049"/>
                  </a:lnTo>
                  <a:lnTo>
                    <a:pt x="7060" y="8207"/>
                  </a:lnTo>
                  <a:lnTo>
                    <a:pt x="6947" y="8358"/>
                  </a:lnTo>
                  <a:lnTo>
                    <a:pt x="6828" y="8501"/>
                  </a:lnTo>
                  <a:lnTo>
                    <a:pt x="6699" y="8636"/>
                  </a:lnTo>
                  <a:lnTo>
                    <a:pt x="6564" y="8762"/>
                  </a:lnTo>
                  <a:lnTo>
                    <a:pt x="6422" y="8880"/>
                  </a:lnTo>
                  <a:lnTo>
                    <a:pt x="6270" y="8986"/>
                  </a:lnTo>
                  <a:lnTo>
                    <a:pt x="6113" y="9083"/>
                  </a:lnTo>
                  <a:lnTo>
                    <a:pt x="5947" y="9170"/>
                  </a:lnTo>
                  <a:lnTo>
                    <a:pt x="5862" y="9209"/>
                  </a:lnTo>
                  <a:lnTo>
                    <a:pt x="5775" y="9246"/>
                  </a:lnTo>
                  <a:lnTo>
                    <a:pt x="5599" y="9310"/>
                  </a:lnTo>
                  <a:lnTo>
                    <a:pt x="5421" y="9362"/>
                  </a:lnTo>
                  <a:lnTo>
                    <a:pt x="5241" y="9401"/>
                  </a:lnTo>
                  <a:lnTo>
                    <a:pt x="5058" y="9428"/>
                  </a:lnTo>
                  <a:lnTo>
                    <a:pt x="4874" y="9443"/>
                  </a:lnTo>
                  <a:lnTo>
                    <a:pt x="4688" y="9447"/>
                  </a:lnTo>
                  <a:lnTo>
                    <a:pt x="4501" y="9439"/>
                  </a:lnTo>
                  <a:lnTo>
                    <a:pt x="4314" y="9420"/>
                  </a:lnTo>
                  <a:lnTo>
                    <a:pt x="4126" y="9390"/>
                  </a:lnTo>
                  <a:lnTo>
                    <a:pt x="3940" y="9349"/>
                  </a:lnTo>
                  <a:lnTo>
                    <a:pt x="3752" y="9297"/>
                  </a:lnTo>
                  <a:lnTo>
                    <a:pt x="3565" y="9235"/>
                  </a:lnTo>
                  <a:lnTo>
                    <a:pt x="3380" y="9162"/>
                  </a:lnTo>
                  <a:lnTo>
                    <a:pt x="3196" y="9080"/>
                  </a:lnTo>
                  <a:lnTo>
                    <a:pt x="3014" y="8987"/>
                  </a:lnTo>
                  <a:lnTo>
                    <a:pt x="2833" y="8885"/>
                  </a:lnTo>
                  <a:lnTo>
                    <a:pt x="2655" y="8773"/>
                  </a:lnTo>
                  <a:lnTo>
                    <a:pt x="2480" y="8653"/>
                  </a:lnTo>
                  <a:lnTo>
                    <a:pt x="2308" y="8522"/>
                  </a:lnTo>
                  <a:lnTo>
                    <a:pt x="2139" y="8383"/>
                  </a:lnTo>
                  <a:lnTo>
                    <a:pt x="1974" y="8234"/>
                  </a:lnTo>
                  <a:lnTo>
                    <a:pt x="1813" y="8078"/>
                  </a:lnTo>
                  <a:lnTo>
                    <a:pt x="1656" y="7913"/>
                  </a:lnTo>
                  <a:lnTo>
                    <a:pt x="1503" y="7740"/>
                  </a:lnTo>
                  <a:lnTo>
                    <a:pt x="1357" y="7559"/>
                  </a:lnTo>
                  <a:lnTo>
                    <a:pt x="1214" y="7370"/>
                  </a:lnTo>
                  <a:lnTo>
                    <a:pt x="1078" y="7173"/>
                  </a:lnTo>
                  <a:lnTo>
                    <a:pt x="948" y="6968"/>
                  </a:lnTo>
                  <a:lnTo>
                    <a:pt x="824" y="6756"/>
                  </a:lnTo>
                  <a:lnTo>
                    <a:pt x="707" y="6537"/>
                  </a:lnTo>
                  <a:lnTo>
                    <a:pt x="597" y="6312"/>
                  </a:lnTo>
                  <a:lnTo>
                    <a:pt x="545" y="6197"/>
                  </a:lnTo>
                  <a:lnTo>
                    <a:pt x="495" y="6080"/>
                  </a:lnTo>
                  <a:lnTo>
                    <a:pt x="403" y="5847"/>
                  </a:lnTo>
                  <a:lnTo>
                    <a:pt x="320" y="5613"/>
                  </a:lnTo>
                  <a:lnTo>
                    <a:pt x="246" y="5380"/>
                  </a:lnTo>
                  <a:lnTo>
                    <a:pt x="182" y="5145"/>
                  </a:lnTo>
                  <a:lnTo>
                    <a:pt x="129" y="4912"/>
                  </a:lnTo>
                  <a:lnTo>
                    <a:pt x="85" y="4680"/>
                  </a:lnTo>
                  <a:lnTo>
                    <a:pt x="50" y="4449"/>
                  </a:lnTo>
                  <a:lnTo>
                    <a:pt x="24" y="4220"/>
                  </a:lnTo>
                  <a:lnTo>
                    <a:pt x="7" y="3993"/>
                  </a:lnTo>
                  <a:lnTo>
                    <a:pt x="0" y="3769"/>
                  </a:lnTo>
                  <a:lnTo>
                    <a:pt x="2" y="3546"/>
                  </a:lnTo>
                  <a:lnTo>
                    <a:pt x="13" y="3328"/>
                  </a:lnTo>
                  <a:lnTo>
                    <a:pt x="32" y="3113"/>
                  </a:lnTo>
                  <a:lnTo>
                    <a:pt x="60" y="2902"/>
                  </a:lnTo>
                  <a:lnTo>
                    <a:pt x="98" y="2694"/>
                  </a:lnTo>
                  <a:lnTo>
                    <a:pt x="143" y="2492"/>
                  </a:lnTo>
                  <a:lnTo>
                    <a:pt x="198" y="2295"/>
                  </a:lnTo>
                  <a:lnTo>
                    <a:pt x="261" y="2103"/>
                  </a:lnTo>
                  <a:lnTo>
                    <a:pt x="333" y="1918"/>
                  </a:lnTo>
                  <a:lnTo>
                    <a:pt x="412" y="1738"/>
                  </a:lnTo>
                  <a:lnTo>
                    <a:pt x="500" y="1564"/>
                  </a:lnTo>
                  <a:lnTo>
                    <a:pt x="596" y="1398"/>
                  </a:lnTo>
                  <a:lnTo>
                    <a:pt x="699" y="1240"/>
                  </a:lnTo>
                  <a:lnTo>
                    <a:pt x="812" y="1088"/>
                  </a:lnTo>
                  <a:lnTo>
                    <a:pt x="931" y="945"/>
                  </a:lnTo>
                  <a:lnTo>
                    <a:pt x="1060" y="811"/>
                  </a:lnTo>
                  <a:lnTo>
                    <a:pt x="1195" y="684"/>
                  </a:lnTo>
                  <a:lnTo>
                    <a:pt x="1338" y="567"/>
                  </a:lnTo>
                  <a:lnTo>
                    <a:pt x="1489" y="461"/>
                  </a:lnTo>
                  <a:lnTo>
                    <a:pt x="1647" y="364"/>
                  </a:lnTo>
                  <a:lnTo>
                    <a:pt x="1812" y="276"/>
                  </a:lnTo>
                  <a:lnTo>
                    <a:pt x="1897" y="237"/>
                  </a:lnTo>
                  <a:lnTo>
                    <a:pt x="1984" y="201"/>
                  </a:lnTo>
                  <a:lnTo>
                    <a:pt x="2160" y="137"/>
                  </a:lnTo>
                  <a:lnTo>
                    <a:pt x="2338" y="85"/>
                  </a:lnTo>
                  <a:lnTo>
                    <a:pt x="2518" y="46"/>
                  </a:lnTo>
                  <a:lnTo>
                    <a:pt x="2701" y="19"/>
                  </a:lnTo>
                  <a:lnTo>
                    <a:pt x="2885" y="4"/>
                  </a:lnTo>
                  <a:lnTo>
                    <a:pt x="3071" y="0"/>
                  </a:lnTo>
                  <a:lnTo>
                    <a:pt x="3258" y="7"/>
                  </a:lnTo>
                  <a:lnTo>
                    <a:pt x="3445" y="27"/>
                  </a:lnTo>
                  <a:lnTo>
                    <a:pt x="3633" y="57"/>
                  </a:lnTo>
                  <a:lnTo>
                    <a:pt x="3819" y="98"/>
                  </a:lnTo>
                  <a:lnTo>
                    <a:pt x="4007" y="150"/>
                  </a:lnTo>
                  <a:lnTo>
                    <a:pt x="4194" y="212"/>
                  </a:lnTo>
                  <a:lnTo>
                    <a:pt x="4379" y="284"/>
                  </a:lnTo>
                  <a:lnTo>
                    <a:pt x="4563" y="367"/>
                  </a:lnTo>
                  <a:lnTo>
                    <a:pt x="4745" y="460"/>
                  </a:lnTo>
                  <a:lnTo>
                    <a:pt x="4926" y="561"/>
                  </a:lnTo>
                  <a:lnTo>
                    <a:pt x="5104" y="674"/>
                  </a:lnTo>
                  <a:lnTo>
                    <a:pt x="5279" y="794"/>
                  </a:lnTo>
                  <a:lnTo>
                    <a:pt x="5451" y="925"/>
                  </a:lnTo>
                  <a:lnTo>
                    <a:pt x="5621" y="1064"/>
                  </a:lnTo>
                  <a:lnTo>
                    <a:pt x="5785" y="1212"/>
                  </a:lnTo>
                  <a:lnTo>
                    <a:pt x="5946" y="1368"/>
                  </a:lnTo>
                  <a:lnTo>
                    <a:pt x="6103" y="1534"/>
                  </a:lnTo>
                  <a:lnTo>
                    <a:pt x="6256" y="1707"/>
                  </a:lnTo>
                  <a:lnTo>
                    <a:pt x="6402" y="1888"/>
                  </a:lnTo>
                  <a:lnTo>
                    <a:pt x="6545" y="2077"/>
                  </a:lnTo>
                  <a:lnTo>
                    <a:pt x="6681" y="2274"/>
                  </a:lnTo>
                  <a:lnTo>
                    <a:pt x="6811" y="2479"/>
                  </a:lnTo>
                  <a:lnTo>
                    <a:pt x="6935" y="2690"/>
                  </a:lnTo>
                  <a:lnTo>
                    <a:pt x="7052" y="2910"/>
                  </a:lnTo>
                  <a:lnTo>
                    <a:pt x="7162" y="3135"/>
                  </a:lnTo>
                  <a:lnTo>
                    <a:pt x="7214" y="3250"/>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9"/>
            <p:cNvSpPr>
              <a:spLocks/>
            </p:cNvSpPr>
            <p:nvPr/>
          </p:nvSpPr>
          <p:spPr bwMode="auto">
            <a:xfrm>
              <a:off x="4373563" y="741363"/>
              <a:ext cx="3079750" cy="3749675"/>
            </a:xfrm>
            <a:custGeom>
              <a:avLst/>
              <a:gdLst>
                <a:gd name="T0" fmla="*/ 1647 w 7759"/>
                <a:gd name="T1" fmla="*/ 363 h 9447"/>
                <a:gd name="T2" fmla="*/ 1195 w 7759"/>
                <a:gd name="T3" fmla="*/ 684 h 9447"/>
                <a:gd name="T4" fmla="*/ 812 w 7759"/>
                <a:gd name="T5" fmla="*/ 1088 h 9447"/>
                <a:gd name="T6" fmla="*/ 500 w 7759"/>
                <a:gd name="T7" fmla="*/ 1564 h 9447"/>
                <a:gd name="T8" fmla="*/ 261 w 7759"/>
                <a:gd name="T9" fmla="*/ 2103 h 9447"/>
                <a:gd name="T10" fmla="*/ 98 w 7759"/>
                <a:gd name="T11" fmla="*/ 2694 h 9447"/>
                <a:gd name="T12" fmla="*/ 13 w 7759"/>
                <a:gd name="T13" fmla="*/ 3328 h 9447"/>
                <a:gd name="T14" fmla="*/ 7 w 7759"/>
                <a:gd name="T15" fmla="*/ 3993 h 9447"/>
                <a:gd name="T16" fmla="*/ 84 w 7759"/>
                <a:gd name="T17" fmla="*/ 4680 h 9447"/>
                <a:gd name="T18" fmla="*/ 246 w 7759"/>
                <a:gd name="T19" fmla="*/ 5380 h 9447"/>
                <a:gd name="T20" fmla="*/ 495 w 7759"/>
                <a:gd name="T21" fmla="*/ 6080 h 9447"/>
                <a:gd name="T22" fmla="*/ 707 w 7759"/>
                <a:gd name="T23" fmla="*/ 6537 h 9447"/>
                <a:gd name="T24" fmla="*/ 1078 w 7759"/>
                <a:gd name="T25" fmla="*/ 7173 h 9447"/>
                <a:gd name="T26" fmla="*/ 1503 w 7759"/>
                <a:gd name="T27" fmla="*/ 7740 h 9447"/>
                <a:gd name="T28" fmla="*/ 1974 w 7759"/>
                <a:gd name="T29" fmla="*/ 8234 h 9447"/>
                <a:gd name="T30" fmla="*/ 2480 w 7759"/>
                <a:gd name="T31" fmla="*/ 8653 h 9447"/>
                <a:gd name="T32" fmla="*/ 3014 w 7759"/>
                <a:gd name="T33" fmla="*/ 8987 h 9447"/>
                <a:gd name="T34" fmla="*/ 3565 w 7759"/>
                <a:gd name="T35" fmla="*/ 9235 h 9447"/>
                <a:gd name="T36" fmla="*/ 4126 w 7759"/>
                <a:gd name="T37" fmla="*/ 9390 h 9447"/>
                <a:gd name="T38" fmla="*/ 4688 w 7759"/>
                <a:gd name="T39" fmla="*/ 9447 h 9447"/>
                <a:gd name="T40" fmla="*/ 5241 w 7759"/>
                <a:gd name="T41" fmla="*/ 9401 h 9447"/>
                <a:gd name="T42" fmla="*/ 5775 w 7759"/>
                <a:gd name="T43" fmla="*/ 9246 h 9447"/>
                <a:gd name="T44" fmla="*/ 6113 w 7759"/>
                <a:gd name="T45" fmla="*/ 9083 h 9447"/>
                <a:gd name="T46" fmla="*/ 6564 w 7759"/>
                <a:gd name="T47" fmla="*/ 8762 h 9447"/>
                <a:gd name="T48" fmla="*/ 6947 w 7759"/>
                <a:gd name="T49" fmla="*/ 8358 h 9447"/>
                <a:gd name="T50" fmla="*/ 7259 w 7759"/>
                <a:gd name="T51" fmla="*/ 7881 h 9447"/>
                <a:gd name="T52" fmla="*/ 7498 w 7759"/>
                <a:gd name="T53" fmla="*/ 7344 h 9447"/>
                <a:gd name="T54" fmla="*/ 7661 w 7759"/>
                <a:gd name="T55" fmla="*/ 6753 h 9447"/>
                <a:gd name="T56" fmla="*/ 7747 w 7759"/>
                <a:gd name="T57" fmla="*/ 6119 h 9447"/>
                <a:gd name="T58" fmla="*/ 7752 w 7759"/>
                <a:gd name="T59" fmla="*/ 5454 h 9447"/>
                <a:gd name="T60" fmla="*/ 7675 w 7759"/>
                <a:gd name="T61" fmla="*/ 4767 h 9447"/>
                <a:gd name="T62" fmla="*/ 7513 w 7759"/>
                <a:gd name="T63" fmla="*/ 4067 h 9447"/>
                <a:gd name="T64" fmla="*/ 7264 w 7759"/>
                <a:gd name="T65" fmla="*/ 3366 h 9447"/>
                <a:gd name="T66" fmla="*/ 7052 w 7759"/>
                <a:gd name="T67" fmla="*/ 2910 h 9447"/>
                <a:gd name="T68" fmla="*/ 6681 w 7759"/>
                <a:gd name="T69" fmla="*/ 2274 h 9447"/>
                <a:gd name="T70" fmla="*/ 6256 w 7759"/>
                <a:gd name="T71" fmla="*/ 1707 h 9447"/>
                <a:gd name="T72" fmla="*/ 5785 w 7759"/>
                <a:gd name="T73" fmla="*/ 1212 h 9447"/>
                <a:gd name="T74" fmla="*/ 5279 w 7759"/>
                <a:gd name="T75" fmla="*/ 794 h 9447"/>
                <a:gd name="T76" fmla="*/ 4745 w 7759"/>
                <a:gd name="T77" fmla="*/ 459 h 9447"/>
                <a:gd name="T78" fmla="*/ 4194 w 7759"/>
                <a:gd name="T79" fmla="*/ 211 h 9447"/>
                <a:gd name="T80" fmla="*/ 3633 w 7759"/>
                <a:gd name="T81" fmla="*/ 57 h 9447"/>
                <a:gd name="T82" fmla="*/ 3071 w 7759"/>
                <a:gd name="T83" fmla="*/ 0 h 9447"/>
                <a:gd name="T84" fmla="*/ 2518 w 7759"/>
                <a:gd name="T85" fmla="*/ 46 h 9447"/>
                <a:gd name="T86" fmla="*/ 1984 w 7759"/>
                <a:gd name="T87" fmla="*/ 201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1897" y="237"/>
                  </a:moveTo>
                  <a:lnTo>
                    <a:pt x="1812" y="276"/>
                  </a:lnTo>
                  <a:lnTo>
                    <a:pt x="1647" y="363"/>
                  </a:lnTo>
                  <a:lnTo>
                    <a:pt x="1489" y="461"/>
                  </a:lnTo>
                  <a:lnTo>
                    <a:pt x="1338" y="567"/>
                  </a:lnTo>
                  <a:lnTo>
                    <a:pt x="1195" y="684"/>
                  </a:lnTo>
                  <a:lnTo>
                    <a:pt x="1060" y="810"/>
                  </a:lnTo>
                  <a:lnTo>
                    <a:pt x="931" y="945"/>
                  </a:lnTo>
                  <a:lnTo>
                    <a:pt x="812" y="1088"/>
                  </a:lnTo>
                  <a:lnTo>
                    <a:pt x="699" y="1240"/>
                  </a:lnTo>
                  <a:lnTo>
                    <a:pt x="596" y="1398"/>
                  </a:lnTo>
                  <a:lnTo>
                    <a:pt x="500" y="1564"/>
                  </a:lnTo>
                  <a:lnTo>
                    <a:pt x="412" y="1738"/>
                  </a:lnTo>
                  <a:lnTo>
                    <a:pt x="333" y="1918"/>
                  </a:lnTo>
                  <a:lnTo>
                    <a:pt x="261" y="2103"/>
                  </a:lnTo>
                  <a:lnTo>
                    <a:pt x="198" y="2295"/>
                  </a:lnTo>
                  <a:lnTo>
                    <a:pt x="143" y="2492"/>
                  </a:lnTo>
                  <a:lnTo>
                    <a:pt x="98" y="2694"/>
                  </a:lnTo>
                  <a:lnTo>
                    <a:pt x="60" y="2902"/>
                  </a:lnTo>
                  <a:lnTo>
                    <a:pt x="32" y="3113"/>
                  </a:lnTo>
                  <a:lnTo>
                    <a:pt x="13" y="3328"/>
                  </a:lnTo>
                  <a:lnTo>
                    <a:pt x="2" y="3546"/>
                  </a:lnTo>
                  <a:lnTo>
                    <a:pt x="0" y="3769"/>
                  </a:lnTo>
                  <a:lnTo>
                    <a:pt x="7" y="3993"/>
                  </a:lnTo>
                  <a:lnTo>
                    <a:pt x="24" y="4220"/>
                  </a:lnTo>
                  <a:lnTo>
                    <a:pt x="49" y="4449"/>
                  </a:lnTo>
                  <a:lnTo>
                    <a:pt x="84" y="4680"/>
                  </a:lnTo>
                  <a:lnTo>
                    <a:pt x="129" y="4912"/>
                  </a:lnTo>
                  <a:lnTo>
                    <a:pt x="182" y="5145"/>
                  </a:lnTo>
                  <a:lnTo>
                    <a:pt x="246" y="5380"/>
                  </a:lnTo>
                  <a:lnTo>
                    <a:pt x="320" y="5613"/>
                  </a:lnTo>
                  <a:lnTo>
                    <a:pt x="403" y="5847"/>
                  </a:lnTo>
                  <a:lnTo>
                    <a:pt x="495" y="6080"/>
                  </a:lnTo>
                  <a:lnTo>
                    <a:pt x="545" y="6197"/>
                  </a:lnTo>
                  <a:lnTo>
                    <a:pt x="597" y="6312"/>
                  </a:lnTo>
                  <a:lnTo>
                    <a:pt x="707" y="6537"/>
                  </a:lnTo>
                  <a:lnTo>
                    <a:pt x="824" y="6756"/>
                  </a:lnTo>
                  <a:lnTo>
                    <a:pt x="948" y="6968"/>
                  </a:lnTo>
                  <a:lnTo>
                    <a:pt x="1078" y="7173"/>
                  </a:lnTo>
                  <a:lnTo>
                    <a:pt x="1214" y="7370"/>
                  </a:lnTo>
                  <a:lnTo>
                    <a:pt x="1357" y="7559"/>
                  </a:lnTo>
                  <a:lnTo>
                    <a:pt x="1503" y="7740"/>
                  </a:lnTo>
                  <a:lnTo>
                    <a:pt x="1655" y="7913"/>
                  </a:lnTo>
                  <a:lnTo>
                    <a:pt x="1813" y="8078"/>
                  </a:lnTo>
                  <a:lnTo>
                    <a:pt x="1974" y="8234"/>
                  </a:lnTo>
                  <a:lnTo>
                    <a:pt x="2138" y="8383"/>
                  </a:lnTo>
                  <a:lnTo>
                    <a:pt x="2308" y="8522"/>
                  </a:lnTo>
                  <a:lnTo>
                    <a:pt x="2480" y="8653"/>
                  </a:lnTo>
                  <a:lnTo>
                    <a:pt x="2655" y="8773"/>
                  </a:lnTo>
                  <a:lnTo>
                    <a:pt x="2833" y="8885"/>
                  </a:lnTo>
                  <a:lnTo>
                    <a:pt x="3014" y="8987"/>
                  </a:lnTo>
                  <a:lnTo>
                    <a:pt x="3196" y="9080"/>
                  </a:lnTo>
                  <a:lnTo>
                    <a:pt x="3380" y="9162"/>
                  </a:lnTo>
                  <a:lnTo>
                    <a:pt x="3565" y="9235"/>
                  </a:lnTo>
                  <a:lnTo>
                    <a:pt x="3752" y="9297"/>
                  </a:lnTo>
                  <a:lnTo>
                    <a:pt x="3940" y="9349"/>
                  </a:lnTo>
                  <a:lnTo>
                    <a:pt x="4126" y="9390"/>
                  </a:lnTo>
                  <a:lnTo>
                    <a:pt x="4314" y="9420"/>
                  </a:lnTo>
                  <a:lnTo>
                    <a:pt x="4501" y="9439"/>
                  </a:lnTo>
                  <a:lnTo>
                    <a:pt x="4688" y="9447"/>
                  </a:lnTo>
                  <a:lnTo>
                    <a:pt x="4874" y="9443"/>
                  </a:lnTo>
                  <a:lnTo>
                    <a:pt x="5058" y="9428"/>
                  </a:lnTo>
                  <a:lnTo>
                    <a:pt x="5241" y="9401"/>
                  </a:lnTo>
                  <a:lnTo>
                    <a:pt x="5421" y="9362"/>
                  </a:lnTo>
                  <a:lnTo>
                    <a:pt x="5599" y="9310"/>
                  </a:lnTo>
                  <a:lnTo>
                    <a:pt x="5775" y="9246"/>
                  </a:lnTo>
                  <a:lnTo>
                    <a:pt x="5862" y="9209"/>
                  </a:lnTo>
                  <a:lnTo>
                    <a:pt x="5947" y="9170"/>
                  </a:lnTo>
                  <a:lnTo>
                    <a:pt x="6113" y="9083"/>
                  </a:lnTo>
                  <a:lnTo>
                    <a:pt x="6270" y="8986"/>
                  </a:lnTo>
                  <a:lnTo>
                    <a:pt x="6422" y="8878"/>
                  </a:lnTo>
                  <a:lnTo>
                    <a:pt x="6564" y="8762"/>
                  </a:lnTo>
                  <a:lnTo>
                    <a:pt x="6699" y="8636"/>
                  </a:lnTo>
                  <a:lnTo>
                    <a:pt x="6828" y="8501"/>
                  </a:lnTo>
                  <a:lnTo>
                    <a:pt x="6947" y="8358"/>
                  </a:lnTo>
                  <a:lnTo>
                    <a:pt x="7060" y="8207"/>
                  </a:lnTo>
                  <a:lnTo>
                    <a:pt x="7163" y="8049"/>
                  </a:lnTo>
                  <a:lnTo>
                    <a:pt x="7259" y="7881"/>
                  </a:lnTo>
                  <a:lnTo>
                    <a:pt x="7347" y="7709"/>
                  </a:lnTo>
                  <a:lnTo>
                    <a:pt x="7426" y="7529"/>
                  </a:lnTo>
                  <a:lnTo>
                    <a:pt x="7498" y="7344"/>
                  </a:lnTo>
                  <a:lnTo>
                    <a:pt x="7561" y="7152"/>
                  </a:lnTo>
                  <a:lnTo>
                    <a:pt x="7616" y="6955"/>
                  </a:lnTo>
                  <a:lnTo>
                    <a:pt x="7661" y="6753"/>
                  </a:lnTo>
                  <a:lnTo>
                    <a:pt x="7699" y="6545"/>
                  </a:lnTo>
                  <a:lnTo>
                    <a:pt x="7727" y="6334"/>
                  </a:lnTo>
                  <a:lnTo>
                    <a:pt x="7747" y="6119"/>
                  </a:lnTo>
                  <a:lnTo>
                    <a:pt x="7757" y="5900"/>
                  </a:lnTo>
                  <a:lnTo>
                    <a:pt x="7759" y="5678"/>
                  </a:lnTo>
                  <a:lnTo>
                    <a:pt x="7752" y="5454"/>
                  </a:lnTo>
                  <a:lnTo>
                    <a:pt x="7735" y="5227"/>
                  </a:lnTo>
                  <a:lnTo>
                    <a:pt x="7710" y="4998"/>
                  </a:lnTo>
                  <a:lnTo>
                    <a:pt x="7675" y="4767"/>
                  </a:lnTo>
                  <a:lnTo>
                    <a:pt x="7630" y="4534"/>
                  </a:lnTo>
                  <a:lnTo>
                    <a:pt x="7577" y="4300"/>
                  </a:lnTo>
                  <a:lnTo>
                    <a:pt x="7513" y="4067"/>
                  </a:lnTo>
                  <a:lnTo>
                    <a:pt x="7439" y="3834"/>
                  </a:lnTo>
                  <a:lnTo>
                    <a:pt x="7356" y="3599"/>
                  </a:lnTo>
                  <a:lnTo>
                    <a:pt x="7264" y="3366"/>
                  </a:lnTo>
                  <a:lnTo>
                    <a:pt x="7214" y="3250"/>
                  </a:lnTo>
                  <a:lnTo>
                    <a:pt x="7162" y="3135"/>
                  </a:lnTo>
                  <a:lnTo>
                    <a:pt x="7052" y="2910"/>
                  </a:lnTo>
                  <a:lnTo>
                    <a:pt x="6935" y="2690"/>
                  </a:lnTo>
                  <a:lnTo>
                    <a:pt x="6811" y="2479"/>
                  </a:lnTo>
                  <a:lnTo>
                    <a:pt x="6681" y="2274"/>
                  </a:lnTo>
                  <a:lnTo>
                    <a:pt x="6545" y="2077"/>
                  </a:lnTo>
                  <a:lnTo>
                    <a:pt x="6402" y="1888"/>
                  </a:lnTo>
                  <a:lnTo>
                    <a:pt x="6256" y="1707"/>
                  </a:lnTo>
                  <a:lnTo>
                    <a:pt x="6103" y="1533"/>
                  </a:lnTo>
                  <a:lnTo>
                    <a:pt x="5946" y="1368"/>
                  </a:lnTo>
                  <a:lnTo>
                    <a:pt x="5785" y="1212"/>
                  </a:lnTo>
                  <a:lnTo>
                    <a:pt x="5621" y="1064"/>
                  </a:lnTo>
                  <a:lnTo>
                    <a:pt x="5451" y="925"/>
                  </a:lnTo>
                  <a:lnTo>
                    <a:pt x="5279" y="794"/>
                  </a:lnTo>
                  <a:lnTo>
                    <a:pt x="5104" y="674"/>
                  </a:lnTo>
                  <a:lnTo>
                    <a:pt x="4926" y="561"/>
                  </a:lnTo>
                  <a:lnTo>
                    <a:pt x="4745" y="459"/>
                  </a:lnTo>
                  <a:lnTo>
                    <a:pt x="4563" y="367"/>
                  </a:lnTo>
                  <a:lnTo>
                    <a:pt x="4379" y="284"/>
                  </a:lnTo>
                  <a:lnTo>
                    <a:pt x="4194" y="211"/>
                  </a:lnTo>
                  <a:lnTo>
                    <a:pt x="4007" y="150"/>
                  </a:lnTo>
                  <a:lnTo>
                    <a:pt x="3819" y="98"/>
                  </a:lnTo>
                  <a:lnTo>
                    <a:pt x="3633" y="57"/>
                  </a:lnTo>
                  <a:lnTo>
                    <a:pt x="3445" y="27"/>
                  </a:lnTo>
                  <a:lnTo>
                    <a:pt x="3258" y="7"/>
                  </a:lnTo>
                  <a:lnTo>
                    <a:pt x="3071" y="0"/>
                  </a:lnTo>
                  <a:lnTo>
                    <a:pt x="2885" y="4"/>
                  </a:lnTo>
                  <a:lnTo>
                    <a:pt x="2701" y="19"/>
                  </a:lnTo>
                  <a:lnTo>
                    <a:pt x="2518" y="46"/>
                  </a:lnTo>
                  <a:lnTo>
                    <a:pt x="2338" y="85"/>
                  </a:lnTo>
                  <a:lnTo>
                    <a:pt x="2160" y="136"/>
                  </a:lnTo>
                  <a:lnTo>
                    <a:pt x="1984" y="201"/>
                  </a:lnTo>
                  <a:lnTo>
                    <a:pt x="1897"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0"/>
            <p:cNvSpPr>
              <a:spLocks/>
            </p:cNvSpPr>
            <p:nvPr/>
          </p:nvSpPr>
          <p:spPr bwMode="auto">
            <a:xfrm>
              <a:off x="4600575" y="1016000"/>
              <a:ext cx="2627313" cy="3198813"/>
            </a:xfrm>
            <a:custGeom>
              <a:avLst/>
              <a:gdLst>
                <a:gd name="T0" fmla="*/ 1842 w 6619"/>
                <a:gd name="T1" fmla="*/ 116 h 8061"/>
                <a:gd name="T2" fmla="*/ 2303 w 6619"/>
                <a:gd name="T3" fmla="*/ 16 h 8061"/>
                <a:gd name="T4" fmla="*/ 2777 w 6619"/>
                <a:gd name="T5" fmla="*/ 7 h 8061"/>
                <a:gd name="T6" fmla="*/ 3257 w 6619"/>
                <a:gd name="T7" fmla="*/ 84 h 8061"/>
                <a:gd name="T8" fmla="*/ 3735 w 6619"/>
                <a:gd name="T9" fmla="*/ 244 h 8061"/>
                <a:gd name="T10" fmla="*/ 4202 w 6619"/>
                <a:gd name="T11" fmla="*/ 480 h 8061"/>
                <a:gd name="T12" fmla="*/ 4650 w 6619"/>
                <a:gd name="T13" fmla="*/ 791 h 8061"/>
                <a:gd name="T14" fmla="*/ 5074 w 6619"/>
                <a:gd name="T15" fmla="*/ 1169 h 8061"/>
                <a:gd name="T16" fmla="*/ 5463 w 6619"/>
                <a:gd name="T17" fmla="*/ 1613 h 8061"/>
                <a:gd name="T18" fmla="*/ 5812 w 6619"/>
                <a:gd name="T19" fmla="*/ 2115 h 8061"/>
                <a:gd name="T20" fmla="*/ 6111 w 6619"/>
                <a:gd name="T21" fmla="*/ 2674 h 8061"/>
                <a:gd name="T22" fmla="*/ 6277 w 6619"/>
                <a:gd name="T23" fmla="*/ 3071 h 8061"/>
                <a:gd name="T24" fmla="*/ 6464 w 6619"/>
                <a:gd name="T25" fmla="*/ 3669 h 8061"/>
                <a:gd name="T26" fmla="*/ 6578 w 6619"/>
                <a:gd name="T27" fmla="*/ 4263 h 8061"/>
                <a:gd name="T28" fmla="*/ 6619 w 6619"/>
                <a:gd name="T29" fmla="*/ 4844 h 8061"/>
                <a:gd name="T30" fmla="*/ 6592 w 6619"/>
                <a:gd name="T31" fmla="*/ 5404 h 8061"/>
                <a:gd name="T32" fmla="*/ 6496 w 6619"/>
                <a:gd name="T33" fmla="*/ 5934 h 8061"/>
                <a:gd name="T34" fmla="*/ 6335 w 6619"/>
                <a:gd name="T35" fmla="*/ 6424 h 8061"/>
                <a:gd name="T36" fmla="*/ 6110 w 6619"/>
                <a:gd name="T37" fmla="*/ 6867 h 8061"/>
                <a:gd name="T38" fmla="*/ 5823 w 6619"/>
                <a:gd name="T39" fmla="*/ 7255 h 8061"/>
                <a:gd name="T40" fmla="*/ 5477 w 6619"/>
                <a:gd name="T41" fmla="*/ 7577 h 8061"/>
                <a:gd name="T42" fmla="*/ 5074 w 6619"/>
                <a:gd name="T43" fmla="*/ 7825 h 8061"/>
                <a:gd name="T44" fmla="*/ 4777 w 6619"/>
                <a:gd name="T45" fmla="*/ 7944 h 8061"/>
                <a:gd name="T46" fmla="*/ 4316 w 6619"/>
                <a:gd name="T47" fmla="*/ 8045 h 8061"/>
                <a:gd name="T48" fmla="*/ 3842 w 6619"/>
                <a:gd name="T49" fmla="*/ 8054 h 8061"/>
                <a:gd name="T50" fmla="*/ 3362 w 6619"/>
                <a:gd name="T51" fmla="*/ 7977 h 8061"/>
                <a:gd name="T52" fmla="*/ 2884 w 6619"/>
                <a:gd name="T53" fmla="*/ 7817 h 8061"/>
                <a:gd name="T54" fmla="*/ 2417 w 6619"/>
                <a:gd name="T55" fmla="*/ 7580 h 8061"/>
                <a:gd name="T56" fmla="*/ 1969 w 6619"/>
                <a:gd name="T57" fmla="*/ 7270 h 8061"/>
                <a:gd name="T58" fmla="*/ 1545 w 6619"/>
                <a:gd name="T59" fmla="*/ 6892 h 8061"/>
                <a:gd name="T60" fmla="*/ 1156 w 6619"/>
                <a:gd name="T61" fmla="*/ 6448 h 8061"/>
                <a:gd name="T62" fmla="*/ 807 w 6619"/>
                <a:gd name="T63" fmla="*/ 5945 h 8061"/>
                <a:gd name="T64" fmla="*/ 508 w 6619"/>
                <a:gd name="T65" fmla="*/ 5386 h 8061"/>
                <a:gd name="T66" fmla="*/ 342 w 6619"/>
                <a:gd name="T67" fmla="*/ 4990 h 8061"/>
                <a:gd name="T68" fmla="*/ 155 w 6619"/>
                <a:gd name="T69" fmla="*/ 4391 h 8061"/>
                <a:gd name="T70" fmla="*/ 41 w 6619"/>
                <a:gd name="T71" fmla="*/ 3798 h 8061"/>
                <a:gd name="T72" fmla="*/ 0 w 6619"/>
                <a:gd name="T73" fmla="*/ 3217 h 8061"/>
                <a:gd name="T74" fmla="*/ 27 w 6619"/>
                <a:gd name="T75" fmla="*/ 2657 h 8061"/>
                <a:gd name="T76" fmla="*/ 123 w 6619"/>
                <a:gd name="T77" fmla="*/ 2127 h 8061"/>
                <a:gd name="T78" fmla="*/ 284 w 6619"/>
                <a:gd name="T79" fmla="*/ 1636 h 8061"/>
                <a:gd name="T80" fmla="*/ 509 w 6619"/>
                <a:gd name="T81" fmla="*/ 1193 h 8061"/>
                <a:gd name="T82" fmla="*/ 794 w 6619"/>
                <a:gd name="T83" fmla="*/ 806 h 8061"/>
                <a:gd name="T84" fmla="*/ 1140 w 6619"/>
                <a:gd name="T85" fmla="*/ 484 h 8061"/>
                <a:gd name="T86" fmla="*/ 1545 w 6619"/>
                <a:gd name="T87" fmla="*/ 235 h 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9" h="8061">
                  <a:moveTo>
                    <a:pt x="1617" y="202"/>
                  </a:moveTo>
                  <a:lnTo>
                    <a:pt x="1691" y="170"/>
                  </a:lnTo>
                  <a:lnTo>
                    <a:pt x="1842" y="116"/>
                  </a:lnTo>
                  <a:lnTo>
                    <a:pt x="1993" y="73"/>
                  </a:lnTo>
                  <a:lnTo>
                    <a:pt x="2148" y="39"/>
                  </a:lnTo>
                  <a:lnTo>
                    <a:pt x="2303" y="16"/>
                  </a:lnTo>
                  <a:lnTo>
                    <a:pt x="2460" y="3"/>
                  </a:lnTo>
                  <a:lnTo>
                    <a:pt x="2618" y="0"/>
                  </a:lnTo>
                  <a:lnTo>
                    <a:pt x="2777" y="7"/>
                  </a:lnTo>
                  <a:lnTo>
                    <a:pt x="2937" y="23"/>
                  </a:lnTo>
                  <a:lnTo>
                    <a:pt x="3098" y="49"/>
                  </a:lnTo>
                  <a:lnTo>
                    <a:pt x="3257" y="84"/>
                  </a:lnTo>
                  <a:lnTo>
                    <a:pt x="3418" y="128"/>
                  </a:lnTo>
                  <a:lnTo>
                    <a:pt x="3577" y="182"/>
                  </a:lnTo>
                  <a:lnTo>
                    <a:pt x="3735" y="244"/>
                  </a:lnTo>
                  <a:lnTo>
                    <a:pt x="3892" y="314"/>
                  </a:lnTo>
                  <a:lnTo>
                    <a:pt x="4048" y="393"/>
                  </a:lnTo>
                  <a:lnTo>
                    <a:pt x="4202" y="480"/>
                  </a:lnTo>
                  <a:lnTo>
                    <a:pt x="4354" y="576"/>
                  </a:lnTo>
                  <a:lnTo>
                    <a:pt x="4504" y="679"/>
                  </a:lnTo>
                  <a:lnTo>
                    <a:pt x="4650" y="791"/>
                  </a:lnTo>
                  <a:lnTo>
                    <a:pt x="4796" y="909"/>
                  </a:lnTo>
                  <a:lnTo>
                    <a:pt x="4937" y="1036"/>
                  </a:lnTo>
                  <a:lnTo>
                    <a:pt x="5074" y="1169"/>
                  </a:lnTo>
                  <a:lnTo>
                    <a:pt x="5208" y="1311"/>
                  </a:lnTo>
                  <a:lnTo>
                    <a:pt x="5337" y="1458"/>
                  </a:lnTo>
                  <a:lnTo>
                    <a:pt x="5463" y="1613"/>
                  </a:lnTo>
                  <a:lnTo>
                    <a:pt x="5585" y="1773"/>
                  </a:lnTo>
                  <a:lnTo>
                    <a:pt x="5700" y="1942"/>
                  </a:lnTo>
                  <a:lnTo>
                    <a:pt x="5812" y="2115"/>
                  </a:lnTo>
                  <a:lnTo>
                    <a:pt x="5917" y="2296"/>
                  </a:lnTo>
                  <a:lnTo>
                    <a:pt x="6016" y="2482"/>
                  </a:lnTo>
                  <a:lnTo>
                    <a:pt x="6111" y="2674"/>
                  </a:lnTo>
                  <a:lnTo>
                    <a:pt x="6155" y="2773"/>
                  </a:lnTo>
                  <a:lnTo>
                    <a:pt x="6198" y="2872"/>
                  </a:lnTo>
                  <a:lnTo>
                    <a:pt x="6277" y="3071"/>
                  </a:lnTo>
                  <a:lnTo>
                    <a:pt x="6347" y="3270"/>
                  </a:lnTo>
                  <a:lnTo>
                    <a:pt x="6411" y="3470"/>
                  </a:lnTo>
                  <a:lnTo>
                    <a:pt x="6464" y="3669"/>
                  </a:lnTo>
                  <a:lnTo>
                    <a:pt x="6510" y="3868"/>
                  </a:lnTo>
                  <a:lnTo>
                    <a:pt x="6548" y="4066"/>
                  </a:lnTo>
                  <a:lnTo>
                    <a:pt x="6578" y="4263"/>
                  </a:lnTo>
                  <a:lnTo>
                    <a:pt x="6598" y="4459"/>
                  </a:lnTo>
                  <a:lnTo>
                    <a:pt x="6613" y="4652"/>
                  </a:lnTo>
                  <a:lnTo>
                    <a:pt x="6619" y="4844"/>
                  </a:lnTo>
                  <a:lnTo>
                    <a:pt x="6618" y="5033"/>
                  </a:lnTo>
                  <a:lnTo>
                    <a:pt x="6609" y="5220"/>
                  </a:lnTo>
                  <a:lnTo>
                    <a:pt x="6592" y="5404"/>
                  </a:lnTo>
                  <a:lnTo>
                    <a:pt x="6567" y="5584"/>
                  </a:lnTo>
                  <a:lnTo>
                    <a:pt x="6535" y="5761"/>
                  </a:lnTo>
                  <a:lnTo>
                    <a:pt x="6496" y="5934"/>
                  </a:lnTo>
                  <a:lnTo>
                    <a:pt x="6449" y="6102"/>
                  </a:lnTo>
                  <a:lnTo>
                    <a:pt x="6396" y="6266"/>
                  </a:lnTo>
                  <a:lnTo>
                    <a:pt x="6335" y="6424"/>
                  </a:lnTo>
                  <a:lnTo>
                    <a:pt x="6267" y="6578"/>
                  </a:lnTo>
                  <a:lnTo>
                    <a:pt x="6193" y="6726"/>
                  </a:lnTo>
                  <a:lnTo>
                    <a:pt x="6110" y="6867"/>
                  </a:lnTo>
                  <a:lnTo>
                    <a:pt x="6022" y="7003"/>
                  </a:lnTo>
                  <a:lnTo>
                    <a:pt x="5926" y="7133"/>
                  </a:lnTo>
                  <a:lnTo>
                    <a:pt x="5823" y="7255"/>
                  </a:lnTo>
                  <a:lnTo>
                    <a:pt x="5716" y="7370"/>
                  </a:lnTo>
                  <a:lnTo>
                    <a:pt x="5600" y="7478"/>
                  </a:lnTo>
                  <a:lnTo>
                    <a:pt x="5477" y="7577"/>
                  </a:lnTo>
                  <a:lnTo>
                    <a:pt x="5349" y="7668"/>
                  </a:lnTo>
                  <a:lnTo>
                    <a:pt x="5215" y="7751"/>
                  </a:lnTo>
                  <a:lnTo>
                    <a:pt x="5074" y="7825"/>
                  </a:lnTo>
                  <a:lnTo>
                    <a:pt x="5002" y="7859"/>
                  </a:lnTo>
                  <a:lnTo>
                    <a:pt x="4928" y="7891"/>
                  </a:lnTo>
                  <a:lnTo>
                    <a:pt x="4777" y="7944"/>
                  </a:lnTo>
                  <a:lnTo>
                    <a:pt x="4626" y="7988"/>
                  </a:lnTo>
                  <a:lnTo>
                    <a:pt x="4472" y="8022"/>
                  </a:lnTo>
                  <a:lnTo>
                    <a:pt x="4316" y="8045"/>
                  </a:lnTo>
                  <a:lnTo>
                    <a:pt x="4159" y="8057"/>
                  </a:lnTo>
                  <a:lnTo>
                    <a:pt x="4001" y="8061"/>
                  </a:lnTo>
                  <a:lnTo>
                    <a:pt x="3842" y="8054"/>
                  </a:lnTo>
                  <a:lnTo>
                    <a:pt x="3682" y="8037"/>
                  </a:lnTo>
                  <a:lnTo>
                    <a:pt x="3521" y="8012"/>
                  </a:lnTo>
                  <a:lnTo>
                    <a:pt x="3362" y="7977"/>
                  </a:lnTo>
                  <a:lnTo>
                    <a:pt x="3201" y="7932"/>
                  </a:lnTo>
                  <a:lnTo>
                    <a:pt x="3042" y="7879"/>
                  </a:lnTo>
                  <a:lnTo>
                    <a:pt x="2884" y="7817"/>
                  </a:lnTo>
                  <a:lnTo>
                    <a:pt x="2727" y="7747"/>
                  </a:lnTo>
                  <a:lnTo>
                    <a:pt x="2571" y="7668"/>
                  </a:lnTo>
                  <a:lnTo>
                    <a:pt x="2417" y="7580"/>
                  </a:lnTo>
                  <a:lnTo>
                    <a:pt x="2265" y="7485"/>
                  </a:lnTo>
                  <a:lnTo>
                    <a:pt x="2115" y="7382"/>
                  </a:lnTo>
                  <a:lnTo>
                    <a:pt x="1969" y="7270"/>
                  </a:lnTo>
                  <a:lnTo>
                    <a:pt x="1824" y="7152"/>
                  </a:lnTo>
                  <a:lnTo>
                    <a:pt x="1682" y="7025"/>
                  </a:lnTo>
                  <a:lnTo>
                    <a:pt x="1545" y="6892"/>
                  </a:lnTo>
                  <a:lnTo>
                    <a:pt x="1411" y="6750"/>
                  </a:lnTo>
                  <a:lnTo>
                    <a:pt x="1282" y="6603"/>
                  </a:lnTo>
                  <a:lnTo>
                    <a:pt x="1156" y="6448"/>
                  </a:lnTo>
                  <a:lnTo>
                    <a:pt x="1034" y="6286"/>
                  </a:lnTo>
                  <a:lnTo>
                    <a:pt x="919" y="6119"/>
                  </a:lnTo>
                  <a:lnTo>
                    <a:pt x="807" y="5945"/>
                  </a:lnTo>
                  <a:lnTo>
                    <a:pt x="702" y="5764"/>
                  </a:lnTo>
                  <a:lnTo>
                    <a:pt x="603" y="5579"/>
                  </a:lnTo>
                  <a:lnTo>
                    <a:pt x="508" y="5386"/>
                  </a:lnTo>
                  <a:lnTo>
                    <a:pt x="464" y="5287"/>
                  </a:lnTo>
                  <a:lnTo>
                    <a:pt x="421" y="5189"/>
                  </a:lnTo>
                  <a:lnTo>
                    <a:pt x="342" y="4990"/>
                  </a:lnTo>
                  <a:lnTo>
                    <a:pt x="272" y="4791"/>
                  </a:lnTo>
                  <a:lnTo>
                    <a:pt x="210" y="4591"/>
                  </a:lnTo>
                  <a:lnTo>
                    <a:pt x="155" y="4391"/>
                  </a:lnTo>
                  <a:lnTo>
                    <a:pt x="109" y="4193"/>
                  </a:lnTo>
                  <a:lnTo>
                    <a:pt x="71" y="3995"/>
                  </a:lnTo>
                  <a:lnTo>
                    <a:pt x="41" y="3798"/>
                  </a:lnTo>
                  <a:lnTo>
                    <a:pt x="21" y="3602"/>
                  </a:lnTo>
                  <a:lnTo>
                    <a:pt x="6" y="3408"/>
                  </a:lnTo>
                  <a:lnTo>
                    <a:pt x="0" y="3217"/>
                  </a:lnTo>
                  <a:lnTo>
                    <a:pt x="1" y="3027"/>
                  </a:lnTo>
                  <a:lnTo>
                    <a:pt x="10" y="2840"/>
                  </a:lnTo>
                  <a:lnTo>
                    <a:pt x="27" y="2657"/>
                  </a:lnTo>
                  <a:lnTo>
                    <a:pt x="52" y="2476"/>
                  </a:lnTo>
                  <a:lnTo>
                    <a:pt x="84" y="2299"/>
                  </a:lnTo>
                  <a:lnTo>
                    <a:pt x="123" y="2127"/>
                  </a:lnTo>
                  <a:lnTo>
                    <a:pt x="170" y="1959"/>
                  </a:lnTo>
                  <a:lnTo>
                    <a:pt x="223" y="1795"/>
                  </a:lnTo>
                  <a:lnTo>
                    <a:pt x="284" y="1636"/>
                  </a:lnTo>
                  <a:lnTo>
                    <a:pt x="352" y="1483"/>
                  </a:lnTo>
                  <a:lnTo>
                    <a:pt x="426" y="1335"/>
                  </a:lnTo>
                  <a:lnTo>
                    <a:pt x="509" y="1193"/>
                  </a:lnTo>
                  <a:lnTo>
                    <a:pt x="597" y="1058"/>
                  </a:lnTo>
                  <a:lnTo>
                    <a:pt x="693" y="928"/>
                  </a:lnTo>
                  <a:lnTo>
                    <a:pt x="794" y="806"/>
                  </a:lnTo>
                  <a:lnTo>
                    <a:pt x="903" y="691"/>
                  </a:lnTo>
                  <a:lnTo>
                    <a:pt x="1019" y="583"/>
                  </a:lnTo>
                  <a:lnTo>
                    <a:pt x="1140" y="484"/>
                  </a:lnTo>
                  <a:lnTo>
                    <a:pt x="1269" y="393"/>
                  </a:lnTo>
                  <a:lnTo>
                    <a:pt x="1404" y="310"/>
                  </a:lnTo>
                  <a:lnTo>
                    <a:pt x="1545" y="235"/>
                  </a:lnTo>
                  <a:lnTo>
                    <a:pt x="1617" y="20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1"/>
            <p:cNvSpPr>
              <a:spLocks/>
            </p:cNvSpPr>
            <p:nvPr/>
          </p:nvSpPr>
          <p:spPr bwMode="auto">
            <a:xfrm>
              <a:off x="4846638" y="1231900"/>
              <a:ext cx="2220913" cy="2705100"/>
            </a:xfrm>
            <a:custGeom>
              <a:avLst/>
              <a:gdLst>
                <a:gd name="T0" fmla="*/ 1188 w 5598"/>
                <a:gd name="T1" fmla="*/ 263 h 6817"/>
                <a:gd name="T2" fmla="*/ 862 w 5598"/>
                <a:gd name="T3" fmla="*/ 495 h 6817"/>
                <a:gd name="T4" fmla="*/ 586 w 5598"/>
                <a:gd name="T5" fmla="*/ 786 h 6817"/>
                <a:gd name="T6" fmla="*/ 361 w 5598"/>
                <a:gd name="T7" fmla="*/ 1129 h 6817"/>
                <a:gd name="T8" fmla="*/ 188 w 5598"/>
                <a:gd name="T9" fmla="*/ 1518 h 6817"/>
                <a:gd name="T10" fmla="*/ 70 w 5598"/>
                <a:gd name="T11" fmla="*/ 1944 h 6817"/>
                <a:gd name="T12" fmla="*/ 9 w 5598"/>
                <a:gd name="T13" fmla="*/ 2402 h 6817"/>
                <a:gd name="T14" fmla="*/ 6 w 5598"/>
                <a:gd name="T15" fmla="*/ 2882 h 6817"/>
                <a:gd name="T16" fmla="*/ 61 w 5598"/>
                <a:gd name="T17" fmla="*/ 3378 h 6817"/>
                <a:gd name="T18" fmla="*/ 178 w 5598"/>
                <a:gd name="T19" fmla="*/ 3882 h 6817"/>
                <a:gd name="T20" fmla="*/ 357 w 5598"/>
                <a:gd name="T21" fmla="*/ 4388 h 6817"/>
                <a:gd name="T22" fmla="*/ 510 w 5598"/>
                <a:gd name="T23" fmla="*/ 4718 h 6817"/>
                <a:gd name="T24" fmla="*/ 778 w 5598"/>
                <a:gd name="T25" fmla="*/ 5176 h 6817"/>
                <a:gd name="T26" fmla="*/ 1084 w 5598"/>
                <a:gd name="T27" fmla="*/ 5585 h 6817"/>
                <a:gd name="T28" fmla="*/ 1424 w 5598"/>
                <a:gd name="T29" fmla="*/ 5942 h 6817"/>
                <a:gd name="T30" fmla="*/ 1789 w 5598"/>
                <a:gd name="T31" fmla="*/ 6244 h 6817"/>
                <a:gd name="T32" fmla="*/ 2174 w 5598"/>
                <a:gd name="T33" fmla="*/ 6485 h 6817"/>
                <a:gd name="T34" fmla="*/ 2573 w 5598"/>
                <a:gd name="T35" fmla="*/ 6664 h 6817"/>
                <a:gd name="T36" fmla="*/ 2978 w 5598"/>
                <a:gd name="T37" fmla="*/ 6775 h 6817"/>
                <a:gd name="T38" fmla="*/ 3382 w 5598"/>
                <a:gd name="T39" fmla="*/ 6817 h 6817"/>
                <a:gd name="T40" fmla="*/ 3781 w 5598"/>
                <a:gd name="T41" fmla="*/ 6783 h 6817"/>
                <a:gd name="T42" fmla="*/ 4166 w 5598"/>
                <a:gd name="T43" fmla="*/ 6671 h 6817"/>
                <a:gd name="T44" fmla="*/ 4410 w 5598"/>
                <a:gd name="T45" fmla="*/ 6555 h 6817"/>
                <a:gd name="T46" fmla="*/ 4736 w 5598"/>
                <a:gd name="T47" fmla="*/ 6323 h 6817"/>
                <a:gd name="T48" fmla="*/ 5013 w 5598"/>
                <a:gd name="T49" fmla="*/ 6031 h 6817"/>
                <a:gd name="T50" fmla="*/ 5237 w 5598"/>
                <a:gd name="T51" fmla="*/ 5688 h 6817"/>
                <a:gd name="T52" fmla="*/ 5409 w 5598"/>
                <a:gd name="T53" fmla="*/ 5299 h 6817"/>
                <a:gd name="T54" fmla="*/ 5527 w 5598"/>
                <a:gd name="T55" fmla="*/ 4872 h 6817"/>
                <a:gd name="T56" fmla="*/ 5589 w 5598"/>
                <a:gd name="T57" fmla="*/ 4415 h 6817"/>
                <a:gd name="T58" fmla="*/ 5593 w 5598"/>
                <a:gd name="T59" fmla="*/ 3935 h 6817"/>
                <a:gd name="T60" fmla="*/ 5537 w 5598"/>
                <a:gd name="T61" fmla="*/ 3440 h 6817"/>
                <a:gd name="T62" fmla="*/ 5421 w 5598"/>
                <a:gd name="T63" fmla="*/ 2935 h 6817"/>
                <a:gd name="T64" fmla="*/ 5241 w 5598"/>
                <a:gd name="T65" fmla="*/ 2429 h 6817"/>
                <a:gd name="T66" fmla="*/ 5088 w 5598"/>
                <a:gd name="T67" fmla="*/ 2100 h 6817"/>
                <a:gd name="T68" fmla="*/ 4819 w 5598"/>
                <a:gd name="T69" fmla="*/ 1641 h 6817"/>
                <a:gd name="T70" fmla="*/ 4514 w 5598"/>
                <a:gd name="T71" fmla="*/ 1233 h 6817"/>
                <a:gd name="T72" fmla="*/ 4174 w 5598"/>
                <a:gd name="T73" fmla="*/ 875 h 6817"/>
                <a:gd name="T74" fmla="*/ 3808 w 5598"/>
                <a:gd name="T75" fmla="*/ 574 h 6817"/>
                <a:gd name="T76" fmla="*/ 3423 w 5598"/>
                <a:gd name="T77" fmla="*/ 332 h 6817"/>
                <a:gd name="T78" fmla="*/ 3026 w 5598"/>
                <a:gd name="T79" fmla="*/ 153 h 6817"/>
                <a:gd name="T80" fmla="*/ 2620 w 5598"/>
                <a:gd name="T81" fmla="*/ 42 h 6817"/>
                <a:gd name="T82" fmla="*/ 2215 w 5598"/>
                <a:gd name="T83" fmla="*/ 0 h 6817"/>
                <a:gd name="T84" fmla="*/ 1818 w 5598"/>
                <a:gd name="T85" fmla="*/ 34 h 6817"/>
                <a:gd name="T86" fmla="*/ 1431 w 5598"/>
                <a:gd name="T87" fmla="*/ 145 h 6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98" h="6817">
                  <a:moveTo>
                    <a:pt x="1369" y="173"/>
                  </a:moveTo>
                  <a:lnTo>
                    <a:pt x="1307" y="200"/>
                  </a:lnTo>
                  <a:lnTo>
                    <a:pt x="1188" y="263"/>
                  </a:lnTo>
                  <a:lnTo>
                    <a:pt x="1074" y="333"/>
                  </a:lnTo>
                  <a:lnTo>
                    <a:pt x="965" y="411"/>
                  </a:lnTo>
                  <a:lnTo>
                    <a:pt x="862" y="495"/>
                  </a:lnTo>
                  <a:lnTo>
                    <a:pt x="764" y="586"/>
                  </a:lnTo>
                  <a:lnTo>
                    <a:pt x="672" y="683"/>
                  </a:lnTo>
                  <a:lnTo>
                    <a:pt x="586" y="786"/>
                  </a:lnTo>
                  <a:lnTo>
                    <a:pt x="505" y="895"/>
                  </a:lnTo>
                  <a:lnTo>
                    <a:pt x="429" y="1010"/>
                  </a:lnTo>
                  <a:lnTo>
                    <a:pt x="361" y="1129"/>
                  </a:lnTo>
                  <a:lnTo>
                    <a:pt x="297" y="1255"/>
                  </a:lnTo>
                  <a:lnTo>
                    <a:pt x="240" y="1384"/>
                  </a:lnTo>
                  <a:lnTo>
                    <a:pt x="188" y="1518"/>
                  </a:lnTo>
                  <a:lnTo>
                    <a:pt x="143" y="1657"/>
                  </a:lnTo>
                  <a:lnTo>
                    <a:pt x="104" y="1799"/>
                  </a:lnTo>
                  <a:lnTo>
                    <a:pt x="70" y="1944"/>
                  </a:lnTo>
                  <a:lnTo>
                    <a:pt x="44" y="2093"/>
                  </a:lnTo>
                  <a:lnTo>
                    <a:pt x="24" y="2246"/>
                  </a:lnTo>
                  <a:lnTo>
                    <a:pt x="9" y="2402"/>
                  </a:lnTo>
                  <a:lnTo>
                    <a:pt x="2" y="2560"/>
                  </a:lnTo>
                  <a:lnTo>
                    <a:pt x="0" y="2720"/>
                  </a:lnTo>
                  <a:lnTo>
                    <a:pt x="6" y="2882"/>
                  </a:lnTo>
                  <a:lnTo>
                    <a:pt x="17" y="3046"/>
                  </a:lnTo>
                  <a:lnTo>
                    <a:pt x="35" y="3211"/>
                  </a:lnTo>
                  <a:lnTo>
                    <a:pt x="61" y="3378"/>
                  </a:lnTo>
                  <a:lnTo>
                    <a:pt x="92" y="3545"/>
                  </a:lnTo>
                  <a:lnTo>
                    <a:pt x="131" y="3714"/>
                  </a:lnTo>
                  <a:lnTo>
                    <a:pt x="178" y="3882"/>
                  </a:lnTo>
                  <a:lnTo>
                    <a:pt x="230" y="4051"/>
                  </a:lnTo>
                  <a:lnTo>
                    <a:pt x="291" y="4219"/>
                  </a:lnTo>
                  <a:lnTo>
                    <a:pt x="357" y="4388"/>
                  </a:lnTo>
                  <a:lnTo>
                    <a:pt x="393" y="4472"/>
                  </a:lnTo>
                  <a:lnTo>
                    <a:pt x="431" y="4555"/>
                  </a:lnTo>
                  <a:lnTo>
                    <a:pt x="510" y="4718"/>
                  </a:lnTo>
                  <a:lnTo>
                    <a:pt x="595" y="4875"/>
                  </a:lnTo>
                  <a:lnTo>
                    <a:pt x="683" y="5028"/>
                  </a:lnTo>
                  <a:lnTo>
                    <a:pt x="778" y="5176"/>
                  </a:lnTo>
                  <a:lnTo>
                    <a:pt x="877" y="5317"/>
                  </a:lnTo>
                  <a:lnTo>
                    <a:pt x="978" y="5454"/>
                  </a:lnTo>
                  <a:lnTo>
                    <a:pt x="1084" y="5585"/>
                  </a:lnTo>
                  <a:lnTo>
                    <a:pt x="1194" y="5710"/>
                  </a:lnTo>
                  <a:lnTo>
                    <a:pt x="1307" y="5829"/>
                  </a:lnTo>
                  <a:lnTo>
                    <a:pt x="1424" y="5942"/>
                  </a:lnTo>
                  <a:lnTo>
                    <a:pt x="1543" y="6049"/>
                  </a:lnTo>
                  <a:lnTo>
                    <a:pt x="1665" y="6149"/>
                  </a:lnTo>
                  <a:lnTo>
                    <a:pt x="1789" y="6244"/>
                  </a:lnTo>
                  <a:lnTo>
                    <a:pt x="1916" y="6331"/>
                  </a:lnTo>
                  <a:lnTo>
                    <a:pt x="2044" y="6411"/>
                  </a:lnTo>
                  <a:lnTo>
                    <a:pt x="2174" y="6485"/>
                  </a:lnTo>
                  <a:lnTo>
                    <a:pt x="2306" y="6552"/>
                  </a:lnTo>
                  <a:lnTo>
                    <a:pt x="2438" y="6612"/>
                  </a:lnTo>
                  <a:lnTo>
                    <a:pt x="2573" y="6664"/>
                  </a:lnTo>
                  <a:lnTo>
                    <a:pt x="2707" y="6709"/>
                  </a:lnTo>
                  <a:lnTo>
                    <a:pt x="2842" y="6745"/>
                  </a:lnTo>
                  <a:lnTo>
                    <a:pt x="2978" y="6775"/>
                  </a:lnTo>
                  <a:lnTo>
                    <a:pt x="3112" y="6797"/>
                  </a:lnTo>
                  <a:lnTo>
                    <a:pt x="3247" y="6810"/>
                  </a:lnTo>
                  <a:lnTo>
                    <a:pt x="3382" y="6817"/>
                  </a:lnTo>
                  <a:lnTo>
                    <a:pt x="3517" y="6814"/>
                  </a:lnTo>
                  <a:lnTo>
                    <a:pt x="3649" y="6802"/>
                  </a:lnTo>
                  <a:lnTo>
                    <a:pt x="3781" y="6783"/>
                  </a:lnTo>
                  <a:lnTo>
                    <a:pt x="3911" y="6754"/>
                  </a:lnTo>
                  <a:lnTo>
                    <a:pt x="4040" y="6718"/>
                  </a:lnTo>
                  <a:lnTo>
                    <a:pt x="4166" y="6671"/>
                  </a:lnTo>
                  <a:lnTo>
                    <a:pt x="4228" y="6645"/>
                  </a:lnTo>
                  <a:lnTo>
                    <a:pt x="4291" y="6617"/>
                  </a:lnTo>
                  <a:lnTo>
                    <a:pt x="4410" y="6555"/>
                  </a:lnTo>
                  <a:lnTo>
                    <a:pt x="4524" y="6483"/>
                  </a:lnTo>
                  <a:lnTo>
                    <a:pt x="4633" y="6407"/>
                  </a:lnTo>
                  <a:lnTo>
                    <a:pt x="4736" y="6323"/>
                  </a:lnTo>
                  <a:lnTo>
                    <a:pt x="4834" y="6232"/>
                  </a:lnTo>
                  <a:lnTo>
                    <a:pt x="4926" y="6135"/>
                  </a:lnTo>
                  <a:lnTo>
                    <a:pt x="5013" y="6031"/>
                  </a:lnTo>
                  <a:lnTo>
                    <a:pt x="5093" y="5922"/>
                  </a:lnTo>
                  <a:lnTo>
                    <a:pt x="5168" y="5807"/>
                  </a:lnTo>
                  <a:lnTo>
                    <a:pt x="5237" y="5688"/>
                  </a:lnTo>
                  <a:lnTo>
                    <a:pt x="5300" y="5562"/>
                  </a:lnTo>
                  <a:lnTo>
                    <a:pt x="5357" y="5432"/>
                  </a:lnTo>
                  <a:lnTo>
                    <a:pt x="5409" y="5299"/>
                  </a:lnTo>
                  <a:lnTo>
                    <a:pt x="5455" y="5160"/>
                  </a:lnTo>
                  <a:lnTo>
                    <a:pt x="5493" y="5019"/>
                  </a:lnTo>
                  <a:lnTo>
                    <a:pt x="5527" y="4872"/>
                  </a:lnTo>
                  <a:lnTo>
                    <a:pt x="5554" y="4723"/>
                  </a:lnTo>
                  <a:lnTo>
                    <a:pt x="5575" y="4570"/>
                  </a:lnTo>
                  <a:lnTo>
                    <a:pt x="5589" y="4415"/>
                  </a:lnTo>
                  <a:lnTo>
                    <a:pt x="5597" y="4258"/>
                  </a:lnTo>
                  <a:lnTo>
                    <a:pt x="5598" y="4097"/>
                  </a:lnTo>
                  <a:lnTo>
                    <a:pt x="5593" y="3935"/>
                  </a:lnTo>
                  <a:lnTo>
                    <a:pt x="5580" y="3772"/>
                  </a:lnTo>
                  <a:lnTo>
                    <a:pt x="5562" y="3606"/>
                  </a:lnTo>
                  <a:lnTo>
                    <a:pt x="5537" y="3440"/>
                  </a:lnTo>
                  <a:lnTo>
                    <a:pt x="5505" y="3272"/>
                  </a:lnTo>
                  <a:lnTo>
                    <a:pt x="5466" y="3103"/>
                  </a:lnTo>
                  <a:lnTo>
                    <a:pt x="5421" y="2935"/>
                  </a:lnTo>
                  <a:lnTo>
                    <a:pt x="5368" y="2766"/>
                  </a:lnTo>
                  <a:lnTo>
                    <a:pt x="5308" y="2598"/>
                  </a:lnTo>
                  <a:lnTo>
                    <a:pt x="5241" y="2429"/>
                  </a:lnTo>
                  <a:lnTo>
                    <a:pt x="5204" y="2346"/>
                  </a:lnTo>
                  <a:lnTo>
                    <a:pt x="5167" y="2262"/>
                  </a:lnTo>
                  <a:lnTo>
                    <a:pt x="5088" y="2100"/>
                  </a:lnTo>
                  <a:lnTo>
                    <a:pt x="5003" y="1942"/>
                  </a:lnTo>
                  <a:lnTo>
                    <a:pt x="4914" y="1789"/>
                  </a:lnTo>
                  <a:lnTo>
                    <a:pt x="4819" y="1641"/>
                  </a:lnTo>
                  <a:lnTo>
                    <a:pt x="4722" y="1500"/>
                  </a:lnTo>
                  <a:lnTo>
                    <a:pt x="4620" y="1364"/>
                  </a:lnTo>
                  <a:lnTo>
                    <a:pt x="4514" y="1233"/>
                  </a:lnTo>
                  <a:lnTo>
                    <a:pt x="4403" y="1107"/>
                  </a:lnTo>
                  <a:lnTo>
                    <a:pt x="4291" y="988"/>
                  </a:lnTo>
                  <a:lnTo>
                    <a:pt x="4174" y="875"/>
                  </a:lnTo>
                  <a:lnTo>
                    <a:pt x="4055" y="769"/>
                  </a:lnTo>
                  <a:lnTo>
                    <a:pt x="3933" y="668"/>
                  </a:lnTo>
                  <a:lnTo>
                    <a:pt x="3808" y="574"/>
                  </a:lnTo>
                  <a:lnTo>
                    <a:pt x="3683" y="486"/>
                  </a:lnTo>
                  <a:lnTo>
                    <a:pt x="3553" y="406"/>
                  </a:lnTo>
                  <a:lnTo>
                    <a:pt x="3423" y="332"/>
                  </a:lnTo>
                  <a:lnTo>
                    <a:pt x="3291" y="266"/>
                  </a:lnTo>
                  <a:lnTo>
                    <a:pt x="3159" y="206"/>
                  </a:lnTo>
                  <a:lnTo>
                    <a:pt x="3026" y="153"/>
                  </a:lnTo>
                  <a:lnTo>
                    <a:pt x="2891" y="109"/>
                  </a:lnTo>
                  <a:lnTo>
                    <a:pt x="2756" y="72"/>
                  </a:lnTo>
                  <a:lnTo>
                    <a:pt x="2620" y="42"/>
                  </a:lnTo>
                  <a:lnTo>
                    <a:pt x="2485" y="20"/>
                  </a:lnTo>
                  <a:lnTo>
                    <a:pt x="2350" y="7"/>
                  </a:lnTo>
                  <a:lnTo>
                    <a:pt x="2215" y="0"/>
                  </a:lnTo>
                  <a:lnTo>
                    <a:pt x="2082" y="3"/>
                  </a:lnTo>
                  <a:lnTo>
                    <a:pt x="1948" y="14"/>
                  </a:lnTo>
                  <a:lnTo>
                    <a:pt x="1818" y="34"/>
                  </a:lnTo>
                  <a:lnTo>
                    <a:pt x="1687" y="62"/>
                  </a:lnTo>
                  <a:lnTo>
                    <a:pt x="1558" y="99"/>
                  </a:lnTo>
                  <a:lnTo>
                    <a:pt x="1431" y="145"/>
                  </a:lnTo>
                  <a:lnTo>
                    <a:pt x="1369" y="173"/>
                  </a:lnTo>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2"/>
            <p:cNvSpPr>
              <a:spLocks/>
            </p:cNvSpPr>
            <p:nvPr/>
          </p:nvSpPr>
          <p:spPr bwMode="auto">
            <a:xfrm>
              <a:off x="5072063" y="1506538"/>
              <a:ext cx="1770063" cy="2155825"/>
            </a:xfrm>
            <a:custGeom>
              <a:avLst/>
              <a:gdLst>
                <a:gd name="T0" fmla="*/ 1141 w 4461"/>
                <a:gd name="T1" fmla="*/ 114 h 5429"/>
                <a:gd name="T2" fmla="*/ 1344 w 4461"/>
                <a:gd name="T3" fmla="*/ 49 h 5429"/>
                <a:gd name="T4" fmla="*/ 1553 w 4461"/>
                <a:gd name="T5" fmla="*/ 10 h 5429"/>
                <a:gd name="T6" fmla="*/ 1765 w 4461"/>
                <a:gd name="T7" fmla="*/ 0 h 5429"/>
                <a:gd name="T8" fmla="*/ 1981 w 4461"/>
                <a:gd name="T9" fmla="*/ 15 h 5429"/>
                <a:gd name="T10" fmla="*/ 2250 w 4461"/>
                <a:gd name="T11" fmla="*/ 70 h 5429"/>
                <a:gd name="T12" fmla="*/ 2677 w 4461"/>
                <a:gd name="T13" fmla="*/ 237 h 5429"/>
                <a:gd name="T14" fmla="*/ 3085 w 4461"/>
                <a:gd name="T15" fmla="*/ 493 h 5429"/>
                <a:gd name="T16" fmla="*/ 3465 w 4461"/>
                <a:gd name="T17" fmla="*/ 833 h 5429"/>
                <a:gd name="T18" fmla="*/ 3803 w 4461"/>
                <a:gd name="T19" fmla="*/ 1250 h 5429"/>
                <a:gd name="T20" fmla="*/ 4087 w 4461"/>
                <a:gd name="T21" fmla="*/ 1735 h 5429"/>
                <a:gd name="T22" fmla="*/ 4205 w 4461"/>
                <a:gd name="T23" fmla="*/ 2001 h 5429"/>
                <a:gd name="T24" fmla="*/ 4372 w 4461"/>
                <a:gd name="T25" fmla="*/ 2539 h 5429"/>
                <a:gd name="T26" fmla="*/ 4452 w 4461"/>
                <a:gd name="T27" fmla="*/ 3069 h 5429"/>
                <a:gd name="T28" fmla="*/ 4448 w 4461"/>
                <a:gd name="T29" fmla="*/ 3578 h 5429"/>
                <a:gd name="T30" fmla="*/ 4363 w 4461"/>
                <a:gd name="T31" fmla="*/ 4054 h 5429"/>
                <a:gd name="T32" fmla="*/ 4200 w 4461"/>
                <a:gd name="T33" fmla="*/ 4482 h 5429"/>
                <a:gd name="T34" fmla="*/ 4058 w 4461"/>
                <a:gd name="T35" fmla="*/ 4718 h 5429"/>
                <a:gd name="T36" fmla="*/ 3925 w 4461"/>
                <a:gd name="T37" fmla="*/ 4886 h 5429"/>
                <a:gd name="T38" fmla="*/ 3773 w 4461"/>
                <a:gd name="T39" fmla="*/ 5036 h 5429"/>
                <a:gd name="T40" fmla="*/ 3605 w 4461"/>
                <a:gd name="T41" fmla="*/ 5165 h 5429"/>
                <a:gd name="T42" fmla="*/ 3419 w 4461"/>
                <a:gd name="T43" fmla="*/ 5271 h 5429"/>
                <a:gd name="T44" fmla="*/ 3321 w 4461"/>
                <a:gd name="T45" fmla="*/ 5315 h 5429"/>
                <a:gd name="T46" fmla="*/ 3117 w 4461"/>
                <a:gd name="T47" fmla="*/ 5381 h 5429"/>
                <a:gd name="T48" fmla="*/ 2909 w 4461"/>
                <a:gd name="T49" fmla="*/ 5419 h 5429"/>
                <a:gd name="T50" fmla="*/ 2696 w 4461"/>
                <a:gd name="T51" fmla="*/ 5429 h 5429"/>
                <a:gd name="T52" fmla="*/ 2481 w 4461"/>
                <a:gd name="T53" fmla="*/ 5414 h 5429"/>
                <a:gd name="T54" fmla="*/ 2213 w 4461"/>
                <a:gd name="T55" fmla="*/ 5359 h 5429"/>
                <a:gd name="T56" fmla="*/ 1786 w 4461"/>
                <a:gd name="T57" fmla="*/ 5193 h 5429"/>
                <a:gd name="T58" fmla="*/ 1377 w 4461"/>
                <a:gd name="T59" fmla="*/ 4935 h 5429"/>
                <a:gd name="T60" fmla="*/ 997 w 4461"/>
                <a:gd name="T61" fmla="*/ 4596 h 5429"/>
                <a:gd name="T62" fmla="*/ 659 w 4461"/>
                <a:gd name="T63" fmla="*/ 4180 h 5429"/>
                <a:gd name="T64" fmla="*/ 375 w 4461"/>
                <a:gd name="T65" fmla="*/ 3694 h 5429"/>
                <a:gd name="T66" fmla="*/ 257 w 4461"/>
                <a:gd name="T67" fmla="*/ 3428 h 5429"/>
                <a:gd name="T68" fmla="*/ 90 w 4461"/>
                <a:gd name="T69" fmla="*/ 2891 h 5429"/>
                <a:gd name="T70" fmla="*/ 9 w 4461"/>
                <a:gd name="T71" fmla="*/ 2361 h 5429"/>
                <a:gd name="T72" fmla="*/ 13 w 4461"/>
                <a:gd name="T73" fmla="*/ 1851 h 5429"/>
                <a:gd name="T74" fmla="*/ 99 w 4461"/>
                <a:gd name="T75" fmla="*/ 1375 h 5429"/>
                <a:gd name="T76" fmla="*/ 263 w 4461"/>
                <a:gd name="T77" fmla="*/ 947 h 5429"/>
                <a:gd name="T78" fmla="*/ 405 w 4461"/>
                <a:gd name="T79" fmla="*/ 711 h 5429"/>
                <a:gd name="T80" fmla="*/ 537 w 4461"/>
                <a:gd name="T81" fmla="*/ 543 h 5429"/>
                <a:gd name="T82" fmla="*/ 688 w 4461"/>
                <a:gd name="T83" fmla="*/ 392 h 5429"/>
                <a:gd name="T84" fmla="*/ 857 w 4461"/>
                <a:gd name="T85" fmla="*/ 264 h 5429"/>
                <a:gd name="T86" fmla="*/ 1042 w 4461"/>
                <a:gd name="T87" fmla="*/ 158 h 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1" h="5429">
                  <a:moveTo>
                    <a:pt x="1091" y="136"/>
                  </a:moveTo>
                  <a:lnTo>
                    <a:pt x="1141" y="114"/>
                  </a:lnTo>
                  <a:lnTo>
                    <a:pt x="1242" y="77"/>
                  </a:lnTo>
                  <a:lnTo>
                    <a:pt x="1344" y="49"/>
                  </a:lnTo>
                  <a:lnTo>
                    <a:pt x="1448" y="26"/>
                  </a:lnTo>
                  <a:lnTo>
                    <a:pt x="1553" y="10"/>
                  </a:lnTo>
                  <a:lnTo>
                    <a:pt x="1659" y="2"/>
                  </a:lnTo>
                  <a:lnTo>
                    <a:pt x="1765" y="0"/>
                  </a:lnTo>
                  <a:lnTo>
                    <a:pt x="1873" y="5"/>
                  </a:lnTo>
                  <a:lnTo>
                    <a:pt x="1981" y="15"/>
                  </a:lnTo>
                  <a:lnTo>
                    <a:pt x="2088" y="32"/>
                  </a:lnTo>
                  <a:lnTo>
                    <a:pt x="2250" y="70"/>
                  </a:lnTo>
                  <a:lnTo>
                    <a:pt x="2464" y="141"/>
                  </a:lnTo>
                  <a:lnTo>
                    <a:pt x="2677" y="237"/>
                  </a:lnTo>
                  <a:lnTo>
                    <a:pt x="2884" y="354"/>
                  </a:lnTo>
                  <a:lnTo>
                    <a:pt x="3085" y="493"/>
                  </a:lnTo>
                  <a:lnTo>
                    <a:pt x="3279" y="653"/>
                  </a:lnTo>
                  <a:lnTo>
                    <a:pt x="3465" y="833"/>
                  </a:lnTo>
                  <a:lnTo>
                    <a:pt x="3640" y="1033"/>
                  </a:lnTo>
                  <a:lnTo>
                    <a:pt x="3803" y="1250"/>
                  </a:lnTo>
                  <a:lnTo>
                    <a:pt x="3953" y="1485"/>
                  </a:lnTo>
                  <a:lnTo>
                    <a:pt x="4087" y="1735"/>
                  </a:lnTo>
                  <a:lnTo>
                    <a:pt x="4148" y="1867"/>
                  </a:lnTo>
                  <a:lnTo>
                    <a:pt x="4205" y="2001"/>
                  </a:lnTo>
                  <a:lnTo>
                    <a:pt x="4299" y="2269"/>
                  </a:lnTo>
                  <a:lnTo>
                    <a:pt x="4372" y="2539"/>
                  </a:lnTo>
                  <a:lnTo>
                    <a:pt x="4424" y="2804"/>
                  </a:lnTo>
                  <a:lnTo>
                    <a:pt x="4452" y="3069"/>
                  </a:lnTo>
                  <a:lnTo>
                    <a:pt x="4461" y="3327"/>
                  </a:lnTo>
                  <a:lnTo>
                    <a:pt x="4448" y="3578"/>
                  </a:lnTo>
                  <a:lnTo>
                    <a:pt x="4416" y="3822"/>
                  </a:lnTo>
                  <a:lnTo>
                    <a:pt x="4363" y="4054"/>
                  </a:lnTo>
                  <a:lnTo>
                    <a:pt x="4290" y="4274"/>
                  </a:lnTo>
                  <a:lnTo>
                    <a:pt x="4200" y="4482"/>
                  </a:lnTo>
                  <a:lnTo>
                    <a:pt x="4118" y="4626"/>
                  </a:lnTo>
                  <a:lnTo>
                    <a:pt x="4058" y="4718"/>
                  </a:lnTo>
                  <a:lnTo>
                    <a:pt x="3993" y="4804"/>
                  </a:lnTo>
                  <a:lnTo>
                    <a:pt x="3925" y="4886"/>
                  </a:lnTo>
                  <a:lnTo>
                    <a:pt x="3851" y="4964"/>
                  </a:lnTo>
                  <a:lnTo>
                    <a:pt x="3773" y="5036"/>
                  </a:lnTo>
                  <a:lnTo>
                    <a:pt x="3691" y="5104"/>
                  </a:lnTo>
                  <a:lnTo>
                    <a:pt x="3605" y="5165"/>
                  </a:lnTo>
                  <a:lnTo>
                    <a:pt x="3514" y="5220"/>
                  </a:lnTo>
                  <a:lnTo>
                    <a:pt x="3419" y="5271"/>
                  </a:lnTo>
                  <a:lnTo>
                    <a:pt x="3370" y="5293"/>
                  </a:lnTo>
                  <a:lnTo>
                    <a:pt x="3321" y="5315"/>
                  </a:lnTo>
                  <a:lnTo>
                    <a:pt x="3220" y="5351"/>
                  </a:lnTo>
                  <a:lnTo>
                    <a:pt x="3117" y="5381"/>
                  </a:lnTo>
                  <a:lnTo>
                    <a:pt x="3014" y="5403"/>
                  </a:lnTo>
                  <a:lnTo>
                    <a:pt x="2909" y="5419"/>
                  </a:lnTo>
                  <a:lnTo>
                    <a:pt x="2802" y="5428"/>
                  </a:lnTo>
                  <a:lnTo>
                    <a:pt x="2696" y="5429"/>
                  </a:lnTo>
                  <a:lnTo>
                    <a:pt x="2588" y="5425"/>
                  </a:lnTo>
                  <a:lnTo>
                    <a:pt x="2481" y="5414"/>
                  </a:lnTo>
                  <a:lnTo>
                    <a:pt x="2373" y="5397"/>
                  </a:lnTo>
                  <a:lnTo>
                    <a:pt x="2213" y="5359"/>
                  </a:lnTo>
                  <a:lnTo>
                    <a:pt x="1997" y="5288"/>
                  </a:lnTo>
                  <a:lnTo>
                    <a:pt x="1786" y="5193"/>
                  </a:lnTo>
                  <a:lnTo>
                    <a:pt x="1579" y="5075"/>
                  </a:lnTo>
                  <a:lnTo>
                    <a:pt x="1377" y="4935"/>
                  </a:lnTo>
                  <a:lnTo>
                    <a:pt x="1182" y="4776"/>
                  </a:lnTo>
                  <a:lnTo>
                    <a:pt x="997" y="4596"/>
                  </a:lnTo>
                  <a:lnTo>
                    <a:pt x="822" y="4396"/>
                  </a:lnTo>
                  <a:lnTo>
                    <a:pt x="659" y="4180"/>
                  </a:lnTo>
                  <a:lnTo>
                    <a:pt x="509" y="3945"/>
                  </a:lnTo>
                  <a:lnTo>
                    <a:pt x="375" y="3694"/>
                  </a:lnTo>
                  <a:lnTo>
                    <a:pt x="314" y="3561"/>
                  </a:lnTo>
                  <a:lnTo>
                    <a:pt x="257" y="3428"/>
                  </a:lnTo>
                  <a:lnTo>
                    <a:pt x="162" y="3160"/>
                  </a:lnTo>
                  <a:lnTo>
                    <a:pt x="90" y="2891"/>
                  </a:lnTo>
                  <a:lnTo>
                    <a:pt x="39" y="2624"/>
                  </a:lnTo>
                  <a:lnTo>
                    <a:pt x="9" y="2361"/>
                  </a:lnTo>
                  <a:lnTo>
                    <a:pt x="0" y="2102"/>
                  </a:lnTo>
                  <a:lnTo>
                    <a:pt x="13" y="1851"/>
                  </a:lnTo>
                  <a:lnTo>
                    <a:pt x="45" y="1608"/>
                  </a:lnTo>
                  <a:lnTo>
                    <a:pt x="99" y="1375"/>
                  </a:lnTo>
                  <a:lnTo>
                    <a:pt x="171" y="1155"/>
                  </a:lnTo>
                  <a:lnTo>
                    <a:pt x="263" y="947"/>
                  </a:lnTo>
                  <a:lnTo>
                    <a:pt x="344" y="803"/>
                  </a:lnTo>
                  <a:lnTo>
                    <a:pt x="405" y="711"/>
                  </a:lnTo>
                  <a:lnTo>
                    <a:pt x="468" y="624"/>
                  </a:lnTo>
                  <a:lnTo>
                    <a:pt x="537" y="543"/>
                  </a:lnTo>
                  <a:lnTo>
                    <a:pt x="611" y="465"/>
                  </a:lnTo>
                  <a:lnTo>
                    <a:pt x="688" y="392"/>
                  </a:lnTo>
                  <a:lnTo>
                    <a:pt x="770" y="325"/>
                  </a:lnTo>
                  <a:lnTo>
                    <a:pt x="857" y="264"/>
                  </a:lnTo>
                  <a:lnTo>
                    <a:pt x="948" y="208"/>
                  </a:lnTo>
                  <a:lnTo>
                    <a:pt x="1042" y="158"/>
                  </a:lnTo>
                  <a:lnTo>
                    <a:pt x="1091" y="136"/>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p:cNvSpPr>
              <a:spLocks/>
            </p:cNvSpPr>
            <p:nvPr/>
          </p:nvSpPr>
          <p:spPr bwMode="auto">
            <a:xfrm>
              <a:off x="5254625" y="1730375"/>
              <a:ext cx="1403350" cy="1708150"/>
            </a:xfrm>
            <a:custGeom>
              <a:avLst/>
              <a:gdLst>
                <a:gd name="T0" fmla="*/ 787 w 3536"/>
                <a:gd name="T1" fmla="*/ 145 h 4305"/>
                <a:gd name="T2" fmla="*/ 513 w 3536"/>
                <a:gd name="T3" fmla="*/ 340 h 4305"/>
                <a:gd name="T4" fmla="*/ 294 w 3536"/>
                <a:gd name="T5" fmla="*/ 600 h 4305"/>
                <a:gd name="T6" fmla="*/ 135 w 3536"/>
                <a:gd name="T7" fmla="*/ 915 h 4305"/>
                <a:gd name="T8" fmla="*/ 35 w 3536"/>
                <a:gd name="T9" fmla="*/ 1274 h 4305"/>
                <a:gd name="T10" fmla="*/ 0 w 3536"/>
                <a:gd name="T11" fmla="*/ 1667 h 4305"/>
                <a:gd name="T12" fmla="*/ 30 w 3536"/>
                <a:gd name="T13" fmla="*/ 2080 h 4305"/>
                <a:gd name="T14" fmla="*/ 128 w 3536"/>
                <a:gd name="T15" fmla="*/ 2504 h 4305"/>
                <a:gd name="T16" fmla="*/ 249 w 3536"/>
                <a:gd name="T17" fmla="*/ 2824 h 4305"/>
                <a:gd name="T18" fmla="*/ 403 w 3536"/>
                <a:gd name="T19" fmla="*/ 3128 h 4305"/>
                <a:gd name="T20" fmla="*/ 650 w 3536"/>
                <a:gd name="T21" fmla="*/ 3487 h 4305"/>
                <a:gd name="T22" fmla="*/ 937 w 3536"/>
                <a:gd name="T23" fmla="*/ 3787 h 4305"/>
                <a:gd name="T24" fmla="*/ 1251 w 3536"/>
                <a:gd name="T25" fmla="*/ 4025 h 4305"/>
                <a:gd name="T26" fmla="*/ 1582 w 3536"/>
                <a:gd name="T27" fmla="*/ 4193 h 4305"/>
                <a:gd name="T28" fmla="*/ 1923 w 3536"/>
                <a:gd name="T29" fmla="*/ 4286 h 4305"/>
                <a:gd name="T30" fmla="*/ 2263 w 3536"/>
                <a:gd name="T31" fmla="*/ 4301 h 4305"/>
                <a:gd name="T32" fmla="*/ 2592 w 3536"/>
                <a:gd name="T33" fmla="*/ 4229 h 4305"/>
                <a:gd name="T34" fmla="*/ 2749 w 3536"/>
                <a:gd name="T35" fmla="*/ 4161 h 4305"/>
                <a:gd name="T36" fmla="*/ 3022 w 3536"/>
                <a:gd name="T37" fmla="*/ 3965 h 4305"/>
                <a:gd name="T38" fmla="*/ 3241 w 3536"/>
                <a:gd name="T39" fmla="*/ 3705 h 4305"/>
                <a:gd name="T40" fmla="*/ 3401 w 3536"/>
                <a:gd name="T41" fmla="*/ 3390 h 4305"/>
                <a:gd name="T42" fmla="*/ 3501 w 3536"/>
                <a:gd name="T43" fmla="*/ 3031 h 4305"/>
                <a:gd name="T44" fmla="*/ 3536 w 3536"/>
                <a:gd name="T45" fmla="*/ 2639 h 4305"/>
                <a:gd name="T46" fmla="*/ 3506 w 3536"/>
                <a:gd name="T47" fmla="*/ 2224 h 4305"/>
                <a:gd name="T48" fmla="*/ 3407 w 3536"/>
                <a:gd name="T49" fmla="*/ 1801 h 4305"/>
                <a:gd name="T50" fmla="*/ 3287 w 3536"/>
                <a:gd name="T51" fmla="*/ 1482 h 4305"/>
                <a:gd name="T52" fmla="*/ 3133 w 3536"/>
                <a:gd name="T53" fmla="*/ 1177 h 4305"/>
                <a:gd name="T54" fmla="*/ 2885 w 3536"/>
                <a:gd name="T55" fmla="*/ 818 h 4305"/>
                <a:gd name="T56" fmla="*/ 2599 w 3536"/>
                <a:gd name="T57" fmla="*/ 517 h 4305"/>
                <a:gd name="T58" fmla="*/ 2285 w 3536"/>
                <a:gd name="T59" fmla="*/ 280 h 4305"/>
                <a:gd name="T60" fmla="*/ 1953 w 3536"/>
                <a:gd name="T61" fmla="*/ 112 h 4305"/>
                <a:gd name="T62" fmla="*/ 1612 w 3536"/>
                <a:gd name="T63" fmla="*/ 18 h 4305"/>
                <a:gd name="T64" fmla="*/ 1273 w 3536"/>
                <a:gd name="T65" fmla="*/ 4 h 4305"/>
                <a:gd name="T66" fmla="*/ 943 w 3536"/>
                <a:gd name="T67" fmla="*/ 75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36" h="4305">
                  <a:moveTo>
                    <a:pt x="864" y="108"/>
                  </a:moveTo>
                  <a:lnTo>
                    <a:pt x="787" y="145"/>
                  </a:lnTo>
                  <a:lnTo>
                    <a:pt x="643" y="233"/>
                  </a:lnTo>
                  <a:lnTo>
                    <a:pt x="513" y="340"/>
                  </a:lnTo>
                  <a:lnTo>
                    <a:pt x="396" y="463"/>
                  </a:lnTo>
                  <a:lnTo>
                    <a:pt x="294" y="600"/>
                  </a:lnTo>
                  <a:lnTo>
                    <a:pt x="207" y="752"/>
                  </a:lnTo>
                  <a:lnTo>
                    <a:pt x="135" y="915"/>
                  </a:lnTo>
                  <a:lnTo>
                    <a:pt x="78" y="1090"/>
                  </a:lnTo>
                  <a:lnTo>
                    <a:pt x="35" y="1274"/>
                  </a:lnTo>
                  <a:lnTo>
                    <a:pt x="9" y="1467"/>
                  </a:lnTo>
                  <a:lnTo>
                    <a:pt x="0" y="1667"/>
                  </a:lnTo>
                  <a:lnTo>
                    <a:pt x="6" y="1872"/>
                  </a:lnTo>
                  <a:lnTo>
                    <a:pt x="30" y="2080"/>
                  </a:lnTo>
                  <a:lnTo>
                    <a:pt x="70" y="2292"/>
                  </a:lnTo>
                  <a:lnTo>
                    <a:pt x="128" y="2504"/>
                  </a:lnTo>
                  <a:lnTo>
                    <a:pt x="203" y="2718"/>
                  </a:lnTo>
                  <a:lnTo>
                    <a:pt x="249" y="2824"/>
                  </a:lnTo>
                  <a:lnTo>
                    <a:pt x="297" y="2928"/>
                  </a:lnTo>
                  <a:lnTo>
                    <a:pt x="403" y="3128"/>
                  </a:lnTo>
                  <a:lnTo>
                    <a:pt x="522" y="3314"/>
                  </a:lnTo>
                  <a:lnTo>
                    <a:pt x="650" y="3487"/>
                  </a:lnTo>
                  <a:lnTo>
                    <a:pt x="789" y="3645"/>
                  </a:lnTo>
                  <a:lnTo>
                    <a:pt x="937" y="3787"/>
                  </a:lnTo>
                  <a:lnTo>
                    <a:pt x="1091" y="3914"/>
                  </a:lnTo>
                  <a:lnTo>
                    <a:pt x="1251" y="4025"/>
                  </a:lnTo>
                  <a:lnTo>
                    <a:pt x="1415" y="4118"/>
                  </a:lnTo>
                  <a:lnTo>
                    <a:pt x="1582" y="4193"/>
                  </a:lnTo>
                  <a:lnTo>
                    <a:pt x="1752" y="4250"/>
                  </a:lnTo>
                  <a:lnTo>
                    <a:pt x="1923" y="4286"/>
                  </a:lnTo>
                  <a:lnTo>
                    <a:pt x="2094" y="4305"/>
                  </a:lnTo>
                  <a:lnTo>
                    <a:pt x="2263" y="4301"/>
                  </a:lnTo>
                  <a:lnTo>
                    <a:pt x="2430" y="4276"/>
                  </a:lnTo>
                  <a:lnTo>
                    <a:pt x="2592" y="4229"/>
                  </a:lnTo>
                  <a:lnTo>
                    <a:pt x="2671" y="4197"/>
                  </a:lnTo>
                  <a:lnTo>
                    <a:pt x="2749" y="4161"/>
                  </a:lnTo>
                  <a:lnTo>
                    <a:pt x="2893" y="4071"/>
                  </a:lnTo>
                  <a:lnTo>
                    <a:pt x="3022" y="3965"/>
                  </a:lnTo>
                  <a:lnTo>
                    <a:pt x="3139" y="3842"/>
                  </a:lnTo>
                  <a:lnTo>
                    <a:pt x="3241" y="3705"/>
                  </a:lnTo>
                  <a:lnTo>
                    <a:pt x="3328" y="3553"/>
                  </a:lnTo>
                  <a:lnTo>
                    <a:pt x="3401" y="3390"/>
                  </a:lnTo>
                  <a:lnTo>
                    <a:pt x="3459" y="3215"/>
                  </a:lnTo>
                  <a:lnTo>
                    <a:pt x="3501" y="3031"/>
                  </a:lnTo>
                  <a:lnTo>
                    <a:pt x="3527" y="2837"/>
                  </a:lnTo>
                  <a:lnTo>
                    <a:pt x="3536" y="2639"/>
                  </a:lnTo>
                  <a:lnTo>
                    <a:pt x="3529" y="2434"/>
                  </a:lnTo>
                  <a:lnTo>
                    <a:pt x="3506" y="2224"/>
                  </a:lnTo>
                  <a:lnTo>
                    <a:pt x="3466" y="2013"/>
                  </a:lnTo>
                  <a:lnTo>
                    <a:pt x="3407" y="1801"/>
                  </a:lnTo>
                  <a:lnTo>
                    <a:pt x="3332" y="1587"/>
                  </a:lnTo>
                  <a:lnTo>
                    <a:pt x="3287" y="1482"/>
                  </a:lnTo>
                  <a:lnTo>
                    <a:pt x="3239" y="1377"/>
                  </a:lnTo>
                  <a:lnTo>
                    <a:pt x="3133" y="1177"/>
                  </a:lnTo>
                  <a:lnTo>
                    <a:pt x="3015" y="990"/>
                  </a:lnTo>
                  <a:lnTo>
                    <a:pt x="2885" y="818"/>
                  </a:lnTo>
                  <a:lnTo>
                    <a:pt x="2746" y="661"/>
                  </a:lnTo>
                  <a:lnTo>
                    <a:pt x="2599" y="517"/>
                  </a:lnTo>
                  <a:lnTo>
                    <a:pt x="2446" y="390"/>
                  </a:lnTo>
                  <a:lnTo>
                    <a:pt x="2285" y="280"/>
                  </a:lnTo>
                  <a:lnTo>
                    <a:pt x="2122" y="187"/>
                  </a:lnTo>
                  <a:lnTo>
                    <a:pt x="1953" y="112"/>
                  </a:lnTo>
                  <a:lnTo>
                    <a:pt x="1783" y="56"/>
                  </a:lnTo>
                  <a:lnTo>
                    <a:pt x="1612" y="18"/>
                  </a:lnTo>
                  <a:lnTo>
                    <a:pt x="1441" y="0"/>
                  </a:lnTo>
                  <a:lnTo>
                    <a:pt x="1273" y="4"/>
                  </a:lnTo>
                  <a:lnTo>
                    <a:pt x="1107" y="29"/>
                  </a:lnTo>
                  <a:lnTo>
                    <a:pt x="943" y="75"/>
                  </a:lnTo>
                  <a:lnTo>
                    <a:pt x="864" y="108"/>
                  </a:lnTo>
                  <a:close/>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4"/>
            <p:cNvSpPr>
              <a:spLocks/>
            </p:cNvSpPr>
            <p:nvPr/>
          </p:nvSpPr>
          <p:spPr bwMode="auto">
            <a:xfrm>
              <a:off x="5480050" y="2005013"/>
              <a:ext cx="952500" cy="1158875"/>
            </a:xfrm>
            <a:custGeom>
              <a:avLst/>
              <a:gdLst>
                <a:gd name="T0" fmla="*/ 640 w 2398"/>
                <a:gd name="T1" fmla="*/ 50 h 2917"/>
                <a:gd name="T2" fmla="*/ 863 w 2398"/>
                <a:gd name="T3" fmla="*/ 1 h 2917"/>
                <a:gd name="T4" fmla="*/ 1094 w 2398"/>
                <a:gd name="T5" fmla="*/ 11 h 2917"/>
                <a:gd name="T6" fmla="*/ 1324 w 2398"/>
                <a:gd name="T7" fmla="*/ 75 h 2917"/>
                <a:gd name="T8" fmla="*/ 1550 w 2398"/>
                <a:gd name="T9" fmla="*/ 189 h 2917"/>
                <a:gd name="T10" fmla="*/ 1763 w 2398"/>
                <a:gd name="T11" fmla="*/ 351 h 2917"/>
                <a:gd name="T12" fmla="*/ 1957 w 2398"/>
                <a:gd name="T13" fmla="*/ 554 h 2917"/>
                <a:gd name="T14" fmla="*/ 2124 w 2398"/>
                <a:gd name="T15" fmla="*/ 797 h 2917"/>
                <a:gd name="T16" fmla="*/ 2229 w 2398"/>
                <a:gd name="T17" fmla="*/ 1003 h 2917"/>
                <a:gd name="T18" fmla="*/ 2311 w 2398"/>
                <a:gd name="T19" fmla="*/ 1219 h 2917"/>
                <a:gd name="T20" fmla="*/ 2378 w 2398"/>
                <a:gd name="T21" fmla="*/ 1507 h 2917"/>
                <a:gd name="T22" fmla="*/ 2398 w 2398"/>
                <a:gd name="T23" fmla="*/ 1788 h 2917"/>
                <a:gd name="T24" fmla="*/ 2373 w 2398"/>
                <a:gd name="T25" fmla="*/ 2054 h 2917"/>
                <a:gd name="T26" fmla="*/ 2307 w 2398"/>
                <a:gd name="T27" fmla="*/ 2298 h 2917"/>
                <a:gd name="T28" fmla="*/ 2198 w 2398"/>
                <a:gd name="T29" fmla="*/ 2512 h 2917"/>
                <a:gd name="T30" fmla="*/ 2050 w 2398"/>
                <a:gd name="T31" fmla="*/ 2688 h 2917"/>
                <a:gd name="T32" fmla="*/ 1864 w 2398"/>
                <a:gd name="T33" fmla="*/ 2820 h 2917"/>
                <a:gd name="T34" fmla="*/ 1757 w 2398"/>
                <a:gd name="T35" fmla="*/ 2868 h 2917"/>
                <a:gd name="T36" fmla="*/ 1534 w 2398"/>
                <a:gd name="T37" fmla="*/ 2916 h 2917"/>
                <a:gd name="T38" fmla="*/ 1305 w 2398"/>
                <a:gd name="T39" fmla="*/ 2906 h 2917"/>
                <a:gd name="T40" fmla="*/ 1073 w 2398"/>
                <a:gd name="T41" fmla="*/ 2842 h 2917"/>
                <a:gd name="T42" fmla="*/ 847 w 2398"/>
                <a:gd name="T43" fmla="*/ 2728 h 2917"/>
                <a:gd name="T44" fmla="*/ 635 w 2398"/>
                <a:gd name="T45" fmla="*/ 2567 h 2917"/>
                <a:gd name="T46" fmla="*/ 441 w 2398"/>
                <a:gd name="T47" fmla="*/ 2362 h 2917"/>
                <a:gd name="T48" fmla="*/ 273 w 2398"/>
                <a:gd name="T49" fmla="*/ 2120 h 2917"/>
                <a:gd name="T50" fmla="*/ 168 w 2398"/>
                <a:gd name="T51" fmla="*/ 1914 h 2917"/>
                <a:gd name="T52" fmla="*/ 87 w 2398"/>
                <a:gd name="T53" fmla="*/ 1698 h 2917"/>
                <a:gd name="T54" fmla="*/ 21 w 2398"/>
                <a:gd name="T55" fmla="*/ 1410 h 2917"/>
                <a:gd name="T56" fmla="*/ 0 w 2398"/>
                <a:gd name="T57" fmla="*/ 1130 h 2917"/>
                <a:gd name="T58" fmla="*/ 24 w 2398"/>
                <a:gd name="T59" fmla="*/ 863 h 2917"/>
                <a:gd name="T60" fmla="*/ 92 w 2398"/>
                <a:gd name="T61" fmla="*/ 619 h 2917"/>
                <a:gd name="T62" fmla="*/ 199 w 2398"/>
                <a:gd name="T63" fmla="*/ 405 h 2917"/>
                <a:gd name="T64" fmla="*/ 348 w 2398"/>
                <a:gd name="T65" fmla="*/ 229 h 2917"/>
                <a:gd name="T66" fmla="*/ 534 w 2398"/>
                <a:gd name="T67" fmla="*/ 9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98" h="2917">
                  <a:moveTo>
                    <a:pt x="586" y="72"/>
                  </a:moveTo>
                  <a:lnTo>
                    <a:pt x="640" y="50"/>
                  </a:lnTo>
                  <a:lnTo>
                    <a:pt x="750" y="18"/>
                  </a:lnTo>
                  <a:lnTo>
                    <a:pt x="863" y="1"/>
                  </a:lnTo>
                  <a:lnTo>
                    <a:pt x="977" y="0"/>
                  </a:lnTo>
                  <a:lnTo>
                    <a:pt x="1094" y="11"/>
                  </a:lnTo>
                  <a:lnTo>
                    <a:pt x="1209" y="36"/>
                  </a:lnTo>
                  <a:lnTo>
                    <a:pt x="1324" y="75"/>
                  </a:lnTo>
                  <a:lnTo>
                    <a:pt x="1439" y="127"/>
                  </a:lnTo>
                  <a:lnTo>
                    <a:pt x="1550" y="189"/>
                  </a:lnTo>
                  <a:lnTo>
                    <a:pt x="1659" y="264"/>
                  </a:lnTo>
                  <a:lnTo>
                    <a:pt x="1763" y="351"/>
                  </a:lnTo>
                  <a:lnTo>
                    <a:pt x="1862" y="447"/>
                  </a:lnTo>
                  <a:lnTo>
                    <a:pt x="1957" y="554"/>
                  </a:lnTo>
                  <a:lnTo>
                    <a:pt x="2044" y="671"/>
                  </a:lnTo>
                  <a:lnTo>
                    <a:pt x="2124" y="797"/>
                  </a:lnTo>
                  <a:lnTo>
                    <a:pt x="2197" y="932"/>
                  </a:lnTo>
                  <a:lnTo>
                    <a:pt x="2229" y="1003"/>
                  </a:lnTo>
                  <a:lnTo>
                    <a:pt x="2260" y="1075"/>
                  </a:lnTo>
                  <a:lnTo>
                    <a:pt x="2311" y="1219"/>
                  </a:lnTo>
                  <a:lnTo>
                    <a:pt x="2351" y="1363"/>
                  </a:lnTo>
                  <a:lnTo>
                    <a:pt x="2378" y="1507"/>
                  </a:lnTo>
                  <a:lnTo>
                    <a:pt x="2394" y="1648"/>
                  </a:lnTo>
                  <a:lnTo>
                    <a:pt x="2398" y="1788"/>
                  </a:lnTo>
                  <a:lnTo>
                    <a:pt x="2391" y="1923"/>
                  </a:lnTo>
                  <a:lnTo>
                    <a:pt x="2373" y="2054"/>
                  </a:lnTo>
                  <a:lnTo>
                    <a:pt x="2346" y="2178"/>
                  </a:lnTo>
                  <a:lnTo>
                    <a:pt x="2307" y="2298"/>
                  </a:lnTo>
                  <a:lnTo>
                    <a:pt x="2258" y="2409"/>
                  </a:lnTo>
                  <a:lnTo>
                    <a:pt x="2198" y="2512"/>
                  </a:lnTo>
                  <a:lnTo>
                    <a:pt x="2128" y="2605"/>
                  </a:lnTo>
                  <a:lnTo>
                    <a:pt x="2050" y="2688"/>
                  </a:lnTo>
                  <a:lnTo>
                    <a:pt x="1962" y="2760"/>
                  </a:lnTo>
                  <a:lnTo>
                    <a:pt x="1864" y="2820"/>
                  </a:lnTo>
                  <a:lnTo>
                    <a:pt x="1812" y="2845"/>
                  </a:lnTo>
                  <a:lnTo>
                    <a:pt x="1757" y="2868"/>
                  </a:lnTo>
                  <a:lnTo>
                    <a:pt x="1647" y="2899"/>
                  </a:lnTo>
                  <a:lnTo>
                    <a:pt x="1534" y="2916"/>
                  </a:lnTo>
                  <a:lnTo>
                    <a:pt x="1420" y="2917"/>
                  </a:lnTo>
                  <a:lnTo>
                    <a:pt x="1305" y="2906"/>
                  </a:lnTo>
                  <a:lnTo>
                    <a:pt x="1188" y="2881"/>
                  </a:lnTo>
                  <a:lnTo>
                    <a:pt x="1073" y="2842"/>
                  </a:lnTo>
                  <a:lnTo>
                    <a:pt x="959" y="2791"/>
                  </a:lnTo>
                  <a:lnTo>
                    <a:pt x="847" y="2728"/>
                  </a:lnTo>
                  <a:lnTo>
                    <a:pt x="740" y="2653"/>
                  </a:lnTo>
                  <a:lnTo>
                    <a:pt x="635" y="2567"/>
                  </a:lnTo>
                  <a:lnTo>
                    <a:pt x="535" y="2470"/>
                  </a:lnTo>
                  <a:lnTo>
                    <a:pt x="441" y="2362"/>
                  </a:lnTo>
                  <a:lnTo>
                    <a:pt x="354" y="2246"/>
                  </a:lnTo>
                  <a:lnTo>
                    <a:pt x="273" y="2120"/>
                  </a:lnTo>
                  <a:lnTo>
                    <a:pt x="201" y="1985"/>
                  </a:lnTo>
                  <a:lnTo>
                    <a:pt x="168" y="1914"/>
                  </a:lnTo>
                  <a:lnTo>
                    <a:pt x="137" y="1841"/>
                  </a:lnTo>
                  <a:lnTo>
                    <a:pt x="87" y="1698"/>
                  </a:lnTo>
                  <a:lnTo>
                    <a:pt x="48" y="1554"/>
                  </a:lnTo>
                  <a:lnTo>
                    <a:pt x="21" y="1410"/>
                  </a:lnTo>
                  <a:lnTo>
                    <a:pt x="4" y="1269"/>
                  </a:lnTo>
                  <a:lnTo>
                    <a:pt x="0" y="1130"/>
                  </a:lnTo>
                  <a:lnTo>
                    <a:pt x="6" y="994"/>
                  </a:lnTo>
                  <a:lnTo>
                    <a:pt x="24" y="863"/>
                  </a:lnTo>
                  <a:lnTo>
                    <a:pt x="53" y="738"/>
                  </a:lnTo>
                  <a:lnTo>
                    <a:pt x="92" y="619"/>
                  </a:lnTo>
                  <a:lnTo>
                    <a:pt x="141" y="509"/>
                  </a:lnTo>
                  <a:lnTo>
                    <a:pt x="199" y="405"/>
                  </a:lnTo>
                  <a:lnTo>
                    <a:pt x="269" y="312"/>
                  </a:lnTo>
                  <a:lnTo>
                    <a:pt x="348" y="229"/>
                  </a:lnTo>
                  <a:lnTo>
                    <a:pt x="437" y="156"/>
                  </a:lnTo>
                  <a:lnTo>
                    <a:pt x="534" y="97"/>
                  </a:lnTo>
                  <a:lnTo>
                    <a:pt x="586" y="7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5"/>
            <p:cNvSpPr>
              <a:spLocks/>
            </p:cNvSpPr>
            <p:nvPr/>
          </p:nvSpPr>
          <p:spPr bwMode="auto">
            <a:xfrm>
              <a:off x="5664200" y="2197100"/>
              <a:ext cx="630238" cy="766763"/>
            </a:xfrm>
            <a:custGeom>
              <a:avLst/>
              <a:gdLst>
                <a:gd name="T0" fmla="*/ 1497 w 1588"/>
                <a:gd name="T1" fmla="*/ 712 h 1933"/>
                <a:gd name="T2" fmla="*/ 1556 w 1588"/>
                <a:gd name="T3" fmla="*/ 903 h 1933"/>
                <a:gd name="T4" fmla="*/ 1585 w 1588"/>
                <a:gd name="T5" fmla="*/ 1093 h 1933"/>
                <a:gd name="T6" fmla="*/ 1584 w 1588"/>
                <a:gd name="T7" fmla="*/ 1274 h 1933"/>
                <a:gd name="T8" fmla="*/ 1553 w 1588"/>
                <a:gd name="T9" fmla="*/ 1443 h 1933"/>
                <a:gd name="T10" fmla="*/ 1494 w 1588"/>
                <a:gd name="T11" fmla="*/ 1594 h 1933"/>
                <a:gd name="T12" fmla="*/ 1410 w 1588"/>
                <a:gd name="T13" fmla="*/ 1725 h 1933"/>
                <a:gd name="T14" fmla="*/ 1299 w 1588"/>
                <a:gd name="T15" fmla="*/ 1828 h 1933"/>
                <a:gd name="T16" fmla="*/ 1200 w 1588"/>
                <a:gd name="T17" fmla="*/ 1883 h 1933"/>
                <a:gd name="T18" fmla="*/ 1091 w 1588"/>
                <a:gd name="T19" fmla="*/ 1920 h 1933"/>
                <a:gd name="T20" fmla="*/ 941 w 1588"/>
                <a:gd name="T21" fmla="*/ 1933 h 1933"/>
                <a:gd name="T22" fmla="*/ 787 w 1588"/>
                <a:gd name="T23" fmla="*/ 1908 h 1933"/>
                <a:gd name="T24" fmla="*/ 635 w 1588"/>
                <a:gd name="T25" fmla="*/ 1848 h 1933"/>
                <a:gd name="T26" fmla="*/ 490 w 1588"/>
                <a:gd name="T27" fmla="*/ 1756 h 1933"/>
                <a:gd name="T28" fmla="*/ 355 w 1588"/>
                <a:gd name="T29" fmla="*/ 1636 h 1933"/>
                <a:gd name="T30" fmla="*/ 234 w 1588"/>
                <a:gd name="T31" fmla="*/ 1487 h 1933"/>
                <a:gd name="T32" fmla="*/ 133 w 1588"/>
                <a:gd name="T33" fmla="*/ 1314 h 1933"/>
                <a:gd name="T34" fmla="*/ 92 w 1588"/>
                <a:gd name="T35" fmla="*/ 1220 h 1933"/>
                <a:gd name="T36" fmla="*/ 31 w 1588"/>
                <a:gd name="T37" fmla="*/ 1028 h 1933"/>
                <a:gd name="T38" fmla="*/ 2 w 1588"/>
                <a:gd name="T39" fmla="*/ 840 h 1933"/>
                <a:gd name="T40" fmla="*/ 4 w 1588"/>
                <a:gd name="T41" fmla="*/ 658 h 1933"/>
                <a:gd name="T42" fmla="*/ 35 w 1588"/>
                <a:gd name="T43" fmla="*/ 489 h 1933"/>
                <a:gd name="T44" fmla="*/ 93 w 1588"/>
                <a:gd name="T45" fmla="*/ 337 h 1933"/>
                <a:gd name="T46" fmla="*/ 179 w 1588"/>
                <a:gd name="T47" fmla="*/ 207 h 1933"/>
                <a:gd name="T48" fmla="*/ 289 w 1588"/>
                <a:gd name="T49" fmla="*/ 104 h 1933"/>
                <a:gd name="T50" fmla="*/ 389 w 1588"/>
                <a:gd name="T51" fmla="*/ 48 h 1933"/>
                <a:gd name="T52" fmla="*/ 498 w 1588"/>
                <a:gd name="T53" fmla="*/ 12 h 1933"/>
                <a:gd name="T54" fmla="*/ 648 w 1588"/>
                <a:gd name="T55" fmla="*/ 0 h 1933"/>
                <a:gd name="T56" fmla="*/ 801 w 1588"/>
                <a:gd name="T57" fmla="*/ 25 h 1933"/>
                <a:gd name="T58" fmla="*/ 952 w 1588"/>
                <a:gd name="T59" fmla="*/ 83 h 1933"/>
                <a:gd name="T60" fmla="*/ 1098 w 1588"/>
                <a:gd name="T61" fmla="*/ 175 h 1933"/>
                <a:gd name="T62" fmla="*/ 1234 w 1588"/>
                <a:gd name="T63" fmla="*/ 296 h 1933"/>
                <a:gd name="T64" fmla="*/ 1353 w 1588"/>
                <a:gd name="T65" fmla="*/ 445 h 1933"/>
                <a:gd name="T66" fmla="*/ 1454 w 1588"/>
                <a:gd name="T67" fmla="*/ 617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8" h="1933">
                  <a:moveTo>
                    <a:pt x="1476" y="664"/>
                  </a:moveTo>
                  <a:lnTo>
                    <a:pt x="1497" y="712"/>
                  </a:lnTo>
                  <a:lnTo>
                    <a:pt x="1531" y="808"/>
                  </a:lnTo>
                  <a:lnTo>
                    <a:pt x="1556" y="903"/>
                  </a:lnTo>
                  <a:lnTo>
                    <a:pt x="1575" y="998"/>
                  </a:lnTo>
                  <a:lnTo>
                    <a:pt x="1585" y="1093"/>
                  </a:lnTo>
                  <a:lnTo>
                    <a:pt x="1588" y="1183"/>
                  </a:lnTo>
                  <a:lnTo>
                    <a:pt x="1584" y="1274"/>
                  </a:lnTo>
                  <a:lnTo>
                    <a:pt x="1572" y="1360"/>
                  </a:lnTo>
                  <a:lnTo>
                    <a:pt x="1553" y="1443"/>
                  </a:lnTo>
                  <a:lnTo>
                    <a:pt x="1528" y="1522"/>
                  </a:lnTo>
                  <a:lnTo>
                    <a:pt x="1494" y="1594"/>
                  </a:lnTo>
                  <a:lnTo>
                    <a:pt x="1455" y="1663"/>
                  </a:lnTo>
                  <a:lnTo>
                    <a:pt x="1410" y="1725"/>
                  </a:lnTo>
                  <a:lnTo>
                    <a:pt x="1358" y="1780"/>
                  </a:lnTo>
                  <a:lnTo>
                    <a:pt x="1299" y="1828"/>
                  </a:lnTo>
                  <a:lnTo>
                    <a:pt x="1235" y="1868"/>
                  </a:lnTo>
                  <a:lnTo>
                    <a:pt x="1200" y="1883"/>
                  </a:lnTo>
                  <a:lnTo>
                    <a:pt x="1164" y="1899"/>
                  </a:lnTo>
                  <a:lnTo>
                    <a:pt x="1091" y="1920"/>
                  </a:lnTo>
                  <a:lnTo>
                    <a:pt x="1016" y="1930"/>
                  </a:lnTo>
                  <a:lnTo>
                    <a:pt x="941" y="1933"/>
                  </a:lnTo>
                  <a:lnTo>
                    <a:pt x="864" y="1925"/>
                  </a:lnTo>
                  <a:lnTo>
                    <a:pt x="787" y="1908"/>
                  </a:lnTo>
                  <a:lnTo>
                    <a:pt x="711" y="1882"/>
                  </a:lnTo>
                  <a:lnTo>
                    <a:pt x="635" y="1848"/>
                  </a:lnTo>
                  <a:lnTo>
                    <a:pt x="561" y="1807"/>
                  </a:lnTo>
                  <a:lnTo>
                    <a:pt x="490" y="1756"/>
                  </a:lnTo>
                  <a:lnTo>
                    <a:pt x="421" y="1699"/>
                  </a:lnTo>
                  <a:lnTo>
                    <a:pt x="355" y="1636"/>
                  </a:lnTo>
                  <a:lnTo>
                    <a:pt x="293" y="1564"/>
                  </a:lnTo>
                  <a:lnTo>
                    <a:pt x="234" y="1487"/>
                  </a:lnTo>
                  <a:lnTo>
                    <a:pt x="181" y="1404"/>
                  </a:lnTo>
                  <a:lnTo>
                    <a:pt x="133" y="1314"/>
                  </a:lnTo>
                  <a:lnTo>
                    <a:pt x="111" y="1268"/>
                  </a:lnTo>
                  <a:lnTo>
                    <a:pt x="92" y="1220"/>
                  </a:lnTo>
                  <a:lnTo>
                    <a:pt x="57" y="1124"/>
                  </a:lnTo>
                  <a:lnTo>
                    <a:pt x="31" y="1028"/>
                  </a:lnTo>
                  <a:lnTo>
                    <a:pt x="13" y="933"/>
                  </a:lnTo>
                  <a:lnTo>
                    <a:pt x="2" y="840"/>
                  </a:lnTo>
                  <a:lnTo>
                    <a:pt x="0" y="748"/>
                  </a:lnTo>
                  <a:lnTo>
                    <a:pt x="4" y="658"/>
                  </a:lnTo>
                  <a:lnTo>
                    <a:pt x="15" y="572"/>
                  </a:lnTo>
                  <a:lnTo>
                    <a:pt x="35" y="489"/>
                  </a:lnTo>
                  <a:lnTo>
                    <a:pt x="61" y="411"/>
                  </a:lnTo>
                  <a:lnTo>
                    <a:pt x="93" y="337"/>
                  </a:lnTo>
                  <a:lnTo>
                    <a:pt x="132" y="268"/>
                  </a:lnTo>
                  <a:lnTo>
                    <a:pt x="179" y="207"/>
                  </a:lnTo>
                  <a:lnTo>
                    <a:pt x="231" y="152"/>
                  </a:lnTo>
                  <a:lnTo>
                    <a:pt x="289" y="104"/>
                  </a:lnTo>
                  <a:lnTo>
                    <a:pt x="354" y="64"/>
                  </a:lnTo>
                  <a:lnTo>
                    <a:pt x="389" y="48"/>
                  </a:lnTo>
                  <a:lnTo>
                    <a:pt x="424" y="32"/>
                  </a:lnTo>
                  <a:lnTo>
                    <a:pt x="498" y="12"/>
                  </a:lnTo>
                  <a:lnTo>
                    <a:pt x="571" y="1"/>
                  </a:lnTo>
                  <a:lnTo>
                    <a:pt x="648" y="0"/>
                  </a:lnTo>
                  <a:lnTo>
                    <a:pt x="724" y="8"/>
                  </a:lnTo>
                  <a:lnTo>
                    <a:pt x="801" y="25"/>
                  </a:lnTo>
                  <a:lnTo>
                    <a:pt x="877" y="49"/>
                  </a:lnTo>
                  <a:lnTo>
                    <a:pt x="952" y="83"/>
                  </a:lnTo>
                  <a:lnTo>
                    <a:pt x="1026" y="124"/>
                  </a:lnTo>
                  <a:lnTo>
                    <a:pt x="1098" y="175"/>
                  </a:lnTo>
                  <a:lnTo>
                    <a:pt x="1168" y="232"/>
                  </a:lnTo>
                  <a:lnTo>
                    <a:pt x="1234" y="296"/>
                  </a:lnTo>
                  <a:lnTo>
                    <a:pt x="1296" y="367"/>
                  </a:lnTo>
                  <a:lnTo>
                    <a:pt x="1353" y="445"/>
                  </a:lnTo>
                  <a:lnTo>
                    <a:pt x="1407" y="528"/>
                  </a:lnTo>
                  <a:lnTo>
                    <a:pt x="1454" y="617"/>
                  </a:lnTo>
                  <a:lnTo>
                    <a:pt x="1476" y="664"/>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096000" y="2563813"/>
              <a:ext cx="989013" cy="1724025"/>
              <a:chOff x="6096000" y="2563813"/>
              <a:chExt cx="989013" cy="1724025"/>
            </a:xfrm>
          </p:grpSpPr>
          <p:sp>
            <p:nvSpPr>
              <p:cNvPr id="70" name="Freeform 108"/>
              <p:cNvSpPr>
                <a:spLocks/>
              </p:cNvSpPr>
              <p:nvPr/>
            </p:nvSpPr>
            <p:spPr bwMode="auto">
              <a:xfrm>
                <a:off x="6661150" y="3667125"/>
                <a:ext cx="269875" cy="360363"/>
              </a:xfrm>
              <a:custGeom>
                <a:avLst/>
                <a:gdLst>
                  <a:gd name="T0" fmla="*/ 273 w 680"/>
                  <a:gd name="T1" fmla="*/ 906 h 906"/>
                  <a:gd name="T2" fmla="*/ 0 w 680"/>
                  <a:gd name="T3" fmla="*/ 314 h 906"/>
                  <a:gd name="T4" fmla="*/ 48 w 680"/>
                  <a:gd name="T5" fmla="*/ 279 h 906"/>
                  <a:gd name="T6" fmla="*/ 139 w 680"/>
                  <a:gd name="T7" fmla="*/ 205 h 906"/>
                  <a:gd name="T8" fmla="*/ 227 w 680"/>
                  <a:gd name="T9" fmla="*/ 127 h 906"/>
                  <a:gd name="T10" fmla="*/ 310 w 680"/>
                  <a:gd name="T11" fmla="*/ 44 h 906"/>
                  <a:gd name="T12" fmla="*/ 350 w 680"/>
                  <a:gd name="T13" fmla="*/ 0 h 906"/>
                  <a:gd name="T14" fmla="*/ 680 w 680"/>
                  <a:gd name="T15" fmla="*/ 519 h 906"/>
                  <a:gd name="T16" fmla="*/ 634 w 680"/>
                  <a:gd name="T17" fmla="*/ 572 h 906"/>
                  <a:gd name="T18" fmla="*/ 537 w 680"/>
                  <a:gd name="T19" fmla="*/ 675 h 906"/>
                  <a:gd name="T20" fmla="*/ 436 w 680"/>
                  <a:gd name="T21" fmla="*/ 773 h 906"/>
                  <a:gd name="T22" fmla="*/ 328 w 680"/>
                  <a:gd name="T23" fmla="*/ 863 h 906"/>
                  <a:gd name="T24" fmla="*/ 273 w 680"/>
                  <a:gd name="T2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0" h="906">
                    <a:moveTo>
                      <a:pt x="273" y="906"/>
                    </a:moveTo>
                    <a:lnTo>
                      <a:pt x="0" y="314"/>
                    </a:lnTo>
                    <a:lnTo>
                      <a:pt x="48" y="279"/>
                    </a:lnTo>
                    <a:lnTo>
                      <a:pt x="139" y="205"/>
                    </a:lnTo>
                    <a:lnTo>
                      <a:pt x="227" y="127"/>
                    </a:lnTo>
                    <a:lnTo>
                      <a:pt x="310" y="44"/>
                    </a:lnTo>
                    <a:lnTo>
                      <a:pt x="350" y="0"/>
                    </a:lnTo>
                    <a:lnTo>
                      <a:pt x="680" y="519"/>
                    </a:lnTo>
                    <a:lnTo>
                      <a:pt x="634" y="572"/>
                    </a:lnTo>
                    <a:lnTo>
                      <a:pt x="537" y="675"/>
                    </a:lnTo>
                    <a:lnTo>
                      <a:pt x="436" y="773"/>
                    </a:lnTo>
                    <a:lnTo>
                      <a:pt x="328" y="863"/>
                    </a:lnTo>
                    <a:lnTo>
                      <a:pt x="273" y="90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09"/>
              <p:cNvSpPr>
                <a:spLocks/>
              </p:cNvSpPr>
              <p:nvPr/>
            </p:nvSpPr>
            <p:spPr bwMode="auto">
              <a:xfrm>
                <a:off x="6442075" y="3228975"/>
                <a:ext cx="204788" cy="300038"/>
              </a:xfrm>
              <a:custGeom>
                <a:avLst/>
                <a:gdLst>
                  <a:gd name="T0" fmla="*/ 249 w 515"/>
                  <a:gd name="T1" fmla="*/ 756 h 756"/>
                  <a:gd name="T2" fmla="*/ 0 w 515"/>
                  <a:gd name="T3" fmla="*/ 215 h 756"/>
                  <a:gd name="T4" fmla="*/ 55 w 515"/>
                  <a:gd name="T5" fmla="*/ 166 h 756"/>
                  <a:gd name="T6" fmla="*/ 153 w 515"/>
                  <a:gd name="T7" fmla="*/ 58 h 756"/>
                  <a:gd name="T8" fmla="*/ 199 w 515"/>
                  <a:gd name="T9" fmla="*/ 0 h 756"/>
                  <a:gd name="T10" fmla="*/ 515 w 515"/>
                  <a:gd name="T11" fmla="*/ 495 h 756"/>
                  <a:gd name="T12" fmla="*/ 454 w 515"/>
                  <a:gd name="T13" fmla="*/ 567 h 756"/>
                  <a:gd name="T14" fmla="*/ 320 w 515"/>
                  <a:gd name="T15" fmla="*/ 697 h 756"/>
                  <a:gd name="T16" fmla="*/ 249 w 515"/>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756">
                    <a:moveTo>
                      <a:pt x="249" y="756"/>
                    </a:moveTo>
                    <a:lnTo>
                      <a:pt x="0" y="215"/>
                    </a:lnTo>
                    <a:lnTo>
                      <a:pt x="55" y="166"/>
                    </a:lnTo>
                    <a:lnTo>
                      <a:pt x="153" y="58"/>
                    </a:lnTo>
                    <a:lnTo>
                      <a:pt x="199" y="0"/>
                    </a:lnTo>
                    <a:lnTo>
                      <a:pt x="515" y="495"/>
                    </a:lnTo>
                    <a:lnTo>
                      <a:pt x="454" y="567"/>
                    </a:lnTo>
                    <a:lnTo>
                      <a:pt x="320" y="697"/>
                    </a:lnTo>
                    <a:lnTo>
                      <a:pt x="249" y="75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0"/>
              <p:cNvSpPr>
                <a:spLocks/>
              </p:cNvSpPr>
              <p:nvPr/>
            </p:nvSpPr>
            <p:spPr bwMode="auto">
              <a:xfrm>
                <a:off x="6235700" y="2822575"/>
                <a:ext cx="128588" cy="223838"/>
              </a:xfrm>
              <a:custGeom>
                <a:avLst/>
                <a:gdLst>
                  <a:gd name="T0" fmla="*/ 208 w 324"/>
                  <a:gd name="T1" fmla="*/ 564 h 564"/>
                  <a:gd name="T2" fmla="*/ 0 w 324"/>
                  <a:gd name="T3" fmla="*/ 110 h 564"/>
                  <a:gd name="T4" fmla="*/ 36 w 324"/>
                  <a:gd name="T5" fmla="*/ 57 h 564"/>
                  <a:gd name="T6" fmla="*/ 64 w 324"/>
                  <a:gd name="T7" fmla="*/ 0 h 564"/>
                  <a:gd name="T8" fmla="*/ 324 w 324"/>
                  <a:gd name="T9" fmla="*/ 405 h 564"/>
                  <a:gd name="T10" fmla="*/ 298 w 324"/>
                  <a:gd name="T11" fmla="*/ 447 h 564"/>
                  <a:gd name="T12" fmla="*/ 241 w 324"/>
                  <a:gd name="T13" fmla="*/ 528 h 564"/>
                  <a:gd name="T14" fmla="*/ 208 w 324"/>
                  <a:gd name="T15" fmla="*/ 564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64">
                    <a:moveTo>
                      <a:pt x="208" y="564"/>
                    </a:moveTo>
                    <a:lnTo>
                      <a:pt x="0" y="110"/>
                    </a:lnTo>
                    <a:lnTo>
                      <a:pt x="36" y="57"/>
                    </a:lnTo>
                    <a:lnTo>
                      <a:pt x="64" y="0"/>
                    </a:lnTo>
                    <a:lnTo>
                      <a:pt x="324" y="405"/>
                    </a:lnTo>
                    <a:lnTo>
                      <a:pt x="298" y="447"/>
                    </a:lnTo>
                    <a:lnTo>
                      <a:pt x="241" y="528"/>
                    </a:lnTo>
                    <a:lnTo>
                      <a:pt x="208" y="56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1"/>
              <p:cNvSpPr>
                <a:spLocks/>
              </p:cNvSpPr>
              <p:nvPr/>
            </p:nvSpPr>
            <p:spPr bwMode="auto">
              <a:xfrm>
                <a:off x="6769100" y="3873500"/>
                <a:ext cx="315913" cy="414338"/>
              </a:xfrm>
              <a:custGeom>
                <a:avLst/>
                <a:gdLst>
                  <a:gd name="T0" fmla="*/ 304 w 794"/>
                  <a:gd name="T1" fmla="*/ 1047 h 1047"/>
                  <a:gd name="T2" fmla="*/ 0 w 794"/>
                  <a:gd name="T3" fmla="*/ 387 h 1047"/>
                  <a:gd name="T4" fmla="*/ 55 w 794"/>
                  <a:gd name="T5" fmla="*/ 344 h 1047"/>
                  <a:gd name="T6" fmla="*/ 163 w 794"/>
                  <a:gd name="T7" fmla="*/ 254 h 1047"/>
                  <a:gd name="T8" fmla="*/ 264 w 794"/>
                  <a:gd name="T9" fmla="*/ 156 h 1047"/>
                  <a:gd name="T10" fmla="*/ 361 w 794"/>
                  <a:gd name="T11" fmla="*/ 53 h 1047"/>
                  <a:gd name="T12" fmla="*/ 407 w 794"/>
                  <a:gd name="T13" fmla="*/ 0 h 1047"/>
                  <a:gd name="T14" fmla="*/ 794 w 794"/>
                  <a:gd name="T15" fmla="*/ 606 h 1047"/>
                  <a:gd name="T16" fmla="*/ 794 w 794"/>
                  <a:gd name="T17" fmla="*/ 606 h 1047"/>
                  <a:gd name="T18" fmla="*/ 793 w 794"/>
                  <a:gd name="T19" fmla="*/ 607 h 1047"/>
                  <a:gd name="T20" fmla="*/ 728 w 794"/>
                  <a:gd name="T21" fmla="*/ 680 h 1047"/>
                  <a:gd name="T22" fmla="*/ 659 w 794"/>
                  <a:gd name="T23" fmla="*/ 749 h 1047"/>
                  <a:gd name="T24" fmla="*/ 597 w 794"/>
                  <a:gd name="T25" fmla="*/ 807 h 1047"/>
                  <a:gd name="T26" fmla="*/ 474 w 794"/>
                  <a:gd name="T27" fmla="*/ 913 h 1047"/>
                  <a:gd name="T28" fmla="*/ 328 w 794"/>
                  <a:gd name="T29" fmla="*/ 1030 h 1047"/>
                  <a:gd name="T30" fmla="*/ 304 w 794"/>
                  <a:gd name="T3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4" h="1047">
                    <a:moveTo>
                      <a:pt x="304" y="1047"/>
                    </a:moveTo>
                    <a:lnTo>
                      <a:pt x="0" y="387"/>
                    </a:lnTo>
                    <a:lnTo>
                      <a:pt x="55" y="344"/>
                    </a:lnTo>
                    <a:lnTo>
                      <a:pt x="163" y="254"/>
                    </a:lnTo>
                    <a:lnTo>
                      <a:pt x="264" y="156"/>
                    </a:lnTo>
                    <a:lnTo>
                      <a:pt x="361" y="53"/>
                    </a:lnTo>
                    <a:lnTo>
                      <a:pt x="407" y="0"/>
                    </a:lnTo>
                    <a:lnTo>
                      <a:pt x="794" y="606"/>
                    </a:lnTo>
                    <a:lnTo>
                      <a:pt x="794" y="606"/>
                    </a:lnTo>
                    <a:lnTo>
                      <a:pt x="793" y="607"/>
                    </a:lnTo>
                    <a:lnTo>
                      <a:pt x="728" y="680"/>
                    </a:lnTo>
                    <a:lnTo>
                      <a:pt x="659" y="749"/>
                    </a:lnTo>
                    <a:lnTo>
                      <a:pt x="597" y="807"/>
                    </a:lnTo>
                    <a:lnTo>
                      <a:pt x="474" y="913"/>
                    </a:lnTo>
                    <a:lnTo>
                      <a:pt x="328" y="1030"/>
                    </a:lnTo>
                    <a:lnTo>
                      <a:pt x="304" y="1047"/>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2"/>
              <p:cNvSpPr>
                <a:spLocks/>
              </p:cNvSpPr>
              <p:nvPr/>
            </p:nvSpPr>
            <p:spPr bwMode="auto">
              <a:xfrm>
                <a:off x="6540500" y="3425825"/>
                <a:ext cx="260350" cy="365125"/>
              </a:xfrm>
              <a:custGeom>
                <a:avLst/>
                <a:gdLst>
                  <a:gd name="T0" fmla="*/ 303 w 653"/>
                  <a:gd name="T1" fmla="*/ 922 h 922"/>
                  <a:gd name="T2" fmla="*/ 0 w 653"/>
                  <a:gd name="T3" fmla="*/ 261 h 922"/>
                  <a:gd name="T4" fmla="*/ 71 w 653"/>
                  <a:gd name="T5" fmla="*/ 202 h 922"/>
                  <a:gd name="T6" fmla="*/ 205 w 653"/>
                  <a:gd name="T7" fmla="*/ 72 h 922"/>
                  <a:gd name="T8" fmla="*/ 266 w 653"/>
                  <a:gd name="T9" fmla="*/ 0 h 922"/>
                  <a:gd name="T10" fmla="*/ 653 w 653"/>
                  <a:gd name="T11" fmla="*/ 608 h 922"/>
                  <a:gd name="T12" fmla="*/ 613 w 653"/>
                  <a:gd name="T13" fmla="*/ 652 h 922"/>
                  <a:gd name="T14" fmla="*/ 530 w 653"/>
                  <a:gd name="T15" fmla="*/ 735 h 922"/>
                  <a:gd name="T16" fmla="*/ 442 w 653"/>
                  <a:gd name="T17" fmla="*/ 813 h 922"/>
                  <a:gd name="T18" fmla="*/ 351 w 653"/>
                  <a:gd name="T19" fmla="*/ 887 h 922"/>
                  <a:gd name="T20" fmla="*/ 303 w 653"/>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922">
                    <a:moveTo>
                      <a:pt x="303" y="922"/>
                    </a:moveTo>
                    <a:lnTo>
                      <a:pt x="0" y="261"/>
                    </a:lnTo>
                    <a:lnTo>
                      <a:pt x="71" y="202"/>
                    </a:lnTo>
                    <a:lnTo>
                      <a:pt x="205" y="72"/>
                    </a:lnTo>
                    <a:lnTo>
                      <a:pt x="266" y="0"/>
                    </a:lnTo>
                    <a:lnTo>
                      <a:pt x="653" y="608"/>
                    </a:lnTo>
                    <a:lnTo>
                      <a:pt x="613" y="652"/>
                    </a:lnTo>
                    <a:lnTo>
                      <a:pt x="530" y="735"/>
                    </a:lnTo>
                    <a:lnTo>
                      <a:pt x="442" y="813"/>
                    </a:lnTo>
                    <a:lnTo>
                      <a:pt x="351" y="887"/>
                    </a:lnTo>
                    <a:lnTo>
                      <a:pt x="303" y="922"/>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3"/>
              <p:cNvSpPr>
                <a:spLocks/>
              </p:cNvSpPr>
              <p:nvPr/>
            </p:nvSpPr>
            <p:spPr bwMode="auto">
              <a:xfrm>
                <a:off x="6318250" y="2982913"/>
                <a:ext cx="203200" cy="331788"/>
              </a:xfrm>
              <a:custGeom>
                <a:avLst/>
                <a:gdLst>
                  <a:gd name="T0" fmla="*/ 311 w 510"/>
                  <a:gd name="T1" fmla="*/ 834 h 834"/>
                  <a:gd name="T2" fmla="*/ 0 w 510"/>
                  <a:gd name="T3" fmla="*/ 159 h 834"/>
                  <a:gd name="T4" fmla="*/ 33 w 510"/>
                  <a:gd name="T5" fmla="*/ 123 h 834"/>
                  <a:gd name="T6" fmla="*/ 90 w 510"/>
                  <a:gd name="T7" fmla="*/ 42 h 834"/>
                  <a:gd name="T8" fmla="*/ 116 w 510"/>
                  <a:gd name="T9" fmla="*/ 0 h 834"/>
                  <a:gd name="T10" fmla="*/ 510 w 510"/>
                  <a:gd name="T11" fmla="*/ 619 h 834"/>
                  <a:gd name="T12" fmla="*/ 464 w 510"/>
                  <a:gd name="T13" fmla="*/ 677 h 834"/>
                  <a:gd name="T14" fmla="*/ 366 w 510"/>
                  <a:gd name="T15" fmla="*/ 785 h 834"/>
                  <a:gd name="T16" fmla="*/ 311 w 510"/>
                  <a:gd name="T1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34">
                    <a:moveTo>
                      <a:pt x="311" y="834"/>
                    </a:moveTo>
                    <a:lnTo>
                      <a:pt x="0" y="159"/>
                    </a:lnTo>
                    <a:lnTo>
                      <a:pt x="33" y="123"/>
                    </a:lnTo>
                    <a:lnTo>
                      <a:pt x="90" y="42"/>
                    </a:lnTo>
                    <a:lnTo>
                      <a:pt x="116" y="0"/>
                    </a:lnTo>
                    <a:lnTo>
                      <a:pt x="510" y="619"/>
                    </a:lnTo>
                    <a:lnTo>
                      <a:pt x="464" y="677"/>
                    </a:lnTo>
                    <a:lnTo>
                      <a:pt x="366" y="785"/>
                    </a:lnTo>
                    <a:lnTo>
                      <a:pt x="311" y="834"/>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4"/>
              <p:cNvSpPr>
                <a:spLocks/>
              </p:cNvSpPr>
              <p:nvPr/>
            </p:nvSpPr>
            <p:spPr bwMode="auto">
              <a:xfrm>
                <a:off x="6096000" y="2563813"/>
                <a:ext cx="165100" cy="303213"/>
              </a:xfrm>
              <a:custGeom>
                <a:avLst/>
                <a:gdLst>
                  <a:gd name="T0" fmla="*/ 352 w 416"/>
                  <a:gd name="T1" fmla="*/ 763 h 763"/>
                  <a:gd name="T2" fmla="*/ 0 w 416"/>
                  <a:gd name="T3" fmla="*/ 0 h 763"/>
                  <a:gd name="T4" fmla="*/ 416 w 416"/>
                  <a:gd name="T5" fmla="*/ 653 h 763"/>
                  <a:gd name="T6" fmla="*/ 388 w 416"/>
                  <a:gd name="T7" fmla="*/ 710 h 763"/>
                  <a:gd name="T8" fmla="*/ 352 w 416"/>
                  <a:gd name="T9" fmla="*/ 763 h 763"/>
                </a:gdLst>
                <a:ahLst/>
                <a:cxnLst>
                  <a:cxn ang="0">
                    <a:pos x="T0" y="T1"/>
                  </a:cxn>
                  <a:cxn ang="0">
                    <a:pos x="T2" y="T3"/>
                  </a:cxn>
                  <a:cxn ang="0">
                    <a:pos x="T4" y="T5"/>
                  </a:cxn>
                  <a:cxn ang="0">
                    <a:pos x="T6" y="T7"/>
                  </a:cxn>
                  <a:cxn ang="0">
                    <a:pos x="T8" y="T9"/>
                  </a:cxn>
                </a:cxnLst>
                <a:rect l="0" t="0" r="r" b="b"/>
                <a:pathLst>
                  <a:path w="416" h="763">
                    <a:moveTo>
                      <a:pt x="352" y="763"/>
                    </a:moveTo>
                    <a:lnTo>
                      <a:pt x="0" y="0"/>
                    </a:lnTo>
                    <a:lnTo>
                      <a:pt x="416" y="653"/>
                    </a:lnTo>
                    <a:lnTo>
                      <a:pt x="388" y="710"/>
                    </a:lnTo>
                    <a:lnTo>
                      <a:pt x="352" y="763"/>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6096000" y="273050"/>
              <a:ext cx="2170113" cy="2290763"/>
              <a:chOff x="6096000" y="273050"/>
              <a:chExt cx="2170113" cy="2290763"/>
            </a:xfrm>
          </p:grpSpPr>
          <p:sp>
            <p:nvSpPr>
              <p:cNvPr id="20" name="Freeform 56"/>
              <p:cNvSpPr>
                <a:spLocks/>
              </p:cNvSpPr>
              <p:nvPr/>
            </p:nvSpPr>
            <p:spPr bwMode="auto">
              <a:xfrm>
                <a:off x="6096000" y="2252663"/>
                <a:ext cx="292100" cy="311150"/>
              </a:xfrm>
              <a:custGeom>
                <a:avLst/>
                <a:gdLst>
                  <a:gd name="T0" fmla="*/ 118 w 734"/>
                  <a:gd name="T1" fmla="*/ 705 h 784"/>
                  <a:gd name="T2" fmla="*/ 0 w 734"/>
                  <a:gd name="T3" fmla="*/ 784 h 784"/>
                  <a:gd name="T4" fmla="*/ 73 w 734"/>
                  <a:gd name="T5" fmla="*/ 658 h 784"/>
                  <a:gd name="T6" fmla="*/ 687 w 734"/>
                  <a:gd name="T7" fmla="*/ 0 h 784"/>
                  <a:gd name="T8" fmla="*/ 734 w 734"/>
                  <a:gd name="T9" fmla="*/ 44 h 784"/>
                  <a:gd name="T10" fmla="*/ 118 w 734"/>
                  <a:gd name="T11" fmla="*/ 705 h 784"/>
                </a:gdLst>
                <a:ahLst/>
                <a:cxnLst>
                  <a:cxn ang="0">
                    <a:pos x="T0" y="T1"/>
                  </a:cxn>
                  <a:cxn ang="0">
                    <a:pos x="T2" y="T3"/>
                  </a:cxn>
                  <a:cxn ang="0">
                    <a:pos x="T4" y="T5"/>
                  </a:cxn>
                  <a:cxn ang="0">
                    <a:pos x="T6" y="T7"/>
                  </a:cxn>
                  <a:cxn ang="0">
                    <a:pos x="T8" y="T9"/>
                  </a:cxn>
                  <a:cxn ang="0">
                    <a:pos x="T10" y="T11"/>
                  </a:cxn>
                </a:cxnLst>
                <a:rect l="0" t="0" r="r" b="b"/>
                <a:pathLst>
                  <a:path w="734" h="784">
                    <a:moveTo>
                      <a:pt x="118" y="705"/>
                    </a:moveTo>
                    <a:lnTo>
                      <a:pt x="0" y="784"/>
                    </a:lnTo>
                    <a:lnTo>
                      <a:pt x="73" y="658"/>
                    </a:lnTo>
                    <a:lnTo>
                      <a:pt x="687" y="0"/>
                    </a:lnTo>
                    <a:lnTo>
                      <a:pt x="734" y="44"/>
                    </a:lnTo>
                    <a:lnTo>
                      <a:pt x="118" y="705"/>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7"/>
              <p:cNvSpPr>
                <a:spLocks/>
              </p:cNvSpPr>
              <p:nvPr/>
            </p:nvSpPr>
            <p:spPr bwMode="auto">
              <a:xfrm>
                <a:off x="6096000" y="2362200"/>
                <a:ext cx="203200" cy="201613"/>
              </a:xfrm>
              <a:custGeom>
                <a:avLst/>
                <a:gdLst>
                  <a:gd name="T0" fmla="*/ 0 w 511"/>
                  <a:gd name="T1" fmla="*/ 507 h 507"/>
                  <a:gd name="T2" fmla="*/ 21 w 511"/>
                  <a:gd name="T3" fmla="*/ 472 h 507"/>
                  <a:gd name="T4" fmla="*/ 105 w 511"/>
                  <a:gd name="T5" fmla="*/ 416 h 507"/>
                  <a:gd name="T6" fmla="*/ 493 w 511"/>
                  <a:gd name="T7" fmla="*/ 0 h 507"/>
                  <a:gd name="T8" fmla="*/ 501 w 511"/>
                  <a:gd name="T9" fmla="*/ 4 h 507"/>
                  <a:gd name="T10" fmla="*/ 511 w 511"/>
                  <a:gd name="T11" fmla="*/ 7 h 507"/>
                  <a:gd name="T12" fmla="*/ 118 w 511"/>
                  <a:gd name="T13" fmla="*/ 428 h 507"/>
                  <a:gd name="T14" fmla="*/ 0 w 511"/>
                  <a:gd name="T15" fmla="*/ 507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07">
                    <a:moveTo>
                      <a:pt x="0" y="507"/>
                    </a:moveTo>
                    <a:lnTo>
                      <a:pt x="21" y="472"/>
                    </a:lnTo>
                    <a:lnTo>
                      <a:pt x="105" y="416"/>
                    </a:lnTo>
                    <a:lnTo>
                      <a:pt x="493" y="0"/>
                    </a:lnTo>
                    <a:lnTo>
                      <a:pt x="501" y="4"/>
                    </a:lnTo>
                    <a:lnTo>
                      <a:pt x="511" y="7"/>
                    </a:lnTo>
                    <a:lnTo>
                      <a:pt x="118" y="428"/>
                    </a:lnTo>
                    <a:lnTo>
                      <a:pt x="0" y="507"/>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8"/>
              <p:cNvSpPr>
                <a:spLocks/>
              </p:cNvSpPr>
              <p:nvPr/>
            </p:nvSpPr>
            <p:spPr bwMode="auto">
              <a:xfrm>
                <a:off x="6299200" y="2352675"/>
                <a:ext cx="11113" cy="12700"/>
              </a:xfrm>
              <a:custGeom>
                <a:avLst/>
                <a:gdLst>
                  <a:gd name="T0" fmla="*/ 0 w 30"/>
                  <a:gd name="T1" fmla="*/ 32 h 32"/>
                  <a:gd name="T2" fmla="*/ 0 w 30"/>
                  <a:gd name="T3" fmla="*/ 32 h 32"/>
                  <a:gd name="T4" fmla="*/ 0 w 30"/>
                  <a:gd name="T5" fmla="*/ 32 h 32"/>
                  <a:gd name="T6" fmla="*/ 30 w 30"/>
                  <a:gd name="T7" fmla="*/ 0 h 32"/>
                  <a:gd name="T8" fmla="*/ 30 w 30"/>
                  <a:gd name="T9" fmla="*/ 0 h 32"/>
                  <a:gd name="T10" fmla="*/ 30 w 30"/>
                  <a:gd name="T11" fmla="*/ 0 h 32"/>
                  <a:gd name="T12" fmla="*/ 0 w 30"/>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0" y="32"/>
                    </a:moveTo>
                    <a:lnTo>
                      <a:pt x="0" y="32"/>
                    </a:lnTo>
                    <a:lnTo>
                      <a:pt x="0" y="32"/>
                    </a:lnTo>
                    <a:lnTo>
                      <a:pt x="30" y="0"/>
                    </a:lnTo>
                    <a:lnTo>
                      <a:pt x="30" y="0"/>
                    </a:lnTo>
                    <a:lnTo>
                      <a:pt x="30" y="0"/>
                    </a:lnTo>
                    <a:lnTo>
                      <a:pt x="0" y="3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9"/>
              <p:cNvSpPr>
                <a:spLocks/>
              </p:cNvSpPr>
              <p:nvPr/>
            </p:nvSpPr>
            <p:spPr bwMode="auto">
              <a:xfrm>
                <a:off x="6280150" y="2335213"/>
                <a:ext cx="11113" cy="12700"/>
              </a:xfrm>
              <a:custGeom>
                <a:avLst/>
                <a:gdLst>
                  <a:gd name="T0" fmla="*/ 0 w 28"/>
                  <a:gd name="T1" fmla="*/ 30 h 30"/>
                  <a:gd name="T2" fmla="*/ 0 w 28"/>
                  <a:gd name="T3" fmla="*/ 30 h 30"/>
                  <a:gd name="T4" fmla="*/ 0 w 28"/>
                  <a:gd name="T5" fmla="*/ 30 h 30"/>
                  <a:gd name="T6" fmla="*/ 28 w 28"/>
                  <a:gd name="T7" fmla="*/ 0 h 30"/>
                  <a:gd name="T8" fmla="*/ 0 w 28"/>
                  <a:gd name="T9" fmla="*/ 30 h 30"/>
                </a:gdLst>
                <a:ahLst/>
                <a:cxnLst>
                  <a:cxn ang="0">
                    <a:pos x="T0" y="T1"/>
                  </a:cxn>
                  <a:cxn ang="0">
                    <a:pos x="T2" y="T3"/>
                  </a:cxn>
                  <a:cxn ang="0">
                    <a:pos x="T4" y="T5"/>
                  </a:cxn>
                  <a:cxn ang="0">
                    <a:pos x="T6" y="T7"/>
                  </a:cxn>
                  <a:cxn ang="0">
                    <a:pos x="T8" y="T9"/>
                  </a:cxn>
                </a:cxnLst>
                <a:rect l="0" t="0" r="r" b="b"/>
                <a:pathLst>
                  <a:path w="28" h="30">
                    <a:moveTo>
                      <a:pt x="0" y="30"/>
                    </a:moveTo>
                    <a:lnTo>
                      <a:pt x="0" y="30"/>
                    </a:lnTo>
                    <a:lnTo>
                      <a:pt x="0" y="30"/>
                    </a:lnTo>
                    <a:lnTo>
                      <a:pt x="28" y="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0"/>
              <p:cNvSpPr>
                <a:spLocks/>
              </p:cNvSpPr>
              <p:nvPr/>
            </p:nvSpPr>
            <p:spPr bwMode="auto">
              <a:xfrm>
                <a:off x="6280150" y="2335213"/>
                <a:ext cx="25400" cy="26988"/>
              </a:xfrm>
              <a:custGeom>
                <a:avLst/>
                <a:gdLst>
                  <a:gd name="T0" fmla="*/ 29 w 61"/>
                  <a:gd name="T1" fmla="*/ 70 h 70"/>
                  <a:gd name="T2" fmla="*/ 17 w 61"/>
                  <a:gd name="T3" fmla="*/ 61 h 70"/>
                  <a:gd name="T4" fmla="*/ 3 w 61"/>
                  <a:gd name="T5" fmla="*/ 42 h 70"/>
                  <a:gd name="T6" fmla="*/ 0 w 61"/>
                  <a:gd name="T7" fmla="*/ 31 h 70"/>
                  <a:gd name="T8" fmla="*/ 28 w 61"/>
                  <a:gd name="T9" fmla="*/ 1 h 70"/>
                  <a:gd name="T10" fmla="*/ 29 w 61"/>
                  <a:gd name="T11" fmla="*/ 0 h 70"/>
                  <a:gd name="T12" fmla="*/ 39 w 61"/>
                  <a:gd name="T13" fmla="*/ 13 h 70"/>
                  <a:gd name="T14" fmla="*/ 51 w 61"/>
                  <a:gd name="T15" fmla="*/ 25 h 70"/>
                  <a:gd name="T16" fmla="*/ 56 w 61"/>
                  <a:gd name="T17" fmla="*/ 30 h 70"/>
                  <a:gd name="T18" fmla="*/ 61 w 61"/>
                  <a:gd name="T19" fmla="*/ 34 h 70"/>
                  <a:gd name="T20" fmla="*/ 29 w 61"/>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0">
                    <a:moveTo>
                      <a:pt x="29" y="70"/>
                    </a:moveTo>
                    <a:lnTo>
                      <a:pt x="17" y="61"/>
                    </a:lnTo>
                    <a:lnTo>
                      <a:pt x="3" y="42"/>
                    </a:lnTo>
                    <a:lnTo>
                      <a:pt x="0" y="31"/>
                    </a:lnTo>
                    <a:lnTo>
                      <a:pt x="28" y="1"/>
                    </a:lnTo>
                    <a:lnTo>
                      <a:pt x="29" y="0"/>
                    </a:lnTo>
                    <a:lnTo>
                      <a:pt x="39" y="13"/>
                    </a:lnTo>
                    <a:lnTo>
                      <a:pt x="51" y="25"/>
                    </a:lnTo>
                    <a:lnTo>
                      <a:pt x="56" y="30"/>
                    </a:lnTo>
                    <a:lnTo>
                      <a:pt x="61" y="34"/>
                    </a:lnTo>
                    <a:lnTo>
                      <a:pt x="29" y="70"/>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1"/>
              <p:cNvSpPr>
                <a:spLocks/>
              </p:cNvSpPr>
              <p:nvPr/>
            </p:nvSpPr>
            <p:spPr bwMode="auto">
              <a:xfrm>
                <a:off x="6291263" y="2347913"/>
                <a:ext cx="19050" cy="17463"/>
              </a:xfrm>
              <a:custGeom>
                <a:avLst/>
                <a:gdLst>
                  <a:gd name="T0" fmla="*/ 18 w 48"/>
                  <a:gd name="T1" fmla="*/ 43 h 43"/>
                  <a:gd name="T2" fmla="*/ 8 w 48"/>
                  <a:gd name="T3" fmla="*/ 40 h 43"/>
                  <a:gd name="T4" fmla="*/ 0 w 48"/>
                  <a:gd name="T5" fmla="*/ 36 h 43"/>
                  <a:gd name="T6" fmla="*/ 32 w 48"/>
                  <a:gd name="T7" fmla="*/ 0 h 43"/>
                  <a:gd name="T8" fmla="*/ 40 w 48"/>
                  <a:gd name="T9" fmla="*/ 6 h 43"/>
                  <a:gd name="T10" fmla="*/ 48 w 48"/>
                  <a:gd name="T11" fmla="*/ 11 h 43"/>
                  <a:gd name="T12" fmla="*/ 18 w 4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8" h="43">
                    <a:moveTo>
                      <a:pt x="18" y="43"/>
                    </a:moveTo>
                    <a:lnTo>
                      <a:pt x="8" y="40"/>
                    </a:lnTo>
                    <a:lnTo>
                      <a:pt x="0" y="36"/>
                    </a:lnTo>
                    <a:lnTo>
                      <a:pt x="32" y="0"/>
                    </a:lnTo>
                    <a:lnTo>
                      <a:pt x="40" y="6"/>
                    </a:lnTo>
                    <a:lnTo>
                      <a:pt x="48" y="11"/>
                    </a:lnTo>
                    <a:lnTo>
                      <a:pt x="18" y="43"/>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2"/>
              <p:cNvSpPr>
                <a:spLocks/>
              </p:cNvSpPr>
              <p:nvPr/>
            </p:nvSpPr>
            <p:spPr bwMode="auto">
              <a:xfrm>
                <a:off x="7399338" y="504825"/>
                <a:ext cx="866775" cy="669925"/>
              </a:xfrm>
              <a:custGeom>
                <a:avLst/>
                <a:gdLst>
                  <a:gd name="T0" fmla="*/ 1442 w 2184"/>
                  <a:gd name="T1" fmla="*/ 140 h 1692"/>
                  <a:gd name="T2" fmla="*/ 1473 w 2184"/>
                  <a:gd name="T3" fmla="*/ 114 h 1692"/>
                  <a:gd name="T4" fmla="*/ 1536 w 2184"/>
                  <a:gd name="T5" fmla="*/ 70 h 1692"/>
                  <a:gd name="T6" fmla="*/ 1595 w 2184"/>
                  <a:gd name="T7" fmla="*/ 38 h 1692"/>
                  <a:gd name="T8" fmla="*/ 1655 w 2184"/>
                  <a:gd name="T9" fmla="*/ 16 h 1692"/>
                  <a:gd name="T10" fmla="*/ 1713 w 2184"/>
                  <a:gd name="T11" fmla="*/ 4 h 1692"/>
                  <a:gd name="T12" fmla="*/ 1769 w 2184"/>
                  <a:gd name="T13" fmla="*/ 0 h 1692"/>
                  <a:gd name="T14" fmla="*/ 1823 w 2184"/>
                  <a:gd name="T15" fmla="*/ 4 h 1692"/>
                  <a:gd name="T16" fmla="*/ 1874 w 2184"/>
                  <a:gd name="T17" fmla="*/ 16 h 1692"/>
                  <a:gd name="T18" fmla="*/ 1945 w 2184"/>
                  <a:gd name="T19" fmla="*/ 43 h 1692"/>
                  <a:gd name="T20" fmla="*/ 2028 w 2184"/>
                  <a:gd name="T21" fmla="*/ 96 h 1692"/>
                  <a:gd name="T22" fmla="*/ 2096 w 2184"/>
                  <a:gd name="T23" fmla="*/ 164 h 1692"/>
                  <a:gd name="T24" fmla="*/ 2143 w 2184"/>
                  <a:gd name="T25" fmla="*/ 236 h 1692"/>
                  <a:gd name="T26" fmla="*/ 2159 w 2184"/>
                  <a:gd name="T27" fmla="*/ 272 h 1692"/>
                  <a:gd name="T28" fmla="*/ 2172 w 2184"/>
                  <a:gd name="T29" fmla="*/ 309 h 1692"/>
                  <a:gd name="T30" fmla="*/ 2184 w 2184"/>
                  <a:gd name="T31" fmla="*/ 383 h 1692"/>
                  <a:gd name="T32" fmla="*/ 2184 w 2184"/>
                  <a:gd name="T33" fmla="*/ 455 h 1692"/>
                  <a:gd name="T34" fmla="*/ 2173 w 2184"/>
                  <a:gd name="T35" fmla="*/ 526 h 1692"/>
                  <a:gd name="T36" fmla="*/ 2154 w 2184"/>
                  <a:gd name="T37" fmla="*/ 596 h 1692"/>
                  <a:gd name="T38" fmla="*/ 2128 w 2184"/>
                  <a:gd name="T39" fmla="*/ 663 h 1692"/>
                  <a:gd name="T40" fmla="*/ 2081 w 2184"/>
                  <a:gd name="T41" fmla="*/ 757 h 1692"/>
                  <a:gd name="T42" fmla="*/ 2048 w 2184"/>
                  <a:gd name="T43" fmla="*/ 814 h 1692"/>
                  <a:gd name="T44" fmla="*/ 2026 w 2184"/>
                  <a:gd name="T45" fmla="*/ 848 h 1692"/>
                  <a:gd name="T46" fmla="*/ 1976 w 2184"/>
                  <a:gd name="T47" fmla="*/ 910 h 1692"/>
                  <a:gd name="T48" fmla="*/ 1921 w 2184"/>
                  <a:gd name="T49" fmla="*/ 968 h 1692"/>
                  <a:gd name="T50" fmla="*/ 1858 w 2184"/>
                  <a:gd name="T51" fmla="*/ 1020 h 1692"/>
                  <a:gd name="T52" fmla="*/ 1760 w 2184"/>
                  <a:gd name="T53" fmla="*/ 1092 h 1692"/>
                  <a:gd name="T54" fmla="*/ 1621 w 2184"/>
                  <a:gd name="T55" fmla="*/ 1171 h 1692"/>
                  <a:gd name="T56" fmla="*/ 1552 w 2184"/>
                  <a:gd name="T57" fmla="*/ 1203 h 1692"/>
                  <a:gd name="T58" fmla="*/ 1488 w 2184"/>
                  <a:gd name="T59" fmla="*/ 1233 h 1692"/>
                  <a:gd name="T60" fmla="*/ 1326 w 2184"/>
                  <a:gd name="T61" fmla="*/ 1296 h 1692"/>
                  <a:gd name="T62" fmla="*/ 1026 w 2184"/>
                  <a:gd name="T63" fmla="*/ 1397 h 1692"/>
                  <a:gd name="T64" fmla="*/ 576 w 2184"/>
                  <a:gd name="T65" fmla="*/ 1534 h 1692"/>
                  <a:gd name="T66" fmla="*/ 159 w 2184"/>
                  <a:gd name="T67" fmla="*/ 1649 h 1692"/>
                  <a:gd name="T68" fmla="*/ 0 w 2184"/>
                  <a:gd name="T69" fmla="*/ 1692 h 1692"/>
                  <a:gd name="T70" fmla="*/ 1442 w 2184"/>
                  <a:gd name="T71" fmla="*/ 14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4" h="1692">
                    <a:moveTo>
                      <a:pt x="1442" y="140"/>
                    </a:moveTo>
                    <a:lnTo>
                      <a:pt x="1473" y="114"/>
                    </a:lnTo>
                    <a:lnTo>
                      <a:pt x="1536" y="70"/>
                    </a:lnTo>
                    <a:lnTo>
                      <a:pt x="1595" y="38"/>
                    </a:lnTo>
                    <a:lnTo>
                      <a:pt x="1655" y="16"/>
                    </a:lnTo>
                    <a:lnTo>
                      <a:pt x="1713" y="4"/>
                    </a:lnTo>
                    <a:lnTo>
                      <a:pt x="1769" y="0"/>
                    </a:lnTo>
                    <a:lnTo>
                      <a:pt x="1823" y="4"/>
                    </a:lnTo>
                    <a:lnTo>
                      <a:pt x="1874" y="16"/>
                    </a:lnTo>
                    <a:lnTo>
                      <a:pt x="1945" y="43"/>
                    </a:lnTo>
                    <a:lnTo>
                      <a:pt x="2028" y="96"/>
                    </a:lnTo>
                    <a:lnTo>
                      <a:pt x="2096" y="164"/>
                    </a:lnTo>
                    <a:lnTo>
                      <a:pt x="2143" y="236"/>
                    </a:lnTo>
                    <a:lnTo>
                      <a:pt x="2159" y="272"/>
                    </a:lnTo>
                    <a:lnTo>
                      <a:pt x="2172" y="309"/>
                    </a:lnTo>
                    <a:lnTo>
                      <a:pt x="2184" y="383"/>
                    </a:lnTo>
                    <a:lnTo>
                      <a:pt x="2184" y="455"/>
                    </a:lnTo>
                    <a:lnTo>
                      <a:pt x="2173" y="526"/>
                    </a:lnTo>
                    <a:lnTo>
                      <a:pt x="2154" y="596"/>
                    </a:lnTo>
                    <a:lnTo>
                      <a:pt x="2128" y="663"/>
                    </a:lnTo>
                    <a:lnTo>
                      <a:pt x="2081" y="757"/>
                    </a:lnTo>
                    <a:lnTo>
                      <a:pt x="2048" y="814"/>
                    </a:lnTo>
                    <a:lnTo>
                      <a:pt x="2026" y="848"/>
                    </a:lnTo>
                    <a:lnTo>
                      <a:pt x="1976" y="910"/>
                    </a:lnTo>
                    <a:lnTo>
                      <a:pt x="1921" y="968"/>
                    </a:lnTo>
                    <a:lnTo>
                      <a:pt x="1858" y="1020"/>
                    </a:lnTo>
                    <a:lnTo>
                      <a:pt x="1760" y="1092"/>
                    </a:lnTo>
                    <a:lnTo>
                      <a:pt x="1621" y="1171"/>
                    </a:lnTo>
                    <a:lnTo>
                      <a:pt x="1552" y="1203"/>
                    </a:lnTo>
                    <a:lnTo>
                      <a:pt x="1488" y="1233"/>
                    </a:lnTo>
                    <a:lnTo>
                      <a:pt x="1326" y="1296"/>
                    </a:lnTo>
                    <a:lnTo>
                      <a:pt x="1026" y="1397"/>
                    </a:lnTo>
                    <a:lnTo>
                      <a:pt x="576" y="1534"/>
                    </a:lnTo>
                    <a:lnTo>
                      <a:pt x="159" y="1649"/>
                    </a:lnTo>
                    <a:lnTo>
                      <a:pt x="0" y="1692"/>
                    </a:lnTo>
                    <a:lnTo>
                      <a:pt x="1442" y="140"/>
                    </a:lnTo>
                    <a:close/>
                  </a:path>
                </a:pathLst>
              </a:custGeom>
              <a:solidFill>
                <a:srgbClr val="9B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3"/>
              <p:cNvSpPr>
                <a:spLocks/>
              </p:cNvSpPr>
              <p:nvPr/>
            </p:nvSpPr>
            <p:spPr bwMode="auto">
              <a:xfrm>
                <a:off x="7399338" y="484188"/>
                <a:ext cx="785813" cy="690563"/>
              </a:xfrm>
              <a:custGeom>
                <a:avLst/>
                <a:gdLst>
                  <a:gd name="T0" fmla="*/ 1444 w 1976"/>
                  <a:gd name="T1" fmla="*/ 190 h 1742"/>
                  <a:gd name="T2" fmla="*/ 1502 w 1976"/>
                  <a:gd name="T3" fmla="*/ 136 h 1742"/>
                  <a:gd name="T4" fmla="*/ 1609 w 1976"/>
                  <a:gd name="T5" fmla="*/ 58 h 1742"/>
                  <a:gd name="T6" fmla="*/ 1705 w 1976"/>
                  <a:gd name="T7" fmla="*/ 14 h 1742"/>
                  <a:gd name="T8" fmla="*/ 1787 w 1976"/>
                  <a:gd name="T9" fmla="*/ 0 h 1742"/>
                  <a:gd name="T10" fmla="*/ 1856 w 1976"/>
                  <a:gd name="T11" fmla="*/ 7 h 1742"/>
                  <a:gd name="T12" fmla="*/ 1909 w 1976"/>
                  <a:gd name="T13" fmla="*/ 33 h 1742"/>
                  <a:gd name="T14" fmla="*/ 1948 w 1976"/>
                  <a:gd name="T15" fmla="*/ 74 h 1742"/>
                  <a:gd name="T16" fmla="*/ 1970 w 1976"/>
                  <a:gd name="T17" fmla="*/ 123 h 1742"/>
                  <a:gd name="T18" fmla="*/ 1974 w 1976"/>
                  <a:gd name="T19" fmla="*/ 149 h 1742"/>
                  <a:gd name="T20" fmla="*/ 1976 w 1976"/>
                  <a:gd name="T21" fmla="*/ 176 h 1742"/>
                  <a:gd name="T22" fmla="*/ 1971 w 1976"/>
                  <a:gd name="T23" fmla="*/ 233 h 1742"/>
                  <a:gd name="T24" fmla="*/ 1956 w 1976"/>
                  <a:gd name="T25" fmla="*/ 291 h 1742"/>
                  <a:gd name="T26" fmla="*/ 1932 w 1976"/>
                  <a:gd name="T27" fmla="*/ 351 h 1742"/>
                  <a:gd name="T28" fmla="*/ 1887 w 1976"/>
                  <a:gd name="T29" fmla="*/ 442 h 1742"/>
                  <a:gd name="T30" fmla="*/ 1814 w 1976"/>
                  <a:gd name="T31" fmla="*/ 557 h 1742"/>
                  <a:gd name="T32" fmla="*/ 1775 w 1976"/>
                  <a:gd name="T33" fmla="*/ 609 h 1742"/>
                  <a:gd name="T34" fmla="*/ 1727 w 1976"/>
                  <a:gd name="T35" fmla="*/ 672 h 1742"/>
                  <a:gd name="T36" fmla="*/ 1616 w 1976"/>
                  <a:gd name="T37" fmla="*/ 789 h 1742"/>
                  <a:gd name="T38" fmla="*/ 1494 w 1976"/>
                  <a:gd name="T39" fmla="*/ 893 h 1742"/>
                  <a:gd name="T40" fmla="*/ 1370 w 1976"/>
                  <a:gd name="T41" fmla="*/ 986 h 1742"/>
                  <a:gd name="T42" fmla="*/ 1309 w 1976"/>
                  <a:gd name="T43" fmla="*/ 1026 h 1742"/>
                  <a:gd name="T44" fmla="*/ 1191 w 1976"/>
                  <a:gd name="T45" fmla="*/ 1103 h 1742"/>
                  <a:gd name="T46" fmla="*/ 859 w 1976"/>
                  <a:gd name="T47" fmla="*/ 1292 h 1742"/>
                  <a:gd name="T48" fmla="*/ 290 w 1976"/>
                  <a:gd name="T49" fmla="*/ 1594 h 1742"/>
                  <a:gd name="T50" fmla="*/ 0 w 1976"/>
                  <a:gd name="T51" fmla="*/ 1742 h 1742"/>
                  <a:gd name="T52" fmla="*/ 1444 w 1976"/>
                  <a:gd name="T53" fmla="*/ 19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6" h="1742">
                    <a:moveTo>
                      <a:pt x="1444" y="190"/>
                    </a:moveTo>
                    <a:lnTo>
                      <a:pt x="1502" y="136"/>
                    </a:lnTo>
                    <a:lnTo>
                      <a:pt x="1609" y="58"/>
                    </a:lnTo>
                    <a:lnTo>
                      <a:pt x="1705" y="14"/>
                    </a:lnTo>
                    <a:lnTo>
                      <a:pt x="1787" y="0"/>
                    </a:lnTo>
                    <a:lnTo>
                      <a:pt x="1856" y="7"/>
                    </a:lnTo>
                    <a:lnTo>
                      <a:pt x="1909" y="33"/>
                    </a:lnTo>
                    <a:lnTo>
                      <a:pt x="1948" y="74"/>
                    </a:lnTo>
                    <a:lnTo>
                      <a:pt x="1970" y="123"/>
                    </a:lnTo>
                    <a:lnTo>
                      <a:pt x="1974" y="149"/>
                    </a:lnTo>
                    <a:lnTo>
                      <a:pt x="1976" y="176"/>
                    </a:lnTo>
                    <a:lnTo>
                      <a:pt x="1971" y="233"/>
                    </a:lnTo>
                    <a:lnTo>
                      <a:pt x="1956" y="291"/>
                    </a:lnTo>
                    <a:lnTo>
                      <a:pt x="1932" y="351"/>
                    </a:lnTo>
                    <a:lnTo>
                      <a:pt x="1887" y="442"/>
                    </a:lnTo>
                    <a:lnTo>
                      <a:pt x="1814" y="557"/>
                    </a:lnTo>
                    <a:lnTo>
                      <a:pt x="1775" y="609"/>
                    </a:lnTo>
                    <a:lnTo>
                      <a:pt x="1727" y="672"/>
                    </a:lnTo>
                    <a:lnTo>
                      <a:pt x="1616" y="789"/>
                    </a:lnTo>
                    <a:lnTo>
                      <a:pt x="1494" y="893"/>
                    </a:lnTo>
                    <a:lnTo>
                      <a:pt x="1370" y="986"/>
                    </a:lnTo>
                    <a:lnTo>
                      <a:pt x="1309" y="1026"/>
                    </a:lnTo>
                    <a:lnTo>
                      <a:pt x="1191" y="1103"/>
                    </a:lnTo>
                    <a:lnTo>
                      <a:pt x="859" y="1292"/>
                    </a:lnTo>
                    <a:lnTo>
                      <a:pt x="290" y="1594"/>
                    </a:lnTo>
                    <a:lnTo>
                      <a:pt x="0" y="1742"/>
                    </a:lnTo>
                    <a:lnTo>
                      <a:pt x="1444" y="190"/>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4"/>
              <p:cNvSpPr>
                <a:spLocks/>
              </p:cNvSpPr>
              <p:nvPr/>
            </p:nvSpPr>
            <p:spPr bwMode="auto">
              <a:xfrm>
                <a:off x="7399338" y="500063"/>
                <a:ext cx="785813" cy="674688"/>
              </a:xfrm>
              <a:custGeom>
                <a:avLst/>
                <a:gdLst>
                  <a:gd name="T0" fmla="*/ 1777 w 1978"/>
                  <a:gd name="T1" fmla="*/ 570 h 1702"/>
                  <a:gd name="T2" fmla="*/ 1815 w 1978"/>
                  <a:gd name="T3" fmla="*/ 517 h 1702"/>
                  <a:gd name="T4" fmla="*/ 1889 w 1978"/>
                  <a:gd name="T5" fmla="*/ 402 h 1702"/>
                  <a:gd name="T6" fmla="*/ 1934 w 1978"/>
                  <a:gd name="T7" fmla="*/ 312 h 1702"/>
                  <a:gd name="T8" fmla="*/ 1958 w 1978"/>
                  <a:gd name="T9" fmla="*/ 251 h 1702"/>
                  <a:gd name="T10" fmla="*/ 1973 w 1978"/>
                  <a:gd name="T11" fmla="*/ 193 h 1702"/>
                  <a:gd name="T12" fmla="*/ 1978 w 1978"/>
                  <a:gd name="T13" fmla="*/ 136 h 1702"/>
                  <a:gd name="T14" fmla="*/ 1976 w 1978"/>
                  <a:gd name="T15" fmla="*/ 109 h 1702"/>
                  <a:gd name="T16" fmla="*/ 1971 w 1978"/>
                  <a:gd name="T17" fmla="*/ 79 h 1702"/>
                  <a:gd name="T18" fmla="*/ 1948 w 1978"/>
                  <a:gd name="T19" fmla="*/ 35 h 1702"/>
                  <a:gd name="T20" fmla="*/ 1929 w 1978"/>
                  <a:gd name="T21" fmla="*/ 10 h 1702"/>
                  <a:gd name="T22" fmla="*/ 1916 w 1978"/>
                  <a:gd name="T23" fmla="*/ 0 h 1702"/>
                  <a:gd name="T24" fmla="*/ 1933 w 1978"/>
                  <a:gd name="T25" fmla="*/ 21 h 1702"/>
                  <a:gd name="T26" fmla="*/ 1955 w 1978"/>
                  <a:gd name="T27" fmla="*/ 69 h 1702"/>
                  <a:gd name="T28" fmla="*/ 1959 w 1978"/>
                  <a:gd name="T29" fmla="*/ 93 h 1702"/>
                  <a:gd name="T30" fmla="*/ 1961 w 1978"/>
                  <a:gd name="T31" fmla="*/ 120 h 1702"/>
                  <a:gd name="T32" fmla="*/ 1956 w 1978"/>
                  <a:gd name="T33" fmla="*/ 177 h 1702"/>
                  <a:gd name="T34" fmla="*/ 1941 w 1978"/>
                  <a:gd name="T35" fmla="*/ 236 h 1702"/>
                  <a:gd name="T36" fmla="*/ 1917 w 1978"/>
                  <a:gd name="T37" fmla="*/ 297 h 1702"/>
                  <a:gd name="T38" fmla="*/ 1872 w 1978"/>
                  <a:gd name="T39" fmla="*/ 386 h 1702"/>
                  <a:gd name="T40" fmla="*/ 1798 w 1978"/>
                  <a:gd name="T41" fmla="*/ 501 h 1702"/>
                  <a:gd name="T42" fmla="*/ 1761 w 1978"/>
                  <a:gd name="T43" fmla="*/ 555 h 1702"/>
                  <a:gd name="T44" fmla="*/ 1713 w 1978"/>
                  <a:gd name="T45" fmla="*/ 617 h 1702"/>
                  <a:gd name="T46" fmla="*/ 1601 w 1978"/>
                  <a:gd name="T47" fmla="*/ 733 h 1702"/>
                  <a:gd name="T48" fmla="*/ 1479 w 1978"/>
                  <a:gd name="T49" fmla="*/ 837 h 1702"/>
                  <a:gd name="T50" fmla="*/ 1355 w 1978"/>
                  <a:gd name="T51" fmla="*/ 930 h 1702"/>
                  <a:gd name="T52" fmla="*/ 1294 w 1978"/>
                  <a:gd name="T53" fmla="*/ 972 h 1702"/>
                  <a:gd name="T54" fmla="*/ 1184 w 1978"/>
                  <a:gd name="T55" fmla="*/ 1043 h 1702"/>
                  <a:gd name="T56" fmla="*/ 875 w 1978"/>
                  <a:gd name="T57" fmla="*/ 1219 h 1702"/>
                  <a:gd name="T58" fmla="*/ 339 w 1978"/>
                  <a:gd name="T59" fmla="*/ 1506 h 1702"/>
                  <a:gd name="T60" fmla="*/ 43 w 1978"/>
                  <a:gd name="T61" fmla="*/ 1656 h 1702"/>
                  <a:gd name="T62" fmla="*/ 0 w 1978"/>
                  <a:gd name="T63" fmla="*/ 1702 h 1702"/>
                  <a:gd name="T64" fmla="*/ 292 w 1978"/>
                  <a:gd name="T65" fmla="*/ 1554 h 1702"/>
                  <a:gd name="T66" fmla="*/ 861 w 1978"/>
                  <a:gd name="T67" fmla="*/ 1253 h 1702"/>
                  <a:gd name="T68" fmla="*/ 1193 w 1978"/>
                  <a:gd name="T69" fmla="*/ 1063 h 1702"/>
                  <a:gd name="T70" fmla="*/ 1311 w 1978"/>
                  <a:gd name="T71" fmla="*/ 987 h 1702"/>
                  <a:gd name="T72" fmla="*/ 1372 w 1978"/>
                  <a:gd name="T73" fmla="*/ 946 h 1702"/>
                  <a:gd name="T74" fmla="*/ 1496 w 1978"/>
                  <a:gd name="T75" fmla="*/ 854 h 1702"/>
                  <a:gd name="T76" fmla="*/ 1618 w 1978"/>
                  <a:gd name="T77" fmla="*/ 749 h 1702"/>
                  <a:gd name="T78" fmla="*/ 1729 w 1978"/>
                  <a:gd name="T79" fmla="*/ 632 h 1702"/>
                  <a:gd name="T80" fmla="*/ 1777 w 1978"/>
                  <a:gd name="T81" fmla="*/ 57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8" h="1702">
                    <a:moveTo>
                      <a:pt x="1777" y="570"/>
                    </a:moveTo>
                    <a:lnTo>
                      <a:pt x="1815" y="517"/>
                    </a:lnTo>
                    <a:lnTo>
                      <a:pt x="1889" y="402"/>
                    </a:lnTo>
                    <a:lnTo>
                      <a:pt x="1934" y="312"/>
                    </a:lnTo>
                    <a:lnTo>
                      <a:pt x="1958" y="251"/>
                    </a:lnTo>
                    <a:lnTo>
                      <a:pt x="1973" y="193"/>
                    </a:lnTo>
                    <a:lnTo>
                      <a:pt x="1978" y="136"/>
                    </a:lnTo>
                    <a:lnTo>
                      <a:pt x="1976" y="109"/>
                    </a:lnTo>
                    <a:lnTo>
                      <a:pt x="1971" y="79"/>
                    </a:lnTo>
                    <a:lnTo>
                      <a:pt x="1948" y="35"/>
                    </a:lnTo>
                    <a:lnTo>
                      <a:pt x="1929" y="10"/>
                    </a:lnTo>
                    <a:lnTo>
                      <a:pt x="1916" y="0"/>
                    </a:lnTo>
                    <a:lnTo>
                      <a:pt x="1933" y="21"/>
                    </a:lnTo>
                    <a:lnTo>
                      <a:pt x="1955" y="69"/>
                    </a:lnTo>
                    <a:lnTo>
                      <a:pt x="1959" y="93"/>
                    </a:lnTo>
                    <a:lnTo>
                      <a:pt x="1961" y="120"/>
                    </a:lnTo>
                    <a:lnTo>
                      <a:pt x="1956" y="177"/>
                    </a:lnTo>
                    <a:lnTo>
                      <a:pt x="1941" y="236"/>
                    </a:lnTo>
                    <a:lnTo>
                      <a:pt x="1917" y="297"/>
                    </a:lnTo>
                    <a:lnTo>
                      <a:pt x="1872" y="386"/>
                    </a:lnTo>
                    <a:lnTo>
                      <a:pt x="1798" y="501"/>
                    </a:lnTo>
                    <a:lnTo>
                      <a:pt x="1761" y="555"/>
                    </a:lnTo>
                    <a:lnTo>
                      <a:pt x="1713" y="617"/>
                    </a:lnTo>
                    <a:lnTo>
                      <a:pt x="1601" y="733"/>
                    </a:lnTo>
                    <a:lnTo>
                      <a:pt x="1479" y="837"/>
                    </a:lnTo>
                    <a:lnTo>
                      <a:pt x="1355" y="930"/>
                    </a:lnTo>
                    <a:lnTo>
                      <a:pt x="1294" y="972"/>
                    </a:lnTo>
                    <a:lnTo>
                      <a:pt x="1184" y="1043"/>
                    </a:lnTo>
                    <a:lnTo>
                      <a:pt x="875" y="1219"/>
                    </a:lnTo>
                    <a:lnTo>
                      <a:pt x="339" y="1506"/>
                    </a:lnTo>
                    <a:lnTo>
                      <a:pt x="43" y="1656"/>
                    </a:lnTo>
                    <a:lnTo>
                      <a:pt x="0" y="1702"/>
                    </a:lnTo>
                    <a:lnTo>
                      <a:pt x="292" y="1554"/>
                    </a:lnTo>
                    <a:lnTo>
                      <a:pt x="861" y="1253"/>
                    </a:lnTo>
                    <a:lnTo>
                      <a:pt x="1193" y="1063"/>
                    </a:lnTo>
                    <a:lnTo>
                      <a:pt x="1311" y="987"/>
                    </a:lnTo>
                    <a:lnTo>
                      <a:pt x="1372" y="946"/>
                    </a:lnTo>
                    <a:lnTo>
                      <a:pt x="1496" y="854"/>
                    </a:lnTo>
                    <a:lnTo>
                      <a:pt x="1618" y="749"/>
                    </a:lnTo>
                    <a:lnTo>
                      <a:pt x="1729" y="632"/>
                    </a:lnTo>
                    <a:lnTo>
                      <a:pt x="1777" y="570"/>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5"/>
              <p:cNvSpPr>
                <a:spLocks/>
              </p:cNvSpPr>
              <p:nvPr/>
            </p:nvSpPr>
            <p:spPr bwMode="auto">
              <a:xfrm>
                <a:off x="7399338" y="328613"/>
                <a:ext cx="660400" cy="846138"/>
              </a:xfrm>
              <a:custGeom>
                <a:avLst/>
                <a:gdLst>
                  <a:gd name="T0" fmla="*/ 1486 w 1663"/>
                  <a:gd name="T1" fmla="*/ 536 h 2134"/>
                  <a:gd name="T2" fmla="*/ 1538 w 1663"/>
                  <a:gd name="T3" fmla="*/ 471 h 2134"/>
                  <a:gd name="T4" fmla="*/ 1611 w 1663"/>
                  <a:gd name="T5" fmla="*/ 355 h 2134"/>
                  <a:gd name="T6" fmla="*/ 1651 w 1663"/>
                  <a:gd name="T7" fmla="*/ 257 h 2134"/>
                  <a:gd name="T8" fmla="*/ 1663 w 1663"/>
                  <a:gd name="T9" fmla="*/ 173 h 2134"/>
                  <a:gd name="T10" fmla="*/ 1651 w 1663"/>
                  <a:gd name="T11" fmla="*/ 105 h 2134"/>
                  <a:gd name="T12" fmla="*/ 1622 w 1663"/>
                  <a:gd name="T13" fmla="*/ 55 h 2134"/>
                  <a:gd name="T14" fmla="*/ 1581 w 1663"/>
                  <a:gd name="T15" fmla="*/ 20 h 2134"/>
                  <a:gd name="T16" fmla="*/ 1530 w 1663"/>
                  <a:gd name="T17" fmla="*/ 3 h 2134"/>
                  <a:gd name="T18" fmla="*/ 1504 w 1663"/>
                  <a:gd name="T19" fmla="*/ 0 h 2134"/>
                  <a:gd name="T20" fmla="*/ 1477 w 1663"/>
                  <a:gd name="T21" fmla="*/ 2 h 2134"/>
                  <a:gd name="T22" fmla="*/ 1420 w 1663"/>
                  <a:gd name="T23" fmla="*/ 12 h 2134"/>
                  <a:gd name="T24" fmla="*/ 1362 w 1663"/>
                  <a:gd name="T25" fmla="*/ 33 h 2134"/>
                  <a:gd name="T26" fmla="*/ 1304 w 1663"/>
                  <a:gd name="T27" fmla="*/ 62 h 2134"/>
                  <a:gd name="T28" fmla="*/ 1215 w 1663"/>
                  <a:gd name="T29" fmla="*/ 117 h 2134"/>
                  <a:gd name="T30" fmla="*/ 1104 w 1663"/>
                  <a:gd name="T31" fmla="*/ 201 h 2134"/>
                  <a:gd name="T32" fmla="*/ 1053 w 1663"/>
                  <a:gd name="T33" fmla="*/ 245 h 2134"/>
                  <a:gd name="T34" fmla="*/ 991 w 1663"/>
                  <a:gd name="T35" fmla="*/ 300 h 2134"/>
                  <a:gd name="T36" fmla="*/ 881 w 1663"/>
                  <a:gd name="T37" fmla="*/ 423 h 2134"/>
                  <a:gd name="T38" fmla="*/ 781 w 1663"/>
                  <a:gd name="T39" fmla="*/ 555 h 2134"/>
                  <a:gd name="T40" fmla="*/ 694 w 1663"/>
                  <a:gd name="T41" fmla="*/ 688 h 2134"/>
                  <a:gd name="T42" fmla="*/ 656 w 1663"/>
                  <a:gd name="T43" fmla="*/ 752 h 2134"/>
                  <a:gd name="T44" fmla="*/ 586 w 1663"/>
                  <a:gd name="T45" fmla="*/ 878 h 2134"/>
                  <a:gd name="T46" fmla="*/ 411 w 1663"/>
                  <a:gd name="T47" fmla="*/ 1229 h 2134"/>
                  <a:gd name="T48" fmla="*/ 133 w 1663"/>
                  <a:gd name="T49" fmla="*/ 1828 h 2134"/>
                  <a:gd name="T50" fmla="*/ 0 w 1663"/>
                  <a:gd name="T51" fmla="*/ 2134 h 2134"/>
                  <a:gd name="T52" fmla="*/ 1486 w 1663"/>
                  <a:gd name="T53" fmla="*/ 536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3" h="2134">
                    <a:moveTo>
                      <a:pt x="1486" y="536"/>
                    </a:moveTo>
                    <a:lnTo>
                      <a:pt x="1538" y="471"/>
                    </a:lnTo>
                    <a:lnTo>
                      <a:pt x="1611" y="355"/>
                    </a:lnTo>
                    <a:lnTo>
                      <a:pt x="1651" y="257"/>
                    </a:lnTo>
                    <a:lnTo>
                      <a:pt x="1663" y="173"/>
                    </a:lnTo>
                    <a:lnTo>
                      <a:pt x="1651" y="105"/>
                    </a:lnTo>
                    <a:lnTo>
                      <a:pt x="1622" y="55"/>
                    </a:lnTo>
                    <a:lnTo>
                      <a:pt x="1581" y="20"/>
                    </a:lnTo>
                    <a:lnTo>
                      <a:pt x="1530" y="3"/>
                    </a:lnTo>
                    <a:lnTo>
                      <a:pt x="1504" y="0"/>
                    </a:lnTo>
                    <a:lnTo>
                      <a:pt x="1477" y="2"/>
                    </a:lnTo>
                    <a:lnTo>
                      <a:pt x="1420" y="12"/>
                    </a:lnTo>
                    <a:lnTo>
                      <a:pt x="1362" y="33"/>
                    </a:lnTo>
                    <a:lnTo>
                      <a:pt x="1304" y="62"/>
                    </a:lnTo>
                    <a:lnTo>
                      <a:pt x="1215" y="117"/>
                    </a:lnTo>
                    <a:lnTo>
                      <a:pt x="1104" y="201"/>
                    </a:lnTo>
                    <a:lnTo>
                      <a:pt x="1053" y="245"/>
                    </a:lnTo>
                    <a:lnTo>
                      <a:pt x="991" y="300"/>
                    </a:lnTo>
                    <a:lnTo>
                      <a:pt x="881" y="423"/>
                    </a:lnTo>
                    <a:lnTo>
                      <a:pt x="781" y="555"/>
                    </a:lnTo>
                    <a:lnTo>
                      <a:pt x="694" y="688"/>
                    </a:lnTo>
                    <a:lnTo>
                      <a:pt x="656" y="752"/>
                    </a:lnTo>
                    <a:lnTo>
                      <a:pt x="586" y="878"/>
                    </a:lnTo>
                    <a:lnTo>
                      <a:pt x="411" y="1229"/>
                    </a:lnTo>
                    <a:lnTo>
                      <a:pt x="133" y="1828"/>
                    </a:lnTo>
                    <a:lnTo>
                      <a:pt x="0" y="2134"/>
                    </a:lnTo>
                    <a:lnTo>
                      <a:pt x="1486" y="536"/>
                    </a:lnTo>
                    <a:close/>
                  </a:path>
                </a:pathLst>
              </a:custGeom>
              <a:solidFill>
                <a:srgbClr val="EC1F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6"/>
              <p:cNvSpPr>
                <a:spLocks/>
              </p:cNvSpPr>
              <p:nvPr/>
            </p:nvSpPr>
            <p:spPr bwMode="auto">
              <a:xfrm>
                <a:off x="7399338" y="273050"/>
                <a:ext cx="620713" cy="901700"/>
              </a:xfrm>
              <a:custGeom>
                <a:avLst/>
                <a:gdLst>
                  <a:gd name="T0" fmla="*/ 1442 w 1560"/>
                  <a:gd name="T1" fmla="*/ 722 h 2274"/>
                  <a:gd name="T2" fmla="*/ 1467 w 1560"/>
                  <a:gd name="T3" fmla="*/ 690 h 2274"/>
                  <a:gd name="T4" fmla="*/ 1506 w 1560"/>
                  <a:gd name="T5" fmla="*/ 625 h 2274"/>
                  <a:gd name="T6" fmla="*/ 1534 w 1560"/>
                  <a:gd name="T7" fmla="*/ 563 h 2274"/>
                  <a:gd name="T8" fmla="*/ 1552 w 1560"/>
                  <a:gd name="T9" fmla="*/ 502 h 2274"/>
                  <a:gd name="T10" fmla="*/ 1560 w 1560"/>
                  <a:gd name="T11" fmla="*/ 444 h 2274"/>
                  <a:gd name="T12" fmla="*/ 1560 w 1560"/>
                  <a:gd name="T13" fmla="*/ 386 h 2274"/>
                  <a:gd name="T14" fmla="*/ 1552 w 1560"/>
                  <a:gd name="T15" fmla="*/ 333 h 2274"/>
                  <a:gd name="T16" fmla="*/ 1537 w 1560"/>
                  <a:gd name="T17" fmla="*/ 283 h 2274"/>
                  <a:gd name="T18" fmla="*/ 1504 w 1560"/>
                  <a:gd name="T19" fmla="*/ 214 h 2274"/>
                  <a:gd name="T20" fmla="*/ 1445 w 1560"/>
                  <a:gd name="T21" fmla="*/ 135 h 2274"/>
                  <a:gd name="T22" fmla="*/ 1374 w 1560"/>
                  <a:gd name="T23" fmla="*/ 73 h 2274"/>
                  <a:gd name="T24" fmla="*/ 1297 w 1560"/>
                  <a:gd name="T25" fmla="*/ 30 h 2274"/>
                  <a:gd name="T26" fmla="*/ 1260 w 1560"/>
                  <a:gd name="T27" fmla="*/ 17 h 2274"/>
                  <a:gd name="T28" fmla="*/ 1223 w 1560"/>
                  <a:gd name="T29" fmla="*/ 8 h 2274"/>
                  <a:gd name="T30" fmla="*/ 1148 w 1560"/>
                  <a:gd name="T31" fmla="*/ 0 h 2274"/>
                  <a:gd name="T32" fmla="*/ 1077 w 1560"/>
                  <a:gd name="T33" fmla="*/ 5 h 2274"/>
                  <a:gd name="T34" fmla="*/ 1005 w 1560"/>
                  <a:gd name="T35" fmla="*/ 21 h 2274"/>
                  <a:gd name="T36" fmla="*/ 938 w 1560"/>
                  <a:gd name="T37" fmla="*/ 46 h 2274"/>
                  <a:gd name="T38" fmla="*/ 873 w 1560"/>
                  <a:gd name="T39" fmla="*/ 77 h 2274"/>
                  <a:gd name="T40" fmla="*/ 783 w 1560"/>
                  <a:gd name="T41" fmla="*/ 130 h 2274"/>
                  <a:gd name="T42" fmla="*/ 728 w 1560"/>
                  <a:gd name="T43" fmla="*/ 167 h 2274"/>
                  <a:gd name="T44" fmla="*/ 696 w 1560"/>
                  <a:gd name="T45" fmla="*/ 191 h 2274"/>
                  <a:gd name="T46" fmla="*/ 637 w 1560"/>
                  <a:gd name="T47" fmla="*/ 245 h 2274"/>
                  <a:gd name="T48" fmla="*/ 584 w 1560"/>
                  <a:gd name="T49" fmla="*/ 306 h 2274"/>
                  <a:gd name="T50" fmla="*/ 536 w 1560"/>
                  <a:gd name="T51" fmla="*/ 371 h 2274"/>
                  <a:gd name="T52" fmla="*/ 473 w 1560"/>
                  <a:gd name="T53" fmla="*/ 475 h 2274"/>
                  <a:gd name="T54" fmla="*/ 403 w 1560"/>
                  <a:gd name="T55" fmla="*/ 618 h 2274"/>
                  <a:gd name="T56" fmla="*/ 374 w 1560"/>
                  <a:gd name="T57" fmla="*/ 690 h 2274"/>
                  <a:gd name="T58" fmla="*/ 351 w 1560"/>
                  <a:gd name="T59" fmla="*/ 755 h 2274"/>
                  <a:gd name="T60" fmla="*/ 299 w 1560"/>
                  <a:gd name="T61" fmla="*/ 922 h 2274"/>
                  <a:gd name="T62" fmla="*/ 219 w 1560"/>
                  <a:gd name="T63" fmla="*/ 1228 h 2274"/>
                  <a:gd name="T64" fmla="*/ 116 w 1560"/>
                  <a:gd name="T65" fmla="*/ 1687 h 2274"/>
                  <a:gd name="T66" fmla="*/ 29 w 1560"/>
                  <a:gd name="T67" fmla="*/ 2110 h 2274"/>
                  <a:gd name="T68" fmla="*/ 0 w 1560"/>
                  <a:gd name="T69" fmla="*/ 2274 h 2274"/>
                  <a:gd name="T70" fmla="*/ 1442 w 1560"/>
                  <a:gd name="T71" fmla="*/ 722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2274">
                    <a:moveTo>
                      <a:pt x="1442" y="722"/>
                    </a:moveTo>
                    <a:lnTo>
                      <a:pt x="1467" y="690"/>
                    </a:lnTo>
                    <a:lnTo>
                      <a:pt x="1506" y="625"/>
                    </a:lnTo>
                    <a:lnTo>
                      <a:pt x="1534" y="563"/>
                    </a:lnTo>
                    <a:lnTo>
                      <a:pt x="1552" y="502"/>
                    </a:lnTo>
                    <a:lnTo>
                      <a:pt x="1560" y="444"/>
                    </a:lnTo>
                    <a:lnTo>
                      <a:pt x="1560" y="386"/>
                    </a:lnTo>
                    <a:lnTo>
                      <a:pt x="1552" y="333"/>
                    </a:lnTo>
                    <a:lnTo>
                      <a:pt x="1537" y="283"/>
                    </a:lnTo>
                    <a:lnTo>
                      <a:pt x="1504" y="214"/>
                    </a:lnTo>
                    <a:lnTo>
                      <a:pt x="1445" y="135"/>
                    </a:lnTo>
                    <a:lnTo>
                      <a:pt x="1374" y="73"/>
                    </a:lnTo>
                    <a:lnTo>
                      <a:pt x="1297" y="30"/>
                    </a:lnTo>
                    <a:lnTo>
                      <a:pt x="1260" y="17"/>
                    </a:lnTo>
                    <a:lnTo>
                      <a:pt x="1223" y="8"/>
                    </a:lnTo>
                    <a:lnTo>
                      <a:pt x="1148" y="0"/>
                    </a:lnTo>
                    <a:lnTo>
                      <a:pt x="1077" y="5"/>
                    </a:lnTo>
                    <a:lnTo>
                      <a:pt x="1005" y="21"/>
                    </a:lnTo>
                    <a:lnTo>
                      <a:pt x="938" y="46"/>
                    </a:lnTo>
                    <a:lnTo>
                      <a:pt x="873" y="77"/>
                    </a:lnTo>
                    <a:lnTo>
                      <a:pt x="783" y="130"/>
                    </a:lnTo>
                    <a:lnTo>
                      <a:pt x="728" y="167"/>
                    </a:lnTo>
                    <a:lnTo>
                      <a:pt x="696" y="191"/>
                    </a:lnTo>
                    <a:lnTo>
                      <a:pt x="637" y="245"/>
                    </a:lnTo>
                    <a:lnTo>
                      <a:pt x="584" y="306"/>
                    </a:lnTo>
                    <a:lnTo>
                      <a:pt x="536" y="371"/>
                    </a:lnTo>
                    <a:lnTo>
                      <a:pt x="473" y="475"/>
                    </a:lnTo>
                    <a:lnTo>
                      <a:pt x="403" y="618"/>
                    </a:lnTo>
                    <a:lnTo>
                      <a:pt x="374" y="690"/>
                    </a:lnTo>
                    <a:lnTo>
                      <a:pt x="351" y="755"/>
                    </a:lnTo>
                    <a:lnTo>
                      <a:pt x="299" y="922"/>
                    </a:lnTo>
                    <a:lnTo>
                      <a:pt x="219" y="1228"/>
                    </a:lnTo>
                    <a:lnTo>
                      <a:pt x="116" y="1687"/>
                    </a:lnTo>
                    <a:lnTo>
                      <a:pt x="29" y="2110"/>
                    </a:lnTo>
                    <a:lnTo>
                      <a:pt x="0" y="2274"/>
                    </a:lnTo>
                    <a:lnTo>
                      <a:pt x="1442" y="722"/>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7"/>
              <p:cNvSpPr>
                <a:spLocks/>
              </p:cNvSpPr>
              <p:nvPr/>
            </p:nvSpPr>
            <p:spPr bwMode="auto">
              <a:xfrm>
                <a:off x="6316663" y="547688"/>
                <a:ext cx="1666875" cy="1771650"/>
              </a:xfrm>
              <a:custGeom>
                <a:avLst/>
                <a:gdLst>
                  <a:gd name="T0" fmla="*/ 311 w 4199"/>
                  <a:gd name="T1" fmla="*/ 4461 h 4461"/>
                  <a:gd name="T2" fmla="*/ 0 w 4199"/>
                  <a:gd name="T3" fmla="*/ 4171 h 4461"/>
                  <a:gd name="T4" fmla="*/ 4199 w 4199"/>
                  <a:gd name="T5" fmla="*/ 0 h 4461"/>
                  <a:gd name="T6" fmla="*/ 311 w 4199"/>
                  <a:gd name="T7" fmla="*/ 4461 h 4461"/>
                </a:gdLst>
                <a:ahLst/>
                <a:cxnLst>
                  <a:cxn ang="0">
                    <a:pos x="T0" y="T1"/>
                  </a:cxn>
                  <a:cxn ang="0">
                    <a:pos x="T2" y="T3"/>
                  </a:cxn>
                  <a:cxn ang="0">
                    <a:pos x="T4" y="T5"/>
                  </a:cxn>
                  <a:cxn ang="0">
                    <a:pos x="T6" y="T7"/>
                  </a:cxn>
                </a:cxnLst>
                <a:rect l="0" t="0" r="r" b="b"/>
                <a:pathLst>
                  <a:path w="4199" h="4461">
                    <a:moveTo>
                      <a:pt x="311" y="4461"/>
                    </a:moveTo>
                    <a:lnTo>
                      <a:pt x="0" y="4171"/>
                    </a:lnTo>
                    <a:lnTo>
                      <a:pt x="4199" y="0"/>
                    </a:lnTo>
                    <a:lnTo>
                      <a:pt x="311" y="4461"/>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8"/>
              <p:cNvSpPr>
                <a:spLocks/>
              </p:cNvSpPr>
              <p:nvPr/>
            </p:nvSpPr>
            <p:spPr bwMode="auto">
              <a:xfrm>
                <a:off x="6284913" y="2155825"/>
                <a:ext cx="196850" cy="200025"/>
              </a:xfrm>
              <a:custGeom>
                <a:avLst/>
                <a:gdLst>
                  <a:gd name="T0" fmla="*/ 403 w 495"/>
                  <a:gd name="T1" fmla="*/ 396 h 503"/>
                  <a:gd name="T2" fmla="*/ 382 w 495"/>
                  <a:gd name="T3" fmla="*/ 416 h 503"/>
                  <a:gd name="T4" fmla="*/ 338 w 495"/>
                  <a:gd name="T5" fmla="*/ 451 h 503"/>
                  <a:gd name="T6" fmla="*/ 293 w 495"/>
                  <a:gd name="T7" fmla="*/ 477 h 503"/>
                  <a:gd name="T8" fmla="*/ 245 w 495"/>
                  <a:gd name="T9" fmla="*/ 495 h 503"/>
                  <a:gd name="T10" fmla="*/ 198 w 495"/>
                  <a:gd name="T11" fmla="*/ 503 h 503"/>
                  <a:gd name="T12" fmla="*/ 151 w 495"/>
                  <a:gd name="T13" fmla="*/ 503 h 503"/>
                  <a:gd name="T14" fmla="*/ 110 w 495"/>
                  <a:gd name="T15" fmla="*/ 493 h 503"/>
                  <a:gd name="T16" fmla="*/ 71 w 495"/>
                  <a:gd name="T17" fmla="*/ 472 h 503"/>
                  <a:gd name="T18" fmla="*/ 55 w 495"/>
                  <a:gd name="T19" fmla="*/ 459 h 503"/>
                  <a:gd name="T20" fmla="*/ 40 w 495"/>
                  <a:gd name="T21" fmla="*/ 444 h 503"/>
                  <a:gd name="T22" fmla="*/ 17 w 495"/>
                  <a:gd name="T23" fmla="*/ 406 h 503"/>
                  <a:gd name="T24" fmla="*/ 4 w 495"/>
                  <a:gd name="T25" fmla="*/ 365 h 503"/>
                  <a:gd name="T26" fmla="*/ 0 w 495"/>
                  <a:gd name="T27" fmla="*/ 319 h 503"/>
                  <a:gd name="T28" fmla="*/ 5 w 495"/>
                  <a:gd name="T29" fmla="*/ 273 h 503"/>
                  <a:gd name="T30" fmla="*/ 19 w 495"/>
                  <a:gd name="T31" fmla="*/ 223 h 503"/>
                  <a:gd name="T32" fmla="*/ 41 w 495"/>
                  <a:gd name="T33" fmla="*/ 175 h 503"/>
                  <a:gd name="T34" fmla="*/ 74 w 495"/>
                  <a:gd name="T35" fmla="*/ 129 h 503"/>
                  <a:gd name="T36" fmla="*/ 93 w 495"/>
                  <a:gd name="T37" fmla="*/ 108 h 503"/>
                  <a:gd name="T38" fmla="*/ 112 w 495"/>
                  <a:gd name="T39" fmla="*/ 87 h 503"/>
                  <a:gd name="T40" fmla="*/ 157 w 495"/>
                  <a:gd name="T41" fmla="*/ 52 h 503"/>
                  <a:gd name="T42" fmla="*/ 203 w 495"/>
                  <a:gd name="T43" fmla="*/ 26 h 503"/>
                  <a:gd name="T44" fmla="*/ 250 w 495"/>
                  <a:gd name="T45" fmla="*/ 8 h 503"/>
                  <a:gd name="T46" fmla="*/ 298 w 495"/>
                  <a:gd name="T47" fmla="*/ 0 h 503"/>
                  <a:gd name="T48" fmla="*/ 343 w 495"/>
                  <a:gd name="T49" fmla="*/ 0 h 503"/>
                  <a:gd name="T50" fmla="*/ 386 w 495"/>
                  <a:gd name="T51" fmla="*/ 11 h 503"/>
                  <a:gd name="T52" fmla="*/ 424 w 495"/>
                  <a:gd name="T53" fmla="*/ 31 h 503"/>
                  <a:gd name="T54" fmla="*/ 440 w 495"/>
                  <a:gd name="T55" fmla="*/ 44 h 503"/>
                  <a:gd name="T56" fmla="*/ 455 w 495"/>
                  <a:gd name="T57" fmla="*/ 60 h 503"/>
                  <a:gd name="T58" fmla="*/ 478 w 495"/>
                  <a:gd name="T59" fmla="*/ 98 h 503"/>
                  <a:gd name="T60" fmla="*/ 491 w 495"/>
                  <a:gd name="T61" fmla="*/ 139 h 503"/>
                  <a:gd name="T62" fmla="*/ 495 w 495"/>
                  <a:gd name="T63" fmla="*/ 184 h 503"/>
                  <a:gd name="T64" fmla="*/ 490 w 495"/>
                  <a:gd name="T65" fmla="*/ 231 h 503"/>
                  <a:gd name="T66" fmla="*/ 475 w 495"/>
                  <a:gd name="T67" fmla="*/ 280 h 503"/>
                  <a:gd name="T68" fmla="*/ 453 w 495"/>
                  <a:gd name="T69" fmla="*/ 328 h 503"/>
                  <a:gd name="T70" fmla="*/ 422 w 495"/>
                  <a:gd name="T71" fmla="*/ 375 h 503"/>
                  <a:gd name="T72" fmla="*/ 403 w 495"/>
                  <a:gd name="T73" fmla="*/ 39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503">
                    <a:moveTo>
                      <a:pt x="403" y="396"/>
                    </a:moveTo>
                    <a:lnTo>
                      <a:pt x="382" y="416"/>
                    </a:lnTo>
                    <a:lnTo>
                      <a:pt x="338" y="451"/>
                    </a:lnTo>
                    <a:lnTo>
                      <a:pt x="293" y="477"/>
                    </a:lnTo>
                    <a:lnTo>
                      <a:pt x="245" y="495"/>
                    </a:lnTo>
                    <a:lnTo>
                      <a:pt x="198" y="503"/>
                    </a:lnTo>
                    <a:lnTo>
                      <a:pt x="151" y="503"/>
                    </a:lnTo>
                    <a:lnTo>
                      <a:pt x="110" y="493"/>
                    </a:lnTo>
                    <a:lnTo>
                      <a:pt x="71" y="472"/>
                    </a:lnTo>
                    <a:lnTo>
                      <a:pt x="55" y="459"/>
                    </a:lnTo>
                    <a:lnTo>
                      <a:pt x="40" y="444"/>
                    </a:lnTo>
                    <a:lnTo>
                      <a:pt x="17" y="406"/>
                    </a:lnTo>
                    <a:lnTo>
                      <a:pt x="4" y="365"/>
                    </a:lnTo>
                    <a:lnTo>
                      <a:pt x="0" y="319"/>
                    </a:lnTo>
                    <a:lnTo>
                      <a:pt x="5" y="273"/>
                    </a:lnTo>
                    <a:lnTo>
                      <a:pt x="19" y="223"/>
                    </a:lnTo>
                    <a:lnTo>
                      <a:pt x="41" y="175"/>
                    </a:lnTo>
                    <a:lnTo>
                      <a:pt x="74" y="129"/>
                    </a:lnTo>
                    <a:lnTo>
                      <a:pt x="93" y="108"/>
                    </a:lnTo>
                    <a:lnTo>
                      <a:pt x="112" y="87"/>
                    </a:lnTo>
                    <a:lnTo>
                      <a:pt x="157" y="52"/>
                    </a:lnTo>
                    <a:lnTo>
                      <a:pt x="203" y="26"/>
                    </a:lnTo>
                    <a:lnTo>
                      <a:pt x="250" y="8"/>
                    </a:lnTo>
                    <a:lnTo>
                      <a:pt x="298" y="0"/>
                    </a:lnTo>
                    <a:lnTo>
                      <a:pt x="343" y="0"/>
                    </a:lnTo>
                    <a:lnTo>
                      <a:pt x="386" y="11"/>
                    </a:lnTo>
                    <a:lnTo>
                      <a:pt x="424" y="31"/>
                    </a:lnTo>
                    <a:lnTo>
                      <a:pt x="440" y="44"/>
                    </a:lnTo>
                    <a:lnTo>
                      <a:pt x="455" y="60"/>
                    </a:lnTo>
                    <a:lnTo>
                      <a:pt x="478" y="98"/>
                    </a:lnTo>
                    <a:lnTo>
                      <a:pt x="491" y="139"/>
                    </a:lnTo>
                    <a:lnTo>
                      <a:pt x="495" y="184"/>
                    </a:lnTo>
                    <a:lnTo>
                      <a:pt x="490" y="231"/>
                    </a:lnTo>
                    <a:lnTo>
                      <a:pt x="475" y="280"/>
                    </a:lnTo>
                    <a:lnTo>
                      <a:pt x="453" y="328"/>
                    </a:lnTo>
                    <a:lnTo>
                      <a:pt x="422" y="375"/>
                    </a:lnTo>
                    <a:lnTo>
                      <a:pt x="403" y="396"/>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9"/>
              <p:cNvSpPr>
                <a:spLocks/>
              </p:cNvSpPr>
              <p:nvPr/>
            </p:nvSpPr>
            <p:spPr bwMode="auto">
              <a:xfrm>
                <a:off x="6278563" y="1820863"/>
                <a:ext cx="523875" cy="542925"/>
              </a:xfrm>
              <a:custGeom>
                <a:avLst/>
                <a:gdLst>
                  <a:gd name="T0" fmla="*/ 1128 w 1321"/>
                  <a:gd name="T1" fmla="*/ 169 h 1369"/>
                  <a:gd name="T2" fmla="*/ 1111 w 1321"/>
                  <a:gd name="T3" fmla="*/ 152 h 1369"/>
                  <a:gd name="T4" fmla="*/ 1084 w 1321"/>
                  <a:gd name="T5" fmla="*/ 116 h 1369"/>
                  <a:gd name="T6" fmla="*/ 1066 w 1321"/>
                  <a:gd name="T7" fmla="*/ 73 h 1369"/>
                  <a:gd name="T8" fmla="*/ 1058 w 1321"/>
                  <a:gd name="T9" fmla="*/ 26 h 1369"/>
                  <a:gd name="T10" fmla="*/ 1060 w 1321"/>
                  <a:gd name="T11" fmla="*/ 0 h 1369"/>
                  <a:gd name="T12" fmla="*/ 117 w 1321"/>
                  <a:gd name="T13" fmla="*/ 943 h 1369"/>
                  <a:gd name="T14" fmla="*/ 105 w 1321"/>
                  <a:gd name="T15" fmla="*/ 954 h 1369"/>
                  <a:gd name="T16" fmla="*/ 93 w 1321"/>
                  <a:gd name="T17" fmla="*/ 966 h 1369"/>
                  <a:gd name="T18" fmla="*/ 88 w 1321"/>
                  <a:gd name="T19" fmla="*/ 972 h 1369"/>
                  <a:gd name="T20" fmla="*/ 80 w 1321"/>
                  <a:gd name="T21" fmla="*/ 979 h 1369"/>
                  <a:gd name="T22" fmla="*/ 82 w 1321"/>
                  <a:gd name="T23" fmla="*/ 980 h 1369"/>
                  <a:gd name="T24" fmla="*/ 64 w 1321"/>
                  <a:gd name="T25" fmla="*/ 1001 h 1369"/>
                  <a:gd name="T26" fmla="*/ 36 w 1321"/>
                  <a:gd name="T27" fmla="*/ 1046 h 1369"/>
                  <a:gd name="T28" fmla="*/ 16 w 1321"/>
                  <a:gd name="T29" fmla="*/ 1093 h 1369"/>
                  <a:gd name="T30" fmla="*/ 4 w 1321"/>
                  <a:gd name="T31" fmla="*/ 1140 h 1369"/>
                  <a:gd name="T32" fmla="*/ 0 w 1321"/>
                  <a:gd name="T33" fmla="*/ 1186 h 1369"/>
                  <a:gd name="T34" fmla="*/ 5 w 1321"/>
                  <a:gd name="T35" fmla="*/ 1229 h 1369"/>
                  <a:gd name="T36" fmla="*/ 18 w 1321"/>
                  <a:gd name="T37" fmla="*/ 1269 h 1369"/>
                  <a:gd name="T38" fmla="*/ 40 w 1321"/>
                  <a:gd name="T39" fmla="*/ 1304 h 1369"/>
                  <a:gd name="T40" fmla="*/ 56 w 1321"/>
                  <a:gd name="T41" fmla="*/ 1320 h 1369"/>
                  <a:gd name="T42" fmla="*/ 71 w 1321"/>
                  <a:gd name="T43" fmla="*/ 1334 h 1369"/>
                  <a:gd name="T44" fmla="*/ 108 w 1321"/>
                  <a:gd name="T45" fmla="*/ 1353 h 1369"/>
                  <a:gd name="T46" fmla="*/ 147 w 1321"/>
                  <a:gd name="T47" fmla="*/ 1366 h 1369"/>
                  <a:gd name="T48" fmla="*/ 189 w 1321"/>
                  <a:gd name="T49" fmla="*/ 1369 h 1369"/>
                  <a:gd name="T50" fmla="*/ 233 w 1321"/>
                  <a:gd name="T51" fmla="*/ 1365 h 1369"/>
                  <a:gd name="T52" fmla="*/ 279 w 1321"/>
                  <a:gd name="T53" fmla="*/ 1351 h 1369"/>
                  <a:gd name="T54" fmla="*/ 323 w 1321"/>
                  <a:gd name="T55" fmla="*/ 1329 h 1369"/>
                  <a:gd name="T56" fmla="*/ 364 w 1321"/>
                  <a:gd name="T57" fmla="*/ 1299 h 1369"/>
                  <a:gd name="T58" fmla="*/ 385 w 1321"/>
                  <a:gd name="T59" fmla="*/ 1280 h 1369"/>
                  <a:gd name="T60" fmla="*/ 394 w 1321"/>
                  <a:gd name="T61" fmla="*/ 1271 h 1369"/>
                  <a:gd name="T62" fmla="*/ 1321 w 1321"/>
                  <a:gd name="T63" fmla="*/ 217 h 1369"/>
                  <a:gd name="T64" fmla="*/ 1292 w 1321"/>
                  <a:gd name="T65" fmla="*/ 223 h 1369"/>
                  <a:gd name="T66" fmla="*/ 1239 w 1321"/>
                  <a:gd name="T67" fmla="*/ 225 h 1369"/>
                  <a:gd name="T68" fmla="*/ 1191 w 1321"/>
                  <a:gd name="T69" fmla="*/ 212 h 1369"/>
                  <a:gd name="T70" fmla="*/ 1147 w 1321"/>
                  <a:gd name="T71" fmla="*/ 186 h 1369"/>
                  <a:gd name="T72" fmla="*/ 1128 w 1321"/>
                  <a:gd name="T73" fmla="*/ 1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1" h="1369">
                    <a:moveTo>
                      <a:pt x="1128" y="169"/>
                    </a:moveTo>
                    <a:lnTo>
                      <a:pt x="1111" y="152"/>
                    </a:lnTo>
                    <a:lnTo>
                      <a:pt x="1084" y="116"/>
                    </a:lnTo>
                    <a:lnTo>
                      <a:pt x="1066" y="73"/>
                    </a:lnTo>
                    <a:lnTo>
                      <a:pt x="1058" y="26"/>
                    </a:lnTo>
                    <a:lnTo>
                      <a:pt x="1060" y="0"/>
                    </a:lnTo>
                    <a:lnTo>
                      <a:pt x="117" y="943"/>
                    </a:lnTo>
                    <a:lnTo>
                      <a:pt x="105" y="954"/>
                    </a:lnTo>
                    <a:lnTo>
                      <a:pt x="93" y="966"/>
                    </a:lnTo>
                    <a:lnTo>
                      <a:pt x="88" y="972"/>
                    </a:lnTo>
                    <a:lnTo>
                      <a:pt x="80" y="979"/>
                    </a:lnTo>
                    <a:lnTo>
                      <a:pt x="82" y="980"/>
                    </a:lnTo>
                    <a:lnTo>
                      <a:pt x="64" y="1001"/>
                    </a:lnTo>
                    <a:lnTo>
                      <a:pt x="36" y="1046"/>
                    </a:lnTo>
                    <a:lnTo>
                      <a:pt x="16" y="1093"/>
                    </a:lnTo>
                    <a:lnTo>
                      <a:pt x="4" y="1140"/>
                    </a:lnTo>
                    <a:lnTo>
                      <a:pt x="0" y="1186"/>
                    </a:lnTo>
                    <a:lnTo>
                      <a:pt x="5" y="1229"/>
                    </a:lnTo>
                    <a:lnTo>
                      <a:pt x="18" y="1269"/>
                    </a:lnTo>
                    <a:lnTo>
                      <a:pt x="40" y="1304"/>
                    </a:lnTo>
                    <a:lnTo>
                      <a:pt x="56" y="1320"/>
                    </a:lnTo>
                    <a:lnTo>
                      <a:pt x="71" y="1334"/>
                    </a:lnTo>
                    <a:lnTo>
                      <a:pt x="108" y="1353"/>
                    </a:lnTo>
                    <a:lnTo>
                      <a:pt x="147" y="1366"/>
                    </a:lnTo>
                    <a:lnTo>
                      <a:pt x="189" y="1369"/>
                    </a:lnTo>
                    <a:lnTo>
                      <a:pt x="233" y="1365"/>
                    </a:lnTo>
                    <a:lnTo>
                      <a:pt x="279" y="1351"/>
                    </a:lnTo>
                    <a:lnTo>
                      <a:pt x="323" y="1329"/>
                    </a:lnTo>
                    <a:lnTo>
                      <a:pt x="364" y="1299"/>
                    </a:lnTo>
                    <a:lnTo>
                      <a:pt x="385" y="1280"/>
                    </a:lnTo>
                    <a:lnTo>
                      <a:pt x="394" y="1271"/>
                    </a:lnTo>
                    <a:lnTo>
                      <a:pt x="1321" y="217"/>
                    </a:lnTo>
                    <a:lnTo>
                      <a:pt x="1292" y="223"/>
                    </a:lnTo>
                    <a:lnTo>
                      <a:pt x="1239" y="225"/>
                    </a:lnTo>
                    <a:lnTo>
                      <a:pt x="1191" y="212"/>
                    </a:lnTo>
                    <a:lnTo>
                      <a:pt x="1147" y="186"/>
                    </a:lnTo>
                    <a:lnTo>
                      <a:pt x="1128" y="169"/>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0"/>
              <p:cNvSpPr>
                <a:spLocks/>
              </p:cNvSpPr>
              <p:nvPr/>
            </p:nvSpPr>
            <p:spPr bwMode="auto">
              <a:xfrm>
                <a:off x="6700838" y="573088"/>
                <a:ext cx="1258888" cy="1301750"/>
              </a:xfrm>
              <a:custGeom>
                <a:avLst/>
                <a:gdLst>
                  <a:gd name="T0" fmla="*/ 36 w 3172"/>
                  <a:gd name="T1" fmla="*/ 3283 h 3283"/>
                  <a:gd name="T2" fmla="*/ 23 w 3172"/>
                  <a:gd name="T3" fmla="*/ 3265 h 3283"/>
                  <a:gd name="T4" fmla="*/ 5 w 3172"/>
                  <a:gd name="T5" fmla="*/ 3224 h 3283"/>
                  <a:gd name="T6" fmla="*/ 0 w 3172"/>
                  <a:gd name="T7" fmla="*/ 3202 h 3283"/>
                  <a:gd name="T8" fmla="*/ 3172 w 3172"/>
                  <a:gd name="T9" fmla="*/ 0 h 3283"/>
                  <a:gd name="T10" fmla="*/ 36 w 3172"/>
                  <a:gd name="T11" fmla="*/ 3283 h 3283"/>
                </a:gdLst>
                <a:ahLst/>
                <a:cxnLst>
                  <a:cxn ang="0">
                    <a:pos x="T0" y="T1"/>
                  </a:cxn>
                  <a:cxn ang="0">
                    <a:pos x="T2" y="T3"/>
                  </a:cxn>
                  <a:cxn ang="0">
                    <a:pos x="T4" y="T5"/>
                  </a:cxn>
                  <a:cxn ang="0">
                    <a:pos x="T6" y="T7"/>
                  </a:cxn>
                  <a:cxn ang="0">
                    <a:pos x="T8" y="T9"/>
                  </a:cxn>
                  <a:cxn ang="0">
                    <a:pos x="T10" y="T11"/>
                  </a:cxn>
                </a:cxnLst>
                <a:rect l="0" t="0" r="r" b="b"/>
                <a:pathLst>
                  <a:path w="3172" h="3283">
                    <a:moveTo>
                      <a:pt x="36" y="3283"/>
                    </a:moveTo>
                    <a:lnTo>
                      <a:pt x="23" y="3265"/>
                    </a:lnTo>
                    <a:lnTo>
                      <a:pt x="5" y="3224"/>
                    </a:lnTo>
                    <a:lnTo>
                      <a:pt x="0" y="3202"/>
                    </a:lnTo>
                    <a:lnTo>
                      <a:pt x="3172" y="0"/>
                    </a:lnTo>
                    <a:lnTo>
                      <a:pt x="36" y="3283"/>
                    </a:lnTo>
                    <a:close/>
                  </a:path>
                </a:pathLst>
              </a:custGeom>
              <a:solidFill>
                <a:srgbClr val="CC3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1"/>
              <p:cNvSpPr>
                <a:spLocks/>
              </p:cNvSpPr>
              <p:nvPr/>
            </p:nvSpPr>
            <p:spPr bwMode="auto">
              <a:xfrm>
                <a:off x="6297613" y="2203450"/>
                <a:ext cx="65088" cy="104775"/>
              </a:xfrm>
              <a:custGeom>
                <a:avLst/>
                <a:gdLst>
                  <a:gd name="T0" fmla="*/ 9 w 165"/>
                  <a:gd name="T1" fmla="*/ 263 h 263"/>
                  <a:gd name="T2" fmla="*/ 4 w 165"/>
                  <a:gd name="T3" fmla="*/ 244 h 263"/>
                  <a:gd name="T4" fmla="*/ 0 w 165"/>
                  <a:gd name="T5" fmla="*/ 205 h 263"/>
                  <a:gd name="T6" fmla="*/ 7 w 165"/>
                  <a:gd name="T7" fmla="*/ 153 h 263"/>
                  <a:gd name="T8" fmla="*/ 39 w 165"/>
                  <a:gd name="T9" fmla="*/ 78 h 263"/>
                  <a:gd name="T10" fmla="*/ 47 w 165"/>
                  <a:gd name="T11" fmla="*/ 67 h 263"/>
                  <a:gd name="T12" fmla="*/ 114 w 165"/>
                  <a:gd name="T13" fmla="*/ 0 h 263"/>
                  <a:gd name="T14" fmla="*/ 122 w 165"/>
                  <a:gd name="T15" fmla="*/ 26 h 263"/>
                  <a:gd name="T16" fmla="*/ 148 w 165"/>
                  <a:gd name="T17" fmla="*/ 76 h 263"/>
                  <a:gd name="T18" fmla="*/ 165 w 165"/>
                  <a:gd name="T19" fmla="*/ 100 h 263"/>
                  <a:gd name="T20" fmla="*/ 9 w 165"/>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263">
                    <a:moveTo>
                      <a:pt x="9" y="263"/>
                    </a:moveTo>
                    <a:lnTo>
                      <a:pt x="4" y="244"/>
                    </a:lnTo>
                    <a:lnTo>
                      <a:pt x="0" y="205"/>
                    </a:lnTo>
                    <a:lnTo>
                      <a:pt x="7" y="153"/>
                    </a:lnTo>
                    <a:lnTo>
                      <a:pt x="39" y="78"/>
                    </a:lnTo>
                    <a:lnTo>
                      <a:pt x="47" y="67"/>
                    </a:lnTo>
                    <a:lnTo>
                      <a:pt x="114" y="0"/>
                    </a:lnTo>
                    <a:lnTo>
                      <a:pt x="122" y="26"/>
                    </a:lnTo>
                    <a:lnTo>
                      <a:pt x="148" y="76"/>
                    </a:lnTo>
                    <a:lnTo>
                      <a:pt x="165" y="100"/>
                    </a:lnTo>
                    <a:lnTo>
                      <a:pt x="9" y="26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2"/>
              <p:cNvSpPr>
                <a:spLocks/>
              </p:cNvSpPr>
              <p:nvPr/>
            </p:nvSpPr>
            <p:spPr bwMode="auto">
              <a:xfrm>
                <a:off x="6348413" y="2181225"/>
                <a:ext cx="36513" cy="58738"/>
              </a:xfrm>
              <a:custGeom>
                <a:avLst/>
                <a:gdLst>
                  <a:gd name="T0" fmla="*/ 48 w 94"/>
                  <a:gd name="T1" fmla="*/ 145 h 145"/>
                  <a:gd name="T2" fmla="*/ 33 w 94"/>
                  <a:gd name="T3" fmla="*/ 120 h 145"/>
                  <a:gd name="T4" fmla="*/ 8 w 94"/>
                  <a:gd name="T5" fmla="*/ 70 h 145"/>
                  <a:gd name="T6" fmla="*/ 0 w 94"/>
                  <a:gd name="T7" fmla="*/ 43 h 145"/>
                  <a:gd name="T8" fmla="*/ 43 w 94"/>
                  <a:gd name="T9" fmla="*/ 0 h 145"/>
                  <a:gd name="T10" fmla="*/ 51 w 94"/>
                  <a:gd name="T11" fmla="*/ 26 h 145"/>
                  <a:gd name="T12" fmla="*/ 77 w 94"/>
                  <a:gd name="T13" fmla="*/ 75 h 145"/>
                  <a:gd name="T14" fmla="*/ 94 w 94"/>
                  <a:gd name="T15" fmla="*/ 97 h 145"/>
                  <a:gd name="T16" fmla="*/ 48 w 94"/>
                  <a:gd name="T1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45">
                    <a:moveTo>
                      <a:pt x="48" y="145"/>
                    </a:moveTo>
                    <a:lnTo>
                      <a:pt x="33" y="120"/>
                    </a:lnTo>
                    <a:lnTo>
                      <a:pt x="8" y="70"/>
                    </a:lnTo>
                    <a:lnTo>
                      <a:pt x="0" y="43"/>
                    </a:lnTo>
                    <a:lnTo>
                      <a:pt x="43" y="0"/>
                    </a:lnTo>
                    <a:lnTo>
                      <a:pt x="51" y="26"/>
                    </a:lnTo>
                    <a:lnTo>
                      <a:pt x="77" y="75"/>
                    </a:lnTo>
                    <a:lnTo>
                      <a:pt x="94" y="97"/>
                    </a:lnTo>
                    <a:lnTo>
                      <a:pt x="48" y="145"/>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3"/>
              <p:cNvSpPr>
                <a:spLocks/>
              </p:cNvSpPr>
              <p:nvPr/>
            </p:nvSpPr>
            <p:spPr bwMode="auto">
              <a:xfrm>
                <a:off x="6370638" y="2159000"/>
                <a:ext cx="38100" cy="57150"/>
              </a:xfrm>
              <a:custGeom>
                <a:avLst/>
                <a:gdLst>
                  <a:gd name="T0" fmla="*/ 49 w 96"/>
                  <a:gd name="T1" fmla="*/ 143 h 143"/>
                  <a:gd name="T2" fmla="*/ 33 w 96"/>
                  <a:gd name="T3" fmla="*/ 120 h 143"/>
                  <a:gd name="T4" fmla="*/ 8 w 96"/>
                  <a:gd name="T5" fmla="*/ 71 h 143"/>
                  <a:gd name="T6" fmla="*/ 0 w 96"/>
                  <a:gd name="T7" fmla="*/ 44 h 143"/>
                  <a:gd name="T8" fmla="*/ 44 w 96"/>
                  <a:gd name="T9" fmla="*/ 0 h 143"/>
                  <a:gd name="T10" fmla="*/ 53 w 96"/>
                  <a:gd name="T11" fmla="*/ 25 h 143"/>
                  <a:gd name="T12" fmla="*/ 79 w 96"/>
                  <a:gd name="T13" fmla="*/ 72 h 143"/>
                  <a:gd name="T14" fmla="*/ 96 w 96"/>
                  <a:gd name="T15" fmla="*/ 94 h 143"/>
                  <a:gd name="T16" fmla="*/ 49 w 9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3">
                    <a:moveTo>
                      <a:pt x="49" y="143"/>
                    </a:moveTo>
                    <a:lnTo>
                      <a:pt x="33" y="120"/>
                    </a:lnTo>
                    <a:lnTo>
                      <a:pt x="8" y="71"/>
                    </a:lnTo>
                    <a:lnTo>
                      <a:pt x="0" y="44"/>
                    </a:lnTo>
                    <a:lnTo>
                      <a:pt x="44" y="0"/>
                    </a:lnTo>
                    <a:lnTo>
                      <a:pt x="53" y="25"/>
                    </a:lnTo>
                    <a:lnTo>
                      <a:pt x="79" y="72"/>
                    </a:lnTo>
                    <a:lnTo>
                      <a:pt x="96" y="94"/>
                    </a:lnTo>
                    <a:lnTo>
                      <a:pt x="4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4"/>
              <p:cNvSpPr>
                <a:spLocks/>
              </p:cNvSpPr>
              <p:nvPr/>
            </p:nvSpPr>
            <p:spPr bwMode="auto">
              <a:xfrm>
                <a:off x="6394450" y="2135188"/>
                <a:ext cx="38100" cy="55563"/>
              </a:xfrm>
              <a:custGeom>
                <a:avLst/>
                <a:gdLst>
                  <a:gd name="T0" fmla="*/ 51 w 96"/>
                  <a:gd name="T1" fmla="*/ 138 h 138"/>
                  <a:gd name="T2" fmla="*/ 34 w 96"/>
                  <a:gd name="T3" fmla="*/ 116 h 138"/>
                  <a:gd name="T4" fmla="*/ 8 w 96"/>
                  <a:gd name="T5" fmla="*/ 68 h 138"/>
                  <a:gd name="T6" fmla="*/ 0 w 96"/>
                  <a:gd name="T7" fmla="*/ 44 h 138"/>
                  <a:gd name="T8" fmla="*/ 43 w 96"/>
                  <a:gd name="T9" fmla="*/ 0 h 138"/>
                  <a:gd name="T10" fmla="*/ 52 w 96"/>
                  <a:gd name="T11" fmla="*/ 23 h 138"/>
                  <a:gd name="T12" fmla="*/ 80 w 96"/>
                  <a:gd name="T13" fmla="*/ 70 h 138"/>
                  <a:gd name="T14" fmla="*/ 96 w 96"/>
                  <a:gd name="T15" fmla="*/ 90 h 138"/>
                  <a:gd name="T16" fmla="*/ 51 w 96"/>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8">
                    <a:moveTo>
                      <a:pt x="51" y="138"/>
                    </a:moveTo>
                    <a:lnTo>
                      <a:pt x="34" y="116"/>
                    </a:lnTo>
                    <a:lnTo>
                      <a:pt x="8" y="68"/>
                    </a:lnTo>
                    <a:lnTo>
                      <a:pt x="0" y="44"/>
                    </a:lnTo>
                    <a:lnTo>
                      <a:pt x="43" y="0"/>
                    </a:lnTo>
                    <a:lnTo>
                      <a:pt x="52" y="23"/>
                    </a:lnTo>
                    <a:lnTo>
                      <a:pt x="80" y="70"/>
                    </a:lnTo>
                    <a:lnTo>
                      <a:pt x="96" y="90"/>
                    </a:lnTo>
                    <a:lnTo>
                      <a:pt x="51" y="13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5"/>
              <p:cNvSpPr>
                <a:spLocks/>
              </p:cNvSpPr>
              <p:nvPr/>
            </p:nvSpPr>
            <p:spPr bwMode="auto">
              <a:xfrm>
                <a:off x="6416675" y="1952625"/>
                <a:ext cx="193675" cy="214313"/>
              </a:xfrm>
              <a:custGeom>
                <a:avLst/>
                <a:gdLst>
                  <a:gd name="T0" fmla="*/ 52 w 491"/>
                  <a:gd name="T1" fmla="*/ 541 h 541"/>
                  <a:gd name="T2" fmla="*/ 35 w 491"/>
                  <a:gd name="T3" fmla="*/ 519 h 541"/>
                  <a:gd name="T4" fmla="*/ 9 w 491"/>
                  <a:gd name="T5" fmla="*/ 472 h 541"/>
                  <a:gd name="T6" fmla="*/ 0 w 491"/>
                  <a:gd name="T7" fmla="*/ 447 h 541"/>
                  <a:gd name="T8" fmla="*/ 443 w 491"/>
                  <a:gd name="T9" fmla="*/ 0 h 541"/>
                  <a:gd name="T10" fmla="*/ 453 w 491"/>
                  <a:gd name="T11" fmla="*/ 21 h 541"/>
                  <a:gd name="T12" fmla="*/ 476 w 491"/>
                  <a:gd name="T13" fmla="*/ 61 h 541"/>
                  <a:gd name="T14" fmla="*/ 491 w 491"/>
                  <a:gd name="T15" fmla="*/ 80 h 541"/>
                  <a:gd name="T16" fmla="*/ 52 w 491"/>
                  <a:gd name="T1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541">
                    <a:moveTo>
                      <a:pt x="52" y="541"/>
                    </a:moveTo>
                    <a:lnTo>
                      <a:pt x="35" y="519"/>
                    </a:lnTo>
                    <a:lnTo>
                      <a:pt x="9" y="472"/>
                    </a:lnTo>
                    <a:lnTo>
                      <a:pt x="0" y="447"/>
                    </a:lnTo>
                    <a:lnTo>
                      <a:pt x="443" y="0"/>
                    </a:lnTo>
                    <a:lnTo>
                      <a:pt x="453" y="21"/>
                    </a:lnTo>
                    <a:lnTo>
                      <a:pt x="476" y="61"/>
                    </a:lnTo>
                    <a:lnTo>
                      <a:pt x="491" y="80"/>
                    </a:lnTo>
                    <a:lnTo>
                      <a:pt x="52" y="5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6"/>
              <p:cNvSpPr>
                <a:spLocks/>
              </p:cNvSpPr>
              <p:nvPr/>
            </p:nvSpPr>
            <p:spPr bwMode="auto">
              <a:xfrm>
                <a:off x="6597650" y="1928813"/>
                <a:ext cx="36513" cy="50800"/>
              </a:xfrm>
              <a:custGeom>
                <a:avLst/>
                <a:gdLst>
                  <a:gd name="T0" fmla="*/ 45 w 90"/>
                  <a:gd name="T1" fmla="*/ 127 h 127"/>
                  <a:gd name="T2" fmla="*/ 30 w 90"/>
                  <a:gd name="T3" fmla="*/ 107 h 127"/>
                  <a:gd name="T4" fmla="*/ 6 w 90"/>
                  <a:gd name="T5" fmla="*/ 66 h 127"/>
                  <a:gd name="T6" fmla="*/ 0 w 90"/>
                  <a:gd name="T7" fmla="*/ 45 h 127"/>
                  <a:gd name="T8" fmla="*/ 44 w 90"/>
                  <a:gd name="T9" fmla="*/ 0 h 127"/>
                  <a:gd name="T10" fmla="*/ 53 w 90"/>
                  <a:gd name="T11" fmla="*/ 21 h 127"/>
                  <a:gd name="T12" fmla="*/ 76 w 90"/>
                  <a:gd name="T13" fmla="*/ 59 h 127"/>
                  <a:gd name="T14" fmla="*/ 90 w 90"/>
                  <a:gd name="T15" fmla="*/ 79 h 127"/>
                  <a:gd name="T16" fmla="*/ 45 w 90"/>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7">
                    <a:moveTo>
                      <a:pt x="45" y="127"/>
                    </a:moveTo>
                    <a:lnTo>
                      <a:pt x="30" y="107"/>
                    </a:lnTo>
                    <a:lnTo>
                      <a:pt x="6" y="66"/>
                    </a:lnTo>
                    <a:lnTo>
                      <a:pt x="0" y="45"/>
                    </a:lnTo>
                    <a:lnTo>
                      <a:pt x="44" y="0"/>
                    </a:lnTo>
                    <a:lnTo>
                      <a:pt x="53" y="21"/>
                    </a:lnTo>
                    <a:lnTo>
                      <a:pt x="76" y="59"/>
                    </a:lnTo>
                    <a:lnTo>
                      <a:pt x="90" y="79"/>
                    </a:lnTo>
                    <a:lnTo>
                      <a:pt x="45" y="12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7"/>
              <p:cNvSpPr>
                <a:spLocks/>
              </p:cNvSpPr>
              <p:nvPr/>
            </p:nvSpPr>
            <p:spPr bwMode="auto">
              <a:xfrm>
                <a:off x="6621463" y="1908175"/>
                <a:ext cx="33338" cy="47625"/>
              </a:xfrm>
              <a:custGeom>
                <a:avLst/>
                <a:gdLst>
                  <a:gd name="T0" fmla="*/ 44 w 84"/>
                  <a:gd name="T1" fmla="*/ 119 h 119"/>
                  <a:gd name="T2" fmla="*/ 30 w 84"/>
                  <a:gd name="T3" fmla="*/ 101 h 119"/>
                  <a:gd name="T4" fmla="*/ 7 w 84"/>
                  <a:gd name="T5" fmla="*/ 59 h 119"/>
                  <a:gd name="T6" fmla="*/ 0 w 84"/>
                  <a:gd name="T7" fmla="*/ 39 h 119"/>
                  <a:gd name="T8" fmla="*/ 39 w 84"/>
                  <a:gd name="T9" fmla="*/ 0 h 119"/>
                  <a:gd name="T10" fmla="*/ 47 w 84"/>
                  <a:gd name="T11" fmla="*/ 20 h 119"/>
                  <a:gd name="T12" fmla="*/ 70 w 84"/>
                  <a:gd name="T13" fmla="*/ 59 h 119"/>
                  <a:gd name="T14" fmla="*/ 84 w 84"/>
                  <a:gd name="T15" fmla="*/ 77 h 119"/>
                  <a:gd name="T16" fmla="*/ 44 w 8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9">
                    <a:moveTo>
                      <a:pt x="44" y="119"/>
                    </a:moveTo>
                    <a:lnTo>
                      <a:pt x="30" y="101"/>
                    </a:lnTo>
                    <a:lnTo>
                      <a:pt x="7" y="59"/>
                    </a:lnTo>
                    <a:lnTo>
                      <a:pt x="0" y="39"/>
                    </a:lnTo>
                    <a:lnTo>
                      <a:pt x="39" y="0"/>
                    </a:lnTo>
                    <a:lnTo>
                      <a:pt x="47" y="20"/>
                    </a:lnTo>
                    <a:lnTo>
                      <a:pt x="70" y="59"/>
                    </a:lnTo>
                    <a:lnTo>
                      <a:pt x="84" y="77"/>
                    </a:lnTo>
                    <a:lnTo>
                      <a:pt x="44"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8"/>
              <p:cNvSpPr>
                <a:spLocks/>
              </p:cNvSpPr>
              <p:nvPr/>
            </p:nvSpPr>
            <p:spPr bwMode="auto">
              <a:xfrm>
                <a:off x="6640513" y="1843088"/>
                <a:ext cx="74613" cy="90488"/>
              </a:xfrm>
              <a:custGeom>
                <a:avLst/>
                <a:gdLst>
                  <a:gd name="T0" fmla="*/ 44 w 185"/>
                  <a:gd name="T1" fmla="*/ 228 h 228"/>
                  <a:gd name="T2" fmla="*/ 30 w 185"/>
                  <a:gd name="T3" fmla="*/ 210 h 228"/>
                  <a:gd name="T4" fmla="*/ 8 w 185"/>
                  <a:gd name="T5" fmla="*/ 170 h 228"/>
                  <a:gd name="T6" fmla="*/ 0 w 185"/>
                  <a:gd name="T7" fmla="*/ 151 h 228"/>
                  <a:gd name="T8" fmla="*/ 149 w 185"/>
                  <a:gd name="T9" fmla="*/ 0 h 228"/>
                  <a:gd name="T10" fmla="*/ 154 w 185"/>
                  <a:gd name="T11" fmla="*/ 22 h 228"/>
                  <a:gd name="T12" fmla="*/ 172 w 185"/>
                  <a:gd name="T13" fmla="*/ 63 h 228"/>
                  <a:gd name="T14" fmla="*/ 185 w 185"/>
                  <a:gd name="T15" fmla="*/ 81 h 228"/>
                  <a:gd name="T16" fmla="*/ 44 w 185"/>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28">
                    <a:moveTo>
                      <a:pt x="44" y="228"/>
                    </a:moveTo>
                    <a:lnTo>
                      <a:pt x="30" y="210"/>
                    </a:lnTo>
                    <a:lnTo>
                      <a:pt x="8" y="170"/>
                    </a:lnTo>
                    <a:lnTo>
                      <a:pt x="0" y="151"/>
                    </a:lnTo>
                    <a:lnTo>
                      <a:pt x="149" y="0"/>
                    </a:lnTo>
                    <a:lnTo>
                      <a:pt x="154" y="22"/>
                    </a:lnTo>
                    <a:lnTo>
                      <a:pt x="172" y="63"/>
                    </a:lnTo>
                    <a:lnTo>
                      <a:pt x="185" y="81"/>
                    </a:lnTo>
                    <a:lnTo>
                      <a:pt x="44" y="22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9"/>
              <p:cNvSpPr>
                <a:spLocks/>
              </p:cNvSpPr>
              <p:nvPr/>
            </p:nvSpPr>
            <p:spPr bwMode="auto">
              <a:xfrm>
                <a:off x="6632575" y="1874838"/>
                <a:ext cx="122238" cy="104775"/>
              </a:xfrm>
              <a:custGeom>
                <a:avLst/>
                <a:gdLst>
                  <a:gd name="T0" fmla="*/ 2 w 311"/>
                  <a:gd name="T1" fmla="*/ 7 h 264"/>
                  <a:gd name="T2" fmla="*/ 0 w 311"/>
                  <a:gd name="T3" fmla="*/ 33 h 264"/>
                  <a:gd name="T4" fmla="*/ 10 w 311"/>
                  <a:gd name="T5" fmla="*/ 86 h 264"/>
                  <a:gd name="T6" fmla="*/ 36 w 311"/>
                  <a:gd name="T7" fmla="*/ 136 h 264"/>
                  <a:gd name="T8" fmla="*/ 73 w 311"/>
                  <a:gd name="T9" fmla="*/ 182 h 264"/>
                  <a:gd name="T10" fmla="*/ 120 w 311"/>
                  <a:gd name="T11" fmla="*/ 221 h 264"/>
                  <a:gd name="T12" fmla="*/ 173 w 311"/>
                  <a:gd name="T13" fmla="*/ 249 h 264"/>
                  <a:gd name="T14" fmla="*/ 228 w 311"/>
                  <a:gd name="T15" fmla="*/ 264 h 264"/>
                  <a:gd name="T16" fmla="*/ 281 w 311"/>
                  <a:gd name="T17" fmla="*/ 262 h 264"/>
                  <a:gd name="T18" fmla="*/ 305 w 311"/>
                  <a:gd name="T19" fmla="*/ 253 h 264"/>
                  <a:gd name="T20" fmla="*/ 311 w 311"/>
                  <a:gd name="T21" fmla="*/ 249 h 264"/>
                  <a:gd name="T22" fmla="*/ 308 w 311"/>
                  <a:gd name="T23" fmla="*/ 236 h 264"/>
                  <a:gd name="T24" fmla="*/ 300 w 311"/>
                  <a:gd name="T25" fmla="*/ 236 h 264"/>
                  <a:gd name="T26" fmla="*/ 278 w 311"/>
                  <a:gd name="T27" fmla="*/ 244 h 264"/>
                  <a:gd name="T28" fmla="*/ 230 w 311"/>
                  <a:gd name="T29" fmla="*/ 245 h 264"/>
                  <a:gd name="T30" fmla="*/ 180 w 311"/>
                  <a:gd name="T31" fmla="*/ 232 h 264"/>
                  <a:gd name="T32" fmla="*/ 130 w 311"/>
                  <a:gd name="T33" fmla="*/ 206 h 264"/>
                  <a:gd name="T34" fmla="*/ 86 w 311"/>
                  <a:gd name="T35" fmla="*/ 170 h 264"/>
                  <a:gd name="T36" fmla="*/ 50 w 311"/>
                  <a:gd name="T37" fmla="*/ 129 h 264"/>
                  <a:gd name="T38" fmla="*/ 25 w 311"/>
                  <a:gd name="T39" fmla="*/ 82 h 264"/>
                  <a:gd name="T40" fmla="*/ 16 w 311"/>
                  <a:gd name="T41" fmla="*/ 34 h 264"/>
                  <a:gd name="T42" fmla="*/ 19 w 311"/>
                  <a:gd name="T43" fmla="*/ 11 h 264"/>
                  <a:gd name="T44" fmla="*/ 18 w 311"/>
                  <a:gd name="T45" fmla="*/ 4 h 264"/>
                  <a:gd name="T46" fmla="*/ 5 w 311"/>
                  <a:gd name="T47" fmla="*/ 0 h 264"/>
                  <a:gd name="T48" fmla="*/ 2 w 311"/>
                  <a:gd name="T4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4">
                    <a:moveTo>
                      <a:pt x="2" y="7"/>
                    </a:moveTo>
                    <a:lnTo>
                      <a:pt x="0" y="33"/>
                    </a:lnTo>
                    <a:lnTo>
                      <a:pt x="10" y="86"/>
                    </a:lnTo>
                    <a:lnTo>
                      <a:pt x="36" y="136"/>
                    </a:lnTo>
                    <a:lnTo>
                      <a:pt x="73" y="182"/>
                    </a:lnTo>
                    <a:lnTo>
                      <a:pt x="120" y="221"/>
                    </a:lnTo>
                    <a:lnTo>
                      <a:pt x="173" y="249"/>
                    </a:lnTo>
                    <a:lnTo>
                      <a:pt x="228" y="264"/>
                    </a:lnTo>
                    <a:lnTo>
                      <a:pt x="281" y="262"/>
                    </a:lnTo>
                    <a:lnTo>
                      <a:pt x="305" y="253"/>
                    </a:lnTo>
                    <a:lnTo>
                      <a:pt x="311" y="249"/>
                    </a:lnTo>
                    <a:lnTo>
                      <a:pt x="308" y="236"/>
                    </a:lnTo>
                    <a:lnTo>
                      <a:pt x="300" y="236"/>
                    </a:lnTo>
                    <a:lnTo>
                      <a:pt x="278" y="244"/>
                    </a:lnTo>
                    <a:lnTo>
                      <a:pt x="230" y="245"/>
                    </a:lnTo>
                    <a:lnTo>
                      <a:pt x="180" y="232"/>
                    </a:lnTo>
                    <a:lnTo>
                      <a:pt x="130" y="206"/>
                    </a:lnTo>
                    <a:lnTo>
                      <a:pt x="86" y="170"/>
                    </a:lnTo>
                    <a:lnTo>
                      <a:pt x="50" y="129"/>
                    </a:lnTo>
                    <a:lnTo>
                      <a:pt x="25" y="82"/>
                    </a:lnTo>
                    <a:lnTo>
                      <a:pt x="16" y="34"/>
                    </a:lnTo>
                    <a:lnTo>
                      <a:pt x="19" y="11"/>
                    </a:lnTo>
                    <a:lnTo>
                      <a:pt x="18" y="4"/>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0"/>
              <p:cNvSpPr>
                <a:spLocks/>
              </p:cNvSpPr>
              <p:nvPr/>
            </p:nvSpPr>
            <p:spPr bwMode="auto">
              <a:xfrm>
                <a:off x="6611938" y="1897063"/>
                <a:ext cx="123825" cy="104775"/>
              </a:xfrm>
              <a:custGeom>
                <a:avLst/>
                <a:gdLst>
                  <a:gd name="T0" fmla="*/ 2 w 312"/>
                  <a:gd name="T1" fmla="*/ 7 h 263"/>
                  <a:gd name="T2" fmla="*/ 0 w 312"/>
                  <a:gd name="T3" fmla="*/ 33 h 263"/>
                  <a:gd name="T4" fmla="*/ 10 w 312"/>
                  <a:gd name="T5" fmla="*/ 84 h 263"/>
                  <a:gd name="T6" fmla="*/ 36 w 312"/>
                  <a:gd name="T7" fmla="*/ 135 h 263"/>
                  <a:gd name="T8" fmla="*/ 74 w 312"/>
                  <a:gd name="T9" fmla="*/ 182 h 263"/>
                  <a:gd name="T10" fmla="*/ 122 w 312"/>
                  <a:gd name="T11" fmla="*/ 220 h 263"/>
                  <a:gd name="T12" fmla="*/ 173 w 312"/>
                  <a:gd name="T13" fmla="*/ 248 h 263"/>
                  <a:gd name="T14" fmla="*/ 228 w 312"/>
                  <a:gd name="T15" fmla="*/ 263 h 263"/>
                  <a:gd name="T16" fmla="*/ 281 w 312"/>
                  <a:gd name="T17" fmla="*/ 262 h 263"/>
                  <a:gd name="T18" fmla="*/ 306 w 312"/>
                  <a:gd name="T19" fmla="*/ 253 h 263"/>
                  <a:gd name="T20" fmla="*/ 312 w 312"/>
                  <a:gd name="T21" fmla="*/ 248 h 263"/>
                  <a:gd name="T22" fmla="*/ 308 w 312"/>
                  <a:gd name="T23" fmla="*/ 236 h 263"/>
                  <a:gd name="T24" fmla="*/ 300 w 312"/>
                  <a:gd name="T25" fmla="*/ 236 h 263"/>
                  <a:gd name="T26" fmla="*/ 278 w 312"/>
                  <a:gd name="T27" fmla="*/ 244 h 263"/>
                  <a:gd name="T28" fmla="*/ 230 w 312"/>
                  <a:gd name="T29" fmla="*/ 245 h 263"/>
                  <a:gd name="T30" fmla="*/ 180 w 312"/>
                  <a:gd name="T31" fmla="*/ 231 h 263"/>
                  <a:gd name="T32" fmla="*/ 131 w 312"/>
                  <a:gd name="T33" fmla="*/ 205 h 263"/>
                  <a:gd name="T34" fmla="*/ 87 w 312"/>
                  <a:gd name="T35" fmla="*/ 170 h 263"/>
                  <a:gd name="T36" fmla="*/ 52 w 312"/>
                  <a:gd name="T37" fmla="*/ 128 h 263"/>
                  <a:gd name="T38" fmla="*/ 27 w 312"/>
                  <a:gd name="T39" fmla="*/ 82 h 263"/>
                  <a:gd name="T40" fmla="*/ 17 w 312"/>
                  <a:gd name="T41" fmla="*/ 34 h 263"/>
                  <a:gd name="T42" fmla="*/ 19 w 312"/>
                  <a:gd name="T43" fmla="*/ 10 h 263"/>
                  <a:gd name="T44" fmla="*/ 18 w 312"/>
                  <a:gd name="T45" fmla="*/ 3 h 263"/>
                  <a:gd name="T46" fmla="*/ 5 w 312"/>
                  <a:gd name="T47" fmla="*/ 0 h 263"/>
                  <a:gd name="T48" fmla="*/ 2 w 312"/>
                  <a:gd name="T4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263">
                    <a:moveTo>
                      <a:pt x="2" y="7"/>
                    </a:moveTo>
                    <a:lnTo>
                      <a:pt x="0" y="33"/>
                    </a:lnTo>
                    <a:lnTo>
                      <a:pt x="10" y="84"/>
                    </a:lnTo>
                    <a:lnTo>
                      <a:pt x="36" y="135"/>
                    </a:lnTo>
                    <a:lnTo>
                      <a:pt x="74" y="182"/>
                    </a:lnTo>
                    <a:lnTo>
                      <a:pt x="122" y="220"/>
                    </a:lnTo>
                    <a:lnTo>
                      <a:pt x="173" y="248"/>
                    </a:lnTo>
                    <a:lnTo>
                      <a:pt x="228" y="263"/>
                    </a:lnTo>
                    <a:lnTo>
                      <a:pt x="281" y="262"/>
                    </a:lnTo>
                    <a:lnTo>
                      <a:pt x="306" y="253"/>
                    </a:lnTo>
                    <a:lnTo>
                      <a:pt x="312" y="248"/>
                    </a:lnTo>
                    <a:lnTo>
                      <a:pt x="308" y="236"/>
                    </a:lnTo>
                    <a:lnTo>
                      <a:pt x="300" y="236"/>
                    </a:lnTo>
                    <a:lnTo>
                      <a:pt x="278" y="244"/>
                    </a:lnTo>
                    <a:lnTo>
                      <a:pt x="230" y="245"/>
                    </a:lnTo>
                    <a:lnTo>
                      <a:pt x="180" y="231"/>
                    </a:lnTo>
                    <a:lnTo>
                      <a:pt x="131" y="205"/>
                    </a:lnTo>
                    <a:lnTo>
                      <a:pt x="87" y="170"/>
                    </a:lnTo>
                    <a:lnTo>
                      <a:pt x="52" y="128"/>
                    </a:lnTo>
                    <a:lnTo>
                      <a:pt x="27" y="82"/>
                    </a:lnTo>
                    <a:lnTo>
                      <a:pt x="17" y="34"/>
                    </a:lnTo>
                    <a:lnTo>
                      <a:pt x="19" y="10"/>
                    </a:lnTo>
                    <a:lnTo>
                      <a:pt x="18" y="3"/>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1"/>
              <p:cNvSpPr>
                <a:spLocks/>
              </p:cNvSpPr>
              <p:nvPr/>
            </p:nvSpPr>
            <p:spPr bwMode="auto">
              <a:xfrm>
                <a:off x="6588125" y="1922463"/>
                <a:ext cx="123825" cy="103188"/>
              </a:xfrm>
              <a:custGeom>
                <a:avLst/>
                <a:gdLst>
                  <a:gd name="T0" fmla="*/ 2 w 311"/>
                  <a:gd name="T1" fmla="*/ 6 h 261"/>
                  <a:gd name="T2" fmla="*/ 0 w 311"/>
                  <a:gd name="T3" fmla="*/ 32 h 261"/>
                  <a:gd name="T4" fmla="*/ 12 w 311"/>
                  <a:gd name="T5" fmla="*/ 83 h 261"/>
                  <a:gd name="T6" fmla="*/ 38 w 311"/>
                  <a:gd name="T7" fmla="*/ 133 h 261"/>
                  <a:gd name="T8" fmla="*/ 77 w 311"/>
                  <a:gd name="T9" fmla="*/ 179 h 261"/>
                  <a:gd name="T10" fmla="*/ 124 w 311"/>
                  <a:gd name="T11" fmla="*/ 217 h 261"/>
                  <a:gd name="T12" fmla="*/ 175 w 311"/>
                  <a:gd name="T13" fmla="*/ 246 h 261"/>
                  <a:gd name="T14" fmla="*/ 229 w 311"/>
                  <a:gd name="T15" fmla="*/ 261 h 261"/>
                  <a:gd name="T16" fmla="*/ 282 w 311"/>
                  <a:gd name="T17" fmla="*/ 261 h 261"/>
                  <a:gd name="T18" fmla="*/ 305 w 311"/>
                  <a:gd name="T19" fmla="*/ 252 h 261"/>
                  <a:gd name="T20" fmla="*/ 311 w 311"/>
                  <a:gd name="T21" fmla="*/ 247 h 261"/>
                  <a:gd name="T22" fmla="*/ 308 w 311"/>
                  <a:gd name="T23" fmla="*/ 236 h 261"/>
                  <a:gd name="T24" fmla="*/ 301 w 311"/>
                  <a:gd name="T25" fmla="*/ 236 h 261"/>
                  <a:gd name="T26" fmla="*/ 279 w 311"/>
                  <a:gd name="T27" fmla="*/ 243 h 261"/>
                  <a:gd name="T28" fmla="*/ 231 w 311"/>
                  <a:gd name="T29" fmla="*/ 243 h 261"/>
                  <a:gd name="T30" fmla="*/ 182 w 311"/>
                  <a:gd name="T31" fmla="*/ 229 h 261"/>
                  <a:gd name="T32" fmla="*/ 134 w 311"/>
                  <a:gd name="T33" fmla="*/ 203 h 261"/>
                  <a:gd name="T34" fmla="*/ 90 w 311"/>
                  <a:gd name="T35" fmla="*/ 168 h 261"/>
                  <a:gd name="T36" fmla="*/ 54 w 311"/>
                  <a:gd name="T37" fmla="*/ 125 h 261"/>
                  <a:gd name="T38" fmla="*/ 29 w 311"/>
                  <a:gd name="T39" fmla="*/ 80 h 261"/>
                  <a:gd name="T40" fmla="*/ 17 w 311"/>
                  <a:gd name="T41" fmla="*/ 33 h 261"/>
                  <a:gd name="T42" fmla="*/ 19 w 311"/>
                  <a:gd name="T43" fmla="*/ 10 h 261"/>
                  <a:gd name="T44" fmla="*/ 17 w 311"/>
                  <a:gd name="T45" fmla="*/ 4 h 261"/>
                  <a:gd name="T46" fmla="*/ 4 w 311"/>
                  <a:gd name="T47" fmla="*/ 0 h 261"/>
                  <a:gd name="T48" fmla="*/ 2 w 311"/>
                  <a:gd name="T49"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1">
                    <a:moveTo>
                      <a:pt x="2" y="6"/>
                    </a:moveTo>
                    <a:lnTo>
                      <a:pt x="0" y="32"/>
                    </a:lnTo>
                    <a:lnTo>
                      <a:pt x="12" y="83"/>
                    </a:lnTo>
                    <a:lnTo>
                      <a:pt x="38" y="133"/>
                    </a:lnTo>
                    <a:lnTo>
                      <a:pt x="77" y="179"/>
                    </a:lnTo>
                    <a:lnTo>
                      <a:pt x="124" y="217"/>
                    </a:lnTo>
                    <a:lnTo>
                      <a:pt x="175" y="246"/>
                    </a:lnTo>
                    <a:lnTo>
                      <a:pt x="229" y="261"/>
                    </a:lnTo>
                    <a:lnTo>
                      <a:pt x="282" y="261"/>
                    </a:lnTo>
                    <a:lnTo>
                      <a:pt x="305" y="252"/>
                    </a:lnTo>
                    <a:lnTo>
                      <a:pt x="311" y="247"/>
                    </a:lnTo>
                    <a:lnTo>
                      <a:pt x="308" y="236"/>
                    </a:lnTo>
                    <a:lnTo>
                      <a:pt x="301" y="236"/>
                    </a:lnTo>
                    <a:lnTo>
                      <a:pt x="279" y="243"/>
                    </a:lnTo>
                    <a:lnTo>
                      <a:pt x="231" y="243"/>
                    </a:lnTo>
                    <a:lnTo>
                      <a:pt x="182" y="229"/>
                    </a:lnTo>
                    <a:lnTo>
                      <a:pt x="134" y="203"/>
                    </a:lnTo>
                    <a:lnTo>
                      <a:pt x="90" y="168"/>
                    </a:lnTo>
                    <a:lnTo>
                      <a:pt x="54" y="125"/>
                    </a:lnTo>
                    <a:lnTo>
                      <a:pt x="29" y="80"/>
                    </a:lnTo>
                    <a:lnTo>
                      <a:pt x="17" y="33"/>
                    </a:lnTo>
                    <a:lnTo>
                      <a:pt x="19" y="10"/>
                    </a:lnTo>
                    <a:lnTo>
                      <a:pt x="17" y="4"/>
                    </a:lnTo>
                    <a:lnTo>
                      <a:pt x="4" y="0"/>
                    </a:lnTo>
                    <a:lnTo>
                      <a:pt x="2"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2"/>
              <p:cNvSpPr>
                <a:spLocks/>
              </p:cNvSpPr>
              <p:nvPr/>
            </p:nvSpPr>
            <p:spPr bwMode="auto">
              <a:xfrm>
                <a:off x="6405563" y="2087563"/>
                <a:ext cx="149225" cy="131763"/>
              </a:xfrm>
              <a:custGeom>
                <a:avLst/>
                <a:gdLst>
                  <a:gd name="T0" fmla="*/ 5 w 375"/>
                  <a:gd name="T1" fmla="*/ 6 h 333"/>
                  <a:gd name="T2" fmla="*/ 3 w 375"/>
                  <a:gd name="T3" fmla="*/ 22 h 333"/>
                  <a:gd name="T4" fmla="*/ 0 w 375"/>
                  <a:gd name="T5" fmla="*/ 55 h 333"/>
                  <a:gd name="T6" fmla="*/ 7 w 375"/>
                  <a:gd name="T7" fmla="*/ 106 h 333"/>
                  <a:gd name="T8" fmla="*/ 35 w 375"/>
                  <a:gd name="T9" fmla="*/ 171 h 333"/>
                  <a:gd name="T10" fmla="*/ 81 w 375"/>
                  <a:gd name="T11" fmla="*/ 229 h 333"/>
                  <a:gd name="T12" fmla="*/ 138 w 375"/>
                  <a:gd name="T13" fmla="*/ 278 h 333"/>
                  <a:gd name="T14" fmla="*/ 202 w 375"/>
                  <a:gd name="T15" fmla="*/ 315 h 333"/>
                  <a:gd name="T16" fmla="*/ 271 w 375"/>
                  <a:gd name="T17" fmla="*/ 333 h 333"/>
                  <a:gd name="T18" fmla="*/ 322 w 375"/>
                  <a:gd name="T19" fmla="*/ 333 h 333"/>
                  <a:gd name="T20" fmla="*/ 354 w 375"/>
                  <a:gd name="T21" fmla="*/ 326 h 333"/>
                  <a:gd name="T22" fmla="*/ 370 w 375"/>
                  <a:gd name="T23" fmla="*/ 320 h 333"/>
                  <a:gd name="T24" fmla="*/ 375 w 375"/>
                  <a:gd name="T25" fmla="*/ 315 h 333"/>
                  <a:gd name="T26" fmla="*/ 371 w 375"/>
                  <a:gd name="T27" fmla="*/ 303 h 333"/>
                  <a:gd name="T28" fmla="*/ 364 w 375"/>
                  <a:gd name="T29" fmla="*/ 303 h 333"/>
                  <a:gd name="T30" fmla="*/ 335 w 375"/>
                  <a:gd name="T31" fmla="*/ 313 h 333"/>
                  <a:gd name="T32" fmla="*/ 272 w 375"/>
                  <a:gd name="T33" fmla="*/ 316 h 333"/>
                  <a:gd name="T34" fmla="*/ 209 w 375"/>
                  <a:gd name="T35" fmla="*/ 298 h 333"/>
                  <a:gd name="T36" fmla="*/ 148 w 375"/>
                  <a:gd name="T37" fmla="*/ 264 h 333"/>
                  <a:gd name="T38" fmla="*/ 94 w 375"/>
                  <a:gd name="T39" fmla="*/ 219 h 333"/>
                  <a:gd name="T40" fmla="*/ 51 w 375"/>
                  <a:gd name="T41" fmla="*/ 163 h 333"/>
                  <a:gd name="T42" fmla="*/ 24 w 375"/>
                  <a:gd name="T43" fmla="*/ 102 h 333"/>
                  <a:gd name="T44" fmla="*/ 17 w 375"/>
                  <a:gd name="T45" fmla="*/ 40 h 333"/>
                  <a:gd name="T46" fmla="*/ 22 w 375"/>
                  <a:gd name="T47" fmla="*/ 10 h 333"/>
                  <a:gd name="T48" fmla="*/ 22 w 375"/>
                  <a:gd name="T49" fmla="*/ 2 h 333"/>
                  <a:gd name="T50" fmla="*/ 11 w 375"/>
                  <a:gd name="T51" fmla="*/ 0 h 333"/>
                  <a:gd name="T52" fmla="*/ 5 w 375"/>
                  <a:gd name="T53" fmla="*/ 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3">
                    <a:moveTo>
                      <a:pt x="5" y="6"/>
                    </a:moveTo>
                    <a:lnTo>
                      <a:pt x="3" y="22"/>
                    </a:lnTo>
                    <a:lnTo>
                      <a:pt x="0" y="55"/>
                    </a:lnTo>
                    <a:lnTo>
                      <a:pt x="7" y="106"/>
                    </a:lnTo>
                    <a:lnTo>
                      <a:pt x="35" y="171"/>
                    </a:lnTo>
                    <a:lnTo>
                      <a:pt x="81" y="229"/>
                    </a:lnTo>
                    <a:lnTo>
                      <a:pt x="138" y="278"/>
                    </a:lnTo>
                    <a:lnTo>
                      <a:pt x="202" y="315"/>
                    </a:lnTo>
                    <a:lnTo>
                      <a:pt x="271" y="333"/>
                    </a:lnTo>
                    <a:lnTo>
                      <a:pt x="322" y="333"/>
                    </a:lnTo>
                    <a:lnTo>
                      <a:pt x="354" y="326"/>
                    </a:lnTo>
                    <a:lnTo>
                      <a:pt x="370" y="320"/>
                    </a:lnTo>
                    <a:lnTo>
                      <a:pt x="375" y="315"/>
                    </a:lnTo>
                    <a:lnTo>
                      <a:pt x="371" y="303"/>
                    </a:lnTo>
                    <a:lnTo>
                      <a:pt x="364" y="303"/>
                    </a:lnTo>
                    <a:lnTo>
                      <a:pt x="335" y="313"/>
                    </a:lnTo>
                    <a:lnTo>
                      <a:pt x="272" y="316"/>
                    </a:lnTo>
                    <a:lnTo>
                      <a:pt x="209" y="298"/>
                    </a:lnTo>
                    <a:lnTo>
                      <a:pt x="148" y="264"/>
                    </a:lnTo>
                    <a:lnTo>
                      <a:pt x="94" y="219"/>
                    </a:lnTo>
                    <a:lnTo>
                      <a:pt x="51" y="163"/>
                    </a:lnTo>
                    <a:lnTo>
                      <a:pt x="24" y="102"/>
                    </a:lnTo>
                    <a:lnTo>
                      <a:pt x="17" y="40"/>
                    </a:lnTo>
                    <a:lnTo>
                      <a:pt x="22" y="10"/>
                    </a:lnTo>
                    <a:lnTo>
                      <a:pt x="22" y="2"/>
                    </a:lnTo>
                    <a:lnTo>
                      <a:pt x="11" y="0"/>
                    </a:lnTo>
                    <a:lnTo>
                      <a:pt x="5"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3"/>
              <p:cNvSpPr>
                <a:spLocks/>
              </p:cNvSpPr>
              <p:nvPr/>
            </p:nvSpPr>
            <p:spPr bwMode="auto">
              <a:xfrm>
                <a:off x="6383338" y="2111375"/>
                <a:ext cx="149225" cy="131763"/>
              </a:xfrm>
              <a:custGeom>
                <a:avLst/>
                <a:gdLst>
                  <a:gd name="T0" fmla="*/ 6 w 375"/>
                  <a:gd name="T1" fmla="*/ 7 h 336"/>
                  <a:gd name="T2" fmla="*/ 2 w 375"/>
                  <a:gd name="T3" fmla="*/ 23 h 336"/>
                  <a:gd name="T4" fmla="*/ 0 w 375"/>
                  <a:gd name="T5" fmla="*/ 57 h 336"/>
                  <a:gd name="T6" fmla="*/ 6 w 375"/>
                  <a:gd name="T7" fmla="*/ 108 h 336"/>
                  <a:gd name="T8" fmla="*/ 33 w 375"/>
                  <a:gd name="T9" fmla="*/ 174 h 336"/>
                  <a:gd name="T10" fmla="*/ 79 w 375"/>
                  <a:gd name="T11" fmla="*/ 232 h 336"/>
                  <a:gd name="T12" fmla="*/ 134 w 375"/>
                  <a:gd name="T13" fmla="*/ 281 h 336"/>
                  <a:gd name="T14" fmla="*/ 200 w 375"/>
                  <a:gd name="T15" fmla="*/ 318 h 336"/>
                  <a:gd name="T16" fmla="*/ 269 w 375"/>
                  <a:gd name="T17" fmla="*/ 336 h 336"/>
                  <a:gd name="T18" fmla="*/ 321 w 375"/>
                  <a:gd name="T19" fmla="*/ 334 h 336"/>
                  <a:gd name="T20" fmla="*/ 353 w 375"/>
                  <a:gd name="T21" fmla="*/ 327 h 336"/>
                  <a:gd name="T22" fmla="*/ 370 w 375"/>
                  <a:gd name="T23" fmla="*/ 320 h 336"/>
                  <a:gd name="T24" fmla="*/ 375 w 375"/>
                  <a:gd name="T25" fmla="*/ 316 h 336"/>
                  <a:gd name="T26" fmla="*/ 372 w 375"/>
                  <a:gd name="T27" fmla="*/ 303 h 336"/>
                  <a:gd name="T28" fmla="*/ 365 w 375"/>
                  <a:gd name="T29" fmla="*/ 305 h 336"/>
                  <a:gd name="T30" fmla="*/ 335 w 375"/>
                  <a:gd name="T31" fmla="*/ 315 h 336"/>
                  <a:gd name="T32" fmla="*/ 270 w 375"/>
                  <a:gd name="T33" fmla="*/ 318 h 336"/>
                  <a:gd name="T34" fmla="*/ 206 w 375"/>
                  <a:gd name="T35" fmla="*/ 301 h 336"/>
                  <a:gd name="T36" fmla="*/ 145 w 375"/>
                  <a:gd name="T37" fmla="*/ 267 h 336"/>
                  <a:gd name="T38" fmla="*/ 92 w 375"/>
                  <a:gd name="T39" fmla="*/ 222 h 336"/>
                  <a:gd name="T40" fmla="*/ 50 w 375"/>
                  <a:gd name="T41" fmla="*/ 166 h 336"/>
                  <a:gd name="T42" fmla="*/ 23 w 375"/>
                  <a:gd name="T43" fmla="*/ 105 h 336"/>
                  <a:gd name="T44" fmla="*/ 16 w 375"/>
                  <a:gd name="T45" fmla="*/ 41 h 336"/>
                  <a:gd name="T46" fmla="*/ 23 w 375"/>
                  <a:gd name="T47" fmla="*/ 10 h 336"/>
                  <a:gd name="T48" fmla="*/ 23 w 375"/>
                  <a:gd name="T49" fmla="*/ 3 h 336"/>
                  <a:gd name="T50" fmla="*/ 10 w 375"/>
                  <a:gd name="T51" fmla="*/ 0 h 336"/>
                  <a:gd name="T52" fmla="*/ 6 w 375"/>
                  <a:gd name="T53"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6">
                    <a:moveTo>
                      <a:pt x="6" y="7"/>
                    </a:moveTo>
                    <a:lnTo>
                      <a:pt x="2" y="23"/>
                    </a:lnTo>
                    <a:lnTo>
                      <a:pt x="0" y="57"/>
                    </a:lnTo>
                    <a:lnTo>
                      <a:pt x="6" y="108"/>
                    </a:lnTo>
                    <a:lnTo>
                      <a:pt x="33" y="174"/>
                    </a:lnTo>
                    <a:lnTo>
                      <a:pt x="79" y="232"/>
                    </a:lnTo>
                    <a:lnTo>
                      <a:pt x="134" y="281"/>
                    </a:lnTo>
                    <a:lnTo>
                      <a:pt x="200" y="318"/>
                    </a:lnTo>
                    <a:lnTo>
                      <a:pt x="269" y="336"/>
                    </a:lnTo>
                    <a:lnTo>
                      <a:pt x="321" y="334"/>
                    </a:lnTo>
                    <a:lnTo>
                      <a:pt x="353" y="327"/>
                    </a:lnTo>
                    <a:lnTo>
                      <a:pt x="370" y="320"/>
                    </a:lnTo>
                    <a:lnTo>
                      <a:pt x="375" y="316"/>
                    </a:lnTo>
                    <a:lnTo>
                      <a:pt x="372" y="303"/>
                    </a:lnTo>
                    <a:lnTo>
                      <a:pt x="365" y="305"/>
                    </a:lnTo>
                    <a:lnTo>
                      <a:pt x="335" y="315"/>
                    </a:lnTo>
                    <a:lnTo>
                      <a:pt x="270" y="318"/>
                    </a:lnTo>
                    <a:lnTo>
                      <a:pt x="206" y="301"/>
                    </a:lnTo>
                    <a:lnTo>
                      <a:pt x="145" y="267"/>
                    </a:lnTo>
                    <a:lnTo>
                      <a:pt x="92" y="222"/>
                    </a:lnTo>
                    <a:lnTo>
                      <a:pt x="50" y="166"/>
                    </a:lnTo>
                    <a:lnTo>
                      <a:pt x="23" y="105"/>
                    </a:lnTo>
                    <a:lnTo>
                      <a:pt x="16" y="41"/>
                    </a:lnTo>
                    <a:lnTo>
                      <a:pt x="23" y="10"/>
                    </a:lnTo>
                    <a:lnTo>
                      <a:pt x="23" y="3"/>
                    </a:lnTo>
                    <a:lnTo>
                      <a:pt x="10" y="0"/>
                    </a:lnTo>
                    <a:lnTo>
                      <a:pt x="6"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4"/>
              <p:cNvSpPr>
                <a:spLocks/>
              </p:cNvSpPr>
              <p:nvPr/>
            </p:nvSpPr>
            <p:spPr bwMode="auto">
              <a:xfrm>
                <a:off x="6362700" y="2133600"/>
                <a:ext cx="147638" cy="134938"/>
              </a:xfrm>
              <a:custGeom>
                <a:avLst/>
                <a:gdLst>
                  <a:gd name="T0" fmla="*/ 7 w 376"/>
                  <a:gd name="T1" fmla="*/ 7 h 339"/>
                  <a:gd name="T2" fmla="*/ 3 w 376"/>
                  <a:gd name="T3" fmla="*/ 25 h 339"/>
                  <a:gd name="T4" fmla="*/ 0 w 376"/>
                  <a:gd name="T5" fmla="*/ 60 h 339"/>
                  <a:gd name="T6" fmla="*/ 5 w 376"/>
                  <a:gd name="T7" fmla="*/ 113 h 339"/>
                  <a:gd name="T8" fmla="*/ 33 w 376"/>
                  <a:gd name="T9" fmla="*/ 179 h 339"/>
                  <a:gd name="T10" fmla="*/ 77 w 376"/>
                  <a:gd name="T11" fmla="*/ 239 h 339"/>
                  <a:gd name="T12" fmla="*/ 132 w 376"/>
                  <a:gd name="T13" fmla="*/ 287 h 339"/>
                  <a:gd name="T14" fmla="*/ 197 w 376"/>
                  <a:gd name="T15" fmla="*/ 322 h 339"/>
                  <a:gd name="T16" fmla="*/ 267 w 376"/>
                  <a:gd name="T17" fmla="*/ 339 h 339"/>
                  <a:gd name="T18" fmla="*/ 319 w 376"/>
                  <a:gd name="T19" fmla="*/ 336 h 339"/>
                  <a:gd name="T20" fmla="*/ 354 w 376"/>
                  <a:gd name="T21" fmla="*/ 328 h 339"/>
                  <a:gd name="T22" fmla="*/ 371 w 376"/>
                  <a:gd name="T23" fmla="*/ 320 h 339"/>
                  <a:gd name="T24" fmla="*/ 376 w 376"/>
                  <a:gd name="T25" fmla="*/ 317 h 339"/>
                  <a:gd name="T26" fmla="*/ 372 w 376"/>
                  <a:gd name="T27" fmla="*/ 304 h 339"/>
                  <a:gd name="T28" fmla="*/ 366 w 376"/>
                  <a:gd name="T29" fmla="*/ 305 h 339"/>
                  <a:gd name="T30" fmla="*/ 335 w 376"/>
                  <a:gd name="T31" fmla="*/ 317 h 339"/>
                  <a:gd name="T32" fmla="*/ 268 w 376"/>
                  <a:gd name="T33" fmla="*/ 320 h 339"/>
                  <a:gd name="T34" fmla="*/ 204 w 376"/>
                  <a:gd name="T35" fmla="*/ 305 h 339"/>
                  <a:gd name="T36" fmla="*/ 143 w 376"/>
                  <a:gd name="T37" fmla="*/ 273 h 339"/>
                  <a:gd name="T38" fmla="*/ 90 w 376"/>
                  <a:gd name="T39" fmla="*/ 227 h 339"/>
                  <a:gd name="T40" fmla="*/ 48 w 376"/>
                  <a:gd name="T41" fmla="*/ 171 h 339"/>
                  <a:gd name="T42" fmla="*/ 22 w 376"/>
                  <a:gd name="T43" fmla="*/ 109 h 339"/>
                  <a:gd name="T44" fmla="*/ 17 w 376"/>
                  <a:gd name="T45" fmla="*/ 44 h 339"/>
                  <a:gd name="T46" fmla="*/ 23 w 376"/>
                  <a:gd name="T47" fmla="*/ 11 h 339"/>
                  <a:gd name="T48" fmla="*/ 23 w 376"/>
                  <a:gd name="T49" fmla="*/ 3 h 339"/>
                  <a:gd name="T50" fmla="*/ 10 w 376"/>
                  <a:gd name="T51" fmla="*/ 0 h 339"/>
                  <a:gd name="T52" fmla="*/ 7 w 376"/>
                  <a:gd name="T53" fmla="*/ 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7" y="7"/>
                    </a:moveTo>
                    <a:lnTo>
                      <a:pt x="3" y="25"/>
                    </a:lnTo>
                    <a:lnTo>
                      <a:pt x="0" y="60"/>
                    </a:lnTo>
                    <a:lnTo>
                      <a:pt x="5" y="113"/>
                    </a:lnTo>
                    <a:lnTo>
                      <a:pt x="33" y="179"/>
                    </a:lnTo>
                    <a:lnTo>
                      <a:pt x="77" y="239"/>
                    </a:lnTo>
                    <a:lnTo>
                      <a:pt x="132" y="287"/>
                    </a:lnTo>
                    <a:lnTo>
                      <a:pt x="197" y="322"/>
                    </a:lnTo>
                    <a:lnTo>
                      <a:pt x="267" y="339"/>
                    </a:lnTo>
                    <a:lnTo>
                      <a:pt x="319" y="336"/>
                    </a:lnTo>
                    <a:lnTo>
                      <a:pt x="354" y="328"/>
                    </a:lnTo>
                    <a:lnTo>
                      <a:pt x="371" y="320"/>
                    </a:lnTo>
                    <a:lnTo>
                      <a:pt x="376" y="317"/>
                    </a:lnTo>
                    <a:lnTo>
                      <a:pt x="372" y="304"/>
                    </a:lnTo>
                    <a:lnTo>
                      <a:pt x="366" y="305"/>
                    </a:lnTo>
                    <a:lnTo>
                      <a:pt x="335" y="317"/>
                    </a:lnTo>
                    <a:lnTo>
                      <a:pt x="268" y="320"/>
                    </a:lnTo>
                    <a:lnTo>
                      <a:pt x="204" y="305"/>
                    </a:lnTo>
                    <a:lnTo>
                      <a:pt x="143" y="273"/>
                    </a:lnTo>
                    <a:lnTo>
                      <a:pt x="90" y="227"/>
                    </a:lnTo>
                    <a:lnTo>
                      <a:pt x="48" y="171"/>
                    </a:lnTo>
                    <a:lnTo>
                      <a:pt x="22" y="109"/>
                    </a:lnTo>
                    <a:lnTo>
                      <a:pt x="17" y="44"/>
                    </a:lnTo>
                    <a:lnTo>
                      <a:pt x="23" y="11"/>
                    </a:lnTo>
                    <a:lnTo>
                      <a:pt x="23" y="3"/>
                    </a:lnTo>
                    <a:lnTo>
                      <a:pt x="10" y="0"/>
                    </a:lnTo>
                    <a:lnTo>
                      <a:pt x="7"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5"/>
              <p:cNvSpPr>
                <a:spLocks/>
              </p:cNvSpPr>
              <p:nvPr/>
            </p:nvSpPr>
            <p:spPr bwMode="auto">
              <a:xfrm>
                <a:off x="6340475" y="2157413"/>
                <a:ext cx="149225" cy="134938"/>
              </a:xfrm>
              <a:custGeom>
                <a:avLst/>
                <a:gdLst>
                  <a:gd name="T0" fmla="*/ 8 w 376"/>
                  <a:gd name="T1" fmla="*/ 6 h 339"/>
                  <a:gd name="T2" fmla="*/ 4 w 376"/>
                  <a:gd name="T3" fmla="*/ 24 h 339"/>
                  <a:gd name="T4" fmla="*/ 0 w 376"/>
                  <a:gd name="T5" fmla="*/ 59 h 339"/>
                  <a:gd name="T6" fmla="*/ 6 w 376"/>
                  <a:gd name="T7" fmla="*/ 112 h 339"/>
                  <a:gd name="T8" fmla="*/ 31 w 376"/>
                  <a:gd name="T9" fmla="*/ 180 h 339"/>
                  <a:gd name="T10" fmla="*/ 76 w 376"/>
                  <a:gd name="T11" fmla="*/ 239 h 339"/>
                  <a:gd name="T12" fmla="*/ 131 w 376"/>
                  <a:gd name="T13" fmla="*/ 287 h 339"/>
                  <a:gd name="T14" fmla="*/ 196 w 376"/>
                  <a:gd name="T15" fmla="*/ 322 h 339"/>
                  <a:gd name="T16" fmla="*/ 266 w 376"/>
                  <a:gd name="T17" fmla="*/ 339 h 339"/>
                  <a:gd name="T18" fmla="*/ 319 w 376"/>
                  <a:gd name="T19" fmla="*/ 337 h 339"/>
                  <a:gd name="T20" fmla="*/ 354 w 376"/>
                  <a:gd name="T21" fmla="*/ 328 h 339"/>
                  <a:gd name="T22" fmla="*/ 371 w 376"/>
                  <a:gd name="T23" fmla="*/ 321 h 339"/>
                  <a:gd name="T24" fmla="*/ 376 w 376"/>
                  <a:gd name="T25" fmla="*/ 316 h 339"/>
                  <a:gd name="T26" fmla="*/ 372 w 376"/>
                  <a:gd name="T27" fmla="*/ 304 h 339"/>
                  <a:gd name="T28" fmla="*/ 366 w 376"/>
                  <a:gd name="T29" fmla="*/ 304 h 339"/>
                  <a:gd name="T30" fmla="*/ 333 w 376"/>
                  <a:gd name="T31" fmla="*/ 317 h 339"/>
                  <a:gd name="T32" fmla="*/ 267 w 376"/>
                  <a:gd name="T33" fmla="*/ 321 h 339"/>
                  <a:gd name="T34" fmla="*/ 203 w 376"/>
                  <a:gd name="T35" fmla="*/ 306 h 339"/>
                  <a:gd name="T36" fmla="*/ 142 w 376"/>
                  <a:gd name="T37" fmla="*/ 273 h 339"/>
                  <a:gd name="T38" fmla="*/ 89 w 376"/>
                  <a:gd name="T39" fmla="*/ 228 h 339"/>
                  <a:gd name="T40" fmla="*/ 48 w 376"/>
                  <a:gd name="T41" fmla="*/ 172 h 339"/>
                  <a:gd name="T42" fmla="*/ 22 w 376"/>
                  <a:gd name="T43" fmla="*/ 110 h 339"/>
                  <a:gd name="T44" fmla="*/ 19 w 376"/>
                  <a:gd name="T45" fmla="*/ 44 h 339"/>
                  <a:gd name="T46" fmla="*/ 25 w 376"/>
                  <a:gd name="T47" fmla="*/ 10 h 339"/>
                  <a:gd name="T48" fmla="*/ 25 w 376"/>
                  <a:gd name="T49" fmla="*/ 2 h 339"/>
                  <a:gd name="T50" fmla="*/ 12 w 376"/>
                  <a:gd name="T51" fmla="*/ 0 h 339"/>
                  <a:gd name="T52" fmla="*/ 8 w 376"/>
                  <a:gd name="T53" fmla="*/ 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8" y="6"/>
                    </a:moveTo>
                    <a:lnTo>
                      <a:pt x="4" y="24"/>
                    </a:lnTo>
                    <a:lnTo>
                      <a:pt x="0" y="59"/>
                    </a:lnTo>
                    <a:lnTo>
                      <a:pt x="6" y="112"/>
                    </a:lnTo>
                    <a:lnTo>
                      <a:pt x="31" y="180"/>
                    </a:lnTo>
                    <a:lnTo>
                      <a:pt x="76" y="239"/>
                    </a:lnTo>
                    <a:lnTo>
                      <a:pt x="131" y="287"/>
                    </a:lnTo>
                    <a:lnTo>
                      <a:pt x="196" y="322"/>
                    </a:lnTo>
                    <a:lnTo>
                      <a:pt x="266" y="339"/>
                    </a:lnTo>
                    <a:lnTo>
                      <a:pt x="319" y="337"/>
                    </a:lnTo>
                    <a:lnTo>
                      <a:pt x="354" y="328"/>
                    </a:lnTo>
                    <a:lnTo>
                      <a:pt x="371" y="321"/>
                    </a:lnTo>
                    <a:lnTo>
                      <a:pt x="376" y="316"/>
                    </a:lnTo>
                    <a:lnTo>
                      <a:pt x="372" y="304"/>
                    </a:lnTo>
                    <a:lnTo>
                      <a:pt x="366" y="304"/>
                    </a:lnTo>
                    <a:lnTo>
                      <a:pt x="333" y="317"/>
                    </a:lnTo>
                    <a:lnTo>
                      <a:pt x="267" y="321"/>
                    </a:lnTo>
                    <a:lnTo>
                      <a:pt x="203" y="306"/>
                    </a:lnTo>
                    <a:lnTo>
                      <a:pt x="142" y="273"/>
                    </a:lnTo>
                    <a:lnTo>
                      <a:pt x="89" y="228"/>
                    </a:lnTo>
                    <a:lnTo>
                      <a:pt x="48" y="172"/>
                    </a:lnTo>
                    <a:lnTo>
                      <a:pt x="22" y="110"/>
                    </a:lnTo>
                    <a:lnTo>
                      <a:pt x="19" y="44"/>
                    </a:lnTo>
                    <a:lnTo>
                      <a:pt x="25" y="10"/>
                    </a:lnTo>
                    <a:lnTo>
                      <a:pt x="25" y="2"/>
                    </a:lnTo>
                    <a:lnTo>
                      <a:pt x="12" y="0"/>
                    </a:lnTo>
                    <a:lnTo>
                      <a:pt x="8"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6"/>
              <p:cNvSpPr>
                <a:spLocks/>
              </p:cNvSpPr>
              <p:nvPr/>
            </p:nvSpPr>
            <p:spPr bwMode="auto">
              <a:xfrm>
                <a:off x="6732588" y="565150"/>
                <a:ext cx="1235075" cy="1344613"/>
              </a:xfrm>
              <a:custGeom>
                <a:avLst/>
                <a:gdLst>
                  <a:gd name="T0" fmla="*/ 113 w 3115"/>
                  <a:gd name="T1" fmla="*/ 3390 h 3390"/>
                  <a:gd name="T2" fmla="*/ 82 w 3115"/>
                  <a:gd name="T3" fmla="*/ 3386 h 3390"/>
                  <a:gd name="T4" fmla="*/ 25 w 3115"/>
                  <a:gd name="T5" fmla="*/ 3364 h 3390"/>
                  <a:gd name="T6" fmla="*/ 0 w 3115"/>
                  <a:gd name="T7" fmla="*/ 3346 h 3390"/>
                  <a:gd name="T8" fmla="*/ 3115 w 3115"/>
                  <a:gd name="T9" fmla="*/ 0 h 3390"/>
                  <a:gd name="T10" fmla="*/ 2201 w 3115"/>
                  <a:gd name="T11" fmla="*/ 1036 h 3390"/>
                  <a:gd name="T12" fmla="*/ 113 w 3115"/>
                  <a:gd name="T13" fmla="*/ 3390 h 3390"/>
                </a:gdLst>
                <a:ahLst/>
                <a:cxnLst>
                  <a:cxn ang="0">
                    <a:pos x="T0" y="T1"/>
                  </a:cxn>
                  <a:cxn ang="0">
                    <a:pos x="T2" y="T3"/>
                  </a:cxn>
                  <a:cxn ang="0">
                    <a:pos x="T4" y="T5"/>
                  </a:cxn>
                  <a:cxn ang="0">
                    <a:pos x="T6" y="T7"/>
                  </a:cxn>
                  <a:cxn ang="0">
                    <a:pos x="T8" y="T9"/>
                  </a:cxn>
                  <a:cxn ang="0">
                    <a:pos x="T10" y="T11"/>
                  </a:cxn>
                  <a:cxn ang="0">
                    <a:pos x="T12" y="T13"/>
                  </a:cxn>
                </a:cxnLst>
                <a:rect l="0" t="0" r="r" b="b"/>
                <a:pathLst>
                  <a:path w="3115" h="3390">
                    <a:moveTo>
                      <a:pt x="113" y="3390"/>
                    </a:moveTo>
                    <a:lnTo>
                      <a:pt x="82" y="3386"/>
                    </a:lnTo>
                    <a:lnTo>
                      <a:pt x="25" y="3364"/>
                    </a:lnTo>
                    <a:lnTo>
                      <a:pt x="0" y="3346"/>
                    </a:lnTo>
                    <a:lnTo>
                      <a:pt x="3115" y="0"/>
                    </a:lnTo>
                    <a:lnTo>
                      <a:pt x="2201" y="1036"/>
                    </a:lnTo>
                    <a:lnTo>
                      <a:pt x="113" y="339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7"/>
              <p:cNvSpPr>
                <a:spLocks/>
              </p:cNvSpPr>
              <p:nvPr/>
            </p:nvSpPr>
            <p:spPr bwMode="auto">
              <a:xfrm>
                <a:off x="6319838" y="2265363"/>
                <a:ext cx="115888" cy="84138"/>
              </a:xfrm>
              <a:custGeom>
                <a:avLst/>
                <a:gdLst>
                  <a:gd name="T0" fmla="*/ 86 w 290"/>
                  <a:gd name="T1" fmla="*/ 210 h 210"/>
                  <a:gd name="T2" fmla="*/ 66 w 290"/>
                  <a:gd name="T3" fmla="*/ 209 h 210"/>
                  <a:gd name="T4" fmla="*/ 35 w 290"/>
                  <a:gd name="T5" fmla="*/ 199 h 210"/>
                  <a:gd name="T6" fmla="*/ 5 w 290"/>
                  <a:gd name="T7" fmla="*/ 178 h 210"/>
                  <a:gd name="T8" fmla="*/ 0 w 290"/>
                  <a:gd name="T9" fmla="*/ 174 h 210"/>
                  <a:gd name="T10" fmla="*/ 162 w 290"/>
                  <a:gd name="T11" fmla="*/ 0 h 210"/>
                  <a:gd name="T12" fmla="*/ 192 w 290"/>
                  <a:gd name="T13" fmla="*/ 21 h 210"/>
                  <a:gd name="T14" fmla="*/ 255 w 290"/>
                  <a:gd name="T15" fmla="*/ 52 h 210"/>
                  <a:gd name="T16" fmla="*/ 290 w 290"/>
                  <a:gd name="T17" fmla="*/ 60 h 210"/>
                  <a:gd name="T18" fmla="*/ 213 w 290"/>
                  <a:gd name="T19" fmla="*/ 144 h 210"/>
                  <a:gd name="T20" fmla="*/ 183 w 290"/>
                  <a:gd name="T21" fmla="*/ 172 h 210"/>
                  <a:gd name="T22" fmla="*/ 156 w 290"/>
                  <a:gd name="T23" fmla="*/ 191 h 210"/>
                  <a:gd name="T24" fmla="*/ 108 w 290"/>
                  <a:gd name="T25" fmla="*/ 209 h 210"/>
                  <a:gd name="T26" fmla="*/ 86 w 290"/>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10">
                    <a:moveTo>
                      <a:pt x="86" y="210"/>
                    </a:moveTo>
                    <a:lnTo>
                      <a:pt x="66" y="209"/>
                    </a:lnTo>
                    <a:lnTo>
                      <a:pt x="35" y="199"/>
                    </a:lnTo>
                    <a:lnTo>
                      <a:pt x="5" y="178"/>
                    </a:lnTo>
                    <a:lnTo>
                      <a:pt x="0" y="174"/>
                    </a:lnTo>
                    <a:lnTo>
                      <a:pt x="162" y="0"/>
                    </a:lnTo>
                    <a:lnTo>
                      <a:pt x="192" y="21"/>
                    </a:lnTo>
                    <a:lnTo>
                      <a:pt x="255" y="52"/>
                    </a:lnTo>
                    <a:lnTo>
                      <a:pt x="290" y="60"/>
                    </a:lnTo>
                    <a:lnTo>
                      <a:pt x="213" y="144"/>
                    </a:lnTo>
                    <a:lnTo>
                      <a:pt x="183" y="172"/>
                    </a:lnTo>
                    <a:lnTo>
                      <a:pt x="156" y="191"/>
                    </a:lnTo>
                    <a:lnTo>
                      <a:pt x="108" y="209"/>
                    </a:lnTo>
                    <a:lnTo>
                      <a:pt x="86" y="210"/>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8"/>
              <p:cNvSpPr>
                <a:spLocks/>
              </p:cNvSpPr>
              <p:nvPr/>
            </p:nvSpPr>
            <p:spPr bwMode="auto">
              <a:xfrm>
                <a:off x="6389688" y="2241550"/>
                <a:ext cx="66675" cy="41275"/>
              </a:xfrm>
              <a:custGeom>
                <a:avLst/>
                <a:gdLst>
                  <a:gd name="T0" fmla="*/ 131 w 171"/>
                  <a:gd name="T1" fmla="*/ 105 h 105"/>
                  <a:gd name="T2" fmla="*/ 96 w 171"/>
                  <a:gd name="T3" fmla="*/ 98 h 105"/>
                  <a:gd name="T4" fmla="*/ 30 w 171"/>
                  <a:gd name="T5" fmla="*/ 68 h 105"/>
                  <a:gd name="T6" fmla="*/ 0 w 171"/>
                  <a:gd name="T7" fmla="*/ 47 h 105"/>
                  <a:gd name="T8" fmla="*/ 45 w 171"/>
                  <a:gd name="T9" fmla="*/ 0 h 105"/>
                  <a:gd name="T10" fmla="*/ 74 w 171"/>
                  <a:gd name="T11" fmla="*/ 20 h 105"/>
                  <a:gd name="T12" fmla="*/ 137 w 171"/>
                  <a:gd name="T13" fmla="*/ 51 h 105"/>
                  <a:gd name="T14" fmla="*/ 171 w 171"/>
                  <a:gd name="T15" fmla="*/ 60 h 105"/>
                  <a:gd name="T16" fmla="*/ 150 w 171"/>
                  <a:gd name="T17" fmla="*/ 84 h 105"/>
                  <a:gd name="T18" fmla="*/ 131 w 171"/>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5">
                    <a:moveTo>
                      <a:pt x="131" y="105"/>
                    </a:moveTo>
                    <a:lnTo>
                      <a:pt x="96" y="98"/>
                    </a:lnTo>
                    <a:lnTo>
                      <a:pt x="30" y="68"/>
                    </a:lnTo>
                    <a:lnTo>
                      <a:pt x="0" y="47"/>
                    </a:lnTo>
                    <a:lnTo>
                      <a:pt x="45" y="0"/>
                    </a:lnTo>
                    <a:lnTo>
                      <a:pt x="74" y="20"/>
                    </a:lnTo>
                    <a:lnTo>
                      <a:pt x="137" y="51"/>
                    </a:lnTo>
                    <a:lnTo>
                      <a:pt x="171" y="60"/>
                    </a:lnTo>
                    <a:lnTo>
                      <a:pt x="150" y="84"/>
                    </a:lnTo>
                    <a:lnTo>
                      <a:pt x="131"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9"/>
              <p:cNvSpPr>
                <a:spLocks/>
              </p:cNvSpPr>
              <p:nvPr/>
            </p:nvSpPr>
            <p:spPr bwMode="auto">
              <a:xfrm>
                <a:off x="6411913" y="2216150"/>
                <a:ext cx="68263" cy="42863"/>
              </a:xfrm>
              <a:custGeom>
                <a:avLst/>
                <a:gdLst>
                  <a:gd name="T0" fmla="*/ 128 w 171"/>
                  <a:gd name="T1" fmla="*/ 109 h 109"/>
                  <a:gd name="T2" fmla="*/ 94 w 171"/>
                  <a:gd name="T3" fmla="*/ 101 h 109"/>
                  <a:gd name="T4" fmla="*/ 30 w 171"/>
                  <a:gd name="T5" fmla="*/ 71 h 109"/>
                  <a:gd name="T6" fmla="*/ 0 w 171"/>
                  <a:gd name="T7" fmla="*/ 51 h 109"/>
                  <a:gd name="T8" fmla="*/ 46 w 171"/>
                  <a:gd name="T9" fmla="*/ 0 h 109"/>
                  <a:gd name="T10" fmla="*/ 75 w 171"/>
                  <a:gd name="T11" fmla="*/ 22 h 109"/>
                  <a:gd name="T12" fmla="*/ 137 w 171"/>
                  <a:gd name="T13" fmla="*/ 53 h 109"/>
                  <a:gd name="T14" fmla="*/ 171 w 171"/>
                  <a:gd name="T15" fmla="*/ 62 h 109"/>
                  <a:gd name="T16" fmla="*/ 149 w 171"/>
                  <a:gd name="T17" fmla="*/ 87 h 109"/>
                  <a:gd name="T18" fmla="*/ 128 w 171"/>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9">
                    <a:moveTo>
                      <a:pt x="128" y="109"/>
                    </a:moveTo>
                    <a:lnTo>
                      <a:pt x="94" y="101"/>
                    </a:lnTo>
                    <a:lnTo>
                      <a:pt x="30" y="71"/>
                    </a:lnTo>
                    <a:lnTo>
                      <a:pt x="0" y="51"/>
                    </a:lnTo>
                    <a:lnTo>
                      <a:pt x="46" y="0"/>
                    </a:lnTo>
                    <a:lnTo>
                      <a:pt x="75" y="22"/>
                    </a:lnTo>
                    <a:lnTo>
                      <a:pt x="137" y="53"/>
                    </a:lnTo>
                    <a:lnTo>
                      <a:pt x="171" y="62"/>
                    </a:lnTo>
                    <a:lnTo>
                      <a:pt x="149" y="87"/>
                    </a:lnTo>
                    <a:lnTo>
                      <a:pt x="128"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0"/>
              <p:cNvSpPr>
                <a:spLocks/>
              </p:cNvSpPr>
              <p:nvPr/>
            </p:nvSpPr>
            <p:spPr bwMode="auto">
              <a:xfrm>
                <a:off x="6435725" y="2192338"/>
                <a:ext cx="65088" cy="42863"/>
              </a:xfrm>
              <a:custGeom>
                <a:avLst/>
                <a:gdLst>
                  <a:gd name="T0" fmla="*/ 126 w 167"/>
                  <a:gd name="T1" fmla="*/ 109 h 109"/>
                  <a:gd name="T2" fmla="*/ 93 w 167"/>
                  <a:gd name="T3" fmla="*/ 101 h 109"/>
                  <a:gd name="T4" fmla="*/ 29 w 167"/>
                  <a:gd name="T5" fmla="*/ 70 h 109"/>
                  <a:gd name="T6" fmla="*/ 0 w 167"/>
                  <a:gd name="T7" fmla="*/ 49 h 109"/>
                  <a:gd name="T8" fmla="*/ 46 w 167"/>
                  <a:gd name="T9" fmla="*/ 0 h 109"/>
                  <a:gd name="T10" fmla="*/ 74 w 167"/>
                  <a:gd name="T11" fmla="*/ 21 h 109"/>
                  <a:gd name="T12" fmla="*/ 135 w 167"/>
                  <a:gd name="T13" fmla="*/ 53 h 109"/>
                  <a:gd name="T14" fmla="*/ 167 w 167"/>
                  <a:gd name="T15" fmla="*/ 62 h 109"/>
                  <a:gd name="T16" fmla="*/ 147 w 167"/>
                  <a:gd name="T17" fmla="*/ 86 h 109"/>
                  <a:gd name="T18" fmla="*/ 126 w 167"/>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09">
                    <a:moveTo>
                      <a:pt x="126" y="109"/>
                    </a:moveTo>
                    <a:lnTo>
                      <a:pt x="93" y="101"/>
                    </a:lnTo>
                    <a:lnTo>
                      <a:pt x="29" y="70"/>
                    </a:lnTo>
                    <a:lnTo>
                      <a:pt x="0" y="49"/>
                    </a:lnTo>
                    <a:lnTo>
                      <a:pt x="46" y="0"/>
                    </a:lnTo>
                    <a:lnTo>
                      <a:pt x="74" y="21"/>
                    </a:lnTo>
                    <a:lnTo>
                      <a:pt x="135" y="53"/>
                    </a:lnTo>
                    <a:lnTo>
                      <a:pt x="167" y="62"/>
                    </a:lnTo>
                    <a:lnTo>
                      <a:pt x="147" y="86"/>
                    </a:lnTo>
                    <a:lnTo>
                      <a:pt x="12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1"/>
              <p:cNvSpPr>
                <a:spLocks/>
              </p:cNvSpPr>
              <p:nvPr/>
            </p:nvSpPr>
            <p:spPr bwMode="auto">
              <a:xfrm>
                <a:off x="6457950" y="2003425"/>
                <a:ext cx="215900" cy="207963"/>
              </a:xfrm>
              <a:custGeom>
                <a:avLst/>
                <a:gdLst>
                  <a:gd name="T0" fmla="*/ 125 w 546"/>
                  <a:gd name="T1" fmla="*/ 525 h 525"/>
                  <a:gd name="T2" fmla="*/ 92 w 546"/>
                  <a:gd name="T3" fmla="*/ 516 h 525"/>
                  <a:gd name="T4" fmla="*/ 29 w 546"/>
                  <a:gd name="T5" fmla="*/ 486 h 525"/>
                  <a:gd name="T6" fmla="*/ 0 w 546"/>
                  <a:gd name="T7" fmla="*/ 464 h 525"/>
                  <a:gd name="T8" fmla="*/ 433 w 546"/>
                  <a:gd name="T9" fmla="*/ 0 h 525"/>
                  <a:gd name="T10" fmla="*/ 459 w 546"/>
                  <a:gd name="T11" fmla="*/ 20 h 525"/>
                  <a:gd name="T12" fmla="*/ 516 w 546"/>
                  <a:gd name="T13" fmla="*/ 48 h 525"/>
                  <a:gd name="T14" fmla="*/ 546 w 546"/>
                  <a:gd name="T15" fmla="*/ 56 h 525"/>
                  <a:gd name="T16" fmla="*/ 310 w 546"/>
                  <a:gd name="T17" fmla="*/ 319 h 525"/>
                  <a:gd name="T18" fmla="*/ 125 w 546"/>
                  <a:gd name="T1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525">
                    <a:moveTo>
                      <a:pt x="125" y="525"/>
                    </a:moveTo>
                    <a:lnTo>
                      <a:pt x="92" y="516"/>
                    </a:lnTo>
                    <a:lnTo>
                      <a:pt x="29" y="486"/>
                    </a:lnTo>
                    <a:lnTo>
                      <a:pt x="0" y="464"/>
                    </a:lnTo>
                    <a:lnTo>
                      <a:pt x="433" y="0"/>
                    </a:lnTo>
                    <a:lnTo>
                      <a:pt x="459" y="20"/>
                    </a:lnTo>
                    <a:lnTo>
                      <a:pt x="516" y="48"/>
                    </a:lnTo>
                    <a:lnTo>
                      <a:pt x="546" y="56"/>
                    </a:lnTo>
                    <a:lnTo>
                      <a:pt x="310" y="319"/>
                    </a:lnTo>
                    <a:lnTo>
                      <a:pt x="125" y="52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2"/>
              <p:cNvSpPr>
                <a:spLocks/>
              </p:cNvSpPr>
              <p:nvPr/>
            </p:nvSpPr>
            <p:spPr bwMode="auto">
              <a:xfrm>
                <a:off x="6634163" y="1978025"/>
                <a:ext cx="61913" cy="41275"/>
              </a:xfrm>
              <a:custGeom>
                <a:avLst/>
                <a:gdLst>
                  <a:gd name="T0" fmla="*/ 115 w 157"/>
                  <a:gd name="T1" fmla="*/ 102 h 102"/>
                  <a:gd name="T2" fmla="*/ 85 w 157"/>
                  <a:gd name="T3" fmla="*/ 96 h 102"/>
                  <a:gd name="T4" fmla="*/ 27 w 157"/>
                  <a:gd name="T5" fmla="*/ 69 h 102"/>
                  <a:gd name="T6" fmla="*/ 0 w 157"/>
                  <a:gd name="T7" fmla="*/ 49 h 102"/>
                  <a:gd name="T8" fmla="*/ 45 w 157"/>
                  <a:gd name="T9" fmla="*/ 0 h 102"/>
                  <a:gd name="T10" fmla="*/ 71 w 157"/>
                  <a:gd name="T11" fmla="*/ 19 h 102"/>
                  <a:gd name="T12" fmla="*/ 128 w 157"/>
                  <a:gd name="T13" fmla="*/ 48 h 102"/>
                  <a:gd name="T14" fmla="*/ 157 w 157"/>
                  <a:gd name="T15" fmla="*/ 54 h 102"/>
                  <a:gd name="T16" fmla="*/ 136 w 157"/>
                  <a:gd name="T17" fmla="*/ 79 h 102"/>
                  <a:gd name="T18" fmla="*/ 115 w 157"/>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02">
                    <a:moveTo>
                      <a:pt x="115" y="102"/>
                    </a:moveTo>
                    <a:lnTo>
                      <a:pt x="85" y="96"/>
                    </a:lnTo>
                    <a:lnTo>
                      <a:pt x="27" y="69"/>
                    </a:lnTo>
                    <a:lnTo>
                      <a:pt x="0" y="49"/>
                    </a:lnTo>
                    <a:lnTo>
                      <a:pt x="45" y="0"/>
                    </a:lnTo>
                    <a:lnTo>
                      <a:pt x="71" y="19"/>
                    </a:lnTo>
                    <a:lnTo>
                      <a:pt x="128" y="48"/>
                    </a:lnTo>
                    <a:lnTo>
                      <a:pt x="157" y="54"/>
                    </a:lnTo>
                    <a:lnTo>
                      <a:pt x="136" y="79"/>
                    </a:lnTo>
                    <a:lnTo>
                      <a:pt x="11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3"/>
              <p:cNvSpPr>
                <a:spLocks/>
              </p:cNvSpPr>
              <p:nvPr/>
            </p:nvSpPr>
            <p:spPr bwMode="auto">
              <a:xfrm>
                <a:off x="6656388" y="1957388"/>
                <a:ext cx="60325" cy="36513"/>
              </a:xfrm>
              <a:custGeom>
                <a:avLst/>
                <a:gdLst>
                  <a:gd name="T0" fmla="*/ 114 w 150"/>
                  <a:gd name="T1" fmla="*/ 94 h 94"/>
                  <a:gd name="T2" fmla="*/ 84 w 150"/>
                  <a:gd name="T3" fmla="*/ 89 h 94"/>
                  <a:gd name="T4" fmla="*/ 27 w 150"/>
                  <a:gd name="T5" fmla="*/ 61 h 94"/>
                  <a:gd name="T6" fmla="*/ 0 w 150"/>
                  <a:gd name="T7" fmla="*/ 42 h 94"/>
                  <a:gd name="T8" fmla="*/ 40 w 150"/>
                  <a:gd name="T9" fmla="*/ 0 h 94"/>
                  <a:gd name="T10" fmla="*/ 65 w 150"/>
                  <a:gd name="T11" fmla="*/ 19 h 94"/>
                  <a:gd name="T12" fmla="*/ 120 w 150"/>
                  <a:gd name="T13" fmla="*/ 47 h 94"/>
                  <a:gd name="T14" fmla="*/ 150 w 150"/>
                  <a:gd name="T15" fmla="*/ 54 h 94"/>
                  <a:gd name="T16" fmla="*/ 132 w 150"/>
                  <a:gd name="T17" fmla="*/ 74 h 94"/>
                  <a:gd name="T18" fmla="*/ 114 w 15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4">
                    <a:moveTo>
                      <a:pt x="114" y="94"/>
                    </a:moveTo>
                    <a:lnTo>
                      <a:pt x="84" y="89"/>
                    </a:lnTo>
                    <a:lnTo>
                      <a:pt x="27" y="61"/>
                    </a:lnTo>
                    <a:lnTo>
                      <a:pt x="0" y="42"/>
                    </a:lnTo>
                    <a:lnTo>
                      <a:pt x="40" y="0"/>
                    </a:lnTo>
                    <a:lnTo>
                      <a:pt x="65" y="19"/>
                    </a:lnTo>
                    <a:lnTo>
                      <a:pt x="120" y="47"/>
                    </a:lnTo>
                    <a:lnTo>
                      <a:pt x="150" y="54"/>
                    </a:lnTo>
                    <a:lnTo>
                      <a:pt x="132" y="74"/>
                    </a:lnTo>
                    <a:lnTo>
                      <a:pt x="114"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4"/>
              <p:cNvSpPr>
                <a:spLocks/>
              </p:cNvSpPr>
              <p:nvPr/>
            </p:nvSpPr>
            <p:spPr bwMode="auto">
              <a:xfrm>
                <a:off x="6677025" y="1892300"/>
                <a:ext cx="100013" cy="79375"/>
              </a:xfrm>
              <a:custGeom>
                <a:avLst/>
                <a:gdLst>
                  <a:gd name="T0" fmla="*/ 111 w 250"/>
                  <a:gd name="T1" fmla="*/ 198 h 198"/>
                  <a:gd name="T2" fmla="*/ 83 w 250"/>
                  <a:gd name="T3" fmla="*/ 193 h 198"/>
                  <a:gd name="T4" fmla="*/ 26 w 250"/>
                  <a:gd name="T5" fmla="*/ 166 h 198"/>
                  <a:gd name="T6" fmla="*/ 0 w 250"/>
                  <a:gd name="T7" fmla="*/ 148 h 198"/>
                  <a:gd name="T8" fmla="*/ 137 w 250"/>
                  <a:gd name="T9" fmla="*/ 0 h 198"/>
                  <a:gd name="T10" fmla="*/ 162 w 250"/>
                  <a:gd name="T11" fmla="*/ 18 h 198"/>
                  <a:gd name="T12" fmla="*/ 219 w 250"/>
                  <a:gd name="T13" fmla="*/ 40 h 198"/>
                  <a:gd name="T14" fmla="*/ 250 w 250"/>
                  <a:gd name="T15" fmla="*/ 44 h 198"/>
                  <a:gd name="T16" fmla="*/ 180 w 250"/>
                  <a:gd name="T17" fmla="*/ 122 h 198"/>
                  <a:gd name="T18" fmla="*/ 111 w 250"/>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98">
                    <a:moveTo>
                      <a:pt x="111" y="198"/>
                    </a:moveTo>
                    <a:lnTo>
                      <a:pt x="83" y="193"/>
                    </a:lnTo>
                    <a:lnTo>
                      <a:pt x="26" y="166"/>
                    </a:lnTo>
                    <a:lnTo>
                      <a:pt x="0" y="148"/>
                    </a:lnTo>
                    <a:lnTo>
                      <a:pt x="137" y="0"/>
                    </a:lnTo>
                    <a:lnTo>
                      <a:pt x="162" y="18"/>
                    </a:lnTo>
                    <a:lnTo>
                      <a:pt x="219" y="40"/>
                    </a:lnTo>
                    <a:lnTo>
                      <a:pt x="250" y="44"/>
                    </a:lnTo>
                    <a:lnTo>
                      <a:pt x="180" y="122"/>
                    </a:lnTo>
                    <a:lnTo>
                      <a:pt x="111" y="198"/>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5"/>
              <p:cNvSpPr>
                <a:spLocks/>
              </p:cNvSpPr>
              <p:nvPr/>
            </p:nvSpPr>
            <p:spPr bwMode="auto">
              <a:xfrm>
                <a:off x="6672263" y="1951038"/>
                <a:ext cx="49213" cy="26988"/>
              </a:xfrm>
              <a:custGeom>
                <a:avLst/>
                <a:gdLst>
                  <a:gd name="T0" fmla="*/ 110 w 123"/>
                  <a:gd name="T1" fmla="*/ 66 h 66"/>
                  <a:gd name="T2" fmla="*/ 80 w 123"/>
                  <a:gd name="T3" fmla="*/ 59 h 66"/>
                  <a:gd name="T4" fmla="*/ 25 w 123"/>
                  <a:gd name="T5" fmla="*/ 31 h 66"/>
                  <a:gd name="T6" fmla="*/ 0 w 123"/>
                  <a:gd name="T7" fmla="*/ 12 h 66"/>
                  <a:gd name="T8" fmla="*/ 12 w 123"/>
                  <a:gd name="T9" fmla="*/ 0 h 66"/>
                  <a:gd name="T10" fmla="*/ 38 w 123"/>
                  <a:gd name="T11" fmla="*/ 18 h 66"/>
                  <a:gd name="T12" fmla="*/ 95 w 123"/>
                  <a:gd name="T13" fmla="*/ 45 h 66"/>
                  <a:gd name="T14" fmla="*/ 123 w 123"/>
                  <a:gd name="T15" fmla="*/ 50 h 66"/>
                  <a:gd name="T16" fmla="*/ 117 w 123"/>
                  <a:gd name="T17" fmla="*/ 58 h 66"/>
                  <a:gd name="T18" fmla="*/ 110 w 12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6">
                    <a:moveTo>
                      <a:pt x="110" y="66"/>
                    </a:moveTo>
                    <a:lnTo>
                      <a:pt x="80" y="59"/>
                    </a:lnTo>
                    <a:lnTo>
                      <a:pt x="25" y="31"/>
                    </a:lnTo>
                    <a:lnTo>
                      <a:pt x="0" y="12"/>
                    </a:lnTo>
                    <a:lnTo>
                      <a:pt x="12" y="0"/>
                    </a:lnTo>
                    <a:lnTo>
                      <a:pt x="38" y="18"/>
                    </a:lnTo>
                    <a:lnTo>
                      <a:pt x="95" y="45"/>
                    </a:lnTo>
                    <a:lnTo>
                      <a:pt x="123" y="50"/>
                    </a:lnTo>
                    <a:lnTo>
                      <a:pt x="117" y="58"/>
                    </a:lnTo>
                    <a:lnTo>
                      <a:pt x="110" y="66"/>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6"/>
              <p:cNvSpPr>
                <a:spLocks/>
              </p:cNvSpPr>
              <p:nvPr/>
            </p:nvSpPr>
            <p:spPr bwMode="auto">
              <a:xfrm>
                <a:off x="6651625" y="1973263"/>
                <a:ext cx="50800" cy="26988"/>
              </a:xfrm>
              <a:custGeom>
                <a:avLst/>
                <a:gdLst>
                  <a:gd name="T0" fmla="*/ 112 w 126"/>
                  <a:gd name="T1" fmla="*/ 67 h 67"/>
                  <a:gd name="T2" fmla="*/ 83 w 126"/>
                  <a:gd name="T3" fmla="*/ 61 h 67"/>
                  <a:gd name="T4" fmla="*/ 26 w 126"/>
                  <a:gd name="T5" fmla="*/ 32 h 67"/>
                  <a:gd name="T6" fmla="*/ 0 w 126"/>
                  <a:gd name="T7" fmla="*/ 13 h 67"/>
                  <a:gd name="T8" fmla="*/ 12 w 126"/>
                  <a:gd name="T9" fmla="*/ 0 h 67"/>
                  <a:gd name="T10" fmla="*/ 39 w 126"/>
                  <a:gd name="T11" fmla="*/ 19 h 67"/>
                  <a:gd name="T12" fmla="*/ 96 w 126"/>
                  <a:gd name="T13" fmla="*/ 47 h 67"/>
                  <a:gd name="T14" fmla="*/ 126 w 126"/>
                  <a:gd name="T15" fmla="*/ 52 h 67"/>
                  <a:gd name="T16" fmla="*/ 119 w 126"/>
                  <a:gd name="T17" fmla="*/ 60 h 67"/>
                  <a:gd name="T18" fmla="*/ 112 w 126"/>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67">
                    <a:moveTo>
                      <a:pt x="112" y="67"/>
                    </a:moveTo>
                    <a:lnTo>
                      <a:pt x="83" y="61"/>
                    </a:lnTo>
                    <a:lnTo>
                      <a:pt x="26" y="32"/>
                    </a:lnTo>
                    <a:lnTo>
                      <a:pt x="0" y="13"/>
                    </a:lnTo>
                    <a:lnTo>
                      <a:pt x="12" y="0"/>
                    </a:lnTo>
                    <a:lnTo>
                      <a:pt x="39" y="19"/>
                    </a:lnTo>
                    <a:lnTo>
                      <a:pt x="96" y="47"/>
                    </a:lnTo>
                    <a:lnTo>
                      <a:pt x="126" y="52"/>
                    </a:lnTo>
                    <a:lnTo>
                      <a:pt x="119" y="60"/>
                    </a:lnTo>
                    <a:lnTo>
                      <a:pt x="112" y="67"/>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7"/>
              <p:cNvSpPr>
                <a:spLocks/>
              </p:cNvSpPr>
              <p:nvPr/>
            </p:nvSpPr>
            <p:spPr bwMode="auto">
              <a:xfrm>
                <a:off x="6629400" y="1998663"/>
                <a:ext cx="50800" cy="26988"/>
              </a:xfrm>
              <a:custGeom>
                <a:avLst/>
                <a:gdLst>
                  <a:gd name="T0" fmla="*/ 113 w 127"/>
                  <a:gd name="T1" fmla="*/ 69 h 69"/>
                  <a:gd name="T2" fmla="*/ 83 w 127"/>
                  <a:gd name="T3" fmla="*/ 61 h 69"/>
                  <a:gd name="T4" fmla="*/ 26 w 127"/>
                  <a:gd name="T5" fmla="*/ 33 h 69"/>
                  <a:gd name="T6" fmla="*/ 0 w 127"/>
                  <a:gd name="T7" fmla="*/ 13 h 69"/>
                  <a:gd name="T8" fmla="*/ 12 w 127"/>
                  <a:gd name="T9" fmla="*/ 0 h 69"/>
                  <a:gd name="T10" fmla="*/ 39 w 127"/>
                  <a:gd name="T11" fmla="*/ 20 h 69"/>
                  <a:gd name="T12" fmla="*/ 97 w 127"/>
                  <a:gd name="T13" fmla="*/ 47 h 69"/>
                  <a:gd name="T14" fmla="*/ 127 w 127"/>
                  <a:gd name="T15" fmla="*/ 53 h 69"/>
                  <a:gd name="T16" fmla="*/ 119 w 127"/>
                  <a:gd name="T17" fmla="*/ 61 h 69"/>
                  <a:gd name="T18" fmla="*/ 113 w 127"/>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69">
                    <a:moveTo>
                      <a:pt x="113" y="69"/>
                    </a:moveTo>
                    <a:lnTo>
                      <a:pt x="83" y="61"/>
                    </a:lnTo>
                    <a:lnTo>
                      <a:pt x="26" y="33"/>
                    </a:lnTo>
                    <a:lnTo>
                      <a:pt x="0" y="13"/>
                    </a:lnTo>
                    <a:lnTo>
                      <a:pt x="12" y="0"/>
                    </a:lnTo>
                    <a:lnTo>
                      <a:pt x="39" y="20"/>
                    </a:lnTo>
                    <a:lnTo>
                      <a:pt x="97" y="47"/>
                    </a:lnTo>
                    <a:lnTo>
                      <a:pt x="127" y="53"/>
                    </a:lnTo>
                    <a:lnTo>
                      <a:pt x="119" y="61"/>
                    </a:lnTo>
                    <a:lnTo>
                      <a:pt x="113" y="6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8"/>
              <p:cNvSpPr>
                <a:spLocks/>
              </p:cNvSpPr>
              <p:nvPr/>
            </p:nvSpPr>
            <p:spPr bwMode="auto">
              <a:xfrm>
                <a:off x="6453188" y="2187575"/>
                <a:ext cx="53975" cy="30163"/>
              </a:xfrm>
              <a:custGeom>
                <a:avLst/>
                <a:gdLst>
                  <a:gd name="T0" fmla="*/ 121 w 136"/>
                  <a:gd name="T1" fmla="*/ 75 h 75"/>
                  <a:gd name="T2" fmla="*/ 89 w 136"/>
                  <a:gd name="T3" fmla="*/ 66 h 75"/>
                  <a:gd name="T4" fmla="*/ 28 w 136"/>
                  <a:gd name="T5" fmla="*/ 34 h 75"/>
                  <a:gd name="T6" fmla="*/ 0 w 136"/>
                  <a:gd name="T7" fmla="*/ 13 h 75"/>
                  <a:gd name="T8" fmla="*/ 11 w 136"/>
                  <a:gd name="T9" fmla="*/ 0 h 75"/>
                  <a:gd name="T10" fmla="*/ 40 w 136"/>
                  <a:gd name="T11" fmla="*/ 22 h 75"/>
                  <a:gd name="T12" fmla="*/ 103 w 136"/>
                  <a:gd name="T13" fmla="*/ 52 h 75"/>
                  <a:gd name="T14" fmla="*/ 136 w 136"/>
                  <a:gd name="T15" fmla="*/ 61 h 75"/>
                  <a:gd name="T16" fmla="*/ 128 w 136"/>
                  <a:gd name="T17" fmla="*/ 69 h 75"/>
                  <a:gd name="T18" fmla="*/ 121 w 136"/>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
                    <a:moveTo>
                      <a:pt x="121" y="75"/>
                    </a:moveTo>
                    <a:lnTo>
                      <a:pt x="89" y="66"/>
                    </a:lnTo>
                    <a:lnTo>
                      <a:pt x="28" y="34"/>
                    </a:lnTo>
                    <a:lnTo>
                      <a:pt x="0" y="13"/>
                    </a:lnTo>
                    <a:lnTo>
                      <a:pt x="11" y="0"/>
                    </a:lnTo>
                    <a:lnTo>
                      <a:pt x="40" y="22"/>
                    </a:lnTo>
                    <a:lnTo>
                      <a:pt x="103" y="52"/>
                    </a:lnTo>
                    <a:lnTo>
                      <a:pt x="136" y="61"/>
                    </a:lnTo>
                    <a:lnTo>
                      <a:pt x="128" y="69"/>
                    </a:lnTo>
                    <a:lnTo>
                      <a:pt x="121" y="75"/>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9"/>
              <p:cNvSpPr>
                <a:spLocks/>
              </p:cNvSpPr>
              <p:nvPr/>
            </p:nvSpPr>
            <p:spPr bwMode="auto">
              <a:xfrm>
                <a:off x="6430963" y="2211388"/>
                <a:ext cx="53975" cy="30163"/>
              </a:xfrm>
              <a:custGeom>
                <a:avLst/>
                <a:gdLst>
                  <a:gd name="T0" fmla="*/ 125 w 138"/>
                  <a:gd name="T1" fmla="*/ 74 h 74"/>
                  <a:gd name="T2" fmla="*/ 91 w 138"/>
                  <a:gd name="T3" fmla="*/ 65 h 74"/>
                  <a:gd name="T4" fmla="*/ 29 w 138"/>
                  <a:gd name="T5" fmla="*/ 34 h 74"/>
                  <a:gd name="T6" fmla="*/ 0 w 138"/>
                  <a:gd name="T7" fmla="*/ 12 h 74"/>
                  <a:gd name="T8" fmla="*/ 12 w 138"/>
                  <a:gd name="T9" fmla="*/ 0 h 74"/>
                  <a:gd name="T10" fmla="*/ 41 w 138"/>
                  <a:gd name="T11" fmla="*/ 21 h 74"/>
                  <a:gd name="T12" fmla="*/ 105 w 138"/>
                  <a:gd name="T13" fmla="*/ 52 h 74"/>
                  <a:gd name="T14" fmla="*/ 138 w 138"/>
                  <a:gd name="T15" fmla="*/ 60 h 74"/>
                  <a:gd name="T16" fmla="*/ 131 w 138"/>
                  <a:gd name="T17" fmla="*/ 68 h 74"/>
                  <a:gd name="T18" fmla="*/ 125 w 13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74">
                    <a:moveTo>
                      <a:pt x="125" y="74"/>
                    </a:moveTo>
                    <a:lnTo>
                      <a:pt x="91" y="65"/>
                    </a:lnTo>
                    <a:lnTo>
                      <a:pt x="29" y="34"/>
                    </a:lnTo>
                    <a:lnTo>
                      <a:pt x="0" y="12"/>
                    </a:lnTo>
                    <a:lnTo>
                      <a:pt x="12" y="0"/>
                    </a:lnTo>
                    <a:lnTo>
                      <a:pt x="41" y="21"/>
                    </a:lnTo>
                    <a:lnTo>
                      <a:pt x="105" y="52"/>
                    </a:lnTo>
                    <a:lnTo>
                      <a:pt x="138" y="60"/>
                    </a:lnTo>
                    <a:lnTo>
                      <a:pt x="131" y="68"/>
                    </a:lnTo>
                    <a:lnTo>
                      <a:pt x="125" y="74"/>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0"/>
              <p:cNvSpPr>
                <a:spLocks/>
              </p:cNvSpPr>
              <p:nvPr/>
            </p:nvSpPr>
            <p:spPr bwMode="auto">
              <a:xfrm>
                <a:off x="6407150" y="2236788"/>
                <a:ext cx="55563" cy="28575"/>
              </a:xfrm>
              <a:custGeom>
                <a:avLst/>
                <a:gdLst>
                  <a:gd name="T0" fmla="*/ 126 w 140"/>
                  <a:gd name="T1" fmla="*/ 73 h 73"/>
                  <a:gd name="T2" fmla="*/ 92 w 140"/>
                  <a:gd name="T3" fmla="*/ 64 h 73"/>
                  <a:gd name="T4" fmla="*/ 29 w 140"/>
                  <a:gd name="T5" fmla="*/ 33 h 73"/>
                  <a:gd name="T6" fmla="*/ 0 w 140"/>
                  <a:gd name="T7" fmla="*/ 13 h 73"/>
                  <a:gd name="T8" fmla="*/ 12 w 140"/>
                  <a:gd name="T9" fmla="*/ 0 h 73"/>
                  <a:gd name="T10" fmla="*/ 42 w 140"/>
                  <a:gd name="T11" fmla="*/ 20 h 73"/>
                  <a:gd name="T12" fmla="*/ 106 w 140"/>
                  <a:gd name="T13" fmla="*/ 50 h 73"/>
                  <a:gd name="T14" fmla="*/ 140 w 140"/>
                  <a:gd name="T15" fmla="*/ 58 h 73"/>
                  <a:gd name="T16" fmla="*/ 134 w 140"/>
                  <a:gd name="T17" fmla="*/ 66 h 73"/>
                  <a:gd name="T18" fmla="*/ 126 w 140"/>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3">
                    <a:moveTo>
                      <a:pt x="126" y="73"/>
                    </a:moveTo>
                    <a:lnTo>
                      <a:pt x="92" y="64"/>
                    </a:lnTo>
                    <a:lnTo>
                      <a:pt x="29" y="33"/>
                    </a:lnTo>
                    <a:lnTo>
                      <a:pt x="0" y="13"/>
                    </a:lnTo>
                    <a:lnTo>
                      <a:pt x="12" y="0"/>
                    </a:lnTo>
                    <a:lnTo>
                      <a:pt x="42" y="20"/>
                    </a:lnTo>
                    <a:lnTo>
                      <a:pt x="106" y="50"/>
                    </a:lnTo>
                    <a:lnTo>
                      <a:pt x="140" y="58"/>
                    </a:lnTo>
                    <a:lnTo>
                      <a:pt x="134" y="66"/>
                    </a:lnTo>
                    <a:lnTo>
                      <a:pt x="126"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1"/>
              <p:cNvSpPr>
                <a:spLocks/>
              </p:cNvSpPr>
              <p:nvPr/>
            </p:nvSpPr>
            <p:spPr bwMode="auto">
              <a:xfrm>
                <a:off x="6384925" y="2260600"/>
                <a:ext cx="55563" cy="28575"/>
              </a:xfrm>
              <a:custGeom>
                <a:avLst/>
                <a:gdLst>
                  <a:gd name="T0" fmla="*/ 128 w 143"/>
                  <a:gd name="T1" fmla="*/ 73 h 73"/>
                  <a:gd name="T2" fmla="*/ 93 w 143"/>
                  <a:gd name="T3" fmla="*/ 65 h 73"/>
                  <a:gd name="T4" fmla="*/ 30 w 143"/>
                  <a:gd name="T5" fmla="*/ 34 h 73"/>
                  <a:gd name="T6" fmla="*/ 0 w 143"/>
                  <a:gd name="T7" fmla="*/ 13 h 73"/>
                  <a:gd name="T8" fmla="*/ 12 w 143"/>
                  <a:gd name="T9" fmla="*/ 0 h 73"/>
                  <a:gd name="T10" fmla="*/ 42 w 143"/>
                  <a:gd name="T11" fmla="*/ 21 h 73"/>
                  <a:gd name="T12" fmla="*/ 108 w 143"/>
                  <a:gd name="T13" fmla="*/ 51 h 73"/>
                  <a:gd name="T14" fmla="*/ 143 w 143"/>
                  <a:gd name="T15" fmla="*/ 58 h 73"/>
                  <a:gd name="T16" fmla="*/ 135 w 143"/>
                  <a:gd name="T17" fmla="*/ 65 h 73"/>
                  <a:gd name="T18" fmla="*/ 128 w 14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73">
                    <a:moveTo>
                      <a:pt x="128" y="73"/>
                    </a:moveTo>
                    <a:lnTo>
                      <a:pt x="93" y="65"/>
                    </a:lnTo>
                    <a:lnTo>
                      <a:pt x="30" y="34"/>
                    </a:lnTo>
                    <a:lnTo>
                      <a:pt x="0" y="13"/>
                    </a:lnTo>
                    <a:lnTo>
                      <a:pt x="12" y="0"/>
                    </a:lnTo>
                    <a:lnTo>
                      <a:pt x="42" y="21"/>
                    </a:lnTo>
                    <a:lnTo>
                      <a:pt x="108" y="51"/>
                    </a:lnTo>
                    <a:lnTo>
                      <a:pt x="143" y="58"/>
                    </a:lnTo>
                    <a:lnTo>
                      <a:pt x="135" y="65"/>
                    </a:lnTo>
                    <a:lnTo>
                      <a:pt x="128"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2"/>
              <p:cNvSpPr>
                <a:spLocks/>
              </p:cNvSpPr>
              <p:nvPr/>
            </p:nvSpPr>
            <p:spPr bwMode="auto">
              <a:xfrm>
                <a:off x="7967663" y="565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3"/>
              <p:cNvSpPr>
                <a:spLocks/>
              </p:cNvSpPr>
              <p:nvPr/>
            </p:nvSpPr>
            <p:spPr bwMode="auto">
              <a:xfrm>
                <a:off x="7410450" y="1116013"/>
                <a:ext cx="0" cy="1588"/>
              </a:xfrm>
              <a:custGeom>
                <a:avLst/>
                <a:gdLst>
                  <a:gd name="T0" fmla="*/ 2 h 2"/>
                  <a:gd name="T1" fmla="*/ 0 h 2"/>
                  <a:gd name="T2" fmla="*/ 1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1"/>
                    </a:lnTo>
                    <a:lnTo>
                      <a:pt x="0" y="2"/>
                    </a:lnTo>
                    <a:lnTo>
                      <a:pt x="0" y="2"/>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Line 104"/>
              <p:cNvSpPr>
                <a:spLocks noChangeShapeType="1"/>
              </p:cNvSpPr>
              <p:nvPr/>
            </p:nvSpPr>
            <p:spPr bwMode="auto">
              <a:xfrm>
                <a:off x="7977188" y="554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5"/>
              <p:cNvSpPr>
                <a:spLocks/>
              </p:cNvSpPr>
              <p:nvPr/>
            </p:nvSpPr>
            <p:spPr bwMode="auto">
              <a:xfrm>
                <a:off x="7410450" y="554038"/>
                <a:ext cx="566738" cy="563563"/>
              </a:xfrm>
              <a:custGeom>
                <a:avLst/>
                <a:gdLst>
                  <a:gd name="T0" fmla="*/ 0 w 1426"/>
                  <a:gd name="T1" fmla="*/ 1418 h 1418"/>
                  <a:gd name="T2" fmla="*/ 0 w 1426"/>
                  <a:gd name="T3" fmla="*/ 1417 h 1418"/>
                  <a:gd name="T4" fmla="*/ 0 w 1426"/>
                  <a:gd name="T5" fmla="*/ 1416 h 1418"/>
                  <a:gd name="T6" fmla="*/ 30 w 1426"/>
                  <a:gd name="T7" fmla="*/ 1264 h 1418"/>
                  <a:gd name="T8" fmla="*/ 1426 w 1426"/>
                  <a:gd name="T9" fmla="*/ 0 h 1418"/>
                  <a:gd name="T10" fmla="*/ 1426 w 1426"/>
                  <a:gd name="T11" fmla="*/ 0 h 1418"/>
                  <a:gd name="T12" fmla="*/ 0 w 1426"/>
                  <a:gd name="T13" fmla="*/ 1418 h 1418"/>
                </a:gdLst>
                <a:ahLst/>
                <a:cxnLst>
                  <a:cxn ang="0">
                    <a:pos x="T0" y="T1"/>
                  </a:cxn>
                  <a:cxn ang="0">
                    <a:pos x="T2" y="T3"/>
                  </a:cxn>
                  <a:cxn ang="0">
                    <a:pos x="T4" y="T5"/>
                  </a:cxn>
                  <a:cxn ang="0">
                    <a:pos x="T6" y="T7"/>
                  </a:cxn>
                  <a:cxn ang="0">
                    <a:pos x="T8" y="T9"/>
                  </a:cxn>
                  <a:cxn ang="0">
                    <a:pos x="T10" y="T11"/>
                  </a:cxn>
                  <a:cxn ang="0">
                    <a:pos x="T12" y="T13"/>
                  </a:cxn>
                </a:cxnLst>
                <a:rect l="0" t="0" r="r" b="b"/>
                <a:pathLst>
                  <a:path w="1426" h="1418">
                    <a:moveTo>
                      <a:pt x="0" y="1418"/>
                    </a:moveTo>
                    <a:lnTo>
                      <a:pt x="0" y="1417"/>
                    </a:lnTo>
                    <a:lnTo>
                      <a:pt x="0" y="1416"/>
                    </a:lnTo>
                    <a:lnTo>
                      <a:pt x="30" y="1264"/>
                    </a:lnTo>
                    <a:lnTo>
                      <a:pt x="1426" y="0"/>
                    </a:lnTo>
                    <a:lnTo>
                      <a:pt x="1426" y="0"/>
                    </a:lnTo>
                    <a:lnTo>
                      <a:pt x="0" y="1418"/>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2" name="Group 81"/>
          <p:cNvGrpSpPr/>
          <p:nvPr/>
        </p:nvGrpSpPr>
        <p:grpSpPr>
          <a:xfrm>
            <a:off x="4411860" y="1676400"/>
            <a:ext cx="676019" cy="923330"/>
            <a:chOff x="1435100" y="954773"/>
            <a:chExt cx="1981200" cy="2967248"/>
          </a:xfrm>
        </p:grpSpPr>
        <p:sp>
          <p:nvSpPr>
            <p:cNvPr id="83" name="Oval 82"/>
            <p:cNvSpPr/>
            <p:nvPr/>
          </p:nvSpPr>
          <p:spPr>
            <a:xfrm>
              <a:off x="14351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4" name="TextBox 83"/>
            <p:cNvSpPr txBox="1"/>
            <p:nvPr/>
          </p:nvSpPr>
          <p:spPr>
            <a:xfrm>
              <a:off x="1767522" y="954773"/>
              <a:ext cx="1316353"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5" name="Group 84"/>
          <p:cNvGrpSpPr/>
          <p:nvPr/>
        </p:nvGrpSpPr>
        <p:grpSpPr>
          <a:xfrm>
            <a:off x="4411861" y="2362200"/>
            <a:ext cx="676020" cy="923330"/>
            <a:chOff x="4114800" y="954773"/>
            <a:chExt cx="1981200" cy="2967248"/>
          </a:xfrm>
        </p:grpSpPr>
        <p:sp>
          <p:nvSpPr>
            <p:cNvPr id="86" name="Oval 85"/>
            <p:cNvSpPr/>
            <p:nvPr/>
          </p:nvSpPr>
          <p:spPr>
            <a:xfrm>
              <a:off x="41148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7" name="TextBox 86"/>
            <p:cNvSpPr txBox="1"/>
            <p:nvPr/>
          </p:nvSpPr>
          <p:spPr>
            <a:xfrm>
              <a:off x="4325076" y="954773"/>
              <a:ext cx="1560641"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8" name="Group 87"/>
          <p:cNvGrpSpPr/>
          <p:nvPr/>
        </p:nvGrpSpPr>
        <p:grpSpPr>
          <a:xfrm>
            <a:off x="4411860" y="3048000"/>
            <a:ext cx="676019" cy="923330"/>
            <a:chOff x="1402823" y="3431273"/>
            <a:chExt cx="1981200" cy="2967248"/>
          </a:xfrm>
        </p:grpSpPr>
        <p:sp>
          <p:nvSpPr>
            <p:cNvPr id="89" name="Oval 88"/>
            <p:cNvSpPr/>
            <p:nvPr/>
          </p:nvSpPr>
          <p:spPr>
            <a:xfrm>
              <a:off x="1402823" y="39243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TextBox 89"/>
            <p:cNvSpPr txBox="1"/>
            <p:nvPr/>
          </p:nvSpPr>
          <p:spPr>
            <a:xfrm>
              <a:off x="1584915" y="3431273"/>
              <a:ext cx="161701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3" name="Rectangle 2"/>
          <p:cNvSpPr/>
          <p:nvPr/>
        </p:nvSpPr>
        <p:spPr>
          <a:xfrm>
            <a:off x="5230726" y="1944355"/>
            <a:ext cx="29061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Seminar (Webinar)</a:t>
            </a:r>
          </a:p>
        </p:txBody>
      </p:sp>
      <p:sp>
        <p:nvSpPr>
          <p:cNvPr id="4" name="Rectangle 3"/>
          <p:cNvSpPr/>
          <p:nvPr/>
        </p:nvSpPr>
        <p:spPr>
          <a:xfrm>
            <a:off x="5230726" y="2662440"/>
            <a:ext cx="3456074"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Video &amp; Tutorial</a:t>
            </a:r>
          </a:p>
        </p:txBody>
      </p:sp>
      <p:sp>
        <p:nvSpPr>
          <p:cNvPr id="5" name="Rectangle 4"/>
          <p:cNvSpPr/>
          <p:nvPr/>
        </p:nvSpPr>
        <p:spPr>
          <a:xfrm>
            <a:off x="5230726" y="3275024"/>
            <a:ext cx="27290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Material</a:t>
            </a:r>
          </a:p>
        </p:txBody>
      </p:sp>
      <p:grpSp>
        <p:nvGrpSpPr>
          <p:cNvPr id="91" name="Group 90"/>
          <p:cNvGrpSpPr/>
          <p:nvPr/>
        </p:nvGrpSpPr>
        <p:grpSpPr>
          <a:xfrm>
            <a:off x="4390002" y="3724870"/>
            <a:ext cx="676019" cy="923330"/>
            <a:chOff x="1435100" y="954773"/>
            <a:chExt cx="1981200" cy="2967248"/>
          </a:xfrm>
        </p:grpSpPr>
        <p:sp>
          <p:nvSpPr>
            <p:cNvPr id="92" name="Oval 91"/>
            <p:cNvSpPr/>
            <p:nvPr/>
          </p:nvSpPr>
          <p:spPr>
            <a:xfrm>
              <a:off x="14351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3" name="TextBox 92"/>
            <p:cNvSpPr txBox="1"/>
            <p:nvPr/>
          </p:nvSpPr>
          <p:spPr>
            <a:xfrm>
              <a:off x="1647728" y="954773"/>
              <a:ext cx="1555946"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4</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4" name="Group 93"/>
          <p:cNvGrpSpPr/>
          <p:nvPr/>
        </p:nvGrpSpPr>
        <p:grpSpPr>
          <a:xfrm>
            <a:off x="4390003" y="4410670"/>
            <a:ext cx="676020" cy="923330"/>
            <a:chOff x="4114800" y="954773"/>
            <a:chExt cx="1981200" cy="2967248"/>
          </a:xfrm>
        </p:grpSpPr>
        <p:sp>
          <p:nvSpPr>
            <p:cNvPr id="95" name="Oval 94"/>
            <p:cNvSpPr/>
            <p:nvPr/>
          </p:nvSpPr>
          <p:spPr>
            <a:xfrm>
              <a:off x="41148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6" name="TextBox 95"/>
            <p:cNvSpPr txBox="1"/>
            <p:nvPr/>
          </p:nvSpPr>
          <p:spPr>
            <a:xfrm>
              <a:off x="4289844" y="954773"/>
              <a:ext cx="1631109"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5</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7" name="Group 96"/>
          <p:cNvGrpSpPr/>
          <p:nvPr/>
        </p:nvGrpSpPr>
        <p:grpSpPr>
          <a:xfrm>
            <a:off x="4390002" y="5096470"/>
            <a:ext cx="676019" cy="923330"/>
            <a:chOff x="1402823" y="3431273"/>
            <a:chExt cx="1981200" cy="2967248"/>
          </a:xfrm>
        </p:grpSpPr>
        <p:sp>
          <p:nvSpPr>
            <p:cNvPr id="98" name="Oval 97"/>
            <p:cNvSpPr/>
            <p:nvPr/>
          </p:nvSpPr>
          <p:spPr>
            <a:xfrm>
              <a:off x="1402823" y="3924300"/>
              <a:ext cx="1981200" cy="19812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9" name="TextBox 98"/>
            <p:cNvSpPr txBox="1"/>
            <p:nvPr/>
          </p:nvSpPr>
          <p:spPr>
            <a:xfrm>
              <a:off x="1573172" y="3431273"/>
              <a:ext cx="164050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6</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100" name="Rectangle 99"/>
          <p:cNvSpPr/>
          <p:nvPr/>
        </p:nvSpPr>
        <p:spPr>
          <a:xfrm>
            <a:off x="5208868" y="3992825"/>
            <a:ext cx="2314416"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Registration </a:t>
            </a:r>
            <a:endParaRPr lang="en-US" dirty="0"/>
          </a:p>
        </p:txBody>
      </p:sp>
      <p:sp>
        <p:nvSpPr>
          <p:cNvPr id="101" name="Rectangle 100"/>
          <p:cNvSpPr/>
          <p:nvPr/>
        </p:nvSpPr>
        <p:spPr>
          <a:xfrm>
            <a:off x="5208868" y="4710910"/>
            <a:ext cx="2172582" cy="369332"/>
          </a:xfrm>
          <a:prstGeom prst="rect">
            <a:avLst/>
          </a:prstGeom>
        </p:spPr>
        <p:txBody>
          <a:bodyPr wrap="none">
            <a:spAutoFit/>
          </a:bodyPr>
          <a:lstStyle/>
          <a:p>
            <a:pPr marL="171450" indent="-171450">
              <a:buFont typeface="Wingdings" panose="05000000000000000000" pitchFamily="2" charset="2"/>
              <a:buChar char="ü"/>
            </a:pPr>
            <a:r>
              <a:rPr lang="en-US" dirty="0" smtClean="0"/>
              <a:t>  Training Schedule</a:t>
            </a:r>
            <a:endParaRPr lang="en-US" dirty="0"/>
          </a:p>
        </p:txBody>
      </p:sp>
      <p:sp>
        <p:nvSpPr>
          <p:cNvPr id="102" name="Rectangle 101"/>
          <p:cNvSpPr/>
          <p:nvPr/>
        </p:nvSpPr>
        <p:spPr>
          <a:xfrm>
            <a:off x="5208868" y="5323494"/>
            <a:ext cx="2353658"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Examination</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28</a:t>
            </a:fld>
            <a:endParaRPr lang="en-US" dirty="0"/>
          </a:p>
        </p:txBody>
      </p:sp>
    </p:spTree>
    <p:extLst>
      <p:ext uri="{BB962C8B-B14F-4D97-AF65-F5344CB8AC3E}">
        <p14:creationId xmlns:p14="http://schemas.microsoft.com/office/powerpoint/2010/main" val="16966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Development principles</a:t>
            </a:r>
            <a:endParaRPr lang="en-MY" sz="2000" dirty="0">
              <a:solidFill>
                <a:schemeClr val="tx1"/>
              </a:solidFill>
              <a:latin typeface="Arial Black"/>
            </a:endParaRPr>
          </a:p>
        </p:txBody>
      </p:sp>
      <p:sp>
        <p:nvSpPr>
          <p:cNvPr id="12" name="Teardrop 11"/>
          <p:cNvSpPr/>
          <p:nvPr/>
        </p:nvSpPr>
        <p:spPr bwMode="auto">
          <a:xfrm rot="8100000">
            <a:off x="233904" y="32104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4" name="TextBox 13"/>
          <p:cNvSpPr txBox="1"/>
          <p:nvPr/>
        </p:nvSpPr>
        <p:spPr>
          <a:xfrm>
            <a:off x="631141" y="3124200"/>
            <a:ext cx="2721659" cy="430887"/>
          </a:xfrm>
          <a:prstGeom prst="rect">
            <a:avLst/>
          </a:prstGeom>
          <a:noFill/>
        </p:spPr>
        <p:txBody>
          <a:bodyPr wrap="square" lIns="0" rtlCol="0" anchor="ctr">
            <a:spAutoFit/>
          </a:bodyPr>
          <a:lstStyle/>
          <a:p>
            <a:r>
              <a:rPr lang="en-US" sz="2200" b="1" dirty="0" smtClean="0">
                <a:solidFill>
                  <a:srgbClr val="FF9900"/>
                </a:solidFill>
              </a:rPr>
              <a:t>Service Enhancement</a:t>
            </a:r>
            <a:endParaRPr lang="en-US" sz="2200" b="1" dirty="0">
              <a:solidFill>
                <a:srgbClr val="FF9900"/>
              </a:solidFill>
            </a:endParaRPr>
          </a:p>
        </p:txBody>
      </p:sp>
      <p:sp>
        <p:nvSpPr>
          <p:cNvPr id="15" name="TextBox 14"/>
          <p:cNvSpPr txBox="1"/>
          <p:nvPr/>
        </p:nvSpPr>
        <p:spPr>
          <a:xfrm>
            <a:off x="631141" y="3477063"/>
            <a:ext cx="2569259" cy="1569660"/>
          </a:xfrm>
          <a:prstGeom prst="rect">
            <a:avLst/>
          </a:prstGeom>
          <a:noFill/>
        </p:spPr>
        <p:txBody>
          <a:bodyPr wrap="square" lIns="0" rIns="0" rtlCol="0" anchor="ctr">
            <a:spAutoFit/>
          </a:bodyPr>
          <a:lstStyle/>
          <a:p>
            <a:pPr algn="just"/>
            <a:r>
              <a:rPr lang="en-US" altLang="en-US" sz="1200" dirty="0"/>
              <a:t>The online service offered can be fully completed online.  A participant does not need to complete any off-line activities such as printing a document to be submitted except for his/ her own record..  Fully executable services results in potential savings in terms of money, time and labor.</a:t>
            </a:r>
          </a:p>
        </p:txBody>
      </p:sp>
      <p:sp>
        <p:nvSpPr>
          <p:cNvPr id="29" name="Freeform 8"/>
          <p:cNvSpPr>
            <a:spLocks/>
          </p:cNvSpPr>
          <p:nvPr/>
        </p:nvSpPr>
        <p:spPr bwMode="auto">
          <a:xfrm>
            <a:off x="3886200" y="4656746"/>
            <a:ext cx="1862214" cy="1134454"/>
          </a:xfrm>
          <a:custGeom>
            <a:avLst/>
            <a:gdLst>
              <a:gd name="T0" fmla="*/ 0 w 3135"/>
              <a:gd name="T1" fmla="*/ 1008 h 1907"/>
              <a:gd name="T2" fmla="*/ 34 w 3135"/>
              <a:gd name="T3" fmla="*/ 1037 h 1907"/>
              <a:gd name="T4" fmla="*/ 282 w 3135"/>
              <a:gd name="T5" fmla="*/ 1216 h 1907"/>
              <a:gd name="T6" fmla="*/ 527 w 3135"/>
              <a:gd name="T7" fmla="*/ 1374 h 1907"/>
              <a:gd name="T8" fmla="*/ 747 w 3135"/>
              <a:gd name="T9" fmla="*/ 1500 h 1907"/>
              <a:gd name="T10" fmla="*/ 905 w 3135"/>
              <a:gd name="T11" fmla="*/ 1582 h 1907"/>
              <a:gd name="T12" fmla="*/ 1074 w 3135"/>
              <a:gd name="T13" fmla="*/ 1662 h 1907"/>
              <a:gd name="T14" fmla="*/ 1249 w 3135"/>
              <a:gd name="T15" fmla="*/ 1734 h 1907"/>
              <a:gd name="T16" fmla="*/ 1429 w 3135"/>
              <a:gd name="T17" fmla="*/ 1798 h 1907"/>
              <a:gd name="T18" fmla="*/ 1612 w 3135"/>
              <a:gd name="T19" fmla="*/ 1848 h 1907"/>
              <a:gd name="T20" fmla="*/ 1797 w 3135"/>
              <a:gd name="T21" fmla="*/ 1886 h 1907"/>
              <a:gd name="T22" fmla="*/ 1981 w 3135"/>
              <a:gd name="T23" fmla="*/ 1905 h 1907"/>
              <a:gd name="T24" fmla="*/ 2073 w 3135"/>
              <a:gd name="T25" fmla="*/ 1907 h 1907"/>
              <a:gd name="T26" fmla="*/ 2153 w 3135"/>
              <a:gd name="T27" fmla="*/ 1905 h 1907"/>
              <a:gd name="T28" fmla="*/ 2314 w 3135"/>
              <a:gd name="T29" fmla="*/ 1887 h 1907"/>
              <a:gd name="T30" fmla="*/ 2470 w 3135"/>
              <a:gd name="T31" fmla="*/ 1851 h 1907"/>
              <a:gd name="T32" fmla="*/ 2619 w 3135"/>
              <a:gd name="T33" fmla="*/ 1791 h 1907"/>
              <a:gd name="T34" fmla="*/ 2691 w 3135"/>
              <a:gd name="T35" fmla="*/ 1752 h 1907"/>
              <a:gd name="T36" fmla="*/ 2731 w 3135"/>
              <a:gd name="T37" fmla="*/ 1729 h 1907"/>
              <a:gd name="T38" fmla="*/ 2803 w 3135"/>
              <a:gd name="T39" fmla="*/ 1678 h 1907"/>
              <a:gd name="T40" fmla="*/ 2866 w 3135"/>
              <a:gd name="T41" fmla="*/ 1624 h 1907"/>
              <a:gd name="T42" fmla="*/ 2922 w 3135"/>
              <a:gd name="T43" fmla="*/ 1567 h 1907"/>
              <a:gd name="T44" fmla="*/ 2970 w 3135"/>
              <a:gd name="T45" fmla="*/ 1506 h 1907"/>
              <a:gd name="T46" fmla="*/ 3011 w 3135"/>
              <a:gd name="T47" fmla="*/ 1441 h 1907"/>
              <a:gd name="T48" fmla="*/ 3045 w 3135"/>
              <a:gd name="T49" fmla="*/ 1375 h 1907"/>
              <a:gd name="T50" fmla="*/ 3074 w 3135"/>
              <a:gd name="T51" fmla="*/ 1306 h 1907"/>
              <a:gd name="T52" fmla="*/ 3106 w 3135"/>
              <a:gd name="T53" fmla="*/ 1201 h 1907"/>
              <a:gd name="T54" fmla="*/ 3129 w 3135"/>
              <a:gd name="T55" fmla="*/ 1055 h 1907"/>
              <a:gd name="T56" fmla="*/ 3135 w 3135"/>
              <a:gd name="T57" fmla="*/ 908 h 1907"/>
              <a:gd name="T58" fmla="*/ 3124 w 3135"/>
              <a:gd name="T59" fmla="*/ 763 h 1907"/>
              <a:gd name="T60" fmla="*/ 3103 w 3135"/>
              <a:gd name="T61" fmla="*/ 622 h 1907"/>
              <a:gd name="T62" fmla="*/ 3074 w 3135"/>
              <a:gd name="T63" fmla="*/ 487 h 1907"/>
              <a:gd name="T64" fmla="*/ 3020 w 3135"/>
              <a:gd name="T65" fmla="*/ 305 h 1907"/>
              <a:gd name="T66" fmla="*/ 2915 w 3135"/>
              <a:gd name="T67" fmla="*/ 39 h 1907"/>
              <a:gd name="T68" fmla="*/ 2895 w 3135"/>
              <a:gd name="T69" fmla="*/ 0 h 1907"/>
              <a:gd name="T70" fmla="*/ 2884 w 3135"/>
              <a:gd name="T71" fmla="*/ 26 h 1907"/>
              <a:gd name="T72" fmla="*/ 2796 w 3135"/>
              <a:gd name="T73" fmla="*/ 200 h 1907"/>
              <a:gd name="T74" fmla="*/ 2702 w 3135"/>
              <a:gd name="T75" fmla="*/ 360 h 1907"/>
              <a:gd name="T76" fmla="*/ 2576 w 3135"/>
              <a:gd name="T77" fmla="*/ 542 h 1907"/>
              <a:gd name="T78" fmla="*/ 2462 w 3135"/>
              <a:gd name="T79" fmla="*/ 680 h 1907"/>
              <a:gd name="T80" fmla="*/ 2376 w 3135"/>
              <a:gd name="T81" fmla="*/ 770 h 1907"/>
              <a:gd name="T82" fmla="*/ 2284 w 3135"/>
              <a:gd name="T83" fmla="*/ 855 h 1907"/>
              <a:gd name="T84" fmla="*/ 2184 w 3135"/>
              <a:gd name="T85" fmla="*/ 934 h 1907"/>
              <a:gd name="T86" fmla="*/ 2078 w 3135"/>
              <a:gd name="T87" fmla="*/ 1006 h 1907"/>
              <a:gd name="T88" fmla="*/ 1964 w 3135"/>
              <a:gd name="T89" fmla="*/ 1065 h 1907"/>
              <a:gd name="T90" fmla="*/ 1905 w 3135"/>
              <a:gd name="T91" fmla="*/ 1090 h 1907"/>
              <a:gd name="T92" fmla="*/ 1805 w 3135"/>
              <a:gd name="T93" fmla="*/ 1128 h 1907"/>
              <a:gd name="T94" fmla="*/ 1604 w 3135"/>
              <a:gd name="T95" fmla="*/ 1182 h 1907"/>
              <a:gd name="T96" fmla="*/ 1405 w 3135"/>
              <a:gd name="T97" fmla="*/ 1216 h 1907"/>
              <a:gd name="T98" fmla="*/ 1210 w 3135"/>
              <a:gd name="T99" fmla="*/ 1231 h 1907"/>
              <a:gd name="T100" fmla="*/ 1115 w 3135"/>
              <a:gd name="T101" fmla="*/ 1233 h 1907"/>
              <a:gd name="T102" fmla="*/ 1000 w 3135"/>
              <a:gd name="T103" fmla="*/ 1230 h 1907"/>
              <a:gd name="T104" fmla="*/ 782 w 3135"/>
              <a:gd name="T105" fmla="*/ 1212 h 1907"/>
              <a:gd name="T106" fmla="*/ 582 w 3135"/>
              <a:gd name="T107" fmla="*/ 1181 h 1907"/>
              <a:gd name="T108" fmla="*/ 404 w 3135"/>
              <a:gd name="T109" fmla="*/ 1141 h 1907"/>
              <a:gd name="T110" fmla="*/ 185 w 3135"/>
              <a:gd name="T111" fmla="*/ 1078 h 1907"/>
              <a:gd name="T112" fmla="*/ 16 w 3135"/>
              <a:gd name="T113" fmla="*/ 1015 h 1907"/>
              <a:gd name="T114" fmla="*/ 0 w 3135"/>
              <a:gd name="T115" fmla="*/ 100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5" h="1907">
                <a:moveTo>
                  <a:pt x="0" y="1008"/>
                </a:moveTo>
                <a:lnTo>
                  <a:pt x="34" y="1037"/>
                </a:lnTo>
                <a:lnTo>
                  <a:pt x="282" y="1216"/>
                </a:lnTo>
                <a:lnTo>
                  <a:pt x="527" y="1374"/>
                </a:lnTo>
                <a:lnTo>
                  <a:pt x="747" y="1500"/>
                </a:lnTo>
                <a:lnTo>
                  <a:pt x="905" y="1582"/>
                </a:lnTo>
                <a:lnTo>
                  <a:pt x="1074" y="1662"/>
                </a:lnTo>
                <a:lnTo>
                  <a:pt x="1249" y="1734"/>
                </a:lnTo>
                <a:lnTo>
                  <a:pt x="1429" y="1798"/>
                </a:lnTo>
                <a:lnTo>
                  <a:pt x="1612" y="1848"/>
                </a:lnTo>
                <a:lnTo>
                  <a:pt x="1797" y="1886"/>
                </a:lnTo>
                <a:lnTo>
                  <a:pt x="1981" y="1905"/>
                </a:lnTo>
                <a:lnTo>
                  <a:pt x="2073" y="1907"/>
                </a:lnTo>
                <a:lnTo>
                  <a:pt x="2153" y="1905"/>
                </a:lnTo>
                <a:lnTo>
                  <a:pt x="2314" y="1887"/>
                </a:lnTo>
                <a:lnTo>
                  <a:pt x="2470" y="1851"/>
                </a:lnTo>
                <a:lnTo>
                  <a:pt x="2619" y="1791"/>
                </a:lnTo>
                <a:lnTo>
                  <a:pt x="2691" y="1752"/>
                </a:lnTo>
                <a:lnTo>
                  <a:pt x="2731" y="1729"/>
                </a:lnTo>
                <a:lnTo>
                  <a:pt x="2803" y="1678"/>
                </a:lnTo>
                <a:lnTo>
                  <a:pt x="2866" y="1624"/>
                </a:lnTo>
                <a:lnTo>
                  <a:pt x="2922" y="1567"/>
                </a:lnTo>
                <a:lnTo>
                  <a:pt x="2970" y="1506"/>
                </a:lnTo>
                <a:lnTo>
                  <a:pt x="3011" y="1441"/>
                </a:lnTo>
                <a:lnTo>
                  <a:pt x="3045" y="1375"/>
                </a:lnTo>
                <a:lnTo>
                  <a:pt x="3074" y="1306"/>
                </a:lnTo>
                <a:lnTo>
                  <a:pt x="3106" y="1201"/>
                </a:lnTo>
                <a:lnTo>
                  <a:pt x="3129" y="1055"/>
                </a:lnTo>
                <a:lnTo>
                  <a:pt x="3135" y="908"/>
                </a:lnTo>
                <a:lnTo>
                  <a:pt x="3124" y="763"/>
                </a:lnTo>
                <a:lnTo>
                  <a:pt x="3103" y="622"/>
                </a:lnTo>
                <a:lnTo>
                  <a:pt x="3074" y="487"/>
                </a:lnTo>
                <a:lnTo>
                  <a:pt x="3020" y="305"/>
                </a:lnTo>
                <a:lnTo>
                  <a:pt x="2915" y="39"/>
                </a:lnTo>
                <a:lnTo>
                  <a:pt x="2895" y="0"/>
                </a:lnTo>
                <a:lnTo>
                  <a:pt x="2884" y="26"/>
                </a:lnTo>
                <a:lnTo>
                  <a:pt x="2796" y="200"/>
                </a:lnTo>
                <a:lnTo>
                  <a:pt x="2702" y="360"/>
                </a:lnTo>
                <a:lnTo>
                  <a:pt x="2576" y="542"/>
                </a:lnTo>
                <a:lnTo>
                  <a:pt x="2462" y="680"/>
                </a:lnTo>
                <a:lnTo>
                  <a:pt x="2376" y="770"/>
                </a:lnTo>
                <a:lnTo>
                  <a:pt x="2284" y="855"/>
                </a:lnTo>
                <a:lnTo>
                  <a:pt x="2184" y="934"/>
                </a:lnTo>
                <a:lnTo>
                  <a:pt x="2078" y="1006"/>
                </a:lnTo>
                <a:lnTo>
                  <a:pt x="1964" y="1065"/>
                </a:lnTo>
                <a:lnTo>
                  <a:pt x="1905" y="1090"/>
                </a:lnTo>
                <a:lnTo>
                  <a:pt x="1805" y="1128"/>
                </a:lnTo>
                <a:lnTo>
                  <a:pt x="1604" y="1182"/>
                </a:lnTo>
                <a:lnTo>
                  <a:pt x="1405" y="1216"/>
                </a:lnTo>
                <a:lnTo>
                  <a:pt x="1210" y="1231"/>
                </a:lnTo>
                <a:lnTo>
                  <a:pt x="1115" y="1233"/>
                </a:lnTo>
                <a:lnTo>
                  <a:pt x="1000" y="1230"/>
                </a:lnTo>
                <a:lnTo>
                  <a:pt x="782" y="1212"/>
                </a:lnTo>
                <a:lnTo>
                  <a:pt x="582" y="1181"/>
                </a:lnTo>
                <a:lnTo>
                  <a:pt x="404" y="1141"/>
                </a:lnTo>
                <a:lnTo>
                  <a:pt x="185" y="1078"/>
                </a:lnTo>
                <a:lnTo>
                  <a:pt x="16" y="1015"/>
                </a:lnTo>
                <a:lnTo>
                  <a:pt x="0" y="1008"/>
                </a:lnTo>
              </a:path>
            </a:pathLst>
          </a:custGeom>
          <a:solidFill>
            <a:srgbClr val="FF9900"/>
          </a:solidFill>
          <a:ln>
            <a:noFill/>
          </a:ln>
          <a:extLst/>
        </p:spPr>
        <p:txBody>
          <a:bodyPr vert="horz" wrap="square" lIns="0" tIns="45720" rIns="365760" bIns="182880" numCol="1" anchor="b" anchorCtr="0" compatLnSpc="1">
            <a:prstTxWarp prst="textNoShape">
              <a:avLst/>
            </a:prstTxWarp>
          </a:bodyPr>
          <a:lstStyle/>
          <a:p>
            <a:pPr algn="r"/>
            <a:endParaRPr lang="en-US" sz="3200" b="1" dirty="0">
              <a:solidFill>
                <a:schemeClr val="bg1"/>
              </a:solidFill>
            </a:endParaRPr>
          </a:p>
        </p:txBody>
      </p:sp>
      <p:sp>
        <p:nvSpPr>
          <p:cNvPr id="30" name="Freeform 10"/>
          <p:cNvSpPr>
            <a:spLocks/>
          </p:cNvSpPr>
          <p:nvPr/>
        </p:nvSpPr>
        <p:spPr bwMode="auto">
          <a:xfrm>
            <a:off x="3317009" y="3276600"/>
            <a:ext cx="1864591" cy="1134454"/>
          </a:xfrm>
          <a:custGeom>
            <a:avLst/>
            <a:gdLst>
              <a:gd name="T0" fmla="*/ 240 w 3134"/>
              <a:gd name="T1" fmla="*/ 1908 h 1908"/>
              <a:gd name="T2" fmla="*/ 219 w 3134"/>
              <a:gd name="T3" fmla="*/ 1868 h 1908"/>
              <a:gd name="T4" fmla="*/ 114 w 3134"/>
              <a:gd name="T5" fmla="*/ 1602 h 1908"/>
              <a:gd name="T6" fmla="*/ 61 w 3134"/>
              <a:gd name="T7" fmla="*/ 1420 h 1908"/>
              <a:gd name="T8" fmla="*/ 31 w 3134"/>
              <a:gd name="T9" fmla="*/ 1285 h 1908"/>
              <a:gd name="T10" fmla="*/ 10 w 3134"/>
              <a:gd name="T11" fmla="*/ 1143 h 1908"/>
              <a:gd name="T12" fmla="*/ 0 w 3134"/>
              <a:gd name="T13" fmla="*/ 998 h 1908"/>
              <a:gd name="T14" fmla="*/ 5 w 3134"/>
              <a:gd name="T15" fmla="*/ 852 h 1908"/>
              <a:gd name="T16" fmla="*/ 28 w 3134"/>
              <a:gd name="T17" fmla="*/ 707 h 1908"/>
              <a:gd name="T18" fmla="*/ 61 w 3134"/>
              <a:gd name="T19" fmla="*/ 600 h 1908"/>
              <a:gd name="T20" fmla="*/ 89 w 3134"/>
              <a:gd name="T21" fmla="*/ 532 h 1908"/>
              <a:gd name="T22" fmla="*/ 123 w 3134"/>
              <a:gd name="T23" fmla="*/ 466 h 1908"/>
              <a:gd name="T24" fmla="*/ 164 w 3134"/>
              <a:gd name="T25" fmla="*/ 402 h 1908"/>
              <a:gd name="T26" fmla="*/ 212 w 3134"/>
              <a:gd name="T27" fmla="*/ 340 h 1908"/>
              <a:gd name="T28" fmla="*/ 268 w 3134"/>
              <a:gd name="T29" fmla="*/ 283 h 1908"/>
              <a:gd name="T30" fmla="*/ 332 w 3134"/>
              <a:gd name="T31" fmla="*/ 228 h 1908"/>
              <a:gd name="T32" fmla="*/ 403 w 3134"/>
              <a:gd name="T33" fmla="*/ 178 h 1908"/>
              <a:gd name="T34" fmla="*/ 443 w 3134"/>
              <a:gd name="T35" fmla="*/ 155 h 1908"/>
              <a:gd name="T36" fmla="*/ 492 w 3134"/>
              <a:gd name="T37" fmla="*/ 127 h 1908"/>
              <a:gd name="T38" fmla="*/ 593 w 3134"/>
              <a:gd name="T39" fmla="*/ 82 h 1908"/>
              <a:gd name="T40" fmla="*/ 698 w 3134"/>
              <a:gd name="T41" fmla="*/ 47 h 1908"/>
              <a:gd name="T42" fmla="*/ 805 w 3134"/>
              <a:gd name="T43" fmla="*/ 22 h 1908"/>
              <a:gd name="T44" fmla="*/ 913 w 3134"/>
              <a:gd name="T45" fmla="*/ 7 h 1908"/>
              <a:gd name="T46" fmla="*/ 1024 w 3134"/>
              <a:gd name="T47" fmla="*/ 0 h 1908"/>
              <a:gd name="T48" fmla="*/ 1136 w 3134"/>
              <a:gd name="T49" fmla="*/ 2 h 1908"/>
              <a:gd name="T50" fmla="*/ 1248 w 3134"/>
              <a:gd name="T51" fmla="*/ 11 h 1908"/>
              <a:gd name="T52" fmla="*/ 1418 w 3134"/>
              <a:gd name="T53" fmla="*/ 35 h 1908"/>
              <a:gd name="T54" fmla="*/ 1643 w 3134"/>
              <a:gd name="T55" fmla="*/ 91 h 1908"/>
              <a:gd name="T56" fmla="*/ 1865 w 3134"/>
              <a:gd name="T57" fmla="*/ 165 h 1908"/>
              <a:gd name="T58" fmla="*/ 2079 w 3134"/>
              <a:gd name="T59" fmla="*/ 253 h 1908"/>
              <a:gd name="T60" fmla="*/ 2281 w 3134"/>
              <a:gd name="T61" fmla="*/ 352 h 1908"/>
              <a:gd name="T62" fmla="*/ 2471 w 3134"/>
              <a:gd name="T63" fmla="*/ 454 h 1908"/>
              <a:gd name="T64" fmla="*/ 2724 w 3134"/>
              <a:gd name="T65" fmla="*/ 607 h 1908"/>
              <a:gd name="T66" fmla="*/ 3082 w 3134"/>
              <a:gd name="T67" fmla="*/ 857 h 1908"/>
              <a:gd name="T68" fmla="*/ 3134 w 3134"/>
              <a:gd name="T69" fmla="*/ 899 h 1908"/>
              <a:gd name="T70" fmla="*/ 3103 w 3134"/>
              <a:gd name="T71" fmla="*/ 884 h 1908"/>
              <a:gd name="T72" fmla="*/ 2880 w 3134"/>
              <a:gd name="T73" fmla="*/ 808 h 1908"/>
              <a:gd name="T74" fmla="*/ 2658 w 3134"/>
              <a:gd name="T75" fmla="*/ 748 h 1908"/>
              <a:gd name="T76" fmla="*/ 2458 w 3134"/>
              <a:gd name="T77" fmla="*/ 711 h 1908"/>
              <a:gd name="T78" fmla="*/ 2312 w 3134"/>
              <a:gd name="T79" fmla="*/ 691 h 1908"/>
              <a:gd name="T80" fmla="*/ 2159 w 3134"/>
              <a:gd name="T81" fmla="*/ 678 h 1908"/>
              <a:gd name="T82" fmla="*/ 1997 w 3134"/>
              <a:gd name="T83" fmla="*/ 674 h 1908"/>
              <a:gd name="T84" fmla="*/ 1831 w 3134"/>
              <a:gd name="T85" fmla="*/ 682 h 1908"/>
              <a:gd name="T86" fmla="*/ 1661 w 3134"/>
              <a:gd name="T87" fmla="*/ 702 h 1908"/>
              <a:gd name="T88" fmla="*/ 1489 w 3134"/>
              <a:gd name="T89" fmla="*/ 735 h 1908"/>
              <a:gd name="T90" fmla="*/ 1315 w 3134"/>
              <a:gd name="T91" fmla="*/ 784 h 1908"/>
              <a:gd name="T92" fmla="*/ 1230 w 3134"/>
              <a:gd name="T93" fmla="*/ 817 h 1908"/>
              <a:gd name="T94" fmla="*/ 1170 w 3134"/>
              <a:gd name="T95" fmla="*/ 841 h 1908"/>
              <a:gd name="T96" fmla="*/ 1056 w 3134"/>
              <a:gd name="T97" fmla="*/ 901 h 1908"/>
              <a:gd name="T98" fmla="*/ 950 w 3134"/>
              <a:gd name="T99" fmla="*/ 972 h 1908"/>
              <a:gd name="T100" fmla="*/ 850 w 3134"/>
              <a:gd name="T101" fmla="*/ 1051 h 1908"/>
              <a:gd name="T102" fmla="*/ 758 w 3134"/>
              <a:gd name="T103" fmla="*/ 1137 h 1908"/>
              <a:gd name="T104" fmla="*/ 672 w 3134"/>
              <a:gd name="T105" fmla="*/ 1226 h 1908"/>
              <a:gd name="T106" fmla="*/ 558 w 3134"/>
              <a:gd name="T107" fmla="*/ 1365 h 1908"/>
              <a:gd name="T108" fmla="*/ 433 w 3134"/>
              <a:gd name="T109" fmla="*/ 1547 h 1908"/>
              <a:gd name="T110" fmla="*/ 338 w 3134"/>
              <a:gd name="T111" fmla="*/ 1707 h 1908"/>
              <a:gd name="T112" fmla="*/ 250 w 3134"/>
              <a:gd name="T113" fmla="*/ 1881 h 1908"/>
              <a:gd name="T114" fmla="*/ 240 w 3134"/>
              <a:gd name="T115" fmla="*/ 1908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4" h="1908">
                <a:moveTo>
                  <a:pt x="240" y="1908"/>
                </a:moveTo>
                <a:lnTo>
                  <a:pt x="219" y="1868"/>
                </a:lnTo>
                <a:lnTo>
                  <a:pt x="114" y="1602"/>
                </a:lnTo>
                <a:lnTo>
                  <a:pt x="61" y="1420"/>
                </a:lnTo>
                <a:lnTo>
                  <a:pt x="31" y="1285"/>
                </a:lnTo>
                <a:lnTo>
                  <a:pt x="10" y="1143"/>
                </a:lnTo>
                <a:lnTo>
                  <a:pt x="0" y="998"/>
                </a:lnTo>
                <a:lnTo>
                  <a:pt x="5" y="852"/>
                </a:lnTo>
                <a:lnTo>
                  <a:pt x="28" y="707"/>
                </a:lnTo>
                <a:lnTo>
                  <a:pt x="61" y="600"/>
                </a:lnTo>
                <a:lnTo>
                  <a:pt x="89" y="532"/>
                </a:lnTo>
                <a:lnTo>
                  <a:pt x="123" y="466"/>
                </a:lnTo>
                <a:lnTo>
                  <a:pt x="164" y="402"/>
                </a:lnTo>
                <a:lnTo>
                  <a:pt x="212" y="340"/>
                </a:lnTo>
                <a:lnTo>
                  <a:pt x="268" y="283"/>
                </a:lnTo>
                <a:lnTo>
                  <a:pt x="332" y="228"/>
                </a:lnTo>
                <a:lnTo>
                  <a:pt x="403" y="178"/>
                </a:lnTo>
                <a:lnTo>
                  <a:pt x="443" y="155"/>
                </a:lnTo>
                <a:lnTo>
                  <a:pt x="492" y="127"/>
                </a:lnTo>
                <a:lnTo>
                  <a:pt x="593" y="82"/>
                </a:lnTo>
                <a:lnTo>
                  <a:pt x="698" y="47"/>
                </a:lnTo>
                <a:lnTo>
                  <a:pt x="805" y="22"/>
                </a:lnTo>
                <a:lnTo>
                  <a:pt x="913" y="7"/>
                </a:lnTo>
                <a:lnTo>
                  <a:pt x="1024" y="0"/>
                </a:lnTo>
                <a:lnTo>
                  <a:pt x="1136" y="2"/>
                </a:lnTo>
                <a:lnTo>
                  <a:pt x="1248" y="11"/>
                </a:lnTo>
                <a:lnTo>
                  <a:pt x="1418" y="35"/>
                </a:lnTo>
                <a:lnTo>
                  <a:pt x="1643" y="91"/>
                </a:lnTo>
                <a:lnTo>
                  <a:pt x="1865" y="165"/>
                </a:lnTo>
                <a:lnTo>
                  <a:pt x="2079" y="253"/>
                </a:lnTo>
                <a:lnTo>
                  <a:pt x="2281" y="352"/>
                </a:lnTo>
                <a:lnTo>
                  <a:pt x="2471" y="454"/>
                </a:lnTo>
                <a:lnTo>
                  <a:pt x="2724" y="607"/>
                </a:lnTo>
                <a:lnTo>
                  <a:pt x="3082" y="857"/>
                </a:lnTo>
                <a:lnTo>
                  <a:pt x="3134" y="899"/>
                </a:lnTo>
                <a:lnTo>
                  <a:pt x="3103" y="884"/>
                </a:lnTo>
                <a:lnTo>
                  <a:pt x="2880" y="808"/>
                </a:lnTo>
                <a:lnTo>
                  <a:pt x="2658" y="748"/>
                </a:lnTo>
                <a:lnTo>
                  <a:pt x="2458" y="711"/>
                </a:lnTo>
                <a:lnTo>
                  <a:pt x="2312" y="691"/>
                </a:lnTo>
                <a:lnTo>
                  <a:pt x="2159" y="678"/>
                </a:lnTo>
                <a:lnTo>
                  <a:pt x="1997" y="674"/>
                </a:lnTo>
                <a:lnTo>
                  <a:pt x="1831" y="682"/>
                </a:lnTo>
                <a:lnTo>
                  <a:pt x="1661" y="702"/>
                </a:lnTo>
                <a:lnTo>
                  <a:pt x="1489" y="735"/>
                </a:lnTo>
                <a:lnTo>
                  <a:pt x="1315" y="784"/>
                </a:lnTo>
                <a:lnTo>
                  <a:pt x="1230" y="817"/>
                </a:lnTo>
                <a:lnTo>
                  <a:pt x="1170" y="841"/>
                </a:lnTo>
                <a:lnTo>
                  <a:pt x="1056" y="901"/>
                </a:lnTo>
                <a:lnTo>
                  <a:pt x="950" y="972"/>
                </a:lnTo>
                <a:lnTo>
                  <a:pt x="850" y="1051"/>
                </a:lnTo>
                <a:lnTo>
                  <a:pt x="758" y="1137"/>
                </a:lnTo>
                <a:lnTo>
                  <a:pt x="672" y="1226"/>
                </a:lnTo>
                <a:lnTo>
                  <a:pt x="558" y="1365"/>
                </a:lnTo>
                <a:lnTo>
                  <a:pt x="433" y="1547"/>
                </a:lnTo>
                <a:lnTo>
                  <a:pt x="338" y="1707"/>
                </a:lnTo>
                <a:lnTo>
                  <a:pt x="250" y="1881"/>
                </a:lnTo>
                <a:lnTo>
                  <a:pt x="240" y="1908"/>
                </a:lnTo>
                <a:close/>
              </a:path>
            </a:pathLst>
          </a:custGeom>
          <a:solidFill>
            <a:srgbClr val="FF9900"/>
          </a:solidFill>
          <a:ln>
            <a:noFill/>
          </a:ln>
          <a:extLst/>
        </p:spPr>
        <p:txBody>
          <a:bodyPr vert="horz" wrap="square" lIns="457200" tIns="182880" rIns="91440" bIns="45720" numCol="1" anchor="t" anchorCtr="0" compatLnSpc="1">
            <a:prstTxWarp prst="textNoShape">
              <a:avLst/>
            </a:prstTxWarp>
          </a:bodyPr>
          <a:lstStyle/>
          <a:p>
            <a:endParaRPr lang="en-US" sz="3200" b="1" dirty="0">
              <a:solidFill>
                <a:schemeClr val="bg1"/>
              </a:solidFill>
            </a:endParaRPr>
          </a:p>
        </p:txBody>
      </p:sp>
      <p:sp>
        <p:nvSpPr>
          <p:cNvPr id="31" name="Freeform 11"/>
          <p:cNvSpPr>
            <a:spLocks/>
          </p:cNvSpPr>
          <p:nvPr/>
        </p:nvSpPr>
        <p:spPr bwMode="auto">
          <a:xfrm>
            <a:off x="4648200" y="3317007"/>
            <a:ext cx="1134453" cy="1864593"/>
          </a:xfrm>
          <a:custGeom>
            <a:avLst/>
            <a:gdLst>
              <a:gd name="T0" fmla="*/ 0 w 1907"/>
              <a:gd name="T1" fmla="*/ 239 h 3134"/>
              <a:gd name="T2" fmla="*/ 39 w 1907"/>
              <a:gd name="T3" fmla="*/ 218 h 3134"/>
              <a:gd name="T4" fmla="*/ 306 w 1907"/>
              <a:gd name="T5" fmla="*/ 113 h 3134"/>
              <a:gd name="T6" fmla="*/ 489 w 1907"/>
              <a:gd name="T7" fmla="*/ 60 h 3134"/>
              <a:gd name="T8" fmla="*/ 623 w 1907"/>
              <a:gd name="T9" fmla="*/ 31 h 3134"/>
              <a:gd name="T10" fmla="*/ 764 w 1907"/>
              <a:gd name="T11" fmla="*/ 9 h 3134"/>
              <a:gd name="T12" fmla="*/ 909 w 1907"/>
              <a:gd name="T13" fmla="*/ 0 h 3134"/>
              <a:gd name="T14" fmla="*/ 1057 w 1907"/>
              <a:gd name="T15" fmla="*/ 5 h 3134"/>
              <a:gd name="T16" fmla="*/ 1202 w 1907"/>
              <a:gd name="T17" fmla="*/ 29 h 3134"/>
              <a:gd name="T18" fmla="*/ 1307 w 1907"/>
              <a:gd name="T19" fmla="*/ 61 h 3134"/>
              <a:gd name="T20" fmla="*/ 1376 w 1907"/>
              <a:gd name="T21" fmla="*/ 88 h 3134"/>
              <a:gd name="T22" fmla="*/ 1443 w 1907"/>
              <a:gd name="T23" fmla="*/ 123 h 3134"/>
              <a:gd name="T24" fmla="*/ 1507 w 1907"/>
              <a:gd name="T25" fmla="*/ 165 h 3134"/>
              <a:gd name="T26" fmla="*/ 1568 w 1907"/>
              <a:gd name="T27" fmla="*/ 213 h 3134"/>
              <a:gd name="T28" fmla="*/ 1626 w 1907"/>
              <a:gd name="T29" fmla="*/ 268 h 3134"/>
              <a:gd name="T30" fmla="*/ 1680 w 1907"/>
              <a:gd name="T31" fmla="*/ 332 h 3134"/>
              <a:gd name="T32" fmla="*/ 1731 w 1907"/>
              <a:gd name="T33" fmla="*/ 403 h 3134"/>
              <a:gd name="T34" fmla="*/ 1754 w 1907"/>
              <a:gd name="T35" fmla="*/ 442 h 3134"/>
              <a:gd name="T36" fmla="*/ 1781 w 1907"/>
              <a:gd name="T37" fmla="*/ 491 h 3134"/>
              <a:gd name="T38" fmla="*/ 1825 w 1907"/>
              <a:gd name="T39" fmla="*/ 594 h 3134"/>
              <a:gd name="T40" fmla="*/ 1860 w 1907"/>
              <a:gd name="T41" fmla="*/ 697 h 3134"/>
              <a:gd name="T42" fmla="*/ 1885 w 1907"/>
              <a:gd name="T43" fmla="*/ 805 h 3134"/>
              <a:gd name="T44" fmla="*/ 1901 w 1907"/>
              <a:gd name="T45" fmla="*/ 914 h 3134"/>
              <a:gd name="T46" fmla="*/ 1907 w 1907"/>
              <a:gd name="T47" fmla="*/ 1024 h 3134"/>
              <a:gd name="T48" fmla="*/ 1907 w 1907"/>
              <a:gd name="T49" fmla="*/ 1136 h 3134"/>
              <a:gd name="T50" fmla="*/ 1898 w 1907"/>
              <a:gd name="T51" fmla="*/ 1248 h 3134"/>
              <a:gd name="T52" fmla="*/ 1872 w 1907"/>
              <a:gd name="T53" fmla="*/ 1418 h 3134"/>
              <a:gd name="T54" fmla="*/ 1818 w 1907"/>
              <a:gd name="T55" fmla="*/ 1644 h 3134"/>
              <a:gd name="T56" fmla="*/ 1744 w 1907"/>
              <a:gd name="T57" fmla="*/ 1864 h 3134"/>
              <a:gd name="T58" fmla="*/ 1654 w 1907"/>
              <a:gd name="T59" fmla="*/ 2078 h 3134"/>
              <a:gd name="T60" fmla="*/ 1557 w 1907"/>
              <a:gd name="T61" fmla="*/ 2281 h 3134"/>
              <a:gd name="T62" fmla="*/ 1455 w 1907"/>
              <a:gd name="T63" fmla="*/ 2471 h 3134"/>
              <a:gd name="T64" fmla="*/ 1302 w 1907"/>
              <a:gd name="T65" fmla="*/ 2725 h 3134"/>
              <a:gd name="T66" fmla="*/ 1052 w 1907"/>
              <a:gd name="T67" fmla="*/ 3082 h 3134"/>
              <a:gd name="T68" fmla="*/ 1009 w 1907"/>
              <a:gd name="T69" fmla="*/ 3134 h 3134"/>
              <a:gd name="T70" fmla="*/ 1023 w 1907"/>
              <a:gd name="T71" fmla="*/ 3103 h 3134"/>
              <a:gd name="T72" fmla="*/ 1101 w 1907"/>
              <a:gd name="T73" fmla="*/ 2880 h 3134"/>
              <a:gd name="T74" fmla="*/ 1159 w 1907"/>
              <a:gd name="T75" fmla="*/ 2659 h 3134"/>
              <a:gd name="T76" fmla="*/ 1198 w 1907"/>
              <a:gd name="T77" fmla="*/ 2458 h 3134"/>
              <a:gd name="T78" fmla="*/ 1218 w 1907"/>
              <a:gd name="T79" fmla="*/ 2312 h 3134"/>
              <a:gd name="T80" fmla="*/ 1229 w 1907"/>
              <a:gd name="T81" fmla="*/ 2158 h 3134"/>
              <a:gd name="T82" fmla="*/ 1233 w 1907"/>
              <a:gd name="T83" fmla="*/ 1997 h 3134"/>
              <a:gd name="T84" fmla="*/ 1227 w 1907"/>
              <a:gd name="T85" fmla="*/ 1832 h 3134"/>
              <a:gd name="T86" fmla="*/ 1207 w 1907"/>
              <a:gd name="T87" fmla="*/ 1662 h 3134"/>
              <a:gd name="T88" fmla="*/ 1173 w 1907"/>
              <a:gd name="T89" fmla="*/ 1489 h 3134"/>
              <a:gd name="T90" fmla="*/ 1124 w 1907"/>
              <a:gd name="T91" fmla="*/ 1316 h 3134"/>
              <a:gd name="T92" fmla="*/ 1092 w 1907"/>
              <a:gd name="T93" fmla="*/ 1229 h 3134"/>
              <a:gd name="T94" fmla="*/ 1066 w 1907"/>
              <a:gd name="T95" fmla="*/ 1169 h 3134"/>
              <a:gd name="T96" fmla="*/ 1006 w 1907"/>
              <a:gd name="T97" fmla="*/ 1056 h 3134"/>
              <a:gd name="T98" fmla="*/ 936 w 1907"/>
              <a:gd name="T99" fmla="*/ 949 h 3134"/>
              <a:gd name="T100" fmla="*/ 857 w 1907"/>
              <a:gd name="T101" fmla="*/ 850 h 3134"/>
              <a:gd name="T102" fmla="*/ 772 w 1907"/>
              <a:gd name="T103" fmla="*/ 757 h 3134"/>
              <a:gd name="T104" fmla="*/ 681 w 1907"/>
              <a:gd name="T105" fmla="*/ 673 h 3134"/>
              <a:gd name="T106" fmla="*/ 542 w 1907"/>
              <a:gd name="T107" fmla="*/ 559 h 3134"/>
              <a:gd name="T108" fmla="*/ 362 w 1907"/>
              <a:gd name="T109" fmla="*/ 433 h 3134"/>
              <a:gd name="T110" fmla="*/ 201 w 1907"/>
              <a:gd name="T111" fmla="*/ 338 h 3134"/>
              <a:gd name="T112" fmla="*/ 26 w 1907"/>
              <a:gd name="T113" fmla="*/ 250 h 3134"/>
              <a:gd name="T114" fmla="*/ 0 w 1907"/>
              <a:gd name="T115" fmla="*/ 239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7" h="3134">
                <a:moveTo>
                  <a:pt x="0" y="239"/>
                </a:moveTo>
                <a:lnTo>
                  <a:pt x="39" y="218"/>
                </a:lnTo>
                <a:lnTo>
                  <a:pt x="306" y="113"/>
                </a:lnTo>
                <a:lnTo>
                  <a:pt x="489" y="60"/>
                </a:lnTo>
                <a:lnTo>
                  <a:pt x="623" y="31"/>
                </a:lnTo>
                <a:lnTo>
                  <a:pt x="764" y="9"/>
                </a:lnTo>
                <a:lnTo>
                  <a:pt x="909" y="0"/>
                </a:lnTo>
                <a:lnTo>
                  <a:pt x="1057" y="5"/>
                </a:lnTo>
                <a:lnTo>
                  <a:pt x="1202" y="29"/>
                </a:lnTo>
                <a:lnTo>
                  <a:pt x="1307" y="61"/>
                </a:lnTo>
                <a:lnTo>
                  <a:pt x="1376" y="88"/>
                </a:lnTo>
                <a:lnTo>
                  <a:pt x="1443" y="123"/>
                </a:lnTo>
                <a:lnTo>
                  <a:pt x="1507" y="165"/>
                </a:lnTo>
                <a:lnTo>
                  <a:pt x="1568" y="213"/>
                </a:lnTo>
                <a:lnTo>
                  <a:pt x="1626" y="268"/>
                </a:lnTo>
                <a:lnTo>
                  <a:pt x="1680" y="332"/>
                </a:lnTo>
                <a:lnTo>
                  <a:pt x="1731" y="403"/>
                </a:lnTo>
                <a:lnTo>
                  <a:pt x="1754" y="442"/>
                </a:lnTo>
                <a:lnTo>
                  <a:pt x="1781" y="491"/>
                </a:lnTo>
                <a:lnTo>
                  <a:pt x="1825" y="594"/>
                </a:lnTo>
                <a:lnTo>
                  <a:pt x="1860" y="697"/>
                </a:lnTo>
                <a:lnTo>
                  <a:pt x="1885" y="805"/>
                </a:lnTo>
                <a:lnTo>
                  <a:pt x="1901" y="914"/>
                </a:lnTo>
                <a:lnTo>
                  <a:pt x="1907" y="1024"/>
                </a:lnTo>
                <a:lnTo>
                  <a:pt x="1907" y="1136"/>
                </a:lnTo>
                <a:lnTo>
                  <a:pt x="1898" y="1248"/>
                </a:lnTo>
                <a:lnTo>
                  <a:pt x="1872" y="1418"/>
                </a:lnTo>
                <a:lnTo>
                  <a:pt x="1818" y="1644"/>
                </a:lnTo>
                <a:lnTo>
                  <a:pt x="1744" y="1864"/>
                </a:lnTo>
                <a:lnTo>
                  <a:pt x="1654" y="2078"/>
                </a:lnTo>
                <a:lnTo>
                  <a:pt x="1557" y="2281"/>
                </a:lnTo>
                <a:lnTo>
                  <a:pt x="1455" y="2471"/>
                </a:lnTo>
                <a:lnTo>
                  <a:pt x="1302" y="2725"/>
                </a:lnTo>
                <a:lnTo>
                  <a:pt x="1052" y="3082"/>
                </a:lnTo>
                <a:lnTo>
                  <a:pt x="1009" y="3134"/>
                </a:lnTo>
                <a:lnTo>
                  <a:pt x="1023" y="3103"/>
                </a:lnTo>
                <a:lnTo>
                  <a:pt x="1101" y="2880"/>
                </a:lnTo>
                <a:lnTo>
                  <a:pt x="1159" y="2659"/>
                </a:lnTo>
                <a:lnTo>
                  <a:pt x="1198" y="2458"/>
                </a:lnTo>
                <a:lnTo>
                  <a:pt x="1218" y="2312"/>
                </a:lnTo>
                <a:lnTo>
                  <a:pt x="1229" y="2158"/>
                </a:lnTo>
                <a:lnTo>
                  <a:pt x="1233" y="1997"/>
                </a:lnTo>
                <a:lnTo>
                  <a:pt x="1227" y="1832"/>
                </a:lnTo>
                <a:lnTo>
                  <a:pt x="1207" y="1662"/>
                </a:lnTo>
                <a:lnTo>
                  <a:pt x="1173" y="1489"/>
                </a:lnTo>
                <a:lnTo>
                  <a:pt x="1124" y="1316"/>
                </a:lnTo>
                <a:lnTo>
                  <a:pt x="1092" y="1229"/>
                </a:lnTo>
                <a:lnTo>
                  <a:pt x="1066" y="1169"/>
                </a:lnTo>
                <a:lnTo>
                  <a:pt x="1006" y="1056"/>
                </a:lnTo>
                <a:lnTo>
                  <a:pt x="936" y="949"/>
                </a:lnTo>
                <a:lnTo>
                  <a:pt x="857" y="850"/>
                </a:lnTo>
                <a:lnTo>
                  <a:pt x="772" y="757"/>
                </a:lnTo>
                <a:lnTo>
                  <a:pt x="681" y="673"/>
                </a:lnTo>
                <a:lnTo>
                  <a:pt x="542" y="559"/>
                </a:lnTo>
                <a:lnTo>
                  <a:pt x="362" y="433"/>
                </a:lnTo>
                <a:lnTo>
                  <a:pt x="201" y="338"/>
                </a:lnTo>
                <a:lnTo>
                  <a:pt x="26" y="250"/>
                </a:lnTo>
                <a:lnTo>
                  <a:pt x="0" y="239"/>
                </a:lnTo>
                <a:close/>
              </a:path>
            </a:pathLst>
          </a:custGeom>
          <a:solidFill>
            <a:srgbClr val="0070C0"/>
          </a:solidFill>
          <a:ln>
            <a:noFill/>
          </a:ln>
          <a:extLst/>
        </p:spPr>
        <p:txBody>
          <a:bodyPr vert="horz" wrap="square" lIns="91440" tIns="182880" rIns="365760" bIns="45720" numCol="1" anchor="t" anchorCtr="0" compatLnSpc="1">
            <a:prstTxWarp prst="textNoShape">
              <a:avLst/>
            </a:prstTxWarp>
          </a:bodyPr>
          <a:lstStyle/>
          <a:p>
            <a:pPr algn="r"/>
            <a:endParaRPr lang="en-US" sz="3200" b="1" dirty="0">
              <a:solidFill>
                <a:schemeClr val="bg1"/>
              </a:solidFill>
            </a:endParaRPr>
          </a:p>
        </p:txBody>
      </p:sp>
      <p:sp>
        <p:nvSpPr>
          <p:cNvPr id="32" name="Freeform 13"/>
          <p:cNvSpPr>
            <a:spLocks/>
          </p:cNvSpPr>
          <p:nvPr/>
        </p:nvSpPr>
        <p:spPr bwMode="auto">
          <a:xfrm>
            <a:off x="3276600" y="3888491"/>
            <a:ext cx="1134453" cy="1862216"/>
          </a:xfrm>
          <a:custGeom>
            <a:avLst/>
            <a:gdLst>
              <a:gd name="T0" fmla="*/ 1908 w 1908"/>
              <a:gd name="T1" fmla="*/ 2894 h 3133"/>
              <a:gd name="T2" fmla="*/ 1869 w 1908"/>
              <a:gd name="T3" fmla="*/ 2915 h 3133"/>
              <a:gd name="T4" fmla="*/ 1602 w 1908"/>
              <a:gd name="T5" fmla="*/ 3020 h 3133"/>
              <a:gd name="T6" fmla="*/ 1419 w 1908"/>
              <a:gd name="T7" fmla="*/ 3073 h 3133"/>
              <a:gd name="T8" fmla="*/ 1286 w 1908"/>
              <a:gd name="T9" fmla="*/ 3103 h 3133"/>
              <a:gd name="T10" fmla="*/ 1144 w 1908"/>
              <a:gd name="T11" fmla="*/ 3124 h 3133"/>
              <a:gd name="T12" fmla="*/ 998 w 1908"/>
              <a:gd name="T13" fmla="*/ 3133 h 3133"/>
              <a:gd name="T14" fmla="*/ 851 w 1908"/>
              <a:gd name="T15" fmla="*/ 3127 h 3133"/>
              <a:gd name="T16" fmla="*/ 706 w 1908"/>
              <a:gd name="T17" fmla="*/ 3104 h 3133"/>
              <a:gd name="T18" fmla="*/ 600 w 1908"/>
              <a:gd name="T19" fmla="*/ 3073 h 3133"/>
              <a:gd name="T20" fmla="*/ 533 w 1908"/>
              <a:gd name="T21" fmla="*/ 3045 h 3133"/>
              <a:gd name="T22" fmla="*/ 465 w 1908"/>
              <a:gd name="T23" fmla="*/ 3010 h 3133"/>
              <a:gd name="T24" fmla="*/ 402 w 1908"/>
              <a:gd name="T25" fmla="*/ 2969 h 3133"/>
              <a:gd name="T26" fmla="*/ 341 w 1908"/>
              <a:gd name="T27" fmla="*/ 2921 h 3133"/>
              <a:gd name="T28" fmla="*/ 282 w 1908"/>
              <a:gd name="T29" fmla="*/ 2866 h 3133"/>
              <a:gd name="T30" fmla="*/ 228 w 1908"/>
              <a:gd name="T31" fmla="*/ 2802 h 3133"/>
              <a:gd name="T32" fmla="*/ 177 w 1908"/>
              <a:gd name="T33" fmla="*/ 2730 h 3133"/>
              <a:gd name="T34" fmla="*/ 154 w 1908"/>
              <a:gd name="T35" fmla="*/ 2691 h 3133"/>
              <a:gd name="T36" fmla="*/ 127 w 1908"/>
              <a:gd name="T37" fmla="*/ 2641 h 3133"/>
              <a:gd name="T38" fmla="*/ 82 w 1908"/>
              <a:gd name="T39" fmla="*/ 2539 h 3133"/>
              <a:gd name="T40" fmla="*/ 48 w 1908"/>
              <a:gd name="T41" fmla="*/ 2435 h 3133"/>
              <a:gd name="T42" fmla="*/ 23 w 1908"/>
              <a:gd name="T43" fmla="*/ 2329 h 3133"/>
              <a:gd name="T44" fmla="*/ 8 w 1908"/>
              <a:gd name="T45" fmla="*/ 2220 h 3133"/>
              <a:gd name="T46" fmla="*/ 0 w 1908"/>
              <a:gd name="T47" fmla="*/ 2109 h 3133"/>
              <a:gd name="T48" fmla="*/ 1 w 1908"/>
              <a:gd name="T49" fmla="*/ 1997 h 3133"/>
              <a:gd name="T50" fmla="*/ 10 w 1908"/>
              <a:gd name="T51" fmla="*/ 1884 h 3133"/>
              <a:gd name="T52" fmla="*/ 35 w 1908"/>
              <a:gd name="T53" fmla="*/ 1715 h 3133"/>
              <a:gd name="T54" fmla="*/ 91 w 1908"/>
              <a:gd name="T55" fmla="*/ 1490 h 3133"/>
              <a:gd name="T56" fmla="*/ 164 w 1908"/>
              <a:gd name="T57" fmla="*/ 1269 h 3133"/>
              <a:gd name="T58" fmla="*/ 254 w 1908"/>
              <a:gd name="T59" fmla="*/ 1055 h 3133"/>
              <a:gd name="T60" fmla="*/ 351 w 1908"/>
              <a:gd name="T61" fmla="*/ 851 h 3133"/>
              <a:gd name="T62" fmla="*/ 454 w 1908"/>
              <a:gd name="T63" fmla="*/ 662 h 3133"/>
              <a:gd name="T64" fmla="*/ 606 w 1908"/>
              <a:gd name="T65" fmla="*/ 409 h 3133"/>
              <a:gd name="T66" fmla="*/ 857 w 1908"/>
              <a:gd name="T67" fmla="*/ 50 h 3133"/>
              <a:gd name="T68" fmla="*/ 899 w 1908"/>
              <a:gd name="T69" fmla="*/ 0 h 3133"/>
              <a:gd name="T70" fmla="*/ 885 w 1908"/>
              <a:gd name="T71" fmla="*/ 30 h 3133"/>
              <a:gd name="T72" fmla="*/ 807 w 1908"/>
              <a:gd name="T73" fmla="*/ 253 h 3133"/>
              <a:gd name="T74" fmla="*/ 749 w 1908"/>
              <a:gd name="T75" fmla="*/ 474 h 3133"/>
              <a:gd name="T76" fmla="*/ 710 w 1908"/>
              <a:gd name="T77" fmla="*/ 675 h 3133"/>
              <a:gd name="T78" fmla="*/ 691 w 1908"/>
              <a:gd name="T79" fmla="*/ 820 h 3133"/>
              <a:gd name="T80" fmla="*/ 679 w 1908"/>
              <a:gd name="T81" fmla="*/ 975 h 3133"/>
              <a:gd name="T82" fmla="*/ 675 w 1908"/>
              <a:gd name="T83" fmla="*/ 1135 h 3133"/>
              <a:gd name="T84" fmla="*/ 682 w 1908"/>
              <a:gd name="T85" fmla="*/ 1301 h 3133"/>
              <a:gd name="T86" fmla="*/ 701 w 1908"/>
              <a:gd name="T87" fmla="*/ 1472 h 3133"/>
              <a:gd name="T88" fmla="*/ 735 w 1908"/>
              <a:gd name="T89" fmla="*/ 1645 h 3133"/>
              <a:gd name="T90" fmla="*/ 784 w 1908"/>
              <a:gd name="T91" fmla="*/ 1817 h 3133"/>
              <a:gd name="T92" fmla="*/ 816 w 1908"/>
              <a:gd name="T93" fmla="*/ 1904 h 3133"/>
              <a:gd name="T94" fmla="*/ 841 w 1908"/>
              <a:gd name="T95" fmla="*/ 1964 h 3133"/>
              <a:gd name="T96" fmla="*/ 902 w 1908"/>
              <a:gd name="T97" fmla="*/ 2078 h 3133"/>
              <a:gd name="T98" fmla="*/ 972 w 1908"/>
              <a:gd name="T99" fmla="*/ 2184 h 3133"/>
              <a:gd name="T100" fmla="*/ 1051 w 1908"/>
              <a:gd name="T101" fmla="*/ 2284 h 3133"/>
              <a:gd name="T102" fmla="*/ 1137 w 1908"/>
              <a:gd name="T103" fmla="*/ 2376 h 3133"/>
              <a:gd name="T104" fmla="*/ 1227 w 1908"/>
              <a:gd name="T105" fmla="*/ 2460 h 3133"/>
              <a:gd name="T106" fmla="*/ 1366 w 1908"/>
              <a:gd name="T107" fmla="*/ 2575 h 3133"/>
              <a:gd name="T108" fmla="*/ 1546 w 1908"/>
              <a:gd name="T109" fmla="*/ 2700 h 3133"/>
              <a:gd name="T110" fmla="*/ 1707 w 1908"/>
              <a:gd name="T111" fmla="*/ 2796 h 3133"/>
              <a:gd name="T112" fmla="*/ 1882 w 1908"/>
              <a:gd name="T113" fmla="*/ 2884 h 3133"/>
              <a:gd name="T114" fmla="*/ 1908 w 1908"/>
              <a:gd name="T115" fmla="*/ 2894 h 3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8" h="3133">
                <a:moveTo>
                  <a:pt x="1908" y="2894"/>
                </a:moveTo>
                <a:lnTo>
                  <a:pt x="1869" y="2915"/>
                </a:lnTo>
                <a:lnTo>
                  <a:pt x="1602" y="3020"/>
                </a:lnTo>
                <a:lnTo>
                  <a:pt x="1419" y="3073"/>
                </a:lnTo>
                <a:lnTo>
                  <a:pt x="1286" y="3103"/>
                </a:lnTo>
                <a:lnTo>
                  <a:pt x="1144" y="3124"/>
                </a:lnTo>
                <a:lnTo>
                  <a:pt x="998" y="3133"/>
                </a:lnTo>
                <a:lnTo>
                  <a:pt x="851" y="3127"/>
                </a:lnTo>
                <a:lnTo>
                  <a:pt x="706" y="3104"/>
                </a:lnTo>
                <a:lnTo>
                  <a:pt x="600" y="3073"/>
                </a:lnTo>
                <a:lnTo>
                  <a:pt x="533" y="3045"/>
                </a:lnTo>
                <a:lnTo>
                  <a:pt x="465" y="3010"/>
                </a:lnTo>
                <a:lnTo>
                  <a:pt x="402" y="2969"/>
                </a:lnTo>
                <a:lnTo>
                  <a:pt x="341" y="2921"/>
                </a:lnTo>
                <a:lnTo>
                  <a:pt x="282" y="2866"/>
                </a:lnTo>
                <a:lnTo>
                  <a:pt x="228" y="2802"/>
                </a:lnTo>
                <a:lnTo>
                  <a:pt x="177" y="2730"/>
                </a:lnTo>
                <a:lnTo>
                  <a:pt x="154" y="2691"/>
                </a:lnTo>
                <a:lnTo>
                  <a:pt x="127" y="2641"/>
                </a:lnTo>
                <a:lnTo>
                  <a:pt x="82" y="2539"/>
                </a:lnTo>
                <a:lnTo>
                  <a:pt x="48" y="2435"/>
                </a:lnTo>
                <a:lnTo>
                  <a:pt x="23" y="2329"/>
                </a:lnTo>
                <a:lnTo>
                  <a:pt x="8" y="2220"/>
                </a:lnTo>
                <a:lnTo>
                  <a:pt x="0" y="2109"/>
                </a:lnTo>
                <a:lnTo>
                  <a:pt x="1" y="1997"/>
                </a:lnTo>
                <a:lnTo>
                  <a:pt x="10" y="1884"/>
                </a:lnTo>
                <a:lnTo>
                  <a:pt x="35" y="1715"/>
                </a:lnTo>
                <a:lnTo>
                  <a:pt x="91" y="1490"/>
                </a:lnTo>
                <a:lnTo>
                  <a:pt x="164" y="1269"/>
                </a:lnTo>
                <a:lnTo>
                  <a:pt x="254" y="1055"/>
                </a:lnTo>
                <a:lnTo>
                  <a:pt x="351" y="851"/>
                </a:lnTo>
                <a:lnTo>
                  <a:pt x="454" y="662"/>
                </a:lnTo>
                <a:lnTo>
                  <a:pt x="606" y="409"/>
                </a:lnTo>
                <a:lnTo>
                  <a:pt x="857" y="50"/>
                </a:lnTo>
                <a:lnTo>
                  <a:pt x="899" y="0"/>
                </a:lnTo>
                <a:lnTo>
                  <a:pt x="885" y="30"/>
                </a:lnTo>
                <a:lnTo>
                  <a:pt x="807" y="253"/>
                </a:lnTo>
                <a:lnTo>
                  <a:pt x="749" y="474"/>
                </a:lnTo>
                <a:lnTo>
                  <a:pt x="710" y="675"/>
                </a:lnTo>
                <a:lnTo>
                  <a:pt x="691" y="820"/>
                </a:lnTo>
                <a:lnTo>
                  <a:pt x="679" y="975"/>
                </a:lnTo>
                <a:lnTo>
                  <a:pt x="675" y="1135"/>
                </a:lnTo>
                <a:lnTo>
                  <a:pt x="682" y="1301"/>
                </a:lnTo>
                <a:lnTo>
                  <a:pt x="701" y="1472"/>
                </a:lnTo>
                <a:lnTo>
                  <a:pt x="735" y="1645"/>
                </a:lnTo>
                <a:lnTo>
                  <a:pt x="784" y="1817"/>
                </a:lnTo>
                <a:lnTo>
                  <a:pt x="816" y="1904"/>
                </a:lnTo>
                <a:lnTo>
                  <a:pt x="841" y="1964"/>
                </a:lnTo>
                <a:lnTo>
                  <a:pt x="902" y="2078"/>
                </a:lnTo>
                <a:lnTo>
                  <a:pt x="972" y="2184"/>
                </a:lnTo>
                <a:lnTo>
                  <a:pt x="1051" y="2284"/>
                </a:lnTo>
                <a:lnTo>
                  <a:pt x="1137" y="2376"/>
                </a:lnTo>
                <a:lnTo>
                  <a:pt x="1227" y="2460"/>
                </a:lnTo>
                <a:lnTo>
                  <a:pt x="1366" y="2575"/>
                </a:lnTo>
                <a:lnTo>
                  <a:pt x="1546" y="2700"/>
                </a:lnTo>
                <a:lnTo>
                  <a:pt x="1707" y="2796"/>
                </a:lnTo>
                <a:lnTo>
                  <a:pt x="1882" y="2884"/>
                </a:lnTo>
                <a:lnTo>
                  <a:pt x="1908" y="2894"/>
                </a:lnTo>
                <a:close/>
              </a:path>
            </a:pathLst>
          </a:custGeom>
          <a:solidFill>
            <a:srgbClr val="0070C0"/>
          </a:solidFill>
          <a:ln>
            <a:noFill/>
          </a:ln>
          <a:extLst/>
        </p:spPr>
        <p:txBody>
          <a:bodyPr vert="horz" wrap="square" lIns="274320" tIns="45720" rIns="91440" bIns="274320" numCol="1" anchor="b" anchorCtr="0" compatLnSpc="1">
            <a:prstTxWarp prst="textNoShape">
              <a:avLst/>
            </a:prstTxWarp>
          </a:bodyPr>
          <a:lstStyle/>
          <a:p>
            <a:endParaRPr lang="en-US" sz="3200" b="1" dirty="0">
              <a:solidFill>
                <a:schemeClr val="bg1"/>
              </a:solidFill>
            </a:endParaRPr>
          </a:p>
        </p:txBody>
      </p:sp>
      <p:sp>
        <p:nvSpPr>
          <p:cNvPr id="2" name="TextBox 1"/>
          <p:cNvSpPr txBox="1"/>
          <p:nvPr/>
        </p:nvSpPr>
        <p:spPr>
          <a:xfrm>
            <a:off x="3429000" y="3301425"/>
            <a:ext cx="601447" cy="584775"/>
          </a:xfrm>
          <a:prstGeom prst="rect">
            <a:avLst/>
          </a:prstGeom>
          <a:noFill/>
        </p:spPr>
        <p:txBody>
          <a:bodyPr wrap="none" rtlCol="0">
            <a:spAutoFit/>
          </a:bodyPr>
          <a:lstStyle/>
          <a:p>
            <a:r>
              <a:rPr lang="en-US" sz="3200" b="1" dirty="0" smtClean="0">
                <a:solidFill>
                  <a:schemeClr val="bg1"/>
                </a:solidFill>
              </a:rPr>
              <a:t>01</a:t>
            </a:r>
            <a:endParaRPr lang="en-MY" b="1" dirty="0">
              <a:solidFill>
                <a:schemeClr val="bg1"/>
              </a:solidFill>
            </a:endParaRPr>
          </a:p>
        </p:txBody>
      </p:sp>
      <p:sp>
        <p:nvSpPr>
          <p:cNvPr id="35" name="TextBox 34"/>
          <p:cNvSpPr txBox="1"/>
          <p:nvPr/>
        </p:nvSpPr>
        <p:spPr>
          <a:xfrm>
            <a:off x="5113553" y="3301425"/>
            <a:ext cx="601447" cy="584775"/>
          </a:xfrm>
          <a:prstGeom prst="rect">
            <a:avLst/>
          </a:prstGeom>
          <a:noFill/>
        </p:spPr>
        <p:txBody>
          <a:bodyPr wrap="none" rtlCol="0">
            <a:spAutoFit/>
          </a:bodyPr>
          <a:lstStyle/>
          <a:p>
            <a:r>
              <a:rPr lang="en-US" sz="3200" b="1" dirty="0" smtClean="0">
                <a:solidFill>
                  <a:schemeClr val="bg1"/>
                </a:solidFill>
              </a:rPr>
              <a:t>03</a:t>
            </a:r>
            <a:endParaRPr lang="en-MY" b="1" dirty="0">
              <a:solidFill>
                <a:schemeClr val="bg1"/>
              </a:solidFill>
            </a:endParaRPr>
          </a:p>
        </p:txBody>
      </p:sp>
      <p:sp>
        <p:nvSpPr>
          <p:cNvPr id="36" name="TextBox 35"/>
          <p:cNvSpPr txBox="1"/>
          <p:nvPr/>
        </p:nvSpPr>
        <p:spPr>
          <a:xfrm>
            <a:off x="5029200" y="5206425"/>
            <a:ext cx="601447" cy="584775"/>
          </a:xfrm>
          <a:prstGeom prst="rect">
            <a:avLst/>
          </a:prstGeom>
          <a:noFill/>
        </p:spPr>
        <p:txBody>
          <a:bodyPr wrap="none" rtlCol="0">
            <a:spAutoFit/>
          </a:bodyPr>
          <a:lstStyle/>
          <a:p>
            <a:r>
              <a:rPr lang="en-US" sz="3200" b="1" dirty="0" smtClean="0">
                <a:solidFill>
                  <a:schemeClr val="bg1"/>
                </a:solidFill>
              </a:rPr>
              <a:t>04</a:t>
            </a:r>
            <a:endParaRPr lang="en-MY" b="1" dirty="0">
              <a:solidFill>
                <a:schemeClr val="bg1"/>
              </a:solidFill>
            </a:endParaRPr>
          </a:p>
        </p:txBody>
      </p:sp>
      <p:sp>
        <p:nvSpPr>
          <p:cNvPr id="37" name="TextBox 36"/>
          <p:cNvSpPr txBox="1"/>
          <p:nvPr/>
        </p:nvSpPr>
        <p:spPr>
          <a:xfrm>
            <a:off x="3505200" y="5206425"/>
            <a:ext cx="601447" cy="584775"/>
          </a:xfrm>
          <a:prstGeom prst="rect">
            <a:avLst/>
          </a:prstGeom>
          <a:noFill/>
        </p:spPr>
        <p:txBody>
          <a:bodyPr wrap="none" rtlCol="0">
            <a:spAutoFit/>
          </a:bodyPr>
          <a:lstStyle/>
          <a:p>
            <a:r>
              <a:rPr lang="en-US" sz="3200" b="1" dirty="0" smtClean="0">
                <a:solidFill>
                  <a:schemeClr val="bg1"/>
                </a:solidFill>
              </a:rPr>
              <a:t>02</a:t>
            </a:r>
            <a:endParaRPr lang="en-MY" b="1" dirty="0">
              <a:solidFill>
                <a:schemeClr val="bg1"/>
              </a:solidFill>
            </a:endParaRPr>
          </a:p>
        </p:txBody>
      </p:sp>
      <p:sp>
        <p:nvSpPr>
          <p:cNvPr id="41" name="TextBox 40"/>
          <p:cNvSpPr txBox="1"/>
          <p:nvPr/>
        </p:nvSpPr>
        <p:spPr>
          <a:xfrm>
            <a:off x="191640" y="3197423"/>
            <a:ext cx="341760" cy="276999"/>
          </a:xfrm>
          <a:prstGeom prst="rect">
            <a:avLst/>
          </a:prstGeom>
          <a:noFill/>
        </p:spPr>
        <p:txBody>
          <a:bodyPr wrap="none" rtlCol="0">
            <a:spAutoFit/>
          </a:bodyPr>
          <a:lstStyle/>
          <a:p>
            <a:r>
              <a:rPr lang="en-US" sz="1200" b="1" dirty="0" smtClean="0">
                <a:solidFill>
                  <a:schemeClr val="bg1"/>
                </a:solidFill>
              </a:rPr>
              <a:t>01</a:t>
            </a:r>
            <a:endParaRPr lang="en-MY" sz="1200" b="1" dirty="0">
              <a:solidFill>
                <a:schemeClr val="bg1"/>
              </a:solidFill>
            </a:endParaRPr>
          </a:p>
        </p:txBody>
      </p:sp>
      <p:sp>
        <p:nvSpPr>
          <p:cNvPr id="42" name="Teardrop 41"/>
          <p:cNvSpPr/>
          <p:nvPr/>
        </p:nvSpPr>
        <p:spPr bwMode="auto">
          <a:xfrm rot="8100000">
            <a:off x="233904" y="50392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43" name="TextBox 42"/>
          <p:cNvSpPr txBox="1"/>
          <p:nvPr/>
        </p:nvSpPr>
        <p:spPr>
          <a:xfrm>
            <a:off x="631141" y="4953000"/>
            <a:ext cx="2721659" cy="430887"/>
          </a:xfrm>
          <a:prstGeom prst="rect">
            <a:avLst/>
          </a:prstGeom>
          <a:noFill/>
        </p:spPr>
        <p:txBody>
          <a:bodyPr wrap="square" lIns="0" rtlCol="0" anchor="ctr">
            <a:spAutoFit/>
          </a:bodyPr>
          <a:lstStyle/>
          <a:p>
            <a:r>
              <a:rPr lang="en-US" sz="2200" b="1" dirty="0" smtClean="0">
                <a:solidFill>
                  <a:srgbClr val="0070C0"/>
                </a:solidFill>
              </a:rPr>
              <a:t>Service Delivery</a:t>
            </a:r>
            <a:endParaRPr lang="en-US" sz="2200" b="1" dirty="0">
              <a:solidFill>
                <a:srgbClr val="0070C0"/>
              </a:solidFill>
            </a:endParaRPr>
          </a:p>
        </p:txBody>
      </p:sp>
      <p:sp>
        <p:nvSpPr>
          <p:cNvPr id="44" name="TextBox 43"/>
          <p:cNvSpPr txBox="1"/>
          <p:nvPr/>
        </p:nvSpPr>
        <p:spPr>
          <a:xfrm>
            <a:off x="631141" y="5410200"/>
            <a:ext cx="2569259" cy="646331"/>
          </a:xfrm>
          <a:prstGeom prst="rect">
            <a:avLst/>
          </a:prstGeom>
          <a:noFill/>
        </p:spPr>
        <p:txBody>
          <a:bodyPr wrap="square" lIns="0" rIns="0" rtlCol="0" anchor="ctr">
            <a:spAutoFit/>
          </a:bodyPr>
          <a:lstStyle/>
          <a:p>
            <a:pPr algn="just"/>
            <a:r>
              <a:rPr lang="en-US" altLang="en-US" sz="1200" dirty="0"/>
              <a:t>System support are provided during office hours (Applicable for minor problems &amp; system modification only) . </a:t>
            </a:r>
          </a:p>
        </p:txBody>
      </p:sp>
      <p:sp>
        <p:nvSpPr>
          <p:cNvPr id="45" name="TextBox 44"/>
          <p:cNvSpPr txBox="1"/>
          <p:nvPr/>
        </p:nvSpPr>
        <p:spPr>
          <a:xfrm>
            <a:off x="191640" y="5026223"/>
            <a:ext cx="341760" cy="276999"/>
          </a:xfrm>
          <a:prstGeom prst="rect">
            <a:avLst/>
          </a:prstGeom>
          <a:noFill/>
        </p:spPr>
        <p:txBody>
          <a:bodyPr wrap="none" rtlCol="0">
            <a:spAutoFit/>
          </a:bodyPr>
          <a:lstStyle/>
          <a:p>
            <a:r>
              <a:rPr lang="en-US" sz="1200" b="1" dirty="0" smtClean="0">
                <a:solidFill>
                  <a:schemeClr val="bg1"/>
                </a:solidFill>
              </a:rPr>
              <a:t>02</a:t>
            </a:r>
            <a:endParaRPr lang="en-MY" sz="1200" b="1" dirty="0">
              <a:solidFill>
                <a:schemeClr val="bg1"/>
              </a:solidFill>
            </a:endParaRPr>
          </a:p>
        </p:txBody>
      </p:sp>
      <p:sp>
        <p:nvSpPr>
          <p:cNvPr id="46" name="Teardrop 45"/>
          <p:cNvSpPr/>
          <p:nvPr/>
        </p:nvSpPr>
        <p:spPr bwMode="auto">
          <a:xfrm rot="8100000">
            <a:off x="5997109" y="32104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47" name="TextBox 46"/>
          <p:cNvSpPr txBox="1"/>
          <p:nvPr/>
        </p:nvSpPr>
        <p:spPr>
          <a:xfrm>
            <a:off x="6394346" y="3124200"/>
            <a:ext cx="2721659" cy="430887"/>
          </a:xfrm>
          <a:prstGeom prst="rect">
            <a:avLst/>
          </a:prstGeom>
          <a:noFill/>
        </p:spPr>
        <p:txBody>
          <a:bodyPr wrap="square" lIns="0" rtlCol="0" anchor="ctr">
            <a:spAutoFit/>
          </a:bodyPr>
          <a:lstStyle/>
          <a:p>
            <a:r>
              <a:rPr lang="en-US" sz="2200" b="1" dirty="0" smtClean="0">
                <a:solidFill>
                  <a:schemeClr val="accent1"/>
                </a:solidFill>
              </a:rPr>
              <a:t>Service Presentation</a:t>
            </a:r>
            <a:endParaRPr lang="en-US" sz="2200" b="1" dirty="0">
              <a:solidFill>
                <a:schemeClr val="accent1"/>
              </a:solidFill>
            </a:endParaRPr>
          </a:p>
        </p:txBody>
      </p:sp>
      <p:sp>
        <p:nvSpPr>
          <p:cNvPr id="48" name="TextBox 47"/>
          <p:cNvSpPr txBox="1"/>
          <p:nvPr/>
        </p:nvSpPr>
        <p:spPr>
          <a:xfrm>
            <a:off x="6422341" y="3429000"/>
            <a:ext cx="2569259" cy="1200329"/>
          </a:xfrm>
          <a:prstGeom prst="rect">
            <a:avLst/>
          </a:prstGeom>
          <a:noFill/>
        </p:spPr>
        <p:txBody>
          <a:bodyPr wrap="square" lIns="0" rIns="0" rtlCol="0" anchor="ctr">
            <a:spAutoFit/>
          </a:bodyPr>
          <a:lstStyle/>
          <a:p>
            <a:pPr algn="just"/>
            <a:r>
              <a:rPr lang="en-US" altLang="en-US" sz="1200" dirty="0"/>
              <a:t>All the global best practice sites solicit participant feed back through comments or feedback sections. This constant check from the end users helps learning &amp; job matching system to improve the services they are providing continuously. </a:t>
            </a:r>
          </a:p>
        </p:txBody>
      </p:sp>
      <p:sp>
        <p:nvSpPr>
          <p:cNvPr id="49" name="TextBox 48"/>
          <p:cNvSpPr txBox="1"/>
          <p:nvPr/>
        </p:nvSpPr>
        <p:spPr>
          <a:xfrm>
            <a:off x="5954845" y="3197423"/>
            <a:ext cx="341760" cy="276999"/>
          </a:xfrm>
          <a:prstGeom prst="rect">
            <a:avLst/>
          </a:prstGeom>
          <a:solidFill>
            <a:srgbClr val="0070C0"/>
          </a:solidFill>
        </p:spPr>
        <p:txBody>
          <a:bodyPr wrap="none" rtlCol="0">
            <a:spAutoFit/>
          </a:bodyPr>
          <a:lstStyle/>
          <a:p>
            <a:r>
              <a:rPr lang="en-US" sz="1200" b="1" dirty="0" smtClean="0">
                <a:solidFill>
                  <a:schemeClr val="bg1"/>
                </a:solidFill>
              </a:rPr>
              <a:t>03</a:t>
            </a:r>
            <a:endParaRPr lang="en-MY" sz="1200" b="1" dirty="0">
              <a:solidFill>
                <a:schemeClr val="bg1"/>
              </a:solidFill>
            </a:endParaRPr>
          </a:p>
        </p:txBody>
      </p:sp>
      <p:sp>
        <p:nvSpPr>
          <p:cNvPr id="50" name="Teardrop 49"/>
          <p:cNvSpPr/>
          <p:nvPr/>
        </p:nvSpPr>
        <p:spPr bwMode="auto">
          <a:xfrm rot="8100000">
            <a:off x="5997109" y="50392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51" name="TextBox 50"/>
          <p:cNvSpPr txBox="1"/>
          <p:nvPr/>
        </p:nvSpPr>
        <p:spPr>
          <a:xfrm>
            <a:off x="6394346" y="4953000"/>
            <a:ext cx="2721659" cy="430887"/>
          </a:xfrm>
          <a:prstGeom prst="rect">
            <a:avLst/>
          </a:prstGeom>
          <a:noFill/>
        </p:spPr>
        <p:txBody>
          <a:bodyPr wrap="square" lIns="0" rtlCol="0" anchor="ctr">
            <a:spAutoFit/>
          </a:bodyPr>
          <a:lstStyle/>
          <a:p>
            <a:r>
              <a:rPr lang="en-US" sz="2200" b="1" dirty="0" smtClean="0">
                <a:solidFill>
                  <a:srgbClr val="FF9900"/>
                </a:solidFill>
              </a:rPr>
              <a:t>Service Assistance</a:t>
            </a:r>
            <a:endParaRPr lang="en-US" sz="2200" b="1" dirty="0">
              <a:solidFill>
                <a:srgbClr val="FF9900"/>
              </a:solidFill>
            </a:endParaRPr>
          </a:p>
        </p:txBody>
      </p:sp>
      <p:sp>
        <p:nvSpPr>
          <p:cNvPr id="52" name="TextBox 51"/>
          <p:cNvSpPr txBox="1"/>
          <p:nvPr/>
        </p:nvSpPr>
        <p:spPr>
          <a:xfrm>
            <a:off x="6394346" y="5308937"/>
            <a:ext cx="2569259" cy="1015663"/>
          </a:xfrm>
          <a:prstGeom prst="rect">
            <a:avLst/>
          </a:prstGeom>
          <a:noFill/>
        </p:spPr>
        <p:txBody>
          <a:bodyPr wrap="square" lIns="0" rIns="0" rtlCol="0" anchor="ctr">
            <a:spAutoFit/>
          </a:bodyPr>
          <a:lstStyle/>
          <a:p>
            <a:pPr algn="just"/>
            <a:r>
              <a:rPr lang="en-US" altLang="en-US" sz="1200" dirty="0"/>
              <a:t>Simple UI Design and Ease of Navigation. A consistent look and feel would reduce the time user need to familiarize themselves with a system’s functionalities.</a:t>
            </a:r>
          </a:p>
        </p:txBody>
      </p:sp>
      <p:sp>
        <p:nvSpPr>
          <p:cNvPr id="53" name="TextBox 52"/>
          <p:cNvSpPr txBox="1"/>
          <p:nvPr/>
        </p:nvSpPr>
        <p:spPr>
          <a:xfrm>
            <a:off x="5954845" y="5026223"/>
            <a:ext cx="341760" cy="276999"/>
          </a:xfrm>
          <a:prstGeom prst="rect">
            <a:avLst/>
          </a:prstGeom>
          <a:solidFill>
            <a:srgbClr val="FF9900"/>
          </a:solidFill>
        </p:spPr>
        <p:txBody>
          <a:bodyPr wrap="none" rtlCol="0">
            <a:spAutoFit/>
          </a:bodyPr>
          <a:lstStyle/>
          <a:p>
            <a:r>
              <a:rPr lang="en-US" sz="1200" b="1" dirty="0" smtClean="0">
                <a:solidFill>
                  <a:schemeClr val="bg1"/>
                </a:solidFill>
              </a:rPr>
              <a:t>04</a:t>
            </a:r>
            <a:endParaRPr lang="en-MY" sz="1200" b="1" dirty="0">
              <a:solidFill>
                <a:schemeClr val="bg1"/>
              </a:solidFill>
            </a:endParaRPr>
          </a:p>
        </p:txBody>
      </p:sp>
      <p:sp>
        <p:nvSpPr>
          <p:cNvPr id="54" name="TextBox 97"/>
          <p:cNvSpPr txBox="1">
            <a:spLocks noChangeArrowheads="1"/>
          </p:cNvSpPr>
          <p:nvPr/>
        </p:nvSpPr>
        <p:spPr bwMode="auto">
          <a:xfrm>
            <a:off x="457199" y="1369874"/>
            <a:ext cx="85064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
            </a:pPr>
            <a:r>
              <a:rPr lang="en-US" altLang="en-US" sz="1800" dirty="0" smtClean="0"/>
              <a:t>In </a:t>
            </a:r>
            <a:r>
              <a:rPr lang="en-US" altLang="en-US" sz="1800" dirty="0"/>
              <a:t>the development </a:t>
            </a:r>
            <a:r>
              <a:rPr lang="en-US" altLang="en-US" sz="1800" dirty="0" smtClean="0"/>
              <a:t>process of learning &amp; job matching platform , we </a:t>
            </a:r>
            <a:r>
              <a:rPr lang="en-US" altLang="en-US" sz="1800" dirty="0"/>
              <a:t>will emphasize on best practice  to ensure the service delivery </a:t>
            </a:r>
            <a:r>
              <a:rPr lang="en-US" altLang="en-US" sz="1800" dirty="0" smtClean="0"/>
              <a:t>would not compromised the KKMM, SKMM and PI1M standards </a:t>
            </a:r>
            <a:r>
              <a:rPr lang="en-US" altLang="en-US" sz="1800" dirty="0"/>
              <a:t>and expectation. </a:t>
            </a:r>
            <a:endParaRPr lang="en-US" altLang="en-US" sz="1800" dirty="0" smtClean="0"/>
          </a:p>
          <a:p>
            <a:pPr algn="just" eaLnBrk="1" hangingPunct="1">
              <a:spcBef>
                <a:spcPct val="0"/>
              </a:spcBef>
              <a:buFont typeface="Wingdings" pitchFamily="2" charset="2"/>
              <a:buChar char="§"/>
            </a:pPr>
            <a:r>
              <a:rPr lang="en-US" altLang="en-US" sz="1800" dirty="0" smtClean="0"/>
              <a:t>We also will ensure that the operation of learning &amp; matching platform will give a better experience for PI1M participant in term of functional, Content, Technical, Business, Usability and Responsiveness. </a:t>
            </a:r>
            <a:endParaRPr lang="en-US" altLang="en-US" sz="1800" dirty="0"/>
          </a:p>
        </p:txBody>
      </p:sp>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504" y="4019179"/>
            <a:ext cx="985975" cy="392860"/>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826" y="4534275"/>
            <a:ext cx="1286633" cy="491948"/>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29</a:t>
            </a:fld>
            <a:endParaRPr lang="en-US" dirty="0"/>
          </a:p>
        </p:txBody>
      </p:sp>
    </p:spTree>
    <p:extLst>
      <p:ext uri="{BB962C8B-B14F-4D97-AF65-F5344CB8AC3E}">
        <p14:creationId xmlns:p14="http://schemas.microsoft.com/office/powerpoint/2010/main" val="314854128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directorate</a:t>
            </a:r>
            <a:endParaRPr lang="en-MY" sz="20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797" y="2667000"/>
            <a:ext cx="3355003" cy="3506841"/>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a:t>
            </a:fld>
            <a:endParaRPr lang="en-US" dirty="0"/>
          </a:p>
        </p:txBody>
      </p:sp>
    </p:spTree>
    <p:extLst>
      <p:ext uri="{BB962C8B-B14F-4D97-AF65-F5344CB8AC3E}">
        <p14:creationId xmlns:p14="http://schemas.microsoft.com/office/powerpoint/2010/main" val="76411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SPS BUSINESS SUPPORT</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4927"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30</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p:cNvSpPr txBox="1"/>
          <p:nvPr/>
        </p:nvSpPr>
        <p:spPr>
          <a:xfrm>
            <a:off x="588942" y="1219200"/>
            <a:ext cx="7467600" cy="1200329"/>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Next business day (</a:t>
            </a:r>
            <a:r>
              <a:rPr lang="en-US" dirty="0" err="1"/>
              <a:t>Klang</a:t>
            </a:r>
            <a:r>
              <a:rPr lang="en-US" dirty="0"/>
              <a:t> Valley), Within </a:t>
            </a:r>
            <a:r>
              <a:rPr lang="en-US" dirty="0" smtClean="0"/>
              <a:t>5 </a:t>
            </a:r>
            <a:r>
              <a:rPr lang="en-US" dirty="0"/>
              <a:t>days (Peninsular area), Within one week (Sabah </a:t>
            </a:r>
            <a:r>
              <a:rPr lang="en-US" dirty="0" smtClean="0"/>
              <a:t>&amp; Sarawak).</a:t>
            </a:r>
            <a:endParaRPr lang="en-US" dirty="0"/>
          </a:p>
          <a:p>
            <a:pPr marL="263776" indent="-263776">
              <a:buFont typeface="Arial" panose="020B0604020202020204" pitchFamily="34" charset="0"/>
              <a:buChar char="•"/>
            </a:pPr>
            <a:r>
              <a:rPr lang="en-US" dirty="0"/>
              <a:t>Diagram below illustrates how the mechanism </a:t>
            </a:r>
            <a:r>
              <a:rPr lang="en-US" dirty="0" smtClean="0"/>
              <a:t>works.</a:t>
            </a:r>
          </a:p>
          <a:p>
            <a:pPr marL="263776" indent="-263776">
              <a:buFont typeface="Arial" panose="020B0604020202020204" pitchFamily="34" charset="0"/>
              <a:buChar char="•"/>
            </a:pPr>
            <a:r>
              <a:rPr lang="en-US" dirty="0"/>
              <a:t>Working Hours: 8.30am – </a:t>
            </a:r>
            <a:r>
              <a:rPr lang="en-US" dirty="0" smtClean="0"/>
              <a:t>5.30pm</a:t>
            </a:r>
            <a:endParaRPr lang="en-US" dirty="0"/>
          </a:p>
        </p:txBody>
      </p:sp>
      <p:pic>
        <p:nvPicPr>
          <p:cNvPr id="7170"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ON-SITE SUPPORT</a:t>
            </a:r>
            <a:endParaRPr lang="en-MY" sz="2000" dirty="0">
              <a:solidFill>
                <a:schemeClr val="tx1"/>
              </a:solidFill>
              <a:latin typeface="Arial Black"/>
            </a:endParaRP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31</a:t>
            </a:fld>
            <a:endParaRPr lang="en-US" dirty="0"/>
          </a:p>
        </p:txBody>
      </p:sp>
    </p:spTree>
    <p:extLst>
      <p:ext uri="{BB962C8B-B14F-4D97-AF65-F5344CB8AC3E}">
        <p14:creationId xmlns:p14="http://schemas.microsoft.com/office/powerpoint/2010/main" val="97112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TEAM </a:t>
            </a:r>
            <a:r>
              <a:rPr lang="en-US" sz="2000" dirty="0" err="1" smtClean="0">
                <a:solidFill>
                  <a:schemeClr val="tx1"/>
                </a:solidFill>
                <a:latin typeface="Arial Black"/>
              </a:rPr>
              <a:t>VIEWeR</a:t>
            </a:r>
            <a:r>
              <a:rPr lang="en-US" sz="2000" dirty="0" smtClean="0">
                <a:solidFill>
                  <a:schemeClr val="tx1"/>
                </a:solidFill>
                <a:latin typeface="Arial Black"/>
              </a:rPr>
              <a:t> SUPPORT</a:t>
            </a:r>
            <a:endParaRPr lang="en-MY" sz="2000" dirty="0">
              <a:solidFill>
                <a:schemeClr val="tx1"/>
              </a:solidFill>
              <a:latin typeface="Arial Black"/>
            </a:endParaRPr>
          </a:p>
        </p:txBody>
      </p:sp>
      <p:pic>
        <p:nvPicPr>
          <p:cNvPr id="6" name="Picture 4"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8942" y="13716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team viewer support.</a:t>
            </a:r>
          </a:p>
          <a:p>
            <a:pPr marL="263776" indent="-263776">
              <a:buFont typeface="Arial" panose="020B0604020202020204" pitchFamily="34" charset="0"/>
              <a:buChar char="•"/>
            </a:pPr>
            <a:r>
              <a:rPr lang="en-US" dirty="0"/>
              <a:t>Working Hours: 8.30am – </a:t>
            </a:r>
            <a:r>
              <a:rPr lang="en-US" dirty="0" smtClean="0"/>
              <a:t>5.30pm</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32</a:t>
            </a:fld>
            <a:endParaRPr lang="en-US" dirty="0"/>
          </a:p>
        </p:txBody>
      </p:sp>
    </p:spTree>
    <p:extLst>
      <p:ext uri="{BB962C8B-B14F-4D97-AF65-F5344CB8AC3E}">
        <p14:creationId xmlns:p14="http://schemas.microsoft.com/office/powerpoint/2010/main" val="199537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Helpdesk business SUPPORT</a:t>
            </a:r>
            <a:endParaRPr lang="en-MY" sz="2000" dirty="0">
              <a:solidFill>
                <a:schemeClr val="tx1"/>
              </a:solidFill>
              <a:latin typeface="Arial Black"/>
            </a:endParaRPr>
          </a:p>
        </p:txBody>
      </p:sp>
      <p:sp>
        <p:nvSpPr>
          <p:cNvPr id="7" name="TextBox 6"/>
          <p:cNvSpPr txBox="1"/>
          <p:nvPr/>
        </p:nvSpPr>
        <p:spPr>
          <a:xfrm>
            <a:off x="588942" y="14478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week days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p>
          <a:p>
            <a:pPr marL="263776" indent="-263776">
              <a:buFont typeface="Arial" panose="020B0604020202020204" pitchFamily="34" charset="0"/>
              <a:buChar char="•"/>
            </a:pPr>
            <a:r>
              <a:rPr lang="en-US" dirty="0" smtClean="0"/>
              <a:t>Working Hours: 8.30am – 5.30pm</a:t>
            </a:r>
            <a:endParaRPr lang="en-US"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33</a:t>
            </a:fld>
            <a:endParaRPr lang="en-US" dirty="0"/>
          </a:p>
        </p:txBody>
      </p:sp>
    </p:spTree>
    <p:extLst>
      <p:ext uri="{BB962C8B-B14F-4D97-AF65-F5344CB8AC3E}">
        <p14:creationId xmlns:p14="http://schemas.microsoft.com/office/powerpoint/2010/main" val="86940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0600" y="2209800"/>
            <a:ext cx="7162800" cy="1077218"/>
          </a:xfrm>
          <a:prstGeom prst="rect">
            <a:avLst/>
          </a:prstGeom>
          <a:noFill/>
        </p:spPr>
        <p:txBody>
          <a:bodyPr wrap="square" rtlCol="0">
            <a:spAutoFit/>
          </a:bodyPr>
          <a:lstStyle/>
          <a:p>
            <a:pPr algn="ctr"/>
            <a:r>
              <a:rPr lang="en-US" sz="3200" b="1" dirty="0" smtClean="0"/>
              <a:t>HARDWARE, INFRASTRUCTURE &amp; MAINTENANCE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4290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34</a:t>
            </a:fld>
            <a:endParaRPr lang="en-US" dirty="0"/>
          </a:p>
        </p:txBody>
      </p:sp>
    </p:spTree>
    <p:extLst>
      <p:ext uri="{BB962C8B-B14F-4D97-AF65-F5344CB8AC3E}">
        <p14:creationId xmlns:p14="http://schemas.microsoft.com/office/powerpoint/2010/main" val="330424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REQUIREMENT</a:t>
            </a:r>
            <a:endParaRPr lang="en-MY" sz="2000" dirty="0">
              <a:solidFill>
                <a:schemeClr val="tx1"/>
              </a:solidFill>
              <a:latin typeface="Arial Black"/>
            </a:endParaRPr>
          </a:p>
        </p:txBody>
      </p:sp>
      <p:sp>
        <p:nvSpPr>
          <p:cNvPr id="2" name="Rectangle 1"/>
          <p:cNvSpPr/>
          <p:nvPr/>
        </p:nvSpPr>
        <p:spPr>
          <a:xfrm>
            <a:off x="457200" y="1390471"/>
            <a:ext cx="8077200" cy="1200329"/>
          </a:xfrm>
          <a:prstGeom prst="rect">
            <a:avLst/>
          </a:prstGeom>
        </p:spPr>
        <p:txBody>
          <a:bodyPr wrap="square">
            <a:spAutoFit/>
          </a:bodyPr>
          <a:lstStyle/>
          <a:p>
            <a:pPr algn="just"/>
            <a:r>
              <a:rPr lang="en-US" dirty="0" smtClean="0"/>
              <a:t>We plan </a:t>
            </a:r>
            <a:r>
              <a:rPr lang="en-US" dirty="0"/>
              <a:t>to provide a comprehensive </a:t>
            </a:r>
            <a:r>
              <a:rPr lang="en-US" dirty="0" smtClean="0"/>
              <a:t>inter-networking </a:t>
            </a:r>
            <a:r>
              <a:rPr lang="en-US" dirty="0"/>
              <a:t>infrastructure for </a:t>
            </a:r>
            <a:r>
              <a:rPr lang="en-US" dirty="0" smtClean="0"/>
              <a:t>SPS </a:t>
            </a:r>
            <a:r>
              <a:rPr lang="en-US" dirty="0"/>
              <a:t>cloud-ready application system. The plan will mainly focus on the SPS’s Portal availability. The portal is a crucial application system which requires an agile, scalable and robust infrastructure to ensure its accessible 24x7.</a:t>
            </a:r>
          </a:p>
        </p:txBody>
      </p:sp>
      <p:sp>
        <p:nvSpPr>
          <p:cNvPr id="4" name="Rectangle 3"/>
          <p:cNvSpPr/>
          <p:nvPr/>
        </p:nvSpPr>
        <p:spPr>
          <a:xfrm>
            <a:off x="457200" y="2895600"/>
            <a:ext cx="7924800" cy="2585323"/>
          </a:xfrm>
          <a:prstGeom prst="rect">
            <a:avLst/>
          </a:prstGeom>
        </p:spPr>
        <p:txBody>
          <a:bodyPr wrap="square">
            <a:spAutoFit/>
          </a:bodyPr>
          <a:lstStyle/>
          <a:p>
            <a:pPr algn="just"/>
            <a:r>
              <a:rPr lang="en-US" dirty="0"/>
              <a:t>The proposed baseline configurations are based on the generic deployments, solution size and capability and are independent of the target application.  The recommendations focus on hardware capacity and software features; they do not attempt to prescribe a particular server model or chipset, as these preferences may vary or to be changed later based on customer requirements and detailed requirement gathering.  </a:t>
            </a:r>
          </a:p>
          <a:p>
            <a:pPr algn="just"/>
            <a:endParaRPr lang="en-US" dirty="0"/>
          </a:p>
          <a:p>
            <a:pPr algn="just"/>
            <a:r>
              <a:rPr lang="en-US" dirty="0"/>
              <a:t>The following table describes the recommended components for the proposed configuration as follows;</a:t>
            </a: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35</a:t>
            </a:fld>
            <a:endParaRPr lang="en-US" dirty="0"/>
          </a:p>
        </p:txBody>
      </p:sp>
    </p:spTree>
    <p:extLst>
      <p:ext uri="{BB962C8B-B14F-4D97-AF65-F5344CB8AC3E}">
        <p14:creationId xmlns:p14="http://schemas.microsoft.com/office/powerpoint/2010/main" val="118737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sp>
        <p:nvSpPr>
          <p:cNvPr id="4" name="Rectangle 3"/>
          <p:cNvSpPr/>
          <p:nvPr/>
        </p:nvSpPr>
        <p:spPr>
          <a:xfrm>
            <a:off x="457200" y="1143000"/>
            <a:ext cx="7924800" cy="646331"/>
          </a:xfrm>
          <a:prstGeom prst="rect">
            <a:avLst/>
          </a:prstGeom>
        </p:spPr>
        <p:txBody>
          <a:bodyPr wrap="square">
            <a:spAutoFit/>
          </a:bodyPr>
          <a:lstStyle/>
          <a:p>
            <a:pPr algn="just"/>
            <a:r>
              <a:rPr lang="en-US" dirty="0" smtClean="0"/>
              <a:t>The </a:t>
            </a:r>
            <a:r>
              <a:rPr lang="en-US" dirty="0"/>
              <a:t>following table describes the recommended components for the proposed configuration as follows;</a:t>
            </a:r>
          </a:p>
        </p:txBody>
      </p:sp>
      <p:graphicFrame>
        <p:nvGraphicFramePr>
          <p:cNvPr id="7" name="Table 6"/>
          <p:cNvGraphicFramePr>
            <a:graphicFrameLocks noGrp="1"/>
          </p:cNvGraphicFramePr>
          <p:nvPr>
            <p:extLst>
              <p:ext uri="{D42A27DB-BD31-4B8C-83A1-F6EECF244321}">
                <p14:modId xmlns:p14="http://schemas.microsoft.com/office/powerpoint/2010/main" val="1665436749"/>
              </p:ext>
            </p:extLst>
          </p:nvPr>
        </p:nvGraphicFramePr>
        <p:xfrm>
          <a:off x="533400" y="2263800"/>
          <a:ext cx="5867400" cy="1112520"/>
        </p:xfrm>
        <a:graphic>
          <a:graphicData uri="http://schemas.openxmlformats.org/drawingml/2006/table">
            <a:tbl>
              <a:tblPr firstRow="1" bandRow="1">
                <a:tableStyleId>{5C22544A-7EE6-4342-B048-85BDC9FD1C3A}</a:tableStyleId>
              </a:tblPr>
              <a:tblGrid>
                <a:gridCol w="2632917"/>
                <a:gridCol w="3234483"/>
              </a:tblGrid>
              <a:tr h="370840">
                <a:tc>
                  <a:txBody>
                    <a:bodyPr/>
                    <a:lstStyle/>
                    <a:p>
                      <a:r>
                        <a:rPr lang="en-US" dirty="0" smtClean="0"/>
                        <a:t>TOTAL CPU CORE (</a:t>
                      </a:r>
                      <a:r>
                        <a:rPr lang="en-US" dirty="0" err="1" smtClean="0"/>
                        <a:t>pCPU</a:t>
                      </a:r>
                      <a:r>
                        <a:rPr lang="en-US" dirty="0" smtClean="0"/>
                        <a:t>)</a:t>
                      </a:r>
                      <a:endParaRPr lang="en-US" dirty="0"/>
                    </a:p>
                  </a:txBody>
                  <a:tcPr>
                    <a:solidFill>
                      <a:srgbClr val="0070C0"/>
                    </a:solidFill>
                  </a:tcPr>
                </a:tc>
                <a:tc>
                  <a:txBody>
                    <a:bodyPr/>
                    <a:lstStyle/>
                    <a:p>
                      <a:r>
                        <a:rPr lang="en-US" dirty="0" smtClean="0"/>
                        <a:t>TOTAL</a:t>
                      </a:r>
                      <a:r>
                        <a:rPr lang="en-US" baseline="0" dirty="0" smtClean="0"/>
                        <a:t> VIRTUAL CORE (</a:t>
                      </a:r>
                      <a:r>
                        <a:rPr lang="en-US" baseline="0" dirty="0" err="1" smtClean="0"/>
                        <a:t>vCPU</a:t>
                      </a:r>
                      <a:r>
                        <a:rPr lang="en-US" baseline="0" dirty="0" smtClean="0"/>
                        <a:t>)</a:t>
                      </a:r>
                      <a:endParaRPr lang="en-US" dirty="0"/>
                    </a:p>
                  </a:txBody>
                  <a:tcPr>
                    <a:solidFill>
                      <a:srgbClr val="0070C0"/>
                    </a:solidFill>
                  </a:tcPr>
                </a:tc>
              </a:tr>
              <a:tr h="370840">
                <a:tc>
                  <a:txBody>
                    <a:bodyPr/>
                    <a:lstStyle/>
                    <a:p>
                      <a:pPr algn="ctr"/>
                      <a:r>
                        <a:rPr lang="en-US" dirty="0" smtClean="0"/>
                        <a:t>96</a:t>
                      </a:r>
                      <a:endParaRPr lang="en-US" dirty="0"/>
                    </a:p>
                  </a:txBody>
                  <a:tcPr/>
                </a:tc>
                <a:tc>
                  <a:txBody>
                    <a:bodyPr/>
                    <a:lstStyle/>
                    <a:p>
                      <a:pPr algn="ctr"/>
                      <a:r>
                        <a:rPr lang="en-US" dirty="0" smtClean="0"/>
                        <a:t>288</a:t>
                      </a:r>
                      <a:endParaRPr lang="en-US" dirty="0"/>
                    </a:p>
                  </a:txBody>
                  <a:tcPr/>
                </a:tc>
              </a:tr>
              <a:tr h="370840">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More than 50% buffer</a:t>
                      </a: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587393"/>
              </p:ext>
            </p:extLst>
          </p:nvPr>
        </p:nvGraphicFramePr>
        <p:xfrm>
          <a:off x="557064" y="3791744"/>
          <a:ext cx="5843736" cy="1112520"/>
        </p:xfrm>
        <a:graphic>
          <a:graphicData uri="http://schemas.openxmlformats.org/drawingml/2006/table">
            <a:tbl>
              <a:tblPr firstRow="1" bandRow="1">
                <a:tableStyleId>{5C22544A-7EE6-4342-B048-85BDC9FD1C3A}</a:tableStyleId>
              </a:tblPr>
              <a:tblGrid>
                <a:gridCol w="2577831"/>
                <a:gridCol w="3265905"/>
              </a:tblGrid>
              <a:tr h="370840">
                <a:tc>
                  <a:txBody>
                    <a:bodyPr/>
                    <a:lstStyle/>
                    <a:p>
                      <a:r>
                        <a:rPr lang="en-US" dirty="0" smtClean="0"/>
                        <a:t>TOTAL RAM </a:t>
                      </a:r>
                      <a:endParaRPr lang="en-US" dirty="0"/>
                    </a:p>
                  </a:txBody>
                  <a:tcPr>
                    <a:solidFill>
                      <a:srgbClr val="0070C0"/>
                    </a:solidFill>
                  </a:tcPr>
                </a:tc>
                <a:tc>
                  <a:txBody>
                    <a:bodyPr/>
                    <a:lstStyle/>
                    <a:p>
                      <a:r>
                        <a:rPr lang="en-US" dirty="0" smtClean="0"/>
                        <a:t>TOTAL</a:t>
                      </a:r>
                      <a:r>
                        <a:rPr lang="en-US" baseline="0" dirty="0" smtClean="0"/>
                        <a:t> VIRTUAL RAM (</a:t>
                      </a:r>
                      <a:r>
                        <a:rPr lang="en-US" baseline="0" dirty="0" err="1" smtClean="0"/>
                        <a:t>vRAM</a:t>
                      </a:r>
                      <a:r>
                        <a:rPr lang="en-US" baseline="0" dirty="0" smtClean="0"/>
                        <a:t>)</a:t>
                      </a:r>
                      <a:endParaRPr lang="en-US" dirty="0"/>
                    </a:p>
                  </a:txBody>
                  <a:tcPr>
                    <a:solidFill>
                      <a:srgbClr val="0070C0"/>
                    </a:solidFill>
                  </a:tcPr>
                </a:tc>
              </a:tr>
              <a:tr h="370840">
                <a:tc>
                  <a:txBody>
                    <a:bodyPr/>
                    <a:lstStyle/>
                    <a:p>
                      <a:pPr algn="ctr"/>
                      <a:r>
                        <a:rPr lang="en-US" dirty="0" smtClean="0"/>
                        <a:t>512</a:t>
                      </a:r>
                      <a:endParaRPr lang="en-US" dirty="0"/>
                    </a:p>
                  </a:txBody>
                  <a:tcPr/>
                </a:tc>
                <a:tc>
                  <a:txBody>
                    <a:bodyPr/>
                    <a:lstStyle/>
                    <a:p>
                      <a:pPr algn="ctr"/>
                      <a:r>
                        <a:rPr lang="en-US" dirty="0" smtClean="0"/>
                        <a:t>512</a:t>
                      </a:r>
                      <a:endParaRPr lang="en-US" dirty="0"/>
                    </a:p>
                  </a:txBody>
                  <a:tcPr/>
                </a:tc>
              </a:tr>
              <a:tr h="370840">
                <a:tc>
                  <a:txBody>
                    <a:bodyPr/>
                    <a:lstStyle/>
                    <a:p>
                      <a:pPr algn="ctr"/>
                      <a:endParaRPr lang="en-US" dirty="0"/>
                    </a:p>
                  </a:txBody>
                  <a:tcPr/>
                </a:tc>
                <a:tc>
                  <a:txBody>
                    <a:bodyPr/>
                    <a:lstStyle/>
                    <a:p>
                      <a:pPr algn="ctr"/>
                      <a:r>
                        <a:rPr lang="en-US" dirty="0" smtClean="0"/>
                        <a:t>More than 50% buffer</a:t>
                      </a:r>
                      <a:endParaRPr lang="en-US" dirty="0"/>
                    </a:p>
                  </a:txBody>
                  <a:tcPr/>
                </a:tc>
              </a:tr>
            </a:tbl>
          </a:graphicData>
        </a:graphic>
      </p:graphicFrame>
      <p:sp>
        <p:nvSpPr>
          <p:cNvPr id="9" name="Title 1"/>
          <p:cNvSpPr txBox="1">
            <a:spLocks/>
          </p:cNvSpPr>
          <p:nvPr/>
        </p:nvSpPr>
        <p:spPr>
          <a:xfrm>
            <a:off x="557065" y="1919536"/>
            <a:ext cx="5930148"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CPU</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sp>
        <p:nvSpPr>
          <p:cNvPr id="10" name="Title 1"/>
          <p:cNvSpPr txBox="1">
            <a:spLocks/>
          </p:cNvSpPr>
          <p:nvPr/>
        </p:nvSpPr>
        <p:spPr>
          <a:xfrm>
            <a:off x="557064" y="343170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MEMORY</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845648296"/>
              </p:ext>
            </p:extLst>
          </p:nvPr>
        </p:nvGraphicFramePr>
        <p:xfrm>
          <a:off x="557064" y="5354320"/>
          <a:ext cx="5904656" cy="741680"/>
        </p:xfrm>
        <a:graphic>
          <a:graphicData uri="http://schemas.openxmlformats.org/drawingml/2006/table">
            <a:tbl>
              <a:tblPr firstRow="1" bandRow="1">
                <a:tableStyleId>{5C22544A-7EE6-4342-B048-85BDC9FD1C3A}</a:tableStyleId>
              </a:tblPr>
              <a:tblGrid>
                <a:gridCol w="2496616"/>
                <a:gridCol w="3408040"/>
              </a:tblGrid>
              <a:tr h="370840">
                <a:tc>
                  <a:txBody>
                    <a:bodyPr/>
                    <a:lstStyle/>
                    <a:p>
                      <a:r>
                        <a:rPr lang="en-US" dirty="0" smtClean="0"/>
                        <a:t>TOTAL STORAGE (TB)</a:t>
                      </a:r>
                      <a:endParaRPr lang="en-US" dirty="0"/>
                    </a:p>
                  </a:txBody>
                  <a:tcPr>
                    <a:solidFill>
                      <a:srgbClr val="0070C0"/>
                    </a:solidFill>
                  </a:tcPr>
                </a:tc>
                <a:tc>
                  <a:txBody>
                    <a:bodyPr/>
                    <a:lstStyle/>
                    <a:p>
                      <a:r>
                        <a:rPr lang="en-US" dirty="0" smtClean="0"/>
                        <a:t>FLASH DISKS</a:t>
                      </a:r>
                      <a:r>
                        <a:rPr lang="en-US" baseline="0" dirty="0" smtClean="0"/>
                        <a:t> FOR PERFORMANCE</a:t>
                      </a:r>
                      <a:endParaRPr lang="en-US" dirty="0"/>
                    </a:p>
                  </a:txBody>
                  <a:tcPr>
                    <a:solidFill>
                      <a:srgbClr val="0070C0"/>
                    </a:solidFill>
                  </a:tcPr>
                </a:tc>
              </a:tr>
              <a:tr h="370840">
                <a:tc>
                  <a:txBody>
                    <a:bodyPr/>
                    <a:lstStyle/>
                    <a:p>
                      <a:pPr algn="ctr"/>
                      <a:r>
                        <a:rPr lang="en-US" dirty="0" smtClean="0"/>
                        <a:t>10</a:t>
                      </a:r>
                      <a:endParaRPr lang="en-US" dirty="0"/>
                    </a:p>
                  </a:txBody>
                  <a:tcPr/>
                </a:tc>
                <a:tc>
                  <a:txBody>
                    <a:bodyPr/>
                    <a:lstStyle/>
                    <a:p>
                      <a:pPr algn="ctr"/>
                      <a:r>
                        <a:rPr lang="en-US" dirty="0" smtClean="0"/>
                        <a:t>Yes</a:t>
                      </a:r>
                      <a:endParaRPr lang="en-US" dirty="0"/>
                    </a:p>
                  </a:txBody>
                  <a:tcPr/>
                </a:tc>
              </a:tr>
            </a:tbl>
          </a:graphicData>
        </a:graphic>
      </p:graphicFrame>
      <p:sp>
        <p:nvSpPr>
          <p:cNvPr id="12" name="Title 1"/>
          <p:cNvSpPr txBox="1">
            <a:spLocks/>
          </p:cNvSpPr>
          <p:nvPr/>
        </p:nvSpPr>
        <p:spPr>
          <a:xfrm>
            <a:off x="557064" y="4994280"/>
            <a:ext cx="5232920"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STORAGE BASLINE CONFIGURATION</a:t>
            </a:r>
            <a:endParaRPr lang="en-US" sz="1600" dirty="0">
              <a:latin typeface="Arial" panose="020B060402020202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36</a:t>
            </a:fld>
            <a:endParaRPr lang="en-US" dirty="0"/>
          </a:p>
        </p:txBody>
      </p:sp>
    </p:spTree>
    <p:extLst>
      <p:ext uri="{BB962C8B-B14F-4D97-AF65-F5344CB8AC3E}">
        <p14:creationId xmlns:p14="http://schemas.microsoft.com/office/powerpoint/2010/main" val="188177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graphicFrame>
        <p:nvGraphicFramePr>
          <p:cNvPr id="13" name="Table 12"/>
          <p:cNvGraphicFramePr>
            <a:graphicFrameLocks noGrp="1"/>
          </p:cNvGraphicFramePr>
          <p:nvPr>
            <p:extLst>
              <p:ext uri="{D42A27DB-BD31-4B8C-83A1-F6EECF244321}">
                <p14:modId xmlns:p14="http://schemas.microsoft.com/office/powerpoint/2010/main" val="2718186688"/>
              </p:ext>
            </p:extLst>
          </p:nvPr>
        </p:nvGraphicFramePr>
        <p:xfrm>
          <a:off x="565107" y="1609760"/>
          <a:ext cx="2841645" cy="741680"/>
        </p:xfrm>
        <a:graphic>
          <a:graphicData uri="http://schemas.openxmlformats.org/drawingml/2006/table">
            <a:tbl>
              <a:tblPr firstRow="1" bandRow="1">
                <a:tableStyleId>{5C22544A-7EE6-4342-B048-85BDC9FD1C3A}</a:tableStyleId>
              </a:tblPr>
              <a:tblGrid>
                <a:gridCol w="2841645"/>
              </a:tblGrid>
              <a:tr h="370840">
                <a:tc>
                  <a:txBody>
                    <a:bodyPr/>
                    <a:lstStyle/>
                    <a:p>
                      <a:r>
                        <a:rPr lang="en-US" dirty="0" smtClean="0"/>
                        <a:t>NETWORKING INTERFACE</a:t>
                      </a:r>
                      <a:endParaRPr lang="en-US" dirty="0"/>
                    </a:p>
                  </a:txBody>
                  <a:tcPr>
                    <a:solidFill>
                      <a:srgbClr val="0070C0"/>
                    </a:solidFill>
                  </a:tcPr>
                </a:tc>
              </a:tr>
              <a:tr h="370840">
                <a:tc>
                  <a:txBody>
                    <a:bodyPr/>
                    <a:lstStyle/>
                    <a:p>
                      <a:pPr algn="ctr"/>
                      <a:r>
                        <a:rPr lang="en-US" dirty="0" smtClean="0"/>
                        <a:t>2 x 10</a:t>
                      </a:r>
                      <a:r>
                        <a:rPr lang="en-US" baseline="0" dirty="0" smtClean="0"/>
                        <a:t> </a:t>
                      </a:r>
                      <a:r>
                        <a:rPr lang="en-US" baseline="0" dirty="0" err="1" smtClean="0"/>
                        <a:t>GbE</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647979341"/>
              </p:ext>
            </p:extLst>
          </p:nvPr>
        </p:nvGraphicFramePr>
        <p:xfrm>
          <a:off x="588771" y="2777664"/>
          <a:ext cx="5659629" cy="1483360"/>
        </p:xfrm>
        <a:graphic>
          <a:graphicData uri="http://schemas.openxmlformats.org/drawingml/2006/table">
            <a:tbl>
              <a:tblPr firstRow="1" bandRow="1">
                <a:tableStyleId>{5C22544A-7EE6-4342-B048-85BDC9FD1C3A}</a:tableStyleId>
              </a:tblPr>
              <a:tblGrid>
                <a:gridCol w="2784648"/>
                <a:gridCol w="2874981"/>
              </a:tblGrid>
              <a:tr h="370840">
                <a:tc>
                  <a:txBody>
                    <a:bodyPr/>
                    <a:lstStyle/>
                    <a:p>
                      <a:pPr algn="ctr"/>
                      <a:r>
                        <a:rPr lang="en-US" dirty="0" smtClean="0"/>
                        <a:t>VIRTUALIZATION</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HYPERVISOR</a:t>
                      </a:r>
                      <a:endParaRPr lang="en-US" dirty="0"/>
                    </a:p>
                  </a:txBody>
                  <a:tcPr/>
                </a:tc>
                <a:tc>
                  <a:txBody>
                    <a:bodyPr/>
                    <a:lstStyle/>
                    <a:p>
                      <a:pPr algn="ctr"/>
                      <a:r>
                        <a:rPr lang="en-US" dirty="0" smtClean="0"/>
                        <a:t>VMWare VSphere</a:t>
                      </a:r>
                      <a:endParaRPr lang="en-US" dirty="0"/>
                    </a:p>
                  </a:txBody>
                  <a:tcPr/>
                </a:tc>
              </a:tr>
              <a:tr h="370840">
                <a:tc>
                  <a:txBody>
                    <a:bodyPr/>
                    <a:lstStyle/>
                    <a:p>
                      <a:pPr algn="ctr"/>
                      <a:r>
                        <a:rPr lang="en-US" dirty="0" smtClean="0"/>
                        <a:t>NUMBER OF ESX HOSTS</a:t>
                      </a:r>
                      <a:endParaRPr lang="en-US" dirty="0"/>
                    </a:p>
                  </a:txBody>
                  <a:tcPr/>
                </a:tc>
                <a:tc>
                  <a:txBody>
                    <a:bodyPr/>
                    <a:lstStyle/>
                    <a:p>
                      <a:pPr algn="ctr"/>
                      <a:r>
                        <a:rPr lang="en-US" dirty="0" smtClean="0"/>
                        <a:t>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OF FAILURE TO TOLERATE</a:t>
                      </a:r>
                      <a:endParaRPr lang="en-US" dirty="0"/>
                    </a:p>
                  </a:txBody>
                  <a:tcPr/>
                </a:tc>
                <a:tc>
                  <a:txBody>
                    <a:bodyPr/>
                    <a:lstStyle/>
                    <a:p>
                      <a:pPr algn="ctr"/>
                      <a:r>
                        <a:rPr lang="en-US" dirty="0" smtClean="0"/>
                        <a:t>1</a:t>
                      </a:r>
                      <a:endParaRPr lang="en-US" dirty="0"/>
                    </a:p>
                  </a:txBody>
                  <a:tcPr/>
                </a:tc>
              </a:tr>
            </a:tbl>
          </a:graphicData>
        </a:graphic>
      </p:graphicFrame>
      <p:sp>
        <p:nvSpPr>
          <p:cNvPr id="15" name="Title 1"/>
          <p:cNvSpPr txBox="1">
            <a:spLocks/>
          </p:cNvSpPr>
          <p:nvPr/>
        </p:nvSpPr>
        <p:spPr>
          <a:xfrm>
            <a:off x="588770" y="1265496"/>
            <a:ext cx="5635965"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NETWORKING  BASELINE CONFIGURATION</a:t>
            </a:r>
            <a:endParaRPr lang="en-US" sz="1600" dirty="0">
              <a:latin typeface="Arial" panose="020B0604020202020204" pitchFamily="34" charset="0"/>
              <a:cs typeface="Arial" panose="020B0604020202020204" pitchFamily="34" charset="0"/>
            </a:endParaRPr>
          </a:p>
        </p:txBody>
      </p:sp>
      <p:sp>
        <p:nvSpPr>
          <p:cNvPr id="16" name="Title 1"/>
          <p:cNvSpPr txBox="1">
            <a:spLocks/>
          </p:cNvSpPr>
          <p:nvPr/>
        </p:nvSpPr>
        <p:spPr>
          <a:xfrm>
            <a:off x="588771" y="241762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VIRTUALIZATION BASELINE CONFIGURATION</a:t>
            </a:r>
            <a:endParaRPr lang="en-US" sz="1600" dirty="0">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66914424"/>
              </p:ext>
            </p:extLst>
          </p:nvPr>
        </p:nvGraphicFramePr>
        <p:xfrm>
          <a:off x="565107" y="4678680"/>
          <a:ext cx="5659629" cy="1112520"/>
        </p:xfrm>
        <a:graphic>
          <a:graphicData uri="http://schemas.openxmlformats.org/drawingml/2006/table">
            <a:tbl>
              <a:tblPr firstRow="1" bandRow="1">
                <a:tableStyleId>{5C22544A-7EE6-4342-B048-85BDC9FD1C3A}</a:tableStyleId>
              </a:tblPr>
              <a:tblGrid>
                <a:gridCol w="2808312"/>
                <a:gridCol w="2851317"/>
              </a:tblGrid>
              <a:tr h="370840">
                <a:tc>
                  <a:txBody>
                    <a:bodyPr/>
                    <a:lstStyle/>
                    <a:p>
                      <a:pPr algn="ctr"/>
                      <a:r>
                        <a:rPr lang="en-US" dirty="0" smtClean="0"/>
                        <a:t>BACKUP</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Disk</a:t>
                      </a:r>
                      <a:r>
                        <a:rPr lang="en-US" baseline="0" dirty="0" smtClean="0"/>
                        <a:t> Based</a:t>
                      </a:r>
                      <a:endParaRPr lang="en-US" dirty="0"/>
                    </a:p>
                  </a:txBody>
                  <a:tcPr/>
                </a:tc>
                <a:tc>
                  <a:txBody>
                    <a:bodyPr/>
                    <a:lstStyle/>
                    <a:p>
                      <a:pPr algn="ctr"/>
                      <a:r>
                        <a:rPr lang="en-US" dirty="0" smtClean="0"/>
                        <a:t>Yes</a:t>
                      </a:r>
                      <a:endParaRPr lang="en-US" dirty="0"/>
                    </a:p>
                  </a:txBody>
                  <a:tcPr/>
                </a:tc>
              </a:tr>
              <a:tr h="370840">
                <a:tc>
                  <a:txBody>
                    <a:bodyPr/>
                    <a:lstStyle/>
                    <a:p>
                      <a:pPr algn="ctr"/>
                      <a:r>
                        <a:rPr lang="en-US" dirty="0" smtClean="0"/>
                        <a:t>Deduplication</a:t>
                      </a:r>
                      <a:endParaRPr lang="en-US" dirty="0"/>
                    </a:p>
                  </a:txBody>
                  <a:tcPr/>
                </a:tc>
                <a:tc>
                  <a:txBody>
                    <a:bodyPr/>
                    <a:lstStyle/>
                    <a:p>
                      <a:pPr algn="ctr"/>
                      <a:r>
                        <a:rPr lang="en-US" dirty="0" smtClean="0"/>
                        <a:t>Yes</a:t>
                      </a:r>
                      <a:endParaRPr lang="en-US" dirty="0"/>
                    </a:p>
                  </a:txBody>
                  <a:tcPr/>
                </a:tc>
              </a:tr>
            </a:tbl>
          </a:graphicData>
        </a:graphic>
      </p:graphicFrame>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37</a:t>
            </a:fld>
            <a:endParaRPr lang="en-US" dirty="0"/>
          </a:p>
        </p:txBody>
      </p:sp>
    </p:spTree>
    <p:extLst>
      <p:ext uri="{BB962C8B-B14F-4D97-AF65-F5344CB8AC3E}">
        <p14:creationId xmlns:p14="http://schemas.microsoft.com/office/powerpoint/2010/main" val="165273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system architecture</a:t>
            </a:r>
            <a:endParaRPr lang="en-MY" sz="2000" dirty="0">
              <a:solidFill>
                <a:schemeClr val="tx1"/>
              </a:solidFill>
              <a:latin typeface="Arial Black"/>
            </a:endParaRPr>
          </a:p>
        </p:txBody>
      </p:sp>
      <p:grpSp>
        <p:nvGrpSpPr>
          <p:cNvPr id="8" name="Group 7"/>
          <p:cNvGrpSpPr/>
          <p:nvPr/>
        </p:nvGrpSpPr>
        <p:grpSpPr>
          <a:xfrm>
            <a:off x="823392" y="2019800"/>
            <a:ext cx="2450951" cy="3158375"/>
            <a:chOff x="899592" y="2132856"/>
            <a:chExt cx="2450951" cy="3158375"/>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76" y="3212976"/>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053" y="4550271"/>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95906"/>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4876893"/>
              <a:ext cx="342900"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132856"/>
              <a:ext cx="15335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1265994" y="4327400"/>
              <a:ext cx="1217774" cy="268505"/>
              <a:chOff x="1418991" y="4293096"/>
              <a:chExt cx="952500" cy="257175"/>
            </a:xfrm>
          </p:grpSpPr>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020" y="3147174"/>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343" y="4493090"/>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193" y="4549524"/>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26238" y="4855040"/>
            <a:ext cx="424643" cy="16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6086338" y="4261598"/>
            <a:ext cx="1217774" cy="268505"/>
            <a:chOff x="1418991" y="4293096"/>
            <a:chExt cx="952500" cy="257175"/>
          </a:xfrm>
        </p:grpSpPr>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968" y="2153839"/>
            <a:ext cx="14859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bwMode="auto">
          <a:xfrm>
            <a:off x="381000" y="1937815"/>
            <a:ext cx="3826768" cy="3384376"/>
          </a:xfrm>
          <a:prstGeom prst="roundRect">
            <a:avLst>
              <a:gd name="adj" fmla="val 4591"/>
            </a:avLst>
          </a:prstGeom>
          <a:noFill/>
          <a:ln w="25400" cap="flat" cmpd="sng" algn="ctr">
            <a:solidFill>
              <a:srgbClr val="00B05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1" name="Rounded Rectangle 30"/>
          <p:cNvSpPr/>
          <p:nvPr/>
        </p:nvSpPr>
        <p:spPr bwMode="auto">
          <a:xfrm>
            <a:off x="4790046" y="1937815"/>
            <a:ext cx="3826768" cy="3421069"/>
          </a:xfrm>
          <a:prstGeom prst="roundRect">
            <a:avLst>
              <a:gd name="adj" fmla="val 4591"/>
            </a:avLst>
          </a:prstGeom>
          <a:noFill/>
          <a:ln w="25400" cap="flat" cmpd="sng" algn="ctr">
            <a:solidFill>
              <a:srgbClr val="FF000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2" name="Striped Right Arrow 31"/>
          <p:cNvSpPr/>
          <p:nvPr/>
        </p:nvSpPr>
        <p:spPr>
          <a:xfrm>
            <a:off x="3487688" y="3812293"/>
            <a:ext cx="1800200" cy="53178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replication</a:t>
            </a:r>
            <a:endParaRPr lang="en-US" dirty="0">
              <a:solidFill>
                <a:schemeClr val="tx2"/>
              </a:solidFill>
            </a:endParaRPr>
          </a:p>
        </p:txBody>
      </p:sp>
      <p:cxnSp>
        <p:nvCxnSpPr>
          <p:cNvPr id="33" name="Straight Connector 32"/>
          <p:cNvCxnSpPr/>
          <p:nvPr/>
        </p:nvCxnSpPr>
        <p:spPr>
          <a:xfrm flipH="1" flipV="1">
            <a:off x="1248848" y="2292956"/>
            <a:ext cx="262296" cy="2966"/>
          </a:xfrm>
          <a:prstGeom prst="line">
            <a:avLst/>
          </a:prstGeom>
          <a:ln>
            <a:solidFill>
              <a:srgbClr val="2230C0"/>
            </a:solidFill>
          </a:ln>
          <a:effectLst/>
        </p:spPr>
        <p:style>
          <a:lnRef idx="2">
            <a:schemeClr val="accent1"/>
          </a:lnRef>
          <a:fillRef idx="0">
            <a:schemeClr val="accent1"/>
          </a:fillRef>
          <a:effectRef idx="1">
            <a:schemeClr val="accent1"/>
          </a:effectRef>
          <a:fontRef idx="minor">
            <a:schemeClr val="tx1"/>
          </a:fontRef>
        </p:style>
      </p:cxnSp>
      <p:sp>
        <p:nvSpPr>
          <p:cNvPr id="34" name="Cloud 33"/>
          <p:cNvSpPr/>
          <p:nvPr/>
        </p:nvSpPr>
        <p:spPr>
          <a:xfrm>
            <a:off x="3697134" y="1219200"/>
            <a:ext cx="1525323" cy="637856"/>
          </a:xfrm>
          <a:prstGeom prst="clou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Helvetica Neue"/>
                <a:cs typeface="Helvetica Neue"/>
              </a:rPr>
              <a:t>INTERNET</a:t>
            </a:r>
            <a:endParaRPr lang="en-US" sz="1100" b="1" dirty="0" smtClean="0">
              <a:latin typeface="Helvetica Neue"/>
              <a:cs typeface="Helvetica Neue"/>
            </a:endParaRPr>
          </a:p>
        </p:txBody>
      </p:sp>
      <p:sp>
        <p:nvSpPr>
          <p:cNvPr id="35" name="Left-Up Arrow 34"/>
          <p:cNvSpPr/>
          <p:nvPr/>
        </p:nvSpPr>
        <p:spPr>
          <a:xfrm rot="16200000">
            <a:off x="5664096" y="1089887"/>
            <a:ext cx="322631" cy="122920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Up Arrow 35"/>
          <p:cNvSpPr/>
          <p:nvPr/>
        </p:nvSpPr>
        <p:spPr>
          <a:xfrm rot="10800000">
            <a:off x="2561284" y="1538128"/>
            <a:ext cx="1142428" cy="32767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35560" y="3429948"/>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8" name="TextBox 37"/>
          <p:cNvSpPr txBox="1"/>
          <p:nvPr/>
        </p:nvSpPr>
        <p:spPr>
          <a:xfrm>
            <a:off x="4999856" y="3449983"/>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9" name="TextBox 38"/>
          <p:cNvSpPr txBox="1"/>
          <p:nvPr/>
        </p:nvSpPr>
        <p:spPr>
          <a:xfrm>
            <a:off x="2252158" y="2292712"/>
            <a:ext cx="1235530"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Production Application Farm</a:t>
            </a:r>
          </a:p>
        </p:txBody>
      </p:sp>
      <p:sp>
        <p:nvSpPr>
          <p:cNvPr id="40" name="TextBox 39"/>
          <p:cNvSpPr txBox="1"/>
          <p:nvPr/>
        </p:nvSpPr>
        <p:spPr>
          <a:xfrm>
            <a:off x="5038190" y="2297855"/>
            <a:ext cx="1200369"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DR Application Farm</a:t>
            </a:r>
          </a:p>
        </p:txBody>
      </p:sp>
      <p:sp>
        <p:nvSpPr>
          <p:cNvPr id="41" name="TextBox 40"/>
          <p:cNvSpPr txBox="1"/>
          <p:nvPr/>
        </p:nvSpPr>
        <p:spPr>
          <a:xfrm>
            <a:off x="4855840" y="5147978"/>
            <a:ext cx="20109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
        <p:nvSpPr>
          <p:cNvPr id="42" name="TextBox 41"/>
          <p:cNvSpPr txBox="1"/>
          <p:nvPr/>
        </p:nvSpPr>
        <p:spPr>
          <a:xfrm>
            <a:off x="2047528" y="5082649"/>
            <a:ext cx="20308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38</a:t>
            </a:fld>
            <a:endParaRPr lang="en-US" dirty="0"/>
          </a:p>
        </p:txBody>
      </p:sp>
    </p:spTree>
    <p:extLst>
      <p:ext uri="{BB962C8B-B14F-4D97-AF65-F5344CB8AC3E}">
        <p14:creationId xmlns:p14="http://schemas.microsoft.com/office/powerpoint/2010/main" val="231996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solution</a:t>
            </a:r>
            <a:endParaRPr lang="en-MY" sz="2000" dirty="0">
              <a:solidFill>
                <a:schemeClr val="tx1"/>
              </a:solidFill>
              <a:latin typeface="Arial Black"/>
            </a:endParaRPr>
          </a:p>
        </p:txBody>
      </p:sp>
      <p:sp>
        <p:nvSpPr>
          <p:cNvPr id="43" name="Subtitle 4"/>
          <p:cNvSpPr txBox="1">
            <a:spLocks/>
          </p:cNvSpPr>
          <p:nvPr/>
        </p:nvSpPr>
        <p:spPr>
          <a:xfrm>
            <a:off x="498848" y="990600"/>
            <a:ext cx="5076857" cy="415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000" dirty="0" smtClean="0">
                <a:latin typeface="Arial" panose="020B0604020202020204" pitchFamily="34" charset="0"/>
                <a:cs typeface="Arial" panose="020B0604020202020204" pitchFamily="34" charset="0"/>
              </a:rPr>
              <a:t>VIRTUALIZATION ARCHITECTURE</a:t>
            </a:r>
          </a:p>
        </p:txBody>
      </p:sp>
      <p:sp>
        <p:nvSpPr>
          <p:cNvPr id="44" name="Rectangle 5"/>
          <p:cNvSpPr txBox="1">
            <a:spLocks noChangeArrowheads="1"/>
          </p:cNvSpPr>
          <p:nvPr/>
        </p:nvSpPr>
        <p:spPr bwMode="auto">
          <a:xfrm>
            <a:off x="5230607" y="1504575"/>
            <a:ext cx="3837193" cy="2085186"/>
          </a:xfrm>
          <a:prstGeom prst="rect">
            <a:avLst/>
          </a:prstGeom>
          <a:noFill/>
          <a:ln w="9525">
            <a:noFill/>
            <a:miter lim="800000"/>
            <a:headEnd/>
            <a:tailEnd/>
          </a:ln>
        </p:spPr>
        <p:txBody>
          <a:bodyPr wrap="square" lIns="0" tIns="0" rIns="0" bIns="0">
            <a:spAutoFit/>
          </a:bodyPr>
          <a:lstStyle/>
          <a:p>
            <a:pPr marL="124747" lvl="1" indent="-124747" eaLnBrk="0" hangingPunct="0">
              <a:buClr>
                <a:srgbClr val="0095D3">
                  <a:lumMod val="75000"/>
                </a:srgbClr>
              </a:buClr>
              <a:buSzPct val="115000"/>
              <a:buFont typeface="Arial" pitchFamily="34" charset="0"/>
              <a:buChar char="•"/>
              <a:defRPr/>
            </a:pPr>
            <a:endParaRPr lang="en-US" sz="1400" dirty="0">
              <a:solidFill>
                <a:srgbClr val="717074"/>
              </a:solidFill>
              <a:ea typeface="ＭＳ Ｐゴシック" pitchFamily="34" charset="-128"/>
            </a:endParaRPr>
          </a:p>
          <a:p>
            <a:pPr marL="124747" lvl="1" indent="-124747" eaLnBrk="0" hangingPunct="0">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Software-based storage built in </a:t>
            </a:r>
            <a:r>
              <a:rPr lang="en-US" sz="1400" dirty="0" err="1">
                <a:solidFill>
                  <a:srgbClr val="717074"/>
                </a:solidFill>
                <a:ea typeface="ＭＳ Ｐゴシック" pitchFamily="34" charset="-128"/>
              </a:rPr>
              <a:t>ESXi</a:t>
            </a:r>
            <a:endParaRPr lang="en-US" sz="1400" dirty="0">
              <a:solidFill>
                <a:srgbClr val="717074"/>
              </a:solidFill>
              <a:ea typeface="ＭＳ Ｐゴシック" pitchFamily="34" charset="-128"/>
            </a:endParaRP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Aggregates </a:t>
            </a:r>
            <a:r>
              <a:rPr lang="en-US" sz="1400" dirty="0">
                <a:solidFill>
                  <a:srgbClr val="717074"/>
                </a:solidFill>
              </a:rPr>
              <a:t>local Flash and </a:t>
            </a:r>
            <a:r>
              <a:rPr lang="en-US" sz="1400" dirty="0">
                <a:solidFill>
                  <a:srgbClr val="717074"/>
                </a:solidFill>
                <a:ea typeface="ＭＳ Ｐゴシック" pitchFamily="34" charset="-128"/>
              </a:rPr>
              <a:t>HDDs </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Shared </a:t>
            </a:r>
            <a:r>
              <a:rPr lang="en-US" sz="1400" dirty="0" smtClean="0">
                <a:solidFill>
                  <a:srgbClr val="717074"/>
                </a:solidFill>
                <a:ea typeface="ＭＳ Ｐゴシック" pitchFamily="34" charset="-128"/>
              </a:rPr>
              <a:t>data store </a:t>
            </a:r>
            <a:r>
              <a:rPr lang="en-US" sz="1400" dirty="0">
                <a:solidFill>
                  <a:srgbClr val="717074"/>
                </a:solidFill>
                <a:ea typeface="ＭＳ Ｐゴシック" pitchFamily="34" charset="-128"/>
              </a:rPr>
              <a:t>for VM consumption</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Converged compute + storage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Distributed architecture, no single point of failure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rPr>
              <a:t>Deeply integrated with VMware stack</a:t>
            </a:r>
          </a:p>
        </p:txBody>
      </p:sp>
      <p:grpSp>
        <p:nvGrpSpPr>
          <p:cNvPr id="45" name="Group 44"/>
          <p:cNvGrpSpPr/>
          <p:nvPr/>
        </p:nvGrpSpPr>
        <p:grpSpPr>
          <a:xfrm>
            <a:off x="589492" y="1598602"/>
            <a:ext cx="4373852" cy="4144526"/>
            <a:chOff x="179512" y="1948770"/>
            <a:chExt cx="4373852" cy="4144526"/>
          </a:xfrm>
        </p:grpSpPr>
        <p:grpSp>
          <p:nvGrpSpPr>
            <p:cNvPr id="46" name="Group 45"/>
            <p:cNvGrpSpPr/>
            <p:nvPr/>
          </p:nvGrpSpPr>
          <p:grpSpPr>
            <a:xfrm>
              <a:off x="179512" y="2348880"/>
              <a:ext cx="4373852" cy="3744416"/>
              <a:chOff x="1449416" y="1149203"/>
              <a:chExt cx="6928301" cy="5251597"/>
            </a:xfrm>
          </p:grpSpPr>
          <p:grpSp>
            <p:nvGrpSpPr>
              <p:cNvPr id="83" name="Group 82"/>
              <p:cNvGrpSpPr/>
              <p:nvPr/>
            </p:nvGrpSpPr>
            <p:grpSpPr bwMode="gray">
              <a:xfrm>
                <a:off x="1506453" y="5864051"/>
                <a:ext cx="1578036" cy="459040"/>
                <a:chOff x="7277099" y="6556148"/>
                <a:chExt cx="1349869" cy="895726"/>
              </a:xfrm>
            </p:grpSpPr>
            <p:sp>
              <p:nvSpPr>
                <p:cNvPr id="150" name="Freeform 14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1" name="Oval 15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2" name="Freeform 15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cxnSp>
            <p:nvCxnSpPr>
              <p:cNvPr id="84" name="Straight Connector 83"/>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5" name="Rounded Rectangle 84"/>
              <p:cNvSpPr/>
              <p:nvPr/>
            </p:nvSpPr>
            <p:spPr bwMode="auto">
              <a:xfrm>
                <a:off x="1449416" y="4074224"/>
                <a:ext cx="6928301" cy="2326576"/>
              </a:xfrm>
              <a:prstGeom prst="roundRect">
                <a:avLst>
                  <a:gd name="adj" fmla="val 4591"/>
                </a:avLst>
              </a:prstGeom>
              <a:noFill/>
              <a:ln w="25400" cap="flat" cmpd="sng" algn="ctr">
                <a:solidFill>
                  <a:schemeClr val="tx1"/>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cxnSp>
            <p:nvCxnSpPr>
              <p:cNvPr id="86" name="Straight Connector 85"/>
              <p:cNvCxnSpPr/>
              <p:nvPr/>
            </p:nvCxnSpPr>
            <p:spPr bwMode="auto">
              <a:xfrm>
                <a:off x="4868288" y="4074223"/>
                <a:ext cx="6924" cy="2326577"/>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7" name="TextBox 86"/>
              <p:cNvSpPr txBox="1"/>
              <p:nvPr/>
            </p:nvSpPr>
            <p:spPr>
              <a:xfrm>
                <a:off x="1728277" y="4011762"/>
                <a:ext cx="1397598" cy="429878"/>
              </a:xfrm>
              <a:prstGeom prst="rect">
                <a:avLst/>
              </a:prstGeom>
              <a:noFill/>
            </p:spPr>
            <p:txBody>
              <a:bodyPr wrap="none" rtlCol="0">
                <a:spAutoFit/>
              </a:bodyPr>
              <a:lstStyle/>
              <a:p>
                <a:pPr algn="l"/>
                <a:r>
                  <a:rPr lang="en-US" sz="1200" dirty="0">
                    <a:solidFill>
                      <a:schemeClr val="tx2"/>
                    </a:solidFill>
                  </a:rPr>
                  <a:t>esxi-01</a:t>
                </a:r>
              </a:p>
            </p:txBody>
          </p:sp>
          <p:sp>
            <p:nvSpPr>
              <p:cNvPr id="88" name="TextBox 87"/>
              <p:cNvSpPr txBox="1"/>
              <p:nvPr/>
            </p:nvSpPr>
            <p:spPr>
              <a:xfrm>
                <a:off x="3422643" y="4011762"/>
                <a:ext cx="1397598" cy="429878"/>
              </a:xfrm>
              <a:prstGeom prst="rect">
                <a:avLst/>
              </a:prstGeom>
              <a:noFill/>
            </p:spPr>
            <p:txBody>
              <a:bodyPr wrap="none" rtlCol="0">
                <a:spAutoFit/>
              </a:bodyPr>
              <a:lstStyle/>
              <a:p>
                <a:pPr algn="l"/>
                <a:r>
                  <a:rPr lang="en-US" sz="1200" dirty="0">
                    <a:solidFill>
                      <a:schemeClr val="tx2"/>
                    </a:solidFill>
                  </a:rPr>
                  <a:t>esxi-02</a:t>
                </a:r>
              </a:p>
            </p:txBody>
          </p:sp>
          <p:sp>
            <p:nvSpPr>
              <p:cNvPr id="89" name="TextBox 88"/>
              <p:cNvSpPr txBox="1"/>
              <p:nvPr/>
            </p:nvSpPr>
            <p:spPr>
              <a:xfrm>
                <a:off x="5117011" y="4011762"/>
                <a:ext cx="1397598" cy="429878"/>
              </a:xfrm>
              <a:prstGeom prst="rect">
                <a:avLst/>
              </a:prstGeom>
              <a:noFill/>
            </p:spPr>
            <p:txBody>
              <a:bodyPr wrap="none" rtlCol="0">
                <a:spAutoFit/>
              </a:bodyPr>
              <a:lstStyle/>
              <a:p>
                <a:pPr algn="l"/>
                <a:r>
                  <a:rPr lang="en-US" sz="1200" dirty="0">
                    <a:solidFill>
                      <a:schemeClr val="tx2"/>
                    </a:solidFill>
                  </a:rPr>
                  <a:t>esxi-03</a:t>
                </a:r>
              </a:p>
            </p:txBody>
          </p:sp>
          <p:pic>
            <p:nvPicPr>
              <p:cNvPr id="90" name="Picture 8" descr="ICON_Server_flat_Q408.png"/>
              <p:cNvPicPr>
                <a:picLocks noChangeAspect="1"/>
              </p:cNvPicPr>
              <p:nvPr/>
            </p:nvPicPr>
            <p:blipFill>
              <a:blip r:embed="rId3"/>
              <a:srcRect/>
              <a:stretch>
                <a:fillRect/>
              </a:stretch>
            </p:blipFill>
            <p:spPr bwMode="auto">
              <a:xfrm>
                <a:off x="3216208" y="4661738"/>
                <a:ext cx="1580879" cy="301434"/>
              </a:xfrm>
              <a:prstGeom prst="rect">
                <a:avLst/>
              </a:prstGeom>
              <a:noFill/>
              <a:ln w="9525">
                <a:noFill/>
                <a:miter lim="800000"/>
                <a:headEnd/>
                <a:tailEnd/>
              </a:ln>
            </p:spPr>
          </p:pic>
          <p:pic>
            <p:nvPicPr>
              <p:cNvPr id="91" name="Picture 8" descr="ICON_Server_flat_Q408.png"/>
              <p:cNvPicPr>
                <a:picLocks noChangeAspect="1"/>
              </p:cNvPicPr>
              <p:nvPr/>
            </p:nvPicPr>
            <p:blipFill>
              <a:blip r:embed="rId3"/>
              <a:srcRect/>
              <a:stretch>
                <a:fillRect/>
              </a:stretch>
            </p:blipFill>
            <p:spPr bwMode="auto">
              <a:xfrm>
                <a:off x="1502881" y="4661738"/>
                <a:ext cx="1580879" cy="301434"/>
              </a:xfrm>
              <a:prstGeom prst="rect">
                <a:avLst/>
              </a:prstGeom>
              <a:noFill/>
              <a:ln w="9525">
                <a:noFill/>
                <a:miter lim="800000"/>
                <a:headEnd/>
                <a:tailEnd/>
              </a:ln>
            </p:spPr>
          </p:pic>
          <p:pic>
            <p:nvPicPr>
              <p:cNvPr id="92" name="Picture 8" descr="ICON_Server_flat_Q408.png"/>
              <p:cNvPicPr>
                <a:picLocks noChangeAspect="1"/>
              </p:cNvPicPr>
              <p:nvPr/>
            </p:nvPicPr>
            <p:blipFill>
              <a:blip r:embed="rId3"/>
              <a:srcRect/>
              <a:stretch>
                <a:fillRect/>
              </a:stretch>
            </p:blipFill>
            <p:spPr bwMode="auto">
              <a:xfrm>
                <a:off x="4945583" y="4661738"/>
                <a:ext cx="1580879" cy="301434"/>
              </a:xfrm>
              <a:prstGeom prst="rect">
                <a:avLst/>
              </a:prstGeom>
              <a:noFill/>
              <a:ln w="9525">
                <a:noFill/>
                <a:miter lim="800000"/>
                <a:headEnd/>
                <a:tailEnd/>
              </a:ln>
            </p:spPr>
          </p:pic>
          <p:grpSp>
            <p:nvGrpSpPr>
              <p:cNvPr id="93" name="Group 59"/>
              <p:cNvGrpSpPr/>
              <p:nvPr/>
            </p:nvGrpSpPr>
            <p:grpSpPr bwMode="gray">
              <a:xfrm>
                <a:off x="1502882" y="5745437"/>
                <a:ext cx="1578036" cy="459040"/>
                <a:chOff x="7277099" y="6556148"/>
                <a:chExt cx="1349869" cy="895726"/>
              </a:xfrm>
            </p:grpSpPr>
            <p:sp>
              <p:nvSpPr>
                <p:cNvPr id="14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8" name="Oval 14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9" name="Freeform 14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4" name="Group 59"/>
              <p:cNvGrpSpPr/>
              <p:nvPr/>
            </p:nvGrpSpPr>
            <p:grpSpPr bwMode="gray">
              <a:xfrm>
                <a:off x="1505725" y="5628827"/>
                <a:ext cx="1578036" cy="459040"/>
                <a:chOff x="7277099" y="6556148"/>
                <a:chExt cx="1349869" cy="895726"/>
              </a:xfrm>
            </p:grpSpPr>
            <p:sp>
              <p:nvSpPr>
                <p:cNvPr id="14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5" name="Oval 14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6" name="Freeform 14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5" name="Group 94"/>
              <p:cNvGrpSpPr/>
              <p:nvPr/>
            </p:nvGrpSpPr>
            <p:grpSpPr bwMode="gray">
              <a:xfrm>
                <a:off x="1505725" y="5504564"/>
                <a:ext cx="1578036" cy="459040"/>
                <a:chOff x="7277099" y="6556148"/>
                <a:chExt cx="1349869" cy="895726"/>
              </a:xfrm>
            </p:grpSpPr>
            <p:sp>
              <p:nvSpPr>
                <p:cNvPr id="141" name="Freeform 14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2" name="Oval 14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3" name="Freeform 14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96" name="Picture 95"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568" y="5033238"/>
                <a:ext cx="651505" cy="488756"/>
              </a:xfrm>
              <a:prstGeom prst="rect">
                <a:avLst/>
              </a:prstGeom>
            </p:spPr>
          </p:pic>
          <p:pic>
            <p:nvPicPr>
              <p:cNvPr id="97" name="Picture 96"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182" y="5033238"/>
                <a:ext cx="651505" cy="488756"/>
              </a:xfrm>
              <a:prstGeom prst="rect">
                <a:avLst/>
              </a:prstGeom>
            </p:spPr>
          </p:pic>
          <p:pic>
            <p:nvPicPr>
              <p:cNvPr id="98" name="Picture 97"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797" y="5033238"/>
                <a:ext cx="651505" cy="488756"/>
              </a:xfrm>
              <a:prstGeom prst="rect">
                <a:avLst/>
              </a:prstGeom>
            </p:spPr>
          </p:pic>
          <p:cxnSp>
            <p:nvCxnSpPr>
              <p:cNvPr id="99" name="Straight Connector 98"/>
              <p:cNvCxnSpPr/>
              <p:nvPr/>
            </p:nvCxnSpPr>
            <p:spPr bwMode="auto">
              <a:xfrm flipV="1">
                <a:off x="1618704" y="4398452"/>
                <a:ext cx="6656688" cy="16391"/>
              </a:xfrm>
              <a:prstGeom prst="line">
                <a:avLst/>
              </a:prstGeom>
              <a:solidFill>
                <a:srgbClr val="0095D3"/>
              </a:solidFill>
              <a:ln w="107950" cap="flat" cmpd="sng" algn="ctr">
                <a:solidFill>
                  <a:schemeClr val="tx2">
                    <a:lumMod val="50000"/>
                  </a:schemeClr>
                </a:solidFill>
                <a:prstDash val="solid"/>
                <a:round/>
                <a:headEnd type="none" w="med" len="med"/>
                <a:tailEnd type="none" w="med" len="med"/>
              </a:ln>
              <a:effectLst/>
            </p:spPr>
          </p:cxnSp>
          <p:cxnSp>
            <p:nvCxnSpPr>
              <p:cNvPr id="100" name="Straight Connector 99"/>
              <p:cNvCxnSpPr>
                <a:stCxn id="90" idx="0"/>
              </p:cNvCxnSpPr>
              <p:nvPr/>
            </p:nvCxnSpPr>
            <p:spPr bwMode="auto">
              <a:xfrm flipV="1">
                <a:off x="400664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1" name="Straight Connector 100"/>
              <p:cNvCxnSpPr/>
              <p:nvPr/>
            </p:nvCxnSpPr>
            <p:spPr bwMode="auto">
              <a:xfrm flipV="1">
                <a:off x="5738531"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2" name="Straight Connector 101"/>
              <p:cNvCxnSpPr/>
              <p:nvPr/>
            </p:nvCxnSpPr>
            <p:spPr bwMode="auto">
              <a:xfrm flipV="1">
                <a:off x="229316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3" name="Elbow Connector 102"/>
              <p:cNvCxnSpPr/>
              <p:nvPr/>
            </p:nvCxnSpPr>
            <p:spPr bwMode="auto">
              <a:xfrm>
                <a:off x="3216208" y="4438591"/>
                <a:ext cx="1218883" cy="914400"/>
              </a:xfrm>
              <a:prstGeom prst="bentConnector3">
                <a:avLst/>
              </a:prstGeom>
              <a:solidFill>
                <a:srgbClr val="0095D3"/>
              </a:solidFill>
              <a:ln w="9525" cap="flat" cmpd="sng" algn="ctr">
                <a:noFill/>
                <a:prstDash val="solid"/>
                <a:round/>
                <a:headEnd type="none" w="med" len="med"/>
                <a:tailEnd type="none" w="med" len="med"/>
              </a:ln>
              <a:effectLst/>
            </p:spPr>
          </p:cxnSp>
          <p:grpSp>
            <p:nvGrpSpPr>
              <p:cNvPr id="104" name="Group 103"/>
              <p:cNvGrpSpPr/>
              <p:nvPr/>
            </p:nvGrpSpPr>
            <p:grpSpPr bwMode="gray">
              <a:xfrm>
                <a:off x="3224879" y="5874362"/>
                <a:ext cx="1578036" cy="459040"/>
                <a:chOff x="7277099" y="6556148"/>
                <a:chExt cx="1349869" cy="895726"/>
              </a:xfrm>
            </p:grpSpPr>
            <p:sp>
              <p:nvSpPr>
                <p:cNvPr id="138" name="Freeform 13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9" name="Oval 138"/>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0" name="Freeform 13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5" name="Group 59"/>
              <p:cNvGrpSpPr/>
              <p:nvPr/>
            </p:nvGrpSpPr>
            <p:grpSpPr bwMode="gray">
              <a:xfrm>
                <a:off x="3221308" y="5755748"/>
                <a:ext cx="1578036" cy="459040"/>
                <a:chOff x="7277099" y="6556148"/>
                <a:chExt cx="1349869" cy="895726"/>
              </a:xfrm>
            </p:grpSpPr>
            <p:sp>
              <p:nvSpPr>
                <p:cNvPr id="135"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6" name="Oval 135"/>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7" name="Freeform 13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6" name="Group 59"/>
              <p:cNvGrpSpPr/>
              <p:nvPr/>
            </p:nvGrpSpPr>
            <p:grpSpPr bwMode="gray">
              <a:xfrm>
                <a:off x="3224151" y="5639138"/>
                <a:ext cx="1578036" cy="459040"/>
                <a:chOff x="7277099" y="6556148"/>
                <a:chExt cx="1349869" cy="895726"/>
              </a:xfrm>
            </p:grpSpPr>
            <p:sp>
              <p:nvSpPr>
                <p:cNvPr id="132"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3" name="Oval 132"/>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4" name="Freeform 133"/>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7" name="Group 106"/>
              <p:cNvGrpSpPr/>
              <p:nvPr/>
            </p:nvGrpSpPr>
            <p:grpSpPr bwMode="gray">
              <a:xfrm>
                <a:off x="3224151" y="5514875"/>
                <a:ext cx="1578036" cy="459040"/>
                <a:chOff x="7277099" y="6556148"/>
                <a:chExt cx="1349869" cy="895726"/>
              </a:xfrm>
            </p:grpSpPr>
            <p:sp>
              <p:nvSpPr>
                <p:cNvPr id="129" name="Freeform 12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0" name="Oval 129"/>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1" name="Freeform 13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8" name="Group 107"/>
              <p:cNvGrpSpPr/>
              <p:nvPr/>
            </p:nvGrpSpPr>
            <p:grpSpPr bwMode="gray">
              <a:xfrm>
                <a:off x="4931467" y="5858032"/>
                <a:ext cx="1578036" cy="459040"/>
                <a:chOff x="7277099" y="6556148"/>
                <a:chExt cx="1349869" cy="895726"/>
              </a:xfrm>
            </p:grpSpPr>
            <p:sp>
              <p:nvSpPr>
                <p:cNvPr id="126" name="Freeform 12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7" name="Oval 126"/>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8" name="Freeform 12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9" name="Group 59"/>
              <p:cNvGrpSpPr/>
              <p:nvPr/>
            </p:nvGrpSpPr>
            <p:grpSpPr bwMode="gray">
              <a:xfrm>
                <a:off x="4927896" y="5739418"/>
                <a:ext cx="1578036" cy="459040"/>
                <a:chOff x="7277099" y="6556148"/>
                <a:chExt cx="1349869" cy="895726"/>
              </a:xfrm>
            </p:grpSpPr>
            <p:sp>
              <p:nvSpPr>
                <p:cNvPr id="123"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4" name="Oval 123"/>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5" name="Freeform 124"/>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0" name="Group 59"/>
              <p:cNvGrpSpPr/>
              <p:nvPr/>
            </p:nvGrpSpPr>
            <p:grpSpPr bwMode="gray">
              <a:xfrm>
                <a:off x="4930740" y="5622808"/>
                <a:ext cx="1578036" cy="459040"/>
                <a:chOff x="7277099" y="6556148"/>
                <a:chExt cx="1349869" cy="895726"/>
              </a:xfrm>
            </p:grpSpPr>
            <p:sp>
              <p:nvSpPr>
                <p:cNvPr id="120"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1" name="Oval 12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2" name="Freeform 12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1" name="Group 110"/>
              <p:cNvGrpSpPr/>
              <p:nvPr/>
            </p:nvGrpSpPr>
            <p:grpSpPr bwMode="gray">
              <a:xfrm>
                <a:off x="4930740" y="5498545"/>
                <a:ext cx="1578036" cy="459040"/>
                <a:chOff x="7277099" y="6556148"/>
                <a:chExt cx="1349869" cy="895726"/>
              </a:xfrm>
            </p:grpSpPr>
            <p:sp>
              <p:nvSpPr>
                <p:cNvPr id="117" name="Freeform 11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8" name="Oval 11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9" name="Freeform 11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11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9791" y="1149203"/>
                <a:ext cx="572821" cy="527198"/>
              </a:xfrm>
              <a:prstGeom prst="rect">
                <a:avLst/>
              </a:prstGeom>
              <a:noFill/>
              <a:ln w="9525">
                <a:noFill/>
                <a:miter lim="800000"/>
                <a:headEnd/>
                <a:tailEnd/>
              </a:ln>
            </p:spPr>
          </p:pic>
          <p:grpSp>
            <p:nvGrpSpPr>
              <p:cNvPr id="113" name="Group 112"/>
              <p:cNvGrpSpPr/>
              <p:nvPr/>
            </p:nvGrpSpPr>
            <p:grpSpPr>
              <a:xfrm>
                <a:off x="1751012" y="3048000"/>
                <a:ext cx="6291790" cy="990600"/>
                <a:chOff x="1598612" y="2590800"/>
                <a:chExt cx="6606379" cy="1143000"/>
              </a:xfrm>
            </p:grpSpPr>
            <p:sp>
              <p:nvSpPr>
                <p:cNvPr id="115" name="Trapezoid 114"/>
                <p:cNvSpPr/>
                <p:nvPr/>
              </p:nvSpPr>
              <p:spPr>
                <a:xfrm>
                  <a:off x="1598612" y="3152647"/>
                  <a:ext cx="6606379" cy="581153"/>
                </a:xfrm>
                <a:prstGeom prst="trapezoid">
                  <a:avLst>
                    <a:gd name="adj" fmla="val 250271"/>
                  </a:avLst>
                </a:prstGeom>
                <a:gradFill flip="none" rotWithShape="1">
                  <a:gsLst>
                    <a:gs pos="26000">
                      <a:schemeClr val="accent1">
                        <a:lumMod val="40000"/>
                        <a:lumOff val="60000"/>
                      </a:schemeClr>
                    </a:gs>
                    <a:gs pos="100000">
                      <a:schemeClr val="bg1"/>
                    </a:gs>
                  </a:gsLst>
                  <a:lin ang="16200000" scaled="1"/>
                  <a:tileRect/>
                </a:gradFill>
                <a:ln w="19050">
                  <a:noFill/>
                  <a:round/>
                  <a:headEnd/>
                  <a:tailEnd/>
                </a:ln>
              </p:spPr>
              <p:txBody>
                <a:bodyPr wrap="none" lIns="0" tIns="0" rIns="0" bIns="0" rtlCol="0" anchor="ctr"/>
                <a:lstStyle/>
                <a:p>
                  <a:pPr algn="ctr"/>
                  <a:endParaRPr lang="en-US" dirty="0">
                    <a:solidFill>
                      <a:srgbClr val="FFFFFF"/>
                    </a:solidFill>
                  </a:endParaRPr>
                </a:p>
              </p:txBody>
            </p:sp>
            <p:pic>
              <p:nvPicPr>
                <p:cNvPr id="116" name="Picture 13" descr="ICON_Storage_1up_Q308.png"/>
                <p:cNvPicPr>
                  <a:picLocks noChangeAspect="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3953590" y="2590800"/>
                  <a:ext cx="1981200" cy="7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ed Rectangle 113"/>
              <p:cNvSpPr/>
              <p:nvPr/>
            </p:nvSpPr>
            <p:spPr bwMode="auto">
              <a:xfrm>
                <a:off x="2450343" y="1828800"/>
                <a:ext cx="5029201" cy="593326"/>
              </a:xfrm>
              <a:prstGeom prst="roundRect">
                <a:avLst>
                  <a:gd name="adj" fmla="val 0"/>
                </a:avLst>
              </a:prstGeom>
              <a:ln w="12700">
                <a:solidFill>
                  <a:schemeClr val="bg1"/>
                </a:solidFill>
                <a:headEnd type="none" w="med" len="med"/>
                <a:tailEnd type="none" w="med" len="med"/>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solidFill>
                      <a:srgbClr val="FFFFFF"/>
                    </a:solidFill>
                  </a:rPr>
                  <a:t>Virtualization </a:t>
                </a:r>
              </a:p>
            </p:txBody>
          </p:sp>
        </p:grpSp>
        <p:grpSp>
          <p:nvGrpSpPr>
            <p:cNvPr id="47" name="Group 46"/>
            <p:cNvGrpSpPr/>
            <p:nvPr/>
          </p:nvGrpSpPr>
          <p:grpSpPr>
            <a:xfrm>
              <a:off x="3439215" y="4404651"/>
              <a:ext cx="1062314" cy="1688645"/>
              <a:chOff x="3439215" y="4404651"/>
              <a:chExt cx="1062314" cy="1688645"/>
            </a:xfrm>
          </p:grpSpPr>
          <p:grpSp>
            <p:nvGrpSpPr>
              <p:cNvPr id="61" name="Group 60"/>
              <p:cNvGrpSpPr/>
              <p:nvPr/>
            </p:nvGrpSpPr>
            <p:grpSpPr>
              <a:xfrm>
                <a:off x="3439215" y="4409035"/>
                <a:ext cx="1060778" cy="1684261"/>
                <a:chOff x="3122612" y="4038600"/>
                <a:chExt cx="1680303" cy="2362200"/>
              </a:xfrm>
            </p:grpSpPr>
            <p:cxnSp>
              <p:nvCxnSpPr>
                <p:cNvPr id="66" name="Straight Connector 65"/>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grpSp>
              <p:nvGrpSpPr>
                <p:cNvPr id="67" name="Group 66"/>
                <p:cNvGrpSpPr/>
                <p:nvPr/>
              </p:nvGrpSpPr>
              <p:grpSpPr bwMode="gray">
                <a:xfrm>
                  <a:off x="3224879" y="5874362"/>
                  <a:ext cx="1578036" cy="459040"/>
                  <a:chOff x="7277099" y="6556148"/>
                  <a:chExt cx="1349869" cy="895726"/>
                </a:xfrm>
              </p:grpSpPr>
              <p:sp>
                <p:nvSpPr>
                  <p:cNvPr id="80" name="Freeform 7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1" name="Oval 8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2" name="Freeform 8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8" name="Group 59"/>
                <p:cNvGrpSpPr/>
                <p:nvPr/>
              </p:nvGrpSpPr>
              <p:grpSpPr bwMode="gray">
                <a:xfrm>
                  <a:off x="3221308" y="5755748"/>
                  <a:ext cx="1578036" cy="459040"/>
                  <a:chOff x="7277099" y="6556148"/>
                  <a:chExt cx="1349869" cy="895726"/>
                </a:xfrm>
              </p:grpSpPr>
              <p:sp>
                <p:nvSpPr>
                  <p:cNvPr id="7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8" name="Oval 7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9" name="Freeform 7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9" name="Group 59"/>
                <p:cNvGrpSpPr/>
                <p:nvPr/>
              </p:nvGrpSpPr>
              <p:grpSpPr bwMode="gray">
                <a:xfrm>
                  <a:off x="3224151" y="5639138"/>
                  <a:ext cx="1578036" cy="459040"/>
                  <a:chOff x="7277099" y="6556148"/>
                  <a:chExt cx="1349869" cy="895726"/>
                </a:xfrm>
              </p:grpSpPr>
              <p:sp>
                <p:nvSpPr>
                  <p:cNvPr id="7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5" name="Oval 7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6" name="Freeform 7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70" name="Group 69"/>
                <p:cNvGrpSpPr/>
                <p:nvPr/>
              </p:nvGrpSpPr>
              <p:grpSpPr bwMode="gray">
                <a:xfrm>
                  <a:off x="3224151" y="5514875"/>
                  <a:ext cx="1578036" cy="459040"/>
                  <a:chOff x="7277099" y="6556148"/>
                  <a:chExt cx="1349869" cy="895726"/>
                </a:xfrm>
              </p:grpSpPr>
              <p:sp>
                <p:nvSpPr>
                  <p:cNvPr id="71" name="Freeform 7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2" name="Oval 7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3" name="Freeform 7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sp>
            <p:nvSpPr>
              <p:cNvPr id="62" name="TextBox 61"/>
              <p:cNvSpPr txBox="1"/>
              <p:nvPr/>
            </p:nvSpPr>
            <p:spPr>
              <a:xfrm>
                <a:off x="3579931" y="4404651"/>
                <a:ext cx="792428" cy="276999"/>
              </a:xfrm>
              <a:prstGeom prst="rect">
                <a:avLst/>
              </a:prstGeom>
              <a:noFill/>
            </p:spPr>
            <p:txBody>
              <a:bodyPr wrap="square" rtlCol="0">
                <a:spAutoFit/>
              </a:bodyPr>
              <a:lstStyle/>
              <a:p>
                <a:pPr algn="l"/>
                <a:r>
                  <a:rPr lang="en-US" sz="1200" dirty="0" smtClean="0">
                    <a:solidFill>
                      <a:schemeClr val="tx2"/>
                    </a:solidFill>
                  </a:rPr>
                  <a:t>esxi-04</a:t>
                </a:r>
                <a:endParaRPr lang="en-US" sz="1200" dirty="0">
                  <a:solidFill>
                    <a:schemeClr val="tx2"/>
                  </a:solidFill>
                </a:endParaRPr>
              </a:p>
            </p:txBody>
          </p:sp>
          <p:pic>
            <p:nvPicPr>
              <p:cNvPr id="63" name="Picture 8" descr="ICON_Server_flat_Q408.png"/>
              <p:cNvPicPr>
                <a:picLocks noChangeAspect="1"/>
              </p:cNvPicPr>
              <p:nvPr/>
            </p:nvPicPr>
            <p:blipFill>
              <a:blip r:embed="rId3"/>
              <a:srcRect/>
              <a:stretch>
                <a:fillRect/>
              </a:stretch>
            </p:blipFill>
            <p:spPr bwMode="auto">
              <a:xfrm>
                <a:off x="3503516" y="4869160"/>
                <a:ext cx="998013" cy="226885"/>
              </a:xfrm>
              <a:prstGeom prst="rect">
                <a:avLst/>
              </a:prstGeom>
              <a:noFill/>
              <a:ln w="9525">
                <a:noFill/>
                <a:miter lim="800000"/>
                <a:headEnd/>
                <a:tailEnd/>
              </a:ln>
            </p:spPr>
          </p:pic>
          <p:pic>
            <p:nvPicPr>
              <p:cNvPr id="64" name="Picture 63" descr="SS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64" y="5108542"/>
                <a:ext cx="411296" cy="367879"/>
              </a:xfrm>
              <a:prstGeom prst="rect">
                <a:avLst/>
              </a:prstGeom>
            </p:spPr>
          </p:pic>
          <p:cxnSp>
            <p:nvCxnSpPr>
              <p:cNvPr id="65" name="Straight Connector 64"/>
              <p:cNvCxnSpPr/>
              <p:nvPr/>
            </p:nvCxnSpPr>
            <p:spPr bwMode="auto">
              <a:xfrm>
                <a:off x="4075690" y="4612800"/>
                <a:ext cx="0" cy="16946"/>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grpSp>
        <p:sp>
          <p:nvSpPr>
            <p:cNvPr id="48" name="TextBox 47"/>
            <p:cNvSpPr txBox="1"/>
            <p:nvPr/>
          </p:nvSpPr>
          <p:spPr>
            <a:xfrm>
              <a:off x="775263" y="1958643"/>
              <a:ext cx="581363" cy="400110"/>
            </a:xfrm>
            <a:prstGeom prst="rect">
              <a:avLst/>
            </a:prstGeom>
            <a:noFill/>
          </p:spPr>
          <p:txBody>
            <a:bodyPr wrap="square" rtlCol="0">
              <a:spAutoFit/>
            </a:bodyPr>
            <a:lstStyle/>
            <a:p>
              <a:pPr algn="l"/>
              <a:r>
                <a:rPr lang="en-US" sz="1000" dirty="0" smtClean="0">
                  <a:solidFill>
                    <a:schemeClr val="tx2"/>
                  </a:solidFill>
                </a:rPr>
                <a:t>Web Svr1</a:t>
              </a:r>
              <a:endParaRPr lang="en-US" sz="1000" dirty="0">
                <a:solidFill>
                  <a:schemeClr val="tx2"/>
                </a:solidFill>
              </a:endParaRPr>
            </a:p>
          </p:txBody>
        </p:sp>
        <p:pic>
          <p:nvPicPr>
            <p:cNvPr id="49"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057" y="2349498"/>
              <a:ext cx="361623" cy="375895"/>
            </a:xfrm>
            <a:prstGeom prst="rect">
              <a:avLst/>
            </a:prstGeom>
            <a:noFill/>
            <a:ln w="9525">
              <a:noFill/>
              <a:miter lim="800000"/>
              <a:headEnd/>
              <a:tailEnd/>
            </a:ln>
          </p:spPr>
        </p:pic>
        <p:pic>
          <p:nvPicPr>
            <p:cNvPr id="50"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350116"/>
              <a:ext cx="361623" cy="375895"/>
            </a:xfrm>
            <a:prstGeom prst="rect">
              <a:avLst/>
            </a:prstGeom>
            <a:noFill/>
            <a:ln w="9525">
              <a:noFill/>
              <a:miter lim="800000"/>
              <a:headEnd/>
              <a:tailEnd/>
            </a:ln>
          </p:spPr>
        </p:pic>
        <p:pic>
          <p:nvPicPr>
            <p:cNvPr id="51"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2348880"/>
              <a:ext cx="361623" cy="375895"/>
            </a:xfrm>
            <a:prstGeom prst="rect">
              <a:avLst/>
            </a:prstGeom>
            <a:noFill/>
            <a:ln w="9525">
              <a:noFill/>
              <a:miter lim="800000"/>
              <a:headEnd/>
              <a:tailEnd/>
            </a:ln>
          </p:spPr>
        </p:pic>
        <p:pic>
          <p:nvPicPr>
            <p:cNvPr id="5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6201" y="2350116"/>
              <a:ext cx="361623" cy="375895"/>
            </a:xfrm>
            <a:prstGeom prst="rect">
              <a:avLst/>
            </a:prstGeom>
            <a:noFill/>
            <a:ln w="9525">
              <a:noFill/>
              <a:miter lim="800000"/>
              <a:headEnd/>
              <a:tailEnd/>
            </a:ln>
          </p:spPr>
        </p:pic>
        <p:pic>
          <p:nvPicPr>
            <p:cNvPr id="53"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249" y="2350116"/>
              <a:ext cx="361623" cy="375895"/>
            </a:xfrm>
            <a:prstGeom prst="rect">
              <a:avLst/>
            </a:prstGeom>
            <a:noFill/>
            <a:ln w="9525">
              <a:noFill/>
              <a:miter lim="800000"/>
              <a:headEnd/>
              <a:tailEnd/>
            </a:ln>
          </p:spPr>
        </p:pic>
        <p:pic>
          <p:nvPicPr>
            <p:cNvPr id="54"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2358987"/>
              <a:ext cx="361623" cy="375895"/>
            </a:xfrm>
            <a:prstGeom prst="rect">
              <a:avLst/>
            </a:prstGeom>
            <a:noFill/>
            <a:ln w="9525">
              <a:noFill/>
              <a:miter lim="800000"/>
              <a:headEnd/>
              <a:tailEnd/>
            </a:ln>
          </p:spPr>
        </p:pic>
        <p:sp>
          <p:nvSpPr>
            <p:cNvPr id="55" name="TextBox 54"/>
            <p:cNvSpPr txBox="1"/>
            <p:nvPr/>
          </p:nvSpPr>
          <p:spPr>
            <a:xfrm>
              <a:off x="1187624" y="1948770"/>
              <a:ext cx="581363" cy="400110"/>
            </a:xfrm>
            <a:prstGeom prst="rect">
              <a:avLst/>
            </a:prstGeom>
            <a:noFill/>
          </p:spPr>
          <p:txBody>
            <a:bodyPr wrap="square" rtlCol="0">
              <a:spAutoFit/>
            </a:bodyPr>
            <a:lstStyle/>
            <a:p>
              <a:pPr algn="ctr"/>
              <a:r>
                <a:rPr lang="en-US" sz="1000" dirty="0" smtClean="0">
                  <a:solidFill>
                    <a:schemeClr val="tx2"/>
                  </a:solidFill>
                </a:rPr>
                <a:t>Web Svr2</a:t>
              </a:r>
              <a:endParaRPr lang="en-US" sz="1000" dirty="0">
                <a:solidFill>
                  <a:schemeClr val="tx2"/>
                </a:solidFill>
              </a:endParaRPr>
            </a:p>
          </p:txBody>
        </p:sp>
        <p:sp>
          <p:nvSpPr>
            <p:cNvPr id="56" name="TextBox 55"/>
            <p:cNvSpPr txBox="1"/>
            <p:nvPr/>
          </p:nvSpPr>
          <p:spPr>
            <a:xfrm>
              <a:off x="1547664"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01</a:t>
              </a:r>
              <a:endParaRPr lang="en-US" sz="1000" dirty="0">
                <a:solidFill>
                  <a:schemeClr val="tx2"/>
                </a:solidFill>
              </a:endParaRPr>
            </a:p>
          </p:txBody>
        </p:sp>
        <p:sp>
          <p:nvSpPr>
            <p:cNvPr id="57" name="TextBox 56"/>
            <p:cNvSpPr txBox="1"/>
            <p:nvPr/>
          </p:nvSpPr>
          <p:spPr>
            <a:xfrm>
              <a:off x="1979712"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02</a:t>
              </a:r>
              <a:endParaRPr lang="en-US" sz="1000" dirty="0">
                <a:solidFill>
                  <a:schemeClr val="tx2"/>
                </a:solidFill>
              </a:endParaRPr>
            </a:p>
          </p:txBody>
        </p:sp>
        <p:sp>
          <p:nvSpPr>
            <p:cNvPr id="58" name="TextBox 57"/>
            <p:cNvSpPr txBox="1"/>
            <p:nvPr/>
          </p:nvSpPr>
          <p:spPr>
            <a:xfrm>
              <a:off x="2398872" y="1958643"/>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01</a:t>
              </a:r>
              <a:endParaRPr lang="en-US" sz="1000" dirty="0">
                <a:solidFill>
                  <a:schemeClr val="tx2"/>
                </a:solidFill>
              </a:endParaRPr>
            </a:p>
          </p:txBody>
        </p:sp>
        <p:sp>
          <p:nvSpPr>
            <p:cNvPr id="59" name="TextBox 58"/>
            <p:cNvSpPr txBox="1"/>
            <p:nvPr/>
          </p:nvSpPr>
          <p:spPr>
            <a:xfrm>
              <a:off x="2843808" y="1948770"/>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02</a:t>
              </a:r>
              <a:endParaRPr lang="en-US" sz="1000" dirty="0">
                <a:solidFill>
                  <a:schemeClr val="tx2"/>
                </a:solidFill>
              </a:endParaRPr>
            </a:p>
          </p:txBody>
        </p:sp>
        <p:sp>
          <p:nvSpPr>
            <p:cNvPr id="60" name="TextBox 59"/>
            <p:cNvSpPr txBox="1"/>
            <p:nvPr/>
          </p:nvSpPr>
          <p:spPr>
            <a:xfrm>
              <a:off x="3275856" y="1988840"/>
              <a:ext cx="902431" cy="400110"/>
            </a:xfrm>
            <a:prstGeom prst="rect">
              <a:avLst/>
            </a:prstGeom>
            <a:noFill/>
          </p:spPr>
          <p:txBody>
            <a:bodyPr wrap="square" rtlCol="0">
              <a:spAutoFit/>
            </a:bodyPr>
            <a:lstStyle/>
            <a:p>
              <a:pPr algn="ctr"/>
              <a:r>
                <a:rPr lang="en-US" sz="1000" dirty="0" smtClean="0">
                  <a:solidFill>
                    <a:schemeClr val="tx2"/>
                  </a:solidFill>
                </a:rPr>
                <a:t>Dev</a:t>
              </a:r>
            </a:p>
            <a:p>
              <a:pPr algn="ctr"/>
              <a:r>
                <a:rPr lang="en-US" sz="1000" dirty="0" smtClean="0">
                  <a:solidFill>
                    <a:schemeClr val="tx2"/>
                  </a:solidFill>
                </a:rPr>
                <a:t>Training</a:t>
              </a:r>
            </a:p>
          </p:txBody>
        </p:sp>
      </p:grpSp>
      <p:sp>
        <p:nvSpPr>
          <p:cNvPr id="153" name="object 4"/>
          <p:cNvSpPr/>
          <p:nvPr/>
        </p:nvSpPr>
        <p:spPr>
          <a:xfrm>
            <a:off x="5019445" y="4943688"/>
            <a:ext cx="556260" cy="0"/>
          </a:xfrm>
          <a:custGeom>
            <a:avLst/>
            <a:gdLst/>
            <a:ahLst/>
            <a:cxnLst/>
            <a:rect l="l" t="t" r="r" b="b"/>
            <a:pathLst>
              <a:path w="556260">
                <a:moveTo>
                  <a:pt x="0" y="0"/>
                </a:moveTo>
                <a:lnTo>
                  <a:pt x="555879" y="0"/>
                </a:lnTo>
              </a:path>
            </a:pathLst>
          </a:custGeom>
          <a:ln w="25400">
            <a:solidFill>
              <a:srgbClr val="0094D2"/>
            </a:solidFill>
          </a:ln>
        </p:spPr>
        <p:txBody>
          <a:bodyPr wrap="square" lIns="0" tIns="0" rIns="0" bIns="0" rtlCol="0"/>
          <a:lstStyle/>
          <a:p>
            <a:endParaRPr/>
          </a:p>
        </p:txBody>
      </p:sp>
      <p:sp>
        <p:nvSpPr>
          <p:cNvPr id="154" name="object 6"/>
          <p:cNvSpPr/>
          <p:nvPr/>
        </p:nvSpPr>
        <p:spPr>
          <a:xfrm>
            <a:off x="5575705" y="4550690"/>
            <a:ext cx="977176" cy="976414"/>
          </a:xfrm>
          <a:prstGeom prst="rect">
            <a:avLst/>
          </a:prstGeom>
          <a:blipFill>
            <a:blip r:embed="rId8" cstate="print"/>
            <a:stretch>
              <a:fillRect/>
            </a:stretch>
          </a:blipFill>
        </p:spPr>
        <p:txBody>
          <a:bodyPr wrap="square" lIns="0" tIns="0" rIns="0" bIns="0" rtlCol="0"/>
          <a:lstStyle/>
          <a:p>
            <a:endParaRPr dirty="0"/>
          </a:p>
        </p:txBody>
      </p:sp>
      <p:sp>
        <p:nvSpPr>
          <p:cNvPr id="155" name="TextBox 154"/>
          <p:cNvSpPr txBox="1"/>
          <p:nvPr/>
        </p:nvSpPr>
        <p:spPr>
          <a:xfrm>
            <a:off x="5354427" y="4230960"/>
            <a:ext cx="1794775" cy="276999"/>
          </a:xfrm>
          <a:prstGeom prst="rect">
            <a:avLst/>
          </a:prstGeom>
          <a:noFill/>
        </p:spPr>
        <p:txBody>
          <a:bodyPr wrap="square" rtlCol="0">
            <a:spAutoFit/>
          </a:bodyPr>
          <a:lstStyle/>
          <a:p>
            <a:pPr algn="l"/>
            <a:r>
              <a:rPr lang="en-US" sz="1200" b="1" dirty="0" smtClean="0">
                <a:solidFill>
                  <a:schemeClr val="tx2"/>
                </a:solidFill>
              </a:rPr>
              <a:t>Backup Appliance</a:t>
            </a:r>
            <a:endParaRPr lang="en-US" sz="1200" b="1" dirty="0">
              <a:solidFill>
                <a:schemeClr val="tx2"/>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39</a:t>
            </a:fld>
            <a:endParaRPr lang="en-US" dirty="0"/>
          </a:p>
        </p:txBody>
      </p:sp>
    </p:spTree>
    <p:extLst>
      <p:ext uri="{BB962C8B-B14F-4D97-AF65-F5344CB8AC3E}">
        <p14:creationId xmlns:p14="http://schemas.microsoft.com/office/powerpoint/2010/main" val="93648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Subject matter expert</a:t>
            </a:r>
            <a:endParaRPr lang="en-MY" sz="2000" dirty="0">
              <a:solidFill>
                <a:schemeClr val="tx1"/>
              </a:solidFill>
              <a:latin typeface="Arial Black"/>
            </a:endParaRP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pic>
        <p:nvPicPr>
          <p:cNvPr id="20" name="Picture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398" y="5688851"/>
            <a:ext cx="1550002" cy="348750"/>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a:t>
            </a:fld>
            <a:endParaRPr lang="en-US" dirty="0"/>
          </a:p>
        </p:txBody>
      </p:sp>
    </p:spTree>
    <p:extLst>
      <p:ext uri="{BB962C8B-B14F-4D97-AF65-F5344CB8AC3E}">
        <p14:creationId xmlns:p14="http://schemas.microsoft.com/office/powerpoint/2010/main" val="47484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hardware &amp; software</a:t>
            </a:r>
            <a:endParaRPr lang="en-MY" sz="2000" dirty="0">
              <a:solidFill>
                <a:schemeClr val="tx1"/>
              </a:solidFill>
              <a:latin typeface="Arial Black"/>
            </a:endParaRPr>
          </a:p>
        </p:txBody>
      </p:sp>
      <p:sp>
        <p:nvSpPr>
          <p:cNvPr id="156" name="Rectangle 3"/>
          <p:cNvSpPr>
            <a:spLocks noGrp="1" noChangeArrowheads="1"/>
          </p:cNvSpPr>
          <p:nvPr>
            <p:ph sz="half" idx="4294967295"/>
          </p:nvPr>
        </p:nvSpPr>
        <p:spPr>
          <a:xfrm>
            <a:off x="445840" y="1143000"/>
            <a:ext cx="8686800" cy="5257800"/>
          </a:xfrm>
          <a:prstGeom prst="rect">
            <a:avLst/>
          </a:prstGeom>
        </p:spPr>
        <p:txBody>
          <a:bodyPr>
            <a:noAutofit/>
          </a:bodyPr>
          <a:lstStyle/>
          <a:p>
            <a:pPr marL="0" indent="0" algn="just">
              <a:buNone/>
            </a:pPr>
            <a:r>
              <a:rPr lang="en-US" sz="1700" b="1" i="1" dirty="0" smtClean="0"/>
              <a:t>Hardware Infrastructure</a:t>
            </a:r>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endParaRPr lang="en-US" sz="1700" b="1" i="1" dirty="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r>
              <a:rPr lang="en-US" sz="1200" dirty="0" smtClean="0">
                <a:latin typeface="Arial" panose="020B0604020202020204" pitchFamily="34" charset="0"/>
                <a:cs typeface="Arial" panose="020B0604020202020204" pitchFamily="34" charset="0"/>
              </a:rPr>
              <a:t>**Note : </a:t>
            </a:r>
            <a:r>
              <a:rPr lang="en-US" sz="1200" i="1" dirty="0" smtClean="0">
                <a:latin typeface="Arial" panose="020B0604020202020204" pitchFamily="34" charset="0"/>
                <a:cs typeface="Arial" panose="020B0604020202020204" pitchFamily="34" charset="0"/>
              </a:rPr>
              <a:t>This </a:t>
            </a:r>
            <a:r>
              <a:rPr lang="en-US" sz="1200" i="1" dirty="0">
                <a:latin typeface="Arial" panose="020B0604020202020204" pitchFamily="34" charset="0"/>
                <a:cs typeface="Arial" panose="020B0604020202020204" pitchFamily="34" charset="0"/>
              </a:rPr>
              <a:t>proposal is the preliminary design and may required changes with </a:t>
            </a:r>
            <a:r>
              <a:rPr lang="en-US" sz="1200" i="1" dirty="0" smtClean="0">
                <a:latin typeface="Arial" panose="020B0604020202020204" pitchFamily="34" charset="0"/>
                <a:cs typeface="Arial" panose="020B0604020202020204" pitchFamily="34" charset="0"/>
              </a:rPr>
              <a:t>the </a:t>
            </a:r>
            <a:r>
              <a:rPr lang="en-US" sz="1200" i="1" dirty="0">
                <a:latin typeface="Arial" panose="020B0604020202020204" pitchFamily="34" charset="0"/>
                <a:cs typeface="Arial" panose="020B0604020202020204" pitchFamily="34" charset="0"/>
              </a:rPr>
              <a:t>depth </a:t>
            </a:r>
            <a:endParaRPr lang="en-US" sz="1200" i="1" dirty="0" smtClean="0">
              <a:latin typeface="Arial" panose="020B0604020202020204" pitchFamily="34" charset="0"/>
              <a:cs typeface="Arial" panose="020B0604020202020204" pitchFamily="34" charset="0"/>
            </a:endParaRPr>
          </a:p>
          <a:p>
            <a:pPr marL="0" indent="0" algn="just">
              <a:buNone/>
            </a:pPr>
            <a:r>
              <a:rPr lang="en-US" sz="1200" i="1" dirty="0" smtClean="0">
                <a:latin typeface="Arial" panose="020B0604020202020204" pitchFamily="34" charset="0"/>
                <a:cs typeface="Arial" panose="020B0604020202020204" pitchFamily="34" charset="0"/>
              </a:rPr>
              <a:t>of </a:t>
            </a:r>
            <a:r>
              <a:rPr lang="en-US" sz="1200" i="1" dirty="0">
                <a:latin typeface="Arial" panose="020B0604020202020204" pitchFamily="34" charset="0"/>
                <a:cs typeface="Arial" panose="020B0604020202020204" pitchFamily="34" charset="0"/>
              </a:rPr>
              <a:t>the details supplied in at a later </a:t>
            </a:r>
            <a:r>
              <a:rPr lang="en-US" sz="1200" i="1" dirty="0" smtClean="0">
                <a:latin typeface="Arial" panose="020B0604020202020204" pitchFamily="34" charset="0"/>
                <a:cs typeface="Arial" panose="020B0604020202020204" pitchFamily="34" charset="0"/>
              </a:rPr>
              <a:t>stage .The </a:t>
            </a:r>
            <a:r>
              <a:rPr lang="en-US" sz="1200" i="1" dirty="0">
                <a:latin typeface="Arial" panose="020B0604020202020204" pitchFamily="34" charset="0"/>
                <a:cs typeface="Arial" panose="020B0604020202020204" pitchFamily="34" charset="0"/>
              </a:rPr>
              <a:t>hardware sizing was based </a:t>
            </a:r>
            <a:r>
              <a:rPr lang="en-US" sz="1200" i="1" dirty="0" smtClean="0">
                <a:latin typeface="Arial" panose="020B0604020202020204" pitchFamily="34" charset="0"/>
                <a:cs typeface="Arial" panose="020B0604020202020204" pitchFamily="34" charset="0"/>
              </a:rPr>
              <a:t>on table as the </a:t>
            </a:r>
          </a:p>
          <a:p>
            <a:pPr marL="0" indent="0" algn="just">
              <a:buNone/>
            </a:pPr>
            <a:r>
              <a:rPr lang="en-US" sz="1200" i="1" dirty="0" smtClean="0">
                <a:latin typeface="Arial" panose="020B0604020202020204" pitchFamily="34" charset="0"/>
                <a:cs typeface="Arial" panose="020B0604020202020204" pitchFamily="34" charset="0"/>
              </a:rPr>
              <a:t>previous slide</a:t>
            </a:r>
            <a:endParaRPr lang="en-US" sz="1200" i="1" dirty="0">
              <a:latin typeface="Arial" panose="020B0604020202020204" pitchFamily="34" charset="0"/>
              <a:cs typeface="Arial" panose="020B0604020202020204" pitchFamily="34" charset="0"/>
            </a:endParaRPr>
          </a:p>
          <a:p>
            <a:pPr algn="just"/>
            <a:endParaRPr lang="en-US" sz="1500" b="1" dirty="0" smtClean="0"/>
          </a:p>
          <a:p>
            <a:pPr marL="400050" lvl="1" indent="0">
              <a:lnSpc>
                <a:spcPct val="120000"/>
              </a:lnSpc>
              <a:buNone/>
            </a:pPr>
            <a:endParaRPr lang="en-US" sz="1500" dirty="0" smtClean="0"/>
          </a:p>
        </p:txBody>
      </p:sp>
      <p:sp>
        <p:nvSpPr>
          <p:cNvPr id="157" name="TextBox 156"/>
          <p:cNvSpPr txBox="1"/>
          <p:nvPr/>
        </p:nvSpPr>
        <p:spPr>
          <a:xfrm>
            <a:off x="439542" y="1522604"/>
            <a:ext cx="2522470"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Intel Ivy Bridge (Up to 130W)</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Processor </a:t>
            </a:r>
          </a:p>
        </p:txBody>
      </p:sp>
      <p:sp>
        <p:nvSpPr>
          <p:cNvPr id="158" name="TextBox 157"/>
          <p:cNvSpPr txBox="1"/>
          <p:nvPr/>
        </p:nvSpPr>
        <p:spPr>
          <a:xfrm>
            <a:off x="430017" y="2225345"/>
            <a:ext cx="3609588"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Memory | 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4 Channels of Native DDR3(1333)</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8 DDR3 ECC R-DIMMS per server node</a:t>
            </a:r>
          </a:p>
        </p:txBody>
      </p:sp>
      <p:sp>
        <p:nvSpPr>
          <p:cNvPr id="159" name="TextBox 158"/>
          <p:cNvSpPr txBox="1"/>
          <p:nvPr/>
        </p:nvSpPr>
        <p:spPr>
          <a:xfrm>
            <a:off x="4267201" y="2837817"/>
            <a:ext cx="3878963" cy="854063"/>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Disk</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4-Port SAT/SAS controller (SW RAID)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16 (4 per node) 2.5” HDD </a:t>
            </a:r>
            <a:br>
              <a:rPr lang="en-US" sz="1100" dirty="0">
                <a:solidFill>
                  <a:srgbClr val="717074"/>
                </a:solidFill>
                <a:latin typeface="Verdana"/>
              </a:rPr>
            </a:br>
            <a:endParaRPr lang="en-US" sz="1100" dirty="0">
              <a:solidFill>
                <a:srgbClr val="717074"/>
              </a:solidFill>
              <a:latin typeface="Verdana"/>
            </a:endParaRPr>
          </a:p>
        </p:txBody>
      </p:sp>
      <p:sp>
        <p:nvSpPr>
          <p:cNvPr id="160" name="TextBox 159"/>
          <p:cNvSpPr txBox="1"/>
          <p:nvPr/>
        </p:nvSpPr>
        <p:spPr>
          <a:xfrm>
            <a:off x="430017" y="2923616"/>
            <a:ext cx="4735190" cy="1200312"/>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I/O’s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a:t>
            </a:r>
            <a:r>
              <a:rPr lang="en-US" sz="1100" dirty="0" err="1">
                <a:solidFill>
                  <a:srgbClr val="717074"/>
                </a:solidFill>
                <a:latin typeface="Verdana"/>
              </a:rPr>
              <a:t>GbE</a:t>
            </a:r>
            <a:r>
              <a:rPr lang="en-US" sz="1100" dirty="0">
                <a:solidFill>
                  <a:srgbClr val="717074"/>
                </a:solidFill>
                <a:latin typeface="Verdana"/>
              </a:rPr>
              <a:t> ports onboard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Optional IB QDR/FDR or 10GbE integrated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1x 8 </a:t>
            </a:r>
            <a:r>
              <a:rPr lang="en-US" sz="1100" dirty="0" err="1">
                <a:solidFill>
                  <a:srgbClr val="717074"/>
                </a:solidFill>
                <a:latin typeface="Verdana"/>
              </a:rPr>
              <a:t>PCIe</a:t>
            </a:r>
            <a:r>
              <a:rPr lang="en-US" sz="1100" dirty="0">
                <a:solidFill>
                  <a:srgbClr val="717074"/>
                </a:solidFill>
                <a:latin typeface="Verdana"/>
              </a:rPr>
              <a:t> Gen3 I/O </a:t>
            </a:r>
            <a:r>
              <a:rPr lang="en-US" sz="1100" dirty="0" err="1">
                <a:solidFill>
                  <a:srgbClr val="717074"/>
                </a:solidFill>
                <a:latin typeface="Verdana"/>
              </a:rPr>
              <a:t>Mezz</a:t>
            </a:r>
            <a:r>
              <a:rPr lang="en-US" sz="1100" dirty="0">
                <a:solidFill>
                  <a:srgbClr val="717074"/>
                </a:solidFill>
                <a:latin typeface="Verdana"/>
              </a:rPr>
              <a:t> Option (Quad </a:t>
            </a:r>
            <a:r>
              <a:rPr lang="en-US" sz="1100" dirty="0" err="1">
                <a:solidFill>
                  <a:srgbClr val="717074"/>
                </a:solidFill>
                <a:latin typeface="Verdana"/>
              </a:rPr>
              <a:t>GbE</a:t>
            </a:r>
            <a:r>
              <a:rPr lang="en-US" sz="1100" dirty="0">
                <a:solidFill>
                  <a:srgbClr val="717074"/>
                </a:solidFill>
                <a:latin typeface="Verdana"/>
              </a:rPr>
              <a:t> or Dual 10GbE)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 x 16 </a:t>
            </a:r>
            <a:r>
              <a:rPr lang="en-US" sz="1100" dirty="0" err="1">
                <a:solidFill>
                  <a:srgbClr val="717074"/>
                </a:solidFill>
                <a:latin typeface="Verdana"/>
              </a:rPr>
              <a:t>PCIe</a:t>
            </a:r>
            <a:r>
              <a:rPr lang="en-US" sz="1100" dirty="0">
                <a:solidFill>
                  <a:srgbClr val="717074"/>
                </a:solidFill>
                <a:latin typeface="Verdana"/>
              </a:rPr>
              <a:t> Gen3HBA slots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BMC with RMM4 support </a:t>
            </a:r>
          </a:p>
        </p:txBody>
      </p:sp>
      <p:sp>
        <p:nvSpPr>
          <p:cNvPr id="161" name="TextBox 160"/>
          <p:cNvSpPr txBox="1"/>
          <p:nvPr/>
        </p:nvSpPr>
        <p:spPr>
          <a:xfrm>
            <a:off x="4267200" y="1551291"/>
            <a:ext cx="5027355" cy="1304111"/>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Chassis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2U chassis supporting 4 hot swap nodes w/half-width MBs.</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 x 1200W (80+ &amp; CS Platinum) redundant hot-swap PS</a:t>
            </a:r>
          </a:p>
          <a:p>
            <a:pPr marL="171282" indent="-171282" defTabSz="456744">
              <a:lnSpc>
                <a:spcPct val="120000"/>
              </a:lnSpc>
              <a:buClr>
                <a:srgbClr val="2C95DD"/>
              </a:buClr>
              <a:buFont typeface="Arial" panose="020B0604020202020204" pitchFamily="34" charset="0"/>
              <a:buChar char="•"/>
            </a:pPr>
            <a:r>
              <a:rPr lang="en-US" altLang="ja-JP" sz="1100" dirty="0">
                <a:solidFill>
                  <a:srgbClr val="717074"/>
                </a:solidFill>
                <a:latin typeface="Verdana"/>
                <a:ea typeface="ＭＳ 明朝"/>
              </a:rPr>
              <a:t>Dedicated cooling / node (no </a:t>
            </a:r>
            <a:r>
              <a:rPr lang="en-US" altLang="ja-JP" sz="1100" dirty="0" err="1">
                <a:solidFill>
                  <a:srgbClr val="717074"/>
                </a:solidFill>
                <a:latin typeface="Verdana"/>
                <a:ea typeface="ＭＳ 明朝"/>
              </a:rPr>
              <a:t>SPoF</a:t>
            </a:r>
            <a:r>
              <a:rPr lang="en-US" altLang="ja-JP" sz="1100" dirty="0">
                <a:solidFill>
                  <a:srgbClr val="717074"/>
                </a:solidFill>
                <a:latin typeface="Verdana"/>
                <a:ea typeface="ＭＳ 明朝"/>
              </a:rPr>
              <a:t>) – 3 x 40mm dual rotor fans </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Front Panel w/separate power control per node</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17.24” x 30.35” x 3.46”</a:t>
            </a:r>
          </a:p>
        </p:txBody>
      </p:sp>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78" y="4123928"/>
            <a:ext cx="4030662" cy="952875"/>
          </a:xfrm>
          <a:prstGeom prst="rect">
            <a:avLst/>
          </a:prstGeom>
          <a:effectLst>
            <a:reflection blurRad="6350" stA="17000" endPos="35000" dir="5400000" sy="-100000" algn="bl" rotWithShape="0"/>
          </a:effectLst>
        </p:spPr>
      </p:pic>
      <p:pic>
        <p:nvPicPr>
          <p:cNvPr id="163" name="Picture 1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5" y="4138841"/>
            <a:ext cx="4428795" cy="937962"/>
          </a:xfrm>
          <a:prstGeom prst="rect">
            <a:avLst/>
          </a:prstGeom>
          <a:effectLst>
            <a:reflection blurRad="6350" stA="17000" endPos="35000" dir="5400000" sy="-100000" algn="bl" rotWithShape="0"/>
          </a:effectLst>
        </p:spPr>
      </p:pic>
      <p:sp>
        <p:nvSpPr>
          <p:cNvPr id="164" name="Rectangle 163"/>
          <p:cNvSpPr/>
          <p:nvPr/>
        </p:nvSpPr>
        <p:spPr>
          <a:xfrm>
            <a:off x="381310"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1</a:t>
            </a:r>
          </a:p>
        </p:txBody>
      </p:sp>
      <p:sp>
        <p:nvSpPr>
          <p:cNvPr id="165" name="Rectangle 164"/>
          <p:cNvSpPr/>
          <p:nvPr/>
        </p:nvSpPr>
        <p:spPr>
          <a:xfrm>
            <a:off x="381310"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2</a:t>
            </a:r>
          </a:p>
        </p:txBody>
      </p:sp>
      <p:sp>
        <p:nvSpPr>
          <p:cNvPr id="166" name="Rectangle 165"/>
          <p:cNvSpPr/>
          <p:nvPr/>
        </p:nvSpPr>
        <p:spPr>
          <a:xfrm>
            <a:off x="2306946"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3</a:t>
            </a:r>
          </a:p>
        </p:txBody>
      </p:sp>
      <p:sp>
        <p:nvSpPr>
          <p:cNvPr id="167" name="Rectangle 166"/>
          <p:cNvSpPr/>
          <p:nvPr/>
        </p:nvSpPr>
        <p:spPr>
          <a:xfrm>
            <a:off x="2306946"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4</a:t>
            </a: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40</a:t>
            </a:fld>
            <a:endParaRPr lang="en-US" dirty="0"/>
          </a:p>
        </p:txBody>
      </p:sp>
    </p:spTree>
    <p:extLst>
      <p:ext uri="{BB962C8B-B14F-4D97-AF65-F5344CB8AC3E}">
        <p14:creationId xmlns:p14="http://schemas.microsoft.com/office/powerpoint/2010/main" val="4038982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4"/>
                                        </p:tgtEl>
                                      </p:cBhvr>
                                    </p:animEffect>
                                    <p:set>
                                      <p:cBhvr>
                                        <p:cTn id="7" dur="1" fill="hold">
                                          <p:stCondLst>
                                            <p:cond delay="499"/>
                                          </p:stCondLst>
                                        </p:cTn>
                                        <p:tgtEl>
                                          <p:spTgt spid="1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5"/>
                                        </p:tgtEl>
                                      </p:cBhvr>
                                    </p:animEffect>
                                    <p:set>
                                      <p:cBhvr>
                                        <p:cTn id="10" dur="1" fill="hold">
                                          <p:stCondLst>
                                            <p:cond delay="499"/>
                                          </p:stCondLst>
                                        </p:cTn>
                                        <p:tgtEl>
                                          <p:spTgt spid="16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6"/>
                                        </p:tgtEl>
                                      </p:cBhvr>
                                    </p:animEffect>
                                    <p:set>
                                      <p:cBhvr>
                                        <p:cTn id="13" dur="1" fill="hold">
                                          <p:stCondLst>
                                            <p:cond delay="499"/>
                                          </p:stCondLst>
                                        </p:cTn>
                                        <p:tgtEl>
                                          <p:spTgt spid="16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67"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382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hardware &amp; software maintenance</a:t>
            </a:r>
            <a:endParaRPr lang="en-MY" sz="2000" dirty="0">
              <a:solidFill>
                <a:schemeClr val="tx1"/>
              </a:solidFill>
              <a:latin typeface="Arial Black"/>
            </a:endParaRPr>
          </a:p>
        </p:txBody>
      </p:sp>
      <p:grpSp>
        <p:nvGrpSpPr>
          <p:cNvPr id="7" name="Group 6"/>
          <p:cNvGrpSpPr/>
          <p:nvPr/>
        </p:nvGrpSpPr>
        <p:grpSpPr>
          <a:xfrm>
            <a:off x="3739217" y="1184646"/>
            <a:ext cx="5298724" cy="5125479"/>
            <a:chOff x="3739217" y="1184646"/>
            <a:chExt cx="5298724" cy="5125479"/>
          </a:xfrm>
        </p:grpSpPr>
        <p:sp>
          <p:nvSpPr>
            <p:cNvPr id="6" name="Rectangle 5"/>
            <p:cNvSpPr/>
            <p:nvPr/>
          </p:nvSpPr>
          <p:spPr>
            <a:xfrm>
              <a:off x="5715000" y="3676471"/>
              <a:ext cx="1423911" cy="1200329"/>
            </a:xfrm>
            <a:prstGeom prst="rect">
              <a:avLst/>
            </a:prstGeom>
          </p:spPr>
          <p:txBody>
            <a:bodyPr wrap="square">
              <a:spAutoFit/>
            </a:bodyPr>
            <a:lstStyle/>
            <a:p>
              <a:pPr algn="ctr"/>
              <a:r>
                <a:rPr lang="en-US" b="1" dirty="0"/>
                <a:t>Types of software updates (release</a:t>
              </a:r>
              <a:r>
                <a:rPr lang="en-US" b="1" dirty="0" smtClean="0"/>
                <a:t>)</a:t>
              </a:r>
              <a:endParaRPr lang="en-MY" b="1" dirty="0"/>
            </a:p>
          </p:txBody>
        </p:sp>
        <p:sp>
          <p:nvSpPr>
            <p:cNvPr id="8" name="Freeform 7"/>
            <p:cNvSpPr/>
            <p:nvPr/>
          </p:nvSpPr>
          <p:spPr>
            <a:xfrm>
              <a:off x="3739217" y="4227525"/>
              <a:ext cx="3669459" cy="1962648"/>
            </a:xfrm>
            <a:custGeom>
              <a:avLst/>
              <a:gdLst>
                <a:gd name="connsiteX0" fmla="*/ 981324 w 3669459"/>
                <a:gd name="connsiteY0" fmla="*/ 0 h 1962648"/>
                <a:gd name="connsiteX1" fmla="*/ 1529992 w 3669459"/>
                <a:gd name="connsiteY1" fmla="*/ 167595 h 1962648"/>
                <a:gd name="connsiteX2" fmla="*/ 1672324 w 3669459"/>
                <a:gd name="connsiteY2" fmla="*/ 285030 h 1962648"/>
                <a:gd name="connsiteX3" fmla="*/ 1738059 w 3669459"/>
                <a:gd name="connsiteY3" fmla="*/ 334803 h 1962648"/>
                <a:gd name="connsiteX4" fmla="*/ 2674656 w 3669459"/>
                <a:gd name="connsiteY4" fmla="*/ 627088 h 1962648"/>
                <a:gd name="connsiteX5" fmla="*/ 3401688 w 3669459"/>
                <a:gd name="connsiteY5" fmla="*/ 458222 h 1962648"/>
                <a:gd name="connsiteX6" fmla="*/ 3432627 w 3669459"/>
                <a:gd name="connsiteY6" fmla="*/ 441508 h 1962648"/>
                <a:gd name="connsiteX7" fmla="*/ 3430799 w 3669459"/>
                <a:gd name="connsiteY7" fmla="*/ 653070 h 1962648"/>
                <a:gd name="connsiteX8" fmla="*/ 3420561 w 3669459"/>
                <a:gd name="connsiteY8" fmla="*/ 734885 h 1962648"/>
                <a:gd name="connsiteX9" fmla="*/ 3390026 w 3669459"/>
                <a:gd name="connsiteY9" fmla="*/ 916866 h 1962648"/>
                <a:gd name="connsiteX10" fmla="*/ 3519218 w 3669459"/>
                <a:gd name="connsiteY10" fmla="*/ 1475824 h 1962648"/>
                <a:gd name="connsiteX11" fmla="*/ 3635370 w 3669459"/>
                <a:gd name="connsiteY11" fmla="*/ 1637130 h 1962648"/>
                <a:gd name="connsiteX12" fmla="*/ 3669459 w 3669459"/>
                <a:gd name="connsiteY12" fmla="*/ 1671916 h 1962648"/>
                <a:gd name="connsiteX13" fmla="*/ 3611254 w 3669459"/>
                <a:gd name="connsiteY13" fmla="*/ 1627845 h 1962648"/>
                <a:gd name="connsiteX14" fmla="*/ 2674657 w 3669459"/>
                <a:gd name="connsiteY14" fmla="*/ 1335560 h 1962648"/>
                <a:gd name="connsiteX15" fmla="*/ 1738060 w 3669459"/>
                <a:gd name="connsiteY15" fmla="*/ 1627845 h 1962648"/>
                <a:gd name="connsiteX16" fmla="*/ 1672313 w 3669459"/>
                <a:gd name="connsiteY16" fmla="*/ 1677627 h 1962648"/>
                <a:gd name="connsiteX17" fmla="*/ 1529992 w 3669459"/>
                <a:gd name="connsiteY17" fmla="*/ 1795053 h 1962648"/>
                <a:gd name="connsiteX18" fmla="*/ 981324 w 3669459"/>
                <a:gd name="connsiteY18" fmla="*/ 1962648 h 1962648"/>
                <a:gd name="connsiteX19" fmla="*/ 0 w 3669459"/>
                <a:gd name="connsiteY19" fmla="*/ 981324 h 1962648"/>
                <a:gd name="connsiteX20" fmla="*/ 981324 w 3669459"/>
                <a:gd name="connsiteY20"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459" h="1962648">
                  <a:moveTo>
                    <a:pt x="981324" y="0"/>
                  </a:moveTo>
                  <a:cubicBezTo>
                    <a:pt x="1184563" y="0"/>
                    <a:pt x="1373371" y="61784"/>
                    <a:pt x="1529992" y="167595"/>
                  </a:cubicBezTo>
                  <a:lnTo>
                    <a:pt x="1672324" y="285030"/>
                  </a:lnTo>
                  <a:lnTo>
                    <a:pt x="1738059" y="334803"/>
                  </a:lnTo>
                  <a:cubicBezTo>
                    <a:pt x="2003912" y="519098"/>
                    <a:pt x="2326673" y="627088"/>
                    <a:pt x="2674656" y="627088"/>
                  </a:cubicBezTo>
                  <a:cubicBezTo>
                    <a:pt x="2935644" y="627088"/>
                    <a:pt x="3182443" y="566344"/>
                    <a:pt x="3401688" y="458222"/>
                  </a:cubicBezTo>
                  <a:lnTo>
                    <a:pt x="3432627" y="441508"/>
                  </a:lnTo>
                  <a:lnTo>
                    <a:pt x="3430799" y="653070"/>
                  </a:lnTo>
                  <a:lnTo>
                    <a:pt x="3420561" y="734885"/>
                  </a:lnTo>
                  <a:lnTo>
                    <a:pt x="3390026" y="916866"/>
                  </a:lnTo>
                  <a:cubicBezTo>
                    <a:pt x="3376701" y="1105409"/>
                    <a:pt x="3417599" y="1299814"/>
                    <a:pt x="3519218" y="1475824"/>
                  </a:cubicBezTo>
                  <a:cubicBezTo>
                    <a:pt x="3553091" y="1534494"/>
                    <a:pt x="3592108" y="1588343"/>
                    <a:pt x="3635370" y="1637130"/>
                  </a:cubicBezTo>
                  <a:lnTo>
                    <a:pt x="3669459" y="1671916"/>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lose/>
                </a:path>
              </a:pathLst>
            </a:custGeom>
            <a:gradFill flip="none" rotWithShape="1">
              <a:gsLst>
                <a:gs pos="0">
                  <a:srgbClr val="052535"/>
                </a:gs>
                <a:gs pos="14000">
                  <a:srgbClr val="2998CD">
                    <a:shade val="67500"/>
                    <a:satMod val="115000"/>
                  </a:srgbClr>
                </a:gs>
                <a:gs pos="100000">
                  <a:srgbClr val="2998CD">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8000000">
              <a:off x="4157604" y="2033891"/>
              <a:ext cx="3661137" cy="1962648"/>
            </a:xfrm>
            <a:custGeom>
              <a:avLst/>
              <a:gdLst>
                <a:gd name="connsiteX0" fmla="*/ 3542697 w 3661137"/>
                <a:gd name="connsiteY0" fmla="*/ 513567 h 1962648"/>
                <a:gd name="connsiteX1" fmla="*/ 3661137 w 3661137"/>
                <a:gd name="connsiteY1" fmla="*/ 981324 h 1962648"/>
                <a:gd name="connsiteX2" fmla="*/ 2679813 w 3661137"/>
                <a:gd name="connsiteY2" fmla="*/ 1962648 h 1962648"/>
                <a:gd name="connsiteX3" fmla="*/ 2131146 w 3661137"/>
                <a:gd name="connsiteY3" fmla="*/ 1795053 h 1962648"/>
                <a:gd name="connsiteX4" fmla="*/ 2080866 w 3661137"/>
                <a:gd name="connsiteY4" fmla="*/ 1753569 h 1962648"/>
                <a:gd name="connsiteX5" fmla="*/ 2080866 w 3661137"/>
                <a:gd name="connsiteY5" fmla="*/ 1754514 h 1962648"/>
                <a:gd name="connsiteX6" fmla="*/ 2069586 w 3661137"/>
                <a:gd name="connsiteY6" fmla="*/ 1744262 h 1962648"/>
                <a:gd name="connsiteX7" fmla="*/ 1988824 w 3661137"/>
                <a:gd name="connsiteY7" fmla="*/ 1677627 h 1962648"/>
                <a:gd name="connsiteX8" fmla="*/ 1923077 w 3661137"/>
                <a:gd name="connsiteY8" fmla="*/ 1627845 h 1962648"/>
                <a:gd name="connsiteX9" fmla="*/ 986480 w 3661137"/>
                <a:gd name="connsiteY9" fmla="*/ 1335560 h 1962648"/>
                <a:gd name="connsiteX10" fmla="*/ 259448 w 3661137"/>
                <a:gd name="connsiteY10" fmla="*/ 1504426 h 1962648"/>
                <a:gd name="connsiteX11" fmla="*/ 232148 w 3661137"/>
                <a:gd name="connsiteY11" fmla="*/ 1519174 h 1962648"/>
                <a:gd name="connsiteX12" fmla="*/ 229731 w 3661137"/>
                <a:gd name="connsiteY12" fmla="*/ 1433762 h 1962648"/>
                <a:gd name="connsiteX13" fmla="*/ 235281 w 3661137"/>
                <a:gd name="connsiteY13" fmla="*/ 1312431 h 1962648"/>
                <a:gd name="connsiteX14" fmla="*/ 245518 w 3661137"/>
                <a:gd name="connsiteY14" fmla="*/ 1230617 h 1962648"/>
                <a:gd name="connsiteX15" fmla="*/ 276054 w 3661137"/>
                <a:gd name="connsiteY15" fmla="*/ 1048636 h 1962648"/>
                <a:gd name="connsiteX16" fmla="*/ 146862 w 3661137"/>
                <a:gd name="connsiteY16" fmla="*/ 489678 h 1962648"/>
                <a:gd name="connsiteX17" fmla="*/ 30710 w 3661137"/>
                <a:gd name="connsiteY17" fmla="*/ 328372 h 1962648"/>
                <a:gd name="connsiteX18" fmla="*/ 0 w 3661137"/>
                <a:gd name="connsiteY18" fmla="*/ 297033 h 1962648"/>
                <a:gd name="connsiteX19" fmla="*/ 49882 w 3661137"/>
                <a:gd name="connsiteY19" fmla="*/ 334803 h 1962648"/>
                <a:gd name="connsiteX20" fmla="*/ 986479 w 3661137"/>
                <a:gd name="connsiteY20" fmla="*/ 627088 h 1962648"/>
                <a:gd name="connsiteX21" fmla="*/ 1923076 w 3661137"/>
                <a:gd name="connsiteY21" fmla="*/ 334803 h 1962648"/>
                <a:gd name="connsiteX22" fmla="*/ 1988836 w 3661137"/>
                <a:gd name="connsiteY22" fmla="*/ 285012 h 1962648"/>
                <a:gd name="connsiteX23" fmla="*/ 2069574 w 3661137"/>
                <a:gd name="connsiteY23" fmla="*/ 218396 h 1962648"/>
                <a:gd name="connsiteX24" fmla="*/ 2080866 w 3661137"/>
                <a:gd name="connsiteY24" fmla="*/ 208133 h 1962648"/>
                <a:gd name="connsiteX25" fmla="*/ 2080866 w 3661137"/>
                <a:gd name="connsiteY25" fmla="*/ 209080 h 1962648"/>
                <a:gd name="connsiteX26" fmla="*/ 2131146 w 3661137"/>
                <a:gd name="connsiteY26" fmla="*/ 167595 h 1962648"/>
                <a:gd name="connsiteX27" fmla="*/ 2679813 w 3661137"/>
                <a:gd name="connsiteY27" fmla="*/ 0 h 1962648"/>
                <a:gd name="connsiteX28" fmla="*/ 3542697 w 3661137"/>
                <a:gd name="connsiteY28" fmla="*/ 513567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137" h="1962648">
                  <a:moveTo>
                    <a:pt x="3542697" y="513567"/>
                  </a:moveTo>
                  <a:cubicBezTo>
                    <a:pt x="3618231" y="652614"/>
                    <a:pt x="3661137" y="811958"/>
                    <a:pt x="3661137" y="981324"/>
                  </a:cubicBezTo>
                  <a:cubicBezTo>
                    <a:pt x="3661137" y="1523294"/>
                    <a:pt x="3221783" y="1962648"/>
                    <a:pt x="2679813" y="1962648"/>
                  </a:cubicBezTo>
                  <a:cubicBezTo>
                    <a:pt x="2476574" y="1962648"/>
                    <a:pt x="2287766" y="1900864"/>
                    <a:pt x="2131146" y="1795053"/>
                  </a:cubicBezTo>
                  <a:lnTo>
                    <a:pt x="2080866" y="1753569"/>
                  </a:lnTo>
                  <a:lnTo>
                    <a:pt x="2080866" y="1754514"/>
                  </a:lnTo>
                  <a:lnTo>
                    <a:pt x="2069586" y="1744262"/>
                  </a:lnTo>
                  <a:lnTo>
                    <a:pt x="1988824" y="1677627"/>
                  </a:lnTo>
                  <a:lnTo>
                    <a:pt x="1923077" y="1627845"/>
                  </a:lnTo>
                  <a:cubicBezTo>
                    <a:pt x="1657223" y="1443550"/>
                    <a:pt x="1334463" y="1335560"/>
                    <a:pt x="986480" y="1335560"/>
                  </a:cubicBezTo>
                  <a:cubicBezTo>
                    <a:pt x="725493" y="1335560"/>
                    <a:pt x="478693" y="1396304"/>
                    <a:pt x="259448" y="1504426"/>
                  </a:cubicBezTo>
                  <a:lnTo>
                    <a:pt x="232148" y="1519174"/>
                  </a:lnTo>
                  <a:lnTo>
                    <a:pt x="229731" y="1433762"/>
                  </a:lnTo>
                  <a:cubicBezTo>
                    <a:pt x="230089" y="1393201"/>
                    <a:pt x="231946" y="1352729"/>
                    <a:pt x="235281" y="1312431"/>
                  </a:cubicBezTo>
                  <a:lnTo>
                    <a:pt x="245518" y="1230617"/>
                  </a:lnTo>
                  <a:lnTo>
                    <a:pt x="276054" y="1048636"/>
                  </a:lnTo>
                  <a:cubicBezTo>
                    <a:pt x="289379" y="860093"/>
                    <a:pt x="248481" y="665688"/>
                    <a:pt x="146862" y="489678"/>
                  </a:cubicBezTo>
                  <a:cubicBezTo>
                    <a:pt x="112989" y="431008"/>
                    <a:pt x="73972" y="377159"/>
                    <a:pt x="30710" y="328372"/>
                  </a:cubicBezTo>
                  <a:lnTo>
                    <a:pt x="0" y="297033"/>
                  </a:lnTo>
                  <a:lnTo>
                    <a:pt x="49882" y="334803"/>
                  </a:lnTo>
                  <a:cubicBezTo>
                    <a:pt x="315735" y="519098"/>
                    <a:pt x="638496" y="627088"/>
                    <a:pt x="986479" y="627088"/>
                  </a:cubicBezTo>
                  <a:cubicBezTo>
                    <a:pt x="1334462" y="627088"/>
                    <a:pt x="1657223" y="519098"/>
                    <a:pt x="1923076" y="334803"/>
                  </a:cubicBezTo>
                  <a:lnTo>
                    <a:pt x="1988836" y="285012"/>
                  </a:lnTo>
                  <a:lnTo>
                    <a:pt x="2069574" y="218396"/>
                  </a:lnTo>
                  <a:lnTo>
                    <a:pt x="2080866" y="208133"/>
                  </a:lnTo>
                  <a:lnTo>
                    <a:pt x="2080866" y="209080"/>
                  </a:lnTo>
                  <a:lnTo>
                    <a:pt x="2131146" y="167595"/>
                  </a:lnTo>
                  <a:cubicBezTo>
                    <a:pt x="2287766" y="61784"/>
                    <a:pt x="2476574" y="0"/>
                    <a:pt x="2679813" y="0"/>
                  </a:cubicBezTo>
                  <a:cubicBezTo>
                    <a:pt x="3052418" y="0"/>
                    <a:pt x="3376520" y="207663"/>
                    <a:pt x="3542697" y="513567"/>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rot="14400000">
              <a:off x="5826925" y="3480786"/>
              <a:ext cx="3696030" cy="1962648"/>
            </a:xfrm>
            <a:custGeom>
              <a:avLst/>
              <a:gdLst>
                <a:gd name="connsiteX0" fmla="*/ 3696030 w 3696030"/>
                <a:gd name="connsiteY0" fmla="*/ 1693327 h 1962648"/>
                <a:gd name="connsiteX1" fmla="*/ 3677001 w 3696030"/>
                <a:gd name="connsiteY1" fmla="*/ 1677627 h 1962648"/>
                <a:gd name="connsiteX2" fmla="*/ 3611254 w 3696030"/>
                <a:gd name="connsiteY2" fmla="*/ 1627845 h 1962648"/>
                <a:gd name="connsiteX3" fmla="*/ 2674657 w 3696030"/>
                <a:gd name="connsiteY3" fmla="*/ 1335560 h 1962648"/>
                <a:gd name="connsiteX4" fmla="*/ 1738060 w 3696030"/>
                <a:gd name="connsiteY4" fmla="*/ 1627845 h 1962648"/>
                <a:gd name="connsiteX5" fmla="*/ 1672313 w 3696030"/>
                <a:gd name="connsiteY5" fmla="*/ 1677627 h 1962648"/>
                <a:gd name="connsiteX6" fmla="*/ 1529992 w 3696030"/>
                <a:gd name="connsiteY6" fmla="*/ 1795053 h 1962648"/>
                <a:gd name="connsiteX7" fmla="*/ 981324 w 3696030"/>
                <a:gd name="connsiteY7" fmla="*/ 1962648 h 1962648"/>
                <a:gd name="connsiteX8" fmla="*/ 0 w 3696030"/>
                <a:gd name="connsiteY8" fmla="*/ 981324 h 1962648"/>
                <a:gd name="connsiteX9" fmla="*/ 981324 w 3696030"/>
                <a:gd name="connsiteY9" fmla="*/ 0 h 1962648"/>
                <a:gd name="connsiteX10" fmla="*/ 1529992 w 3696030"/>
                <a:gd name="connsiteY10" fmla="*/ 167595 h 1962648"/>
                <a:gd name="connsiteX11" fmla="*/ 1672324 w 3696030"/>
                <a:gd name="connsiteY11" fmla="*/ 285030 h 1962648"/>
                <a:gd name="connsiteX12" fmla="*/ 1738059 w 3696030"/>
                <a:gd name="connsiteY12" fmla="*/ 334803 h 1962648"/>
                <a:gd name="connsiteX13" fmla="*/ 2674656 w 3696030"/>
                <a:gd name="connsiteY13" fmla="*/ 627088 h 1962648"/>
                <a:gd name="connsiteX14" fmla="*/ 3401688 w 3696030"/>
                <a:gd name="connsiteY14" fmla="*/ 458222 h 1962648"/>
                <a:gd name="connsiteX15" fmla="*/ 3433935 w 3696030"/>
                <a:gd name="connsiteY15" fmla="*/ 440802 h 1962648"/>
                <a:gd name="connsiteX16" fmla="*/ 3436347 w 3696030"/>
                <a:gd name="connsiteY16" fmla="*/ 526033 h 1962648"/>
                <a:gd name="connsiteX17" fmla="*/ 3430797 w 3696030"/>
                <a:gd name="connsiteY17" fmla="*/ 647364 h 1962648"/>
                <a:gd name="connsiteX18" fmla="*/ 3420558 w 3696030"/>
                <a:gd name="connsiteY18" fmla="*/ 729194 h 1962648"/>
                <a:gd name="connsiteX19" fmla="*/ 3403231 w 3696030"/>
                <a:gd name="connsiteY19" fmla="*/ 832453 h 1962648"/>
                <a:gd name="connsiteX20" fmla="*/ 3399993 w 3696030"/>
                <a:gd name="connsiteY20" fmla="*/ 847348 h 1962648"/>
                <a:gd name="connsiteX21" fmla="*/ 3400811 w 3696030"/>
                <a:gd name="connsiteY21" fmla="*/ 846875 h 1962648"/>
                <a:gd name="connsiteX22" fmla="*/ 3390025 w 3696030"/>
                <a:gd name="connsiteY22" fmla="*/ 911161 h 1962648"/>
                <a:gd name="connsiteX23" fmla="*/ 3519217 w 3696030"/>
                <a:gd name="connsiteY23" fmla="*/ 1470118 h 1962648"/>
                <a:gd name="connsiteX24" fmla="*/ 3635368 w 3696030"/>
                <a:gd name="connsiteY24" fmla="*/ 16314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96030" h="1962648">
                  <a:moveTo>
                    <a:pt x="3696030" y="1693327"/>
                  </a:moveTo>
                  <a:lnTo>
                    <a:pt x="3677001" y="1677627"/>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9"/>
                    <a:pt x="0" y="1523294"/>
                    <a:pt x="0" y="981324"/>
                  </a:cubicBezTo>
                  <a:cubicBezTo>
                    <a:pt x="0" y="439354"/>
                    <a:pt x="439354" y="0"/>
                    <a:pt x="981324" y="0"/>
                  </a:cubicBezTo>
                  <a:cubicBezTo>
                    <a:pt x="1184563" y="0"/>
                    <a:pt x="1373371" y="61784"/>
                    <a:pt x="1529992" y="167595"/>
                  </a:cubicBezTo>
                  <a:lnTo>
                    <a:pt x="1672324" y="285030"/>
                  </a:lnTo>
                  <a:lnTo>
                    <a:pt x="1738059" y="334803"/>
                  </a:lnTo>
                  <a:cubicBezTo>
                    <a:pt x="2003912" y="519098"/>
                    <a:pt x="2326673" y="627088"/>
                    <a:pt x="2674656" y="627088"/>
                  </a:cubicBezTo>
                  <a:cubicBezTo>
                    <a:pt x="2935643" y="627088"/>
                    <a:pt x="3182443" y="566344"/>
                    <a:pt x="3401688" y="458222"/>
                  </a:cubicBezTo>
                  <a:lnTo>
                    <a:pt x="3433935" y="440802"/>
                  </a:lnTo>
                  <a:lnTo>
                    <a:pt x="3436347" y="526033"/>
                  </a:lnTo>
                  <a:cubicBezTo>
                    <a:pt x="3435989" y="566594"/>
                    <a:pt x="3434131" y="607066"/>
                    <a:pt x="3430797" y="647364"/>
                  </a:cubicBezTo>
                  <a:lnTo>
                    <a:pt x="3420558" y="729194"/>
                  </a:lnTo>
                  <a:lnTo>
                    <a:pt x="3403231" y="832453"/>
                  </a:lnTo>
                  <a:lnTo>
                    <a:pt x="3399993" y="847348"/>
                  </a:lnTo>
                  <a:lnTo>
                    <a:pt x="3400811" y="846875"/>
                  </a:lnTo>
                  <a:lnTo>
                    <a:pt x="3390025" y="911161"/>
                  </a:lnTo>
                  <a:cubicBezTo>
                    <a:pt x="3376700" y="1099703"/>
                    <a:pt x="3417597" y="1294108"/>
                    <a:pt x="3519217" y="1470118"/>
                  </a:cubicBezTo>
                  <a:cubicBezTo>
                    <a:pt x="3553090" y="1528788"/>
                    <a:pt x="3592106" y="1582637"/>
                    <a:pt x="3635368" y="1631424"/>
                  </a:cubicBezTo>
                  <a:close/>
                </a:path>
              </a:pathLst>
            </a:custGeom>
            <a:gradFill flip="none" rotWithShape="1">
              <a:gsLst>
                <a:gs pos="0">
                  <a:srgbClr val="303600"/>
                </a:gs>
                <a:gs pos="12000">
                  <a:srgbClr val="A1B400">
                    <a:shade val="67500"/>
                    <a:satMod val="115000"/>
                  </a:srgbClr>
                </a:gs>
                <a:gs pos="100000">
                  <a:srgbClr val="A1B400">
                    <a:shade val="100000"/>
                    <a:satMod val="115000"/>
                  </a:srgbClr>
                </a:gs>
              </a:gsLst>
              <a:lin ang="10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4400000">
              <a:off x="5534649" y="1399446"/>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4400000">
              <a:off x="7227983"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8000000">
              <a:off x="3839159"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750635" y="1223840"/>
              <a:ext cx="1448025" cy="1754326"/>
              <a:chOff x="5484792" y="906623"/>
              <a:chExt cx="1448025" cy="1754326"/>
            </a:xfrm>
          </p:grpSpPr>
          <p:grpSp>
            <p:nvGrpSpPr>
              <p:cNvPr id="15" name="Group 14"/>
              <p:cNvGrpSpPr/>
              <p:nvPr/>
            </p:nvGrpSpPr>
            <p:grpSpPr>
              <a:xfrm>
                <a:off x="5484792" y="1600019"/>
                <a:ext cx="1448025" cy="1060930"/>
                <a:chOff x="2015078" y="4093933"/>
                <a:chExt cx="1723638" cy="1060930"/>
              </a:xfrm>
            </p:grpSpPr>
            <p:sp>
              <p:nvSpPr>
                <p:cNvPr id="17" name="Rectangle 16"/>
                <p:cNvSpPr/>
                <p:nvPr/>
              </p:nvSpPr>
              <p:spPr>
                <a:xfrm>
                  <a:off x="2057058" y="4323866"/>
                  <a:ext cx="1503822" cy="830997"/>
                </a:xfrm>
                <a:prstGeom prst="rect">
                  <a:avLst/>
                </a:prstGeom>
              </p:spPr>
              <p:txBody>
                <a:bodyPr wrap="square">
                  <a:spAutoFit/>
                </a:bodyPr>
                <a:lstStyle/>
                <a:p>
                  <a:pPr algn="ctr"/>
                  <a:r>
                    <a:rPr lang="en-US" sz="1200" dirty="0"/>
                    <a:t>New version or major changes made to current system</a:t>
                  </a:r>
                  <a:endParaRPr lang="en-US" sz="1200" dirty="0">
                    <a:solidFill>
                      <a:schemeClr val="tx1">
                        <a:lumMod val="75000"/>
                        <a:lumOff val="25000"/>
                      </a:schemeClr>
                    </a:solidFill>
                  </a:endParaRPr>
                </a:p>
              </p:txBody>
            </p:sp>
            <p:sp>
              <p:nvSpPr>
                <p:cNvPr id="18" name="Rectangle 17"/>
                <p:cNvSpPr/>
                <p:nvPr/>
              </p:nvSpPr>
              <p:spPr>
                <a:xfrm>
                  <a:off x="2015078" y="4093933"/>
                  <a:ext cx="1723638" cy="338554"/>
                </a:xfrm>
                <a:prstGeom prst="rect">
                  <a:avLst/>
                </a:prstGeom>
              </p:spPr>
              <p:txBody>
                <a:bodyPr wrap="none">
                  <a:spAutoFit/>
                </a:bodyPr>
                <a:lstStyle/>
                <a:p>
                  <a:r>
                    <a:rPr lang="en-US" sz="1600" b="1" dirty="0" smtClean="0">
                      <a:solidFill>
                        <a:schemeClr val="tx1">
                          <a:lumMod val="75000"/>
                          <a:lumOff val="25000"/>
                        </a:schemeClr>
                      </a:solidFill>
                    </a:rPr>
                    <a:t>Major Release </a:t>
                  </a:r>
                  <a:endParaRPr lang="en-US" sz="1600" b="1" dirty="0">
                    <a:solidFill>
                      <a:schemeClr val="tx1">
                        <a:lumMod val="75000"/>
                        <a:lumOff val="25000"/>
                      </a:schemeClr>
                    </a:solidFill>
                  </a:endParaRPr>
                </a:p>
              </p:txBody>
            </p:sp>
          </p:grpSp>
          <p:sp>
            <p:nvSpPr>
              <p:cNvPr id="16" name="TextBox 15"/>
              <p:cNvSpPr txBox="1"/>
              <p:nvPr/>
            </p:nvSpPr>
            <p:spPr>
              <a:xfrm>
                <a:off x="5883875" y="906623"/>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1</a:t>
                </a:r>
                <a:endParaRPr lang="en-US" sz="5400" dirty="0">
                  <a:solidFill>
                    <a:schemeClr val="tx1">
                      <a:lumMod val="75000"/>
                      <a:lumOff val="25000"/>
                    </a:schemeClr>
                  </a:solidFill>
                </a:endParaRPr>
              </a:p>
            </p:txBody>
          </p:sp>
        </p:grpSp>
        <p:sp>
          <p:nvSpPr>
            <p:cNvPr id="22" name="Rectangle 21"/>
            <p:cNvSpPr/>
            <p:nvPr/>
          </p:nvSpPr>
          <p:spPr>
            <a:xfrm>
              <a:off x="7403146" y="5098251"/>
              <a:ext cx="1541305" cy="830997"/>
            </a:xfrm>
            <a:prstGeom prst="rect">
              <a:avLst/>
            </a:prstGeom>
          </p:spPr>
          <p:txBody>
            <a:bodyPr wrap="square">
              <a:spAutoFit/>
            </a:bodyPr>
            <a:lstStyle/>
            <a:p>
              <a:pPr algn="ctr"/>
              <a:r>
                <a:rPr lang="en-US" sz="1200" dirty="0"/>
                <a:t>Enhancement made due to defect found in any software components</a:t>
              </a:r>
              <a:endParaRPr lang="en-US" sz="1200" dirty="0">
                <a:solidFill>
                  <a:schemeClr val="tx1">
                    <a:lumMod val="75000"/>
                    <a:lumOff val="25000"/>
                  </a:schemeClr>
                </a:solidFill>
              </a:endParaRPr>
            </a:p>
          </p:txBody>
        </p:sp>
        <p:sp>
          <p:nvSpPr>
            <p:cNvPr id="23" name="Rectangle 22"/>
            <p:cNvSpPr/>
            <p:nvPr/>
          </p:nvSpPr>
          <p:spPr>
            <a:xfrm>
              <a:off x="7174546" y="4868318"/>
              <a:ext cx="1863395" cy="338554"/>
            </a:xfrm>
            <a:prstGeom prst="rect">
              <a:avLst/>
            </a:prstGeom>
          </p:spPr>
          <p:txBody>
            <a:bodyPr wrap="none">
              <a:spAutoFit/>
            </a:bodyPr>
            <a:lstStyle/>
            <a:p>
              <a:r>
                <a:rPr lang="en-US" sz="1600" b="1" dirty="0" smtClean="0">
                  <a:solidFill>
                    <a:schemeClr val="tx1">
                      <a:lumMod val="75000"/>
                      <a:lumOff val="25000"/>
                    </a:schemeClr>
                  </a:solidFill>
                </a:rPr>
                <a:t>Emergency Release </a:t>
              </a:r>
              <a:endParaRPr lang="en-US" sz="1600" b="1" dirty="0">
                <a:solidFill>
                  <a:schemeClr val="tx1">
                    <a:lumMod val="75000"/>
                    <a:lumOff val="25000"/>
                  </a:schemeClr>
                </a:solidFill>
              </a:endParaRPr>
            </a:p>
          </p:txBody>
        </p:sp>
        <p:sp>
          <p:nvSpPr>
            <p:cNvPr id="21" name="TextBox 20"/>
            <p:cNvSpPr txBox="1"/>
            <p:nvPr/>
          </p:nvSpPr>
          <p:spPr>
            <a:xfrm>
              <a:off x="7840422"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3</a:t>
              </a:r>
              <a:endParaRPr lang="en-US" sz="5400" dirty="0">
                <a:solidFill>
                  <a:schemeClr val="tx1">
                    <a:lumMod val="75000"/>
                    <a:lumOff val="25000"/>
                  </a:schemeClr>
                </a:solidFill>
              </a:endParaRPr>
            </a:p>
          </p:txBody>
        </p:sp>
        <p:sp>
          <p:nvSpPr>
            <p:cNvPr id="27" name="Rectangle 26"/>
            <p:cNvSpPr/>
            <p:nvPr/>
          </p:nvSpPr>
          <p:spPr>
            <a:xfrm>
              <a:off x="4083052" y="5105400"/>
              <a:ext cx="1415094" cy="830997"/>
            </a:xfrm>
            <a:prstGeom prst="rect">
              <a:avLst/>
            </a:prstGeom>
          </p:spPr>
          <p:txBody>
            <a:bodyPr wrap="square">
              <a:spAutoFit/>
            </a:bodyPr>
            <a:lstStyle/>
            <a:p>
              <a:pPr algn="ctr"/>
              <a:r>
                <a:rPr lang="en-US" sz="1200" dirty="0"/>
                <a:t>Partial changes, improvement and upgrading in one of system modules</a:t>
              </a:r>
              <a:endParaRPr lang="en-US" sz="1200" dirty="0">
                <a:solidFill>
                  <a:schemeClr val="tx1">
                    <a:lumMod val="75000"/>
                    <a:lumOff val="25000"/>
                  </a:schemeClr>
                </a:solidFill>
              </a:endParaRPr>
            </a:p>
          </p:txBody>
        </p:sp>
        <p:sp>
          <p:nvSpPr>
            <p:cNvPr id="28" name="Rectangle 27"/>
            <p:cNvSpPr/>
            <p:nvPr/>
          </p:nvSpPr>
          <p:spPr>
            <a:xfrm>
              <a:off x="4052515" y="4868318"/>
              <a:ext cx="1454437" cy="338554"/>
            </a:xfrm>
            <a:prstGeom prst="rect">
              <a:avLst/>
            </a:prstGeom>
          </p:spPr>
          <p:txBody>
            <a:bodyPr wrap="none">
              <a:spAutoFit/>
            </a:bodyPr>
            <a:lstStyle/>
            <a:p>
              <a:r>
                <a:rPr lang="en-US" sz="1600" b="1" dirty="0" smtClean="0">
                  <a:solidFill>
                    <a:schemeClr val="tx1">
                      <a:lumMod val="75000"/>
                      <a:lumOff val="25000"/>
                    </a:schemeClr>
                  </a:solidFill>
                </a:rPr>
                <a:t>Minor Release</a:t>
              </a:r>
              <a:endParaRPr lang="en-US" sz="1600" b="1" dirty="0">
                <a:solidFill>
                  <a:schemeClr val="tx1">
                    <a:lumMod val="75000"/>
                    <a:lumOff val="25000"/>
                  </a:schemeClr>
                </a:solidFill>
              </a:endParaRPr>
            </a:p>
          </p:txBody>
        </p:sp>
        <p:sp>
          <p:nvSpPr>
            <p:cNvPr id="26" name="TextBox 25"/>
            <p:cNvSpPr txBox="1"/>
            <p:nvPr/>
          </p:nvSpPr>
          <p:spPr>
            <a:xfrm>
              <a:off x="4451598"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2</a:t>
              </a:r>
              <a:endParaRPr lang="en-US" sz="5400" dirty="0">
                <a:solidFill>
                  <a:schemeClr val="tx1">
                    <a:lumMod val="75000"/>
                    <a:lumOff val="25000"/>
                  </a:schemeClr>
                </a:solidFill>
              </a:endParaRPr>
            </a:p>
          </p:txBody>
        </p:sp>
      </p:grpSp>
      <p:sp>
        <p:nvSpPr>
          <p:cNvPr id="30" name="Rectangle 29"/>
          <p:cNvSpPr/>
          <p:nvPr/>
        </p:nvSpPr>
        <p:spPr>
          <a:xfrm>
            <a:off x="609600" y="1600200"/>
            <a:ext cx="3129617" cy="4154984"/>
          </a:xfrm>
          <a:prstGeom prst="rect">
            <a:avLst/>
          </a:prstGeom>
        </p:spPr>
        <p:txBody>
          <a:bodyPr wrap="square">
            <a:spAutoFit/>
          </a:bodyPr>
          <a:lstStyle/>
          <a:p>
            <a:pPr marL="285750" indent="-285750" algn="just">
              <a:buFont typeface="Arial" panose="020B0604020202020204" pitchFamily="34" charset="0"/>
              <a:buChar char="•"/>
            </a:pPr>
            <a:r>
              <a:rPr lang="en-US" dirty="0" smtClean="0"/>
              <a:t>Preventive maintenance</a:t>
            </a:r>
          </a:p>
          <a:p>
            <a:pPr marL="742950" lvl="1" indent="-285750" algn="just">
              <a:buFont typeface="Arial" panose="020B0604020202020204" pitchFamily="34" charset="0"/>
              <a:buChar char="•"/>
            </a:pPr>
            <a:r>
              <a:rPr lang="en-US" sz="1600" dirty="0" smtClean="0"/>
              <a:t>House keeping and disk utilities (every 4 months)</a:t>
            </a:r>
          </a:p>
          <a:p>
            <a:pPr marL="742950" lvl="1" indent="-285750" algn="just">
              <a:buFont typeface="Arial" panose="020B0604020202020204" pitchFamily="34" charset="0"/>
              <a:buChar char="•"/>
            </a:pPr>
            <a:r>
              <a:rPr lang="en-US" sz="1600" dirty="0" smtClean="0"/>
              <a:t>Database re-indexing and performance tuning (every 2 months)</a:t>
            </a:r>
          </a:p>
          <a:p>
            <a:pPr marL="742950" lvl="1" indent="-285750" algn="just">
              <a:buFont typeface="Arial" panose="020B0604020202020204" pitchFamily="34" charset="0"/>
              <a:buChar char="•"/>
            </a:pPr>
            <a:r>
              <a:rPr lang="en-US" sz="1600" dirty="0" smtClean="0"/>
              <a:t>Anti-virus upgrade (Auto)</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Corrective </a:t>
            </a:r>
          </a:p>
          <a:p>
            <a:pPr marL="742950" lvl="1" indent="-285750" algn="just">
              <a:buFont typeface="Arial" panose="020B0604020202020204" pitchFamily="34" charset="0"/>
              <a:buChar char="•"/>
            </a:pPr>
            <a:r>
              <a:rPr lang="en-US" sz="1600" dirty="0" smtClean="0"/>
              <a:t>Software upgrade (every 6 month)</a:t>
            </a:r>
          </a:p>
          <a:p>
            <a:pPr marL="742950" lvl="1" indent="-285750" algn="just">
              <a:buFont typeface="Arial" panose="020B0604020202020204" pitchFamily="34" charset="0"/>
              <a:buChar char="•"/>
            </a:pPr>
            <a:r>
              <a:rPr lang="en-US" sz="1600" dirty="0" smtClean="0"/>
              <a:t>Major Upgrade</a:t>
            </a:r>
          </a:p>
          <a:p>
            <a:pPr marL="742950" lvl="1" indent="-285750" algn="just">
              <a:buFont typeface="Arial" panose="020B0604020202020204" pitchFamily="34" charset="0"/>
              <a:buChar char="•"/>
            </a:pPr>
            <a:r>
              <a:rPr lang="en-US" sz="1600" dirty="0" smtClean="0"/>
              <a:t>Minor Upgrade</a:t>
            </a:r>
          </a:p>
          <a:p>
            <a:pPr marL="742950" lvl="1" indent="-285750" algn="just">
              <a:buFont typeface="Arial" panose="020B0604020202020204" pitchFamily="34" charset="0"/>
              <a:buChar char="•"/>
            </a:pPr>
            <a:r>
              <a:rPr lang="en-US" sz="1600" dirty="0" smtClean="0"/>
              <a:t>Emergency Upgrade</a:t>
            </a:r>
          </a:p>
          <a:p>
            <a:pPr marL="742950" lvl="1" indent="-285750" algn="just">
              <a:buFont typeface="Arial" panose="020B0604020202020204" pitchFamily="34" charset="0"/>
              <a:buChar char="•"/>
            </a:pPr>
            <a:endParaRPr lang="en-US"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41</a:t>
            </a:fld>
            <a:endParaRPr lang="en-US" dirty="0"/>
          </a:p>
        </p:txBody>
      </p:sp>
    </p:spTree>
    <p:extLst>
      <p:ext uri="{BB962C8B-B14F-4D97-AF65-F5344CB8AC3E}">
        <p14:creationId xmlns:p14="http://schemas.microsoft.com/office/powerpoint/2010/main" val="320867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EXECUTION PLAN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29718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42</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pi1m ZONING POSITION &amp; ROAD MAPPING</a:t>
            </a:r>
            <a:endParaRPr lang="en-MY" sz="2000" dirty="0">
              <a:solidFill>
                <a:schemeClr val="tx1"/>
              </a:solidFill>
              <a:latin typeface="Arial Black"/>
            </a:endParaRPr>
          </a:p>
        </p:txBody>
      </p:sp>
      <p:pic>
        <p:nvPicPr>
          <p:cNvPr id="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63737"/>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57364"/>
            <a:ext cx="36576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43</a:t>
            </a:fld>
            <a:endParaRPr lang="en-US" dirty="0"/>
          </a:p>
        </p:txBody>
      </p:sp>
    </p:spTree>
    <p:extLst>
      <p:ext uri="{BB962C8B-B14F-4D97-AF65-F5344CB8AC3E}">
        <p14:creationId xmlns:p14="http://schemas.microsoft.com/office/powerpoint/2010/main" val="293185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PROJECT MANAGEMENT TEAM</a:t>
            </a:r>
            <a:endParaRPr lang="en-MY" sz="2000" dirty="0">
              <a:solidFill>
                <a:schemeClr val="tx1"/>
              </a:solidFill>
              <a:latin typeface="Arial Black"/>
            </a:endParaRPr>
          </a:p>
        </p:txBody>
      </p:sp>
      <p:sp>
        <p:nvSpPr>
          <p:cNvPr id="3" name="TextBox 2"/>
          <p:cNvSpPr txBox="1"/>
          <p:nvPr/>
        </p:nvSpPr>
        <p:spPr>
          <a:xfrm>
            <a:off x="4419600" y="5638800"/>
            <a:ext cx="2743200" cy="523220"/>
          </a:xfrm>
          <a:prstGeom prst="rect">
            <a:avLst/>
          </a:prstGeom>
          <a:noFill/>
        </p:spPr>
        <p:txBody>
          <a:bodyPr wrap="square" rtlCol="0">
            <a:spAutoFit/>
          </a:bodyPr>
          <a:lstStyle/>
          <a:p>
            <a:r>
              <a:rPr lang="en-US" sz="1400" dirty="0" smtClean="0"/>
              <a:t>Backroom Support = 15 </a:t>
            </a:r>
          </a:p>
          <a:p>
            <a:r>
              <a:rPr lang="en-US" sz="1400" dirty="0" smtClean="0"/>
              <a:t>Filed Team= 30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38238"/>
            <a:ext cx="84486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5675531"/>
            <a:ext cx="2286000" cy="523220"/>
          </a:xfrm>
          <a:prstGeom prst="rect">
            <a:avLst/>
          </a:prstGeom>
        </p:spPr>
        <p:txBody>
          <a:bodyPr wrap="square">
            <a:spAutoFit/>
          </a:bodyPr>
          <a:lstStyle/>
          <a:p>
            <a:r>
              <a:rPr lang="en-US" sz="1400" dirty="0" smtClean="0"/>
              <a:t>Management </a:t>
            </a:r>
            <a:r>
              <a:rPr lang="en-US" sz="1400" dirty="0"/>
              <a:t>= 5</a:t>
            </a:r>
          </a:p>
          <a:p>
            <a:r>
              <a:rPr lang="en-US" sz="1400" dirty="0"/>
              <a:t>Executive = </a:t>
            </a:r>
            <a:r>
              <a:rPr lang="en-US" sz="1400" dirty="0" smtClean="0"/>
              <a:t>10</a:t>
            </a:r>
            <a:endParaRPr lang="en-US" sz="1400" dirty="0"/>
          </a:p>
        </p:txBody>
      </p:sp>
      <p:sp>
        <p:nvSpPr>
          <p:cNvPr id="6" name="TextBox 5"/>
          <p:cNvSpPr txBox="1"/>
          <p:nvPr/>
        </p:nvSpPr>
        <p:spPr>
          <a:xfrm>
            <a:off x="609600" y="5650468"/>
            <a:ext cx="766748" cy="369332"/>
          </a:xfrm>
          <a:prstGeom prst="rect">
            <a:avLst/>
          </a:prstGeom>
          <a:noFill/>
        </p:spPr>
        <p:txBody>
          <a:bodyPr wrap="none" rtlCol="0">
            <a:spAutoFit/>
          </a:bodyPr>
          <a:lstStyle/>
          <a:p>
            <a:r>
              <a:rPr lang="en-US" dirty="0" smtClean="0"/>
              <a:t>NOTE:</a:t>
            </a:r>
            <a:endParaRPr lang="en-MY" dirty="0"/>
          </a:p>
        </p:txBody>
      </p:sp>
      <p:sp>
        <p:nvSpPr>
          <p:cNvPr id="2" name="Rectangle 1"/>
          <p:cNvSpPr/>
          <p:nvPr/>
        </p:nvSpPr>
        <p:spPr>
          <a:xfrm>
            <a:off x="1376348" y="5669859"/>
            <a:ext cx="1183722" cy="307777"/>
          </a:xfrm>
          <a:prstGeom prst="rect">
            <a:avLst/>
          </a:prstGeom>
        </p:spPr>
        <p:txBody>
          <a:bodyPr wrap="none">
            <a:spAutoFit/>
          </a:bodyPr>
          <a:lstStyle/>
          <a:p>
            <a:r>
              <a:rPr lang="en-US" sz="1400" dirty="0"/>
              <a:t>Total = 60 </a:t>
            </a:r>
            <a:r>
              <a:rPr lang="en-US" sz="1400" dirty="0" err="1"/>
              <a:t>Pax</a:t>
            </a:r>
            <a:endParaRPr lang="en-MY" sz="1400" dirty="0"/>
          </a:p>
        </p:txBody>
      </p:sp>
      <p:sp>
        <p:nvSpPr>
          <p:cNvPr id="7" name="Slide Number Placeholder 6"/>
          <p:cNvSpPr>
            <a:spLocks noGrp="1"/>
          </p:cNvSpPr>
          <p:nvPr>
            <p:ph type="sldNum" sz="quarter" idx="12"/>
          </p:nvPr>
        </p:nvSpPr>
        <p:spPr/>
        <p:txBody>
          <a:bodyPr/>
          <a:lstStyle/>
          <a:p>
            <a:pPr>
              <a:defRPr/>
            </a:pPr>
            <a:fld id="{10900C66-51F3-40B7-ADF9-FB7B495E0E52}" type="slidenum">
              <a:rPr lang="en-US" smtClean="0"/>
              <a:pPr>
                <a:defRPr/>
              </a:pPr>
              <a:t>44</a:t>
            </a:fld>
            <a:endParaRPr lang="en-US" dirty="0"/>
          </a:p>
        </p:txBody>
      </p:sp>
    </p:spTree>
    <p:extLst>
      <p:ext uri="{BB962C8B-B14F-4D97-AF65-F5344CB8AC3E}">
        <p14:creationId xmlns:p14="http://schemas.microsoft.com/office/powerpoint/2010/main" val="17043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04988702"/>
              </p:ext>
            </p:extLst>
          </p:nvPr>
        </p:nvGraphicFramePr>
        <p:xfrm>
          <a:off x="214282" y="1357298"/>
          <a:ext cx="8737600" cy="4229029"/>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PROJECT</a:t>
                      </a:r>
                      <a:r>
                        <a:rPr lang="en-US" sz="1400" baseline="0" dirty="0" smtClean="0"/>
                        <a:t> DIRECTOR</a:t>
                      </a:r>
                      <a:endParaRPr lang="en-US" sz="1400" dirty="0" smtClean="0"/>
                    </a:p>
                    <a:p>
                      <a:pPr algn="ctr"/>
                      <a:endParaRPr lang="en-MY" sz="1400" dirty="0"/>
                    </a:p>
                  </a:txBody>
                  <a:tcPr anchor="ctr"/>
                </a:tc>
                <a:tc>
                  <a:txBody>
                    <a:bodyPr/>
                    <a:lstStyle/>
                    <a:p>
                      <a:pPr marL="285750" indent="-285750">
                        <a:buFont typeface="Arial" panose="020B0604020202020204" pitchFamily="34" charset="0"/>
                        <a:buChar char="•"/>
                      </a:pPr>
                      <a:r>
                        <a:rPr lang="en-US" sz="1400" dirty="0" smtClean="0"/>
                        <a:t> To liaise &amp; follow-up</a:t>
                      </a:r>
                      <a:r>
                        <a:rPr lang="en-US" sz="1400" baseline="0" dirty="0" smtClean="0"/>
                        <a:t> with SKMM or KKMM on future &amp; upcoming project</a:t>
                      </a:r>
                    </a:p>
                    <a:p>
                      <a:pPr marL="285750" indent="-285750">
                        <a:buFont typeface="Arial" panose="020B0604020202020204" pitchFamily="34" charset="0"/>
                        <a:buChar char="•"/>
                      </a:pPr>
                      <a:r>
                        <a:rPr lang="en-US" sz="1400" baseline="0" dirty="0" smtClean="0"/>
                        <a:t> To be a lead on </a:t>
                      </a:r>
                      <a:r>
                        <a:rPr lang="en-AU" sz="1400" dirty="0" smtClean="0"/>
                        <a:t>Project Steering Committee Meeting</a:t>
                      </a:r>
                    </a:p>
                    <a:p>
                      <a:pPr marL="285750" indent="-285750">
                        <a:buFont typeface="Arial" panose="020B0604020202020204" pitchFamily="34" charset="0"/>
                        <a:buChar char="•"/>
                      </a:pPr>
                      <a:r>
                        <a:rPr lang="en-AU" sz="1400" dirty="0" smtClean="0"/>
                        <a:t> To make sure that the project follow according to the schedule &amp; plan</a:t>
                      </a:r>
                      <a:endParaRPr lang="en-MY" sz="1400" dirty="0"/>
                    </a:p>
                  </a:txBody>
                  <a:tcPr/>
                </a:tc>
              </a:tr>
              <a:tr h="740279">
                <a:tc>
                  <a:txBody>
                    <a:bodyPr/>
                    <a:lstStyle/>
                    <a:p>
                      <a:pPr algn="ctr"/>
                      <a:r>
                        <a:rPr lang="en-US" sz="1400" dirty="0" smtClean="0"/>
                        <a:t>PROJECT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lead &amp; manage the project &amp; meeting</a:t>
                      </a:r>
                    </a:p>
                    <a:p>
                      <a:pPr marL="285750" indent="-285750">
                        <a:buFont typeface="Arial" panose="020B0604020202020204" pitchFamily="34" charset="0"/>
                        <a:buChar char="•"/>
                      </a:pPr>
                      <a:r>
                        <a:rPr lang="en-US" sz="1400" dirty="0" smtClean="0"/>
                        <a:t> </a:t>
                      </a:r>
                      <a:r>
                        <a:rPr lang="en-AU" sz="1400" dirty="0" smtClean="0"/>
                        <a:t>Liaise with internal deployment team to ensure success deployment of the system</a:t>
                      </a:r>
                    </a:p>
                    <a:p>
                      <a:pPr marL="285750" indent="-285750">
                        <a:buFont typeface="Arial" panose="020B0604020202020204" pitchFamily="34" charset="0"/>
                        <a:buChar char="•"/>
                      </a:pPr>
                      <a:r>
                        <a:rPr lang="en-AU" sz="1400" dirty="0" smtClean="0"/>
                        <a:t> Attending Project Steering Committee Meeting</a:t>
                      </a:r>
                      <a:endParaRPr lang="en-US" sz="1400" dirty="0" smtClean="0"/>
                    </a:p>
                  </a:txBody>
                  <a:tcPr/>
                </a:tc>
              </a:tr>
              <a:tr h="1178964">
                <a:tc>
                  <a:txBody>
                    <a:bodyPr/>
                    <a:lstStyle/>
                    <a:p>
                      <a:pPr algn="ctr"/>
                      <a:r>
                        <a:rPr lang="en-US" sz="1400" dirty="0" smtClean="0"/>
                        <a:t>CONTRACT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liaise with bank, Funder, Loan Institution, Insurance, company secretary </a:t>
                      </a:r>
                    </a:p>
                    <a:p>
                      <a:pPr marL="285750" indent="-285750">
                        <a:buFont typeface="Arial" panose="020B0604020202020204" pitchFamily="34" charset="0"/>
                        <a:buChar char="•"/>
                      </a:pPr>
                      <a:r>
                        <a:rPr lang="en-US" sz="1400" dirty="0" smtClean="0"/>
                        <a:t> </a:t>
                      </a:r>
                      <a:r>
                        <a:rPr lang="en-AU" sz="1400" dirty="0" smtClean="0"/>
                        <a:t>To prepare project contract &amp; related document</a:t>
                      </a:r>
                    </a:p>
                    <a:p>
                      <a:pPr marL="285750" indent="-285750">
                        <a:buFont typeface="Arial" panose="020B0604020202020204" pitchFamily="34" charset="0"/>
                        <a:buChar char="•"/>
                      </a:pPr>
                      <a:r>
                        <a:rPr lang="en-AU" sz="1400" dirty="0" smtClean="0"/>
                        <a:t> Monitoring on project costing</a:t>
                      </a:r>
                    </a:p>
                    <a:p>
                      <a:pPr marL="285750" indent="-285750">
                        <a:buFont typeface="Arial" panose="020B0604020202020204" pitchFamily="34" charset="0"/>
                        <a:buChar char="•"/>
                      </a:pPr>
                      <a:r>
                        <a:rPr lang="en-AU" sz="1400" dirty="0" smtClean="0"/>
                        <a:t> Liaise with Authorities</a:t>
                      </a:r>
                    </a:p>
                    <a:p>
                      <a:pPr marL="285750" indent="-285750">
                        <a:buFont typeface="Arial" panose="020B0604020202020204" pitchFamily="34" charset="0"/>
                        <a:buChar char="•"/>
                      </a:pPr>
                      <a:r>
                        <a:rPr lang="en-AU" sz="1400" dirty="0" smtClean="0"/>
                        <a:t> Attending Project Steering Committee Meeting</a:t>
                      </a:r>
                    </a:p>
                  </a:txBody>
                  <a:tcPr/>
                </a:tc>
              </a:tr>
              <a:tr h="959621">
                <a:tc>
                  <a:txBody>
                    <a:bodyPr/>
                    <a:lstStyle/>
                    <a:p>
                      <a:pPr algn="ctr"/>
                      <a:r>
                        <a:rPr lang="en-US" sz="1400" dirty="0" smtClean="0"/>
                        <a:t>CONTENT MANAGER</a:t>
                      </a:r>
                      <a:endParaRPr lang="en-MY" sz="1400" dirty="0"/>
                    </a:p>
                  </a:txBody>
                  <a:tcPr anchor="ctr"/>
                </a:tc>
                <a:tc>
                  <a:txBody>
                    <a:bodyPr/>
                    <a:lstStyle/>
                    <a:p>
                      <a:pPr marL="285750" indent="-285750">
                        <a:buFont typeface="Arial" panose="020B0604020202020204" pitchFamily="34" charset="0"/>
                        <a:buChar char="•"/>
                      </a:pPr>
                      <a:r>
                        <a:rPr lang="en-US" sz="1400" dirty="0" smtClean="0"/>
                        <a:t> Responsible on the content including training module</a:t>
                      </a:r>
                    </a:p>
                    <a:p>
                      <a:pPr marL="285750" indent="-285750">
                        <a:buFont typeface="Arial" panose="020B0604020202020204" pitchFamily="34" charset="0"/>
                        <a:buChar char="•"/>
                      </a:pPr>
                      <a:r>
                        <a:rPr lang="en-US" sz="1400" dirty="0" smtClean="0"/>
                        <a:t> Planning &amp; conduct the training session by classroom, Web</a:t>
                      </a:r>
                      <a:r>
                        <a:rPr lang="en-US" sz="1400" baseline="0" dirty="0" smtClean="0"/>
                        <a:t> based training, Online training,  mobile video training</a:t>
                      </a:r>
                      <a:endParaRPr lang="en-US" sz="1400" dirty="0" smtClean="0"/>
                    </a:p>
                    <a:p>
                      <a:pPr marL="285750" lvl="0" indent="-285750">
                        <a:buFont typeface="Arial" panose="020B0604020202020204" pitchFamily="34" charset="0"/>
                        <a:buChar char="•"/>
                      </a:pPr>
                      <a:r>
                        <a:rPr lang="en-US" sz="1400" dirty="0" smtClean="0"/>
                        <a:t> </a:t>
                      </a:r>
                      <a:r>
                        <a:rPr lang="ms-MY" sz="1400" dirty="0" smtClean="0"/>
                        <a:t>Develop technical solution for customer issues related to software setup and configuration</a:t>
                      </a:r>
                      <a:endParaRPr lang="en-MY" sz="1400" dirty="0" smtClean="0"/>
                    </a:p>
                    <a:p>
                      <a:pPr marL="285750" indent="-285750">
                        <a:buFont typeface="Arial" panose="020B0604020202020204" pitchFamily="34" charset="0"/>
                        <a:buChar char="•"/>
                      </a:pPr>
                      <a:r>
                        <a:rPr lang="en-US" sz="1400" dirty="0" smtClean="0"/>
                        <a:t> </a:t>
                      </a:r>
                      <a:r>
                        <a:rPr lang="ms-MY" sz="1400" dirty="0" smtClean="0"/>
                        <a:t>Delivered technical support service</a:t>
                      </a:r>
                    </a:p>
                  </a:txBody>
                  <a:tcPr/>
                </a:tc>
              </a:tr>
            </a:tbl>
          </a:graphicData>
        </a:graphic>
      </p:graphicFrame>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JOB DESCRIPTION &amp; RESPONSIBILITIES</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45</a:t>
            </a:fld>
            <a:endParaRPr lang="en-US" dirty="0"/>
          </a:p>
        </p:txBody>
      </p:sp>
    </p:spTree>
    <p:extLst>
      <p:ext uri="{BB962C8B-B14F-4D97-AF65-F5344CB8AC3E}">
        <p14:creationId xmlns:p14="http://schemas.microsoft.com/office/powerpoint/2010/main" val="174476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51378636"/>
              </p:ext>
            </p:extLst>
          </p:nvPr>
        </p:nvGraphicFramePr>
        <p:xfrm>
          <a:off x="214282" y="1292108"/>
          <a:ext cx="8737600" cy="4657173"/>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algn="ctr"/>
                      <a:r>
                        <a:rPr lang="en-US" sz="1400" dirty="0" smtClean="0"/>
                        <a:t>PROJECT SUPERVISOR</a:t>
                      </a:r>
                      <a:endParaRPr lang="en-MY" sz="1400" dirty="0">
                        <a:solidFill>
                          <a:schemeClr val="tx1"/>
                        </a:solidFill>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To monitor movement all project coordinator following the schedule as per agreed</a:t>
                      </a:r>
                    </a:p>
                    <a:p>
                      <a:pPr marL="285750" indent="-285750">
                        <a:buFont typeface="Arial" panose="020B0604020202020204" pitchFamily="34" charset="0"/>
                        <a:buChar char="•"/>
                      </a:pPr>
                      <a:r>
                        <a:rPr lang="en-US" sz="1400" dirty="0" smtClean="0"/>
                        <a:t>To prepare monthly report &amp; related documents</a:t>
                      </a:r>
                    </a:p>
                    <a:p>
                      <a:pPr marL="285750" indent="-285750">
                        <a:buFont typeface="Arial" panose="020B0604020202020204" pitchFamily="34" charset="0"/>
                        <a:buChar char="•"/>
                      </a:pPr>
                      <a:r>
                        <a:rPr lang="en-US" sz="1400" dirty="0" smtClean="0"/>
                        <a:t>To attend all related meeting </a:t>
                      </a:r>
                      <a:r>
                        <a:rPr lang="en-US" sz="1400" dirty="0" err="1" smtClean="0"/>
                        <a:t>etc</a:t>
                      </a:r>
                      <a:r>
                        <a:rPr lang="en-US" sz="1400" dirty="0" smtClean="0"/>
                        <a:t> Project Coordination meeting &amp; Project Contractor Meeting &amp; Project Steering Committee Meeting </a:t>
                      </a:r>
                    </a:p>
                    <a:p>
                      <a:pPr marL="285750" indent="-285750">
                        <a:buFont typeface="Arial" panose="020B0604020202020204" pitchFamily="34" charset="0"/>
                        <a:buChar char="•"/>
                      </a:pPr>
                      <a:r>
                        <a:rPr lang="en-US" sz="1400" dirty="0" smtClean="0"/>
                        <a:t>Responsible on arrangement of training session to be in good order </a:t>
                      </a:r>
                      <a:r>
                        <a:rPr lang="en-US" sz="1400" dirty="0" err="1" smtClean="0"/>
                        <a:t>etc</a:t>
                      </a:r>
                      <a:r>
                        <a:rPr lang="en-US" sz="1400" dirty="0" smtClean="0"/>
                        <a:t> arrangement of meal,</a:t>
                      </a:r>
                      <a:r>
                        <a:rPr lang="en-US" sz="1400" baseline="0" dirty="0" smtClean="0"/>
                        <a:t> </a:t>
                      </a:r>
                      <a:r>
                        <a:rPr lang="en-US" sz="1400" dirty="0" smtClean="0"/>
                        <a:t>place, liaise with PI1M </a:t>
                      </a:r>
                      <a:r>
                        <a:rPr lang="en-US" sz="1400" dirty="0" err="1" smtClean="0"/>
                        <a:t>pengurus</a:t>
                      </a:r>
                      <a:r>
                        <a:rPr lang="en-US" sz="1400" dirty="0" smtClean="0"/>
                        <a:t> </a:t>
                      </a:r>
                      <a:r>
                        <a:rPr lang="en-US" sz="1400" dirty="0" err="1" smtClean="0"/>
                        <a:t>wilayah</a:t>
                      </a:r>
                      <a:endParaRPr lang="en-US" sz="1400" dirty="0" smtClean="0"/>
                    </a:p>
                    <a:p>
                      <a:pPr marL="285750" indent="-285750">
                        <a:buFont typeface="Arial" panose="020B0604020202020204" pitchFamily="34" charset="0"/>
                        <a:buChar char="•"/>
                      </a:pPr>
                      <a:r>
                        <a:rPr lang="en-US" sz="1400" dirty="0" smtClean="0"/>
                        <a:t>To ensure the system are verified &amp; validate by SKMM &amp; KKMM</a:t>
                      </a:r>
                    </a:p>
                    <a:p>
                      <a:pPr marL="285750" indent="-285750">
                        <a:buFont typeface="Arial" panose="020B0604020202020204" pitchFamily="34" charset="0"/>
                        <a:buChar char="•"/>
                      </a:pPr>
                      <a:r>
                        <a:rPr lang="en-AU" sz="1400" dirty="0" smtClean="0"/>
                        <a:t>Provide technical assistance and guidance during Installation &amp; training implementation</a:t>
                      </a:r>
                    </a:p>
                    <a:p>
                      <a:pPr marL="285750" indent="-285750">
                        <a:buFont typeface="Arial" panose="020B0604020202020204" pitchFamily="34" charset="0"/>
                        <a:buChar char="•"/>
                      </a:pPr>
                      <a:r>
                        <a:rPr lang="en-AU" sz="1400" dirty="0" smtClean="0"/>
                        <a:t>Prepare the work</a:t>
                      </a:r>
                      <a:r>
                        <a:rPr lang="en-AU" sz="1400" baseline="0" dirty="0" smtClean="0"/>
                        <a:t> flow</a:t>
                      </a:r>
                      <a:endParaRPr lang="en-MY" sz="1400" dirty="0">
                        <a:solidFill>
                          <a:schemeClr val="tx1"/>
                        </a:solidFill>
                      </a:endParaRPr>
                    </a:p>
                  </a:txBody>
                  <a:tcPr/>
                </a:tc>
              </a:tr>
              <a:tr h="740279">
                <a:tc>
                  <a:txBody>
                    <a:bodyPr/>
                    <a:lstStyle/>
                    <a:p>
                      <a:pPr algn="ctr"/>
                      <a:r>
                        <a:rPr lang="en-US" sz="1400" dirty="0" smtClean="0"/>
                        <a:t>PROJECT EXECUTIVE</a:t>
                      </a:r>
                      <a:endParaRPr lang="en-MY" sz="1400" dirty="0">
                        <a:solidFill>
                          <a:schemeClr val="tx1"/>
                        </a:solidFill>
                      </a:endParaRPr>
                    </a:p>
                  </a:txBody>
                  <a:tcPr anchor="ctr"/>
                </a:tc>
                <a:tc>
                  <a:txBody>
                    <a:bodyPr/>
                    <a:lstStyle/>
                    <a:p>
                      <a:pPr>
                        <a:buFontTx/>
                        <a:buChar char="-"/>
                      </a:pPr>
                      <a:r>
                        <a:rPr lang="en-US" sz="1400" dirty="0" smtClean="0"/>
                        <a:t>To monitor movement all team following the schedule as per agreed</a:t>
                      </a:r>
                    </a:p>
                    <a:p>
                      <a:pPr>
                        <a:buFontTx/>
                        <a:buChar char="-"/>
                      </a:pPr>
                      <a:r>
                        <a:rPr lang="en-US" sz="1400" dirty="0" smtClean="0"/>
                        <a:t> To check &amp; prepare report on project costing</a:t>
                      </a:r>
                    </a:p>
                    <a:p>
                      <a:pPr>
                        <a:buFontTx/>
                        <a:buChar char="-"/>
                      </a:pPr>
                      <a:r>
                        <a:rPr lang="en-US" sz="1400" dirty="0" smtClean="0"/>
                        <a:t> To attend all related meeting etc Project Coordination meeting &amp; Project Contractor Meeting &amp; Project Steering Committee Meeting  </a:t>
                      </a:r>
                      <a:endParaRPr lang="en-US" sz="1400" dirty="0" smtClean="0">
                        <a:solidFill>
                          <a:schemeClr val="tx1"/>
                        </a:solidFill>
                      </a:endParaRPr>
                    </a:p>
                  </a:txBody>
                  <a:tcPr/>
                </a:tc>
              </a:tr>
              <a:tr h="1306409">
                <a:tc>
                  <a:txBody>
                    <a:bodyPr/>
                    <a:lstStyle/>
                    <a:p>
                      <a:pPr algn="ctr"/>
                      <a:r>
                        <a:rPr lang="en-US" sz="1400" dirty="0" smtClean="0"/>
                        <a:t>PROJECT COORDINATOR</a:t>
                      </a:r>
                      <a:endParaRPr lang="en-MY" sz="1400" dirty="0">
                        <a:solidFill>
                          <a:schemeClr val="tx1"/>
                        </a:solidFill>
                      </a:endParaRPr>
                    </a:p>
                  </a:txBody>
                  <a:tcPr anchor="ctr"/>
                </a:tc>
                <a:tc>
                  <a:txBody>
                    <a:bodyPr/>
                    <a:lstStyle/>
                    <a:p>
                      <a:pPr>
                        <a:buFontTx/>
                        <a:buChar char="-"/>
                      </a:pPr>
                      <a:r>
                        <a:rPr lang="en-US" sz="1400" dirty="0" smtClean="0"/>
                        <a:t> To monitor on SITS Team movement on installation &amp; Training implementation</a:t>
                      </a:r>
                    </a:p>
                    <a:p>
                      <a:pPr>
                        <a:buFontTx/>
                        <a:buChar char="-"/>
                      </a:pPr>
                      <a:r>
                        <a:rPr lang="en-US" sz="1400" dirty="0" smtClean="0"/>
                        <a:t> To prepare Site weekly report, Service &amp; Maintenance checklist &amp; report</a:t>
                      </a:r>
                    </a:p>
                    <a:p>
                      <a:pPr>
                        <a:buFontTx/>
                        <a:buChar char="-"/>
                      </a:pPr>
                      <a:r>
                        <a:rPr lang="en-US" sz="1400" dirty="0" smtClean="0"/>
                        <a:t> To assist on training session arrangement</a:t>
                      </a:r>
                    </a:p>
                    <a:p>
                      <a:pPr>
                        <a:buFontTx/>
                        <a:buChar char="-"/>
                      </a:pPr>
                      <a:r>
                        <a:rPr lang="en-US" sz="1400" dirty="0" smtClean="0"/>
                        <a:t> To liaise with PI1M </a:t>
                      </a:r>
                      <a:r>
                        <a:rPr lang="en-US" sz="1400" dirty="0" err="1" smtClean="0"/>
                        <a:t>pengurus</a:t>
                      </a:r>
                      <a:r>
                        <a:rPr lang="en-US" sz="1400" dirty="0" smtClean="0"/>
                        <a:t> </a:t>
                      </a:r>
                      <a:r>
                        <a:rPr lang="en-US" sz="1400" dirty="0" err="1" smtClean="0"/>
                        <a:t>wilayah</a:t>
                      </a:r>
                      <a:endParaRPr lang="en-US" sz="1400" dirty="0" smtClean="0"/>
                    </a:p>
                    <a:p>
                      <a:pPr>
                        <a:buFontTx/>
                        <a:buChar char="-"/>
                      </a:pPr>
                      <a:r>
                        <a:rPr lang="en-US" sz="1400" dirty="0" smtClean="0"/>
                        <a:t> Attending Project Contractor Meeting</a:t>
                      </a:r>
                    </a:p>
                    <a:p>
                      <a:pPr>
                        <a:buFontTx/>
                        <a:buChar char="-"/>
                      </a:pPr>
                      <a:r>
                        <a:rPr lang="en-US" sz="1400" dirty="0" smtClean="0"/>
                        <a:t> To setup booth &amp; registration</a:t>
                      </a:r>
                      <a:endParaRPr lang="en-US" sz="1400" dirty="0" smtClean="0">
                        <a:solidFill>
                          <a:schemeClr val="tx1"/>
                        </a:solidFill>
                      </a:endParaRPr>
                    </a:p>
                  </a:txBody>
                  <a:tcPr/>
                </a:tc>
              </a:tr>
            </a:tbl>
          </a:graphicData>
        </a:graphic>
      </p:graphicFrame>
      <p:sp>
        <p:nvSpPr>
          <p:cNvPr id="5" name="Title 1"/>
          <p:cNvSpPr txBox="1">
            <a:spLocks/>
          </p:cNvSpPr>
          <p:nvPr/>
        </p:nvSpPr>
        <p:spPr>
          <a:xfrm>
            <a:off x="6096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46</a:t>
            </a:fld>
            <a:endParaRPr lang="en-US" dirty="0"/>
          </a:p>
        </p:txBody>
      </p:sp>
    </p:spTree>
    <p:extLst>
      <p:ext uri="{BB962C8B-B14F-4D97-AF65-F5344CB8AC3E}">
        <p14:creationId xmlns:p14="http://schemas.microsoft.com/office/powerpoint/2010/main" val="1123576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graphicFrame>
        <p:nvGraphicFramePr>
          <p:cNvPr id="5" name="Table 4"/>
          <p:cNvGraphicFramePr>
            <a:graphicFrameLocks noGrp="1"/>
          </p:cNvGraphicFramePr>
          <p:nvPr>
            <p:extLst>
              <p:ext uri="{D42A27DB-BD31-4B8C-83A1-F6EECF244321}">
                <p14:modId xmlns:p14="http://schemas.microsoft.com/office/powerpoint/2010/main" val="2121088819"/>
              </p:ext>
            </p:extLst>
          </p:nvPr>
        </p:nvGraphicFramePr>
        <p:xfrm>
          <a:off x="214282" y="1357298"/>
          <a:ext cx="8737600" cy="4549994"/>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 SUPERVISOR</a:t>
                      </a:r>
                      <a:endParaRPr lang="en-MY" sz="1400" dirty="0" smtClean="0"/>
                    </a:p>
                    <a:p>
                      <a:pPr algn="ct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 </a:t>
                      </a:r>
                      <a:r>
                        <a:rPr lang="en-US" sz="1400" dirty="0" smtClean="0"/>
                        <a:t>Responsible on the content including training module and material</a:t>
                      </a:r>
                    </a:p>
                    <a:p>
                      <a:pPr marL="285750" indent="-285750">
                        <a:buFont typeface="Arial" panose="020B0604020202020204" pitchFamily="34" charset="0"/>
                        <a:buChar char="•"/>
                      </a:pPr>
                      <a:r>
                        <a:rPr lang="en-US" sz="1400" dirty="0" smtClean="0"/>
                        <a:t> To plan and supervise training session</a:t>
                      </a:r>
                    </a:p>
                    <a:p>
                      <a:pPr marL="285750" indent="-285750">
                        <a:buFont typeface="Arial" panose="020B0604020202020204" pitchFamily="34" charset="0"/>
                        <a:buChar char="•"/>
                      </a:pPr>
                      <a:r>
                        <a:rPr lang="en-US" sz="1400" baseline="0" dirty="0" smtClean="0"/>
                        <a:t> To prepare SPS certification</a:t>
                      </a:r>
                      <a:endParaRPr lang="en-AU" sz="1400" dirty="0" smtClean="0"/>
                    </a:p>
                    <a:p>
                      <a:pPr marL="285750" indent="-285750">
                        <a:buFont typeface="Arial" panose="020B0604020202020204" pitchFamily="34" charset="0"/>
                        <a:buChar char="•"/>
                      </a:pPr>
                      <a:r>
                        <a:rPr lang="en-AU" sz="1400" dirty="0" smtClean="0"/>
                        <a:t> Attending Project Steering Committee Meeting</a:t>
                      </a:r>
                      <a:endParaRPr lang="en-MY" sz="1400" dirty="0"/>
                    </a:p>
                  </a:txBody>
                  <a:tcPr/>
                </a:tc>
              </a:tr>
              <a:tr h="7402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TECHNICAL &amp; SUPPORT</a:t>
                      </a:r>
                      <a:r>
                        <a:rPr lang="en-US" sz="1400" baseline="0" dirty="0" smtClean="0"/>
                        <a:t> </a:t>
                      </a:r>
                      <a:r>
                        <a:rPr lang="en-US" sz="1400" dirty="0" smtClean="0"/>
                        <a:t> SUPERVISOR</a:t>
                      </a:r>
                    </a:p>
                    <a:p>
                      <a:pPr algn="ctr"/>
                      <a:endParaRPr lang="en-MY" sz="1400" dirty="0"/>
                    </a:p>
                  </a:txBody>
                  <a:tcPr anchor="ctr"/>
                </a:tc>
                <a:tc>
                  <a:txBody>
                    <a:bodyPr/>
                    <a:lstStyle/>
                    <a:p>
                      <a:pPr marL="285750" indent="-285750">
                        <a:buFont typeface="Arial" panose="020B0604020202020204" pitchFamily="34" charset="0"/>
                        <a:buChar char="•"/>
                      </a:pPr>
                      <a:r>
                        <a:rPr lang="en-AU" sz="1400" dirty="0" smtClean="0"/>
                        <a:t>Liaise with the Project Manager and the deployment  team to ensure the success of the system</a:t>
                      </a:r>
                      <a:r>
                        <a:rPr lang="en-AU" sz="1400" baseline="0" dirty="0" smtClean="0"/>
                        <a:t> deployment.</a:t>
                      </a:r>
                      <a:endParaRPr lang="en-US" sz="1400" baseline="0" dirty="0" smtClean="0"/>
                    </a:p>
                    <a:p>
                      <a:pPr marL="285750" indent="-285750">
                        <a:buFont typeface="Arial" panose="020B0604020202020204" pitchFamily="34" charset="0"/>
                        <a:buChar char="•"/>
                      </a:pPr>
                      <a:r>
                        <a:rPr lang="en-AU" sz="1400" dirty="0" smtClean="0"/>
                        <a:t>To prepare</a:t>
                      </a:r>
                      <a:r>
                        <a:rPr lang="en-AU" sz="1400" baseline="0" dirty="0" smtClean="0"/>
                        <a:t> SOP and monitor the problem and support activities</a:t>
                      </a:r>
                      <a:endParaRPr lang="en-AU" sz="1400" dirty="0" smtClean="0"/>
                    </a:p>
                    <a:p>
                      <a:pPr marL="285750" indent="-285750">
                        <a:buFont typeface="Arial" panose="020B0604020202020204" pitchFamily="34" charset="0"/>
                        <a:buChar char="•"/>
                      </a:pPr>
                      <a:r>
                        <a:rPr lang="ms-MY" sz="1400" dirty="0" smtClean="0"/>
                        <a:t>Develop technical solution for customer issues related to software setup and configuration via SPS Helpdesk</a:t>
                      </a:r>
                      <a:endParaRPr lang="en-AU" sz="14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Attending Project Steering Committee Meeting</a:t>
                      </a:r>
                      <a:endParaRPr lang="en-US" sz="1400" dirty="0" smtClean="0"/>
                    </a:p>
                  </a:txBody>
                  <a:tcPr/>
                </a:tc>
              </a:tr>
              <a:tr h="941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a:t>
                      </a:r>
                      <a:endParaRPr lang="en-MY" sz="14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c>
                  <a:txBody>
                    <a:bodyPr/>
                    <a:lstStyle/>
                    <a:p>
                      <a:pPr marL="285750" indent="-285750">
                        <a:buFont typeface="Arial" panose="020B0604020202020204" pitchFamily="34" charset="0"/>
                        <a:buChar char="•"/>
                      </a:pPr>
                      <a:r>
                        <a:rPr lang="en-US" sz="1400" dirty="0" smtClean="0"/>
                        <a:t> Conduct  training session</a:t>
                      </a:r>
                    </a:p>
                    <a:p>
                      <a:pPr marL="285750" indent="-285750">
                        <a:buFont typeface="Arial" panose="020B0604020202020204" pitchFamily="34" charset="0"/>
                        <a:buChar char="•"/>
                      </a:pPr>
                      <a:r>
                        <a:rPr lang="en-US" sz="1400" dirty="0" smtClean="0"/>
                        <a:t> Conduct SPS exam</a:t>
                      </a:r>
                    </a:p>
                    <a:p>
                      <a:pPr marL="285750" indent="-285750">
                        <a:buFont typeface="Arial" panose="020B0604020202020204" pitchFamily="34" charset="0"/>
                        <a:buChar char="•"/>
                      </a:pPr>
                      <a:r>
                        <a:rPr lang="en-US" sz="1400" dirty="0" smtClean="0"/>
                        <a:t> Assist</a:t>
                      </a:r>
                      <a:r>
                        <a:rPr lang="en-US" sz="1400" baseline="0" dirty="0" smtClean="0"/>
                        <a:t> and support</a:t>
                      </a:r>
                      <a:r>
                        <a:rPr lang="en-US" sz="1400" dirty="0" smtClean="0"/>
                        <a:t> Web</a:t>
                      </a:r>
                      <a:r>
                        <a:rPr lang="en-US" sz="1400" baseline="0" dirty="0" smtClean="0"/>
                        <a:t> based training, Online training and  mobile video training</a:t>
                      </a:r>
                      <a:endParaRPr lang="en-US" sz="1400" dirty="0" smtClean="0"/>
                    </a:p>
                    <a:p>
                      <a:pPr marL="285750" lvl="0" indent="-285750">
                        <a:buFont typeface="Arial" panose="020B0604020202020204" pitchFamily="34" charset="0"/>
                        <a:buChar char="•"/>
                      </a:pPr>
                      <a:r>
                        <a:rPr lang="en-US" sz="1400" dirty="0" smtClean="0"/>
                        <a:t> Assist SPS Helpdesk</a:t>
                      </a:r>
                    </a:p>
                  </a:txBody>
                  <a:tcPr/>
                </a:tc>
              </a:tr>
              <a:tr h="959621">
                <a:tc>
                  <a:txBody>
                    <a:bodyPr/>
                    <a:lstStyle/>
                    <a:p>
                      <a:pPr algn="ctr"/>
                      <a:r>
                        <a:rPr lang="en-US" sz="1400" dirty="0" smtClean="0"/>
                        <a:t>TECHNICAL &amp; SUPPORT</a:t>
                      </a:r>
                      <a:r>
                        <a:rPr lang="en-US" sz="1400" baseline="0" dirty="0" smtClean="0"/>
                        <a:t> </a:t>
                      </a:r>
                      <a:r>
                        <a:rPr lang="en-US" sz="1400" dirty="0" smtClean="0"/>
                        <a:t> ENGINEER</a:t>
                      </a: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 Deploy</a:t>
                      </a:r>
                      <a:r>
                        <a:rPr lang="en-US" sz="1400" baseline="0" dirty="0" smtClean="0"/>
                        <a:t> the system</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 </a:t>
                      </a:r>
                      <a:r>
                        <a:rPr lang="ms-MY" sz="1400" dirty="0" smtClean="0"/>
                        <a:t>Delivered technical support service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dirty="0" smtClean="0"/>
                        <a:t> Assist</a:t>
                      </a:r>
                      <a:r>
                        <a:rPr lang="ms-MY" sz="1400" baseline="0" dirty="0" smtClean="0"/>
                        <a:t> trainer during training and exam session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baseline="0" dirty="0" smtClean="0"/>
                        <a:t> Assist SITS Helpdesk</a:t>
                      </a:r>
                      <a:endParaRPr lang="ms-MY" sz="1400" dirty="0" smtClean="0"/>
                    </a:p>
                  </a:txBody>
                  <a:tcPr/>
                </a:tc>
              </a:tr>
            </a:tbl>
          </a:graphicData>
        </a:graphic>
      </p:graphicFrame>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47</a:t>
            </a:fld>
            <a:endParaRPr lang="en-US" dirty="0"/>
          </a:p>
        </p:txBody>
      </p:sp>
    </p:spTree>
    <p:extLst>
      <p:ext uri="{BB962C8B-B14F-4D97-AF65-F5344CB8AC3E}">
        <p14:creationId xmlns:p14="http://schemas.microsoft.com/office/powerpoint/2010/main" val="2701698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METHOD OF STATEMENT</a:t>
            </a:r>
            <a:endParaRPr lang="en-MY" sz="2000" dirty="0">
              <a:solidFill>
                <a:schemeClr val="tx1"/>
              </a:solidFill>
              <a:latin typeface="Arial Black"/>
            </a:endParaRPr>
          </a:p>
        </p:txBody>
      </p:sp>
      <p:grpSp>
        <p:nvGrpSpPr>
          <p:cNvPr id="69" name="Group 68"/>
          <p:cNvGrpSpPr/>
          <p:nvPr/>
        </p:nvGrpSpPr>
        <p:grpSpPr>
          <a:xfrm>
            <a:off x="3647109" y="1596286"/>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304797" y="5713391"/>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325231"/>
            <a:ext cx="3367346" cy="224676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ea typeface="MS Mincho" pitchFamily="49" charset="-128"/>
                <a:cs typeface="Andalus" pitchFamily="18" charset="-78"/>
              </a:rPr>
              <a:t>Preparation of  arrangement  movement </a:t>
            </a:r>
            <a:r>
              <a:rPr lang="en-US" sz="1400" dirty="0" smtClean="0">
                <a:ea typeface="MS Mincho" pitchFamily="49" charset="-128"/>
                <a:cs typeface="Andalus" pitchFamily="18" charset="-78"/>
              </a:rPr>
              <a:t>by </a:t>
            </a:r>
            <a:r>
              <a:rPr lang="en-US" sz="1400" dirty="0">
                <a:ea typeface="MS Mincho" pitchFamily="49" charset="-128"/>
                <a:cs typeface="Andalus" pitchFamily="18" charset="-78"/>
              </a:rPr>
              <a:t>team according to an agreed </a:t>
            </a:r>
            <a:r>
              <a:rPr lang="en-US" sz="140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400" dirty="0">
                <a:ea typeface="MS Mincho" pitchFamily="49" charset="-128"/>
                <a:cs typeface="Andalus" pitchFamily="18" charset="-78"/>
              </a:rPr>
              <a:t>Arrangement of </a:t>
            </a:r>
            <a:r>
              <a:rPr lang="en-US" sz="1400" dirty="0" smtClean="0">
                <a:ea typeface="MS Mincho" pitchFamily="49" charset="-128"/>
                <a:cs typeface="Andalus" pitchFamily="18" charset="-78"/>
              </a:rPr>
              <a:t> Transportation </a:t>
            </a:r>
            <a:r>
              <a:rPr lang="en-US" sz="1400" dirty="0">
                <a:ea typeface="MS Mincho" pitchFamily="49" charset="-128"/>
                <a:cs typeface="Andalus" pitchFamily="18" charset="-78"/>
              </a:rPr>
              <a:t>by </a:t>
            </a:r>
            <a:r>
              <a:rPr lang="en-US" sz="1400" dirty="0" smtClean="0">
                <a:ea typeface="MS Mincho" pitchFamily="49" charset="-128"/>
                <a:cs typeface="Andalus" pitchFamily="18" charset="-78"/>
              </a:rPr>
              <a:t>zone</a:t>
            </a:r>
          </a:p>
          <a:p>
            <a:pPr marL="171450" indent="-171450">
              <a:buFont typeface="Arial" panose="020B0604020202020204" pitchFamily="34" charset="0"/>
              <a:buChar char="•"/>
            </a:pPr>
            <a:r>
              <a:rPr lang="en-US" sz="1400" dirty="0">
                <a:ea typeface="MS Mincho" pitchFamily="49" charset="-128"/>
                <a:cs typeface="Andalus" pitchFamily="18" charset="-78"/>
              </a:rPr>
              <a:t>Preparation of meals, arrangement </a:t>
            </a:r>
            <a:r>
              <a:rPr lang="en-US" sz="1400" dirty="0" smtClean="0">
                <a:ea typeface="MS Mincho" pitchFamily="49" charset="-128"/>
                <a:cs typeface="Andalus" pitchFamily="18" charset="-78"/>
              </a:rPr>
              <a:t> of </a:t>
            </a:r>
            <a:r>
              <a:rPr lang="en-US" sz="1400" dirty="0">
                <a:ea typeface="MS Mincho" pitchFamily="49" charset="-128"/>
                <a:cs typeface="Andalus" pitchFamily="18" charset="-78"/>
              </a:rPr>
              <a:t>site &amp; training </a:t>
            </a:r>
            <a:r>
              <a:rPr lang="en-US" sz="1400" dirty="0" smtClean="0">
                <a:ea typeface="MS Mincho" pitchFamily="49" charset="-128"/>
                <a:cs typeface="Andalus" pitchFamily="18" charset="-78"/>
              </a:rPr>
              <a:t>program</a:t>
            </a:r>
          </a:p>
          <a:p>
            <a:pPr marL="171450" indent="-171450">
              <a:buFont typeface="Arial" panose="020B0604020202020204" pitchFamily="34" charset="0"/>
              <a:buChar char="•"/>
            </a:pPr>
            <a:r>
              <a:rPr lang="en-US" sz="1400" dirty="0">
                <a:ea typeface="MS Mincho" pitchFamily="49" charset="-128"/>
                <a:cs typeface="Andalus" pitchFamily="18" charset="-78"/>
              </a:rPr>
              <a:t>Arrangement  team on advertisement </a:t>
            </a:r>
            <a:r>
              <a:rPr lang="en-US" sz="140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400" dirty="0">
                <a:ea typeface="MS Mincho" pitchFamily="49" charset="-128"/>
                <a:cs typeface="Andalus" pitchFamily="18" charset="-78"/>
              </a:rPr>
              <a:t>Site arrangement with SKMM, </a:t>
            </a:r>
            <a:r>
              <a:rPr lang="en-US" sz="1400" dirty="0" smtClean="0">
                <a:ea typeface="MS Mincho" pitchFamily="49" charset="-128"/>
                <a:cs typeface="Andalus" pitchFamily="18" charset="-78"/>
              </a:rPr>
              <a:t>Service </a:t>
            </a:r>
            <a:r>
              <a:rPr lang="en-US" sz="1400" dirty="0">
                <a:ea typeface="MS Mincho" pitchFamily="49" charset="-128"/>
                <a:cs typeface="Andalus" pitchFamily="18" charset="-78"/>
              </a:rPr>
              <a:t>provider and </a:t>
            </a:r>
            <a:r>
              <a:rPr lang="en-US" sz="1400" dirty="0" smtClean="0">
                <a:ea typeface="MS Mincho" pitchFamily="49" charset="-128"/>
                <a:cs typeface="Andalus" pitchFamily="18" charset="-78"/>
              </a:rPr>
              <a:t>vendor</a:t>
            </a:r>
            <a:endParaRPr lang="en-US" sz="1400" dirty="0">
              <a:ea typeface="MS Mincho" pitchFamily="49" charset="-128"/>
              <a:cs typeface="Andalus" pitchFamily="18" charset="-78"/>
            </a:endParaRPr>
          </a:p>
        </p:txBody>
      </p:sp>
      <p:sp>
        <p:nvSpPr>
          <p:cNvPr id="77" name="Rectangle 76"/>
          <p:cNvSpPr/>
          <p:nvPr/>
        </p:nvSpPr>
        <p:spPr>
          <a:xfrm>
            <a:off x="152400" y="990600"/>
            <a:ext cx="3429000" cy="203132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daily </a:t>
            </a:r>
            <a:r>
              <a:rPr lang="en-US" sz="1400" dirty="0" smtClean="0">
                <a:solidFill>
                  <a:schemeClr val="dk1"/>
                </a:solidFill>
                <a:ea typeface="MS Mincho" pitchFamily="49" charset="-128"/>
                <a:cs typeface="Andalus" pitchFamily="18" charset="-78"/>
              </a:rPr>
              <a:t>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Weekly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monthly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Checklist &amp; </a:t>
            </a:r>
            <a:r>
              <a:rPr lang="en-US" sz="1400" dirty="0" smtClean="0">
                <a:solidFill>
                  <a:schemeClr val="dk1"/>
                </a:solidFill>
                <a:ea typeface="MS Mincho" pitchFamily="49" charset="-128"/>
                <a:cs typeface="Andalus" pitchFamily="18" charset="-78"/>
              </a:rPr>
              <a:t>maintenance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The report consist of attendance record, </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Activities </a:t>
            </a:r>
            <a:r>
              <a:rPr lang="en-US" sz="1400" dirty="0" smtClean="0">
                <a:solidFill>
                  <a:schemeClr val="dk1"/>
                </a:solidFill>
                <a:ea typeface="MS Mincho" pitchFamily="49" charset="-128"/>
                <a:cs typeface="Andalus" pitchFamily="18" charset="-78"/>
              </a:rPr>
              <a:t>program </a:t>
            </a:r>
            <a:r>
              <a:rPr lang="en-US" sz="1400" dirty="0">
                <a:solidFill>
                  <a:schemeClr val="dk1"/>
                </a:solidFill>
                <a:ea typeface="MS Mincho" pitchFamily="49" charset="-128"/>
                <a:cs typeface="Andalus" pitchFamily="18" charset="-78"/>
              </a:rPr>
              <a:t>and Status of </a:t>
            </a:r>
            <a:r>
              <a:rPr lang="en-US" sz="1400" dirty="0" smtClean="0">
                <a:solidFill>
                  <a:schemeClr val="dk1"/>
                </a:solidFill>
                <a:ea typeface="MS Mincho" pitchFamily="49" charset="-128"/>
                <a:cs typeface="Andalus" pitchFamily="18" charset="-78"/>
              </a:rPr>
              <a:t>participant</a:t>
            </a:r>
          </a:p>
          <a:p>
            <a:pPr marL="171450" indent="-171450">
              <a:buFont typeface="Arial" panose="020B0604020202020204" pitchFamily="34" charset="0"/>
              <a:buChar char="•"/>
            </a:pPr>
            <a:r>
              <a:rPr lang="en-US" sz="1400" dirty="0" smtClean="0">
                <a:solidFill>
                  <a:schemeClr val="dk1"/>
                </a:solidFill>
                <a:ea typeface="MS Mincho" pitchFamily="49" charset="-128"/>
                <a:cs typeface="Andalus" pitchFamily="18" charset="-78"/>
              </a:rPr>
              <a:t>Submission report to client for approval</a:t>
            </a:r>
            <a:endParaRPr lang="en-US" sz="1400" dirty="0">
              <a:solidFill>
                <a:schemeClr val="dk1"/>
              </a:solidFill>
              <a:ea typeface="MS Mincho" pitchFamily="49" charset="-128"/>
              <a:cs typeface="Andalus" pitchFamily="18" charset="-78"/>
            </a:endParaRPr>
          </a:p>
        </p:txBody>
      </p:sp>
      <p:sp>
        <p:nvSpPr>
          <p:cNvPr id="79" name="Left Brace 78"/>
          <p:cNvSpPr/>
          <p:nvPr/>
        </p:nvSpPr>
        <p:spPr>
          <a:xfrm>
            <a:off x="5470833" y="5000987"/>
            <a:ext cx="327063" cy="1331090"/>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362200"/>
            <a:ext cx="188056" cy="1981200"/>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6" y="3715394"/>
            <a:ext cx="233883" cy="1923405"/>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582531" y="5721501"/>
            <a:ext cx="3608469"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Mapping PI1M site </a:t>
            </a:r>
            <a:endParaRPr lang="en-MY" b="1" dirty="0">
              <a:solidFill>
                <a:schemeClr val="bg1"/>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3607475"/>
            <a:ext cx="3429000" cy="2031325"/>
          </a:xfrm>
          <a:prstGeom prst="rect">
            <a:avLst/>
          </a:prstGeom>
        </p:spPr>
        <p:txBody>
          <a:bodyPr wrap="square">
            <a:spAutoFit/>
          </a:bodyPr>
          <a:lstStyle/>
          <a:p>
            <a:pPr marL="171450" indent="-171450">
              <a:buFont typeface="Arial" panose="020B0604020202020204" pitchFamily="34" charset="0"/>
              <a:buChar char="•"/>
            </a:pPr>
            <a:r>
              <a:rPr lang="en-US" sz="1400" dirty="0" smtClean="0">
                <a:latin typeface="+mn-lt"/>
                <a:ea typeface="MS Mincho" pitchFamily="49" charset="-128"/>
                <a:cs typeface="Andalus" pitchFamily="18" charset="-78"/>
              </a:rPr>
              <a:t>Preparation </a:t>
            </a:r>
            <a:r>
              <a:rPr lang="en-US" sz="1400" dirty="0">
                <a:latin typeface="+mn-lt"/>
                <a:ea typeface="MS Mincho" pitchFamily="49" charset="-128"/>
                <a:cs typeface="Andalus" pitchFamily="18" charset="-78"/>
              </a:rPr>
              <a:t>of meeting agenda to </a:t>
            </a:r>
            <a:r>
              <a:rPr lang="en-US" sz="1400" dirty="0" smtClean="0">
                <a:latin typeface="+mn-lt"/>
                <a:ea typeface="MS Mincho" pitchFamily="49" charset="-128"/>
                <a:cs typeface="Andalus" pitchFamily="18" charset="-78"/>
              </a:rPr>
              <a:t>discuss </a:t>
            </a:r>
            <a:r>
              <a:rPr lang="en-US" sz="1400" dirty="0">
                <a:latin typeface="+mn-lt"/>
                <a:ea typeface="MS Mincho" pitchFamily="49" charset="-128"/>
                <a:cs typeface="Andalus" pitchFamily="18" charset="-78"/>
              </a:rPr>
              <a:t>on any </a:t>
            </a:r>
            <a:r>
              <a:rPr lang="en-MY" sz="1400" dirty="0">
                <a:latin typeface="+mn-lt"/>
                <a:ea typeface="MS Mincho" pitchFamily="49" charset="-128"/>
                <a:cs typeface="Andalus" pitchFamily="18" charset="-78"/>
              </a:rPr>
              <a:t>pre &amp; post </a:t>
            </a:r>
            <a:r>
              <a:rPr lang="en-MY" sz="140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Preparation of schedule plan </a:t>
            </a:r>
            <a:r>
              <a:rPr lang="en-US" sz="1400" dirty="0" smtClean="0">
                <a:latin typeface="+mn-lt"/>
                <a:ea typeface="MS Mincho" pitchFamily="49" charset="-128"/>
                <a:cs typeface="Andalus" pitchFamily="18" charset="-78"/>
              </a:rPr>
              <a:t>during </a:t>
            </a:r>
            <a:r>
              <a:rPr lang="en-US" sz="1400" dirty="0">
                <a:latin typeface="+mn-lt"/>
                <a:ea typeface="MS Mincho" pitchFamily="49" charset="-128"/>
                <a:cs typeface="Andalus" pitchFamily="18" charset="-78"/>
              </a:rPr>
              <a:t>the design &amp; operation phase</a:t>
            </a:r>
            <a:r>
              <a:rPr lang="en-US" sz="140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the safety </a:t>
            </a:r>
            <a:r>
              <a:rPr lang="en-US" sz="1400" dirty="0" smtClean="0">
                <a:latin typeface="+mn-lt"/>
                <a:ea typeface="MS Mincho" pitchFamily="49" charset="-128"/>
                <a:cs typeface="Andalus" pitchFamily="18" charset="-78"/>
              </a:rPr>
              <a:t>guideline </a:t>
            </a:r>
            <a:r>
              <a:rPr lang="en-US" sz="1400" dirty="0">
                <a:latin typeface="+mn-lt"/>
                <a:ea typeface="MS Mincho" pitchFamily="49" charset="-128"/>
                <a:cs typeface="Andalus" pitchFamily="18" charset="-78"/>
              </a:rPr>
              <a:t>and </a:t>
            </a:r>
            <a:r>
              <a:rPr lang="en-US" sz="1400" dirty="0">
                <a:latin typeface="+mn-lt"/>
                <a:cs typeface="Andalus" pitchFamily="18" charset="-78"/>
              </a:rPr>
              <a:t>all </a:t>
            </a:r>
            <a:r>
              <a:rPr lang="en-US" sz="1400" dirty="0" smtClean="0">
                <a:latin typeface="+mn-lt"/>
                <a:cs typeface="Andalus" pitchFamily="18" charset="-78"/>
              </a:rPr>
              <a:t>the appropriate </a:t>
            </a:r>
            <a:r>
              <a:rPr lang="en-US" sz="1400" dirty="0">
                <a:latin typeface="+mn-lt"/>
                <a:cs typeface="Andalus" pitchFamily="18" charset="-78"/>
              </a:rPr>
              <a:t>acts. </a:t>
            </a:r>
            <a:endParaRPr lang="en-US" sz="1400" dirty="0" smtClean="0">
              <a:latin typeface="+mn-lt"/>
              <a:cs typeface="Andalus" pitchFamily="18" charset="-78"/>
            </a:endParaRP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a team to do the site survey </a:t>
            </a:r>
            <a:r>
              <a:rPr lang="en-US" sz="1400" dirty="0" smtClean="0">
                <a:latin typeface="+mn-lt"/>
                <a:ea typeface="MS Mincho" pitchFamily="49" charset="-128"/>
                <a:cs typeface="Andalus" pitchFamily="18" charset="-78"/>
              </a:rPr>
              <a:t>on </a:t>
            </a:r>
            <a:r>
              <a:rPr lang="en-US" sz="1400" dirty="0">
                <a:latin typeface="+mn-lt"/>
                <a:ea typeface="MS Mincho" pitchFamily="49" charset="-128"/>
                <a:cs typeface="Andalus" pitchFamily="18" charset="-78"/>
              </a:rPr>
              <a:t>each PI1M site to clarify on site </a:t>
            </a:r>
            <a:r>
              <a:rPr lang="en-US" sz="1400" dirty="0" smtClean="0">
                <a:latin typeface="+mn-lt"/>
                <a:ea typeface="MS Mincho" pitchFamily="49" charset="-128"/>
                <a:cs typeface="Andalus" pitchFamily="18" charset="-78"/>
              </a:rPr>
              <a:t>accessibility  </a:t>
            </a:r>
            <a:r>
              <a:rPr lang="en-US" sz="1400" dirty="0">
                <a:latin typeface="+mn-lt"/>
                <a:ea typeface="MS Mincho" pitchFamily="49" charset="-128"/>
                <a:cs typeface="Andalus" pitchFamily="18" charset="-78"/>
              </a:rPr>
              <a:t>&amp; other </a:t>
            </a:r>
            <a:r>
              <a:rPr lang="en-US" sz="1400" dirty="0" smtClean="0">
                <a:latin typeface="+mn-lt"/>
                <a:ea typeface="MS Mincho" pitchFamily="49" charset="-128"/>
                <a:cs typeface="Andalus" pitchFamily="18" charset="-78"/>
              </a:rPr>
              <a:t>issues</a:t>
            </a:r>
            <a:endParaRPr lang="en-MY" sz="1400" dirty="0">
              <a:latin typeface="+mn-lt"/>
            </a:endParaRPr>
          </a:p>
        </p:txBody>
      </p:sp>
      <p:sp>
        <p:nvSpPr>
          <p:cNvPr id="38" name="Rectangle 37"/>
          <p:cNvSpPr/>
          <p:nvPr/>
        </p:nvSpPr>
        <p:spPr>
          <a:xfrm>
            <a:off x="5638800" y="4992231"/>
            <a:ext cx="33673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smtClean="0">
                <a:ea typeface="MS Mincho" pitchFamily="49" charset="-128"/>
                <a:cs typeface="Andalus" pitchFamily="18" charset="-78"/>
              </a:rPr>
              <a:t>Mapping/ garner the critical </a:t>
            </a:r>
            <a:r>
              <a:rPr lang="en-US" sz="1400" dirty="0">
                <a:ea typeface="MS Mincho" pitchFamily="49" charset="-128"/>
                <a:cs typeface="Andalus" pitchFamily="18" charset="-78"/>
              </a:rPr>
              <a:t>s</a:t>
            </a:r>
            <a:r>
              <a:rPr lang="en-US" sz="1400" dirty="0" smtClean="0">
                <a:ea typeface="MS Mincho" pitchFamily="49" charset="-128"/>
                <a:cs typeface="Andalus" pitchFamily="18" charset="-78"/>
              </a:rPr>
              <a:t>upport from KKMM, SKMM, Telco’s &amp; Telco’s Technology Partner</a:t>
            </a:r>
          </a:p>
          <a:p>
            <a:pPr marL="171450" indent="-171450">
              <a:buFont typeface="Arial" panose="020B0604020202020204" pitchFamily="34" charset="0"/>
              <a:buChar char="•"/>
            </a:pPr>
            <a:r>
              <a:rPr lang="en-US" sz="1400" dirty="0" smtClean="0">
                <a:ea typeface="MS Mincho" pitchFamily="49" charset="-128"/>
                <a:cs typeface="Andalus" pitchFamily="18" charset="-78"/>
              </a:rPr>
              <a:t>To list down all 600 PI1M as approved by SKMM</a:t>
            </a:r>
          </a:p>
          <a:p>
            <a:pPr marL="171450" indent="-171450">
              <a:buFont typeface="Arial" panose="020B0604020202020204" pitchFamily="34" charset="0"/>
              <a:buChar char="•"/>
            </a:pPr>
            <a:r>
              <a:rPr lang="en-US" sz="1400" dirty="0" smtClean="0">
                <a:ea typeface="MS Mincho" pitchFamily="49" charset="-128"/>
                <a:cs typeface="Andalus" pitchFamily="18" charset="-78"/>
              </a:rPr>
              <a:t>Zoning by 5 Zone</a:t>
            </a:r>
            <a:endParaRPr lang="en-US" sz="1400" dirty="0">
              <a:ea typeface="MS Mincho" pitchFamily="49" charset="-128"/>
              <a:cs typeface="Andalus" pitchFamily="18" charset="-78"/>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48</a:t>
            </a:fld>
            <a:endParaRPr lang="en-US" dirty="0"/>
          </a:p>
        </p:txBody>
      </p:sp>
    </p:spTree>
    <p:extLst>
      <p:ext uri="{BB962C8B-B14F-4D97-AF65-F5344CB8AC3E}">
        <p14:creationId xmlns:p14="http://schemas.microsoft.com/office/powerpoint/2010/main" val="1728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8747118"/>
              </p:ext>
            </p:extLst>
          </p:nvPr>
        </p:nvGraphicFramePr>
        <p:xfrm>
          <a:off x="142844" y="1724263"/>
          <a:ext cx="8929720" cy="4219337"/>
        </p:xfrm>
        <a:graphic>
          <a:graphicData uri="http://schemas.openxmlformats.org/drawingml/2006/table">
            <a:tbl>
              <a:tblPr>
                <a:tableStyleId>{5FD0F851-EC5A-4D38-B0AD-8093EC10F338}</a:tableStyleId>
              </a:tblPr>
              <a:tblGrid>
                <a:gridCol w="285752"/>
                <a:gridCol w="285752"/>
                <a:gridCol w="642942"/>
                <a:gridCol w="541535"/>
                <a:gridCol w="624704"/>
                <a:gridCol w="1020511"/>
                <a:gridCol w="1147906"/>
                <a:gridCol w="730103"/>
                <a:gridCol w="730103"/>
                <a:gridCol w="730103"/>
                <a:gridCol w="547265"/>
                <a:gridCol w="857256"/>
                <a:gridCol w="785788"/>
              </a:tblGrid>
              <a:tr h="297397">
                <a:tc>
                  <a:txBody>
                    <a:bodyPr/>
                    <a:lstStyle/>
                    <a:p>
                      <a:pPr algn="ctr" fontAlgn="ctr"/>
                      <a:r>
                        <a:rPr lang="en-MY" sz="1050" u="none" strike="noStrike" dirty="0"/>
                        <a:t>No</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Zone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State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Location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Landlord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Longitude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Latitude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 </a:t>
                      </a:r>
                      <a:r>
                        <a:rPr lang="en-US" sz="1050" u="none" strike="noStrike" dirty="0" err="1" smtClean="0"/>
                        <a:t>Incharge</a:t>
                      </a:r>
                      <a:r>
                        <a:rPr lang="en-US" sz="1050" u="none" strike="noStrike" dirty="0" smtClean="0"/>
                        <a:t> person</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a:t>
                      </a:r>
                      <a:r>
                        <a:rPr lang="en-US" sz="1050" u="none" strike="noStrike" baseline="0" dirty="0" smtClean="0"/>
                        <a:t> PC Status</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Hardware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Software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r>
              <a:tr h="220293">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smtClean="0"/>
                        <a:t>CW502</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W01131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KG_PANTAI</a:t>
                      </a:r>
                      <a:r>
                        <a:rPr lang="en-MY" sz="1050" u="none" strike="noStrike" dirty="0" smtClean="0"/>
                        <a:t>_ DALAM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(1) TAN KEE TIONG (2) TAN KEE CHONG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3.08707</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101.68438</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G0015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W00006</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SYED PUTRA</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GANAD MEDIA SDN BHD</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3.29693</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101.4086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3</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G0384</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W00047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ROBSON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WISMA BELIA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3.25465</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101.4056</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W00097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SHIREEN MARDZIAH HASHIM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3.13642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101.6294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W00097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NATARJAYA MANAGEMENT</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3.16406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101.531882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6</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G1599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W00272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PANTAI DALAM 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DEANS REAL ESTATE</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2.99814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101.3588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err="1"/>
                        <a:t>Pulau</a:t>
                      </a:r>
                      <a:r>
                        <a:rPr lang="en-MY" sz="1050" u="none" strike="noStrike" dirty="0"/>
                        <a:t> Pinang</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H0124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W00292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KERINCHI SL</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SENI JAYA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2.6581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101.5172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64353">
                <a:tc>
                  <a:txBody>
                    <a:bodyPr/>
                    <a:lstStyle/>
                    <a:p>
                      <a:pPr algn="ctr" fontAlgn="b"/>
                      <a:r>
                        <a:rPr lang="en-MY" sz="1050" u="none" strike="noStrike"/>
                        <a:t>8</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M1625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W00447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KEMENTERIAN PENERANGAN MALAYSIA</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3.5781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101.4624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53338">
                <a:tc>
                  <a:txBody>
                    <a:bodyPr/>
                    <a:lstStyle/>
                    <a:p>
                      <a:pPr algn="ctr" fontAlgn="b"/>
                      <a:r>
                        <a:rPr lang="en-MY" sz="1050" u="none" strike="noStrike"/>
                        <a:t>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W00622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KETUA SETIAUSAHA KEMENTERIAN PENERANGAN</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2.93024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101.568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10</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G1805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W00685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IPTAR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PESURUHJAYA TANAH PERSEKUTUAN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2.8092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101.55919</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bl>
          </a:graphicData>
        </a:graphic>
      </p:graphicFrame>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site mapping deliverables</a:t>
            </a:r>
            <a:endParaRPr lang="en-MY" sz="2000" dirty="0">
              <a:solidFill>
                <a:schemeClr val="tx1"/>
              </a:solidFill>
              <a:latin typeface="Arial Black"/>
            </a:endParaRPr>
          </a:p>
        </p:txBody>
      </p:sp>
      <p:sp>
        <p:nvSpPr>
          <p:cNvPr id="2" name="Rectangle 1"/>
          <p:cNvSpPr/>
          <p:nvPr/>
        </p:nvSpPr>
        <p:spPr>
          <a:xfrm>
            <a:off x="457200" y="990600"/>
            <a:ext cx="6934200" cy="646331"/>
          </a:xfrm>
          <a:prstGeom prst="rect">
            <a:avLst/>
          </a:prstGeom>
        </p:spPr>
        <p:txBody>
          <a:bodyPr wrap="square">
            <a:spAutoFit/>
          </a:bodyPr>
          <a:lstStyle/>
          <a:p>
            <a:pPr fontAlgn="b"/>
            <a:r>
              <a:rPr lang="en-MY" dirty="0"/>
              <a:t>Title: Mapping PI1M Zone 1 (Perak / Perlis / Kedah / </a:t>
            </a:r>
            <a:r>
              <a:rPr lang="en-MY" dirty="0" err="1"/>
              <a:t>Pulau</a:t>
            </a:r>
            <a:r>
              <a:rPr lang="en-MY" dirty="0"/>
              <a:t> Pinang</a:t>
            </a:r>
            <a:r>
              <a:rPr lang="en-MY" dirty="0" smtClean="0"/>
              <a:t>)</a:t>
            </a:r>
          </a:p>
          <a:p>
            <a:pPr fontAlgn="b"/>
            <a:r>
              <a:rPr lang="en-MY" dirty="0"/>
              <a:t>Date: 15/12/2016 8:03:06 AM </a:t>
            </a:r>
            <a:r>
              <a:rPr lang="en-MY" dirty="0" smtClean="0"/>
              <a:t>Updated</a:t>
            </a:r>
            <a:endParaRPr lang="en-MY" dirty="0">
              <a:solidFill>
                <a:srgbClr val="000000"/>
              </a:solidFill>
              <a:latin typeface="Calibri"/>
            </a:endParaRP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49</a:t>
            </a:fld>
            <a:endParaRPr lang="en-US" dirty="0"/>
          </a:p>
        </p:txBody>
      </p:sp>
    </p:spTree>
    <p:extLst>
      <p:ext uri="{BB962C8B-B14F-4D97-AF65-F5344CB8AC3E}">
        <p14:creationId xmlns:p14="http://schemas.microsoft.com/office/powerpoint/2010/main" val="1966261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Introduction of Content Provider Contractor (SIPS)</a:t>
            </a:r>
            <a:endParaRPr lang="en-MY" sz="2000" dirty="0">
              <a:solidFill>
                <a:schemeClr val="tx1"/>
              </a:solidFill>
              <a:latin typeface="Arial Black"/>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40" y="1143000"/>
            <a:ext cx="7900160" cy="438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0976" y="1749516"/>
            <a:ext cx="2744864" cy="688884"/>
          </a:xfrm>
          <a:prstGeom prst="rect">
            <a:avLst/>
          </a:prstGeom>
        </p:spPr>
      </p:pic>
      <p:grpSp>
        <p:nvGrpSpPr>
          <p:cNvPr id="14" name="Group 13"/>
          <p:cNvGrpSpPr/>
          <p:nvPr/>
        </p:nvGrpSpPr>
        <p:grpSpPr>
          <a:xfrm>
            <a:off x="838200" y="3657600"/>
            <a:ext cx="2438400" cy="1143000"/>
            <a:chOff x="-1981200" y="2971800"/>
            <a:chExt cx="2438400" cy="1143000"/>
          </a:xfrm>
        </p:grpSpPr>
        <p:sp>
          <p:nvSpPr>
            <p:cNvPr id="15" name="Pentagon 14"/>
            <p:cNvSpPr/>
            <p:nvPr/>
          </p:nvSpPr>
          <p:spPr>
            <a:xfrm>
              <a:off x="-1981200" y="2971800"/>
              <a:ext cx="2438400" cy="11430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a:p>
          </p:txBody>
        </p:sp>
        <p:sp>
          <p:nvSpPr>
            <p:cNvPr id="16" name="TextBox 15"/>
            <p:cNvSpPr txBox="1"/>
            <p:nvPr/>
          </p:nvSpPr>
          <p:spPr>
            <a:xfrm>
              <a:off x="-1962397" y="3081635"/>
              <a:ext cx="2005840" cy="923330"/>
            </a:xfrm>
            <a:prstGeom prst="rect">
              <a:avLst/>
            </a:prstGeom>
            <a:noFill/>
          </p:spPr>
          <p:txBody>
            <a:bodyPr wrap="square" rtlCol="0">
              <a:spAutoFit/>
            </a:bodyPr>
            <a:lstStyle/>
            <a:p>
              <a:pPr algn="ctr"/>
              <a:r>
                <a:rPr lang="en-US" b="1" dirty="0" smtClean="0">
                  <a:solidFill>
                    <a:schemeClr val="bg1"/>
                  </a:solidFill>
                </a:rPr>
                <a:t>Powered By </a:t>
              </a:r>
              <a:r>
                <a:rPr lang="en-US" b="1" dirty="0" err="1" smtClean="0">
                  <a:solidFill>
                    <a:schemeClr val="bg1"/>
                  </a:solidFill>
                </a:rPr>
                <a:t>Salihin</a:t>
              </a:r>
              <a:r>
                <a:rPr lang="en-US" b="1" dirty="0" smtClean="0">
                  <a:solidFill>
                    <a:schemeClr val="bg1"/>
                  </a:solidFill>
                </a:rPr>
                <a:t> Accounting System (SAS) </a:t>
              </a:r>
              <a:endParaRPr lang="en-MY" b="1" dirty="0">
                <a:solidFill>
                  <a:schemeClr val="bg1"/>
                </a:solidFill>
              </a:endParaRPr>
            </a:p>
          </p:txBody>
        </p:sp>
      </p:grpSp>
      <p:grpSp>
        <p:nvGrpSpPr>
          <p:cNvPr id="17" name="Group 16"/>
          <p:cNvGrpSpPr/>
          <p:nvPr/>
        </p:nvGrpSpPr>
        <p:grpSpPr>
          <a:xfrm>
            <a:off x="5638800" y="3657600"/>
            <a:ext cx="2514600" cy="1143000"/>
            <a:chOff x="-1752600" y="3810000"/>
            <a:chExt cx="2514600" cy="1143000"/>
          </a:xfrm>
        </p:grpSpPr>
        <p:sp>
          <p:nvSpPr>
            <p:cNvPr id="18" name="Pentagon 17"/>
            <p:cNvSpPr/>
            <p:nvPr/>
          </p:nvSpPr>
          <p:spPr>
            <a:xfrm rot="10800000">
              <a:off x="-1752600" y="3810000"/>
              <a:ext cx="2438400" cy="114300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b="1"/>
            </a:p>
          </p:txBody>
        </p:sp>
        <p:sp>
          <p:nvSpPr>
            <p:cNvPr id="19" name="TextBox 18"/>
            <p:cNvSpPr txBox="1"/>
            <p:nvPr/>
          </p:nvSpPr>
          <p:spPr>
            <a:xfrm>
              <a:off x="-1396240" y="3919835"/>
              <a:ext cx="2158240" cy="923330"/>
            </a:xfrm>
            <a:prstGeom prst="rect">
              <a:avLst/>
            </a:prstGeom>
            <a:noFill/>
          </p:spPr>
          <p:txBody>
            <a:bodyPr wrap="square" rtlCol="0">
              <a:spAutoFit/>
            </a:bodyPr>
            <a:lstStyle/>
            <a:p>
              <a:r>
                <a:rPr lang="en-US" b="1" dirty="0" smtClean="0">
                  <a:solidFill>
                    <a:schemeClr val="bg1"/>
                  </a:solidFill>
                </a:rPr>
                <a:t>Managed By </a:t>
              </a:r>
              <a:r>
                <a:rPr lang="en-US" b="1" dirty="0" err="1" smtClean="0">
                  <a:solidFill>
                    <a:schemeClr val="bg1"/>
                  </a:solidFill>
                </a:rPr>
                <a:t>Salihin</a:t>
              </a:r>
              <a:r>
                <a:rPr lang="en-US" b="1" dirty="0" smtClean="0">
                  <a:solidFill>
                    <a:schemeClr val="bg1"/>
                  </a:solidFill>
                </a:rPr>
                <a:t> IT Solution </a:t>
              </a:r>
              <a:r>
                <a:rPr lang="en-US" b="1" dirty="0" err="1" smtClean="0">
                  <a:solidFill>
                    <a:schemeClr val="bg1"/>
                  </a:solidFill>
                </a:rPr>
                <a:t>Sdn</a:t>
              </a:r>
              <a:r>
                <a:rPr lang="en-US" b="1" dirty="0" smtClean="0">
                  <a:solidFill>
                    <a:schemeClr val="bg1"/>
                  </a:solidFill>
                </a:rPr>
                <a:t>. Bhd.</a:t>
              </a:r>
            </a:p>
            <a:p>
              <a:r>
                <a:rPr lang="en-US" b="1" dirty="0" smtClean="0">
                  <a:solidFill>
                    <a:schemeClr val="bg1"/>
                  </a:solidFill>
                </a:rPr>
                <a:t>(SITS)</a:t>
              </a:r>
              <a:endParaRPr lang="en-MY" b="1" dirty="0">
                <a:solidFill>
                  <a:schemeClr val="bg1"/>
                </a:solidFill>
              </a:endParaRPr>
            </a:p>
          </p:txBody>
        </p:sp>
      </p:gr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2057400"/>
            <a:ext cx="900848" cy="34444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5341" y="2093958"/>
            <a:ext cx="864459" cy="344442"/>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a:t>
            </a:fld>
            <a:endParaRPr lang="en-US" dirty="0"/>
          </a:p>
        </p:txBody>
      </p:sp>
    </p:spTree>
    <p:extLst>
      <p:ext uri="{BB962C8B-B14F-4D97-AF65-F5344CB8AC3E}">
        <p14:creationId xmlns:p14="http://schemas.microsoft.com/office/powerpoint/2010/main" val="257104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91615701"/>
              </p:ext>
            </p:extLst>
          </p:nvPr>
        </p:nvGraphicFramePr>
        <p:xfrm>
          <a:off x="268971" y="1000108"/>
          <a:ext cx="8589309" cy="5271556"/>
        </p:xfrm>
        <a:graphic>
          <a:graphicData uri="http://schemas.openxmlformats.org/drawingml/2006/table">
            <a:tbl>
              <a:tblPr firstRow="1" bandRow="1">
                <a:tableStyleId>{7DF18680-E054-41AD-8BC1-D1AEF772440D}</a:tableStyleId>
              </a:tblPr>
              <a:tblGrid>
                <a:gridCol w="874005"/>
                <a:gridCol w="2286016"/>
                <a:gridCol w="4143404"/>
                <a:gridCol w="1285884"/>
              </a:tblGrid>
              <a:tr h="566982">
                <a:tc>
                  <a:txBody>
                    <a:bodyPr/>
                    <a:lstStyle/>
                    <a:p>
                      <a:pPr algn="ctr"/>
                      <a:r>
                        <a:rPr lang="en-US" sz="1400" dirty="0" smtClean="0">
                          <a:latin typeface="Andalus" pitchFamily="18" charset="-78"/>
                          <a:cs typeface="Andalus" pitchFamily="18" charset="-78"/>
                        </a:rPr>
                        <a:t>MONTH</a:t>
                      </a: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DESCRIPTION</a:t>
                      </a:r>
                      <a:endParaRPr lang="en-MY" sz="1400" dirty="0">
                        <a:latin typeface="Andalus" pitchFamily="18" charset="-78"/>
                        <a:cs typeface="Andalus" pitchFamily="18"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Andalus" pitchFamily="18" charset="-78"/>
                        <a:cs typeface="Andalus" pitchFamily="18" charset="-7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ndalus" pitchFamily="18" charset="-78"/>
                          <a:cs typeface="Andalus" pitchFamily="18" charset="-78"/>
                        </a:rPr>
                        <a:t>DELIVERABLE</a:t>
                      </a:r>
                      <a:endParaRPr lang="en-MY" sz="1400" dirty="0" smtClean="0">
                        <a:latin typeface="Andalus" pitchFamily="18" charset="-78"/>
                        <a:cs typeface="Andalus" pitchFamily="18" charset="-78"/>
                      </a:endParaRPr>
                    </a:p>
                    <a:p>
                      <a:pPr algn="ct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PERCENTAGE</a:t>
                      </a:r>
                      <a:r>
                        <a:rPr lang="en-US" sz="1400" baseline="0" dirty="0" smtClean="0">
                          <a:latin typeface="Andalus" pitchFamily="18" charset="-78"/>
                          <a:cs typeface="Andalus" pitchFamily="18" charset="-78"/>
                        </a:rPr>
                        <a:t> %</a:t>
                      </a:r>
                      <a:endParaRPr lang="en-MY" sz="1400" dirty="0">
                        <a:latin typeface="Andalus" pitchFamily="18" charset="-78"/>
                        <a:cs typeface="Andalus" pitchFamily="18" charset="-78"/>
                      </a:endParaRPr>
                    </a:p>
                  </a:txBody>
                  <a:tcPr anchor="ctr"/>
                </a:tc>
              </a:tr>
              <a:tr h="637855">
                <a:tc>
                  <a:txBody>
                    <a:bodyPr/>
                    <a:lstStyle/>
                    <a:p>
                      <a:pPr algn="ctr"/>
                      <a:r>
                        <a:rPr lang="en-US" sz="1200" dirty="0" smtClean="0">
                          <a:latin typeface="Andalus" pitchFamily="18" charset="-78"/>
                          <a:cs typeface="Andalus" pitchFamily="18" charset="-78"/>
                        </a:rPr>
                        <a:t>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Letter of Award (LOA) / Preliminary</a:t>
                      </a:r>
                      <a:endParaRPr lang="en-MY" sz="1200" dirty="0">
                        <a:latin typeface="Andalus" pitchFamily="18" charset="-78"/>
                        <a:cs typeface="Andalus" pitchFamily="18" charset="-78"/>
                      </a:endParaRPr>
                    </a:p>
                  </a:txBody>
                  <a:tcPr anchor="ctr"/>
                </a:tc>
                <a:tc>
                  <a:txBody>
                    <a:bodyPr/>
                    <a:lstStyle/>
                    <a:p>
                      <a:pPr>
                        <a:buFontTx/>
                        <a:buChar char="-"/>
                      </a:pPr>
                      <a:r>
                        <a:rPr lang="en-MY" sz="1200" dirty="0" smtClean="0">
                          <a:latin typeface="Andalus" pitchFamily="18" charset="-78"/>
                          <a:cs typeface="Andalus" pitchFamily="18" charset="-78"/>
                        </a:rPr>
                        <a:t>Contractor to submit Performance Bond (PB) in the form of Bank Guarantee (BG) </a:t>
                      </a:r>
                    </a:p>
                    <a:p>
                      <a:pPr>
                        <a:buFontTx/>
                        <a:buChar char="-"/>
                      </a:pPr>
                      <a:r>
                        <a:rPr lang="en-MY" sz="1200" dirty="0" smtClean="0">
                          <a:latin typeface="Andalus" pitchFamily="18" charset="-78"/>
                          <a:cs typeface="Andalus" pitchFamily="18" charset="-78"/>
                        </a:rPr>
                        <a:t> PB / BG from the total contract value of the Letter of Award (LOA) If required</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1712612">
                <a:tc>
                  <a:txBody>
                    <a:bodyPr/>
                    <a:lstStyle/>
                    <a:p>
                      <a:pPr algn="ctr"/>
                      <a:r>
                        <a:rPr lang="en-US" sz="1200" dirty="0" smtClean="0">
                          <a:latin typeface="Andalus" pitchFamily="18" charset="-78"/>
                          <a:cs typeface="Andalus" pitchFamily="18" charset="-78"/>
                        </a:rPr>
                        <a:t>4</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1</a:t>
                      </a:r>
                      <a:r>
                        <a:rPr lang="en-US" sz="1200" baseline="30000" dirty="0" smtClean="0">
                          <a:latin typeface="Andalus" pitchFamily="18" charset="-78"/>
                          <a:cs typeface="Andalus" pitchFamily="18" charset="-78"/>
                        </a:rPr>
                        <a:t>st</a:t>
                      </a:r>
                      <a:r>
                        <a:rPr lang="en-US" sz="1200" dirty="0" smtClean="0">
                          <a:latin typeface="Andalus" pitchFamily="18" charset="-78"/>
                          <a:cs typeface="Andalus" pitchFamily="18" charset="-78"/>
                        </a:rPr>
                        <a:t> Steering Committee</a:t>
                      </a:r>
                      <a:r>
                        <a:rPr lang="en-US" sz="1200" baseline="0" dirty="0" smtClean="0">
                          <a:latin typeface="Andalus" pitchFamily="18" charset="-78"/>
                          <a:cs typeface="Andalus" pitchFamily="18" charset="-78"/>
                        </a:rPr>
                        <a:t> Meeting</a:t>
                      </a:r>
                      <a:endParaRPr lang="en-MY" sz="1200" dirty="0">
                        <a:latin typeface="Andalus" pitchFamily="18" charset="-78"/>
                        <a:cs typeface="Andalus" pitchFamily="18"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latin typeface="Andalus" pitchFamily="18" charset="-78"/>
                          <a:cs typeface="Andalus" pitchFamily="18" charset="-78"/>
                        </a:rPr>
                        <a:t>Contractor to submit to the Steering Committee;</a:t>
                      </a:r>
                    </a:p>
                    <a:p>
                      <a:pPr>
                        <a:buFontTx/>
                        <a:buChar char="-"/>
                      </a:pPr>
                      <a:r>
                        <a:rPr lang="en-MY" sz="1200" dirty="0" smtClean="0">
                          <a:latin typeface="Andalus" pitchFamily="18" charset="-78"/>
                          <a:cs typeface="Andalus" pitchFamily="18" charset="-78"/>
                        </a:rPr>
                        <a:t> Project Management Team </a:t>
                      </a:r>
                    </a:p>
                    <a:p>
                      <a:pPr>
                        <a:buFontTx/>
                        <a:buChar char="-"/>
                      </a:pPr>
                      <a:r>
                        <a:rPr lang="en-MY" sz="1200" dirty="0" smtClean="0">
                          <a:latin typeface="Andalus" pitchFamily="18" charset="-78"/>
                          <a:cs typeface="Andalus" pitchFamily="18" charset="-78"/>
                        </a:rPr>
                        <a:t> Organisation Chart</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scope deliverables</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Implementation Programme &amp; Schedule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SPS (Pi1M Training Module &amp; 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Proposed Certification programme and mileage</a:t>
                      </a: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Trainer &amp; Staff detail of CV</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Checklist, Maintenance &amp; Monthly report </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Training Module</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7</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7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Claim</a:t>
                      </a:r>
                      <a:r>
                        <a:rPr lang="en-US" sz="1200" baseline="0" dirty="0" smtClean="0">
                          <a:latin typeface="Andalus" pitchFamily="18" charset="-78"/>
                          <a:cs typeface="Andalus" pitchFamily="18" charset="-78"/>
                        </a:rPr>
                        <a:t> consist of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SPS</a:t>
                      </a:r>
                      <a:r>
                        <a:rPr lang="en-US" sz="1200" baseline="0" dirty="0" smtClean="0">
                          <a:latin typeface="Andalus" pitchFamily="18" charset="-78"/>
                          <a:cs typeface="Andalus" pitchFamily="18" charset="-78"/>
                        </a:rPr>
                        <a:t> Installer pack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Installation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Help-desk</a:t>
                      </a:r>
                      <a:endParaRPr lang="en-MY" sz="120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Team viewer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Free online chat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On site  Testing &amp; Commissioning</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Hand Over of PI1M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ndalus" pitchFamily="18" charset="-78"/>
                          <a:cs typeface="Andalus" pitchFamily="18" charset="-78"/>
                        </a:rPr>
                        <a:t>(Anticipated Installation @ 100 PI1M / month)</a:t>
                      </a:r>
                      <a:endParaRPr lang="en-MY" sz="1200" dirty="0">
                        <a:latin typeface="Andalus" pitchFamily="18" charset="-78"/>
                        <a:cs typeface="Andalus" pitchFamily="18" charset="-78"/>
                      </a:endParaRPr>
                    </a:p>
                  </a:txBody>
                  <a:tcPr anchor="ctr"/>
                </a:tc>
                <a:tc>
                  <a:txBody>
                    <a:bodyPr/>
                    <a:lstStyle/>
                    <a:p>
                      <a:pPr algn="ctr"/>
                      <a:r>
                        <a:rPr lang="en-US" sz="1200" dirty="0" smtClean="0">
                          <a:latin typeface="Andalus" pitchFamily="18" charset="-78"/>
                          <a:cs typeface="Andalus" pitchFamily="18" charset="-78"/>
                        </a:rPr>
                        <a:t>15%</a:t>
                      </a:r>
                      <a:endParaRPr lang="en-MY" sz="1200" dirty="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8</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8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9</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9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10</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10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11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11</a:t>
                      </a: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a:t>
                      </a:r>
                      <a:r>
                        <a:rPr lang="en-US" sz="1200" baseline="0" dirty="0" smtClean="0">
                          <a:latin typeface="Andalus" pitchFamily="18" charset="-78"/>
                          <a:cs typeface="Andalus" pitchFamily="18" charset="-78"/>
                        </a:rPr>
                        <a:t>100 SPI1M)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425236">
                <a:tc>
                  <a:txBody>
                    <a:bodyPr/>
                    <a:lstStyle/>
                    <a:p>
                      <a:pPr algn="ctr"/>
                      <a:r>
                        <a:rPr lang="en-US" sz="1200" dirty="0" smtClean="0">
                          <a:latin typeface="Andalus" pitchFamily="18" charset="-78"/>
                          <a:cs typeface="Andalus" pitchFamily="18" charset="-78"/>
                        </a:rPr>
                        <a:t>12</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12 (</a:t>
                      </a:r>
                      <a:r>
                        <a:rPr lang="en-US" sz="1200" baseline="0" dirty="0" smtClean="0">
                          <a:latin typeface="Andalus" pitchFamily="18" charset="-78"/>
                          <a:cs typeface="Andalus" pitchFamily="18" charset="-78"/>
                        </a:rPr>
                        <a:t>100 Site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bl>
          </a:graphicData>
        </a:graphic>
      </p:graphicFrame>
      <p:sp>
        <p:nvSpPr>
          <p:cNvPr id="5" name="Title 1"/>
          <p:cNvSpPr txBox="1">
            <a:spLocks/>
          </p:cNvSpPr>
          <p:nvPr/>
        </p:nvSpPr>
        <p:spPr>
          <a:xfrm>
            <a:off x="252442"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MILESTONE PROGRESS SCHEDULE</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50</a:t>
            </a:fld>
            <a:endParaRPr lang="en-US" dirty="0"/>
          </a:p>
        </p:txBody>
      </p:sp>
    </p:spTree>
    <p:extLst>
      <p:ext uri="{BB962C8B-B14F-4D97-AF65-F5344CB8AC3E}">
        <p14:creationId xmlns:p14="http://schemas.microsoft.com/office/powerpoint/2010/main" val="273322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PROPOSED PROJECT COORDINATION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51</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7760" y="1205180"/>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sp>
        <p:nvSpPr>
          <p:cNvPr id="2" name="Rectangle 1"/>
          <p:cNvSpPr/>
          <p:nvPr/>
        </p:nvSpPr>
        <p:spPr>
          <a:xfrm>
            <a:off x="5593876" y="1205180"/>
            <a:ext cx="3169124" cy="1384995"/>
          </a:xfrm>
          <a:prstGeom prst="rect">
            <a:avLst/>
          </a:prstGeom>
          <a:solidFill>
            <a:srgbClr val="0070C0"/>
          </a:solidFill>
        </p:spPr>
        <p:txBody>
          <a:bodyPr wrap="square">
            <a:spAutoFit/>
          </a:bodyPr>
          <a:lstStyle/>
          <a:p>
            <a:pPr algn="just"/>
            <a:r>
              <a:rPr lang="en-MY" sz="1400" dirty="0">
                <a:solidFill>
                  <a:schemeClr val="bg1"/>
                </a:solidFill>
              </a:rPr>
              <a:t>Review the monthly practice statistics such as production, adjustments, collections, outstanding claims, unscheduled time units, production by provider, daily production averages, etc</a:t>
            </a:r>
            <a:r>
              <a:rPr lang="en-MY" sz="1400" dirty="0" smtClean="0">
                <a:solidFill>
                  <a:schemeClr val="bg1"/>
                </a:solidFill>
              </a:rPr>
              <a:t>.</a:t>
            </a:r>
            <a:endParaRPr lang="en-MY" sz="1400" dirty="0">
              <a:solidFill>
                <a:schemeClr val="bg1"/>
              </a:solidFill>
            </a:endParaRPr>
          </a:p>
        </p:txBody>
      </p:sp>
      <p:sp>
        <p:nvSpPr>
          <p:cNvPr id="17" name="Rectangle 16"/>
          <p:cNvSpPr/>
          <p:nvPr/>
        </p:nvSpPr>
        <p:spPr>
          <a:xfrm>
            <a:off x="5617760" y="3048000"/>
            <a:ext cx="3145240" cy="1043702"/>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8" name="Rectangle 17"/>
          <p:cNvSpPr/>
          <p:nvPr/>
        </p:nvSpPr>
        <p:spPr>
          <a:xfrm>
            <a:off x="5593876" y="3137594"/>
            <a:ext cx="3169124" cy="954107"/>
          </a:xfrm>
          <a:prstGeom prst="rect">
            <a:avLst/>
          </a:prstGeom>
          <a:noFill/>
        </p:spPr>
        <p:txBody>
          <a:bodyPr wrap="square">
            <a:spAutoFit/>
          </a:bodyPr>
          <a:lstStyle/>
          <a:p>
            <a:pPr algn="just"/>
            <a:r>
              <a:rPr lang="en-US" sz="1400" dirty="0">
                <a:solidFill>
                  <a:schemeClr val="bg1"/>
                </a:solidFill>
              </a:rPr>
              <a:t>Review on timeline </a:t>
            </a:r>
            <a:r>
              <a:rPr lang="en-US" sz="1400" dirty="0" smtClean="0">
                <a:solidFill>
                  <a:schemeClr val="bg1"/>
                </a:solidFill>
              </a:rPr>
              <a:t>progress </a:t>
            </a:r>
            <a:r>
              <a:rPr lang="en-US" sz="1400" dirty="0">
                <a:solidFill>
                  <a:schemeClr val="bg1"/>
                </a:solidFill>
              </a:rPr>
              <a:t>project</a:t>
            </a:r>
          </a:p>
          <a:p>
            <a:pPr algn="just"/>
            <a:r>
              <a:rPr lang="en-US" sz="1400" dirty="0">
                <a:solidFill>
                  <a:schemeClr val="bg1"/>
                </a:solidFill>
              </a:rPr>
              <a:t>Review on weekly report</a:t>
            </a:r>
          </a:p>
          <a:p>
            <a:pPr algn="just"/>
            <a:r>
              <a:rPr lang="en-US" sz="1400" dirty="0" smtClean="0">
                <a:solidFill>
                  <a:schemeClr val="bg1"/>
                </a:solidFill>
              </a:rPr>
              <a:t>Discussion </a:t>
            </a:r>
            <a:r>
              <a:rPr lang="en-US" sz="1400" dirty="0">
                <a:solidFill>
                  <a:schemeClr val="bg1"/>
                </a:solidFill>
              </a:rPr>
              <a:t>on any other matters related to Pi1M </a:t>
            </a:r>
            <a:r>
              <a:rPr lang="en-US" sz="1400" dirty="0" smtClean="0">
                <a:solidFill>
                  <a:schemeClr val="bg1"/>
                </a:solidFill>
              </a:rPr>
              <a:t>activities</a:t>
            </a:r>
            <a:endParaRPr lang="en-US" sz="1400" dirty="0">
              <a:solidFill>
                <a:schemeClr val="bg1"/>
              </a:solidFill>
            </a:endParaRPr>
          </a:p>
        </p:txBody>
      </p:sp>
      <p:sp>
        <p:nvSpPr>
          <p:cNvPr id="19" name="Rectangle 18"/>
          <p:cNvSpPr/>
          <p:nvPr/>
        </p:nvSpPr>
        <p:spPr>
          <a:xfrm>
            <a:off x="5617760" y="4558605"/>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20" name="Rectangle 19"/>
          <p:cNvSpPr/>
          <p:nvPr/>
        </p:nvSpPr>
        <p:spPr>
          <a:xfrm>
            <a:off x="5593876" y="4558605"/>
            <a:ext cx="3169124" cy="1384995"/>
          </a:xfrm>
          <a:prstGeom prst="rect">
            <a:avLst/>
          </a:prstGeom>
          <a:solidFill>
            <a:srgbClr val="0070C0"/>
          </a:solidFill>
        </p:spPr>
        <p:txBody>
          <a:bodyPr wrap="square">
            <a:spAutoFit/>
          </a:bodyPr>
          <a:lstStyle/>
          <a:p>
            <a:pPr algn="just" fontAlgn="auto">
              <a:spcBef>
                <a:spcPts val="0"/>
              </a:spcBef>
              <a:spcAft>
                <a:spcPts val="0"/>
              </a:spcAft>
              <a:defRPr/>
            </a:pPr>
            <a:r>
              <a:rPr lang="en-US" sz="1400" dirty="0">
                <a:solidFill>
                  <a:schemeClr val="bg1"/>
                </a:solidFill>
              </a:rPr>
              <a:t>Review on deployment activities and problem arise</a:t>
            </a:r>
          </a:p>
          <a:p>
            <a:pPr algn="just" fontAlgn="auto">
              <a:spcBef>
                <a:spcPts val="0"/>
              </a:spcBef>
              <a:spcAft>
                <a:spcPts val="0"/>
              </a:spcAft>
              <a:defRPr/>
            </a:pPr>
            <a:r>
              <a:rPr lang="en-US" sz="1400" dirty="0">
                <a:solidFill>
                  <a:schemeClr val="bg1"/>
                </a:solidFill>
              </a:rPr>
              <a:t>Discussion on project enhancement activities </a:t>
            </a:r>
          </a:p>
          <a:p>
            <a:pPr algn="just" fontAlgn="auto">
              <a:spcBef>
                <a:spcPts val="0"/>
              </a:spcBef>
              <a:spcAft>
                <a:spcPts val="0"/>
              </a:spcAft>
              <a:defRPr/>
            </a:pPr>
            <a:r>
              <a:rPr lang="en-US" sz="1400" dirty="0" smtClean="0">
                <a:solidFill>
                  <a:schemeClr val="bg1"/>
                </a:solidFill>
              </a:rPr>
              <a:t>Review </a:t>
            </a:r>
            <a:r>
              <a:rPr lang="en-US" sz="1400" dirty="0">
                <a:solidFill>
                  <a:schemeClr val="bg1"/>
                </a:solidFill>
              </a:rPr>
              <a:t>on resources ,vehicle &amp;  training tools &amp; necessary </a:t>
            </a:r>
            <a:r>
              <a:rPr lang="en-US" sz="1400" dirty="0" smtClean="0">
                <a:solidFill>
                  <a:schemeClr val="bg1"/>
                </a:solidFill>
              </a:rPr>
              <a:t>items</a:t>
            </a:r>
            <a:endParaRPr lang="en-US" sz="1400" dirty="0">
              <a:solidFill>
                <a:schemeClr val="bg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516056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16056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1066800"/>
            <a:ext cx="5143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52</a:t>
            </a:fld>
            <a:endParaRPr lang="en-US" dirty="0"/>
          </a:p>
        </p:txBody>
      </p:sp>
    </p:spTree>
    <p:extLst>
      <p:ext uri="{BB962C8B-B14F-4D97-AF65-F5344CB8AC3E}">
        <p14:creationId xmlns:p14="http://schemas.microsoft.com/office/powerpoint/2010/main" val="140885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REPORTING DELIVERABLES</a:t>
            </a:r>
            <a:endParaRPr lang="en-MY" sz="2000" dirty="0">
              <a:solidFill>
                <a:schemeClr val="tx1"/>
              </a:solidFill>
              <a:latin typeface="Arial Black"/>
            </a:endParaRPr>
          </a:p>
        </p:txBody>
      </p:sp>
      <p:sp>
        <p:nvSpPr>
          <p:cNvPr id="32" name="Freeform 31"/>
          <p:cNvSpPr/>
          <p:nvPr/>
        </p:nvSpPr>
        <p:spPr>
          <a:xfrm>
            <a:off x="1019159" y="2646275"/>
            <a:ext cx="1933560" cy="1647720"/>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no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grpSp>
        <p:nvGrpSpPr>
          <p:cNvPr id="33" name="Group 32"/>
          <p:cNvGrpSpPr/>
          <p:nvPr/>
        </p:nvGrpSpPr>
        <p:grpSpPr>
          <a:xfrm>
            <a:off x="2771761" y="1854452"/>
            <a:ext cx="3324239" cy="3343023"/>
            <a:chOff x="324000" y="1125360"/>
            <a:chExt cx="3324239" cy="3343023"/>
          </a:xfrm>
        </p:grpSpPr>
        <p:sp>
          <p:nvSpPr>
            <p:cNvPr id="34" name="Freeform 33"/>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7" name="Freeform 36"/>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0" name="Freeform 39"/>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1" name="Freeform 40"/>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2" name="Freeform 41"/>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3" name="Freeform 42"/>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4" name="Freeform 43"/>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5" name="Freeform 44"/>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6" name="Freeform 45"/>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7" name="Freeform 46"/>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8" name="Freeform 47"/>
            <p:cNvSpPr/>
            <p:nvPr/>
          </p:nvSpPr>
          <p:spPr>
            <a:xfrm>
              <a:off x="1122845" y="3398759"/>
              <a:ext cx="1725835" cy="72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PI1M</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Content Empowerment</a:t>
              </a:r>
              <a:endParaRPr lang="en-US" sz="1100" b="1" dirty="0">
                <a:solidFill>
                  <a:srgbClr val="0085B2"/>
                </a:solidFill>
                <a:latin typeface="Arial" pitchFamily="34"/>
                <a:ea typeface="Arial Unicode MS" pitchFamily="2"/>
                <a:cs typeface="Tahoma" pitchFamily="2"/>
              </a:endParaRPr>
            </a:p>
          </p:txBody>
        </p:sp>
        <p:sp>
          <p:nvSpPr>
            <p:cNvPr id="49" name="Freeform 48"/>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51" name="Straight Connector 50"/>
          <p:cNvSpPr/>
          <p:nvPr/>
        </p:nvSpPr>
        <p:spPr>
          <a:xfrm flipV="1">
            <a:off x="4407265" y="2838424"/>
            <a:ext cx="1008000" cy="720720"/>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52" name="Freeform 75"/>
          <p:cNvSpPr>
            <a:spLocks/>
          </p:cNvSpPr>
          <p:nvPr/>
        </p:nvSpPr>
        <p:spPr bwMode="auto">
          <a:xfrm>
            <a:off x="535867" y="3227387"/>
            <a:ext cx="1149350" cy="338138"/>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4"/>
          <p:cNvSpPr>
            <a:spLocks/>
          </p:cNvSpPr>
          <p:nvPr/>
        </p:nvSpPr>
        <p:spPr bwMode="auto">
          <a:xfrm>
            <a:off x="535867" y="2362200"/>
            <a:ext cx="1149350" cy="33813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6"/>
          <p:cNvSpPr>
            <a:spLocks/>
          </p:cNvSpPr>
          <p:nvPr/>
        </p:nvSpPr>
        <p:spPr bwMode="auto">
          <a:xfrm>
            <a:off x="535867" y="411480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535867" y="1538287"/>
            <a:ext cx="1149350" cy="336550"/>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9"/>
          <p:cNvSpPr>
            <a:spLocks/>
          </p:cNvSpPr>
          <p:nvPr/>
        </p:nvSpPr>
        <p:spPr bwMode="auto">
          <a:xfrm>
            <a:off x="764467" y="1497014"/>
            <a:ext cx="692150" cy="4314865"/>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2"/>
          <p:cNvSpPr>
            <a:spLocks/>
          </p:cNvSpPr>
          <p:nvPr/>
        </p:nvSpPr>
        <p:spPr bwMode="auto">
          <a:xfrm>
            <a:off x="764467" y="404971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3"/>
          <p:cNvSpPr>
            <a:spLocks/>
          </p:cNvSpPr>
          <p:nvPr/>
        </p:nvSpPr>
        <p:spPr bwMode="auto">
          <a:xfrm>
            <a:off x="764467" y="3124200"/>
            <a:ext cx="346075" cy="441325"/>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4"/>
          <p:cNvSpPr>
            <a:spLocks/>
          </p:cNvSpPr>
          <p:nvPr/>
        </p:nvSpPr>
        <p:spPr bwMode="auto">
          <a:xfrm>
            <a:off x="764467" y="2362200"/>
            <a:ext cx="346075" cy="441325"/>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5"/>
          <p:cNvSpPr>
            <a:spLocks/>
          </p:cNvSpPr>
          <p:nvPr/>
        </p:nvSpPr>
        <p:spPr bwMode="auto">
          <a:xfrm>
            <a:off x="644525" y="990600"/>
            <a:ext cx="346075" cy="546100"/>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535867" y="1638300"/>
            <a:ext cx="228600" cy="134938"/>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456617" y="1638300"/>
            <a:ext cx="228600" cy="134938"/>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1456617" y="2463800"/>
            <a:ext cx="228600" cy="133350"/>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535867" y="2463800"/>
            <a:ext cx="228600" cy="133350"/>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81"/>
          <p:cNvSpPr>
            <a:spLocks/>
          </p:cNvSpPr>
          <p:nvPr/>
        </p:nvSpPr>
        <p:spPr bwMode="auto">
          <a:xfrm>
            <a:off x="1456617" y="3328987"/>
            <a:ext cx="228600" cy="133350"/>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2"/>
          <p:cNvSpPr>
            <a:spLocks/>
          </p:cNvSpPr>
          <p:nvPr/>
        </p:nvSpPr>
        <p:spPr bwMode="auto">
          <a:xfrm>
            <a:off x="535867" y="3328987"/>
            <a:ext cx="228600" cy="133350"/>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4"/>
          <p:cNvSpPr>
            <a:spLocks/>
          </p:cNvSpPr>
          <p:nvPr/>
        </p:nvSpPr>
        <p:spPr bwMode="auto">
          <a:xfrm>
            <a:off x="535867" y="3394075"/>
            <a:ext cx="1149350" cy="939800"/>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5"/>
          <p:cNvSpPr>
            <a:spLocks/>
          </p:cNvSpPr>
          <p:nvPr/>
        </p:nvSpPr>
        <p:spPr bwMode="auto">
          <a:xfrm>
            <a:off x="535867" y="3394075"/>
            <a:ext cx="574675" cy="939800"/>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457200" y="3541617"/>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101" name="Freeform 83"/>
          <p:cNvSpPr>
            <a:spLocks/>
          </p:cNvSpPr>
          <p:nvPr/>
        </p:nvSpPr>
        <p:spPr bwMode="auto">
          <a:xfrm>
            <a:off x="1456617" y="4214812"/>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p:cNvSpPr>
          <p:nvPr/>
        </p:nvSpPr>
        <p:spPr bwMode="auto">
          <a:xfrm>
            <a:off x="535867" y="4214812"/>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8"/>
          <p:cNvSpPr>
            <a:spLocks/>
          </p:cNvSpPr>
          <p:nvPr/>
        </p:nvSpPr>
        <p:spPr bwMode="auto">
          <a:xfrm>
            <a:off x="533400" y="4259262"/>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4" name="Freeform 109"/>
          <p:cNvSpPr>
            <a:spLocks/>
          </p:cNvSpPr>
          <p:nvPr/>
        </p:nvSpPr>
        <p:spPr bwMode="auto">
          <a:xfrm>
            <a:off x="533400" y="4259262"/>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5" name="TextBox 104"/>
          <p:cNvSpPr txBox="1"/>
          <p:nvPr/>
        </p:nvSpPr>
        <p:spPr>
          <a:xfrm>
            <a:off x="533400" y="4451350"/>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111" name="Freeform 94"/>
          <p:cNvSpPr>
            <a:spLocks/>
          </p:cNvSpPr>
          <p:nvPr/>
        </p:nvSpPr>
        <p:spPr bwMode="auto">
          <a:xfrm>
            <a:off x="770817" y="1638300"/>
            <a:ext cx="346075" cy="234208"/>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p:nvPr/>
        </p:nvSpPr>
        <p:spPr>
          <a:xfrm>
            <a:off x="344830" y="1134533"/>
            <a:ext cx="1564059" cy="3894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PI1M ZONE</a:t>
            </a:r>
            <a:endParaRPr lang="en-US" sz="2000" b="1" dirty="0">
              <a:latin typeface="Arial" pitchFamily="34"/>
              <a:ea typeface="Arial Unicode MS" pitchFamily="2"/>
              <a:cs typeface="Tahoma" pitchFamily="2"/>
            </a:endParaRPr>
          </a:p>
        </p:txBody>
      </p:sp>
      <p:sp>
        <p:nvSpPr>
          <p:cNvPr id="152" name="Down Arrow 151"/>
          <p:cNvSpPr/>
          <p:nvPr/>
        </p:nvSpPr>
        <p:spPr>
          <a:xfrm rot="16200000">
            <a:off x="2075688" y="21799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3" name="Down Arrow 152"/>
          <p:cNvSpPr/>
          <p:nvPr/>
        </p:nvSpPr>
        <p:spPr>
          <a:xfrm rot="16200000">
            <a:off x="2075688" y="37801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5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0494" y="2168731"/>
            <a:ext cx="1538706" cy="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6632" y="2895600"/>
            <a:ext cx="888619" cy="71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8088" y="3657600"/>
            <a:ext cx="976312" cy="10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Down Arrow 158"/>
          <p:cNvSpPr/>
          <p:nvPr/>
        </p:nvSpPr>
        <p:spPr>
          <a:xfrm rot="16200000">
            <a:off x="6342888" y="22073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0" name="Down Arrow 159"/>
          <p:cNvSpPr/>
          <p:nvPr/>
        </p:nvSpPr>
        <p:spPr>
          <a:xfrm rot="16200000">
            <a:off x="6342888" y="38075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1828800" y="5572780"/>
            <a:ext cx="5486364" cy="523220"/>
          </a:xfrm>
          <a:prstGeom prst="rect">
            <a:avLst/>
          </a:prstGeom>
        </p:spPr>
        <p:txBody>
          <a:bodyPr wrap="square">
            <a:spAutoFit/>
          </a:bodyPr>
          <a:lstStyle/>
          <a:p>
            <a:pPr algn="ctr"/>
            <a:r>
              <a:rPr lang="en-US" sz="1400" dirty="0"/>
              <a:t>Reporting consist of </a:t>
            </a:r>
            <a:r>
              <a:rPr lang="en-US" sz="1400" dirty="0" smtClean="0"/>
              <a:t>Weekly, Monthly, Quarterly &amp; Yearly </a:t>
            </a:r>
          </a:p>
          <a:p>
            <a:pPr algn="ctr"/>
            <a:r>
              <a:rPr lang="en-US" sz="1400" dirty="0" smtClean="0"/>
              <a:t>(Attendance,  Activities, Training, Exam, Certification &amp; Other’s Report )</a:t>
            </a:r>
            <a:endParaRPr lang="en-MY" sz="1400" dirty="0"/>
          </a:p>
        </p:txBody>
      </p:sp>
      <p:sp>
        <p:nvSpPr>
          <p:cNvPr id="3" name="TextBox 2"/>
          <p:cNvSpPr txBox="1"/>
          <p:nvPr/>
        </p:nvSpPr>
        <p:spPr>
          <a:xfrm>
            <a:off x="7396868" y="4704912"/>
            <a:ext cx="1594732" cy="523220"/>
          </a:xfrm>
          <a:prstGeom prst="rect">
            <a:avLst/>
          </a:prstGeom>
          <a:noFill/>
        </p:spPr>
        <p:txBody>
          <a:bodyPr wrap="none" rtlCol="0">
            <a:spAutoFit/>
          </a:bodyPr>
          <a:lstStyle/>
          <a:p>
            <a:pPr algn="just"/>
            <a:r>
              <a:rPr lang="en-US" sz="1400" dirty="0" smtClean="0"/>
              <a:t>Telco’s &amp;</a:t>
            </a:r>
            <a:r>
              <a:rPr lang="en-MY" sz="1400" dirty="0" smtClean="0"/>
              <a:t> Telco’s </a:t>
            </a:r>
          </a:p>
          <a:p>
            <a:pPr algn="just"/>
            <a:r>
              <a:rPr lang="en-MY" sz="1400" dirty="0" smtClean="0"/>
              <a:t>Technology Partner</a:t>
            </a:r>
            <a:endParaRPr lang="en-US" sz="1400" dirty="0" smtClean="0"/>
          </a:p>
        </p:txBody>
      </p:sp>
      <p:sp>
        <p:nvSpPr>
          <p:cNvPr id="161" name="Freeform 76"/>
          <p:cNvSpPr>
            <a:spLocks/>
          </p:cNvSpPr>
          <p:nvPr/>
        </p:nvSpPr>
        <p:spPr bwMode="auto">
          <a:xfrm>
            <a:off x="543284" y="583565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2"/>
          <p:cNvSpPr>
            <a:spLocks/>
          </p:cNvSpPr>
          <p:nvPr/>
        </p:nvSpPr>
        <p:spPr bwMode="auto">
          <a:xfrm>
            <a:off x="782361" y="513172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3"/>
          <p:cNvSpPr>
            <a:spLocks/>
          </p:cNvSpPr>
          <p:nvPr/>
        </p:nvSpPr>
        <p:spPr bwMode="auto">
          <a:xfrm>
            <a:off x="1467094" y="5108533"/>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84"/>
          <p:cNvSpPr>
            <a:spLocks/>
          </p:cNvSpPr>
          <p:nvPr/>
        </p:nvSpPr>
        <p:spPr bwMode="auto">
          <a:xfrm>
            <a:off x="546344" y="5108533"/>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8"/>
          <p:cNvSpPr>
            <a:spLocks/>
          </p:cNvSpPr>
          <p:nvPr/>
        </p:nvSpPr>
        <p:spPr bwMode="auto">
          <a:xfrm>
            <a:off x="535867" y="5182504"/>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9"/>
          <p:cNvSpPr>
            <a:spLocks/>
          </p:cNvSpPr>
          <p:nvPr/>
        </p:nvSpPr>
        <p:spPr bwMode="auto">
          <a:xfrm>
            <a:off x="546344" y="5213308"/>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TextBox 166"/>
          <p:cNvSpPr txBox="1"/>
          <p:nvPr/>
        </p:nvSpPr>
        <p:spPr>
          <a:xfrm>
            <a:off x="533400" y="5357594"/>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87" name="Freeform 96"/>
          <p:cNvSpPr>
            <a:spLocks/>
          </p:cNvSpPr>
          <p:nvPr/>
        </p:nvSpPr>
        <p:spPr bwMode="auto">
          <a:xfrm>
            <a:off x="546344" y="1699624"/>
            <a:ext cx="1149350" cy="938213"/>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100"/>
          <p:cNvSpPr>
            <a:spLocks/>
          </p:cNvSpPr>
          <p:nvPr/>
        </p:nvSpPr>
        <p:spPr bwMode="auto">
          <a:xfrm>
            <a:off x="533400" y="2530475"/>
            <a:ext cx="1149350" cy="938213"/>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97"/>
          <p:cNvSpPr>
            <a:spLocks/>
          </p:cNvSpPr>
          <p:nvPr/>
        </p:nvSpPr>
        <p:spPr bwMode="auto">
          <a:xfrm>
            <a:off x="546344" y="1710068"/>
            <a:ext cx="574675" cy="938213"/>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TextBox 88"/>
          <p:cNvSpPr txBox="1"/>
          <p:nvPr/>
        </p:nvSpPr>
        <p:spPr>
          <a:xfrm>
            <a:off x="522923" y="1845564"/>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94" name="Freeform 101"/>
          <p:cNvSpPr>
            <a:spLocks/>
          </p:cNvSpPr>
          <p:nvPr/>
        </p:nvSpPr>
        <p:spPr bwMode="auto">
          <a:xfrm>
            <a:off x="542217" y="2505641"/>
            <a:ext cx="574675" cy="938213"/>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TextBox 94"/>
          <p:cNvSpPr txBox="1"/>
          <p:nvPr/>
        </p:nvSpPr>
        <p:spPr>
          <a:xfrm>
            <a:off x="454321" y="2664566"/>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200" y="5157685"/>
            <a:ext cx="1917004" cy="481115"/>
          </a:xfrm>
          <a:prstGeom prst="rect">
            <a:avLst/>
          </a:prstGeom>
        </p:spPr>
      </p:pic>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53</a:t>
            </a:fld>
            <a:endParaRPr lang="en-US" dirty="0"/>
          </a:p>
        </p:txBody>
      </p:sp>
    </p:spTree>
    <p:extLst>
      <p:ext uri="{BB962C8B-B14F-4D97-AF65-F5344CB8AC3E}">
        <p14:creationId xmlns:p14="http://schemas.microsoft.com/office/powerpoint/2010/main" val="2530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monthly progress report</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38" y="1057275"/>
            <a:ext cx="7781925"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54</a:t>
            </a:fld>
            <a:endParaRPr lang="en-US" dirty="0"/>
          </a:p>
        </p:txBody>
      </p:sp>
    </p:spTree>
    <p:extLst>
      <p:ext uri="{BB962C8B-B14F-4D97-AF65-F5344CB8AC3E}">
        <p14:creationId xmlns:p14="http://schemas.microsoft.com/office/powerpoint/2010/main" val="40866329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weekly report</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95375"/>
            <a:ext cx="777240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55</a:t>
            </a:fld>
            <a:endParaRPr lang="en-US" dirty="0"/>
          </a:p>
        </p:txBody>
      </p:sp>
    </p:spTree>
    <p:extLst>
      <p:ext uri="{BB962C8B-B14F-4D97-AF65-F5344CB8AC3E}">
        <p14:creationId xmlns:p14="http://schemas.microsoft.com/office/powerpoint/2010/main" val="519125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maintenance checklist report</a:t>
            </a:r>
            <a:endParaRPr lang="en-MY" sz="2000" dirty="0">
              <a:solidFill>
                <a:schemeClr val="tx1"/>
              </a:solidFill>
              <a:latin typeface="Arial Black"/>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1023938"/>
            <a:ext cx="77628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56</a:t>
            </a:fld>
            <a:endParaRPr lang="en-US" dirty="0"/>
          </a:p>
        </p:txBody>
      </p:sp>
    </p:spTree>
    <p:extLst>
      <p:ext uri="{BB962C8B-B14F-4D97-AF65-F5344CB8AC3E}">
        <p14:creationId xmlns:p14="http://schemas.microsoft.com/office/powerpoint/2010/main" val="1539226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8" name="Straight Connector 177"/>
          <p:cNvCxnSpPr/>
          <p:nvPr/>
        </p:nvCxnSpPr>
        <p:spPr>
          <a:xfrm>
            <a:off x="4714876" y="1604994"/>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14876" y="2771001"/>
            <a:ext cx="9524" cy="259333"/>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1214069" y="5591172"/>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5" name="Rectangle 4"/>
          <p:cNvSpPr/>
          <p:nvPr/>
        </p:nvSpPr>
        <p:spPr>
          <a:xfrm>
            <a:off x="3857620" y="1100134"/>
            <a:ext cx="1714512" cy="500066"/>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Flowchart: Decision 5"/>
          <p:cNvSpPr/>
          <p:nvPr/>
        </p:nvSpPr>
        <p:spPr>
          <a:xfrm>
            <a:off x="3786182" y="1819268"/>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7" name="TextBox 6"/>
          <p:cNvSpPr txBox="1"/>
          <p:nvPr/>
        </p:nvSpPr>
        <p:spPr>
          <a:xfrm>
            <a:off x="3857620" y="2133600"/>
            <a:ext cx="1785950" cy="430887"/>
          </a:xfrm>
          <a:prstGeom prst="rect">
            <a:avLst/>
          </a:prstGeom>
          <a:noFill/>
        </p:spPr>
        <p:txBody>
          <a:bodyPr wrap="square" rtlCol="0">
            <a:spAutoFit/>
          </a:bodyPr>
          <a:lstStyle/>
          <a:p>
            <a:pPr algn="ctr"/>
            <a:r>
              <a:rPr lang="en-US" sz="1100" dirty="0" smtClean="0">
                <a:solidFill>
                  <a:schemeClr val="bg1"/>
                </a:solidFill>
              </a:rPr>
              <a:t>Check </a:t>
            </a:r>
            <a:r>
              <a:rPr lang="en-US" sz="1100" dirty="0">
                <a:solidFill>
                  <a:schemeClr val="bg1"/>
                </a:solidFill>
              </a:rPr>
              <a:t>P</a:t>
            </a:r>
            <a:r>
              <a:rPr lang="en-US" sz="1100" dirty="0" smtClean="0">
                <a:solidFill>
                  <a:schemeClr val="bg1"/>
                </a:solidFill>
              </a:rPr>
              <a:t>articipant</a:t>
            </a:r>
          </a:p>
          <a:p>
            <a:pPr algn="ctr"/>
            <a:r>
              <a:rPr lang="en-US" sz="1100" dirty="0" smtClean="0">
                <a:solidFill>
                  <a:schemeClr val="bg1"/>
                </a:solidFill>
              </a:rPr>
              <a:t>Status </a:t>
            </a:r>
            <a:endParaRPr lang="en-MY" sz="1100" dirty="0">
              <a:solidFill>
                <a:schemeClr val="bg1"/>
              </a:solidFill>
            </a:endParaRPr>
          </a:p>
        </p:txBody>
      </p:sp>
      <p:sp>
        <p:nvSpPr>
          <p:cNvPr id="9" name="TextBox 8"/>
          <p:cNvSpPr txBox="1"/>
          <p:nvPr/>
        </p:nvSpPr>
        <p:spPr>
          <a:xfrm>
            <a:off x="3857620" y="1143000"/>
            <a:ext cx="1714512" cy="43088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1100" dirty="0" smtClean="0">
                <a:solidFill>
                  <a:schemeClr val="bg1"/>
                </a:solidFill>
              </a:rPr>
              <a:t>Participant Fill a PI1M Registration Program Form </a:t>
            </a:r>
            <a:endParaRPr lang="en-MY" sz="1100" dirty="0">
              <a:solidFill>
                <a:schemeClr val="bg1"/>
              </a:solidFill>
            </a:endParaRPr>
          </a:p>
        </p:txBody>
      </p:sp>
      <p:sp>
        <p:nvSpPr>
          <p:cNvPr id="175" name="TextBox 174"/>
          <p:cNvSpPr txBox="1"/>
          <p:nvPr/>
        </p:nvSpPr>
        <p:spPr>
          <a:xfrm>
            <a:off x="2628888" y="2009001"/>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2892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14582"/>
            <a:ext cx="2928958" cy="600164"/>
          </a:xfrm>
          <a:prstGeom prst="rect">
            <a:avLst/>
          </a:prstGeom>
          <a:noFill/>
        </p:spPr>
        <p:txBody>
          <a:bodyPr wrap="square" rtlCol="0">
            <a:spAutoFit/>
          </a:bodyPr>
          <a:lstStyle/>
          <a:p>
            <a:pPr algn="ctr"/>
            <a:r>
              <a:rPr lang="en-US" sz="1100" dirty="0" smtClean="0">
                <a:solidFill>
                  <a:schemeClr val="bg1"/>
                </a:solidFill>
              </a:rPr>
              <a:t>Confirm </a:t>
            </a:r>
          </a:p>
          <a:p>
            <a:pPr algn="ctr"/>
            <a:r>
              <a:rPr lang="en-US" sz="1100" dirty="0">
                <a:solidFill>
                  <a:schemeClr val="bg1"/>
                </a:solidFill>
              </a:rPr>
              <a:t>T</a:t>
            </a:r>
            <a:r>
              <a:rPr lang="en-US" sz="1100" dirty="0" smtClean="0">
                <a:solidFill>
                  <a:schemeClr val="bg1"/>
                </a:solidFill>
              </a:rPr>
              <a:t>raining Dates &amp; </a:t>
            </a:r>
          </a:p>
          <a:p>
            <a:pPr algn="ctr"/>
            <a:r>
              <a:rPr lang="en-US" sz="1100" dirty="0">
                <a:solidFill>
                  <a:schemeClr val="bg1"/>
                </a:solidFill>
              </a:rPr>
              <a:t>L</a:t>
            </a:r>
            <a:r>
              <a:rPr lang="en-US" sz="1100" dirty="0" smtClean="0">
                <a:solidFill>
                  <a:schemeClr val="bg1"/>
                </a:solidFill>
              </a:rPr>
              <a:t>ocation</a:t>
            </a:r>
            <a:endParaRPr lang="en-MY" sz="1100" dirty="0">
              <a:solidFill>
                <a:schemeClr val="bg1"/>
              </a:solidFill>
            </a:endParaRPr>
          </a:p>
        </p:txBody>
      </p:sp>
      <p:sp>
        <p:nvSpPr>
          <p:cNvPr id="195" name="TextBox 194"/>
          <p:cNvSpPr txBox="1"/>
          <p:nvPr/>
        </p:nvSpPr>
        <p:spPr>
          <a:xfrm>
            <a:off x="4724400" y="2847201"/>
            <a:ext cx="571504"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267200"/>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821904" y="4648200"/>
            <a:ext cx="1821666" cy="261610"/>
          </a:xfrm>
          <a:prstGeom prst="rect">
            <a:avLst/>
          </a:prstGeom>
          <a:noFill/>
        </p:spPr>
        <p:txBody>
          <a:bodyPr wrap="square" rtlCol="0">
            <a:spAutoFit/>
          </a:bodyPr>
          <a:lstStyle/>
          <a:p>
            <a:pPr algn="ctr"/>
            <a:r>
              <a:rPr lang="en-US" sz="1100" dirty="0" smtClean="0">
                <a:solidFill>
                  <a:schemeClr val="bg1"/>
                </a:solidFill>
              </a:rPr>
              <a:t>Training Class &amp; Exam</a:t>
            </a:r>
            <a:endParaRPr lang="en-MY" sz="1100" dirty="0">
              <a:solidFill>
                <a:schemeClr val="bg1"/>
              </a:solidFill>
            </a:endParaRPr>
          </a:p>
        </p:txBody>
      </p:sp>
      <p:sp>
        <p:nvSpPr>
          <p:cNvPr id="203" name="TextBox 202"/>
          <p:cNvSpPr txBox="1"/>
          <p:nvPr/>
        </p:nvSpPr>
        <p:spPr>
          <a:xfrm>
            <a:off x="802011" y="5560341"/>
            <a:ext cx="2571768" cy="430887"/>
          </a:xfrm>
          <a:prstGeom prst="rect">
            <a:avLst/>
          </a:prstGeom>
          <a:noFill/>
        </p:spPr>
        <p:txBody>
          <a:bodyPr wrap="square" rtlCol="0">
            <a:spAutoFit/>
          </a:bodyPr>
          <a:lstStyle/>
          <a:p>
            <a:pPr algn="ctr"/>
            <a:r>
              <a:rPr lang="en-US" sz="1100" dirty="0" smtClean="0">
                <a:solidFill>
                  <a:schemeClr val="bg1"/>
                </a:solidFill>
              </a:rPr>
              <a:t>Access to Continues </a:t>
            </a:r>
          </a:p>
          <a:p>
            <a:pPr algn="ctr"/>
            <a:r>
              <a:rPr lang="en-US" sz="1100" dirty="0" smtClean="0">
                <a:solidFill>
                  <a:schemeClr val="bg1"/>
                </a:solidFill>
              </a:rPr>
              <a:t>e-Learning</a:t>
            </a:r>
            <a:endParaRPr lang="en-MY" sz="1100" dirty="0">
              <a:solidFill>
                <a:schemeClr val="bg1"/>
              </a:solidFill>
            </a:endParaRPr>
          </a:p>
        </p:txBody>
      </p:sp>
      <p:sp>
        <p:nvSpPr>
          <p:cNvPr id="208" name="Rectangle 207"/>
          <p:cNvSpPr/>
          <p:nvPr/>
        </p:nvSpPr>
        <p:spPr>
          <a:xfrm>
            <a:off x="3857620" y="5562600"/>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5" name="Straight Arrow Connector 224"/>
          <p:cNvCxnSpPr/>
          <p:nvPr/>
        </p:nvCxnSpPr>
        <p:spPr>
          <a:xfrm>
            <a:off x="5572132" y="5804127"/>
            <a:ext cx="857256" cy="1588"/>
          </a:xfrm>
          <a:prstGeom prst="straightConnector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48428" y="5562600"/>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19800" y="5658180"/>
            <a:ext cx="2571768" cy="261610"/>
          </a:xfrm>
          <a:prstGeom prst="rect">
            <a:avLst/>
          </a:prstGeom>
          <a:noFill/>
        </p:spPr>
        <p:txBody>
          <a:bodyPr wrap="square" rtlCol="0">
            <a:spAutoFit/>
          </a:bodyPr>
          <a:lstStyle/>
          <a:p>
            <a:pPr algn="ctr"/>
            <a:r>
              <a:rPr lang="en-US" sz="1100" dirty="0" smtClean="0">
                <a:solidFill>
                  <a:schemeClr val="bg1"/>
                </a:solidFill>
              </a:rPr>
              <a:t>Job Matching Platform</a:t>
            </a:r>
          </a:p>
        </p:txBody>
      </p:sp>
      <p:cxnSp>
        <p:nvCxnSpPr>
          <p:cNvPr id="230" name="Elbow Connector 229"/>
          <p:cNvCxnSpPr/>
          <p:nvPr/>
        </p:nvCxnSpPr>
        <p:spPr>
          <a:xfrm rot="5400000" flipH="1" flipV="1">
            <a:off x="2643174" y="3171804"/>
            <a:ext cx="785818" cy="1500198"/>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00366"/>
            <a:ext cx="1143008" cy="461665"/>
          </a:xfrm>
          <a:prstGeom prst="rect">
            <a:avLst/>
          </a:prstGeom>
          <a:noFill/>
        </p:spPr>
        <p:txBody>
          <a:bodyPr wrap="square" rtlCol="0">
            <a:spAutoFit/>
          </a:bodyPr>
          <a:lstStyle/>
          <a:p>
            <a:pPr algn="ctr"/>
            <a:r>
              <a:rPr lang="en-US" sz="1200" dirty="0" smtClean="0"/>
              <a:t>Reschedule For </a:t>
            </a:r>
            <a:r>
              <a:rPr lang="en-US" sz="1200" dirty="0"/>
              <a:t>N</a:t>
            </a:r>
            <a:r>
              <a:rPr lang="en-US" sz="1200" dirty="0" smtClean="0"/>
              <a:t>ext Training</a:t>
            </a:r>
            <a:endParaRPr lang="en-MY" sz="1200" dirty="0"/>
          </a:p>
        </p:txBody>
      </p:sp>
      <p:sp>
        <p:nvSpPr>
          <p:cNvPr id="233" name="TextBox 232"/>
          <p:cNvSpPr txBox="1"/>
          <p:nvPr/>
        </p:nvSpPr>
        <p:spPr>
          <a:xfrm>
            <a:off x="3857620" y="5285601"/>
            <a:ext cx="857256" cy="276999"/>
          </a:xfrm>
          <a:prstGeom prst="rect">
            <a:avLst/>
          </a:prstGeom>
          <a:noFill/>
        </p:spPr>
        <p:txBody>
          <a:bodyPr wrap="square" rtlCol="0">
            <a:spAutoFit/>
          </a:bodyPr>
          <a:lstStyle/>
          <a:p>
            <a:pPr algn="r"/>
            <a:r>
              <a:rPr lang="en-US" sz="1200" dirty="0" smtClean="0"/>
              <a:t>If Pass</a:t>
            </a:r>
            <a:endParaRPr lang="en-MY" sz="1200" dirty="0"/>
          </a:p>
        </p:txBody>
      </p:sp>
      <p:sp>
        <p:nvSpPr>
          <p:cNvPr id="234" name="TextBox 233"/>
          <p:cNvSpPr txBox="1"/>
          <p:nvPr/>
        </p:nvSpPr>
        <p:spPr>
          <a:xfrm>
            <a:off x="5643570" y="1074003"/>
            <a:ext cx="2786082" cy="830997"/>
          </a:xfrm>
          <a:prstGeom prst="rect">
            <a:avLst/>
          </a:prstGeom>
          <a:noFill/>
        </p:spPr>
        <p:txBody>
          <a:bodyPr wrap="square" rtlCol="0">
            <a:spAutoFit/>
          </a:bodyPr>
          <a:lstStyle/>
          <a:p>
            <a:r>
              <a:rPr lang="en-US" sz="1200" b="1" dirty="0" smtClean="0"/>
              <a:t>Registration</a:t>
            </a:r>
          </a:p>
          <a:p>
            <a:r>
              <a:rPr lang="en-US" sz="1200" b="1" dirty="0" smtClean="0"/>
              <a:t>- </a:t>
            </a:r>
            <a:r>
              <a:rPr lang="en-US" sz="1200" dirty="0" smtClean="0"/>
              <a:t>By online</a:t>
            </a:r>
            <a:r>
              <a:rPr lang="en-US" sz="1200" b="1" dirty="0" smtClean="0"/>
              <a:t> </a:t>
            </a:r>
          </a:p>
          <a:p>
            <a:pPr>
              <a:buFontTx/>
              <a:buChar char="-"/>
            </a:pPr>
            <a:r>
              <a:rPr lang="en-US" sz="1200" dirty="0" smtClean="0"/>
              <a:t> By </a:t>
            </a:r>
            <a:r>
              <a:rPr lang="en-US" sz="1200" dirty="0"/>
              <a:t>w</a:t>
            </a:r>
            <a:r>
              <a:rPr lang="en-US" sz="1200" dirty="0" smtClean="0"/>
              <a:t>alk in to Pi1M or SITS headquarters</a:t>
            </a:r>
          </a:p>
          <a:p>
            <a:pPr>
              <a:buFontTx/>
              <a:buChar char="-"/>
            </a:pPr>
            <a:r>
              <a:rPr lang="en-US" sz="1200" dirty="0" smtClean="0"/>
              <a:t> By Booth event / Road show</a:t>
            </a:r>
            <a:endParaRPr lang="en-MY" sz="1200" dirty="0"/>
          </a:p>
        </p:txBody>
      </p:sp>
      <p:sp>
        <p:nvSpPr>
          <p:cNvPr id="237" name="TextBox 236"/>
          <p:cNvSpPr txBox="1"/>
          <p:nvPr/>
        </p:nvSpPr>
        <p:spPr>
          <a:xfrm>
            <a:off x="3857620" y="5588913"/>
            <a:ext cx="1714512" cy="430887"/>
          </a:xfrm>
          <a:prstGeom prst="rect">
            <a:avLst/>
          </a:prstGeom>
          <a:noFill/>
        </p:spPr>
        <p:txBody>
          <a:bodyPr wrap="square" rtlCol="0">
            <a:spAutoFit/>
          </a:bodyPr>
          <a:lstStyle/>
          <a:p>
            <a:pPr algn="ctr"/>
            <a:r>
              <a:rPr lang="en-US" sz="1100" dirty="0" smtClean="0">
                <a:solidFill>
                  <a:schemeClr val="bg1"/>
                </a:solidFill>
              </a:rPr>
              <a:t>* Participant  Received </a:t>
            </a:r>
          </a:p>
          <a:p>
            <a:pPr algn="ctr"/>
            <a:r>
              <a:rPr lang="en-US" sz="1100" dirty="0">
                <a:solidFill>
                  <a:schemeClr val="bg1"/>
                </a:solidFill>
              </a:rPr>
              <a:t>C</a:t>
            </a:r>
            <a:r>
              <a:rPr lang="en-US" sz="1100" dirty="0" smtClean="0">
                <a:solidFill>
                  <a:schemeClr val="bg1"/>
                </a:solidFill>
              </a:rPr>
              <a:t>ertificate</a:t>
            </a:r>
          </a:p>
        </p:txBody>
      </p:sp>
      <p:sp>
        <p:nvSpPr>
          <p:cNvPr id="239" name="Rectangle 238"/>
          <p:cNvSpPr/>
          <p:nvPr/>
        </p:nvSpPr>
        <p:spPr>
          <a:xfrm>
            <a:off x="1214070" y="4375345"/>
            <a:ext cx="1714512" cy="78581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1214069" y="4505236"/>
            <a:ext cx="1714512" cy="600164"/>
          </a:xfrm>
          <a:prstGeom prst="rect">
            <a:avLst/>
          </a:prstGeom>
          <a:noFill/>
        </p:spPr>
        <p:txBody>
          <a:bodyPr wrap="square" rtlCol="0">
            <a:spAutoFit/>
          </a:bodyPr>
          <a:lstStyle/>
          <a:p>
            <a:pPr algn="ctr"/>
            <a:r>
              <a:rPr lang="en-US" sz="1100" dirty="0" smtClean="0">
                <a:solidFill>
                  <a:schemeClr val="bg1"/>
                </a:solidFill>
              </a:rPr>
              <a:t>Helpdesk to  Counsel &amp; Assists the Unsuccessful </a:t>
            </a:r>
            <a:r>
              <a:rPr lang="en-US" sz="1100" dirty="0">
                <a:solidFill>
                  <a:schemeClr val="bg1"/>
                </a:solidFill>
              </a:rPr>
              <a:t>P</a:t>
            </a:r>
            <a:r>
              <a:rPr lang="en-US" sz="1100" dirty="0" smtClean="0">
                <a:solidFill>
                  <a:schemeClr val="bg1"/>
                </a:solidFill>
              </a:rPr>
              <a:t>articipant</a:t>
            </a:r>
          </a:p>
        </p:txBody>
      </p:sp>
      <p:sp>
        <p:nvSpPr>
          <p:cNvPr id="250" name="TextBox 249"/>
          <p:cNvSpPr txBox="1"/>
          <p:nvPr/>
        </p:nvSpPr>
        <p:spPr>
          <a:xfrm>
            <a:off x="5643570" y="2032337"/>
            <a:ext cx="2214578" cy="1200329"/>
          </a:xfrm>
          <a:prstGeom prst="rect">
            <a:avLst/>
          </a:prstGeom>
          <a:noFill/>
        </p:spPr>
        <p:txBody>
          <a:bodyPr wrap="square" rtlCol="0">
            <a:spAutoFit/>
          </a:bodyPr>
          <a:lstStyle/>
          <a:p>
            <a:r>
              <a:rPr lang="en-US" sz="1200" b="1" dirty="0" smtClean="0"/>
              <a:t>Minimum </a:t>
            </a:r>
            <a:r>
              <a:rPr lang="en-US" sz="1200" b="1" dirty="0"/>
              <a:t>R</a:t>
            </a:r>
            <a:r>
              <a:rPr lang="en-US" sz="1200" b="1" dirty="0" smtClean="0"/>
              <a:t>equirement</a:t>
            </a:r>
          </a:p>
          <a:p>
            <a:pPr>
              <a:buFontTx/>
              <a:buChar char="-"/>
            </a:pPr>
            <a:r>
              <a:rPr lang="en-US" sz="1200" dirty="0" smtClean="0"/>
              <a:t> Registered </a:t>
            </a:r>
            <a:r>
              <a:rPr lang="en-US" sz="1200" dirty="0"/>
              <a:t>with Pi1M </a:t>
            </a:r>
            <a:endParaRPr lang="en-US" sz="1200" dirty="0" smtClean="0"/>
          </a:p>
          <a:p>
            <a:pPr>
              <a:buFontTx/>
              <a:buChar char="-"/>
            </a:pPr>
            <a:r>
              <a:rPr lang="en-US" sz="1200" dirty="0" smtClean="0"/>
              <a:t> PC Literate</a:t>
            </a:r>
          </a:p>
          <a:p>
            <a:pPr>
              <a:buFontTx/>
              <a:buChar char="-"/>
            </a:pPr>
            <a:r>
              <a:rPr lang="en-US" sz="1200" dirty="0" smtClean="0"/>
              <a:t> Min. academic qualification </a:t>
            </a:r>
            <a:r>
              <a:rPr lang="en-US" sz="1200" dirty="0" err="1" smtClean="0"/>
              <a:t>i.e</a:t>
            </a:r>
            <a:r>
              <a:rPr lang="en-US" sz="1200" dirty="0" smtClean="0"/>
              <a:t> SRP / PMR / SPM or  others </a:t>
            </a:r>
          </a:p>
          <a:p>
            <a:pPr>
              <a:buFontTx/>
              <a:buChar char="-"/>
            </a:pPr>
            <a:endParaRPr lang="en-US" sz="1200" dirty="0" smtClean="0"/>
          </a:p>
        </p:txBody>
      </p:sp>
      <p:sp>
        <p:nvSpPr>
          <p:cNvPr id="43" name="TextBox 42"/>
          <p:cNvSpPr txBox="1"/>
          <p:nvPr/>
        </p:nvSpPr>
        <p:spPr>
          <a:xfrm>
            <a:off x="6400800" y="3547355"/>
            <a:ext cx="1676400" cy="1500411"/>
          </a:xfrm>
          <a:prstGeom prst="rect">
            <a:avLst/>
          </a:prstGeom>
          <a:noFill/>
        </p:spPr>
        <p:txBody>
          <a:bodyPr wrap="square" rtlCol="0">
            <a:spAutoFit/>
          </a:bodyPr>
          <a:lstStyle/>
          <a:p>
            <a:pPr algn="ctr"/>
            <a:r>
              <a:rPr lang="en-US" sz="1200" b="1" dirty="0" smtClean="0">
                <a:solidFill>
                  <a:srgbClr val="FF0000"/>
                </a:solidFill>
              </a:rPr>
              <a:t>ACKNOWLEDGEMENT DAY*</a:t>
            </a:r>
          </a:p>
          <a:p>
            <a:pPr algn="ctr">
              <a:buFontTx/>
              <a:buChar char="-"/>
            </a:pPr>
            <a:r>
              <a:rPr lang="en-US" sz="1200" dirty="0" smtClean="0">
                <a:solidFill>
                  <a:srgbClr val="FF0000"/>
                </a:solidFill>
              </a:rPr>
              <a:t> </a:t>
            </a:r>
            <a:r>
              <a:rPr lang="en-US" sz="1200" dirty="0">
                <a:solidFill>
                  <a:srgbClr val="FF0000"/>
                </a:solidFill>
              </a:rPr>
              <a:t>O</a:t>
            </a:r>
            <a:r>
              <a:rPr lang="en-US" sz="1200" dirty="0" smtClean="0">
                <a:solidFill>
                  <a:srgbClr val="FF0000"/>
                </a:solidFill>
              </a:rPr>
              <a:t>rganize by SITS</a:t>
            </a:r>
          </a:p>
          <a:p>
            <a:pPr algn="ctr">
              <a:buFontTx/>
              <a:buChar char="-"/>
            </a:pPr>
            <a:r>
              <a:rPr lang="en-US" sz="1200" dirty="0" smtClean="0">
                <a:solidFill>
                  <a:srgbClr val="FF0000"/>
                </a:solidFill>
              </a:rPr>
              <a:t> Launch by KKMM/ SKMM </a:t>
            </a:r>
          </a:p>
          <a:p>
            <a:pPr algn="ctr"/>
            <a:r>
              <a:rPr lang="en-US" sz="1050" dirty="0" smtClean="0">
                <a:solidFill>
                  <a:srgbClr val="FF0000"/>
                </a:solidFill>
              </a:rPr>
              <a:t>N/B: Dates &amp; location to be assigned during Steering Meeting </a:t>
            </a:r>
            <a:endParaRPr lang="en-MY" sz="1050" dirty="0">
              <a:solidFill>
                <a:srgbClr val="FF0000"/>
              </a:solidFill>
            </a:endParaRPr>
          </a:p>
        </p:txBody>
      </p:sp>
      <p:cxnSp>
        <p:nvCxnSpPr>
          <p:cNvPr id="41" name="Elbow Connector 40"/>
          <p:cNvCxnSpPr>
            <a:stCxn id="196" idx="1"/>
            <a:endCxn id="239" idx="3"/>
          </p:cNvCxnSpPr>
          <p:nvPr/>
        </p:nvCxnSpPr>
        <p:spPr>
          <a:xfrm rot="10800000" flipV="1">
            <a:off x="2928582" y="4767266"/>
            <a:ext cx="857600" cy="988"/>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37" idx="1"/>
          </p:cNvCxnSpPr>
          <p:nvPr/>
        </p:nvCxnSpPr>
        <p:spPr>
          <a:xfrm flipV="1">
            <a:off x="2928581" y="5804357"/>
            <a:ext cx="929039" cy="1129"/>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PARTICIPANT REGISTRATION PROCESS FLOW</a:t>
            </a:r>
            <a:endParaRPr lang="en-MY" sz="2000" dirty="0">
              <a:solidFill>
                <a:schemeClr val="tx1"/>
              </a:solidFill>
              <a:latin typeface="Arial Black"/>
            </a:endParaRPr>
          </a:p>
        </p:txBody>
      </p:sp>
      <p:sp>
        <p:nvSpPr>
          <p:cNvPr id="38" name="TextBox 37"/>
          <p:cNvSpPr txBox="1"/>
          <p:nvPr/>
        </p:nvSpPr>
        <p:spPr>
          <a:xfrm>
            <a:off x="3200392" y="4876800"/>
            <a:ext cx="571504" cy="276999"/>
          </a:xfrm>
          <a:prstGeom prst="rect">
            <a:avLst/>
          </a:prstGeom>
          <a:noFill/>
        </p:spPr>
        <p:txBody>
          <a:bodyPr wrap="square" rtlCol="0">
            <a:spAutoFit/>
          </a:bodyPr>
          <a:lstStyle/>
          <a:p>
            <a:r>
              <a:rPr lang="en-US" sz="1200" dirty="0" smtClean="0"/>
              <a:t>If  No</a:t>
            </a:r>
            <a:endParaRPr lang="en-MY" sz="1200" dirty="0"/>
          </a:p>
        </p:txBody>
      </p:sp>
      <p:sp>
        <p:nvSpPr>
          <p:cNvPr id="3" name="32-Point Star 2"/>
          <p:cNvSpPr/>
          <p:nvPr/>
        </p:nvSpPr>
        <p:spPr>
          <a:xfrm>
            <a:off x="5788692" y="3013955"/>
            <a:ext cx="2898108" cy="2410145"/>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54" name="Elbow Connector 53"/>
          <p:cNvCxnSpPr>
            <a:stCxn id="6" idx="1"/>
          </p:cNvCxnSpPr>
          <p:nvPr/>
        </p:nvCxnSpPr>
        <p:spPr>
          <a:xfrm rot="10800000" flipH="1">
            <a:off x="3786182" y="1350168"/>
            <a:ext cx="35722" cy="969166"/>
          </a:xfrm>
          <a:prstGeom prst="bentConnector4">
            <a:avLst>
              <a:gd name="adj1" fmla="val -4153866"/>
              <a:gd name="adj2" fmla="val 9805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4876" y="4029060"/>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237" idx="0"/>
          </p:cNvCxnSpPr>
          <p:nvPr/>
        </p:nvCxnSpPr>
        <p:spPr>
          <a:xfrm flipH="1">
            <a:off x="4714876" y="5118321"/>
            <a:ext cx="4762" cy="4705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57</a:t>
            </a:fld>
            <a:endParaRPr lang="en-US" dirty="0"/>
          </a:p>
        </p:txBody>
      </p:sp>
    </p:spTree>
    <p:extLst>
      <p:ext uri="{BB962C8B-B14F-4D97-AF65-F5344CB8AC3E}">
        <p14:creationId xmlns:p14="http://schemas.microsoft.com/office/powerpoint/2010/main" val="7781385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5" name="Straight Connector 14"/>
          <p:cNvCxnSpPr/>
          <p:nvPr/>
        </p:nvCxnSpPr>
        <p:spPr>
          <a:xfrm rot="5400000">
            <a:off x="4179885" y="551180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3428992" y="4429132"/>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3500430" y="3228972"/>
            <a:ext cx="1714512" cy="809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p:cNvSpPr txBox="1"/>
          <p:nvPr/>
        </p:nvSpPr>
        <p:spPr>
          <a:xfrm>
            <a:off x="3643306" y="4719935"/>
            <a:ext cx="1500198" cy="461665"/>
          </a:xfrm>
          <a:prstGeom prst="rect">
            <a:avLst/>
          </a:prstGeom>
          <a:noFill/>
        </p:spPr>
        <p:txBody>
          <a:bodyPr wrap="square" rtlCol="0">
            <a:spAutoFit/>
          </a:bodyPr>
          <a:lstStyle/>
          <a:p>
            <a:pPr algn="ctr"/>
            <a:r>
              <a:rPr lang="en-US" sz="1200" dirty="0" smtClean="0">
                <a:solidFill>
                  <a:schemeClr val="bg1"/>
                </a:solidFill>
              </a:rPr>
              <a:t>Review &amp; Verified by Members</a:t>
            </a:r>
          </a:p>
        </p:txBody>
      </p:sp>
      <p:cxnSp>
        <p:nvCxnSpPr>
          <p:cNvPr id="10" name="Elbow Connector 9"/>
          <p:cNvCxnSpPr>
            <a:stCxn id="4" idx="1"/>
            <a:endCxn id="18" idx="1"/>
          </p:cNvCxnSpPr>
          <p:nvPr/>
        </p:nvCxnSpPr>
        <p:spPr>
          <a:xfrm rot="10800000">
            <a:off x="3428992" y="2319334"/>
            <a:ext cx="12700" cy="2609864"/>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178297" y="30210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00430" y="5638800"/>
            <a:ext cx="1714512" cy="47380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Flowchart: Decision 17"/>
          <p:cNvSpPr/>
          <p:nvPr/>
        </p:nvSpPr>
        <p:spPr>
          <a:xfrm>
            <a:off x="3428992" y="181926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643306" y="1988403"/>
            <a:ext cx="1500198" cy="646331"/>
          </a:xfrm>
          <a:prstGeom prst="rect">
            <a:avLst/>
          </a:prstGeom>
          <a:noFill/>
        </p:spPr>
        <p:txBody>
          <a:bodyPr wrap="square" rtlCol="0">
            <a:spAutoFit/>
          </a:bodyPr>
          <a:lstStyle/>
          <a:p>
            <a:pPr algn="ctr"/>
            <a:r>
              <a:rPr lang="en-US" sz="1200" dirty="0" smtClean="0">
                <a:solidFill>
                  <a:schemeClr val="bg1"/>
                </a:solidFill>
              </a:rPr>
              <a:t>Summarize  and Consolidation for Monthly Report</a:t>
            </a:r>
            <a:endParaRPr lang="en-MY" sz="1200" dirty="0">
              <a:solidFill>
                <a:schemeClr val="bg1"/>
              </a:solidFill>
            </a:endParaRPr>
          </a:p>
        </p:txBody>
      </p:sp>
      <p:cxnSp>
        <p:nvCxnSpPr>
          <p:cNvPr id="21" name="Straight Connector 20"/>
          <p:cNvCxnSpPr/>
          <p:nvPr/>
        </p:nvCxnSpPr>
        <p:spPr>
          <a:xfrm rot="5400000">
            <a:off x="4179885" y="16494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14942" y="1143000"/>
            <a:ext cx="3090858" cy="461665"/>
          </a:xfrm>
          <a:prstGeom prst="rect">
            <a:avLst/>
          </a:prstGeom>
          <a:noFill/>
        </p:spPr>
        <p:txBody>
          <a:bodyPr wrap="square" rtlCol="0">
            <a:spAutoFit/>
          </a:bodyPr>
          <a:lstStyle/>
          <a:p>
            <a:r>
              <a:rPr lang="en-US" sz="1200" dirty="0" smtClean="0"/>
              <a:t>To be submitted to SITS Head Quarters Monthly 1</a:t>
            </a:r>
            <a:r>
              <a:rPr lang="en-US" sz="1200" baseline="30000" dirty="0" smtClean="0"/>
              <a:t>st</a:t>
            </a:r>
            <a:r>
              <a:rPr lang="en-US" sz="1200" dirty="0" smtClean="0"/>
              <a:t> Week of the Following Month</a:t>
            </a:r>
            <a:endParaRPr lang="en-MY" sz="1200" dirty="0"/>
          </a:p>
        </p:txBody>
      </p:sp>
      <p:sp>
        <p:nvSpPr>
          <p:cNvPr id="23" name="TextBox 22"/>
          <p:cNvSpPr txBox="1"/>
          <p:nvPr/>
        </p:nvSpPr>
        <p:spPr>
          <a:xfrm>
            <a:off x="2214546" y="3502223"/>
            <a:ext cx="1000132" cy="307777"/>
          </a:xfrm>
          <a:prstGeom prst="rect">
            <a:avLst/>
          </a:prstGeom>
          <a:noFill/>
        </p:spPr>
        <p:txBody>
          <a:bodyPr wrap="square" rtlCol="0">
            <a:spAutoFit/>
          </a:bodyPr>
          <a:lstStyle/>
          <a:p>
            <a:pPr algn="r"/>
            <a:r>
              <a:rPr lang="en-US" sz="1400" dirty="0" smtClean="0"/>
              <a:t>If  Not</a:t>
            </a:r>
          </a:p>
        </p:txBody>
      </p:sp>
      <p:sp>
        <p:nvSpPr>
          <p:cNvPr id="25" name="TextBox 24"/>
          <p:cNvSpPr txBox="1"/>
          <p:nvPr/>
        </p:nvSpPr>
        <p:spPr>
          <a:xfrm>
            <a:off x="3143240" y="5638801"/>
            <a:ext cx="2500330" cy="830997"/>
          </a:xfrm>
          <a:prstGeom prst="rect">
            <a:avLst/>
          </a:prstGeom>
          <a:noFill/>
        </p:spPr>
        <p:txBody>
          <a:bodyPr wrap="square" rtlCol="0">
            <a:spAutoFit/>
          </a:bodyPr>
          <a:lstStyle/>
          <a:p>
            <a:pPr algn="ctr"/>
            <a:r>
              <a:rPr lang="en-US" sz="1200" dirty="0" smtClean="0">
                <a:solidFill>
                  <a:schemeClr val="bg1"/>
                </a:solidFill>
              </a:rPr>
              <a:t>Submit to SKMM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2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(MONTHLY PROGRESS REPORT)</a:t>
            </a:r>
            <a:endParaRPr lang="en-MY" sz="2000" dirty="0">
              <a:solidFill>
                <a:schemeClr val="tx1"/>
              </a:solidFill>
              <a:latin typeface="Arial Black"/>
            </a:endParaRPr>
          </a:p>
        </p:txBody>
      </p:sp>
      <p:sp>
        <p:nvSpPr>
          <p:cNvPr id="2" name="TextBox 1"/>
          <p:cNvSpPr txBox="1"/>
          <p:nvPr/>
        </p:nvSpPr>
        <p:spPr>
          <a:xfrm>
            <a:off x="3500430" y="3200400"/>
            <a:ext cx="1714512" cy="830997"/>
          </a:xfrm>
          <a:prstGeom prst="rect">
            <a:avLst/>
          </a:prstGeom>
          <a:noFill/>
        </p:spPr>
        <p:txBody>
          <a:bodyPr wrap="square" rtlCol="0">
            <a:spAutoFit/>
          </a:bodyPr>
          <a:lstStyle/>
          <a:p>
            <a:r>
              <a:rPr lang="en-US" sz="1200" dirty="0" smtClean="0">
                <a:solidFill>
                  <a:schemeClr val="bg1"/>
                </a:solidFill>
              </a:rPr>
              <a:t>Monthly Report to be Deliberated During </a:t>
            </a:r>
            <a:r>
              <a:rPr lang="en-US" sz="1200" dirty="0">
                <a:solidFill>
                  <a:schemeClr val="bg1"/>
                </a:solidFill>
              </a:rPr>
              <a:t>M</a:t>
            </a:r>
            <a:r>
              <a:rPr lang="en-US" sz="1200" dirty="0" smtClean="0">
                <a:solidFill>
                  <a:schemeClr val="bg1"/>
                </a:solidFill>
              </a:rPr>
              <a:t>onthly Coordination </a:t>
            </a:r>
            <a:r>
              <a:rPr lang="en-US" sz="1200" dirty="0">
                <a:solidFill>
                  <a:schemeClr val="bg1"/>
                </a:solidFill>
              </a:rPr>
              <a:t>M</a:t>
            </a:r>
            <a:r>
              <a:rPr lang="en-US" sz="1200" dirty="0" smtClean="0">
                <a:solidFill>
                  <a:schemeClr val="bg1"/>
                </a:solidFill>
              </a:rPr>
              <a:t>eeting</a:t>
            </a:r>
            <a:endParaRPr lang="en-MY" sz="1200" dirty="0">
              <a:solidFill>
                <a:schemeClr val="bg1"/>
              </a:solidFill>
            </a:endParaRPr>
          </a:p>
        </p:txBody>
      </p:sp>
      <p:sp>
        <p:nvSpPr>
          <p:cNvPr id="28" name="TextBox 27"/>
          <p:cNvSpPr txBox="1"/>
          <p:nvPr/>
        </p:nvSpPr>
        <p:spPr>
          <a:xfrm>
            <a:off x="4419600" y="5334000"/>
            <a:ext cx="1000132" cy="307777"/>
          </a:xfrm>
          <a:prstGeom prst="rect">
            <a:avLst/>
          </a:prstGeom>
          <a:noFill/>
        </p:spPr>
        <p:txBody>
          <a:bodyPr wrap="square" rtlCol="0">
            <a:spAutoFit/>
          </a:bodyPr>
          <a:lstStyle/>
          <a:p>
            <a:r>
              <a:rPr lang="en-US" sz="1400" dirty="0" smtClean="0"/>
              <a:t>If  Yes</a:t>
            </a:r>
            <a:endParaRPr lang="en-MY" sz="1400" dirty="0"/>
          </a:p>
        </p:txBody>
      </p:sp>
      <p:cxnSp>
        <p:nvCxnSpPr>
          <p:cNvPr id="26" name="Straight Connector 25"/>
          <p:cNvCxnSpPr/>
          <p:nvPr/>
        </p:nvCxnSpPr>
        <p:spPr>
          <a:xfrm rot="5400000">
            <a:off x="4165599" y="42402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00430" y="1095371"/>
            <a:ext cx="1714512" cy="554833"/>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3429000" y="1030069"/>
            <a:ext cx="1857388" cy="646331"/>
          </a:xfrm>
          <a:prstGeom prst="rect">
            <a:avLst/>
          </a:prstGeom>
          <a:noFill/>
        </p:spPr>
        <p:txBody>
          <a:bodyPr wrap="square" rtlCol="0">
            <a:spAutoFit/>
          </a:bodyPr>
          <a:lstStyle/>
          <a:p>
            <a:pPr algn="ctr"/>
            <a:r>
              <a:rPr lang="en-US" sz="1200" dirty="0" smtClean="0">
                <a:solidFill>
                  <a:schemeClr val="bg1"/>
                </a:solidFill>
              </a:rPr>
              <a:t>Progress Information &amp; Report from Project </a:t>
            </a:r>
            <a:r>
              <a:rPr lang="en-US" sz="1200" dirty="0">
                <a:solidFill>
                  <a:schemeClr val="bg1"/>
                </a:solidFill>
              </a:rPr>
              <a:t>C</a:t>
            </a:r>
            <a:r>
              <a:rPr lang="en-US" sz="1200" dirty="0" smtClean="0">
                <a:solidFill>
                  <a:schemeClr val="bg1"/>
                </a:solidFill>
              </a:rPr>
              <a:t>oordinator</a:t>
            </a:r>
            <a:endParaRPr lang="en-MY" sz="1200" dirty="0">
              <a:solidFill>
                <a:schemeClr val="bg1"/>
              </a:solidFill>
            </a:endParaRP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58</a:t>
            </a:fld>
            <a:endParaRPr lang="en-US" dirty="0"/>
          </a:p>
        </p:txBody>
      </p:sp>
    </p:spTree>
    <p:extLst>
      <p:ext uri="{BB962C8B-B14F-4D97-AF65-F5344CB8AC3E}">
        <p14:creationId xmlns:p14="http://schemas.microsoft.com/office/powerpoint/2010/main" val="162413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3271846" y="1426332"/>
            <a:ext cx="1714512" cy="742351"/>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248012" y="1430019"/>
            <a:ext cx="1857388" cy="738664"/>
          </a:xfrm>
          <a:prstGeom prst="rect">
            <a:avLst/>
          </a:prstGeom>
          <a:noFill/>
        </p:spPr>
        <p:txBody>
          <a:bodyPr wrap="square" rtlCol="0">
            <a:spAutoFit/>
          </a:bodyPr>
          <a:lstStyle/>
          <a:p>
            <a:pPr algn="ctr"/>
            <a:r>
              <a:rPr lang="en-US" sz="1400" dirty="0">
                <a:solidFill>
                  <a:schemeClr val="bg1"/>
                </a:solidFill>
              </a:rPr>
              <a:t>Progress Information &amp; Report from Project Coordinator</a:t>
            </a:r>
            <a:endParaRPr lang="en-MY" sz="1400" dirty="0">
              <a:solidFill>
                <a:schemeClr val="bg1"/>
              </a:solidFill>
            </a:endParaRPr>
          </a:p>
        </p:txBody>
      </p:sp>
      <p:cxnSp>
        <p:nvCxnSpPr>
          <p:cNvPr id="12" name="Straight Connector 11"/>
          <p:cNvCxnSpPr/>
          <p:nvPr/>
        </p:nvCxnSpPr>
        <p:spPr>
          <a:xfrm rot="5400000">
            <a:off x="3949713" y="23352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Flowchart: Decision 17"/>
          <p:cNvSpPr/>
          <p:nvPr/>
        </p:nvSpPr>
        <p:spPr>
          <a:xfrm>
            <a:off x="3200408" y="2612442"/>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20" name="Straight Connector 19"/>
          <p:cNvCxnSpPr/>
          <p:nvPr/>
        </p:nvCxnSpPr>
        <p:spPr>
          <a:xfrm rot="5400000">
            <a:off x="3951301" y="3790375"/>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PROGRESS FLOW (WEEKLY PROGRESS REPORT)</a:t>
            </a:r>
            <a:endParaRPr lang="en-MY" sz="2000" dirty="0">
              <a:solidFill>
                <a:schemeClr val="tx1"/>
              </a:solidFill>
              <a:latin typeface="Arial Black"/>
            </a:endParaRPr>
          </a:p>
        </p:txBody>
      </p:sp>
      <p:sp>
        <p:nvSpPr>
          <p:cNvPr id="23" name="Rectangle 22"/>
          <p:cNvSpPr/>
          <p:nvPr/>
        </p:nvSpPr>
        <p:spPr>
          <a:xfrm>
            <a:off x="3276600" y="4068417"/>
            <a:ext cx="1714512" cy="3834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5" name="TextBox 24"/>
          <p:cNvSpPr txBox="1"/>
          <p:nvPr/>
        </p:nvSpPr>
        <p:spPr>
          <a:xfrm>
            <a:off x="3276600" y="4034135"/>
            <a:ext cx="1714512" cy="461665"/>
          </a:xfrm>
          <a:prstGeom prst="rect">
            <a:avLst/>
          </a:prstGeom>
          <a:noFill/>
        </p:spPr>
        <p:txBody>
          <a:bodyPr wrap="square" rtlCol="0">
            <a:spAutoFit/>
          </a:bodyPr>
          <a:lstStyle/>
          <a:p>
            <a:pPr algn="ctr"/>
            <a:r>
              <a:rPr lang="en-US" sz="1200" dirty="0" smtClean="0">
                <a:solidFill>
                  <a:schemeClr val="bg1"/>
                </a:solidFill>
              </a:rPr>
              <a:t>Submit to SITS HQ for Records</a:t>
            </a:r>
            <a:endParaRPr lang="en-MY" sz="1200" dirty="0">
              <a:solidFill>
                <a:schemeClr val="bg1"/>
              </a:solidFill>
            </a:endParaRPr>
          </a:p>
        </p:txBody>
      </p:sp>
      <p:sp>
        <p:nvSpPr>
          <p:cNvPr id="15" name="TextBox 14"/>
          <p:cNvSpPr txBox="1"/>
          <p:nvPr/>
        </p:nvSpPr>
        <p:spPr>
          <a:xfrm>
            <a:off x="3429000" y="2778204"/>
            <a:ext cx="1500198" cy="646331"/>
          </a:xfrm>
          <a:prstGeom prst="rect">
            <a:avLst/>
          </a:prstGeom>
          <a:noFill/>
        </p:spPr>
        <p:txBody>
          <a:bodyPr wrap="square" rtlCol="0">
            <a:spAutoFit/>
          </a:bodyPr>
          <a:lstStyle/>
          <a:p>
            <a:pPr algn="ctr"/>
            <a:r>
              <a:rPr lang="en-US" sz="1200" dirty="0" smtClean="0">
                <a:solidFill>
                  <a:schemeClr val="bg1"/>
                </a:solidFill>
              </a:rPr>
              <a:t>Summarize  and Consolidation for Weekly Report</a:t>
            </a:r>
            <a:endParaRPr lang="en-MY" sz="1200" dirty="0">
              <a:solidFill>
                <a:schemeClr val="bg1"/>
              </a:solidFill>
            </a:endParaRPr>
          </a:p>
        </p:txBody>
      </p:sp>
      <p:sp>
        <p:nvSpPr>
          <p:cNvPr id="17" name="TextBox 16"/>
          <p:cNvSpPr txBox="1"/>
          <p:nvPr/>
        </p:nvSpPr>
        <p:spPr>
          <a:xfrm>
            <a:off x="5181600" y="1519535"/>
            <a:ext cx="3090858" cy="461665"/>
          </a:xfrm>
          <a:prstGeom prst="rect">
            <a:avLst/>
          </a:prstGeom>
          <a:noFill/>
        </p:spPr>
        <p:txBody>
          <a:bodyPr wrap="square" rtlCol="0">
            <a:spAutoFit/>
          </a:bodyPr>
          <a:lstStyle/>
          <a:p>
            <a:r>
              <a:rPr lang="en-US" sz="1200" dirty="0" smtClean="0"/>
              <a:t>To be submitted to SITS Head Quarters Weekly After Each Training Session</a:t>
            </a:r>
            <a:endParaRPr lang="en-MY" sz="12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59</a:t>
            </a:fld>
            <a:endParaRPr lang="en-US" dirty="0"/>
          </a:p>
        </p:txBody>
      </p:sp>
    </p:spTree>
    <p:extLst>
      <p:ext uri="{BB962C8B-B14F-4D97-AF65-F5344CB8AC3E}">
        <p14:creationId xmlns:p14="http://schemas.microsoft.com/office/powerpoint/2010/main" val="425413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OUR OBJECTIVE</a:t>
            </a:r>
            <a:endParaRPr lang="en-MY" sz="2000" dirty="0">
              <a:solidFill>
                <a:schemeClr val="tx1"/>
              </a:solidFill>
              <a:latin typeface="Arial Black"/>
            </a:endParaRPr>
          </a:p>
        </p:txBody>
      </p:sp>
      <p:sp>
        <p:nvSpPr>
          <p:cNvPr id="21" name="Rectangle 20"/>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38" name="Rectangle 37"/>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25" name="Down Arrow 24"/>
          <p:cNvSpPr/>
          <p:nvPr/>
        </p:nvSpPr>
        <p:spPr>
          <a:xfrm rot="10800000">
            <a:off x="4419601" y="4399745"/>
            <a:ext cx="303581" cy="477054"/>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pic>
        <p:nvPicPr>
          <p:cNvPr id="4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53551" y="2140911"/>
            <a:ext cx="2895600" cy="169778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pic>
        <p:nvPicPr>
          <p:cNvPr id="45" name="Picture 2" descr="C:\Users\User\Desktop\Pusat Internet 1 Malaysia_files\image0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43" t="15922" r="5322"/>
          <a:stretch/>
        </p:blipFill>
        <p:spPr bwMode="auto">
          <a:xfrm>
            <a:off x="3028259" y="2246888"/>
            <a:ext cx="2935081" cy="179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381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9" name="Rectangle 28"/>
          <p:cNvSpPr/>
          <p:nvPr/>
        </p:nvSpPr>
        <p:spPr>
          <a:xfrm>
            <a:off x="5334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9" name="TextBox 38"/>
          <p:cNvSpPr txBox="1"/>
          <p:nvPr/>
        </p:nvSpPr>
        <p:spPr>
          <a:xfrm>
            <a:off x="533399" y="2336947"/>
            <a:ext cx="2209801" cy="923330"/>
          </a:xfrm>
          <a:prstGeom prst="rect">
            <a:avLst/>
          </a:prstGeom>
          <a:noFill/>
        </p:spPr>
        <p:txBody>
          <a:bodyPr wrap="square" rtlCol="0">
            <a:spAutoFit/>
          </a:bodyPr>
          <a:lstStyle/>
          <a:p>
            <a:pPr algn="ctr"/>
            <a:r>
              <a:rPr lang="en-US" b="1" dirty="0" smtClean="0">
                <a:solidFill>
                  <a:schemeClr val="bg1"/>
                </a:solidFill>
              </a:rPr>
              <a:t>PI1M CONTENT</a:t>
            </a:r>
          </a:p>
          <a:p>
            <a:pPr algn="ctr"/>
            <a:r>
              <a:rPr lang="en-US" b="1" dirty="0" smtClean="0">
                <a:solidFill>
                  <a:schemeClr val="bg1"/>
                </a:solidFill>
              </a:rPr>
              <a:t>ENHANCEMENT &amp; EMPOWERMENT </a:t>
            </a:r>
            <a:endParaRPr lang="en-MY" b="1" dirty="0">
              <a:solidFill>
                <a:schemeClr val="bg1"/>
              </a:solidFill>
            </a:endParaRPr>
          </a:p>
        </p:txBody>
      </p:sp>
      <p:sp>
        <p:nvSpPr>
          <p:cNvPr id="30" name="Rectangle 29"/>
          <p:cNvSpPr/>
          <p:nvPr/>
        </p:nvSpPr>
        <p:spPr>
          <a:xfrm>
            <a:off x="6477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1" name="Rectangle 30"/>
          <p:cNvSpPr/>
          <p:nvPr/>
        </p:nvSpPr>
        <p:spPr>
          <a:xfrm>
            <a:off x="64008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2" name="TextBox 31"/>
          <p:cNvSpPr txBox="1"/>
          <p:nvPr/>
        </p:nvSpPr>
        <p:spPr>
          <a:xfrm>
            <a:off x="6400800" y="2336947"/>
            <a:ext cx="2209801" cy="923330"/>
          </a:xfrm>
          <a:prstGeom prst="rect">
            <a:avLst/>
          </a:prstGeom>
          <a:noFill/>
        </p:spPr>
        <p:txBody>
          <a:bodyPr wrap="square" rtlCol="0">
            <a:spAutoFit/>
          </a:bodyPr>
          <a:lstStyle/>
          <a:p>
            <a:pPr algn="ctr"/>
            <a:r>
              <a:rPr lang="en-US" b="1" dirty="0" smtClean="0">
                <a:solidFill>
                  <a:schemeClr val="bg1"/>
                </a:solidFill>
              </a:rPr>
              <a:t>PI1M CENTRE VISIBILITY &amp; NEW SERVICE OFFERINGS</a:t>
            </a:r>
            <a:endParaRPr lang="en-MY" b="1" dirty="0">
              <a:solidFill>
                <a:schemeClr val="bg1"/>
              </a:solidFill>
            </a:endParaRPr>
          </a:p>
        </p:txBody>
      </p:sp>
      <p:grpSp>
        <p:nvGrpSpPr>
          <p:cNvPr id="7" name="Group 6"/>
          <p:cNvGrpSpPr/>
          <p:nvPr/>
        </p:nvGrpSpPr>
        <p:grpSpPr>
          <a:xfrm>
            <a:off x="381000" y="3499455"/>
            <a:ext cx="2362199" cy="1921646"/>
            <a:chOff x="190500" y="3896778"/>
            <a:chExt cx="2667000" cy="1921646"/>
          </a:xfrm>
          <a:solidFill>
            <a:srgbClr val="0070C0"/>
          </a:solidFill>
        </p:grpSpPr>
        <p:sp>
          <p:nvSpPr>
            <p:cNvPr id="5" name="Rectangle 4"/>
            <p:cNvSpPr/>
            <p:nvPr/>
          </p:nvSpPr>
          <p:spPr>
            <a:xfrm>
              <a:off x="190500" y="3896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ACCOUNTING SOLUTIONS</a:t>
              </a:r>
              <a:endParaRPr lang="en-MY" sz="1600" dirty="0">
                <a:solidFill>
                  <a:schemeClr val="bg1"/>
                </a:solidFill>
              </a:endParaRPr>
            </a:p>
          </p:txBody>
        </p:sp>
        <p:sp>
          <p:nvSpPr>
            <p:cNvPr id="33" name="Rectangle 32"/>
            <p:cNvSpPr/>
            <p:nvPr/>
          </p:nvSpPr>
          <p:spPr>
            <a:xfrm>
              <a:off x="190500" y="4277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TRAINING PROGRAM</a:t>
              </a:r>
              <a:endParaRPr lang="en-MY" sz="1600" dirty="0">
                <a:solidFill>
                  <a:schemeClr val="bg1"/>
                </a:solidFill>
              </a:endParaRPr>
            </a:p>
          </p:txBody>
        </p:sp>
        <p:sp>
          <p:nvSpPr>
            <p:cNvPr id="34" name="Rectangle 33"/>
            <p:cNvSpPr/>
            <p:nvPr/>
          </p:nvSpPr>
          <p:spPr>
            <a:xfrm>
              <a:off x="190500" y="46290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CERTIFICATION PROGRAMME</a:t>
              </a:r>
              <a:endParaRPr lang="en-MY" sz="1600" dirty="0">
                <a:solidFill>
                  <a:schemeClr val="bg1"/>
                </a:solidFill>
              </a:endParaRPr>
            </a:p>
          </p:txBody>
        </p:sp>
        <p:sp>
          <p:nvSpPr>
            <p:cNvPr id="35" name="Rectangle 34"/>
            <p:cNvSpPr/>
            <p:nvPr/>
          </p:nvSpPr>
          <p:spPr>
            <a:xfrm>
              <a:off x="190500" y="5010001"/>
              <a:ext cx="2667000" cy="45720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LEARNING</a:t>
              </a:r>
            </a:p>
            <a:p>
              <a:pPr algn="ctr"/>
              <a:r>
                <a:rPr lang="en-US" sz="1200" dirty="0" smtClean="0">
                  <a:solidFill>
                    <a:schemeClr val="bg1"/>
                  </a:solidFill>
                </a:rPr>
                <a:t>(ONLINE &amp; OFFLINE </a:t>
              </a:r>
              <a:endParaRPr lang="en-MY" sz="1600" dirty="0">
                <a:solidFill>
                  <a:schemeClr val="bg1"/>
                </a:solidFill>
              </a:endParaRPr>
            </a:p>
          </p:txBody>
        </p:sp>
        <p:sp>
          <p:nvSpPr>
            <p:cNvPr id="47" name="Rectangle 46"/>
            <p:cNvSpPr/>
            <p:nvPr/>
          </p:nvSpPr>
          <p:spPr>
            <a:xfrm>
              <a:off x="190500" y="54672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SUPPORT</a:t>
              </a:r>
              <a:endParaRPr lang="en-MY" sz="1600" dirty="0">
                <a:solidFill>
                  <a:schemeClr val="bg1"/>
                </a:solidFill>
              </a:endParaRPr>
            </a:p>
          </p:txBody>
        </p:sp>
      </p:grpSp>
      <p:grpSp>
        <p:nvGrpSpPr>
          <p:cNvPr id="3" name="Group 2"/>
          <p:cNvGrpSpPr/>
          <p:nvPr/>
        </p:nvGrpSpPr>
        <p:grpSpPr>
          <a:xfrm>
            <a:off x="6393976" y="3500397"/>
            <a:ext cx="2369024" cy="1125798"/>
            <a:chOff x="6393976" y="3652797"/>
            <a:chExt cx="2216625" cy="1125798"/>
          </a:xfrm>
          <a:solidFill>
            <a:srgbClr val="0070C0"/>
          </a:solidFill>
        </p:grpSpPr>
        <p:sp>
          <p:nvSpPr>
            <p:cNvPr id="49" name="Rectangle 48"/>
            <p:cNvSpPr/>
            <p:nvPr/>
          </p:nvSpPr>
          <p:spPr>
            <a:xfrm>
              <a:off x="6393976" y="3652797"/>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INDUSTRIES PARTICIPATION</a:t>
              </a:r>
              <a:endParaRPr lang="en-MY" sz="1600" dirty="0">
                <a:solidFill>
                  <a:schemeClr val="bg1"/>
                </a:solidFill>
              </a:endParaRPr>
            </a:p>
          </p:txBody>
        </p:sp>
        <p:sp>
          <p:nvSpPr>
            <p:cNvPr id="50" name="Rectangle 49"/>
            <p:cNvSpPr/>
            <p:nvPr/>
          </p:nvSpPr>
          <p:spPr>
            <a:xfrm>
              <a:off x="6393976" y="3963665"/>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ACADEMIA PARTICIPATION</a:t>
              </a:r>
              <a:endParaRPr lang="en-MY" sz="1600" dirty="0">
                <a:solidFill>
                  <a:schemeClr val="bg1"/>
                </a:solidFill>
              </a:endParaRPr>
            </a:p>
          </p:txBody>
        </p:sp>
        <p:sp>
          <p:nvSpPr>
            <p:cNvPr id="51" name="Rectangle 50"/>
            <p:cNvSpPr/>
            <p:nvPr/>
          </p:nvSpPr>
          <p:spPr>
            <a:xfrm>
              <a:off x="6393976" y="4268465"/>
              <a:ext cx="2216625" cy="51013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LEARNING &amp; JOB MATCHING PLATFORM</a:t>
              </a:r>
              <a:endParaRPr lang="en-MY" sz="1600" dirty="0">
                <a:solidFill>
                  <a:schemeClr val="bg1"/>
                </a:solidFill>
              </a:endParaRPr>
            </a:p>
          </p:txBody>
        </p:sp>
      </p:gr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00373" y="5181600"/>
            <a:ext cx="1962227" cy="492464"/>
          </a:xfrm>
          <a:prstGeom prst="rect">
            <a:avLst/>
          </a:prstGeom>
        </p:spPr>
      </p:pic>
      <p:sp>
        <p:nvSpPr>
          <p:cNvPr id="4" name="Slide Number Placeholder 3"/>
          <p:cNvSpPr>
            <a:spLocks noGrp="1"/>
          </p:cNvSpPr>
          <p:nvPr>
            <p:ph type="sldNum" sz="quarter" idx="12"/>
          </p:nvPr>
        </p:nvSpPr>
        <p:spPr/>
        <p:txBody>
          <a:bodyPr/>
          <a:lstStyle/>
          <a:p>
            <a:pPr>
              <a:defRPr/>
            </a:pPr>
            <a:fld id="{10900C66-51F3-40B7-ADF9-FB7B495E0E52}" type="slidenum">
              <a:rPr lang="en-US" smtClean="0"/>
              <a:pPr>
                <a:defRPr/>
              </a:pPr>
              <a:t>6</a:t>
            </a:fld>
            <a:endParaRPr lang="en-US" dirty="0"/>
          </a:p>
        </p:txBody>
      </p:sp>
    </p:spTree>
    <p:extLst>
      <p:ext uri="{BB962C8B-B14F-4D97-AF65-F5344CB8AC3E}">
        <p14:creationId xmlns:p14="http://schemas.microsoft.com/office/powerpoint/2010/main" val="73158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(MAINTENANCE REPORT)</a:t>
            </a:r>
            <a:endParaRPr lang="en-MY" sz="2000" dirty="0">
              <a:solidFill>
                <a:schemeClr val="tx1"/>
              </a:solidFill>
              <a:latin typeface="Arial Black"/>
            </a:endParaRPr>
          </a:p>
        </p:txBody>
      </p:sp>
      <p:cxnSp>
        <p:nvCxnSpPr>
          <p:cNvPr id="44" name="Straight Connector 43"/>
          <p:cNvCxnSpPr/>
          <p:nvPr/>
        </p:nvCxnSpPr>
        <p:spPr>
          <a:xfrm rot="5400000">
            <a:off x="4179885" y="551180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Flowchart: Decision 44"/>
          <p:cNvSpPr/>
          <p:nvPr/>
        </p:nvSpPr>
        <p:spPr>
          <a:xfrm>
            <a:off x="3428992" y="4429132"/>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6" name="Rectangle 45"/>
          <p:cNvSpPr/>
          <p:nvPr/>
        </p:nvSpPr>
        <p:spPr>
          <a:xfrm>
            <a:off x="3500430" y="3228972"/>
            <a:ext cx="1714512" cy="809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47" name="TextBox 46"/>
          <p:cNvSpPr txBox="1"/>
          <p:nvPr/>
        </p:nvSpPr>
        <p:spPr>
          <a:xfrm>
            <a:off x="3643306" y="4719935"/>
            <a:ext cx="1500198" cy="461665"/>
          </a:xfrm>
          <a:prstGeom prst="rect">
            <a:avLst/>
          </a:prstGeom>
          <a:noFill/>
        </p:spPr>
        <p:txBody>
          <a:bodyPr wrap="square" rtlCol="0">
            <a:spAutoFit/>
          </a:bodyPr>
          <a:lstStyle/>
          <a:p>
            <a:pPr algn="ctr"/>
            <a:r>
              <a:rPr lang="en-US" sz="1200" dirty="0" smtClean="0">
                <a:solidFill>
                  <a:schemeClr val="bg1"/>
                </a:solidFill>
              </a:rPr>
              <a:t>Review &amp; Verified by Members</a:t>
            </a:r>
          </a:p>
        </p:txBody>
      </p:sp>
      <p:cxnSp>
        <p:nvCxnSpPr>
          <p:cNvPr id="48" name="Elbow Connector 47"/>
          <p:cNvCxnSpPr>
            <a:stCxn id="45" idx="1"/>
            <a:endCxn id="51" idx="1"/>
          </p:cNvCxnSpPr>
          <p:nvPr/>
        </p:nvCxnSpPr>
        <p:spPr>
          <a:xfrm rot="10800000">
            <a:off x="3428992" y="2319334"/>
            <a:ext cx="12700" cy="2609864"/>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4178297" y="30210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3500430" y="5638800"/>
            <a:ext cx="1714512" cy="47380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1" name="Flowchart: Decision 50"/>
          <p:cNvSpPr/>
          <p:nvPr/>
        </p:nvSpPr>
        <p:spPr>
          <a:xfrm>
            <a:off x="3428992" y="181926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2" name="TextBox 51"/>
          <p:cNvSpPr txBox="1"/>
          <p:nvPr/>
        </p:nvSpPr>
        <p:spPr>
          <a:xfrm>
            <a:off x="3643306" y="1988403"/>
            <a:ext cx="1500198" cy="646331"/>
          </a:xfrm>
          <a:prstGeom prst="rect">
            <a:avLst/>
          </a:prstGeom>
          <a:noFill/>
        </p:spPr>
        <p:txBody>
          <a:bodyPr wrap="square" rtlCol="0">
            <a:spAutoFit/>
          </a:bodyPr>
          <a:lstStyle/>
          <a:p>
            <a:pPr algn="ctr"/>
            <a:r>
              <a:rPr lang="en-US" sz="1200" dirty="0" smtClean="0">
                <a:solidFill>
                  <a:schemeClr val="bg1"/>
                </a:solidFill>
              </a:rPr>
              <a:t>Summarize  and Consolidation for Maintenance Report</a:t>
            </a:r>
            <a:endParaRPr lang="en-MY" sz="1200" dirty="0">
              <a:solidFill>
                <a:schemeClr val="bg1"/>
              </a:solidFill>
            </a:endParaRPr>
          </a:p>
        </p:txBody>
      </p:sp>
      <p:cxnSp>
        <p:nvCxnSpPr>
          <p:cNvPr id="53" name="Straight Connector 52"/>
          <p:cNvCxnSpPr/>
          <p:nvPr/>
        </p:nvCxnSpPr>
        <p:spPr>
          <a:xfrm rot="5400000">
            <a:off x="4179885" y="16494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214942" y="1143000"/>
            <a:ext cx="3090858" cy="461665"/>
          </a:xfrm>
          <a:prstGeom prst="rect">
            <a:avLst/>
          </a:prstGeom>
          <a:noFill/>
        </p:spPr>
        <p:txBody>
          <a:bodyPr wrap="square" rtlCol="0">
            <a:spAutoFit/>
          </a:bodyPr>
          <a:lstStyle/>
          <a:p>
            <a:r>
              <a:rPr lang="en-US" sz="1200" dirty="0" smtClean="0"/>
              <a:t>To be submitted to SITS Head Quarters Monthly 1</a:t>
            </a:r>
            <a:r>
              <a:rPr lang="en-US" sz="1200" baseline="30000" dirty="0" smtClean="0"/>
              <a:t>st</a:t>
            </a:r>
            <a:r>
              <a:rPr lang="en-US" sz="1200" dirty="0" smtClean="0"/>
              <a:t> week of the Following Month</a:t>
            </a:r>
            <a:endParaRPr lang="en-MY" sz="1200" dirty="0"/>
          </a:p>
        </p:txBody>
      </p:sp>
      <p:sp>
        <p:nvSpPr>
          <p:cNvPr id="55" name="TextBox 54"/>
          <p:cNvSpPr txBox="1"/>
          <p:nvPr/>
        </p:nvSpPr>
        <p:spPr>
          <a:xfrm>
            <a:off x="2214546" y="3502223"/>
            <a:ext cx="1000132" cy="307777"/>
          </a:xfrm>
          <a:prstGeom prst="rect">
            <a:avLst/>
          </a:prstGeom>
          <a:noFill/>
        </p:spPr>
        <p:txBody>
          <a:bodyPr wrap="square" rtlCol="0">
            <a:spAutoFit/>
          </a:bodyPr>
          <a:lstStyle/>
          <a:p>
            <a:pPr algn="r"/>
            <a:r>
              <a:rPr lang="en-US" sz="1400" dirty="0" smtClean="0"/>
              <a:t>If  Not</a:t>
            </a:r>
          </a:p>
        </p:txBody>
      </p:sp>
      <p:sp>
        <p:nvSpPr>
          <p:cNvPr id="56" name="TextBox 55"/>
          <p:cNvSpPr txBox="1"/>
          <p:nvPr/>
        </p:nvSpPr>
        <p:spPr>
          <a:xfrm>
            <a:off x="3143240" y="5638801"/>
            <a:ext cx="2500330" cy="830997"/>
          </a:xfrm>
          <a:prstGeom prst="rect">
            <a:avLst/>
          </a:prstGeom>
          <a:noFill/>
        </p:spPr>
        <p:txBody>
          <a:bodyPr wrap="square" rtlCol="0">
            <a:spAutoFit/>
          </a:bodyPr>
          <a:lstStyle/>
          <a:p>
            <a:pPr algn="ctr"/>
            <a:r>
              <a:rPr lang="en-US" sz="1200" dirty="0" smtClean="0">
                <a:solidFill>
                  <a:schemeClr val="bg1"/>
                </a:solidFill>
              </a:rPr>
              <a:t>Submit to SKMM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57" name="TextBox 56"/>
          <p:cNvSpPr txBox="1"/>
          <p:nvPr/>
        </p:nvSpPr>
        <p:spPr>
          <a:xfrm>
            <a:off x="3500430" y="3200400"/>
            <a:ext cx="1714512" cy="830997"/>
          </a:xfrm>
          <a:prstGeom prst="rect">
            <a:avLst/>
          </a:prstGeom>
          <a:noFill/>
        </p:spPr>
        <p:txBody>
          <a:bodyPr wrap="square" rtlCol="0">
            <a:spAutoFit/>
          </a:bodyPr>
          <a:lstStyle/>
          <a:p>
            <a:r>
              <a:rPr lang="en-US" sz="1200" dirty="0" smtClean="0">
                <a:solidFill>
                  <a:schemeClr val="bg1"/>
                </a:solidFill>
              </a:rPr>
              <a:t>Maintenance  Report to be Deliberated During </a:t>
            </a:r>
            <a:r>
              <a:rPr lang="en-US" sz="1200" dirty="0">
                <a:solidFill>
                  <a:schemeClr val="bg1"/>
                </a:solidFill>
              </a:rPr>
              <a:t>M</a:t>
            </a:r>
            <a:r>
              <a:rPr lang="en-US" sz="1200" dirty="0" smtClean="0">
                <a:solidFill>
                  <a:schemeClr val="bg1"/>
                </a:solidFill>
              </a:rPr>
              <a:t>onthly Coordination </a:t>
            </a:r>
            <a:r>
              <a:rPr lang="en-US" sz="1200" dirty="0">
                <a:solidFill>
                  <a:schemeClr val="bg1"/>
                </a:solidFill>
              </a:rPr>
              <a:t>M</a:t>
            </a:r>
            <a:r>
              <a:rPr lang="en-US" sz="1200" dirty="0" smtClean="0">
                <a:solidFill>
                  <a:schemeClr val="bg1"/>
                </a:solidFill>
              </a:rPr>
              <a:t>eeting</a:t>
            </a:r>
            <a:endParaRPr lang="en-MY" sz="1200" dirty="0">
              <a:solidFill>
                <a:schemeClr val="bg1"/>
              </a:solidFill>
            </a:endParaRPr>
          </a:p>
        </p:txBody>
      </p:sp>
      <p:sp>
        <p:nvSpPr>
          <p:cNvPr id="58" name="TextBox 57"/>
          <p:cNvSpPr txBox="1"/>
          <p:nvPr/>
        </p:nvSpPr>
        <p:spPr>
          <a:xfrm>
            <a:off x="4419600" y="5334000"/>
            <a:ext cx="1000132" cy="307777"/>
          </a:xfrm>
          <a:prstGeom prst="rect">
            <a:avLst/>
          </a:prstGeom>
          <a:noFill/>
        </p:spPr>
        <p:txBody>
          <a:bodyPr wrap="square" rtlCol="0">
            <a:spAutoFit/>
          </a:bodyPr>
          <a:lstStyle/>
          <a:p>
            <a:r>
              <a:rPr lang="en-US" sz="1400" dirty="0" smtClean="0"/>
              <a:t>If  Yes</a:t>
            </a:r>
            <a:endParaRPr lang="en-MY" sz="1400" dirty="0"/>
          </a:p>
        </p:txBody>
      </p:sp>
      <p:cxnSp>
        <p:nvCxnSpPr>
          <p:cNvPr id="59" name="Straight Connector 58"/>
          <p:cNvCxnSpPr/>
          <p:nvPr/>
        </p:nvCxnSpPr>
        <p:spPr>
          <a:xfrm rot="5400000">
            <a:off x="4165599" y="42402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3500430" y="1095371"/>
            <a:ext cx="1714512" cy="554833"/>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1" name="TextBox 60"/>
          <p:cNvSpPr txBox="1"/>
          <p:nvPr/>
        </p:nvSpPr>
        <p:spPr>
          <a:xfrm>
            <a:off x="3429000" y="1030069"/>
            <a:ext cx="1857388" cy="646331"/>
          </a:xfrm>
          <a:prstGeom prst="rect">
            <a:avLst/>
          </a:prstGeom>
          <a:noFill/>
        </p:spPr>
        <p:txBody>
          <a:bodyPr wrap="square" rtlCol="0">
            <a:spAutoFit/>
          </a:bodyPr>
          <a:lstStyle/>
          <a:p>
            <a:pPr algn="ctr"/>
            <a:r>
              <a:rPr lang="en-US" sz="1200" dirty="0" smtClean="0">
                <a:solidFill>
                  <a:schemeClr val="bg1"/>
                </a:solidFill>
              </a:rPr>
              <a:t>Progress Information &amp; Report from Project </a:t>
            </a:r>
            <a:r>
              <a:rPr lang="en-US" sz="1200" dirty="0">
                <a:solidFill>
                  <a:schemeClr val="bg1"/>
                </a:solidFill>
              </a:rPr>
              <a:t>C</a:t>
            </a:r>
            <a:r>
              <a:rPr lang="en-US" sz="1200" dirty="0" smtClean="0">
                <a:solidFill>
                  <a:schemeClr val="bg1"/>
                </a:solidFill>
              </a:rPr>
              <a:t>oordinator</a:t>
            </a:r>
            <a:endParaRPr lang="en-MY" sz="1200" dirty="0">
              <a:solidFill>
                <a:schemeClr val="bg1"/>
              </a:solidFill>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60</a:t>
            </a:fld>
            <a:endParaRPr lang="en-US" dirty="0"/>
          </a:p>
        </p:txBody>
      </p:sp>
    </p:spTree>
    <p:extLst>
      <p:ext uri="{BB962C8B-B14F-4D97-AF65-F5344CB8AC3E}">
        <p14:creationId xmlns:p14="http://schemas.microsoft.com/office/powerpoint/2010/main" val="3037160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Pre-development invoicing FLOW chart</a:t>
            </a:r>
            <a:endParaRPr lang="en-MY" sz="2000" dirty="0">
              <a:solidFill>
                <a:schemeClr val="tx1"/>
              </a:solidFill>
              <a:latin typeface="Arial Black"/>
            </a:endParaRPr>
          </a:p>
        </p:txBody>
      </p:sp>
      <p:cxnSp>
        <p:nvCxnSpPr>
          <p:cNvPr id="7" name="Straight Connector 6"/>
          <p:cNvCxnSpPr/>
          <p:nvPr/>
        </p:nvCxnSpPr>
        <p:spPr>
          <a:xfrm rot="5400000">
            <a:off x="3930274" y="2033500"/>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928568" y="5161646"/>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Flowchart: Decision 46"/>
          <p:cNvSpPr/>
          <p:nvPr/>
        </p:nvSpPr>
        <p:spPr>
          <a:xfrm>
            <a:off x="3213849" y="4036091"/>
            <a:ext cx="1842249" cy="1068874"/>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213849" y="1219200"/>
            <a:ext cx="1842249" cy="57554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p:cNvSpPr txBox="1"/>
          <p:nvPr/>
        </p:nvSpPr>
        <p:spPr>
          <a:xfrm>
            <a:off x="3213849" y="1298820"/>
            <a:ext cx="1842249" cy="495927"/>
          </a:xfrm>
          <a:prstGeom prst="rect">
            <a:avLst/>
          </a:prstGeom>
          <a:noFill/>
        </p:spPr>
        <p:txBody>
          <a:bodyPr wrap="square" rtlCol="0">
            <a:spAutoFit/>
          </a:bodyPr>
          <a:lstStyle/>
          <a:p>
            <a:pPr algn="ctr"/>
            <a:r>
              <a:rPr lang="en-US" sz="1100" dirty="0" smtClean="0">
                <a:solidFill>
                  <a:schemeClr val="bg1"/>
                </a:solidFill>
              </a:rPr>
              <a:t>Preparation of Installation Completion Report</a:t>
            </a:r>
            <a:endParaRPr lang="en-MY" sz="1100" dirty="0">
              <a:solidFill>
                <a:schemeClr val="bg1"/>
              </a:solidFill>
            </a:endParaRPr>
          </a:p>
        </p:txBody>
      </p:sp>
      <p:sp>
        <p:nvSpPr>
          <p:cNvPr id="15" name="Rectangle 14"/>
          <p:cNvSpPr/>
          <p:nvPr/>
        </p:nvSpPr>
        <p:spPr>
          <a:xfrm>
            <a:off x="3060337" y="2212400"/>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p:cNvSpPr txBox="1"/>
          <p:nvPr/>
        </p:nvSpPr>
        <p:spPr>
          <a:xfrm>
            <a:off x="3060337" y="2209800"/>
            <a:ext cx="2128806" cy="430887"/>
          </a:xfrm>
          <a:prstGeom prst="rect">
            <a:avLst/>
          </a:prstGeom>
          <a:noFill/>
        </p:spPr>
        <p:txBody>
          <a:bodyPr wrap="square" rtlCol="0">
            <a:spAutoFit/>
          </a:bodyPr>
          <a:lstStyle/>
          <a:p>
            <a:pPr algn="ctr"/>
            <a:r>
              <a:rPr lang="en-US" sz="1100" dirty="0" smtClean="0">
                <a:solidFill>
                  <a:schemeClr val="bg1"/>
                </a:solidFill>
              </a:rPr>
              <a:t>Documentation Checked </a:t>
            </a:r>
          </a:p>
          <a:p>
            <a:pPr algn="ctr"/>
            <a:r>
              <a:rPr lang="en-US" sz="1100" dirty="0" smtClean="0">
                <a:solidFill>
                  <a:schemeClr val="bg1"/>
                </a:solidFill>
              </a:rPr>
              <a:t>and Verified by PI1M Manager</a:t>
            </a:r>
          </a:p>
        </p:txBody>
      </p:sp>
      <p:sp>
        <p:nvSpPr>
          <p:cNvPr id="19" name="Rectangle 18"/>
          <p:cNvSpPr/>
          <p:nvPr/>
        </p:nvSpPr>
        <p:spPr>
          <a:xfrm>
            <a:off x="3060337" y="3224851"/>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0" name="TextBox 19"/>
          <p:cNvSpPr txBox="1"/>
          <p:nvPr/>
        </p:nvSpPr>
        <p:spPr>
          <a:xfrm>
            <a:off x="3060337" y="3334858"/>
            <a:ext cx="2128806" cy="430887"/>
          </a:xfrm>
          <a:prstGeom prst="rect">
            <a:avLst/>
          </a:prstGeom>
          <a:noFill/>
        </p:spPr>
        <p:txBody>
          <a:bodyPr wrap="square" rtlCol="0">
            <a:spAutoFit/>
          </a:bodyPr>
          <a:lstStyle/>
          <a:p>
            <a:pPr algn="ctr"/>
            <a:r>
              <a:rPr lang="en-US" sz="1100" dirty="0" smtClean="0">
                <a:solidFill>
                  <a:schemeClr val="bg1"/>
                </a:solidFill>
              </a:rPr>
              <a:t>Prepare and Submission of  Invoice</a:t>
            </a:r>
          </a:p>
        </p:txBody>
      </p:sp>
      <p:sp>
        <p:nvSpPr>
          <p:cNvPr id="30" name="TextBox 29"/>
          <p:cNvSpPr txBox="1"/>
          <p:nvPr/>
        </p:nvSpPr>
        <p:spPr>
          <a:xfrm>
            <a:off x="2814706" y="4386898"/>
            <a:ext cx="2686613" cy="495927"/>
          </a:xfrm>
          <a:prstGeom prst="rect">
            <a:avLst/>
          </a:prstGeom>
          <a:noFill/>
        </p:spPr>
        <p:txBody>
          <a:bodyPr wrap="square" rtlCol="0">
            <a:spAutoFit/>
          </a:bodyPr>
          <a:lstStyle/>
          <a:p>
            <a:pPr algn="ctr"/>
            <a:r>
              <a:rPr lang="en-US" sz="1100" dirty="0" smtClean="0">
                <a:solidFill>
                  <a:schemeClr val="bg1"/>
                </a:solidFill>
              </a:rPr>
              <a:t>Process by </a:t>
            </a:r>
          </a:p>
          <a:p>
            <a:pPr algn="ctr"/>
            <a:r>
              <a:rPr lang="en-US" sz="1100" dirty="0" smtClean="0">
                <a:solidFill>
                  <a:schemeClr val="bg1"/>
                </a:solidFill>
              </a:rPr>
              <a:t>SKMM</a:t>
            </a:r>
          </a:p>
        </p:txBody>
      </p:sp>
      <p:cxnSp>
        <p:nvCxnSpPr>
          <p:cNvPr id="32" name="Straight Connector 31"/>
          <p:cNvCxnSpPr>
            <a:endCxn id="47" idx="0"/>
          </p:cNvCxnSpPr>
          <p:nvPr/>
        </p:nvCxnSpPr>
        <p:spPr>
          <a:xfrm flipH="1">
            <a:off x="4134974" y="3800398"/>
            <a:ext cx="1706" cy="2356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060337" y="5368052"/>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TextBox 40"/>
          <p:cNvSpPr txBox="1"/>
          <p:nvPr/>
        </p:nvSpPr>
        <p:spPr>
          <a:xfrm>
            <a:off x="2830047" y="5478060"/>
            <a:ext cx="2686613" cy="301098"/>
          </a:xfrm>
          <a:prstGeom prst="rect">
            <a:avLst/>
          </a:prstGeom>
          <a:noFill/>
        </p:spPr>
        <p:txBody>
          <a:bodyPr wrap="square" rtlCol="0">
            <a:spAutoFit/>
          </a:bodyPr>
          <a:lstStyle/>
          <a:p>
            <a:pPr algn="ctr"/>
            <a:r>
              <a:rPr lang="en-US" sz="1100" dirty="0" smtClean="0">
                <a:solidFill>
                  <a:schemeClr val="bg1"/>
                </a:solidFill>
              </a:rPr>
              <a:t>Payment</a:t>
            </a:r>
          </a:p>
        </p:txBody>
      </p:sp>
      <p:cxnSp>
        <p:nvCxnSpPr>
          <p:cNvPr id="43" name="Straight Connector 42"/>
          <p:cNvCxnSpPr>
            <a:stCxn id="15" idx="2"/>
          </p:cNvCxnSpPr>
          <p:nvPr/>
        </p:nvCxnSpPr>
        <p:spPr>
          <a:xfrm>
            <a:off x="4124740" y="2787948"/>
            <a:ext cx="0" cy="409489"/>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334000" y="5715000"/>
            <a:ext cx="2819400" cy="276999"/>
          </a:xfrm>
          <a:prstGeom prst="rect">
            <a:avLst/>
          </a:prstGeom>
          <a:noFill/>
        </p:spPr>
        <p:txBody>
          <a:bodyPr wrap="square" rtlCol="0">
            <a:spAutoFit/>
          </a:bodyPr>
          <a:lstStyle/>
          <a:p>
            <a:pPr algn="ctr"/>
            <a:r>
              <a:rPr lang="en-US" sz="1200" dirty="0" smtClean="0"/>
              <a:t>Notes: Payment Term to be agreed upon</a:t>
            </a:r>
            <a:endParaRPr lang="en-MY" sz="12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61</a:t>
            </a:fld>
            <a:endParaRPr lang="en-US" dirty="0"/>
          </a:p>
        </p:txBody>
      </p:sp>
    </p:spTree>
    <p:extLst>
      <p:ext uri="{BB962C8B-B14F-4D97-AF65-F5344CB8AC3E}">
        <p14:creationId xmlns:p14="http://schemas.microsoft.com/office/powerpoint/2010/main" val="3033114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WEB INTERFACE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62</a:t>
            </a:fld>
            <a:endParaRPr lang="en-US" dirty="0"/>
          </a:p>
        </p:txBody>
      </p:sp>
    </p:spTree>
    <p:extLst>
      <p:ext uri="{BB962C8B-B14F-4D97-AF65-F5344CB8AC3E}">
        <p14:creationId xmlns:p14="http://schemas.microsoft.com/office/powerpoint/2010/main" val="1755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landing page</a:t>
            </a:r>
            <a:endParaRPr lang="en-MY" sz="2000" dirty="0">
              <a:solidFill>
                <a:schemeClr val="tx1"/>
              </a:solidFill>
              <a:latin typeface="Arial Black"/>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04938"/>
            <a:ext cx="862965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63</a:t>
            </a:fld>
            <a:endParaRPr lang="en-US" dirty="0"/>
          </a:p>
        </p:txBody>
      </p:sp>
    </p:spTree>
    <p:extLst>
      <p:ext uri="{BB962C8B-B14F-4D97-AF65-F5344CB8AC3E}">
        <p14:creationId xmlns:p14="http://schemas.microsoft.com/office/powerpoint/2010/main" val="2938375516"/>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SKMM PI1M content landing page</a:t>
            </a:r>
            <a:endParaRPr lang="en-MY" sz="2000" dirty="0">
              <a:solidFill>
                <a:schemeClr val="tx1"/>
              </a:solidFill>
              <a:latin typeface="Arial Black"/>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94994"/>
            <a:ext cx="8752763" cy="420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64</a:t>
            </a:fld>
            <a:endParaRPr lang="en-US" dirty="0"/>
          </a:p>
        </p:txBody>
      </p:sp>
    </p:spTree>
    <p:extLst>
      <p:ext uri="{BB962C8B-B14F-4D97-AF65-F5344CB8AC3E}">
        <p14:creationId xmlns:p14="http://schemas.microsoft.com/office/powerpoint/2010/main" val="974066041"/>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content landing page</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2637" y="1254445"/>
            <a:ext cx="8752763" cy="4288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162636"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4.0 </a:t>
            </a:r>
            <a:r>
              <a:rPr lang="en-US" altLang="en-US" sz="1400" dirty="0"/>
              <a:t>I</a:t>
            </a:r>
            <a:r>
              <a:rPr lang="en-US" altLang="en-US" sz="1400" dirty="0" smtClean="0"/>
              <a:t>llustrate The Employer Registration Page.</a:t>
            </a:r>
            <a:endParaRPr lang="en-MY" altLang="en-US" sz="1600" dirty="0"/>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65</a:t>
            </a:fld>
            <a:endParaRPr lang="en-US" dirty="0"/>
          </a:p>
        </p:txBody>
      </p:sp>
    </p:spTree>
    <p:extLst>
      <p:ext uri="{BB962C8B-B14F-4D97-AF65-F5344CB8AC3E}">
        <p14:creationId xmlns:p14="http://schemas.microsoft.com/office/powerpoint/2010/main" val="4121186211"/>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home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374501"/>
            <a:ext cx="8839200" cy="4264299"/>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66</a:t>
            </a:fld>
            <a:endParaRPr lang="en-US" dirty="0"/>
          </a:p>
        </p:txBody>
      </p:sp>
    </p:spTree>
    <p:extLst>
      <p:ext uri="{BB962C8B-B14F-4D97-AF65-F5344CB8AC3E}">
        <p14:creationId xmlns:p14="http://schemas.microsoft.com/office/powerpoint/2010/main" val="430277712"/>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469682"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accounting training registration page</a:t>
            </a:r>
            <a:endParaRPr lang="en-MY" sz="2000" dirty="0">
              <a:solidFill>
                <a:schemeClr val="tx1"/>
              </a:solidFill>
              <a:latin typeface="Arial Black"/>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295399"/>
            <a:ext cx="8622082" cy="4224241"/>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67</a:t>
            </a:fld>
            <a:endParaRPr lang="en-US" dirty="0"/>
          </a:p>
        </p:txBody>
      </p:sp>
    </p:spTree>
    <p:extLst>
      <p:ext uri="{BB962C8B-B14F-4D97-AF65-F5344CB8AC3E}">
        <p14:creationId xmlns:p14="http://schemas.microsoft.com/office/powerpoint/2010/main" val="3395292797"/>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business intelligence page</a:t>
            </a:r>
            <a:endParaRPr lang="en-MY" sz="2000" dirty="0">
              <a:solidFill>
                <a:schemeClr val="tx1"/>
              </a:solidFill>
              <a:latin typeface="Arial Black"/>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890864"/>
            <a:ext cx="8991600" cy="5357536"/>
          </a:xfrm>
          <a:prstGeom prst="rect">
            <a:avLst/>
          </a:prstGeom>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68</a:t>
            </a:fld>
            <a:endParaRPr lang="en-US" dirty="0"/>
          </a:p>
        </p:txBody>
      </p:sp>
    </p:spTree>
    <p:extLst>
      <p:ext uri="{BB962C8B-B14F-4D97-AF65-F5344CB8AC3E}">
        <p14:creationId xmlns:p14="http://schemas.microsoft.com/office/powerpoint/2010/main" val="2367331707"/>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PROJECT TIME LINE</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30480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69</a:t>
            </a:fld>
            <a:endParaRPr lang="en-US" dirty="0"/>
          </a:p>
        </p:txBody>
      </p:sp>
    </p:spTree>
    <p:extLst>
      <p:ext uri="{BB962C8B-B14F-4D97-AF65-F5344CB8AC3E}">
        <p14:creationId xmlns:p14="http://schemas.microsoft.com/office/powerpoint/2010/main" val="329949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Reaching underserved communities</a:t>
            </a:r>
            <a:endParaRPr lang="en-MY" sz="20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21864"/>
            <a:ext cx="5964479"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922" y="3429000"/>
            <a:ext cx="5964477" cy="2971799"/>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a:t>
            </a:fld>
            <a:endParaRPr lang="en-US" dirty="0"/>
          </a:p>
        </p:txBody>
      </p:sp>
    </p:spTree>
    <p:extLst>
      <p:ext uri="{BB962C8B-B14F-4D97-AF65-F5344CB8AC3E}">
        <p14:creationId xmlns:p14="http://schemas.microsoft.com/office/powerpoint/2010/main" val="35262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1"/>
          <p:cNvSpPr txBox="1">
            <a:spLocks/>
          </p:cNvSpPr>
          <p:nvPr/>
        </p:nvSpPr>
        <p:spPr>
          <a:xfrm>
            <a:off x="142844" y="-357214"/>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PRE-DEVELOPMENT TIMELINE</a:t>
            </a:r>
            <a:endParaRPr lang="en-MY" sz="2000" dirty="0">
              <a:solidFill>
                <a:schemeClr val="tx1"/>
              </a:solidFill>
              <a:latin typeface="Arial Black"/>
            </a:endParaRPr>
          </a:p>
        </p:txBody>
      </p:sp>
      <p:pic>
        <p:nvPicPr>
          <p:cNvPr id="4" name="Picture 4294967295"/>
          <p:cNvPicPr>
            <a:picLocks noChangeAspect="1"/>
          </p:cNvPicPr>
          <p:nvPr/>
        </p:nvPicPr>
        <p:blipFill>
          <a:blip r:embed="rId2">
            <a:extLst>
              <a:ext uri="{28A0092B-C50C-407E-A947-70E740481C1C}">
                <a14:useLocalDpi xmlns:a14="http://schemas.microsoft.com/office/drawing/2010/main" val="0"/>
              </a:ext>
            </a:extLst>
          </a:blip>
          <a:srcRect l="3011" t="5525" r="38118" b="11236"/>
          <a:stretch>
            <a:fillRect/>
          </a:stretch>
        </p:blipFill>
        <p:spPr>
          <a:xfrm>
            <a:off x="76200" y="500042"/>
            <a:ext cx="9001156" cy="5715040"/>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70</a:t>
            </a:fld>
            <a:endParaRPr lang="en-US" dirty="0"/>
          </a:p>
        </p:txBody>
      </p:sp>
    </p:spTree>
    <p:extLst>
      <p:ext uri="{BB962C8B-B14F-4D97-AF65-F5344CB8AC3E}">
        <p14:creationId xmlns:p14="http://schemas.microsoft.com/office/powerpoint/2010/main" val="233806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txBox="1">
            <a:spLocks/>
          </p:cNvSpPr>
          <p:nvPr/>
        </p:nvSpPr>
        <p:spPr>
          <a:xfrm>
            <a:off x="142844" y="0"/>
            <a:ext cx="8786874"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POST-DEVELOPMENT TIMELINE</a:t>
            </a:r>
            <a:endParaRPr lang="en-MY" sz="2000" dirty="0">
              <a:solidFill>
                <a:schemeClr val="tx1"/>
              </a:solidFill>
              <a:latin typeface="Arial Black"/>
            </a:endParaRPr>
          </a:p>
        </p:txBody>
      </p:sp>
      <p:pic>
        <p:nvPicPr>
          <p:cNvPr id="5" name="Picture 4294967295"/>
          <p:cNvPicPr>
            <a:picLocks noChangeAspect="1"/>
          </p:cNvPicPr>
          <p:nvPr/>
        </p:nvPicPr>
        <p:blipFill>
          <a:blip r:embed="rId2">
            <a:extLst>
              <a:ext uri="{28A0092B-C50C-407E-A947-70E740481C1C}">
                <a14:useLocalDpi xmlns:a14="http://schemas.microsoft.com/office/drawing/2010/main" val="0"/>
              </a:ext>
            </a:extLst>
          </a:blip>
          <a:srcRect l="3725" t="83495" r="4115" b="7020"/>
          <a:stretch>
            <a:fillRect/>
          </a:stretch>
        </p:blipFill>
        <p:spPr>
          <a:xfrm>
            <a:off x="142844" y="4214818"/>
            <a:ext cx="8786874" cy="642942"/>
          </a:xfrm>
          <a:prstGeom prst="rect">
            <a:avLst/>
          </a:prstGeom>
          <a:ln>
            <a:solidFill>
              <a:schemeClr val="tx1"/>
            </a:solidFill>
          </a:ln>
        </p:spPr>
      </p:pic>
      <p:pic>
        <p:nvPicPr>
          <p:cNvPr id="6" name="Picture 4294967295"/>
          <p:cNvPicPr>
            <a:picLocks noChangeAspect="1"/>
          </p:cNvPicPr>
          <p:nvPr/>
        </p:nvPicPr>
        <p:blipFill>
          <a:blip r:embed="rId3">
            <a:extLst>
              <a:ext uri="{28A0092B-C50C-407E-A947-70E740481C1C}">
                <a14:useLocalDpi xmlns:a14="http://schemas.microsoft.com/office/drawing/2010/main" val="0"/>
              </a:ext>
            </a:extLst>
          </a:blip>
          <a:srcRect l="5155" t="8686" r="4829" b="56543"/>
          <a:stretch>
            <a:fillRect/>
          </a:stretch>
        </p:blipFill>
        <p:spPr>
          <a:xfrm>
            <a:off x="142844" y="1714488"/>
            <a:ext cx="8786874" cy="2500330"/>
          </a:xfrm>
          <a:prstGeom prst="rect">
            <a:avLst/>
          </a:prstGeom>
          <a:ln>
            <a:solidFill>
              <a:schemeClr val="tx1"/>
            </a:solidFill>
          </a:ln>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71</a:t>
            </a:fld>
            <a:endParaRPr lang="en-US" dirty="0"/>
          </a:p>
        </p:txBody>
      </p:sp>
    </p:spTree>
    <p:extLst>
      <p:ext uri="{BB962C8B-B14F-4D97-AF65-F5344CB8AC3E}">
        <p14:creationId xmlns:p14="http://schemas.microsoft.com/office/powerpoint/2010/main" val="352765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9217" t="12695" r="19838" b="14062"/>
          <a:stretch>
            <a:fillRect/>
          </a:stretch>
        </p:blipFill>
        <p:spPr bwMode="auto">
          <a:xfrm>
            <a:off x="0" y="928670"/>
            <a:ext cx="9144000" cy="5143536"/>
          </a:xfrm>
          <a:prstGeom prst="rect">
            <a:avLst/>
          </a:prstGeom>
          <a:noFill/>
          <a:ln w="9525">
            <a:noFill/>
            <a:miter lim="800000"/>
            <a:headEnd/>
            <a:tailEnd/>
          </a:ln>
          <a:effectLst/>
        </p:spPr>
      </p:pic>
      <p:sp>
        <p:nvSpPr>
          <p:cNvPr id="4" name="Title 1"/>
          <p:cNvSpPr txBox="1">
            <a:spLocks/>
          </p:cNvSpPr>
          <p:nvPr/>
        </p:nvSpPr>
        <p:spPr>
          <a:xfrm>
            <a:off x="528606" y="0"/>
            <a:ext cx="8920194" cy="614386"/>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Advertising &amp; promotion timeline</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72</a:t>
            </a:fld>
            <a:endParaRPr lang="en-US" dirty="0"/>
          </a:p>
        </p:txBody>
      </p:sp>
    </p:spTree>
    <p:extLst>
      <p:ext uri="{BB962C8B-B14F-4D97-AF65-F5344CB8AC3E}">
        <p14:creationId xmlns:p14="http://schemas.microsoft.com/office/powerpoint/2010/main" val="4234654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MARKETING &amp; PROMOTION STRATEGY</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31242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73</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MARKETING TOOLS &amp; STRATEGY</a:t>
            </a:r>
            <a:endParaRPr lang="en-MY" sz="2000" dirty="0">
              <a:solidFill>
                <a:schemeClr val="tx1"/>
              </a:solidFill>
              <a:latin typeface="Arial Black"/>
            </a:endParaRPr>
          </a:p>
        </p:txBody>
      </p:sp>
      <p:sp>
        <p:nvSpPr>
          <p:cNvPr id="16" name="TextBox 15"/>
          <p:cNvSpPr txBox="1"/>
          <p:nvPr/>
        </p:nvSpPr>
        <p:spPr>
          <a:xfrm>
            <a:off x="5764733" y="1411403"/>
            <a:ext cx="3226867" cy="4616648"/>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smtClean="0"/>
              <a:t>Conventional Approach</a:t>
            </a:r>
          </a:p>
          <a:p>
            <a:pPr marL="742950" lvl="1" indent="-285750" algn="just">
              <a:buFont typeface="Arial" panose="020B0604020202020204" pitchFamily="34" charset="0"/>
              <a:buChar char="•"/>
            </a:pPr>
            <a:r>
              <a:rPr lang="en-US" sz="1400" dirty="0" smtClean="0"/>
              <a:t>To </a:t>
            </a:r>
            <a:r>
              <a:rPr lang="en-US" sz="1400" dirty="0"/>
              <a:t>prepare a booth by participating any events</a:t>
            </a:r>
          </a:p>
          <a:p>
            <a:pPr marL="742950" lvl="1" indent="-285750" algn="just">
              <a:buFont typeface="Arial" panose="020B0604020202020204" pitchFamily="34" charset="0"/>
              <a:buChar char="•"/>
            </a:pPr>
            <a:r>
              <a:rPr lang="en-US" sz="1400" dirty="0"/>
              <a:t> To prepare brochure &amp; bunting </a:t>
            </a:r>
            <a:endParaRPr lang="en-US" sz="1400" dirty="0" smtClean="0"/>
          </a:p>
          <a:p>
            <a:pPr marL="742950" lvl="1" indent="-285750" algn="just">
              <a:buFont typeface="Arial" panose="020B0604020202020204" pitchFamily="34" charset="0"/>
              <a:buChar char="•"/>
            </a:pPr>
            <a:r>
              <a:rPr lang="en-US" sz="1400" dirty="0" smtClean="0"/>
              <a:t>Promote to shopping complex &amp; nearest point of interest nearby PI1M vicinity</a:t>
            </a:r>
          </a:p>
          <a:p>
            <a:pPr marL="742950" lvl="1" indent="-285750" algn="just">
              <a:buFont typeface="Arial" panose="020B0604020202020204" pitchFamily="34" charset="0"/>
              <a:buChar char="•"/>
            </a:pPr>
            <a:r>
              <a:rPr lang="en-US" sz="1400" dirty="0" smtClean="0"/>
              <a:t>Engage with village chieftain to assist the promotion to his subject.</a:t>
            </a:r>
          </a:p>
          <a:p>
            <a:pPr marL="742950" lvl="1" indent="-285750" algn="just">
              <a:buFont typeface="Arial" panose="020B0604020202020204" pitchFamily="34" charset="0"/>
              <a:buChar char="•"/>
            </a:pPr>
            <a:r>
              <a:rPr lang="en-US" sz="1400" dirty="0"/>
              <a:t>Roadshow promotion via visiting Schools, College &amp; University</a:t>
            </a:r>
          </a:p>
          <a:p>
            <a:pPr marL="285750" indent="-285750" algn="just">
              <a:buFont typeface="Arial" panose="020B0604020202020204" pitchFamily="34" charset="0"/>
              <a:buChar char="•"/>
            </a:pPr>
            <a:r>
              <a:rPr lang="en-US" sz="1400" b="1" dirty="0" smtClean="0"/>
              <a:t>Online Promotion</a:t>
            </a:r>
          </a:p>
          <a:p>
            <a:pPr marL="742950" lvl="1" indent="-285750" algn="just">
              <a:buFont typeface="Arial" panose="020B0604020202020204" pitchFamily="34" charset="0"/>
              <a:buChar char="•"/>
            </a:pPr>
            <a:r>
              <a:rPr lang="en-US" sz="1400" dirty="0" smtClean="0"/>
              <a:t>Social Media </a:t>
            </a:r>
            <a:r>
              <a:rPr lang="en-US" sz="1400" dirty="0" err="1" smtClean="0"/>
              <a:t>i.e</a:t>
            </a:r>
            <a:r>
              <a:rPr lang="en-US" sz="1400" dirty="0" smtClean="0"/>
              <a:t> Facebook, Instagram, YouTube</a:t>
            </a:r>
            <a:endParaRPr lang="en-US" sz="1400" dirty="0"/>
          </a:p>
          <a:p>
            <a:pPr marL="742950" lvl="1" indent="-285750" algn="just">
              <a:buFont typeface="Arial" panose="020B0604020202020204" pitchFamily="34" charset="0"/>
              <a:buChar char="•"/>
            </a:pPr>
            <a:r>
              <a:rPr lang="en-US" sz="1400" dirty="0" smtClean="0"/>
              <a:t>Web &amp; email marketing</a:t>
            </a:r>
          </a:p>
          <a:p>
            <a:pPr marL="285750" indent="-285750" algn="just">
              <a:buFont typeface="Arial" panose="020B0604020202020204" pitchFamily="34" charset="0"/>
              <a:buChar char="•"/>
            </a:pPr>
            <a:r>
              <a:rPr lang="en-US" sz="1400" b="1" dirty="0" smtClean="0"/>
              <a:t>Mass Media </a:t>
            </a:r>
          </a:p>
          <a:p>
            <a:pPr marL="742950" lvl="1" indent="-285750" algn="just">
              <a:buFont typeface="Arial" panose="020B0604020202020204" pitchFamily="34" charset="0"/>
              <a:buChar char="•"/>
            </a:pPr>
            <a:r>
              <a:rPr lang="en-US" sz="1400" dirty="0" smtClean="0"/>
              <a:t>Mass broadcast via TV, Radio, Newspaper &amp; Magazines</a:t>
            </a:r>
          </a:p>
          <a:p>
            <a:pPr marL="285750" indent="-285750" algn="just">
              <a:buFont typeface="Arial" panose="020B0604020202020204" pitchFamily="34" charset="0"/>
              <a:buChar char="•"/>
            </a:pPr>
            <a:r>
              <a:rPr lang="en-US" sz="1400" b="1" dirty="0" smtClean="0"/>
              <a:t>PI1M Database Marketing</a:t>
            </a:r>
          </a:p>
        </p:txBody>
      </p:sp>
      <p:cxnSp>
        <p:nvCxnSpPr>
          <p:cNvPr id="19" name="Straight Arrow Connector 18"/>
          <p:cNvCxnSpPr/>
          <p:nvPr/>
        </p:nvCxnSpPr>
        <p:spPr>
          <a:xfrm>
            <a:off x="5137294" y="1066800"/>
            <a:ext cx="0" cy="533400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793110" y="1219200"/>
            <a:ext cx="688368" cy="721161"/>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21" name="Oval 20"/>
          <p:cNvSpPr/>
          <p:nvPr/>
        </p:nvSpPr>
        <p:spPr>
          <a:xfrm>
            <a:off x="4793110" y="3962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22" name="Oval 21"/>
          <p:cNvSpPr/>
          <p:nvPr/>
        </p:nvSpPr>
        <p:spPr>
          <a:xfrm>
            <a:off x="4793110" y="5486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23" name="Oval 22"/>
          <p:cNvSpPr/>
          <p:nvPr/>
        </p:nvSpPr>
        <p:spPr>
          <a:xfrm>
            <a:off x="4793110" y="4798032"/>
            <a:ext cx="688368" cy="688368"/>
          </a:xfrm>
          <a:prstGeom prst="ellipse">
            <a:avLst/>
          </a:prstGeom>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3</a:t>
            </a:r>
            <a:endParaRPr lang="en-US" b="1" dirty="0">
              <a:solidFill>
                <a:schemeClr val="bg1"/>
              </a:solidFill>
            </a:endParaRPr>
          </a:p>
        </p:txBody>
      </p:sp>
      <p:cxnSp>
        <p:nvCxnSpPr>
          <p:cNvPr id="30" name="Straight Arrow Connector 29"/>
          <p:cNvCxnSpPr/>
          <p:nvPr/>
        </p:nvCxnSpPr>
        <p:spPr>
          <a:xfrm>
            <a:off x="5764733" y="1066800"/>
            <a:ext cx="26467" cy="5257800"/>
          </a:xfrm>
          <a:prstGeom prst="straightConnector1">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4733" y="1066800"/>
            <a:ext cx="2922067" cy="0"/>
          </a:xfrm>
          <a:prstGeom prst="line">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81478" y="1541210"/>
            <a:ext cx="309722" cy="0"/>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rot="10800000">
            <a:off x="2604103" y="2298192"/>
            <a:ext cx="1031313" cy="3950208"/>
          </a:xfrm>
          <a:custGeom>
            <a:avLst/>
            <a:gdLst>
              <a:gd name="connsiteX0" fmla="*/ 0 w 1342943"/>
              <a:gd name="connsiteY0" fmla="*/ 5283193 h 5283193"/>
              <a:gd name="connsiteX1" fmla="*/ 24939 w 1342943"/>
              <a:gd name="connsiteY1" fmla="*/ 5236257 h 5283193"/>
              <a:gd name="connsiteX2" fmla="*/ 886190 w 1342943"/>
              <a:gd name="connsiteY2" fmla="*/ 2701666 h 5283193"/>
              <a:gd name="connsiteX3" fmla="*/ 1203405 w 1342943"/>
              <a:gd name="connsiteY3" fmla="*/ 289738 h 5283193"/>
              <a:gd name="connsiteX4" fmla="*/ 1205061 w 1342943"/>
              <a:gd name="connsiteY4" fmla="*/ 39167 h 5283193"/>
              <a:gd name="connsiteX5" fmla="*/ 1254957 w 1342943"/>
              <a:gd name="connsiteY5" fmla="*/ 21367 h 5283193"/>
              <a:gd name="connsiteX6" fmla="*/ 1342943 w 1342943"/>
              <a:gd name="connsiteY6" fmla="*/ 0 h 5283193"/>
              <a:gd name="connsiteX7" fmla="*/ 1341690 w 1342943"/>
              <a:gd name="connsiteY7" fmla="*/ 289741 h 5283193"/>
              <a:gd name="connsiteX8" fmla="*/ 1134055 w 1342943"/>
              <a:gd name="connsiteY8" fmla="*/ 2701669 h 5283193"/>
              <a:gd name="connsiteX9" fmla="*/ 650486 w 1342943"/>
              <a:gd name="connsiteY9" fmla="*/ 4979190 h 5283193"/>
              <a:gd name="connsiteX10" fmla="*/ 583417 w 1342943"/>
              <a:gd name="connsiteY10" fmla="*/ 5194260 h 5283193"/>
              <a:gd name="connsiteX11" fmla="*/ 475225 w 1342943"/>
              <a:gd name="connsiteY11" fmla="*/ 5206040 h 5283193"/>
              <a:gd name="connsiteX12" fmla="*/ 139610 w 1342943"/>
              <a:gd name="connsiteY12" fmla="*/ 5255665 h 52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943" h="5283193">
                <a:moveTo>
                  <a:pt x="0" y="5283193"/>
                </a:moveTo>
                <a:lnTo>
                  <a:pt x="24939" y="5236257"/>
                </a:lnTo>
                <a:cubicBezTo>
                  <a:pt x="354655" y="4577982"/>
                  <a:pt x="661995" y="3697275"/>
                  <a:pt x="886190" y="2701666"/>
                </a:cubicBezTo>
                <a:cubicBezTo>
                  <a:pt x="1082361" y="1830509"/>
                  <a:pt x="1186437" y="997664"/>
                  <a:pt x="1203405" y="289738"/>
                </a:cubicBezTo>
                <a:lnTo>
                  <a:pt x="1205061" y="39167"/>
                </a:lnTo>
                <a:lnTo>
                  <a:pt x="1254957" y="21367"/>
                </a:lnTo>
                <a:lnTo>
                  <a:pt x="1342943" y="0"/>
                </a:lnTo>
                <a:lnTo>
                  <a:pt x="1341690" y="289741"/>
                </a:lnTo>
                <a:cubicBezTo>
                  <a:pt x="1330583" y="997667"/>
                  <a:pt x="1262460" y="1830512"/>
                  <a:pt x="1134055" y="2701669"/>
                </a:cubicBezTo>
                <a:cubicBezTo>
                  <a:pt x="1005651" y="3572827"/>
                  <a:pt x="835579" y="4356013"/>
                  <a:pt x="650486" y="4979190"/>
                </a:cubicBezTo>
                <a:lnTo>
                  <a:pt x="583417" y="5194260"/>
                </a:lnTo>
                <a:lnTo>
                  <a:pt x="475225" y="5206040"/>
                </a:lnTo>
                <a:cubicBezTo>
                  <a:pt x="354582" y="5220646"/>
                  <a:pt x="242203" y="5237279"/>
                  <a:pt x="139610" y="5255665"/>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5473700" y="4292527"/>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473700" y="5160200"/>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73700" y="5808408"/>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04093" y="1985336"/>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39" name="Rectangle 38"/>
          <p:cNvSpPr/>
          <p:nvPr/>
        </p:nvSpPr>
        <p:spPr>
          <a:xfrm>
            <a:off x="572474" y="2028583"/>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PI1M Database</a:t>
            </a:r>
            <a:endParaRPr lang="en-US" sz="1400" b="1" dirty="0">
              <a:solidFill>
                <a:schemeClr val="tx1"/>
              </a:solidFill>
            </a:endParaRPr>
          </a:p>
        </p:txBody>
      </p:sp>
      <p:grpSp>
        <p:nvGrpSpPr>
          <p:cNvPr id="40" name="Group 39"/>
          <p:cNvGrpSpPr/>
          <p:nvPr/>
        </p:nvGrpSpPr>
        <p:grpSpPr>
          <a:xfrm>
            <a:off x="1132551" y="3692526"/>
            <a:ext cx="124793" cy="125695"/>
            <a:chOff x="4446940" y="5280381"/>
            <a:chExt cx="237363" cy="234696"/>
          </a:xfrm>
        </p:grpSpPr>
        <p:sp>
          <p:nvSpPr>
            <p:cNvPr id="41" name="Oval 40"/>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41"/>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955" y="2731172"/>
            <a:ext cx="935987" cy="6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960862" y="1985336"/>
            <a:ext cx="1447918" cy="1849300"/>
            <a:chOff x="1904882" y="1600200"/>
            <a:chExt cx="1447918" cy="1849300"/>
          </a:xfrm>
        </p:grpSpPr>
        <p:sp>
          <p:nvSpPr>
            <p:cNvPr id="51" name="Rounded Rectangle 50"/>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52" name="Rectangle 51"/>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Mass Broadcast</a:t>
              </a:r>
              <a:endParaRPr lang="en-US" sz="1400" b="1" dirty="0">
                <a:solidFill>
                  <a:schemeClr val="tx1"/>
                </a:solidFill>
              </a:endParaRPr>
            </a:p>
          </p:txBody>
        </p:sp>
        <p:grpSp>
          <p:nvGrpSpPr>
            <p:cNvPr id="53" name="Group 52"/>
            <p:cNvGrpSpPr/>
            <p:nvPr/>
          </p:nvGrpSpPr>
          <p:grpSpPr>
            <a:xfrm>
              <a:off x="2533340" y="3307390"/>
              <a:ext cx="124793" cy="125695"/>
              <a:chOff x="4446940" y="5280381"/>
              <a:chExt cx="237363" cy="234696"/>
            </a:xfrm>
          </p:grpSpPr>
          <p:sp>
            <p:nvSpPr>
              <p:cNvPr id="54" name="Oval 53"/>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ed Rectangle 54"/>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27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3428882" y="1985336"/>
            <a:ext cx="1447918" cy="1849300"/>
            <a:chOff x="1904882" y="1600200"/>
            <a:chExt cx="1447918" cy="1849300"/>
          </a:xfrm>
        </p:grpSpPr>
        <p:sp>
          <p:nvSpPr>
            <p:cNvPr id="64" name="Rounded Rectangle 63"/>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65" name="Rectangle 64"/>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Paper Advertisement</a:t>
              </a:r>
              <a:endParaRPr lang="en-US" sz="1400" b="1" dirty="0">
                <a:solidFill>
                  <a:schemeClr val="tx1"/>
                </a:solidFill>
              </a:endParaRPr>
            </a:p>
          </p:txBody>
        </p:sp>
        <p:grpSp>
          <p:nvGrpSpPr>
            <p:cNvPr id="66" name="Group 65"/>
            <p:cNvGrpSpPr/>
            <p:nvPr/>
          </p:nvGrpSpPr>
          <p:grpSpPr>
            <a:xfrm>
              <a:off x="2533340" y="3307390"/>
              <a:ext cx="124793" cy="125695"/>
              <a:chOff x="4446940" y="5280381"/>
              <a:chExt cx="237363" cy="234696"/>
            </a:xfrm>
          </p:grpSpPr>
          <p:sp>
            <p:nvSpPr>
              <p:cNvPr id="67" name="Oval 6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ounded Rectangle 6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29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Group 75"/>
          <p:cNvGrpSpPr/>
          <p:nvPr/>
        </p:nvGrpSpPr>
        <p:grpSpPr>
          <a:xfrm>
            <a:off x="1300859" y="3962400"/>
            <a:ext cx="1456768" cy="1849300"/>
            <a:chOff x="1904882" y="1600200"/>
            <a:chExt cx="1447918" cy="1849300"/>
          </a:xfrm>
        </p:grpSpPr>
        <p:sp>
          <p:nvSpPr>
            <p:cNvPr id="77" name="Rounded Rectangle 76"/>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78" name="Rectangle 77"/>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Social Media</a:t>
              </a:r>
              <a:endParaRPr lang="en-US" sz="1400" b="1" dirty="0">
                <a:solidFill>
                  <a:schemeClr val="tx1"/>
                </a:solidFill>
              </a:endParaRPr>
            </a:p>
          </p:txBody>
        </p:sp>
        <p:grpSp>
          <p:nvGrpSpPr>
            <p:cNvPr id="79" name="Group 78"/>
            <p:cNvGrpSpPr/>
            <p:nvPr/>
          </p:nvGrpSpPr>
          <p:grpSpPr>
            <a:xfrm>
              <a:off x="2533340" y="3307390"/>
              <a:ext cx="124793" cy="125695"/>
              <a:chOff x="4446940" y="5280381"/>
              <a:chExt cx="237363" cy="234696"/>
            </a:xfrm>
          </p:grpSpPr>
          <p:sp>
            <p:nvSpPr>
              <p:cNvPr id="80" name="Oval 79"/>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80"/>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sp>
        <p:nvSpPr>
          <p:cNvPr id="84" name="Rounded Rectangle 83"/>
          <p:cNvSpPr/>
          <p:nvPr/>
        </p:nvSpPr>
        <p:spPr>
          <a:xfrm>
            <a:off x="2777730" y="3962400"/>
            <a:ext cx="1447917"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85" name="Rectangle 84"/>
          <p:cNvSpPr/>
          <p:nvPr/>
        </p:nvSpPr>
        <p:spPr>
          <a:xfrm>
            <a:off x="2846111" y="4005647"/>
            <a:ext cx="1303336"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Email Marketing</a:t>
            </a:r>
            <a:endParaRPr lang="en-US" sz="1400" b="1" dirty="0">
              <a:solidFill>
                <a:schemeClr val="tx1"/>
              </a:solidFill>
            </a:endParaRPr>
          </a:p>
        </p:txBody>
      </p:sp>
      <p:grpSp>
        <p:nvGrpSpPr>
          <p:cNvPr id="86" name="Group 85"/>
          <p:cNvGrpSpPr/>
          <p:nvPr/>
        </p:nvGrpSpPr>
        <p:grpSpPr>
          <a:xfrm>
            <a:off x="3406188" y="5669590"/>
            <a:ext cx="124793" cy="125695"/>
            <a:chOff x="4446940" y="5280381"/>
            <a:chExt cx="237363" cy="234696"/>
          </a:xfrm>
        </p:grpSpPr>
        <p:sp>
          <p:nvSpPr>
            <p:cNvPr id="87" name="Oval 8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9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335" y="4750428"/>
            <a:ext cx="1251401" cy="77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social 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436" y="4753053"/>
            <a:ext cx="1143000" cy="77456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74</a:t>
            </a:fld>
            <a:endParaRPr lang="en-US" dirty="0"/>
          </a:p>
        </p:txBody>
      </p:sp>
    </p:spTree>
    <p:extLst>
      <p:ext uri="{BB962C8B-B14F-4D97-AF65-F5344CB8AC3E}">
        <p14:creationId xmlns:p14="http://schemas.microsoft.com/office/powerpoint/2010/main" val="22505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UNIFORM DESIGN</a:t>
            </a:r>
            <a:endParaRPr lang="en-MY" sz="2000" dirty="0">
              <a:solidFill>
                <a:schemeClr val="tx1"/>
              </a:solidFill>
              <a:latin typeface="Arial Black"/>
            </a:endParaRPr>
          </a:p>
        </p:txBody>
      </p:sp>
      <p:pic>
        <p:nvPicPr>
          <p:cNvPr id="57" name="Picture 3" descr="C:\Users\mpc0341\Desktop\white_t_shirts_template_vector_set_522708 1.jpg"/>
          <p:cNvPicPr>
            <a:picLocks noChangeAspect="1" noChangeArrowheads="1"/>
          </p:cNvPicPr>
          <p:nvPr/>
        </p:nvPicPr>
        <p:blipFill>
          <a:blip r:embed="rId2"/>
          <a:srcRect/>
          <a:stretch>
            <a:fillRect/>
          </a:stretch>
        </p:blipFill>
        <p:spPr bwMode="auto">
          <a:xfrm>
            <a:off x="180750" y="2060848"/>
            <a:ext cx="2209326" cy="2780115"/>
          </a:xfrm>
          <a:prstGeom prst="rect">
            <a:avLst/>
          </a:prstGeom>
          <a:noFill/>
        </p:spPr>
      </p:pic>
      <p:pic>
        <p:nvPicPr>
          <p:cNvPr id="59"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81" y="2784240"/>
            <a:ext cx="401750" cy="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81" y="2603392"/>
            <a:ext cx="315618" cy="16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63"/>
          <p:cNvGrpSpPr/>
          <p:nvPr/>
        </p:nvGrpSpPr>
        <p:grpSpPr>
          <a:xfrm>
            <a:off x="1443222" y="2512968"/>
            <a:ext cx="315618" cy="271272"/>
            <a:chOff x="1481351" y="1600200"/>
            <a:chExt cx="1600200" cy="1270747"/>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7" name="Straight Connector 66"/>
          <p:cNvCxnSpPr/>
          <p:nvPr/>
        </p:nvCxnSpPr>
        <p:spPr>
          <a:xfrm>
            <a:off x="654177" y="3145937"/>
            <a:ext cx="1183567"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59654" y="3236361"/>
            <a:ext cx="1972682" cy="272702"/>
          </a:xfrm>
          <a:prstGeom prst="rect">
            <a:avLst/>
          </a:prstGeom>
          <a:noFill/>
        </p:spPr>
        <p:txBody>
          <a:bodyPr wrap="square" rtlCol="0">
            <a:spAutoFit/>
          </a:bodyPr>
          <a:lstStyle/>
          <a:p>
            <a:pPr algn="ctr"/>
            <a:r>
              <a:rPr lang="en-US" sz="400" b="1" i="1" dirty="0" smtClean="0"/>
              <a:t>Pi1M COMMUNITY CONTENT ENHANCEMENT </a:t>
            </a:r>
            <a:endParaRPr lang="en-US" sz="400" b="1" i="1" dirty="0"/>
          </a:p>
          <a:p>
            <a:pPr algn="ctr"/>
            <a:r>
              <a:rPr lang="en-US" sz="400" b="1" i="1" dirty="0"/>
              <a:t>B</a:t>
            </a:r>
            <a:r>
              <a:rPr lang="en-US" sz="400" b="1" i="1" dirty="0" smtClean="0"/>
              <a:t>Y ACCOUNTING SOLUTIONS</a:t>
            </a:r>
          </a:p>
        </p:txBody>
      </p:sp>
      <p:pic>
        <p:nvPicPr>
          <p:cNvPr id="69" name="Picture 4" descr="C:\Users\mpc0341\Desktop\white_t_shirts_template_vector_set_522708.jpg"/>
          <p:cNvPicPr>
            <a:picLocks noChangeAspect="1" noChangeArrowheads="1"/>
          </p:cNvPicPr>
          <p:nvPr/>
        </p:nvPicPr>
        <p:blipFill>
          <a:blip r:embed="rId7"/>
          <a:srcRect l="50000" b="8244"/>
          <a:stretch>
            <a:fillRect/>
          </a:stretch>
        </p:blipFill>
        <p:spPr bwMode="auto">
          <a:xfrm>
            <a:off x="2339752" y="2067179"/>
            <a:ext cx="2129262" cy="2525542"/>
          </a:xfrm>
          <a:prstGeom prst="rect">
            <a:avLst/>
          </a:prstGeom>
          <a:noFill/>
        </p:spPr>
      </p:pic>
      <p:sp>
        <p:nvSpPr>
          <p:cNvPr id="70" name="TextBox 69"/>
          <p:cNvSpPr txBox="1"/>
          <p:nvPr/>
        </p:nvSpPr>
        <p:spPr>
          <a:xfrm>
            <a:off x="2654211" y="2874664"/>
            <a:ext cx="1499185" cy="430887"/>
          </a:xfrm>
          <a:prstGeom prst="rect">
            <a:avLst/>
          </a:prstGeom>
          <a:noFill/>
        </p:spPr>
        <p:txBody>
          <a:bodyPr wrap="square" rtlCol="0">
            <a:spAutoFit/>
          </a:bodyPr>
          <a:lstStyle/>
          <a:p>
            <a:pPr algn="ctr"/>
            <a:r>
              <a:rPr lang="en-US" sz="1100" b="1" dirty="0" smtClean="0"/>
              <a:t>SITS </a:t>
            </a:r>
          </a:p>
          <a:p>
            <a:pPr algn="ctr"/>
            <a:r>
              <a:rPr lang="en-US" sz="1100" b="1" dirty="0" smtClean="0"/>
              <a:t>TEAM</a:t>
            </a:r>
            <a:endParaRPr lang="en-MY" sz="1100" b="1" dirty="0"/>
          </a:p>
        </p:txBody>
      </p:sp>
      <p:sp>
        <p:nvSpPr>
          <p:cNvPr id="71" name="TextBox 70"/>
          <p:cNvSpPr txBox="1"/>
          <p:nvPr/>
        </p:nvSpPr>
        <p:spPr>
          <a:xfrm>
            <a:off x="496367" y="4469462"/>
            <a:ext cx="1499185" cy="331138"/>
          </a:xfrm>
          <a:prstGeom prst="rect">
            <a:avLst/>
          </a:prstGeom>
          <a:noFill/>
        </p:spPr>
        <p:txBody>
          <a:bodyPr wrap="square" rtlCol="0">
            <a:spAutoFit/>
          </a:bodyPr>
          <a:lstStyle/>
          <a:p>
            <a:pPr algn="ctr"/>
            <a:r>
              <a:rPr lang="en-US" sz="1100" dirty="0" smtClean="0"/>
              <a:t>FRONT VIEW</a:t>
            </a:r>
            <a:endParaRPr lang="en-MY" sz="1100" dirty="0"/>
          </a:p>
        </p:txBody>
      </p:sp>
      <p:sp>
        <p:nvSpPr>
          <p:cNvPr id="72" name="TextBox 71"/>
          <p:cNvSpPr txBox="1"/>
          <p:nvPr/>
        </p:nvSpPr>
        <p:spPr>
          <a:xfrm>
            <a:off x="2655370" y="4469462"/>
            <a:ext cx="1499185" cy="331138"/>
          </a:xfrm>
          <a:prstGeom prst="rect">
            <a:avLst/>
          </a:prstGeom>
          <a:noFill/>
        </p:spPr>
        <p:txBody>
          <a:bodyPr wrap="square" rtlCol="0">
            <a:spAutoFit/>
          </a:bodyPr>
          <a:lstStyle/>
          <a:p>
            <a:pPr algn="ctr"/>
            <a:r>
              <a:rPr lang="en-US" sz="1100" dirty="0" smtClean="0"/>
              <a:t>BACK VIEW</a:t>
            </a:r>
            <a:endParaRPr lang="en-MY" sz="1100" dirty="0"/>
          </a:p>
        </p:txBody>
      </p:sp>
      <p:pic>
        <p:nvPicPr>
          <p:cNvPr id="7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159" y="2512967"/>
            <a:ext cx="157810" cy="18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733" y="2709216"/>
            <a:ext cx="710140" cy="16544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6542" y="2512968"/>
            <a:ext cx="315618" cy="21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extBox 75"/>
          <p:cNvSpPr txBox="1"/>
          <p:nvPr/>
        </p:nvSpPr>
        <p:spPr>
          <a:xfrm>
            <a:off x="1364317" y="2784240"/>
            <a:ext cx="543157" cy="215444"/>
          </a:xfrm>
          <a:prstGeom prst="rect">
            <a:avLst/>
          </a:prstGeom>
          <a:noFill/>
        </p:spPr>
        <p:txBody>
          <a:bodyPr wrap="square" rtlCol="0">
            <a:spAutoFit/>
          </a:bodyPr>
          <a:lstStyle/>
          <a:p>
            <a:pPr algn="ctr"/>
            <a:r>
              <a:rPr lang="en-US" sz="800" b="1" dirty="0" smtClean="0">
                <a:latin typeface="Arial Black" pitchFamily="34" charset="0"/>
              </a:rPr>
              <a:t>SITS</a:t>
            </a:r>
            <a:endParaRPr lang="en-MY" sz="800" b="1" dirty="0">
              <a:latin typeface="Arial Black" pitchFamily="34" charset="0"/>
            </a:endParaRPr>
          </a:p>
        </p:txBody>
      </p:sp>
      <p:cxnSp>
        <p:nvCxnSpPr>
          <p:cNvPr id="77" name="Straight Connector 76"/>
          <p:cNvCxnSpPr/>
          <p:nvPr/>
        </p:nvCxnSpPr>
        <p:spPr>
          <a:xfrm>
            <a:off x="654177" y="3598057"/>
            <a:ext cx="1183567"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12020" y="4140601"/>
            <a:ext cx="1262472"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12020" y="4321449"/>
            <a:ext cx="1262472"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677068" y="2059524"/>
            <a:ext cx="4143404" cy="2665620"/>
            <a:chOff x="500034" y="3357562"/>
            <a:chExt cx="4143404" cy="2665620"/>
          </a:xfrm>
        </p:grpSpPr>
        <p:pic>
          <p:nvPicPr>
            <p:cNvPr id="81" name="Picture 2" descr="C:\Users\mpc0341\Desktop\f1-shirt-uitm-dungun-promot.jpg"/>
            <p:cNvPicPr>
              <a:picLocks noChangeAspect="1" noChangeArrowheads="1"/>
            </p:cNvPicPr>
            <p:nvPr/>
          </p:nvPicPr>
          <p:blipFill>
            <a:blip r:embed="rId11" cstate="print"/>
            <a:srcRect/>
            <a:stretch>
              <a:fillRect/>
            </a:stretch>
          </p:blipFill>
          <p:spPr bwMode="auto">
            <a:xfrm>
              <a:off x="500034" y="3357562"/>
              <a:ext cx="4143404" cy="2379868"/>
            </a:xfrm>
            <a:prstGeom prst="rect">
              <a:avLst/>
            </a:prstGeom>
            <a:noFill/>
          </p:spPr>
        </p:pic>
        <p:pic>
          <p:nvPicPr>
            <p:cNvPr id="82"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38" y="3951480"/>
              <a:ext cx="363734"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38" y="3808604"/>
              <a:ext cx="285752" cy="13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83"/>
            <p:cNvGrpSpPr/>
            <p:nvPr/>
          </p:nvGrpSpPr>
          <p:grpSpPr>
            <a:xfrm rot="20130645">
              <a:off x="2174674" y="4116208"/>
              <a:ext cx="285752" cy="214314"/>
              <a:chOff x="1481351" y="1600200"/>
              <a:chExt cx="1600200" cy="1270747"/>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9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4743" y="3665728"/>
              <a:ext cx="142877" cy="14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7554" y="3892208"/>
              <a:ext cx="642942" cy="1307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8992" y="3665729"/>
              <a:ext cx="285752" cy="17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TextBox 87"/>
            <p:cNvSpPr txBox="1"/>
            <p:nvPr/>
          </p:nvSpPr>
          <p:spPr>
            <a:xfrm>
              <a:off x="3000364" y="4092097"/>
              <a:ext cx="1357322" cy="261610"/>
            </a:xfrm>
            <a:prstGeom prst="rect">
              <a:avLst/>
            </a:prstGeom>
            <a:noFill/>
          </p:spPr>
          <p:txBody>
            <a:bodyPr wrap="square" rtlCol="0">
              <a:spAutoFit/>
            </a:bodyPr>
            <a:lstStyle/>
            <a:p>
              <a:pPr algn="ctr"/>
              <a:r>
                <a:rPr lang="en-US" sz="1100" b="1" dirty="0" smtClean="0">
                  <a:solidFill>
                    <a:schemeClr val="bg1"/>
                  </a:solidFill>
                </a:rPr>
                <a:t>INSTRUCTOR</a:t>
              </a:r>
            </a:p>
          </p:txBody>
        </p:sp>
        <p:sp>
          <p:nvSpPr>
            <p:cNvPr id="89" name="TextBox 88"/>
            <p:cNvSpPr txBox="1"/>
            <p:nvPr/>
          </p:nvSpPr>
          <p:spPr>
            <a:xfrm>
              <a:off x="857224" y="5761572"/>
              <a:ext cx="1357322" cy="261610"/>
            </a:xfrm>
            <a:prstGeom prst="rect">
              <a:avLst/>
            </a:prstGeom>
            <a:noFill/>
          </p:spPr>
          <p:txBody>
            <a:bodyPr wrap="square" rtlCol="0">
              <a:spAutoFit/>
            </a:bodyPr>
            <a:lstStyle/>
            <a:p>
              <a:pPr algn="ctr"/>
              <a:r>
                <a:rPr lang="en-US" sz="1100" dirty="0" smtClean="0"/>
                <a:t>FRONT VIEW</a:t>
              </a:r>
              <a:endParaRPr lang="en-MY" sz="1100" dirty="0"/>
            </a:p>
          </p:txBody>
        </p:sp>
        <p:sp>
          <p:nvSpPr>
            <p:cNvPr id="90" name="TextBox 89"/>
            <p:cNvSpPr txBox="1"/>
            <p:nvPr/>
          </p:nvSpPr>
          <p:spPr>
            <a:xfrm>
              <a:off x="3001414" y="5739547"/>
              <a:ext cx="1357322" cy="261610"/>
            </a:xfrm>
            <a:prstGeom prst="rect">
              <a:avLst/>
            </a:prstGeom>
            <a:noFill/>
          </p:spPr>
          <p:txBody>
            <a:bodyPr wrap="square" rtlCol="0">
              <a:spAutoFit/>
            </a:bodyPr>
            <a:lstStyle/>
            <a:p>
              <a:pPr algn="ctr"/>
              <a:r>
                <a:rPr lang="en-US" sz="1100" dirty="0" smtClean="0"/>
                <a:t>BACK VIEW</a:t>
              </a:r>
              <a:endParaRPr lang="en-MY" sz="1100" dirty="0"/>
            </a:p>
          </p:txBody>
        </p:sp>
        <p:sp>
          <p:nvSpPr>
            <p:cNvPr id="91" name="TextBox 90"/>
            <p:cNvSpPr txBox="1"/>
            <p:nvPr/>
          </p:nvSpPr>
          <p:spPr>
            <a:xfrm>
              <a:off x="1651348" y="3856498"/>
              <a:ext cx="491760" cy="215444"/>
            </a:xfrm>
            <a:prstGeom prst="rect">
              <a:avLst/>
            </a:prstGeom>
            <a:noFill/>
          </p:spPr>
          <p:txBody>
            <a:bodyPr wrap="square" rtlCol="0">
              <a:spAutoFit/>
            </a:bodyPr>
            <a:lstStyle/>
            <a:p>
              <a:pPr algn="ctr"/>
              <a:r>
                <a:rPr lang="en-US" sz="800" b="1" dirty="0" smtClean="0">
                  <a:latin typeface="Arial Black" pitchFamily="34" charset="0"/>
                </a:rPr>
                <a:t>SITS</a:t>
              </a:r>
              <a:endParaRPr lang="en-MY" sz="800" b="1" dirty="0">
                <a:latin typeface="Arial Black" pitchFamily="34" charset="0"/>
              </a:endParaRPr>
            </a:p>
          </p:txBody>
        </p:sp>
      </p:gr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75</a:t>
            </a:fld>
            <a:endParaRPr lang="en-US" dirty="0"/>
          </a:p>
        </p:txBody>
      </p:sp>
    </p:spTree>
    <p:extLst>
      <p:ext uri="{BB962C8B-B14F-4D97-AF65-F5344CB8AC3E}">
        <p14:creationId xmlns:p14="http://schemas.microsoft.com/office/powerpoint/2010/main" val="167152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PROJECT VEHICLE DESIGN</a:t>
            </a:r>
            <a:endParaRPr lang="en-MY" sz="2000" dirty="0">
              <a:solidFill>
                <a:schemeClr val="tx1"/>
              </a:solidFill>
              <a:latin typeface="Arial Black"/>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612262"/>
            <a:ext cx="4942786" cy="370578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99996"/>
            <a:ext cx="4536550" cy="3401212"/>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76</a:t>
            </a:fld>
            <a:endParaRPr lang="en-US" dirty="0"/>
          </a:p>
        </p:txBody>
      </p:sp>
    </p:spTree>
    <p:extLst>
      <p:ext uri="{BB962C8B-B14F-4D97-AF65-F5344CB8AC3E}">
        <p14:creationId xmlns:p14="http://schemas.microsoft.com/office/powerpoint/2010/main" val="2462051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COUNTER REGISTRATION</a:t>
            </a:r>
            <a:endParaRPr lang="en-MY" sz="2000" dirty="0">
              <a:solidFill>
                <a:schemeClr val="tx1"/>
              </a:solidFill>
              <a:latin typeface="Arial Black"/>
            </a:endParaRPr>
          </a:p>
        </p:txBody>
      </p:sp>
      <p:pic>
        <p:nvPicPr>
          <p:cNvPr id="35" name="Picture 2"/>
          <p:cNvPicPr>
            <a:picLocks noChangeAspect="1" noChangeArrowheads="1"/>
          </p:cNvPicPr>
          <p:nvPr/>
        </p:nvPicPr>
        <p:blipFill>
          <a:blip r:embed="rId2" cstate="print"/>
          <a:srcRect t="13672" r="55527" b="41406"/>
          <a:stretch>
            <a:fillRect/>
          </a:stretch>
        </p:blipFill>
        <p:spPr bwMode="auto">
          <a:xfrm>
            <a:off x="3255240" y="3573016"/>
            <a:ext cx="3549008" cy="2015496"/>
          </a:xfrm>
          <a:prstGeom prst="rect">
            <a:avLst/>
          </a:prstGeom>
          <a:noFill/>
          <a:ln w="9525">
            <a:noFill/>
            <a:miter lim="800000"/>
            <a:headEnd/>
            <a:tailEnd/>
          </a:ln>
          <a:effectLst/>
        </p:spPr>
      </p:pic>
      <p:pic>
        <p:nvPicPr>
          <p:cNvPr id="37" name="Picture 4"/>
          <p:cNvPicPr>
            <a:picLocks noChangeAspect="1" noChangeArrowheads="1"/>
          </p:cNvPicPr>
          <p:nvPr/>
        </p:nvPicPr>
        <p:blipFill>
          <a:blip r:embed="rId3" cstate="print"/>
          <a:srcRect l="9370" t="17773" r="56589" b="9961"/>
          <a:stretch>
            <a:fillRect/>
          </a:stretch>
        </p:blipFill>
        <p:spPr bwMode="auto">
          <a:xfrm>
            <a:off x="6993441" y="3429000"/>
            <a:ext cx="1600747" cy="1830430"/>
          </a:xfrm>
          <a:prstGeom prst="rect">
            <a:avLst/>
          </a:prstGeom>
          <a:noFill/>
          <a:ln w="9525">
            <a:noFill/>
            <a:miter lim="800000"/>
            <a:headEnd/>
            <a:tailEnd/>
          </a:ln>
          <a:effectLst/>
        </p:spPr>
      </p:pic>
      <p:sp>
        <p:nvSpPr>
          <p:cNvPr id="38" name="TextBox 37"/>
          <p:cNvSpPr txBox="1"/>
          <p:nvPr/>
        </p:nvSpPr>
        <p:spPr>
          <a:xfrm>
            <a:off x="2942122" y="2060848"/>
            <a:ext cx="3357586" cy="1015663"/>
          </a:xfrm>
          <a:prstGeom prst="rect">
            <a:avLst/>
          </a:prstGeom>
          <a:solidFill>
            <a:schemeClr val="bg1">
              <a:lumMod val="95000"/>
            </a:schemeClr>
          </a:solidFill>
        </p:spPr>
        <p:txBody>
          <a:bodyPr wrap="square" rtlCol="0">
            <a:spAutoFit/>
          </a:bodyPr>
          <a:lstStyle/>
          <a:p>
            <a:pPr>
              <a:buFontTx/>
              <a:buChar char="-"/>
            </a:pPr>
            <a:r>
              <a:rPr lang="en-US" sz="1200" dirty="0" smtClean="0"/>
              <a:t> 1 unit of table top display</a:t>
            </a:r>
          </a:p>
          <a:p>
            <a:pPr>
              <a:buFontTx/>
              <a:buChar char="-"/>
            </a:pPr>
            <a:r>
              <a:rPr lang="en-US" sz="1200" dirty="0" smtClean="0"/>
              <a:t>  4 </a:t>
            </a:r>
            <a:r>
              <a:rPr lang="en-US" sz="1200" dirty="0" err="1" smtClean="0"/>
              <a:t>nos</a:t>
            </a:r>
            <a:r>
              <a:rPr lang="en-US" sz="1200" dirty="0" smtClean="0"/>
              <a:t> of table banquet</a:t>
            </a:r>
          </a:p>
          <a:p>
            <a:pPr>
              <a:buFontTx/>
              <a:buChar char="-"/>
            </a:pPr>
            <a:r>
              <a:rPr lang="en-US" sz="1200" dirty="0" smtClean="0"/>
              <a:t>  4 </a:t>
            </a:r>
            <a:r>
              <a:rPr lang="en-US" sz="1200" dirty="0" err="1" smtClean="0"/>
              <a:t>nos</a:t>
            </a:r>
            <a:r>
              <a:rPr lang="en-US" sz="1200" dirty="0" smtClean="0"/>
              <a:t> of chairs</a:t>
            </a:r>
          </a:p>
          <a:p>
            <a:pPr>
              <a:buFontTx/>
              <a:buChar char="-"/>
            </a:pPr>
            <a:r>
              <a:rPr lang="en-US" sz="1200" dirty="0" smtClean="0"/>
              <a:t>  Stationery</a:t>
            </a:r>
          </a:p>
          <a:p>
            <a:endParaRPr lang="en-MY" sz="1200" dirty="0"/>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4" y="1269487"/>
            <a:ext cx="5760732" cy="4319025"/>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77</a:t>
            </a:fld>
            <a:endParaRPr lang="en-US" dirty="0"/>
          </a:p>
        </p:txBody>
      </p:sp>
    </p:spTree>
    <p:extLst>
      <p:ext uri="{BB962C8B-B14F-4D97-AF65-F5344CB8AC3E}">
        <p14:creationId xmlns:p14="http://schemas.microsoft.com/office/powerpoint/2010/main" val="2015591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FOOD &amp; BEVERAGE COUNTER</a:t>
            </a:r>
            <a:endParaRPr lang="en-MY" sz="2000" dirty="0">
              <a:solidFill>
                <a:schemeClr val="tx1"/>
              </a:solidFill>
              <a:latin typeface="Arial Black"/>
            </a:endParaRPr>
          </a:p>
        </p:txBody>
      </p:sp>
      <p:sp>
        <p:nvSpPr>
          <p:cNvPr id="12" name="TextBox 11"/>
          <p:cNvSpPr txBox="1"/>
          <p:nvPr/>
        </p:nvSpPr>
        <p:spPr>
          <a:xfrm>
            <a:off x="4419600" y="1219200"/>
            <a:ext cx="4137126" cy="2677656"/>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r>
              <a:rPr lang="en-US" sz="1200" b="1" dirty="0" smtClean="0">
                <a:solidFill>
                  <a:schemeClr val="tx1"/>
                </a:solidFill>
                <a:latin typeface="Arial" pitchFamily="34" charset="0"/>
                <a:cs typeface="Arial" pitchFamily="34" charset="0"/>
              </a:rPr>
              <a:t>- Table banquet (4nos)</a:t>
            </a:r>
          </a:p>
          <a:p>
            <a:pPr marL="342900" indent="-342900"/>
            <a:r>
              <a:rPr lang="en-US" sz="1200" b="1" dirty="0" smtClean="0">
                <a:solidFill>
                  <a:schemeClr val="tx1"/>
                </a:solidFill>
                <a:latin typeface="Arial" pitchFamily="34" charset="0"/>
                <a:cs typeface="Arial" pitchFamily="34" charset="0"/>
              </a:rPr>
              <a:t>- Chair (5nos)</a:t>
            </a:r>
          </a:p>
          <a:p>
            <a:pPr marL="342900" indent="-342900"/>
            <a:r>
              <a:rPr lang="en-US" sz="1200" b="1" dirty="0" smtClean="0">
                <a:solidFill>
                  <a:schemeClr val="tx1"/>
                </a:solidFill>
                <a:latin typeface="Arial" pitchFamily="34" charset="0"/>
                <a:cs typeface="Arial" pitchFamily="34" charset="0"/>
              </a:rPr>
              <a:t>- Plate</a:t>
            </a:r>
          </a:p>
          <a:p>
            <a:pPr marL="342900" indent="-342900"/>
            <a:r>
              <a:rPr lang="en-US" sz="1200" b="1" dirty="0" smtClean="0">
                <a:solidFill>
                  <a:schemeClr val="tx1"/>
                </a:solidFill>
                <a:latin typeface="Arial" pitchFamily="34" charset="0"/>
                <a:cs typeface="Arial" pitchFamily="34" charset="0"/>
              </a:rPr>
              <a:t>- Glass </a:t>
            </a:r>
          </a:p>
          <a:p>
            <a:pPr marL="342900" indent="-342900"/>
            <a:r>
              <a:rPr lang="en-US" sz="1200" b="1" dirty="0" smtClean="0">
                <a:solidFill>
                  <a:schemeClr val="tx1"/>
                </a:solidFill>
                <a:latin typeface="Arial" pitchFamily="34" charset="0"/>
                <a:cs typeface="Arial" pitchFamily="34" charset="0"/>
              </a:rPr>
              <a:t>- Fork &amp; spoon</a:t>
            </a:r>
          </a:p>
          <a:p>
            <a:pPr marL="342900" indent="-342900"/>
            <a:r>
              <a:rPr lang="en-US" sz="1200" b="1" dirty="0" smtClean="0">
                <a:solidFill>
                  <a:schemeClr val="tx1"/>
                </a:solidFill>
                <a:latin typeface="Arial" pitchFamily="34" charset="0"/>
                <a:cs typeface="Arial" pitchFamily="34" charset="0"/>
              </a:rPr>
              <a:t>- Trolley</a:t>
            </a:r>
          </a:p>
          <a:p>
            <a:pPr marL="342900" indent="-342900"/>
            <a:r>
              <a:rPr lang="en-US" sz="1200" b="1" dirty="0" smtClean="0">
                <a:solidFill>
                  <a:schemeClr val="tx1"/>
                </a:solidFill>
                <a:latin typeface="Arial" pitchFamily="34" charset="0"/>
                <a:cs typeface="Arial" pitchFamily="34" charset="0"/>
              </a:rPr>
              <a:t>- Deluxe roll top chafer Outdoor Catering equipment</a:t>
            </a:r>
          </a:p>
          <a:p>
            <a:pPr marL="342900" indent="-342900"/>
            <a:r>
              <a:rPr lang="en-US" sz="1200" b="1" dirty="0" smtClean="0">
                <a:solidFill>
                  <a:schemeClr val="tx1"/>
                </a:solidFill>
                <a:latin typeface="Arial" pitchFamily="34" charset="0"/>
                <a:cs typeface="Arial" pitchFamily="34" charset="0"/>
              </a:rPr>
              <a:t>- Sink basin</a:t>
            </a:r>
          </a:p>
          <a:p>
            <a:pPr marL="342900" indent="-342900"/>
            <a:r>
              <a:rPr lang="en-US" sz="1200" b="1" dirty="0" smtClean="0">
                <a:solidFill>
                  <a:schemeClr val="tx1"/>
                </a:solidFill>
                <a:latin typeface="Arial" pitchFamily="34" charset="0"/>
                <a:cs typeface="Arial" pitchFamily="34" charset="0"/>
              </a:rPr>
              <a:t>- Water Container</a:t>
            </a:r>
          </a:p>
          <a:p>
            <a:pPr marL="342900" indent="-342900"/>
            <a:r>
              <a:rPr lang="en-US" sz="1200" b="1" dirty="0" smtClean="0">
                <a:solidFill>
                  <a:schemeClr val="tx1"/>
                </a:solidFill>
                <a:latin typeface="Arial" pitchFamily="34" charset="0"/>
                <a:cs typeface="Arial" pitchFamily="34" charset="0"/>
              </a:rPr>
              <a:t>- Table cloth</a:t>
            </a:r>
          </a:p>
          <a:p>
            <a:pPr marL="342900" indent="-342900"/>
            <a:r>
              <a:rPr lang="en-US" sz="1200" b="1" dirty="0" smtClean="0">
                <a:solidFill>
                  <a:schemeClr val="tx1"/>
                </a:solidFill>
                <a:latin typeface="Arial" pitchFamily="34" charset="0"/>
                <a:cs typeface="Arial" pitchFamily="34" charset="0"/>
              </a:rPr>
              <a:t>- Broom</a:t>
            </a:r>
          </a:p>
          <a:p>
            <a:pPr marL="342900" indent="-342900"/>
            <a:r>
              <a:rPr lang="en-US" sz="1200" b="1" dirty="0" smtClean="0">
                <a:solidFill>
                  <a:schemeClr val="tx1"/>
                </a:solidFill>
                <a:latin typeface="Arial" pitchFamily="34" charset="0"/>
                <a:cs typeface="Arial" pitchFamily="34" charset="0"/>
              </a:rPr>
              <a:t>- Food storage container</a:t>
            </a:r>
          </a:p>
          <a:p>
            <a:pPr marL="342900" indent="-342900"/>
            <a:r>
              <a:rPr lang="en-US" sz="1200" b="1" dirty="0" smtClean="0">
                <a:solidFill>
                  <a:schemeClr val="tx1"/>
                </a:solidFill>
                <a:latin typeface="Arial" pitchFamily="34" charset="0"/>
                <a:cs typeface="Arial" pitchFamily="34" charset="0"/>
              </a:rPr>
              <a:t>- Small Size canopy</a:t>
            </a:r>
          </a:p>
          <a:p>
            <a:pPr marL="342900" indent="-342900"/>
            <a:r>
              <a:rPr lang="en-US" sz="1200" b="1" dirty="0" smtClean="0">
                <a:solidFill>
                  <a:schemeClr val="tx1"/>
                </a:solidFill>
                <a:latin typeface="Arial" pitchFamily="34" charset="0"/>
                <a:cs typeface="Arial" pitchFamily="34" charset="0"/>
              </a:rPr>
              <a:t>- 1nos of pickup truck</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581400"/>
            <a:ext cx="3552677" cy="2663568"/>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248150"/>
            <a:ext cx="11334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age result for food stainless steel banqu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369650"/>
            <a:ext cx="21240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884" y="1447800"/>
            <a:ext cx="21240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Image resu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93" y="2931350"/>
            <a:ext cx="2509837" cy="29384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971800"/>
            <a:ext cx="19716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78</a:t>
            </a:fld>
            <a:endParaRPr lang="en-US" dirty="0"/>
          </a:p>
        </p:txBody>
      </p:sp>
    </p:spTree>
    <p:extLst>
      <p:ext uri="{BB962C8B-B14F-4D97-AF65-F5344CB8AC3E}">
        <p14:creationId xmlns:p14="http://schemas.microsoft.com/office/powerpoint/2010/main" val="732914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18"/>
          <p:cNvSpPr/>
          <p:nvPr/>
        </p:nvSpPr>
        <p:spPr>
          <a:xfrm>
            <a:off x="2285984" y="5205016"/>
            <a:ext cx="178595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3"/>
          <p:cNvPicPr>
            <a:picLocks noChangeAspect="1" noChangeArrowheads="1"/>
          </p:cNvPicPr>
          <p:nvPr/>
        </p:nvPicPr>
        <p:blipFill>
          <a:blip r:embed="rId2" cstate="print"/>
          <a:srcRect l="1134" t="14844" r="64275" b="44140"/>
          <a:stretch>
            <a:fillRect/>
          </a:stretch>
        </p:blipFill>
        <p:spPr bwMode="auto">
          <a:xfrm>
            <a:off x="500034" y="1071546"/>
            <a:ext cx="2786082" cy="185738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9216" t="41016" r="52782" b="9179"/>
          <a:stretch>
            <a:fillRect/>
          </a:stretch>
        </p:blipFill>
        <p:spPr bwMode="auto">
          <a:xfrm>
            <a:off x="3500430" y="1071546"/>
            <a:ext cx="1571636" cy="1571636"/>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l="11566" t="43164" r="45059" b="24691"/>
          <a:stretch>
            <a:fillRect/>
          </a:stretch>
        </p:blipFill>
        <p:spPr bwMode="auto">
          <a:xfrm>
            <a:off x="642911" y="3214686"/>
            <a:ext cx="2307753" cy="1214446"/>
          </a:xfrm>
          <a:prstGeom prst="rect">
            <a:avLst/>
          </a:prstGeom>
          <a:noFill/>
          <a:ln w="9525">
            <a:noFill/>
            <a:miter lim="800000"/>
            <a:headEnd/>
            <a:tailEnd/>
          </a:ln>
          <a:effectLst/>
        </p:spPr>
      </p:pic>
      <p:pic>
        <p:nvPicPr>
          <p:cNvPr id="94210" name="Picture 2"/>
          <p:cNvPicPr>
            <a:picLocks noChangeAspect="1" noChangeArrowheads="1"/>
          </p:cNvPicPr>
          <p:nvPr/>
        </p:nvPicPr>
        <p:blipFill>
          <a:blip r:embed="rId5"/>
          <a:srcRect t="17578" r="70900" b="35547"/>
          <a:stretch>
            <a:fillRect/>
          </a:stretch>
        </p:blipFill>
        <p:spPr bwMode="auto">
          <a:xfrm>
            <a:off x="3357554" y="2947791"/>
            <a:ext cx="1714512" cy="1552779"/>
          </a:xfrm>
          <a:prstGeom prst="rect">
            <a:avLst/>
          </a:prstGeom>
          <a:noFill/>
          <a:ln w="9525">
            <a:noFill/>
            <a:miter lim="800000"/>
            <a:headEnd/>
            <a:tailEnd/>
          </a:ln>
          <a:effectLst/>
        </p:spPr>
      </p:pic>
      <p:sp>
        <p:nvSpPr>
          <p:cNvPr id="8" name="TextBox 7"/>
          <p:cNvSpPr txBox="1"/>
          <p:nvPr/>
        </p:nvSpPr>
        <p:spPr>
          <a:xfrm>
            <a:off x="5357818" y="2285992"/>
            <a:ext cx="3500462" cy="1754326"/>
          </a:xfrm>
          <a:prstGeom prst="rect">
            <a:avLst/>
          </a:prstGeom>
          <a:solidFill>
            <a:schemeClr val="bg1">
              <a:lumMod val="95000"/>
            </a:schemeClr>
          </a:solidFill>
        </p:spPr>
        <p:txBody>
          <a:bodyPr wrap="square" rtlCol="0">
            <a:spAutoFit/>
          </a:bodyPr>
          <a:lstStyle/>
          <a:p>
            <a:pPr marL="342900" indent="-342900"/>
            <a:r>
              <a:rPr lang="en-US" sz="1200" dirty="0" smtClean="0"/>
              <a:t>- Table banquet Instructor (2nos)</a:t>
            </a:r>
          </a:p>
          <a:p>
            <a:pPr marL="342900" indent="-342900"/>
            <a:r>
              <a:rPr lang="en-US" sz="1200" dirty="0" smtClean="0"/>
              <a:t>- LCD projection c/w stand</a:t>
            </a:r>
          </a:p>
          <a:p>
            <a:pPr marL="342900" indent="-342900"/>
            <a:r>
              <a:rPr lang="en-US" sz="1200" dirty="0" smtClean="0"/>
              <a:t>- White board stand</a:t>
            </a:r>
          </a:p>
          <a:p>
            <a:pPr marL="342900" indent="-342900"/>
            <a:r>
              <a:rPr lang="en-US" sz="1200" dirty="0" smtClean="0"/>
              <a:t>- Stationery</a:t>
            </a:r>
          </a:p>
          <a:p>
            <a:pPr marL="342900" indent="-342900"/>
            <a:r>
              <a:rPr lang="en-US" sz="1200" dirty="0" smtClean="0"/>
              <a:t>- Participant Training bag c/w accessories</a:t>
            </a:r>
          </a:p>
          <a:p>
            <a:pPr marL="342900" indent="-342900"/>
            <a:r>
              <a:rPr lang="en-US" sz="1200" dirty="0" smtClean="0"/>
              <a:t>- Video camera for real time class recording</a:t>
            </a:r>
          </a:p>
          <a:p>
            <a:pPr marL="342900" indent="-342900"/>
            <a:r>
              <a:rPr lang="en-US" sz="1200" dirty="0" smtClean="0"/>
              <a:t>- Souvenirs gift etc key chain or </a:t>
            </a:r>
            <a:r>
              <a:rPr lang="en-US" sz="1200" dirty="0" err="1" smtClean="0"/>
              <a:t>pendrive</a:t>
            </a:r>
            <a:r>
              <a:rPr lang="en-US" sz="1200" dirty="0" smtClean="0"/>
              <a:t> or pen</a:t>
            </a:r>
          </a:p>
          <a:p>
            <a:pPr marL="342900" indent="-342900"/>
            <a:endParaRPr lang="en-US" sz="1200" dirty="0" smtClean="0"/>
          </a:p>
          <a:p>
            <a:pPr marL="342900" indent="-342900"/>
            <a:endParaRPr lang="en-US" sz="1200" dirty="0" smtClean="0"/>
          </a:p>
        </p:txBody>
      </p:sp>
      <p:pic>
        <p:nvPicPr>
          <p:cNvPr id="1026" name="Picture 2"/>
          <p:cNvPicPr>
            <a:picLocks noChangeAspect="1" noChangeArrowheads="1"/>
          </p:cNvPicPr>
          <p:nvPr/>
        </p:nvPicPr>
        <p:blipFill>
          <a:blip r:embed="rId6"/>
          <a:srcRect t="12695" r="76940" b="43359"/>
          <a:stretch>
            <a:fillRect/>
          </a:stretch>
        </p:blipFill>
        <p:spPr bwMode="auto">
          <a:xfrm>
            <a:off x="2071670" y="4526612"/>
            <a:ext cx="2214578" cy="1617032"/>
          </a:xfrm>
          <a:prstGeom prst="rect">
            <a:avLst/>
          </a:prstGeom>
          <a:noFill/>
          <a:ln w="9525">
            <a:noFill/>
            <a:miter lim="800000"/>
            <a:headEnd/>
            <a:tailEnd/>
          </a:ln>
          <a:effectLst/>
        </p:spPr>
      </p:pic>
      <p:sp>
        <p:nvSpPr>
          <p:cNvPr id="11" name="Rectangle 10"/>
          <p:cNvSpPr/>
          <p:nvPr/>
        </p:nvSpPr>
        <p:spPr>
          <a:xfrm>
            <a:off x="2357422" y="5205016"/>
            <a:ext cx="171451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860" y="5390860"/>
            <a:ext cx="284876" cy="17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357422" y="5633644"/>
            <a:ext cx="171451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57422" y="5231337"/>
            <a:ext cx="171451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6182" y="5347892"/>
            <a:ext cx="214314" cy="21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488" y="5360034"/>
            <a:ext cx="301300" cy="21210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4678" y="5357826"/>
            <a:ext cx="500066" cy="191203"/>
          </a:xfrm>
          <a:prstGeom prst="rect">
            <a:avLst/>
          </a:prstGeom>
        </p:spPr>
      </p:pic>
      <p:pic>
        <p:nvPicPr>
          <p:cNvPr id="20" name="Shape 109"/>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6116" y="5714569"/>
            <a:ext cx="363734" cy="14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Users\User\Downloads\logo f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7488" y="5714570"/>
            <a:ext cx="357190" cy="16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SITS TRAINING SESSION CLASS TOOLS</a:t>
            </a:r>
            <a:endParaRPr lang="en-MY" sz="2000" dirty="0">
              <a:solidFill>
                <a:schemeClr val="tx1"/>
              </a:solidFill>
              <a:latin typeface="Arial Black"/>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79</a:t>
            </a:fld>
            <a:endParaRPr lang="en-US" dirty="0"/>
          </a:p>
        </p:txBody>
      </p:sp>
    </p:spTree>
    <p:extLst>
      <p:ext uri="{BB962C8B-B14F-4D97-AF65-F5344CB8AC3E}">
        <p14:creationId xmlns:p14="http://schemas.microsoft.com/office/powerpoint/2010/main" val="2771277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7924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Targeted deliverables </a:t>
            </a:r>
            <a:endParaRPr lang="en-MY" sz="2000" dirty="0">
              <a:solidFill>
                <a:schemeClr val="tx1"/>
              </a:solidFill>
              <a:latin typeface="Arial Black"/>
            </a:endParaRPr>
          </a:p>
        </p:txBody>
      </p:sp>
      <p:grpSp>
        <p:nvGrpSpPr>
          <p:cNvPr id="2" name="Group 1"/>
          <p:cNvGrpSpPr/>
          <p:nvPr/>
        </p:nvGrpSpPr>
        <p:grpSpPr>
          <a:xfrm>
            <a:off x="255588" y="1524000"/>
            <a:ext cx="8507412" cy="4955203"/>
            <a:chOff x="304800" y="1447800"/>
            <a:chExt cx="8507412" cy="4955203"/>
          </a:xfrm>
        </p:grpSpPr>
        <p:sp>
          <p:nvSpPr>
            <p:cNvPr id="14342" name="TextBox 11"/>
            <p:cNvSpPr txBox="1">
              <a:spLocks noChangeArrowheads="1"/>
            </p:cNvSpPr>
            <p:nvPr/>
          </p:nvSpPr>
          <p:spPr bwMode="auto">
            <a:xfrm>
              <a:off x="5307012" y="1447800"/>
              <a:ext cx="3505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hangingPunct="1">
                <a:spcBef>
                  <a:spcPct val="0"/>
                </a:spcBef>
                <a:buNone/>
              </a:pPr>
              <a:r>
                <a:rPr lang="en-US" altLang="en-US" sz="1600" b="1" dirty="0" smtClean="0"/>
                <a:t>Dedicated </a:t>
              </a:r>
              <a:r>
                <a:rPr lang="en-US" altLang="en-US" sz="1600" b="1" dirty="0"/>
                <a:t>Team </a:t>
              </a:r>
              <a:r>
                <a:rPr lang="en-US" altLang="en-US" sz="1600" b="1" dirty="0" smtClean="0"/>
                <a:t>Will Conduct Training to Assigned Zone.</a:t>
              </a:r>
              <a:endParaRPr lang="en-US" altLang="en-US" sz="1600" b="1" dirty="0"/>
            </a:p>
            <a:p>
              <a:pPr eaLnBrk="1" hangingPunct="1">
                <a:spcBef>
                  <a:spcPct val="0"/>
                </a:spcBef>
                <a:buFont typeface="Wingdings" pitchFamily="2" charset="2"/>
                <a:buChar char="§"/>
              </a:pPr>
              <a:endParaRPr lang="en-US" altLang="en-US" sz="1600" dirty="0"/>
            </a:p>
            <a:p>
              <a:pPr eaLnBrk="1" hangingPunct="1">
                <a:spcBef>
                  <a:spcPct val="0"/>
                </a:spcBef>
                <a:buFont typeface="Wingdings" pitchFamily="2" charset="2"/>
                <a:buChar char="§"/>
              </a:pPr>
              <a:r>
                <a:rPr lang="en-US" altLang="en-US" sz="1800" b="1" dirty="0" smtClean="0"/>
                <a:t>Zone </a:t>
              </a:r>
              <a:r>
                <a:rPr lang="en-US" altLang="en-US" sz="1800" b="1" dirty="0"/>
                <a:t>1</a:t>
              </a:r>
              <a:r>
                <a:rPr lang="en-US" altLang="en-US" sz="1800" dirty="0"/>
                <a:t> </a:t>
              </a:r>
            </a:p>
            <a:p>
              <a:pPr lvl="1" eaLnBrk="1" hangingPunct="1">
                <a:spcBef>
                  <a:spcPct val="0"/>
                </a:spcBef>
                <a:buFont typeface="Arial" panose="020B0604020202020204" pitchFamily="34" charset="0"/>
                <a:buChar char="•"/>
              </a:pPr>
              <a:r>
                <a:rPr lang="en-US" altLang="en-US" sz="1800" i="1" dirty="0"/>
                <a:t>Perak, Kedah, Penang, Perlis</a:t>
              </a:r>
            </a:p>
            <a:p>
              <a:pPr eaLnBrk="1" hangingPunct="1">
                <a:spcBef>
                  <a:spcPct val="0"/>
                </a:spcBef>
                <a:buFont typeface="Wingdings" pitchFamily="2" charset="2"/>
                <a:buChar char="§"/>
              </a:pPr>
              <a:r>
                <a:rPr lang="en-US" altLang="en-US" sz="1800" b="1" dirty="0"/>
                <a:t>Zone 2</a:t>
              </a:r>
            </a:p>
            <a:p>
              <a:pPr lvl="1" eaLnBrk="1" hangingPunct="1">
                <a:spcBef>
                  <a:spcPct val="0"/>
                </a:spcBef>
              </a:pPr>
              <a:r>
                <a:rPr lang="en-US" altLang="en-US" sz="1800" i="1" dirty="0" smtClean="0"/>
                <a:t>Selangor, Kuala Lumpur,  Malacca</a:t>
              </a:r>
              <a:r>
                <a:rPr lang="en-US" altLang="en-US" sz="1800" i="1" dirty="0"/>
                <a:t>, N. Sembilan, Johor</a:t>
              </a:r>
            </a:p>
            <a:p>
              <a:pPr eaLnBrk="1" hangingPunct="1">
                <a:spcBef>
                  <a:spcPct val="0"/>
                </a:spcBef>
                <a:buFont typeface="Wingdings" pitchFamily="2" charset="2"/>
                <a:buChar char="§"/>
              </a:pPr>
              <a:r>
                <a:rPr lang="en-US" altLang="en-US" sz="1800" b="1" dirty="0"/>
                <a:t>Zone 3</a:t>
              </a:r>
            </a:p>
            <a:p>
              <a:pPr lvl="1" eaLnBrk="1" hangingPunct="1">
                <a:spcBef>
                  <a:spcPct val="0"/>
                </a:spcBef>
              </a:pPr>
              <a:r>
                <a:rPr lang="en-US" altLang="en-US" sz="1800" i="1" dirty="0"/>
                <a:t>Kelantan, Terengganu, Pahang</a:t>
              </a:r>
            </a:p>
            <a:p>
              <a:pPr eaLnBrk="1" hangingPunct="1">
                <a:spcBef>
                  <a:spcPct val="0"/>
                </a:spcBef>
                <a:buFont typeface="Wingdings" pitchFamily="2" charset="2"/>
                <a:buChar char="§"/>
              </a:pPr>
              <a:r>
                <a:rPr lang="en-US" altLang="en-US" sz="1800" b="1" dirty="0"/>
                <a:t>Zone 4</a:t>
              </a:r>
            </a:p>
            <a:p>
              <a:pPr lvl="1" eaLnBrk="1" hangingPunct="1">
                <a:spcBef>
                  <a:spcPct val="0"/>
                </a:spcBef>
              </a:pPr>
              <a:r>
                <a:rPr lang="en-US" altLang="en-US" sz="1800" dirty="0"/>
                <a:t>Sarawak</a:t>
              </a:r>
            </a:p>
            <a:p>
              <a:pPr eaLnBrk="1" hangingPunct="1">
                <a:spcBef>
                  <a:spcPct val="0"/>
                </a:spcBef>
                <a:buFont typeface="Wingdings" pitchFamily="2" charset="2"/>
                <a:buChar char="§"/>
              </a:pPr>
              <a:r>
                <a:rPr lang="en-US" altLang="en-US" sz="1800" b="1" dirty="0"/>
                <a:t>Zone 5</a:t>
              </a:r>
            </a:p>
            <a:p>
              <a:pPr lvl="1" eaLnBrk="1" hangingPunct="1">
                <a:spcBef>
                  <a:spcPct val="0"/>
                </a:spcBef>
              </a:pPr>
              <a:r>
                <a:rPr lang="en-US" altLang="en-US" sz="1800" dirty="0"/>
                <a:t>Sabah</a:t>
              </a:r>
            </a:p>
            <a:p>
              <a:pPr eaLnBrk="1" hangingPunct="1">
                <a:spcBef>
                  <a:spcPct val="0"/>
                </a:spcBef>
                <a:buFont typeface="Wingdings" pitchFamily="2" charset="2"/>
                <a:buChar char="§"/>
              </a:pPr>
              <a:endParaRPr lang="en-MY" altLang="en-US" sz="1600" dirty="0"/>
            </a:p>
          </p:txBody>
        </p:sp>
        <p:grpSp>
          <p:nvGrpSpPr>
            <p:cNvPr id="14343" name="Group 12"/>
            <p:cNvGrpSpPr>
              <a:grpSpLocks/>
            </p:cNvGrpSpPr>
            <p:nvPr/>
          </p:nvGrpSpPr>
          <p:grpSpPr bwMode="auto">
            <a:xfrm>
              <a:off x="304800" y="1479550"/>
              <a:ext cx="4849812" cy="4311650"/>
              <a:chOff x="4005983" y="1769592"/>
              <a:chExt cx="4316535" cy="4311283"/>
            </a:xfrm>
          </p:grpSpPr>
          <p:cxnSp>
            <p:nvCxnSpPr>
              <p:cNvPr id="22" name="Straight Arrow Connector 21"/>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p:nvPr/>
          </p:nvSpPr>
          <p:spPr>
            <a:xfrm>
              <a:off x="379412" y="1476375"/>
              <a:ext cx="2184400" cy="200342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2000" b="1" dirty="0" smtClean="0"/>
                <a:t>1,200 </a:t>
              </a:r>
            </a:p>
            <a:p>
              <a:pPr algn="ctr">
                <a:defRPr/>
              </a:pPr>
              <a:r>
                <a:rPr lang="en-US" sz="2000" b="1" dirty="0" smtClean="0"/>
                <a:t>PI1M Accounting Technician</a:t>
              </a:r>
              <a:endParaRPr lang="en-US" sz="2000" b="1" dirty="0"/>
            </a:p>
          </p:txBody>
        </p:sp>
        <p:sp>
          <p:nvSpPr>
            <p:cNvPr id="18" name="Rectangle 17"/>
            <p:cNvSpPr/>
            <p:nvPr/>
          </p:nvSpPr>
          <p:spPr>
            <a:xfrm>
              <a:off x="2729706" y="3657600"/>
              <a:ext cx="2272506" cy="2001838"/>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1,600</a:t>
              </a:r>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729706" y="1476375"/>
              <a:ext cx="2272506" cy="200342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79412" y="3657600"/>
              <a:ext cx="2184400" cy="2001838"/>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71" y="1660127"/>
              <a:ext cx="827882" cy="827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30" y="3733800"/>
              <a:ext cx="842963" cy="8429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13" y="1660127"/>
              <a:ext cx="699691" cy="69969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166" y="3733800"/>
              <a:ext cx="789584" cy="789584"/>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8</a:t>
            </a:fld>
            <a:endParaRPr lang="en-US" dirty="0"/>
          </a:p>
        </p:txBody>
      </p:sp>
    </p:spTree>
    <p:extLst>
      <p:ext uri="{BB962C8B-B14F-4D97-AF65-F5344CB8AC3E}">
        <p14:creationId xmlns:p14="http://schemas.microsoft.com/office/powerpoint/2010/main" val="22415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571472" y="1357298"/>
            <a:ext cx="2857520" cy="4572032"/>
            <a:chOff x="571472" y="1357298"/>
            <a:chExt cx="2857520" cy="4572032"/>
          </a:xfrm>
        </p:grpSpPr>
        <p:sp>
          <p:nvSpPr>
            <p:cNvPr id="4" name="Rectangle 3"/>
            <p:cNvSpPr/>
            <p:nvPr/>
          </p:nvSpPr>
          <p:spPr>
            <a:xfrm>
              <a:off x="642910" y="1357298"/>
              <a:ext cx="2714644" cy="4572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305" y="5643577"/>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42" y="5286388"/>
              <a:ext cx="794127" cy="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28" y="1643050"/>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4547" y="1643051"/>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538" y="2000240"/>
              <a:ext cx="1828010" cy="3716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1472" y="2618898"/>
              <a:ext cx="2857520" cy="738664"/>
            </a:xfrm>
            <a:prstGeom prst="rect">
              <a:avLst/>
            </a:prstGeom>
            <a:noFill/>
          </p:spPr>
          <p:txBody>
            <a:bodyPr wrap="square" rtlCol="0">
              <a:spAutoFit/>
            </a:bodyPr>
            <a:lstStyle/>
            <a:p>
              <a:pPr algn="ctr"/>
              <a:r>
                <a:rPr lang="en-US" sz="1400" b="1" dirty="0" smtClean="0">
                  <a:latin typeface="Aharoni" pitchFamily="2" charset="-79"/>
                  <a:cs typeface="Aharoni" pitchFamily="2" charset="-79"/>
                </a:rPr>
                <a:t> PROGRAM MEMPERKASAKAN RAKYAT -  ACCOUNTING SOLUTION</a:t>
              </a:r>
              <a:endParaRPr lang="en-MY" sz="1400" b="1" dirty="0">
                <a:latin typeface="Aharoni" pitchFamily="2" charset="-79"/>
                <a:cs typeface="Aharoni" pitchFamily="2" charset="-79"/>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0968" y="3556846"/>
              <a:ext cx="985975" cy="3928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7290" y="4071942"/>
              <a:ext cx="1286633" cy="491948"/>
            </a:xfrm>
            <a:prstGeom prst="rect">
              <a:avLst/>
            </a:prstGeom>
          </p:spPr>
        </p:pic>
        <p:cxnSp>
          <p:nvCxnSpPr>
            <p:cNvPr id="14" name="Straight Connector 13"/>
            <p:cNvCxnSpPr/>
            <p:nvPr/>
          </p:nvCxnSpPr>
          <p:spPr>
            <a:xfrm>
              <a:off x="642910" y="507207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910" y="4929198"/>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500430" y="2357430"/>
            <a:ext cx="5000660" cy="1714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8"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2882" y="3643314"/>
            <a:ext cx="1828010" cy="371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8" y="3643314"/>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7752" y="3625852"/>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0" y="2428868"/>
            <a:ext cx="794127" cy="2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20" y="2428868"/>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3500430" y="3212427"/>
            <a:ext cx="5000660" cy="430887"/>
          </a:xfrm>
          <a:prstGeom prst="rect">
            <a:avLst/>
          </a:prstGeom>
          <a:noFill/>
        </p:spPr>
        <p:txBody>
          <a:bodyPr wrap="square" rtlCol="0">
            <a:spAutoFit/>
          </a:bodyPr>
          <a:lstStyle/>
          <a:p>
            <a:pPr algn="ctr"/>
            <a:r>
              <a:rPr lang="en-US" sz="1100" b="1" dirty="0" smtClean="0">
                <a:latin typeface="Aharoni" pitchFamily="2" charset="-79"/>
                <a:cs typeface="Aharoni" pitchFamily="2" charset="-79"/>
              </a:rPr>
              <a:t>PI1M COMMUNITY CONTENT ENHANCEMENT </a:t>
            </a:r>
            <a:endParaRPr lang="en-US" sz="1100" b="1" dirty="0">
              <a:latin typeface="Aharoni" pitchFamily="2" charset="-79"/>
              <a:cs typeface="Aharoni" pitchFamily="2" charset="-79"/>
            </a:endParaRPr>
          </a:p>
          <a:p>
            <a:pPr algn="ctr"/>
            <a:r>
              <a:rPr lang="en-US" sz="1100" b="1" dirty="0">
                <a:latin typeface="Aharoni" pitchFamily="2" charset="-79"/>
                <a:cs typeface="Aharoni" pitchFamily="2" charset="-79"/>
              </a:rPr>
              <a:t>B</a:t>
            </a:r>
            <a:r>
              <a:rPr lang="en-US" sz="1100" b="1" dirty="0" smtClean="0">
                <a:latin typeface="Aharoni" pitchFamily="2" charset="-79"/>
                <a:cs typeface="Aharoni" pitchFamily="2" charset="-79"/>
              </a:rPr>
              <a:t>Y ACCOUNTING SOLUTIONS</a:t>
            </a:r>
          </a:p>
        </p:txBody>
      </p:sp>
      <p:cxnSp>
        <p:nvCxnSpPr>
          <p:cNvPr id="36" name="Straight Connector 35"/>
          <p:cNvCxnSpPr/>
          <p:nvPr/>
        </p:nvCxnSpPr>
        <p:spPr>
          <a:xfrm>
            <a:off x="4643438" y="264159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43438" y="2500306"/>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7894" y="2827332"/>
            <a:ext cx="792866" cy="31591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2198" y="2819116"/>
            <a:ext cx="847731" cy="324132"/>
          </a:xfrm>
          <a:prstGeom prst="rect">
            <a:avLst/>
          </a:prstGeom>
        </p:spPr>
      </p:pic>
      <p:sp>
        <p:nvSpPr>
          <p:cNvPr id="3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BUNTING, BROCHURE &amp; STICKER DESIGN</a:t>
            </a:r>
            <a:endParaRPr lang="en-MY" sz="2000" dirty="0">
              <a:solidFill>
                <a:schemeClr val="tx1"/>
              </a:solidFill>
              <a:latin typeface="Arial Black"/>
            </a:endParaRPr>
          </a:p>
        </p:txBody>
      </p:sp>
      <p:sp>
        <p:nvSpPr>
          <p:cNvPr id="3" name="Slide Number Placeholder 2"/>
          <p:cNvSpPr>
            <a:spLocks noGrp="1"/>
          </p:cNvSpPr>
          <p:nvPr>
            <p:ph type="sldNum" sz="quarter" idx="12"/>
          </p:nvPr>
        </p:nvSpPr>
        <p:spPr/>
        <p:txBody>
          <a:bodyPr/>
          <a:lstStyle/>
          <a:p>
            <a:pPr>
              <a:defRPr/>
            </a:pPr>
            <a:fld id="{10900C66-51F3-40B7-ADF9-FB7B495E0E52}" type="slidenum">
              <a:rPr lang="en-US" smtClean="0"/>
              <a:pPr>
                <a:defRPr/>
              </a:pPr>
              <a:t>80</a:t>
            </a:fld>
            <a:endParaRPr lang="en-US" dirty="0"/>
          </a:p>
        </p:txBody>
      </p:sp>
    </p:spTree>
    <p:extLst>
      <p:ext uri="{BB962C8B-B14F-4D97-AF65-F5344CB8AC3E}">
        <p14:creationId xmlns:p14="http://schemas.microsoft.com/office/powerpoint/2010/main" val="2485210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FINANCIAL PROJECT CONSIDERATION</a:t>
            </a:r>
            <a:endParaRPr lang="en-MY" sz="32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3048000"/>
            <a:ext cx="4250673" cy="1066800"/>
          </a:xfrm>
          <a:prstGeom prst="rect">
            <a:avLst/>
          </a:prstGeom>
        </p:spPr>
      </p:pic>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81</a:t>
            </a:fld>
            <a:endParaRPr lang="en-US" dirty="0"/>
          </a:p>
        </p:txBody>
      </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financial considerations</a:t>
            </a:r>
            <a:endParaRPr lang="en-MY" sz="2800" dirty="0">
              <a:solidFill>
                <a:schemeClr val="tx1"/>
              </a:solidFill>
              <a:latin typeface="Arial Black"/>
            </a:endParaRPr>
          </a:p>
        </p:txBody>
      </p:sp>
      <p:graphicFrame>
        <p:nvGraphicFramePr>
          <p:cNvPr id="14" name="Table 13"/>
          <p:cNvGraphicFramePr>
            <a:graphicFrameLocks noGrp="1"/>
          </p:cNvGraphicFramePr>
          <p:nvPr>
            <p:extLst>
              <p:ext uri="{D42A27DB-BD31-4B8C-83A1-F6EECF244321}">
                <p14:modId xmlns:p14="http://schemas.microsoft.com/office/powerpoint/2010/main" val="3642884688"/>
              </p:ext>
            </p:extLst>
          </p:nvPr>
        </p:nvGraphicFramePr>
        <p:xfrm>
          <a:off x="525463" y="1676400"/>
          <a:ext cx="8161337" cy="335280"/>
        </p:xfrm>
        <a:graphic>
          <a:graphicData uri="http://schemas.openxmlformats.org/drawingml/2006/table">
            <a:tbl>
              <a:tblPr firstRow="1" bandRow="1">
                <a:tableStyleId>{F5AB1C69-6EDB-4FF4-983F-18BD219EF322}</a:tableStyleId>
              </a:tblPr>
              <a:tblGrid>
                <a:gridCol w="5875337"/>
                <a:gridCol w="2286000"/>
              </a:tblGrid>
              <a:tr h="248535">
                <a:tc>
                  <a:txBody>
                    <a:bodyPr/>
                    <a:lstStyle/>
                    <a:p>
                      <a:pPr algn="ctr"/>
                      <a:r>
                        <a:rPr lang="en-US" sz="1600" dirty="0" smtClean="0"/>
                        <a:t>TOTAL</a:t>
                      </a:r>
                      <a:r>
                        <a:rPr lang="en-US" sz="1600" baseline="0" dirty="0" smtClean="0"/>
                        <a:t> INVESTMENT BY SKMM/ Pi1M</a:t>
                      </a:r>
                      <a:endParaRPr lang="en-MY" sz="1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t>RM 69,120,000.00</a:t>
                      </a:r>
                      <a:endParaRPr lang="en-MY" sz="1600" b="1" dirty="0" smtClean="0">
                        <a:solidFill>
                          <a:schemeClr val="tx1"/>
                        </a:solidFill>
                        <a:latin typeface="Century Gothic" panose="020B0502020202020204" pitchFamily="34" charset="0"/>
                      </a:endParaRPr>
                    </a:p>
                  </a:txBody>
                  <a:tcPr/>
                </a:tc>
              </a:tr>
            </a:tbl>
          </a:graphicData>
        </a:graphic>
      </p:graphicFrame>
      <p:sp>
        <p:nvSpPr>
          <p:cNvPr id="16" name="Text Box 3"/>
          <p:cNvSpPr txBox="1">
            <a:spLocks noChangeArrowheads="1"/>
          </p:cNvSpPr>
          <p:nvPr/>
        </p:nvSpPr>
        <p:spPr bwMode="auto">
          <a:xfrm>
            <a:off x="601663" y="2362200"/>
            <a:ext cx="8085137" cy="329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1600" dirty="0" smtClean="0">
                <a:latin typeface="+mn-lt"/>
              </a:rPr>
              <a:t>The </a:t>
            </a:r>
            <a:r>
              <a:rPr lang="en-US" altLang="en-US" sz="1600" dirty="0">
                <a:latin typeface="+mn-lt"/>
              </a:rPr>
              <a:t>financial considerations are includes an attractive value-for-money proposition  to the </a:t>
            </a:r>
            <a:r>
              <a:rPr lang="en-US" altLang="en-US" sz="1600" dirty="0" smtClean="0">
                <a:latin typeface="+mn-lt"/>
              </a:rPr>
              <a:t>SKMM </a:t>
            </a:r>
            <a:r>
              <a:rPr lang="en-US" altLang="en-US" sz="1600" dirty="0">
                <a:latin typeface="+mn-lt"/>
              </a:rPr>
              <a:t>which includes:- </a:t>
            </a:r>
            <a:endParaRPr lang="en-US" altLang="en-US" sz="1600" dirty="0" smtClean="0">
              <a:latin typeface="+mn-lt"/>
            </a:endParaRPr>
          </a:p>
          <a:p>
            <a:pPr algn="just" eaLnBrk="1" hangingPunct="1"/>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1,200 </a:t>
            </a:r>
            <a:r>
              <a:rPr lang="en-US" altLang="en-US" sz="1600" dirty="0" err="1">
                <a:latin typeface="+mn-lt"/>
              </a:rPr>
              <a:t>Salihin</a:t>
            </a:r>
            <a:r>
              <a:rPr lang="en-US" altLang="en-US" sz="1600" dirty="0">
                <a:latin typeface="+mn-lt"/>
              </a:rPr>
              <a:t> Premier Solutions (SPS</a:t>
            </a:r>
            <a:r>
              <a:rPr lang="en-US" altLang="en-US" sz="1600" dirty="0" smtClean="0">
                <a:latin typeface="+mn-lt"/>
              </a:rPr>
              <a:t>)’s  software </a:t>
            </a:r>
            <a:r>
              <a:rPr lang="en-US" altLang="en-US" sz="1600" dirty="0">
                <a:latin typeface="+mn-lt"/>
              </a:rPr>
              <a:t>license of </a:t>
            </a:r>
            <a:r>
              <a:rPr lang="en-US" altLang="en-US" sz="1600" dirty="0" smtClean="0">
                <a:latin typeface="+mn-lt"/>
              </a:rPr>
              <a:t>at </a:t>
            </a:r>
            <a:r>
              <a:rPr lang="en-US" altLang="en-US" sz="1600" dirty="0">
                <a:latin typeface="+mn-lt"/>
              </a:rPr>
              <a:t>600 PI1M Centre’s</a:t>
            </a: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SPSLite CashBook Cloud Based Software License made accessible to 600 PI1M </a:t>
            </a:r>
            <a:r>
              <a:rPr lang="en-US" altLang="en-US" sz="1600" dirty="0" err="1">
                <a:latin typeface="+mn-lt"/>
              </a:rPr>
              <a:t>Centres</a:t>
            </a:r>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30,000 </a:t>
            </a:r>
            <a:r>
              <a:rPr lang="en-US" altLang="en-US" sz="1600" dirty="0">
                <a:latin typeface="+mn-lt"/>
              </a:rPr>
              <a:t>SPS User license for the use of 600 PI1M Centre’s.</a:t>
            </a:r>
          </a:p>
          <a:p>
            <a:pPr marL="800100" lvl="1" indent="-342900" algn="just" eaLnBrk="1" hangingPunct="1">
              <a:buFont typeface="+mj-lt"/>
              <a:buAutoNum type="arabicPeriod"/>
            </a:pPr>
            <a:r>
              <a:rPr lang="en-US" altLang="en-US" sz="1600" dirty="0" smtClean="0">
                <a:latin typeface="+mn-lt"/>
              </a:rPr>
              <a:t>30,000 </a:t>
            </a:r>
            <a:r>
              <a:rPr lang="en-US" altLang="en-US" sz="1600" dirty="0" err="1">
                <a:latin typeface="+mn-lt"/>
              </a:rPr>
              <a:t>SPSLite</a:t>
            </a:r>
            <a:r>
              <a:rPr lang="en-US" altLang="en-US" sz="1600" dirty="0">
                <a:latin typeface="+mn-lt"/>
              </a:rPr>
              <a:t>  </a:t>
            </a:r>
            <a:r>
              <a:rPr lang="en-US" altLang="en-US" sz="1600" dirty="0" err="1">
                <a:latin typeface="+mn-lt"/>
              </a:rPr>
              <a:t>C</a:t>
            </a:r>
            <a:r>
              <a:rPr lang="en-US" altLang="en-US" sz="1600" dirty="0" err="1" smtClean="0">
                <a:latin typeface="+mn-lt"/>
              </a:rPr>
              <a:t>ashBook</a:t>
            </a:r>
            <a:r>
              <a:rPr lang="en-US" altLang="en-US" sz="1600" dirty="0" smtClean="0">
                <a:latin typeface="+mn-lt"/>
              </a:rPr>
              <a:t>  </a:t>
            </a:r>
            <a:r>
              <a:rPr lang="en-US" altLang="en-US" sz="1600" dirty="0">
                <a:latin typeface="+mn-lt"/>
              </a:rPr>
              <a:t>User license (including entrepreneur web access) for the use of 600 PI1M Centre’s. </a:t>
            </a:r>
          </a:p>
          <a:p>
            <a:pPr marL="800100" lvl="1" indent="-342900" algn="just" eaLnBrk="1" hangingPunct="1">
              <a:buFont typeface="+mj-lt"/>
              <a:buAutoNum type="arabicPeriod"/>
            </a:pPr>
            <a:r>
              <a:rPr lang="en-US" altLang="en-US" sz="1600" dirty="0">
                <a:latin typeface="+mn-lt"/>
              </a:rPr>
              <a:t>1,600 training program during 4 years </a:t>
            </a:r>
            <a:endParaRPr lang="en-US" altLang="en-US" sz="1600" dirty="0" smtClean="0">
              <a:latin typeface="+mn-lt"/>
            </a:endParaRPr>
          </a:p>
          <a:p>
            <a:pPr marL="800100" lvl="1" indent="-342900" algn="just" eaLnBrk="1" hangingPunct="1">
              <a:buFont typeface="+mj-lt"/>
              <a:buAutoNum type="arabicPeriod"/>
            </a:pPr>
            <a:r>
              <a:rPr lang="en-US" altLang="en-US" sz="1600" dirty="0" smtClean="0">
                <a:latin typeface="+mn-lt"/>
              </a:rPr>
              <a:t>30,000 certifications for PI1M participant</a:t>
            </a:r>
          </a:p>
          <a:p>
            <a:pPr marL="800100" lvl="1" indent="-342900" algn="just" eaLnBrk="1" hangingPunct="1">
              <a:buFont typeface="+mj-lt"/>
              <a:buAutoNum type="arabicPeriod"/>
            </a:pPr>
            <a:r>
              <a:rPr lang="en-US" altLang="en-US" sz="1600" dirty="0" smtClean="0">
                <a:latin typeface="+mn-lt"/>
              </a:rPr>
              <a:t>Learning &amp; Job Matching Platform</a:t>
            </a:r>
            <a:endParaRPr lang="en-US" altLang="en-US" sz="1600" dirty="0">
              <a:latin typeface="+mn-lt"/>
            </a:endParaRPr>
          </a:p>
        </p:txBody>
      </p:sp>
      <p:sp>
        <p:nvSpPr>
          <p:cNvPr id="2" name="Slide Number Placeholder 1"/>
          <p:cNvSpPr>
            <a:spLocks noGrp="1"/>
          </p:cNvSpPr>
          <p:nvPr>
            <p:ph type="sldNum" sz="quarter" idx="12"/>
          </p:nvPr>
        </p:nvSpPr>
        <p:spPr/>
        <p:txBody>
          <a:bodyPr/>
          <a:lstStyle/>
          <a:p>
            <a:pPr>
              <a:defRPr/>
            </a:pPr>
            <a:fld id="{10900C66-51F3-40B7-ADF9-FB7B495E0E52}" type="slidenum">
              <a:rPr lang="en-US" smtClean="0"/>
              <a:pPr>
                <a:defRPr/>
              </a:pPr>
              <a:t>82</a:t>
            </a:fld>
            <a:endParaRPr lang="en-US" dirty="0"/>
          </a:p>
        </p:txBody>
      </p:sp>
    </p:spTree>
    <p:extLst>
      <p:ext uri="{BB962C8B-B14F-4D97-AF65-F5344CB8AC3E}">
        <p14:creationId xmlns:p14="http://schemas.microsoft.com/office/powerpoint/2010/main" val="270323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Road to success</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858" y="1905000"/>
            <a:ext cx="2755142" cy="27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 y="3124200"/>
            <a:ext cx="5090615" cy="30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800600" y="1852968"/>
            <a:ext cx="1843585" cy="1676400"/>
            <a:chOff x="-1828800" y="1447800"/>
            <a:chExt cx="1843585" cy="1676400"/>
          </a:xfrm>
        </p:grpSpPr>
        <p:sp>
          <p:nvSpPr>
            <p:cNvPr id="3" name="Oval 2"/>
            <p:cNvSpPr/>
            <p:nvPr/>
          </p:nvSpPr>
          <p:spPr>
            <a:xfrm>
              <a:off x="-1828800" y="1447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2" name="TextBox 1"/>
            <p:cNvSpPr txBox="1"/>
            <p:nvPr/>
          </p:nvSpPr>
          <p:spPr>
            <a:xfrm>
              <a:off x="-1828800" y="1728432"/>
              <a:ext cx="1828800" cy="1077218"/>
            </a:xfrm>
            <a:prstGeom prst="rect">
              <a:avLst/>
            </a:prstGeom>
            <a:noFill/>
          </p:spPr>
          <p:txBody>
            <a:bodyPr wrap="square" rtlCol="0">
              <a:spAutoFit/>
            </a:bodyPr>
            <a:lstStyle/>
            <a:p>
              <a:pPr algn="ctr"/>
              <a:r>
                <a:rPr lang="en-US" sz="1600" b="1" dirty="0" smtClean="0">
                  <a:solidFill>
                    <a:schemeClr val="bg1"/>
                  </a:solidFill>
                </a:rPr>
                <a:t>Kickstart </a:t>
              </a:r>
            </a:p>
            <a:p>
              <a:pPr algn="ctr"/>
              <a:r>
                <a:rPr lang="en-US" sz="1600" b="1" dirty="0" smtClean="0">
                  <a:solidFill>
                    <a:schemeClr val="bg1"/>
                  </a:solidFill>
                </a:rPr>
                <a:t>“PI1M Accounting Technician” </a:t>
              </a:r>
            </a:p>
            <a:p>
              <a:pPr algn="ctr"/>
              <a:r>
                <a:rPr lang="en-US" sz="1600" b="1" dirty="0" smtClean="0">
                  <a:solidFill>
                    <a:schemeClr val="bg1"/>
                  </a:solidFill>
                </a:rPr>
                <a:t>Business </a:t>
              </a:r>
              <a:endParaRPr lang="en-MY" sz="1600" b="1" dirty="0">
                <a:solidFill>
                  <a:schemeClr val="bg1"/>
                </a:solidFill>
              </a:endParaRPr>
            </a:p>
          </p:txBody>
        </p:sp>
      </p:grpSp>
      <p:grpSp>
        <p:nvGrpSpPr>
          <p:cNvPr id="8" name="Group 7"/>
          <p:cNvGrpSpPr/>
          <p:nvPr/>
        </p:nvGrpSpPr>
        <p:grpSpPr>
          <a:xfrm>
            <a:off x="1143000" y="1447800"/>
            <a:ext cx="1843585" cy="1676400"/>
            <a:chOff x="-1828800" y="1447800"/>
            <a:chExt cx="1843585" cy="1676400"/>
          </a:xfrm>
        </p:grpSpPr>
        <p:sp>
          <p:nvSpPr>
            <p:cNvPr id="9" name="Oval 8"/>
            <p:cNvSpPr/>
            <p:nvPr/>
          </p:nvSpPr>
          <p:spPr>
            <a:xfrm>
              <a:off x="-1828800" y="1447800"/>
              <a:ext cx="1843585" cy="1676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0" name="TextBox 9"/>
            <p:cNvSpPr txBox="1"/>
            <p:nvPr/>
          </p:nvSpPr>
          <p:spPr>
            <a:xfrm>
              <a:off x="-1828800" y="1824335"/>
              <a:ext cx="1828800" cy="1077218"/>
            </a:xfrm>
            <a:prstGeom prst="rect">
              <a:avLst/>
            </a:prstGeom>
            <a:noFill/>
          </p:spPr>
          <p:txBody>
            <a:bodyPr wrap="square" rtlCol="0">
              <a:spAutoFit/>
            </a:bodyPr>
            <a:lstStyle/>
            <a:p>
              <a:pPr algn="ctr"/>
              <a:r>
                <a:rPr lang="en-US" sz="1600" b="1" dirty="0" smtClean="0">
                  <a:solidFill>
                    <a:schemeClr val="bg1"/>
                  </a:solidFill>
                </a:rPr>
                <a:t>Further Studies via SPS Webinar &amp; Online Learning</a:t>
              </a:r>
            </a:p>
            <a:p>
              <a:pPr algn="ctr"/>
              <a:r>
                <a:rPr lang="en-US" sz="1600" b="1" dirty="0" smtClean="0">
                  <a:solidFill>
                    <a:schemeClr val="bg1"/>
                  </a:solidFill>
                </a:rPr>
                <a:t>Program </a:t>
              </a:r>
              <a:endParaRPr lang="en-MY" sz="1600" b="1" dirty="0">
                <a:solidFill>
                  <a:schemeClr val="bg1"/>
                </a:solidFill>
              </a:endParaRPr>
            </a:p>
          </p:txBody>
        </p:sp>
      </p:grpSp>
      <p:sp>
        <p:nvSpPr>
          <p:cNvPr id="12" name="Oval 11"/>
          <p:cNvSpPr/>
          <p:nvPr/>
        </p:nvSpPr>
        <p:spPr>
          <a:xfrm>
            <a:off x="5090615" y="4495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3" name="TextBox 12"/>
          <p:cNvSpPr txBox="1"/>
          <p:nvPr/>
        </p:nvSpPr>
        <p:spPr>
          <a:xfrm>
            <a:off x="5090615" y="4800600"/>
            <a:ext cx="1828800" cy="1077218"/>
          </a:xfrm>
          <a:prstGeom prst="rect">
            <a:avLst/>
          </a:prstGeom>
          <a:noFill/>
        </p:spPr>
        <p:txBody>
          <a:bodyPr wrap="square" rtlCol="0">
            <a:spAutoFit/>
          </a:bodyPr>
          <a:lstStyle/>
          <a:p>
            <a:pPr algn="ctr"/>
            <a:r>
              <a:rPr lang="en-US" sz="1600" b="1" dirty="0" smtClean="0">
                <a:solidFill>
                  <a:schemeClr val="bg1"/>
                </a:solidFill>
              </a:rPr>
              <a:t>Start </a:t>
            </a:r>
          </a:p>
          <a:p>
            <a:pPr algn="ctr"/>
            <a:r>
              <a:rPr lang="en-US" sz="1600" b="1" dirty="0" smtClean="0">
                <a:solidFill>
                  <a:schemeClr val="bg1"/>
                </a:solidFill>
              </a:rPr>
              <a:t>Own</a:t>
            </a:r>
          </a:p>
          <a:p>
            <a:pPr algn="ctr"/>
            <a:r>
              <a:rPr lang="en-US" sz="1600" b="1" dirty="0" smtClean="0">
                <a:solidFill>
                  <a:schemeClr val="bg1"/>
                </a:solidFill>
              </a:rPr>
              <a:t>Career</a:t>
            </a:r>
          </a:p>
          <a:p>
            <a:pPr algn="ctr"/>
            <a:r>
              <a:rPr lang="en-US" sz="1600" b="1" dirty="0" smtClean="0">
                <a:solidFill>
                  <a:schemeClr val="bg1"/>
                </a:solidFill>
              </a:rPr>
              <a:t>Pathways </a:t>
            </a:r>
            <a:endParaRPr lang="en-MY" sz="1600" b="1" dirty="0">
              <a:solidFill>
                <a:schemeClr val="bg1"/>
              </a:solidFill>
            </a:endParaRPr>
          </a:p>
        </p:txBody>
      </p:sp>
      <p:grpSp>
        <p:nvGrpSpPr>
          <p:cNvPr id="16" name="Group 15"/>
          <p:cNvGrpSpPr/>
          <p:nvPr/>
        </p:nvGrpSpPr>
        <p:grpSpPr>
          <a:xfrm>
            <a:off x="7008407" y="4419600"/>
            <a:ext cx="1857903" cy="1737969"/>
            <a:chOff x="7008407" y="4419600"/>
            <a:chExt cx="1857903" cy="1737969"/>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953000"/>
              <a:ext cx="1228725" cy="26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008407" y="4419600"/>
              <a:ext cx="1857903" cy="457200"/>
              <a:chOff x="8763000" y="3886200"/>
              <a:chExt cx="1857903" cy="457200"/>
            </a:xfrm>
          </p:grpSpPr>
          <p:sp>
            <p:nvSpPr>
              <p:cNvPr id="6" name="Rectangle 5"/>
              <p:cNvSpPr/>
              <p:nvPr/>
            </p:nvSpPr>
            <p:spPr>
              <a:xfrm>
                <a:off x="8763000" y="3886200"/>
                <a:ext cx="1857903"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dirty="0"/>
              </a:p>
            </p:txBody>
          </p:sp>
          <p:sp>
            <p:nvSpPr>
              <p:cNvPr id="7" name="TextBox 6"/>
              <p:cNvSpPr txBox="1"/>
              <p:nvPr/>
            </p:nvSpPr>
            <p:spPr>
              <a:xfrm>
                <a:off x="8763000" y="3960911"/>
                <a:ext cx="1589108" cy="276999"/>
              </a:xfrm>
              <a:prstGeom prst="rect">
                <a:avLst/>
              </a:prstGeom>
              <a:noFill/>
            </p:spPr>
            <p:txBody>
              <a:bodyPr wrap="none" rtlCol="0">
                <a:spAutoFit/>
              </a:bodyPr>
              <a:lstStyle/>
              <a:p>
                <a:r>
                  <a:rPr lang="en-US" sz="1200" b="1" dirty="0" smtClean="0">
                    <a:solidFill>
                      <a:schemeClr val="bg1"/>
                    </a:solidFill>
                  </a:rPr>
                  <a:t>SPS Job Matching Platform</a:t>
                </a:r>
                <a:endParaRPr lang="en-MY" sz="1200" b="1" dirty="0">
                  <a:solidFill>
                    <a:schemeClr val="bg1"/>
                  </a:solidFill>
                </a:endParaRPr>
              </a:p>
            </p:txBody>
          </p:sp>
        </p:gr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084" y="5589137"/>
              <a:ext cx="1114425" cy="5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2873" y="5274370"/>
              <a:ext cx="1256309" cy="3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Slide Number Placeholder 10"/>
          <p:cNvSpPr>
            <a:spLocks noGrp="1"/>
          </p:cNvSpPr>
          <p:nvPr>
            <p:ph type="sldNum" sz="quarter" idx="12"/>
          </p:nvPr>
        </p:nvSpPr>
        <p:spPr/>
        <p:txBody>
          <a:bodyPr/>
          <a:lstStyle/>
          <a:p>
            <a:pPr>
              <a:defRPr/>
            </a:pPr>
            <a:fld id="{10900C66-51F3-40B7-ADF9-FB7B495E0E52}" type="slidenum">
              <a:rPr lang="en-US" smtClean="0"/>
              <a:pPr>
                <a:defRPr/>
              </a:pPr>
              <a:t>9</a:t>
            </a:fld>
            <a:endParaRPr lang="en-US" dirty="0"/>
          </a:p>
        </p:txBody>
      </p:sp>
    </p:spTree>
    <p:extLst>
      <p:ext uri="{BB962C8B-B14F-4D97-AF65-F5344CB8AC3E}">
        <p14:creationId xmlns:p14="http://schemas.microsoft.com/office/powerpoint/2010/main" val="400853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11425</TotalTime>
  <Words>4499</Words>
  <Application>Microsoft Office PowerPoint</Application>
  <PresentationFormat>On-screen Show (4:3)</PresentationFormat>
  <Paragraphs>1033</Paragraphs>
  <Slides>82</Slides>
  <Notes>29</Notes>
  <HiddenSlides>39</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911</cp:revision>
  <cp:lastPrinted>2016-11-30T12:33:48Z</cp:lastPrinted>
  <dcterms:created xsi:type="dcterms:W3CDTF">2006-08-16T00:00:00Z</dcterms:created>
  <dcterms:modified xsi:type="dcterms:W3CDTF">2016-11-30T12:46:40Z</dcterms:modified>
</cp:coreProperties>
</file>