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8" r:id="rId2"/>
    <p:sldId id="527" r:id="rId3"/>
    <p:sldId id="537" r:id="rId4"/>
    <p:sldId id="530" r:id="rId5"/>
    <p:sldId id="531" r:id="rId6"/>
    <p:sldId id="533" r:id="rId7"/>
    <p:sldId id="538" r:id="rId8"/>
    <p:sldId id="534" r:id="rId9"/>
    <p:sldId id="535" r:id="rId10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8E60"/>
    <a:srgbClr val="F60000"/>
    <a:srgbClr val="D60000"/>
    <a:srgbClr val="F00000"/>
    <a:srgbClr val="E60000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121" autoAdjust="0"/>
    <p:restoredTop sz="94676" autoAdjust="0"/>
  </p:normalViewPr>
  <p:slideViewPr>
    <p:cSldViewPr>
      <p:cViewPr>
        <p:scale>
          <a:sx n="70" d="100"/>
          <a:sy n="70" d="100"/>
        </p:scale>
        <p:origin x="-17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54"/>
    </p:cViewPr>
  </p:sorterViewPr>
  <p:notesViewPr>
    <p:cSldViewPr>
      <p:cViewPr varScale="1">
        <p:scale>
          <a:sx n="60" d="100"/>
          <a:sy n="60" d="100"/>
        </p:scale>
        <p:origin x="-2712" y="-78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F35ED3-D3D9-4FBF-A72F-E76F62EAAB98}" type="doc">
      <dgm:prSet loTypeId="urn:microsoft.com/office/officeart/2005/8/layout/cycle6" loCatId="cycle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8CB6CF8A-0847-476F-95E5-9937B220B2CB}">
      <dgm:prSet phldrT="[Text]"/>
      <dgm:spPr/>
      <dgm:t>
        <a:bodyPr/>
        <a:lstStyle/>
        <a:p>
          <a:r>
            <a:rPr lang="en-US" dirty="0" smtClean="0"/>
            <a:t>User Registration</a:t>
          </a:r>
          <a:endParaRPr lang="en-MY" dirty="0"/>
        </a:p>
      </dgm:t>
    </dgm:pt>
    <dgm:pt modelId="{9C3F3443-8877-4F9F-94D2-A3F35610FE07}" type="parTrans" cxnId="{E7CFB7BA-FE2E-4F4D-83CD-983822D25A5D}">
      <dgm:prSet/>
      <dgm:spPr/>
      <dgm:t>
        <a:bodyPr/>
        <a:lstStyle/>
        <a:p>
          <a:endParaRPr lang="en-MY"/>
        </a:p>
      </dgm:t>
    </dgm:pt>
    <dgm:pt modelId="{50C911B0-F986-416F-9967-5BDEC37285AB}" type="sibTrans" cxnId="{E7CFB7BA-FE2E-4F4D-83CD-983822D25A5D}">
      <dgm:prSet/>
      <dgm:spPr/>
      <dgm:t>
        <a:bodyPr/>
        <a:lstStyle/>
        <a:p>
          <a:endParaRPr lang="en-MY"/>
        </a:p>
      </dgm:t>
    </dgm:pt>
    <dgm:pt modelId="{929E5065-FB48-4878-9EEA-DBCE392D2781}">
      <dgm:prSet phldrT="[Text]"/>
      <dgm:spPr/>
      <dgm:t>
        <a:bodyPr/>
        <a:lstStyle/>
        <a:p>
          <a:r>
            <a:rPr lang="en-US" dirty="0" smtClean="0"/>
            <a:t>Employer Registration</a:t>
          </a:r>
          <a:endParaRPr lang="en-MY" dirty="0"/>
        </a:p>
      </dgm:t>
    </dgm:pt>
    <dgm:pt modelId="{2B82CF0B-56E2-4AEA-B483-8BDEFD787E22}" type="parTrans" cxnId="{2BF3C911-1CEA-44D0-B1B2-3326F5B71CE0}">
      <dgm:prSet/>
      <dgm:spPr/>
      <dgm:t>
        <a:bodyPr/>
        <a:lstStyle/>
        <a:p>
          <a:endParaRPr lang="en-MY"/>
        </a:p>
      </dgm:t>
    </dgm:pt>
    <dgm:pt modelId="{7E511A1C-2A60-4EF2-96EB-A0152C105101}" type="sibTrans" cxnId="{2BF3C911-1CEA-44D0-B1B2-3326F5B71CE0}">
      <dgm:prSet/>
      <dgm:spPr/>
      <dgm:t>
        <a:bodyPr/>
        <a:lstStyle/>
        <a:p>
          <a:endParaRPr lang="en-MY"/>
        </a:p>
      </dgm:t>
    </dgm:pt>
    <dgm:pt modelId="{3738F6A7-FD39-45A4-958E-6011D53A636F}">
      <dgm:prSet phldrT="[Text]"/>
      <dgm:spPr/>
      <dgm:t>
        <a:bodyPr/>
        <a:lstStyle/>
        <a:p>
          <a:r>
            <a:rPr lang="en-US" dirty="0" smtClean="0"/>
            <a:t>E-Learning</a:t>
          </a:r>
          <a:endParaRPr lang="en-MY" dirty="0"/>
        </a:p>
      </dgm:t>
    </dgm:pt>
    <dgm:pt modelId="{4CC3DD02-686F-48C1-92E8-AC35D6C7451D}" type="parTrans" cxnId="{657718DE-D3B6-41F6-AD23-70B1E408D626}">
      <dgm:prSet/>
      <dgm:spPr/>
      <dgm:t>
        <a:bodyPr/>
        <a:lstStyle/>
        <a:p>
          <a:endParaRPr lang="en-MY"/>
        </a:p>
      </dgm:t>
    </dgm:pt>
    <dgm:pt modelId="{0EF1E517-9898-4513-A018-887C7522358C}" type="sibTrans" cxnId="{657718DE-D3B6-41F6-AD23-70B1E408D626}">
      <dgm:prSet/>
      <dgm:spPr/>
      <dgm:t>
        <a:bodyPr/>
        <a:lstStyle/>
        <a:p>
          <a:endParaRPr lang="en-MY"/>
        </a:p>
      </dgm:t>
    </dgm:pt>
    <dgm:pt modelId="{276C27DE-1573-4E31-80DF-73039386EBDE}">
      <dgm:prSet phldrT="[Text]"/>
      <dgm:spPr/>
      <dgm:t>
        <a:bodyPr/>
        <a:lstStyle/>
        <a:p>
          <a:r>
            <a:rPr lang="en-US" dirty="0" smtClean="0"/>
            <a:t>Exam &amp; Certification</a:t>
          </a:r>
          <a:endParaRPr lang="en-MY" dirty="0"/>
        </a:p>
      </dgm:t>
    </dgm:pt>
    <dgm:pt modelId="{A4FE0347-1DB2-4A18-8428-1C9A61F88DBC}" type="parTrans" cxnId="{F0B4C458-2E6E-4805-81F2-677F845D217B}">
      <dgm:prSet/>
      <dgm:spPr/>
      <dgm:t>
        <a:bodyPr/>
        <a:lstStyle/>
        <a:p>
          <a:endParaRPr lang="en-MY"/>
        </a:p>
      </dgm:t>
    </dgm:pt>
    <dgm:pt modelId="{478F5454-E7E5-4E9E-AF23-1E1CBF4CE28C}" type="sibTrans" cxnId="{F0B4C458-2E6E-4805-81F2-677F845D217B}">
      <dgm:prSet/>
      <dgm:spPr/>
      <dgm:t>
        <a:bodyPr/>
        <a:lstStyle/>
        <a:p>
          <a:endParaRPr lang="en-MY"/>
        </a:p>
      </dgm:t>
    </dgm:pt>
    <dgm:pt modelId="{61E27952-915F-4681-A72D-444A205C0113}">
      <dgm:prSet phldrT="[Text]"/>
      <dgm:spPr/>
      <dgm:t>
        <a:bodyPr/>
        <a:lstStyle/>
        <a:p>
          <a:r>
            <a:rPr lang="en-US" dirty="0" smtClean="0"/>
            <a:t>Job Match</a:t>
          </a:r>
          <a:endParaRPr lang="en-MY" dirty="0"/>
        </a:p>
      </dgm:t>
    </dgm:pt>
    <dgm:pt modelId="{57334DE1-674B-4A57-B08B-69CA717C4F92}" type="parTrans" cxnId="{E8E10453-BDEB-46A5-98B2-57267B0E6E34}">
      <dgm:prSet/>
      <dgm:spPr/>
      <dgm:t>
        <a:bodyPr/>
        <a:lstStyle/>
        <a:p>
          <a:endParaRPr lang="en-MY"/>
        </a:p>
      </dgm:t>
    </dgm:pt>
    <dgm:pt modelId="{6AD7CBCB-966B-4B5A-AABC-726C431EC3C8}" type="sibTrans" cxnId="{E8E10453-BDEB-46A5-98B2-57267B0E6E34}">
      <dgm:prSet/>
      <dgm:spPr/>
      <dgm:t>
        <a:bodyPr/>
        <a:lstStyle/>
        <a:p>
          <a:endParaRPr lang="en-MY"/>
        </a:p>
      </dgm:t>
    </dgm:pt>
    <dgm:pt modelId="{1D7463C4-52EC-4699-9F82-1AD95F84EE6C}">
      <dgm:prSet phldrT="[Text]"/>
      <dgm:spPr/>
      <dgm:t>
        <a:bodyPr/>
        <a:lstStyle/>
        <a:p>
          <a:r>
            <a:rPr lang="en-US" dirty="0" smtClean="0"/>
            <a:t>Reporting</a:t>
          </a:r>
          <a:endParaRPr lang="en-MY" dirty="0"/>
        </a:p>
      </dgm:t>
    </dgm:pt>
    <dgm:pt modelId="{773B3DDE-323D-4513-824C-AE7EA65F4375}" type="parTrans" cxnId="{E3779A8E-BE3D-4A83-A1E9-0B99311C59CB}">
      <dgm:prSet/>
      <dgm:spPr/>
      <dgm:t>
        <a:bodyPr/>
        <a:lstStyle/>
        <a:p>
          <a:endParaRPr lang="en-MY"/>
        </a:p>
      </dgm:t>
    </dgm:pt>
    <dgm:pt modelId="{F7F36114-3498-4DFF-BF74-7AB0B687F3E7}" type="sibTrans" cxnId="{E3779A8E-BE3D-4A83-A1E9-0B99311C59CB}">
      <dgm:prSet/>
      <dgm:spPr/>
      <dgm:t>
        <a:bodyPr/>
        <a:lstStyle/>
        <a:p>
          <a:endParaRPr lang="en-MY"/>
        </a:p>
      </dgm:t>
    </dgm:pt>
    <dgm:pt modelId="{3C920333-BC8A-4CE5-8445-943691A01437}" type="pres">
      <dgm:prSet presAssocID="{B7F35ED3-D3D9-4FBF-A72F-E76F62EAAB9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F93D98E7-4F84-4883-B469-4B57B15D5830}" type="pres">
      <dgm:prSet presAssocID="{8CB6CF8A-0847-476F-95E5-9937B220B2C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F961D28-A608-46FF-8118-CBD79381E961}" type="pres">
      <dgm:prSet presAssocID="{8CB6CF8A-0847-476F-95E5-9937B220B2CB}" presName="spNode" presStyleCnt="0"/>
      <dgm:spPr/>
      <dgm:t>
        <a:bodyPr/>
        <a:lstStyle/>
        <a:p>
          <a:endParaRPr lang="en-MY"/>
        </a:p>
      </dgm:t>
    </dgm:pt>
    <dgm:pt modelId="{1F1505D0-3E04-468A-AC4C-B0DA0ABFC8A3}" type="pres">
      <dgm:prSet presAssocID="{50C911B0-F986-416F-9967-5BDEC37285AB}" presName="sibTrans" presStyleLbl="sibTrans1D1" presStyleIdx="0" presStyleCnt="6"/>
      <dgm:spPr/>
      <dgm:t>
        <a:bodyPr/>
        <a:lstStyle/>
        <a:p>
          <a:endParaRPr lang="en-MY"/>
        </a:p>
      </dgm:t>
    </dgm:pt>
    <dgm:pt modelId="{6FBDB13A-0724-4785-AE1E-B3BA1368DD7F}" type="pres">
      <dgm:prSet presAssocID="{929E5065-FB48-4878-9EEA-DBCE392D278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03D1943-DEAB-44C7-BC44-7C5F768C755E}" type="pres">
      <dgm:prSet presAssocID="{929E5065-FB48-4878-9EEA-DBCE392D2781}" presName="spNode" presStyleCnt="0"/>
      <dgm:spPr/>
    </dgm:pt>
    <dgm:pt modelId="{02604B14-32D1-493A-840E-FD2B0C9BBC3B}" type="pres">
      <dgm:prSet presAssocID="{7E511A1C-2A60-4EF2-96EB-A0152C105101}" presName="sibTrans" presStyleLbl="sibTrans1D1" presStyleIdx="1" presStyleCnt="6"/>
      <dgm:spPr/>
      <dgm:t>
        <a:bodyPr/>
        <a:lstStyle/>
        <a:p>
          <a:endParaRPr lang="en-MY"/>
        </a:p>
      </dgm:t>
    </dgm:pt>
    <dgm:pt modelId="{A0C4C28B-E571-45BB-AF23-50C269583FE5}" type="pres">
      <dgm:prSet presAssocID="{3738F6A7-FD39-45A4-958E-6011D53A636F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9C268A6-8B7D-429C-8F90-5C73A8CC183D}" type="pres">
      <dgm:prSet presAssocID="{3738F6A7-FD39-45A4-958E-6011D53A636F}" presName="spNode" presStyleCnt="0"/>
      <dgm:spPr/>
    </dgm:pt>
    <dgm:pt modelId="{B2DB8D6A-5773-4455-B9F7-E0606C673652}" type="pres">
      <dgm:prSet presAssocID="{0EF1E517-9898-4513-A018-887C7522358C}" presName="sibTrans" presStyleLbl="sibTrans1D1" presStyleIdx="2" presStyleCnt="6"/>
      <dgm:spPr/>
      <dgm:t>
        <a:bodyPr/>
        <a:lstStyle/>
        <a:p>
          <a:endParaRPr lang="en-MY"/>
        </a:p>
      </dgm:t>
    </dgm:pt>
    <dgm:pt modelId="{32F0A459-9CDD-4703-AB45-5AB535A3CA73}" type="pres">
      <dgm:prSet presAssocID="{276C27DE-1573-4E31-80DF-73039386EBD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485B116-9539-4EB7-A7CC-EE07C9E56854}" type="pres">
      <dgm:prSet presAssocID="{276C27DE-1573-4E31-80DF-73039386EBDE}" presName="spNode" presStyleCnt="0"/>
      <dgm:spPr/>
    </dgm:pt>
    <dgm:pt modelId="{978A2DB9-4265-4D10-8CA2-083AB04A0732}" type="pres">
      <dgm:prSet presAssocID="{478F5454-E7E5-4E9E-AF23-1E1CBF4CE28C}" presName="sibTrans" presStyleLbl="sibTrans1D1" presStyleIdx="3" presStyleCnt="6"/>
      <dgm:spPr/>
      <dgm:t>
        <a:bodyPr/>
        <a:lstStyle/>
        <a:p>
          <a:endParaRPr lang="en-MY"/>
        </a:p>
      </dgm:t>
    </dgm:pt>
    <dgm:pt modelId="{F6878B9F-D143-4B05-9D0A-6D95B6AED7F4}" type="pres">
      <dgm:prSet presAssocID="{61E27952-915F-4681-A72D-444A205C011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AFBDC64-024B-4047-841A-91BEB08CC6CE}" type="pres">
      <dgm:prSet presAssocID="{61E27952-915F-4681-A72D-444A205C0113}" presName="spNode" presStyleCnt="0"/>
      <dgm:spPr/>
    </dgm:pt>
    <dgm:pt modelId="{53AF71F9-5428-4D01-BC75-D617033F0C0E}" type="pres">
      <dgm:prSet presAssocID="{6AD7CBCB-966B-4B5A-AABC-726C431EC3C8}" presName="sibTrans" presStyleLbl="sibTrans1D1" presStyleIdx="4" presStyleCnt="6"/>
      <dgm:spPr/>
      <dgm:t>
        <a:bodyPr/>
        <a:lstStyle/>
        <a:p>
          <a:endParaRPr lang="en-MY"/>
        </a:p>
      </dgm:t>
    </dgm:pt>
    <dgm:pt modelId="{0CF6230C-D190-44BA-9D66-006C0BDB5F96}" type="pres">
      <dgm:prSet presAssocID="{1D7463C4-52EC-4699-9F82-1AD95F84EE6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86BCE96E-2403-4309-BF9A-EFC682DA3A7C}" type="pres">
      <dgm:prSet presAssocID="{1D7463C4-52EC-4699-9F82-1AD95F84EE6C}" presName="spNode" presStyleCnt="0"/>
      <dgm:spPr/>
    </dgm:pt>
    <dgm:pt modelId="{FF8EEBA3-704F-41CE-B3CC-B0A28FC3ADC2}" type="pres">
      <dgm:prSet presAssocID="{F7F36114-3498-4DFF-BF74-7AB0B687F3E7}" presName="sibTrans" presStyleLbl="sibTrans1D1" presStyleIdx="5" presStyleCnt="6"/>
      <dgm:spPr/>
      <dgm:t>
        <a:bodyPr/>
        <a:lstStyle/>
        <a:p>
          <a:endParaRPr lang="en-MY"/>
        </a:p>
      </dgm:t>
    </dgm:pt>
  </dgm:ptLst>
  <dgm:cxnLst>
    <dgm:cxn modelId="{19B9CAFB-4711-4446-996D-F77094385C48}" type="presOf" srcId="{0EF1E517-9898-4513-A018-887C7522358C}" destId="{B2DB8D6A-5773-4455-B9F7-E0606C673652}" srcOrd="0" destOrd="0" presId="urn:microsoft.com/office/officeart/2005/8/layout/cycle6"/>
    <dgm:cxn modelId="{F0B4C458-2E6E-4805-81F2-677F845D217B}" srcId="{B7F35ED3-D3D9-4FBF-A72F-E76F62EAAB98}" destId="{276C27DE-1573-4E31-80DF-73039386EBDE}" srcOrd="3" destOrd="0" parTransId="{A4FE0347-1DB2-4A18-8428-1C9A61F88DBC}" sibTransId="{478F5454-E7E5-4E9E-AF23-1E1CBF4CE28C}"/>
    <dgm:cxn modelId="{8AE46C44-2CCB-4834-B569-CD4A0762B47E}" type="presOf" srcId="{6AD7CBCB-966B-4B5A-AABC-726C431EC3C8}" destId="{53AF71F9-5428-4D01-BC75-D617033F0C0E}" srcOrd="0" destOrd="0" presId="urn:microsoft.com/office/officeart/2005/8/layout/cycle6"/>
    <dgm:cxn modelId="{E7CFB7BA-FE2E-4F4D-83CD-983822D25A5D}" srcId="{B7F35ED3-D3D9-4FBF-A72F-E76F62EAAB98}" destId="{8CB6CF8A-0847-476F-95E5-9937B220B2CB}" srcOrd="0" destOrd="0" parTransId="{9C3F3443-8877-4F9F-94D2-A3F35610FE07}" sibTransId="{50C911B0-F986-416F-9967-5BDEC37285AB}"/>
    <dgm:cxn modelId="{657718DE-D3B6-41F6-AD23-70B1E408D626}" srcId="{B7F35ED3-D3D9-4FBF-A72F-E76F62EAAB98}" destId="{3738F6A7-FD39-45A4-958E-6011D53A636F}" srcOrd="2" destOrd="0" parTransId="{4CC3DD02-686F-48C1-92E8-AC35D6C7451D}" sibTransId="{0EF1E517-9898-4513-A018-887C7522358C}"/>
    <dgm:cxn modelId="{5DE110C0-84A4-492F-B59A-17D854BF13F3}" type="presOf" srcId="{478F5454-E7E5-4E9E-AF23-1E1CBF4CE28C}" destId="{978A2DB9-4265-4D10-8CA2-083AB04A0732}" srcOrd="0" destOrd="0" presId="urn:microsoft.com/office/officeart/2005/8/layout/cycle6"/>
    <dgm:cxn modelId="{A4EAA5FD-D257-4291-A451-AD457AA570E5}" type="presOf" srcId="{8CB6CF8A-0847-476F-95E5-9937B220B2CB}" destId="{F93D98E7-4F84-4883-B469-4B57B15D5830}" srcOrd="0" destOrd="0" presId="urn:microsoft.com/office/officeart/2005/8/layout/cycle6"/>
    <dgm:cxn modelId="{B15E959A-9F2A-479C-8A9D-AE6A70A7A631}" type="presOf" srcId="{F7F36114-3498-4DFF-BF74-7AB0B687F3E7}" destId="{FF8EEBA3-704F-41CE-B3CC-B0A28FC3ADC2}" srcOrd="0" destOrd="0" presId="urn:microsoft.com/office/officeart/2005/8/layout/cycle6"/>
    <dgm:cxn modelId="{E8E10453-BDEB-46A5-98B2-57267B0E6E34}" srcId="{B7F35ED3-D3D9-4FBF-A72F-E76F62EAAB98}" destId="{61E27952-915F-4681-A72D-444A205C0113}" srcOrd="4" destOrd="0" parTransId="{57334DE1-674B-4A57-B08B-69CA717C4F92}" sibTransId="{6AD7CBCB-966B-4B5A-AABC-726C431EC3C8}"/>
    <dgm:cxn modelId="{4AE14092-E522-4152-9762-27AAC7FA1BA3}" type="presOf" srcId="{7E511A1C-2A60-4EF2-96EB-A0152C105101}" destId="{02604B14-32D1-493A-840E-FD2B0C9BBC3B}" srcOrd="0" destOrd="0" presId="urn:microsoft.com/office/officeart/2005/8/layout/cycle6"/>
    <dgm:cxn modelId="{66624BFF-3B49-4230-94C1-BA3532678F30}" type="presOf" srcId="{61E27952-915F-4681-A72D-444A205C0113}" destId="{F6878B9F-D143-4B05-9D0A-6D95B6AED7F4}" srcOrd="0" destOrd="0" presId="urn:microsoft.com/office/officeart/2005/8/layout/cycle6"/>
    <dgm:cxn modelId="{2BF3C911-1CEA-44D0-B1B2-3326F5B71CE0}" srcId="{B7F35ED3-D3D9-4FBF-A72F-E76F62EAAB98}" destId="{929E5065-FB48-4878-9EEA-DBCE392D2781}" srcOrd="1" destOrd="0" parTransId="{2B82CF0B-56E2-4AEA-B483-8BDEFD787E22}" sibTransId="{7E511A1C-2A60-4EF2-96EB-A0152C105101}"/>
    <dgm:cxn modelId="{F9DA7DC2-5B05-4DEF-97AD-E5ED8A8BA628}" type="presOf" srcId="{50C911B0-F986-416F-9967-5BDEC37285AB}" destId="{1F1505D0-3E04-468A-AC4C-B0DA0ABFC8A3}" srcOrd="0" destOrd="0" presId="urn:microsoft.com/office/officeart/2005/8/layout/cycle6"/>
    <dgm:cxn modelId="{DFBAF45E-12FC-4CBB-91BD-1AAA6BC7A8FF}" type="presOf" srcId="{1D7463C4-52EC-4699-9F82-1AD95F84EE6C}" destId="{0CF6230C-D190-44BA-9D66-006C0BDB5F96}" srcOrd="0" destOrd="0" presId="urn:microsoft.com/office/officeart/2005/8/layout/cycle6"/>
    <dgm:cxn modelId="{BFE74B5E-F3E7-4B6E-881C-FAE560AA3006}" type="presOf" srcId="{3738F6A7-FD39-45A4-958E-6011D53A636F}" destId="{A0C4C28B-E571-45BB-AF23-50C269583FE5}" srcOrd="0" destOrd="0" presId="urn:microsoft.com/office/officeart/2005/8/layout/cycle6"/>
    <dgm:cxn modelId="{12D3C03C-1349-4F50-AA5C-5189731D2F6C}" type="presOf" srcId="{B7F35ED3-D3D9-4FBF-A72F-E76F62EAAB98}" destId="{3C920333-BC8A-4CE5-8445-943691A01437}" srcOrd="0" destOrd="0" presId="urn:microsoft.com/office/officeart/2005/8/layout/cycle6"/>
    <dgm:cxn modelId="{AF9953B0-F156-4E46-9455-458B60290B01}" type="presOf" srcId="{929E5065-FB48-4878-9EEA-DBCE392D2781}" destId="{6FBDB13A-0724-4785-AE1E-B3BA1368DD7F}" srcOrd="0" destOrd="0" presId="urn:microsoft.com/office/officeart/2005/8/layout/cycle6"/>
    <dgm:cxn modelId="{FBD125A8-51D6-4B63-ADF8-B47FEF5E605A}" type="presOf" srcId="{276C27DE-1573-4E31-80DF-73039386EBDE}" destId="{32F0A459-9CDD-4703-AB45-5AB535A3CA73}" srcOrd="0" destOrd="0" presId="urn:microsoft.com/office/officeart/2005/8/layout/cycle6"/>
    <dgm:cxn modelId="{E3779A8E-BE3D-4A83-A1E9-0B99311C59CB}" srcId="{B7F35ED3-D3D9-4FBF-A72F-E76F62EAAB98}" destId="{1D7463C4-52EC-4699-9F82-1AD95F84EE6C}" srcOrd="5" destOrd="0" parTransId="{773B3DDE-323D-4513-824C-AE7EA65F4375}" sibTransId="{F7F36114-3498-4DFF-BF74-7AB0B687F3E7}"/>
    <dgm:cxn modelId="{AEDAAE36-CA88-420F-9B52-2EF4D1D7CC7B}" type="presParOf" srcId="{3C920333-BC8A-4CE5-8445-943691A01437}" destId="{F93D98E7-4F84-4883-B469-4B57B15D5830}" srcOrd="0" destOrd="0" presId="urn:microsoft.com/office/officeart/2005/8/layout/cycle6"/>
    <dgm:cxn modelId="{D3CB5C3B-DCA5-42B5-A8BF-E68B81CED812}" type="presParOf" srcId="{3C920333-BC8A-4CE5-8445-943691A01437}" destId="{BF961D28-A608-46FF-8118-CBD79381E961}" srcOrd="1" destOrd="0" presId="urn:microsoft.com/office/officeart/2005/8/layout/cycle6"/>
    <dgm:cxn modelId="{2A97D261-A73D-4352-82CB-0BF3BF863AA5}" type="presParOf" srcId="{3C920333-BC8A-4CE5-8445-943691A01437}" destId="{1F1505D0-3E04-468A-AC4C-B0DA0ABFC8A3}" srcOrd="2" destOrd="0" presId="urn:microsoft.com/office/officeart/2005/8/layout/cycle6"/>
    <dgm:cxn modelId="{CFB2C682-6061-48F7-A65A-0022D8E868DB}" type="presParOf" srcId="{3C920333-BC8A-4CE5-8445-943691A01437}" destId="{6FBDB13A-0724-4785-AE1E-B3BA1368DD7F}" srcOrd="3" destOrd="0" presId="urn:microsoft.com/office/officeart/2005/8/layout/cycle6"/>
    <dgm:cxn modelId="{E6E10350-CC98-4ECB-BDF5-BD840DD4E6FD}" type="presParOf" srcId="{3C920333-BC8A-4CE5-8445-943691A01437}" destId="{103D1943-DEAB-44C7-BC44-7C5F768C755E}" srcOrd="4" destOrd="0" presId="urn:microsoft.com/office/officeart/2005/8/layout/cycle6"/>
    <dgm:cxn modelId="{1FA543F5-E0CB-4B7E-A65D-F741E47B757C}" type="presParOf" srcId="{3C920333-BC8A-4CE5-8445-943691A01437}" destId="{02604B14-32D1-493A-840E-FD2B0C9BBC3B}" srcOrd="5" destOrd="0" presId="urn:microsoft.com/office/officeart/2005/8/layout/cycle6"/>
    <dgm:cxn modelId="{A6D83AE7-AB95-4E32-A6DD-888526869381}" type="presParOf" srcId="{3C920333-BC8A-4CE5-8445-943691A01437}" destId="{A0C4C28B-E571-45BB-AF23-50C269583FE5}" srcOrd="6" destOrd="0" presId="urn:microsoft.com/office/officeart/2005/8/layout/cycle6"/>
    <dgm:cxn modelId="{08122C17-4576-4047-92E2-5F9A327D567C}" type="presParOf" srcId="{3C920333-BC8A-4CE5-8445-943691A01437}" destId="{99C268A6-8B7D-429C-8F90-5C73A8CC183D}" srcOrd="7" destOrd="0" presId="urn:microsoft.com/office/officeart/2005/8/layout/cycle6"/>
    <dgm:cxn modelId="{0AAE2590-4E70-4CD9-ABA5-FD7551AD1BAC}" type="presParOf" srcId="{3C920333-BC8A-4CE5-8445-943691A01437}" destId="{B2DB8D6A-5773-4455-B9F7-E0606C673652}" srcOrd="8" destOrd="0" presId="urn:microsoft.com/office/officeart/2005/8/layout/cycle6"/>
    <dgm:cxn modelId="{0EA201E2-EFD8-4C05-94DC-9F32B9B8AE18}" type="presParOf" srcId="{3C920333-BC8A-4CE5-8445-943691A01437}" destId="{32F0A459-9CDD-4703-AB45-5AB535A3CA73}" srcOrd="9" destOrd="0" presId="urn:microsoft.com/office/officeart/2005/8/layout/cycle6"/>
    <dgm:cxn modelId="{DB82221B-5EC9-46EA-838A-1F420E369F5A}" type="presParOf" srcId="{3C920333-BC8A-4CE5-8445-943691A01437}" destId="{7485B116-9539-4EB7-A7CC-EE07C9E56854}" srcOrd="10" destOrd="0" presId="urn:microsoft.com/office/officeart/2005/8/layout/cycle6"/>
    <dgm:cxn modelId="{0E2CDE56-F3CE-4CEB-A009-7F07D0A997E7}" type="presParOf" srcId="{3C920333-BC8A-4CE5-8445-943691A01437}" destId="{978A2DB9-4265-4D10-8CA2-083AB04A0732}" srcOrd="11" destOrd="0" presId="urn:microsoft.com/office/officeart/2005/8/layout/cycle6"/>
    <dgm:cxn modelId="{82F88F76-D972-408A-AC9A-05E6C34668BF}" type="presParOf" srcId="{3C920333-BC8A-4CE5-8445-943691A01437}" destId="{F6878B9F-D143-4B05-9D0A-6D95B6AED7F4}" srcOrd="12" destOrd="0" presId="urn:microsoft.com/office/officeart/2005/8/layout/cycle6"/>
    <dgm:cxn modelId="{526142FA-2C1D-4C53-8FA3-C9A5179364F7}" type="presParOf" srcId="{3C920333-BC8A-4CE5-8445-943691A01437}" destId="{7AFBDC64-024B-4047-841A-91BEB08CC6CE}" srcOrd="13" destOrd="0" presId="urn:microsoft.com/office/officeart/2005/8/layout/cycle6"/>
    <dgm:cxn modelId="{601DBBD9-EC27-4BEF-81A4-86498AAA2C66}" type="presParOf" srcId="{3C920333-BC8A-4CE5-8445-943691A01437}" destId="{53AF71F9-5428-4D01-BC75-D617033F0C0E}" srcOrd="14" destOrd="0" presId="urn:microsoft.com/office/officeart/2005/8/layout/cycle6"/>
    <dgm:cxn modelId="{DA348707-293B-4299-B7F8-F7E40313BF69}" type="presParOf" srcId="{3C920333-BC8A-4CE5-8445-943691A01437}" destId="{0CF6230C-D190-44BA-9D66-006C0BDB5F96}" srcOrd="15" destOrd="0" presId="urn:microsoft.com/office/officeart/2005/8/layout/cycle6"/>
    <dgm:cxn modelId="{5E284DDA-9761-4505-B21E-D9074D63B482}" type="presParOf" srcId="{3C920333-BC8A-4CE5-8445-943691A01437}" destId="{86BCE96E-2403-4309-BF9A-EFC682DA3A7C}" srcOrd="16" destOrd="0" presId="urn:microsoft.com/office/officeart/2005/8/layout/cycle6"/>
    <dgm:cxn modelId="{9C2CB523-E083-4535-91AB-5578D7034512}" type="presParOf" srcId="{3C920333-BC8A-4CE5-8445-943691A01437}" destId="{FF8EEBA3-704F-41CE-B3CC-B0A28FC3ADC2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3D98E7-4F84-4883-B469-4B57B15D5830}">
      <dsp:nvSpPr>
        <dsp:cNvPr id="0" name=""/>
        <dsp:cNvSpPr/>
      </dsp:nvSpPr>
      <dsp:spPr>
        <a:xfrm>
          <a:off x="2349251" y="1575"/>
          <a:ext cx="1168896" cy="75978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User Registration</a:t>
          </a:r>
          <a:endParaRPr lang="en-MY" sz="1500" kern="1200" dirty="0"/>
        </a:p>
      </dsp:txBody>
      <dsp:txXfrm>
        <a:off x="2386341" y="38665"/>
        <a:ext cx="1094716" cy="685602"/>
      </dsp:txXfrm>
    </dsp:sp>
    <dsp:sp modelId="{1F1505D0-3E04-468A-AC4C-B0DA0ABFC8A3}">
      <dsp:nvSpPr>
        <dsp:cNvPr id="0" name=""/>
        <dsp:cNvSpPr/>
      </dsp:nvSpPr>
      <dsp:spPr>
        <a:xfrm>
          <a:off x="1143466" y="381466"/>
          <a:ext cx="3580466" cy="3580466"/>
        </a:xfrm>
        <a:custGeom>
          <a:avLst/>
          <a:gdLst/>
          <a:ahLst/>
          <a:cxnLst/>
          <a:rect l="0" t="0" r="0" b="0"/>
          <a:pathLst>
            <a:path>
              <a:moveTo>
                <a:pt x="2382153" y="100687"/>
              </a:moveTo>
              <a:arcTo wR="1790233" hR="1790233" stAng="17358453" swAng="1501493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BDB13A-0724-4785-AE1E-B3BA1368DD7F}">
      <dsp:nvSpPr>
        <dsp:cNvPr id="0" name=""/>
        <dsp:cNvSpPr/>
      </dsp:nvSpPr>
      <dsp:spPr>
        <a:xfrm>
          <a:off x="3899639" y="896692"/>
          <a:ext cx="1168896" cy="75978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Employer Registration</a:t>
          </a:r>
          <a:endParaRPr lang="en-MY" sz="1500" kern="1200" dirty="0"/>
        </a:p>
      </dsp:txBody>
      <dsp:txXfrm>
        <a:off x="3936729" y="933782"/>
        <a:ext cx="1094716" cy="685602"/>
      </dsp:txXfrm>
    </dsp:sp>
    <dsp:sp modelId="{02604B14-32D1-493A-840E-FD2B0C9BBC3B}">
      <dsp:nvSpPr>
        <dsp:cNvPr id="0" name=""/>
        <dsp:cNvSpPr/>
      </dsp:nvSpPr>
      <dsp:spPr>
        <a:xfrm>
          <a:off x="1143466" y="381466"/>
          <a:ext cx="3580466" cy="3580466"/>
        </a:xfrm>
        <a:custGeom>
          <a:avLst/>
          <a:gdLst/>
          <a:ahLst/>
          <a:cxnLst/>
          <a:rect l="0" t="0" r="0" b="0"/>
          <a:pathLst>
            <a:path>
              <a:moveTo>
                <a:pt x="3507661" y="1284884"/>
              </a:moveTo>
              <a:arcTo wR="1790233" hR="1790233" stAng="20616217" swAng="1967565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C4C28B-E571-45BB-AF23-50C269583FE5}">
      <dsp:nvSpPr>
        <dsp:cNvPr id="0" name=""/>
        <dsp:cNvSpPr/>
      </dsp:nvSpPr>
      <dsp:spPr>
        <a:xfrm>
          <a:off x="3899639" y="2686925"/>
          <a:ext cx="1168896" cy="75978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E-Learning</a:t>
          </a:r>
          <a:endParaRPr lang="en-MY" sz="1500" kern="1200" dirty="0"/>
        </a:p>
      </dsp:txBody>
      <dsp:txXfrm>
        <a:off x="3936729" y="2724015"/>
        <a:ext cx="1094716" cy="685602"/>
      </dsp:txXfrm>
    </dsp:sp>
    <dsp:sp modelId="{B2DB8D6A-5773-4455-B9F7-E0606C673652}">
      <dsp:nvSpPr>
        <dsp:cNvPr id="0" name=""/>
        <dsp:cNvSpPr/>
      </dsp:nvSpPr>
      <dsp:spPr>
        <a:xfrm>
          <a:off x="1143466" y="381466"/>
          <a:ext cx="3580466" cy="3580466"/>
        </a:xfrm>
        <a:custGeom>
          <a:avLst/>
          <a:gdLst/>
          <a:ahLst/>
          <a:cxnLst/>
          <a:rect l="0" t="0" r="0" b="0"/>
          <a:pathLst>
            <a:path>
              <a:moveTo>
                <a:pt x="3041284" y="3070782"/>
              </a:moveTo>
              <a:arcTo wR="1790233" hR="1790233" stAng="2740054" swAng="1501493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F0A459-9CDD-4703-AB45-5AB535A3CA73}">
      <dsp:nvSpPr>
        <dsp:cNvPr id="0" name=""/>
        <dsp:cNvSpPr/>
      </dsp:nvSpPr>
      <dsp:spPr>
        <a:xfrm>
          <a:off x="2349251" y="3582042"/>
          <a:ext cx="1168896" cy="75978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Exam &amp; Certification</a:t>
          </a:r>
          <a:endParaRPr lang="en-MY" sz="1500" kern="1200" dirty="0"/>
        </a:p>
      </dsp:txBody>
      <dsp:txXfrm>
        <a:off x="2386341" y="3619132"/>
        <a:ext cx="1094716" cy="685602"/>
      </dsp:txXfrm>
    </dsp:sp>
    <dsp:sp modelId="{978A2DB9-4265-4D10-8CA2-083AB04A0732}">
      <dsp:nvSpPr>
        <dsp:cNvPr id="0" name=""/>
        <dsp:cNvSpPr/>
      </dsp:nvSpPr>
      <dsp:spPr>
        <a:xfrm>
          <a:off x="1143466" y="381466"/>
          <a:ext cx="3580466" cy="3580466"/>
        </a:xfrm>
        <a:custGeom>
          <a:avLst/>
          <a:gdLst/>
          <a:ahLst/>
          <a:cxnLst/>
          <a:rect l="0" t="0" r="0" b="0"/>
          <a:pathLst>
            <a:path>
              <a:moveTo>
                <a:pt x="1198313" y="3479779"/>
              </a:moveTo>
              <a:arcTo wR="1790233" hR="1790233" stAng="6558453" swAng="1501493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878B9F-D143-4B05-9D0A-6D95B6AED7F4}">
      <dsp:nvSpPr>
        <dsp:cNvPr id="0" name=""/>
        <dsp:cNvSpPr/>
      </dsp:nvSpPr>
      <dsp:spPr>
        <a:xfrm>
          <a:off x="798864" y="2686925"/>
          <a:ext cx="1168896" cy="75978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Job Match</a:t>
          </a:r>
          <a:endParaRPr lang="en-MY" sz="1500" kern="1200" dirty="0"/>
        </a:p>
      </dsp:txBody>
      <dsp:txXfrm>
        <a:off x="835954" y="2724015"/>
        <a:ext cx="1094716" cy="685602"/>
      </dsp:txXfrm>
    </dsp:sp>
    <dsp:sp modelId="{53AF71F9-5428-4D01-BC75-D617033F0C0E}">
      <dsp:nvSpPr>
        <dsp:cNvPr id="0" name=""/>
        <dsp:cNvSpPr/>
      </dsp:nvSpPr>
      <dsp:spPr>
        <a:xfrm>
          <a:off x="1143466" y="381466"/>
          <a:ext cx="3580466" cy="3580466"/>
        </a:xfrm>
        <a:custGeom>
          <a:avLst/>
          <a:gdLst/>
          <a:ahLst/>
          <a:cxnLst/>
          <a:rect l="0" t="0" r="0" b="0"/>
          <a:pathLst>
            <a:path>
              <a:moveTo>
                <a:pt x="72805" y="2295581"/>
              </a:moveTo>
              <a:arcTo wR="1790233" hR="1790233" stAng="9816217" swAng="1967565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F6230C-D190-44BA-9D66-006C0BDB5F96}">
      <dsp:nvSpPr>
        <dsp:cNvPr id="0" name=""/>
        <dsp:cNvSpPr/>
      </dsp:nvSpPr>
      <dsp:spPr>
        <a:xfrm>
          <a:off x="798864" y="896692"/>
          <a:ext cx="1168896" cy="75978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Reporting</a:t>
          </a:r>
          <a:endParaRPr lang="en-MY" sz="1500" kern="1200" dirty="0"/>
        </a:p>
      </dsp:txBody>
      <dsp:txXfrm>
        <a:off x="835954" y="933782"/>
        <a:ext cx="1094716" cy="685602"/>
      </dsp:txXfrm>
    </dsp:sp>
    <dsp:sp modelId="{FF8EEBA3-704F-41CE-B3CC-B0A28FC3ADC2}">
      <dsp:nvSpPr>
        <dsp:cNvPr id="0" name=""/>
        <dsp:cNvSpPr/>
      </dsp:nvSpPr>
      <dsp:spPr>
        <a:xfrm>
          <a:off x="1143466" y="381466"/>
          <a:ext cx="3580466" cy="3580466"/>
        </a:xfrm>
        <a:custGeom>
          <a:avLst/>
          <a:gdLst/>
          <a:ahLst/>
          <a:cxnLst/>
          <a:rect l="0" t="0" r="0" b="0"/>
          <a:pathLst>
            <a:path>
              <a:moveTo>
                <a:pt x="539182" y="509684"/>
              </a:moveTo>
              <a:arcTo wR="1790233" hR="1790233" stAng="13540054" swAng="1501493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30E19C-E1D8-4D95-BF03-6EF15E5B236D}" type="datetimeFigureOut">
              <a:rPr lang="en-MY"/>
              <a:pPr>
                <a:defRPr/>
              </a:pPr>
              <a:t>24/10/2016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985E11-840E-4C01-8ACA-87674D74C612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06946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57E26B3-F29E-4DB7-97AB-67959F0C40E8}" type="datetimeFigureOut">
              <a:rPr lang="en-MY"/>
              <a:pPr>
                <a:defRPr/>
              </a:pPr>
              <a:t>24/10/2016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MY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MY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9D0AE3-C217-4232-BE4D-C44CCDC7130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34560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061865-4D67-4D94-B5E2-B53966E6F728}" type="slidenum">
              <a:rPr lang="en-MY" smtClean="0"/>
              <a:pPr>
                <a:defRPr/>
              </a:pPr>
              <a:t>2</a:t>
            </a:fld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6219825"/>
            <a:ext cx="792162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 userDrawn="1"/>
        </p:nvSpPr>
        <p:spPr>
          <a:xfrm rot="10800000">
            <a:off x="0" y="6324600"/>
            <a:ext cx="9652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6" name="Rounded Rectangle 5"/>
          <p:cNvSpPr/>
          <p:nvPr userDrawn="1"/>
        </p:nvSpPr>
        <p:spPr>
          <a:xfrm rot="10800000" flipV="1">
            <a:off x="8077200" y="6324600"/>
            <a:ext cx="10668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7" name="Picture 2" descr="C:\Users\User\Downloads\logo fr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6096000"/>
            <a:ext cx="1125537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C:\Users\User\Desktop\SALIHIN\Arts\salihin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181725"/>
            <a:ext cx="1371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 userDrawn="1"/>
        </p:nvSpPr>
        <p:spPr>
          <a:xfrm rot="10800000" flipV="1">
            <a:off x="3840163" y="6324600"/>
            <a:ext cx="3246437" cy="8572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0CA0A-851B-4D87-BB53-0797E0BB21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66DC7-7940-4A60-A7D9-CB9A03B14F17}" type="datetimeFigureOut">
              <a:rPr lang="en-US"/>
              <a:pPr>
                <a:defRPr/>
              </a:pPr>
              <a:t>10/24/2016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7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EE14B-2EAE-4206-B764-D0C93500B131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8C8CF-033F-4D31-8FB6-BF56670EB4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33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19D8D-8067-4262-B23B-856C343DFF0D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8AA5E-37C1-43A6-9BEC-60C474C3C2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912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9C833-AE11-40E1-8DFB-E5044ABEC07C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5B55A-11DB-49A5-A147-E2785BB3B4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77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6303963"/>
            <a:ext cx="792162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 userDrawn="1"/>
        </p:nvSpPr>
        <p:spPr>
          <a:xfrm rot="10800000">
            <a:off x="0" y="6408738"/>
            <a:ext cx="9652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6" name="Rounded Rectangle 5"/>
          <p:cNvSpPr/>
          <p:nvPr userDrawn="1"/>
        </p:nvSpPr>
        <p:spPr>
          <a:xfrm rot="10800000" flipV="1">
            <a:off x="8077200" y="6408738"/>
            <a:ext cx="10668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7" name="Picture 2" descr="C:\Users\User\Downloads\logo fr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6180138"/>
            <a:ext cx="1125537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C:\Users\User\Desktop\SALIHIN\Arts\salihin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265863"/>
            <a:ext cx="1371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 userDrawn="1"/>
        </p:nvSpPr>
        <p:spPr>
          <a:xfrm rot="10800000" flipV="1">
            <a:off x="3840163" y="6408738"/>
            <a:ext cx="3246437" cy="8572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935B1-1A1A-492B-BAC9-662D3B3D1272}" type="datetimeFigureOut">
              <a:rPr lang="en-US"/>
              <a:pPr>
                <a:defRPr/>
              </a:pPr>
              <a:t>10/24/2016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00C66-51F3-40B7-ADF9-FB7B495E0E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141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5FF6A-DC21-4B80-B0DA-325AD84AE055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409C2-3A9B-413A-9E35-533E0D82B5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15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797AB-040F-47DC-8833-B35C3C6C7ECF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B84C-561E-449E-9912-C7E1226990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7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7F7BF-AF6E-4678-92DC-3BE9096902B8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A1538-4752-4022-ACD2-7F1E4D082D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10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323AB-B035-43AA-A173-13B61E92EA14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EC533-6E7C-46AD-AED4-02560FA36E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86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D710A-3ADB-43E9-B9B6-43CD39DE4F29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D95BE-0A4A-4D83-B9BD-22E3BC5C74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07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4D265-E10F-46B1-A696-4039C712C3C6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97538-8983-4B10-B318-B7BBA9E471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86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21000-4CC9-4C3A-A23E-F51694A51538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095DA-93F8-420C-B8E4-9C034E1F30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158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526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70A139-1758-4015-AB38-3681F6F996B1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86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354E46-6B6D-4257-9750-717452E467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TextBox 7"/>
          <p:cNvSpPr txBox="1">
            <a:spLocks noChangeArrowheads="1"/>
          </p:cNvSpPr>
          <p:nvPr userDrawn="1"/>
        </p:nvSpPr>
        <p:spPr bwMode="auto">
          <a:xfrm>
            <a:off x="3505200" y="6642100"/>
            <a:ext cx="3836988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Copyright 2016 </a:t>
            </a:r>
            <a:r>
              <a:rPr lang="en-US" altLang="en-US" sz="700" b="1" dirty="0" smtClean="0">
                <a:solidFill>
                  <a:srgbClr val="F00000"/>
                </a:solidFill>
                <a:latin typeface="Neuropol" pitchFamily="34" charset="0"/>
                <a:sym typeface="Arial" charset="0"/>
              </a:rPr>
              <a:t>SALIHIN</a:t>
            </a:r>
            <a:r>
              <a:rPr lang="en-US" altLang="en-US" sz="700" b="1" dirty="0" smtClean="0">
                <a:solidFill>
                  <a:srgbClr val="F00000"/>
                </a:solidFill>
                <a:latin typeface="Arial" charset="0"/>
                <a:sym typeface="Arial" charset="0"/>
              </a:rPr>
              <a:t>. </a:t>
            </a: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All Rights Reserved</a:t>
            </a:r>
            <a:endParaRPr lang="en-SG" altLang="en-US" sz="700" b="1" dirty="0" smtClean="0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4511" y="2591474"/>
            <a:ext cx="76874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600" dirty="0" smtClean="0"/>
              <a:t>LEARNING &amp; JOB MATCHING PLATFORM</a:t>
            </a:r>
          </a:p>
          <a:p>
            <a:pPr algn="ctr"/>
            <a:endParaRPr lang="en-MY" sz="36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 txBox="1">
            <a:spLocks/>
          </p:cNvSpPr>
          <p:nvPr/>
        </p:nvSpPr>
        <p:spPr>
          <a:xfrm>
            <a:off x="457200" y="152400"/>
            <a:ext cx="64770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chemeClr val="tx1"/>
                </a:solidFill>
                <a:latin typeface="Arial Black"/>
              </a:rPr>
              <a:t>EXECUTIVE SUMMARY</a:t>
            </a:r>
            <a:endParaRPr lang="en-MY" sz="3000" dirty="0">
              <a:solidFill>
                <a:schemeClr val="tx1"/>
              </a:solidFill>
              <a:latin typeface="Arial Black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1301889"/>
            <a:ext cx="5715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b="1" dirty="0" smtClean="0"/>
              <a:t>SPS Learning &amp; Job Matching Platform aims to deliver PI1M community learning opportunities as </a:t>
            </a:r>
            <a:r>
              <a:rPr lang="en-MY" b="1" dirty="0"/>
              <a:t>well as </a:t>
            </a:r>
            <a:r>
              <a:rPr lang="en-MY" b="1" dirty="0" smtClean="0"/>
              <a:t>job opportunities.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0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dirty="0" smtClean="0"/>
              <a:t>It </a:t>
            </a:r>
            <a:r>
              <a:rPr lang="en-MY" dirty="0"/>
              <a:t>consists of </a:t>
            </a:r>
            <a:r>
              <a:rPr lang="en-MY" dirty="0" smtClean="0"/>
              <a:t>short</a:t>
            </a:r>
            <a:r>
              <a:rPr lang="en-MY" dirty="0"/>
              <a:t>, free, high quality, </a:t>
            </a:r>
            <a:r>
              <a:rPr lang="en-MY" dirty="0" smtClean="0"/>
              <a:t>self-directed and support </a:t>
            </a:r>
            <a:r>
              <a:rPr lang="en-MY" dirty="0"/>
              <a:t>focused functions and activities </a:t>
            </a:r>
            <a:r>
              <a:rPr lang="en-MY" dirty="0" smtClean="0"/>
              <a:t>for PI1M participants to go for extra miles in SPS, </a:t>
            </a:r>
            <a:r>
              <a:rPr lang="en-MY" dirty="0" err="1" smtClean="0"/>
              <a:t>SPSLite</a:t>
            </a:r>
            <a:r>
              <a:rPr lang="en-MY" dirty="0" smtClean="0"/>
              <a:t> </a:t>
            </a:r>
            <a:r>
              <a:rPr lang="en-MY" dirty="0" err="1" smtClean="0"/>
              <a:t>CashBook</a:t>
            </a:r>
            <a:r>
              <a:rPr lang="en-MY" dirty="0" smtClean="0"/>
              <a:t> and </a:t>
            </a:r>
            <a:r>
              <a:rPr lang="en-MY" dirty="0" err="1" smtClean="0"/>
              <a:t>SPSLite</a:t>
            </a:r>
            <a:r>
              <a:rPr lang="en-MY" dirty="0" smtClean="0"/>
              <a:t> Entrepreneurs Web as </a:t>
            </a:r>
            <a:r>
              <a:rPr lang="en-MY" dirty="0"/>
              <a:t>well as professional and personal development</a:t>
            </a:r>
            <a:r>
              <a:rPr lang="en-MY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MY" sz="1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dirty="0"/>
              <a:t>Courses are developed by </a:t>
            </a:r>
            <a:r>
              <a:rPr lang="en-MY" dirty="0" smtClean="0"/>
              <a:t>SALIHIN subject </a:t>
            </a:r>
            <a:r>
              <a:rPr lang="en-MY" dirty="0"/>
              <a:t>matter experts, </a:t>
            </a:r>
            <a:r>
              <a:rPr lang="en-MY" dirty="0" smtClean="0"/>
              <a:t>participated universities and graduate student. The </a:t>
            </a:r>
            <a:r>
              <a:rPr lang="en-MY" dirty="0"/>
              <a:t>Learning platform is available to be used by all </a:t>
            </a:r>
            <a:r>
              <a:rPr lang="en-MY" dirty="0" smtClean="0"/>
              <a:t>PI1M participated users.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MY" sz="1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dirty="0" smtClean="0"/>
              <a:t>At the same time, It will be made accessible for the potential employers and also academia to assess the potential candidates for further engagement.</a:t>
            </a:r>
            <a:endParaRPr lang="en-MY" dirty="0"/>
          </a:p>
        </p:txBody>
      </p:sp>
      <p:pic>
        <p:nvPicPr>
          <p:cNvPr id="1026" name="Picture 2" descr="Image resul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611" y="1981200"/>
            <a:ext cx="1828800" cy="18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041" y="4495800"/>
            <a:ext cx="2026693" cy="1009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41104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64770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rgbClr val="F00000"/>
                </a:solidFill>
                <a:latin typeface="Arial Black"/>
              </a:rPr>
              <a:t>E-Learning Materials</a:t>
            </a:r>
            <a:endParaRPr lang="en-MY" sz="3000" dirty="0">
              <a:solidFill>
                <a:srgbClr val="F00000"/>
              </a:solidFill>
              <a:latin typeface="Arial Black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382608"/>
              </p:ext>
            </p:extLst>
          </p:nvPr>
        </p:nvGraphicFramePr>
        <p:xfrm>
          <a:off x="457200" y="1600200"/>
          <a:ext cx="8153400" cy="167636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33400"/>
                <a:gridCol w="76200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No</a:t>
                      </a:r>
                      <a:endParaRPr lang="en-MY" sz="1400" dirty="0"/>
                    </a:p>
                  </a:txBody>
                  <a:tcPr marL="91423" marR="91423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LIST</a:t>
                      </a:r>
                      <a:r>
                        <a:rPr lang="en-MY" sz="1400" baseline="0" dirty="0" smtClean="0"/>
                        <a:t> OF </a:t>
                      </a:r>
                      <a:r>
                        <a:rPr lang="en-MY" sz="1400" dirty="0" smtClean="0"/>
                        <a:t>TRAININGS</a:t>
                      </a:r>
                      <a:endParaRPr lang="en-MY" sz="1400" dirty="0"/>
                    </a:p>
                  </a:txBody>
                  <a:tcPr marL="91423" marR="91423" marT="45717" marB="45717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1.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Business Documentation Training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2.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200" dirty="0" smtClean="0"/>
                        <a:t>SPS Basic Training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3.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200" dirty="0" err="1" smtClean="0"/>
                        <a:t>SPSLite</a:t>
                      </a:r>
                      <a:r>
                        <a:rPr lang="en-MY" sz="1200" dirty="0" smtClean="0"/>
                        <a:t> Training 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4.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200" dirty="0" err="1" smtClean="0"/>
                        <a:t>SPSLite</a:t>
                      </a:r>
                      <a:r>
                        <a:rPr lang="en-MY" sz="1200" dirty="0" smtClean="0"/>
                        <a:t> Web</a:t>
                      </a:r>
                      <a:r>
                        <a:rPr lang="en-MY" sz="1200" baseline="0" dirty="0" smtClean="0"/>
                        <a:t>site Training (Basic)</a:t>
                      </a:r>
                      <a:endParaRPr lang="en-MY" sz="1200" dirty="0" smtClean="0"/>
                    </a:p>
                  </a:txBody>
                  <a:tcPr marL="91423" marR="91423" marT="45717" marB="45717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5.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200" dirty="0" err="1" smtClean="0"/>
                        <a:t>SPSLite</a:t>
                      </a:r>
                      <a:r>
                        <a:rPr lang="en-MY" sz="1200" dirty="0" smtClean="0"/>
                        <a:t> Web</a:t>
                      </a:r>
                      <a:r>
                        <a:rPr lang="en-MY" sz="1200" baseline="0" dirty="0" smtClean="0"/>
                        <a:t>site Training (Advance)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622337"/>
              </p:ext>
            </p:extLst>
          </p:nvPr>
        </p:nvGraphicFramePr>
        <p:xfrm>
          <a:off x="457200" y="3611916"/>
          <a:ext cx="8153400" cy="164588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33400"/>
                <a:gridCol w="76200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No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TYPE OF CONTENT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1.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Web</a:t>
                      </a:r>
                      <a:r>
                        <a:rPr lang="en-US" sz="1200" baseline="0" dirty="0" smtClean="0"/>
                        <a:t> Online Seminar (Webinar)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2.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Video Training &amp; Tutorial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3.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Online Training Materials (Web &amp; Mobile)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4.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Online Test &amp; Examination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5.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Online Certification</a:t>
                      </a:r>
                      <a:endParaRPr lang="en-MY" sz="1200" dirty="0"/>
                    </a:p>
                  </a:txBody>
                  <a:tcPr marL="91423" marR="91423" marT="45717" marB="4571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6334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64770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rgbClr val="F00000"/>
                </a:solidFill>
                <a:latin typeface="Arial Black"/>
              </a:rPr>
              <a:t>Development principles</a:t>
            </a:r>
            <a:endParaRPr lang="en-MY" sz="3000" dirty="0">
              <a:solidFill>
                <a:srgbClr val="F00000"/>
              </a:solidFill>
              <a:latin typeface="Arial Black"/>
            </a:endParaRPr>
          </a:p>
        </p:txBody>
      </p:sp>
      <p:sp>
        <p:nvSpPr>
          <p:cNvPr id="5123" name="TextBox 97"/>
          <p:cNvSpPr txBox="1">
            <a:spLocks noChangeArrowheads="1"/>
          </p:cNvSpPr>
          <p:nvPr/>
        </p:nvSpPr>
        <p:spPr bwMode="auto">
          <a:xfrm>
            <a:off x="457200" y="1239838"/>
            <a:ext cx="8229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US" altLang="en-US" sz="1600" dirty="0" smtClean="0"/>
              <a:t>In </a:t>
            </a:r>
            <a:r>
              <a:rPr lang="en-US" altLang="en-US" sz="1600" dirty="0"/>
              <a:t>the development </a:t>
            </a:r>
            <a:r>
              <a:rPr lang="en-US" altLang="en-US" sz="1600" dirty="0" smtClean="0"/>
              <a:t>process of learning &amp; job matching platform , we </a:t>
            </a:r>
            <a:r>
              <a:rPr lang="en-US" altLang="en-US" sz="1600" dirty="0"/>
              <a:t>will emphasize on best practice  to ensure the service delivery </a:t>
            </a:r>
            <a:r>
              <a:rPr lang="en-US" altLang="en-US" sz="1600" dirty="0" smtClean="0"/>
              <a:t>would not compromised the KKMM, MCMC and PI1M standards </a:t>
            </a:r>
            <a:r>
              <a:rPr lang="en-US" altLang="en-US" sz="1600" dirty="0"/>
              <a:t>and expectation. </a:t>
            </a:r>
            <a:endParaRPr lang="en-US" altLang="en-US" sz="1600" dirty="0" smtClean="0"/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US" altLang="en-US" sz="1600" dirty="0" smtClean="0"/>
              <a:t>We also will ensure that the operation of learning &amp; matching platform will give a better experience for PI1M participant in term of functional, Content, Technical, Business, Usability and Responsiveness. </a:t>
            </a:r>
            <a:endParaRPr lang="en-US" altLang="en-US" sz="1600" dirty="0"/>
          </a:p>
        </p:txBody>
      </p:sp>
      <p:sp>
        <p:nvSpPr>
          <p:cNvPr id="5124" name="Text Box 2"/>
          <p:cNvSpPr txBox="1">
            <a:spLocks noChangeArrowheads="1"/>
          </p:cNvSpPr>
          <p:nvPr/>
        </p:nvSpPr>
        <p:spPr bwMode="auto">
          <a:xfrm>
            <a:off x="5576888" y="4416425"/>
            <a:ext cx="25003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rgbClr val="3333FF"/>
                </a:solidFill>
                <a:latin typeface="Arial" charset="0"/>
              </a:rPr>
              <a:t>SERVICE PRESENTATION</a:t>
            </a:r>
          </a:p>
        </p:txBody>
      </p:sp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3276600" y="5788025"/>
            <a:ext cx="2355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rgbClr val="3333FF"/>
                </a:solidFill>
                <a:latin typeface="Arial" charset="0"/>
              </a:rPr>
              <a:t>SERVICE ASSISTANCE</a:t>
            </a:r>
          </a:p>
        </p:txBody>
      </p:sp>
      <p:sp>
        <p:nvSpPr>
          <p:cNvPr id="5126" name="Text Box 4"/>
          <p:cNvSpPr txBox="1">
            <a:spLocks noChangeArrowheads="1"/>
          </p:cNvSpPr>
          <p:nvPr/>
        </p:nvSpPr>
        <p:spPr bwMode="auto">
          <a:xfrm>
            <a:off x="685800" y="4797425"/>
            <a:ext cx="2590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rgbClr val="3333FF"/>
                </a:solidFill>
                <a:latin typeface="Arial" charset="0"/>
              </a:rPr>
              <a:t>SERVICE DELIVERY</a:t>
            </a:r>
          </a:p>
        </p:txBody>
      </p:sp>
      <p:sp>
        <p:nvSpPr>
          <p:cNvPr id="5127" name="Text Box 5"/>
          <p:cNvSpPr txBox="1">
            <a:spLocks noChangeArrowheads="1"/>
          </p:cNvSpPr>
          <p:nvPr/>
        </p:nvSpPr>
        <p:spPr bwMode="auto">
          <a:xfrm>
            <a:off x="3167063" y="3048000"/>
            <a:ext cx="24717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rgbClr val="3333FF"/>
                </a:solidFill>
                <a:latin typeface="Arial" charset="0"/>
              </a:rPr>
              <a:t>SERVICE ENHANCEMENT</a:t>
            </a:r>
          </a:p>
        </p:txBody>
      </p:sp>
      <p:sp>
        <p:nvSpPr>
          <p:cNvPr id="5128" name="AutoShape 7"/>
          <p:cNvSpPr>
            <a:spLocks noChangeArrowheads="1"/>
          </p:cNvSpPr>
          <p:nvPr/>
        </p:nvSpPr>
        <p:spPr bwMode="auto">
          <a:xfrm>
            <a:off x="3276600" y="3505200"/>
            <a:ext cx="2286000" cy="20574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3071 w 21600"/>
              <a:gd name="T13" fmla="*/ 7830 h 21600"/>
              <a:gd name="T14" fmla="*/ 18529 w 21600"/>
              <a:gd name="T15" fmla="*/ 1377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4467"/>
                </a:lnTo>
                <a:lnTo>
                  <a:pt x="7830" y="4467"/>
                </a:lnTo>
                <a:lnTo>
                  <a:pt x="7830" y="7830"/>
                </a:lnTo>
                <a:lnTo>
                  <a:pt x="4467" y="7830"/>
                </a:lnTo>
                <a:lnTo>
                  <a:pt x="4467" y="6480"/>
                </a:lnTo>
                <a:lnTo>
                  <a:pt x="0" y="10800"/>
                </a:lnTo>
                <a:lnTo>
                  <a:pt x="4467" y="15120"/>
                </a:lnTo>
                <a:lnTo>
                  <a:pt x="4467" y="13770"/>
                </a:lnTo>
                <a:lnTo>
                  <a:pt x="7830" y="13770"/>
                </a:lnTo>
                <a:lnTo>
                  <a:pt x="7830" y="17133"/>
                </a:lnTo>
                <a:lnTo>
                  <a:pt x="6480" y="17133"/>
                </a:lnTo>
                <a:lnTo>
                  <a:pt x="10800" y="21600"/>
                </a:lnTo>
                <a:lnTo>
                  <a:pt x="15120" y="17133"/>
                </a:lnTo>
                <a:lnTo>
                  <a:pt x="13770" y="17133"/>
                </a:lnTo>
                <a:lnTo>
                  <a:pt x="13770" y="13770"/>
                </a:lnTo>
                <a:lnTo>
                  <a:pt x="17133" y="13770"/>
                </a:lnTo>
                <a:lnTo>
                  <a:pt x="17133" y="15120"/>
                </a:lnTo>
                <a:lnTo>
                  <a:pt x="21600" y="10800"/>
                </a:lnTo>
                <a:lnTo>
                  <a:pt x="17133" y="6480"/>
                </a:lnTo>
                <a:lnTo>
                  <a:pt x="17133" y="7830"/>
                </a:lnTo>
                <a:lnTo>
                  <a:pt x="13770" y="7830"/>
                </a:lnTo>
                <a:lnTo>
                  <a:pt x="13770" y="4467"/>
                </a:lnTo>
                <a:lnTo>
                  <a:pt x="15120" y="4467"/>
                </a:lnTo>
                <a:lnTo>
                  <a:pt x="10800" y="0"/>
                </a:lnTo>
                <a:close/>
              </a:path>
            </a:pathLst>
          </a:custGeom>
          <a:solidFill>
            <a:srgbClr val="990099"/>
          </a:solidFill>
          <a:ln w="381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MY"/>
          </a:p>
        </p:txBody>
      </p:sp>
      <p:sp>
        <p:nvSpPr>
          <p:cNvPr id="5129" name="Rectangle 5"/>
          <p:cNvSpPr>
            <a:spLocks noChangeArrowheads="1"/>
          </p:cNvSpPr>
          <p:nvPr/>
        </p:nvSpPr>
        <p:spPr bwMode="auto">
          <a:xfrm>
            <a:off x="5562600" y="3048000"/>
            <a:ext cx="2514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All the global best practice sites solicit </a:t>
            </a:r>
            <a:r>
              <a:rPr lang="en-US" altLang="en-US" sz="1200" dirty="0" smtClean="0"/>
              <a:t>participant </a:t>
            </a:r>
            <a:r>
              <a:rPr lang="en-US" altLang="en-US" sz="1200" dirty="0"/>
              <a:t>feed back through comments or feedback sections. This constant check from the end users helps </a:t>
            </a:r>
            <a:r>
              <a:rPr lang="en-US" altLang="en-US" sz="1200" dirty="0" smtClean="0"/>
              <a:t>learning &amp; job matching system </a:t>
            </a:r>
            <a:r>
              <a:rPr lang="en-US" altLang="en-US" sz="1200" dirty="0"/>
              <a:t>to improve the services they are providing continuously. </a:t>
            </a:r>
          </a:p>
        </p:txBody>
      </p:sp>
      <p:sp>
        <p:nvSpPr>
          <p:cNvPr id="5130" name="Rectangle 6"/>
          <p:cNvSpPr>
            <a:spLocks noChangeArrowheads="1"/>
          </p:cNvSpPr>
          <p:nvPr/>
        </p:nvSpPr>
        <p:spPr bwMode="auto">
          <a:xfrm>
            <a:off x="5562600" y="5080000"/>
            <a:ext cx="2514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Simple UI Design and Ease of Navigation. A consistent look and feel would reduce the time user need to familiarize themselves with a system’s functionalities.</a:t>
            </a:r>
          </a:p>
        </p:txBody>
      </p:sp>
      <p:sp>
        <p:nvSpPr>
          <p:cNvPr id="5131" name="Rectangle 104"/>
          <p:cNvSpPr>
            <a:spLocks noChangeArrowheads="1"/>
          </p:cNvSpPr>
          <p:nvPr/>
        </p:nvSpPr>
        <p:spPr bwMode="auto">
          <a:xfrm>
            <a:off x="528638" y="3001963"/>
            <a:ext cx="274796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The </a:t>
            </a:r>
            <a:r>
              <a:rPr lang="en-US" altLang="en-US" sz="1200" dirty="0"/>
              <a:t>online service offered can be fully completed online.  A </a:t>
            </a:r>
            <a:r>
              <a:rPr lang="en-US" altLang="en-US" sz="1200" dirty="0" smtClean="0"/>
              <a:t>participant </a:t>
            </a:r>
            <a:r>
              <a:rPr lang="en-US" altLang="en-US" sz="1200" dirty="0"/>
              <a:t>does not need to complete any off-line activities such as printing a document to be submitted </a:t>
            </a:r>
            <a:r>
              <a:rPr lang="en-US" altLang="en-US" sz="1200" dirty="0" smtClean="0"/>
              <a:t>except for his/ her own record..  </a:t>
            </a:r>
            <a:r>
              <a:rPr lang="en-US" altLang="en-US" sz="1200" dirty="0"/>
              <a:t>Fully executable services results in potential savings in terms of money, time and labor.</a:t>
            </a:r>
          </a:p>
        </p:txBody>
      </p:sp>
      <p:sp>
        <p:nvSpPr>
          <p:cNvPr id="5132" name="Rectangle 105"/>
          <p:cNvSpPr>
            <a:spLocks noChangeArrowheads="1"/>
          </p:cNvSpPr>
          <p:nvPr/>
        </p:nvSpPr>
        <p:spPr bwMode="auto">
          <a:xfrm>
            <a:off x="609600" y="5029200"/>
            <a:ext cx="2667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During the program tenure, system </a:t>
            </a:r>
            <a:r>
              <a:rPr lang="en-US" altLang="en-US" sz="1200" dirty="0"/>
              <a:t>support </a:t>
            </a:r>
            <a:r>
              <a:rPr lang="en-US" altLang="en-US" sz="1200" dirty="0" smtClean="0"/>
              <a:t>are provided </a:t>
            </a:r>
            <a:r>
              <a:rPr lang="en-US" altLang="en-US" sz="1200" dirty="0"/>
              <a:t>during office hours (Applicable for minor problems &amp; system modification only) . </a:t>
            </a:r>
          </a:p>
        </p:txBody>
      </p:sp>
    </p:spTree>
    <p:extLst>
      <p:ext uri="{BB962C8B-B14F-4D97-AF65-F5344CB8AC3E}">
        <p14:creationId xmlns:p14="http://schemas.microsoft.com/office/powerpoint/2010/main" val="2826454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86868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rgbClr val="F00000"/>
                </a:solidFill>
                <a:latin typeface="Arial Black"/>
              </a:rPr>
              <a:t>Learning &amp; Job Matching  DIAGRAM</a:t>
            </a:r>
            <a:endParaRPr lang="en-MY" sz="3000" dirty="0">
              <a:solidFill>
                <a:srgbClr val="F00000"/>
              </a:solidFill>
              <a:latin typeface="Arial Black"/>
            </a:endParaRPr>
          </a:p>
        </p:txBody>
      </p:sp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2209800" y="5410201"/>
            <a:ext cx="472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/>
              <a:t>Diagram 1.0 illustrate the overall concepts of  </a:t>
            </a:r>
            <a:r>
              <a:rPr lang="en-US" altLang="en-US" sz="1400" dirty="0" smtClean="0"/>
              <a:t>Learning &amp; Job Matching Platform.</a:t>
            </a:r>
            <a:endParaRPr lang="en-MY" altLang="en-US" sz="1600" dirty="0"/>
          </a:p>
        </p:txBody>
      </p:sp>
      <p:sp>
        <p:nvSpPr>
          <p:cNvPr id="6148" name="Text Box 13"/>
          <p:cNvSpPr txBox="1">
            <a:spLocks noChangeArrowheads="1"/>
          </p:cNvSpPr>
          <p:nvPr/>
        </p:nvSpPr>
        <p:spPr bwMode="auto">
          <a:xfrm>
            <a:off x="457200" y="3303658"/>
            <a:ext cx="1295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1600" dirty="0" smtClean="0"/>
              <a:t>PI1M</a:t>
            </a:r>
          </a:p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1600" dirty="0" smtClean="0"/>
              <a:t>Participants</a:t>
            </a:r>
            <a:endParaRPr lang="en-US" altLang="en-US" sz="1600" dirty="0"/>
          </a:p>
        </p:txBody>
      </p:sp>
      <p:sp>
        <p:nvSpPr>
          <p:cNvPr id="6150" name="Rectangle 26"/>
          <p:cNvSpPr>
            <a:spLocks noChangeArrowheads="1"/>
          </p:cNvSpPr>
          <p:nvPr/>
        </p:nvSpPr>
        <p:spPr bwMode="auto">
          <a:xfrm>
            <a:off x="2286000" y="1905001"/>
            <a:ext cx="2286000" cy="350520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MY" altLang="en-US" sz="1800"/>
          </a:p>
        </p:txBody>
      </p:sp>
      <p:sp>
        <p:nvSpPr>
          <p:cNvPr id="6151" name="Rectangle 8"/>
          <p:cNvSpPr>
            <a:spLocks noChangeArrowheads="1"/>
          </p:cNvSpPr>
          <p:nvPr/>
        </p:nvSpPr>
        <p:spPr bwMode="auto">
          <a:xfrm>
            <a:off x="4572000" y="1905001"/>
            <a:ext cx="2362200" cy="3505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MY" altLang="en-US" sz="1800"/>
          </a:p>
        </p:txBody>
      </p:sp>
      <p:sp>
        <p:nvSpPr>
          <p:cNvPr id="6152" name="Rectangle 29"/>
          <p:cNvSpPr>
            <a:spLocks noChangeArrowheads="1"/>
          </p:cNvSpPr>
          <p:nvPr/>
        </p:nvSpPr>
        <p:spPr bwMode="auto">
          <a:xfrm>
            <a:off x="2590800" y="2133601"/>
            <a:ext cx="4038600" cy="3048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MY" altLang="en-US" sz="1800"/>
          </a:p>
        </p:txBody>
      </p:sp>
      <p:sp>
        <p:nvSpPr>
          <p:cNvPr id="6153" name="Text Box 11"/>
          <p:cNvSpPr txBox="1">
            <a:spLocks noChangeArrowheads="1"/>
          </p:cNvSpPr>
          <p:nvPr/>
        </p:nvSpPr>
        <p:spPr bwMode="auto">
          <a:xfrm rot="-5400000">
            <a:off x="977107" y="3442494"/>
            <a:ext cx="350520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200" dirty="0" smtClean="0"/>
              <a:t>Registration</a:t>
            </a:r>
            <a:endParaRPr lang="en-US" altLang="en-US" sz="2200" dirty="0"/>
          </a:p>
        </p:txBody>
      </p:sp>
      <p:sp>
        <p:nvSpPr>
          <p:cNvPr id="6154" name="Rectangle 9"/>
          <p:cNvSpPr>
            <a:spLocks noChangeArrowheads="1"/>
          </p:cNvSpPr>
          <p:nvPr/>
        </p:nvSpPr>
        <p:spPr bwMode="auto">
          <a:xfrm>
            <a:off x="2944813" y="2438401"/>
            <a:ext cx="3330575" cy="2420938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MY" altLang="en-US" sz="1800"/>
          </a:p>
        </p:txBody>
      </p:sp>
      <p:sp>
        <p:nvSpPr>
          <p:cNvPr id="6155" name="Rectangle 19"/>
          <p:cNvSpPr>
            <a:spLocks noChangeArrowheads="1"/>
          </p:cNvSpPr>
          <p:nvPr/>
        </p:nvSpPr>
        <p:spPr bwMode="auto">
          <a:xfrm>
            <a:off x="3048000" y="2590801"/>
            <a:ext cx="31242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 err="1" smtClean="0"/>
              <a:t>MySql</a:t>
            </a:r>
            <a:r>
              <a:rPr lang="en-US" altLang="en-US" sz="2200" dirty="0" smtClean="0"/>
              <a:t> Database</a:t>
            </a:r>
            <a:endParaRPr lang="en-MY" altLang="en-US" sz="2200" dirty="0"/>
          </a:p>
        </p:txBody>
      </p:sp>
      <p:sp>
        <p:nvSpPr>
          <p:cNvPr id="6156" name="Text Box 27"/>
          <p:cNvSpPr txBox="1">
            <a:spLocks noChangeArrowheads="1"/>
          </p:cNvSpPr>
          <p:nvPr/>
        </p:nvSpPr>
        <p:spPr bwMode="auto">
          <a:xfrm>
            <a:off x="2514600" y="2057401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 smtClean="0"/>
              <a:t>Reporting</a:t>
            </a:r>
            <a:endParaRPr lang="en-US" altLang="en-US" sz="2400" dirty="0"/>
          </a:p>
        </p:txBody>
      </p:sp>
      <p:sp>
        <p:nvSpPr>
          <p:cNvPr id="6157" name="Text Box 28"/>
          <p:cNvSpPr txBox="1">
            <a:spLocks noChangeArrowheads="1"/>
          </p:cNvSpPr>
          <p:nvPr/>
        </p:nvSpPr>
        <p:spPr bwMode="auto">
          <a:xfrm>
            <a:off x="2514600" y="4827589"/>
            <a:ext cx="4038600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200" dirty="0" smtClean="0"/>
              <a:t>Match Make &amp; Recommendation</a:t>
            </a:r>
            <a:endParaRPr lang="en-US" altLang="en-US" sz="2200" dirty="0"/>
          </a:p>
        </p:txBody>
      </p:sp>
      <p:sp>
        <p:nvSpPr>
          <p:cNvPr id="6158" name="Text Box 12"/>
          <p:cNvSpPr txBox="1">
            <a:spLocks noChangeArrowheads="1"/>
          </p:cNvSpPr>
          <p:nvPr/>
        </p:nvSpPr>
        <p:spPr bwMode="auto">
          <a:xfrm rot="-5400000">
            <a:off x="4737894" y="3442495"/>
            <a:ext cx="3505200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200" dirty="0" smtClean="0"/>
              <a:t>Assessment</a:t>
            </a:r>
            <a:endParaRPr lang="en-US" altLang="en-US" sz="2200" dirty="0"/>
          </a:p>
        </p:txBody>
      </p:sp>
      <p:sp>
        <p:nvSpPr>
          <p:cNvPr id="2" name="Rectangle 1"/>
          <p:cNvSpPr/>
          <p:nvPr/>
        </p:nvSpPr>
        <p:spPr>
          <a:xfrm>
            <a:off x="3048000" y="3429001"/>
            <a:ext cx="1485900" cy="3698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Participant Registration </a:t>
            </a:r>
            <a:r>
              <a:rPr lang="en-US" sz="1100" dirty="0">
                <a:solidFill>
                  <a:schemeClr val="tx1"/>
                </a:solidFill>
              </a:rPr>
              <a:t>Module</a:t>
            </a:r>
            <a:endParaRPr lang="en-MY" sz="1100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572000" y="3429001"/>
            <a:ext cx="1600200" cy="3698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Employer Registration Module </a:t>
            </a:r>
            <a:r>
              <a:rPr lang="en-US" sz="1100" dirty="0">
                <a:solidFill>
                  <a:schemeClr val="tx1"/>
                </a:solidFill>
              </a:rPr>
              <a:t>Module</a:t>
            </a:r>
            <a:endParaRPr lang="en-MY" sz="1100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048000" y="3886201"/>
            <a:ext cx="1485900" cy="3698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Training &amp; E-Learning Module</a:t>
            </a:r>
            <a:endParaRPr lang="en-MY" sz="1100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4572000" y="3886201"/>
            <a:ext cx="1600200" cy="3698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Job Posting Module</a:t>
            </a:r>
            <a:endParaRPr lang="en-MY" sz="1100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3048000" y="4343401"/>
            <a:ext cx="1485900" cy="3698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Exam &amp; Certification Module</a:t>
            </a:r>
            <a:endParaRPr lang="en-MY" sz="1100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4572000" y="4343401"/>
            <a:ext cx="1600200" cy="3698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>
                <a:solidFill>
                  <a:schemeClr val="tx1"/>
                </a:solidFill>
              </a:rPr>
              <a:t>Reporting Management Module</a:t>
            </a:r>
            <a:endParaRPr lang="en-MY" sz="1100" dirty="0">
              <a:solidFill>
                <a:schemeClr val="tx1"/>
              </a:solidFill>
            </a:endParaRPr>
          </a:p>
        </p:txBody>
      </p:sp>
      <p:sp>
        <p:nvSpPr>
          <p:cNvPr id="6149" name="Text Box 14"/>
          <p:cNvSpPr txBox="1">
            <a:spLocks noChangeArrowheads="1"/>
          </p:cNvSpPr>
          <p:nvPr/>
        </p:nvSpPr>
        <p:spPr bwMode="auto">
          <a:xfrm>
            <a:off x="7411156" y="3109427"/>
            <a:ext cx="14280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 smtClean="0"/>
              <a:t>Potential Employers</a:t>
            </a:r>
            <a:endParaRPr lang="en-US" altLang="en-US" sz="1800" dirty="0"/>
          </a:p>
        </p:txBody>
      </p:sp>
      <p:sp>
        <p:nvSpPr>
          <p:cNvPr id="23" name="Right Arrow 22"/>
          <p:cNvSpPr/>
          <p:nvPr/>
        </p:nvSpPr>
        <p:spPr>
          <a:xfrm rot="10800000">
            <a:off x="7066487" y="3265370"/>
            <a:ext cx="228600" cy="6667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24" name="Right Arrow 23"/>
          <p:cNvSpPr/>
          <p:nvPr/>
        </p:nvSpPr>
        <p:spPr>
          <a:xfrm>
            <a:off x="7086600" y="3568522"/>
            <a:ext cx="228600" cy="7620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9262" y="2486710"/>
            <a:ext cx="771525" cy="565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034596"/>
            <a:ext cx="791787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7" descr="C:\Users\User\Desktop\SALIHIN\Pictures\Logo\2-MIA 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1" y="3808627"/>
            <a:ext cx="653255" cy="653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Box 82"/>
          <p:cNvSpPr txBox="1">
            <a:spLocks noChangeArrowheads="1"/>
          </p:cNvSpPr>
          <p:nvPr/>
        </p:nvSpPr>
        <p:spPr bwMode="auto">
          <a:xfrm>
            <a:off x="7989245" y="4028098"/>
            <a:ext cx="712054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50" b="1" dirty="0"/>
              <a:t>members</a:t>
            </a:r>
            <a:endParaRPr lang="en-MY" altLang="en-US" sz="800" b="1" dirty="0"/>
          </a:p>
        </p:txBody>
      </p:sp>
      <p:pic>
        <p:nvPicPr>
          <p:cNvPr id="30" name="Picture 28" descr="C:\Users\User\Desktop\SALIHIN\Pictures\Logo\7-MATA 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512683"/>
            <a:ext cx="704089" cy="629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1" y="5072063"/>
            <a:ext cx="771525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extBox 82"/>
          <p:cNvSpPr txBox="1">
            <a:spLocks noChangeArrowheads="1"/>
          </p:cNvSpPr>
          <p:nvPr/>
        </p:nvSpPr>
        <p:spPr bwMode="auto">
          <a:xfrm>
            <a:off x="8035923" y="4664332"/>
            <a:ext cx="712054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50" b="1" dirty="0"/>
              <a:t>members</a:t>
            </a:r>
            <a:endParaRPr lang="en-MY" altLang="en-US" sz="800" b="1" dirty="0"/>
          </a:p>
        </p:txBody>
      </p:sp>
      <p:sp>
        <p:nvSpPr>
          <p:cNvPr id="35" name="TextBox 82"/>
          <p:cNvSpPr txBox="1">
            <a:spLocks noChangeArrowheads="1"/>
          </p:cNvSpPr>
          <p:nvPr/>
        </p:nvSpPr>
        <p:spPr bwMode="auto">
          <a:xfrm>
            <a:off x="8086726" y="5228473"/>
            <a:ext cx="712054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50" b="1" dirty="0"/>
              <a:t>members</a:t>
            </a:r>
            <a:endParaRPr lang="en-MY" altLang="en-US" sz="800" b="1" dirty="0"/>
          </a:p>
        </p:txBody>
      </p:sp>
      <p:sp>
        <p:nvSpPr>
          <p:cNvPr id="36" name="TextBox 82"/>
          <p:cNvSpPr txBox="1">
            <a:spLocks noChangeArrowheads="1"/>
          </p:cNvSpPr>
          <p:nvPr/>
        </p:nvSpPr>
        <p:spPr bwMode="auto">
          <a:xfrm>
            <a:off x="8071941" y="2109250"/>
            <a:ext cx="986167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50" b="1" dirty="0" smtClean="0"/>
              <a:t>Entrepreneurs</a:t>
            </a:r>
            <a:endParaRPr lang="en-MY" altLang="en-US" sz="800" b="1" dirty="0"/>
          </a:p>
        </p:txBody>
      </p:sp>
      <p:sp>
        <p:nvSpPr>
          <p:cNvPr id="37" name="TextBox 82"/>
          <p:cNvSpPr txBox="1">
            <a:spLocks noChangeArrowheads="1"/>
          </p:cNvSpPr>
          <p:nvPr/>
        </p:nvSpPr>
        <p:spPr bwMode="auto">
          <a:xfrm>
            <a:off x="8086726" y="2642524"/>
            <a:ext cx="986167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50" b="1" dirty="0" smtClean="0"/>
              <a:t>Entrepreneurs</a:t>
            </a:r>
            <a:endParaRPr lang="en-MY" altLang="en-US" sz="800" b="1" dirty="0"/>
          </a:p>
        </p:txBody>
      </p:sp>
      <p:pic>
        <p:nvPicPr>
          <p:cNvPr id="38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70088"/>
            <a:ext cx="63182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655888"/>
            <a:ext cx="63182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Right Arrow 39"/>
          <p:cNvSpPr/>
          <p:nvPr/>
        </p:nvSpPr>
        <p:spPr>
          <a:xfrm rot="10800000">
            <a:off x="1828800" y="3429000"/>
            <a:ext cx="228600" cy="6667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41" name="Right Arrow 40"/>
          <p:cNvSpPr/>
          <p:nvPr/>
        </p:nvSpPr>
        <p:spPr>
          <a:xfrm>
            <a:off x="1848913" y="3732152"/>
            <a:ext cx="228600" cy="76201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pic>
        <p:nvPicPr>
          <p:cNvPr id="42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016375"/>
            <a:ext cx="63182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702175"/>
            <a:ext cx="63182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47506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64770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rgbClr val="F00000"/>
                </a:solidFill>
                <a:latin typeface="Arial Black"/>
              </a:rPr>
              <a:t>SYSTEM modules</a:t>
            </a:r>
            <a:endParaRPr lang="en-MY" sz="3000" dirty="0">
              <a:solidFill>
                <a:srgbClr val="F00000"/>
              </a:solidFill>
              <a:latin typeface="Arial Black"/>
            </a:endParaRPr>
          </a:p>
        </p:txBody>
      </p:sp>
      <p:graphicFrame>
        <p:nvGraphicFramePr>
          <p:cNvPr id="24" name="Diagram 23"/>
          <p:cNvGraphicFramePr/>
          <p:nvPr>
            <p:extLst>
              <p:ext uri="{D42A27DB-BD31-4B8C-83A1-F6EECF244321}">
                <p14:modId xmlns:p14="http://schemas.microsoft.com/office/powerpoint/2010/main" val="1989696358"/>
              </p:ext>
            </p:extLst>
          </p:nvPr>
        </p:nvGraphicFramePr>
        <p:xfrm>
          <a:off x="3733800" y="1524000"/>
          <a:ext cx="58674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457200" y="1793875"/>
            <a:ext cx="40005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MY" altLang="en-US" sz="1600" dirty="0"/>
              <a:t>Proposed </a:t>
            </a:r>
            <a:r>
              <a:rPr lang="en-MY" altLang="en-US" sz="1600" dirty="0" smtClean="0"/>
              <a:t>development Modules :-</a:t>
            </a:r>
            <a:endParaRPr lang="en-MY" altLang="en-US" sz="1600" dirty="0"/>
          </a:p>
          <a:p>
            <a:pPr lvl="1"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MY" altLang="en-US" sz="1600" dirty="0" smtClean="0"/>
              <a:t>User Registration &amp; Management </a:t>
            </a:r>
            <a:r>
              <a:rPr lang="en-MY" altLang="en-US" sz="1600" dirty="0"/>
              <a:t>Module</a:t>
            </a:r>
          </a:p>
          <a:p>
            <a:pPr lvl="1"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MY" altLang="en-US" sz="1600" dirty="0" smtClean="0"/>
              <a:t>Employer Registration &amp; Management </a:t>
            </a:r>
            <a:r>
              <a:rPr lang="en-MY" altLang="en-US" sz="1600" dirty="0"/>
              <a:t>Module</a:t>
            </a:r>
          </a:p>
          <a:p>
            <a:pPr lvl="1"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MY" altLang="en-US" sz="1600" dirty="0" smtClean="0"/>
              <a:t>E-Learning Management </a:t>
            </a:r>
            <a:r>
              <a:rPr lang="en-MY" altLang="en-US" sz="1600" dirty="0" err="1" smtClean="0"/>
              <a:t>Management</a:t>
            </a:r>
            <a:r>
              <a:rPr lang="en-MY" altLang="en-US" sz="1600" dirty="0" smtClean="0"/>
              <a:t> </a:t>
            </a:r>
            <a:r>
              <a:rPr lang="en-MY" altLang="en-US" sz="1600" dirty="0"/>
              <a:t>Module</a:t>
            </a:r>
          </a:p>
          <a:p>
            <a:pPr lvl="1"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MY" altLang="en-US" sz="1600" dirty="0" smtClean="0"/>
              <a:t>Exam &amp; Certification Management Module</a:t>
            </a:r>
            <a:endParaRPr lang="en-MY" altLang="en-US" sz="1600" dirty="0"/>
          </a:p>
          <a:p>
            <a:pPr lvl="1"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MY" altLang="en-US" sz="1600" dirty="0" smtClean="0"/>
              <a:t>Job Matching Management </a:t>
            </a:r>
            <a:r>
              <a:rPr lang="en-MY" altLang="en-US" sz="1600" dirty="0"/>
              <a:t>Module</a:t>
            </a:r>
          </a:p>
          <a:p>
            <a:pPr lvl="1"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MY" altLang="en-US" sz="1600" dirty="0"/>
              <a:t>Reporting Management Modules</a:t>
            </a:r>
          </a:p>
          <a:p>
            <a:pPr lvl="1" algn="just" eaLnBrk="1" hangingPunct="1">
              <a:spcBef>
                <a:spcPct val="0"/>
              </a:spcBef>
              <a:buFont typeface="Wingdings" pitchFamily="2" charset="2"/>
              <a:buChar char="§"/>
            </a:pPr>
            <a:endParaRPr lang="en-MY" altLang="en-US" sz="1600" dirty="0"/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MY" altLang="en-US" sz="1600" dirty="0" smtClean="0"/>
              <a:t>Proposed </a:t>
            </a:r>
            <a:r>
              <a:rPr lang="en-MY" altLang="en-US" sz="1600" dirty="0"/>
              <a:t>database</a:t>
            </a:r>
          </a:p>
          <a:p>
            <a:pPr lvl="1"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MY" altLang="en-US" sz="1600" dirty="0" err="1"/>
              <a:t>MySql</a:t>
            </a:r>
            <a:endParaRPr lang="en-MY" altLang="en-US" sz="1600" dirty="0"/>
          </a:p>
          <a:p>
            <a:pPr lvl="1" algn="just" eaLnBrk="1" hangingPunct="1">
              <a:spcBef>
                <a:spcPct val="0"/>
              </a:spcBef>
              <a:buFont typeface="Wingdings" pitchFamily="2" charset="2"/>
              <a:buChar char="§"/>
            </a:pPr>
            <a:endParaRPr lang="en-MY" altLang="en-US" sz="1600" dirty="0"/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MY" altLang="en-US" sz="1600" dirty="0"/>
              <a:t>Proposed </a:t>
            </a:r>
            <a:r>
              <a:rPr lang="en-MY" altLang="en-US" sz="1600" dirty="0" smtClean="0"/>
              <a:t>Service Repository</a:t>
            </a:r>
            <a:endParaRPr lang="en-MY" altLang="en-US" sz="1600" dirty="0"/>
          </a:p>
          <a:p>
            <a:pPr lvl="1"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MY" altLang="en-US" sz="1600" dirty="0" smtClean="0"/>
              <a:t>Cloud Based/ Web </a:t>
            </a:r>
            <a:r>
              <a:rPr lang="en-MY" altLang="en-US" sz="1600" dirty="0"/>
              <a:t>Hosting Service</a:t>
            </a:r>
          </a:p>
        </p:txBody>
      </p:sp>
    </p:spTree>
    <p:extLst>
      <p:ext uri="{BB962C8B-B14F-4D97-AF65-F5344CB8AC3E}">
        <p14:creationId xmlns:p14="http://schemas.microsoft.com/office/powerpoint/2010/main" val="190164264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64770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rgbClr val="F00000"/>
                </a:solidFill>
                <a:latin typeface="Arial Black"/>
              </a:rPr>
              <a:t>User interface</a:t>
            </a:r>
            <a:endParaRPr lang="en-MY" sz="3000" dirty="0">
              <a:solidFill>
                <a:srgbClr val="F00000"/>
              </a:solidFill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25654407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64770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rgbClr val="F00000"/>
                </a:solidFill>
                <a:latin typeface="Arial Black"/>
              </a:rPr>
              <a:t>SYSTEM Development</a:t>
            </a:r>
            <a:endParaRPr lang="en-MY" sz="3000" dirty="0">
              <a:solidFill>
                <a:srgbClr val="F00000"/>
              </a:solidFill>
              <a:latin typeface="Arial Black"/>
            </a:endParaRP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2514600" y="6016625"/>
            <a:ext cx="5943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Diagram 2.0 illustrate the system development for TEKUN Corp E-Hub system.</a:t>
            </a:r>
            <a:endParaRPr lang="en-MY" altLang="en-US" sz="1600"/>
          </a:p>
        </p:txBody>
      </p:sp>
      <p:sp>
        <p:nvSpPr>
          <p:cNvPr id="2" name="Rounded Rectangle 1"/>
          <p:cNvSpPr/>
          <p:nvPr/>
        </p:nvSpPr>
        <p:spPr>
          <a:xfrm>
            <a:off x="304800" y="1600200"/>
            <a:ext cx="2819400" cy="17526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9221" name="TextBox 2"/>
          <p:cNvSpPr txBox="1">
            <a:spLocks noChangeArrowheads="1"/>
          </p:cNvSpPr>
          <p:nvPr/>
        </p:nvSpPr>
        <p:spPr bwMode="auto">
          <a:xfrm>
            <a:off x="304800" y="1676400"/>
            <a:ext cx="2819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Application Design Specifications</a:t>
            </a:r>
            <a:r>
              <a:rPr lang="en-US" altLang="en-US" sz="1600"/>
              <a:t> </a:t>
            </a:r>
            <a:endParaRPr lang="en-MY" altLang="en-US" sz="1600"/>
          </a:p>
        </p:txBody>
      </p:sp>
      <p:sp>
        <p:nvSpPr>
          <p:cNvPr id="43" name="Rounded Rectangle 42"/>
          <p:cNvSpPr/>
          <p:nvPr/>
        </p:nvSpPr>
        <p:spPr>
          <a:xfrm>
            <a:off x="457200" y="2055813"/>
            <a:ext cx="1219200" cy="53498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Functional Specifications</a:t>
            </a:r>
            <a:endParaRPr lang="en-MY" sz="1200" dirty="0"/>
          </a:p>
        </p:txBody>
      </p:sp>
      <p:sp>
        <p:nvSpPr>
          <p:cNvPr id="44" name="Rounded Rectangle 43"/>
          <p:cNvSpPr/>
          <p:nvPr/>
        </p:nvSpPr>
        <p:spPr>
          <a:xfrm>
            <a:off x="1752600" y="2057400"/>
            <a:ext cx="1219200" cy="53498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Information Architecture</a:t>
            </a:r>
            <a:endParaRPr lang="en-MY" sz="1200" dirty="0"/>
          </a:p>
        </p:txBody>
      </p:sp>
      <p:sp>
        <p:nvSpPr>
          <p:cNvPr id="45" name="Rounded Rectangle 44"/>
          <p:cNvSpPr/>
          <p:nvPr/>
        </p:nvSpPr>
        <p:spPr>
          <a:xfrm>
            <a:off x="457200" y="2667000"/>
            <a:ext cx="1219200" cy="53498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Business Process Model</a:t>
            </a:r>
            <a:endParaRPr lang="en-MY" sz="1600" dirty="0"/>
          </a:p>
        </p:txBody>
      </p:sp>
      <p:sp>
        <p:nvSpPr>
          <p:cNvPr id="46" name="Rounded Rectangle 45"/>
          <p:cNvSpPr/>
          <p:nvPr/>
        </p:nvSpPr>
        <p:spPr>
          <a:xfrm>
            <a:off x="1752600" y="2668588"/>
            <a:ext cx="1219200" cy="53498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User Interface</a:t>
            </a:r>
            <a:endParaRPr lang="en-MY" sz="1200" dirty="0"/>
          </a:p>
        </p:txBody>
      </p:sp>
      <p:sp>
        <p:nvSpPr>
          <p:cNvPr id="55" name="Rounded Rectangle 54"/>
          <p:cNvSpPr/>
          <p:nvPr/>
        </p:nvSpPr>
        <p:spPr>
          <a:xfrm>
            <a:off x="304800" y="3657600"/>
            <a:ext cx="2819400" cy="16764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9227" name="TextBox 55"/>
          <p:cNvSpPr txBox="1">
            <a:spLocks noChangeArrowheads="1"/>
          </p:cNvSpPr>
          <p:nvPr/>
        </p:nvSpPr>
        <p:spPr bwMode="auto">
          <a:xfrm>
            <a:off x="304800" y="3657600"/>
            <a:ext cx="2819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Database Design Specifications</a:t>
            </a:r>
            <a:r>
              <a:rPr lang="en-US" altLang="en-US" sz="1600"/>
              <a:t> </a:t>
            </a:r>
            <a:endParaRPr lang="en-MY" altLang="en-US" sz="1600"/>
          </a:p>
        </p:txBody>
      </p:sp>
      <p:sp>
        <p:nvSpPr>
          <p:cNvPr id="57" name="Rounded Rectangle 56"/>
          <p:cNvSpPr/>
          <p:nvPr/>
        </p:nvSpPr>
        <p:spPr>
          <a:xfrm>
            <a:off x="457200" y="4037013"/>
            <a:ext cx="1219200" cy="53498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Logical Design</a:t>
            </a:r>
            <a:endParaRPr lang="en-MY" sz="1200" dirty="0"/>
          </a:p>
        </p:txBody>
      </p:sp>
      <p:sp>
        <p:nvSpPr>
          <p:cNvPr id="95" name="Rounded Rectangle 94"/>
          <p:cNvSpPr/>
          <p:nvPr/>
        </p:nvSpPr>
        <p:spPr>
          <a:xfrm>
            <a:off x="1752600" y="4038600"/>
            <a:ext cx="1219200" cy="53498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Physical Design</a:t>
            </a:r>
            <a:endParaRPr lang="en-MY" sz="1200" dirty="0"/>
          </a:p>
        </p:txBody>
      </p:sp>
      <p:sp>
        <p:nvSpPr>
          <p:cNvPr id="96" name="Rounded Rectangle 95"/>
          <p:cNvSpPr/>
          <p:nvPr/>
        </p:nvSpPr>
        <p:spPr>
          <a:xfrm>
            <a:off x="457200" y="4648200"/>
            <a:ext cx="1219200" cy="53498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Data Conversion Processes</a:t>
            </a:r>
            <a:endParaRPr lang="en-MY" sz="1600" dirty="0"/>
          </a:p>
        </p:txBody>
      </p:sp>
      <p:sp>
        <p:nvSpPr>
          <p:cNvPr id="97" name="Rounded Rectangle 96"/>
          <p:cNvSpPr/>
          <p:nvPr/>
        </p:nvSpPr>
        <p:spPr>
          <a:xfrm>
            <a:off x="1752600" y="4649788"/>
            <a:ext cx="1219200" cy="53498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User Interface</a:t>
            </a:r>
            <a:endParaRPr lang="en-MY" sz="1200" dirty="0"/>
          </a:p>
        </p:txBody>
      </p:sp>
      <p:sp>
        <p:nvSpPr>
          <p:cNvPr id="98" name="Rectangle 19"/>
          <p:cNvSpPr>
            <a:spLocks noChangeArrowheads="1"/>
          </p:cNvSpPr>
          <p:nvPr/>
        </p:nvSpPr>
        <p:spPr bwMode="auto">
          <a:xfrm>
            <a:off x="3505200" y="2057400"/>
            <a:ext cx="2362200" cy="2819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 anchorCtr="1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endParaRPr lang="en-GB" altLang="en-US" sz="1000" b="1" smtClean="0"/>
          </a:p>
          <a:p>
            <a:pPr algn="ctr">
              <a:spcBef>
                <a:spcPct val="20000"/>
              </a:spcBef>
              <a:defRPr/>
            </a:pPr>
            <a:endParaRPr lang="en-GB" altLang="en-US" sz="1600" smtClean="0"/>
          </a:p>
        </p:txBody>
      </p:sp>
      <p:sp>
        <p:nvSpPr>
          <p:cNvPr id="99" name="Text Box 20"/>
          <p:cNvSpPr txBox="1">
            <a:spLocks noChangeArrowheads="1"/>
          </p:cNvSpPr>
          <p:nvPr/>
        </p:nvSpPr>
        <p:spPr bwMode="auto">
          <a:xfrm>
            <a:off x="3638550" y="2722563"/>
            <a:ext cx="2076450" cy="1168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en-GB" altLang="en-US" b="1" dirty="0" smtClean="0"/>
              <a:t>Development, Construction, Customisation, Testing, Installation and Configuration</a:t>
            </a:r>
          </a:p>
        </p:txBody>
      </p:sp>
      <p:sp>
        <p:nvSpPr>
          <p:cNvPr id="100" name="Text Box 21"/>
          <p:cNvSpPr txBox="1">
            <a:spLocks noChangeArrowheads="1"/>
          </p:cNvSpPr>
          <p:nvPr/>
        </p:nvSpPr>
        <p:spPr bwMode="auto">
          <a:xfrm>
            <a:off x="4343400" y="2119313"/>
            <a:ext cx="755650" cy="366712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en-GB" altLang="en-US" sz="1800" b="1" smtClean="0"/>
              <a:t>Build</a:t>
            </a:r>
          </a:p>
        </p:txBody>
      </p:sp>
      <p:sp>
        <p:nvSpPr>
          <p:cNvPr id="101" name="Rectangle 22"/>
          <p:cNvSpPr>
            <a:spLocks noChangeArrowheads="1"/>
          </p:cNvSpPr>
          <p:nvPr/>
        </p:nvSpPr>
        <p:spPr bwMode="auto">
          <a:xfrm>
            <a:off x="3581400" y="4114800"/>
            <a:ext cx="1066800" cy="304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 anchorCtr="1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en-GB" altLang="en-US" sz="1200" b="1" dirty="0"/>
              <a:t>P</a:t>
            </a:r>
            <a:r>
              <a:rPr lang="en-GB" altLang="en-US" sz="1200" b="1" dirty="0" smtClean="0"/>
              <a:t>rogramming</a:t>
            </a:r>
          </a:p>
        </p:txBody>
      </p:sp>
      <p:sp>
        <p:nvSpPr>
          <p:cNvPr id="102" name="Rectangle 23"/>
          <p:cNvSpPr>
            <a:spLocks noChangeArrowheads="1"/>
          </p:cNvSpPr>
          <p:nvPr/>
        </p:nvSpPr>
        <p:spPr bwMode="auto">
          <a:xfrm>
            <a:off x="4724400" y="4114800"/>
            <a:ext cx="1066800" cy="304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 anchorCtr="1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en-GB" altLang="en-US" sz="1200" b="1" dirty="0"/>
              <a:t>C</a:t>
            </a:r>
            <a:r>
              <a:rPr lang="en-GB" altLang="en-US" sz="1200" b="1" dirty="0" smtClean="0"/>
              <a:t>oding</a:t>
            </a:r>
          </a:p>
        </p:txBody>
      </p:sp>
      <p:sp>
        <p:nvSpPr>
          <p:cNvPr id="103" name="Rectangle 24"/>
          <p:cNvSpPr>
            <a:spLocks noChangeArrowheads="1"/>
          </p:cNvSpPr>
          <p:nvPr/>
        </p:nvSpPr>
        <p:spPr bwMode="auto">
          <a:xfrm>
            <a:off x="3581400" y="4495800"/>
            <a:ext cx="1066800" cy="304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 anchorCtr="1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en-GB" altLang="en-US" sz="1200" b="1" dirty="0" err="1" smtClean="0"/>
              <a:t>Sripting</a:t>
            </a:r>
            <a:endParaRPr lang="en-GB" altLang="en-US" sz="1200" b="1" dirty="0" smtClean="0"/>
          </a:p>
        </p:txBody>
      </p:sp>
      <p:sp>
        <p:nvSpPr>
          <p:cNvPr id="104" name="Rectangle 25"/>
          <p:cNvSpPr>
            <a:spLocks noChangeArrowheads="1"/>
          </p:cNvSpPr>
          <p:nvPr/>
        </p:nvSpPr>
        <p:spPr bwMode="auto">
          <a:xfrm>
            <a:off x="4724400" y="4495800"/>
            <a:ext cx="1066800" cy="304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 anchorCtr="1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en-GB" altLang="en-US" sz="1200" b="1" dirty="0"/>
              <a:t>A</a:t>
            </a:r>
            <a:r>
              <a:rPr lang="en-GB" altLang="en-US" sz="1200" b="1" dirty="0" smtClean="0"/>
              <a:t>dapters</a:t>
            </a:r>
          </a:p>
        </p:txBody>
      </p:sp>
      <p:sp>
        <p:nvSpPr>
          <p:cNvPr id="105" name="AutoShape 26"/>
          <p:cNvSpPr>
            <a:spLocks noChangeArrowheads="1"/>
          </p:cNvSpPr>
          <p:nvPr/>
        </p:nvSpPr>
        <p:spPr bwMode="auto">
          <a:xfrm>
            <a:off x="6248400" y="1600200"/>
            <a:ext cx="2590800" cy="381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rIns="0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endParaRPr lang="en-GB" altLang="en-US" sz="1600" b="1" smtClean="0"/>
          </a:p>
          <a:p>
            <a:pPr algn="ctr">
              <a:defRPr/>
            </a:pPr>
            <a:endParaRPr lang="en-GB" altLang="en-US" sz="1600" b="1" smtClean="0"/>
          </a:p>
          <a:p>
            <a:pPr algn="ctr">
              <a:defRPr/>
            </a:pPr>
            <a:endParaRPr lang="en-GB" altLang="en-US" sz="1200" smtClean="0"/>
          </a:p>
        </p:txBody>
      </p:sp>
      <p:sp>
        <p:nvSpPr>
          <p:cNvPr id="106" name="Rectangle 27"/>
          <p:cNvSpPr>
            <a:spLocks noChangeArrowheads="1"/>
          </p:cNvSpPr>
          <p:nvPr/>
        </p:nvSpPr>
        <p:spPr bwMode="auto">
          <a:xfrm>
            <a:off x="6400800" y="2743200"/>
            <a:ext cx="22860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en-GB" altLang="en-US" sz="1200" b="1" smtClean="0"/>
              <a:t>Test Environment and Cases</a:t>
            </a:r>
          </a:p>
          <a:p>
            <a:pPr algn="ctr">
              <a:spcBef>
                <a:spcPct val="20000"/>
              </a:spcBef>
              <a:defRPr/>
            </a:pPr>
            <a:r>
              <a:rPr lang="en-GB" altLang="en-US" sz="1200" b="1" smtClean="0"/>
              <a:t>- components and assembly</a:t>
            </a:r>
          </a:p>
        </p:txBody>
      </p:sp>
      <p:sp>
        <p:nvSpPr>
          <p:cNvPr id="107" name="Rectangle 28"/>
          <p:cNvSpPr>
            <a:spLocks noChangeArrowheads="1"/>
          </p:cNvSpPr>
          <p:nvPr/>
        </p:nvSpPr>
        <p:spPr bwMode="auto">
          <a:xfrm>
            <a:off x="6400800" y="2057400"/>
            <a:ext cx="990600" cy="609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en-GB" altLang="en-US" sz="1200" b="1" smtClean="0"/>
              <a:t>Test Plan</a:t>
            </a:r>
          </a:p>
        </p:txBody>
      </p:sp>
      <p:sp>
        <p:nvSpPr>
          <p:cNvPr id="108" name="Rectangle 29"/>
          <p:cNvSpPr>
            <a:spLocks noChangeArrowheads="1"/>
          </p:cNvSpPr>
          <p:nvPr/>
        </p:nvSpPr>
        <p:spPr bwMode="auto">
          <a:xfrm>
            <a:off x="7467600" y="2057400"/>
            <a:ext cx="1227138" cy="609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en-GB" altLang="en-US" sz="1200" b="1" smtClean="0"/>
              <a:t>Test</a:t>
            </a:r>
          </a:p>
          <a:p>
            <a:pPr algn="ctr">
              <a:spcBef>
                <a:spcPct val="20000"/>
              </a:spcBef>
              <a:defRPr/>
            </a:pPr>
            <a:r>
              <a:rPr lang="en-GB" altLang="en-US" sz="1200" b="1" smtClean="0"/>
              <a:t>Approach</a:t>
            </a:r>
          </a:p>
        </p:txBody>
      </p:sp>
      <p:sp>
        <p:nvSpPr>
          <p:cNvPr id="109" name="Rectangle 30"/>
          <p:cNvSpPr>
            <a:spLocks noChangeArrowheads="1"/>
          </p:cNvSpPr>
          <p:nvPr/>
        </p:nvSpPr>
        <p:spPr bwMode="auto">
          <a:xfrm>
            <a:off x="6400800" y="3352800"/>
            <a:ext cx="990600" cy="609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en-GB" altLang="en-US" sz="1200" b="1" smtClean="0"/>
              <a:t>Test </a:t>
            </a:r>
          </a:p>
          <a:p>
            <a:pPr algn="ctr">
              <a:spcBef>
                <a:spcPct val="20000"/>
              </a:spcBef>
              <a:defRPr/>
            </a:pPr>
            <a:r>
              <a:rPr lang="en-GB" altLang="en-US" sz="1200" b="1" smtClean="0"/>
              <a:t>Components</a:t>
            </a:r>
          </a:p>
        </p:txBody>
      </p:sp>
      <p:sp>
        <p:nvSpPr>
          <p:cNvPr id="110" name="Rectangle 31"/>
          <p:cNvSpPr>
            <a:spLocks noChangeArrowheads="1"/>
          </p:cNvSpPr>
          <p:nvPr/>
        </p:nvSpPr>
        <p:spPr bwMode="auto">
          <a:xfrm>
            <a:off x="7467600" y="3352800"/>
            <a:ext cx="1227138" cy="609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en-GB" altLang="en-US" sz="1200" b="1" smtClean="0"/>
              <a:t>Test </a:t>
            </a:r>
          </a:p>
          <a:p>
            <a:pPr algn="ctr">
              <a:spcBef>
                <a:spcPct val="20000"/>
              </a:spcBef>
              <a:defRPr/>
            </a:pPr>
            <a:r>
              <a:rPr lang="en-GB" altLang="en-US" sz="1200" b="1" smtClean="0"/>
              <a:t>Assembly</a:t>
            </a:r>
          </a:p>
        </p:txBody>
      </p:sp>
      <p:sp>
        <p:nvSpPr>
          <p:cNvPr id="111" name="Rectangle 32"/>
          <p:cNvSpPr>
            <a:spLocks noChangeArrowheads="1"/>
          </p:cNvSpPr>
          <p:nvPr/>
        </p:nvSpPr>
        <p:spPr bwMode="auto">
          <a:xfrm>
            <a:off x="6400800" y="4038600"/>
            <a:ext cx="22860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en-GB" altLang="en-US" sz="1200" b="1" smtClean="0"/>
              <a:t>Test Results</a:t>
            </a:r>
          </a:p>
          <a:p>
            <a:pPr algn="ctr">
              <a:spcBef>
                <a:spcPct val="20000"/>
              </a:spcBef>
              <a:defRPr/>
            </a:pPr>
            <a:r>
              <a:rPr lang="en-GB" altLang="en-US" sz="1200" b="1" smtClean="0"/>
              <a:t>- analysis and Fixes</a:t>
            </a:r>
          </a:p>
        </p:txBody>
      </p:sp>
      <p:sp>
        <p:nvSpPr>
          <p:cNvPr id="112" name="Rectangle 33"/>
          <p:cNvSpPr>
            <a:spLocks noChangeArrowheads="1"/>
          </p:cNvSpPr>
          <p:nvPr/>
        </p:nvSpPr>
        <p:spPr bwMode="auto">
          <a:xfrm>
            <a:off x="6380163" y="4648200"/>
            <a:ext cx="1087437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en-GB" altLang="en-US" sz="1200" b="1" smtClean="0"/>
              <a:t>UAT</a:t>
            </a:r>
          </a:p>
        </p:txBody>
      </p:sp>
      <p:sp>
        <p:nvSpPr>
          <p:cNvPr id="113" name="Rectangle 34"/>
          <p:cNvSpPr>
            <a:spLocks noChangeArrowheads="1"/>
          </p:cNvSpPr>
          <p:nvPr/>
        </p:nvSpPr>
        <p:spPr bwMode="auto">
          <a:xfrm>
            <a:off x="7543800" y="4648200"/>
            <a:ext cx="11430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en-GB" altLang="en-US" sz="1200" b="1" smtClean="0"/>
              <a:t>Acceptance </a:t>
            </a:r>
          </a:p>
          <a:p>
            <a:pPr algn="ctr">
              <a:spcBef>
                <a:spcPct val="20000"/>
              </a:spcBef>
              <a:defRPr/>
            </a:pPr>
            <a:r>
              <a:rPr lang="en-GB" altLang="en-US" sz="1200" b="1" smtClean="0"/>
              <a:t>Certificate</a:t>
            </a:r>
          </a:p>
        </p:txBody>
      </p:sp>
      <p:sp>
        <p:nvSpPr>
          <p:cNvPr id="114" name="Text Box 39"/>
          <p:cNvSpPr txBox="1">
            <a:spLocks noChangeArrowheads="1"/>
          </p:cNvSpPr>
          <p:nvPr/>
        </p:nvSpPr>
        <p:spPr bwMode="auto">
          <a:xfrm>
            <a:off x="7042150" y="1676400"/>
            <a:ext cx="996950" cy="366713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en-GB" altLang="en-US" sz="1800" b="1" smtClean="0"/>
              <a:t>Testing</a:t>
            </a:r>
          </a:p>
        </p:txBody>
      </p:sp>
      <p:cxnSp>
        <p:nvCxnSpPr>
          <p:cNvPr id="6" name="Elbow Connector 5"/>
          <p:cNvCxnSpPr>
            <a:stCxn id="2" idx="3"/>
          </p:cNvCxnSpPr>
          <p:nvPr/>
        </p:nvCxnSpPr>
        <p:spPr>
          <a:xfrm>
            <a:off x="3124200" y="2476500"/>
            <a:ext cx="381000" cy="1066800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55" idx="3"/>
          </p:cNvCxnSpPr>
          <p:nvPr/>
        </p:nvCxnSpPr>
        <p:spPr>
          <a:xfrm flipV="1">
            <a:off x="3124200" y="3543300"/>
            <a:ext cx="381000" cy="952500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98" idx="3"/>
            <a:endCxn id="105" idx="1"/>
          </p:cNvCxnSpPr>
          <p:nvPr/>
        </p:nvCxnSpPr>
        <p:spPr>
          <a:xfrm>
            <a:off x="5867400" y="3467100"/>
            <a:ext cx="381000" cy="38100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 36"/>
          <p:cNvSpPr>
            <a:spLocks noChangeArrowheads="1"/>
          </p:cNvSpPr>
          <p:nvPr/>
        </p:nvSpPr>
        <p:spPr bwMode="auto">
          <a:xfrm>
            <a:off x="3505200" y="5410200"/>
            <a:ext cx="236220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 anchorCtr="1"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endParaRPr lang="en-GB" altLang="en-US" sz="1600" b="1" smtClean="0"/>
          </a:p>
          <a:p>
            <a:pPr algn="ctr">
              <a:spcBef>
                <a:spcPct val="20000"/>
              </a:spcBef>
              <a:defRPr/>
            </a:pPr>
            <a:r>
              <a:rPr lang="en-GB" altLang="en-US" sz="1600" b="1" smtClean="0"/>
              <a:t>Deploy </a:t>
            </a:r>
          </a:p>
          <a:p>
            <a:pPr algn="ctr">
              <a:spcBef>
                <a:spcPct val="20000"/>
              </a:spcBef>
              <a:defRPr/>
            </a:pPr>
            <a:endParaRPr lang="en-GB" altLang="en-US" sz="1600" b="1" smtClean="0"/>
          </a:p>
        </p:txBody>
      </p:sp>
      <p:cxnSp>
        <p:nvCxnSpPr>
          <p:cNvPr id="116" name="Elbow Connector 115"/>
          <p:cNvCxnSpPr>
            <a:stCxn id="105" idx="2"/>
          </p:cNvCxnSpPr>
          <p:nvPr/>
        </p:nvCxnSpPr>
        <p:spPr>
          <a:xfrm rot="5400000">
            <a:off x="6591300" y="4686300"/>
            <a:ext cx="228600" cy="1676400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0040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8686800" cy="838200"/>
          </a:xfrm>
          <a:prstGeom prst="rect">
            <a:avLst/>
          </a:prstGeom>
        </p:spPr>
        <p:txBody>
          <a:bodyPr anchor="b">
            <a:normAutofit fontScale="92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err="1" smtClean="0">
                <a:solidFill>
                  <a:srgbClr val="F00000"/>
                </a:solidFill>
                <a:latin typeface="Arial Black"/>
              </a:rPr>
              <a:t>CodeIgniter</a:t>
            </a:r>
            <a:r>
              <a:rPr lang="en-US" sz="3000" dirty="0" smtClean="0">
                <a:solidFill>
                  <a:srgbClr val="F00000"/>
                </a:solidFill>
                <a:latin typeface="Arial Black"/>
              </a:rPr>
              <a:t> development framework</a:t>
            </a:r>
            <a:endParaRPr lang="en-MY" sz="3000" dirty="0">
              <a:solidFill>
                <a:srgbClr val="F00000"/>
              </a:solidFill>
              <a:latin typeface="Arial Black"/>
            </a:endParaRPr>
          </a:p>
        </p:txBody>
      </p:sp>
      <p:pic>
        <p:nvPicPr>
          <p:cNvPr id="10243" name="Picture 7" descr="https://ellislab.com/_user_guide_src_ci/images/appflowchar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27125"/>
            <a:ext cx="8072438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533400" y="3465513"/>
            <a:ext cx="80010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MY" altLang="en-US" sz="1400" dirty="0" smtClean="0"/>
              <a:t>PI1M Learning &amp; Job Matching Platform </a:t>
            </a:r>
            <a:r>
              <a:rPr lang="en-MY" altLang="en-US" sz="1400" dirty="0"/>
              <a:t>will be develop using </a:t>
            </a:r>
            <a:r>
              <a:rPr lang="en-MY" altLang="en-US" sz="1400" dirty="0" err="1"/>
              <a:t>CodeIgniter</a:t>
            </a:r>
            <a:r>
              <a:rPr lang="en-MY" altLang="en-US" sz="1400" dirty="0"/>
              <a:t> Framework.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MY" altLang="en-US" sz="1400" dirty="0" err="1"/>
              <a:t>CodeIgniter</a:t>
            </a:r>
            <a:r>
              <a:rPr lang="en-MY" altLang="en-US" sz="1400" dirty="0"/>
              <a:t> is considered as the most demanding framework in PHP as well as highly popular in developers’ community. It’s also known as Micro PHP Framework.  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MY" altLang="en-US" sz="1400" dirty="0"/>
              <a:t>PHP coders consider </a:t>
            </a:r>
            <a:r>
              <a:rPr lang="en-MY" altLang="en-US" sz="1400" dirty="0" err="1"/>
              <a:t>CodeIgniter</a:t>
            </a:r>
            <a:r>
              <a:rPr lang="en-MY" altLang="en-US" sz="1400" dirty="0"/>
              <a:t> as a simple and elegant toolkit to create full-featured web applications.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MY" altLang="en-US" sz="1400" dirty="0"/>
              <a:t>This lightweight core system needs only small yet powerful set of libraries and additional libraries are filled dynamically as per the requirement in development process.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MY" altLang="en-US" sz="1400" dirty="0"/>
              <a:t>This framework has simple application programming interface (API) and logical structure so that the libraries and database can be accessed. </a:t>
            </a: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MY" altLang="en-US" sz="1400" dirty="0"/>
              <a:t>Through MVC pattern, you get simple and clean development that paves way for great separation between logic and presentation.</a:t>
            </a:r>
          </a:p>
        </p:txBody>
      </p:sp>
    </p:spTree>
    <p:extLst>
      <p:ext uri="{BB962C8B-B14F-4D97-AF65-F5344CB8AC3E}">
        <p14:creationId xmlns:p14="http://schemas.microsoft.com/office/powerpoint/2010/main" val="14705519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7611</TotalTime>
  <Words>657</Words>
  <Application>Microsoft Office PowerPoint</Application>
  <PresentationFormat>On-screen Show (4:3)</PresentationFormat>
  <Paragraphs>131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User</cp:lastModifiedBy>
  <cp:revision>421</cp:revision>
  <cp:lastPrinted>2016-10-20T06:28:56Z</cp:lastPrinted>
  <dcterms:created xsi:type="dcterms:W3CDTF">2006-08-16T00:00:00Z</dcterms:created>
  <dcterms:modified xsi:type="dcterms:W3CDTF">2016-10-24T06:58:55Z</dcterms:modified>
</cp:coreProperties>
</file>