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364" r:id="rId2"/>
    <p:sldId id="342" r:id="rId3"/>
    <p:sldId id="420" r:id="rId4"/>
    <p:sldId id="353" r:id="rId5"/>
    <p:sldId id="421" r:id="rId6"/>
    <p:sldId id="350" r:id="rId7"/>
    <p:sldId id="422" r:id="rId8"/>
    <p:sldId id="351" r:id="rId9"/>
    <p:sldId id="423" r:id="rId10"/>
    <p:sldId id="412" r:id="rId11"/>
    <p:sldId id="424" r:id="rId12"/>
    <p:sldId id="411" r:id="rId13"/>
    <p:sldId id="425" r:id="rId14"/>
    <p:sldId id="366" r:id="rId15"/>
    <p:sldId id="367" r:id="rId16"/>
    <p:sldId id="371" r:id="rId17"/>
    <p:sldId id="428" r:id="rId18"/>
    <p:sldId id="368" r:id="rId19"/>
    <p:sldId id="429" r:id="rId20"/>
    <p:sldId id="369" r:id="rId21"/>
    <p:sldId id="419" r:id="rId22"/>
    <p:sldId id="373" r:id="rId23"/>
    <p:sldId id="374" r:id="rId24"/>
    <p:sldId id="415" r:id="rId25"/>
    <p:sldId id="416" r:id="rId26"/>
    <p:sldId id="375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85" r:id="rId36"/>
    <p:sldId id="386" r:id="rId37"/>
    <p:sldId id="387" r:id="rId38"/>
    <p:sldId id="388" r:id="rId39"/>
    <p:sldId id="389" r:id="rId40"/>
    <p:sldId id="390" r:id="rId41"/>
    <p:sldId id="391" r:id="rId42"/>
    <p:sldId id="392" r:id="rId43"/>
    <p:sldId id="414" r:id="rId44"/>
    <p:sldId id="393" r:id="rId45"/>
    <p:sldId id="394" r:id="rId46"/>
    <p:sldId id="395" r:id="rId47"/>
    <p:sldId id="396" r:id="rId48"/>
    <p:sldId id="397" r:id="rId49"/>
    <p:sldId id="398" r:id="rId50"/>
    <p:sldId id="399" r:id="rId51"/>
    <p:sldId id="400" r:id="rId52"/>
    <p:sldId id="401" r:id="rId53"/>
    <p:sldId id="413" r:id="rId54"/>
    <p:sldId id="430" r:id="rId55"/>
    <p:sldId id="402" r:id="rId56"/>
    <p:sldId id="403" r:id="rId57"/>
    <p:sldId id="408" r:id="rId58"/>
    <p:sldId id="404" r:id="rId59"/>
    <p:sldId id="405" r:id="rId60"/>
    <p:sldId id="406" r:id="rId61"/>
    <p:sldId id="431" r:id="rId62"/>
    <p:sldId id="410" r:id="rId63"/>
    <p:sldId id="417" r:id="rId64"/>
    <p:sldId id="418" r:id="rId65"/>
    <p:sldId id="433" r:id="rId66"/>
    <p:sldId id="432" r:id="rId67"/>
    <p:sldId id="434" r:id="rId68"/>
    <p:sldId id="337" r:id="rId69"/>
    <p:sldId id="362" r:id="rId70"/>
  </p:sldIdLst>
  <p:sldSz cx="24387175" cy="13716000"/>
  <p:notesSz cx="6735763" cy="9866313"/>
  <p:defaultTextStyle>
    <a:defPPr>
      <a:defRPr lang="en-US"/>
    </a:defPPr>
    <a:lvl1pPr marL="0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1pPr>
    <a:lvl2pPr marL="1087444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2pPr>
    <a:lvl3pPr marL="2174887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3pPr>
    <a:lvl4pPr marL="326233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4pPr>
    <a:lvl5pPr marL="4349779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5pPr>
    <a:lvl6pPr marL="543722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6pPr>
    <a:lvl7pPr marL="6524671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7pPr>
    <a:lvl8pPr marL="7612115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8pPr>
    <a:lvl9pPr marL="8699558" algn="l" defTabSz="1087444" rtl="0" eaLnBrk="1" latinLnBrk="0" hangingPunct="1">
      <a:defRPr sz="4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4312">
          <p15:clr>
            <a:srgbClr val="A4A3A4"/>
          </p15:clr>
        </p15:guide>
        <p15:guide id="2" pos="768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00"/>
    <a:srgbClr val="F88B00"/>
    <a:srgbClr val="1A9172"/>
    <a:srgbClr val="C7A927"/>
    <a:srgbClr val="6929A2"/>
    <a:srgbClr val="F8D00B"/>
    <a:srgbClr val="22C299"/>
    <a:srgbClr val="4D7096"/>
    <a:srgbClr val="212F3F"/>
    <a:srgbClr val="216B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15" autoAdjust="0"/>
    <p:restoredTop sz="95382" autoAdjust="0"/>
  </p:normalViewPr>
  <p:slideViewPr>
    <p:cSldViewPr snapToGrid="0" snapToObjects="1">
      <p:cViewPr>
        <p:scale>
          <a:sx n="30" d="100"/>
          <a:sy n="30" d="100"/>
        </p:scale>
        <p:origin x="-2382" y="-1314"/>
      </p:cViewPr>
      <p:guideLst>
        <p:guide orient="horz" pos="4312"/>
        <p:guide pos="768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7" d="100"/>
        <a:sy n="3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57C50-CCBC-2A42-B4C4-22B7CB18877D}" type="datetimeFigureOut">
              <a:rPr lang="en-US" smtClean="0">
                <a:latin typeface="Open Sans Light"/>
              </a:rPr>
              <a:t>12/7/2016</a:t>
            </a:fld>
            <a:endParaRPr lang="en-US" dirty="0">
              <a:latin typeface="Open Sans Ligh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Open Sans Ligh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3154-D89E-B24F-ACC1-E214AA320E62}" type="slidenum">
              <a:rPr lang="en-US" smtClean="0">
                <a:latin typeface="Open Sans Light"/>
              </a:rPr>
              <a:t>‹#›</a:t>
            </a:fld>
            <a:endParaRPr lang="en-US" dirty="0">
              <a:latin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1932130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Open Sans Light"/>
              </a:defRPr>
            </a:lvl1pPr>
          </a:lstStyle>
          <a:p>
            <a:fld id="{4777BE1B-B234-614A-B080-4D121D4DF535}" type="datetimeFigureOut">
              <a:rPr lang="en-US" smtClean="0"/>
              <a:pPr/>
              <a:t>12/7/2016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Open Sans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Open Sans Light"/>
              </a:defRPr>
            </a:lvl1pPr>
          </a:lstStyle>
          <a:p>
            <a:fld id="{C94E8D62-D41F-6042-BCDF-79D228EFA10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954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1pPr>
    <a:lvl2pPr marL="4566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2pPr>
    <a:lvl3pPr marL="913395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3pPr>
    <a:lvl4pPr marL="1370094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4pPr>
    <a:lvl5pPr marL="1826797" algn="l" defTabSz="456697" rtl="0" eaLnBrk="1" latinLnBrk="0" hangingPunct="1">
      <a:defRPr sz="1200" kern="1200">
        <a:solidFill>
          <a:schemeClr val="tx1"/>
        </a:solidFill>
        <a:latin typeface="Open Sans Light"/>
        <a:ea typeface="+mn-ea"/>
        <a:cs typeface="+mn-cs"/>
      </a:defRPr>
    </a:lvl5pPr>
    <a:lvl6pPr marL="2283492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191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6889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3588" algn="l" defTabSz="4566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</a:t>
            </a:r>
          </a:p>
          <a:p>
            <a:r>
              <a:rPr lang="en-US" dirty="0"/>
              <a:t>Font Size: Proposal Title (60),</a:t>
            </a:r>
            <a:r>
              <a:rPr lang="en-US" baseline="0" dirty="0"/>
              <a:t> Proposal Details (40)</a:t>
            </a:r>
          </a:p>
          <a:p>
            <a:endParaRPr lang="en-US" baseline="0" dirty="0"/>
          </a:p>
          <a:p>
            <a:r>
              <a:rPr lang="en-US" baseline="0" dirty="0"/>
              <a:t>Business unit &amp; Client logo: Small size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34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75449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711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Table</a:t>
            </a:r>
            <a:r>
              <a:rPr lang="en-US" baseline="0" dirty="0"/>
              <a:t> of Content </a:t>
            </a:r>
            <a:r>
              <a:rPr lang="en-US" dirty="0"/>
              <a:t>(44)</a:t>
            </a:r>
            <a:endParaRPr lang="en-US" baseline="0" dirty="0"/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MY" dirty="0"/>
          </a:p>
          <a:p>
            <a:r>
              <a:rPr lang="en-US" dirty="0"/>
              <a:t>Attention: Please change the</a:t>
            </a:r>
            <a:r>
              <a:rPr lang="en-US" baseline="0" dirty="0"/>
              <a:t> table of content and page numbering accordingly.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2499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US" dirty="0"/>
          </a:p>
          <a:p>
            <a:r>
              <a:rPr lang="en-US" dirty="0"/>
              <a:t>Content suggestion:</a:t>
            </a:r>
            <a:r>
              <a:rPr lang="en-US" baseline="0" dirty="0"/>
              <a:t> Client and proposal background.</a:t>
            </a:r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093093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76136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74379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151651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115182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735884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4970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749702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(28)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Attention: You may add / edit this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489690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Attention: Please don’t change any content here</a:t>
            </a:r>
            <a:r>
              <a:rPr lang="en-US" baseline="0" dirty="0"/>
              <a:t>. Thank you very much </a:t>
            </a:r>
            <a:r>
              <a:rPr lang="en-US" baseline="0" dirty="0">
                <a:sym typeface="Wingdings" panose="05000000000000000000" pitchFamily="2" charset="2"/>
              </a:rPr>
              <a:t></a:t>
            </a:r>
            <a:endParaRPr lang="en-MY" dirty="0"/>
          </a:p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11027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</a:t>
            </a:r>
            <a:r>
              <a:rPr lang="en-US" baseline="0" dirty="0"/>
              <a:t> </a:t>
            </a:r>
            <a:r>
              <a:rPr lang="en-US" dirty="0"/>
              <a:t>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</a:t>
            </a:r>
            <a:r>
              <a:rPr lang="en-US" baseline="0" dirty="0"/>
              <a:t> </a:t>
            </a:r>
            <a:r>
              <a:rPr lang="en-US" dirty="0"/>
              <a:t>Content (36)</a:t>
            </a: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71269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Font Type: Open Sans &amp; Open Sans Light</a:t>
            </a:r>
          </a:p>
          <a:p>
            <a:pPr marL="0" marR="0" indent="0" algn="l" defTabSz="45669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Font Size: The Proposal (60), Content (36)</a:t>
            </a:r>
            <a:endParaRPr lang="en-US" sz="1200" baseline="0" dirty="0"/>
          </a:p>
          <a:p>
            <a:pPr marL="0" indent="0">
              <a:buNone/>
            </a:pPr>
            <a:endParaRPr lang="en-US" sz="1200" baseline="0" dirty="0"/>
          </a:p>
          <a:p>
            <a:pPr marL="0" indent="0">
              <a:buNone/>
            </a:pPr>
            <a:r>
              <a:rPr lang="en-US" sz="1200" baseline="0" dirty="0"/>
              <a:t>Proposal Title’s Example (at the right-top of the red box) : Audit Proposal (For Audit Dept.) or GST Proposal (For GST Dept.)</a:t>
            </a:r>
          </a:p>
          <a:p>
            <a:pPr marL="0" indent="0">
              <a:buNone/>
            </a:pPr>
            <a:endParaRPr lang="en-US" sz="120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E8D62-D41F-6042-BCDF-79D228EFA10F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9513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658076" y="5414843"/>
            <a:ext cx="17071023" cy="350520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40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1748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262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3497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437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5246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6121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6995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Proposal Details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58076" y="3567460"/>
            <a:ext cx="17071023" cy="1825542"/>
          </a:xfrm>
        </p:spPr>
        <p:txBody>
          <a:bodyPr/>
          <a:lstStyle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PROPOSAL TITLE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74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193588" y="6858000"/>
            <a:ext cx="12193588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3588" cy="6858000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2251567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Welcome Me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24387175" cy="48768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85996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ea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24387175" cy="1371600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/>
              <a:t>Drag / Drop / Send to Back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0436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2043799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724379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2450926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7650923" y="3667381"/>
            <a:ext cx="4823726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4242595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1822450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5639534" y="3197225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1822450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639534" y="7063669"/>
            <a:ext cx="3659188" cy="3657600"/>
          </a:xfrm>
        </p:spPr>
        <p:txBody>
          <a:bodyPr/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93029" y="461432"/>
            <a:ext cx="1058318" cy="1408605"/>
          </a:xfrm>
          <a:prstGeom prst="rect">
            <a:avLst/>
          </a:prstGeom>
        </p:spPr>
      </p:pic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Subtitle 2"/>
          <p:cNvSpPr txBox="1">
            <a:spLocks/>
          </p:cNvSpPr>
          <p:nvPr userDrawn="1"/>
        </p:nvSpPr>
        <p:spPr>
          <a:xfrm>
            <a:off x="10539661" y="13188976"/>
            <a:ext cx="3320716" cy="708741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Private &amp; Confidential</a:t>
            </a:r>
          </a:p>
        </p:txBody>
      </p:sp>
    </p:spTree>
    <p:extLst>
      <p:ext uri="{BB962C8B-B14F-4D97-AF65-F5344CB8AC3E}">
        <p14:creationId xmlns:p14="http://schemas.microsoft.com/office/powerpoint/2010/main" val="306906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359" y="549278"/>
            <a:ext cx="21948458" cy="2286000"/>
          </a:xfrm>
          <a:prstGeom prst="rect">
            <a:avLst/>
          </a:prstGeom>
        </p:spPr>
        <p:txBody>
          <a:bodyPr vert="horz" lIns="217490" tIns="108745" rIns="217490" bIns="108745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359" y="3200413"/>
            <a:ext cx="21948458" cy="9051926"/>
          </a:xfrm>
          <a:prstGeom prst="rect">
            <a:avLst/>
          </a:prstGeom>
        </p:spPr>
        <p:txBody>
          <a:bodyPr vert="horz" lIns="217490" tIns="108745" rIns="217490" bIns="108745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562367" y="13007259"/>
            <a:ext cx="824808" cy="462198"/>
          </a:xfrm>
          <a:prstGeom prst="rect">
            <a:avLst/>
          </a:prstGeom>
          <a:solidFill>
            <a:srgbClr val="C00000"/>
          </a:solidFill>
        </p:spPr>
        <p:txBody>
          <a:bodyPr vert="horz" lIns="0" tIns="182680" rIns="0" bIns="182680" rtlCol="0" anchor="ctr">
            <a:spAutoFit/>
          </a:bodyPr>
          <a:lstStyle>
            <a:lvl1pPr algn="ctr">
              <a:defRPr sz="2000">
                <a:ln>
                  <a:noFill/>
                </a:ln>
                <a:solidFill>
                  <a:schemeClr val="bg1"/>
                </a:solidFill>
                <a:latin typeface="Open Sans"/>
                <a:cs typeface="Open Sans"/>
              </a:defRPr>
            </a:lvl1pPr>
          </a:lstStyle>
          <a:p>
            <a:fld id="{C9468CE9-3F3D-1446-A027-4B4CDD388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5151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83" r:id="rId3"/>
    <p:sldLayoutId id="2147483661" r:id="rId4"/>
    <p:sldLayoutId id="2147483663" r:id="rId5"/>
    <p:sldLayoutId id="2147483665" r:id="rId6"/>
  </p:sldLayoutIdLst>
  <p:hf hdr="0" ftr="0" dt="0"/>
  <p:txStyles>
    <p:titleStyle>
      <a:lvl1pPr algn="ctr" defTabSz="1087444" rtl="0" eaLnBrk="1" latinLnBrk="0" hangingPunct="1">
        <a:spcBef>
          <a:spcPct val="0"/>
        </a:spcBef>
        <a:buNone/>
        <a:defRPr sz="6000" kern="1200">
          <a:solidFill>
            <a:schemeClr val="bg2"/>
          </a:solidFill>
          <a:latin typeface="Open Sans"/>
          <a:ea typeface="+mj-ea"/>
          <a:cs typeface="Open Sans"/>
        </a:defRPr>
      </a:lvl1pPr>
    </p:titleStyle>
    <p:bodyStyle>
      <a:lvl1pPr marL="0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2400" kern="1200">
          <a:solidFill>
            <a:schemeClr val="tx2"/>
          </a:solidFill>
          <a:latin typeface="Open Sans Light"/>
          <a:ea typeface="+mn-ea"/>
          <a:cs typeface="Open Sans Light"/>
        </a:defRPr>
      </a:lvl1pPr>
      <a:lvl2pPr marL="1087444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2pPr>
      <a:lvl3pPr marL="2174887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3pPr>
      <a:lvl4pPr marL="3262338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4pPr>
      <a:lvl5pPr marL="4349779" indent="0" algn="ctr" defTabSz="1087444" rtl="0" eaLnBrk="1" latinLnBrk="0" hangingPunct="1">
        <a:lnSpc>
          <a:spcPct val="130000"/>
        </a:lnSpc>
        <a:spcBef>
          <a:spcPct val="20000"/>
        </a:spcBef>
        <a:buFont typeface="Arial"/>
        <a:buNone/>
        <a:defRPr sz="3100" kern="1200">
          <a:solidFill>
            <a:schemeClr val="tx2"/>
          </a:solidFill>
          <a:latin typeface="Open Sans"/>
          <a:ea typeface="+mn-ea"/>
          <a:cs typeface="Open Sans"/>
        </a:defRPr>
      </a:lvl5pPr>
      <a:lvl6pPr marL="5980947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6pPr>
      <a:lvl7pPr marL="7068393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7pPr>
      <a:lvl8pPr marL="8155841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8pPr>
      <a:lvl9pPr marL="9243285" indent="-543724" algn="l" defTabSz="1087444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7444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4887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233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49779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3722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24671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2115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699558" algn="l" defTabSz="1087444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4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4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4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4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4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658076" y="3567459"/>
            <a:ext cx="17071023" cy="3243243"/>
          </a:xfrm>
        </p:spPr>
        <p:txBody>
          <a:bodyPr/>
          <a:lstStyle/>
          <a:p>
            <a:r>
              <a:rPr lang="en-MY" dirty="0">
                <a:latin typeface="Century Gothic" panose="020B0502020202020204" pitchFamily="34" charset="0"/>
              </a:rPr>
              <a:t>LAPORAN PELAKSANAAN AUDIT PEMATUHAN TERHADAP SYARAT KELAYAKAN MENJADI SYARIKAT LESEN IMPORT (AP) TERBUKA</a:t>
            </a:r>
            <a:endParaRPr lang="en-MY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962467"/>
            <a:ext cx="7432431" cy="1545195"/>
          </a:xfrm>
          <a:prstGeom prst="rect">
            <a:avLst/>
          </a:prstGeom>
        </p:spPr>
      </p:pic>
      <p:sp>
        <p:nvSpPr>
          <p:cNvPr id="8" name="Subtitle 5"/>
          <p:cNvSpPr txBox="1">
            <a:spLocks/>
          </p:cNvSpPr>
          <p:nvPr/>
        </p:nvSpPr>
        <p:spPr>
          <a:xfrm>
            <a:off x="3658076" y="9695791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4000" kern="120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</a:rPr>
              <a:t>DISEDIAKAN OLEH:</a:t>
            </a:r>
          </a:p>
          <a:p>
            <a:endParaRPr lang="en-MY" sz="2400" i="1" dirty="0">
              <a:solidFill>
                <a:schemeClr val="tx1"/>
              </a:solidFill>
              <a:latin typeface="Open Sans Light" panose="020B0306030504020204" pitchFamily="34" charset="0"/>
              <a:ea typeface="Open Sans Light" panose="020B0306030504020204" pitchFamily="34" charset="0"/>
              <a:cs typeface="Open Sans Light" panose="020B0306030504020204" pitchFamily="34" charset="0"/>
            </a:endParaRPr>
          </a:p>
        </p:txBody>
      </p:sp>
      <p:sp>
        <p:nvSpPr>
          <p:cNvPr id="9" name="Subtitle 5"/>
          <p:cNvSpPr txBox="1">
            <a:spLocks/>
          </p:cNvSpPr>
          <p:nvPr/>
        </p:nvSpPr>
        <p:spPr>
          <a:xfrm>
            <a:off x="15966830" y="9680025"/>
            <a:ext cx="4876323" cy="3505200"/>
          </a:xfrm>
          <a:prstGeom prst="rect">
            <a:avLst/>
          </a:prstGeom>
        </p:spPr>
        <p:txBody>
          <a:bodyPr vert="horz" lIns="217490" tIns="108745" rIns="217490" bIns="108745" rtlCol="0">
            <a:normAutofit/>
          </a:bodyPr>
          <a:lstStyle>
            <a:lvl1pPr marL="0" indent="0" algn="ctr" defTabSz="1087444" rtl="0" eaLnBrk="1" latinLnBrk="0" hangingPunct="1">
              <a:lnSpc>
                <a:spcPct val="120000"/>
              </a:lnSpc>
              <a:spcBef>
                <a:spcPct val="20000"/>
              </a:spcBef>
              <a:buFont typeface="Arial"/>
              <a:buNone/>
              <a:defRPr sz="2400" kern="1200">
                <a:solidFill>
                  <a:schemeClr val="tx2"/>
                </a:solidFill>
                <a:latin typeface="Open Sans Light"/>
                <a:ea typeface="+mn-ea"/>
                <a:cs typeface="Open Sans Light"/>
              </a:defRPr>
            </a:lvl1pPr>
            <a:lvl2pPr marL="1087444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2pPr>
            <a:lvl3pPr marL="2174887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3pPr>
            <a:lvl4pPr marL="3262338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4pPr>
            <a:lvl5pPr marL="4349779" indent="0" algn="ctr" defTabSz="1087444" rtl="0" eaLnBrk="1" latinLnBrk="0" hangingPunct="1">
              <a:lnSpc>
                <a:spcPct val="130000"/>
              </a:lnSpc>
              <a:spcBef>
                <a:spcPct val="20000"/>
              </a:spcBef>
              <a:buFont typeface="Arial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Open Sans"/>
                <a:ea typeface="+mn-ea"/>
                <a:cs typeface="Open Sans"/>
              </a:defRPr>
            </a:lvl5pPr>
            <a:lvl6pPr marL="543722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6524671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7612115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8699558" indent="0" algn="ctr" defTabSz="1087444" rtl="0" eaLnBrk="1" latinLnBrk="0" hangingPunct="1">
              <a:spcBef>
                <a:spcPct val="20000"/>
              </a:spcBef>
              <a:buFont typeface="Arial"/>
              <a:buNone/>
              <a:defRPr sz="4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DISERAHKAN KEPADA:</a:t>
            </a:r>
          </a:p>
          <a:p>
            <a:endParaRPr lang="en-MY" i="1" dirty="0">
              <a:solidFill>
                <a:schemeClr val="tx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3646" y="11288247"/>
            <a:ext cx="3753103" cy="780265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848213" y="3567458"/>
            <a:ext cx="609601" cy="5371635"/>
          </a:xfrm>
          <a:prstGeom prst="rect">
            <a:avLst/>
          </a:prstGeom>
          <a:solidFill>
            <a:srgbClr val="A8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5228" y="10807421"/>
            <a:ext cx="2592176" cy="1412533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68335" y="7828510"/>
            <a:ext cx="4450257" cy="7540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06 DISEMBER 2016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93936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28139" y="3078480"/>
            <a:ext cx="21441843" cy="9933407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>
              <a:latin typeface="Open Sans Light"/>
            </a:endParaRPr>
          </a:p>
        </p:txBody>
      </p:sp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90822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4.0 INFOGRAFIK TABURAN BILANGAN PERMOHONAN CAWANGAN DAN PREMIS PEMOHON AP MENGIKUT NEGERI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10</a:t>
            </a:fld>
            <a:endParaRPr lang="en-US" dirty="0"/>
          </a:p>
        </p:txBody>
      </p:sp>
      <p:pic>
        <p:nvPicPr>
          <p:cNvPr id="7" name="Content Placeholder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639" y="3505200"/>
            <a:ext cx="20168927" cy="8958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769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11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685150" y="5469433"/>
            <a:ext cx="16800826" cy="4367986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  <a:latin typeface="Open Sans Light"/>
                <a:cs typeface="Open Sans Light"/>
              </a:rPr>
              <a:t>5.0 PECAHAN </a:t>
            </a:r>
            <a:r>
              <a:rPr lang="en-US" b="1" dirty="0">
                <a:solidFill>
                  <a:schemeClr val="tx1"/>
                </a:solidFill>
                <a:latin typeface="Open Sans Light"/>
                <a:cs typeface="Open Sans Light"/>
              </a:rPr>
              <a:t>BILANGAN </a:t>
            </a:r>
            <a:endParaRPr lang="en-US" b="1" dirty="0" smtClean="0">
              <a:solidFill>
                <a:schemeClr val="tx1"/>
              </a:solidFill>
              <a:latin typeface="Open Sans Light"/>
              <a:cs typeface="Open Sans Light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Open Sans Light"/>
                <a:cs typeface="Open Sans Light"/>
              </a:rPr>
              <a:t>PERMOHONAN </a:t>
            </a:r>
            <a:r>
              <a:rPr lang="en-US" b="1" dirty="0">
                <a:solidFill>
                  <a:schemeClr val="tx1"/>
                </a:solidFill>
                <a:latin typeface="Open Sans Light"/>
                <a:cs typeface="Open Sans Light"/>
              </a:rPr>
              <a:t>CAWANGAN DAN </a:t>
            </a:r>
            <a:endParaRPr lang="en-US" b="1" dirty="0" smtClean="0">
              <a:solidFill>
                <a:schemeClr val="tx1"/>
              </a:solidFill>
              <a:latin typeface="Open Sans Light"/>
              <a:cs typeface="Open Sans Light"/>
            </a:endParaRPr>
          </a:p>
          <a:p>
            <a:r>
              <a:rPr lang="en-US" b="1" dirty="0" smtClean="0">
                <a:solidFill>
                  <a:schemeClr val="tx1"/>
                </a:solidFill>
                <a:latin typeface="Open Sans Light"/>
                <a:cs typeface="Open Sans Light"/>
              </a:rPr>
              <a:t>PREMIS </a:t>
            </a:r>
            <a:r>
              <a:rPr lang="en-US" b="1" dirty="0">
                <a:solidFill>
                  <a:schemeClr val="tx1"/>
                </a:solidFill>
                <a:latin typeface="Open Sans Light"/>
                <a:cs typeface="Open Sans Light"/>
              </a:rPr>
              <a:t>PEMOHON AP MENGIKUT NEGERI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09289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5.0 PECAHAN BILANGAN PERMOHONAN CAWANGAN DAN PREMIS PEMOHON AP MENGIKUT NEGERI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12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339454" y="3044298"/>
            <a:ext cx="21586688" cy="661720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MY" sz="2800" dirty="0" err="1">
                <a:latin typeface="Century Gothic" panose="020B0502020202020204" pitchFamily="34" charset="0"/>
              </a:rPr>
              <a:t>Bilangan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permohonan</a:t>
            </a:r>
            <a:r>
              <a:rPr lang="en-MY" sz="2800" dirty="0">
                <a:latin typeface="Century Gothic" panose="020B0502020202020204" pitchFamily="34" charset="0"/>
              </a:rPr>
              <a:t>/</a:t>
            </a:r>
            <a:r>
              <a:rPr lang="en-MY" sz="2800" dirty="0" err="1">
                <a:latin typeface="Century Gothic" panose="020B0502020202020204" pitchFamily="34" charset="0"/>
              </a:rPr>
              <a:t>cawangan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bagi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282</a:t>
            </a:r>
            <a:r>
              <a:rPr lang="en-MY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syarikat</a:t>
            </a:r>
            <a:r>
              <a:rPr lang="en-MY" sz="2800" dirty="0">
                <a:latin typeface="Century Gothic" panose="020B0502020202020204" pitchFamily="34" charset="0"/>
              </a:rPr>
              <a:t> yang </a:t>
            </a:r>
            <a:r>
              <a:rPr lang="en-MY" sz="2800" dirty="0" err="1">
                <a:latin typeface="Century Gothic" panose="020B0502020202020204" pitchFamily="34" charset="0"/>
              </a:rPr>
              <a:t>terlibat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mengikut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negeri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adalah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sebanyak</a:t>
            </a:r>
            <a:r>
              <a:rPr lang="en-MY" sz="2800" dirty="0">
                <a:latin typeface="Century Gothic" panose="020B0502020202020204" pitchFamily="34" charset="0"/>
              </a:rPr>
              <a:t> </a:t>
            </a:r>
            <a:r>
              <a:rPr lang="en-MY" sz="28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556</a:t>
            </a:r>
            <a:r>
              <a:rPr lang="en-MY" sz="2800" dirty="0">
                <a:solidFill>
                  <a:srgbClr val="FF0000"/>
                </a:solidFill>
                <a:latin typeface="Century Gothic" panose="020B0502020202020204" pitchFamily="34" charset="0"/>
              </a:rPr>
              <a:t> </a:t>
            </a:r>
            <a:r>
              <a:rPr lang="en-MY" sz="2800" dirty="0" err="1">
                <a:latin typeface="Century Gothic" panose="020B0502020202020204" pitchFamily="34" charset="0"/>
              </a:rPr>
              <a:t>cawangan</a:t>
            </a:r>
            <a:r>
              <a:rPr lang="en-MY" sz="2800" dirty="0">
                <a:latin typeface="Century Gothic" panose="020B0502020202020204" pitchFamily="34" charset="0"/>
              </a:rPr>
              <a:t> :-</a:t>
            </a:r>
            <a:endParaRPr lang="en-MY" sz="24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MY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069195"/>
              </p:ext>
            </p:extLst>
          </p:nvPr>
        </p:nvGraphicFramePr>
        <p:xfrm>
          <a:off x="1545259" y="4092897"/>
          <a:ext cx="21710980" cy="861106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1886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61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6116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861355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NEGERI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 BILANGAN SYARIKAT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ANGGARAN BILANGAN LOKASI/PREMIS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JOHOR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KEDAH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KELANTAN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KUALA LUMPUR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MELAKA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7328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NEGERI SEMBILAN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PAHANG</a:t>
                      </a:r>
                      <a:r>
                        <a:rPr lang="en-MY" sz="2400" baseline="0" dirty="0"/>
                        <a:t> 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73589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PULAU</a:t>
                      </a:r>
                      <a:r>
                        <a:rPr lang="en-MY" sz="2400" baseline="0" dirty="0"/>
                        <a:t> PINANG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 smtClean="0"/>
                        <a:t>25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PERAK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PERLIS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SELANGOR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SABAH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SARAWAK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TERENGGANU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400" dirty="0"/>
                        <a:t>TIDAK</a:t>
                      </a:r>
                      <a:r>
                        <a:rPr lang="en-MY" sz="2400" baseline="0" dirty="0"/>
                        <a:t> DI KETAHUI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472356">
                <a:tc>
                  <a:txBody>
                    <a:bodyPr/>
                    <a:lstStyle/>
                    <a:p>
                      <a:pPr algn="l"/>
                      <a:r>
                        <a:rPr lang="en-MY" sz="2800" b="1" dirty="0"/>
                        <a:t>JUMLAH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800" b="1" dirty="0"/>
                        <a:t>282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2800" b="1" dirty="0"/>
                        <a:t>556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923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13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959776" y="5353530"/>
            <a:ext cx="14298273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6</a:t>
            </a:r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.0 ASPEK – ASPEK YANG PERLU DIAUDIT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6.0 ASPEK-ASPEK YANG PERLU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DIAUDIT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14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926408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 fontAlgn="t"/>
            <a:r>
              <a:rPr lang="en-US" sz="3600" dirty="0" err="1">
                <a:latin typeface="Century Gothic" panose="020B0502020202020204" pitchFamily="34" charset="0"/>
              </a:rPr>
              <a:t>Aspek-aspek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perlu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diaudit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adalah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</a:p>
          <a:p>
            <a:pPr algn="just" fontAlgn="t"/>
            <a:endParaRPr lang="en-US" sz="3600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3600" dirty="0">
                <a:latin typeface="Century Gothic" panose="020B0502020202020204" pitchFamily="34" charset="0"/>
              </a:rPr>
              <a:t>Syarikat yang </a:t>
            </a:r>
            <a:r>
              <a:rPr lang="en-US" sz="3600" dirty="0" err="1">
                <a:latin typeface="Century Gothic" panose="020B0502020202020204" pitchFamily="34" charset="0"/>
              </a:rPr>
              <a:t>berdaftar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dengan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Suruhanjaya</a:t>
            </a:r>
            <a:r>
              <a:rPr lang="en-US" sz="3600" dirty="0">
                <a:latin typeface="Century Gothic" panose="020B0502020202020204" pitchFamily="34" charset="0"/>
              </a:rPr>
              <a:t> Syarikat Malaysia (SSM)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bertaraf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Sdn</a:t>
            </a:r>
            <a:r>
              <a:rPr lang="en-US" sz="3600" dirty="0">
                <a:latin typeface="Century Gothic" panose="020B0502020202020204" pitchFamily="34" charset="0"/>
              </a:rPr>
              <a:t>. Bhd.. Syarikat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perlu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semula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sebagai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</a:t>
            </a:r>
            <a:r>
              <a:rPr lang="en-US" sz="3600" dirty="0" smtClean="0">
                <a:latin typeface="Century Gothic" panose="020B0502020202020204" pitchFamily="34" charset="0"/>
              </a:rPr>
              <a:t>Terbuka;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>
              <a:buFont typeface="+mj-lt"/>
              <a:buAutoNum type="romanUcPeriod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berstatus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mesti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memenuhi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kriteria-kriteria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berikut</a:t>
            </a:r>
            <a:r>
              <a:rPr lang="en-US" sz="3600" dirty="0">
                <a:latin typeface="Century Gothic" panose="020B0502020202020204" pitchFamily="34" charset="0"/>
              </a:rPr>
              <a:t>:</a:t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a) </a:t>
            </a:r>
            <a:r>
              <a:rPr lang="en-US" sz="3600" dirty="0" err="1">
                <a:latin typeface="Century Gothic" panose="020B0502020202020204" pitchFamily="34" charset="0"/>
              </a:rPr>
              <a:t>Saham-saham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dimiliki</a:t>
            </a:r>
            <a:r>
              <a:rPr lang="en-US" sz="3600" dirty="0">
                <a:latin typeface="Century Gothic" panose="020B0502020202020204" pitchFamily="34" charset="0"/>
              </a:rPr>
              <a:t> 100 </a:t>
            </a:r>
            <a:r>
              <a:rPr lang="en-US" sz="3600" dirty="0" err="1">
                <a:latin typeface="Century Gothic" panose="020B0502020202020204" pitchFamily="34" charset="0"/>
              </a:rPr>
              <a:t>peratus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Bumiputera</a:t>
            </a:r>
            <a:r>
              <a:rPr lang="en-US" sz="3600" dirty="0" smtClean="0">
                <a:latin typeface="Century Gothic" panose="020B0502020202020204" pitchFamily="34" charset="0"/>
              </a:rPr>
              <a:t>;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b) </a:t>
            </a:r>
            <a:r>
              <a:rPr lang="en-US" sz="3600" dirty="0" err="1">
                <a:latin typeface="Century Gothic" panose="020B0502020202020204" pitchFamily="34" charset="0"/>
              </a:rPr>
              <a:t>Semua</a:t>
            </a:r>
            <a:r>
              <a:rPr lang="en-US" sz="3600" dirty="0">
                <a:latin typeface="Century Gothic" panose="020B0502020202020204" pitchFamily="34" charset="0"/>
              </a:rPr>
              <a:t> Ahli </a:t>
            </a:r>
            <a:r>
              <a:rPr lang="en-US" sz="3600" dirty="0" err="1">
                <a:latin typeface="Century Gothic" panose="020B0502020202020204" pitchFamily="34" charset="0"/>
              </a:rPr>
              <a:t>Lembaga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terdiri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daripada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Bumiputera</a:t>
            </a:r>
            <a:r>
              <a:rPr lang="en-US" sz="3600" dirty="0" smtClean="0">
                <a:latin typeface="Century Gothic" panose="020B0502020202020204" pitchFamily="34" charset="0"/>
              </a:rPr>
              <a:t>;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c) </a:t>
            </a:r>
            <a:r>
              <a:rPr lang="en-US" sz="3600" dirty="0" err="1">
                <a:latin typeface="Century Gothic" panose="020B0502020202020204" pitchFamily="34" charset="0"/>
              </a:rPr>
              <a:t>Jawatan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Ketua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Pegawai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Eksekutif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Urusan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Besar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smtClean="0">
                <a:latin typeface="Century Gothic" panose="020B0502020202020204" pitchFamily="34" charset="0"/>
              </a:rPr>
              <a:t>	</a:t>
            </a:r>
            <a:r>
              <a:rPr lang="en-US" sz="3600" dirty="0" err="1" smtClean="0">
                <a:latin typeface="Century Gothic" panose="020B0502020202020204" pitchFamily="34" charset="0"/>
              </a:rPr>
              <a:t>Cawangan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Pengurus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Pemasaran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Jualan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jawatan-jawatan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penting</a:t>
            </a:r>
            <a:r>
              <a:rPr lang="en-US" sz="3600" dirty="0">
                <a:latin typeface="Century Gothic" panose="020B0502020202020204" pitchFamily="34" charset="0"/>
              </a:rPr>
              <a:t> lain (key posts) </a:t>
            </a:r>
            <a:r>
              <a:rPr lang="en-US" sz="3600" dirty="0" smtClean="0">
                <a:latin typeface="Century Gothic" panose="020B0502020202020204" pitchFamily="34" charset="0"/>
              </a:rPr>
              <a:t>	</a:t>
            </a:r>
            <a:r>
              <a:rPr lang="en-US" sz="3600" dirty="0" err="1" smtClean="0">
                <a:latin typeface="Century Gothic" panose="020B0502020202020204" pitchFamily="34" charset="0"/>
              </a:rPr>
              <a:t>hendaklah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dipegang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Bumiputera</a:t>
            </a:r>
            <a:r>
              <a:rPr lang="en-US" sz="3600" dirty="0" smtClean="0">
                <a:latin typeface="Century Gothic" panose="020B0502020202020204" pitchFamily="34" charset="0"/>
              </a:rPr>
              <a:t>; </a:t>
            </a:r>
            <a:r>
              <a:rPr lang="en-US" sz="3600" dirty="0" err="1" smtClean="0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/>
            </a:r>
            <a:br>
              <a:rPr lang="en-US" sz="3600" dirty="0">
                <a:latin typeface="Century Gothic" panose="020B0502020202020204" pitchFamily="34" charset="0"/>
              </a:rPr>
            </a:br>
            <a:r>
              <a:rPr lang="en-US" sz="3600" dirty="0">
                <a:latin typeface="Century Gothic" panose="020B0502020202020204" pitchFamily="34" charset="0"/>
              </a:rPr>
              <a:t>d)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kewangan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dikuasai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Bumiputera</a:t>
            </a:r>
            <a:r>
              <a:rPr lang="en-US" sz="3600" dirty="0">
                <a:latin typeface="Century Gothic" panose="020B0502020202020204" pitchFamily="34" charset="0"/>
              </a:rPr>
              <a:t>. </a:t>
            </a:r>
            <a:r>
              <a:rPr lang="en-US" sz="3600" dirty="0" err="1">
                <a:latin typeface="Century Gothic" panose="020B0502020202020204" pitchFamily="34" charset="0"/>
              </a:rPr>
              <a:t>Kuasa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smtClean="0">
                <a:latin typeface="Century Gothic" panose="020B0502020202020204" pitchFamily="34" charset="0"/>
              </a:rPr>
              <a:t>	</a:t>
            </a:r>
            <a:r>
              <a:rPr lang="en-US" sz="3600" dirty="0" err="1" smtClean="0">
                <a:latin typeface="Century Gothic" panose="020B0502020202020204" pitchFamily="34" charset="0"/>
              </a:rPr>
              <a:t>menandatangani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cek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hendaklah</a:t>
            </a:r>
            <a:r>
              <a:rPr lang="en-US" sz="3600" dirty="0">
                <a:latin typeface="Century Gothic" panose="020B0502020202020204" pitchFamily="34" charset="0"/>
              </a:rPr>
              <a:t> juga </a:t>
            </a:r>
            <a:r>
              <a:rPr lang="en-US" sz="3600" dirty="0" err="1">
                <a:latin typeface="Century Gothic" panose="020B0502020202020204" pitchFamily="34" charset="0"/>
              </a:rPr>
              <a:t>dipegang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oleh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Bumiputera</a:t>
            </a:r>
            <a:r>
              <a:rPr lang="en-US" sz="3600" dirty="0" smtClean="0">
                <a:latin typeface="Century Gothic" panose="020B0502020202020204" pitchFamily="34" charset="0"/>
              </a:rPr>
              <a:t>.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14350" indent="-514350" algn="just" fontAlgn="t">
              <a:buFont typeface="+mj-lt"/>
              <a:buAutoNum type="romanUcPeriod"/>
            </a:pPr>
            <a:endParaRPr lang="en-US" sz="28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0759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ASPEK-ASPEK YANG PERLU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DIAUDIT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15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1148007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Syarikat yang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perlu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pengalaman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sedang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beroperasi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bidang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penjualan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pengedaran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kenderaan</a:t>
            </a:r>
            <a:r>
              <a:rPr lang="en-US" sz="3600" dirty="0">
                <a:latin typeface="Century Gothic" panose="020B0502020202020204" pitchFamily="34" charset="0"/>
              </a:rPr>
              <a:t> (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kenderaan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perdagangan</a:t>
            </a:r>
            <a:r>
              <a:rPr lang="en-US" sz="3600" dirty="0">
                <a:latin typeface="Century Gothic" panose="020B0502020202020204" pitchFamily="34" charset="0"/>
              </a:rPr>
              <a:t>) minimum </a:t>
            </a:r>
            <a:r>
              <a:rPr lang="en-US" sz="3600" dirty="0" err="1">
                <a:latin typeface="Century Gothic" panose="020B0502020202020204" pitchFamily="34" charset="0"/>
              </a:rPr>
              <a:t>dua</a:t>
            </a:r>
            <a:r>
              <a:rPr lang="en-US" sz="3600" dirty="0">
                <a:latin typeface="Century Gothic" panose="020B0502020202020204" pitchFamily="34" charset="0"/>
              </a:rPr>
              <a:t> (2 )</a:t>
            </a:r>
            <a:r>
              <a:rPr lang="en-US" sz="3600" dirty="0" err="1" smtClean="0">
                <a:latin typeface="Century Gothic" panose="020B0502020202020204" pitchFamily="34" charset="0"/>
              </a:rPr>
              <a:t>tahun</a:t>
            </a:r>
            <a:r>
              <a:rPr lang="en-US" sz="3600" dirty="0">
                <a:latin typeface="Century Gothic" panose="020B0502020202020204" pitchFamily="34" charset="0"/>
              </a:rPr>
              <a:t>;</a:t>
            </a: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modal </a:t>
            </a:r>
            <a:r>
              <a:rPr lang="en-US" sz="3600" dirty="0" err="1">
                <a:latin typeface="Century Gothic" panose="020B0502020202020204" pitchFamily="34" charset="0"/>
              </a:rPr>
              <a:t>berbayar</a:t>
            </a:r>
            <a:r>
              <a:rPr lang="en-US" sz="3600" dirty="0">
                <a:latin typeface="Century Gothic" panose="020B0502020202020204" pitchFamily="34" charset="0"/>
              </a:rPr>
              <a:t> minimum RM1 </a:t>
            </a:r>
            <a:r>
              <a:rPr lang="en-US" sz="3600" dirty="0" err="1" smtClean="0">
                <a:latin typeface="Century Gothic" panose="020B0502020202020204" pitchFamily="34" charset="0"/>
              </a:rPr>
              <a:t>juta</a:t>
            </a:r>
            <a:r>
              <a:rPr lang="en-US" sz="3600" dirty="0">
                <a:latin typeface="Century Gothic" panose="020B0502020202020204" pitchFamily="34" charset="0"/>
              </a:rPr>
              <a:t>;</a:t>
            </a: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tidak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perubahan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/Ahli </a:t>
            </a:r>
            <a:r>
              <a:rPr lang="en-US" sz="3600" dirty="0" err="1">
                <a:latin typeface="Century Gothic" panose="020B0502020202020204" pitchFamily="34" charset="0"/>
              </a:rPr>
              <a:t>Lembaga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tempoh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tiga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tahun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sebelum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untuk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mendapatkan</a:t>
            </a:r>
            <a:r>
              <a:rPr lang="en-US" sz="3600" dirty="0">
                <a:latin typeface="Century Gothic" panose="020B0502020202020204" pitchFamily="34" charset="0"/>
              </a:rPr>
              <a:t> AP </a:t>
            </a:r>
            <a:r>
              <a:rPr lang="en-US" sz="3600" dirty="0" smtClean="0">
                <a:latin typeface="Century Gothic" panose="020B0502020202020204" pitchFamily="34" charset="0"/>
              </a:rPr>
              <a:t>Terbuka; 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Sekiranya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syarikat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mestilah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tidak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kepentingan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kereta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smtClean="0">
                <a:latin typeface="Century Gothic" panose="020B0502020202020204" pitchFamily="34" charset="0"/>
              </a:rPr>
              <a:t>lain;</a:t>
            </a:r>
            <a:endParaRPr lang="en-US" sz="3600" u="sng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3"/>
            </a:pPr>
            <a:endParaRPr lang="en-US" sz="3200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6230497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ASPEK-ASPEK YANG PERLU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DIAUDIT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16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31945" y="2682312"/>
            <a:ext cx="21586688" cy="120340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marL="857250" indent="-857250" algn="just">
              <a:buFont typeface="+mj-lt"/>
              <a:buAutoNum type="romanUcPeriod" startAt="7"/>
            </a:pPr>
            <a:r>
              <a:rPr lang="en-US" sz="3600" dirty="0" err="1">
                <a:latin typeface="Century Gothic" panose="020B0502020202020204" pitchFamily="34" charset="0"/>
              </a:rPr>
              <a:t>Sekiranya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memohon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pemegang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saham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Pengarah</a:t>
            </a:r>
            <a:r>
              <a:rPr lang="en-US" sz="3600" dirty="0">
                <a:latin typeface="Century Gothic" panose="020B0502020202020204" pitchFamily="34" charset="0"/>
              </a:rPr>
              <a:t>/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mestilah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tidak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kepentingan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dalam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syarikat</a:t>
            </a:r>
            <a:r>
              <a:rPr lang="en-US" sz="3600" dirty="0">
                <a:latin typeface="Century Gothic" panose="020B0502020202020204" pitchFamily="34" charset="0"/>
              </a:rPr>
              <a:t> AP Terbuka </a:t>
            </a:r>
            <a:r>
              <a:rPr lang="en-US" sz="3600" dirty="0" err="1">
                <a:latin typeface="Century Gothic" panose="020B0502020202020204" pitchFamily="34" charset="0"/>
              </a:rPr>
              <a:t>motosikal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smtClean="0">
                <a:latin typeface="Century Gothic" panose="020B0502020202020204" pitchFamily="34" charset="0"/>
              </a:rPr>
              <a:t>lain;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mempunyai</a:t>
            </a:r>
            <a:r>
              <a:rPr lang="en-US" sz="3600" dirty="0">
                <a:latin typeface="Century Gothic" panose="020B0502020202020204" pitchFamily="34" charset="0"/>
              </a:rPr>
              <a:t> minimum </a:t>
            </a:r>
            <a:r>
              <a:rPr lang="en-US" sz="3600" dirty="0" err="1">
                <a:latin typeface="Century Gothic" panose="020B0502020202020204" pitchFamily="34" charset="0"/>
              </a:rPr>
              <a:t>bilangan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pekerja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sepenuh</a:t>
            </a:r>
            <a:r>
              <a:rPr lang="en-US" sz="3600" dirty="0">
                <a:latin typeface="Century Gothic" panose="020B0502020202020204" pitchFamily="34" charset="0"/>
              </a:rPr>
              <a:t> masa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di </a:t>
            </a:r>
            <a:r>
              <a:rPr lang="en-US" sz="3600" dirty="0" err="1">
                <a:latin typeface="Century Gothic" panose="020B0502020202020204" pitchFamily="34" charset="0"/>
              </a:rPr>
              <a:t>peringkat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pemasaran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teknikal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seramai</a:t>
            </a:r>
            <a:r>
              <a:rPr lang="en-US" sz="3600" dirty="0">
                <a:latin typeface="Century Gothic" panose="020B0502020202020204" pitchFamily="34" charset="0"/>
              </a:rPr>
              <a:t> 5 orang </a:t>
            </a:r>
            <a:r>
              <a:rPr lang="en-US" sz="3600" dirty="0" err="1">
                <a:latin typeface="Century Gothic" panose="020B0502020202020204" pitchFamily="34" charset="0"/>
              </a:rPr>
              <a:t>pekerja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tempatan</a:t>
            </a:r>
            <a:r>
              <a:rPr lang="en-US" sz="3600" dirty="0" smtClean="0">
                <a:latin typeface="Century Gothic" panose="020B0502020202020204" pitchFamily="34" charset="0"/>
              </a:rPr>
              <a:t>;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</a:rPr>
              <a:t>telah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sedia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ada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memiliki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kemudahan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ruang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pejabat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bilik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pameran</a:t>
            </a:r>
            <a:r>
              <a:rPr lang="en-US" sz="3600" dirty="0">
                <a:latin typeface="Century Gothic" panose="020B0502020202020204" pitchFamily="34" charset="0"/>
              </a:rPr>
              <a:t> yang </a:t>
            </a:r>
            <a:r>
              <a:rPr lang="en-US" sz="3600" dirty="0" err="1">
                <a:latin typeface="Century Gothic" panose="020B0502020202020204" pitchFamily="34" charset="0"/>
              </a:rPr>
              <a:t>bersesuaian</a:t>
            </a:r>
            <a:r>
              <a:rPr lang="en-US" sz="3600" dirty="0">
                <a:latin typeface="Century Gothic" panose="020B0502020202020204" pitchFamily="34" charset="0"/>
              </a:rPr>
              <a:t>;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</a:p>
          <a:p>
            <a:pPr marL="857250" indent="-857250" algn="just">
              <a:buFont typeface="+mj-lt"/>
              <a:buAutoNum type="romanUcPeriod" startAt="7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>
              <a:buFont typeface="+mj-lt"/>
              <a:buAutoNum type="romanUcPeriod" startAt="7"/>
            </a:pPr>
            <a:r>
              <a:rPr lang="en-US" sz="3600" dirty="0">
                <a:latin typeface="Century Gothic" panose="020B0502020202020204" pitchFamily="34" charset="0"/>
                <a:cs typeface="Arial" panose="020B0604020202020204" pitchFamily="34" charset="0"/>
              </a:rPr>
              <a:t>Syarikat </a:t>
            </a:r>
            <a:r>
              <a:rPr lang="en-US" sz="3600" dirty="0" err="1">
                <a:latin typeface="Century Gothic" panose="020B0502020202020204" pitchFamily="34" charset="0"/>
                <a:cs typeface="Arial" panose="020B0604020202020204" pitchFamily="34" charset="0"/>
              </a:rPr>
              <a:t>mempunyai</a:t>
            </a:r>
            <a:r>
              <a:rPr lang="ms-MY" sz="3600" dirty="0">
                <a:latin typeface="Century Gothic" panose="020B0502020202020204" pitchFamily="34" charset="0"/>
                <a:cs typeface="Arial" panose="020B0604020202020204" pitchFamily="34" charset="0"/>
              </a:rPr>
              <a:t> keupayaan dari segi pengurusan dan kewangan </a:t>
            </a:r>
            <a:r>
              <a:rPr lang="en-US" sz="3600" dirty="0" err="1">
                <a:latin typeface="Century Gothic" panose="020B0502020202020204" pitchFamily="34" charset="0"/>
                <a:cs typeface="Arial" panose="020B0604020202020204" pitchFamily="34" charset="0"/>
              </a:rPr>
              <a:t>untuk</a:t>
            </a:r>
            <a:r>
              <a:rPr lang="ms-MY" sz="3600" dirty="0">
                <a:latin typeface="Century Gothic" panose="020B0502020202020204" pitchFamily="34" charset="0"/>
                <a:cs typeface="Arial" panose="020B0604020202020204" pitchFamily="34" charset="0"/>
              </a:rPr>
              <a:t> menjalankan perniagaan penjualan kenderaan yang diimport melalui AP </a:t>
            </a:r>
            <a:r>
              <a:rPr lang="ms-MY" sz="3600" dirty="0">
                <a:latin typeface="Century Gothic" panose="020B0502020202020204" pitchFamily="34" charset="0"/>
              </a:rPr>
              <a:t>Terbuka.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571500" indent="-571500" algn="just">
              <a:buFont typeface="+mj-lt"/>
              <a:buAutoNum type="romanUcPeriod" startAt="7"/>
            </a:pPr>
            <a:endParaRPr lang="en-US" sz="3200" dirty="0">
              <a:latin typeface="Century Gothic" panose="020B0502020202020204" pitchFamily="34" charset="0"/>
            </a:endParaRPr>
          </a:p>
          <a:p>
            <a:endParaRPr lang="en-US" sz="32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Century Gothic" panose="020B0502020202020204" pitchFamily="34" charset="0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28504805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17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779371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7</a:t>
            </a:r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.0 PENDEKATAN METODOLOGI PENGAUDITAN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7.0 PENDEKATAN METODOLOGI PENGAUDITAN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089540"/>
              </p:ext>
            </p:extLst>
          </p:nvPr>
        </p:nvGraphicFramePr>
        <p:xfrm>
          <a:off x="817841" y="2644212"/>
          <a:ext cx="22183933" cy="8503920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3391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35001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BIL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PERKARA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1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Projek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ini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dilaksanakan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oleh</a:t>
                      </a:r>
                      <a:r>
                        <a:rPr lang="en-MY" sz="3600" dirty="0"/>
                        <a:t> 30 orang </a:t>
                      </a:r>
                      <a:r>
                        <a:rPr lang="en-MY" sz="3600" dirty="0" err="1"/>
                        <a:t>kakitangan</a:t>
                      </a:r>
                      <a:r>
                        <a:rPr lang="en-MY" sz="3600" baseline="0" dirty="0"/>
                        <a:t> Firma yang </a:t>
                      </a:r>
                      <a:r>
                        <a:rPr lang="en-MY" sz="3600" baseline="0" dirty="0" err="1" smtClean="0"/>
                        <a:t>terdiri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daripada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pegawai</a:t>
                      </a:r>
                      <a:r>
                        <a:rPr lang="en-MY" sz="3600" baseline="0" dirty="0" smtClean="0"/>
                        <a:t> audit </a:t>
                      </a:r>
                      <a:r>
                        <a:rPr lang="en-MY" sz="3600" baseline="0" dirty="0" err="1" smtClean="0"/>
                        <a:t>kanan</a:t>
                      </a:r>
                      <a:r>
                        <a:rPr lang="en-MY" sz="3600" baseline="0" dirty="0" smtClean="0"/>
                        <a:t> yang </a:t>
                      </a:r>
                      <a:r>
                        <a:rPr lang="en-MY" sz="3600" baseline="0" dirty="0" err="1" smtClean="0"/>
                        <a:t>berpengalaman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melebihi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dua</a:t>
                      </a:r>
                      <a:r>
                        <a:rPr lang="en-MY" sz="3600" baseline="0" dirty="0" smtClean="0"/>
                        <a:t> (2) </a:t>
                      </a:r>
                      <a:r>
                        <a:rPr lang="en-MY" sz="3600" baseline="0" dirty="0" err="1" smtClean="0"/>
                        <a:t>tahun</a:t>
                      </a:r>
                      <a:r>
                        <a:rPr lang="en-MY" sz="3600" baseline="0" dirty="0" smtClean="0"/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2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Penglibatan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peringkat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tertinggi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kakitangan</a:t>
                      </a:r>
                      <a:r>
                        <a:rPr lang="en-MY" sz="3600" baseline="0" dirty="0"/>
                        <a:t> Firma </a:t>
                      </a:r>
                      <a:r>
                        <a:rPr lang="en-MY" sz="3600" baseline="0" dirty="0" err="1"/>
                        <a:t>semasa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perbincangan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dengan</a:t>
                      </a:r>
                      <a:r>
                        <a:rPr lang="en-MY" sz="3600" baseline="0" dirty="0"/>
                        <a:t> MITI </a:t>
                      </a:r>
                      <a:r>
                        <a:rPr lang="en-MY" sz="3600" baseline="0" dirty="0" err="1"/>
                        <a:t>dan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semasa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membuat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perancangan</a:t>
                      </a:r>
                      <a:r>
                        <a:rPr lang="en-MY" sz="3600" baseline="0" dirty="0"/>
                        <a:t> audit,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3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 smtClean="0"/>
                        <a:t>Lawatan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 smtClean="0"/>
                        <a:t>dilakukan</a:t>
                      </a:r>
                      <a:r>
                        <a:rPr lang="en-MY" sz="3600" dirty="0" smtClean="0"/>
                        <a:t> di </a:t>
                      </a:r>
                      <a:r>
                        <a:rPr lang="en-MY" sz="3600" dirty="0" err="1" smtClean="0"/>
                        <a:t>semua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 smtClean="0"/>
                        <a:t>premis</a:t>
                      </a:r>
                      <a:r>
                        <a:rPr lang="en-MY" sz="3600" baseline="0" dirty="0" smtClean="0"/>
                        <a:t> di </a:t>
                      </a:r>
                      <a:r>
                        <a:rPr lang="en-MY" sz="3600" baseline="0" dirty="0" err="1" smtClean="0"/>
                        <a:t>seluruh</a:t>
                      </a:r>
                      <a:r>
                        <a:rPr lang="en-MY" sz="3600" baseline="0" dirty="0" smtClean="0"/>
                        <a:t> Negara,</a:t>
                      </a:r>
                      <a:endParaRPr lang="en-MY" sz="3600" dirty="0">
                        <a:solidFill>
                          <a:srgbClr val="FF0000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4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Sebarang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masalah</a:t>
                      </a:r>
                      <a:r>
                        <a:rPr lang="en-MY" sz="3600" dirty="0"/>
                        <a:t> yang </a:t>
                      </a:r>
                      <a:r>
                        <a:rPr lang="en-MY" sz="3600" dirty="0" err="1" smtClean="0"/>
                        <a:t>dihadapi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/>
                        <a:t>yang </a:t>
                      </a:r>
                      <a:r>
                        <a:rPr lang="en-MY" sz="3600" dirty="0" err="1"/>
                        <a:t>mungkin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menyebabkan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kelewatan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dari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jadual</a:t>
                      </a:r>
                      <a:r>
                        <a:rPr lang="en-MY" sz="3600" baseline="0" dirty="0"/>
                        <a:t> yang </a:t>
                      </a:r>
                      <a:r>
                        <a:rPr lang="en-MY" sz="3600" baseline="0" dirty="0" err="1" smtClean="0"/>
                        <a:t>ditetapkan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/>
                        <a:t>akan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 smtClean="0"/>
                        <a:t>dimaklumkan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/>
                        <a:t>kepada</a:t>
                      </a:r>
                      <a:r>
                        <a:rPr lang="en-MY" sz="3600" baseline="0" dirty="0"/>
                        <a:t> MITI </a:t>
                      </a:r>
                      <a:r>
                        <a:rPr lang="en-MY" sz="3600" baseline="0" dirty="0" err="1"/>
                        <a:t>dengan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segera</a:t>
                      </a:r>
                      <a:r>
                        <a:rPr lang="en-MY" sz="3600" baseline="0" dirty="0"/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5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Perbincangan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dari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smtClean="0"/>
                        <a:t>masa </a:t>
                      </a:r>
                      <a:r>
                        <a:rPr lang="en-MY" sz="3600" dirty="0" err="1"/>
                        <a:t>ke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semasa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dengan</a:t>
                      </a:r>
                      <a:r>
                        <a:rPr lang="en-MY" sz="3600" dirty="0"/>
                        <a:t> MITI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untuk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menjelaskan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perkara-perkara</a:t>
                      </a:r>
                      <a:r>
                        <a:rPr lang="en-MY" sz="3600" baseline="0" dirty="0"/>
                        <a:t> yang </a:t>
                      </a:r>
                      <a:r>
                        <a:rPr lang="en-MY" sz="3600" baseline="0" dirty="0" err="1" smtClean="0"/>
                        <a:t>berbangkit</a:t>
                      </a:r>
                      <a:r>
                        <a:rPr lang="en-MY" sz="3600" baseline="0" dirty="0" smtClean="0"/>
                        <a:t>, </a:t>
                      </a:r>
                      <a:r>
                        <a:rPr lang="en-MY" sz="3600" baseline="0" dirty="0" err="1"/>
                        <a:t>jika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perlu</a:t>
                      </a:r>
                      <a:r>
                        <a:rPr lang="en-MY" sz="3600" baseline="0" dirty="0"/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6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Pengesahan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 smtClean="0"/>
                        <a:t>daripada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/>
                        <a:t>pihak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ketiga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diperolehi</a:t>
                      </a:r>
                      <a:r>
                        <a:rPr lang="en-MY" sz="3600" baseline="0" dirty="0"/>
                        <a:t>, </a:t>
                      </a:r>
                      <a:r>
                        <a:rPr lang="en-MY" sz="3600" baseline="0" dirty="0" err="1"/>
                        <a:t>jika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 smtClean="0"/>
                        <a:t>perlu</a:t>
                      </a:r>
                      <a:r>
                        <a:rPr lang="en-MY" sz="3600" baseline="0" dirty="0"/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7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Memastikan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semua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jadual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lawatan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verifikasi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laporan-laporan</a:t>
                      </a:r>
                      <a:r>
                        <a:rPr lang="en-MY" sz="3600" dirty="0"/>
                        <a:t> yang </a:t>
                      </a:r>
                      <a:r>
                        <a:rPr lang="en-MY" sz="3600" dirty="0" err="1"/>
                        <a:t>perlu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 smtClean="0"/>
                        <a:t>dibuat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/>
                        <a:t>dilaksanakan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pada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 smtClean="0"/>
                        <a:t>tarikh</a:t>
                      </a:r>
                      <a:r>
                        <a:rPr lang="en-MY" sz="3600" dirty="0" smtClean="0"/>
                        <a:t> yang </a:t>
                      </a:r>
                      <a:r>
                        <a:rPr lang="en-MY" sz="3600" dirty="0" err="1" smtClean="0"/>
                        <a:t>telah</a:t>
                      </a:r>
                      <a:r>
                        <a:rPr lang="en-MY" sz="3600" dirty="0" smtClean="0"/>
                        <a:t> </a:t>
                      </a:r>
                      <a:r>
                        <a:rPr lang="en-MY" sz="3600" dirty="0" err="1"/>
                        <a:t>ditetapkan</a:t>
                      </a:r>
                      <a:r>
                        <a:rPr lang="en-MY" sz="3600" dirty="0"/>
                        <a:t>,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8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600" dirty="0" err="1"/>
                        <a:t>Skop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 smtClean="0"/>
                        <a:t>pengauditan</a:t>
                      </a:r>
                      <a:r>
                        <a:rPr lang="en-MY" sz="3600" baseline="0" dirty="0" smtClean="0"/>
                        <a:t> </a:t>
                      </a:r>
                      <a:r>
                        <a:rPr lang="en-MY" sz="3600" baseline="0" dirty="0" err="1"/>
                        <a:t>adalah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seperti</a:t>
                      </a:r>
                      <a:r>
                        <a:rPr lang="en-MY" sz="3600" baseline="0" dirty="0"/>
                        <a:t> yang </a:t>
                      </a:r>
                      <a:r>
                        <a:rPr lang="en-MY" sz="3600" baseline="0" dirty="0" err="1"/>
                        <a:t>ditetapkan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oleh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smtClean="0"/>
                        <a:t>MITI</a:t>
                      </a:r>
                      <a:endParaRPr lang="en-MY" sz="36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43569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19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621582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8.0 JADUAL PERLAKSANAAN PROJEK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ISI KANDUNGAN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</a:t>
            </a:fld>
            <a:endParaRPr lang="en-US"/>
          </a:p>
        </p:txBody>
      </p:sp>
      <p:sp>
        <p:nvSpPr>
          <p:cNvPr id="24" name="Shape 305"/>
          <p:cNvSpPr/>
          <p:nvPr/>
        </p:nvSpPr>
        <p:spPr>
          <a:xfrm>
            <a:off x="1372684" y="2494761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5" name="Shape 308"/>
          <p:cNvSpPr txBox="1"/>
          <p:nvPr/>
        </p:nvSpPr>
        <p:spPr>
          <a:xfrm>
            <a:off x="1403610" y="2697490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1.0</a:t>
            </a:r>
          </a:p>
        </p:txBody>
      </p:sp>
      <p:sp>
        <p:nvSpPr>
          <p:cNvPr id="26" name="Shape 305"/>
          <p:cNvSpPr/>
          <p:nvPr/>
        </p:nvSpPr>
        <p:spPr>
          <a:xfrm>
            <a:off x="1372684" y="382465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7" name="Shape 308"/>
          <p:cNvSpPr txBox="1"/>
          <p:nvPr/>
        </p:nvSpPr>
        <p:spPr>
          <a:xfrm>
            <a:off x="1403610" y="402738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2.0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476034" y="2598540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Latar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Belakang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		3</a:t>
            </a:r>
          </a:p>
        </p:txBody>
      </p:sp>
      <p:sp>
        <p:nvSpPr>
          <p:cNvPr id="30" name="Shape 305"/>
          <p:cNvSpPr/>
          <p:nvPr/>
        </p:nvSpPr>
        <p:spPr>
          <a:xfrm>
            <a:off x="1372684" y="510318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31" name="Shape 308"/>
          <p:cNvSpPr txBox="1"/>
          <p:nvPr/>
        </p:nvSpPr>
        <p:spPr>
          <a:xfrm>
            <a:off x="1403610" y="530591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3.0</a:t>
            </a:r>
          </a:p>
        </p:txBody>
      </p:sp>
      <p:sp>
        <p:nvSpPr>
          <p:cNvPr id="32" name="Shape 305"/>
          <p:cNvSpPr/>
          <p:nvPr/>
        </p:nvSpPr>
        <p:spPr>
          <a:xfrm>
            <a:off x="1372684" y="6445909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33" name="Shape 308"/>
          <p:cNvSpPr txBox="1"/>
          <p:nvPr/>
        </p:nvSpPr>
        <p:spPr>
          <a:xfrm>
            <a:off x="1403610" y="6648638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4.0</a:t>
            </a:r>
          </a:p>
        </p:txBody>
      </p:sp>
      <p:sp>
        <p:nvSpPr>
          <p:cNvPr id="16" name="Shape 305"/>
          <p:cNvSpPr/>
          <p:nvPr/>
        </p:nvSpPr>
        <p:spPr>
          <a:xfrm>
            <a:off x="1372684" y="775657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17" name="Shape 308"/>
          <p:cNvSpPr txBox="1"/>
          <p:nvPr/>
        </p:nvSpPr>
        <p:spPr>
          <a:xfrm>
            <a:off x="1403610" y="795930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5.0</a:t>
            </a:r>
          </a:p>
        </p:txBody>
      </p:sp>
      <p:sp>
        <p:nvSpPr>
          <p:cNvPr id="19" name="Shape 305"/>
          <p:cNvSpPr/>
          <p:nvPr/>
        </p:nvSpPr>
        <p:spPr>
          <a:xfrm>
            <a:off x="1372684" y="9035103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20" name="Shape 308"/>
          <p:cNvSpPr txBox="1"/>
          <p:nvPr/>
        </p:nvSpPr>
        <p:spPr>
          <a:xfrm>
            <a:off x="1403610" y="9237832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6.0</a:t>
            </a:r>
          </a:p>
        </p:txBody>
      </p:sp>
      <p:sp>
        <p:nvSpPr>
          <p:cNvPr id="43" name="Shape 305"/>
          <p:cNvSpPr/>
          <p:nvPr/>
        </p:nvSpPr>
        <p:spPr>
          <a:xfrm>
            <a:off x="12765943" y="244940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44" name="Shape 308"/>
          <p:cNvSpPr txBox="1"/>
          <p:nvPr/>
        </p:nvSpPr>
        <p:spPr>
          <a:xfrm>
            <a:off x="12781629" y="265213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7.0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13862639" y="2598540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Pendekatan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Metodologi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Pengauditan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17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476034" y="4061580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Objektif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5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476034" y="532242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Skop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Kerja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7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476034" y="796837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Pecahan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Bilangan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Permohonan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11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476034" y="664863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Infografik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Taburan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Bilangan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Permohonan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9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0" name="Shape 305"/>
          <p:cNvSpPr/>
          <p:nvPr/>
        </p:nvSpPr>
        <p:spPr>
          <a:xfrm>
            <a:off x="12765943" y="376004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51" name="Shape 308"/>
          <p:cNvSpPr txBox="1"/>
          <p:nvPr/>
        </p:nvSpPr>
        <p:spPr>
          <a:xfrm>
            <a:off x="12781629" y="396277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8.0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3862639" y="3909180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Jadual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Perlaksanaan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Projek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19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53" name="Shape 305"/>
          <p:cNvSpPr/>
          <p:nvPr/>
        </p:nvSpPr>
        <p:spPr>
          <a:xfrm>
            <a:off x="12765943" y="5040207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54" name="Shape 308"/>
          <p:cNvSpPr txBox="1"/>
          <p:nvPr/>
        </p:nvSpPr>
        <p:spPr>
          <a:xfrm>
            <a:off x="12812109" y="524293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9.0</a:t>
            </a:r>
          </a:p>
        </p:txBody>
      </p:sp>
      <p:sp>
        <p:nvSpPr>
          <p:cNvPr id="57" name="Shape 308"/>
          <p:cNvSpPr txBox="1"/>
          <p:nvPr/>
        </p:nvSpPr>
        <p:spPr>
          <a:xfrm>
            <a:off x="12812109" y="6523096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10.0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3862639" y="5066929"/>
            <a:ext cx="11667711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Keputusan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Audit 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AP Terbuka 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2016 			21</a:t>
            </a:r>
          </a:p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Bagi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282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Buah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Syarikat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476034" y="9223868"/>
            <a:ext cx="10986069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Aspek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–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Aspek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Yang </a:t>
            </a:r>
            <a:r>
              <a:rPr lang="en-US" sz="3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Perlu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 </a:t>
            </a:r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Diaudit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13 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Open Sans Light"/>
              <a:cs typeface="Open Sans Light"/>
            </a:endParaRPr>
          </a:p>
        </p:txBody>
      </p:sp>
      <p:sp>
        <p:nvSpPr>
          <p:cNvPr id="35" name="Shape 305"/>
          <p:cNvSpPr/>
          <p:nvPr/>
        </p:nvSpPr>
        <p:spPr>
          <a:xfrm>
            <a:off x="12741879" y="6518248"/>
            <a:ext cx="1208769" cy="1208769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3200"/>
          </a:p>
        </p:txBody>
      </p:sp>
      <p:sp>
        <p:nvSpPr>
          <p:cNvPr id="36" name="Shape 308"/>
          <p:cNvSpPr txBox="1"/>
          <p:nvPr/>
        </p:nvSpPr>
        <p:spPr>
          <a:xfrm>
            <a:off x="12788045" y="6720977"/>
            <a:ext cx="1129717" cy="8161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sz="3200" dirty="0" smtClean="0">
                <a:solidFill>
                  <a:srgbClr val="FFFFF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Dosis"/>
              </a:rPr>
              <a:t>10.0</a:t>
            </a:r>
            <a:endParaRPr lang="en" sz="3200" dirty="0">
              <a:solidFill>
                <a:srgbClr val="FFFFF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Dosis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862639" y="6713411"/>
            <a:ext cx="11667711" cy="73867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US" sz="32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Lampiran</a:t>
            </a:r>
            <a:r>
              <a:rPr lang="en-US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					65</a:t>
            </a:r>
            <a:r>
              <a:rPr lang="en-US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Open Sans Light"/>
                <a:cs typeface="Open Sans Light"/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305703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8.0 JADUAL PERLAKSANAAN PROJEK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2407703"/>
              </p:ext>
            </p:extLst>
          </p:nvPr>
        </p:nvGraphicFramePr>
        <p:xfrm>
          <a:off x="1430894" y="3342522"/>
          <a:ext cx="21276706" cy="83210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102695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69931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617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547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2261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5478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54784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11260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1093914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112608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1093914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1061736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 smtClean="0"/>
                        <a:t>AKTIVITI TERPERINCI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M10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Perbincangan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dengan</a:t>
                      </a:r>
                      <a:r>
                        <a:rPr lang="en-MY" sz="3600" dirty="0"/>
                        <a:t> MITI &amp; </a:t>
                      </a:r>
                      <a:r>
                        <a:rPr lang="en-MY" sz="3600" dirty="0" err="1"/>
                        <a:t>Perancangan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baseline="0" dirty="0"/>
                        <a:t>Audit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/>
                        <a:t>Audit </a:t>
                      </a:r>
                      <a:r>
                        <a:rPr lang="en-MY" sz="3600" dirty="0" err="1"/>
                        <a:t>Lapangan</a:t>
                      </a:r>
                      <a:r>
                        <a:rPr lang="en-MY" sz="3600" dirty="0"/>
                        <a:t> &amp; </a:t>
                      </a:r>
                      <a:r>
                        <a:rPr lang="en-MY" sz="3600" dirty="0" err="1"/>
                        <a:t>Verifikasi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serta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Pengesahan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Maklumat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Permohonan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Penyediaan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 smtClean="0"/>
                        <a:t>Deraf</a:t>
                      </a:r>
                      <a:endParaRPr lang="en-MY" sz="3600" dirty="0"/>
                    </a:p>
                    <a:p>
                      <a:pPr marL="1544644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MY" sz="3600" dirty="0" err="1"/>
                        <a:t>Semakan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Pengguna</a:t>
                      </a:r>
                      <a:endParaRPr lang="en-MY" sz="3600" dirty="0"/>
                    </a:p>
                    <a:p>
                      <a:pPr marL="1544644" lvl="1" indent="-457200">
                        <a:buFont typeface="Arial" panose="020B0604020202020204" pitchFamily="34" charset="0"/>
                        <a:buChar char="•"/>
                      </a:pPr>
                      <a:r>
                        <a:rPr lang="en-MY" sz="3600" dirty="0" err="1"/>
                        <a:t>Semakan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Rakan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Kongsi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 err="1"/>
                        <a:t>Penghantaran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Deraf</a:t>
                      </a:r>
                      <a:r>
                        <a:rPr lang="en-MY" sz="3600" dirty="0"/>
                        <a:t> 1 &amp; </a:t>
                      </a:r>
                      <a:r>
                        <a:rPr lang="en-MY" sz="3600" dirty="0" err="1"/>
                        <a:t>Perbincangan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pihak</a:t>
                      </a:r>
                      <a:r>
                        <a:rPr lang="en-MY" sz="3600" dirty="0"/>
                        <a:t> MITI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/>
                      <a:r>
                        <a:rPr lang="en-MY" sz="3600" dirty="0" err="1"/>
                        <a:t>Penghantaran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Deraf</a:t>
                      </a:r>
                      <a:r>
                        <a:rPr lang="en-MY" sz="3600" dirty="0"/>
                        <a:t> 2 &amp; </a:t>
                      </a:r>
                      <a:r>
                        <a:rPr lang="en-MY" sz="3600" dirty="0" err="1"/>
                        <a:t>Perbincangan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dengan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 err="1"/>
                        <a:t>pihak</a:t>
                      </a:r>
                      <a:r>
                        <a:rPr lang="en-MY" sz="3600" dirty="0"/>
                        <a:t> MITI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dirty="0" err="1"/>
                        <a:t>Laporan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Akhir</a:t>
                      </a:r>
                      <a:r>
                        <a:rPr lang="en-MY" sz="3600" baseline="0" dirty="0"/>
                        <a:t> &amp; </a:t>
                      </a:r>
                      <a:r>
                        <a:rPr lang="en-MY" sz="3600" baseline="0" dirty="0" err="1"/>
                        <a:t>Perbincangan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dengan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Pihak</a:t>
                      </a:r>
                      <a:r>
                        <a:rPr lang="en-MY" sz="3600" baseline="0" dirty="0"/>
                        <a:t> MITI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36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188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21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3489162" y="5372052"/>
            <a:ext cx="14298273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9.0 KEPUTUSAN </a:t>
            </a:r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AUDIT AP </a:t>
            </a:r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TERBUKA 2016 BAGI </a:t>
            </a:r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282 BUAH SYARIKAT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756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KEPUTUSAN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22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169456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 smtClean="0"/>
              <a:t>rumusan</a:t>
            </a:r>
            <a:r>
              <a:rPr lang="en-MY" sz="3600" dirty="0" smtClean="0"/>
              <a:t> </a:t>
            </a:r>
            <a:r>
              <a:rPr lang="en-MY" sz="3600" dirty="0" err="1" smtClean="0"/>
              <a:t>keputusan</a:t>
            </a:r>
            <a:r>
              <a:rPr lang="en-MY" sz="3600" dirty="0" smtClean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di </a:t>
            </a:r>
            <a:r>
              <a:rPr lang="en-MY" sz="3600" dirty="0" err="1"/>
              <a:t>kemaskini</a:t>
            </a:r>
            <a:r>
              <a:rPr lang="en-MY" sz="3600" dirty="0"/>
              <a:t>:-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00798" y="4508406"/>
            <a:ext cx="11510682" cy="4232182"/>
            <a:chOff x="6400798" y="4508406"/>
            <a:chExt cx="11510682" cy="4232182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0798" y="4508406"/>
              <a:ext cx="5752703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2153501" y="4508406"/>
              <a:ext cx="5757979" cy="4232182"/>
            </a:xfrm>
            <a:prstGeom prst="roundRect">
              <a:avLst>
                <a:gd name="adj" fmla="val 11111"/>
              </a:avLst>
            </a:prstGeom>
            <a:ln w="190500" cap="rnd">
              <a:solidFill>
                <a:srgbClr val="C8C6BD"/>
              </a:solidFill>
              <a:prstDash val="solid"/>
            </a:ln>
            <a:effectLst>
              <a:outerShdw blurRad="101600" dist="50800" dir="7200000" algn="tl" rotWithShape="0">
                <a:srgbClr val="000000">
                  <a:alpha val="45000"/>
                </a:srgbClr>
              </a:outerShdw>
            </a:effectLst>
            <a:scene3d>
              <a:camera prst="perspectiveFront" fov="5400000"/>
              <a:lightRig rig="threePt" dir="t">
                <a:rot lat="0" lon="0" rev="19200000"/>
              </a:lightRig>
            </a:scene3d>
            <a:sp3d extrusionH="25400">
              <a:bevelT w="304800" h="152400" prst="hardEdge"/>
              <a:extrusionClr>
                <a:srgbClr val="FFFFFF"/>
              </a:extrusionClr>
            </a:sp3d>
          </p:spPr>
        </p:pic>
      </p:grpSp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624" y="4508406"/>
            <a:ext cx="6051173" cy="423218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208" y="4508406"/>
            <a:ext cx="5536610" cy="4232182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</p:spPr>
      </p:pic>
    </p:spTree>
    <p:extLst>
      <p:ext uri="{BB962C8B-B14F-4D97-AF65-F5344CB8AC3E}">
        <p14:creationId xmlns:p14="http://schemas.microsoft.com/office/powerpoint/2010/main" val="4257047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KEPUTUSAN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23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203835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 smtClean="0"/>
              <a:t>rumusan</a:t>
            </a:r>
            <a:r>
              <a:rPr lang="en-MY" sz="3600" dirty="0" smtClean="0"/>
              <a:t> </a:t>
            </a:r>
            <a:r>
              <a:rPr lang="en-MY" sz="3600" dirty="0" err="1" smtClean="0"/>
              <a:t>keputusan</a:t>
            </a:r>
            <a:r>
              <a:rPr lang="en-MY" sz="3600" dirty="0" smtClean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</a:t>
            </a:r>
            <a:r>
              <a:rPr lang="en-MY" sz="3600" dirty="0" err="1" smtClean="0"/>
              <a:t>dikemaskini</a:t>
            </a:r>
            <a:r>
              <a:rPr lang="en-MY" sz="3600" dirty="0" smtClean="0"/>
              <a:t> </a:t>
            </a:r>
            <a:r>
              <a:rPr lang="en-MY" sz="3600" dirty="0" err="1"/>
              <a:t>mengikut</a:t>
            </a:r>
            <a:r>
              <a:rPr lang="en-MY" sz="3600" dirty="0"/>
              <a:t>  </a:t>
            </a:r>
            <a:r>
              <a:rPr lang="en-MY" sz="3600" dirty="0" err="1"/>
              <a:t>kategori</a:t>
            </a:r>
            <a:r>
              <a:rPr lang="en-MY" sz="3600" dirty="0"/>
              <a:t> </a:t>
            </a:r>
          </a:p>
          <a:p>
            <a:r>
              <a:rPr lang="en-MY" sz="3600" dirty="0"/>
              <a:t>AP </a:t>
            </a:r>
            <a:r>
              <a:rPr lang="en-MY" sz="3600" dirty="0" err="1"/>
              <a:t>Sedia</a:t>
            </a:r>
            <a:r>
              <a:rPr lang="en-MY" sz="3600" dirty="0"/>
              <a:t> </a:t>
            </a:r>
            <a:r>
              <a:rPr lang="en-MY" sz="3600" dirty="0" err="1"/>
              <a:t>ada</a:t>
            </a:r>
            <a:r>
              <a:rPr lang="en-MY" sz="3600" dirty="0"/>
              <a:t> </a:t>
            </a:r>
            <a:r>
              <a:rPr lang="en-MY" sz="3600" dirty="0" err="1"/>
              <a:t>dan</a:t>
            </a:r>
            <a:r>
              <a:rPr lang="en-MY" sz="3600" dirty="0"/>
              <a:t> AP Baharu :-</a:t>
            </a: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01536242"/>
              </p:ext>
            </p:extLst>
          </p:nvPr>
        </p:nvGraphicFramePr>
        <p:xfrm>
          <a:off x="1400416" y="5324872"/>
          <a:ext cx="21586684" cy="298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35289"/>
                <a:gridCol w="39222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7938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3675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3086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08381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083812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KATEGORI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JUMLAH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Sedia</a:t>
                      </a:r>
                      <a:r>
                        <a:rPr lang="en-US" baseline="0" dirty="0"/>
                        <a:t> </a:t>
                      </a:r>
                      <a:r>
                        <a:rPr lang="en-US" baseline="0" dirty="0" err="1"/>
                        <a:t>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65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136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AP Baharu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129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146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JUMLAH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36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50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194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/>
                        <a:t>282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912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KEPUTUSAN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24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203835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 smtClean="0"/>
              <a:t>rumusan</a:t>
            </a:r>
            <a:r>
              <a:rPr lang="en-MY" sz="3600" dirty="0" smtClean="0"/>
              <a:t> </a:t>
            </a:r>
            <a:r>
              <a:rPr lang="en-MY" sz="3600" dirty="0" err="1" smtClean="0"/>
              <a:t>keputusan</a:t>
            </a:r>
            <a:r>
              <a:rPr lang="en-MY" sz="3600" dirty="0" smtClean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</a:t>
            </a:r>
            <a:r>
              <a:rPr lang="en-MY" sz="3600" dirty="0" err="1" smtClean="0"/>
              <a:t>dikemaskini</a:t>
            </a:r>
            <a:r>
              <a:rPr lang="en-MY" sz="3600" dirty="0" smtClean="0"/>
              <a:t> </a:t>
            </a:r>
            <a:r>
              <a:rPr lang="en-MY" sz="3600" dirty="0" err="1"/>
              <a:t>mengikut</a:t>
            </a:r>
            <a:r>
              <a:rPr lang="en-MY" sz="3600" dirty="0"/>
              <a:t>  </a:t>
            </a:r>
            <a:r>
              <a:rPr lang="en-MY" sz="3600" dirty="0" err="1"/>
              <a:t>kategori</a:t>
            </a:r>
            <a:r>
              <a:rPr lang="en-MY" sz="3600" dirty="0"/>
              <a:t> </a:t>
            </a:r>
          </a:p>
          <a:p>
            <a:r>
              <a:rPr lang="en-MY" sz="3600" dirty="0" err="1" smtClean="0"/>
              <a:t>permohonan</a:t>
            </a:r>
            <a:r>
              <a:rPr lang="en-MY" sz="3600" dirty="0" smtClean="0"/>
              <a:t> </a:t>
            </a:r>
            <a:r>
              <a:rPr lang="en-MY" sz="3600" dirty="0"/>
              <a:t>:-</a:t>
            </a: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859113"/>
              </p:ext>
            </p:extLst>
          </p:nvPr>
        </p:nvGraphicFramePr>
        <p:xfrm>
          <a:off x="833717" y="5190402"/>
          <a:ext cx="22729102" cy="4480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094"/>
                <a:gridCol w="512545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279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86856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35777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5856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313219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KATEGORI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JUMLAH</a:t>
                      </a:r>
                      <a:endParaRPr lang="en-MY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Kereta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22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132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179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Motosikal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Kereta</a:t>
                      </a:r>
                      <a:r>
                        <a:rPr lang="en-US" baseline="0" dirty="0" smtClean="0"/>
                        <a:t> &amp; </a:t>
                      </a:r>
                      <a:r>
                        <a:rPr lang="en-US" baseline="0" dirty="0" err="1" smtClean="0"/>
                        <a:t>Motosikal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**</a:t>
                      </a:r>
                      <a:r>
                        <a:rPr lang="en-US" dirty="0" err="1" smtClean="0"/>
                        <a:t>Tiada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Maklumat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JUMLAH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194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282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21976" y="11483788"/>
            <a:ext cx="13705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** Syarikat Formula </a:t>
            </a:r>
            <a:r>
              <a:rPr lang="en-US" sz="3200" dirty="0" err="1" smtClean="0"/>
              <a:t>Padu</a:t>
            </a:r>
            <a:r>
              <a:rPr lang="en-US" sz="3200" dirty="0" smtClean="0"/>
              <a:t> </a:t>
            </a:r>
            <a:r>
              <a:rPr lang="en-US" sz="3200" dirty="0" err="1" smtClean="0"/>
              <a:t>Sdn</a:t>
            </a:r>
            <a:r>
              <a:rPr lang="en-US" sz="3200" dirty="0" smtClean="0"/>
              <a:t> </a:t>
            </a:r>
            <a:r>
              <a:rPr lang="en-US" sz="3200" dirty="0" err="1" smtClean="0"/>
              <a:t>Bhd</a:t>
            </a:r>
            <a:r>
              <a:rPr lang="en-US" sz="3200" dirty="0" smtClean="0"/>
              <a:t> &amp; </a:t>
            </a:r>
            <a:r>
              <a:rPr lang="en-US" sz="3200" dirty="0" err="1" smtClean="0"/>
              <a:t>Hanisma</a:t>
            </a:r>
            <a:r>
              <a:rPr lang="en-US" sz="3200" dirty="0" smtClean="0"/>
              <a:t> </a:t>
            </a:r>
            <a:r>
              <a:rPr lang="en-US" sz="3200" dirty="0" err="1" smtClean="0"/>
              <a:t>Sdn</a:t>
            </a:r>
            <a:r>
              <a:rPr lang="en-US" sz="3200" dirty="0" smtClean="0"/>
              <a:t> </a:t>
            </a:r>
            <a:r>
              <a:rPr lang="en-US" sz="3200" dirty="0" err="1" smtClean="0"/>
              <a:t>Bhd</a:t>
            </a:r>
            <a:r>
              <a:rPr lang="en-US" sz="3200" dirty="0" smtClean="0"/>
              <a:t> </a:t>
            </a:r>
            <a:r>
              <a:rPr lang="en-US" sz="3200" dirty="0" err="1" smtClean="0"/>
              <a:t>tiada</a:t>
            </a:r>
            <a:r>
              <a:rPr lang="en-US" sz="3200" dirty="0" smtClean="0"/>
              <a:t> </a:t>
            </a:r>
            <a:r>
              <a:rPr lang="en-US" sz="3200" dirty="0" err="1" smtClean="0"/>
              <a:t>borang</a:t>
            </a:r>
            <a:r>
              <a:rPr lang="en-US" sz="3200" dirty="0" smtClean="0"/>
              <a:t> </a:t>
            </a:r>
            <a:r>
              <a:rPr lang="en-US" sz="3200" dirty="0" err="1" smtClean="0"/>
              <a:t>permohonan</a:t>
            </a:r>
            <a:r>
              <a:rPr lang="en-US" sz="3200" dirty="0" smtClean="0"/>
              <a:t>.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4081373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KEPUTUSAN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25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968161" y="3017592"/>
            <a:ext cx="203835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 smtClean="0"/>
              <a:t>rumusan</a:t>
            </a:r>
            <a:r>
              <a:rPr lang="en-MY" sz="3600" dirty="0" smtClean="0"/>
              <a:t> </a:t>
            </a:r>
            <a:r>
              <a:rPr lang="en-MY" sz="3600" dirty="0" err="1" smtClean="0"/>
              <a:t>keputusan</a:t>
            </a:r>
            <a:r>
              <a:rPr lang="en-MY" sz="3600" dirty="0" smtClean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/>
              <a:t>telah</a:t>
            </a:r>
            <a:r>
              <a:rPr lang="en-MY" sz="3600" dirty="0"/>
              <a:t> </a:t>
            </a:r>
            <a:r>
              <a:rPr lang="en-MY" sz="3600" dirty="0" err="1" smtClean="0"/>
              <a:t>dikemaskini</a:t>
            </a:r>
            <a:r>
              <a:rPr lang="en-MY" sz="3600" dirty="0" smtClean="0"/>
              <a:t> </a:t>
            </a:r>
            <a:r>
              <a:rPr lang="en-MY" sz="3600" dirty="0" err="1"/>
              <a:t>mengikut</a:t>
            </a:r>
            <a:r>
              <a:rPr lang="en-MY" sz="3600" dirty="0"/>
              <a:t>  </a:t>
            </a:r>
            <a:r>
              <a:rPr lang="en-MY" sz="3600" dirty="0" err="1"/>
              <a:t>kategori</a:t>
            </a:r>
            <a:r>
              <a:rPr lang="en-MY" sz="3600" dirty="0"/>
              <a:t> </a:t>
            </a:r>
          </a:p>
          <a:p>
            <a:r>
              <a:rPr lang="en-MY" sz="3600" dirty="0" err="1"/>
              <a:t>p</a:t>
            </a:r>
            <a:r>
              <a:rPr lang="en-MY" sz="3600" dirty="0" err="1" smtClean="0"/>
              <a:t>ermohonan</a:t>
            </a:r>
            <a:r>
              <a:rPr lang="en-MY" sz="3600" dirty="0" smtClean="0"/>
              <a:t> </a:t>
            </a:r>
            <a:r>
              <a:rPr lang="en-MY" sz="3600" dirty="0" err="1" smtClean="0"/>
              <a:t>dan</a:t>
            </a:r>
            <a:r>
              <a:rPr lang="en-MY" sz="3600" dirty="0" smtClean="0"/>
              <a:t> </a:t>
            </a:r>
            <a:r>
              <a:rPr lang="en-MY" sz="3600" dirty="0" err="1" smtClean="0"/>
              <a:t>syarikat</a:t>
            </a:r>
            <a:r>
              <a:rPr lang="en-MY" sz="3600" dirty="0" smtClean="0"/>
              <a:t> </a:t>
            </a:r>
            <a:r>
              <a:rPr lang="en-MY" sz="3600" dirty="0"/>
              <a:t>:-</a:t>
            </a:r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30395257"/>
              </p:ext>
            </p:extLst>
          </p:nvPr>
        </p:nvGraphicFramePr>
        <p:xfrm>
          <a:off x="1290913" y="5190402"/>
          <a:ext cx="22180719" cy="58826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56031"/>
                <a:gridCol w="387416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00989"/>
                <a:gridCol w="208153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4541"/>
                <a:gridCol w="16727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989248"/>
                <a:gridCol w="1525843"/>
                <a:gridCol w="1525843"/>
                <a:gridCol w="26221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KATEGORI</a:t>
                      </a:r>
                      <a:endParaRPr lang="en-MY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KERETA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MOTOSIKAL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KERETA &amp; MOTOSIKAL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** TIADA</a:t>
                      </a:r>
                      <a:r>
                        <a:rPr lang="en-US" baseline="0" dirty="0" smtClean="0"/>
                        <a:t> MAKLUMAT</a:t>
                      </a:r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JUMLAH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 SEDIA</a:t>
                      </a:r>
                      <a:r>
                        <a:rPr lang="en-US" baseline="0" dirty="0" smtClean="0"/>
                        <a:t> ADA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/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X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CEMERLANG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18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BAIK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50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MEMUASKAN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GAGAL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93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MY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194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JUMLAH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76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103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49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36</a:t>
                      </a:r>
                      <a:endParaRPr lang="en-MY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282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21976" y="11483788"/>
            <a:ext cx="1370599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** Syarikat Formula </a:t>
            </a:r>
            <a:r>
              <a:rPr lang="en-US" sz="3200" dirty="0" err="1" smtClean="0"/>
              <a:t>Padu</a:t>
            </a:r>
            <a:r>
              <a:rPr lang="en-US" sz="3200" dirty="0" smtClean="0"/>
              <a:t> </a:t>
            </a:r>
            <a:r>
              <a:rPr lang="en-US" sz="3200" dirty="0" err="1" smtClean="0"/>
              <a:t>Sdn</a:t>
            </a:r>
            <a:r>
              <a:rPr lang="en-US" sz="3200" dirty="0" smtClean="0"/>
              <a:t> </a:t>
            </a:r>
            <a:r>
              <a:rPr lang="en-US" sz="3200" dirty="0" err="1" smtClean="0"/>
              <a:t>Bhd</a:t>
            </a:r>
            <a:r>
              <a:rPr lang="en-US" sz="3200" dirty="0" smtClean="0"/>
              <a:t> &amp; </a:t>
            </a:r>
            <a:r>
              <a:rPr lang="en-US" sz="3200" dirty="0" err="1" smtClean="0"/>
              <a:t>Hanisma</a:t>
            </a:r>
            <a:r>
              <a:rPr lang="en-US" sz="3200" dirty="0" smtClean="0"/>
              <a:t> </a:t>
            </a:r>
            <a:r>
              <a:rPr lang="en-US" sz="3200" dirty="0" err="1" smtClean="0"/>
              <a:t>Sdn</a:t>
            </a:r>
            <a:r>
              <a:rPr lang="en-US" sz="3200" dirty="0" smtClean="0"/>
              <a:t> </a:t>
            </a:r>
            <a:r>
              <a:rPr lang="en-US" sz="3200" dirty="0" err="1" smtClean="0"/>
              <a:t>Bhd</a:t>
            </a:r>
            <a:r>
              <a:rPr lang="en-US" sz="3200" dirty="0" smtClean="0"/>
              <a:t> </a:t>
            </a:r>
            <a:r>
              <a:rPr lang="en-US" sz="3200" dirty="0" err="1" smtClean="0"/>
              <a:t>tiada</a:t>
            </a:r>
            <a:r>
              <a:rPr lang="en-US" sz="3200" dirty="0" smtClean="0"/>
              <a:t> </a:t>
            </a:r>
            <a:r>
              <a:rPr lang="en-US" sz="3200" dirty="0" err="1" smtClean="0"/>
              <a:t>borang</a:t>
            </a:r>
            <a:r>
              <a:rPr lang="en-US" sz="3200" dirty="0" smtClean="0"/>
              <a:t> </a:t>
            </a:r>
            <a:r>
              <a:rPr lang="en-US" sz="3200" dirty="0" err="1" smtClean="0"/>
              <a:t>permohonan</a:t>
            </a:r>
            <a:r>
              <a:rPr lang="en-US" sz="3200" dirty="0" smtClean="0"/>
              <a:t>.</a:t>
            </a:r>
            <a:endParaRPr lang="en-MY" sz="3200" dirty="0"/>
          </a:p>
        </p:txBody>
      </p:sp>
    </p:spTree>
    <p:extLst>
      <p:ext uri="{BB962C8B-B14F-4D97-AF65-F5344CB8AC3E}">
        <p14:creationId xmlns:p14="http://schemas.microsoft.com/office/powerpoint/2010/main" val="337087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KEPUTUSAN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26</a:t>
            </a:fld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1400416" y="3017592"/>
            <a:ext cx="211919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sz="3600" dirty="0" err="1"/>
              <a:t>Berikut</a:t>
            </a:r>
            <a:r>
              <a:rPr lang="en-MY" sz="3600" dirty="0"/>
              <a:t> </a:t>
            </a:r>
            <a:r>
              <a:rPr lang="en-MY" sz="3600" dirty="0" err="1"/>
              <a:t>adalah</a:t>
            </a:r>
            <a:r>
              <a:rPr lang="en-MY" sz="3600" dirty="0"/>
              <a:t> </a:t>
            </a:r>
            <a:r>
              <a:rPr lang="en-MY" sz="3600" dirty="0" err="1"/>
              <a:t>pecahan</a:t>
            </a:r>
            <a:r>
              <a:rPr lang="en-MY" sz="3600" dirty="0"/>
              <a:t> </a:t>
            </a:r>
            <a:r>
              <a:rPr lang="en-MY" sz="3600" dirty="0" err="1" smtClean="0"/>
              <a:t>rumusan</a:t>
            </a:r>
            <a:r>
              <a:rPr lang="en-MY" sz="3600" dirty="0" smtClean="0"/>
              <a:t> </a:t>
            </a:r>
            <a:r>
              <a:rPr lang="en-MY" sz="3600" dirty="0" err="1" smtClean="0"/>
              <a:t>keputusan</a:t>
            </a:r>
            <a:r>
              <a:rPr lang="en-MY" sz="3600" dirty="0" smtClean="0"/>
              <a:t> </a:t>
            </a:r>
            <a:r>
              <a:rPr lang="en-MY" sz="3600" dirty="0" err="1"/>
              <a:t>jumlah</a:t>
            </a:r>
            <a:r>
              <a:rPr lang="en-MY" sz="3600" dirty="0"/>
              <a:t> </a:t>
            </a:r>
            <a:r>
              <a:rPr lang="en-MY" sz="3600" dirty="0" err="1"/>
              <a:t>permohonan</a:t>
            </a:r>
            <a:r>
              <a:rPr lang="en-MY" sz="3600" dirty="0"/>
              <a:t> yang </a:t>
            </a:r>
            <a:r>
              <a:rPr lang="en-MY" sz="3600" dirty="0" err="1" smtClean="0"/>
              <a:t>didapati</a:t>
            </a:r>
            <a:r>
              <a:rPr lang="en-MY" sz="3600" dirty="0" smtClean="0"/>
              <a:t> </a:t>
            </a:r>
            <a:r>
              <a:rPr lang="en-MY" sz="3600" b="1" dirty="0"/>
              <a:t>GAGAL</a:t>
            </a:r>
            <a:r>
              <a:rPr lang="en-MY" sz="3600" dirty="0"/>
              <a:t> </a:t>
            </a:r>
            <a:r>
              <a:rPr lang="en-MY" sz="3600" dirty="0" err="1"/>
              <a:t>mengikut</a:t>
            </a:r>
            <a:r>
              <a:rPr lang="en-MY" sz="3600" dirty="0"/>
              <a:t> </a:t>
            </a:r>
            <a:r>
              <a:rPr lang="en-MY" sz="3600" dirty="0" err="1"/>
              <a:t>kategori</a:t>
            </a:r>
            <a:r>
              <a:rPr lang="en-MY" sz="3600" dirty="0"/>
              <a:t> AP </a:t>
            </a:r>
            <a:r>
              <a:rPr lang="en-MY" sz="3600" dirty="0" err="1"/>
              <a:t>Sedia</a:t>
            </a:r>
            <a:r>
              <a:rPr lang="en-MY" sz="3600" dirty="0"/>
              <a:t> Ada </a:t>
            </a:r>
            <a:r>
              <a:rPr lang="en-MY" sz="3600" dirty="0" err="1"/>
              <a:t>dan</a:t>
            </a:r>
            <a:r>
              <a:rPr lang="en-MY" sz="3600" dirty="0"/>
              <a:t> AP Baharu :-</a:t>
            </a:r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0180119"/>
              </p:ext>
            </p:extLst>
          </p:nvPr>
        </p:nvGraphicFramePr>
        <p:xfrm>
          <a:off x="1082844" y="4745752"/>
          <a:ext cx="22086743" cy="2987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08482"/>
                <a:gridCol w="519510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9382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613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0997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42284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26132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09979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09979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A-3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A-5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A-6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A-7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1.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AP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Sedia</a:t>
                      </a:r>
                      <a:r>
                        <a:rPr lang="en-US" sz="3600" baseline="0" dirty="0"/>
                        <a:t> </a:t>
                      </a:r>
                      <a:r>
                        <a:rPr lang="en-US" sz="3600" baseline="0" dirty="0" err="1"/>
                        <a:t>ada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2.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/>
                        <a:t>AP Baharu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82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84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31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</a:t>
                      </a:r>
                      <a:endParaRPr lang="en-MY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JUMLAH</a:t>
                      </a:r>
                      <a:endParaRPr lang="en-MY" sz="3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MY" sz="36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10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42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84</a:t>
                      </a:r>
                      <a:endParaRPr lang="en-MY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36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128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61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18</a:t>
                      </a:r>
                      <a:endParaRPr lang="en-US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432303"/>
              </p:ext>
            </p:extLst>
          </p:nvPr>
        </p:nvGraphicFramePr>
        <p:xfrm>
          <a:off x="9412941" y="8110719"/>
          <a:ext cx="13634726" cy="490116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135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19212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612646">
                <a:tc gridSpan="2">
                  <a:txBody>
                    <a:bodyPr/>
                    <a:lstStyle/>
                    <a:p>
                      <a:r>
                        <a:rPr lang="en-MY" sz="2400" dirty="0"/>
                        <a:t>**NOTA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SYARIKAT</a:t>
                      </a:r>
                      <a:r>
                        <a:rPr lang="en-MY" sz="2400" baseline="0" dirty="0"/>
                        <a:t> SDN BHD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STATUS BUMIPUTERA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SYARIKAT</a:t>
                      </a:r>
                      <a:r>
                        <a:rPr lang="en-MY" sz="2400" baseline="0" dirty="0"/>
                        <a:t> BERPENGALAMAN MINIMUM 2 TAHUN DI DALAM PENJUALAN KENDERAAN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MODAL MINIMUM 1 JUTA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PERUBAHAN PEMEGANG</a:t>
                      </a:r>
                      <a:r>
                        <a:rPr lang="en-MY" sz="2400" baseline="0" dirty="0"/>
                        <a:t> SAHAM/AHLI LEMBAGA PENGARAH DALAM TEMPOH 3 TAHUN</a:t>
                      </a:r>
                      <a:endParaRPr lang="en-MY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KEPENTINGAN DALAM SYARIKAT AP TERBUKA KERETA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12646">
                <a:tc>
                  <a:txBody>
                    <a:bodyPr/>
                    <a:lstStyle/>
                    <a:p>
                      <a:pPr algn="ctr"/>
                      <a:r>
                        <a:rPr lang="en-MY" sz="2400" dirty="0"/>
                        <a:t>A-7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2400" dirty="0"/>
                        <a:t>KEPENTINGAN DALAM SYARIKAT AP TERBUKA MOTOSIKAL LAIN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226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27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717834" y="5347989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9.1 RUMUSAN </a:t>
            </a:r>
            <a:r>
              <a:rPr lang="en-US" b="1" dirty="0">
                <a:solidFill>
                  <a:schemeClr val="tx1"/>
                </a:solidFill>
              </a:rPr>
              <a:t>KEPUTUSAN GAGAL</a:t>
            </a:r>
          </a:p>
        </p:txBody>
      </p:sp>
    </p:spTree>
    <p:extLst>
      <p:ext uri="{BB962C8B-B14F-4D97-AF65-F5344CB8AC3E}">
        <p14:creationId xmlns:p14="http://schemas.microsoft.com/office/powerpoint/2010/main" val="2336639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A-1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4918873"/>
              </p:ext>
            </p:extLst>
          </p:nvPr>
        </p:nvGraphicFramePr>
        <p:xfrm>
          <a:off x="1545258" y="3206468"/>
          <a:ext cx="21441843" cy="86410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66652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1" baseline="0" dirty="0"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3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4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Sungai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Excellent Deal Motor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162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29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1115753"/>
              </p:ext>
            </p:extLst>
          </p:nvPr>
        </p:nvGraphicFramePr>
        <p:xfrm>
          <a:off x="1545258" y="3206468"/>
          <a:ext cx="21441843" cy="69646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AMIR MOTOR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AMIRA</a:t>
                      </a:r>
                      <a:r>
                        <a:rPr lang="en-US" sz="3200" b="1" baseline="0" dirty="0">
                          <a:latin typeface="Century Gothic" panose="020B0502020202020204" pitchFamily="34" charset="0"/>
                        </a:rPr>
                        <a:t> VENTURE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daripada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daripada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Bhd.,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dimiliki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sepenuhnya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FAST BIKES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tetapi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cawangan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Pulau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Pinang,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Daniel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Heiw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teknikal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Panigiotis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Mavrikos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D.T.C MOTORS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Kassim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Datuk Haji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Tamby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Chik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warganegara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Singapura.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912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-241934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1.0 LATAR BELAKANG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75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8976557"/>
              </p:ext>
            </p:extLst>
          </p:nvPr>
        </p:nvGraphicFramePr>
        <p:xfrm>
          <a:off x="1545258" y="2563838"/>
          <a:ext cx="21441843" cy="888082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98650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1" baseline="0" dirty="0"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3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4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Sungai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Excellent Deal Motor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747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A-2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31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2575260"/>
              </p:ext>
            </p:extLst>
          </p:nvPr>
        </p:nvGraphicFramePr>
        <p:xfrm>
          <a:off x="1545258" y="3206468"/>
          <a:ext cx="21441843" cy="58978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A-2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NAZA MOTOR TRADING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penandatangan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cek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(Ting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Lieng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Yu,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Sahadevan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A/L S.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Mariappan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Chan Boon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David Hector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Ratnaike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K.Prabahran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Naidu A/L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K.Krishnan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Naidu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Cheang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Chin Lim).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94875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RINTIS MALAY MOTOR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cawangan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Yew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Kok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cawangan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Pulau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MOTONATION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(3) orang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berstatus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bumiputera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Ooi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Lean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Looi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“General Manager”, Isaac Chew 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Chew Saw Leong – “Event Manager”.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314348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786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A-3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579939"/>
              </p:ext>
            </p:extLst>
          </p:nvPr>
        </p:nvGraphicFramePr>
        <p:xfrm>
          <a:off x="1545258" y="3206468"/>
          <a:ext cx="21441843" cy="5806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audit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dilaksanakan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ekoran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H.A.R ENTERPRISE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pengalaman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sedang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beroperasi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penjualan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kenderaan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tempoh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(2)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kebelakangan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Walaubagaimanapun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menjual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motorsikal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beberapa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lalu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kelulusan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tetapi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kerana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ketidakstabilan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ekonomi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5088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A-4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278155"/>
              </p:ext>
            </p:extLst>
          </p:nvPr>
        </p:nvGraphicFramePr>
        <p:xfrm>
          <a:off x="1545258" y="3206468"/>
          <a:ext cx="21441843" cy="3855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08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85216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420886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membuat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audit di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SYARIKAT TUNG MAH GENERAL TRADING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modal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berbayar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RM10,000.00.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398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34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1539482"/>
              </p:ext>
            </p:extLst>
          </p:nvPr>
        </p:nvGraphicFramePr>
        <p:xfrm>
          <a:off x="1020184" y="2554826"/>
          <a:ext cx="22738080" cy="10957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AMIR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MOTORS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 Datuk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Zulkifli@Zulkifli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Amira Ventures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. - 8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2014.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Annie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Tajul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Arus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Amira Ventures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Bhd.  - 8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2014.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AMIRA VENTURES 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@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Jun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Amir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Shazri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Datuk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Zulkifli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@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Zulfili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AV Equity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- 30 Jun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BAKATEAM 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Hj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Wahid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Lasiman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Faridah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Zainol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Abidin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BESTEKAD MAJU 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Syed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Fakrurrozi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Syed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Agil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BHU AUTOLOGISTICS 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Siti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Azima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Bujang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pada18 Mei 2015.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435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448120"/>
              </p:ext>
            </p:extLst>
          </p:nvPr>
        </p:nvGraphicFramePr>
        <p:xfrm>
          <a:off x="1127760" y="2810228"/>
          <a:ext cx="22738080" cy="1037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FAST BIKES SDN.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tempoh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(3)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kebelakngan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Dato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Malique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Motoradic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berjumlah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RM100,000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G-MART CORPATION SDN.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Musa bin Manan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November 2015. 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resolusi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Musa bin Manan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disediakan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ISMO AUTOMOBILES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Adzli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Ishak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Norazri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ISRAQ ADVENTURE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Yaseer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 Rahman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Abdul Hafiz b Mohamed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Baharudin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pada12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Ainudin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Hashim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Sazaindrais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Sajit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88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3793775"/>
              </p:ext>
            </p:extLst>
          </p:nvPr>
        </p:nvGraphicFramePr>
        <p:xfrm>
          <a:off x="1127760" y="2962628"/>
          <a:ext cx="22738080" cy="8823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LINEAR PLATINUM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Encik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Ayob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Yamin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Jun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MAHLIGAI PROPERTIES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Shameen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Sharidan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Alias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Shamsul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Alias-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berhenti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MEDAN QUANTUM SDN.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 - Dato'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Haniff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Aziz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Amirunizam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Zainuddin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- 13 Mei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:-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Dato'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Haniff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Azizi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Noriani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- 2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Julai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Sri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Noriani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Ibrahim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Qayyum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Khairiri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- 13 Mei 2015.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739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37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415204"/>
              </p:ext>
            </p:extLst>
          </p:nvPr>
        </p:nvGraphicFramePr>
        <p:xfrm>
          <a:off x="1127760" y="2962628"/>
          <a:ext cx="22738080" cy="98907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787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MOFAZ MOTOSIKAL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 Rahim bin Ab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17 Mac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MOSCORP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berubah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Musa Bin Manan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Februari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MULIA MOTOR CORPORATION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Azhar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Salim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Raihan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- 30 April 2014.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Salim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Raihan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Mei 2016. 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rekod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Azhar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Taib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SRI CHANGGONG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 smtClean="0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Wan Ahmad Bin Wan Ismail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Zawiah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Awang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disebabkan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Wan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Ahamd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Wan Ismail).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 Hassan Bin Mat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 -  14 September 2015.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Isa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Yaacob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- 6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408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578982"/>
              </p:ext>
            </p:extLst>
          </p:nvPr>
        </p:nvGraphicFramePr>
        <p:xfrm>
          <a:off x="1127760" y="2871188"/>
          <a:ext cx="22456626" cy="103784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TAHB AUTO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Ramzia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Arshad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17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WAJAR KUASA MOTORBIKES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Muhaini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Mustafa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Shahryzal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Remi - 26 April 2016.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WANG SELAMAT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13 Jun 2016;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Nik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Izani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Nik Ibrahim.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Mohamed Fairuz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Ferhan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16 Jun 2016;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Nik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Izani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Nik Ibrahim KEPADA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Farriz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Fauzy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A&amp;Z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MOTORS ENTERPRISE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Azrinalisa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Army @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Azmy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Abdullah,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Kijan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Langgit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19 Mei 2015.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Azrinalisa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Army @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Azmy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perletakkan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19 May 2015.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Abdullah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19 Mei 2015.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Yusuf Roy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19 Mei 2015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558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39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3746999"/>
              </p:ext>
            </p:extLst>
          </p:nvPr>
        </p:nvGraphicFramePr>
        <p:xfrm>
          <a:off x="1127760" y="2871188"/>
          <a:ext cx="22456626" cy="7940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AMAN RAZAK AUTO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Dato'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Kisham@Khairul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Haji Othman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26 Mac 2015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dimaklumkan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</a:t>
                      </a:r>
                      <a:r>
                        <a:rPr lang="en-MY" sz="3200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).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BERMUDA NIAGA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 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Juliana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-David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Mohamad Taha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Ballia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13 November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BZ MOTOR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Ali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Februari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D.T.C MOTORS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Percanggahan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maklumat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diantara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SSM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49.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encik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Hussein Bin Datuk Haji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Tamby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Chik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berdasarkan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SSM,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“annual return”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bertarikh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Julai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2016,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seperti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mana yang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dinyatakan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49 yang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disahkan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ketiga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608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1.0 LATAR BELAKANG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431945" y="3807051"/>
            <a:ext cx="21586688" cy="384721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smtClean="0">
                <a:solidFill>
                  <a:srgbClr val="FF0000"/>
                </a:solidFill>
                <a:latin typeface="Neuropol" panose="020F0607030201010804" pitchFamily="34" charset="0"/>
              </a:rPr>
              <a:t>SALIHIN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 err="1" smtClean="0">
                <a:latin typeface="Century Gothic" panose="020B0502020202020204" pitchFamily="34" charset="0"/>
              </a:rPr>
              <a:t>telah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dilantik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pada</a:t>
            </a:r>
            <a:r>
              <a:rPr lang="en-MY" sz="3600" dirty="0">
                <a:latin typeface="Century Gothic" panose="020B0502020202020204" pitchFamily="34" charset="0"/>
              </a:rPr>
              <a:t> 6hb. </a:t>
            </a:r>
            <a:r>
              <a:rPr lang="en-MY" sz="3600" dirty="0" err="1">
                <a:latin typeface="Century Gothic" panose="020B0502020202020204" pitchFamily="34" charset="0"/>
              </a:rPr>
              <a:t>Oktober</a:t>
            </a:r>
            <a:r>
              <a:rPr lang="en-MY" sz="3600" dirty="0">
                <a:latin typeface="Century Gothic" panose="020B0502020202020204" pitchFamily="34" charset="0"/>
              </a:rPr>
              <a:t>, 2016 </a:t>
            </a:r>
            <a:r>
              <a:rPr lang="en-MY" sz="3600" dirty="0" err="1">
                <a:latin typeface="Century Gothic" panose="020B0502020202020204" pitchFamily="34" charset="0"/>
              </a:rPr>
              <a:t>untuk</a:t>
            </a:r>
            <a:r>
              <a:rPr lang="en-MY" sz="3600" dirty="0">
                <a:latin typeface="Century Gothic" panose="020B0502020202020204" pitchFamily="34" charset="0"/>
              </a:rPr>
              <a:t> “</a:t>
            </a:r>
            <a:r>
              <a:rPr lang="en-MY" sz="3600" dirty="0" err="1">
                <a:latin typeface="Century Gothic" panose="020B0502020202020204" pitchFamily="34" charset="0"/>
              </a:rPr>
              <a:t>Pelaksanaan</a:t>
            </a:r>
            <a:r>
              <a:rPr lang="en-MY" sz="3600" dirty="0">
                <a:latin typeface="Century Gothic" panose="020B0502020202020204" pitchFamily="34" charset="0"/>
              </a:rPr>
              <a:t> Audit </a:t>
            </a:r>
            <a:r>
              <a:rPr lang="en-MY" sz="3600" dirty="0" err="1">
                <a:latin typeface="Century Gothic" panose="020B0502020202020204" pitchFamily="34" charset="0"/>
              </a:rPr>
              <a:t>Pematuhan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Terhadap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Menjadi</a:t>
            </a:r>
            <a:r>
              <a:rPr lang="en-MY" sz="3600" dirty="0">
                <a:latin typeface="Century Gothic" panose="020B0502020202020204" pitchFamily="34" charset="0"/>
              </a:rPr>
              <a:t> Syarikat </a:t>
            </a:r>
            <a:r>
              <a:rPr lang="en-MY" sz="3600" dirty="0" err="1">
                <a:latin typeface="Century Gothic" panose="020B0502020202020204" pitchFamily="34" charset="0"/>
              </a:rPr>
              <a:t>Lesen</a:t>
            </a:r>
            <a:r>
              <a:rPr lang="en-MY" sz="3600" dirty="0">
                <a:latin typeface="Century Gothic" panose="020B0502020202020204" pitchFamily="34" charset="0"/>
              </a:rPr>
              <a:t> Import (AP) Terbuka”</a:t>
            </a:r>
          </a:p>
          <a:p>
            <a:pPr algn="just"/>
            <a:endParaRPr lang="en-MY" sz="3600" dirty="0">
              <a:latin typeface="Century Gothic" panose="020B0502020202020204" pitchFamily="34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en-MY" sz="3600" dirty="0" err="1">
                <a:latin typeface="Century Gothic" panose="020B0502020202020204" pitchFamily="34" charset="0"/>
              </a:rPr>
              <a:t>Tempoh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projek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adalah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bermula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daripada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tarikh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lantikan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dipersetujui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sehingga</a:t>
            </a:r>
            <a:r>
              <a:rPr lang="en-MY" sz="3600" dirty="0">
                <a:latin typeface="Century Gothic" panose="020B0502020202020204" pitchFamily="34" charset="0"/>
              </a:rPr>
              <a:t> 31hb. </a:t>
            </a:r>
            <a:r>
              <a:rPr lang="en-MY" sz="3600" dirty="0" err="1">
                <a:latin typeface="Century Gothic" panose="020B0502020202020204" pitchFamily="34" charset="0"/>
              </a:rPr>
              <a:t>Disember</a:t>
            </a:r>
            <a:r>
              <a:rPr lang="en-MY" sz="3600" dirty="0">
                <a:latin typeface="Century Gothic" panose="020B0502020202020204" pitchFamily="34" charset="0"/>
              </a:rPr>
              <a:t>, 2016.</a:t>
            </a:r>
            <a:endParaRPr lang="en-US" sz="3600" dirty="0"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91684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1843554"/>
              </p:ext>
            </p:extLst>
          </p:nvPr>
        </p:nvGraphicFramePr>
        <p:xfrm>
          <a:off x="1127760" y="2871188"/>
          <a:ext cx="22456626" cy="9494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DEAL MOTOR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audit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dilaksanakan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ekoran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GR MOTOSPORTS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Dato'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Harodin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Bibit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Jun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Rahmaat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Masrul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Mahidin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September  2013.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HOOVER MARKETING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Lee Choon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Swee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Kenny Lee Wee Ting -  1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KASAWARI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MOTORS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 Muhammad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Fahmi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Hassan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Muhammad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Fahmi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Allahyarham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Dato' Seri Paduka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Dr.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Hj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uzur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MEGA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OTOMOBIL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Mohamed Trang Bin Issa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 Mac 2014.</a:t>
                      </a:r>
                    </a:p>
                    <a:p>
                      <a:pPr algn="l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Bujang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Ahmad Zaidi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berhenti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25 Mei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001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41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774501"/>
              </p:ext>
            </p:extLst>
          </p:nvPr>
        </p:nvGraphicFramePr>
        <p:xfrm>
          <a:off x="1127760" y="2871188"/>
          <a:ext cx="22456626" cy="84277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>
                          <a:latin typeface="Century Gothic" panose="020B0502020202020204" pitchFamily="34" charset="0"/>
                        </a:rPr>
                        <a:t> 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MUHIBBAH DUA (M)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Abdul Rahim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 Mei 2015.</a:t>
                      </a:r>
                    </a:p>
                    <a:p>
                      <a:pPr algn="l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Affendi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 Mei 2015.</a:t>
                      </a:r>
                    </a:p>
                    <a:p>
                      <a:pPr algn="l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- Abdul Rahim bin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Affendi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Hamdan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4 Mei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MUSTAPHA TRADING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22 April 2015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Norliza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Abang</a:t>
                      </a:r>
                      <a:r>
                        <a:rPr lang="en-MY" sz="3200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(3.92%)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unit RM39,198.00. </a:t>
                      </a:r>
                    </a:p>
                    <a:p>
                      <a:pPr marL="0" indent="0" algn="l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l"/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penjelasan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operasi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Norliza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diberhentikan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atas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kehilangan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duit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dimasukkan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semula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2016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kerani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akaun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OSIN MOTOR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l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l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Andi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Suryanty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Bandy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Ogos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PANTAI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BHARU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baseline="0" dirty="0" err="1">
                          <a:latin typeface="Century Gothic" panose="020B0502020202020204" pitchFamily="34" charset="0"/>
                        </a:rPr>
                        <a:t>P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Juhairiah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Tajuddin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10 Mac 2014.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Fadzil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Dato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Sumdin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- 30 September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204649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42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451310"/>
              </p:ext>
            </p:extLst>
          </p:nvPr>
        </p:nvGraphicFramePr>
        <p:xfrm>
          <a:off x="1400414" y="2738280"/>
          <a:ext cx="22456626" cy="73609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PANTHER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CAR CO (MALAYSIA)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Nur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Fadzlena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Ahmad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Tarmuzi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25 Mei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PERISAI WIRA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Azlan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 Mac 2016.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Norazuwan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15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Oktober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2015.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Najibul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Dato' Muhammad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1 Mac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RAHMAN BROTHERS MOTOR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Jun 2013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sehingga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rekod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carian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SSM).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Hassan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24 April 2013.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42281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43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735435"/>
              </p:ext>
            </p:extLst>
          </p:nvPr>
        </p:nvGraphicFramePr>
        <p:xfrm>
          <a:off x="1400414" y="2738280"/>
          <a:ext cx="22456626" cy="7848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RAYA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KHAS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Dato’ Haji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Johnny Bin Abdullah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Hajah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Pauziah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Yasmin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Mei 2016.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- Dato' Haji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Johnny Bin Abdullah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Mei 2016.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-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Hajjah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Puziah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Salleh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Mei 2016.</a:t>
                      </a:r>
                    </a:p>
                    <a:p>
                      <a:pPr algn="just"/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- Yasmin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-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dilantikan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11 Mei 2016.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RED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WHEELS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Sameh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Omar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28 September 2015. 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Omar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Makhtar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28 September 2015.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295033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REJANG MOTOR TRADING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sv-SE" sz="3200" dirty="0">
                          <a:latin typeface="Century Gothic" panose="020B0502020202020204" pitchFamily="34" charset="0"/>
                        </a:rPr>
                        <a:t>Berikut senarai perubahan ahli lembaga pengarah;</a:t>
                      </a:r>
                    </a:p>
                    <a:p>
                      <a:pPr algn="just"/>
                      <a:r>
                        <a:rPr lang="sv-SE" sz="3200" dirty="0">
                          <a:latin typeface="Century Gothic" panose="020B0502020202020204" pitchFamily="34" charset="0"/>
                        </a:rPr>
                        <a:t>    - Malik Bin Ahmad Zaidi - dilantik  pada 28 November 2014.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556792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196162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44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08840"/>
              </p:ext>
            </p:extLst>
          </p:nvPr>
        </p:nvGraphicFramePr>
        <p:xfrm>
          <a:off x="1127760" y="2871188"/>
          <a:ext cx="22456626" cy="67818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9729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6151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REGAS MOTORS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Kematian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Late Datuk 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Kenneth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Temenggong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Koh.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mendiang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Datuk Kenneth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dipindahkan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Isteri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beliau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:</a:t>
                      </a:r>
                    </a:p>
                    <a:p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Louise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Blaja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Isteri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–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30 Mei 2016.</a:t>
                      </a:r>
                    </a:p>
                    <a:p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Daniel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Jubang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–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30 Mei 2016.</a:t>
                      </a:r>
                    </a:p>
                    <a:p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Louise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Blaja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menggantikan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Datuk Kenneth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Kanyan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Anak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Temenggong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Koh.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SRI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BENTENG AUTO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Abd.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Abd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Kadir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meninggal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dunia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Januari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2014 .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14082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A-5  AP SEDIA ADA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0830654"/>
              </p:ext>
            </p:extLst>
          </p:nvPr>
        </p:nvGraphicFramePr>
        <p:xfrm>
          <a:off x="1127760" y="2962628"/>
          <a:ext cx="22456626" cy="8823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SYARIKAT MAN GUAN (KOTA KINABLU)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 - Chong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Nyuk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Fun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2013.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9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Disember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2013;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Nyuk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Pin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Pit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Fun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Chang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Li –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dilantik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ZAIHAR MOTOR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Sharifah Noor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Binti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Syed Abd Rahman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4 Mei 2015.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44.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ZAMAN MOTORS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Berikut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adalah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senarai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perubahan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Ahli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;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  - Mohamed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Zamin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Khadri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-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meletak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Fabuari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2014.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82073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400669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 AP SEDIA ADA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(TIADA DI DALAM SISTEM)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382367"/>
              </p:ext>
            </p:extLst>
          </p:nvPr>
        </p:nvGraphicFramePr>
        <p:xfrm>
          <a:off x="1127760" y="3572228"/>
          <a:ext cx="22456626" cy="6294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A-6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A&amp;Z</a:t>
                      </a:r>
                      <a:r>
                        <a:rPr lang="en-MY" sz="3200" b="1" baseline="0" dirty="0">
                          <a:latin typeface="Century Gothic" panose="020B0502020202020204" pitchFamily="34" charset="0"/>
                        </a:rPr>
                        <a:t> MOTORS ENTERPRISE </a:t>
                      </a: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Kami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ahli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lembaga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A&amp;Z Motors,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kepentingan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(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Pembangunan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Namun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Yasmin 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),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bertindak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sebagai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penasihat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Raya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Khas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RAYA KHAS SDN. BHD.</a:t>
                      </a:r>
                    </a:p>
                    <a:p>
                      <a:pPr algn="just"/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indent="-51435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kepentingan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A&amp;Z Motors.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Pembangunan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Yusuf Roy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Fitri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Bin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Mohd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Johny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juga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menjadi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pemegang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A&amp;Z Motors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Motors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Enterprise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</a:t>
                      </a:r>
                      <a:endParaRPr lang="en-MY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686407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676851"/>
              </p:ext>
            </p:extLst>
          </p:nvPr>
        </p:nvGraphicFramePr>
        <p:xfrm>
          <a:off x="1981201" y="3017592"/>
          <a:ext cx="2100590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22946"/>
                <a:gridCol w="63286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51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20118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2011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G-MART CORPORATION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MOSCORP SDN BHD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BAKATEAM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Musa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Mana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Datin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Faridah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Binti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Zainol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Abidin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Dato Wahid Bin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Lasiman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3235282"/>
              </p:ext>
            </p:extLst>
          </p:nvPr>
        </p:nvGraphicFramePr>
        <p:xfrm>
          <a:off x="1981201" y="6370392"/>
          <a:ext cx="21005900" cy="1920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47010"/>
                <a:gridCol w="58232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12545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09073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8194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BHU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AUTOLOGISTICS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YAMUD ENT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PROGRESSIVE SAFETY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1.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Noorul</a:t>
                      </a:r>
                      <a:r>
                        <a:rPr lang="en-MY" sz="3600" baseline="0" dirty="0"/>
                        <a:t> Ain </a:t>
                      </a:r>
                      <a:r>
                        <a:rPr lang="en-MY" sz="3600" baseline="0" dirty="0" err="1"/>
                        <a:t>Bt</a:t>
                      </a:r>
                      <a:r>
                        <a:rPr lang="en-MY" sz="3600" baseline="0" dirty="0"/>
                        <a:t> Mohamad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Shazwan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Azib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Saary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939602"/>
              </p:ext>
            </p:extLst>
          </p:nvPr>
        </p:nvGraphicFramePr>
        <p:xfrm>
          <a:off x="2011681" y="8651240"/>
          <a:ext cx="20975420" cy="186443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092466"/>
                <a:gridCol w="635267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2864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224352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FADZIL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AZIZ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VISION MOTORSPORT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Hafis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Efandy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Ramly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2" name="TextBox 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2139171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48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6304266"/>
              </p:ext>
            </p:extLst>
          </p:nvPr>
        </p:nvGraphicFramePr>
        <p:xfrm>
          <a:off x="2011681" y="310910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81224"/>
                <a:gridCol w="62323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17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MAHLIGAI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PROPERTIES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WIRANUSA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CORP S/B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Dr.</a:t>
                      </a:r>
                      <a:r>
                        <a:rPr lang="en-MY" sz="3600" dirty="0"/>
                        <a:t> 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Alias Bin Mohamed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1190632"/>
              </p:ext>
            </p:extLst>
          </p:nvPr>
        </p:nvGraphicFramePr>
        <p:xfrm>
          <a:off x="2011681" y="506490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3098"/>
                <a:gridCol w="628048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1798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SAFZ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AUTO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UNITED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VIABLE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Datuk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Kamarudin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Bin Mohamed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650135"/>
              </p:ext>
            </p:extLst>
          </p:nvPr>
        </p:nvGraphicFramePr>
        <p:xfrm>
          <a:off x="2011681" y="694958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09035"/>
                <a:gridCol w="77946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06365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680808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DPM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AUTO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YASMIN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JURUMUDA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Dato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Kisai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Rahmat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580960"/>
              </p:ext>
            </p:extLst>
          </p:nvPr>
        </p:nvGraphicFramePr>
        <p:xfrm>
          <a:off x="2011681" y="877838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60908"/>
                <a:gridCol w="72189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5170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KUMP.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SAKATA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ZM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HIJAU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Abdullah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Zamri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Bin Malik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4" name="TextBox 13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090627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49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9823638"/>
              </p:ext>
            </p:extLst>
          </p:nvPr>
        </p:nvGraphicFramePr>
        <p:xfrm>
          <a:off x="2011681" y="310910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12782"/>
                <a:gridCol w="73392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1795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bg1"/>
                          </a:solidFill>
                        </a:rPr>
                        <a:t>BIL</a:t>
                      </a:r>
                      <a:endParaRPr lang="en-MY" sz="36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bg1"/>
                          </a:solidFill>
                        </a:rPr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AMAN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RAZAK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MAYAZIA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Dato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Hj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Kisham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@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Khairul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Othman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4023886"/>
              </p:ext>
            </p:extLst>
          </p:nvPr>
        </p:nvGraphicFramePr>
        <p:xfrm>
          <a:off x="2011681" y="5674504"/>
          <a:ext cx="20975420" cy="21585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188719"/>
                <a:gridCol w="65451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7949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66694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419508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52552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BERMUDA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NIAGA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MUSTAPHA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COSAMA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2552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Alffian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Kadri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78406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Mohammad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Affendy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Kadri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1112477"/>
              </p:ext>
            </p:extLst>
          </p:nvPr>
        </p:nvGraphicFramePr>
        <p:xfrm>
          <a:off x="2011681" y="877838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09035"/>
                <a:gridCol w="813334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1953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1350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KSS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OTOMOBIL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SRI SUTERA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Dato</a:t>
                      </a:r>
                      <a:r>
                        <a:rPr lang="en-MY" sz="3600" baseline="0" dirty="0"/>
                        <a:t>’ Haji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Jahaya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Ibrahim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2" name="TextBox 1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819211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490613" y="5353530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2.0 OBJEKTIF PERLAKSANAAN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23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50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208557"/>
              </p:ext>
            </p:extLst>
          </p:nvPr>
        </p:nvGraphicFramePr>
        <p:xfrm>
          <a:off x="2011681" y="310910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29351"/>
                <a:gridCol w="90583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LULUS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GERBANG PRESTIJ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Siti</a:t>
                      </a:r>
                      <a:r>
                        <a:rPr lang="en-MY" sz="3600" baseline="0" dirty="0"/>
                        <a:t> Nor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Azrin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Binti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Shikh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Mohamed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86607"/>
              </p:ext>
            </p:extLst>
          </p:nvPr>
        </p:nvGraphicFramePr>
        <p:xfrm>
          <a:off x="2011681" y="4755578"/>
          <a:ext cx="20975420" cy="256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53414"/>
                <a:gridCol w="806115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169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M&amp;D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WORLD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MD MOTORS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Freddy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Numan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Lawan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Ak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Akas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Lawan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Chirstina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Lawan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Christine Yeo Chin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Hoo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6070166"/>
              </p:ext>
            </p:extLst>
          </p:nvPr>
        </p:nvGraphicFramePr>
        <p:xfrm>
          <a:off x="2011681" y="7740462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1540"/>
                <a:gridCol w="7772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4576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MOGA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MOTORS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EQUAL FEMAR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Afendy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Wahid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3417604"/>
              </p:ext>
            </p:extLst>
          </p:nvPr>
        </p:nvGraphicFramePr>
        <p:xfrm>
          <a:off x="2011680" y="9570310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1541"/>
                <a:gridCol w="85424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8760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NAZA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 TRADING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SEHALUAN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Pn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Sri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Datin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Seri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Utama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Zaleha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Binti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Ismail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1" name="TextBox 10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47298094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51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5454678"/>
              </p:ext>
            </p:extLst>
          </p:nvPr>
        </p:nvGraphicFramePr>
        <p:xfrm>
          <a:off x="2011681" y="347486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57161"/>
                <a:gridCol w="91305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NOBLE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COUNTRY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GOLDEN KREW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Azri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Nurudin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Amaldadin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2879635"/>
              </p:ext>
            </p:extLst>
          </p:nvPr>
        </p:nvGraphicFramePr>
        <p:xfrm>
          <a:off x="2011681" y="554750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33098"/>
                <a:gridCol w="91546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PERISAI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WIRA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SERI BENTENG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/>
                        <a:t>Mohd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Zullaimy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Muhammad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909464"/>
              </p:ext>
            </p:extLst>
          </p:nvPr>
        </p:nvGraphicFramePr>
        <p:xfrm>
          <a:off x="2011681" y="7650624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84972"/>
                <a:gridCol w="920273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REJANG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MOTOR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SISMA CAPITAL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Dato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/>
                        <a:t>Hj</a:t>
                      </a:r>
                      <a:r>
                        <a:rPr lang="en-MY" sz="3600" baseline="0" dirty="0"/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Bujang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Tun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Ahmad Zaidi 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392659"/>
              </p:ext>
            </p:extLst>
          </p:nvPr>
        </p:nvGraphicFramePr>
        <p:xfrm>
          <a:off x="2011681" y="9641451"/>
          <a:ext cx="20975420" cy="1280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09035"/>
                <a:gridCol w="91786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2438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TENAGA</a:t>
                      </a:r>
                      <a:r>
                        <a:rPr lang="en-MY" sz="3600" baseline="0" dirty="0">
                          <a:solidFill>
                            <a:srgbClr val="FF0000"/>
                          </a:solidFill>
                        </a:rPr>
                        <a:t> WAN</a:t>
                      </a:r>
                      <a:endParaRPr lang="en-MY" sz="36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FATIMA CARTRADE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/>
                        <a:t>Dato</a:t>
                      </a:r>
                      <a:r>
                        <a:rPr lang="en-MY" sz="3600" baseline="0" dirty="0"/>
                        <a:t> Wan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Ramli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Wan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Jusoh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2011681" y="11403106"/>
            <a:ext cx="3386013" cy="2028091"/>
            <a:chOff x="2011681" y="11403106"/>
            <a:chExt cx="3386013" cy="2028091"/>
          </a:xfrm>
        </p:grpSpPr>
        <p:sp>
          <p:nvSpPr>
            <p:cNvPr id="11" name="TextBox 10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03393711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52</a:t>
            </a:fld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778729"/>
              </p:ext>
            </p:extLst>
          </p:nvPr>
        </p:nvGraphicFramePr>
        <p:xfrm>
          <a:off x="2011680" y="3349667"/>
          <a:ext cx="20975419" cy="3108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60909"/>
                <a:gridCol w="630454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1497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649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346499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6499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ABH SALES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NASROM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(M)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EDARAN KEMAMAN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NASROM GROUP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Ab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Alim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@ Ab Halim Bin Hassan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Mohd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Zanuri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Ab Halim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Nik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Mohd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Nasrom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Bin Ab Halim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6769356"/>
              </p:ext>
            </p:extLst>
          </p:nvPr>
        </p:nvGraphicFramePr>
        <p:xfrm>
          <a:off x="2011682" y="7384674"/>
          <a:ext cx="20975421" cy="19202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236844"/>
                <a:gridCol w="78445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71936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17462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BORNEO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PROEDAR AUTO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Yusmawaty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Liza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Binti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Yusuf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Azizi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Sanusi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011681" y="12113384"/>
            <a:ext cx="3386013" cy="1317813"/>
            <a:chOff x="2011681" y="11403106"/>
            <a:chExt cx="3386013" cy="2028091"/>
          </a:xfrm>
        </p:grpSpPr>
        <p:sp>
          <p:nvSpPr>
            <p:cNvPr id="12" name="TextBox 1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823248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785116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 GAGAL</a:t>
            </a:r>
          </a:p>
          <a:p>
            <a:pPr algn="ctr"/>
            <a:r>
              <a:rPr lang="en-US" sz="4000" dirty="0">
                <a:solidFill>
                  <a:srgbClr val="C00000"/>
                </a:solidFill>
                <a:latin typeface="Open Sans Light"/>
                <a:cs typeface="Open Sans Light"/>
              </a:rPr>
              <a:t>BAHAGIAN A-6 &amp; A-7  AP SEDIA ADA &amp; BAHARU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53</a:t>
            </a:fld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839770"/>
              </p:ext>
            </p:extLst>
          </p:nvPr>
        </p:nvGraphicFramePr>
        <p:xfrm>
          <a:off x="1400415" y="3628576"/>
          <a:ext cx="22103060" cy="31089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7766"/>
                <a:gridCol w="59842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3389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69165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9339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90698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884645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NAMA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JENDELA</a:t>
                      </a:r>
                      <a:r>
                        <a:rPr lang="en-MY" sz="3600" baseline="0" dirty="0">
                          <a:solidFill>
                            <a:srgbClr val="FFFF00"/>
                          </a:solidFill>
                        </a:rPr>
                        <a:t> UNGGUL</a:t>
                      </a:r>
                      <a:endParaRPr lang="en-MY" sz="3600" dirty="0">
                        <a:solidFill>
                          <a:srgbClr val="FFFF00"/>
                        </a:solidFill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ISRO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0000"/>
                          </a:solidFill>
                        </a:rPr>
                        <a:t>T.J.M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BIOGRESS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rgbClr val="FFFF00"/>
                          </a:solidFill>
                        </a:rPr>
                        <a:t>DEFINITE</a:t>
                      </a: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Mohamed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Nazari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Noordin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Ahmad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Azmi</a:t>
                      </a:r>
                      <a:r>
                        <a:rPr lang="en-MY" sz="3600" baseline="0" dirty="0">
                          <a:solidFill>
                            <a:schemeClr val="tx1"/>
                          </a:solidFill>
                        </a:rPr>
                        <a:t> Bin </a:t>
                      </a:r>
                      <a:r>
                        <a:rPr lang="en-MY" sz="3600" baseline="0" dirty="0" err="1">
                          <a:solidFill>
                            <a:schemeClr val="tx1"/>
                          </a:solidFill>
                        </a:rPr>
                        <a:t>Noordin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3.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Sharina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MY" sz="3600" dirty="0" err="1">
                          <a:solidFill>
                            <a:schemeClr val="tx1"/>
                          </a:solidFill>
                        </a:rPr>
                        <a:t>Binti</a:t>
                      </a:r>
                      <a:r>
                        <a:rPr lang="en-MY" sz="3600" dirty="0">
                          <a:solidFill>
                            <a:schemeClr val="tx1"/>
                          </a:solidFill>
                        </a:rPr>
                        <a:t> Abd Aziz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3600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2011681" y="12113384"/>
            <a:ext cx="3386013" cy="1317813"/>
            <a:chOff x="2011681" y="11403106"/>
            <a:chExt cx="3386013" cy="2028091"/>
          </a:xfrm>
        </p:grpSpPr>
        <p:sp>
          <p:nvSpPr>
            <p:cNvPr id="12" name="TextBox 11"/>
            <p:cNvSpPr txBox="1"/>
            <p:nvPr/>
          </p:nvSpPr>
          <p:spPr>
            <a:xfrm>
              <a:off x="2011681" y="11403106"/>
              <a:ext cx="149893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** Nota</a:t>
              </a:r>
              <a:endParaRPr lang="en-MY" sz="320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178433" y="12075456"/>
              <a:ext cx="699247" cy="5847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026532" y="12113384"/>
              <a:ext cx="237116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</a:t>
              </a:r>
              <a:r>
                <a:rPr lang="en-US" sz="3200" dirty="0" err="1"/>
                <a:t>Sedia</a:t>
              </a:r>
              <a:r>
                <a:rPr lang="en-US" sz="3200" dirty="0"/>
                <a:t> Ada</a:t>
              </a:r>
              <a:endParaRPr lang="en-MY" sz="3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178433" y="12846422"/>
              <a:ext cx="699247" cy="584775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>
                <a:latin typeface="Open Sans Light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152038" y="12830558"/>
              <a:ext cx="191911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/>
                <a:t>AP Baharu</a:t>
              </a:r>
              <a:endParaRPr lang="en-MY" sz="3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3418800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54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2717834" y="5347989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9.2 SYARIKAT YANG TIDAK DAPAT DIVERIFIKASI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151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SEDIA ADA)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55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446696"/>
              </p:ext>
            </p:extLst>
          </p:nvPr>
        </p:nvGraphicFramePr>
        <p:xfrm>
          <a:off x="1127760" y="4212308"/>
          <a:ext cx="22456626" cy="81534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SEDIA ADA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EXCELLENT</a:t>
                      </a:r>
                      <a:r>
                        <a:rPr lang="en-US" sz="3200" b="1" baseline="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MOTOR SDN. BHD.</a:t>
                      </a:r>
                      <a:endParaRPr lang="en-MY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Bandar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Tun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Razak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kawasan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perumahan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dipastikan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pemilik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Semenyih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Kajang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menyurat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pengedaran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kereta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Perodua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Menurut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kakitangan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Khairol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berada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luar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negara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manakala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perbualan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menerusi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telefon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antara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MITI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Rahmat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salah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seorang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yang lain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Fatimah), di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Puan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Fatimah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kurang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mengetahui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perjalanan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terbabit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3"/>
                      </a:pP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Bangi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bilik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pameran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) -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menyewa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walaupun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papan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tanda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Excelent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Deal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masih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diturunkan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4"/>
                      </a:pP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Sungai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Buluh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–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lain (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Whelly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Motor)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 Excellent Deal Motors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Bhd..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298127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56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2195511"/>
              </p:ext>
            </p:extLst>
          </p:nvPr>
        </p:nvGraphicFramePr>
        <p:xfrm>
          <a:off x="1127760" y="4212308"/>
          <a:ext cx="22456626" cy="6294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1.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i="0" u="none" strike="noStrike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FORMULA PADU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disemak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menunjukkan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sehelai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lengkap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beserta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lampiran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dihantar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bertugas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lain yang juga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menjalankan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menjual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kereta-kereta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klasik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2.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GEN X AUTO TRADING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lokasi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menverikasi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Indah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Delegasi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. Bhd..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328805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57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7352687"/>
              </p:ext>
            </p:extLst>
          </p:nvPr>
        </p:nvGraphicFramePr>
        <p:xfrm>
          <a:off x="1127760" y="4212308"/>
          <a:ext cx="22456626" cy="77571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HANISMA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dibeli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sepenuhnya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oleh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Permodalan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Satok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Berhad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(PSB)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hasil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wawancara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pekerja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PSB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  <a:p>
                      <a:pPr marL="342900" indent="-342900" algn="just"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Yatie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setiausaha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Wan Muhammad Wan 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Yusof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(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Hanisma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memberitahu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mereka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ingin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membatalkan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algn="just"/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algn="just"/>
                      <a:r>
                        <a:rPr lang="en-MY" sz="3200" dirty="0">
                          <a:latin typeface="Century Gothic" panose="020B0502020202020204" pitchFamily="34" charset="0"/>
                        </a:rPr>
                        <a:t>3.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dilakukan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4.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600" b="1" i="0" kern="1200" dirty="0">
                          <a:solidFill>
                            <a:schemeClr val="dk1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IRONSIDE SECURITY &amp; SAFETY CONSULTANT SDN. BHD.</a:t>
                      </a:r>
                      <a:endParaRPr lang="en-MY" sz="36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Borang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(Bandar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)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dijumpai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Berdasarkan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kepala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mendapati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 (Bandar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Baru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Permas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Jaya).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terdaoat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lain,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iaitu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Dataran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Wataran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menggunakan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tersebut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349461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62881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58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7454758"/>
              </p:ext>
            </p:extLst>
          </p:nvPr>
        </p:nvGraphicFramePr>
        <p:xfrm>
          <a:off x="1127760" y="4212308"/>
          <a:ext cx="22456626" cy="62941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5.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KAMENANG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marR="0" lvl="0" indent="-51435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Audit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dijalankan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merupakan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kediaman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di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verifikasikan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marR="0" lvl="0" indent="-34290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marR="0" lvl="0" indent="-514350" algn="just" defTabSz="121898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dengan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Suruhanjaya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Malaysia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bertaraf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Sdn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Bhd..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dalam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usaha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memohon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semula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pembukaan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ditutup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setelah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lebih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30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tahun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beroperasi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6.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METRO MAJUSAMA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Pengarah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/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Pegawai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bertanggungjawab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dikemukakan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0" indent="0" algn="just">
                        <a:buFont typeface="+mj-lt"/>
                        <a:buNone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 startAt="2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mengambil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keputusan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untuk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membatalkan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548348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301622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0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60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59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0164960"/>
              </p:ext>
            </p:extLst>
          </p:nvPr>
        </p:nvGraphicFramePr>
        <p:xfrm>
          <a:off x="1127760" y="4212308"/>
          <a:ext cx="22456626" cy="5989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7.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ALIFF DATA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memaklumkan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bahawa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syarikat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menarik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balik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Pemohonan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AP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terbuka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melalui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MITI Sarawak.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latin typeface="Century Gothic" panose="020B0502020202020204" pitchFamily="34" charset="0"/>
                        </a:rPr>
                        <a:t>8.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MESRA HARMONI SDN. BHD.</a:t>
                      </a:r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9.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WAWASAN MAJUJAYA SD.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asal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Alamat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bukan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kerjasama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diberikan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3200" dirty="0" smtClean="0">
                          <a:latin typeface="Century Gothic" panose="020B0502020202020204" pitchFamily="34" charset="0"/>
                        </a:rPr>
                        <a:t>10.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3S AUTOMOBILE &amp; MOTORBIKE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berdaftar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1466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2.0 OBJEKTIF PERLAKSANAAN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31945" y="3807051"/>
            <a:ext cx="21586688" cy="5509213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Tujuan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audit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dilaksanakan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>
                <a:latin typeface="Century Gothic" pitchFamily="34" charset="0"/>
                <a:ea typeface="Calibri" pitchFamily="34" charset="0"/>
                <a:cs typeface="Times New Roman" pitchFamily="18" charset="0"/>
              </a:rPr>
              <a:t>adalah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altLang="en-US" sz="3600" dirty="0" err="1" smtClean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untuk</a:t>
            </a:r>
            <a:r>
              <a:rPr lang="en-US" altLang="en-US" sz="3600" dirty="0">
                <a:latin typeface="Century Gothic" pitchFamily="34" charset="0"/>
                <a:ea typeface="Calibri" pitchFamily="34" charset="0"/>
                <a:cs typeface="Times New Roman" pitchFamily="18" charset="0"/>
              </a:rPr>
              <a:t>;</a:t>
            </a:r>
          </a:p>
          <a:p>
            <a:pPr>
              <a:lnSpc>
                <a:spcPct val="150000"/>
              </a:lnSpc>
            </a:pPr>
            <a:endParaRPr lang="en-US" altLang="en-US" sz="3600" dirty="0">
              <a:latin typeface="Century Gothic" pitchFamily="34" charset="0"/>
              <a:ea typeface="Calibri" pitchFamily="34" charset="0"/>
              <a:cs typeface="Times New Roman" pitchFamily="18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MY" sz="3600" dirty="0" err="1">
                <a:latin typeface="Century Gothic" panose="020B0502020202020204" pitchFamily="34" charset="0"/>
              </a:rPr>
              <a:t>Menilai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 smtClean="0">
                <a:latin typeface="Century Gothic" panose="020B0502020202020204" pitchFamily="34" charset="0"/>
              </a:rPr>
              <a:t>syarikat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>
                <a:latin typeface="Century Gothic" panose="020B0502020202020204" pitchFamily="34" charset="0"/>
              </a:rPr>
              <a:t>yang </a:t>
            </a:r>
            <a:r>
              <a:rPr lang="en-MY" sz="3600" dirty="0" err="1">
                <a:latin typeface="Century Gothic" panose="020B0502020202020204" pitchFamily="34" charset="0"/>
              </a:rPr>
              <a:t>memohon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berdasarkan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syarat-syarat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telah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ditetapkan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oleh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smtClean="0">
                <a:latin typeface="Century Gothic" panose="020B0502020202020204" pitchFamily="34" charset="0"/>
              </a:rPr>
              <a:t>MITI; </a:t>
            </a:r>
            <a:r>
              <a:rPr lang="en-MY" sz="3600" dirty="0" err="1" smtClean="0">
                <a:latin typeface="Century Gothic" panose="020B0502020202020204" pitchFamily="34" charset="0"/>
              </a:rPr>
              <a:t>dan</a:t>
            </a:r>
            <a:endParaRPr lang="en-MY" sz="3600" dirty="0">
              <a:latin typeface="Century Gothic" panose="020B0502020202020204" pitchFamily="34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endParaRPr lang="en-MY" sz="3600" b="1" dirty="0">
              <a:latin typeface="Century Gothic" panose="020B0502020202020204" pitchFamily="34" charset="0"/>
            </a:endParaRPr>
          </a:p>
          <a:p>
            <a:pPr marL="571500" indent="-571500" algn="just" fontAlgn="t">
              <a:buFont typeface="+mj-lt"/>
              <a:buAutoNum type="romanLcPeriod"/>
            </a:pPr>
            <a:r>
              <a:rPr lang="en-MY" sz="3600" dirty="0" err="1">
                <a:latin typeface="Century Gothic" panose="020B0502020202020204" pitchFamily="34" charset="0"/>
              </a:rPr>
              <a:t>Memastikan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hanya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 smtClean="0">
                <a:latin typeface="Century Gothic" panose="020B0502020202020204" pitchFamily="34" charset="0"/>
              </a:rPr>
              <a:t>syarikat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>
                <a:latin typeface="Century Gothic" panose="020B0502020202020204" pitchFamily="34" charset="0"/>
              </a:rPr>
              <a:t>yang </a:t>
            </a:r>
            <a:r>
              <a:rPr lang="en-MY" sz="3600" dirty="0" err="1">
                <a:latin typeface="Century Gothic" panose="020B0502020202020204" pitchFamily="34" charset="0"/>
              </a:rPr>
              <a:t>mematuhi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syarat-syarat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yang </a:t>
            </a:r>
            <a:r>
              <a:rPr lang="en-MY" sz="3600" dirty="0" err="1">
                <a:latin typeface="Century Gothic" panose="020B0502020202020204" pitchFamily="34" charset="0"/>
              </a:rPr>
              <a:t>telah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 smtClean="0">
                <a:latin typeface="Century Gothic" panose="020B0502020202020204" pitchFamily="34" charset="0"/>
              </a:rPr>
              <a:t>dipertimbangkan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 err="1" smtClean="0">
                <a:latin typeface="Century Gothic" panose="020B0502020202020204" pitchFamily="34" charset="0"/>
              </a:rPr>
              <a:t>untuk</a:t>
            </a:r>
            <a:r>
              <a:rPr lang="en-MY" sz="3600" dirty="0" smtClean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diluluskan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sebagai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</a:t>
            </a:r>
            <a:r>
              <a:rPr lang="en-MY" sz="3600" dirty="0">
                <a:latin typeface="Century Gothic" panose="020B0502020202020204" pitchFamily="34" charset="0"/>
              </a:rPr>
              <a:t> AP </a:t>
            </a:r>
            <a:r>
              <a:rPr lang="en-MY" sz="3600" dirty="0" err="1">
                <a:latin typeface="Century Gothic" panose="020B0502020202020204" pitchFamily="34" charset="0"/>
              </a:rPr>
              <a:t>terbuka</a:t>
            </a:r>
            <a:r>
              <a:rPr lang="en-MY" sz="3600" dirty="0">
                <a:latin typeface="Century Gothic" panose="020B0502020202020204" pitchFamily="34" charset="0"/>
              </a:rPr>
              <a:t>.</a:t>
            </a:r>
            <a:endParaRPr lang="en-US" sz="3600" dirty="0">
              <a:latin typeface="Century Gothic" panose="020B0502020202020204" pitchFamily="34" charset="0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1052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2739224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5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KEPUTUSAN</a:t>
            </a:r>
          </a:p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SYARIKAT YANG TIDAK DAPAT DIVERIFIKASI</a:t>
            </a:r>
          </a:p>
          <a:p>
            <a:pPr algn="ctr"/>
            <a:r>
              <a:rPr lang="en-US" sz="5400" dirty="0">
                <a:solidFill>
                  <a:srgbClr val="C00000"/>
                </a:solidFill>
                <a:latin typeface="Open Sans Light"/>
                <a:cs typeface="Open Sans Light"/>
              </a:rPr>
              <a:t>(AP BAHARU)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60</a:t>
            </a:fld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0949440"/>
              </p:ext>
            </p:extLst>
          </p:nvPr>
        </p:nvGraphicFramePr>
        <p:xfrm>
          <a:off x="1127760" y="3694148"/>
          <a:ext cx="22456626" cy="63855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1064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8481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29781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>
                          <a:latin typeface="Century Gothic" panose="020B0502020202020204" pitchFamily="34" charset="0"/>
                        </a:rPr>
                        <a:t>BIL.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 AP</a:t>
                      </a:r>
                      <a:r>
                        <a:rPr lang="en-MY" baseline="0" dirty="0">
                          <a:latin typeface="Century Gothic" panose="020B0502020202020204" pitchFamily="34" charset="0"/>
                        </a:rPr>
                        <a:t> BAHARU</a:t>
                      </a:r>
                      <a:endParaRPr lang="en-MY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>
                          <a:latin typeface="Century Gothic" panose="020B0502020202020204" pitchFamily="34" charset="0"/>
                        </a:rPr>
                        <a:t>ULASAN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11.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DPM AUTO INTERNATIONAL SERVICES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pihak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pengurusan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Dewan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Perniagaan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Melayu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Malaysia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  <a:p>
                      <a:pPr marL="342900" indent="-342900" algn="just">
                        <a:buFont typeface="+mj-lt"/>
                        <a:buAutoNum type="arabicPeriod"/>
                      </a:pPr>
                      <a:endParaRPr lang="en-MY" sz="3200" dirty="0">
                        <a:latin typeface="Century Gothic" panose="020B0502020202020204" pitchFamily="34" charset="0"/>
                      </a:endParaRPr>
                    </a:p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Syarikat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hanya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mempunyai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modal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berbayar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sebanyak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RM 2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penambahan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dibuat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sehingga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laporan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ini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dikeluarkan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12.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b="1" dirty="0">
                          <a:latin typeface="Century Gothic" panose="020B0502020202020204" pitchFamily="34" charset="0"/>
                        </a:rPr>
                        <a:t>FALCON SPEED AUTOMOBILES SDN. BHD.</a:t>
                      </a:r>
                    </a:p>
                    <a:p>
                      <a:endParaRPr lang="en-MY" sz="3200" b="1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tiada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sebarang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dokumen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yang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dikemukakan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Century Gothic" panose="020B0502020202020204" pitchFamily="34" charset="0"/>
                        </a:rPr>
                        <a:t>13.</a:t>
                      </a:r>
                      <a:endParaRPr lang="en-MY" sz="3200" dirty="0">
                        <a:latin typeface="Century Gothic" panose="020B0502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MY" sz="3200" b="1" dirty="0">
                          <a:latin typeface="Century Gothic" panose="020B0502020202020204" pitchFamily="34" charset="0"/>
                        </a:rPr>
                        <a:t>DS SEPAKAT SDN. BHD.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514350" indent="-514350" algn="just">
                        <a:buFont typeface="+mj-lt"/>
                        <a:buAutoNum type="arabicPeriod"/>
                      </a:pP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dapat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diverifikasikan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kerana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tidak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menjumpai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Ibu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Pejabat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dan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premis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berkunci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serta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kosong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semasa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tarikh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 </a:t>
                      </a:r>
                      <a:r>
                        <a:rPr lang="en-MY" sz="3200" dirty="0" err="1">
                          <a:latin typeface="Century Gothic" panose="020B0502020202020204" pitchFamily="34" charset="0"/>
                        </a:rPr>
                        <a:t>lawatan</a:t>
                      </a:r>
                      <a:r>
                        <a:rPr lang="en-MY" sz="3200" dirty="0">
                          <a:latin typeface="Century Gothic" panose="020B0502020202020204" pitchFamily="34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39869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12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61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4235115" y="5347989"/>
            <a:ext cx="14298274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9.3 RUMUSAN KEPUTUSAN MENGIKUT LIMA (5) SITUASI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90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KEPUTUSAN : MENGIKUT 5 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SITUASI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62</a:t>
            </a:fld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880515"/>
              </p:ext>
            </p:extLst>
          </p:nvPr>
        </p:nvGraphicFramePr>
        <p:xfrm>
          <a:off x="717845" y="2377440"/>
          <a:ext cx="22844973" cy="1015306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617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772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2764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6305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23247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171306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38537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232421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953099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69725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BIL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endParaRPr lang="en-MY" sz="4000" dirty="0"/>
                    </a:p>
                  </a:txBody>
                  <a:tcPr marL="85378" marR="85378" marT="42690" marB="42690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LULUS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GAGAL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JUMLAH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309131">
                <a:tc>
                  <a:txBody>
                    <a:bodyPr/>
                    <a:lstStyle/>
                    <a:p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u="sng" dirty="0"/>
                        <a:t>Status AP</a:t>
                      </a:r>
                      <a:endParaRPr lang="en-MY" sz="3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err="1"/>
                        <a:t>Sedia</a:t>
                      </a:r>
                      <a:r>
                        <a:rPr lang="en-US" sz="4000" u="sng" dirty="0"/>
                        <a:t> Ada</a:t>
                      </a:r>
                      <a:endParaRPr lang="en-MY" sz="4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err="1"/>
                        <a:t>Baru</a:t>
                      </a:r>
                      <a:endParaRPr lang="en-MY" sz="4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err="1"/>
                        <a:t>Jumlah</a:t>
                      </a:r>
                      <a:endParaRPr lang="en-MY" sz="4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err="1"/>
                        <a:t>Sedia</a:t>
                      </a:r>
                      <a:endParaRPr lang="en-US" sz="4000" u="sng" dirty="0"/>
                    </a:p>
                    <a:p>
                      <a:pPr algn="ctr"/>
                      <a:r>
                        <a:rPr lang="en-US" sz="4000" u="sng" dirty="0"/>
                        <a:t>Ada</a:t>
                      </a:r>
                      <a:endParaRPr lang="en-MY" sz="4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u="sng" dirty="0" err="1"/>
                        <a:t>Baru</a:t>
                      </a:r>
                      <a:endParaRPr lang="en-MY" sz="4000" u="sng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/>
                        <a:t>Jumlah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/>
                        <a:t>Jumlah</a:t>
                      </a:r>
                      <a:r>
                        <a:rPr lang="en-US" sz="4000" baseline="0" dirty="0"/>
                        <a:t> </a:t>
                      </a:r>
                      <a:r>
                        <a:rPr lang="en-US" sz="4000" baseline="0" dirty="0" err="1"/>
                        <a:t>Keseluruhan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00017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1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dirty="0" err="1"/>
                        <a:t>Keputusan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/>
                        <a:t>Sebenar</a:t>
                      </a:r>
                      <a:endParaRPr lang="en-US" sz="3000" baseline="0" dirty="0"/>
                    </a:p>
                    <a:p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71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17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88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65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129</a:t>
                      </a:r>
                      <a:endParaRPr lang="en-MY" sz="4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194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282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764481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2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dirty="0" err="1"/>
                        <a:t>Jika</a:t>
                      </a:r>
                      <a:r>
                        <a:rPr lang="en-US" sz="3000" dirty="0"/>
                        <a:t> A5 </a:t>
                      </a:r>
                      <a:r>
                        <a:rPr lang="en-US" sz="3000" dirty="0" err="1"/>
                        <a:t>diberi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/>
                        <a:t>pelepasan</a:t>
                      </a:r>
                      <a:endParaRPr lang="en-US" sz="3000" baseline="0" dirty="0"/>
                    </a:p>
                    <a:p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97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26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34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17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131</a:t>
                      </a:r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43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39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-26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112</a:t>
                      </a:r>
                      <a:endParaRPr lang="en-US" sz="4000" dirty="0"/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-17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151</a:t>
                      </a:r>
                      <a:endParaRPr lang="en-US" sz="4000" b="1" dirty="0"/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-43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282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764481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3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dirty="0" err="1"/>
                        <a:t>Jika</a:t>
                      </a:r>
                      <a:r>
                        <a:rPr lang="en-US" sz="3000" baseline="0" dirty="0"/>
                        <a:t> A3 </a:t>
                      </a:r>
                      <a:r>
                        <a:rPr lang="en-US" sz="3000" baseline="0" dirty="0" err="1"/>
                        <a:t>diberi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/>
                        <a:t>pelepasan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 smtClean="0"/>
                        <a:t>dengan</a:t>
                      </a:r>
                      <a:r>
                        <a:rPr lang="en-US" sz="3000" baseline="0" dirty="0" smtClean="0"/>
                        <a:t> </a:t>
                      </a:r>
                      <a:r>
                        <a:rPr lang="en-US" sz="3000" baseline="0" dirty="0" err="1"/>
                        <a:t>Syarat</a:t>
                      </a:r>
                      <a:r>
                        <a:rPr lang="en-US" sz="3000" baseline="0" dirty="0"/>
                        <a:t> B3 lulus</a:t>
                      </a:r>
                    </a:p>
                    <a:p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72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1</a:t>
                      </a:r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28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11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100</a:t>
                      </a:r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12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64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-1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118</a:t>
                      </a:r>
                      <a:endParaRPr lang="en-US" sz="4000" dirty="0"/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-11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182</a:t>
                      </a:r>
                      <a:endParaRPr lang="en-US" sz="4000" b="1" dirty="0"/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-12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282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764481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4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dirty="0" err="1"/>
                        <a:t>Jika</a:t>
                      </a:r>
                      <a:r>
                        <a:rPr lang="en-US" sz="3000" baseline="0" dirty="0"/>
                        <a:t> A3 &amp; A5 </a:t>
                      </a:r>
                      <a:r>
                        <a:rPr lang="en-US" sz="3000" baseline="0" dirty="0" err="1"/>
                        <a:t>diberi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/>
                        <a:t>pelepasan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 smtClean="0"/>
                        <a:t>dengan</a:t>
                      </a:r>
                      <a:r>
                        <a:rPr lang="en-US" sz="3000" baseline="0" dirty="0" smtClean="0"/>
                        <a:t> </a:t>
                      </a:r>
                      <a:r>
                        <a:rPr lang="en-US" sz="3000" baseline="0" dirty="0" err="1"/>
                        <a:t>Syarat</a:t>
                      </a:r>
                      <a:r>
                        <a:rPr lang="en-US" sz="3000" baseline="0" dirty="0"/>
                        <a:t> B3 lulus</a:t>
                      </a:r>
                    </a:p>
                    <a:p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98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27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54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37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152</a:t>
                      </a:r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64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38</a:t>
                      </a:r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-27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92</a:t>
                      </a:r>
                      <a:endParaRPr lang="en-US" sz="4000" dirty="0"/>
                    </a:p>
                    <a:p>
                      <a:pPr algn="ctr"/>
                      <a:endParaRPr lang="en-US" sz="4000" dirty="0"/>
                    </a:p>
                    <a:p>
                      <a:pPr algn="ctr"/>
                      <a:r>
                        <a:rPr lang="en-US" sz="3000" dirty="0"/>
                        <a:t>-37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130</a:t>
                      </a:r>
                      <a:endParaRPr lang="en-US" sz="4000" b="1" dirty="0"/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3000" b="1" dirty="0"/>
                        <a:t>-64</a:t>
                      </a:r>
                      <a:endParaRPr lang="en-MY" sz="30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282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849859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/>
                        <a:t>5</a:t>
                      </a:r>
                      <a:endParaRPr lang="en-MY" sz="30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r>
                        <a:rPr lang="en-US" sz="3000" dirty="0" err="1"/>
                        <a:t>Jika</a:t>
                      </a:r>
                      <a:r>
                        <a:rPr lang="en-US" sz="3000" baseline="0" dirty="0"/>
                        <a:t> A3, A5, A6 &amp; A7 </a:t>
                      </a:r>
                      <a:r>
                        <a:rPr lang="en-US" sz="3000" baseline="0" dirty="0" err="1"/>
                        <a:t>diberi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/>
                        <a:t>pelepasan</a:t>
                      </a:r>
                      <a:r>
                        <a:rPr lang="en-US" sz="3000" baseline="0" dirty="0"/>
                        <a:t> </a:t>
                      </a:r>
                      <a:r>
                        <a:rPr lang="en-US" sz="3000" baseline="0" dirty="0" err="1" smtClean="0"/>
                        <a:t>dengan</a:t>
                      </a:r>
                      <a:r>
                        <a:rPr lang="en-US" sz="3000" baseline="0" dirty="0" smtClean="0"/>
                        <a:t> </a:t>
                      </a:r>
                      <a:r>
                        <a:rPr lang="en-US" sz="3000" baseline="0" dirty="0" err="1"/>
                        <a:t>Syarat</a:t>
                      </a:r>
                      <a:r>
                        <a:rPr lang="en-US" sz="3000" baseline="0" dirty="0"/>
                        <a:t> B3 lulus</a:t>
                      </a:r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/>
                        <a:t>127</a:t>
                      </a:r>
                    </a:p>
                    <a:p>
                      <a:pPr algn="ctr"/>
                      <a:endParaRPr lang="en-US" sz="4500" dirty="0"/>
                    </a:p>
                    <a:p>
                      <a:pPr algn="ctr"/>
                      <a:r>
                        <a:rPr lang="en-US" sz="2600" dirty="0"/>
                        <a:t>56</a:t>
                      </a:r>
                      <a:endParaRPr lang="en-MY" sz="26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/>
                        <a:t>70</a:t>
                      </a:r>
                    </a:p>
                    <a:p>
                      <a:pPr algn="ctr"/>
                      <a:endParaRPr lang="en-US" sz="4500" dirty="0"/>
                    </a:p>
                    <a:p>
                      <a:pPr algn="ctr"/>
                      <a:r>
                        <a:rPr lang="en-US" sz="2600" dirty="0"/>
                        <a:t>53</a:t>
                      </a:r>
                      <a:endParaRPr lang="en-MY" sz="26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b="1" dirty="0"/>
                        <a:t>197</a:t>
                      </a:r>
                    </a:p>
                    <a:p>
                      <a:pPr algn="ctr"/>
                      <a:endParaRPr lang="en-US" sz="4500" b="1" dirty="0"/>
                    </a:p>
                    <a:p>
                      <a:pPr algn="ctr"/>
                      <a:r>
                        <a:rPr lang="en-US" sz="2600" b="1" dirty="0"/>
                        <a:t>109</a:t>
                      </a:r>
                      <a:endParaRPr lang="en-MY" sz="26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/>
                        <a:t>9</a:t>
                      </a:r>
                    </a:p>
                    <a:p>
                      <a:pPr algn="ctr"/>
                      <a:endParaRPr lang="en-US" sz="4500" dirty="0"/>
                    </a:p>
                    <a:p>
                      <a:pPr algn="ctr"/>
                      <a:r>
                        <a:rPr lang="en-US" sz="2600" dirty="0"/>
                        <a:t>-56</a:t>
                      </a:r>
                      <a:endParaRPr lang="en-MY" sz="26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 smtClean="0"/>
                        <a:t>76</a:t>
                      </a:r>
                      <a:endParaRPr lang="en-US" sz="4500" dirty="0"/>
                    </a:p>
                    <a:p>
                      <a:pPr algn="ctr"/>
                      <a:endParaRPr lang="en-US" sz="4500" dirty="0"/>
                    </a:p>
                    <a:p>
                      <a:pPr algn="ctr"/>
                      <a:r>
                        <a:rPr lang="en-US" sz="2600" dirty="0"/>
                        <a:t>-53</a:t>
                      </a:r>
                      <a:endParaRPr lang="en-MY" sz="2600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b="1" dirty="0" smtClean="0"/>
                        <a:t>85</a:t>
                      </a:r>
                      <a:endParaRPr lang="en-US" sz="4500" b="1" dirty="0"/>
                    </a:p>
                    <a:p>
                      <a:pPr algn="ctr"/>
                      <a:endParaRPr lang="en-US" sz="4500" b="1" dirty="0"/>
                    </a:p>
                    <a:p>
                      <a:pPr algn="ctr"/>
                      <a:r>
                        <a:rPr lang="en-US" sz="2600" b="1" dirty="0"/>
                        <a:t>-109</a:t>
                      </a:r>
                      <a:endParaRPr lang="en-MY" sz="2600" b="1" dirty="0"/>
                    </a:p>
                  </a:txBody>
                  <a:tcPr marL="85378" marR="85378" marT="42690" marB="426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282</a:t>
                      </a:r>
                      <a:endParaRPr lang="en-MY" sz="4000" b="1" dirty="0"/>
                    </a:p>
                  </a:txBody>
                  <a:tcPr marL="85378" marR="85378" marT="42690" marB="42690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cxnSp>
        <p:nvCxnSpPr>
          <p:cNvPr id="13" name="Straight Arrow Connector 12"/>
          <p:cNvCxnSpPr/>
          <p:nvPr/>
        </p:nvCxnSpPr>
        <p:spPr>
          <a:xfrm flipV="1">
            <a:off x="7589520" y="5967666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9784080" y="5967666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11978640" y="5967666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7589520" y="774192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589520" y="9452013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7589520" y="11384374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9784080" y="774192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9784080" y="9573933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9784080" y="11413435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11978640" y="7741920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11978640" y="9573933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V="1">
            <a:off x="11940288" y="11389372"/>
            <a:ext cx="0" cy="103632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14312766" y="6087981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16385406" y="6087981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0800000" flipV="1">
            <a:off x="18823806" y="6087981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14312766" y="777882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0800000" flipV="1">
            <a:off x="14234160" y="9578745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0800000" flipV="1">
            <a:off x="14264640" y="11376538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6385406" y="777882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0800000" flipV="1">
            <a:off x="16367760" y="9578745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0800000" flipV="1">
            <a:off x="16337279" y="11346058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 flipV="1">
            <a:off x="18823806" y="7778820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18775680" y="9548265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10800000" flipV="1">
            <a:off x="18836640" y="11376538"/>
            <a:ext cx="0" cy="103632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67111" y="12750401"/>
            <a:ext cx="6812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* </a:t>
            </a:r>
            <a:r>
              <a:rPr lang="en-US" sz="2800" dirty="0" err="1" smtClean="0"/>
              <a:t>Senarai</a:t>
            </a:r>
            <a:r>
              <a:rPr lang="en-US" sz="2800" dirty="0" smtClean="0"/>
              <a:t> </a:t>
            </a:r>
            <a:r>
              <a:rPr lang="en-US" sz="2800" dirty="0" err="1" smtClean="0"/>
              <a:t>syarikat</a:t>
            </a:r>
            <a:r>
              <a:rPr lang="en-US" sz="2800" dirty="0" smtClean="0"/>
              <a:t> </a:t>
            </a:r>
            <a:r>
              <a:rPr lang="en-US" sz="2800" dirty="0" err="1" smtClean="0"/>
              <a:t>rujuk</a:t>
            </a:r>
            <a:r>
              <a:rPr lang="en-US" sz="2800" dirty="0" smtClean="0"/>
              <a:t> </a:t>
            </a:r>
            <a:r>
              <a:rPr lang="en-US" sz="2800" dirty="0" err="1" smtClean="0"/>
              <a:t>lampiran</a:t>
            </a:r>
            <a:r>
              <a:rPr lang="en-US" sz="2800" dirty="0" smtClean="0"/>
              <a:t> 7.0 </a:t>
            </a:r>
            <a:r>
              <a:rPr lang="en-US" sz="2800" dirty="0" err="1" smtClean="0"/>
              <a:t>dan</a:t>
            </a:r>
            <a:r>
              <a:rPr lang="en-US" sz="2800" dirty="0" smtClean="0"/>
              <a:t> 7.1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2798742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KEPUTUSAN : MENGIKUT 5 SITUASI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25572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63</a:t>
            </a:fld>
            <a:endParaRPr lang="en-US" dirty="0"/>
          </a:p>
        </p:txBody>
      </p:sp>
      <p:graphicFrame>
        <p:nvGraphicFramePr>
          <p:cNvPr id="8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6841499"/>
              </p:ext>
            </p:extLst>
          </p:nvPr>
        </p:nvGraphicFramePr>
        <p:xfrm>
          <a:off x="448905" y="2377440"/>
          <a:ext cx="23647692" cy="101803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008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44693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091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741541"/>
                <a:gridCol w="914718"/>
                <a:gridCol w="847476"/>
                <a:gridCol w="91627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770021"/>
                <a:gridCol w="856131"/>
                <a:gridCol w="876416"/>
                <a:gridCol w="165523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87039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996509"/>
                <a:gridCol w="1066800"/>
                <a:gridCol w="857250"/>
                <a:gridCol w="933450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857250"/>
                <a:gridCol w="952500"/>
                <a:gridCol w="906836"/>
                <a:gridCol w="1619250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2552702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</a:tblGrid>
              <a:tr h="34103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dirty="0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LULUS</a:t>
                      </a:r>
                      <a:endParaRPr lang="en-MY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GAGAL</a:t>
                      </a:r>
                      <a:endParaRPr lang="en-MY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JUMLAH</a:t>
                      </a:r>
                      <a:endParaRPr lang="en-MY" sz="3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u="sng" dirty="0"/>
                        <a:t>Status AP</a:t>
                      </a:r>
                      <a:endParaRPr lang="en-MY" sz="2400" b="0" u="sng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b="0" u="sng" dirty="0" err="1"/>
                        <a:t>Sedia</a:t>
                      </a:r>
                      <a:r>
                        <a:rPr lang="en-US" sz="3600" b="0" u="sng" dirty="0"/>
                        <a:t> Ada</a:t>
                      </a:r>
                      <a:endParaRPr lang="en-MY" sz="3600" b="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b="0" u="sng" dirty="0" err="1"/>
                        <a:t>Baru</a:t>
                      </a:r>
                      <a:endParaRPr lang="en-MY" sz="3600" b="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u="sng" dirty="0" err="1"/>
                        <a:t>Jumlah</a:t>
                      </a:r>
                      <a:endParaRPr lang="en-MY" sz="3600" b="0" u="sng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b="0" u="sng" dirty="0" err="1"/>
                        <a:t>Sedia</a:t>
                      </a:r>
                      <a:endParaRPr lang="en-US" sz="3600" b="0" u="sng" dirty="0"/>
                    </a:p>
                    <a:p>
                      <a:pPr algn="ctr"/>
                      <a:r>
                        <a:rPr lang="en-US" sz="3600" b="0" u="sng" dirty="0"/>
                        <a:t>Ada</a:t>
                      </a:r>
                      <a:endParaRPr lang="en-MY" sz="3600" b="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3600" b="0" u="sng" dirty="0" err="1"/>
                        <a:t>Baru</a:t>
                      </a:r>
                      <a:endParaRPr lang="en-MY" sz="3600" b="0" u="sng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err="1"/>
                        <a:t>Jumlah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err="1"/>
                        <a:t>Jumlah</a:t>
                      </a:r>
                      <a:r>
                        <a:rPr lang="en-US" sz="3600" b="0" baseline="0" dirty="0"/>
                        <a:t> </a:t>
                      </a:r>
                      <a:r>
                        <a:rPr lang="en-US" sz="3600" b="0" baseline="0" dirty="0" err="1"/>
                        <a:t>Keseluruhan</a:t>
                      </a:r>
                      <a:endParaRPr lang="en-MY" sz="36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***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dirty="0" err="1" smtClean="0"/>
                        <a:t>Jenis</a:t>
                      </a:r>
                      <a:r>
                        <a:rPr lang="en-US" sz="2400" b="0" baseline="0" dirty="0" smtClean="0"/>
                        <a:t> </a:t>
                      </a:r>
                      <a:r>
                        <a:rPr lang="en-US" sz="2400" b="0" baseline="0" dirty="0" err="1" smtClean="0"/>
                        <a:t>Kenderaan</a:t>
                      </a:r>
                      <a:endParaRPr lang="en-MY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TM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TM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TM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KM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/>
                        <a:t>TM</a:t>
                      </a:r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36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Keputusan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Sebenar</a:t>
                      </a:r>
                      <a:endParaRPr lang="en-US" sz="2400" baseline="0" dirty="0"/>
                    </a:p>
                    <a:p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37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29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>
                          <a:solidFill>
                            <a:schemeClr val="tx1"/>
                          </a:solidFill>
                        </a:rPr>
                        <a:t>88</a:t>
                      </a:r>
                      <a:endParaRPr lang="en-MY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39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en-MY" sz="3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93</a:t>
                      </a:r>
                      <a:endParaRPr lang="en-MY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MY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30</a:t>
                      </a:r>
                      <a:endParaRPr lang="en-MY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sz="36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>
                          <a:solidFill>
                            <a:schemeClr val="tx1"/>
                          </a:solidFill>
                        </a:rPr>
                        <a:t>194</a:t>
                      </a:r>
                      <a:endParaRPr lang="en-MY" sz="3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282</a:t>
                      </a:r>
                      <a:endParaRPr lang="en-MY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2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Jika</a:t>
                      </a:r>
                      <a:r>
                        <a:rPr lang="en-US" sz="2400" dirty="0"/>
                        <a:t> A5 </a:t>
                      </a:r>
                      <a:r>
                        <a:rPr lang="en-US" sz="2400" dirty="0" err="1"/>
                        <a:t>diberi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pelepasan</a:t>
                      </a:r>
                      <a:endParaRPr lang="en-US" sz="2400" baseline="0" dirty="0"/>
                    </a:p>
                    <a:p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52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9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36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</a:p>
                    <a:p>
                      <a:pPr algn="ctr"/>
                      <a:endParaRPr lang="en-US" sz="24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10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6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131</a:t>
                      </a:r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43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24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-15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13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-7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83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-10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24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-6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151</a:t>
                      </a:r>
                      <a:endParaRPr lang="en-US" sz="3600" b="1" dirty="0"/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-43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282</a:t>
                      </a:r>
                      <a:endParaRPr lang="en-MY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3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Jika</a:t>
                      </a:r>
                      <a:r>
                        <a:rPr lang="en-US" sz="2400" baseline="0" dirty="0"/>
                        <a:t> A3 </a:t>
                      </a:r>
                      <a:r>
                        <a:rPr lang="en-US" sz="2400" baseline="0" dirty="0" err="1"/>
                        <a:t>diberi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pelepasan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 smtClean="0"/>
                        <a:t>dengan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/>
                        <a:t>Syarat</a:t>
                      </a:r>
                      <a:r>
                        <a:rPr lang="en-US" sz="2400" baseline="0" dirty="0"/>
                        <a:t> B3 lulus</a:t>
                      </a:r>
                    </a:p>
                    <a:p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37</a:t>
                      </a:r>
                      <a:endParaRPr lang="en-US" sz="3600" dirty="0"/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29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17</a:t>
                      </a:r>
                      <a:endParaRPr lang="en-US" sz="3600" dirty="0"/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100</a:t>
                      </a:r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12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39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/>
                        <a:t>-</a:t>
                      </a:r>
                      <a:endParaRPr lang="en-US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86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-7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26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182</a:t>
                      </a:r>
                      <a:endParaRPr lang="en-US" sz="3600" b="1" dirty="0"/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-12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282</a:t>
                      </a:r>
                      <a:endParaRPr lang="en-MY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Jika</a:t>
                      </a:r>
                      <a:r>
                        <a:rPr lang="en-US" sz="2400" baseline="0" dirty="0"/>
                        <a:t> A3 &amp; A5 </a:t>
                      </a:r>
                      <a:r>
                        <a:rPr lang="en-US" sz="2400" baseline="0" dirty="0" err="1"/>
                        <a:t>diberi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pelepasan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 smtClean="0"/>
                        <a:t>dengan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/>
                        <a:t>Syarat</a:t>
                      </a:r>
                      <a:r>
                        <a:rPr lang="en-US" sz="2400" baseline="0" dirty="0"/>
                        <a:t> B3 </a:t>
                      </a:r>
                      <a:r>
                        <a:rPr lang="en-US" sz="2400" baseline="0" dirty="0" smtClean="0"/>
                        <a:t>lulus</a:t>
                      </a:r>
                      <a:endParaRPr lang="en-US" sz="2400" baseline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52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15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10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36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7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35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25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17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11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/>
                        <a:t>152</a:t>
                      </a:r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64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24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-15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13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68</a:t>
                      </a:r>
                      <a:endParaRPr lang="en-US" sz="3600" dirty="0"/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400" dirty="0" smtClean="0"/>
                        <a:t>-25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19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-11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3600" dirty="0" smtClean="0"/>
                        <a:t>-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130</a:t>
                      </a:r>
                      <a:endParaRPr lang="en-US" sz="3600" b="1" dirty="0"/>
                    </a:p>
                    <a:p>
                      <a:pPr algn="ctr"/>
                      <a:endParaRPr lang="en-US" sz="3600" b="1" dirty="0"/>
                    </a:p>
                    <a:p>
                      <a:pPr algn="ctr"/>
                      <a:r>
                        <a:rPr lang="en-US" sz="2400" b="1" dirty="0"/>
                        <a:t>-64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282</a:t>
                      </a:r>
                      <a:endParaRPr lang="en-MY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Jika</a:t>
                      </a:r>
                      <a:r>
                        <a:rPr lang="en-US" sz="2400" baseline="0" dirty="0"/>
                        <a:t> A3, A5, A6 &amp; A7 </a:t>
                      </a:r>
                      <a:r>
                        <a:rPr lang="en-US" sz="2400" baseline="0" dirty="0" err="1"/>
                        <a:t>diberi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pelepasan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 smtClean="0"/>
                        <a:t>dengan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/>
                        <a:t>Syarat</a:t>
                      </a:r>
                      <a:r>
                        <a:rPr lang="en-US" sz="2400" baseline="0" dirty="0"/>
                        <a:t> B3 lulus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72</a:t>
                      </a:r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000" dirty="0" smtClean="0"/>
                        <a:t>35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11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000" dirty="0" smtClean="0"/>
                        <a:t>6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44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000" dirty="0" smtClean="0"/>
                        <a:t>15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000" dirty="0" smtClean="0"/>
                        <a:t>-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48</a:t>
                      </a:r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000" dirty="0" smtClean="0"/>
                        <a:t>38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000" dirty="0" smtClean="0"/>
                        <a:t>1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20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000" dirty="0" smtClean="0"/>
                        <a:t>14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  <a:endParaRPr lang="en-US" sz="3600" dirty="0"/>
                    </a:p>
                    <a:p>
                      <a:pPr algn="ctr"/>
                      <a:endParaRPr lang="en-US" sz="32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/>
                        <a:t>197</a:t>
                      </a:r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2400" b="1" dirty="0"/>
                        <a:t>109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</a:t>
                      </a:r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000" dirty="0" smtClean="0"/>
                        <a:t>-35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-6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-15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-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55</a:t>
                      </a:r>
                    </a:p>
                    <a:p>
                      <a:pPr algn="ctr"/>
                      <a:endParaRPr lang="en-US" sz="3600" dirty="0"/>
                    </a:p>
                    <a:p>
                      <a:pPr algn="ctr"/>
                      <a:r>
                        <a:rPr lang="en-US" sz="2000" dirty="0" smtClean="0"/>
                        <a:t>-38</a:t>
                      </a:r>
                      <a:endParaRPr lang="en-MY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-1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16</a:t>
                      </a:r>
                    </a:p>
                    <a:p>
                      <a:pPr algn="ctr"/>
                      <a:endParaRPr lang="en-US" sz="3600" i="0" dirty="0" smtClean="0"/>
                    </a:p>
                    <a:p>
                      <a:pPr algn="ctr"/>
                      <a:r>
                        <a:rPr lang="en-US" sz="2400" dirty="0" smtClean="0"/>
                        <a:t>-14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</a:t>
                      </a:r>
                    </a:p>
                    <a:p>
                      <a:pPr algn="ctr"/>
                      <a:endParaRPr lang="en-US" sz="3600" dirty="0" smtClean="0"/>
                    </a:p>
                    <a:p>
                      <a:pPr algn="ctr"/>
                      <a:r>
                        <a:rPr lang="en-US" sz="2400" dirty="0" smtClean="0"/>
                        <a:t>-</a:t>
                      </a:r>
                      <a:endParaRPr lang="en-MY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/>
                        <a:t>85</a:t>
                      </a:r>
                      <a:endParaRPr lang="en-US" sz="4000" b="1" dirty="0"/>
                    </a:p>
                    <a:p>
                      <a:pPr algn="ctr"/>
                      <a:endParaRPr lang="en-US" sz="4000" b="1" dirty="0"/>
                    </a:p>
                    <a:p>
                      <a:pPr algn="ctr"/>
                      <a:r>
                        <a:rPr lang="en-US" sz="2400" b="1" dirty="0"/>
                        <a:t>-109</a:t>
                      </a:r>
                      <a:endParaRPr lang="en-MY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1" dirty="0" smtClean="0"/>
                        <a:t>282</a:t>
                      </a:r>
                      <a:endParaRPr lang="en-MY" sz="3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cxnSp>
        <p:nvCxnSpPr>
          <p:cNvPr id="103" name="Straight Arrow Connector 102"/>
          <p:cNvCxnSpPr/>
          <p:nvPr/>
        </p:nvCxnSpPr>
        <p:spPr>
          <a:xfrm flipV="1">
            <a:off x="4031664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flipV="1">
            <a:off x="5122521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flipV="1">
            <a:off x="5868485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V="1">
            <a:off x="7601032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/>
          <p:nvPr/>
        </p:nvCxnSpPr>
        <p:spPr>
          <a:xfrm flipV="1">
            <a:off x="8467306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 flipV="1">
            <a:off x="9202695" y="698327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 flipV="1">
            <a:off x="5130543" y="8507261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V="1">
            <a:off x="7609054" y="8507261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flipV="1">
            <a:off x="9210717" y="8507261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flipV="1">
            <a:off x="4031664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flipV="1">
            <a:off x="5122521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flipV="1">
            <a:off x="5868485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V="1">
            <a:off x="7601032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0" name="Straight Arrow Connector 119"/>
          <p:cNvCxnSpPr/>
          <p:nvPr/>
        </p:nvCxnSpPr>
        <p:spPr>
          <a:xfrm flipV="1">
            <a:off x="8467306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9202695" y="1007137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4004675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5095532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4" name="Straight Arrow Connector 123"/>
          <p:cNvCxnSpPr/>
          <p:nvPr/>
        </p:nvCxnSpPr>
        <p:spPr>
          <a:xfrm flipV="1">
            <a:off x="5841496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/>
          <p:nvPr/>
        </p:nvCxnSpPr>
        <p:spPr>
          <a:xfrm flipV="1">
            <a:off x="7574043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/>
          <p:nvPr/>
        </p:nvCxnSpPr>
        <p:spPr>
          <a:xfrm flipV="1">
            <a:off x="8440317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/>
          <p:nvPr/>
        </p:nvCxnSpPr>
        <p:spPr>
          <a:xfrm flipV="1">
            <a:off x="9175706" y="11803923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/>
          <p:nvPr/>
        </p:nvCxnSpPr>
        <p:spPr>
          <a:xfrm>
            <a:off x="12585316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13507737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1" name="Straight Arrow Connector 130"/>
          <p:cNvCxnSpPr/>
          <p:nvPr/>
        </p:nvCxnSpPr>
        <p:spPr>
          <a:xfrm>
            <a:off x="17341801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/>
          <p:nvPr/>
        </p:nvCxnSpPr>
        <p:spPr>
          <a:xfrm>
            <a:off x="14558495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/>
          <p:nvPr/>
        </p:nvCxnSpPr>
        <p:spPr>
          <a:xfrm>
            <a:off x="16419379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/>
          <p:nvPr/>
        </p:nvCxnSpPr>
        <p:spPr>
          <a:xfrm>
            <a:off x="18272242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13507737" y="8514621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/>
          <p:nvPr/>
        </p:nvCxnSpPr>
        <p:spPr>
          <a:xfrm>
            <a:off x="16419379" y="8514621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7" name="Straight Arrow Connector 146"/>
          <p:cNvCxnSpPr/>
          <p:nvPr/>
        </p:nvCxnSpPr>
        <p:spPr>
          <a:xfrm>
            <a:off x="18272242" y="8514621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8" name="Straight Arrow Connector 147"/>
          <p:cNvCxnSpPr/>
          <p:nvPr/>
        </p:nvCxnSpPr>
        <p:spPr>
          <a:xfrm>
            <a:off x="12585316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/>
          <p:nvPr/>
        </p:nvCxnSpPr>
        <p:spPr>
          <a:xfrm>
            <a:off x="13507737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0" name="Straight Arrow Connector 149"/>
          <p:cNvCxnSpPr/>
          <p:nvPr/>
        </p:nvCxnSpPr>
        <p:spPr>
          <a:xfrm>
            <a:off x="17341801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1" name="Straight Arrow Connector 150"/>
          <p:cNvCxnSpPr/>
          <p:nvPr/>
        </p:nvCxnSpPr>
        <p:spPr>
          <a:xfrm>
            <a:off x="14558495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/>
          <p:nvPr/>
        </p:nvCxnSpPr>
        <p:spPr>
          <a:xfrm>
            <a:off x="16419379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/>
          <p:nvPr/>
        </p:nvCxnSpPr>
        <p:spPr>
          <a:xfrm>
            <a:off x="18272242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/>
          <p:nvPr/>
        </p:nvCxnSpPr>
        <p:spPr>
          <a:xfrm>
            <a:off x="12585316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/>
          <p:nvPr/>
        </p:nvCxnSpPr>
        <p:spPr>
          <a:xfrm>
            <a:off x="13507737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6" name="Straight Arrow Connector 155"/>
          <p:cNvCxnSpPr/>
          <p:nvPr/>
        </p:nvCxnSpPr>
        <p:spPr>
          <a:xfrm>
            <a:off x="17341801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7" name="Straight Arrow Connector 156"/>
          <p:cNvCxnSpPr/>
          <p:nvPr/>
        </p:nvCxnSpPr>
        <p:spPr>
          <a:xfrm>
            <a:off x="14558495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8" name="Straight Arrow Connector 157"/>
          <p:cNvCxnSpPr/>
          <p:nvPr/>
        </p:nvCxnSpPr>
        <p:spPr>
          <a:xfrm>
            <a:off x="16419379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59" name="Straight Arrow Connector 158"/>
          <p:cNvCxnSpPr/>
          <p:nvPr/>
        </p:nvCxnSpPr>
        <p:spPr>
          <a:xfrm>
            <a:off x="18272242" y="11803923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/>
          <p:nvPr/>
        </p:nvCxnSpPr>
        <p:spPr>
          <a:xfrm flipV="1">
            <a:off x="11207959" y="6908014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/>
          <p:nvPr/>
        </p:nvCxnSpPr>
        <p:spPr>
          <a:xfrm flipV="1">
            <a:off x="11207959" y="8425729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/>
          <p:nvPr/>
        </p:nvCxnSpPr>
        <p:spPr>
          <a:xfrm flipV="1">
            <a:off x="11207959" y="10150925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/>
          <p:nvPr/>
        </p:nvCxnSpPr>
        <p:spPr>
          <a:xfrm flipV="1">
            <a:off x="11207959" y="12039600"/>
            <a:ext cx="0" cy="518160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>
            <a:off x="20253442" y="698327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20253442" y="8507261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20253442" y="10150925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20253442" y="11780520"/>
            <a:ext cx="0" cy="51816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175" name="TextBox 174"/>
          <p:cNvSpPr txBox="1"/>
          <p:nvPr/>
        </p:nvSpPr>
        <p:spPr>
          <a:xfrm>
            <a:off x="467111" y="12750401"/>
            <a:ext cx="68121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* </a:t>
            </a:r>
            <a:r>
              <a:rPr lang="en-US" sz="2800" dirty="0" err="1" smtClean="0"/>
              <a:t>Senarai</a:t>
            </a:r>
            <a:r>
              <a:rPr lang="en-US" sz="2800" dirty="0" smtClean="0"/>
              <a:t> </a:t>
            </a:r>
            <a:r>
              <a:rPr lang="en-US" sz="2800" dirty="0" err="1" smtClean="0"/>
              <a:t>syarikat</a:t>
            </a:r>
            <a:r>
              <a:rPr lang="en-US" sz="2800" dirty="0" smtClean="0"/>
              <a:t> </a:t>
            </a:r>
            <a:r>
              <a:rPr lang="en-US" sz="2800" dirty="0" err="1" smtClean="0"/>
              <a:t>rujuk</a:t>
            </a:r>
            <a:r>
              <a:rPr lang="en-US" sz="2800" dirty="0" smtClean="0"/>
              <a:t> </a:t>
            </a:r>
            <a:r>
              <a:rPr lang="en-US" sz="2800" dirty="0" err="1" smtClean="0"/>
              <a:t>lampiran</a:t>
            </a:r>
            <a:r>
              <a:rPr lang="en-US" sz="2800" dirty="0" smtClean="0"/>
              <a:t> 7.0 </a:t>
            </a:r>
            <a:r>
              <a:rPr lang="en-US" sz="2800" dirty="0" err="1" smtClean="0"/>
              <a:t>dan</a:t>
            </a:r>
            <a:r>
              <a:rPr lang="en-US" sz="2800" dirty="0" smtClean="0"/>
              <a:t> 7.1</a:t>
            </a:r>
            <a:endParaRPr lang="en-MY" sz="2800" dirty="0"/>
          </a:p>
        </p:txBody>
      </p:sp>
    </p:spTree>
    <p:extLst>
      <p:ext uri="{BB962C8B-B14F-4D97-AF65-F5344CB8AC3E}">
        <p14:creationId xmlns:p14="http://schemas.microsoft.com/office/powerpoint/2010/main" val="4005114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RUMUSAN </a:t>
            </a:r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KEPUTUSAN : MENGIKUT 5 SITUASI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00414" y="3657601"/>
            <a:ext cx="19686543" cy="47551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*** Nota</a:t>
            </a:r>
          </a:p>
          <a:p>
            <a:endParaRPr lang="en-US" dirty="0" smtClean="0"/>
          </a:p>
          <a:p>
            <a:pPr marL="742950" indent="-742950">
              <a:buAutoNum type="arabicPeriod"/>
            </a:pPr>
            <a:r>
              <a:rPr lang="en-US" dirty="0" smtClean="0"/>
              <a:t>K		= KERETA</a:t>
            </a:r>
          </a:p>
          <a:p>
            <a:pPr marL="742950" indent="-742950">
              <a:buAutoNum type="arabicPeriod"/>
            </a:pPr>
            <a:r>
              <a:rPr lang="en-US" dirty="0" smtClean="0"/>
              <a:t>M	= MOTOSIKAL</a:t>
            </a:r>
          </a:p>
          <a:p>
            <a:pPr marL="742950" indent="-742950">
              <a:buAutoNum type="arabicPeriod"/>
            </a:pPr>
            <a:r>
              <a:rPr lang="en-US" dirty="0" smtClean="0"/>
              <a:t>KM	= KERETA &amp; MOTOSIKAL</a:t>
            </a:r>
          </a:p>
          <a:p>
            <a:pPr marL="742950" indent="-742950">
              <a:buAutoNum type="arabicPeriod"/>
            </a:pPr>
            <a:r>
              <a:rPr lang="en-US" dirty="0" smtClean="0"/>
              <a:t>TM	= TIADA MAKLUMAT (</a:t>
            </a:r>
            <a:r>
              <a:rPr lang="en-US" sz="4400" dirty="0"/>
              <a:t>Syarikat Formula </a:t>
            </a:r>
            <a:r>
              <a:rPr lang="en-US" sz="4400" dirty="0" err="1"/>
              <a:t>Padu</a:t>
            </a:r>
            <a:r>
              <a:rPr lang="en-US" sz="4400" dirty="0"/>
              <a:t> </a:t>
            </a:r>
            <a:r>
              <a:rPr lang="en-US" sz="4400" dirty="0" err="1" smtClean="0"/>
              <a:t>Sdn</a:t>
            </a:r>
            <a:r>
              <a:rPr lang="en-US" sz="4400" dirty="0" smtClean="0"/>
              <a:t>. Bhd. </a:t>
            </a:r>
            <a:r>
              <a:rPr lang="en-US" sz="4400" dirty="0"/>
              <a:t>&amp; </a:t>
            </a:r>
            <a:r>
              <a:rPr lang="en-US" sz="4400" dirty="0" err="1"/>
              <a:t>Hanisma</a:t>
            </a:r>
            <a:r>
              <a:rPr lang="en-US" sz="4400" dirty="0"/>
              <a:t> </a:t>
            </a:r>
            <a:r>
              <a:rPr lang="en-US" sz="4400" dirty="0" err="1" smtClean="0"/>
              <a:t>Sdn</a:t>
            </a:r>
            <a:r>
              <a:rPr lang="en-US" sz="4400" dirty="0" smtClean="0"/>
              <a:t>. Bhd. </a:t>
            </a:r>
          </a:p>
          <a:p>
            <a:r>
              <a:rPr lang="en-US" sz="4400" dirty="0"/>
              <a:t>	</a:t>
            </a:r>
            <a:r>
              <a:rPr lang="en-US" sz="4400" dirty="0" smtClean="0"/>
              <a:t>	</a:t>
            </a:r>
            <a:r>
              <a:rPr lang="en-US" sz="4400" dirty="0" err="1" smtClean="0"/>
              <a:t>tiada</a:t>
            </a:r>
            <a:r>
              <a:rPr lang="en-US" sz="4400" dirty="0" smtClean="0"/>
              <a:t> </a:t>
            </a:r>
            <a:r>
              <a:rPr lang="en-US" sz="4400" dirty="0" err="1"/>
              <a:t>borang</a:t>
            </a:r>
            <a:r>
              <a:rPr lang="en-US" sz="4400" dirty="0"/>
              <a:t> </a:t>
            </a:r>
            <a:r>
              <a:rPr lang="en-US" sz="4400" dirty="0" err="1"/>
              <a:t>permohonan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50713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65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-469887" y="5455750"/>
            <a:ext cx="15490051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b="1" dirty="0" smtClean="0">
                <a:solidFill>
                  <a:schemeClr val="tx1"/>
                </a:solidFill>
              </a:rPr>
              <a:t>10.0 LAMPIRAN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554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66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664312"/>
              </p:ext>
            </p:extLst>
          </p:nvPr>
        </p:nvGraphicFramePr>
        <p:xfrm>
          <a:off x="527245" y="2839374"/>
          <a:ext cx="11432144" cy="9692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884"/>
                <a:gridCol w="9919260"/>
              </a:tblGrid>
              <a:tr h="69946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LAMPIRAN</a:t>
                      </a:r>
                      <a:endParaRPr lang="en-MY" sz="3600" dirty="0"/>
                    </a:p>
                  </a:txBody>
                  <a:tcPr/>
                </a:tc>
              </a:tr>
              <a:tr h="69946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1.0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Keseluruhan</a:t>
                      </a:r>
                      <a:endParaRPr lang="en-MY" sz="3600" dirty="0"/>
                    </a:p>
                  </a:txBody>
                  <a:tcPr/>
                </a:tc>
              </a:tr>
              <a:tr h="69946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2.0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Dashboard</a:t>
                      </a:r>
                      <a:endParaRPr lang="en-MY" sz="3600" dirty="0"/>
                    </a:p>
                  </a:txBody>
                  <a:tcPr/>
                </a:tc>
              </a:tr>
              <a:tr h="69946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3.0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10 Syarikat </a:t>
                      </a:r>
                      <a:r>
                        <a:rPr lang="en-US" sz="3600" dirty="0" err="1" smtClean="0"/>
                        <a:t>Dengan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Markah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Keseluruhan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Tertinggi</a:t>
                      </a:r>
                      <a:endParaRPr lang="en-MY" sz="3600" dirty="0"/>
                    </a:p>
                  </a:txBody>
                  <a:tcPr/>
                </a:tc>
              </a:tr>
              <a:tr h="69946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4.0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 smtClean="0"/>
                        <a:t>10 Syarikat </a:t>
                      </a:r>
                      <a:r>
                        <a:rPr lang="en-US" sz="3600" dirty="0" err="1" smtClean="0"/>
                        <a:t>Dengan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Markah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Keseluruhan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Terendah</a:t>
                      </a:r>
                      <a:endParaRPr lang="en-MY" sz="3600" dirty="0" smtClean="0"/>
                    </a:p>
                  </a:txBody>
                  <a:tcPr/>
                </a:tc>
              </a:tr>
              <a:tr h="3097647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5.0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</a:t>
                      </a:r>
                      <a:r>
                        <a:rPr lang="en-US" sz="3600" dirty="0" err="1" smtClean="0"/>
                        <a:t>Sedia</a:t>
                      </a:r>
                      <a:r>
                        <a:rPr lang="en-US" sz="3600" dirty="0" smtClean="0"/>
                        <a:t> Ada;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Semua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Cemerlang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Baik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  <a:tr h="3097647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5.1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</a:t>
                      </a:r>
                      <a:r>
                        <a:rPr lang="en-US" sz="3600" dirty="0" err="1" smtClean="0"/>
                        <a:t>Sedia</a:t>
                      </a:r>
                      <a:r>
                        <a:rPr lang="en-US" sz="3600" dirty="0" smtClean="0"/>
                        <a:t> Ada</a:t>
                      </a:r>
                      <a:r>
                        <a:rPr lang="en-US" sz="3600" baseline="0" dirty="0" smtClean="0"/>
                        <a:t> (</a:t>
                      </a:r>
                      <a:r>
                        <a:rPr lang="en-US" sz="3600" baseline="0" dirty="0" err="1" smtClean="0"/>
                        <a:t>Kereta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Cemerlang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9150195"/>
              </p:ext>
            </p:extLst>
          </p:nvPr>
        </p:nvGraphicFramePr>
        <p:xfrm>
          <a:off x="12248148" y="2839374"/>
          <a:ext cx="10948736" cy="97745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3807"/>
                <a:gridCol w="9484929"/>
              </a:tblGrid>
              <a:tr h="72197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LAMPIRAN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5.2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</a:t>
                      </a:r>
                      <a:r>
                        <a:rPr lang="en-US" sz="3600" dirty="0" err="1" smtClean="0"/>
                        <a:t>Sedia</a:t>
                      </a:r>
                      <a:r>
                        <a:rPr lang="en-US" sz="3600" dirty="0" smtClean="0"/>
                        <a:t> Ada</a:t>
                      </a:r>
                      <a:r>
                        <a:rPr lang="en-US" sz="3600" baseline="0" dirty="0" smtClean="0"/>
                        <a:t> (</a:t>
                      </a:r>
                      <a:r>
                        <a:rPr lang="en-US" sz="3600" baseline="0" dirty="0" err="1" smtClean="0"/>
                        <a:t>Motosikal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Cemerlang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5.3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</a:t>
                      </a:r>
                      <a:r>
                        <a:rPr lang="en-US" sz="3600" dirty="0" err="1" smtClean="0"/>
                        <a:t>Sedia</a:t>
                      </a:r>
                      <a:r>
                        <a:rPr lang="en-US" sz="3600" dirty="0" smtClean="0"/>
                        <a:t> Ada</a:t>
                      </a:r>
                      <a:r>
                        <a:rPr lang="en-US" sz="3600" baseline="0" dirty="0" smtClean="0"/>
                        <a:t> (</a:t>
                      </a:r>
                      <a:r>
                        <a:rPr lang="en-US" sz="3600" baseline="0" dirty="0" err="1" smtClean="0"/>
                        <a:t>Kereta</a:t>
                      </a:r>
                      <a:r>
                        <a:rPr lang="en-US" sz="3600" baseline="0" dirty="0" smtClean="0"/>
                        <a:t> &amp; </a:t>
                      </a:r>
                      <a:r>
                        <a:rPr lang="en-US" sz="3600" baseline="0" dirty="0" err="1" smtClean="0"/>
                        <a:t>Motosikal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Cemerlang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6.0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Baharu;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Semua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Cemerlang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Baik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Memuaskan</a:t>
                      </a:r>
                      <a:endParaRPr lang="en-US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LAMPIRAN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322204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9468CE9-3F3D-1446-A027-4B4CDD3883B0}" type="slidenum">
              <a:rPr lang="en-US" smtClean="0"/>
              <a:pPr/>
              <a:t>67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2426312"/>
              </p:ext>
            </p:extLst>
          </p:nvPr>
        </p:nvGraphicFramePr>
        <p:xfrm>
          <a:off x="671624" y="2659746"/>
          <a:ext cx="10517745" cy="9821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9542"/>
                <a:gridCol w="9128203"/>
              </a:tblGrid>
              <a:tr h="768484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LAMPIRAN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6.1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Baharu </a:t>
                      </a:r>
                      <a:r>
                        <a:rPr lang="en-US" sz="3600" baseline="0" dirty="0" smtClean="0"/>
                        <a:t>(</a:t>
                      </a:r>
                      <a:r>
                        <a:rPr lang="en-US" sz="3600" baseline="0" dirty="0" err="1" smtClean="0"/>
                        <a:t>Kereta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Cemerlang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Memuaskan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6.2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Baharu </a:t>
                      </a:r>
                      <a:r>
                        <a:rPr lang="en-US" sz="3600" baseline="0" dirty="0" smtClean="0"/>
                        <a:t>(</a:t>
                      </a:r>
                      <a:r>
                        <a:rPr lang="en-US" sz="3600" baseline="0" dirty="0" err="1" smtClean="0"/>
                        <a:t>Motosikal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6.3 </a:t>
                      </a:r>
                      <a:r>
                        <a:rPr lang="en-US" sz="3600" dirty="0" err="1" smtClean="0"/>
                        <a:t>Keputusan</a:t>
                      </a:r>
                      <a:r>
                        <a:rPr lang="en-US" sz="3600" dirty="0" smtClean="0"/>
                        <a:t> AP Baharu</a:t>
                      </a:r>
                      <a:r>
                        <a:rPr lang="en-US" sz="3600" baseline="0" dirty="0" smtClean="0"/>
                        <a:t> (</a:t>
                      </a:r>
                      <a:r>
                        <a:rPr lang="en-US" sz="3600" baseline="0" dirty="0" err="1" smtClean="0"/>
                        <a:t>Kereta</a:t>
                      </a:r>
                      <a:r>
                        <a:rPr lang="en-US" sz="3600" baseline="0" dirty="0" smtClean="0"/>
                        <a:t> &amp; </a:t>
                      </a:r>
                      <a:r>
                        <a:rPr lang="en-US" sz="3600" baseline="0" dirty="0" err="1" smtClean="0"/>
                        <a:t>Motosikal</a:t>
                      </a:r>
                      <a:r>
                        <a:rPr lang="en-US" sz="3600" baseline="0" dirty="0" smtClean="0"/>
                        <a:t>);</a:t>
                      </a:r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Semua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Cemerlang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Baik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Memuaskan</a:t>
                      </a:r>
                      <a:endParaRPr lang="en-US" sz="3600" baseline="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r>
                        <a:rPr lang="en-US" sz="3600" baseline="0" dirty="0" err="1" smtClean="0"/>
                        <a:t>Gagal</a:t>
                      </a:r>
                      <a:endParaRPr lang="en-MY" sz="3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431444"/>
              </p:ext>
            </p:extLst>
          </p:nvPr>
        </p:nvGraphicFramePr>
        <p:xfrm>
          <a:off x="11548172" y="2659746"/>
          <a:ext cx="12274355" cy="9821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1614"/>
                <a:gridCol w="10652741"/>
              </a:tblGrid>
              <a:tr h="658133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BIL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LAMPIRAN</a:t>
                      </a:r>
                      <a:endParaRPr lang="en-MY" sz="3600" dirty="0"/>
                    </a:p>
                  </a:txBody>
                  <a:tcPr/>
                </a:tc>
              </a:tr>
              <a:tr h="4606931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7.0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err="1" smtClean="0"/>
                        <a:t>Senarai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smtClean="0"/>
                        <a:t>Syarikat</a:t>
                      </a:r>
                      <a:r>
                        <a:rPr lang="en-US" sz="3600" baseline="0" dirty="0" smtClean="0"/>
                        <a:t> Yang </a:t>
                      </a:r>
                      <a:r>
                        <a:rPr lang="en-US" sz="3600" baseline="0" dirty="0" err="1" smtClean="0"/>
                        <a:t>Diberi</a:t>
                      </a:r>
                      <a:r>
                        <a:rPr lang="en-US" sz="3600" baseline="0" dirty="0" smtClean="0"/>
                        <a:t> 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Mengikut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Situasi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Berikut</a:t>
                      </a:r>
                      <a:r>
                        <a:rPr lang="en-US" sz="3600" baseline="0" dirty="0" smtClean="0"/>
                        <a:t>;</a:t>
                      </a:r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dirty="0" err="1" smtClean="0"/>
                        <a:t>Jika</a:t>
                      </a:r>
                      <a:r>
                        <a:rPr lang="en-US" sz="3600" dirty="0" smtClean="0"/>
                        <a:t> A5 </a:t>
                      </a:r>
                      <a:r>
                        <a:rPr lang="en-US" sz="3600" dirty="0" err="1" smtClean="0"/>
                        <a:t>diberi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pelepasan</a:t>
                      </a:r>
                      <a:endParaRPr lang="en-US" sz="3600" baseline="0" dirty="0" smtClean="0"/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dirty="0" err="1" smtClean="0"/>
                        <a:t>Jika</a:t>
                      </a:r>
                      <a:r>
                        <a:rPr lang="en-US" sz="3600" baseline="0" dirty="0" smtClean="0"/>
                        <a:t> A3 </a:t>
                      </a:r>
                      <a:r>
                        <a:rPr lang="en-US" sz="3600" baseline="0" dirty="0" err="1" smtClean="0"/>
                        <a:t>diberi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dengan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Syarat</a:t>
                      </a:r>
                      <a:r>
                        <a:rPr lang="en-US" sz="3600" baseline="0" dirty="0" smtClean="0"/>
                        <a:t> B3 lulus</a:t>
                      </a:r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dirty="0" err="1" smtClean="0"/>
                        <a:t>Jika</a:t>
                      </a:r>
                      <a:r>
                        <a:rPr lang="en-US" sz="3600" baseline="0" dirty="0" smtClean="0"/>
                        <a:t> A3 &amp; A5 </a:t>
                      </a:r>
                      <a:r>
                        <a:rPr lang="en-US" sz="3600" baseline="0" dirty="0" err="1" smtClean="0"/>
                        <a:t>diberi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dengan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Syarat</a:t>
                      </a:r>
                      <a:r>
                        <a:rPr lang="en-US" sz="3600" baseline="0" dirty="0" smtClean="0"/>
                        <a:t> B3 lulus</a:t>
                      </a:r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dirty="0" err="1" smtClean="0"/>
                        <a:t>Jika</a:t>
                      </a:r>
                      <a:r>
                        <a:rPr lang="en-US" sz="3600" baseline="0" dirty="0" smtClean="0"/>
                        <a:t> A3, A5, A6 &amp; A7 </a:t>
                      </a:r>
                      <a:r>
                        <a:rPr lang="en-US" sz="3600" baseline="0" dirty="0" err="1" smtClean="0"/>
                        <a:t>diberi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dengan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Syarat</a:t>
                      </a:r>
                      <a:r>
                        <a:rPr lang="en-US" sz="3600" baseline="0" dirty="0" smtClean="0"/>
                        <a:t> B3 lulus</a:t>
                      </a:r>
                    </a:p>
                  </a:txBody>
                  <a:tcPr/>
                </a:tc>
              </a:tr>
              <a:tr h="2914589">
                <a:tc>
                  <a:txBody>
                    <a:bodyPr/>
                    <a:lstStyle/>
                    <a:p>
                      <a:pPr algn="ctr"/>
                      <a:endParaRPr lang="en-MY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7.1 Syarikat</a:t>
                      </a:r>
                      <a:r>
                        <a:rPr lang="en-US" sz="3600" baseline="0" dirty="0" smtClean="0"/>
                        <a:t> AP </a:t>
                      </a:r>
                      <a:r>
                        <a:rPr lang="en-US" sz="3600" baseline="0" dirty="0" smtClean="0"/>
                        <a:t>Yang </a:t>
                      </a:r>
                      <a:r>
                        <a:rPr lang="en-US" sz="3600" baseline="0" dirty="0" err="1" smtClean="0"/>
                        <a:t>Tidak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Diberi</a:t>
                      </a:r>
                      <a:r>
                        <a:rPr lang="en-US" sz="3600" baseline="0" dirty="0" smtClean="0"/>
                        <a:t> 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;</a:t>
                      </a:r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baseline="0" dirty="0" smtClean="0"/>
                        <a:t> </a:t>
                      </a:r>
                      <a:r>
                        <a:rPr lang="en-US" sz="3600" dirty="0" smtClean="0"/>
                        <a:t>Syarikat</a:t>
                      </a:r>
                      <a:r>
                        <a:rPr lang="en-US" sz="3600" baseline="0" dirty="0" smtClean="0"/>
                        <a:t> AP </a:t>
                      </a:r>
                      <a:r>
                        <a:rPr lang="en-US" sz="3600" baseline="0" dirty="0" err="1" smtClean="0"/>
                        <a:t>baharu</a:t>
                      </a:r>
                      <a:r>
                        <a:rPr lang="en-US" sz="3600" baseline="0" dirty="0" smtClean="0"/>
                        <a:t> yang </a:t>
                      </a:r>
                      <a:r>
                        <a:rPr lang="en-US" sz="3600" baseline="0" dirty="0" err="1" smtClean="0"/>
                        <a:t>tidak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diberikan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pelepasan</a:t>
                      </a:r>
                      <a:r>
                        <a:rPr lang="en-US" sz="3600" baseline="0" dirty="0" smtClean="0"/>
                        <a:t> A5.</a:t>
                      </a:r>
                    </a:p>
                    <a:p>
                      <a:pPr marL="857250" marR="0" indent="-85725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romanLcPeriod"/>
                        <a:tabLst/>
                        <a:defRPr/>
                      </a:pPr>
                      <a:r>
                        <a:rPr lang="en-US" sz="3600" dirty="0" smtClean="0"/>
                        <a:t>Syarikat AP </a:t>
                      </a:r>
                      <a:r>
                        <a:rPr lang="en-US" sz="3600" dirty="0" err="1" smtClean="0"/>
                        <a:t>sedia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ada</a:t>
                      </a:r>
                      <a:r>
                        <a:rPr lang="en-US" sz="3600" dirty="0" smtClean="0"/>
                        <a:t> yang </a:t>
                      </a:r>
                      <a:r>
                        <a:rPr lang="en-US" sz="3600" dirty="0" err="1" smtClean="0"/>
                        <a:t>tiada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pelepasan</a:t>
                      </a:r>
                      <a:endParaRPr lang="en-MY" sz="3600" dirty="0" smtClean="0"/>
                    </a:p>
                    <a:p>
                      <a:pPr marL="857250" indent="-857250">
                        <a:buFont typeface="+mj-lt"/>
                        <a:buAutoNum type="romanLcPeriod"/>
                      </a:pPr>
                      <a:endParaRPr lang="en-MY" sz="3600" dirty="0"/>
                    </a:p>
                  </a:txBody>
                  <a:tcPr/>
                </a:tc>
              </a:tr>
              <a:tr h="1641390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 smtClean="0"/>
                        <a:t>8.0</a:t>
                      </a:r>
                      <a:endParaRPr lang="en-MY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1087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Laporan</a:t>
                      </a:r>
                      <a:r>
                        <a:rPr lang="en-US" sz="3600" dirty="0" smtClean="0"/>
                        <a:t> </a:t>
                      </a:r>
                      <a:r>
                        <a:rPr lang="en-US" sz="3600" dirty="0" err="1" smtClean="0"/>
                        <a:t>Rumusan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Syarat</a:t>
                      </a:r>
                      <a:r>
                        <a:rPr lang="en-US" sz="3600" baseline="0" dirty="0" smtClean="0"/>
                        <a:t> </a:t>
                      </a:r>
                      <a:r>
                        <a:rPr lang="en-US" sz="3600" baseline="0" dirty="0" err="1" smtClean="0"/>
                        <a:t>Kelayakan</a:t>
                      </a:r>
                      <a:endParaRPr lang="en-MY" sz="3600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LAMPIRAN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5927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9073662" y="3507416"/>
            <a:ext cx="6213229" cy="7184030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689000" y="5383888"/>
            <a:ext cx="4988295" cy="4862880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pPr algn="ctr"/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Ibu</a:t>
            </a:r>
            <a:r>
              <a:rPr lang="en-US" dirty="0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Pejabat</a:t>
            </a:r>
            <a:endParaRPr lang="en-US" sz="4300" dirty="0">
              <a:solidFill>
                <a:schemeClr val="bg1"/>
              </a:solidFill>
              <a:latin typeface="Open Sans Light"/>
              <a:ea typeface="Open Sans Light"/>
              <a:cs typeface="Open Sans Light"/>
            </a:endParaRPr>
          </a:p>
          <a:p>
            <a:pPr algn="ctr"/>
            <a:r>
              <a:rPr lang="en-US" sz="3700" dirty="0">
                <a:solidFill>
                  <a:schemeClr val="bg1"/>
                </a:solidFill>
                <a:latin typeface="Open Sans Light"/>
                <a:ea typeface="Open Sans Light"/>
                <a:cs typeface="Open Sans Light"/>
              </a:rPr>
              <a:t>—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555,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Jalan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Utara 1,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Taman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Samudra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68100 </a:t>
            </a:r>
            <a:r>
              <a:rPr lang="en-US" sz="2800" dirty="0" err="1">
                <a:solidFill>
                  <a:schemeClr val="bg1"/>
                </a:solidFill>
                <a:latin typeface="Open Sans Light"/>
                <a:cs typeface="Open Sans Light"/>
              </a:rPr>
              <a:t>Batu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 Caves,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Selangor, Malaysia.</a:t>
            </a:r>
          </a:p>
          <a:p>
            <a:pPr algn="ctr"/>
            <a:endParaRPr lang="en-US" sz="2800" dirty="0">
              <a:solidFill>
                <a:schemeClr val="bg1"/>
              </a:solidFill>
              <a:latin typeface="Open Sans Light"/>
              <a:cs typeface="Open Sans Light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Tel: +603-6185 9970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Faks</a:t>
            </a:r>
            <a:r>
              <a:rPr lang="en-US" sz="2800" dirty="0" smtClean="0">
                <a:solidFill>
                  <a:schemeClr val="bg1"/>
                </a:solidFill>
                <a:latin typeface="Open Sans Light"/>
                <a:cs typeface="Open Sans Light"/>
              </a:rPr>
              <a:t>: 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+603-6184 2524</a:t>
            </a:r>
          </a:p>
          <a:p>
            <a:pPr algn="ctr"/>
            <a:r>
              <a:rPr lang="en-US" sz="2800" dirty="0" err="1" smtClean="0">
                <a:solidFill>
                  <a:schemeClr val="bg1"/>
                </a:solidFill>
                <a:latin typeface="Open Sans Light"/>
                <a:cs typeface="Open Sans Light"/>
              </a:rPr>
              <a:t>Emel</a:t>
            </a:r>
            <a:r>
              <a:rPr lang="en-US" sz="2800" dirty="0">
                <a:solidFill>
                  <a:schemeClr val="bg1"/>
                </a:solidFill>
                <a:latin typeface="Open Sans Light"/>
                <a:cs typeface="Open Sans Light"/>
              </a:rPr>
              <a:t>: info@salihin.com.my</a:t>
            </a:r>
          </a:p>
        </p:txBody>
      </p:sp>
      <p:grpSp>
        <p:nvGrpSpPr>
          <p:cNvPr id="24" name="Group 1"/>
          <p:cNvGrpSpPr>
            <a:grpSpLocks/>
          </p:cNvGrpSpPr>
          <p:nvPr/>
        </p:nvGrpSpPr>
        <p:grpSpPr bwMode="auto">
          <a:xfrm>
            <a:off x="11823279" y="4409102"/>
            <a:ext cx="804438" cy="508000"/>
            <a:chOff x="2228" y="4141"/>
            <a:chExt cx="190" cy="120"/>
          </a:xfrm>
          <a:solidFill>
            <a:schemeClr val="bg1"/>
          </a:solidFill>
        </p:grpSpPr>
        <p:sp>
          <p:nvSpPr>
            <p:cNvPr id="25" name="Freeform 2"/>
            <p:cNvSpPr>
              <a:spLocks noChangeArrowheads="1"/>
            </p:cNvSpPr>
            <p:nvPr/>
          </p:nvSpPr>
          <p:spPr bwMode="auto">
            <a:xfrm>
              <a:off x="2228" y="4141"/>
              <a:ext cx="190" cy="121"/>
            </a:xfrm>
            <a:custGeom>
              <a:avLst/>
              <a:gdLst>
                <a:gd name="T0" fmla="*/ 815 w 844"/>
                <a:gd name="T1" fmla="*/ 535 h 536"/>
                <a:gd name="T2" fmla="*/ 815 w 844"/>
                <a:gd name="T3" fmla="*/ 535 h 536"/>
                <a:gd name="T4" fmla="*/ 36 w 844"/>
                <a:gd name="T5" fmla="*/ 535 h 536"/>
                <a:gd name="T6" fmla="*/ 0 w 844"/>
                <a:gd name="T7" fmla="*/ 517 h 536"/>
                <a:gd name="T8" fmla="*/ 0 w 844"/>
                <a:gd name="T9" fmla="*/ 27 h 536"/>
                <a:gd name="T10" fmla="*/ 36 w 844"/>
                <a:gd name="T11" fmla="*/ 0 h 536"/>
                <a:gd name="T12" fmla="*/ 815 w 844"/>
                <a:gd name="T13" fmla="*/ 0 h 536"/>
                <a:gd name="T14" fmla="*/ 843 w 844"/>
                <a:gd name="T15" fmla="*/ 27 h 536"/>
                <a:gd name="T16" fmla="*/ 843 w 844"/>
                <a:gd name="T17" fmla="*/ 517 h 536"/>
                <a:gd name="T18" fmla="*/ 815 w 844"/>
                <a:gd name="T19" fmla="*/ 535 h 536"/>
                <a:gd name="T20" fmla="*/ 36 w 844"/>
                <a:gd name="T21" fmla="*/ 517 h 536"/>
                <a:gd name="T22" fmla="*/ 36 w 844"/>
                <a:gd name="T23" fmla="*/ 517 h 536"/>
                <a:gd name="T24" fmla="*/ 797 w 844"/>
                <a:gd name="T25" fmla="*/ 517 h 536"/>
                <a:gd name="T26" fmla="*/ 797 w 844"/>
                <a:gd name="T27" fmla="*/ 36 h 536"/>
                <a:gd name="T28" fmla="*/ 36 w 844"/>
                <a:gd name="T29" fmla="*/ 36 h 536"/>
                <a:gd name="T30" fmla="*/ 36 w 844"/>
                <a:gd name="T31" fmla="*/ 517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536">
                  <a:moveTo>
                    <a:pt x="815" y="535"/>
                  </a:moveTo>
                  <a:lnTo>
                    <a:pt x="815" y="535"/>
                  </a:lnTo>
                  <a:cubicBezTo>
                    <a:pt x="36" y="535"/>
                    <a:pt x="36" y="535"/>
                    <a:pt x="36" y="535"/>
                  </a:cubicBezTo>
                  <a:cubicBezTo>
                    <a:pt x="9" y="535"/>
                    <a:pt x="0" y="526"/>
                    <a:pt x="0" y="517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9"/>
                    <a:pt x="9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24" y="0"/>
                    <a:pt x="843" y="9"/>
                    <a:pt x="843" y="27"/>
                  </a:cubicBezTo>
                  <a:cubicBezTo>
                    <a:pt x="843" y="517"/>
                    <a:pt x="843" y="517"/>
                    <a:pt x="843" y="517"/>
                  </a:cubicBezTo>
                  <a:cubicBezTo>
                    <a:pt x="843" y="526"/>
                    <a:pt x="824" y="535"/>
                    <a:pt x="815" y="535"/>
                  </a:cubicBezTo>
                  <a:close/>
                  <a:moveTo>
                    <a:pt x="36" y="517"/>
                  </a:moveTo>
                  <a:lnTo>
                    <a:pt x="36" y="517"/>
                  </a:lnTo>
                  <a:cubicBezTo>
                    <a:pt x="797" y="517"/>
                    <a:pt x="797" y="517"/>
                    <a:pt x="797" y="517"/>
                  </a:cubicBezTo>
                  <a:cubicBezTo>
                    <a:pt x="797" y="36"/>
                    <a:pt x="797" y="36"/>
                    <a:pt x="797" y="36"/>
                  </a:cubicBezTo>
                  <a:cubicBezTo>
                    <a:pt x="36" y="36"/>
                    <a:pt x="36" y="36"/>
                    <a:pt x="36" y="36"/>
                  </a:cubicBezTo>
                  <a:lnTo>
                    <a:pt x="36" y="517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Freeform 3"/>
            <p:cNvSpPr>
              <a:spLocks noChangeArrowheads="1"/>
            </p:cNvSpPr>
            <p:nvPr/>
          </p:nvSpPr>
          <p:spPr bwMode="auto">
            <a:xfrm>
              <a:off x="2228" y="4197"/>
              <a:ext cx="190" cy="65"/>
            </a:xfrm>
            <a:custGeom>
              <a:avLst/>
              <a:gdLst>
                <a:gd name="T0" fmla="*/ 815 w 844"/>
                <a:gd name="T1" fmla="*/ 290 h 291"/>
                <a:gd name="T2" fmla="*/ 815 w 844"/>
                <a:gd name="T3" fmla="*/ 290 h 291"/>
                <a:gd name="T4" fmla="*/ 36 w 844"/>
                <a:gd name="T5" fmla="*/ 290 h 291"/>
                <a:gd name="T6" fmla="*/ 9 w 844"/>
                <a:gd name="T7" fmla="*/ 290 h 291"/>
                <a:gd name="T8" fmla="*/ 0 w 844"/>
                <a:gd name="T9" fmla="*/ 281 h 291"/>
                <a:gd name="T10" fmla="*/ 272 w 844"/>
                <a:gd name="T11" fmla="*/ 0 h 291"/>
                <a:gd name="T12" fmla="*/ 417 w 844"/>
                <a:gd name="T13" fmla="*/ 145 h 291"/>
                <a:gd name="T14" fmla="*/ 562 w 844"/>
                <a:gd name="T15" fmla="*/ 0 h 291"/>
                <a:gd name="T16" fmla="*/ 843 w 844"/>
                <a:gd name="T17" fmla="*/ 281 h 291"/>
                <a:gd name="T18" fmla="*/ 824 w 844"/>
                <a:gd name="T19" fmla="*/ 290 h 291"/>
                <a:gd name="T20" fmla="*/ 815 w 844"/>
                <a:gd name="T21" fmla="*/ 290 h 291"/>
                <a:gd name="T22" fmla="*/ 272 w 844"/>
                <a:gd name="T23" fmla="*/ 54 h 291"/>
                <a:gd name="T24" fmla="*/ 272 w 844"/>
                <a:gd name="T25" fmla="*/ 54 h 291"/>
                <a:gd name="T26" fmla="*/ 63 w 844"/>
                <a:gd name="T27" fmla="*/ 272 h 291"/>
                <a:gd name="T28" fmla="*/ 779 w 844"/>
                <a:gd name="T29" fmla="*/ 272 h 291"/>
                <a:gd name="T30" fmla="*/ 562 w 844"/>
                <a:gd name="T31" fmla="*/ 54 h 291"/>
                <a:gd name="T32" fmla="*/ 444 w 844"/>
                <a:gd name="T33" fmla="*/ 172 h 291"/>
                <a:gd name="T34" fmla="*/ 408 w 844"/>
                <a:gd name="T35" fmla="*/ 172 h 291"/>
                <a:gd name="T36" fmla="*/ 272 w 844"/>
                <a:gd name="T37" fmla="*/ 54 h 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44" h="291">
                  <a:moveTo>
                    <a:pt x="815" y="290"/>
                  </a:moveTo>
                  <a:lnTo>
                    <a:pt x="815" y="290"/>
                  </a:lnTo>
                  <a:cubicBezTo>
                    <a:pt x="36" y="290"/>
                    <a:pt x="36" y="290"/>
                    <a:pt x="36" y="290"/>
                  </a:cubicBezTo>
                  <a:cubicBezTo>
                    <a:pt x="27" y="290"/>
                    <a:pt x="27" y="290"/>
                    <a:pt x="9" y="290"/>
                  </a:cubicBezTo>
                  <a:cubicBezTo>
                    <a:pt x="0" y="281"/>
                    <a:pt x="0" y="281"/>
                    <a:pt x="0" y="281"/>
                  </a:cubicBezTo>
                  <a:cubicBezTo>
                    <a:pt x="272" y="0"/>
                    <a:pt x="272" y="0"/>
                    <a:pt x="272" y="0"/>
                  </a:cubicBezTo>
                  <a:cubicBezTo>
                    <a:pt x="417" y="145"/>
                    <a:pt x="417" y="145"/>
                    <a:pt x="417" y="145"/>
                  </a:cubicBezTo>
                  <a:cubicBezTo>
                    <a:pt x="562" y="0"/>
                    <a:pt x="562" y="0"/>
                    <a:pt x="562" y="0"/>
                  </a:cubicBezTo>
                  <a:cubicBezTo>
                    <a:pt x="843" y="281"/>
                    <a:pt x="843" y="281"/>
                    <a:pt x="843" y="281"/>
                  </a:cubicBezTo>
                  <a:cubicBezTo>
                    <a:pt x="824" y="290"/>
                    <a:pt x="824" y="290"/>
                    <a:pt x="824" y="290"/>
                  </a:cubicBezTo>
                  <a:lnTo>
                    <a:pt x="815" y="290"/>
                  </a:lnTo>
                  <a:close/>
                  <a:moveTo>
                    <a:pt x="272" y="54"/>
                  </a:moveTo>
                  <a:lnTo>
                    <a:pt x="272" y="54"/>
                  </a:lnTo>
                  <a:cubicBezTo>
                    <a:pt x="63" y="272"/>
                    <a:pt x="63" y="272"/>
                    <a:pt x="63" y="272"/>
                  </a:cubicBezTo>
                  <a:cubicBezTo>
                    <a:pt x="779" y="272"/>
                    <a:pt x="779" y="272"/>
                    <a:pt x="779" y="272"/>
                  </a:cubicBezTo>
                  <a:cubicBezTo>
                    <a:pt x="562" y="54"/>
                    <a:pt x="562" y="54"/>
                    <a:pt x="562" y="54"/>
                  </a:cubicBezTo>
                  <a:cubicBezTo>
                    <a:pt x="444" y="172"/>
                    <a:pt x="444" y="172"/>
                    <a:pt x="444" y="172"/>
                  </a:cubicBezTo>
                  <a:cubicBezTo>
                    <a:pt x="435" y="190"/>
                    <a:pt x="408" y="190"/>
                    <a:pt x="408" y="172"/>
                  </a:cubicBezTo>
                  <a:lnTo>
                    <a:pt x="272" y="54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Freeform 4"/>
            <p:cNvSpPr>
              <a:spLocks noChangeArrowheads="1"/>
            </p:cNvSpPr>
            <p:nvPr/>
          </p:nvSpPr>
          <p:spPr bwMode="auto">
            <a:xfrm>
              <a:off x="2228" y="4141"/>
              <a:ext cx="190" cy="98"/>
            </a:xfrm>
            <a:custGeom>
              <a:avLst/>
              <a:gdLst>
                <a:gd name="T0" fmla="*/ 417 w 844"/>
                <a:gd name="T1" fmla="*/ 435 h 436"/>
                <a:gd name="T2" fmla="*/ 417 w 844"/>
                <a:gd name="T3" fmla="*/ 435 h 436"/>
                <a:gd name="T4" fmla="*/ 408 w 844"/>
                <a:gd name="T5" fmla="*/ 417 h 436"/>
                <a:gd name="T6" fmla="*/ 0 w 844"/>
                <a:gd name="T7" fmla="*/ 27 h 436"/>
                <a:gd name="T8" fmla="*/ 9 w 844"/>
                <a:gd name="T9" fmla="*/ 9 h 436"/>
                <a:gd name="T10" fmla="*/ 36 w 844"/>
                <a:gd name="T11" fmla="*/ 0 h 436"/>
                <a:gd name="T12" fmla="*/ 815 w 844"/>
                <a:gd name="T13" fmla="*/ 0 h 436"/>
                <a:gd name="T14" fmla="*/ 824 w 844"/>
                <a:gd name="T15" fmla="*/ 9 h 436"/>
                <a:gd name="T16" fmla="*/ 843 w 844"/>
                <a:gd name="T17" fmla="*/ 27 h 436"/>
                <a:gd name="T18" fmla="*/ 444 w 844"/>
                <a:gd name="T19" fmla="*/ 417 h 436"/>
                <a:gd name="T20" fmla="*/ 417 w 844"/>
                <a:gd name="T21" fmla="*/ 435 h 436"/>
                <a:gd name="T22" fmla="*/ 63 w 844"/>
                <a:gd name="T23" fmla="*/ 36 h 436"/>
                <a:gd name="T24" fmla="*/ 63 w 844"/>
                <a:gd name="T25" fmla="*/ 36 h 436"/>
                <a:gd name="T26" fmla="*/ 417 w 844"/>
                <a:gd name="T27" fmla="*/ 390 h 436"/>
                <a:gd name="T28" fmla="*/ 779 w 844"/>
                <a:gd name="T29" fmla="*/ 36 h 436"/>
                <a:gd name="T30" fmla="*/ 63 w 844"/>
                <a:gd name="T31" fmla="*/ 36 h 4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844" h="436">
                  <a:moveTo>
                    <a:pt x="417" y="435"/>
                  </a:moveTo>
                  <a:lnTo>
                    <a:pt x="417" y="435"/>
                  </a:lnTo>
                  <a:lnTo>
                    <a:pt x="408" y="417"/>
                  </a:lnTo>
                  <a:cubicBezTo>
                    <a:pt x="0" y="27"/>
                    <a:pt x="0" y="27"/>
                    <a:pt x="0" y="2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27" y="0"/>
                    <a:pt x="27" y="0"/>
                    <a:pt x="36" y="0"/>
                  </a:cubicBezTo>
                  <a:cubicBezTo>
                    <a:pt x="815" y="0"/>
                    <a:pt x="815" y="0"/>
                    <a:pt x="815" y="0"/>
                  </a:cubicBezTo>
                  <a:cubicBezTo>
                    <a:pt x="815" y="0"/>
                    <a:pt x="824" y="0"/>
                    <a:pt x="824" y="9"/>
                  </a:cubicBezTo>
                  <a:cubicBezTo>
                    <a:pt x="843" y="27"/>
                    <a:pt x="843" y="27"/>
                    <a:pt x="843" y="27"/>
                  </a:cubicBezTo>
                  <a:cubicBezTo>
                    <a:pt x="444" y="417"/>
                    <a:pt x="444" y="417"/>
                    <a:pt x="444" y="417"/>
                  </a:cubicBezTo>
                  <a:cubicBezTo>
                    <a:pt x="435" y="417"/>
                    <a:pt x="435" y="435"/>
                    <a:pt x="417" y="435"/>
                  </a:cubicBezTo>
                  <a:close/>
                  <a:moveTo>
                    <a:pt x="63" y="36"/>
                  </a:moveTo>
                  <a:lnTo>
                    <a:pt x="63" y="36"/>
                  </a:lnTo>
                  <a:cubicBezTo>
                    <a:pt x="417" y="390"/>
                    <a:pt x="417" y="390"/>
                    <a:pt x="417" y="390"/>
                  </a:cubicBezTo>
                  <a:cubicBezTo>
                    <a:pt x="779" y="36"/>
                    <a:pt x="779" y="36"/>
                    <a:pt x="779" y="36"/>
                  </a:cubicBezTo>
                  <a:lnTo>
                    <a:pt x="63" y="36"/>
                  </a:lnTo>
                  <a:close/>
                </a:path>
              </a:pathLst>
            </a:cu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>
                  <a:solidFill>
                    <a:srgbClr val="000000"/>
                  </a:solidFill>
                  <a:bevel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157305" y="11640175"/>
            <a:ext cx="4045941" cy="1124329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10043005" y="11317748"/>
            <a:ext cx="4988295" cy="492453"/>
          </a:xfrm>
          <a:prstGeom prst="rect">
            <a:avLst/>
          </a:prstGeom>
        </p:spPr>
        <p:txBody>
          <a:bodyPr wrap="square" lIns="182889" tIns="91445" rIns="182889" bIns="91445">
            <a:spAutoFit/>
          </a:bodyPr>
          <a:lstStyle/>
          <a:p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Ikuti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Kami di Media </a:t>
            </a:r>
            <a:r>
              <a:rPr lang="en-US" sz="20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Sosial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68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400414" y="953164"/>
            <a:ext cx="21586688" cy="1231118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 err="1" smtClean="0">
                <a:solidFill>
                  <a:srgbClr val="C00000"/>
                </a:solidFill>
                <a:latin typeface="Open Sans Light"/>
                <a:cs typeface="Open Sans Light"/>
              </a:rPr>
              <a:t>Hubungi</a:t>
            </a:r>
            <a:r>
              <a:rPr lang="en-US" sz="6400" dirty="0" smtClean="0">
                <a:solidFill>
                  <a:srgbClr val="C00000"/>
                </a:solidFill>
                <a:latin typeface="Open Sans Light"/>
                <a:cs typeface="Open Sans Light"/>
              </a:rPr>
              <a:t> Kami</a:t>
            </a:r>
            <a:endParaRPr lang="en-US" sz="6400" dirty="0">
              <a:solidFill>
                <a:srgbClr val="C00000"/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2411201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477249" y="5751004"/>
            <a:ext cx="7432431" cy="15451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24183" y="7486502"/>
            <a:ext cx="21586688" cy="1446562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www.salihin.com.my | www.salihinpremier.com</a:t>
            </a:r>
          </a:p>
          <a:p>
            <a:pPr algn="ctr"/>
            <a:endParaRPr lang="en-US" sz="2600" dirty="0">
              <a:solidFill>
                <a:schemeClr val="tx1">
                  <a:lumMod val="65000"/>
                  <a:lumOff val="35000"/>
                </a:schemeClr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Care line</a:t>
            </a:r>
            <a:r>
              <a:rPr lang="en-US" sz="2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US" sz="2600" dirty="0">
                <a:solidFill>
                  <a:schemeClr val="tx1">
                    <a:lumMod val="65000"/>
                    <a:lumOff val="3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1 300 88 5678 </a:t>
            </a:r>
          </a:p>
        </p:txBody>
      </p:sp>
    </p:spTree>
    <p:extLst>
      <p:ext uri="{BB962C8B-B14F-4D97-AF65-F5344CB8AC3E}">
        <p14:creationId xmlns:p14="http://schemas.microsoft.com/office/powerpoint/2010/main" val="27563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7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1875623" y="5377593"/>
            <a:ext cx="16754017" cy="2142550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3.0 SKOP PERLAKSANAAN KERJA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/>
          <p:cNvSpPr txBox="1">
            <a:spLocks/>
          </p:cNvSpPr>
          <p:nvPr/>
        </p:nvSpPr>
        <p:spPr>
          <a:xfrm>
            <a:off x="1545259" y="1192050"/>
            <a:ext cx="20729099" cy="1825542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endParaRPr lang="en-MY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00414" y="953164"/>
            <a:ext cx="21586688" cy="1231107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pPr algn="ctr"/>
            <a:r>
              <a:rPr lang="en-US" sz="6400" dirty="0">
                <a:solidFill>
                  <a:srgbClr val="C00000"/>
                </a:solidFill>
                <a:latin typeface="Open Sans Light"/>
                <a:cs typeface="Open Sans Light"/>
              </a:rPr>
              <a:t>3.0 SKOP PERLAKSANAAN KERJA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8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431945" y="2682312"/>
            <a:ext cx="21586688" cy="13819180"/>
          </a:xfrm>
          <a:prstGeom prst="rect">
            <a:avLst/>
          </a:prstGeom>
          <a:noFill/>
        </p:spPr>
        <p:txBody>
          <a:bodyPr wrap="square" lIns="243852" tIns="121926" rIns="243852" bIns="121926" rtlCol="0">
            <a:spAutoFit/>
          </a:bodyPr>
          <a:lstStyle/>
          <a:p>
            <a:r>
              <a:rPr lang="en-MY" sz="3600" dirty="0" err="1">
                <a:latin typeface="Century Gothic" panose="020B0502020202020204" pitchFamily="34" charset="0"/>
              </a:rPr>
              <a:t>Menilai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kelayakan</a:t>
            </a:r>
            <a:r>
              <a:rPr lang="en-MY" sz="3600" dirty="0">
                <a:latin typeface="Century Gothic" panose="020B0502020202020204" pitchFamily="34" charset="0"/>
              </a:rPr>
              <a:t> 282 </a:t>
            </a:r>
            <a:r>
              <a:rPr lang="en-MY" sz="3600" dirty="0" err="1">
                <a:latin typeface="Century Gothic" panose="020B0502020202020204" pitchFamily="34" charset="0"/>
              </a:rPr>
              <a:t>permohonan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syarikat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sebagai</a:t>
            </a:r>
            <a:r>
              <a:rPr lang="en-MY" sz="3600" dirty="0">
                <a:latin typeface="Century Gothic" panose="020B0502020202020204" pitchFamily="34" charset="0"/>
              </a:rPr>
              <a:t> Syarikat AP  Terbuka </a:t>
            </a:r>
            <a:r>
              <a:rPr lang="en-MY" sz="3600" dirty="0" err="1">
                <a:latin typeface="Century Gothic" panose="020B0502020202020204" pitchFamily="34" charset="0"/>
              </a:rPr>
              <a:t>dari</a:t>
            </a:r>
            <a:r>
              <a:rPr lang="en-MY" sz="3600" dirty="0">
                <a:latin typeface="Century Gothic" panose="020B0502020202020204" pitchFamily="34" charset="0"/>
              </a:rPr>
              <a:t> </a:t>
            </a:r>
            <a:r>
              <a:rPr lang="en-MY" sz="3600" dirty="0" err="1">
                <a:latin typeface="Century Gothic" panose="020B0502020202020204" pitchFamily="34" charset="0"/>
              </a:rPr>
              <a:t>aspek</a:t>
            </a:r>
            <a:r>
              <a:rPr lang="en-MY" sz="3600" dirty="0">
                <a:latin typeface="Century Gothic" panose="020B0502020202020204" pitchFamily="34" charset="0"/>
              </a:rPr>
              <a:t>:</a:t>
            </a:r>
          </a:p>
          <a:p>
            <a:endParaRPr lang="en-MY" sz="3600" dirty="0">
              <a:latin typeface="Century Gothic" panose="020B0502020202020204" pitchFamily="34" charset="0"/>
            </a:endParaRPr>
          </a:p>
          <a:p>
            <a:pPr marL="857250" indent="-857250" fontAlgn="t">
              <a:buFont typeface="+mj-lt"/>
              <a:buAutoNum type="romanUcPeriod"/>
            </a:pPr>
            <a:r>
              <a:rPr lang="en-US" sz="3600" dirty="0" err="1">
                <a:latin typeface="Century Gothic" panose="020B0502020202020204" pitchFamily="34" charset="0"/>
              </a:rPr>
              <a:t>Mengadakan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lawatan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verifikasi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semua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lokasi</a:t>
            </a:r>
            <a:r>
              <a:rPr lang="en-US" sz="3600" dirty="0">
                <a:latin typeface="Century Gothic" panose="020B0502020202020204" pitchFamily="34" charset="0"/>
              </a:rPr>
              <a:t>;</a:t>
            </a:r>
          </a:p>
          <a:p>
            <a:pPr marL="857250" indent="-857250" fontAlgn="t">
              <a:buFont typeface="+mj-lt"/>
              <a:buAutoNum type="romanUcPeriod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en-US" sz="3600" dirty="0" err="1" smtClean="0">
                <a:latin typeface="Century Gothic" panose="020B0502020202020204" pitchFamily="34" charset="0"/>
              </a:rPr>
              <a:t>Mengesahkan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sama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ada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maklumat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dan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dokumen-dokumen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asal</a:t>
            </a:r>
            <a:r>
              <a:rPr lang="en-US" sz="3600" dirty="0" smtClean="0">
                <a:latin typeface="Century Gothic" panose="020B0502020202020204" pitchFamily="34" charset="0"/>
              </a:rPr>
              <a:t> yang </a:t>
            </a:r>
            <a:r>
              <a:rPr lang="en-US" sz="3600" dirty="0" err="1" smtClean="0">
                <a:latin typeface="Century Gothic" panose="020B0502020202020204" pitchFamily="34" charset="0"/>
              </a:rPr>
              <a:t>diperolehi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semasa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lawatan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adalah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selaras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dengan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maklumat</a:t>
            </a:r>
            <a:r>
              <a:rPr lang="en-US" sz="3600" dirty="0" smtClean="0">
                <a:latin typeface="Century Gothic" panose="020B0502020202020204" pitchFamily="34" charset="0"/>
              </a:rPr>
              <a:t> yang </a:t>
            </a:r>
            <a:r>
              <a:rPr lang="en-US" sz="3600" dirty="0" err="1" smtClean="0">
                <a:latin typeface="Century Gothic" panose="020B0502020202020204" pitchFamily="34" charset="0"/>
              </a:rPr>
              <a:t>terdapat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pada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Borang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 smtClean="0">
                <a:latin typeface="Century Gothic" panose="020B0502020202020204" pitchFamily="34" charset="0"/>
              </a:rPr>
              <a:t>Permohonan</a:t>
            </a:r>
            <a:r>
              <a:rPr lang="en-US" sz="3600" dirty="0" smtClean="0">
                <a:latin typeface="Century Gothic" panose="020B0502020202020204" pitchFamily="34" charset="0"/>
              </a:rPr>
              <a:t> AP Terbuka;</a:t>
            </a:r>
          </a:p>
          <a:p>
            <a:pPr marL="857250" indent="-857250" algn="just" fontAlgn="t">
              <a:buFont typeface="+mj-lt"/>
              <a:buAutoNum type="romanUcPeriod"/>
            </a:pPr>
            <a:endParaRPr lang="en-US" sz="3600" dirty="0" smtClean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en-US" sz="3600" dirty="0" err="1" smtClean="0">
                <a:latin typeface="Century Gothic" panose="020B0502020202020204" pitchFamily="34" charset="0"/>
              </a:rPr>
              <a:t>Menyemak</a:t>
            </a:r>
            <a:r>
              <a:rPr lang="en-US" sz="3600" dirty="0" smtClean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membuat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penilaian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dari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segi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pematuhan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terhadap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syarat-syarat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kelayakan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berdasarkan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operasi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perniagaan</a:t>
            </a:r>
            <a:r>
              <a:rPr lang="en-US" sz="3600" dirty="0">
                <a:latin typeface="Century Gothic" panose="020B0502020202020204" pitchFamily="34" charset="0"/>
              </a:rPr>
              <a:t>, </a:t>
            </a:r>
            <a:r>
              <a:rPr lang="en-US" sz="3600" dirty="0" err="1">
                <a:latin typeface="Century Gothic" panose="020B0502020202020204" pitchFamily="34" charset="0"/>
              </a:rPr>
              <a:t>keupayaan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pengurusan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keupayaan</a:t>
            </a:r>
            <a:r>
              <a:rPr lang="en-US" sz="3600" dirty="0">
                <a:latin typeface="Century Gothic" panose="020B0502020202020204" pitchFamily="34" charset="0"/>
              </a:rPr>
              <a:t> </a:t>
            </a:r>
            <a:r>
              <a:rPr lang="en-US" sz="3600" dirty="0" err="1">
                <a:latin typeface="Century Gothic" panose="020B0502020202020204" pitchFamily="34" charset="0"/>
              </a:rPr>
              <a:t>kewangan</a:t>
            </a:r>
            <a:r>
              <a:rPr lang="en-US" sz="3600" dirty="0">
                <a:latin typeface="Century Gothic" panose="020B0502020202020204" pitchFamily="34" charset="0"/>
              </a:rPr>
              <a:t>; </a:t>
            </a:r>
            <a:r>
              <a:rPr lang="en-US" sz="3600" dirty="0" err="1">
                <a:latin typeface="Century Gothic" panose="020B0502020202020204" pitchFamily="34" charset="0"/>
              </a:rPr>
              <a:t>dan</a:t>
            </a: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endParaRPr lang="en-US" sz="3600" dirty="0">
              <a:latin typeface="Century Gothic" panose="020B0502020202020204" pitchFamily="34" charset="0"/>
            </a:endParaRPr>
          </a:p>
          <a:p>
            <a:pPr marL="857250" indent="-857250" algn="just" fontAlgn="t">
              <a:buFont typeface="+mj-lt"/>
              <a:buAutoNum type="romanUcPeriod"/>
            </a:pPr>
            <a:r>
              <a:rPr lang="ms-MY" sz="3600" dirty="0">
                <a:latin typeface="Century Gothic" panose="020B0502020202020204" pitchFamily="34" charset="0"/>
              </a:rPr>
              <a:t>M</a:t>
            </a:r>
            <a:r>
              <a:rPr lang="ms-MY" sz="3600" dirty="0" smtClean="0">
                <a:latin typeface="Century Gothic" panose="020B0502020202020204" pitchFamily="34" charset="0"/>
              </a:rPr>
              <a:t>enyediakan </a:t>
            </a:r>
            <a:r>
              <a:rPr lang="ms-MY" sz="3600" dirty="0">
                <a:latin typeface="Century Gothic" panose="020B0502020202020204" pitchFamily="34" charset="0"/>
              </a:rPr>
              <a:t>laporan audit dan mengesyorkan kepada MITI berkenaan syarikat-syarikat yang layak menjadi pemegang AP Terbuka berdasarkan penilaian ke atas pematuhan terhadap syarat-syarat kelayakan</a:t>
            </a:r>
            <a:r>
              <a:rPr lang="en-US" sz="3600" dirty="0" smtClean="0">
                <a:latin typeface="Century Gothic" panose="020B0502020202020204" pitchFamily="34" charset="0"/>
              </a:rPr>
              <a:t>.</a:t>
            </a:r>
            <a:endParaRPr lang="en-US" sz="3600" dirty="0">
              <a:latin typeface="Century Gothic" panose="020B0502020202020204" pitchFamily="34" charset="0"/>
            </a:endParaRPr>
          </a:p>
          <a:p>
            <a:pPr algn="just" fontAlgn="t"/>
            <a:endParaRPr lang="en-US" sz="3600" dirty="0">
              <a:latin typeface="Century Gothic" panose="020B0502020202020204" pitchFamily="34" charset="0"/>
            </a:endParaRPr>
          </a:p>
          <a:p>
            <a:endParaRPr lang="en-US" sz="3600" dirty="0"/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  <a:p>
            <a:pPr>
              <a:lnSpc>
                <a:spcPct val="150000"/>
              </a:lnSpc>
            </a:pPr>
            <a:endParaRPr lang="en-US" sz="3600" dirty="0">
              <a:solidFill>
                <a:schemeClr val="tx1">
                  <a:lumMod val="65000"/>
                  <a:lumOff val="35000"/>
                </a:schemeClr>
              </a:solidFill>
              <a:latin typeface="Open Sans Light"/>
              <a:cs typeface="Open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7517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8533389" y="-94944"/>
            <a:ext cx="5352782" cy="6519749"/>
          </a:xfrm>
          <a:prstGeom prst="rect">
            <a:avLst/>
          </a:prstGeom>
          <a:solidFill>
            <a:srgbClr val="C0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43852" tIns="121926" rIns="243852" bIns="121926" rtlCol="0" anchor="ctr"/>
          <a:lstStyle/>
          <a:p>
            <a:pPr algn="ctr"/>
            <a:endParaRPr lang="en-US" dirty="0">
              <a:latin typeface="Open Sans Light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3562818" y="13011887"/>
            <a:ext cx="824808" cy="462198"/>
          </a:xfrm>
        </p:spPr>
        <p:txBody>
          <a:bodyPr/>
          <a:lstStyle/>
          <a:p>
            <a:fld id="{C9468CE9-3F3D-1446-A027-4B4CDD3883B0}" type="slidenum">
              <a:rPr lang="en-US" smtClean="0"/>
              <a:t>9</a:t>
            </a:fld>
            <a:endParaRPr lang="en-US" dirty="0"/>
          </a:p>
        </p:txBody>
      </p:sp>
      <p:sp>
        <p:nvSpPr>
          <p:cNvPr id="16" name="Shape 2041"/>
          <p:cNvSpPr/>
          <p:nvPr/>
        </p:nvSpPr>
        <p:spPr>
          <a:xfrm>
            <a:off x="20458343" y="585921"/>
            <a:ext cx="1508623" cy="186225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69921" y="90048"/>
                </a:moveTo>
                <a:lnTo>
                  <a:pt x="30000" y="90048"/>
                </a:lnTo>
                <a:cubicBezTo>
                  <a:pt x="27992" y="90048"/>
                  <a:pt x="26692" y="91111"/>
                  <a:pt x="26692" y="92753"/>
                </a:cubicBezTo>
                <a:cubicBezTo>
                  <a:pt x="26692" y="94396"/>
                  <a:pt x="27992" y="95458"/>
                  <a:pt x="30000" y="95458"/>
                </a:cubicBezTo>
                <a:lnTo>
                  <a:pt x="69921" y="95458"/>
                </a:lnTo>
                <a:cubicBezTo>
                  <a:pt x="71929" y="95458"/>
                  <a:pt x="73346" y="94396"/>
                  <a:pt x="73346" y="92753"/>
                </a:cubicBezTo>
                <a:cubicBezTo>
                  <a:pt x="73346" y="91111"/>
                  <a:pt x="71929" y="90048"/>
                  <a:pt x="69921" y="90048"/>
                </a:cubicBezTo>
                <a:close/>
                <a:moveTo>
                  <a:pt x="30000" y="30048"/>
                </a:moveTo>
                <a:lnTo>
                  <a:pt x="46653" y="30048"/>
                </a:lnTo>
                <a:cubicBezTo>
                  <a:pt x="48661" y="30048"/>
                  <a:pt x="49960" y="28985"/>
                  <a:pt x="49960" y="27342"/>
                </a:cubicBezTo>
                <a:cubicBezTo>
                  <a:pt x="49960" y="25700"/>
                  <a:pt x="48661" y="24541"/>
                  <a:pt x="46653" y="24541"/>
                </a:cubicBezTo>
                <a:lnTo>
                  <a:pt x="30000" y="24541"/>
                </a:lnTo>
                <a:cubicBezTo>
                  <a:pt x="27992" y="24541"/>
                  <a:pt x="26692" y="25700"/>
                  <a:pt x="26692" y="27342"/>
                </a:cubicBezTo>
                <a:cubicBezTo>
                  <a:pt x="26692" y="28985"/>
                  <a:pt x="27992" y="30048"/>
                  <a:pt x="30000" y="30048"/>
                </a:cubicBezTo>
                <a:close/>
                <a:moveTo>
                  <a:pt x="90000" y="68212"/>
                </a:moveTo>
                <a:lnTo>
                  <a:pt x="30000" y="68212"/>
                </a:lnTo>
                <a:cubicBezTo>
                  <a:pt x="27992" y="68212"/>
                  <a:pt x="26692" y="69275"/>
                  <a:pt x="26692" y="70917"/>
                </a:cubicBezTo>
                <a:cubicBezTo>
                  <a:pt x="26692" y="72560"/>
                  <a:pt x="27992" y="73623"/>
                  <a:pt x="30000" y="73623"/>
                </a:cubicBezTo>
                <a:lnTo>
                  <a:pt x="90000" y="73623"/>
                </a:lnTo>
                <a:cubicBezTo>
                  <a:pt x="92007" y="73623"/>
                  <a:pt x="93307" y="72560"/>
                  <a:pt x="93307" y="70917"/>
                </a:cubicBezTo>
                <a:cubicBezTo>
                  <a:pt x="93307" y="69275"/>
                  <a:pt x="92007" y="68212"/>
                  <a:pt x="90000" y="68212"/>
                </a:cubicBezTo>
                <a:close/>
                <a:moveTo>
                  <a:pt x="26692" y="49082"/>
                </a:moveTo>
                <a:cubicBezTo>
                  <a:pt x="26692" y="50724"/>
                  <a:pt x="27992" y="51884"/>
                  <a:pt x="30000" y="51884"/>
                </a:cubicBezTo>
                <a:lnTo>
                  <a:pt x="90000" y="51884"/>
                </a:lnTo>
                <a:cubicBezTo>
                  <a:pt x="92007" y="51884"/>
                  <a:pt x="93307" y="50724"/>
                  <a:pt x="93307" y="49082"/>
                </a:cubicBezTo>
                <a:cubicBezTo>
                  <a:pt x="93307" y="47536"/>
                  <a:pt x="92007" y="46376"/>
                  <a:pt x="90000" y="46376"/>
                </a:cubicBezTo>
                <a:lnTo>
                  <a:pt x="30000" y="46376"/>
                </a:lnTo>
                <a:cubicBezTo>
                  <a:pt x="27992" y="46376"/>
                  <a:pt x="26692" y="47536"/>
                  <a:pt x="26692" y="49082"/>
                </a:cubicBezTo>
                <a:close/>
                <a:moveTo>
                  <a:pt x="86692" y="0"/>
                </a:moveTo>
                <a:lnTo>
                  <a:pt x="13346" y="0"/>
                </a:lnTo>
                <a:cubicBezTo>
                  <a:pt x="6023" y="0"/>
                  <a:pt x="0" y="4927"/>
                  <a:pt x="0" y="10917"/>
                </a:cubicBezTo>
                <a:lnTo>
                  <a:pt x="0" y="109082"/>
                </a:lnTo>
                <a:cubicBezTo>
                  <a:pt x="0" y="115072"/>
                  <a:pt x="6023" y="120000"/>
                  <a:pt x="13346" y="120000"/>
                </a:cubicBezTo>
                <a:lnTo>
                  <a:pt x="106653" y="120000"/>
                </a:lnTo>
                <a:cubicBezTo>
                  <a:pt x="113976" y="120000"/>
                  <a:pt x="120000" y="115072"/>
                  <a:pt x="120000" y="109082"/>
                </a:cubicBezTo>
                <a:lnTo>
                  <a:pt x="120000" y="30048"/>
                </a:lnTo>
                <a:lnTo>
                  <a:pt x="86692" y="0"/>
                </a:lnTo>
                <a:close/>
                <a:moveTo>
                  <a:pt x="113267" y="109082"/>
                </a:moveTo>
                <a:cubicBezTo>
                  <a:pt x="113267" y="112077"/>
                  <a:pt x="110314" y="114589"/>
                  <a:pt x="106653" y="114589"/>
                </a:cubicBezTo>
                <a:lnTo>
                  <a:pt x="13346" y="114589"/>
                </a:lnTo>
                <a:cubicBezTo>
                  <a:pt x="9685" y="114589"/>
                  <a:pt x="6614" y="112077"/>
                  <a:pt x="6614" y="109082"/>
                </a:cubicBezTo>
                <a:lnTo>
                  <a:pt x="6614" y="10917"/>
                </a:lnTo>
                <a:cubicBezTo>
                  <a:pt x="6614" y="7922"/>
                  <a:pt x="9685" y="5507"/>
                  <a:pt x="13346" y="5507"/>
                </a:cubicBezTo>
                <a:lnTo>
                  <a:pt x="73346" y="5507"/>
                </a:lnTo>
                <a:lnTo>
                  <a:pt x="73346" y="32753"/>
                </a:lnTo>
                <a:cubicBezTo>
                  <a:pt x="73346" y="35748"/>
                  <a:pt x="76299" y="38260"/>
                  <a:pt x="79960" y="38260"/>
                </a:cubicBezTo>
                <a:lnTo>
                  <a:pt x="113267" y="38260"/>
                </a:lnTo>
                <a:lnTo>
                  <a:pt x="113267" y="109082"/>
                </a:lnTo>
                <a:close/>
                <a:moveTo>
                  <a:pt x="79960" y="32753"/>
                </a:moveTo>
                <a:lnTo>
                  <a:pt x="79960" y="5507"/>
                </a:lnTo>
                <a:lnTo>
                  <a:pt x="83267" y="5507"/>
                </a:lnTo>
                <a:lnTo>
                  <a:pt x="113267" y="32753"/>
                </a:lnTo>
                <a:lnTo>
                  <a:pt x="79960" y="3275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51561" y="5372052"/>
            <a:ext cx="2383554" cy="145507"/>
          </a:xfrm>
          <a:prstGeom prst="rect">
            <a:avLst/>
          </a:prstGeom>
        </p:spPr>
      </p:pic>
      <p:sp>
        <p:nvSpPr>
          <p:cNvPr id="18" name="Title 4"/>
          <p:cNvSpPr txBox="1">
            <a:spLocks/>
          </p:cNvSpPr>
          <p:nvPr/>
        </p:nvSpPr>
        <p:spPr>
          <a:xfrm>
            <a:off x="4042611" y="5353529"/>
            <a:ext cx="14490777" cy="4151417"/>
          </a:xfrm>
          <a:prstGeom prst="rect">
            <a:avLst/>
          </a:prstGeom>
        </p:spPr>
        <p:txBody>
          <a:bodyPr/>
          <a:lstStyle>
            <a:lvl1pPr algn="ctr" defTabSz="1087444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MY" b="1" dirty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4</a:t>
            </a:r>
            <a:r>
              <a:rPr lang="en-MY" b="1" dirty="0" smtClean="0">
                <a:solidFill>
                  <a:schemeClr val="tx1"/>
                </a:solidFill>
                <a:latin typeface="Century Gothic" panose="020B0502020202020204" pitchFamily="34" charset="0"/>
                <a:cs typeface="Open Sans" panose="020B0606030504020204" pitchFamily="34" charset="0"/>
              </a:rPr>
              <a:t>.0 </a:t>
            </a:r>
            <a:r>
              <a:rPr lang="en-US" b="1" dirty="0">
                <a:solidFill>
                  <a:schemeClr val="tx1"/>
                </a:solidFill>
                <a:latin typeface="Open Sans Light"/>
                <a:cs typeface="Open Sans Light"/>
              </a:rPr>
              <a:t>INFOGRAFIK TABURAN BILANGAN PERMOHONAN CAWANGAN DAN PREMIS PEMOHON AP MENGIKUT NEGERI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81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ster">
  <a:themeElements>
    <a:clrScheme name="Custom 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1BAAAA"/>
      </a:accent2>
      <a:accent3>
        <a:srgbClr val="3A5270"/>
      </a:accent3>
      <a:accent4>
        <a:srgbClr val="1D8EEA"/>
      </a:accent4>
      <a:accent5>
        <a:srgbClr val="5F5F80"/>
      </a:accent5>
      <a:accent6>
        <a:srgbClr val="CCCDC8"/>
      </a:accent6>
      <a:hlink>
        <a:srgbClr val="69E2DE"/>
      </a:hlink>
      <a:folHlink>
        <a:srgbClr val="4EAA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  <a:effectLst/>
      </a:spPr>
      <a:bodyPr rtlCol="0" anchor="ctr"/>
      <a:lstStyle>
        <a:defPPr algn="ctr">
          <a:defRPr dirty="0">
            <a:latin typeface="Open Sans Ligh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5165</TotalTime>
  <Words>7754</Words>
  <Application>Microsoft Office PowerPoint</Application>
  <PresentationFormat>Custom</PresentationFormat>
  <Paragraphs>1952</Paragraphs>
  <Slides>69</Slides>
  <Notes>66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0" baseType="lpstr">
      <vt:lpstr>Master</vt:lpstr>
      <vt:lpstr>LAPORAN PELAKSANAAN AUDIT PEMATUHAN TERHADAP SYARAT KELAYAKAN MENJADI SYARIKAT LESEN IMPORT (AP) TERBUKA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Louis Twelve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Louis Twelve</dc:creator>
  <cp:lastModifiedBy>User</cp:lastModifiedBy>
  <cp:revision>1161</cp:revision>
  <cp:lastPrinted>2016-12-07T04:05:17Z</cp:lastPrinted>
  <dcterms:created xsi:type="dcterms:W3CDTF">2014-12-02T17:36:54Z</dcterms:created>
  <dcterms:modified xsi:type="dcterms:W3CDTF">2016-12-07T04:05:22Z</dcterms:modified>
</cp:coreProperties>
</file>