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364" r:id="rId2"/>
    <p:sldId id="342" r:id="rId3"/>
    <p:sldId id="353" r:id="rId4"/>
    <p:sldId id="350" r:id="rId5"/>
    <p:sldId id="351" r:id="rId6"/>
    <p:sldId id="365" r:id="rId7"/>
    <p:sldId id="352" r:id="rId8"/>
    <p:sldId id="366" r:id="rId9"/>
    <p:sldId id="367" r:id="rId10"/>
    <p:sldId id="371" r:id="rId11"/>
    <p:sldId id="368" r:id="rId12"/>
    <p:sldId id="369" r:id="rId13"/>
    <p:sldId id="370" r:id="rId14"/>
    <p:sldId id="372" r:id="rId15"/>
    <p:sldId id="373" r:id="rId16"/>
    <p:sldId id="374" r:id="rId17"/>
    <p:sldId id="375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96" r:id="rId38"/>
    <p:sldId id="397" r:id="rId39"/>
    <p:sldId id="398" r:id="rId40"/>
    <p:sldId id="399" r:id="rId41"/>
    <p:sldId id="400" r:id="rId42"/>
    <p:sldId id="401" r:id="rId43"/>
    <p:sldId id="402" r:id="rId44"/>
    <p:sldId id="403" r:id="rId45"/>
    <p:sldId id="408" r:id="rId46"/>
    <p:sldId id="404" r:id="rId47"/>
    <p:sldId id="405" r:id="rId48"/>
    <p:sldId id="406" r:id="rId49"/>
    <p:sldId id="410" r:id="rId50"/>
    <p:sldId id="337" r:id="rId51"/>
    <p:sldId id="362" r:id="rId52"/>
  </p:sldIdLst>
  <p:sldSz cx="24387175" cy="13716000"/>
  <p:notesSz cx="6735763" cy="9866313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  <a:srgbClr val="F88B00"/>
    <a:srgbClr val="1A9172"/>
    <a:srgbClr val="C7A927"/>
    <a:srgbClr val="6929A2"/>
    <a:srgbClr val="F8D00B"/>
    <a:srgbClr val="22C299"/>
    <a:srgbClr val="4D7096"/>
    <a:srgbClr val="212F3F"/>
    <a:srgbClr val="216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5" autoAdjust="0"/>
    <p:restoredTop sz="87189" autoAdjust="0"/>
  </p:normalViewPr>
  <p:slideViewPr>
    <p:cSldViewPr snapToGrid="0" snapToObjects="1">
      <p:cViewPr>
        <p:scale>
          <a:sx n="30" d="100"/>
          <a:sy n="30" d="100"/>
        </p:scale>
        <p:origin x="-1008" y="-168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964F19-BCCA-4A23-A511-FA15D8326B7B}" type="doc">
      <dgm:prSet loTypeId="urn:microsoft.com/office/officeart/2005/8/layout/vList6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MY"/>
        </a:p>
      </dgm:t>
    </dgm:pt>
    <dgm:pt modelId="{E28999D1-A0AB-4117-B71B-2B587C624FE8}">
      <dgm:prSet phldrT="[Text]" custT="1"/>
      <dgm:spPr/>
      <dgm:t>
        <a:bodyPr/>
        <a:lstStyle/>
        <a:p>
          <a:r>
            <a:rPr lang="en-MY" sz="6500" dirty="0"/>
            <a:t>MINGGU 1</a:t>
          </a:r>
        </a:p>
      </dgm:t>
    </dgm:pt>
    <dgm:pt modelId="{A4D8ACBA-D35B-4BE9-A401-452C06CC9F64}" type="parTrans" cxnId="{1ADB623F-E991-45C6-8246-07E0C30E7EDB}">
      <dgm:prSet/>
      <dgm:spPr/>
      <dgm:t>
        <a:bodyPr/>
        <a:lstStyle/>
        <a:p>
          <a:endParaRPr lang="en-MY"/>
        </a:p>
      </dgm:t>
    </dgm:pt>
    <dgm:pt modelId="{69D526CB-9C6B-43D4-AA0C-7CB6314929DF}" type="sibTrans" cxnId="{1ADB623F-E991-45C6-8246-07E0C30E7EDB}">
      <dgm:prSet/>
      <dgm:spPr/>
      <dgm:t>
        <a:bodyPr/>
        <a:lstStyle/>
        <a:p>
          <a:endParaRPr lang="en-MY"/>
        </a:p>
      </dgm:t>
    </dgm:pt>
    <dgm:pt modelId="{990AB4D1-A373-4958-8878-B6C9C394125A}">
      <dgm:prSet phldrT="[Text]"/>
      <dgm:spPr/>
      <dgm:t>
        <a:bodyPr/>
        <a:lstStyle/>
        <a:p>
          <a:r>
            <a:rPr lang="en-MY" dirty="0" err="1"/>
            <a:t>Perbincangan</a:t>
          </a:r>
          <a:r>
            <a:rPr lang="en-MY" dirty="0"/>
            <a:t> </a:t>
          </a:r>
          <a:r>
            <a:rPr lang="en-MY" dirty="0" err="1"/>
            <a:t>dengan</a:t>
          </a:r>
          <a:r>
            <a:rPr lang="en-MY" dirty="0"/>
            <a:t> MITI </a:t>
          </a:r>
          <a:r>
            <a:rPr lang="en-MY" dirty="0" err="1"/>
            <a:t>dan</a:t>
          </a:r>
          <a:r>
            <a:rPr lang="en-MY" dirty="0"/>
            <a:t> </a:t>
          </a:r>
          <a:r>
            <a:rPr lang="en-MY" dirty="0" err="1"/>
            <a:t>Perancangan</a:t>
          </a:r>
          <a:r>
            <a:rPr lang="en-MY" dirty="0"/>
            <a:t> Audit</a:t>
          </a:r>
        </a:p>
      </dgm:t>
    </dgm:pt>
    <dgm:pt modelId="{00207402-9FD4-44DB-8367-E45BB25954E7}" type="parTrans" cxnId="{F961AEEB-C810-4004-8623-CB16AA793AB1}">
      <dgm:prSet/>
      <dgm:spPr/>
      <dgm:t>
        <a:bodyPr/>
        <a:lstStyle/>
        <a:p>
          <a:endParaRPr lang="en-MY"/>
        </a:p>
      </dgm:t>
    </dgm:pt>
    <dgm:pt modelId="{882618EB-3E0D-4BFC-8EAD-9A485C1D0EF7}" type="sibTrans" cxnId="{F961AEEB-C810-4004-8623-CB16AA793AB1}">
      <dgm:prSet/>
      <dgm:spPr/>
      <dgm:t>
        <a:bodyPr/>
        <a:lstStyle/>
        <a:p>
          <a:endParaRPr lang="en-MY"/>
        </a:p>
      </dgm:t>
    </dgm:pt>
    <dgm:pt modelId="{42D6AA9F-B3EC-4513-AAEF-6D1C51BE1296}">
      <dgm:prSet phldrT="[Text]"/>
      <dgm:spPr/>
      <dgm:t>
        <a:bodyPr/>
        <a:lstStyle/>
        <a:p>
          <a:r>
            <a:rPr lang="en-MY" dirty="0"/>
            <a:t>MINGGU 2-6</a:t>
          </a:r>
        </a:p>
      </dgm:t>
    </dgm:pt>
    <dgm:pt modelId="{D4B3B1E3-A0C7-458B-A6DB-A5D2C3198C79}" type="parTrans" cxnId="{48E099B8-A6F8-471E-A04C-0D1B0A62B9E3}">
      <dgm:prSet/>
      <dgm:spPr/>
      <dgm:t>
        <a:bodyPr/>
        <a:lstStyle/>
        <a:p>
          <a:endParaRPr lang="en-MY"/>
        </a:p>
      </dgm:t>
    </dgm:pt>
    <dgm:pt modelId="{62C773D6-343B-40B6-A763-D435D047960D}" type="sibTrans" cxnId="{48E099B8-A6F8-471E-A04C-0D1B0A62B9E3}">
      <dgm:prSet/>
      <dgm:spPr/>
      <dgm:t>
        <a:bodyPr/>
        <a:lstStyle/>
        <a:p>
          <a:endParaRPr lang="en-MY"/>
        </a:p>
      </dgm:t>
    </dgm:pt>
    <dgm:pt modelId="{2FA12B79-8BAE-4A0E-9225-3E97B63D8D25}">
      <dgm:prSet phldrT="[Text]"/>
      <dgm:spPr/>
      <dgm:t>
        <a:bodyPr/>
        <a:lstStyle/>
        <a:p>
          <a:r>
            <a:rPr lang="en-MY" dirty="0"/>
            <a:t>Audit </a:t>
          </a:r>
          <a:r>
            <a:rPr lang="en-MY" dirty="0" err="1"/>
            <a:t>Lapangan</a:t>
          </a:r>
          <a:r>
            <a:rPr lang="en-MY" dirty="0"/>
            <a:t> &amp; </a:t>
          </a:r>
          <a:r>
            <a:rPr lang="en-MY" dirty="0" err="1"/>
            <a:t>Verifikasi</a:t>
          </a:r>
          <a:r>
            <a:rPr lang="en-MY" dirty="0"/>
            <a:t> </a:t>
          </a:r>
          <a:r>
            <a:rPr lang="en-MY" dirty="0" err="1"/>
            <a:t>serta</a:t>
          </a:r>
          <a:r>
            <a:rPr lang="en-MY" dirty="0"/>
            <a:t> </a:t>
          </a:r>
          <a:r>
            <a:rPr lang="en-MY" dirty="0" err="1"/>
            <a:t>Pengesahan</a:t>
          </a:r>
          <a:r>
            <a:rPr lang="en-MY" dirty="0"/>
            <a:t> </a:t>
          </a:r>
          <a:r>
            <a:rPr lang="en-MY" dirty="0" err="1"/>
            <a:t>Maklumat</a:t>
          </a:r>
          <a:r>
            <a:rPr lang="en-MY" dirty="0"/>
            <a:t> </a:t>
          </a:r>
          <a:r>
            <a:rPr lang="en-MY" dirty="0" err="1"/>
            <a:t>Permohonan</a:t>
          </a:r>
          <a:endParaRPr lang="en-MY" dirty="0"/>
        </a:p>
      </dgm:t>
    </dgm:pt>
    <dgm:pt modelId="{735A35EB-3FD1-480A-85EF-6075C12F5D80}" type="parTrans" cxnId="{FD320836-DF17-4047-A07E-70087BB03D6D}">
      <dgm:prSet/>
      <dgm:spPr/>
      <dgm:t>
        <a:bodyPr/>
        <a:lstStyle/>
        <a:p>
          <a:endParaRPr lang="en-MY"/>
        </a:p>
      </dgm:t>
    </dgm:pt>
    <dgm:pt modelId="{10A68D56-DA1A-483D-8085-BCA6ADEF985E}" type="sibTrans" cxnId="{FD320836-DF17-4047-A07E-70087BB03D6D}">
      <dgm:prSet/>
      <dgm:spPr/>
      <dgm:t>
        <a:bodyPr/>
        <a:lstStyle/>
        <a:p>
          <a:endParaRPr lang="en-MY"/>
        </a:p>
      </dgm:t>
    </dgm:pt>
    <dgm:pt modelId="{1A5DFDCE-67FC-43F5-A312-CE68D1011003}">
      <dgm:prSet phldrT="[Text]"/>
      <dgm:spPr/>
      <dgm:t>
        <a:bodyPr/>
        <a:lstStyle/>
        <a:p>
          <a:r>
            <a:rPr lang="en-MY" dirty="0"/>
            <a:t>MINGGU 7</a:t>
          </a:r>
        </a:p>
      </dgm:t>
    </dgm:pt>
    <dgm:pt modelId="{E82CEE65-6527-4BB7-AF54-15DCCB8E68AC}" type="parTrans" cxnId="{72553C02-A279-4D48-B58E-E4F59D2F87A4}">
      <dgm:prSet/>
      <dgm:spPr/>
      <dgm:t>
        <a:bodyPr/>
        <a:lstStyle/>
        <a:p>
          <a:endParaRPr lang="en-MY"/>
        </a:p>
      </dgm:t>
    </dgm:pt>
    <dgm:pt modelId="{5A2D367B-FBFF-41C6-97A5-14D24EFE2E2A}" type="sibTrans" cxnId="{72553C02-A279-4D48-B58E-E4F59D2F87A4}">
      <dgm:prSet/>
      <dgm:spPr/>
      <dgm:t>
        <a:bodyPr/>
        <a:lstStyle/>
        <a:p>
          <a:endParaRPr lang="en-MY"/>
        </a:p>
      </dgm:t>
    </dgm:pt>
    <dgm:pt modelId="{C24C77CD-B849-42BC-A396-B656CECC0C5C}">
      <dgm:prSet phldrT="[Text]"/>
      <dgm:spPr/>
      <dgm:t>
        <a:bodyPr/>
        <a:lstStyle/>
        <a:p>
          <a:r>
            <a:rPr lang="en-MY" dirty="0" err="1"/>
            <a:t>Penyediaan</a:t>
          </a:r>
          <a:r>
            <a:rPr lang="en-MY" dirty="0"/>
            <a:t> </a:t>
          </a:r>
          <a:r>
            <a:rPr lang="en-MY" dirty="0" err="1"/>
            <a:t>Deraf</a:t>
          </a:r>
          <a:endParaRPr lang="en-MY" dirty="0"/>
        </a:p>
      </dgm:t>
    </dgm:pt>
    <dgm:pt modelId="{5492A77B-DD1A-4019-9B09-6683ED8557F9}" type="parTrans" cxnId="{6A33538C-056A-49A6-A621-35279985AF34}">
      <dgm:prSet/>
      <dgm:spPr/>
      <dgm:t>
        <a:bodyPr/>
        <a:lstStyle/>
        <a:p>
          <a:endParaRPr lang="en-MY"/>
        </a:p>
      </dgm:t>
    </dgm:pt>
    <dgm:pt modelId="{E1E6AD82-7E78-4CD0-AB98-F721D6197D16}" type="sibTrans" cxnId="{6A33538C-056A-49A6-A621-35279985AF34}">
      <dgm:prSet/>
      <dgm:spPr/>
      <dgm:t>
        <a:bodyPr/>
        <a:lstStyle/>
        <a:p>
          <a:endParaRPr lang="en-MY"/>
        </a:p>
      </dgm:t>
    </dgm:pt>
    <dgm:pt modelId="{AF138951-7B49-4AEF-9812-D42C3B6F26C4}">
      <dgm:prSet phldrT="[Text]"/>
      <dgm:spPr/>
      <dgm:t>
        <a:bodyPr/>
        <a:lstStyle/>
        <a:p>
          <a:r>
            <a:rPr lang="en-MY" dirty="0" err="1"/>
            <a:t>Laporan</a:t>
          </a:r>
          <a:r>
            <a:rPr lang="en-MY" dirty="0"/>
            <a:t> </a:t>
          </a:r>
          <a:r>
            <a:rPr lang="en-MY" dirty="0" err="1" smtClean="0"/>
            <a:t>Akhir</a:t>
          </a:r>
          <a:r>
            <a:rPr lang="en-MY" dirty="0" smtClean="0"/>
            <a:t> &amp; </a:t>
          </a:r>
          <a:r>
            <a:rPr lang="en-MY" dirty="0" err="1" smtClean="0"/>
            <a:t>Perbincangan</a:t>
          </a:r>
          <a:r>
            <a:rPr lang="en-MY" dirty="0" smtClean="0"/>
            <a:t> </a:t>
          </a:r>
          <a:r>
            <a:rPr lang="en-MY" dirty="0" err="1" smtClean="0"/>
            <a:t>dengan</a:t>
          </a:r>
          <a:r>
            <a:rPr lang="en-MY" dirty="0" smtClean="0"/>
            <a:t> </a:t>
          </a:r>
          <a:r>
            <a:rPr lang="en-MY" dirty="0" err="1" smtClean="0"/>
            <a:t>Pihak</a:t>
          </a:r>
          <a:r>
            <a:rPr lang="en-MY" dirty="0" smtClean="0"/>
            <a:t> MITI</a:t>
          </a:r>
          <a:endParaRPr lang="en-MY" dirty="0"/>
        </a:p>
      </dgm:t>
    </dgm:pt>
    <dgm:pt modelId="{78F63CCE-630E-4F02-9B21-0BA7A106178D}" type="parTrans" cxnId="{CCBDD2B9-6800-4A82-9718-E8BF385CE8B7}">
      <dgm:prSet/>
      <dgm:spPr/>
      <dgm:t>
        <a:bodyPr/>
        <a:lstStyle/>
        <a:p>
          <a:endParaRPr lang="en-MY"/>
        </a:p>
      </dgm:t>
    </dgm:pt>
    <dgm:pt modelId="{610B96B8-FFDB-4974-928D-926D8C05FD55}" type="sibTrans" cxnId="{CCBDD2B9-6800-4A82-9718-E8BF385CE8B7}">
      <dgm:prSet/>
      <dgm:spPr/>
      <dgm:t>
        <a:bodyPr/>
        <a:lstStyle/>
        <a:p>
          <a:endParaRPr lang="en-MY"/>
        </a:p>
      </dgm:t>
    </dgm:pt>
    <dgm:pt modelId="{6EB7C51D-C487-4D1C-8CDD-8AE3CE2169C2}">
      <dgm:prSet phldrT="[Text]"/>
      <dgm:spPr/>
      <dgm:t>
        <a:bodyPr/>
        <a:lstStyle/>
        <a:p>
          <a:r>
            <a:rPr lang="en-MY" dirty="0"/>
            <a:t>MINGGU 8</a:t>
          </a:r>
        </a:p>
      </dgm:t>
    </dgm:pt>
    <dgm:pt modelId="{DCB5126C-5A3F-44B3-B130-50F9E3EA4C8D}" type="parTrans" cxnId="{03FE964E-79C9-4DB5-A4F0-AF5940839F7B}">
      <dgm:prSet/>
      <dgm:spPr/>
      <dgm:t>
        <a:bodyPr/>
        <a:lstStyle/>
        <a:p>
          <a:endParaRPr lang="en-MY"/>
        </a:p>
      </dgm:t>
    </dgm:pt>
    <dgm:pt modelId="{483FC8AD-8BAA-48CB-9070-3C9DD036200E}" type="sibTrans" cxnId="{03FE964E-79C9-4DB5-A4F0-AF5940839F7B}">
      <dgm:prSet/>
      <dgm:spPr/>
      <dgm:t>
        <a:bodyPr/>
        <a:lstStyle/>
        <a:p>
          <a:endParaRPr lang="en-MY"/>
        </a:p>
      </dgm:t>
    </dgm:pt>
    <dgm:pt modelId="{75FC7D0E-C532-438D-9760-D6E805FA8497}">
      <dgm:prSet phldrT="[Text]"/>
      <dgm:spPr/>
      <dgm:t>
        <a:bodyPr/>
        <a:lstStyle/>
        <a:p>
          <a:r>
            <a:rPr lang="en-MY" dirty="0"/>
            <a:t>MINGGU 9</a:t>
          </a:r>
        </a:p>
      </dgm:t>
    </dgm:pt>
    <dgm:pt modelId="{B730AE72-7B6D-4369-8B0A-D4D1C82FC5F2}" type="parTrans" cxnId="{10DACCCF-08E4-4E25-AC89-3841ABF54D41}">
      <dgm:prSet/>
      <dgm:spPr/>
      <dgm:t>
        <a:bodyPr/>
        <a:lstStyle/>
        <a:p>
          <a:endParaRPr lang="en-MY"/>
        </a:p>
      </dgm:t>
    </dgm:pt>
    <dgm:pt modelId="{2162A33C-1DA7-4542-8738-D7E077ABDFC6}" type="sibTrans" cxnId="{10DACCCF-08E4-4E25-AC89-3841ABF54D41}">
      <dgm:prSet/>
      <dgm:spPr/>
      <dgm:t>
        <a:bodyPr/>
        <a:lstStyle/>
        <a:p>
          <a:endParaRPr lang="en-MY"/>
        </a:p>
      </dgm:t>
    </dgm:pt>
    <dgm:pt modelId="{A5E3BE12-D2E7-40B4-BC44-15C09DA1FDDF}">
      <dgm:prSet phldrT="[Text]"/>
      <dgm:spPr/>
      <dgm:t>
        <a:bodyPr/>
        <a:lstStyle/>
        <a:p>
          <a:r>
            <a:rPr lang="en-MY" dirty="0"/>
            <a:t>MINGGU 10</a:t>
          </a:r>
        </a:p>
      </dgm:t>
    </dgm:pt>
    <dgm:pt modelId="{29FF30BD-15DF-4903-9241-9B8E737D704A}" type="parTrans" cxnId="{661985F9-AE16-4416-AE75-B43B55B2076C}">
      <dgm:prSet/>
      <dgm:spPr/>
      <dgm:t>
        <a:bodyPr/>
        <a:lstStyle/>
        <a:p>
          <a:endParaRPr lang="en-MY"/>
        </a:p>
      </dgm:t>
    </dgm:pt>
    <dgm:pt modelId="{41EEAE4D-421D-4FCD-9F74-EF77B833003B}" type="sibTrans" cxnId="{661985F9-AE16-4416-AE75-B43B55B2076C}">
      <dgm:prSet/>
      <dgm:spPr/>
      <dgm:t>
        <a:bodyPr/>
        <a:lstStyle/>
        <a:p>
          <a:endParaRPr lang="en-MY"/>
        </a:p>
      </dgm:t>
    </dgm:pt>
    <dgm:pt modelId="{182909F9-E83E-42E8-A75F-C7710884BB27}">
      <dgm:prSet phldrT="[Text]"/>
      <dgm:spPr/>
      <dgm:t>
        <a:bodyPr/>
        <a:lstStyle/>
        <a:p>
          <a:r>
            <a:rPr lang="en-MY" dirty="0" err="1"/>
            <a:t>Penghantaran</a:t>
          </a:r>
          <a:r>
            <a:rPr lang="en-MY" dirty="0"/>
            <a:t> </a:t>
          </a:r>
          <a:r>
            <a:rPr lang="en-MY" dirty="0" err="1" smtClean="0"/>
            <a:t>Deraf</a:t>
          </a:r>
          <a:r>
            <a:rPr lang="en-MY" dirty="0" smtClean="0"/>
            <a:t> 1 &amp; </a:t>
          </a:r>
          <a:r>
            <a:rPr lang="en-MY" dirty="0" err="1" smtClean="0"/>
            <a:t>Perbincangan</a:t>
          </a:r>
          <a:r>
            <a:rPr lang="en-MY" dirty="0" smtClean="0"/>
            <a:t> </a:t>
          </a:r>
          <a:r>
            <a:rPr lang="en-MY" dirty="0" err="1" smtClean="0"/>
            <a:t>dengan</a:t>
          </a:r>
          <a:r>
            <a:rPr lang="en-MY" dirty="0" smtClean="0"/>
            <a:t> </a:t>
          </a:r>
          <a:r>
            <a:rPr lang="en-MY" dirty="0" err="1" smtClean="0"/>
            <a:t>pihak</a:t>
          </a:r>
          <a:r>
            <a:rPr lang="en-MY" dirty="0" smtClean="0"/>
            <a:t> </a:t>
          </a:r>
          <a:r>
            <a:rPr lang="en-MY" dirty="0"/>
            <a:t>MITI</a:t>
          </a:r>
        </a:p>
      </dgm:t>
    </dgm:pt>
    <dgm:pt modelId="{7C89DF2E-B6F1-4F98-AF73-2DC22E157EC4}" type="parTrans" cxnId="{0F0DBCA1-59E7-40F5-ACB5-70E08D2072E3}">
      <dgm:prSet/>
      <dgm:spPr/>
      <dgm:t>
        <a:bodyPr/>
        <a:lstStyle/>
        <a:p>
          <a:endParaRPr lang="en-MY"/>
        </a:p>
      </dgm:t>
    </dgm:pt>
    <dgm:pt modelId="{5D513E1D-C240-468D-81B8-656D88D04B20}" type="sibTrans" cxnId="{0F0DBCA1-59E7-40F5-ACB5-70E08D2072E3}">
      <dgm:prSet/>
      <dgm:spPr/>
      <dgm:t>
        <a:bodyPr/>
        <a:lstStyle/>
        <a:p>
          <a:endParaRPr lang="en-MY"/>
        </a:p>
      </dgm:t>
    </dgm:pt>
    <dgm:pt modelId="{F113D014-DF61-4708-823C-AB33463D7D1D}">
      <dgm:prSet phldrT="[Text]"/>
      <dgm:spPr/>
      <dgm:t>
        <a:bodyPr/>
        <a:lstStyle/>
        <a:p>
          <a:r>
            <a:rPr lang="en-MY" dirty="0" err="1" smtClean="0"/>
            <a:t>Penghantaran</a:t>
          </a:r>
          <a:r>
            <a:rPr lang="en-MY" dirty="0" smtClean="0"/>
            <a:t> </a:t>
          </a:r>
          <a:r>
            <a:rPr lang="en-MY" dirty="0" err="1" smtClean="0"/>
            <a:t>Deraf</a:t>
          </a:r>
          <a:r>
            <a:rPr lang="en-MY" dirty="0" smtClean="0"/>
            <a:t> 2 &amp; </a:t>
          </a:r>
          <a:r>
            <a:rPr lang="en-MY" dirty="0" err="1" smtClean="0"/>
            <a:t>Perbincangan</a:t>
          </a:r>
          <a:r>
            <a:rPr lang="en-MY" dirty="0" smtClean="0"/>
            <a:t> </a:t>
          </a:r>
          <a:r>
            <a:rPr lang="en-MY" dirty="0" err="1" smtClean="0"/>
            <a:t>dengan</a:t>
          </a:r>
          <a:r>
            <a:rPr lang="en-MY" dirty="0" smtClean="0"/>
            <a:t> </a:t>
          </a:r>
          <a:r>
            <a:rPr lang="en-MY" dirty="0" err="1" smtClean="0"/>
            <a:t>pihak</a:t>
          </a:r>
          <a:r>
            <a:rPr lang="en-MY" dirty="0" smtClean="0"/>
            <a:t> MITI</a:t>
          </a:r>
          <a:endParaRPr lang="en-MY" dirty="0"/>
        </a:p>
      </dgm:t>
    </dgm:pt>
    <dgm:pt modelId="{00419612-00FF-4473-A75F-4B67128616BE}" type="parTrans" cxnId="{AB1D0F86-93E7-4F2A-9D8C-0E2C851F2F84}">
      <dgm:prSet/>
      <dgm:spPr/>
      <dgm:t>
        <a:bodyPr/>
        <a:lstStyle/>
        <a:p>
          <a:endParaRPr lang="en-MY"/>
        </a:p>
      </dgm:t>
    </dgm:pt>
    <dgm:pt modelId="{6F0A631A-C5DD-4112-AD01-D357A211648B}" type="sibTrans" cxnId="{AB1D0F86-93E7-4F2A-9D8C-0E2C851F2F84}">
      <dgm:prSet/>
      <dgm:spPr/>
      <dgm:t>
        <a:bodyPr/>
        <a:lstStyle/>
        <a:p>
          <a:endParaRPr lang="en-MY"/>
        </a:p>
      </dgm:t>
    </dgm:pt>
    <dgm:pt modelId="{8F5205C4-3A98-42E2-9A1D-1AD4A39AA139}" type="pres">
      <dgm:prSet presAssocID="{94964F19-BCCA-4A23-A511-FA15D8326B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C6C9DCD2-C38D-4C06-A32F-399AA1573089}" type="pres">
      <dgm:prSet presAssocID="{E28999D1-A0AB-4117-B71B-2B587C624FE8}" presName="linNode" presStyleCnt="0"/>
      <dgm:spPr/>
    </dgm:pt>
    <dgm:pt modelId="{CAAE6735-459A-4CC0-900C-AEF0D46C6208}" type="pres">
      <dgm:prSet presAssocID="{E28999D1-A0AB-4117-B71B-2B587C624FE8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79D5C04-5250-4EDE-8992-F7AC7223AD03}" type="pres">
      <dgm:prSet presAssocID="{E28999D1-A0AB-4117-B71B-2B587C624FE8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C7B2FF7-A0F9-4EF0-A495-9B48013CC419}" type="pres">
      <dgm:prSet presAssocID="{69D526CB-9C6B-43D4-AA0C-7CB6314929DF}" presName="spacing" presStyleCnt="0"/>
      <dgm:spPr/>
    </dgm:pt>
    <dgm:pt modelId="{56D0D03C-FD91-4B81-8711-542C030E02B9}" type="pres">
      <dgm:prSet presAssocID="{42D6AA9F-B3EC-4513-AAEF-6D1C51BE1296}" presName="linNode" presStyleCnt="0"/>
      <dgm:spPr/>
    </dgm:pt>
    <dgm:pt modelId="{0967639C-4A7E-4182-BBCC-04D7989EE5D9}" type="pres">
      <dgm:prSet presAssocID="{42D6AA9F-B3EC-4513-AAEF-6D1C51BE1296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ADF017D-2D66-48D1-B37B-B92F95D0E3E9}" type="pres">
      <dgm:prSet presAssocID="{42D6AA9F-B3EC-4513-AAEF-6D1C51BE1296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269C246-33EF-4E87-B0D8-B04D1568FEC0}" type="pres">
      <dgm:prSet presAssocID="{62C773D6-343B-40B6-A763-D435D047960D}" presName="spacing" presStyleCnt="0"/>
      <dgm:spPr/>
    </dgm:pt>
    <dgm:pt modelId="{EB293231-7828-4B40-8092-ECA7033370AB}" type="pres">
      <dgm:prSet presAssocID="{1A5DFDCE-67FC-43F5-A312-CE68D1011003}" presName="linNode" presStyleCnt="0"/>
      <dgm:spPr/>
    </dgm:pt>
    <dgm:pt modelId="{34FDE109-6788-4EBF-A494-2EEA2AC468BF}" type="pres">
      <dgm:prSet presAssocID="{1A5DFDCE-67FC-43F5-A312-CE68D1011003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936D57C-1092-4BBF-A161-D6F65CDC7AA1}" type="pres">
      <dgm:prSet presAssocID="{1A5DFDCE-67FC-43F5-A312-CE68D1011003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AED7BDC-EDCD-4450-BD95-58C69E706ACE}" type="pres">
      <dgm:prSet presAssocID="{5A2D367B-FBFF-41C6-97A5-14D24EFE2E2A}" presName="spacing" presStyleCnt="0"/>
      <dgm:spPr/>
    </dgm:pt>
    <dgm:pt modelId="{DE232815-3D17-416C-828B-0954475BB137}" type="pres">
      <dgm:prSet presAssocID="{6EB7C51D-C487-4D1C-8CDD-8AE3CE2169C2}" presName="linNode" presStyleCnt="0"/>
      <dgm:spPr/>
    </dgm:pt>
    <dgm:pt modelId="{E6FF7B33-0DB0-4402-B876-604623924493}" type="pres">
      <dgm:prSet presAssocID="{6EB7C51D-C487-4D1C-8CDD-8AE3CE2169C2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723BE6C-1854-42D6-B452-11F5CFC806D9}" type="pres">
      <dgm:prSet presAssocID="{6EB7C51D-C487-4D1C-8CDD-8AE3CE2169C2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A6234B9-8D7B-492A-8430-645F7AD5765B}" type="pres">
      <dgm:prSet presAssocID="{483FC8AD-8BAA-48CB-9070-3C9DD036200E}" presName="spacing" presStyleCnt="0"/>
      <dgm:spPr/>
    </dgm:pt>
    <dgm:pt modelId="{3647E6EA-5B55-451F-ACF9-6E09A4F54B49}" type="pres">
      <dgm:prSet presAssocID="{75FC7D0E-C532-438D-9760-D6E805FA8497}" presName="linNode" presStyleCnt="0"/>
      <dgm:spPr/>
    </dgm:pt>
    <dgm:pt modelId="{E549BEBA-AE10-4F9E-8F47-4C454D560F61}" type="pres">
      <dgm:prSet presAssocID="{75FC7D0E-C532-438D-9760-D6E805FA8497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C738713-B079-4249-B74C-58C510E06232}" type="pres">
      <dgm:prSet presAssocID="{75FC7D0E-C532-438D-9760-D6E805FA8497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289D1D5-57C3-4A5B-A593-65D7C22A0104}" type="pres">
      <dgm:prSet presAssocID="{2162A33C-1DA7-4542-8738-D7E077ABDFC6}" presName="spacing" presStyleCnt="0"/>
      <dgm:spPr/>
    </dgm:pt>
    <dgm:pt modelId="{A77000E9-5E06-4EFE-BB05-26B461314F20}" type="pres">
      <dgm:prSet presAssocID="{A5E3BE12-D2E7-40B4-BC44-15C09DA1FDDF}" presName="linNode" presStyleCnt="0"/>
      <dgm:spPr/>
    </dgm:pt>
    <dgm:pt modelId="{4B700989-B9C2-4A96-90F8-7E0ED4728C9A}" type="pres">
      <dgm:prSet presAssocID="{A5E3BE12-D2E7-40B4-BC44-15C09DA1FDDF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A49991C-5619-4CAA-9EC6-AA394A01D045}" type="pres">
      <dgm:prSet presAssocID="{A5E3BE12-D2E7-40B4-BC44-15C09DA1FDDF}" presName="childShp" presStyleLbl="bgAccFollowNode1" presStyleIdx="5" presStyleCnt="6" custScaleY="1331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5271AE87-49CC-4645-8CBD-F0216EA1F634}" type="presOf" srcId="{6EB7C51D-C487-4D1C-8CDD-8AE3CE2169C2}" destId="{E6FF7B33-0DB0-4402-B876-604623924493}" srcOrd="0" destOrd="0" presId="urn:microsoft.com/office/officeart/2005/8/layout/vList6"/>
    <dgm:cxn modelId="{72553C02-A279-4D48-B58E-E4F59D2F87A4}" srcId="{94964F19-BCCA-4A23-A511-FA15D8326B7B}" destId="{1A5DFDCE-67FC-43F5-A312-CE68D1011003}" srcOrd="2" destOrd="0" parTransId="{E82CEE65-6527-4BB7-AF54-15DCCB8E68AC}" sibTransId="{5A2D367B-FBFF-41C6-97A5-14D24EFE2E2A}"/>
    <dgm:cxn modelId="{03FE964E-79C9-4DB5-A4F0-AF5940839F7B}" srcId="{94964F19-BCCA-4A23-A511-FA15D8326B7B}" destId="{6EB7C51D-C487-4D1C-8CDD-8AE3CE2169C2}" srcOrd="3" destOrd="0" parTransId="{DCB5126C-5A3F-44B3-B130-50F9E3EA4C8D}" sibTransId="{483FC8AD-8BAA-48CB-9070-3C9DD036200E}"/>
    <dgm:cxn modelId="{F961AEEB-C810-4004-8623-CB16AA793AB1}" srcId="{E28999D1-A0AB-4117-B71B-2B587C624FE8}" destId="{990AB4D1-A373-4958-8878-B6C9C394125A}" srcOrd="0" destOrd="0" parTransId="{00207402-9FD4-44DB-8367-E45BB25954E7}" sibTransId="{882618EB-3E0D-4BFC-8EAD-9A485C1D0EF7}"/>
    <dgm:cxn modelId="{FD320836-DF17-4047-A07E-70087BB03D6D}" srcId="{42D6AA9F-B3EC-4513-AAEF-6D1C51BE1296}" destId="{2FA12B79-8BAE-4A0E-9225-3E97B63D8D25}" srcOrd="0" destOrd="0" parTransId="{735A35EB-3FD1-480A-85EF-6075C12F5D80}" sibTransId="{10A68D56-DA1A-483D-8085-BCA6ADEF985E}"/>
    <dgm:cxn modelId="{47C1CBEA-E72E-4B22-9005-8F30F1A8A5AE}" type="presOf" srcId="{AF138951-7B49-4AEF-9812-D42C3B6F26C4}" destId="{0A49991C-5619-4CAA-9EC6-AA394A01D045}" srcOrd="0" destOrd="0" presId="urn:microsoft.com/office/officeart/2005/8/layout/vList6"/>
    <dgm:cxn modelId="{CCBDD2B9-6800-4A82-9718-E8BF385CE8B7}" srcId="{A5E3BE12-D2E7-40B4-BC44-15C09DA1FDDF}" destId="{AF138951-7B49-4AEF-9812-D42C3B6F26C4}" srcOrd="0" destOrd="0" parTransId="{78F63CCE-630E-4F02-9B21-0BA7A106178D}" sibTransId="{610B96B8-FFDB-4974-928D-926D8C05FD55}"/>
    <dgm:cxn modelId="{CBED6449-03E0-46F1-82DB-9FA688039CBB}" type="presOf" srcId="{2FA12B79-8BAE-4A0E-9225-3E97B63D8D25}" destId="{5ADF017D-2D66-48D1-B37B-B92F95D0E3E9}" srcOrd="0" destOrd="0" presId="urn:microsoft.com/office/officeart/2005/8/layout/vList6"/>
    <dgm:cxn modelId="{661985F9-AE16-4416-AE75-B43B55B2076C}" srcId="{94964F19-BCCA-4A23-A511-FA15D8326B7B}" destId="{A5E3BE12-D2E7-40B4-BC44-15C09DA1FDDF}" srcOrd="5" destOrd="0" parTransId="{29FF30BD-15DF-4903-9241-9B8E737D704A}" sibTransId="{41EEAE4D-421D-4FCD-9F74-EF77B833003B}"/>
    <dgm:cxn modelId="{ACAC8ADB-21C8-44AC-93B1-778B24AC20DC}" type="presOf" srcId="{1A5DFDCE-67FC-43F5-A312-CE68D1011003}" destId="{34FDE109-6788-4EBF-A494-2EEA2AC468BF}" srcOrd="0" destOrd="0" presId="urn:microsoft.com/office/officeart/2005/8/layout/vList6"/>
    <dgm:cxn modelId="{BC9079B3-BEF0-4378-841F-E2A565CD3FBF}" type="presOf" srcId="{F113D014-DF61-4708-823C-AB33463D7D1D}" destId="{3C738713-B079-4249-B74C-58C510E06232}" srcOrd="0" destOrd="0" presId="urn:microsoft.com/office/officeart/2005/8/layout/vList6"/>
    <dgm:cxn modelId="{1C9C938D-A046-43BE-85C2-62B8B93C6537}" type="presOf" srcId="{94964F19-BCCA-4A23-A511-FA15D8326B7B}" destId="{8F5205C4-3A98-42E2-9A1D-1AD4A39AA139}" srcOrd="0" destOrd="0" presId="urn:microsoft.com/office/officeart/2005/8/layout/vList6"/>
    <dgm:cxn modelId="{48E099B8-A6F8-471E-A04C-0D1B0A62B9E3}" srcId="{94964F19-BCCA-4A23-A511-FA15D8326B7B}" destId="{42D6AA9F-B3EC-4513-AAEF-6D1C51BE1296}" srcOrd="1" destOrd="0" parTransId="{D4B3B1E3-A0C7-458B-A6DB-A5D2C3198C79}" sibTransId="{62C773D6-343B-40B6-A763-D435D047960D}"/>
    <dgm:cxn modelId="{3D0B30E3-99D7-49B7-8D8E-88CB653BDC2C}" type="presOf" srcId="{75FC7D0E-C532-438D-9760-D6E805FA8497}" destId="{E549BEBA-AE10-4F9E-8F47-4C454D560F61}" srcOrd="0" destOrd="0" presId="urn:microsoft.com/office/officeart/2005/8/layout/vList6"/>
    <dgm:cxn modelId="{BE472D99-A7F2-4FE8-935E-8AC9579350D7}" type="presOf" srcId="{990AB4D1-A373-4958-8878-B6C9C394125A}" destId="{379D5C04-5250-4EDE-8992-F7AC7223AD03}" srcOrd="0" destOrd="0" presId="urn:microsoft.com/office/officeart/2005/8/layout/vList6"/>
    <dgm:cxn modelId="{CC36E4BC-1E5B-490F-B219-AE8D56E3B864}" type="presOf" srcId="{42D6AA9F-B3EC-4513-AAEF-6D1C51BE1296}" destId="{0967639C-4A7E-4182-BBCC-04D7989EE5D9}" srcOrd="0" destOrd="0" presId="urn:microsoft.com/office/officeart/2005/8/layout/vList6"/>
    <dgm:cxn modelId="{B3B90221-4961-473C-B183-BE1C9A471A51}" type="presOf" srcId="{E28999D1-A0AB-4117-B71B-2B587C624FE8}" destId="{CAAE6735-459A-4CC0-900C-AEF0D46C6208}" srcOrd="0" destOrd="0" presId="urn:microsoft.com/office/officeart/2005/8/layout/vList6"/>
    <dgm:cxn modelId="{1ADB623F-E991-45C6-8246-07E0C30E7EDB}" srcId="{94964F19-BCCA-4A23-A511-FA15D8326B7B}" destId="{E28999D1-A0AB-4117-B71B-2B587C624FE8}" srcOrd="0" destOrd="0" parTransId="{A4D8ACBA-D35B-4BE9-A401-452C06CC9F64}" sibTransId="{69D526CB-9C6B-43D4-AA0C-7CB6314929DF}"/>
    <dgm:cxn modelId="{10DACCCF-08E4-4E25-AC89-3841ABF54D41}" srcId="{94964F19-BCCA-4A23-A511-FA15D8326B7B}" destId="{75FC7D0E-C532-438D-9760-D6E805FA8497}" srcOrd="4" destOrd="0" parTransId="{B730AE72-7B6D-4369-8B0A-D4D1C82FC5F2}" sibTransId="{2162A33C-1DA7-4542-8738-D7E077ABDFC6}"/>
    <dgm:cxn modelId="{E7E629F9-4B14-4E80-B253-AF8CF7BE3412}" type="presOf" srcId="{182909F9-E83E-42E8-A75F-C7710884BB27}" destId="{9723BE6C-1854-42D6-B452-11F5CFC806D9}" srcOrd="0" destOrd="0" presId="urn:microsoft.com/office/officeart/2005/8/layout/vList6"/>
    <dgm:cxn modelId="{AB1D0F86-93E7-4F2A-9D8C-0E2C851F2F84}" srcId="{75FC7D0E-C532-438D-9760-D6E805FA8497}" destId="{F113D014-DF61-4708-823C-AB33463D7D1D}" srcOrd="0" destOrd="0" parTransId="{00419612-00FF-4473-A75F-4B67128616BE}" sibTransId="{6F0A631A-C5DD-4112-AD01-D357A211648B}"/>
    <dgm:cxn modelId="{0F0DBCA1-59E7-40F5-ACB5-70E08D2072E3}" srcId="{6EB7C51D-C487-4D1C-8CDD-8AE3CE2169C2}" destId="{182909F9-E83E-42E8-A75F-C7710884BB27}" srcOrd="0" destOrd="0" parTransId="{7C89DF2E-B6F1-4F98-AF73-2DC22E157EC4}" sibTransId="{5D513E1D-C240-468D-81B8-656D88D04B20}"/>
    <dgm:cxn modelId="{B9667EE2-A462-4C97-A3FF-75C340C8A447}" type="presOf" srcId="{C24C77CD-B849-42BC-A396-B656CECC0C5C}" destId="{2936D57C-1092-4BBF-A161-D6F65CDC7AA1}" srcOrd="0" destOrd="0" presId="urn:microsoft.com/office/officeart/2005/8/layout/vList6"/>
    <dgm:cxn modelId="{1118E562-22EB-4DDD-9271-E435E30CF476}" type="presOf" srcId="{A5E3BE12-D2E7-40B4-BC44-15C09DA1FDDF}" destId="{4B700989-B9C2-4A96-90F8-7E0ED4728C9A}" srcOrd="0" destOrd="0" presId="urn:microsoft.com/office/officeart/2005/8/layout/vList6"/>
    <dgm:cxn modelId="{6A33538C-056A-49A6-A621-35279985AF34}" srcId="{1A5DFDCE-67FC-43F5-A312-CE68D1011003}" destId="{C24C77CD-B849-42BC-A396-B656CECC0C5C}" srcOrd="0" destOrd="0" parTransId="{5492A77B-DD1A-4019-9B09-6683ED8557F9}" sibTransId="{E1E6AD82-7E78-4CD0-AB98-F721D6197D16}"/>
    <dgm:cxn modelId="{935404BC-74B1-4AFC-A614-8AF09493F83B}" type="presParOf" srcId="{8F5205C4-3A98-42E2-9A1D-1AD4A39AA139}" destId="{C6C9DCD2-C38D-4C06-A32F-399AA1573089}" srcOrd="0" destOrd="0" presId="urn:microsoft.com/office/officeart/2005/8/layout/vList6"/>
    <dgm:cxn modelId="{94C6F477-2BB9-46CA-8593-7D84DE55F3F1}" type="presParOf" srcId="{C6C9DCD2-C38D-4C06-A32F-399AA1573089}" destId="{CAAE6735-459A-4CC0-900C-AEF0D46C6208}" srcOrd="0" destOrd="0" presId="urn:microsoft.com/office/officeart/2005/8/layout/vList6"/>
    <dgm:cxn modelId="{08DC0A4F-9AD7-43C4-9E31-246B5658DAD7}" type="presParOf" srcId="{C6C9DCD2-C38D-4C06-A32F-399AA1573089}" destId="{379D5C04-5250-4EDE-8992-F7AC7223AD03}" srcOrd="1" destOrd="0" presId="urn:microsoft.com/office/officeart/2005/8/layout/vList6"/>
    <dgm:cxn modelId="{79841D49-BD9C-4D1D-8E0F-BF7FD09AB040}" type="presParOf" srcId="{8F5205C4-3A98-42E2-9A1D-1AD4A39AA139}" destId="{8C7B2FF7-A0F9-4EF0-A495-9B48013CC419}" srcOrd="1" destOrd="0" presId="urn:microsoft.com/office/officeart/2005/8/layout/vList6"/>
    <dgm:cxn modelId="{D9FBEB32-1A9A-44F5-8F4D-3BC73703C95C}" type="presParOf" srcId="{8F5205C4-3A98-42E2-9A1D-1AD4A39AA139}" destId="{56D0D03C-FD91-4B81-8711-542C030E02B9}" srcOrd="2" destOrd="0" presId="urn:microsoft.com/office/officeart/2005/8/layout/vList6"/>
    <dgm:cxn modelId="{09AF9C39-ADD6-4B68-AECB-C9899A7C5D7D}" type="presParOf" srcId="{56D0D03C-FD91-4B81-8711-542C030E02B9}" destId="{0967639C-4A7E-4182-BBCC-04D7989EE5D9}" srcOrd="0" destOrd="0" presId="urn:microsoft.com/office/officeart/2005/8/layout/vList6"/>
    <dgm:cxn modelId="{AF7BCAB9-A074-4B99-A382-AED3885AE044}" type="presParOf" srcId="{56D0D03C-FD91-4B81-8711-542C030E02B9}" destId="{5ADF017D-2D66-48D1-B37B-B92F95D0E3E9}" srcOrd="1" destOrd="0" presId="urn:microsoft.com/office/officeart/2005/8/layout/vList6"/>
    <dgm:cxn modelId="{505BBA6E-B0FA-42A7-96A9-FA5A2EF2B734}" type="presParOf" srcId="{8F5205C4-3A98-42E2-9A1D-1AD4A39AA139}" destId="{7269C246-33EF-4E87-B0D8-B04D1568FEC0}" srcOrd="3" destOrd="0" presId="urn:microsoft.com/office/officeart/2005/8/layout/vList6"/>
    <dgm:cxn modelId="{6EBCDF8F-8FF6-480C-AE1B-342A119EB973}" type="presParOf" srcId="{8F5205C4-3A98-42E2-9A1D-1AD4A39AA139}" destId="{EB293231-7828-4B40-8092-ECA7033370AB}" srcOrd="4" destOrd="0" presId="urn:microsoft.com/office/officeart/2005/8/layout/vList6"/>
    <dgm:cxn modelId="{A9C7C93D-BF8E-4C5B-B22B-C3E189FF79AC}" type="presParOf" srcId="{EB293231-7828-4B40-8092-ECA7033370AB}" destId="{34FDE109-6788-4EBF-A494-2EEA2AC468BF}" srcOrd="0" destOrd="0" presId="urn:microsoft.com/office/officeart/2005/8/layout/vList6"/>
    <dgm:cxn modelId="{AD7209F0-416F-4475-9BE6-856713D53705}" type="presParOf" srcId="{EB293231-7828-4B40-8092-ECA7033370AB}" destId="{2936D57C-1092-4BBF-A161-D6F65CDC7AA1}" srcOrd="1" destOrd="0" presId="urn:microsoft.com/office/officeart/2005/8/layout/vList6"/>
    <dgm:cxn modelId="{8915ECFF-333F-4EE9-8F96-2C9D6CB12103}" type="presParOf" srcId="{8F5205C4-3A98-42E2-9A1D-1AD4A39AA139}" destId="{FAED7BDC-EDCD-4450-BD95-58C69E706ACE}" srcOrd="5" destOrd="0" presId="urn:microsoft.com/office/officeart/2005/8/layout/vList6"/>
    <dgm:cxn modelId="{EC07B150-D707-44F4-A93E-6D436274C63A}" type="presParOf" srcId="{8F5205C4-3A98-42E2-9A1D-1AD4A39AA139}" destId="{DE232815-3D17-416C-828B-0954475BB137}" srcOrd="6" destOrd="0" presId="urn:microsoft.com/office/officeart/2005/8/layout/vList6"/>
    <dgm:cxn modelId="{55447D60-F411-4AB3-8D98-96F2314E1AA7}" type="presParOf" srcId="{DE232815-3D17-416C-828B-0954475BB137}" destId="{E6FF7B33-0DB0-4402-B876-604623924493}" srcOrd="0" destOrd="0" presId="urn:microsoft.com/office/officeart/2005/8/layout/vList6"/>
    <dgm:cxn modelId="{FF332AFA-E68C-4140-BEE7-934C742D18AC}" type="presParOf" srcId="{DE232815-3D17-416C-828B-0954475BB137}" destId="{9723BE6C-1854-42D6-B452-11F5CFC806D9}" srcOrd="1" destOrd="0" presId="urn:microsoft.com/office/officeart/2005/8/layout/vList6"/>
    <dgm:cxn modelId="{0FC9331C-BB25-4C19-9CB8-3253792E8451}" type="presParOf" srcId="{8F5205C4-3A98-42E2-9A1D-1AD4A39AA139}" destId="{FA6234B9-8D7B-492A-8430-645F7AD5765B}" srcOrd="7" destOrd="0" presId="urn:microsoft.com/office/officeart/2005/8/layout/vList6"/>
    <dgm:cxn modelId="{29768FE9-01A1-4E66-8E84-BD72641CECFC}" type="presParOf" srcId="{8F5205C4-3A98-42E2-9A1D-1AD4A39AA139}" destId="{3647E6EA-5B55-451F-ACF9-6E09A4F54B49}" srcOrd="8" destOrd="0" presId="urn:microsoft.com/office/officeart/2005/8/layout/vList6"/>
    <dgm:cxn modelId="{D92BAAB9-47D1-43B4-92E7-3CEEA6A89D41}" type="presParOf" srcId="{3647E6EA-5B55-451F-ACF9-6E09A4F54B49}" destId="{E549BEBA-AE10-4F9E-8F47-4C454D560F61}" srcOrd="0" destOrd="0" presId="urn:microsoft.com/office/officeart/2005/8/layout/vList6"/>
    <dgm:cxn modelId="{E2F254E5-50D6-4DDE-9F3C-C552C1460295}" type="presParOf" srcId="{3647E6EA-5B55-451F-ACF9-6E09A4F54B49}" destId="{3C738713-B079-4249-B74C-58C510E06232}" srcOrd="1" destOrd="0" presId="urn:microsoft.com/office/officeart/2005/8/layout/vList6"/>
    <dgm:cxn modelId="{80E3E11B-DDBA-4EC2-BABD-F97E04AC71D7}" type="presParOf" srcId="{8F5205C4-3A98-42E2-9A1D-1AD4A39AA139}" destId="{0289D1D5-57C3-4A5B-A593-65D7C22A0104}" srcOrd="9" destOrd="0" presId="urn:microsoft.com/office/officeart/2005/8/layout/vList6"/>
    <dgm:cxn modelId="{D445E481-2EE8-4EC3-BBA8-D50100A0F294}" type="presParOf" srcId="{8F5205C4-3A98-42E2-9A1D-1AD4A39AA139}" destId="{A77000E9-5E06-4EFE-BB05-26B461314F20}" srcOrd="10" destOrd="0" presId="urn:microsoft.com/office/officeart/2005/8/layout/vList6"/>
    <dgm:cxn modelId="{501484DA-4C8C-45C0-A6A1-889CEF84D7FB}" type="presParOf" srcId="{A77000E9-5E06-4EFE-BB05-26B461314F20}" destId="{4B700989-B9C2-4A96-90F8-7E0ED4728C9A}" srcOrd="0" destOrd="0" presId="urn:microsoft.com/office/officeart/2005/8/layout/vList6"/>
    <dgm:cxn modelId="{7CD2B38F-5BD4-402C-8DDA-F8A7245EFCCE}" type="presParOf" srcId="{A77000E9-5E06-4EFE-BB05-26B461314F20}" destId="{0A49991C-5619-4CAA-9EC6-AA394A01D04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12/2/2016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12/2/2016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Table</a:t>
            </a:r>
            <a:r>
              <a:rPr lang="en-US" baseline="0" dirty="0"/>
              <a:t> of Content </a:t>
            </a:r>
            <a:r>
              <a:rPr lang="en-US" dirty="0"/>
              <a:t>(44)</a:t>
            </a:r>
            <a:endParaRPr lang="en-US" baseline="0" dirty="0"/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MY" dirty="0"/>
          </a:p>
          <a:p>
            <a:r>
              <a:rPr lang="en-US" dirty="0"/>
              <a:t>Attention: Please change the</a:t>
            </a:r>
            <a:r>
              <a:rPr lang="en-US" baseline="0" dirty="0"/>
              <a:t> table of content and page numbering accordingly.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499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US" dirty="0"/>
          </a:p>
          <a:p>
            <a:r>
              <a:rPr lang="en-US" dirty="0"/>
              <a:t>Content suggestion:</a:t>
            </a:r>
            <a:r>
              <a:rPr lang="en-US" baseline="0" dirty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5165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49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2697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8969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8076" y="3567459"/>
            <a:ext cx="17071023" cy="3243243"/>
          </a:xfrm>
        </p:spPr>
        <p:txBody>
          <a:bodyPr/>
          <a:lstStyle/>
          <a:p>
            <a:r>
              <a:rPr lang="en-MY" dirty="0">
                <a:latin typeface="Century Gothic" panose="020B0502020202020204" pitchFamily="34" charset="0"/>
              </a:rPr>
              <a:t>LAPORAN PELAKSANAAN AUDIT PEMATUHAN TERHADAP SYARAT KELAYAKAN MENJADI SYARIKAT LESEN IMPORT (AP) TERBUKA</a:t>
            </a: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</a:rPr>
              <a:t>DISEDIAKAN OLEH: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MY" sz="24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DISERAHKAN KEPADA:</a:t>
            </a:r>
            <a:endParaRPr lang="en-US" sz="28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MY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5228" y="10807421"/>
            <a:ext cx="2592176" cy="1412533"/>
          </a:xfrm>
          <a:prstGeom prst="rect">
            <a:avLst/>
          </a:prstGeom>
        </p:spPr>
      </p:pic>
      <p:sp>
        <p:nvSpPr>
          <p:cNvPr id="11" name="Title 4"/>
          <p:cNvSpPr txBox="1">
            <a:spLocks/>
          </p:cNvSpPr>
          <p:nvPr/>
        </p:nvSpPr>
        <p:spPr>
          <a:xfrm>
            <a:off x="3153013" y="4362921"/>
            <a:ext cx="17071023" cy="6673821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>
            <a:lvl1pPr algn="ctr" defTabSz="1087444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/>
            </a:r>
            <a:b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/>
            </a:r>
            <a:b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sz="3200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>TARIKH : 02 DISEMBER 2016</a:t>
            </a:r>
            <a:br>
              <a:rPr lang="en-MY" sz="3200" dirty="0" smtClean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sz="3200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>MASA : 09.30 PAGI</a:t>
            </a:r>
            <a:br>
              <a:rPr lang="en-MY" sz="3200" dirty="0" smtClean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sz="3200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>TEMPAT : BILIK KENANGA, ARAS 28, MENARA MITI</a:t>
            </a:r>
            <a: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/>
            </a:r>
            <a:b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ASPEK-ASPEK YANG PERLU DI AUDIT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120340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857250" indent="-857250" algn="just">
              <a:buFont typeface="+mj-lt"/>
              <a:buAutoNum type="romanUcPeriod" startAt="7"/>
            </a:pPr>
            <a:r>
              <a:rPr lang="en-US" sz="3600" dirty="0" err="1">
                <a:latin typeface="Century Gothic" panose="020B0502020202020204" pitchFamily="34" charset="0"/>
              </a:rPr>
              <a:t>Sekiranya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tidak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kepentingan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 lain,</a:t>
            </a: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minimum </a:t>
            </a:r>
            <a:r>
              <a:rPr lang="en-US" sz="3600" dirty="0" err="1">
                <a:latin typeface="Century Gothic" panose="020B0502020202020204" pitchFamily="34" charset="0"/>
              </a:rPr>
              <a:t>bilangan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pekerja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sepenuh</a:t>
            </a:r>
            <a:r>
              <a:rPr lang="en-US" sz="3600" dirty="0">
                <a:latin typeface="Century Gothic" panose="020B0502020202020204" pitchFamily="34" charset="0"/>
              </a:rPr>
              <a:t> masa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di </a:t>
            </a:r>
            <a:r>
              <a:rPr lang="en-US" sz="3600" dirty="0" err="1">
                <a:latin typeface="Century Gothic" panose="020B0502020202020204" pitchFamily="34" charset="0"/>
              </a:rPr>
              <a:t>peringkat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pemasaran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teknikal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seramai</a:t>
            </a:r>
            <a:r>
              <a:rPr lang="en-US" sz="3600" dirty="0">
                <a:latin typeface="Century Gothic" panose="020B0502020202020204" pitchFamily="34" charset="0"/>
              </a:rPr>
              <a:t> 5 orang </a:t>
            </a:r>
            <a:r>
              <a:rPr lang="en-US" sz="3600" dirty="0" err="1">
                <a:latin typeface="Century Gothic" panose="020B0502020202020204" pitchFamily="34" charset="0"/>
              </a:rPr>
              <a:t>pekerja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tempatan</a:t>
            </a:r>
            <a:r>
              <a:rPr lang="en-US" sz="3600" dirty="0">
                <a:latin typeface="Century Gothic" panose="020B0502020202020204" pitchFamily="34" charset="0"/>
              </a:rPr>
              <a:t>,</a:t>
            </a: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telah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memiliki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kemudahan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ruang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pejabat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bilik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pameran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bersesuaian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  <a:cs typeface="Arial" panose="020B0604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  <a:cs typeface="Arial" panose="020B0604020202020204" pitchFamily="34" charset="0"/>
              </a:rPr>
              <a:t>mempunyai</a:t>
            </a:r>
            <a:r>
              <a:rPr lang="ms-MY" sz="3600" dirty="0">
                <a:latin typeface="Century Gothic" panose="020B0502020202020204" pitchFamily="34" charset="0"/>
                <a:cs typeface="Arial" panose="020B0604020202020204" pitchFamily="34" charset="0"/>
              </a:rPr>
              <a:t> keupayaan dari segi pengurusan dan kewangan </a:t>
            </a:r>
            <a:r>
              <a:rPr lang="en-US" sz="3600" dirty="0" err="1">
                <a:latin typeface="Century Gothic" panose="020B0502020202020204" pitchFamily="34" charset="0"/>
                <a:cs typeface="Arial" panose="020B0604020202020204" pitchFamily="34" charset="0"/>
              </a:rPr>
              <a:t>untuk</a:t>
            </a:r>
            <a:r>
              <a:rPr lang="ms-MY" sz="3600" dirty="0">
                <a:latin typeface="Century Gothic" panose="020B0502020202020204" pitchFamily="34" charset="0"/>
                <a:cs typeface="Arial" panose="020B0604020202020204" pitchFamily="34" charset="0"/>
              </a:rPr>
              <a:t> menjalankan perniagaan penjualan kenderaan yang diimport melalui AP </a:t>
            </a:r>
            <a:r>
              <a:rPr lang="ms-MY" sz="3600" dirty="0">
                <a:latin typeface="Century Gothic" panose="020B0502020202020204" pitchFamily="34" charset="0"/>
              </a:rPr>
              <a:t>Terbuka.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7"/>
            </a:pPr>
            <a:endParaRPr lang="en-US" sz="3200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850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7.0 PENDEKATAN METODOLOGI PENGAUDITAN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849076"/>
              </p:ext>
            </p:extLst>
          </p:nvPr>
        </p:nvGraphicFramePr>
        <p:xfrm>
          <a:off x="817841" y="2644212"/>
          <a:ext cx="22183933" cy="90525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8339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500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PERKARA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Projek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dilaksanakan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30 orang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Firma yang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melibatkan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cawangan-cawangan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di mana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dijangka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dibuat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;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Penglibatan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peringkat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tertinggi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Firma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perbincangan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MITI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perancangan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audit,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Fokus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utama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pemohonan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baharu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di Kuala Lumpur, Selangor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Sarawak,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yang di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hadapi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mungkin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menyebabkan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kelewatan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dari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jadual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yang di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tetapkan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maklumkan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ABC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segera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Perbincangan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dari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MITI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menjelaskan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perkara-perkara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penting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jika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perlu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Pengesahan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dari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ketiga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diperolehi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jika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sekiranya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perlu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Memastikan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semua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jadual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verifikasi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laporan-laporan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perlu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buat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dilaksanakan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tarikh-tarikh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ditetapkan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Skop</a:t>
                      </a:r>
                      <a:r>
                        <a:rPr lang="en-MY" sz="3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dirty="0" err="1">
                          <a:latin typeface="Century Gothic" panose="020B0502020202020204" pitchFamily="34" charset="0"/>
                        </a:rPr>
                        <a:t>Pengauditan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seperti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ditetapkan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600" baseline="0" dirty="0">
                          <a:latin typeface="Century Gothic" panose="020B0502020202020204" pitchFamily="34" charset="0"/>
                        </a:rPr>
                        <a:t> MITI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35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8.0 JADUAL PERLAKSANAAN PROJEK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576603"/>
              </p:ext>
            </p:extLst>
          </p:nvPr>
        </p:nvGraphicFramePr>
        <p:xfrm>
          <a:off x="1430894" y="3342522"/>
          <a:ext cx="21276706" cy="83210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0269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993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17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547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2261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5478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5478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2608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09391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12608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109391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106173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 err="1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 err="1"/>
                        <a:t>Aktiviti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Terperinci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Perbincangan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dengan</a:t>
                      </a:r>
                      <a:r>
                        <a:rPr lang="en-MY" sz="3600" dirty="0"/>
                        <a:t> MITI &amp; </a:t>
                      </a:r>
                      <a:r>
                        <a:rPr lang="en-MY" sz="3600" dirty="0" err="1" smtClean="0"/>
                        <a:t>Perancangan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baseline="0" dirty="0" smtClean="0"/>
                        <a:t>Audit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 smtClean="0"/>
                        <a:t>Audit </a:t>
                      </a:r>
                      <a:r>
                        <a:rPr lang="en-MY" sz="3600" dirty="0" err="1" smtClean="0"/>
                        <a:t>Lapangan</a:t>
                      </a:r>
                      <a:r>
                        <a:rPr lang="en-MY" sz="3600" dirty="0" smtClean="0"/>
                        <a:t> &amp; </a:t>
                      </a:r>
                      <a:r>
                        <a:rPr lang="en-MY" sz="3600" dirty="0" err="1" smtClean="0"/>
                        <a:t>Verifikasi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serta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Pengesahan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Maklumat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Permohonan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Penyediaan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Draf</a:t>
                      </a:r>
                      <a:endParaRPr lang="en-MY" sz="3600" dirty="0"/>
                    </a:p>
                    <a:p>
                      <a:pPr marL="1544644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MY" sz="3600" dirty="0" err="1"/>
                        <a:t>Semakan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Pengguna</a:t>
                      </a:r>
                      <a:endParaRPr lang="en-MY" sz="3600" dirty="0"/>
                    </a:p>
                    <a:p>
                      <a:pPr marL="1544644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MY" sz="3600" dirty="0" err="1"/>
                        <a:t>Semakan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Rakan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Kongsi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 err="1" smtClean="0"/>
                        <a:t>Penghantaran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Deraf</a:t>
                      </a:r>
                      <a:r>
                        <a:rPr lang="en-MY" sz="3600" dirty="0" smtClean="0"/>
                        <a:t> 1 &amp; </a:t>
                      </a:r>
                      <a:r>
                        <a:rPr lang="en-MY" sz="3600" dirty="0" err="1" smtClean="0"/>
                        <a:t>Perbincangan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dengan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pihak</a:t>
                      </a:r>
                      <a:r>
                        <a:rPr lang="en-MY" sz="3600" dirty="0" smtClean="0"/>
                        <a:t> MITI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 err="1" smtClean="0"/>
                        <a:t>Penghantaran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Deraf</a:t>
                      </a:r>
                      <a:r>
                        <a:rPr lang="en-MY" sz="3600" dirty="0" smtClean="0"/>
                        <a:t> 2 &amp; </a:t>
                      </a:r>
                      <a:r>
                        <a:rPr lang="en-MY" sz="3600" dirty="0" err="1" smtClean="0"/>
                        <a:t>Perbincangan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dengan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pihak</a:t>
                      </a:r>
                      <a:r>
                        <a:rPr lang="en-MY" sz="3600" dirty="0" smtClean="0"/>
                        <a:t> MITI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Laporan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Akhir</a:t>
                      </a:r>
                      <a:r>
                        <a:rPr lang="en-MY" sz="3600" baseline="0" dirty="0"/>
                        <a:t> &amp; </a:t>
                      </a:r>
                      <a:r>
                        <a:rPr lang="en-MY" sz="3600" baseline="0" dirty="0" err="1"/>
                        <a:t>Perbincangan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dengan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 smtClean="0"/>
                        <a:t>Pihak</a:t>
                      </a:r>
                      <a:r>
                        <a:rPr lang="en-MY" sz="3600" baseline="0" dirty="0" smtClean="0"/>
                        <a:t> MITI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18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21600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9.0 CARTA  ALIRAN METODOLOGI </a:t>
            </a:r>
          </a:p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PENGAUDITAN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34368975"/>
              </p:ext>
            </p:extLst>
          </p:nvPr>
        </p:nvGraphicFramePr>
        <p:xfrm>
          <a:off x="1400415" y="3017592"/>
          <a:ext cx="20873944" cy="9994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473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8076" y="3567458"/>
            <a:ext cx="17071023" cy="6673821"/>
          </a:xfrm>
        </p:spPr>
        <p:txBody>
          <a:bodyPr/>
          <a:lstStyle/>
          <a:p>
            <a:r>
              <a:rPr lang="en-MY" dirty="0" smtClean="0">
                <a:latin typeface="Century Gothic" panose="020B0502020202020204" pitchFamily="34" charset="0"/>
                <a:cs typeface="Open Sans" panose="020B0606030504020204" pitchFamily="34" charset="0"/>
              </a:rPr>
              <a:t>10.0 PEMBENTANGAN/PERBINCANGAN </a:t>
            </a:r>
            <a: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  <a:t>DERAF LAPORAN AUDIT AP TERBUKA 2016</a:t>
            </a:r>
            <a:b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  <a:t>BAGI 283 BUAH SYARIKAT</a:t>
            </a:r>
            <a:b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  <a:t>-SESI TERAKHIR-</a:t>
            </a:r>
            <a:b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  <a:t/>
            </a:r>
            <a:b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  <a:t/>
            </a:r>
            <a:br>
              <a:rPr lang="en-MY" dirty="0">
                <a:latin typeface="Century Gothic" panose="020B0502020202020204" pitchFamily="34" charset="0"/>
                <a:cs typeface="Open Sans" panose="020B0606030504020204" pitchFamily="34" charset="0"/>
              </a:rPr>
            </a:b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545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17186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/>
              <a:t>ringkasan</a:t>
            </a:r>
            <a:r>
              <a:rPr lang="en-MY" sz="3600" dirty="0"/>
              <a:t> </a:t>
            </a:r>
            <a:r>
              <a:rPr lang="en-MY" sz="3600" dirty="0" err="1"/>
              <a:t>keputusan</a:t>
            </a:r>
            <a:r>
              <a:rPr lang="en-MY" sz="3600" dirty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di </a:t>
            </a:r>
            <a:r>
              <a:rPr lang="en-MY" sz="3600" dirty="0" err="1"/>
              <a:t>kemaskini</a:t>
            </a:r>
            <a:r>
              <a:rPr lang="en-MY" sz="3600" dirty="0"/>
              <a:t>:-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93385" y="4508406"/>
            <a:ext cx="23000330" cy="4232182"/>
            <a:chOff x="693385" y="4508406"/>
            <a:chExt cx="23000330" cy="423218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385" y="4508406"/>
              <a:ext cx="5707413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798" y="4508406"/>
              <a:ext cx="5752703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3501" y="4508406"/>
              <a:ext cx="5757979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11480" y="4508406"/>
              <a:ext cx="5782235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</p:grpSp>
    </p:spTree>
    <p:extLst>
      <p:ext uri="{BB962C8B-B14F-4D97-AF65-F5344CB8AC3E}">
        <p14:creationId xmlns:p14="http://schemas.microsoft.com/office/powerpoint/2010/main" val="42570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206241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/>
              <a:t>ringkasan</a:t>
            </a:r>
            <a:r>
              <a:rPr lang="en-MY" sz="3600" dirty="0"/>
              <a:t> </a:t>
            </a:r>
            <a:r>
              <a:rPr lang="en-MY" sz="3600" dirty="0" err="1"/>
              <a:t>keputusan</a:t>
            </a:r>
            <a:r>
              <a:rPr lang="en-MY" sz="3600" dirty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di </a:t>
            </a:r>
            <a:r>
              <a:rPr lang="en-MY" sz="3600" dirty="0" err="1"/>
              <a:t>kemaskini</a:t>
            </a:r>
            <a:r>
              <a:rPr lang="en-MY" sz="3600" dirty="0"/>
              <a:t> </a:t>
            </a:r>
            <a:r>
              <a:rPr lang="en-MY" sz="3600" dirty="0" err="1"/>
              <a:t>mengikut</a:t>
            </a:r>
            <a:r>
              <a:rPr lang="en-MY" sz="3600" dirty="0"/>
              <a:t>  </a:t>
            </a:r>
            <a:r>
              <a:rPr lang="en-MY" sz="3600" dirty="0" err="1"/>
              <a:t>kategori</a:t>
            </a:r>
            <a:r>
              <a:rPr lang="en-MY" sz="3600" dirty="0"/>
              <a:t> </a:t>
            </a:r>
          </a:p>
          <a:p>
            <a:r>
              <a:rPr lang="en-MY" sz="3600" dirty="0"/>
              <a:t>AP </a:t>
            </a:r>
            <a:r>
              <a:rPr lang="en-MY" sz="3600" dirty="0" err="1"/>
              <a:t>Sedia</a:t>
            </a:r>
            <a:r>
              <a:rPr lang="en-MY" sz="3600" dirty="0"/>
              <a:t> </a:t>
            </a:r>
            <a:r>
              <a:rPr lang="en-MY" sz="3600" dirty="0" err="1"/>
              <a:t>ada</a:t>
            </a:r>
            <a:r>
              <a:rPr lang="en-MY" sz="3600" dirty="0"/>
              <a:t> </a:t>
            </a:r>
            <a:r>
              <a:rPr lang="en-MY" sz="3600" dirty="0" err="1"/>
              <a:t>dan</a:t>
            </a:r>
            <a:r>
              <a:rPr lang="en-MY" sz="3600" dirty="0"/>
              <a:t> AP Baharu :-</a:t>
            </a: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6823245"/>
              </p:ext>
            </p:extLst>
          </p:nvPr>
        </p:nvGraphicFramePr>
        <p:xfrm>
          <a:off x="1400416" y="5324872"/>
          <a:ext cx="21586686" cy="298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977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977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928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0026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59778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59778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Sedia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136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147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1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00416" y="3017592"/>
            <a:ext cx="21191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/>
              <a:t>ringkasan</a:t>
            </a:r>
            <a:r>
              <a:rPr lang="en-MY" sz="3600" dirty="0"/>
              <a:t> </a:t>
            </a:r>
            <a:r>
              <a:rPr lang="en-MY" sz="3600" dirty="0" err="1"/>
              <a:t>keputusan</a:t>
            </a:r>
            <a:r>
              <a:rPr lang="en-MY" sz="3600" dirty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di </a:t>
            </a:r>
            <a:r>
              <a:rPr lang="en-MY" sz="3600" dirty="0" err="1"/>
              <a:t>dapati</a:t>
            </a:r>
            <a:r>
              <a:rPr lang="en-MY" sz="3600" dirty="0"/>
              <a:t> GAGAL </a:t>
            </a:r>
            <a:r>
              <a:rPr lang="en-MY" sz="3600" dirty="0" err="1"/>
              <a:t>mengikut</a:t>
            </a:r>
            <a:r>
              <a:rPr lang="en-MY" sz="3600" dirty="0"/>
              <a:t> </a:t>
            </a:r>
            <a:r>
              <a:rPr lang="en-MY" sz="3600" dirty="0" err="1"/>
              <a:t>kategori</a:t>
            </a:r>
            <a:r>
              <a:rPr lang="en-MY" sz="3600" dirty="0"/>
              <a:t> AP </a:t>
            </a:r>
            <a:r>
              <a:rPr lang="en-MY" sz="3600" dirty="0" err="1"/>
              <a:t>Sedia</a:t>
            </a:r>
            <a:r>
              <a:rPr lang="en-MY" sz="3600" dirty="0"/>
              <a:t> Ada </a:t>
            </a:r>
            <a:r>
              <a:rPr lang="en-MY" sz="3600" dirty="0" err="1"/>
              <a:t>dan</a:t>
            </a:r>
            <a:r>
              <a:rPr lang="en-MY" sz="3600" dirty="0"/>
              <a:t> AP Baharu :-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247663"/>
              </p:ext>
            </p:extLst>
          </p:nvPr>
        </p:nvGraphicFramePr>
        <p:xfrm>
          <a:off x="650029" y="4745752"/>
          <a:ext cx="22519557" cy="298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22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98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15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456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93733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4151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54568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545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A-7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AP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Sedia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ada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AP Baharu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err="1"/>
                        <a:t>Jumlah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32303"/>
              </p:ext>
            </p:extLst>
          </p:nvPr>
        </p:nvGraphicFramePr>
        <p:xfrm>
          <a:off x="9412941" y="8110719"/>
          <a:ext cx="13634726" cy="49011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13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212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2646">
                <a:tc gridSpan="2">
                  <a:txBody>
                    <a:bodyPr/>
                    <a:lstStyle/>
                    <a:p>
                      <a:r>
                        <a:rPr lang="en-MY" sz="2400" dirty="0"/>
                        <a:t>**NOTA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SYARIKAT</a:t>
                      </a:r>
                      <a:r>
                        <a:rPr lang="en-MY" sz="2400" baseline="0" dirty="0" smtClean="0"/>
                        <a:t> </a:t>
                      </a:r>
                      <a:r>
                        <a:rPr lang="en-MY" sz="2400" baseline="0" dirty="0"/>
                        <a:t>SDN BHD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STATUS BUMIPUTERA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SYARIKAT</a:t>
                      </a:r>
                      <a:r>
                        <a:rPr lang="en-MY" sz="2400" baseline="0" dirty="0"/>
                        <a:t> </a:t>
                      </a:r>
                      <a:r>
                        <a:rPr lang="en-MY" sz="2400" baseline="0" dirty="0" smtClean="0"/>
                        <a:t>BERPENGALAMAN MINIMUM </a:t>
                      </a:r>
                      <a:r>
                        <a:rPr lang="en-MY" sz="2400" baseline="0" dirty="0"/>
                        <a:t>2 </a:t>
                      </a:r>
                      <a:r>
                        <a:rPr lang="en-MY" sz="2400" baseline="0" dirty="0" smtClean="0"/>
                        <a:t>TAHUN DI DALAM PENJUALAN KENDERAAN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MODAL MINIMUM </a:t>
                      </a:r>
                      <a:r>
                        <a:rPr lang="en-MY" sz="2400" dirty="0"/>
                        <a:t>1 JUTA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PERUBAHAN PEMEGANG</a:t>
                      </a:r>
                      <a:r>
                        <a:rPr lang="en-MY" sz="2400" baseline="0" dirty="0"/>
                        <a:t> SAHAM/AHLI LEMBAGA </a:t>
                      </a:r>
                      <a:r>
                        <a:rPr lang="en-MY" sz="2400" baseline="0" dirty="0" smtClean="0"/>
                        <a:t>PENGARAH DALAM TEMPOH 3 TAHUN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KEPENTINGAN DALAM SYARIKAT AP TERBUKA KERETA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KEPENTINGAN DALAM SYARIKAT AP TERBUKA MOTOSIKAL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26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18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779371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RINGKASAN KEPUTUSAN GAGAL</a:t>
            </a:r>
          </a:p>
        </p:txBody>
      </p:sp>
    </p:spTree>
    <p:extLst>
      <p:ext uri="{BB962C8B-B14F-4D97-AF65-F5344CB8AC3E}">
        <p14:creationId xmlns:p14="http://schemas.microsoft.com/office/powerpoint/2010/main" val="23366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A-1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317239"/>
              </p:ext>
            </p:extLst>
          </p:nvPr>
        </p:nvGraphicFramePr>
        <p:xfrm>
          <a:off x="1545258" y="3206468"/>
          <a:ext cx="21441843" cy="8641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6652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0" baseline="0" dirty="0" smtClean="0"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yang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4. Sungai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Excellent Deal.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6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ISI KANDUNGAN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/>
          </a:p>
        </p:txBody>
      </p:sp>
      <p:sp>
        <p:nvSpPr>
          <p:cNvPr id="24" name="Shape 305"/>
          <p:cNvSpPr/>
          <p:nvPr/>
        </p:nvSpPr>
        <p:spPr>
          <a:xfrm>
            <a:off x="1372684" y="2494761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5" name="Shape 308"/>
          <p:cNvSpPr txBox="1"/>
          <p:nvPr/>
        </p:nvSpPr>
        <p:spPr>
          <a:xfrm>
            <a:off x="1403610" y="2697490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1.0</a:t>
            </a:r>
          </a:p>
        </p:txBody>
      </p:sp>
      <p:sp>
        <p:nvSpPr>
          <p:cNvPr id="26" name="Shape 305"/>
          <p:cNvSpPr/>
          <p:nvPr/>
        </p:nvSpPr>
        <p:spPr>
          <a:xfrm>
            <a:off x="1372684" y="382465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7" name="Shape 308"/>
          <p:cNvSpPr txBox="1"/>
          <p:nvPr/>
        </p:nvSpPr>
        <p:spPr>
          <a:xfrm>
            <a:off x="1403610" y="402738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2.0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76034" y="2733010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Latar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Belakang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	3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30" name="Shape 305"/>
          <p:cNvSpPr/>
          <p:nvPr/>
        </p:nvSpPr>
        <p:spPr>
          <a:xfrm>
            <a:off x="1372684" y="510318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31" name="Shape 308"/>
          <p:cNvSpPr txBox="1"/>
          <p:nvPr/>
        </p:nvSpPr>
        <p:spPr>
          <a:xfrm>
            <a:off x="1403610" y="530591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3.0</a:t>
            </a:r>
          </a:p>
        </p:txBody>
      </p:sp>
      <p:sp>
        <p:nvSpPr>
          <p:cNvPr id="32" name="Shape 305"/>
          <p:cNvSpPr/>
          <p:nvPr/>
        </p:nvSpPr>
        <p:spPr>
          <a:xfrm>
            <a:off x="1372684" y="6445909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33" name="Shape 308"/>
          <p:cNvSpPr txBox="1"/>
          <p:nvPr/>
        </p:nvSpPr>
        <p:spPr>
          <a:xfrm>
            <a:off x="1403610" y="6648638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4.0</a:t>
            </a:r>
          </a:p>
        </p:txBody>
      </p:sp>
      <p:sp>
        <p:nvSpPr>
          <p:cNvPr id="16" name="Shape 305"/>
          <p:cNvSpPr/>
          <p:nvPr/>
        </p:nvSpPr>
        <p:spPr>
          <a:xfrm>
            <a:off x="1372684" y="775657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17" name="Shape 308"/>
          <p:cNvSpPr txBox="1"/>
          <p:nvPr/>
        </p:nvSpPr>
        <p:spPr>
          <a:xfrm>
            <a:off x="1403610" y="795930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5.0</a:t>
            </a:r>
          </a:p>
        </p:txBody>
      </p:sp>
      <p:sp>
        <p:nvSpPr>
          <p:cNvPr id="19" name="Shape 305"/>
          <p:cNvSpPr/>
          <p:nvPr/>
        </p:nvSpPr>
        <p:spPr>
          <a:xfrm>
            <a:off x="1372684" y="903510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0" name="Shape 308"/>
          <p:cNvSpPr txBox="1"/>
          <p:nvPr/>
        </p:nvSpPr>
        <p:spPr>
          <a:xfrm>
            <a:off x="1403610" y="923783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6.0</a:t>
            </a:r>
          </a:p>
        </p:txBody>
      </p:sp>
      <p:sp>
        <p:nvSpPr>
          <p:cNvPr id="43" name="Shape 305"/>
          <p:cNvSpPr/>
          <p:nvPr/>
        </p:nvSpPr>
        <p:spPr>
          <a:xfrm>
            <a:off x="12765943" y="244940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44" name="Shape 308"/>
          <p:cNvSpPr txBox="1"/>
          <p:nvPr/>
        </p:nvSpPr>
        <p:spPr>
          <a:xfrm>
            <a:off x="12781629" y="265213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7.0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886704" y="2598540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Pendekatan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Metodologi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Pengauditan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11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476034" y="4007792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Objektif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76034" y="532242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Skop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Kerja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25751" y="7968333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Pecahan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Bilangan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Permohonan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7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76034" y="6668390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Infografik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Taburan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Bilangan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Permohonan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6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0" name="Shape 305"/>
          <p:cNvSpPr/>
          <p:nvPr/>
        </p:nvSpPr>
        <p:spPr>
          <a:xfrm>
            <a:off x="12765943" y="376004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51" name="Shape 308"/>
          <p:cNvSpPr txBox="1"/>
          <p:nvPr/>
        </p:nvSpPr>
        <p:spPr>
          <a:xfrm>
            <a:off x="12781629" y="396277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8.0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886704" y="3909180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Jadual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Projek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12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3" name="Shape 305"/>
          <p:cNvSpPr/>
          <p:nvPr/>
        </p:nvSpPr>
        <p:spPr>
          <a:xfrm>
            <a:off x="12765943" y="504020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54" name="Shape 308"/>
          <p:cNvSpPr txBox="1"/>
          <p:nvPr/>
        </p:nvSpPr>
        <p:spPr>
          <a:xfrm>
            <a:off x="12812109" y="524293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9.0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3886704" y="5189340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Carta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Aliran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Metodologi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Pengauditan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13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6" name="Shape 305"/>
          <p:cNvSpPr/>
          <p:nvPr/>
        </p:nvSpPr>
        <p:spPr>
          <a:xfrm>
            <a:off x="12765943" y="632036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57" name="Shape 308"/>
          <p:cNvSpPr txBox="1"/>
          <p:nvPr/>
        </p:nvSpPr>
        <p:spPr>
          <a:xfrm>
            <a:off x="12812109" y="652309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10.0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3886704" y="6469500"/>
            <a:ext cx="11667711" cy="172356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Pembentangan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/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Perbincangan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14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Deraf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Laporan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Audit AP Terbuka 2016    </a:t>
            </a: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476034" y="922386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Aspek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–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Aspek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Yang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Di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Audit		8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05703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95198"/>
              </p:ext>
            </p:extLst>
          </p:nvPr>
        </p:nvGraphicFramePr>
        <p:xfrm>
          <a:off x="1545258" y="3206468"/>
          <a:ext cx="21441843" cy="6964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AMIR MOTOR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AMIRA</a:t>
                      </a:r>
                      <a:r>
                        <a:rPr lang="en-US" sz="3200" baseline="0" dirty="0" smtClean="0">
                          <a:latin typeface="Century Gothic" panose="020B0502020202020204" pitchFamily="34" charset="0"/>
                        </a:rPr>
                        <a:t> VENTURE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daripada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daripada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Bhd.,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dimiliki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sepenuhnya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FAST BIKES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tetapi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cawangan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Pulau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Daniel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Heiw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teknikal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Panigiotis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Mavrikos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D.T.C MOTORS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Kassim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Datuk Haji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Tamby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Chik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warganegara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Singapura.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1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739569"/>
              </p:ext>
            </p:extLst>
          </p:nvPr>
        </p:nvGraphicFramePr>
        <p:xfrm>
          <a:off x="1545258" y="2563838"/>
          <a:ext cx="21441843" cy="109229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86508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0" baseline="0" dirty="0" smtClean="0"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yang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4. Sungai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Excellent Deal.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NAZA MOTOR TRADING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penandatangan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cek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(Ting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Lieng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Yu,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Sahadevan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A/L S.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Mariappan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Chan Boon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David Hector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Ratnaike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K.Prabahran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Naidu A/L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K.Krishnan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Naidu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Cheang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Chin Lim).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7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352594"/>
              </p:ext>
            </p:extLst>
          </p:nvPr>
        </p:nvGraphicFramePr>
        <p:xfrm>
          <a:off x="1545258" y="3206468"/>
          <a:ext cx="21441843" cy="3368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A-2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RINTIS MALAY MOTOR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cawangan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Pulau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Yew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Kok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8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MOTONATION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(3) orang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Ooi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Lean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Looi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“General Manager”, Isaac Chew 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Chew Saw Leong – “Event Manager”.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1434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A-3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815624"/>
              </p:ext>
            </p:extLst>
          </p:nvPr>
        </p:nvGraphicFramePr>
        <p:xfrm>
          <a:off x="1545258" y="3206468"/>
          <a:ext cx="21441843" cy="5806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audit di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H.A.R ENTERPRISE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pengalaman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 smtClean="0">
                          <a:latin typeface="Century Gothic" panose="020B0502020202020204" pitchFamily="34" charset="0"/>
                        </a:rPr>
                        <a:t>sedang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 smtClean="0">
                          <a:latin typeface="Century Gothic" panose="020B0502020202020204" pitchFamily="34" charset="0"/>
                        </a:rPr>
                        <a:t>beroperasi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penjualan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kenderaan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tempoh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(2)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kebelakangan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Walaubagaimanapun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pernah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menjual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motorsikal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beberapa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lalu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mendapat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kelulusan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AP,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tetapi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kerana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ketidakstabilan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ekonomi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08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A-4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904320"/>
              </p:ext>
            </p:extLst>
          </p:nvPr>
        </p:nvGraphicFramePr>
        <p:xfrm>
          <a:off x="1545258" y="3206468"/>
          <a:ext cx="21441843" cy="385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audit di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alamat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SYARIKAT TUNG MAH GENERAL TRADING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modal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berbayar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RM10,000.00.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98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874772"/>
              </p:ext>
            </p:extLst>
          </p:nvPr>
        </p:nvGraphicFramePr>
        <p:xfrm>
          <a:off x="1020184" y="2749270"/>
          <a:ext cx="22738080" cy="10469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AMIR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MOTORS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Zulkifli@Zulkifli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Amira Ventures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- 8 August 2014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Annie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Tajul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Amira Ventures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- 8 August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2014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AMIRA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VENTURES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Jun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Amir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Shazri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19 Jan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- 30 June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BAKATEAM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Hj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Wahid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Lasiman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Faridah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Zainol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Abidin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2016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BESTEKAD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MAJU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Syed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Fakrurrozi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Syed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Agil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dilucutkan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BHU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AUTOLOGISTICS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dirty="0" smtClean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Siti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Azima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pada18.05.201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43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409833"/>
              </p:ext>
            </p:extLst>
          </p:nvPr>
        </p:nvGraphicFramePr>
        <p:xfrm>
          <a:off x="1127760" y="2810228"/>
          <a:ext cx="22738080" cy="1037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FAST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BIKES SDN.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tempoh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(3)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kebelakngan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 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Dato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Malique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Motoradic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berjumlah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RM100,000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2.12.2014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G-MART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CORPATION SDN.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Musa bin Manan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November 2015 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resolusi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Musa bin Manan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disediakan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ISMO AUTOMOBILES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Adzli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Norazri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ISRAQ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ADVENTURE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Yaseer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Abdul Hafiz b Mohamed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Baharudin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Ainudin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Hashim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Sazaindrais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Sajit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8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27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229799"/>
              </p:ext>
            </p:extLst>
          </p:nvPr>
        </p:nvGraphicFramePr>
        <p:xfrm>
          <a:off x="1127760" y="2962628"/>
          <a:ext cx="22738080" cy="8823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LINEAR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PLATINUM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Encik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Ayob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Yamin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Jun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MAHLIGAI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PROPERTIES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Shameen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Sharidan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Alias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Shamsul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Alias-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berhenti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</a:t>
                      </a:r>
                      <a:endParaRPr lang="en-MY" sz="32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MEDAN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QUANTUM SDN.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 - Dato'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Haniff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Aziz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Amirunizam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Zainuddin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- 13 May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:-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Dato'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Haniff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Azizi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Noriani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- 2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Julai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Noriani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Qayyum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Khairiri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- 13 May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2015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9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739448"/>
              </p:ext>
            </p:extLst>
          </p:nvPr>
        </p:nvGraphicFramePr>
        <p:xfrm>
          <a:off x="1127760" y="2962628"/>
          <a:ext cx="22738080" cy="9890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MOFAZ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MOTOSIKAL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 Rahim bin Ab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17 Mac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MOSCORP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berubah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Musa Bin Manan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Februari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MULIA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 CORPORATION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Azhar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Salim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Raihan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- 30 April 2014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Salim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Raihan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Mei 2016. 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rekod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Azhar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Taib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SRI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CHANGGONG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Wan Ahmad Bin Wan Ismail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Zawiah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Awang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disebabkan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Wan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Ahamd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Wan Ismail,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 Hassan Bin Mat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 -  14 September 2015 ,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Isa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Yaacob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- 6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08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395941"/>
              </p:ext>
            </p:extLst>
          </p:nvPr>
        </p:nvGraphicFramePr>
        <p:xfrm>
          <a:off x="1127760" y="2871188"/>
          <a:ext cx="22456626" cy="1037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TAHB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AUTO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Ramzia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Arshad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17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WAJAR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KUASA MOTORBIKES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Muhaini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Mustafa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Shahryzal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Remi - 26 April,2016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WANG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SELAMAT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13 Jun 2016;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Nik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Izani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Nik Ibrahim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Mohamed Fairuz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Ferhan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16 Jun 2016: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Nik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Izani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Nik Ibrahim KEPADA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Farriz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A&amp;Z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MOTORS ENTERPRISE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Azrinalisa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Army @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Azmy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Abdullah,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Kijan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Langgit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19 May 2015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Azrinalisa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Army @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Azmy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19 May 2015 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Abdullah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19 May 2015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19 May 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5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1.0 LATAR BELAKANG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31945" y="3807051"/>
            <a:ext cx="21586688" cy="329322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M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telah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dilantik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pada</a:t>
            </a:r>
            <a:r>
              <a:rPr lang="en-MY" sz="3600" dirty="0">
                <a:latin typeface="Century Gothic" panose="020B0502020202020204" pitchFamily="34" charset="0"/>
              </a:rPr>
              <a:t> 6hb. </a:t>
            </a:r>
            <a:r>
              <a:rPr lang="en-MY" sz="3600" dirty="0" err="1">
                <a:latin typeface="Century Gothic" panose="020B0502020202020204" pitchFamily="34" charset="0"/>
              </a:rPr>
              <a:t>Oktober</a:t>
            </a:r>
            <a:r>
              <a:rPr lang="en-MY" sz="3600" dirty="0">
                <a:latin typeface="Century Gothic" panose="020B0502020202020204" pitchFamily="34" charset="0"/>
              </a:rPr>
              <a:t>, 2016 </a:t>
            </a:r>
            <a:r>
              <a:rPr lang="en-MY" sz="3600" dirty="0" err="1">
                <a:latin typeface="Century Gothic" panose="020B0502020202020204" pitchFamily="34" charset="0"/>
              </a:rPr>
              <a:t>bagi</a:t>
            </a:r>
            <a:r>
              <a:rPr lang="en-MY" sz="3600" dirty="0">
                <a:latin typeface="Century Gothic" panose="020B0502020202020204" pitchFamily="34" charset="0"/>
              </a:rPr>
              <a:t> “</a:t>
            </a:r>
            <a:r>
              <a:rPr lang="en-MY" sz="3600" dirty="0" err="1">
                <a:latin typeface="Century Gothic" panose="020B0502020202020204" pitchFamily="34" charset="0"/>
              </a:rPr>
              <a:t>Pelaksanaan</a:t>
            </a:r>
            <a:r>
              <a:rPr lang="en-MY" sz="3600" dirty="0">
                <a:latin typeface="Century Gothic" panose="020B0502020202020204" pitchFamily="34" charset="0"/>
              </a:rPr>
              <a:t> Audit </a:t>
            </a:r>
            <a:r>
              <a:rPr lang="en-MY" sz="3600" dirty="0" err="1">
                <a:latin typeface="Century Gothic" panose="020B0502020202020204" pitchFamily="34" charset="0"/>
              </a:rPr>
              <a:t>Pematuhan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Terhadap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Menjadi</a:t>
            </a:r>
            <a:r>
              <a:rPr lang="en-MY" sz="3600" dirty="0">
                <a:latin typeface="Century Gothic" panose="020B0502020202020204" pitchFamily="34" charset="0"/>
              </a:rPr>
              <a:t> Syarikat </a:t>
            </a:r>
            <a:r>
              <a:rPr lang="en-MY" sz="3600" dirty="0" err="1">
                <a:latin typeface="Century Gothic" panose="020B0502020202020204" pitchFamily="34" charset="0"/>
              </a:rPr>
              <a:t>Lesen</a:t>
            </a:r>
            <a:r>
              <a:rPr lang="en-MY" sz="3600" dirty="0">
                <a:latin typeface="Century Gothic" panose="020B0502020202020204" pitchFamily="34" charset="0"/>
              </a:rPr>
              <a:t> Import (AP) Terbuka”</a:t>
            </a:r>
          </a:p>
          <a:p>
            <a:pPr algn="just"/>
            <a:endParaRPr lang="en-MY" sz="3600" dirty="0">
              <a:latin typeface="Century Gothic" panose="020B0502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MY" sz="3600" dirty="0" err="1">
                <a:latin typeface="Century Gothic" panose="020B0502020202020204" pitchFamily="34" charset="0"/>
              </a:rPr>
              <a:t>Tempoh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projek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adalah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bermula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daripada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tarikh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lantikan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sehingga</a:t>
            </a:r>
            <a:r>
              <a:rPr lang="en-MY" sz="3600" dirty="0">
                <a:latin typeface="Century Gothic" panose="020B0502020202020204" pitchFamily="34" charset="0"/>
              </a:rPr>
              <a:t> 31hb. </a:t>
            </a:r>
            <a:r>
              <a:rPr lang="en-MY" sz="3600" dirty="0" err="1">
                <a:latin typeface="Century Gothic" panose="020B0502020202020204" pitchFamily="34" charset="0"/>
              </a:rPr>
              <a:t>Disember</a:t>
            </a:r>
            <a:r>
              <a:rPr lang="en-MY" sz="3600" dirty="0">
                <a:latin typeface="Century Gothic" panose="020B0502020202020204" pitchFamily="34" charset="0"/>
              </a:rPr>
              <a:t>, 2016.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684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382813"/>
              </p:ext>
            </p:extLst>
          </p:nvPr>
        </p:nvGraphicFramePr>
        <p:xfrm>
          <a:off x="1127760" y="2871188"/>
          <a:ext cx="22456626" cy="7940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AMAN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RAZAK AUTO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Dato'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Kisham@Khairul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Haji Othman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26 Mac 2015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dimaklumkan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BERMUDA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NIAGA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Juliana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-David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Mohamad Taha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Ballia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13 November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BZ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Februari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D.T.C 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MOTORS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Percanggahan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maklumat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diantara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SSM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49.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encik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Hussein Bin Datuk Haji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Tamby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Berdasarkan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SSM,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annual return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bertarikh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Julai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2016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seperti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mana yang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dinyatakan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49 yang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disahkan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ketiga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08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31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041177"/>
              </p:ext>
            </p:extLst>
          </p:nvPr>
        </p:nvGraphicFramePr>
        <p:xfrm>
          <a:off x="1127760" y="2871188"/>
          <a:ext cx="22456626" cy="9494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DEAL MOTOR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audit di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kerana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GR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MOTOSPORTS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Dato'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Harodin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Jun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Masrul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Mahidin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1September  2013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HOOVER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MARKETING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 Lee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Choon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Swee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Kenny Lee Wee Ting -  1.1.2014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KAWASARI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MOTORS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 Muhammad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Fahmi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Hassan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Muhammad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Fahmi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kerana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Allahyarham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Dato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' Seri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Hj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uzur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MEGA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OTOMOBIL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Mohamed Trang Bin Issa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Mac 2014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Ahmad Zaidi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Berhenti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25 May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00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835189"/>
              </p:ext>
            </p:extLst>
          </p:nvPr>
        </p:nvGraphicFramePr>
        <p:xfrm>
          <a:off x="1127760" y="2871188"/>
          <a:ext cx="22456626" cy="8427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MUHIBBAH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DUA (M)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Abdul Rahim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4 May 2015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Affendi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4 May 2015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Abdul Rahim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Affendi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4 May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MUSTAPHA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TRADING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22 April 2015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Norliza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(3.92%)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unit RM39,198.00. 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penjelasan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operasi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Norliza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diberhentikan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kehilangan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dimasukkan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semula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akaun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OSIN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Andi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Suryanty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Bandy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PANTAI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BHARU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Juhairiah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Tajuddin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Mac 2014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Fadzil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Dato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Sumdin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- 30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september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0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403868"/>
              </p:ext>
            </p:extLst>
          </p:nvPr>
        </p:nvGraphicFramePr>
        <p:xfrm>
          <a:off x="1127760" y="2871188"/>
          <a:ext cx="22456626" cy="10866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PANTHER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CAR CO (MALAYSIA)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Nur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Fadzlena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Tarmuzi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25 May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PERISAI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WIRA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Mac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Norazuwan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Najibul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1 Mac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RAHMAN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BROTHERS MOTOR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Jun 2013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sehingga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rekod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SSM).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24 April 2013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RAYA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KHAS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Dato’ Haji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Johnny Bin Abdullah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Hajah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Pauziah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Yasmin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11 May 2016.</a:t>
                      </a: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Perunahan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Dato' Haji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Johnny Bin Abdullah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11.05.2016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Hajjah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Puziah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Salleh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11 May 2016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Yasmin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11 May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2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34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282649"/>
              </p:ext>
            </p:extLst>
          </p:nvPr>
        </p:nvGraphicFramePr>
        <p:xfrm>
          <a:off x="1127760" y="2871188"/>
          <a:ext cx="22456626" cy="9890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RED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WHEELS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Sameh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Omar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28 September 2015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Omar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Makhtar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28 September 2015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REJANG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 TRADING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sv-SE" sz="3200" dirty="0">
                          <a:latin typeface="Century Gothic" panose="020B0502020202020204" pitchFamily="34" charset="0"/>
                        </a:rPr>
                        <a:t>Berikut senarai perubahan ahli lembaga pengarah;</a:t>
                      </a:r>
                    </a:p>
                    <a:p>
                      <a:pPr algn="just"/>
                      <a:r>
                        <a:rPr lang="sv-SE" sz="3200" dirty="0">
                          <a:latin typeface="Century Gothic" panose="020B0502020202020204" pitchFamily="34" charset="0"/>
                        </a:rPr>
                        <a:t>    - Malik Bin Ahmad Zaidi - dilantik  pada 28 November 2014.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REGAS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MOTORS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Late Datuk Kenneth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Temenggong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Koh.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mendiang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Datuk Kenneth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dipindahkan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Isteri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Louise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Blaja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Isteri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May 2016</a:t>
                      </a:r>
                    </a:p>
                    <a:p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Daniel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Jubang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May 2016</a:t>
                      </a:r>
                    </a:p>
                    <a:p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Louise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Blaja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Datuk Kenneth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Temenggong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Koh.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SRI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BENTENG AUTO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Abd.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Kadir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meninggal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dunia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.2014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14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755171"/>
              </p:ext>
            </p:extLst>
          </p:nvPr>
        </p:nvGraphicFramePr>
        <p:xfrm>
          <a:off x="1127760" y="2962628"/>
          <a:ext cx="22456626" cy="8823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MAN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GUAN (KOTA KINABLU)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Chong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Nyuk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Fun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2013.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2013: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Nyuk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Fun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Li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ZAIHAR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Sharifah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Syed Abd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4 May 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ZAMAN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MOTORS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Zamin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Khadri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Fabuari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20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40066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 AP SEDIA ADA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(TIADA DI DALAM SISTEM)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851793"/>
              </p:ext>
            </p:extLst>
          </p:nvPr>
        </p:nvGraphicFramePr>
        <p:xfrm>
          <a:off x="1127760" y="3572228"/>
          <a:ext cx="22456626" cy="6294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A&amp;Z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smtClean="0">
                          <a:latin typeface="Century Gothic" panose="020B0502020202020204" pitchFamily="34" charset="0"/>
                        </a:rPr>
                        <a:t>MOTORS ENTERPRISE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Kami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A&amp;Z Motors,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kepentingan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Pembangunan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Yasmin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),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bertindak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penasihat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RAYA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KHAS SDN. BHD.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kepentingan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A&amp;Z Motors.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Pembangunan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juga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menjadi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A&amp;Z Motors</a:t>
                      </a:r>
                      <a:r>
                        <a:rPr lang="en-MY" sz="3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86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</a:t>
            </a:r>
            <a:r>
              <a:rPr lang="en-US" sz="4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ADA &amp; BAHARU</a:t>
            </a:r>
            <a:endParaRPr lang="en-US" sz="40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24061"/>
              </p:ext>
            </p:extLst>
          </p:nvPr>
        </p:nvGraphicFramePr>
        <p:xfrm>
          <a:off x="1981201" y="3017592"/>
          <a:ext cx="2100590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514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G-MART CORPORATION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MOSCORP SDN BHD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BAKATEAM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Musa</a:t>
                      </a:r>
                      <a:r>
                        <a:rPr lang="en-MY" sz="3600" baseline="0" dirty="0"/>
                        <a:t> bin Mana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Datin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Faridah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Dato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smtClean="0"/>
                        <a:t>Wahid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514440"/>
              </p:ext>
            </p:extLst>
          </p:nvPr>
        </p:nvGraphicFramePr>
        <p:xfrm>
          <a:off x="1981201" y="6370392"/>
          <a:ext cx="21005900" cy="1920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514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514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BHU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AUTOLOGISTICS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YAMUD ENT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PROGRESSIVE SAFETY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Noorul</a:t>
                      </a:r>
                      <a:r>
                        <a:rPr lang="en-MY" sz="3600" baseline="0" dirty="0"/>
                        <a:t> Ain </a:t>
                      </a:r>
                      <a:r>
                        <a:rPr lang="en-MY" sz="3600" baseline="0" dirty="0" err="1"/>
                        <a:t>Bt</a:t>
                      </a:r>
                      <a:r>
                        <a:rPr lang="en-MY" sz="3600" baseline="0" dirty="0"/>
                        <a:t> Mohamad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Shazwan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Azib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62490"/>
              </p:ext>
            </p:extLst>
          </p:nvPr>
        </p:nvGraphicFramePr>
        <p:xfrm>
          <a:off x="2011681" y="9235512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FADZIL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AZIZ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VISION MOTORSPORT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Hafis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Efandy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2" name="TextBox 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2139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854712"/>
              </p:ext>
            </p:extLst>
          </p:nvPr>
        </p:nvGraphicFramePr>
        <p:xfrm>
          <a:off x="2011681" y="310910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MAHLIGAI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PROPERTIES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WIRANUSA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CORP S/B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 smtClean="0"/>
                        <a:t>Dr.</a:t>
                      </a:r>
                      <a:r>
                        <a:rPr lang="en-MY" sz="3600" dirty="0" smtClean="0"/>
                        <a:t> Alias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153578"/>
              </p:ext>
            </p:extLst>
          </p:nvPr>
        </p:nvGraphicFramePr>
        <p:xfrm>
          <a:off x="2011681" y="506490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SAFZ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AUTO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UNITED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VIABLE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smtClean="0"/>
                        <a:t>Datuk </a:t>
                      </a:r>
                      <a:r>
                        <a:rPr lang="en-MY" sz="3600" dirty="0" err="1" smtClean="0"/>
                        <a:t>Kamarudin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164270"/>
              </p:ext>
            </p:extLst>
          </p:nvPr>
        </p:nvGraphicFramePr>
        <p:xfrm>
          <a:off x="2011681" y="694958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DPM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AUTO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YASMIN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JURUMUDA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 smtClean="0"/>
                        <a:t>Dato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Kisai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Rahmat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49816"/>
              </p:ext>
            </p:extLst>
          </p:nvPr>
        </p:nvGraphicFramePr>
        <p:xfrm>
          <a:off x="2011681" y="877838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KUMP.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SAKATA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ZM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HIJAU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smtClean="0"/>
                        <a:t>Abdullah </a:t>
                      </a:r>
                      <a:r>
                        <a:rPr lang="en-MY" sz="3600" dirty="0" err="1" smtClean="0"/>
                        <a:t>Zamri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4" name="TextBox 13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090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62336"/>
              </p:ext>
            </p:extLst>
          </p:nvPr>
        </p:nvGraphicFramePr>
        <p:xfrm>
          <a:off x="2011681" y="310910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AMAN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RAZAK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MAYAZIA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Dato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Hj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Kisham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480561"/>
              </p:ext>
            </p:extLst>
          </p:nvPr>
        </p:nvGraphicFramePr>
        <p:xfrm>
          <a:off x="2011681" y="5674504"/>
          <a:ext cx="20975420" cy="1920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438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4385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BERMUDA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NIAGA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MUSTAPHA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COSAMA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Alffian</a:t>
                      </a:r>
                      <a:r>
                        <a:rPr lang="en-MY" sz="3600" baseline="0" dirty="0"/>
                        <a:t> Bin </a:t>
                      </a:r>
                      <a:r>
                        <a:rPr lang="en-MY" sz="3600" baseline="0" dirty="0" err="1"/>
                        <a:t>Kadri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Mohammad </a:t>
                      </a:r>
                      <a:r>
                        <a:rPr lang="en-MY" sz="3600" dirty="0" err="1"/>
                        <a:t>Affendy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351238"/>
              </p:ext>
            </p:extLst>
          </p:nvPr>
        </p:nvGraphicFramePr>
        <p:xfrm>
          <a:off x="2011681" y="877838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KSS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OTOMOBIL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SRI SUTERA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Dato</a:t>
                      </a:r>
                      <a:r>
                        <a:rPr lang="en-MY" sz="3600" baseline="0" dirty="0"/>
                        <a:t>’ Haji </a:t>
                      </a:r>
                      <a:r>
                        <a:rPr lang="en-MY" sz="3600" baseline="0" dirty="0" err="1"/>
                        <a:t>Jahaya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2" name="TextBox 1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8192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2.0 OBJEKTIF PERLAKSANAAN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31945" y="3807051"/>
            <a:ext cx="21586688" cy="550921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Tujuan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audit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dilaksanakan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adalah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MY" sz="3600" dirty="0" err="1">
                <a:latin typeface="Century Gothic" panose="020B0502020202020204" pitchFamily="34" charset="0"/>
              </a:rPr>
              <a:t>Menilai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syarikat-syarikat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memohon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berdasarkan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syarat-syarat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telah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ditetapkan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oleh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b="1" dirty="0">
                <a:latin typeface="Century Gothic" panose="020B0502020202020204" pitchFamily="34" charset="0"/>
              </a:rPr>
              <a:t>MITI,</a:t>
            </a:r>
          </a:p>
          <a:p>
            <a:pPr marL="571500" indent="-571500" algn="just" fontAlgn="t">
              <a:buFont typeface="+mj-lt"/>
              <a:buAutoNum type="romanLcPeriod"/>
            </a:pPr>
            <a:endParaRPr lang="en-MY" sz="3600" b="1" dirty="0">
              <a:latin typeface="Century Gothic" panose="020B0502020202020204" pitchFamily="34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MY" sz="3600" dirty="0" err="1">
                <a:latin typeface="Century Gothic" panose="020B0502020202020204" pitchFamily="34" charset="0"/>
              </a:rPr>
              <a:t>Memastikan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hanya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syarikat-syarikat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mematuhi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telah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dipertimbangkan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sebagai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</a:t>
            </a:r>
            <a:r>
              <a:rPr lang="en-MY" sz="3600" dirty="0">
                <a:latin typeface="Century Gothic" panose="020B0502020202020204" pitchFamily="34" charset="0"/>
              </a:rPr>
              <a:t> AP </a:t>
            </a:r>
            <a:r>
              <a:rPr lang="en-MY" sz="3600" dirty="0" err="1">
                <a:latin typeface="Century Gothic" panose="020B0502020202020204" pitchFamily="34" charset="0"/>
              </a:rPr>
              <a:t>terbuka</a:t>
            </a:r>
            <a:endParaRPr lang="en-US" sz="36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10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661753"/>
              </p:ext>
            </p:extLst>
          </p:nvPr>
        </p:nvGraphicFramePr>
        <p:xfrm>
          <a:off x="2011681" y="310910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LULUS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GERBANG PRESTIJ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Siti</a:t>
                      </a:r>
                      <a:r>
                        <a:rPr lang="en-MY" sz="3600" baseline="0" dirty="0"/>
                        <a:t> Nor </a:t>
                      </a:r>
                      <a:r>
                        <a:rPr lang="en-MY" sz="3600" baseline="0" dirty="0" err="1"/>
                        <a:t>Azrin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Shikh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872710"/>
              </p:ext>
            </p:extLst>
          </p:nvPr>
        </p:nvGraphicFramePr>
        <p:xfrm>
          <a:off x="2011681" y="4907424"/>
          <a:ext cx="20975421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M&amp;D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WORLD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MD MOTORS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Freddy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Numan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Chirstina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Lawan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Christine Yeo Chin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734471"/>
              </p:ext>
            </p:extLst>
          </p:nvPr>
        </p:nvGraphicFramePr>
        <p:xfrm>
          <a:off x="2011681" y="807734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MOGA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EQUAL FEMAR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Afendy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1077"/>
              </p:ext>
            </p:extLst>
          </p:nvPr>
        </p:nvGraphicFramePr>
        <p:xfrm>
          <a:off x="2011681" y="990614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NAZA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 TRADING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SEHALUAN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Pn</a:t>
                      </a:r>
                      <a:r>
                        <a:rPr lang="en-MY" sz="3600" baseline="0" dirty="0"/>
                        <a:t> Sri </a:t>
                      </a:r>
                      <a:r>
                        <a:rPr lang="en-MY" sz="3600" baseline="0" dirty="0" err="1"/>
                        <a:t>Datin</a:t>
                      </a:r>
                      <a:r>
                        <a:rPr lang="en-MY" sz="3600" baseline="0" dirty="0"/>
                        <a:t> Seri </a:t>
                      </a:r>
                      <a:r>
                        <a:rPr lang="en-MY" sz="3600" baseline="0" dirty="0" err="1"/>
                        <a:t>Zaleha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1" name="TextBox 10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729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584575"/>
              </p:ext>
            </p:extLst>
          </p:nvPr>
        </p:nvGraphicFramePr>
        <p:xfrm>
          <a:off x="2011681" y="347486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NOBLE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COUNTRY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GOLDEN KREW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Azri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Nurudin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542894"/>
              </p:ext>
            </p:extLst>
          </p:nvPr>
        </p:nvGraphicFramePr>
        <p:xfrm>
          <a:off x="2011681" y="554750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PERISAI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WIRA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SERI BENTENG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Zullaimy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568892"/>
              </p:ext>
            </p:extLst>
          </p:nvPr>
        </p:nvGraphicFramePr>
        <p:xfrm>
          <a:off x="2011681" y="765062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REJANG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SISMA CAPITAL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Dato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Hj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Bujang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886331"/>
              </p:ext>
            </p:extLst>
          </p:nvPr>
        </p:nvGraphicFramePr>
        <p:xfrm>
          <a:off x="2011681" y="9906144"/>
          <a:ext cx="20975421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9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TENAGA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WAN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FATIMA CARTRADE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Dato</a:t>
                      </a:r>
                      <a:r>
                        <a:rPr lang="en-MY" sz="3600" baseline="0" dirty="0"/>
                        <a:t> Wan </a:t>
                      </a:r>
                      <a:r>
                        <a:rPr lang="en-MY" sz="3600" baseline="0" dirty="0" err="1"/>
                        <a:t>Ramli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1" name="TextBox 10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3393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42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667760"/>
              </p:ext>
            </p:extLst>
          </p:nvPr>
        </p:nvGraphicFramePr>
        <p:xfrm>
          <a:off x="2011681" y="3261504"/>
          <a:ext cx="2097542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195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705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50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1950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1950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ABH SALES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NASROM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(M)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EDARAN KEMAMAN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NASROM GROUP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smtClean="0"/>
                        <a:t>Ab Halim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Zanuri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Nik </a:t>
                      </a:r>
                      <a:r>
                        <a:rPr lang="en-MY" sz="3600" dirty="0" err="1"/>
                        <a:t>Mohd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Nasrom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41751"/>
              </p:ext>
            </p:extLst>
          </p:nvPr>
        </p:nvGraphicFramePr>
        <p:xfrm>
          <a:off x="2011681" y="6239580"/>
          <a:ext cx="20975420" cy="1920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3659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176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918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BORNEO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PROEDAR AUTO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Yusmawaty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baseline="0" dirty="0" err="1"/>
                        <a:t>Azizi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46733"/>
              </p:ext>
            </p:extLst>
          </p:nvPr>
        </p:nvGraphicFramePr>
        <p:xfrm>
          <a:off x="2011681" y="8536340"/>
          <a:ext cx="20975419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538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92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223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918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2665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JENDELA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UNGGUL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ISRO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T.J.M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BIOGRESS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DEFINITE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Mohamed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Nazari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baseline="0" dirty="0"/>
                        <a:t>Ahmad Azmi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Sharina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2" name="TextBox 1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** Nota</a:t>
              </a:r>
              <a:endParaRPr lang="en-MY" sz="3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</a:t>
              </a:r>
              <a:r>
                <a:rPr lang="en-US" sz="3200" dirty="0" err="1" smtClean="0"/>
                <a:t>Sedia</a:t>
              </a:r>
              <a:r>
                <a:rPr lang="en-US" sz="3200" dirty="0" smtClean="0"/>
                <a:t> </a:t>
              </a:r>
              <a:r>
                <a:rPr lang="en-US" sz="3200" dirty="0"/>
                <a:t>A</a:t>
              </a:r>
              <a:r>
                <a:rPr lang="en-US" sz="3200" dirty="0" smtClean="0"/>
                <a:t>da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82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SEDIA ADA)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49624"/>
              </p:ext>
            </p:extLst>
          </p:nvPr>
        </p:nvGraphicFramePr>
        <p:xfrm>
          <a:off x="1127760" y="4212308"/>
          <a:ext cx="22456626" cy="766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SEDIA ADA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yang lain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4. Sungai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Excellent Deal.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9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44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511941"/>
              </p:ext>
            </p:extLst>
          </p:nvPr>
        </p:nvGraphicFramePr>
        <p:xfrm>
          <a:off x="1127760" y="4212308"/>
          <a:ext cx="22456626" cy="6294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FORMULA PADU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menunjukkan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sehelai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lengkap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beserta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lampiran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dihantar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bertugas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yang juga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menjalankan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menjual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kereta-kereta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klasik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GEN X AUTO TRADING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lokasi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menverikasi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Indah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Delegasi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28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866213"/>
              </p:ext>
            </p:extLst>
          </p:nvPr>
        </p:nvGraphicFramePr>
        <p:xfrm>
          <a:off x="1127760" y="4212308"/>
          <a:ext cx="22456626" cy="7757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HANISMA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sepenuhnya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Permodalan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Satok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Berhad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(PSB)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wawancara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pekerja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PSB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Yatie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setiausaha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Wan Muhammad Wan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Yusof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Hanisma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memberitahu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mereka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ingin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membatalkan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4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IRONSIDE SECURITY &amp; SAFETY CONSULTANT SDN. BHD.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(Bandar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dijumpai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Berdasarkan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Jaya).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terdaoat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Wataran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34946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28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208835"/>
              </p:ext>
            </p:extLst>
          </p:nvPr>
        </p:nvGraphicFramePr>
        <p:xfrm>
          <a:off x="1127760" y="4212308"/>
          <a:ext cx="22456626" cy="5806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5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Century Gothic" panose="020B0502020202020204" pitchFamily="34" charset="0"/>
                        </a:rPr>
                        <a:t>KAMENANG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Audit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dijalankan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kediaman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marR="0" lvl="0" indent="-34290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Suruhanjaya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Malaysia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bertaraf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usaha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memohon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semula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pembukaan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ditutup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lebih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beroperasi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6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METRO MAJUSAMA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bertanggungjawab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dikemukakan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mengambil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membatalkan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4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47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562588"/>
              </p:ext>
            </p:extLst>
          </p:nvPr>
        </p:nvGraphicFramePr>
        <p:xfrm>
          <a:off x="1127760" y="4212308"/>
          <a:ext cx="22456626" cy="7056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7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Century Gothic" panose="020B0502020202020204" pitchFamily="34" charset="0"/>
                        </a:rPr>
                        <a:t>ALIFF DATA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memaklumkan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menarik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melalui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Sarawak.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8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MESRA HARMONI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9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SIRAJUDIN BIN Y.MOHAMED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dibuat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secara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individu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bertaraf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10 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WAWASAN MAJUJAYA SD.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asal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kerjasama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11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3S AUTOMOBILE &amp; MOTORBIKE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46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739224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</a:t>
            </a:r>
          </a:p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375763"/>
              </p:ext>
            </p:extLst>
          </p:nvPr>
        </p:nvGraphicFramePr>
        <p:xfrm>
          <a:off x="1127760" y="3694148"/>
          <a:ext cx="22456626" cy="6385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12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0" dirty="0" smtClean="0">
                          <a:latin typeface="Century Gothic" panose="020B0502020202020204" pitchFamily="34" charset="0"/>
                        </a:rPr>
                        <a:t>DPM AUTO INTERNATIONAL SERVICES SDN. BHD.</a:t>
                      </a:r>
                      <a:endParaRPr lang="en-MY" sz="3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Dewan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Melayu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Malaysia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modal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berbayar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 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penambahan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dibuat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sehingga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laporan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dikeluarkan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13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FALCON SPEED AUTOMOBILES SDN. BHD.</a:t>
                      </a:r>
                    </a:p>
                    <a:p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dikemukakan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14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DS SEPAKAT SDN. BHD.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menjumpai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berkunci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serta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kosong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39869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12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RINGKASAN KEPUTUSAN : MENGIKUT 5 SITUASI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49</a:t>
            </a:fld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827231"/>
              </p:ext>
            </p:extLst>
          </p:nvPr>
        </p:nvGraphicFramePr>
        <p:xfrm>
          <a:off x="717844" y="2377440"/>
          <a:ext cx="23087035" cy="10866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19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33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006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870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561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943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41065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34884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298438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34103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GAGAL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JUMLAH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u="sng" dirty="0"/>
                        <a:t>Status AP</a:t>
                      </a:r>
                      <a:endParaRPr lang="en-MY" sz="32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Sedia</a:t>
                      </a:r>
                      <a:r>
                        <a:rPr lang="en-US" u="sng" dirty="0"/>
                        <a:t> 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Baru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Jumlah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Sedia</a:t>
                      </a:r>
                      <a:endParaRPr lang="en-US" u="sng" dirty="0"/>
                    </a:p>
                    <a:p>
                      <a:pPr algn="ctr"/>
                      <a:r>
                        <a:rPr lang="en-US" u="sng" dirty="0"/>
                        <a:t>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/>
                        <a:t>Baru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Keseluruhan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Keputusan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 smtClean="0"/>
                        <a:t>Sebenar</a:t>
                      </a:r>
                      <a:r>
                        <a:rPr lang="en-US" sz="3200" baseline="0" smtClean="0"/>
                        <a:t> Audit</a:t>
                      </a:r>
                      <a:endParaRPr lang="en-US" sz="3200" baseline="0" dirty="0"/>
                    </a:p>
                    <a:p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88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195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283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Jika</a:t>
                      </a:r>
                      <a:r>
                        <a:rPr lang="en-US" sz="3200" dirty="0"/>
                        <a:t> A5 </a:t>
                      </a:r>
                      <a:r>
                        <a:rPr lang="en-US" sz="3200" dirty="0" err="1"/>
                        <a:t>diberi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pelepasan</a:t>
                      </a:r>
                      <a:endParaRPr lang="en-US" sz="3200" baseline="0" dirty="0"/>
                    </a:p>
                    <a:p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97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26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17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131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43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-26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113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-17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152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-43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283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Jika</a:t>
                      </a:r>
                      <a:r>
                        <a:rPr lang="en-US" sz="3200" baseline="0" dirty="0"/>
                        <a:t> A3 </a:t>
                      </a:r>
                      <a:r>
                        <a:rPr lang="en-US" sz="3200" baseline="0" dirty="0" err="1"/>
                        <a:t>diberi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pelepasan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 smtClean="0"/>
                        <a:t>dengan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/>
                        <a:t>s</a:t>
                      </a:r>
                      <a:r>
                        <a:rPr lang="en-US" sz="3200" baseline="0" dirty="0" err="1" smtClean="0"/>
                        <a:t>yarat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/>
                        <a:t>B3 lulus</a:t>
                      </a:r>
                    </a:p>
                    <a:p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11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100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12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-1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119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-11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183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-12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283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Jika</a:t>
                      </a:r>
                      <a:r>
                        <a:rPr lang="en-US" sz="3200" baseline="0" dirty="0"/>
                        <a:t> A3 &amp; A5 </a:t>
                      </a:r>
                      <a:r>
                        <a:rPr lang="en-US" sz="3200" baseline="0" dirty="0" err="1"/>
                        <a:t>diberi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pelepasan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 smtClean="0"/>
                        <a:t>dengan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/>
                        <a:t>s</a:t>
                      </a:r>
                      <a:r>
                        <a:rPr lang="en-US" sz="3200" baseline="0" dirty="0" err="1" smtClean="0"/>
                        <a:t>yarat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/>
                        <a:t>B3 lulus</a:t>
                      </a:r>
                    </a:p>
                    <a:p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98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27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37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152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64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-27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3200" dirty="0"/>
                        <a:t>-37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131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3200" b="1" dirty="0"/>
                        <a:t>-64</a:t>
                      </a:r>
                      <a:endParaRPr lang="en-MY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283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Jika</a:t>
                      </a:r>
                      <a:r>
                        <a:rPr lang="en-US" sz="3200" baseline="0" dirty="0"/>
                        <a:t> A3, A5, A6 &amp; A7 </a:t>
                      </a:r>
                      <a:r>
                        <a:rPr lang="en-US" sz="3200" baseline="0" dirty="0" err="1"/>
                        <a:t>diberi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pelepasan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 smtClean="0"/>
                        <a:t>dengan</a:t>
                      </a:r>
                      <a:r>
                        <a:rPr lang="en-US" sz="3200" baseline="0" dirty="0" smtClean="0"/>
                        <a:t>  </a:t>
                      </a:r>
                      <a:r>
                        <a:rPr lang="en-US" sz="3200" baseline="0" dirty="0" err="1" smtClean="0"/>
                        <a:t>syarat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/>
                        <a:t>B3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127</a:t>
                      </a:r>
                    </a:p>
                    <a:p>
                      <a:pPr algn="ctr"/>
                      <a:endParaRPr lang="en-US" sz="4800" dirty="0"/>
                    </a:p>
                    <a:p>
                      <a:pPr algn="ctr"/>
                      <a:r>
                        <a:rPr lang="en-US" sz="2800" dirty="0"/>
                        <a:t>56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70</a:t>
                      </a:r>
                    </a:p>
                    <a:p>
                      <a:pPr algn="ctr"/>
                      <a:endParaRPr lang="en-US" sz="4800" dirty="0"/>
                    </a:p>
                    <a:p>
                      <a:pPr algn="ctr"/>
                      <a:r>
                        <a:rPr lang="en-US" sz="2800" dirty="0"/>
                        <a:t>53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197</a:t>
                      </a:r>
                    </a:p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2800" b="1" dirty="0"/>
                        <a:t>109</a:t>
                      </a:r>
                      <a:endParaRPr lang="en-MY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9</a:t>
                      </a:r>
                    </a:p>
                    <a:p>
                      <a:pPr algn="ctr"/>
                      <a:endParaRPr lang="en-US" sz="4800" dirty="0"/>
                    </a:p>
                    <a:p>
                      <a:pPr algn="ctr"/>
                      <a:r>
                        <a:rPr lang="en-US" sz="2800" dirty="0"/>
                        <a:t>-56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77</a:t>
                      </a:r>
                    </a:p>
                    <a:p>
                      <a:pPr algn="ctr"/>
                      <a:endParaRPr lang="en-US" sz="4800" dirty="0"/>
                    </a:p>
                    <a:p>
                      <a:pPr algn="ctr"/>
                      <a:r>
                        <a:rPr lang="en-US" sz="2800" dirty="0"/>
                        <a:t>-53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86</a:t>
                      </a:r>
                    </a:p>
                    <a:p>
                      <a:pPr algn="ctr"/>
                      <a:endParaRPr lang="en-US" sz="4800" b="1" dirty="0"/>
                    </a:p>
                    <a:p>
                      <a:pPr algn="ctr"/>
                      <a:r>
                        <a:rPr lang="en-US" sz="2800" b="1" dirty="0"/>
                        <a:t>-109</a:t>
                      </a:r>
                      <a:endParaRPr lang="en-MY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283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7589520" y="640080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9784080" y="640080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1978640" y="640080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7589520" y="826008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589520" y="1014984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589520" y="12226579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9784080" y="826008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9784080" y="1027176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9784080" y="12231577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1978640" y="826008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1978640" y="1027176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1940288" y="12231577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14264640" y="640080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16337280" y="640080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18775680" y="640080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14264640" y="826008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14234160" y="1018032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4264640" y="12170617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6337280" y="826008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16367760" y="1018032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16337279" y="12140137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18775680" y="826008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18775680" y="1014984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18836640" y="12170617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7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3.0 SKOP PERLAKSANAAN KERJA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31945" y="2682312"/>
            <a:ext cx="21586688" cy="1437317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MY" sz="3600" dirty="0" err="1">
                <a:latin typeface="Century Gothic" panose="020B0502020202020204" pitchFamily="34" charset="0"/>
              </a:rPr>
              <a:t>Menilai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283 </a:t>
            </a:r>
            <a:r>
              <a:rPr lang="en-MY" sz="3600" dirty="0" err="1">
                <a:latin typeface="Century Gothic" panose="020B0502020202020204" pitchFamily="34" charset="0"/>
              </a:rPr>
              <a:t>permohonan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sebagai</a:t>
            </a:r>
            <a:r>
              <a:rPr lang="en-MY" sz="3600" dirty="0">
                <a:latin typeface="Century Gothic" panose="020B0502020202020204" pitchFamily="34" charset="0"/>
              </a:rPr>
              <a:t> Syarikat AP  Terbuka </a:t>
            </a:r>
            <a:r>
              <a:rPr lang="en-MY" sz="3600" dirty="0" err="1">
                <a:latin typeface="Century Gothic" panose="020B0502020202020204" pitchFamily="34" charset="0"/>
              </a:rPr>
              <a:t>dari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aspek</a:t>
            </a:r>
            <a:r>
              <a:rPr lang="en-MY" sz="3600" dirty="0">
                <a:latin typeface="Century Gothic" panose="020B0502020202020204" pitchFamily="34" charset="0"/>
              </a:rPr>
              <a:t>:</a:t>
            </a:r>
          </a:p>
          <a:p>
            <a:endParaRPr lang="en-MY" sz="3600" dirty="0">
              <a:latin typeface="Century Gothic" panose="020B0502020202020204" pitchFamily="34" charset="0"/>
            </a:endParaRPr>
          </a:p>
          <a:p>
            <a:pPr marL="857250" indent="-857250" fontAlgn="t">
              <a:buFont typeface="+mj-lt"/>
              <a:buAutoNum type="romanUcPeriod"/>
            </a:pPr>
            <a:r>
              <a:rPr lang="en-US" sz="3600" dirty="0" err="1">
                <a:latin typeface="Century Gothic" panose="020B0502020202020204" pitchFamily="34" charset="0"/>
              </a:rPr>
              <a:t>Mengadakan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verifikasi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semua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lokasi</a:t>
            </a:r>
            <a:r>
              <a:rPr lang="en-US" sz="3600" dirty="0">
                <a:latin typeface="Century Gothic" panose="020B0502020202020204" pitchFamily="34" charset="0"/>
              </a:rPr>
              <a:t>,</a:t>
            </a:r>
          </a:p>
          <a:p>
            <a:pPr marL="857250" indent="-857250" fontAlgn="t">
              <a:buFont typeface="+mj-lt"/>
              <a:buAutoNum type="romanUcPeriod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en-US" sz="3600" dirty="0" err="1">
                <a:latin typeface="Century Gothic" panose="020B0502020202020204" pitchFamily="34" charset="0"/>
              </a:rPr>
              <a:t>Mengesahkan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sama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maklumat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dokumen-dokumen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asal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diperolehi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semasa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selaras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dengan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maklumat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terdapat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Borang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Permohonan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berserta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dokumen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sokongan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tambahan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dikemukakan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semasa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,</a:t>
            </a:r>
          </a:p>
          <a:p>
            <a:pPr marL="857250" indent="-857250" algn="just" fontAlgn="t">
              <a:buFont typeface="+mj-lt"/>
              <a:buAutoNum type="romanUcPeriod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en-US" sz="3600" dirty="0" err="1">
                <a:latin typeface="Century Gothic" panose="020B0502020202020204" pitchFamily="34" charset="0"/>
              </a:rPr>
              <a:t>Menyemak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membuat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penilaian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dari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segi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pematuhan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terhadap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syarat-syarat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kelayakan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berdasarkan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operasi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perniagaan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keupayaan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keupayaan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kewangan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;</a:t>
            </a:r>
          </a:p>
          <a:p>
            <a:pPr marL="857250" indent="-857250" algn="just" fontAlgn="t">
              <a:buFont typeface="+mj-lt"/>
              <a:buAutoNum type="romanUcPeriod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en-US" sz="3600" dirty="0" err="1">
                <a:latin typeface="Century Gothic" panose="020B0502020202020204" pitchFamily="34" charset="0"/>
              </a:rPr>
              <a:t>Menyediakan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laporan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cadangan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kepada</a:t>
            </a:r>
            <a:r>
              <a:rPr lang="en-US" sz="3600" dirty="0">
                <a:latin typeface="Century Gothic" panose="020B0502020202020204" pitchFamily="34" charset="0"/>
              </a:rPr>
              <a:t> MITI </a:t>
            </a:r>
            <a:r>
              <a:rPr lang="en-US" sz="3600" dirty="0" err="1">
                <a:latin typeface="Century Gothic" panose="020B0502020202020204" pitchFamily="34" charset="0"/>
              </a:rPr>
              <a:t>berkenaan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syarikat-syarikat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layak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menjadi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berdasarkan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penilaian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terhadap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pematuhan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keatas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pematuhan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terhadap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syarat-syarat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kelayakan</a:t>
            </a:r>
            <a:r>
              <a:rPr lang="en-US" sz="3600" dirty="0">
                <a:latin typeface="Century Gothic" panose="020B0502020202020204" pitchFamily="34" charset="0"/>
              </a:rPr>
              <a:t>.</a:t>
            </a:r>
          </a:p>
          <a:p>
            <a:pPr algn="just" fontAlgn="t"/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/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7517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9073662" y="3507416"/>
            <a:ext cx="6213229" cy="718403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9000" y="5383888"/>
            <a:ext cx="4988295" cy="4862880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sz="43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Headquarters</a:t>
            </a: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Fax: +603-6184 2524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Email: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11823279" y="4409102"/>
            <a:ext cx="804438" cy="508000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305" y="11640175"/>
            <a:ext cx="4045941" cy="11243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043005" y="11317748"/>
            <a:ext cx="4988295" cy="492453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 us on social media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50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Contact Us</a:t>
            </a:r>
          </a:p>
        </p:txBody>
      </p:sp>
    </p:spTree>
    <p:extLst>
      <p:ext uri="{BB962C8B-B14F-4D97-AF65-F5344CB8AC3E}">
        <p14:creationId xmlns:p14="http://schemas.microsoft.com/office/powerpoint/2010/main" val="24112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8139" y="3078480"/>
            <a:ext cx="21441843" cy="9933407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90822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4.0 </a:t>
            </a:r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INFOGRAFIK TABURAN BILANGAN PERMOHONAN CAWANGAN DAN PREMIS PEMOHON AP MENGIKUT NEGERI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</a:t>
            </a:fld>
            <a:endParaRPr lang="en-US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639" y="3505200"/>
            <a:ext cx="20168927" cy="895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1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09289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5</a:t>
            </a:r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.0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PECAHAN BILANGAN PERMOHONAN CAWANGAN DAN PREMIS PEMOHON AP MENGIKUT NEGERI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39454" y="3044298"/>
            <a:ext cx="21586688" cy="661720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sz="2800" dirty="0" err="1">
                <a:latin typeface="Century Gothic" panose="020B0502020202020204" pitchFamily="34" charset="0"/>
              </a:rPr>
              <a:t>Bilangan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permohonan</a:t>
            </a:r>
            <a:r>
              <a:rPr lang="en-MY" sz="2800" dirty="0">
                <a:latin typeface="Century Gothic" panose="020B0502020202020204" pitchFamily="34" charset="0"/>
              </a:rPr>
              <a:t>/</a:t>
            </a:r>
            <a:r>
              <a:rPr lang="en-MY" sz="2800" dirty="0" err="1">
                <a:latin typeface="Century Gothic" panose="020B0502020202020204" pitchFamily="34" charset="0"/>
              </a:rPr>
              <a:t>cawangan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bagi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b="1" dirty="0">
                <a:latin typeface="Century Gothic" panose="020B0502020202020204" pitchFamily="34" charset="0"/>
              </a:rPr>
              <a:t>283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syarikat</a:t>
            </a:r>
            <a:r>
              <a:rPr lang="en-MY" sz="2800" dirty="0">
                <a:latin typeface="Century Gothic" panose="020B0502020202020204" pitchFamily="34" charset="0"/>
              </a:rPr>
              <a:t> yang </a:t>
            </a:r>
            <a:r>
              <a:rPr lang="en-MY" sz="2800" dirty="0" err="1">
                <a:latin typeface="Century Gothic" panose="020B0502020202020204" pitchFamily="34" charset="0"/>
              </a:rPr>
              <a:t>terlibat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mengikut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negeri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adalah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sebanyak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b="1" dirty="0">
                <a:latin typeface="Century Gothic" panose="020B0502020202020204" pitchFamily="34" charset="0"/>
              </a:rPr>
              <a:t>557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cawangan</a:t>
            </a:r>
            <a:r>
              <a:rPr lang="en-MY" sz="2800" dirty="0">
                <a:latin typeface="Century Gothic" panose="020B0502020202020204" pitchFamily="34" charset="0"/>
              </a:rPr>
              <a:t> :-</a:t>
            </a:r>
            <a:endParaRPr lang="en-MY" sz="24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MY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035309"/>
              </p:ext>
            </p:extLst>
          </p:nvPr>
        </p:nvGraphicFramePr>
        <p:xfrm>
          <a:off x="1545259" y="4092897"/>
          <a:ext cx="21710980" cy="903673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51886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611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611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61355"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NEGERI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ANGGARAN BILANGAN SYARIKAT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ANGGARAN BILANGAN LOKASI/PREMIS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JOHOR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KEDAH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KELANTAN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KUALA LUMPUR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MELAKA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61355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NEGERI SEMBILAN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PAHANG</a:t>
                      </a:r>
                      <a:r>
                        <a:rPr lang="en-MY" sz="2000" baseline="0" dirty="0"/>
                        <a:t> 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PULAU</a:t>
                      </a:r>
                      <a:r>
                        <a:rPr lang="en-MY" sz="2000" baseline="0" dirty="0"/>
                        <a:t> PINANG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25</a:t>
                      </a:r>
                    </a:p>
                    <a:p>
                      <a:pPr algn="ctr"/>
                      <a:endParaRPr lang="en-MY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PERAK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PERLIS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SELANGOR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SABAH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SARAWAK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TERENGGANU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TIDAK</a:t>
                      </a:r>
                      <a:r>
                        <a:rPr lang="en-MY" sz="2000" baseline="0" dirty="0"/>
                        <a:t> DI KETAHUI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000" dirty="0"/>
                        <a:t>JUMLAH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283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000" dirty="0"/>
                        <a:t>557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1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6.0 ASPEK-ASPEK YANG PERLU DI AUDIT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9818084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 fontAlgn="t"/>
            <a:r>
              <a:rPr lang="en-US" sz="3600" dirty="0" err="1">
                <a:latin typeface="Century Gothic" panose="020B0502020202020204" pitchFamily="34" charset="0"/>
              </a:rPr>
              <a:t>Aspek-aspek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perlu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diaudit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adalah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</a:p>
          <a:p>
            <a:pPr algn="just" fontAlgn="t"/>
            <a:endParaRPr lang="en-US" sz="3600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3600" dirty="0">
                <a:latin typeface="Century Gothic" panose="020B0502020202020204" pitchFamily="34" charset="0"/>
              </a:rPr>
              <a:t>Syarikat yang </a:t>
            </a:r>
            <a:r>
              <a:rPr lang="en-US" sz="3600" dirty="0" err="1">
                <a:latin typeface="Century Gothic" panose="020B0502020202020204" pitchFamily="34" charset="0"/>
              </a:rPr>
              <a:t>berdaftar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dengan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Suruhanjaya</a:t>
            </a:r>
            <a:r>
              <a:rPr lang="en-US" sz="3600" dirty="0">
                <a:latin typeface="Century Gothic" panose="020B0502020202020204" pitchFamily="34" charset="0"/>
              </a:rPr>
              <a:t> Syarikat Malaysia (SSM)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bertaraf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Sdn</a:t>
            </a:r>
            <a:r>
              <a:rPr lang="en-US" sz="3600" dirty="0">
                <a:latin typeface="Century Gothic" panose="020B0502020202020204" pitchFamily="34" charset="0"/>
              </a:rPr>
              <a:t>. Bhd. Syarikat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juga </a:t>
            </a:r>
            <a:r>
              <a:rPr lang="en-US" sz="3600" dirty="0" err="1">
                <a:latin typeface="Century Gothic" panose="020B0502020202020204" pitchFamily="34" charset="0"/>
              </a:rPr>
              <a:t>perlu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semula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sebagai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Terbuka.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berstatus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memenuhi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kriteria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berikut</a:t>
            </a:r>
            <a:r>
              <a:rPr lang="en-US" sz="3600" dirty="0">
                <a:latin typeface="Century Gothic" panose="020B0502020202020204" pitchFamily="34" charset="0"/>
              </a:rPr>
              <a:t> :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a) </a:t>
            </a:r>
            <a:r>
              <a:rPr lang="en-US" sz="3600" dirty="0" err="1">
                <a:latin typeface="Century Gothic" panose="020B0502020202020204" pitchFamily="34" charset="0"/>
              </a:rPr>
              <a:t>Saham-saham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dimiliki</a:t>
            </a:r>
            <a:r>
              <a:rPr lang="en-US" sz="3600" dirty="0">
                <a:latin typeface="Century Gothic" panose="020B0502020202020204" pitchFamily="34" charset="0"/>
              </a:rPr>
              <a:t> 100 </a:t>
            </a:r>
            <a:r>
              <a:rPr lang="en-US" sz="3600" dirty="0" err="1">
                <a:latin typeface="Century Gothic" panose="020B0502020202020204" pitchFamily="34" charset="0"/>
              </a:rPr>
              <a:t>peratus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b) </a:t>
            </a:r>
            <a:r>
              <a:rPr lang="en-US" sz="3600" dirty="0" err="1">
                <a:latin typeface="Century Gothic" panose="020B0502020202020204" pitchFamily="34" charset="0"/>
              </a:rPr>
              <a:t>Semua</a:t>
            </a:r>
            <a:r>
              <a:rPr lang="en-US" sz="3600" dirty="0">
                <a:latin typeface="Century Gothic" panose="020B0502020202020204" pitchFamily="34" charset="0"/>
              </a:rPr>
              <a:t> Ahli </a:t>
            </a:r>
            <a:r>
              <a:rPr lang="en-US" sz="3600" dirty="0" err="1">
                <a:latin typeface="Century Gothic" panose="020B0502020202020204" pitchFamily="34" charset="0"/>
              </a:rPr>
              <a:t>Lembaga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terdiri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daripada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c) </a:t>
            </a:r>
            <a:r>
              <a:rPr lang="en-US" sz="3600" dirty="0" err="1">
                <a:latin typeface="Century Gothic" panose="020B0502020202020204" pitchFamily="34" charset="0"/>
              </a:rPr>
              <a:t>Jawatan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Ketua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Pegawai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Eksekutif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Urusan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Besar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Cawangan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Pemasaran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Jualan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jawatan-jawatan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penting</a:t>
            </a:r>
            <a:r>
              <a:rPr lang="en-US" sz="3600" dirty="0">
                <a:latin typeface="Century Gothic" panose="020B0502020202020204" pitchFamily="34" charset="0"/>
              </a:rPr>
              <a:t> lain (key posts)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dipegang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d)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kewangan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dikuasai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>. </a:t>
            </a:r>
            <a:r>
              <a:rPr lang="en-US" sz="3600" dirty="0" err="1">
                <a:latin typeface="Century Gothic" panose="020B0502020202020204" pitchFamily="34" charset="0"/>
              </a:rPr>
              <a:t>Kuasa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menandatangani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cek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juga </a:t>
            </a:r>
            <a:r>
              <a:rPr lang="en-US" sz="3600" dirty="0" err="1">
                <a:latin typeface="Century Gothic" panose="020B0502020202020204" pitchFamily="34" charset="0"/>
              </a:rPr>
              <a:t>dipegang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 algn="just" fontAlgn="t">
              <a:buFont typeface="+mj-lt"/>
              <a:buAutoNum type="romanUcPeriod"/>
            </a:pPr>
            <a:endParaRPr lang="en-US" sz="28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075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ASPEK-ASPEK YANG PERLU DI AUDIT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1148007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pengalaman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sedang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beroperasi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bidang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penjualan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pengedaran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kenderaan</a:t>
            </a:r>
            <a:r>
              <a:rPr lang="en-US" sz="3600" dirty="0">
                <a:latin typeface="Century Gothic" panose="020B0502020202020204" pitchFamily="34" charset="0"/>
              </a:rPr>
              <a:t> (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kenderaan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perdagangan</a:t>
            </a:r>
            <a:r>
              <a:rPr lang="en-US" sz="3600" dirty="0">
                <a:latin typeface="Century Gothic" panose="020B0502020202020204" pitchFamily="34" charset="0"/>
              </a:rPr>
              <a:t>) minimum 2 </a:t>
            </a:r>
            <a:r>
              <a:rPr lang="en-US" sz="3600" dirty="0" err="1">
                <a:latin typeface="Century Gothic" panose="020B0502020202020204" pitchFamily="34" charset="0"/>
              </a:rPr>
              <a:t>tahun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modal </a:t>
            </a:r>
            <a:r>
              <a:rPr lang="en-US" sz="3600" dirty="0" err="1">
                <a:latin typeface="Century Gothic" panose="020B0502020202020204" pitchFamily="34" charset="0"/>
              </a:rPr>
              <a:t>berbayar</a:t>
            </a:r>
            <a:r>
              <a:rPr lang="en-US" sz="3600" dirty="0">
                <a:latin typeface="Century Gothic" panose="020B0502020202020204" pitchFamily="34" charset="0"/>
              </a:rPr>
              <a:t> minimum RM1 </a:t>
            </a:r>
            <a:r>
              <a:rPr lang="en-US" sz="3600" dirty="0" err="1">
                <a:latin typeface="Century Gothic" panose="020B0502020202020204" pitchFamily="34" charset="0"/>
              </a:rPr>
              <a:t>juta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tidak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perubahan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/Ahli </a:t>
            </a:r>
            <a:r>
              <a:rPr lang="en-US" sz="3600" dirty="0" err="1">
                <a:latin typeface="Century Gothic" panose="020B0502020202020204" pitchFamily="34" charset="0"/>
              </a:rPr>
              <a:t>Lembaga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tempoh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tiga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tahun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sebelum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untuk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mendapatkan</a:t>
            </a:r>
            <a:r>
              <a:rPr lang="en-US" sz="3600" dirty="0">
                <a:latin typeface="Century Gothic" panose="020B0502020202020204" pitchFamily="34" charset="0"/>
              </a:rPr>
              <a:t> AP Terbuka</a:t>
            </a: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 err="1">
                <a:latin typeface="Century Gothic" panose="020B0502020202020204" pitchFamily="34" charset="0"/>
              </a:rPr>
              <a:t>Sekiranya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tidak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kepentingan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 lain,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endParaRPr lang="en-US" sz="3200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2304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4048</TotalTime>
  <Words>6058</Words>
  <Application>Microsoft Office PowerPoint</Application>
  <PresentationFormat>Custom</PresentationFormat>
  <Paragraphs>1313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Master</vt:lpstr>
      <vt:lpstr>LAPORAN PELAKSANAAN AUDIT PEMATUHAN TERHADAP SYARAT KELAYAKAN MENJADI SYARIKAT LESEN IMPORT (AP) TERBUKA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10.0 PEMBENTANGAN/PERBINCANGAN DERAF LAPORAN AUDIT AP TERBUKA 2016 BAGI 283 BUAH SYARIKAT -SESI TERAKHIR-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User</cp:lastModifiedBy>
  <cp:revision>1035</cp:revision>
  <cp:lastPrinted>2016-12-01T23:24:44Z</cp:lastPrinted>
  <dcterms:created xsi:type="dcterms:W3CDTF">2014-12-02T17:36:54Z</dcterms:created>
  <dcterms:modified xsi:type="dcterms:W3CDTF">2016-12-02T08:16:49Z</dcterms:modified>
</cp:coreProperties>
</file>