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6" r:id="rId12"/>
    <p:sldId id="267" r:id="rId13"/>
    <p:sldId id="268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25/11/2016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25/11/2016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25/11/2016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25/11/2016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25/11/2016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25/11/2016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25/11/2016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25/11/2016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25/11/2016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25/11/2016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25/11/2016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134FEAB-C95E-4695-9BCB-892263AB1907}" type="datetimeFigureOut">
              <a:rPr lang="en-MY" smtClean="0"/>
              <a:t>25/11/2016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Pembentangan</a:t>
            </a:r>
            <a:r>
              <a:rPr lang="en-US" dirty="0" smtClean="0"/>
              <a:t> / </a:t>
            </a:r>
            <a:r>
              <a:rPr lang="en-US" dirty="0" err="1" smtClean="0"/>
              <a:t>Perbincangan</a:t>
            </a:r>
            <a:r>
              <a:rPr lang="en-US" dirty="0" smtClean="0"/>
              <a:t> </a:t>
            </a:r>
            <a:r>
              <a:rPr lang="en-US" dirty="0" err="1" smtClean="0"/>
              <a:t>Deraf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Audit AP Terbuka 2016 </a:t>
            </a:r>
            <a:r>
              <a:rPr lang="en-US" dirty="0" err="1" smtClean="0"/>
              <a:t>Bagi</a:t>
            </a:r>
            <a:r>
              <a:rPr lang="en-US" dirty="0" smtClean="0"/>
              <a:t> 143 </a:t>
            </a:r>
            <a:r>
              <a:rPr lang="en-US" dirty="0" err="1" smtClean="0"/>
              <a:t>buah</a:t>
            </a:r>
            <a:r>
              <a:rPr lang="en-US" dirty="0" smtClean="0"/>
              <a:t> Syarikat  - </a:t>
            </a:r>
            <a:r>
              <a:rPr lang="en-US" dirty="0" err="1" smtClean="0"/>
              <a:t>Sesi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645024"/>
            <a:ext cx="6400800" cy="1752600"/>
          </a:xfrm>
        </p:spPr>
        <p:txBody>
          <a:bodyPr/>
          <a:lstStyle/>
          <a:p>
            <a:r>
              <a:rPr lang="en-US" dirty="0" err="1" smtClean="0"/>
              <a:t>Tarikh</a:t>
            </a:r>
            <a:r>
              <a:rPr lang="en-US" dirty="0" smtClean="0"/>
              <a:t> : 16 November 2016</a:t>
            </a:r>
          </a:p>
          <a:p>
            <a:r>
              <a:rPr lang="en-US" dirty="0" smtClean="0"/>
              <a:t>Masa : 10.00 </a:t>
            </a:r>
            <a:r>
              <a:rPr lang="en-US" dirty="0" err="1" smtClean="0"/>
              <a:t>pagi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Tempat</a:t>
            </a:r>
            <a:r>
              <a:rPr lang="en-US" dirty="0" smtClean="0"/>
              <a:t> : MITI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99803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A-5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8616168"/>
              </p:ext>
            </p:extLst>
          </p:nvPr>
        </p:nvGraphicFramePr>
        <p:xfrm>
          <a:off x="467544" y="2492896"/>
          <a:ext cx="8280920" cy="2787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1296144"/>
                <a:gridCol w="6408712"/>
              </a:tblGrid>
              <a:tr h="34977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A-5</a:t>
                      </a:r>
                      <a:endParaRPr lang="en-MY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Tahb</a:t>
                      </a:r>
                      <a:r>
                        <a:rPr lang="en-MY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Auto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kebelakangan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berubah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iaitu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Datin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Ramzia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bt</a:t>
                      </a:r>
                      <a:r>
                        <a:rPr lang="en-MY" sz="1200" dirty="0" smtClean="0"/>
                        <a:t> Arshad, </a:t>
                      </a:r>
                      <a:r>
                        <a:rPr lang="en-MY" sz="1200" dirty="0" err="1" smtClean="0"/>
                        <a:t>beliau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meletakkan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sebagai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17/8/2015. </a:t>
                      </a:r>
                      <a:endParaRPr lang="en-MY" sz="1200" dirty="0"/>
                    </a:p>
                  </a:txBody>
                  <a:tcPr/>
                </a:tc>
              </a:tr>
              <a:tr h="60371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WAJAR KUASA 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TIDAK 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kebelakngan.Berikut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26 April,2016 </a:t>
                      </a:r>
                      <a:r>
                        <a:rPr lang="en-MY" sz="1200" dirty="0" err="1" smtClean="0"/>
                        <a:t>iaitu</a:t>
                      </a:r>
                      <a:r>
                        <a:rPr lang="en-MY" sz="1200" dirty="0" smtClean="0"/>
                        <a:t>, </a:t>
                      </a:r>
                      <a:r>
                        <a:rPr lang="en-MY" sz="1200" dirty="0" err="1" smtClean="0"/>
                        <a:t>Muhaini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Mustafa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Shahryzal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Remi (500,000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). </a:t>
                      </a:r>
                      <a:endParaRPr lang="en-MY" sz="1200" dirty="0"/>
                    </a:p>
                  </a:txBody>
                  <a:tcPr/>
                </a:tc>
              </a:tr>
              <a:tr h="54622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18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WANG SELAMAT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meletak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13 Jun 2016; 1. Nik </a:t>
                      </a:r>
                      <a:r>
                        <a:rPr lang="en-MY" sz="1200" dirty="0" err="1" smtClean="0"/>
                        <a:t>Izani</a:t>
                      </a:r>
                      <a:r>
                        <a:rPr lang="en-MY" sz="1200" dirty="0" smtClean="0"/>
                        <a:t> Bin Nik Ibrahim 2. Mohamed Fairuz Bin Mohamed </a:t>
                      </a:r>
                      <a:r>
                        <a:rPr lang="en-MY" sz="1200" dirty="0" err="1" smtClean="0"/>
                        <a:t>Fauzy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mematuhi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prosedur</a:t>
                      </a:r>
                      <a:r>
                        <a:rPr lang="en-MY" sz="1200" dirty="0" smtClean="0"/>
                        <a:t> audit A-5-1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A-5-3.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160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A-6 &amp; A-7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6978607"/>
              </p:ext>
            </p:extLst>
          </p:nvPr>
        </p:nvGraphicFramePr>
        <p:xfrm>
          <a:off x="467544" y="2204864"/>
          <a:ext cx="7848872" cy="16594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2160240"/>
                <a:gridCol w="1872208"/>
                <a:gridCol w="2016224"/>
              </a:tblGrid>
              <a:tr h="34977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Nama</a:t>
                      </a:r>
                      <a:endParaRPr lang="en-MY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G-Mart Corporation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Moscorp</a:t>
                      </a:r>
                      <a:r>
                        <a:rPr lang="en-MY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Sdn</a:t>
                      </a:r>
                      <a:r>
                        <a:rPr lang="en-MY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Bhd</a:t>
                      </a:r>
                      <a:endParaRPr lang="en-MY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Bakateam</a:t>
                      </a:r>
                      <a:endParaRPr lang="en-MY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Musa Bin Mana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Datin Faridah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Dato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Wahid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4022076"/>
              </p:ext>
            </p:extLst>
          </p:nvPr>
        </p:nvGraphicFramePr>
        <p:xfrm>
          <a:off x="467544" y="4293096"/>
          <a:ext cx="7848872" cy="1228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2160240"/>
                <a:gridCol w="1872208"/>
                <a:gridCol w="2016224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Nama</a:t>
                      </a:r>
                      <a:endParaRPr lang="en-MY" dirty="0" smtClean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BHU </a:t>
                      </a:r>
                      <a:r>
                        <a:rPr lang="en-MY" sz="11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Autologistics</a:t>
                      </a:r>
                      <a:endParaRPr lang="en-MY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Yamud</a:t>
                      </a:r>
                      <a:r>
                        <a:rPr lang="en-MY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Ent.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Progressive Safety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Noorul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Ain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Bt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Mohamd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dirty="0"/>
                    </a:p>
                  </a:txBody>
                  <a:tcPr anchor="ctr"/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Shazwan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Azib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0243116"/>
              </p:ext>
            </p:extLst>
          </p:nvPr>
        </p:nvGraphicFramePr>
        <p:xfrm>
          <a:off x="467544" y="5877272"/>
          <a:ext cx="7848872" cy="796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2491"/>
                <a:gridCol w="2906990"/>
                <a:gridCol w="2519391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Nama</a:t>
                      </a:r>
                      <a:endParaRPr lang="en-MY" dirty="0" smtClean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Fadzil</a:t>
                      </a:r>
                      <a:r>
                        <a:rPr lang="en-MY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Aziz Motor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Vision </a:t>
                      </a:r>
                      <a:r>
                        <a:rPr lang="en-MY" sz="11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MotorSport</a:t>
                      </a:r>
                      <a:endParaRPr lang="en-MY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Mohd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Hafis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Efandy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789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A-6 &amp; A-7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3923585"/>
              </p:ext>
            </p:extLst>
          </p:nvPr>
        </p:nvGraphicFramePr>
        <p:xfrm>
          <a:off x="467544" y="1628800"/>
          <a:ext cx="7848873" cy="1643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9223"/>
                <a:gridCol w="1427068"/>
                <a:gridCol w="1236792"/>
                <a:gridCol w="1331930"/>
                <a:gridCol w="1331930"/>
                <a:gridCol w="1331930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Isro</a:t>
                      </a:r>
                      <a:endParaRPr lang="en-MY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Jendela</a:t>
                      </a:r>
                      <a:r>
                        <a:rPr lang="en-MY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Unggul</a:t>
                      </a:r>
                      <a:endParaRPr lang="en-MY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T.J.M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Biogress</a:t>
                      </a:r>
                      <a:endParaRPr lang="en-MY" sz="1100" b="1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Definite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Mohamed Nazari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Ahmad Azmi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Sharina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4182060"/>
              </p:ext>
            </p:extLst>
          </p:nvPr>
        </p:nvGraphicFramePr>
        <p:xfrm>
          <a:off x="467544" y="3501008"/>
          <a:ext cx="7848872" cy="796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2491"/>
                <a:gridCol w="2906990"/>
                <a:gridCol w="2519391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Nama</a:t>
                      </a:r>
                      <a:endParaRPr lang="en-MY" dirty="0" smtClean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Mahligai</a:t>
                      </a:r>
                      <a:r>
                        <a:rPr lang="en-MY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Properties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Wiranusa</a:t>
                      </a:r>
                      <a:r>
                        <a:rPr lang="en-MY" sz="11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 Corp. S/b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Dr.Alias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X</a:t>
                      </a:r>
                      <a:endParaRPr lang="en-MY" sz="12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5257024"/>
              </p:ext>
            </p:extLst>
          </p:nvPr>
        </p:nvGraphicFramePr>
        <p:xfrm>
          <a:off x="467544" y="4509120"/>
          <a:ext cx="7848872" cy="796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2491"/>
                <a:gridCol w="2906990"/>
                <a:gridCol w="2519391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Nama</a:t>
                      </a:r>
                      <a:endParaRPr lang="en-MY" dirty="0" smtClean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Sehaluan</a:t>
                      </a:r>
                      <a:endParaRPr lang="en-MY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Naza</a:t>
                      </a:r>
                      <a:r>
                        <a:rPr lang="en-MY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Motor Trading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Pn Sri Datin Seri Zaleha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8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2466254"/>
              </p:ext>
            </p:extLst>
          </p:nvPr>
        </p:nvGraphicFramePr>
        <p:xfrm>
          <a:off x="467544" y="5589240"/>
          <a:ext cx="7848872" cy="796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2491"/>
                <a:gridCol w="2906990"/>
                <a:gridCol w="2519391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Nama</a:t>
                      </a:r>
                      <a:endParaRPr lang="en-MY" dirty="0" smtClean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Safz</a:t>
                      </a:r>
                      <a:r>
                        <a:rPr lang="en-MY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Auto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United Viable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Datuk Kamarudin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814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A-6 &amp; A-7 AP </a:t>
            </a:r>
            <a:r>
              <a:rPr lang="en-US" dirty="0" err="1" smtClean="0"/>
              <a:t>Sedia</a:t>
            </a:r>
            <a:r>
              <a:rPr lang="en-US" dirty="0" smtClean="0"/>
              <a:t> Ada &amp; Baharu</a:t>
            </a:r>
            <a:endParaRPr lang="en-MY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3040391"/>
              </p:ext>
            </p:extLst>
          </p:nvPr>
        </p:nvGraphicFramePr>
        <p:xfrm>
          <a:off x="467544" y="1923021"/>
          <a:ext cx="8064896" cy="7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165"/>
                <a:gridCol w="2986999"/>
                <a:gridCol w="2588732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  <a:p>
                      <a:pPr algn="l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Sri </a:t>
                      </a:r>
                      <a:r>
                        <a:rPr lang="en-MY" sz="11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Sutera</a:t>
                      </a:r>
                      <a:endParaRPr lang="en-MY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KSS </a:t>
                      </a:r>
                      <a:r>
                        <a:rPr lang="en-MY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Otomobil</a:t>
                      </a:r>
                      <a:endParaRPr lang="en-MY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Dato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Haji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Jahaya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50200"/>
              </p:ext>
            </p:extLst>
          </p:nvPr>
        </p:nvGraphicFramePr>
        <p:xfrm>
          <a:off x="467544" y="2931133"/>
          <a:ext cx="8064896" cy="7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165"/>
                <a:gridCol w="2986999"/>
                <a:gridCol w="2588732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  <a:p>
                      <a:pPr algn="ctr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DPM Auto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Yasmin </a:t>
                      </a:r>
                      <a:r>
                        <a:rPr lang="en-MY" sz="1100" b="1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Jurumuda</a:t>
                      </a:r>
                      <a:endParaRPr lang="en-MY" sz="1100" b="1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Dato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Kisai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Rahmat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8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9063721"/>
              </p:ext>
            </p:extLst>
          </p:nvPr>
        </p:nvGraphicFramePr>
        <p:xfrm>
          <a:off x="467544" y="4011253"/>
          <a:ext cx="8064896" cy="7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165"/>
                <a:gridCol w="2986999"/>
                <a:gridCol w="2588732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  <a:p>
                      <a:pPr algn="l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Equal </a:t>
                      </a:r>
                      <a:r>
                        <a:rPr lang="en-MY" sz="1100" b="1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Femar</a:t>
                      </a:r>
                      <a:endParaRPr lang="en-MY" sz="1100" b="1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Moga</a:t>
                      </a:r>
                      <a:r>
                        <a:rPr lang="en-MY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Motors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Mohd Afendy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2227135"/>
              </p:ext>
            </p:extLst>
          </p:nvPr>
        </p:nvGraphicFramePr>
        <p:xfrm>
          <a:off x="467544" y="4952256"/>
          <a:ext cx="8064896" cy="7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165"/>
                <a:gridCol w="2986999"/>
                <a:gridCol w="2588732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  <a:p>
                      <a:pPr algn="l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Kump</a:t>
                      </a:r>
                      <a:r>
                        <a:rPr lang="en-MY" sz="11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. Sakata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ZM </a:t>
                      </a:r>
                      <a:r>
                        <a:rPr lang="en-MY" sz="1100" b="1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Hijau</a:t>
                      </a:r>
                      <a:endParaRPr lang="en-MY" sz="1100" b="1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Abdullah Zamri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10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1505090"/>
              </p:ext>
            </p:extLst>
          </p:nvPr>
        </p:nvGraphicFramePr>
        <p:xfrm>
          <a:off x="467544" y="5888360"/>
          <a:ext cx="8064896" cy="7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165"/>
                <a:gridCol w="2986999"/>
                <a:gridCol w="2588732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  <a:p>
                      <a:pPr algn="l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Sisma</a:t>
                      </a:r>
                      <a:r>
                        <a:rPr lang="en-MY" sz="11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 Capital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Rejang</a:t>
                      </a:r>
                      <a:r>
                        <a:rPr lang="en-MY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Motor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Dato Hj Bujang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16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Syarikat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di </a:t>
            </a:r>
            <a:r>
              <a:rPr lang="en-US" dirty="0" err="1" smtClean="0"/>
              <a:t>verifikasi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AP Baharu</a:t>
            </a:r>
            <a:endParaRPr lang="en-MY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5170258"/>
              </p:ext>
            </p:extLst>
          </p:nvPr>
        </p:nvGraphicFramePr>
        <p:xfrm>
          <a:off x="467544" y="1955120"/>
          <a:ext cx="8280920" cy="471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 Baharu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err="1" smtClean="0"/>
                        <a:t>Mesra</a:t>
                      </a:r>
                      <a:r>
                        <a:rPr lang="en-US" sz="1600" b="0" dirty="0" smtClean="0"/>
                        <a:t> </a:t>
                      </a:r>
                      <a:r>
                        <a:rPr lang="en-US" sz="1600" b="0" dirty="0" err="1" smtClean="0"/>
                        <a:t>harmoni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diverifikasikan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berdaftar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dikesan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sirajudin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err="1" smtClean="0"/>
                        <a:t>Permohonan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dibuat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secara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individu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Wawasan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majujaya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membuat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verifikasi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terhadap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dokumen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asal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semasa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lawatan</a:t>
                      </a:r>
                      <a:r>
                        <a:rPr lang="en-MY" sz="1200" dirty="0" smtClean="0"/>
                        <a:t> audit </a:t>
                      </a:r>
                      <a:r>
                        <a:rPr lang="en-MY" sz="1200" dirty="0" err="1" smtClean="0"/>
                        <a:t>dibuat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diberikan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menunjukkan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ibu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pejabat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kerjasama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diberikan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3S Automobile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diverifikasikan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berdaftar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dikesan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DPM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err="1" smtClean="0"/>
                        <a:t>Lawatan</a:t>
                      </a:r>
                      <a:r>
                        <a:rPr lang="en-MY" sz="1200" dirty="0" smtClean="0"/>
                        <a:t> audit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dijalankan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hari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Khamis</a:t>
                      </a:r>
                      <a:r>
                        <a:rPr lang="en-MY" sz="1200" dirty="0" smtClean="0"/>
                        <a:t> 13 </a:t>
                      </a:r>
                      <a:r>
                        <a:rPr lang="en-MY" sz="1200" dirty="0" err="1" smtClean="0"/>
                        <a:t>Oktober</a:t>
                      </a:r>
                      <a:r>
                        <a:rPr lang="en-MY" sz="1200" dirty="0" smtClean="0"/>
                        <a:t> 2016 jam 3.30 </a:t>
                      </a:r>
                      <a:r>
                        <a:rPr lang="en-MY" sz="1200" dirty="0" err="1" smtClean="0"/>
                        <a:t>petang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bersama</a:t>
                      </a:r>
                      <a:r>
                        <a:rPr lang="en-MY" sz="1200" dirty="0" smtClean="0"/>
                        <a:t>  </a:t>
                      </a:r>
                      <a:r>
                        <a:rPr lang="en-MY" sz="1200" dirty="0" err="1" smtClean="0"/>
                        <a:t>pegawai</a:t>
                      </a:r>
                      <a:r>
                        <a:rPr lang="en-MY" sz="1200" dirty="0" smtClean="0"/>
                        <a:t> MITI </a:t>
                      </a:r>
                      <a:r>
                        <a:rPr lang="en-MY" sz="1200" dirty="0" err="1" smtClean="0"/>
                        <a:t>Puan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Zalita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No. 33 &amp; 35, Plaza </a:t>
                      </a:r>
                      <a:r>
                        <a:rPr lang="en-MY" sz="1200" dirty="0" err="1" smtClean="0"/>
                        <a:t>Damansara</a:t>
                      </a:r>
                      <a:r>
                        <a:rPr lang="en-MY" sz="1200" dirty="0" smtClean="0"/>
                        <a:t>, </a:t>
                      </a:r>
                      <a:r>
                        <a:rPr lang="en-MY" sz="1200" dirty="0" err="1" smtClean="0"/>
                        <a:t>Jalan</a:t>
                      </a:r>
                      <a:r>
                        <a:rPr lang="en-MY" sz="1200" dirty="0" smtClean="0"/>
                        <a:t> Medan </a:t>
                      </a:r>
                      <a:r>
                        <a:rPr lang="en-MY" sz="1200" dirty="0" err="1" smtClean="0"/>
                        <a:t>Setia</a:t>
                      </a:r>
                      <a:r>
                        <a:rPr lang="en-MY" sz="1200" dirty="0" smtClean="0"/>
                        <a:t> 1, Bukit </a:t>
                      </a:r>
                      <a:r>
                        <a:rPr lang="en-MY" sz="1200" dirty="0" err="1" smtClean="0"/>
                        <a:t>Damansara</a:t>
                      </a:r>
                      <a:r>
                        <a:rPr lang="en-MY" sz="1200" dirty="0" smtClean="0"/>
                        <a:t> 50490, Kuala Lumpur. Kami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memperkenalkan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diri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daripada</a:t>
                      </a:r>
                      <a:r>
                        <a:rPr lang="en-MY" sz="1200" dirty="0" smtClean="0"/>
                        <a:t> MITI </a:t>
                      </a:r>
                      <a:r>
                        <a:rPr lang="en-MY" sz="1200" dirty="0" err="1" smtClean="0"/>
                        <a:t>untuk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menjalankan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kerja-kerja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pengauditan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dokumen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terhadap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permohonan</a:t>
                      </a:r>
                      <a:r>
                        <a:rPr lang="en-MY" sz="1200" dirty="0" smtClean="0"/>
                        <a:t> AP </a:t>
                      </a:r>
                      <a:r>
                        <a:rPr lang="en-MY" sz="1200" dirty="0" err="1" smtClean="0"/>
                        <a:t>terbuka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bagi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DPM Auto International Services </a:t>
                      </a:r>
                      <a:r>
                        <a:rPr lang="en-MY" sz="1200" dirty="0" err="1" smtClean="0"/>
                        <a:t>Sdn</a:t>
                      </a:r>
                      <a:r>
                        <a:rPr lang="en-MY" sz="1200" dirty="0" smtClean="0"/>
                        <a:t> Bhd. Kami </a:t>
                      </a:r>
                      <a:r>
                        <a:rPr lang="en-MY" sz="1200" dirty="0" err="1" smtClean="0"/>
                        <a:t>diarah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tingkat</a:t>
                      </a:r>
                      <a:r>
                        <a:rPr lang="en-MY" sz="1200" dirty="0" smtClean="0"/>
                        <a:t> 4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berjumpa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dengan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pengurus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kanan</a:t>
                      </a:r>
                      <a:r>
                        <a:rPr lang="en-MY" sz="1200" dirty="0" smtClean="0"/>
                        <a:t> Dewan </a:t>
                      </a:r>
                      <a:r>
                        <a:rPr lang="en-MY" sz="1200" dirty="0" err="1" smtClean="0"/>
                        <a:t>Perniagaan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Melayu</a:t>
                      </a:r>
                      <a:r>
                        <a:rPr lang="en-MY" sz="1200" dirty="0" smtClean="0"/>
                        <a:t> Malaysia, </a:t>
                      </a:r>
                      <a:r>
                        <a:rPr lang="en-MY" sz="1200" dirty="0" err="1" smtClean="0"/>
                        <a:t>Puan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Maslina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Ghazali</a:t>
                      </a:r>
                      <a:r>
                        <a:rPr lang="en-MY" sz="1200" dirty="0" smtClean="0"/>
                        <a:t>. Kami </a:t>
                      </a:r>
                      <a:r>
                        <a:rPr lang="en-MY" sz="1200" dirty="0" err="1" smtClean="0"/>
                        <a:t>memohon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dokumen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berkaitan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untuk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disemak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sepertimana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dinyatakan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surat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difax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oleh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MITI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lawatan</a:t>
                      </a:r>
                      <a:r>
                        <a:rPr lang="en-MY" sz="1200" dirty="0" smtClean="0"/>
                        <a:t> kami. </a:t>
                      </a:r>
                      <a:r>
                        <a:rPr lang="en-MY" sz="1200" dirty="0" err="1" smtClean="0"/>
                        <a:t>Puan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Maslina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memakluamkan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kami </a:t>
                      </a:r>
                      <a:r>
                        <a:rPr lang="en-MY" sz="1200" dirty="0" err="1" smtClean="0"/>
                        <a:t>bahawa</a:t>
                      </a:r>
                      <a:r>
                        <a:rPr lang="en-MY" sz="1200" dirty="0" smtClean="0"/>
                        <a:t>,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pengurusan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tertinggi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pejabat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tahu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tentang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permohonan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dokumen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apa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diperlukan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Disini</a:t>
                      </a:r>
                      <a:r>
                        <a:rPr lang="en-MY" sz="1200" dirty="0" smtClean="0"/>
                        <a:t> kami </a:t>
                      </a:r>
                      <a:r>
                        <a:rPr lang="en-MY" sz="1200" dirty="0" err="1" smtClean="0"/>
                        <a:t>memaklumkan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Puan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Maslina</a:t>
                      </a:r>
                      <a:r>
                        <a:rPr lang="en-MY" sz="1200" dirty="0" smtClean="0"/>
                        <a:t>, modal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berbayar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RM2 </a:t>
                      </a:r>
                      <a:r>
                        <a:rPr lang="en-MY" sz="1200" dirty="0" err="1" smtClean="0"/>
                        <a:t>seperti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tulis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borang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permohonan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Puan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Maslina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memberitahu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kami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tersebut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aktif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penyata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kewangan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beraudit</a:t>
                      </a:r>
                      <a:r>
                        <a:rPr lang="en-MY" sz="1200" dirty="0" smtClean="0"/>
                        <a:t>. Kami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menyemak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maklumat</a:t>
                      </a:r>
                      <a:r>
                        <a:rPr lang="en-MY" sz="1200" dirty="0" smtClean="0"/>
                        <a:t> di SSM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maklumat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kewangan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modal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berbayar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sampai</a:t>
                      </a:r>
                      <a:r>
                        <a:rPr lang="en-MY" sz="1200" dirty="0" smtClean="0"/>
                        <a:t> RM1juta. </a:t>
                      </a:r>
                      <a:r>
                        <a:rPr lang="en-MY" sz="1200" dirty="0" err="1" smtClean="0"/>
                        <a:t>Sila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rujuk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lampiran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carian</a:t>
                      </a:r>
                      <a:r>
                        <a:rPr lang="en-MY" sz="1200" dirty="0" smtClean="0"/>
                        <a:t> di SSM.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016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Syarikat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di </a:t>
            </a:r>
            <a:r>
              <a:rPr lang="en-US" dirty="0" err="1" smtClean="0"/>
              <a:t>verifikasi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AP Baharu</a:t>
            </a:r>
            <a:endParaRPr lang="en-MY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2214517"/>
              </p:ext>
            </p:extLst>
          </p:nvPr>
        </p:nvGraphicFramePr>
        <p:xfrm>
          <a:off x="395536" y="2111256"/>
          <a:ext cx="8280920" cy="119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 Baharu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Falcon</a:t>
                      </a:r>
                      <a:r>
                        <a:rPr lang="en-US" sz="1600" baseline="0" dirty="0" smtClean="0"/>
                        <a:t> Speed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menyemak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sebarang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dokumen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sokongan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munasabah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bagi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menyokong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perkara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diatas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DS </a:t>
                      </a:r>
                      <a:r>
                        <a:rPr lang="en-US" sz="1600" b="0" dirty="0" err="1" smtClean="0"/>
                        <a:t>Sepakat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err="1" smtClean="0"/>
                        <a:t>semasa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kami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menjumpai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Ibu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Pejabat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berkunci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serta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kosong</a:t>
                      </a:r>
                      <a:r>
                        <a:rPr lang="en-MY" sz="1200" dirty="0" smtClean="0"/>
                        <a:t>. 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7490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endParaRPr lang="en-MY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98473"/>
            <a:ext cx="9144000" cy="2061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04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3501326"/>
              </p:ext>
            </p:extLst>
          </p:nvPr>
        </p:nvGraphicFramePr>
        <p:xfrm>
          <a:off x="467544" y="2276872"/>
          <a:ext cx="8229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217240"/>
                <a:gridCol w="152596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Cemerlang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Baik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Memuaskan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Gagal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Sedia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73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AP Baharu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70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143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53785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036638"/>
              </p:ext>
            </p:extLst>
          </p:nvPr>
        </p:nvGraphicFramePr>
        <p:xfrm>
          <a:off x="467544" y="2276872"/>
          <a:ext cx="828092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864096"/>
                <a:gridCol w="1008112"/>
                <a:gridCol w="936104"/>
                <a:gridCol w="1080120"/>
                <a:gridCol w="1008112"/>
                <a:gridCol w="936104"/>
                <a:gridCol w="93610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A-7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Sedia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ada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 Baharu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80243" y="4725144"/>
            <a:ext cx="440742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**Nota</a:t>
            </a:r>
          </a:p>
          <a:p>
            <a:r>
              <a:rPr lang="en-US" sz="1400" dirty="0" smtClean="0"/>
              <a:t>A-1 Syarikat </a:t>
            </a:r>
            <a:r>
              <a:rPr lang="en-US" sz="1400" dirty="0" err="1" smtClean="0"/>
              <a:t>Sdn</a:t>
            </a:r>
            <a:r>
              <a:rPr lang="en-US" sz="1400" dirty="0" smtClean="0"/>
              <a:t> </a:t>
            </a:r>
            <a:r>
              <a:rPr lang="en-US" sz="1400" dirty="0" err="1" smtClean="0"/>
              <a:t>Bhd</a:t>
            </a:r>
            <a:endParaRPr lang="en-US" sz="1400" dirty="0" smtClean="0"/>
          </a:p>
          <a:p>
            <a:r>
              <a:rPr lang="en-US" sz="1400" dirty="0" smtClean="0"/>
              <a:t>A-2 </a:t>
            </a:r>
            <a:r>
              <a:rPr lang="en-US" sz="1400" dirty="0" err="1" smtClean="0"/>
              <a:t>Bumiputera</a:t>
            </a:r>
            <a:endParaRPr lang="en-US" sz="1400" dirty="0" smtClean="0"/>
          </a:p>
          <a:p>
            <a:r>
              <a:rPr lang="en-US" sz="1400" dirty="0" smtClean="0"/>
              <a:t>A-3 Syarikat </a:t>
            </a:r>
            <a:r>
              <a:rPr lang="en-US" sz="1400" dirty="0" err="1" smtClean="0"/>
              <a:t>Pengalaman</a:t>
            </a:r>
            <a:r>
              <a:rPr lang="en-US" sz="1400" dirty="0" smtClean="0"/>
              <a:t> 2 </a:t>
            </a:r>
            <a:r>
              <a:rPr lang="en-US" sz="1400" dirty="0" err="1" smtClean="0"/>
              <a:t>Tahun</a:t>
            </a:r>
            <a:endParaRPr lang="en-US" sz="1400" dirty="0" smtClean="0"/>
          </a:p>
          <a:p>
            <a:r>
              <a:rPr lang="en-US" sz="1400" dirty="0" smtClean="0"/>
              <a:t>A-4 Modal 1 </a:t>
            </a:r>
            <a:r>
              <a:rPr lang="en-US" sz="1400" dirty="0" err="1" smtClean="0"/>
              <a:t>Juta</a:t>
            </a:r>
            <a:endParaRPr lang="en-US" sz="1400" dirty="0" smtClean="0"/>
          </a:p>
          <a:p>
            <a:r>
              <a:rPr lang="en-US" sz="1400" dirty="0" smtClean="0"/>
              <a:t>A-5 </a:t>
            </a:r>
            <a:r>
              <a:rPr lang="en-US" sz="1400" dirty="0" err="1" smtClean="0"/>
              <a:t>Perubahan</a:t>
            </a:r>
            <a:r>
              <a:rPr lang="en-US" sz="1400" dirty="0" smtClean="0"/>
              <a:t> </a:t>
            </a:r>
            <a:r>
              <a:rPr lang="en-US" sz="1400" dirty="0" err="1" smtClean="0"/>
              <a:t>Pemegang</a:t>
            </a:r>
            <a:r>
              <a:rPr lang="en-US" sz="1400" dirty="0" smtClean="0"/>
              <a:t> </a:t>
            </a:r>
            <a:r>
              <a:rPr lang="en-US" sz="1400" dirty="0" err="1" smtClean="0"/>
              <a:t>Saham</a:t>
            </a:r>
            <a:r>
              <a:rPr lang="en-US" sz="1400" dirty="0" smtClean="0"/>
              <a:t>/Ahli </a:t>
            </a:r>
            <a:r>
              <a:rPr lang="en-US" sz="1400" dirty="0" err="1" smtClean="0"/>
              <a:t>Lembaga</a:t>
            </a:r>
            <a:r>
              <a:rPr lang="en-US" sz="1400" dirty="0" smtClean="0"/>
              <a:t> </a:t>
            </a:r>
            <a:r>
              <a:rPr lang="en-US" sz="1400" dirty="0" err="1" smtClean="0"/>
              <a:t>Pengarah</a:t>
            </a:r>
            <a:endParaRPr lang="en-US" sz="1400" dirty="0" smtClean="0"/>
          </a:p>
          <a:p>
            <a:r>
              <a:rPr lang="en-US" sz="1400" dirty="0" smtClean="0"/>
              <a:t>A-6 </a:t>
            </a:r>
            <a:r>
              <a:rPr lang="sv-SE" sz="1400" dirty="0" smtClean="0"/>
              <a:t>Kepentingan </a:t>
            </a:r>
            <a:r>
              <a:rPr lang="sv-SE" sz="1400" dirty="0"/>
              <a:t>dalam syarikat AP Terbuka kereta </a:t>
            </a:r>
            <a:r>
              <a:rPr lang="sv-SE" sz="1400" dirty="0" smtClean="0"/>
              <a:t>lain</a:t>
            </a:r>
          </a:p>
          <a:p>
            <a:r>
              <a:rPr lang="sv-SE" sz="1400" dirty="0" smtClean="0"/>
              <a:t>A-7 Kepentingan </a:t>
            </a:r>
            <a:r>
              <a:rPr lang="sv-SE" sz="1400" dirty="0"/>
              <a:t>dalam syarikat AP Terbuka </a:t>
            </a:r>
            <a:r>
              <a:rPr lang="sv-SE" sz="1400" dirty="0" smtClean="0"/>
              <a:t>Motosikal lain</a:t>
            </a:r>
            <a:endParaRPr lang="en-MY" sz="1400" dirty="0"/>
          </a:p>
        </p:txBody>
      </p:sp>
    </p:spTree>
    <p:extLst>
      <p:ext uri="{BB962C8B-B14F-4D97-AF65-F5344CB8AC3E}">
        <p14:creationId xmlns:p14="http://schemas.microsoft.com/office/powerpoint/2010/main" val="195598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A-2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112764"/>
              </p:ext>
            </p:extLst>
          </p:nvPr>
        </p:nvGraphicFramePr>
        <p:xfrm>
          <a:off x="467544" y="2276872"/>
          <a:ext cx="8280920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A-2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Amir Motor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berstatus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bumiputera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Ini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seorang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EV Equity </a:t>
                      </a:r>
                      <a:r>
                        <a:rPr lang="en-MY" sz="1200" dirty="0" err="1" smtClean="0"/>
                        <a:t>bukan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berstatus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bumiputera</a:t>
                      </a:r>
                      <a:r>
                        <a:rPr lang="en-MY" sz="1200" dirty="0" smtClean="0"/>
                        <a:t>. 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Amira</a:t>
                      </a:r>
                      <a:r>
                        <a:rPr lang="en-US" sz="1600" baseline="0" dirty="0" smtClean="0"/>
                        <a:t> Venture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berstatus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bumiputera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Ini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pegangan</a:t>
                      </a:r>
                      <a:r>
                        <a:rPr lang="en-MY" sz="1200" dirty="0" smtClean="0"/>
                        <a:t> share </a:t>
                      </a:r>
                      <a:r>
                        <a:rPr lang="en-MY" sz="1200" dirty="0" err="1" smtClean="0"/>
                        <a:t>daripada</a:t>
                      </a:r>
                      <a:r>
                        <a:rPr lang="en-MY" sz="1200" dirty="0" smtClean="0"/>
                        <a:t> 2014 </a:t>
                      </a:r>
                      <a:r>
                        <a:rPr lang="en-MY" sz="1200" dirty="0" err="1" smtClean="0"/>
                        <a:t>ke</a:t>
                      </a:r>
                      <a:r>
                        <a:rPr lang="en-MY" sz="1200" dirty="0" smtClean="0"/>
                        <a:t> 2015 </a:t>
                      </a:r>
                      <a:r>
                        <a:rPr lang="en-MY" sz="1200" dirty="0" err="1" smtClean="0"/>
                        <a:t>daripada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datuk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zulkifli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av</a:t>
                      </a:r>
                      <a:r>
                        <a:rPr lang="en-MY" sz="1200" dirty="0" smtClean="0"/>
                        <a:t> equity. </a:t>
                      </a:r>
                      <a:r>
                        <a:rPr lang="en-MY" sz="1200" dirty="0" err="1" smtClean="0"/>
                        <a:t>semakan</a:t>
                      </a:r>
                      <a:r>
                        <a:rPr lang="en-MY" sz="1200" dirty="0" smtClean="0"/>
                        <a:t> audit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AV equity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dimiliki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sepenuhnya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oleh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bumiputera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Fast Bikes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berstatus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bumiputera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tetapi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pengurus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cawangan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Pulau</a:t>
                      </a:r>
                      <a:r>
                        <a:rPr lang="en-MY" sz="1200" dirty="0" smtClean="0"/>
                        <a:t> Pinang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En</a:t>
                      </a:r>
                      <a:r>
                        <a:rPr lang="en-MY" sz="1200" dirty="0" smtClean="0"/>
                        <a:t>. Daniel </a:t>
                      </a:r>
                      <a:r>
                        <a:rPr lang="en-MY" sz="1200" dirty="0" err="1" smtClean="0"/>
                        <a:t>Heiw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pengurus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teknikal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En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Panigiotis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Mavrikos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ctr"/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Mahligai</a:t>
                      </a:r>
                      <a:r>
                        <a:rPr lang="en-MY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Properties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err="1" smtClean="0"/>
                        <a:t>Walaubagaimanapun</a:t>
                      </a:r>
                      <a:r>
                        <a:rPr lang="en-MY" sz="1200" dirty="0" smtClean="0"/>
                        <a:t>, A-2-d-2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dipatuhi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Ini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Pengurusan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kewangan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Bumiputera</a:t>
                      </a:r>
                      <a:r>
                        <a:rPr lang="en-MY" sz="1200" dirty="0" smtClean="0"/>
                        <a:t> (</a:t>
                      </a:r>
                      <a:r>
                        <a:rPr lang="en-MY" sz="1200" dirty="0" err="1" smtClean="0"/>
                        <a:t>Elizan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Chy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Abdullah </a:t>
                      </a:r>
                      <a:r>
                        <a:rPr lang="en-MY" sz="1200" dirty="0" err="1" smtClean="0"/>
                        <a:t>isteri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Dr Alias.( </a:t>
                      </a:r>
                      <a:r>
                        <a:rPr lang="en-MY" sz="1200" dirty="0" err="1" smtClean="0"/>
                        <a:t>cina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mualaf</a:t>
                      </a:r>
                      <a:r>
                        <a:rPr lang="en-MY" sz="1200" dirty="0" smtClean="0"/>
                        <a:t>)) .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,masa yang </a:t>
                      </a:r>
                      <a:r>
                        <a:rPr lang="en-MY" sz="1200" dirty="0" err="1" smtClean="0"/>
                        <a:t>sama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beliau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merupakan</a:t>
                      </a:r>
                      <a:r>
                        <a:rPr lang="en-MY" sz="1200" dirty="0" smtClean="0"/>
                        <a:t> orang yang </a:t>
                      </a:r>
                      <a:r>
                        <a:rPr lang="en-MY" sz="1200" dirty="0" err="1" smtClean="0"/>
                        <a:t>bertanggungjawab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untuk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menandatangan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cek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816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A-3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9061201"/>
              </p:ext>
            </p:extLst>
          </p:nvPr>
        </p:nvGraphicFramePr>
        <p:xfrm>
          <a:off x="467544" y="2276872"/>
          <a:ext cx="828092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1368152"/>
                <a:gridCol w="62646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A-3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Wajar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Kuasa</a:t>
                      </a:r>
                      <a:r>
                        <a:rPr lang="en-US" sz="1600" dirty="0" smtClean="0"/>
                        <a:t> Motorbikes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mempunyai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pengalaman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bidang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penjualan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motosikal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lebih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daripada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dua</a:t>
                      </a:r>
                      <a:r>
                        <a:rPr lang="en-MY" sz="1200" dirty="0" smtClean="0"/>
                        <a:t> (2)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Ini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asal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menjalankan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perniagaan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sebelum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ini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baseline="0" dirty="0" smtClean="0"/>
                        <a:t> </a:t>
                      </a:r>
                      <a:r>
                        <a:rPr lang="en-MY" sz="1200" baseline="0" dirty="0" err="1" smtClean="0"/>
                        <a:t>Wajar</a:t>
                      </a:r>
                      <a:r>
                        <a:rPr lang="en-MY" sz="1200" baseline="0" dirty="0" smtClean="0"/>
                        <a:t> </a:t>
                      </a:r>
                      <a:r>
                        <a:rPr lang="en-MY" sz="1200" baseline="0" dirty="0" err="1" smtClean="0"/>
                        <a:t>Kuasa</a:t>
                      </a:r>
                      <a:r>
                        <a:rPr lang="en-MY" sz="1200" baseline="0" dirty="0" smtClean="0"/>
                        <a:t> </a:t>
                      </a:r>
                      <a:r>
                        <a:rPr lang="en-MY" sz="1200" baseline="0" dirty="0" err="1" smtClean="0"/>
                        <a:t>Sdn</a:t>
                      </a:r>
                      <a:r>
                        <a:rPr lang="en-MY" sz="1200" baseline="0" dirty="0" smtClean="0"/>
                        <a:t> Bhd.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081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A-5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2841916"/>
              </p:ext>
            </p:extLst>
          </p:nvPr>
        </p:nvGraphicFramePr>
        <p:xfrm>
          <a:off x="467544" y="2132856"/>
          <a:ext cx="8280920" cy="463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1080120"/>
                <a:gridCol w="6552728"/>
              </a:tblGrid>
              <a:tr h="34977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A-5</a:t>
                      </a:r>
                      <a:endParaRPr lang="en-MY" dirty="0"/>
                    </a:p>
                  </a:txBody>
                  <a:tcPr/>
                </a:tc>
              </a:tr>
              <a:tr h="4312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b="0" dirty="0" smtClean="0"/>
                        <a:t>Amir Motors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endParaRPr lang="en-MY" sz="1200" dirty="0"/>
                    </a:p>
                  </a:txBody>
                  <a:tcPr/>
                </a:tc>
              </a:tr>
              <a:tr h="4312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Amira Ventures 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err="1" smtClean="0"/>
                        <a:t>Bakateam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mempunyai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kebelakangan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sebelum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memohon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untuk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mendapatkan</a:t>
                      </a:r>
                      <a:r>
                        <a:rPr lang="en-MY" sz="1200" dirty="0" smtClean="0"/>
                        <a:t> AP </a:t>
                      </a:r>
                      <a:r>
                        <a:rPr lang="en-MY" sz="1200" dirty="0" err="1" smtClean="0"/>
                        <a:t>terbuka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berhenti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dilantik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15 </a:t>
                      </a:r>
                      <a:r>
                        <a:rPr lang="en-MY" sz="1200" dirty="0" err="1" smtClean="0"/>
                        <a:t>Januari</a:t>
                      </a:r>
                      <a:r>
                        <a:rPr lang="en-MY" sz="1200" dirty="0" smtClean="0"/>
                        <a:t> 2015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16 </a:t>
                      </a:r>
                      <a:r>
                        <a:rPr lang="en-MY" sz="1200" dirty="0" err="1" smtClean="0"/>
                        <a:t>Januari</a:t>
                      </a:r>
                      <a:r>
                        <a:rPr lang="en-MY" sz="1200" dirty="0" smtClean="0"/>
                        <a:t> 2016; 1. </a:t>
                      </a:r>
                      <a:r>
                        <a:rPr lang="en-MY" sz="1200" dirty="0" err="1" smtClean="0"/>
                        <a:t>Hj</a:t>
                      </a:r>
                      <a:r>
                        <a:rPr lang="en-MY" sz="1200" dirty="0" smtClean="0"/>
                        <a:t>. Wahid Bin </a:t>
                      </a:r>
                      <a:r>
                        <a:rPr lang="en-MY" sz="1200" dirty="0" err="1" smtClean="0"/>
                        <a:t>Lasiman</a:t>
                      </a:r>
                      <a:r>
                        <a:rPr lang="en-MY" sz="1200" dirty="0" smtClean="0"/>
                        <a:t> 2. </a:t>
                      </a:r>
                      <a:r>
                        <a:rPr lang="en-MY" sz="1200" dirty="0" err="1" smtClean="0"/>
                        <a:t>Faridah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Zainol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Abidin</a:t>
                      </a:r>
                      <a:endParaRPr lang="en-MY" sz="1200" dirty="0"/>
                    </a:p>
                  </a:txBody>
                  <a:tcPr/>
                </a:tc>
              </a:tr>
              <a:tr h="60371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err="1" smtClean="0"/>
                        <a:t>Bestekad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Maju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: 1. Syed </a:t>
                      </a:r>
                      <a:r>
                        <a:rPr lang="en-MY" sz="1200" dirty="0" err="1" smtClean="0"/>
                        <a:t>Fakrurrozi</a:t>
                      </a:r>
                      <a:r>
                        <a:rPr lang="en-MY" sz="1200" dirty="0" smtClean="0"/>
                        <a:t> bin Syed </a:t>
                      </a:r>
                      <a:r>
                        <a:rPr lang="en-MY" sz="1200" dirty="0" err="1" smtClean="0"/>
                        <a:t>Agil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dilucutkan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25 </a:t>
                      </a:r>
                      <a:r>
                        <a:rPr lang="en-MY" sz="1200" dirty="0" err="1" smtClean="0"/>
                        <a:t>Ogos</a:t>
                      </a:r>
                      <a:r>
                        <a:rPr lang="en-MY" sz="1200" dirty="0" smtClean="0"/>
                        <a:t> 2015</a:t>
                      </a:r>
                      <a:endParaRPr lang="en-MY" sz="1200" dirty="0"/>
                    </a:p>
                  </a:txBody>
                  <a:tcPr/>
                </a:tc>
              </a:tr>
              <a:tr h="54622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BHU </a:t>
                      </a:r>
                      <a:r>
                        <a:rPr lang="en-MY" sz="1600" dirty="0" err="1" smtClean="0"/>
                        <a:t>Autologistics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kebelakangan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Siti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Azima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Bujang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dilantik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menjadi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pada18.05.2015.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Fast Bikes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: 1. </a:t>
                      </a:r>
                      <a:r>
                        <a:rPr lang="en-MY" sz="1200" dirty="0" err="1" smtClean="0"/>
                        <a:t>Dato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Razak</a:t>
                      </a:r>
                      <a:r>
                        <a:rPr lang="en-MY" sz="1200" dirty="0" smtClean="0"/>
                        <a:t> Al </a:t>
                      </a:r>
                      <a:r>
                        <a:rPr lang="en-MY" sz="1200" dirty="0" err="1" smtClean="0"/>
                        <a:t>Malique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Motoradic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Sdn</a:t>
                      </a:r>
                      <a:r>
                        <a:rPr lang="en-MY" sz="1200" dirty="0" smtClean="0"/>
                        <a:t>. Bhd. </a:t>
                      </a:r>
                      <a:r>
                        <a:rPr lang="en-MY" sz="1200" dirty="0" err="1" smtClean="0"/>
                        <a:t>berjumlah</a:t>
                      </a:r>
                      <a:r>
                        <a:rPr lang="en-MY" sz="1200" dirty="0" smtClean="0"/>
                        <a:t> RM100,000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2.12.2014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mematuhi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prosedur</a:t>
                      </a:r>
                      <a:r>
                        <a:rPr lang="en-MY" sz="1200" dirty="0" smtClean="0"/>
                        <a:t> audit A-5-1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100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A-5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6399290"/>
              </p:ext>
            </p:extLst>
          </p:nvPr>
        </p:nvGraphicFramePr>
        <p:xfrm>
          <a:off x="467544" y="2204864"/>
          <a:ext cx="828092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368152"/>
                <a:gridCol w="6408712"/>
              </a:tblGrid>
              <a:tr h="34977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A-5</a:t>
                      </a:r>
                      <a:endParaRPr lang="en-MY" dirty="0"/>
                    </a:p>
                  </a:txBody>
                  <a:tcPr/>
                </a:tc>
              </a:tr>
              <a:tr h="4312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G-Mart Corp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 1. Musa bin Manan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meletakkan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3.11.2015 </a:t>
                      </a:r>
                      <a:r>
                        <a:rPr lang="en-MY" sz="1200" dirty="0" err="1" smtClean="0"/>
                        <a:t>tapi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masih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menjadi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Semakan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semasa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resolusi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surat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perletakan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Musa bin Manan </a:t>
                      </a:r>
                      <a:r>
                        <a:rPr lang="en-MY" sz="1200" dirty="0" err="1" smtClean="0"/>
                        <a:t>disediakan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4312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err="1" smtClean="0"/>
                        <a:t>Ismo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mematuhi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prosedur</a:t>
                      </a:r>
                      <a:r>
                        <a:rPr lang="en-MY" sz="1200" dirty="0" smtClean="0"/>
                        <a:t> audit A-5-3. </a:t>
                      </a:r>
                      <a:endParaRPr lang="en-MY" sz="1200" dirty="0"/>
                    </a:p>
                  </a:txBody>
                  <a:tcPr/>
                </a:tc>
              </a:tr>
              <a:tr h="4312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err="1" smtClean="0"/>
                        <a:t>Israq</a:t>
                      </a:r>
                      <a:r>
                        <a:rPr lang="en-MY" sz="1600" dirty="0" smtClean="0"/>
                        <a:t> Adventure 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nama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nama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; 1.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Yaseer</a:t>
                      </a:r>
                      <a:r>
                        <a:rPr lang="en-MY" sz="1200" dirty="0" smtClean="0"/>
                        <a:t> bin Abdul Rahman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12/01/2016 2. Abdul Hafiz b Mohamed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12/01/2016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mematuhi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prosedur</a:t>
                      </a:r>
                      <a:r>
                        <a:rPr lang="en-MY" sz="1200" dirty="0" smtClean="0"/>
                        <a:t> audit A-5-1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A-5-3. 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Linear Platinum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berlaku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2015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kematian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seorang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, </a:t>
                      </a:r>
                      <a:r>
                        <a:rPr lang="en-MY" sz="1200" dirty="0" err="1" smtClean="0"/>
                        <a:t>Encik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Ayob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Yamin</a:t>
                      </a:r>
                      <a:r>
                        <a:rPr lang="en-MY" sz="1200" dirty="0" smtClean="0"/>
                        <a:t>. </a:t>
                      </a:r>
                      <a:endParaRPr lang="en-MY" sz="1200" dirty="0"/>
                    </a:p>
                  </a:txBody>
                  <a:tcPr/>
                </a:tc>
              </a:tr>
              <a:tr h="60371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Mahligai</a:t>
                      </a:r>
                      <a:r>
                        <a:rPr lang="en-MY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mematuhi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prosedur</a:t>
                      </a:r>
                      <a:r>
                        <a:rPr lang="en-MY" sz="1200" dirty="0" smtClean="0"/>
                        <a:t> audit A-5-1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A-5-3. </a:t>
                      </a:r>
                      <a:r>
                        <a:rPr lang="en-MY" sz="1200" dirty="0" err="1" smtClean="0"/>
                        <a:t>Shameen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Sharidan</a:t>
                      </a:r>
                      <a:r>
                        <a:rPr lang="en-MY" sz="1200" dirty="0" smtClean="0"/>
                        <a:t> bin Alias - </a:t>
                      </a:r>
                      <a:r>
                        <a:rPr lang="en-MY" sz="1200" dirty="0" err="1" smtClean="0"/>
                        <a:t>dilantik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3.1.2014 </a:t>
                      </a:r>
                      <a:r>
                        <a:rPr lang="en-MY" sz="1200" dirty="0" err="1" smtClean="0"/>
                        <a:t>Shamsul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Bahri</a:t>
                      </a:r>
                      <a:r>
                        <a:rPr lang="en-MY" sz="1200" dirty="0" smtClean="0"/>
                        <a:t> bin Alias- </a:t>
                      </a:r>
                      <a:r>
                        <a:rPr lang="en-MY" sz="1200" dirty="0" err="1" smtClean="0"/>
                        <a:t>berhenti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3.1.2014 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127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A-5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5644850"/>
              </p:ext>
            </p:extLst>
          </p:nvPr>
        </p:nvGraphicFramePr>
        <p:xfrm>
          <a:off x="395536" y="2060848"/>
          <a:ext cx="8458213" cy="4661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1336228"/>
                <a:gridCol w="6545921"/>
              </a:tblGrid>
              <a:tr h="34977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A-5</a:t>
                      </a:r>
                      <a:endParaRPr lang="en-MY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Medan Quantum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pertukaran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 A-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:- </a:t>
                      </a:r>
                      <a:r>
                        <a:rPr lang="en-MY" sz="1200" dirty="0" err="1" smtClean="0"/>
                        <a:t>i-Dato</a:t>
                      </a:r>
                      <a:r>
                        <a:rPr lang="en-MY" sz="1200" dirty="0" smtClean="0"/>
                        <a:t>' Sri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Haniff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Abd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Azizi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Datin</a:t>
                      </a:r>
                      <a:r>
                        <a:rPr lang="en-MY" sz="1200" dirty="0" smtClean="0"/>
                        <a:t> Sri </a:t>
                      </a:r>
                      <a:r>
                        <a:rPr lang="en-MY" sz="1200" dirty="0" err="1" smtClean="0"/>
                        <a:t>Noriani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Ibrahim </a:t>
                      </a:r>
                      <a:r>
                        <a:rPr lang="en-MY" sz="1200" dirty="0" err="1" smtClean="0"/>
                        <a:t>sebanyak</a:t>
                      </a:r>
                      <a:r>
                        <a:rPr lang="en-MY" sz="1200" dirty="0" smtClean="0"/>
                        <a:t> RM2,400,000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2 </a:t>
                      </a:r>
                      <a:r>
                        <a:rPr lang="en-MY" sz="1200" dirty="0" err="1" smtClean="0"/>
                        <a:t>Julai</a:t>
                      </a:r>
                      <a:r>
                        <a:rPr lang="en-MY" sz="1200" dirty="0" smtClean="0"/>
                        <a:t> 2014. ii- </a:t>
                      </a:r>
                      <a:r>
                        <a:rPr lang="en-MY" sz="1200" dirty="0" err="1" smtClean="0"/>
                        <a:t>Datin</a:t>
                      </a:r>
                      <a:r>
                        <a:rPr lang="en-MY" sz="1200" dirty="0" smtClean="0"/>
                        <a:t> Sri </a:t>
                      </a:r>
                      <a:r>
                        <a:rPr lang="en-MY" sz="1200" dirty="0" err="1" smtClean="0"/>
                        <a:t>Noriani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bt</a:t>
                      </a:r>
                      <a:r>
                        <a:rPr lang="en-MY" sz="1200" dirty="0" smtClean="0"/>
                        <a:t> Ibrahim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Hamzi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Qayyum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Khairiri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berjumlah</a:t>
                      </a:r>
                      <a:r>
                        <a:rPr lang="en-MY" sz="1200" dirty="0" smtClean="0"/>
                        <a:t> RM1,530,000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13 May 2015. B-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Dato</a:t>
                      </a:r>
                      <a:r>
                        <a:rPr lang="en-MY" sz="1200" dirty="0" smtClean="0"/>
                        <a:t>' Sri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Haniff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Abd</a:t>
                      </a:r>
                      <a:r>
                        <a:rPr lang="en-MY" sz="1200" dirty="0" smtClean="0"/>
                        <a:t> Aziz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Datin</a:t>
                      </a:r>
                      <a:r>
                        <a:rPr lang="en-MY" sz="1200" dirty="0" smtClean="0"/>
                        <a:t> Sri </a:t>
                      </a:r>
                      <a:r>
                        <a:rPr lang="en-MY" sz="1200" dirty="0" err="1" smtClean="0"/>
                        <a:t>Noraini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bt</a:t>
                      </a:r>
                      <a:r>
                        <a:rPr lang="en-MY" sz="1200" dirty="0" smtClean="0"/>
                        <a:t> Ibrahim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melepaskan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diganti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Amirunizam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Zainuddin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sebagai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baru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13 May 2015. 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Mofaz</a:t>
                      </a:r>
                      <a:r>
                        <a:rPr lang="en-MY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Motosikal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 Ab Rahim bin Ab Rahman </a:t>
                      </a:r>
                      <a:r>
                        <a:rPr lang="en-MY" sz="1200" dirty="0" err="1" smtClean="0"/>
                        <a:t>meletak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17 Mac 2014.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Moscorp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sebelum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permohonan</a:t>
                      </a:r>
                      <a:r>
                        <a:rPr lang="en-MY" sz="1200" dirty="0" smtClean="0"/>
                        <a:t> AP </a:t>
                      </a:r>
                      <a:r>
                        <a:rPr lang="en-MY" sz="1200" dirty="0" err="1" smtClean="0"/>
                        <a:t>terbuka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berubah</a:t>
                      </a:r>
                      <a:r>
                        <a:rPr lang="en-MY" sz="1200" dirty="0" smtClean="0"/>
                        <a:t>: 1. Musa Bin Manan - 23.2.2015.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Mulia</a:t>
                      </a:r>
                      <a:r>
                        <a:rPr lang="en-US" sz="1600" dirty="0" smtClean="0"/>
                        <a:t> Motor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kebelakangan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En</a:t>
                      </a:r>
                      <a:r>
                        <a:rPr lang="en-MY" sz="1200" dirty="0" smtClean="0"/>
                        <a:t> Mohamed </a:t>
                      </a:r>
                      <a:r>
                        <a:rPr lang="en-MY" sz="1200" dirty="0" err="1" smtClean="0"/>
                        <a:t>Azhar</a:t>
                      </a:r>
                      <a:r>
                        <a:rPr lang="en-MY" sz="1200" dirty="0" smtClean="0"/>
                        <a:t> Bin Mohamed </a:t>
                      </a:r>
                      <a:r>
                        <a:rPr lang="en-MY" sz="1200" dirty="0" err="1" smtClean="0"/>
                        <a:t>Taib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lagi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berkuatkuasa</a:t>
                      </a:r>
                      <a:r>
                        <a:rPr lang="en-MY" sz="1200" dirty="0" smtClean="0"/>
                        <a:t> 30/04/2014.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baru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ialah</a:t>
                      </a:r>
                      <a:r>
                        <a:rPr lang="en-MY" sz="1200" dirty="0" smtClean="0"/>
                        <a:t> Salim bin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Raihan</a:t>
                      </a:r>
                      <a:r>
                        <a:rPr lang="en-MY" sz="1200" dirty="0" smtClean="0"/>
                        <a:t>. Salim Bin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Raihan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meletak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sebagai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12.5.2016.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rekod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untuk</a:t>
                      </a:r>
                      <a:r>
                        <a:rPr lang="en-MY" sz="1200" dirty="0" smtClean="0"/>
                        <a:t> Mohamed </a:t>
                      </a:r>
                      <a:r>
                        <a:rPr lang="en-MY" sz="1200" dirty="0" err="1" smtClean="0"/>
                        <a:t>Azhar</a:t>
                      </a:r>
                      <a:r>
                        <a:rPr lang="en-MY" sz="1200" dirty="0" smtClean="0"/>
                        <a:t> Bin Mohamed </a:t>
                      </a:r>
                      <a:r>
                        <a:rPr lang="en-MY" sz="1200" dirty="0" err="1" smtClean="0"/>
                        <a:t>Taib</a:t>
                      </a:r>
                      <a:r>
                        <a:rPr lang="en-MY" sz="1200" dirty="0" smtClean="0"/>
                        <a:t> (</a:t>
                      </a:r>
                      <a:r>
                        <a:rPr lang="en-MY" sz="1200" dirty="0" err="1" smtClean="0"/>
                        <a:t>mengikut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borang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permohonan</a:t>
                      </a:r>
                      <a:r>
                        <a:rPr lang="en-MY" sz="1200" dirty="0" smtClean="0"/>
                        <a:t>). 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209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554</TotalTime>
  <Words>1788</Words>
  <Application>Microsoft Office PowerPoint</Application>
  <PresentationFormat>On-screen Show (4:3)</PresentationFormat>
  <Paragraphs>300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Waveform</vt:lpstr>
      <vt:lpstr>Pembentangan / Perbincangan Deraf Laporan Audit AP Terbuka 2016 Bagi 143 buah Syarikat  - Sesi Pertama</vt:lpstr>
      <vt:lpstr>Ringkasan Keputusan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Syarikat yang tidak dapat di verifikasi - AP Baharu</vt:lpstr>
      <vt:lpstr>Syarikat yang tidak dapat di verifikasi - AP Baharu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23</cp:revision>
  <dcterms:created xsi:type="dcterms:W3CDTF">2016-11-15T07:59:08Z</dcterms:created>
  <dcterms:modified xsi:type="dcterms:W3CDTF">2016-11-25T10:17:28Z</dcterms:modified>
</cp:coreProperties>
</file>