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notesMasterIdLst>
    <p:notesMasterId r:id="rId23"/>
  </p:notesMasterIdLst>
  <p:handoutMasterIdLst>
    <p:handoutMasterId r:id="rId24"/>
  </p:handoutMasterIdLst>
  <p:sldIdLst>
    <p:sldId id="372" r:id="rId2"/>
    <p:sldId id="438" r:id="rId3"/>
    <p:sldId id="327" r:id="rId4"/>
    <p:sldId id="329" r:id="rId5"/>
    <p:sldId id="439" r:id="rId6"/>
    <p:sldId id="440" r:id="rId7"/>
    <p:sldId id="442" r:id="rId8"/>
    <p:sldId id="443" r:id="rId9"/>
    <p:sldId id="444" r:id="rId10"/>
    <p:sldId id="445" r:id="rId11"/>
    <p:sldId id="451" r:id="rId12"/>
    <p:sldId id="446" r:id="rId13"/>
    <p:sldId id="447" r:id="rId14"/>
    <p:sldId id="448" r:id="rId15"/>
    <p:sldId id="449" r:id="rId16"/>
    <p:sldId id="450" r:id="rId17"/>
    <p:sldId id="452" r:id="rId18"/>
    <p:sldId id="453" r:id="rId19"/>
    <p:sldId id="454" r:id="rId20"/>
    <p:sldId id="455" r:id="rId21"/>
    <p:sldId id="456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E0000"/>
    <a:srgbClr val="800000"/>
    <a:srgbClr val="8B3331"/>
    <a:srgbClr val="F7FE98"/>
    <a:srgbClr val="C012A7"/>
    <a:srgbClr val="AFDBFF"/>
    <a:srgbClr val="B7DEFF"/>
    <a:srgbClr val="EEB0E7"/>
    <a:srgbClr val="FF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316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4F986-E21A-435A-A3B2-635808618410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7232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3DC00-69C1-4F79-9DF5-223C2CF551F8}" type="datetimeFigureOut">
              <a:rPr lang="en-MY" smtClean="0"/>
              <a:pPr/>
              <a:t>5/3/2015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EDF87-4C83-4749-ABD8-CC06F57B90A8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6501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AD-2D4C-4811-92D9-C11FFB82FD34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© 2013 SALIHIN GST SERVICES.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24629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9231-F581-45F1-B39B-F1471B6746DB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© 2013 SALIHIN GST SERVICES.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2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5F87-8FC3-463E-80C4-5CDDD42ACC96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© 2013 SALIHIN GST SERVICES.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3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0F860FDA-0FE4-42F8-9F51-3CEED3A90960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4056185" y="6581775"/>
            <a:ext cx="4642338" cy="3048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MY" dirty="0" smtClean="0">
                <a:solidFill>
                  <a:schemeClr val="bg1"/>
                </a:solidFill>
              </a:rPr>
              <a:t>Copyright 2013 </a:t>
            </a:r>
            <a:r>
              <a:rPr lang="en-MY" dirty="0" smtClean="0">
                <a:solidFill>
                  <a:schemeClr val="bg1"/>
                </a:solidFill>
                <a:latin typeface="Neuropol" pitchFamily="34" charset="0"/>
              </a:rPr>
              <a:t>SALIHIN</a:t>
            </a:r>
            <a:r>
              <a:rPr lang="en-MY" dirty="0" smtClean="0">
                <a:solidFill>
                  <a:schemeClr val="bg1"/>
                </a:solidFill>
              </a:rPr>
              <a:t>. All rights reserved</a:t>
            </a:r>
          </a:p>
          <a:p>
            <a:pPr algn="r">
              <a:defRPr/>
            </a:pP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06204" y="6491288"/>
            <a:ext cx="492369" cy="449262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2D13CB-21B0-4697-920D-57636658F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758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AD-2D4C-4811-92D9-C11FFB82FD34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© 2013 SALIHIN GST SERVICES.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50625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AD-2D4C-4811-92D9-C11FFB82FD34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© 2013 SALIHIN GST SERVICES.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06540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bg>
      <p:bgPr>
        <a:gradFill flip="none" rotWithShape="1">
          <a:gsLst>
            <a:gs pos="0">
              <a:srgbClr val="E7F8FF">
                <a:alpha val="5000"/>
              </a:srgbClr>
            </a:gs>
            <a:gs pos="100000">
              <a:srgbClr val="AFDBFF">
                <a:alpha val="47843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004F-9139-4B9C-BBCB-8673461F7D9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8" name="Picture 4" descr="C:\Users\GSTUser\Desktop\Salihin without AF N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9225"/>
            <a:ext cx="2132758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FD528-CEC2-42B5-B76E-3F56943A5D20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82" y="6405897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78C3986C-3AB3-45F3-8BB3-7DFA05E54835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410325"/>
            <a:ext cx="426720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07453" y="6407150"/>
            <a:ext cx="53255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4056185" y="6581775"/>
            <a:ext cx="4642338" cy="3048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MY" dirty="0" smtClean="0">
                <a:solidFill>
                  <a:schemeClr val="bg1"/>
                </a:solidFill>
              </a:rPr>
              <a:t>Copyright 2013 </a:t>
            </a:r>
            <a:r>
              <a:rPr lang="en-MY" dirty="0" smtClean="0">
                <a:solidFill>
                  <a:schemeClr val="bg1"/>
                </a:solidFill>
                <a:latin typeface="Neuropol" pitchFamily="34" charset="0"/>
              </a:rPr>
              <a:t>SALIHIN</a:t>
            </a:r>
            <a:r>
              <a:rPr lang="en-MY" dirty="0" smtClean="0">
                <a:solidFill>
                  <a:schemeClr val="bg1"/>
                </a:solidFill>
              </a:rPr>
              <a:t>. All rights reserved</a:t>
            </a:r>
          </a:p>
          <a:p>
            <a:pPr algn="r">
              <a:defRPr/>
            </a:pP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06204" y="6491288"/>
            <a:ext cx="492369" cy="449262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2D13CB-21B0-4697-920D-57636658F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7581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4056185" y="6581775"/>
            <a:ext cx="4642338" cy="3048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MY" dirty="0" smtClean="0">
                <a:solidFill>
                  <a:schemeClr val="bg1"/>
                </a:solidFill>
              </a:rPr>
              <a:t>Copyright 2013 </a:t>
            </a:r>
            <a:r>
              <a:rPr lang="en-MY" dirty="0" smtClean="0">
                <a:solidFill>
                  <a:schemeClr val="bg1"/>
                </a:solidFill>
                <a:latin typeface="Neuropol" pitchFamily="34" charset="0"/>
              </a:rPr>
              <a:t>SALIHIN</a:t>
            </a:r>
            <a:r>
              <a:rPr lang="en-MY" dirty="0" smtClean="0">
                <a:solidFill>
                  <a:schemeClr val="bg1"/>
                </a:solidFill>
              </a:rPr>
              <a:t>. All rights reserved</a:t>
            </a:r>
          </a:p>
          <a:p>
            <a:pPr algn="r">
              <a:defRPr/>
            </a:pP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06204" y="6491288"/>
            <a:ext cx="492369" cy="449262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2D13CB-21B0-4697-920D-57636658F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758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50B3-774B-403A-B61C-EE2152931CEC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© 2013 SALIHIN GST SERVICES.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40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4056185" y="6581775"/>
            <a:ext cx="4642338" cy="3048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MY" dirty="0" smtClean="0">
                <a:solidFill>
                  <a:schemeClr val="bg1"/>
                </a:solidFill>
              </a:rPr>
              <a:t>Copyright 2013 </a:t>
            </a:r>
            <a:r>
              <a:rPr lang="en-MY" dirty="0" smtClean="0">
                <a:solidFill>
                  <a:schemeClr val="bg1"/>
                </a:solidFill>
                <a:latin typeface="Neuropol" pitchFamily="34" charset="0"/>
              </a:rPr>
              <a:t>SALIHIN</a:t>
            </a:r>
            <a:r>
              <a:rPr lang="en-MY" dirty="0" smtClean="0">
                <a:solidFill>
                  <a:schemeClr val="bg1"/>
                </a:solidFill>
              </a:rPr>
              <a:t>. All rights reserved</a:t>
            </a:r>
          </a:p>
          <a:p>
            <a:pPr algn="r">
              <a:defRPr/>
            </a:pP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06204" y="6491288"/>
            <a:ext cx="492369" cy="449262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2D13CB-21B0-4697-920D-57636658F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7581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4056185" y="6581775"/>
            <a:ext cx="4642338" cy="3048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MY" dirty="0" smtClean="0">
                <a:solidFill>
                  <a:schemeClr val="bg1"/>
                </a:solidFill>
              </a:rPr>
              <a:t>Copyright 2013 </a:t>
            </a:r>
            <a:r>
              <a:rPr lang="en-MY" dirty="0" smtClean="0">
                <a:solidFill>
                  <a:schemeClr val="bg1"/>
                </a:solidFill>
                <a:latin typeface="Neuropol" pitchFamily="34" charset="0"/>
              </a:rPr>
              <a:t>SALIHIN</a:t>
            </a:r>
            <a:r>
              <a:rPr lang="en-MY" dirty="0" smtClean="0">
                <a:solidFill>
                  <a:schemeClr val="bg1"/>
                </a:solidFill>
              </a:rPr>
              <a:t>. All rights reserved</a:t>
            </a:r>
          </a:p>
          <a:p>
            <a:pPr algn="r">
              <a:defRPr/>
            </a:pP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06204" y="6491288"/>
            <a:ext cx="492369" cy="449262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2D13CB-21B0-4697-920D-57636658F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7581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 txBox="1">
            <a:spLocks/>
          </p:cNvSpPr>
          <p:nvPr userDrawn="1"/>
        </p:nvSpPr>
        <p:spPr>
          <a:xfrm>
            <a:off x="4056185" y="6581775"/>
            <a:ext cx="4642338" cy="3048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MY" dirty="0" smtClean="0">
                <a:solidFill>
                  <a:schemeClr val="bg1"/>
                </a:solidFill>
              </a:rPr>
              <a:t>Copyright 2013 </a:t>
            </a:r>
            <a:r>
              <a:rPr lang="en-MY" dirty="0" smtClean="0">
                <a:solidFill>
                  <a:schemeClr val="bg1"/>
                </a:solidFill>
                <a:latin typeface="Neuropol" pitchFamily="34" charset="0"/>
              </a:rPr>
              <a:t>SALIHIN</a:t>
            </a:r>
            <a:r>
              <a:rPr lang="en-MY" dirty="0" smtClean="0">
                <a:solidFill>
                  <a:schemeClr val="bg1"/>
                </a:solidFill>
              </a:rPr>
              <a:t>. All rights reserved</a:t>
            </a:r>
          </a:p>
          <a:p>
            <a:pPr algn="r">
              <a:defRPr/>
            </a:pP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606204" y="6491288"/>
            <a:ext cx="492369" cy="449262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2D13CB-21B0-4697-920D-57636658F9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48002" r="10342" b="41878"/>
          <a:stretch/>
        </p:blipFill>
        <p:spPr>
          <a:xfrm>
            <a:off x="-1349" y="6553200"/>
            <a:ext cx="9144000" cy="435835"/>
          </a:xfrm>
          <a:prstGeom prst="rect">
            <a:avLst/>
          </a:prstGeom>
        </p:spPr>
      </p:pic>
      <p:pic>
        <p:nvPicPr>
          <p:cNvPr id="7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895" y="6130244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10"/>
          <p:cNvSpPr>
            <a:spLocks noGrp="1"/>
          </p:cNvSpPr>
          <p:nvPr userDrawn="1"/>
        </p:nvSpPr>
        <p:spPr>
          <a:xfrm>
            <a:off x="5562600" y="6188075"/>
            <a:ext cx="2933422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©2015 </a:t>
            </a:r>
            <a:r>
              <a:rPr lang="en-US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GST Services.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7581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8512" y="6130244"/>
            <a:ext cx="532557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895" y="6130244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0"/>
          <p:cNvSpPr>
            <a:spLocks noGrp="1"/>
          </p:cNvSpPr>
          <p:nvPr userDrawn="1"/>
        </p:nvSpPr>
        <p:spPr>
          <a:xfrm>
            <a:off x="5562600" y="6188075"/>
            <a:ext cx="2933422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©2015 </a:t>
            </a:r>
            <a:r>
              <a:rPr lang="en-US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GST Services. All Rights Reserved.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48002" r="10342" b="41878"/>
          <a:stretch/>
        </p:blipFill>
        <p:spPr>
          <a:xfrm>
            <a:off x="-1349" y="6553200"/>
            <a:ext cx="9144000" cy="4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" t="48002" r="10342" b="41878"/>
          <a:stretch/>
        </p:blipFill>
        <p:spPr>
          <a:xfrm>
            <a:off x="-1349" y="6526942"/>
            <a:ext cx="9144000" cy="43583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8512" y="6130244"/>
            <a:ext cx="532557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6" descr="S:\iACCOUNTS Master Folder\User Folder\Afif\Afif's Portal\Bahan\jbs21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895" y="6130244"/>
            <a:ext cx="367789" cy="36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oter Placeholder 10"/>
          <p:cNvSpPr>
            <a:spLocks noGrp="1"/>
          </p:cNvSpPr>
          <p:nvPr userDrawn="1"/>
        </p:nvSpPr>
        <p:spPr>
          <a:xfrm>
            <a:off x="5562600" y="6188075"/>
            <a:ext cx="2933422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©2015 </a:t>
            </a:r>
            <a:r>
              <a:rPr lang="en-US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GST Services.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772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48456-7312-4165-9524-EFEA2CAA2484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© 2013 SALIHIN GST SERVICES. ALL RIGHTS RESERVED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50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0AD-2D4C-4811-92D9-C11FFB82FD34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© 2013 SALIHIN GST SERVICES.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03673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30F47-499F-4D05-887A-108BD87E90E1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© 2013 SALIHIN GST SERVICES.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67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AB51-05A8-4E46-93C2-BFF1C4002661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© 2013 SALIHIN GST SERVICES.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D4EB-5CDF-45B5-BAFA-E7279CD6B8A1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 smtClean="0"/>
              <a:t>© 2013 SALIHIN GST SERVICES.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3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E40AD-2D4C-4811-92D9-C11FFB82FD34}" type="datetime1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 smtClean="0"/>
              <a:t>© 2013 SALIHIN GST SERVICES.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8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  <p:sldLayoutId id="2147483889" r:id="rId18"/>
    <p:sldLayoutId id="2147483890" r:id="rId19"/>
    <p:sldLayoutId id="2147483891" r:id="rId20"/>
    <p:sldLayoutId id="2147483892" r:id="rId21"/>
    <p:sldLayoutId id="2147483893" r:id="rId22"/>
    <p:sldLayoutId id="2147483894" r:id="rId23"/>
    <p:sldLayoutId id="2147483895" r:id="rId24"/>
    <p:sldLayoutId id="2147483896" r:id="rId25"/>
    <p:sldLayoutId id="2147483897" r:id="rId26"/>
    <p:sldLayoutId id="2147483898" r:id="rId27"/>
    <p:sldLayoutId id="2147483899" r:id="rId28"/>
    <p:sldLayoutId id="2147483900" r:id="rId29"/>
    <p:sldLayoutId id="2147483901" r:id="rId30"/>
    <p:sldLayoutId id="2147483902" r:id="rId31"/>
    <p:sldLayoutId id="2147483903" r:id="rId32"/>
    <p:sldLayoutId id="2147483904" r:id="rId33"/>
    <p:sldLayoutId id="2147483906" r:id="rId34"/>
    <p:sldLayoutId id="2147483907" r:id="rId35"/>
    <p:sldLayoutId id="2147483650" r:id="rId36"/>
    <p:sldLayoutId id="2147483654" r:id="rId37"/>
    <p:sldLayoutId id="2147483663" r:id="rId38"/>
    <p:sldLayoutId id="2147483665" r:id="rId39"/>
    <p:sldLayoutId id="2147483666" r:id="rId40"/>
    <p:sldLayoutId id="2147483667" r:id="rId41"/>
    <p:sldLayoutId id="2147483668" r:id="rId42"/>
    <p:sldLayoutId id="2147483908" r:id="rId43"/>
    <p:sldLayoutId id="2147483909" r:id="rId4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import%20goods%20(JE)-2.pdf" TargetMode="Externa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Journal%20deposit%20diff%20TP.pdf" TargetMode="External"/><Relationship Id="rId2" Type="http://schemas.openxmlformats.org/officeDocument/2006/relationships/hyperlink" Target="Journal%20deposit%20same%20TP.pdf" TargetMode="Externa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479638" y="1295398"/>
            <a:ext cx="6425351" cy="2061592"/>
          </a:xfrm>
          <a:prstGeom prst="roundRect">
            <a:avLst>
              <a:gd name="adj" fmla="val 10047"/>
            </a:avLst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11466" y="1600200"/>
            <a:ext cx="627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ACCOUNTING FOR GST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526" y="1295398"/>
            <a:ext cx="2401179" cy="20615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53400" y="6131340"/>
            <a:ext cx="532557" cy="365125"/>
          </a:xfrm>
          <a:prstGeom prst="rect">
            <a:avLst/>
          </a:prstGeom>
        </p:spPr>
        <p:txBody>
          <a:bodyPr/>
          <a:lstStyle/>
          <a:p>
            <a:fld id="{1F45E794-307C-49D3-8CE5-47BF882ED0AE}" type="slidenum">
              <a:rPr lang="en-MY" smtClean="0"/>
              <a:pPr/>
              <a:t>1</a:t>
            </a:fld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-80825" y="2184974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JOURNAL ENTRIES</a:t>
            </a:r>
          </a:p>
          <a:p>
            <a:pPr algn="r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GST - 03</a:t>
            </a:r>
            <a:endParaRPr lang="en-MY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599" y="4419185"/>
            <a:ext cx="775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600" b="1" dirty="0" smtClean="0"/>
              <a:t>DONGWHA FIBREBOARD SDN BHD</a:t>
            </a:r>
            <a:endParaRPr lang="en-MY" sz="3600" b="1" dirty="0"/>
          </a:p>
        </p:txBody>
      </p:sp>
    </p:spTree>
    <p:extLst>
      <p:ext uri="{BB962C8B-B14F-4D97-AF65-F5344CB8AC3E}">
        <p14:creationId xmlns:p14="http://schemas.microsoft.com/office/powerpoint/2010/main" val="28467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87650" y="4343400"/>
            <a:ext cx="63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4. DEEMED SUPPLIES</a:t>
            </a:r>
          </a:p>
        </p:txBody>
      </p:sp>
      <p:grpSp>
        <p:nvGrpSpPr>
          <p:cNvPr id="4" name="Group 2"/>
          <p:cNvGrpSpPr/>
          <p:nvPr/>
        </p:nvGrpSpPr>
        <p:grpSpPr>
          <a:xfrm>
            <a:off x="660400" y="3008662"/>
            <a:ext cx="8667750" cy="2455496"/>
            <a:chOff x="609600" y="3008662"/>
            <a:chExt cx="8001000" cy="245549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5464158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"/>
            <p:cNvGrpSpPr/>
            <p:nvPr/>
          </p:nvGrpSpPr>
          <p:grpSpPr>
            <a:xfrm>
              <a:off x="609600" y="3008662"/>
              <a:ext cx="1905000" cy="2231303"/>
              <a:chOff x="609600" y="3008662"/>
              <a:chExt cx="1905000" cy="223130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09600" y="3564693"/>
                <a:ext cx="1676400" cy="16752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pic>
            <p:nvPicPr>
              <p:cNvPr id="8" name="Picture 3" descr="C:\Users\Account\Desktop\Untitled-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111" y="3008662"/>
                <a:ext cx="1557489" cy="19879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Slide Number Placeholder 3"/>
          <p:cNvSpPr txBox="1">
            <a:spLocks/>
          </p:cNvSpPr>
          <p:nvPr/>
        </p:nvSpPr>
        <p:spPr>
          <a:xfrm>
            <a:off x="9216410" y="6407156"/>
            <a:ext cx="576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mtClean="0"/>
              <a:pPr/>
              <a:t>10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575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11101" y="388684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Mongolian Baiti" pitchFamily="66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DEEMED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SUPPLIES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  <a:cs typeface="Mongolian Baiti" pitchFamily="66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940867" y="6463184"/>
            <a:ext cx="576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mtClean="0"/>
              <a:pPr/>
              <a:t>11</a:t>
            </a:fld>
            <a:endParaRPr lang="en-MY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49388" y="1174750"/>
            <a:ext cx="7694612" cy="47466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MY" dirty="0" smtClean="0"/>
          </a:p>
          <a:p>
            <a:pPr marL="0" indent="0">
              <a:buFont typeface="Arial" pitchFamily="34" charset="0"/>
              <a:buNone/>
            </a:pPr>
            <a:endParaRPr lang="en-MY" dirty="0" smtClean="0"/>
          </a:p>
          <a:p>
            <a:pPr marL="0" indent="0">
              <a:buFont typeface="Arial" pitchFamily="34" charset="0"/>
              <a:buNone/>
            </a:pPr>
            <a:r>
              <a:rPr lang="en-MY" dirty="0" smtClean="0"/>
              <a:t>Deemed supplies</a:t>
            </a:r>
            <a:endParaRPr lang="en-MY" sz="600" dirty="0" smtClean="0"/>
          </a:p>
          <a:p>
            <a:pPr marL="457200" lvl="1" indent="0">
              <a:buNone/>
            </a:pPr>
            <a:r>
              <a:rPr lang="en-MY" sz="2400" dirty="0"/>
              <a:t>Imported </a:t>
            </a:r>
            <a:r>
              <a:rPr lang="en-MY" sz="2400" dirty="0" smtClean="0"/>
              <a:t>services	</a:t>
            </a:r>
          </a:p>
          <a:p>
            <a:pPr marL="457200" lvl="1" indent="0">
              <a:buNone/>
            </a:pPr>
            <a:r>
              <a:rPr lang="en-MY" sz="2400" dirty="0"/>
              <a:t>Gift costing more than RM500</a:t>
            </a:r>
            <a:endParaRPr lang="en-MY" sz="2400" dirty="0" smtClean="0"/>
          </a:p>
          <a:p>
            <a:pPr marL="457200" lvl="1" indent="0">
              <a:buFont typeface="Arial" pitchFamily="34" charset="0"/>
              <a:buNone/>
            </a:pPr>
            <a:r>
              <a:rPr lang="en-MY" sz="2400" dirty="0" smtClean="0"/>
              <a:t>Disposal of business assets</a:t>
            </a:r>
          </a:p>
          <a:p>
            <a:pPr marL="457200" lvl="1" indent="0">
              <a:buFont typeface="Arial" pitchFamily="34" charset="0"/>
              <a:buNone/>
            </a:pPr>
            <a:r>
              <a:rPr lang="en-MY" sz="2400" dirty="0" smtClean="0"/>
              <a:t>Private use of business asset</a:t>
            </a:r>
          </a:p>
          <a:p>
            <a:pPr marL="457200" lvl="1" indent="0">
              <a:buFont typeface="Arial" pitchFamily="34" charset="0"/>
              <a:buNone/>
            </a:pPr>
            <a:r>
              <a:rPr lang="en-MY" sz="2400" dirty="0" smtClean="0"/>
              <a:t>		</a:t>
            </a:r>
          </a:p>
        </p:txBody>
      </p:sp>
      <p:pic>
        <p:nvPicPr>
          <p:cNvPr id="8" name="Picture 7" descr="S:\iACCOUNTS Master Folder\User Folder\Afif\Afif's Portal\Bahan\google_drive_logo_3963 cop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46311">
            <a:off x="705677" y="2475020"/>
            <a:ext cx="314932" cy="32752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GSTUser\Desktop\color-wheel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05200"/>
            <a:ext cx="176540" cy="18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GSTUser\Desktop\color-wheel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67093"/>
            <a:ext cx="176540" cy="18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GSTUser\Desktop\color-wheel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62400"/>
            <a:ext cx="176540" cy="18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GSTUser\Desktop\color-wheel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176540" cy="18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624" y="1750028"/>
            <a:ext cx="45061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000" b="1" dirty="0"/>
              <a:t>GST charged on</a:t>
            </a:r>
            <a:r>
              <a:rPr lang="en-MY" sz="3000" b="1" dirty="0" smtClean="0"/>
              <a:t>:</a:t>
            </a:r>
            <a:endParaRPr lang="en-MY" sz="3000" b="1" dirty="0"/>
          </a:p>
        </p:txBody>
      </p:sp>
      <p:pic>
        <p:nvPicPr>
          <p:cNvPr id="14" name="Picture 2" descr="http://www.clker.com/cliparts/T/y/7/n/A/v/man-pointing-finger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2098008"/>
            <a:ext cx="28479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7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11101" y="388684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Mongolian Baiti" pitchFamily="66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DEEMED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SUPPLY 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        – Gift Rule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  <a:cs typeface="Mongolian Baiti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457" y="1447800"/>
            <a:ext cx="863606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2000" dirty="0"/>
              <a:t>A separate tax code will be created for deemed supplies and the amount of GST will be included in both the Input GST and output GST for the deductible supplies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2000" dirty="0"/>
              <a:t>For instance, Gifts worth more than RM 500 per person per year, the GST portion should be deemed supply. In these cases, this GST code will be utilized</a:t>
            </a:r>
            <a:r>
              <a:rPr lang="en-MY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sz="20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940867" y="6463184"/>
            <a:ext cx="576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mtClean="0"/>
              <a:pPr/>
              <a:t>12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43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11101" y="388684"/>
            <a:ext cx="7016750" cy="44951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Mongolian Baiti" pitchFamily="66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DEEMED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SUPPLY - </a:t>
            </a:r>
            <a:r>
              <a:rPr lang="en-US" sz="2800" dirty="0" smtClean="0"/>
              <a:t>GIFT </a:t>
            </a:r>
            <a:r>
              <a:rPr lang="en-US" sz="2800" dirty="0"/>
              <a:t>(GST EXCLUSIVE</a:t>
            </a:r>
            <a:r>
              <a:rPr lang="en-US" sz="2800" dirty="0" smtClean="0"/>
              <a:t>)</a:t>
            </a:r>
            <a:endParaRPr lang="en-MY" sz="28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940867" y="6463184"/>
            <a:ext cx="576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mtClean="0"/>
              <a:pPr/>
              <a:t>13</a:t>
            </a:fld>
            <a:endParaRPr lang="en-MY" dirty="0"/>
          </a:p>
        </p:txBody>
      </p:sp>
      <p:sp>
        <p:nvSpPr>
          <p:cNvPr id="6" name="Rectangle 5"/>
          <p:cNvSpPr/>
          <p:nvPr/>
        </p:nvSpPr>
        <p:spPr>
          <a:xfrm>
            <a:off x="192219" y="1004919"/>
            <a:ext cx="86282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MY" sz="2000" dirty="0"/>
              <a:t>A hand phone dealer sells a Blackberry for </a:t>
            </a:r>
            <a:r>
              <a:rPr lang="en-MY" sz="2000" dirty="0" smtClean="0"/>
              <a:t>RM2,000 </a:t>
            </a:r>
            <a:r>
              <a:rPr lang="en-MY" sz="2000" dirty="0" smtClean="0">
                <a:solidFill>
                  <a:srgbClr val="FF0000"/>
                </a:solidFill>
              </a:rPr>
              <a:t>exclusive </a:t>
            </a:r>
            <a:r>
              <a:rPr lang="en-MY" sz="2000" dirty="0"/>
              <a:t>of GST. </a:t>
            </a:r>
            <a:r>
              <a:rPr lang="en-MY" sz="2000" dirty="0" smtClean="0"/>
              <a:t>He gives </a:t>
            </a:r>
            <a:r>
              <a:rPr lang="en-MY" sz="2000" dirty="0"/>
              <a:t>a Blackberry to his </a:t>
            </a:r>
            <a:r>
              <a:rPr lang="en-MY" sz="2000" dirty="0" smtClean="0"/>
              <a:t>long time </a:t>
            </a:r>
            <a:r>
              <a:rPr lang="en-MY" sz="2000" dirty="0"/>
              <a:t>customer for free. The value of the </a:t>
            </a:r>
            <a:r>
              <a:rPr lang="en-MY" sz="2000" dirty="0" smtClean="0"/>
              <a:t>free Blackberry </a:t>
            </a:r>
            <a:r>
              <a:rPr lang="en-MY" sz="2000" dirty="0"/>
              <a:t>is </a:t>
            </a:r>
            <a:r>
              <a:rPr lang="en-MY" sz="2000" dirty="0" smtClean="0"/>
              <a:t>RM2,000 (GST RM120.00).</a:t>
            </a:r>
          </a:p>
          <a:p>
            <a:pPr lvl="1" algn="just"/>
            <a:endParaRPr lang="en-MY" sz="2000" dirty="0"/>
          </a:p>
          <a:p>
            <a:pPr lvl="1" algn="just"/>
            <a:r>
              <a:rPr lang="en-MY" sz="2000" dirty="0" smtClean="0">
                <a:solidFill>
                  <a:srgbClr val="FF0000"/>
                </a:solidFill>
              </a:rPr>
              <a:t>Account for GST output tax RM120.00 (RM2,000 x 6%)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28559"/>
              </p:ext>
            </p:extLst>
          </p:nvPr>
        </p:nvGraphicFramePr>
        <p:xfrm>
          <a:off x="353445" y="3037022"/>
          <a:ext cx="8305799" cy="154929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90600"/>
                <a:gridCol w="1597439"/>
                <a:gridCol w="1298161"/>
                <a:gridCol w="1219200"/>
                <a:gridCol w="914400"/>
                <a:gridCol w="1066800"/>
                <a:gridCol w="1219199"/>
              </a:tblGrid>
              <a:tr h="4319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Chart</a:t>
                      </a:r>
                      <a:r>
                        <a:rPr lang="en-US" sz="1600" baseline="0" dirty="0" smtClean="0"/>
                        <a:t> of account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Detail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Dr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GST Tax Code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GST-03</a:t>
                      </a:r>
                      <a:endParaRPr lang="en-MY" sz="1600" dirty="0"/>
                    </a:p>
                  </a:txBody>
                  <a:tcPr/>
                </a:tc>
              </a:tr>
              <a:tr h="613756"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Purchase</a:t>
                      </a:r>
                    </a:p>
                    <a:p>
                      <a:r>
                        <a:rPr lang="en-US" sz="1600" dirty="0" smtClean="0"/>
                        <a:t>GST Input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2,000</a:t>
                      </a:r>
                    </a:p>
                    <a:p>
                      <a:pPr algn="ctr"/>
                      <a:r>
                        <a:rPr lang="en-US" sz="1600" dirty="0" smtClean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TX</a:t>
                      </a:r>
                    </a:p>
                    <a:p>
                      <a:pPr algn="ctr"/>
                      <a:r>
                        <a:rPr lang="en-US" sz="1600" dirty="0" smtClean="0"/>
                        <a:t>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6%</a:t>
                      </a:r>
                    </a:p>
                    <a:p>
                      <a:pPr algn="ctr"/>
                      <a:r>
                        <a:rPr lang="en-US" sz="1600" dirty="0" smtClean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6a</a:t>
                      </a:r>
                    </a:p>
                    <a:p>
                      <a:pPr algn="ctr"/>
                      <a:r>
                        <a:rPr lang="en-US" sz="1600" dirty="0" smtClean="0"/>
                        <a:t>6b</a:t>
                      </a:r>
                    </a:p>
                  </a:txBody>
                  <a:tcPr/>
                </a:tc>
              </a:tr>
              <a:tr h="356421"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2,120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2817" y="2651970"/>
            <a:ext cx="253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 : Purchase of Gift</a:t>
            </a:r>
            <a:endParaRPr lang="en-MY" dirty="0"/>
          </a:p>
        </p:txBody>
      </p:sp>
      <p:sp>
        <p:nvSpPr>
          <p:cNvPr id="10" name="Oval 9"/>
          <p:cNvSpPr/>
          <p:nvPr/>
        </p:nvSpPr>
        <p:spPr>
          <a:xfrm>
            <a:off x="7744616" y="3671919"/>
            <a:ext cx="541218" cy="22860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Oval 10"/>
          <p:cNvSpPr/>
          <p:nvPr/>
        </p:nvSpPr>
        <p:spPr>
          <a:xfrm>
            <a:off x="7764581" y="3929980"/>
            <a:ext cx="541219" cy="21974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2" t="31666" r="15888" b="46742"/>
          <a:stretch/>
        </p:blipFill>
        <p:spPr bwMode="auto">
          <a:xfrm>
            <a:off x="561273" y="4745061"/>
            <a:ext cx="7391400" cy="157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lbow Connector 12"/>
          <p:cNvCxnSpPr>
            <a:stCxn id="11" idx="6"/>
          </p:cNvCxnSpPr>
          <p:nvPr/>
        </p:nvCxnSpPr>
        <p:spPr>
          <a:xfrm flipH="1">
            <a:off x="7785190" y="4039850"/>
            <a:ext cx="520610" cy="1785880"/>
          </a:xfrm>
          <a:prstGeom prst="bentConnector4">
            <a:avLst>
              <a:gd name="adj1" fmla="val -43910"/>
              <a:gd name="adj2" fmla="val 99864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0" idx="2"/>
          </p:cNvCxnSpPr>
          <p:nvPr/>
        </p:nvCxnSpPr>
        <p:spPr>
          <a:xfrm rot="10800000" flipV="1">
            <a:off x="7523836" y="3786218"/>
            <a:ext cx="220781" cy="1544379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7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11101" y="388684"/>
            <a:ext cx="7952694" cy="44951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Mongolian Baiti" pitchFamily="66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DEEMED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SUPPLY - </a:t>
            </a:r>
            <a:r>
              <a:rPr lang="en-US" sz="2800" dirty="0" smtClean="0"/>
              <a:t>GIFT </a:t>
            </a:r>
            <a:r>
              <a:rPr lang="en-US" sz="2800" dirty="0"/>
              <a:t>(GST EXCLUSIVE</a:t>
            </a:r>
            <a:r>
              <a:rPr lang="en-US" sz="2800" dirty="0" smtClean="0"/>
              <a:t>) Cont.</a:t>
            </a:r>
            <a:endParaRPr lang="en-MY" sz="28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911941"/>
              </p:ext>
            </p:extLst>
          </p:nvPr>
        </p:nvGraphicFramePr>
        <p:xfrm>
          <a:off x="391546" y="1436132"/>
          <a:ext cx="8295253" cy="1737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76733"/>
                <a:gridCol w="1855921"/>
                <a:gridCol w="838200"/>
                <a:gridCol w="838200"/>
                <a:gridCol w="990600"/>
                <a:gridCol w="872366"/>
                <a:gridCol w="953508"/>
                <a:gridCol w="1069725"/>
              </a:tblGrid>
              <a:tr h="51900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Chart</a:t>
                      </a:r>
                      <a:r>
                        <a:rPr lang="en-US" sz="1600" baseline="0" dirty="0" smtClean="0"/>
                        <a:t> of account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Detail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Dr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GST Tax Code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Tax Base amount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GST-03</a:t>
                      </a:r>
                      <a:endParaRPr lang="en-MY" sz="1600" dirty="0"/>
                    </a:p>
                  </a:txBody>
                  <a:tcPr/>
                </a:tc>
              </a:tr>
              <a:tr h="451601"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GST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120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2,000</a:t>
                      </a:r>
                    </a:p>
                    <a:p>
                      <a:pPr algn="ctr"/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5a</a:t>
                      </a:r>
                    </a:p>
                  </a:txBody>
                  <a:tcPr/>
                </a:tc>
              </a:tr>
              <a:tr h="439838"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/>
                        <a:t>GST Output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5b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1304" y="1066800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 : Deemed supply </a:t>
            </a:r>
            <a:endParaRPr lang="en-MY" dirty="0"/>
          </a:p>
        </p:txBody>
      </p:sp>
      <p:sp>
        <p:nvSpPr>
          <p:cNvPr id="17" name="Oval 16"/>
          <p:cNvSpPr/>
          <p:nvPr/>
        </p:nvSpPr>
        <p:spPr>
          <a:xfrm>
            <a:off x="7776285" y="2105024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Oval 17"/>
          <p:cNvSpPr/>
          <p:nvPr/>
        </p:nvSpPr>
        <p:spPr>
          <a:xfrm>
            <a:off x="7848600" y="2619253"/>
            <a:ext cx="609600" cy="228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52941" r="16693" b="21247"/>
          <a:stretch/>
        </p:blipFill>
        <p:spPr bwMode="auto">
          <a:xfrm>
            <a:off x="1173420" y="4136313"/>
            <a:ext cx="7212465" cy="188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Elbow Connector 19"/>
          <p:cNvCxnSpPr>
            <a:stCxn id="17" idx="3"/>
          </p:cNvCxnSpPr>
          <p:nvPr/>
        </p:nvCxnSpPr>
        <p:spPr>
          <a:xfrm rot="5400000">
            <a:off x="6377223" y="3264516"/>
            <a:ext cx="2452707" cy="523966"/>
          </a:xfrm>
          <a:prstGeom prst="bentConnector3">
            <a:avLst>
              <a:gd name="adj1" fmla="val 50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8" idx="6"/>
          </p:cNvCxnSpPr>
          <p:nvPr/>
        </p:nvCxnSpPr>
        <p:spPr>
          <a:xfrm flipH="1">
            <a:off x="8153400" y="2733553"/>
            <a:ext cx="304800" cy="2552700"/>
          </a:xfrm>
          <a:prstGeom prst="bentConnector4">
            <a:avLst>
              <a:gd name="adj1" fmla="val -43966"/>
              <a:gd name="adj2" fmla="val 99794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7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11101" y="388684"/>
            <a:ext cx="7952694" cy="44951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Mongolian Baiti" pitchFamily="66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DEEMED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SUPPLY - </a:t>
            </a:r>
            <a:r>
              <a:rPr lang="en-US" sz="2800" dirty="0" smtClean="0"/>
              <a:t>GIFT </a:t>
            </a:r>
            <a:r>
              <a:rPr lang="en-US" sz="2800" dirty="0"/>
              <a:t>(GST </a:t>
            </a:r>
            <a:r>
              <a:rPr lang="en-US" sz="2800" dirty="0" smtClean="0"/>
              <a:t>INCLUSIVE)</a:t>
            </a:r>
            <a:endParaRPr lang="en-MY" sz="2800" i="1" dirty="0"/>
          </a:p>
        </p:txBody>
      </p:sp>
      <p:sp>
        <p:nvSpPr>
          <p:cNvPr id="11" name="Rectangle 10"/>
          <p:cNvSpPr/>
          <p:nvPr/>
        </p:nvSpPr>
        <p:spPr>
          <a:xfrm>
            <a:off x="192219" y="936402"/>
            <a:ext cx="86282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MY" sz="2000" dirty="0"/>
              <a:t>A hand phone dealer sells a Blackberry for </a:t>
            </a:r>
            <a:r>
              <a:rPr lang="en-MY" sz="2000" dirty="0" smtClean="0"/>
              <a:t>RM2,080 inclusive </a:t>
            </a:r>
            <a:r>
              <a:rPr lang="en-MY" sz="2000" dirty="0"/>
              <a:t>of GST. </a:t>
            </a:r>
            <a:r>
              <a:rPr lang="en-MY" sz="2000" dirty="0" smtClean="0"/>
              <a:t>He gives </a:t>
            </a:r>
            <a:r>
              <a:rPr lang="en-MY" sz="2000" dirty="0"/>
              <a:t>a Blackberry to his </a:t>
            </a:r>
            <a:r>
              <a:rPr lang="en-MY" sz="2000" dirty="0" smtClean="0"/>
              <a:t>long time </a:t>
            </a:r>
            <a:r>
              <a:rPr lang="en-MY" sz="2000" dirty="0"/>
              <a:t>customer for free. The value of the </a:t>
            </a:r>
            <a:r>
              <a:rPr lang="en-MY" sz="2000" dirty="0" smtClean="0"/>
              <a:t>free Blackberry </a:t>
            </a:r>
            <a:r>
              <a:rPr lang="en-MY" sz="2000" dirty="0"/>
              <a:t>is </a:t>
            </a:r>
            <a:r>
              <a:rPr lang="en-MY" sz="2000" dirty="0" smtClean="0"/>
              <a:t>RM1,962.26 (GST RM2,080 x 100/106).</a:t>
            </a:r>
          </a:p>
          <a:p>
            <a:pPr lvl="1" algn="just"/>
            <a:endParaRPr lang="en-MY" sz="2000" dirty="0"/>
          </a:p>
          <a:p>
            <a:pPr lvl="1" algn="just"/>
            <a:r>
              <a:rPr lang="en-MY" sz="2000" dirty="0" smtClean="0"/>
              <a:t>Account for GST output tax RM117.74 (RM2,080 x 6/106)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064582"/>
              </p:ext>
            </p:extLst>
          </p:nvPr>
        </p:nvGraphicFramePr>
        <p:xfrm>
          <a:off x="353445" y="2936950"/>
          <a:ext cx="8305799" cy="167460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90600"/>
                <a:gridCol w="1597439"/>
                <a:gridCol w="1298161"/>
                <a:gridCol w="1219200"/>
                <a:gridCol w="914400"/>
                <a:gridCol w="1066800"/>
                <a:gridCol w="1219199"/>
              </a:tblGrid>
              <a:tr h="5190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Chart</a:t>
                      </a:r>
                      <a:r>
                        <a:rPr lang="en-US" sz="1600" baseline="0" dirty="0" smtClean="0"/>
                        <a:t> of account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Detail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Dr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GST Tax Code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GST-03</a:t>
                      </a:r>
                      <a:endParaRPr lang="en-MY" sz="1600" dirty="0"/>
                    </a:p>
                  </a:txBody>
                  <a:tcPr/>
                </a:tc>
              </a:tr>
              <a:tr h="519058"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Expenses</a:t>
                      </a:r>
                    </a:p>
                    <a:p>
                      <a:r>
                        <a:rPr lang="en-US" sz="1600" dirty="0" smtClean="0"/>
                        <a:t>GST Input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1,962.26</a:t>
                      </a:r>
                    </a:p>
                    <a:p>
                      <a:pPr algn="ctr"/>
                      <a:r>
                        <a:rPr lang="en-US" sz="1600" dirty="0" smtClean="0"/>
                        <a:t>117.74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TX</a:t>
                      </a:r>
                    </a:p>
                    <a:p>
                      <a:pPr algn="ctr"/>
                      <a:r>
                        <a:rPr lang="en-US" sz="1600" dirty="0" smtClean="0"/>
                        <a:t>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6%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6a</a:t>
                      </a:r>
                    </a:p>
                    <a:p>
                      <a:pPr algn="ctr"/>
                      <a:r>
                        <a:rPr lang="en-US" sz="1600" dirty="0" smtClean="0"/>
                        <a:t>6b</a:t>
                      </a:r>
                    </a:p>
                  </a:txBody>
                  <a:tcPr/>
                </a:tc>
              </a:tr>
              <a:tr h="516363"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2,080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92817" y="2567618"/>
            <a:ext cx="2532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 : Purchase of Gift</a:t>
            </a:r>
            <a:endParaRPr lang="en-MY" dirty="0"/>
          </a:p>
        </p:txBody>
      </p:sp>
      <p:sp>
        <p:nvSpPr>
          <p:cNvPr id="14" name="Oval 13"/>
          <p:cNvSpPr/>
          <p:nvPr/>
        </p:nvSpPr>
        <p:spPr>
          <a:xfrm>
            <a:off x="7744835" y="3825717"/>
            <a:ext cx="541219" cy="21974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2" t="31666" r="15888" b="46742"/>
          <a:stretch/>
        </p:blipFill>
        <p:spPr bwMode="auto">
          <a:xfrm>
            <a:off x="624045" y="4668861"/>
            <a:ext cx="7391400" cy="157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Elbow Connector 22"/>
          <p:cNvCxnSpPr>
            <a:stCxn id="14" idx="6"/>
          </p:cNvCxnSpPr>
          <p:nvPr/>
        </p:nvCxnSpPr>
        <p:spPr>
          <a:xfrm flipH="1">
            <a:off x="7815212" y="3935587"/>
            <a:ext cx="470842" cy="1691096"/>
          </a:xfrm>
          <a:prstGeom prst="bentConnector4">
            <a:avLst>
              <a:gd name="adj1" fmla="val -48551"/>
              <a:gd name="adj2" fmla="val 9982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25" idx="2"/>
          </p:cNvCxnSpPr>
          <p:nvPr/>
        </p:nvCxnSpPr>
        <p:spPr>
          <a:xfrm rot="10800000" flipV="1">
            <a:off x="7298007" y="3697499"/>
            <a:ext cx="446829" cy="1471983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744835" y="3569283"/>
            <a:ext cx="541219" cy="2564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47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11101" y="388684"/>
            <a:ext cx="7952694" cy="44951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Mongolian Baiti" pitchFamily="66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DEEMED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SUPPLY - </a:t>
            </a:r>
            <a:r>
              <a:rPr lang="en-US" sz="2800" dirty="0" smtClean="0"/>
              <a:t>GIFT </a:t>
            </a:r>
            <a:r>
              <a:rPr lang="en-US" sz="2800" dirty="0"/>
              <a:t>(GST </a:t>
            </a:r>
            <a:r>
              <a:rPr lang="en-US" sz="2800" dirty="0" smtClean="0"/>
              <a:t>INCLUSIVE)</a:t>
            </a:r>
            <a:r>
              <a:rPr lang="en-US" sz="2800" i="1" dirty="0"/>
              <a:t> </a:t>
            </a:r>
            <a:r>
              <a:rPr lang="en-US" sz="2800" dirty="0" smtClean="0"/>
              <a:t>Cont.</a:t>
            </a:r>
            <a:endParaRPr lang="en-MY" sz="28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287790"/>
              </p:ext>
            </p:extLst>
          </p:nvPr>
        </p:nvGraphicFramePr>
        <p:xfrm>
          <a:off x="391546" y="1322888"/>
          <a:ext cx="8295253" cy="167984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76733"/>
                <a:gridCol w="1932121"/>
                <a:gridCol w="914400"/>
                <a:gridCol w="838200"/>
                <a:gridCol w="838200"/>
                <a:gridCol w="872366"/>
                <a:gridCol w="953508"/>
                <a:gridCol w="1069725"/>
              </a:tblGrid>
              <a:tr h="500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Chart</a:t>
                      </a:r>
                      <a:r>
                        <a:rPr lang="en-US" sz="1600" baseline="0" dirty="0" smtClean="0"/>
                        <a:t> of account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Detail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Dr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GST Tax Code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Tax Base amount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GST-03</a:t>
                      </a:r>
                      <a:endParaRPr lang="en-MY" sz="1600" dirty="0"/>
                    </a:p>
                  </a:txBody>
                  <a:tcPr/>
                </a:tc>
              </a:tr>
              <a:tr h="389996"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117.74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1,962.26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5a</a:t>
                      </a:r>
                    </a:p>
                  </a:txBody>
                  <a:tcPr/>
                </a:tc>
              </a:tr>
              <a:tr h="521606"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GST Output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117.74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5b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51304" y="953556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 : Deemed supply </a:t>
            </a:r>
            <a:endParaRPr lang="en-MY" dirty="0"/>
          </a:p>
        </p:txBody>
      </p:sp>
      <p:sp>
        <p:nvSpPr>
          <p:cNvPr id="17" name="Oval 16"/>
          <p:cNvSpPr/>
          <p:nvPr/>
        </p:nvSpPr>
        <p:spPr>
          <a:xfrm>
            <a:off x="7848600" y="1965216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Oval 17"/>
          <p:cNvSpPr/>
          <p:nvPr/>
        </p:nvSpPr>
        <p:spPr>
          <a:xfrm>
            <a:off x="7848600" y="2506009"/>
            <a:ext cx="609600" cy="228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52941" r="16693" b="21247"/>
          <a:stretch/>
        </p:blipFill>
        <p:spPr bwMode="auto">
          <a:xfrm>
            <a:off x="331630" y="3585086"/>
            <a:ext cx="8442104" cy="235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Elbow Connector 19"/>
          <p:cNvCxnSpPr/>
          <p:nvPr/>
        </p:nvCxnSpPr>
        <p:spPr>
          <a:xfrm rot="5400000">
            <a:off x="6516062" y="3078468"/>
            <a:ext cx="2217191" cy="447888"/>
          </a:xfrm>
          <a:prstGeom prst="bentConnector3">
            <a:avLst>
              <a:gd name="adj1" fmla="val -119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8" idx="6"/>
          </p:cNvCxnSpPr>
          <p:nvPr/>
        </p:nvCxnSpPr>
        <p:spPr>
          <a:xfrm>
            <a:off x="8458200" y="2620309"/>
            <a:ext cx="157767" cy="2400300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44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11101" y="388684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Mongolian Baiti" pitchFamily="66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DEEMED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SUPPLY </a:t>
            </a: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       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–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Disposal of Business Asset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457" y="1447800"/>
            <a:ext cx="86360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sz="2000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In regard to the transfer or disposal of goods which form part of business asset by or under the direction of the person carrying on the business, whether or not for a consideration, the </a:t>
            </a:r>
            <a:r>
              <a:rPr lang="en-US" sz="2000" dirty="0">
                <a:solidFill>
                  <a:srgbClr val="FF0000"/>
                </a:solidFill>
              </a:rPr>
              <a:t>time of supply </a:t>
            </a:r>
            <a:r>
              <a:rPr lang="en-US" sz="2000" dirty="0"/>
              <a:t>is at the time when the </a:t>
            </a:r>
            <a:r>
              <a:rPr lang="en-US" sz="2000" dirty="0">
                <a:solidFill>
                  <a:srgbClr val="FF0000"/>
                </a:solidFill>
              </a:rPr>
              <a:t>goods are transferred or disposed of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US" sz="2000" dirty="0" err="1" smtClean="0"/>
              <a:t>i.e</a:t>
            </a:r>
            <a:r>
              <a:rPr lang="en-US" sz="2000" dirty="0" smtClean="0"/>
              <a:t>  On 1 March 2016, the company disposed an asset at RM 10,600.00 inclusive of GST 6%</a:t>
            </a:r>
            <a:endParaRPr lang="en-MY" sz="20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940867" y="6463184"/>
            <a:ext cx="576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mtClean="0"/>
              <a:pPr/>
              <a:t>17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683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11101" y="152400"/>
            <a:ext cx="7952694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Mongolian Baiti" pitchFamily="66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DEEMED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SUPPLY 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           – Disposal of Business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Asset (Cont.)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304" y="1219200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 : Deemed supply </a:t>
            </a:r>
            <a:endParaRPr lang="en-MY" dirty="0"/>
          </a:p>
        </p:txBody>
      </p:sp>
      <p:sp>
        <p:nvSpPr>
          <p:cNvPr id="17" name="Oval 16"/>
          <p:cNvSpPr/>
          <p:nvPr/>
        </p:nvSpPr>
        <p:spPr>
          <a:xfrm>
            <a:off x="7848600" y="2346216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Oval 17"/>
          <p:cNvSpPr/>
          <p:nvPr/>
        </p:nvSpPr>
        <p:spPr>
          <a:xfrm>
            <a:off x="7848600" y="2887009"/>
            <a:ext cx="609600" cy="228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52941" r="16693" b="21247"/>
          <a:stretch/>
        </p:blipFill>
        <p:spPr bwMode="auto">
          <a:xfrm>
            <a:off x="651304" y="3771730"/>
            <a:ext cx="8442104" cy="235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Elbow Connector 19"/>
          <p:cNvCxnSpPr/>
          <p:nvPr/>
        </p:nvCxnSpPr>
        <p:spPr>
          <a:xfrm rot="5400000">
            <a:off x="6516062" y="3459468"/>
            <a:ext cx="2217191" cy="447888"/>
          </a:xfrm>
          <a:prstGeom prst="bentConnector3">
            <a:avLst>
              <a:gd name="adj1" fmla="val -119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8" idx="6"/>
          </p:cNvCxnSpPr>
          <p:nvPr/>
        </p:nvCxnSpPr>
        <p:spPr>
          <a:xfrm>
            <a:off x="8458200" y="3001309"/>
            <a:ext cx="116590" cy="2111348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85774"/>
              </p:ext>
            </p:extLst>
          </p:nvPr>
        </p:nvGraphicFramePr>
        <p:xfrm>
          <a:off x="391547" y="1676400"/>
          <a:ext cx="8295253" cy="167984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76733"/>
                <a:gridCol w="1932121"/>
                <a:gridCol w="914400"/>
                <a:gridCol w="795298"/>
                <a:gridCol w="881101"/>
                <a:gridCol w="736533"/>
                <a:gridCol w="1089342"/>
                <a:gridCol w="1069725"/>
              </a:tblGrid>
              <a:tr h="500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Chart</a:t>
                      </a:r>
                      <a:r>
                        <a:rPr lang="en-US" sz="1600" baseline="0" dirty="0" smtClean="0"/>
                        <a:t> of account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Detail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Dr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GST Tax Code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Tax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Base amount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GST-03</a:t>
                      </a:r>
                      <a:endParaRPr lang="en-MY" sz="1600" dirty="0"/>
                    </a:p>
                  </a:txBody>
                  <a:tcPr/>
                </a:tc>
              </a:tr>
              <a:tr h="389996"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Disposal Asset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600.00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DS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5a</a:t>
                      </a:r>
                    </a:p>
                  </a:txBody>
                  <a:tcPr/>
                </a:tc>
              </a:tr>
              <a:tr h="521606"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GST Output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5b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30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11101" y="388684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Mongolian Baiti" pitchFamily="66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DEEMED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SUPPLY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            – </a:t>
            </a:r>
            <a:r>
              <a:rPr lang="en-MY" sz="2800" dirty="0">
                <a:solidFill>
                  <a:schemeClr val="bg1"/>
                </a:solidFill>
                <a:latin typeface="Calibri" pitchFamily="34" charset="0"/>
              </a:rPr>
              <a:t>Private use of business asset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457" y="1447800"/>
            <a:ext cx="86360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sz="2000" dirty="0"/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en-MY" sz="2000" dirty="0"/>
              <a:t>Company A purchased computer on 1/5/2015 RM2,120 inclusive of GST. On </a:t>
            </a:r>
            <a:r>
              <a:rPr lang="en-MY" sz="2000" dirty="0" smtClean="0"/>
              <a:t>5/6/2016, the Company gives </a:t>
            </a:r>
            <a:r>
              <a:rPr lang="en-MY" sz="2000" dirty="0"/>
              <a:t>a computer to </a:t>
            </a:r>
            <a:r>
              <a:rPr lang="en-MY" sz="2000" dirty="0" smtClean="0"/>
              <a:t>their </a:t>
            </a:r>
            <a:r>
              <a:rPr lang="en-MY" sz="2000" dirty="0"/>
              <a:t>employee. The market value of the computer on 5/6/2016 is RM1,060 GST inclusive RM60 (6/106 x RM1,060).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940867" y="6463184"/>
            <a:ext cx="576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mtClean="0"/>
              <a:pPr/>
              <a:t>19</a:t>
            </a:fld>
            <a:endParaRPr lang="en-MY" dirty="0"/>
          </a:p>
        </p:txBody>
      </p:sp>
      <p:grpSp>
        <p:nvGrpSpPr>
          <p:cNvPr id="6" name="Group 5"/>
          <p:cNvGrpSpPr/>
          <p:nvPr/>
        </p:nvGrpSpPr>
        <p:grpSpPr>
          <a:xfrm>
            <a:off x="530024" y="3104416"/>
            <a:ext cx="8250932" cy="1593025"/>
            <a:chOff x="422897" y="2605530"/>
            <a:chExt cx="8250932" cy="1593025"/>
          </a:xfrm>
        </p:grpSpPr>
        <p:grpSp>
          <p:nvGrpSpPr>
            <p:cNvPr id="8" name="Group 7"/>
            <p:cNvGrpSpPr/>
            <p:nvPr/>
          </p:nvGrpSpPr>
          <p:grpSpPr>
            <a:xfrm>
              <a:off x="422897" y="2605530"/>
              <a:ext cx="8250932" cy="1593025"/>
              <a:chOff x="375672" y="4089036"/>
              <a:chExt cx="8517210" cy="134689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75672" y="4610516"/>
                <a:ext cx="8517210" cy="825416"/>
                <a:chOff x="375672" y="4259768"/>
                <a:chExt cx="5872728" cy="825416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75672" y="4869160"/>
                  <a:ext cx="5872728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97004" y="4653136"/>
                  <a:ext cx="0" cy="4320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835696" y="4653136"/>
                  <a:ext cx="0" cy="4320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3275856" y="4653136"/>
                  <a:ext cx="0" cy="4320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4716016" y="4653136"/>
                  <a:ext cx="0" cy="43204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ctangle 16"/>
                <p:cNvSpPr/>
                <p:nvPr/>
              </p:nvSpPr>
              <p:spPr>
                <a:xfrm>
                  <a:off x="1452270" y="4259768"/>
                  <a:ext cx="772660" cy="3122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b="1" dirty="0" smtClean="0"/>
                    <a:t>1/5/2015</a:t>
                  </a:r>
                  <a:endParaRPr lang="en-MY" dirty="0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1277449" y="4089036"/>
                <a:ext cx="2621234" cy="494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dirty="0" smtClean="0"/>
                  <a:t>Purchased computer</a:t>
                </a:r>
              </a:p>
              <a:p>
                <a:pPr algn="ctr"/>
                <a:r>
                  <a:rPr lang="en-US" sz="1600" dirty="0" smtClean="0"/>
                  <a:t>(RM 2,120 inclusive GST 6%)</a:t>
                </a:r>
                <a:endParaRPr lang="en-MY" sz="16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5998661" y="3275692"/>
              <a:ext cx="1085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/>
                <a:t>5/6/2016</a:t>
              </a:r>
              <a:endParaRPr lang="en-MY" dirty="0"/>
            </a:p>
          </p:txBody>
        </p:sp>
      </p:grpSp>
    </p:spTree>
    <p:extLst>
      <p:ext uri="{BB962C8B-B14F-4D97-AF65-F5344CB8AC3E}">
        <p14:creationId xmlns:p14="http://schemas.microsoft.com/office/powerpoint/2010/main" val="400155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495300" y="1551578"/>
            <a:ext cx="8229600" cy="403766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en-MY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n-MY" sz="3600" dirty="0" smtClean="0">
                <a:solidFill>
                  <a:schemeClr val="tx2">
                    <a:lumMod val="50000"/>
                  </a:schemeClr>
                </a:solidFill>
              </a:rPr>
              <a:t>IMPORTED GOODS</a:t>
            </a:r>
          </a:p>
          <a:p>
            <a:pPr marL="742950" indent="-742950">
              <a:buFont typeface="+mj-lt"/>
              <a:buAutoNum type="arabicPeriod"/>
            </a:pPr>
            <a:r>
              <a:rPr lang="en-MY" sz="3600" dirty="0" smtClean="0">
                <a:solidFill>
                  <a:schemeClr val="tx2">
                    <a:lumMod val="50000"/>
                  </a:schemeClr>
                </a:solidFill>
              </a:rPr>
              <a:t>IMPORTED SERVICES</a:t>
            </a:r>
          </a:p>
          <a:p>
            <a:pPr marL="742950" indent="-742950">
              <a:buFont typeface="+mj-lt"/>
              <a:buAutoNum type="arabicPeriod"/>
            </a:pPr>
            <a:r>
              <a:rPr lang="en-MY" sz="3600" dirty="0" smtClean="0">
                <a:solidFill>
                  <a:schemeClr val="tx2">
                    <a:lumMod val="50000"/>
                  </a:schemeClr>
                </a:solidFill>
              </a:rPr>
              <a:t>DEPOSIT RECEIVED</a:t>
            </a:r>
          </a:p>
          <a:p>
            <a:pPr marL="742950" indent="-742950">
              <a:buFont typeface="+mj-lt"/>
              <a:buAutoNum type="arabicPeriod"/>
            </a:pPr>
            <a:r>
              <a:rPr lang="en-MY" sz="3600" dirty="0" smtClean="0">
                <a:solidFill>
                  <a:schemeClr val="tx2">
                    <a:lumMod val="50000"/>
                  </a:schemeClr>
                </a:solidFill>
              </a:rPr>
              <a:t>DEEMED SUPPLIES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87657" y="308810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>
                <a:latin typeface="Calibri" pitchFamily="34" charset="0"/>
                <a:cs typeface="Calibri" pitchFamily="34" charset="0"/>
              </a:rPr>
              <a:t>TOPICS</a:t>
            </a:r>
            <a:endParaRPr lang="en-MY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111875"/>
            <a:ext cx="532557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11101" y="152400"/>
            <a:ext cx="7952694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Mongolian Baiti" pitchFamily="66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DEEMED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SUPPLY 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            – </a:t>
            </a:r>
            <a:r>
              <a:rPr lang="en-MY" sz="2800" dirty="0">
                <a:solidFill>
                  <a:schemeClr val="bg1"/>
                </a:solidFill>
                <a:latin typeface="Calibri" pitchFamily="34" charset="0"/>
              </a:rPr>
              <a:t>Private use of business </a:t>
            </a:r>
            <a:r>
              <a:rPr lang="en-MY" sz="2800" dirty="0" smtClean="0">
                <a:solidFill>
                  <a:schemeClr val="bg1"/>
                </a:solidFill>
                <a:latin typeface="Calibri" pitchFamily="34" charset="0"/>
              </a:rPr>
              <a:t>asset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(Cont.)</a:t>
            </a:r>
            <a:endParaRPr lang="en-US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304" y="1219200"/>
            <a:ext cx="254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Journal : Deemed supply </a:t>
            </a:r>
            <a:endParaRPr lang="en-MY" dirty="0"/>
          </a:p>
        </p:txBody>
      </p:sp>
      <p:sp>
        <p:nvSpPr>
          <p:cNvPr id="17" name="Oval 16"/>
          <p:cNvSpPr/>
          <p:nvPr/>
        </p:nvSpPr>
        <p:spPr>
          <a:xfrm>
            <a:off x="7848600" y="2346216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Oval 17"/>
          <p:cNvSpPr/>
          <p:nvPr/>
        </p:nvSpPr>
        <p:spPr>
          <a:xfrm>
            <a:off x="7848600" y="2887009"/>
            <a:ext cx="609600" cy="228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52941" r="16693" b="21247"/>
          <a:stretch/>
        </p:blipFill>
        <p:spPr bwMode="auto">
          <a:xfrm>
            <a:off x="701896" y="3771730"/>
            <a:ext cx="8442104" cy="235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Elbow Connector 19"/>
          <p:cNvCxnSpPr/>
          <p:nvPr/>
        </p:nvCxnSpPr>
        <p:spPr>
          <a:xfrm rot="5400000">
            <a:off x="6516062" y="3459468"/>
            <a:ext cx="2217191" cy="447888"/>
          </a:xfrm>
          <a:prstGeom prst="bentConnector3">
            <a:avLst>
              <a:gd name="adj1" fmla="val -1196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8" idx="6"/>
          </p:cNvCxnSpPr>
          <p:nvPr/>
        </p:nvCxnSpPr>
        <p:spPr>
          <a:xfrm>
            <a:off x="8458200" y="3001309"/>
            <a:ext cx="116590" cy="2111348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475901"/>
              </p:ext>
            </p:extLst>
          </p:nvPr>
        </p:nvGraphicFramePr>
        <p:xfrm>
          <a:off x="391547" y="1676400"/>
          <a:ext cx="8295253" cy="167984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876733"/>
                <a:gridCol w="1932121"/>
                <a:gridCol w="914400"/>
                <a:gridCol w="795298"/>
                <a:gridCol w="881101"/>
                <a:gridCol w="736533"/>
                <a:gridCol w="1089342"/>
                <a:gridCol w="1069725"/>
              </a:tblGrid>
              <a:tr h="5001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Chart</a:t>
                      </a:r>
                      <a:r>
                        <a:rPr lang="en-US" sz="1600" baseline="0" dirty="0" smtClean="0"/>
                        <a:t> of account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Detail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Dr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GST Tax Code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Base amount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GST-03</a:t>
                      </a:r>
                      <a:endParaRPr lang="en-MY" sz="1600" dirty="0"/>
                    </a:p>
                  </a:txBody>
                  <a:tcPr/>
                </a:tc>
              </a:tr>
              <a:tr h="389996"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60.00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DS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5a</a:t>
                      </a:r>
                    </a:p>
                  </a:txBody>
                  <a:tcPr/>
                </a:tc>
              </a:tr>
              <a:tr h="521606"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1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GST Output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5b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6713" y="6309320"/>
            <a:ext cx="3485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Century Gothic" pitchFamily="34" charset="0"/>
              </a:rPr>
              <a:t>Copyright Controlled 2015 @</a:t>
            </a:r>
            <a:r>
              <a:rPr lang="en-US" sz="800" dirty="0" smtClean="0"/>
              <a:t> </a:t>
            </a:r>
            <a:r>
              <a:rPr lang="en-US" sz="800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endParaRPr lang="en-MY" sz="800" dirty="0">
              <a:solidFill>
                <a:srgbClr val="FF0000"/>
              </a:solidFill>
              <a:latin typeface="Neuropo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653" y="5590983"/>
            <a:ext cx="45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Century Gothic" pitchFamily="34" charset="0"/>
              </a:rPr>
              <a:t>www.</a:t>
            </a:r>
            <a:r>
              <a:rPr lang="en-US" sz="1200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US" sz="1200" dirty="0" smtClean="0">
                <a:latin typeface="Century Gothic" pitchFamily="34" charset="0"/>
              </a:rPr>
              <a:t>.com.my</a:t>
            </a:r>
            <a:r>
              <a:rPr lang="en-US" sz="1200" dirty="0">
                <a:latin typeface="Century Gothic" pitchFamily="34" charset="0"/>
              </a:rPr>
              <a:t> </a:t>
            </a:r>
            <a:r>
              <a:rPr lang="en-US" sz="1200" dirty="0" smtClean="0">
                <a:latin typeface="Century Gothic" pitchFamily="34" charset="0"/>
              </a:rPr>
              <a:t>  |   www.my</a:t>
            </a:r>
            <a:r>
              <a:rPr lang="en-US" sz="1200" dirty="0" smtClean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US" sz="1200" dirty="0" smtClean="0">
                <a:latin typeface="Century Gothic" pitchFamily="34" charset="0"/>
              </a:rPr>
              <a:t>.com</a:t>
            </a:r>
          </a:p>
          <a:p>
            <a:pPr algn="ctr"/>
            <a:endParaRPr lang="en-US" sz="1200" dirty="0" smtClean="0">
              <a:solidFill>
                <a:srgbClr val="FF0000"/>
              </a:solidFill>
              <a:latin typeface="Neuropol" pitchFamily="34" charset="0"/>
            </a:endParaRP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Neuropol" pitchFamily="34" charset="0"/>
              </a:rPr>
              <a:t>1 300 88 5678</a:t>
            </a:r>
            <a:endParaRPr lang="en-MY" sz="1200" dirty="0">
              <a:solidFill>
                <a:srgbClr val="FF0000"/>
              </a:solidFill>
              <a:latin typeface="Neuropo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02" y="4532731"/>
            <a:ext cx="3877408" cy="10221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252475" y="2883367"/>
            <a:ext cx="2703220" cy="848310"/>
            <a:chOff x="2110978" y="3210350"/>
            <a:chExt cx="2587327" cy="811942"/>
          </a:xfrm>
          <a:solidFill>
            <a:schemeClr val="bg2">
              <a:lumMod val="50000"/>
            </a:schemeClr>
          </a:solidFill>
        </p:grpSpPr>
        <p:sp>
          <p:nvSpPr>
            <p:cNvPr id="8" name="Cube 7"/>
            <p:cNvSpPr/>
            <p:nvPr/>
          </p:nvSpPr>
          <p:spPr>
            <a:xfrm rot="398307">
              <a:off x="2110978" y="3272866"/>
              <a:ext cx="795632" cy="749426"/>
            </a:xfrm>
            <a:prstGeom prst="cube">
              <a:avLst/>
            </a:prstGeom>
            <a:solidFill>
              <a:srgbClr val="00CCFF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Y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3005432" y="3210350"/>
              <a:ext cx="795632" cy="749426"/>
            </a:xfrm>
            <a:prstGeom prst="cube">
              <a:avLst/>
            </a:prstGeom>
            <a:solidFill>
              <a:srgbClr val="FF3399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O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ube 9"/>
            <p:cNvSpPr/>
            <p:nvPr/>
          </p:nvSpPr>
          <p:spPr>
            <a:xfrm rot="21107126">
              <a:off x="3902673" y="3264835"/>
              <a:ext cx="795632" cy="749426"/>
            </a:xfrm>
            <a:prstGeom prst="cube">
              <a:avLst/>
            </a:prstGeom>
            <a:solidFill>
              <a:srgbClr val="990000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U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36065" y="1574550"/>
            <a:ext cx="4725553" cy="896965"/>
            <a:chOff x="1492742" y="2056917"/>
            <a:chExt cx="8402552" cy="1594902"/>
          </a:xfrm>
          <a:solidFill>
            <a:schemeClr val="bg2">
              <a:lumMod val="50000"/>
            </a:schemeClr>
          </a:solidFill>
        </p:grpSpPr>
        <p:sp>
          <p:nvSpPr>
            <p:cNvPr id="15" name="Cube 14"/>
            <p:cNvSpPr/>
            <p:nvPr/>
          </p:nvSpPr>
          <p:spPr>
            <a:xfrm rot="21009157">
              <a:off x="3435470" y="2056917"/>
              <a:ext cx="1502588" cy="1415324"/>
            </a:xfrm>
            <a:prstGeom prst="cube">
              <a:avLst/>
            </a:prstGeom>
            <a:solidFill>
              <a:srgbClr val="33CC33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H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ube 15"/>
            <p:cNvSpPr/>
            <p:nvPr/>
          </p:nvSpPr>
          <p:spPr>
            <a:xfrm rot="427281">
              <a:off x="5129951" y="2159814"/>
              <a:ext cx="1502588" cy="1415324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A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Cube 16"/>
            <p:cNvSpPr/>
            <p:nvPr/>
          </p:nvSpPr>
          <p:spPr>
            <a:xfrm>
              <a:off x="6781312" y="2159814"/>
              <a:ext cx="1502588" cy="1415324"/>
            </a:xfrm>
            <a:prstGeom prst="cube">
              <a:avLst/>
            </a:prstGeom>
            <a:solidFill>
              <a:srgbClr val="5F5F5F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N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Cube 17"/>
            <p:cNvSpPr/>
            <p:nvPr/>
          </p:nvSpPr>
          <p:spPr>
            <a:xfrm rot="982446">
              <a:off x="1492742" y="2083130"/>
              <a:ext cx="1568691" cy="1568689"/>
            </a:xfrm>
            <a:prstGeom prst="cube">
              <a:avLst/>
            </a:prstGeom>
            <a:solidFill>
              <a:srgbClr val="FF9900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T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Cube 18"/>
            <p:cNvSpPr/>
            <p:nvPr/>
          </p:nvSpPr>
          <p:spPr>
            <a:xfrm rot="21430170">
              <a:off x="8392706" y="2159814"/>
              <a:ext cx="1502588" cy="1415324"/>
            </a:xfrm>
            <a:prstGeom prst="cube">
              <a:avLst/>
            </a:prstGeom>
            <a:solidFill>
              <a:srgbClr val="CCCC00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 b="1" dirty="0" smtClean="0">
                  <a:solidFill>
                    <a:schemeClr val="bg1"/>
                  </a:solidFill>
                </a:rPr>
                <a:t>K</a:t>
              </a:r>
              <a:endParaRPr lang="en-SG" sz="4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Footer Placeholder 10"/>
          <p:cNvSpPr>
            <a:spLocks noGrp="1"/>
          </p:cNvSpPr>
          <p:nvPr/>
        </p:nvSpPr>
        <p:spPr>
          <a:xfrm>
            <a:off x="6384113" y="6272639"/>
            <a:ext cx="2707774" cy="337038"/>
          </a:xfrm>
          <a:prstGeom prst="rect">
            <a:avLst/>
          </a:prstGeom>
        </p:spPr>
        <p:txBody>
          <a:bodyPr vert="horz" lIns="84406" tIns="42203" rIns="84406" bIns="42203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23" dirty="0">
                <a:solidFill>
                  <a:prstClr val="black"/>
                </a:solidFill>
              </a:rPr>
              <a:t>©</a:t>
            </a:r>
            <a:r>
              <a:rPr lang="en-US" sz="923" dirty="0" smtClean="0">
                <a:solidFill>
                  <a:prstClr val="black"/>
                </a:solidFill>
              </a:rPr>
              <a:t>2015 </a:t>
            </a:r>
            <a:r>
              <a:rPr lang="en-US" sz="923" dirty="0">
                <a:solidFill>
                  <a:srgbClr val="FF0000"/>
                </a:solidFill>
                <a:latin typeface="Neuropol" pitchFamily="34" charset="0"/>
              </a:rPr>
              <a:t>SALIHIN</a:t>
            </a:r>
            <a:r>
              <a:rPr lang="en-US" sz="923" dirty="0">
                <a:solidFill>
                  <a:srgbClr val="FF0000"/>
                </a:solidFill>
              </a:rPr>
              <a:t> </a:t>
            </a:r>
            <a:r>
              <a:rPr lang="en-US" sz="923" dirty="0">
                <a:solidFill>
                  <a:prstClr val="black"/>
                </a:solidFill>
              </a:rPr>
              <a:t>GST Services.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7321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27784" y="4860449"/>
            <a:ext cx="63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1. IMPORTED GOODS</a:t>
            </a:r>
          </a:p>
        </p:txBody>
      </p:sp>
      <p:grpSp>
        <p:nvGrpSpPr>
          <p:cNvPr id="4" name="Group 2"/>
          <p:cNvGrpSpPr/>
          <p:nvPr/>
        </p:nvGrpSpPr>
        <p:grpSpPr>
          <a:xfrm>
            <a:off x="660400" y="3008662"/>
            <a:ext cx="8667750" cy="2455496"/>
            <a:chOff x="609600" y="3008662"/>
            <a:chExt cx="8001000" cy="245549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5464158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"/>
            <p:cNvGrpSpPr/>
            <p:nvPr/>
          </p:nvGrpSpPr>
          <p:grpSpPr>
            <a:xfrm>
              <a:off x="609600" y="3008662"/>
              <a:ext cx="1905000" cy="2231303"/>
              <a:chOff x="609600" y="3008662"/>
              <a:chExt cx="1905000" cy="223130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09600" y="3564693"/>
                <a:ext cx="1676400" cy="16752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pic>
            <p:nvPicPr>
              <p:cNvPr id="8" name="Picture 3" descr="C:\Users\Account\Desktop\Untitled-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111" y="3008662"/>
                <a:ext cx="1557489" cy="19879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Slide Number Placeholder 3"/>
          <p:cNvSpPr txBox="1">
            <a:spLocks/>
          </p:cNvSpPr>
          <p:nvPr/>
        </p:nvSpPr>
        <p:spPr>
          <a:xfrm>
            <a:off x="9216410" y="6407156"/>
            <a:ext cx="576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mtClean="0"/>
              <a:pPr/>
              <a:t>3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176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11101" y="388684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Mongolian Baiti" pitchFamily="66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Mongolian Baiti" pitchFamily="66" charset="0"/>
              </a:rPr>
              <a:t>IMPORTED GOODS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457" y="1447800"/>
            <a:ext cx="86360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2000" dirty="0" smtClean="0"/>
              <a:t>a</a:t>
            </a:r>
            <a:r>
              <a:rPr lang="en-MY" sz="2000" dirty="0"/>
              <a:t>. Import Purchase of Goods are generally charged at standard rated.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2000" dirty="0"/>
              <a:t>b. GST is charged at the time of custom </a:t>
            </a:r>
            <a:r>
              <a:rPr lang="en-MY" sz="2000" dirty="0" smtClean="0"/>
              <a:t>clearance.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2000" dirty="0" smtClean="0"/>
              <a:t>c. </a:t>
            </a:r>
            <a:r>
              <a:rPr lang="en-MY" sz="2000" dirty="0" smtClean="0">
                <a:hlinkClick r:id="rId2" action="ppaction://hlinkfile"/>
              </a:rPr>
              <a:t>Tax </a:t>
            </a:r>
            <a:r>
              <a:rPr lang="en-MY" sz="2000" dirty="0">
                <a:hlinkClick r:id="rId2" action="ppaction://hlinkfile"/>
              </a:rPr>
              <a:t>Base amount will be the amount calculated by Customs (Value of Goods + </a:t>
            </a:r>
            <a:r>
              <a:rPr lang="en-MY" sz="2000" dirty="0" smtClean="0">
                <a:hlinkClick r:id="rId2" action="ppaction://hlinkfile"/>
              </a:rPr>
              <a:t>  Freight </a:t>
            </a:r>
            <a:r>
              <a:rPr lang="en-MY" sz="2000" dirty="0">
                <a:hlinkClick r:id="rId2" action="ppaction://hlinkfile"/>
              </a:rPr>
              <a:t>+ </a:t>
            </a:r>
            <a:r>
              <a:rPr lang="en-MY" sz="2000" dirty="0" smtClean="0">
                <a:hlinkClick r:id="rId2" action="ppaction://hlinkfile"/>
              </a:rPr>
              <a:t>Import Duty and </a:t>
            </a:r>
            <a:r>
              <a:rPr lang="en-MY" sz="2000" dirty="0">
                <a:hlinkClick r:id="rId2" action="ppaction://hlinkfile"/>
              </a:rPr>
              <a:t>any other charges). </a:t>
            </a:r>
            <a:endParaRPr lang="en-MY" sz="2000" dirty="0" smtClean="0"/>
          </a:p>
          <a:p>
            <a:pPr marL="261938" indent="-261938">
              <a:lnSpc>
                <a:spcPct val="150000"/>
              </a:lnSpc>
            </a:pPr>
            <a:r>
              <a:rPr lang="en-MY" sz="2000" dirty="0"/>
              <a:t> </a:t>
            </a:r>
            <a:r>
              <a:rPr lang="en-MY" sz="2000" dirty="0" smtClean="0"/>
              <a:t>  </a:t>
            </a:r>
            <a:endParaRPr lang="en-MY" sz="20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940867" y="6463184"/>
            <a:ext cx="576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mtClean="0"/>
              <a:pPr/>
              <a:t>4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892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27784" y="4860449"/>
            <a:ext cx="63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2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. IMPORTED SERVICES</a:t>
            </a:r>
          </a:p>
        </p:txBody>
      </p:sp>
      <p:grpSp>
        <p:nvGrpSpPr>
          <p:cNvPr id="4" name="Group 2"/>
          <p:cNvGrpSpPr/>
          <p:nvPr/>
        </p:nvGrpSpPr>
        <p:grpSpPr>
          <a:xfrm>
            <a:off x="660400" y="3008662"/>
            <a:ext cx="8667750" cy="2455496"/>
            <a:chOff x="609600" y="3008662"/>
            <a:chExt cx="8001000" cy="245549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5464158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"/>
            <p:cNvGrpSpPr/>
            <p:nvPr/>
          </p:nvGrpSpPr>
          <p:grpSpPr>
            <a:xfrm>
              <a:off x="609600" y="3008662"/>
              <a:ext cx="1905000" cy="2231303"/>
              <a:chOff x="609600" y="3008662"/>
              <a:chExt cx="1905000" cy="223130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09600" y="3564693"/>
                <a:ext cx="1676400" cy="16752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pic>
            <p:nvPicPr>
              <p:cNvPr id="8" name="Picture 3" descr="C:\Users\Account\Desktop\Untitled-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111" y="3008662"/>
                <a:ext cx="1557489" cy="19879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Slide Number Placeholder 3"/>
          <p:cNvSpPr txBox="1">
            <a:spLocks/>
          </p:cNvSpPr>
          <p:nvPr/>
        </p:nvSpPr>
        <p:spPr>
          <a:xfrm>
            <a:off x="9216410" y="6407156"/>
            <a:ext cx="576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mtClean="0"/>
              <a:pPr/>
              <a:t>5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3995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11101" y="388684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Mongolian Baiti" pitchFamily="66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Mongolian Baiti" pitchFamily="66" charset="0"/>
              </a:rPr>
              <a:t>IMPORTED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457" y="1447800"/>
            <a:ext cx="863606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2000" dirty="0"/>
              <a:t>Importation of services are generally charged at standard rated (6%)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2000" dirty="0"/>
              <a:t>The GST on imported services is payable by the recipient of the services using the reverse charge mechanism.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2000" dirty="0"/>
              <a:t>Reverse charge is accounted at the time of payment made on total vendor invoice value.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2000" dirty="0"/>
              <a:t>The GST paid on deductible transaction can be claimed in the input tax credit during the GST-03 submission.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MY" sz="2000" dirty="0"/>
              <a:t>The expected double entry during logistics invoice verification for standard rated deductible imports is as below</a:t>
            </a:r>
          </a:p>
          <a:p>
            <a:pPr marL="261938" indent="-261938">
              <a:lnSpc>
                <a:spcPct val="150000"/>
              </a:lnSpc>
            </a:pPr>
            <a:r>
              <a:rPr lang="en-MY" sz="2000" dirty="0" smtClean="0"/>
              <a:t>   </a:t>
            </a:r>
            <a:endParaRPr lang="en-MY" sz="20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940867" y="6463184"/>
            <a:ext cx="576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mtClean="0"/>
              <a:pPr/>
              <a:t>6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2636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11101" y="388684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Mongolian Baiti" pitchFamily="66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cs typeface="Mongolian Baiti" pitchFamily="66" charset="0"/>
              </a:rPr>
              <a:t>IMPORTED SERVICES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Mongolian Baiti" pitchFamily="66" charset="0"/>
              </a:rPr>
              <a:t>	</a:t>
            </a:r>
            <a:endParaRPr lang="en-SG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940867" y="6463184"/>
            <a:ext cx="576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mtClean="0"/>
              <a:pPr/>
              <a:t>7</a:t>
            </a:fld>
            <a:endParaRPr lang="en-MY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013587"/>
              </p:ext>
            </p:extLst>
          </p:nvPr>
        </p:nvGraphicFramePr>
        <p:xfrm>
          <a:off x="353704" y="2372720"/>
          <a:ext cx="8262702" cy="1981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23702"/>
                <a:gridCol w="1890372"/>
                <a:gridCol w="914400"/>
                <a:gridCol w="1066800"/>
                <a:gridCol w="1006656"/>
                <a:gridCol w="1180386"/>
                <a:gridCol w="11803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Chart of Account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Detail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Dr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Cr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GST Tax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Code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Rate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GST-03</a:t>
                      </a:r>
                      <a:endParaRPr lang="en-MY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Account Payable</a:t>
                      </a:r>
                    </a:p>
                    <a:p>
                      <a:r>
                        <a:rPr lang="en-US" sz="1600" dirty="0" smtClean="0"/>
                        <a:t>GST</a:t>
                      </a:r>
                      <a:r>
                        <a:rPr lang="en-US" sz="1600" baseline="0" dirty="0" smtClean="0"/>
                        <a:t> Input Tax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30,000</a:t>
                      </a:r>
                    </a:p>
                    <a:p>
                      <a:pPr algn="ctr"/>
                      <a:r>
                        <a:rPr lang="en-US" sz="1600" dirty="0" smtClean="0"/>
                        <a:t>1,698.11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TX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6%</a:t>
                      </a:r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6a</a:t>
                      </a:r>
                    </a:p>
                    <a:p>
                      <a:pPr algn="ctr"/>
                      <a:r>
                        <a:rPr lang="en-US" sz="1600" dirty="0" smtClean="0"/>
                        <a:t>6b</a:t>
                      </a:r>
                      <a:endParaRPr lang="en-MY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MY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600" baseline="0" dirty="0" smtClean="0"/>
                        <a:t>Bank</a:t>
                      </a:r>
                    </a:p>
                    <a:p>
                      <a:pPr lvl="1"/>
                      <a:r>
                        <a:rPr lang="en-US" sz="1600" baseline="0" dirty="0" smtClean="0"/>
                        <a:t>GST Output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30,000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1,698.11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6%</a:t>
                      </a:r>
                      <a:endParaRPr lang="en-MY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5a</a:t>
                      </a:r>
                    </a:p>
                    <a:p>
                      <a:pPr algn="ctr"/>
                      <a:r>
                        <a:rPr lang="en-US" sz="1600" dirty="0" smtClean="0"/>
                        <a:t>5b</a:t>
                      </a:r>
                      <a:endParaRPr lang="en-MY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1188" y="1440359"/>
            <a:ext cx="7592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On 20.4.2015, Syarikat </a:t>
            </a:r>
            <a:r>
              <a:rPr lang="en-US" sz="2200" dirty="0" err="1" smtClean="0"/>
              <a:t>Maju</a:t>
            </a:r>
            <a:r>
              <a:rPr lang="en-US" sz="2200" dirty="0" smtClean="0"/>
              <a:t> </a:t>
            </a:r>
            <a:r>
              <a:rPr lang="en-US" sz="2200" dirty="0" err="1" smtClean="0"/>
              <a:t>Sdn</a:t>
            </a:r>
            <a:r>
              <a:rPr lang="en-US" sz="2200" dirty="0" smtClean="0"/>
              <a:t>. Bhd. makes a payment to their foreign consultant for RM30,000</a:t>
            </a:r>
            <a:endParaRPr lang="en-MY" sz="2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52941" r="16693" b="24875"/>
          <a:stretch/>
        </p:blipFill>
        <p:spPr bwMode="auto">
          <a:xfrm>
            <a:off x="4680122" y="4404522"/>
            <a:ext cx="4305299" cy="176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2" t="31666" r="15888" b="46742"/>
          <a:stretch/>
        </p:blipFill>
        <p:spPr bwMode="auto">
          <a:xfrm>
            <a:off x="70022" y="4404522"/>
            <a:ext cx="4610100" cy="176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Elbow Connector 10"/>
          <p:cNvCxnSpPr>
            <a:stCxn id="18" idx="2"/>
          </p:cNvCxnSpPr>
          <p:nvPr/>
        </p:nvCxnSpPr>
        <p:spPr>
          <a:xfrm rot="10800000" flipV="1">
            <a:off x="4114801" y="3140478"/>
            <a:ext cx="3623199" cy="1777312"/>
          </a:xfrm>
          <a:prstGeom prst="bentConnector3">
            <a:avLst>
              <a:gd name="adj1" fmla="val 100098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 flipV="1">
            <a:off x="4680123" y="3442338"/>
            <a:ext cx="3057881" cy="2076768"/>
          </a:xfrm>
          <a:prstGeom prst="bentConnector3">
            <a:avLst>
              <a:gd name="adj1" fmla="val 85705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16200000" flipH="1">
            <a:off x="7726837" y="4524570"/>
            <a:ext cx="1759598" cy="468866"/>
          </a:xfrm>
          <a:prstGeom prst="bent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16" idx="2"/>
          </p:cNvCxnSpPr>
          <p:nvPr/>
        </p:nvCxnSpPr>
        <p:spPr>
          <a:xfrm rot="10800000" flipV="1">
            <a:off x="7318903" y="3691214"/>
            <a:ext cx="419095" cy="1446891"/>
          </a:xfrm>
          <a:prstGeom prst="bentConnector2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751721" y="3254778"/>
            <a:ext cx="541219" cy="219740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Oval 15"/>
          <p:cNvSpPr/>
          <p:nvPr/>
        </p:nvSpPr>
        <p:spPr>
          <a:xfrm>
            <a:off x="7737997" y="3576915"/>
            <a:ext cx="568665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Oval 16"/>
          <p:cNvSpPr/>
          <p:nvPr/>
        </p:nvSpPr>
        <p:spPr>
          <a:xfrm>
            <a:off x="7739726" y="3805515"/>
            <a:ext cx="575409" cy="228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Oval 17"/>
          <p:cNvSpPr/>
          <p:nvPr/>
        </p:nvSpPr>
        <p:spPr>
          <a:xfrm>
            <a:off x="7737999" y="3026178"/>
            <a:ext cx="541218" cy="228600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602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63850" y="4343400"/>
            <a:ext cx="6356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3. DEPOSIT RECEIVED FROM CUSTOMERS</a:t>
            </a:r>
          </a:p>
        </p:txBody>
      </p:sp>
      <p:grpSp>
        <p:nvGrpSpPr>
          <p:cNvPr id="4" name="Group 2"/>
          <p:cNvGrpSpPr/>
          <p:nvPr/>
        </p:nvGrpSpPr>
        <p:grpSpPr>
          <a:xfrm>
            <a:off x="660400" y="3008662"/>
            <a:ext cx="8667750" cy="2455496"/>
            <a:chOff x="609600" y="3008662"/>
            <a:chExt cx="8001000" cy="245549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" y="5464158"/>
              <a:ext cx="8001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"/>
            <p:cNvGrpSpPr/>
            <p:nvPr/>
          </p:nvGrpSpPr>
          <p:grpSpPr>
            <a:xfrm>
              <a:off x="609600" y="3008662"/>
              <a:ext cx="1905000" cy="2231303"/>
              <a:chOff x="609600" y="3008662"/>
              <a:chExt cx="1905000" cy="223130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09600" y="3564693"/>
                <a:ext cx="1676400" cy="167527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  <p:pic>
            <p:nvPicPr>
              <p:cNvPr id="8" name="Picture 3" descr="C:\Users\Account\Desktop\Untitled-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111" y="3008662"/>
                <a:ext cx="1557489" cy="1987976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Slide Number Placeholder 3"/>
          <p:cNvSpPr txBox="1">
            <a:spLocks/>
          </p:cNvSpPr>
          <p:nvPr/>
        </p:nvSpPr>
        <p:spPr>
          <a:xfrm>
            <a:off x="9216410" y="6407156"/>
            <a:ext cx="576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mtClean="0"/>
              <a:pPr/>
              <a:t>8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185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11101" y="388684"/>
            <a:ext cx="7016750" cy="9144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cs typeface="Mongolian Baiti" pitchFamily="66" charset="0"/>
              </a:rPr>
              <a:t>	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DEPOSIT RECEIVED FROM </a:t>
            </a: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CUSTOMERS</a:t>
            </a:r>
            <a:endParaRPr lang="en-US" sz="2800" dirty="0" smtClean="0">
              <a:solidFill>
                <a:schemeClr val="bg1"/>
              </a:solidFill>
              <a:latin typeface="Calibri" pitchFamily="34" charset="0"/>
              <a:cs typeface="Mongolian Baiti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457" y="1447800"/>
            <a:ext cx="86360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sz="2000" dirty="0"/>
          </a:p>
          <a:p>
            <a:pPr algn="just"/>
            <a:r>
              <a:rPr lang="en-MY" sz="2000" dirty="0" smtClean="0"/>
              <a:t>There are two situations for deposit received which are 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MY" sz="2000" dirty="0" smtClean="0">
                <a:hlinkClick r:id="rId2" action="ppaction://hlinkfile"/>
              </a:rPr>
              <a:t>Deposit received and tax invoice issued in April 2015</a:t>
            </a:r>
            <a:endParaRPr lang="en-MY" sz="20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MY" sz="2000" dirty="0">
                <a:hlinkClick r:id="rId3" action="ppaction://hlinkfile"/>
              </a:rPr>
              <a:t>Deposit </a:t>
            </a:r>
            <a:r>
              <a:rPr lang="en-MY" sz="2000" dirty="0" smtClean="0">
                <a:hlinkClick r:id="rId3" action="ppaction://hlinkfile"/>
              </a:rPr>
              <a:t>received in April 2015 and </a:t>
            </a:r>
            <a:r>
              <a:rPr lang="en-MY" sz="2000" dirty="0">
                <a:hlinkClick r:id="rId3" action="ppaction://hlinkfile"/>
              </a:rPr>
              <a:t>tax invoice issued in </a:t>
            </a:r>
            <a:r>
              <a:rPr lang="en-MY" sz="2000" dirty="0" smtClean="0">
                <a:hlinkClick r:id="rId3" action="ppaction://hlinkfile"/>
              </a:rPr>
              <a:t>July </a:t>
            </a:r>
            <a:r>
              <a:rPr lang="en-MY" sz="2000" dirty="0">
                <a:hlinkClick r:id="rId3" action="ppaction://hlinkfile"/>
              </a:rPr>
              <a:t>2015</a:t>
            </a:r>
            <a:endParaRPr lang="en-MY" sz="2000" dirty="0"/>
          </a:p>
          <a:p>
            <a:pPr algn="just"/>
            <a:endParaRPr lang="en-MY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MY" sz="2000" dirty="0"/>
          </a:p>
          <a:p>
            <a:pPr marL="261938" indent="-261938">
              <a:lnSpc>
                <a:spcPct val="150000"/>
              </a:lnSpc>
            </a:pPr>
            <a:r>
              <a:rPr lang="en-MY" sz="2000" dirty="0" smtClean="0"/>
              <a:t>   </a:t>
            </a:r>
            <a:endParaRPr lang="en-MY" sz="20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940867" y="6463184"/>
            <a:ext cx="576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45E794-307C-49D3-8CE5-47BF882ED0AE}" type="slidenum">
              <a:rPr lang="en-MY" smtClean="0"/>
              <a:pPr/>
              <a:t>9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3945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</TotalTime>
  <Words>818</Words>
  <Application>Microsoft Office PowerPoint</Application>
  <PresentationFormat>On-screen Show (4:3)</PresentationFormat>
  <Paragraphs>299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GSTUser</dc:creator>
  <cp:lastModifiedBy>User</cp:lastModifiedBy>
  <cp:revision>665</cp:revision>
  <cp:lastPrinted>2014-11-28T08:20:41Z</cp:lastPrinted>
  <dcterms:created xsi:type="dcterms:W3CDTF">2006-08-16T00:00:00Z</dcterms:created>
  <dcterms:modified xsi:type="dcterms:W3CDTF">2015-03-05T07:36:00Z</dcterms:modified>
</cp:coreProperties>
</file>