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6" r:id="rId2"/>
    <p:sldId id="262" r:id="rId3"/>
    <p:sldId id="278" r:id="rId4"/>
    <p:sldId id="258" r:id="rId5"/>
    <p:sldId id="263" r:id="rId6"/>
    <p:sldId id="259" r:id="rId7"/>
    <p:sldId id="265" r:id="rId8"/>
    <p:sldId id="272" r:id="rId9"/>
    <p:sldId id="267" r:id="rId10"/>
    <p:sldId id="269" r:id="rId11"/>
    <p:sldId id="270" r:id="rId12"/>
    <p:sldId id="273" r:id="rId13"/>
    <p:sldId id="260" r:id="rId14"/>
    <p:sldId id="274" r:id="rId15"/>
    <p:sldId id="275" r:id="rId16"/>
    <p:sldId id="276" r:id="rId17"/>
    <p:sldId id="261" r:id="rId18"/>
    <p:sldId id="277" r:id="rId19"/>
  </p:sldIdLst>
  <p:sldSz cx="24123650" cy="13681075"/>
  <p:notesSz cx="6858000" cy="9144000"/>
  <p:defaultTextStyle>
    <a:defPPr>
      <a:defRPr lang="en-US"/>
    </a:defPPr>
    <a:lvl1pPr marL="0" algn="l" defTabSz="2160270" rtl="0" eaLnBrk="1" latinLnBrk="0" hangingPunct="1">
      <a:defRPr sz="4300" kern="1200">
        <a:solidFill>
          <a:schemeClr val="tx1"/>
        </a:solidFill>
        <a:latin typeface="+mn-lt"/>
        <a:ea typeface="+mn-ea"/>
        <a:cs typeface="+mn-cs"/>
      </a:defRPr>
    </a:lvl1pPr>
    <a:lvl2pPr marL="1080135" algn="l" defTabSz="2160270" rtl="0" eaLnBrk="1" latinLnBrk="0" hangingPunct="1">
      <a:defRPr sz="4300" kern="1200">
        <a:solidFill>
          <a:schemeClr val="tx1"/>
        </a:solidFill>
        <a:latin typeface="+mn-lt"/>
        <a:ea typeface="+mn-ea"/>
        <a:cs typeface="+mn-cs"/>
      </a:defRPr>
    </a:lvl2pPr>
    <a:lvl3pPr marL="2160270" algn="l" defTabSz="2160270" rtl="0" eaLnBrk="1" latinLnBrk="0" hangingPunct="1">
      <a:defRPr sz="4300" kern="1200">
        <a:solidFill>
          <a:schemeClr val="tx1"/>
        </a:solidFill>
        <a:latin typeface="+mn-lt"/>
        <a:ea typeface="+mn-ea"/>
        <a:cs typeface="+mn-cs"/>
      </a:defRPr>
    </a:lvl3pPr>
    <a:lvl4pPr marL="3240405" algn="l" defTabSz="2160270" rtl="0" eaLnBrk="1" latinLnBrk="0" hangingPunct="1">
      <a:defRPr sz="4300" kern="1200">
        <a:solidFill>
          <a:schemeClr val="tx1"/>
        </a:solidFill>
        <a:latin typeface="+mn-lt"/>
        <a:ea typeface="+mn-ea"/>
        <a:cs typeface="+mn-cs"/>
      </a:defRPr>
    </a:lvl4pPr>
    <a:lvl5pPr marL="4320540" algn="l" defTabSz="2160270" rtl="0" eaLnBrk="1" latinLnBrk="0" hangingPunct="1">
      <a:defRPr sz="4300" kern="1200">
        <a:solidFill>
          <a:schemeClr val="tx1"/>
        </a:solidFill>
        <a:latin typeface="+mn-lt"/>
        <a:ea typeface="+mn-ea"/>
        <a:cs typeface="+mn-cs"/>
      </a:defRPr>
    </a:lvl5pPr>
    <a:lvl6pPr marL="5400675" algn="l" defTabSz="2160270" rtl="0" eaLnBrk="1" latinLnBrk="0" hangingPunct="1">
      <a:defRPr sz="4300" kern="1200">
        <a:solidFill>
          <a:schemeClr val="tx1"/>
        </a:solidFill>
        <a:latin typeface="+mn-lt"/>
        <a:ea typeface="+mn-ea"/>
        <a:cs typeface="+mn-cs"/>
      </a:defRPr>
    </a:lvl6pPr>
    <a:lvl7pPr marL="6480810" algn="l" defTabSz="2160270" rtl="0" eaLnBrk="1" latinLnBrk="0" hangingPunct="1">
      <a:defRPr sz="4300" kern="1200">
        <a:solidFill>
          <a:schemeClr val="tx1"/>
        </a:solidFill>
        <a:latin typeface="+mn-lt"/>
        <a:ea typeface="+mn-ea"/>
        <a:cs typeface="+mn-cs"/>
      </a:defRPr>
    </a:lvl7pPr>
    <a:lvl8pPr marL="7560945" algn="l" defTabSz="2160270" rtl="0" eaLnBrk="1" latinLnBrk="0" hangingPunct="1">
      <a:defRPr sz="4300" kern="1200">
        <a:solidFill>
          <a:schemeClr val="tx1"/>
        </a:solidFill>
        <a:latin typeface="+mn-lt"/>
        <a:ea typeface="+mn-ea"/>
        <a:cs typeface="+mn-cs"/>
      </a:defRPr>
    </a:lvl8pPr>
    <a:lvl9pPr marL="8641080" algn="l" defTabSz="2160270" rtl="0" eaLnBrk="1" latinLnBrk="0" hangingPunct="1">
      <a:defRPr sz="4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1020" y="-192"/>
      </p:cViewPr>
      <p:guideLst>
        <p:guide orient="horz" pos="4309"/>
        <p:guide pos="75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3618548" y="5401056"/>
            <a:ext cx="16886555" cy="3496275"/>
          </a:xfrm>
        </p:spPr>
        <p:txBody>
          <a:bodyPr>
            <a:normAutofit/>
          </a:bodyPr>
          <a:lstStyle>
            <a:lvl1pPr marL="0" indent="0" algn="ctr">
              <a:lnSpc>
                <a:spcPct val="120000"/>
              </a:lnSpc>
              <a:buNone/>
              <a:defRPr sz="400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a:lvl2pPr marL="1078760" indent="0" algn="ctr">
              <a:buNone/>
              <a:defRPr>
                <a:solidFill>
                  <a:schemeClr val="tx1">
                    <a:tint val="75000"/>
                  </a:schemeClr>
                </a:solidFill>
              </a:defRPr>
            </a:lvl2pPr>
            <a:lvl3pPr marL="2157518" indent="0" algn="ctr">
              <a:buNone/>
              <a:defRPr>
                <a:solidFill>
                  <a:schemeClr val="tx1">
                    <a:tint val="75000"/>
                  </a:schemeClr>
                </a:solidFill>
              </a:defRPr>
            </a:lvl3pPr>
            <a:lvl4pPr marL="3236285" indent="0" algn="ctr">
              <a:buNone/>
              <a:defRPr>
                <a:solidFill>
                  <a:schemeClr val="tx1">
                    <a:tint val="75000"/>
                  </a:schemeClr>
                </a:solidFill>
              </a:defRPr>
            </a:lvl4pPr>
            <a:lvl5pPr marL="4315040" indent="0" algn="ctr">
              <a:buNone/>
              <a:defRPr>
                <a:solidFill>
                  <a:schemeClr val="tx1">
                    <a:tint val="75000"/>
                  </a:schemeClr>
                </a:solidFill>
              </a:defRPr>
            </a:lvl5pPr>
            <a:lvl6pPr marL="5393802" indent="0" algn="ctr">
              <a:buNone/>
              <a:defRPr>
                <a:solidFill>
                  <a:schemeClr val="tx1">
                    <a:tint val="75000"/>
                  </a:schemeClr>
                </a:solidFill>
              </a:defRPr>
            </a:lvl6pPr>
            <a:lvl7pPr marL="6472563" indent="0" algn="ctr">
              <a:buNone/>
              <a:defRPr>
                <a:solidFill>
                  <a:schemeClr val="tx1">
                    <a:tint val="75000"/>
                  </a:schemeClr>
                </a:solidFill>
              </a:defRPr>
            </a:lvl7pPr>
            <a:lvl8pPr marL="7551323" indent="0" algn="ctr">
              <a:buNone/>
              <a:defRPr>
                <a:solidFill>
                  <a:schemeClr val="tx1">
                    <a:tint val="75000"/>
                  </a:schemeClr>
                </a:solidFill>
              </a:defRPr>
            </a:lvl8pPr>
            <a:lvl9pPr marL="8630080" indent="0" algn="ctr">
              <a:buNone/>
              <a:defRPr>
                <a:solidFill>
                  <a:schemeClr val="tx1">
                    <a:tint val="75000"/>
                  </a:schemeClr>
                </a:solidFill>
              </a:defRPr>
            </a:lvl9pPr>
          </a:lstStyle>
          <a:p>
            <a:r>
              <a:rPr lang="en-US" dirty="0" smtClean="0"/>
              <a:t>Proposal Details</a:t>
            </a:r>
            <a:endParaRPr lang="en-US" dirty="0"/>
          </a:p>
        </p:txBody>
      </p:sp>
      <p:sp>
        <p:nvSpPr>
          <p:cNvPr id="2" name="Title 1"/>
          <p:cNvSpPr>
            <a:spLocks noGrp="1"/>
          </p:cNvSpPr>
          <p:nvPr>
            <p:ph type="ctrTitle" hasCustomPrompt="1"/>
          </p:nvPr>
        </p:nvSpPr>
        <p:spPr>
          <a:xfrm>
            <a:off x="3618548" y="3558377"/>
            <a:ext cx="16886555" cy="1820894"/>
          </a:xfrm>
        </p:spPr>
        <p:txBody>
          <a:bodyPr/>
          <a:lstStyle>
            <a:lvl1pPr>
              <a:defRPr b="1">
                <a:solidFill>
                  <a:schemeClr val="tx1">
                    <a:lumMod val="65000"/>
                    <a:lumOff val="35000"/>
                  </a:schemeClr>
                </a:solidFill>
              </a:defRPr>
            </a:lvl1pPr>
          </a:lstStyle>
          <a:p>
            <a:r>
              <a:rPr lang="en-US" dirty="0" smtClean="0"/>
              <a:t>PROPOSAL TITLE</a:t>
            </a:r>
            <a:endParaRPr lang="en-US" dirty="0"/>
          </a:p>
        </p:txBody>
      </p:sp>
      <p:sp>
        <p:nvSpPr>
          <p:cNvPr id="5"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dirty="0"/>
          </a:p>
        </p:txBody>
      </p:sp>
    </p:spTree>
    <p:extLst>
      <p:ext uri="{BB962C8B-B14F-4D97-AF65-F5344CB8AC3E}">
        <p14:creationId xmlns:p14="http://schemas.microsoft.com/office/powerpoint/2010/main" val="35947415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Welcome Message">
    <p:spTree>
      <p:nvGrpSpPr>
        <p:cNvPr id="1" name=""/>
        <p:cNvGrpSpPr/>
        <p:nvPr/>
      </p:nvGrpSpPr>
      <p:grpSpPr>
        <a:xfrm>
          <a:off x="0" y="0"/>
          <a:ext cx="0" cy="0"/>
          <a:chOff x="0" y="0"/>
          <a:chExt cx="0" cy="0"/>
        </a:xfrm>
      </p:grpSpPr>
      <p:sp>
        <p:nvSpPr>
          <p:cNvPr id="12" name="Picture Placeholder 2"/>
          <p:cNvSpPr>
            <a:spLocks noGrp="1"/>
          </p:cNvSpPr>
          <p:nvPr>
            <p:ph type="pic" sz="quarter" idx="14"/>
          </p:nvPr>
        </p:nvSpPr>
        <p:spPr>
          <a:xfrm>
            <a:off x="12061825" y="6840537"/>
            <a:ext cx="12061825" cy="6840538"/>
          </a:xfrm>
        </p:spPr>
        <p:txBody>
          <a:bodyPr/>
          <a:lstStyle/>
          <a:p>
            <a:r>
              <a:rPr lang="en-US" smtClean="0"/>
              <a:t>Click icon to add picture</a:t>
            </a:r>
            <a:endParaRPr lang="en-US" dirty="0"/>
          </a:p>
        </p:txBody>
      </p:sp>
      <p:sp>
        <p:nvSpPr>
          <p:cNvPr id="13" name="Picture Placeholder 2"/>
          <p:cNvSpPr>
            <a:spLocks noGrp="1"/>
          </p:cNvSpPr>
          <p:nvPr>
            <p:ph type="pic" sz="quarter" idx="13"/>
          </p:nvPr>
        </p:nvSpPr>
        <p:spPr>
          <a:xfrm>
            <a:off x="0" y="0"/>
            <a:ext cx="12061825" cy="6840538"/>
          </a:xfrm>
        </p:spPr>
        <p:txBody>
          <a:bodyPr/>
          <a:lstStyle/>
          <a:p>
            <a:r>
              <a:rPr lang="en-US" smtClean="0"/>
              <a:t>Click icon to add picture</a:t>
            </a:r>
            <a:endParaRPr lang="en-US"/>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6"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8"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25156777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Welcome Message">
    <p:spTree>
      <p:nvGrpSpPr>
        <p:cNvPr id="1" name=""/>
        <p:cNvGrpSpPr/>
        <p:nvPr/>
      </p:nvGrpSpPr>
      <p:grpSpPr>
        <a:xfrm>
          <a:off x="0" y="0"/>
          <a:ext cx="0" cy="0"/>
          <a:chOff x="0" y="0"/>
          <a:chExt cx="0" cy="0"/>
        </a:xfrm>
      </p:grpSpPr>
      <p:sp>
        <p:nvSpPr>
          <p:cNvPr id="7" name="Picture Placeholder 2"/>
          <p:cNvSpPr>
            <a:spLocks noGrp="1"/>
          </p:cNvSpPr>
          <p:nvPr>
            <p:ph type="pic" sz="quarter" idx="13"/>
          </p:nvPr>
        </p:nvSpPr>
        <p:spPr>
          <a:xfrm>
            <a:off x="0" y="0"/>
            <a:ext cx="24123650" cy="4864382"/>
          </a:xfrm>
        </p:spPr>
        <p:txBody>
          <a:bodyPr/>
          <a:lstStyle/>
          <a:p>
            <a:r>
              <a:rPr lang="en-US" smtClean="0"/>
              <a:t>Click icon to add picture</a:t>
            </a:r>
            <a:endParaRPr lang="en-US"/>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5"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9"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85996332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reaks">
    <p:spTree>
      <p:nvGrpSpPr>
        <p:cNvPr id="1" name=""/>
        <p:cNvGrpSpPr/>
        <p:nvPr/>
      </p:nvGrpSpPr>
      <p:grpSpPr>
        <a:xfrm>
          <a:off x="0" y="0"/>
          <a:ext cx="0" cy="0"/>
          <a:chOff x="0" y="0"/>
          <a:chExt cx="0" cy="0"/>
        </a:xfrm>
      </p:grpSpPr>
      <p:sp>
        <p:nvSpPr>
          <p:cNvPr id="8" name="Picture Placeholder 4"/>
          <p:cNvSpPr>
            <a:spLocks noGrp="1"/>
          </p:cNvSpPr>
          <p:nvPr>
            <p:ph type="pic" sz="quarter" idx="13" hasCustomPrompt="1"/>
          </p:nvPr>
        </p:nvSpPr>
        <p:spPr>
          <a:xfrm>
            <a:off x="0" y="0"/>
            <a:ext cx="24123650" cy="13681075"/>
          </a:xfrm>
        </p:spPr>
        <p:txBody>
          <a:bodyPr/>
          <a:lstStyle>
            <a:lvl1pPr>
              <a:defRPr baseline="0"/>
            </a:lvl1pPr>
          </a:lstStyle>
          <a:p>
            <a:r>
              <a:rPr lang="en-US" dirty="0" smtClean="0"/>
              <a:t>Drag / Drop / Send to Back</a:t>
            </a:r>
            <a:endParaRPr lang="en-US"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6"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7"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0436813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12" name="Picture Placeholder 2"/>
          <p:cNvSpPr>
            <a:spLocks noGrp="1"/>
          </p:cNvSpPr>
          <p:nvPr>
            <p:ph type="pic" sz="quarter" idx="13"/>
          </p:nvPr>
        </p:nvSpPr>
        <p:spPr>
          <a:xfrm>
            <a:off x="2021714" y="3658044"/>
            <a:ext cx="4771602" cy="3648287"/>
          </a:xfrm>
        </p:spPr>
        <p:txBody>
          <a:bodyPr/>
          <a:lstStyle/>
          <a:p>
            <a:r>
              <a:rPr lang="en-US" smtClean="0"/>
              <a:t>Click icon to add picture</a:t>
            </a:r>
            <a:endParaRPr lang="en-US"/>
          </a:p>
        </p:txBody>
      </p:sp>
      <p:sp>
        <p:nvSpPr>
          <p:cNvPr id="13" name="Picture Placeholder 2"/>
          <p:cNvSpPr>
            <a:spLocks noGrp="1"/>
          </p:cNvSpPr>
          <p:nvPr>
            <p:ph type="pic" sz="quarter" idx="14"/>
          </p:nvPr>
        </p:nvSpPr>
        <p:spPr>
          <a:xfrm>
            <a:off x="7165521" y="3658044"/>
            <a:ext cx="4771602" cy="3648287"/>
          </a:xfrm>
        </p:spPr>
        <p:txBody>
          <a:bodyPr/>
          <a:lstStyle/>
          <a:p>
            <a:r>
              <a:rPr lang="en-US" smtClean="0"/>
              <a:t>Click icon to add picture</a:t>
            </a:r>
            <a:endParaRPr lang="en-US"/>
          </a:p>
        </p:txBody>
      </p:sp>
      <p:sp>
        <p:nvSpPr>
          <p:cNvPr id="14" name="Picture Placeholder 2"/>
          <p:cNvSpPr>
            <a:spLocks noGrp="1"/>
          </p:cNvSpPr>
          <p:nvPr>
            <p:ph type="pic" sz="quarter" idx="15"/>
          </p:nvPr>
        </p:nvSpPr>
        <p:spPr>
          <a:xfrm>
            <a:off x="12316382" y="3658044"/>
            <a:ext cx="4771602" cy="3648287"/>
          </a:xfrm>
        </p:spPr>
        <p:txBody>
          <a:bodyPr/>
          <a:lstStyle/>
          <a:p>
            <a:r>
              <a:rPr lang="en-US" smtClean="0"/>
              <a:t>Click icon to add picture</a:t>
            </a:r>
            <a:endParaRPr lang="en-US"/>
          </a:p>
        </p:txBody>
      </p:sp>
      <p:sp>
        <p:nvSpPr>
          <p:cNvPr id="15" name="Picture Placeholder 2"/>
          <p:cNvSpPr>
            <a:spLocks noGrp="1"/>
          </p:cNvSpPr>
          <p:nvPr>
            <p:ph type="pic" sz="quarter" idx="16"/>
          </p:nvPr>
        </p:nvSpPr>
        <p:spPr>
          <a:xfrm>
            <a:off x="17460188" y="3658044"/>
            <a:ext cx="4771602" cy="3648287"/>
          </a:xfrm>
        </p:spPr>
        <p:txBody>
          <a:bodyPr/>
          <a:lstStyle/>
          <a:p>
            <a:r>
              <a:rPr lang="en-US" smtClean="0"/>
              <a:t>Click icon to add picture</a:t>
            </a:r>
            <a:endParaRPr lang="en-US"/>
          </a:p>
        </p:txBody>
      </p:sp>
      <p:pic>
        <p:nvPicPr>
          <p:cNvPr id="8" name="Picture 7"/>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9"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16"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24259525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8" name="Picture Placeholder 6"/>
          <p:cNvSpPr>
            <a:spLocks noGrp="1"/>
          </p:cNvSpPr>
          <p:nvPr>
            <p:ph type="pic" sz="quarter" idx="10"/>
          </p:nvPr>
        </p:nvSpPr>
        <p:spPr>
          <a:xfrm>
            <a:off x="1802759" y="3189085"/>
            <a:ext cx="3619648" cy="3648287"/>
          </a:xfrm>
        </p:spPr>
        <p:txBody>
          <a:bodyPr/>
          <a:lstStyle/>
          <a:p>
            <a:r>
              <a:rPr lang="en-US" smtClean="0"/>
              <a:t>Click icon to add picture</a:t>
            </a:r>
            <a:endParaRPr lang="en-US"/>
          </a:p>
        </p:txBody>
      </p:sp>
      <p:sp>
        <p:nvSpPr>
          <p:cNvPr id="10" name="Picture Placeholder 6"/>
          <p:cNvSpPr>
            <a:spLocks noGrp="1"/>
          </p:cNvSpPr>
          <p:nvPr>
            <p:ph type="pic" sz="quarter" idx="11"/>
          </p:nvPr>
        </p:nvSpPr>
        <p:spPr>
          <a:xfrm>
            <a:off x="5578595" y="3189085"/>
            <a:ext cx="3619648" cy="3648287"/>
          </a:xfrm>
        </p:spPr>
        <p:txBody>
          <a:bodyPr/>
          <a:lstStyle/>
          <a:p>
            <a:r>
              <a:rPr lang="en-US" smtClean="0"/>
              <a:t>Click icon to add picture</a:t>
            </a:r>
            <a:endParaRPr lang="en-US"/>
          </a:p>
        </p:txBody>
      </p:sp>
      <p:sp>
        <p:nvSpPr>
          <p:cNvPr id="11" name="Picture Placeholder 6"/>
          <p:cNvSpPr>
            <a:spLocks noGrp="1"/>
          </p:cNvSpPr>
          <p:nvPr>
            <p:ph type="pic" sz="quarter" idx="12"/>
          </p:nvPr>
        </p:nvSpPr>
        <p:spPr>
          <a:xfrm>
            <a:off x="1802759" y="7045684"/>
            <a:ext cx="3619648" cy="3648287"/>
          </a:xfrm>
        </p:spPr>
        <p:txBody>
          <a:bodyPr/>
          <a:lstStyle/>
          <a:p>
            <a:r>
              <a:rPr lang="en-US" smtClean="0"/>
              <a:t>Click icon to add picture</a:t>
            </a:r>
            <a:endParaRPr lang="en-US"/>
          </a:p>
        </p:txBody>
      </p:sp>
      <p:sp>
        <p:nvSpPr>
          <p:cNvPr id="12" name="Picture Placeholder 6"/>
          <p:cNvSpPr>
            <a:spLocks noGrp="1"/>
          </p:cNvSpPr>
          <p:nvPr>
            <p:ph type="pic" sz="quarter" idx="13"/>
          </p:nvPr>
        </p:nvSpPr>
        <p:spPr>
          <a:xfrm>
            <a:off x="5578595" y="7045684"/>
            <a:ext cx="3619648" cy="3648287"/>
          </a:xfrm>
        </p:spPr>
        <p:txBody>
          <a:bodyPr/>
          <a:lstStyle/>
          <a:p>
            <a:r>
              <a:rPr lang="en-US" smtClean="0"/>
              <a:t>Click icon to add picture</a:t>
            </a:r>
            <a:endParaRPr lang="en-US"/>
          </a:p>
        </p:txBody>
      </p:sp>
      <p:pic>
        <p:nvPicPr>
          <p:cNvPr id="9" name="Picture 8"/>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2546730" y="460258"/>
            <a:ext cx="1046883" cy="1405019"/>
          </a:xfrm>
          <a:prstGeom prst="rect">
            <a:avLst/>
          </a:prstGeom>
        </p:spPr>
      </p:pic>
      <p:sp>
        <p:nvSpPr>
          <p:cNvPr id="13"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a:p>
        </p:txBody>
      </p:sp>
      <p:sp>
        <p:nvSpPr>
          <p:cNvPr id="16" name="Subtitle 2"/>
          <p:cNvSpPr txBox="1">
            <a:spLocks/>
          </p:cNvSpPr>
          <p:nvPr/>
        </p:nvSpPr>
        <p:spPr>
          <a:xfrm>
            <a:off x="10425770" y="13155394"/>
            <a:ext cx="3284832" cy="706937"/>
          </a:xfrm>
          <a:prstGeom prst="rect">
            <a:avLst/>
          </a:prstGeom>
        </p:spPr>
        <p:txBody>
          <a:bodyPr vert="horz" lIns="215753" tIns="107876" rIns="215753" bIns="107876"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900" b="1" dirty="0" smtClean="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rPr>
              <a:t>Private &amp; Confidential</a:t>
            </a:r>
            <a:endParaRPr lang="en-US" sz="1900" b="1" dirty="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6906971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206182" y="12680330"/>
            <a:ext cx="5628852" cy="728391"/>
          </a:xfrm>
          <a:prstGeom prst="rect">
            <a:avLst/>
          </a:prstGeom>
        </p:spPr>
        <p:txBody>
          <a:bodyPr lIns="216027" tIns="108014" rIns="216027" bIns="108014"/>
          <a:lstStyle/>
          <a:p>
            <a:fld id="{A166604D-742E-4C5D-99BA-AD233AD7DD2E}" type="datetimeFigureOut">
              <a:rPr lang="en-MY" smtClean="0"/>
              <a:t>24/8/2017</a:t>
            </a:fld>
            <a:endParaRPr lang="en-MY"/>
          </a:p>
        </p:txBody>
      </p:sp>
      <p:sp>
        <p:nvSpPr>
          <p:cNvPr id="5" name="Footer Placeholder 4"/>
          <p:cNvSpPr>
            <a:spLocks noGrp="1"/>
          </p:cNvSpPr>
          <p:nvPr>
            <p:ph type="ftr" sz="quarter" idx="11"/>
          </p:nvPr>
        </p:nvSpPr>
        <p:spPr>
          <a:xfrm>
            <a:off x="8242247" y="12680330"/>
            <a:ext cx="7639156" cy="728391"/>
          </a:xfrm>
          <a:prstGeom prst="rect">
            <a:avLst/>
          </a:prstGeom>
        </p:spPr>
        <p:txBody>
          <a:bodyPr lIns="216027" tIns="108014" rIns="216027" bIns="108014"/>
          <a:lstStyle/>
          <a:p>
            <a:endParaRPr lang="en-MY"/>
          </a:p>
        </p:txBody>
      </p:sp>
      <p:sp>
        <p:nvSpPr>
          <p:cNvPr id="6" name="Slide Number Placeholder 5"/>
          <p:cNvSpPr>
            <a:spLocks noGrp="1"/>
          </p:cNvSpPr>
          <p:nvPr>
            <p:ph type="sldNum" sz="quarter" idx="12"/>
          </p:nvPr>
        </p:nvSpPr>
        <p:spPr/>
        <p:txBody>
          <a:bodyPr/>
          <a:lstStyle/>
          <a:p>
            <a:fld id="{880C7BC6-6AB7-463D-8D98-C9FD04F85C6E}" type="slidenum">
              <a:rPr lang="en-MY" smtClean="0"/>
              <a:t>‹#›</a:t>
            </a:fld>
            <a:endParaRPr lang="en-MY"/>
          </a:p>
        </p:txBody>
      </p:sp>
    </p:spTree>
    <p:extLst>
      <p:ext uri="{BB962C8B-B14F-4D97-AF65-F5344CB8AC3E}">
        <p14:creationId xmlns:p14="http://schemas.microsoft.com/office/powerpoint/2010/main" val="253758703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4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1206182" y="12680330"/>
            <a:ext cx="5628852" cy="728391"/>
          </a:xfrm>
          <a:prstGeom prst="rect">
            <a:avLst/>
          </a:prstGeom>
        </p:spPr>
        <p:txBody>
          <a:bodyPr lIns="216027" tIns="108014" rIns="216027" bIns="108014"/>
          <a:lstStyle/>
          <a:p>
            <a:fld id="{35F4E878-C00E-4029-9E4D-3E2538B8E3D9}" type="datetime1">
              <a:rPr lang="en-MY" smtClean="0"/>
              <a:pPr/>
              <a:t>24/8/2017</a:t>
            </a:fld>
            <a:endParaRPr lang="en-US"/>
          </a:p>
        </p:txBody>
      </p:sp>
      <p:sp>
        <p:nvSpPr>
          <p:cNvPr id="7" name="Slide Number Placeholder 5"/>
          <p:cNvSpPr>
            <a:spLocks noGrp="1"/>
          </p:cNvSpPr>
          <p:nvPr>
            <p:ph type="sldNum" sz="quarter" idx="12"/>
          </p:nvPr>
        </p:nvSpPr>
        <p:spPr>
          <a:xfrm>
            <a:off x="22444322" y="12816694"/>
            <a:ext cx="1404989" cy="658367"/>
          </a:xfrm>
        </p:spPr>
        <p:txBody>
          <a:bodyPr/>
          <a:lstStyle>
            <a:lvl1pPr algn="ctr">
              <a:defRPr>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12319574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6183" y="547879"/>
            <a:ext cx="21711285" cy="2280179"/>
          </a:xfrm>
          <a:prstGeom prst="rect">
            <a:avLst/>
          </a:prstGeom>
        </p:spPr>
        <p:txBody>
          <a:bodyPr vert="horz" lIns="215753" tIns="107876" rIns="215753" bIns="107876"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206183" y="3192264"/>
            <a:ext cx="21711285" cy="9028877"/>
          </a:xfrm>
          <a:prstGeom prst="rect">
            <a:avLst/>
          </a:prstGeom>
        </p:spPr>
        <p:txBody>
          <a:bodyPr vert="horz" lIns="215753" tIns="107876" rIns="215753" bIns="107876" rtlCol="0">
            <a:noAutofit/>
          </a:bodyPr>
          <a:lstStyle/>
          <a:p>
            <a:pPr lvl="0"/>
            <a:r>
              <a:rPr lang="en-US" dirty="0" smtClean="0"/>
              <a:t>Click to edit Master text styles</a:t>
            </a:r>
          </a:p>
        </p:txBody>
      </p:sp>
      <p:sp>
        <p:nvSpPr>
          <p:cNvPr id="6" name="Slide Number Placeholder 5"/>
          <p:cNvSpPr>
            <a:spLocks noGrp="1"/>
          </p:cNvSpPr>
          <p:nvPr>
            <p:ph type="sldNum" sz="quarter" idx="4"/>
          </p:nvPr>
        </p:nvSpPr>
        <p:spPr>
          <a:xfrm>
            <a:off x="23307755" y="12875468"/>
            <a:ext cx="815896" cy="658367"/>
          </a:xfrm>
          <a:prstGeom prst="rect">
            <a:avLst/>
          </a:prstGeom>
          <a:solidFill>
            <a:srgbClr val="C00000"/>
          </a:solidFill>
        </p:spPr>
        <p:txBody>
          <a:bodyPr vert="horz" lIns="0" tIns="181220" rIns="0" bIns="181220" rtlCol="0" anchor="ctr">
            <a:spAutoFit/>
          </a:bodyPr>
          <a:lstStyle>
            <a:lvl1pPr algn="ctr">
              <a:defRPr sz="1900">
                <a:ln>
                  <a:noFill/>
                </a:ln>
                <a:solidFill>
                  <a:schemeClr val="bg1"/>
                </a:solidFill>
                <a:latin typeface="Open Sans"/>
                <a:cs typeface="Open Sans"/>
              </a:defRPr>
            </a:lvl1pPr>
          </a:lstStyle>
          <a:p>
            <a:fld id="{880C7BC6-6AB7-463D-8D98-C9FD04F85C6E}" type="slidenum">
              <a:rPr lang="en-MY" smtClean="0"/>
              <a:t>‹#›</a:t>
            </a:fld>
            <a:endParaRPr lang="en-MY" dirty="0"/>
          </a:p>
        </p:txBody>
      </p:sp>
      <p:sp>
        <p:nvSpPr>
          <p:cNvPr id="5" name="Footer Placeholder 10"/>
          <p:cNvSpPr>
            <a:spLocks noGrp="1"/>
          </p:cNvSpPr>
          <p:nvPr userDrawn="1"/>
        </p:nvSpPr>
        <p:spPr>
          <a:xfrm>
            <a:off x="15518209" y="12952684"/>
            <a:ext cx="7738938" cy="728391"/>
          </a:xfrm>
          <a:prstGeom prst="rect">
            <a:avLst/>
          </a:prstGeom>
        </p:spPr>
        <p:txBody>
          <a:bodyPr vert="horz" lIns="216010" tIns="108006" rIns="216010" bIns="108006" rtlCol="0" anchor="ctr"/>
          <a:lstStyle>
            <a:defPPr>
              <a:defRPr lang="en-US"/>
            </a:defPPr>
            <a:lvl1pPr marL="0" algn="l" defTabSz="914400" rtl="0" eaLnBrk="1" latinLnBrk="0" hangingPunct="1">
              <a:defRPr sz="1000" b="0" i="0" kern="1200">
                <a:solidFill>
                  <a:schemeClr val="tx1"/>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400" dirty="0" smtClean="0"/>
              <a:t>©2014 </a:t>
            </a:r>
            <a:r>
              <a:rPr lang="en-US" sz="1400" dirty="0" smtClean="0">
                <a:solidFill>
                  <a:srgbClr val="FF0000"/>
                </a:solidFill>
                <a:latin typeface="Neuropol" pitchFamily="34" charset="0"/>
              </a:rPr>
              <a:t>SALIHIN</a:t>
            </a:r>
            <a:r>
              <a:rPr lang="en-US" sz="1400" dirty="0" smtClean="0">
                <a:solidFill>
                  <a:srgbClr val="FF0000"/>
                </a:solidFill>
              </a:rPr>
              <a:t> </a:t>
            </a:r>
            <a:r>
              <a:rPr lang="en-US" sz="1400" dirty="0" smtClean="0"/>
              <a:t>GST Services. All Rights Reserved.</a:t>
            </a:r>
            <a:endParaRPr lang="en-US" sz="1400" dirty="0"/>
          </a:p>
        </p:txBody>
      </p:sp>
    </p:spTree>
    <p:extLst>
      <p:ext uri="{BB962C8B-B14F-4D97-AF65-F5344CB8AC3E}">
        <p14:creationId xmlns:p14="http://schemas.microsoft.com/office/powerpoint/2010/main" val="402515176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txStyles>
    <p:titleStyle>
      <a:lvl1pPr algn="ctr" defTabSz="1078760" rtl="0" eaLnBrk="1" latinLnBrk="0" hangingPunct="1">
        <a:spcBef>
          <a:spcPct val="0"/>
        </a:spcBef>
        <a:buNone/>
        <a:defRPr sz="5900" kern="1200">
          <a:solidFill>
            <a:schemeClr val="bg2"/>
          </a:solidFill>
          <a:latin typeface="Open Sans"/>
          <a:ea typeface="+mj-ea"/>
          <a:cs typeface="Open Sans"/>
        </a:defRPr>
      </a:lvl1pPr>
    </p:titleStyle>
    <p:bodyStyle>
      <a:lvl1pPr marL="0" indent="0" algn="ctr" defTabSz="1078760" rtl="0" eaLnBrk="1" latinLnBrk="0" hangingPunct="1">
        <a:lnSpc>
          <a:spcPct val="130000"/>
        </a:lnSpc>
        <a:spcBef>
          <a:spcPct val="20000"/>
        </a:spcBef>
        <a:buFont typeface="Arial"/>
        <a:buNone/>
        <a:defRPr sz="2400" kern="1200">
          <a:solidFill>
            <a:schemeClr val="tx2"/>
          </a:solidFill>
          <a:latin typeface="Open Sans Light"/>
          <a:ea typeface="+mn-ea"/>
          <a:cs typeface="Open Sans Light"/>
        </a:defRPr>
      </a:lvl1pPr>
      <a:lvl2pPr marL="1078760"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2pPr>
      <a:lvl3pPr marL="2157518"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3pPr>
      <a:lvl4pPr marL="3236285"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4pPr>
      <a:lvl5pPr marL="4315040" indent="0" algn="ctr" defTabSz="1078760" rtl="0" eaLnBrk="1" latinLnBrk="0" hangingPunct="1">
        <a:lnSpc>
          <a:spcPct val="130000"/>
        </a:lnSpc>
        <a:spcBef>
          <a:spcPct val="20000"/>
        </a:spcBef>
        <a:buFont typeface="Arial"/>
        <a:buNone/>
        <a:defRPr sz="3100" kern="1200">
          <a:solidFill>
            <a:schemeClr val="tx2"/>
          </a:solidFill>
          <a:latin typeface="Open Sans"/>
          <a:ea typeface="+mn-ea"/>
          <a:cs typeface="Open Sans"/>
        </a:defRPr>
      </a:lvl5pPr>
      <a:lvl6pPr marL="5933183" indent="-539382" algn="l" defTabSz="1078760" rtl="0" eaLnBrk="1" latinLnBrk="0" hangingPunct="1">
        <a:spcBef>
          <a:spcPct val="20000"/>
        </a:spcBef>
        <a:buFont typeface="Arial"/>
        <a:buChar char="•"/>
        <a:defRPr sz="4700" kern="1200">
          <a:solidFill>
            <a:schemeClr val="tx1"/>
          </a:solidFill>
          <a:latin typeface="+mn-lt"/>
          <a:ea typeface="+mn-ea"/>
          <a:cs typeface="+mn-cs"/>
        </a:defRPr>
      </a:lvl6pPr>
      <a:lvl7pPr marL="7011943" indent="-539382" algn="l" defTabSz="1078760" rtl="0" eaLnBrk="1" latinLnBrk="0" hangingPunct="1">
        <a:spcBef>
          <a:spcPct val="20000"/>
        </a:spcBef>
        <a:buFont typeface="Arial"/>
        <a:buChar char="•"/>
        <a:defRPr sz="4700" kern="1200">
          <a:solidFill>
            <a:schemeClr val="tx1"/>
          </a:solidFill>
          <a:latin typeface="+mn-lt"/>
          <a:ea typeface="+mn-ea"/>
          <a:cs typeface="+mn-cs"/>
        </a:defRPr>
      </a:lvl7pPr>
      <a:lvl8pPr marL="8090707" indent="-539382" algn="l" defTabSz="1078760" rtl="0" eaLnBrk="1" latinLnBrk="0" hangingPunct="1">
        <a:spcBef>
          <a:spcPct val="20000"/>
        </a:spcBef>
        <a:buFont typeface="Arial"/>
        <a:buChar char="•"/>
        <a:defRPr sz="4700" kern="1200">
          <a:solidFill>
            <a:schemeClr val="tx1"/>
          </a:solidFill>
          <a:latin typeface="+mn-lt"/>
          <a:ea typeface="+mn-ea"/>
          <a:cs typeface="+mn-cs"/>
        </a:defRPr>
      </a:lvl8pPr>
      <a:lvl9pPr marL="9169465" indent="-539382" algn="l" defTabSz="1078760" rtl="0" eaLnBrk="1" latinLnBrk="0" hangingPunct="1">
        <a:spcBef>
          <a:spcPct val="20000"/>
        </a:spcBef>
        <a:buFont typeface="Arial"/>
        <a:buChar char="•"/>
        <a:defRPr sz="4700" kern="1200">
          <a:solidFill>
            <a:schemeClr val="tx1"/>
          </a:solidFill>
          <a:latin typeface="+mn-lt"/>
          <a:ea typeface="+mn-ea"/>
          <a:cs typeface="+mn-cs"/>
        </a:defRPr>
      </a:lvl9pPr>
    </p:bodyStyle>
    <p:otherStyle>
      <a:defPPr>
        <a:defRPr lang="en-US"/>
      </a:defPPr>
      <a:lvl1pPr marL="0" algn="l" defTabSz="1078760" rtl="0" eaLnBrk="1" latinLnBrk="0" hangingPunct="1">
        <a:defRPr sz="4300" kern="1200">
          <a:solidFill>
            <a:schemeClr val="tx1"/>
          </a:solidFill>
          <a:latin typeface="+mn-lt"/>
          <a:ea typeface="+mn-ea"/>
          <a:cs typeface="+mn-cs"/>
        </a:defRPr>
      </a:lvl1pPr>
      <a:lvl2pPr marL="1078760" algn="l" defTabSz="1078760" rtl="0" eaLnBrk="1" latinLnBrk="0" hangingPunct="1">
        <a:defRPr sz="4300" kern="1200">
          <a:solidFill>
            <a:schemeClr val="tx1"/>
          </a:solidFill>
          <a:latin typeface="+mn-lt"/>
          <a:ea typeface="+mn-ea"/>
          <a:cs typeface="+mn-cs"/>
        </a:defRPr>
      </a:lvl2pPr>
      <a:lvl3pPr marL="2157518" algn="l" defTabSz="1078760" rtl="0" eaLnBrk="1" latinLnBrk="0" hangingPunct="1">
        <a:defRPr sz="4300" kern="1200">
          <a:solidFill>
            <a:schemeClr val="tx1"/>
          </a:solidFill>
          <a:latin typeface="+mn-lt"/>
          <a:ea typeface="+mn-ea"/>
          <a:cs typeface="+mn-cs"/>
        </a:defRPr>
      </a:lvl3pPr>
      <a:lvl4pPr marL="3236285" algn="l" defTabSz="1078760" rtl="0" eaLnBrk="1" latinLnBrk="0" hangingPunct="1">
        <a:defRPr sz="4300" kern="1200">
          <a:solidFill>
            <a:schemeClr val="tx1"/>
          </a:solidFill>
          <a:latin typeface="+mn-lt"/>
          <a:ea typeface="+mn-ea"/>
          <a:cs typeface="+mn-cs"/>
        </a:defRPr>
      </a:lvl4pPr>
      <a:lvl5pPr marL="4315040" algn="l" defTabSz="1078760" rtl="0" eaLnBrk="1" latinLnBrk="0" hangingPunct="1">
        <a:defRPr sz="4300" kern="1200">
          <a:solidFill>
            <a:schemeClr val="tx1"/>
          </a:solidFill>
          <a:latin typeface="+mn-lt"/>
          <a:ea typeface="+mn-ea"/>
          <a:cs typeface="+mn-cs"/>
        </a:defRPr>
      </a:lvl5pPr>
      <a:lvl6pPr marL="5393802" algn="l" defTabSz="1078760" rtl="0" eaLnBrk="1" latinLnBrk="0" hangingPunct="1">
        <a:defRPr sz="4300" kern="1200">
          <a:solidFill>
            <a:schemeClr val="tx1"/>
          </a:solidFill>
          <a:latin typeface="+mn-lt"/>
          <a:ea typeface="+mn-ea"/>
          <a:cs typeface="+mn-cs"/>
        </a:defRPr>
      </a:lvl6pPr>
      <a:lvl7pPr marL="6472563" algn="l" defTabSz="1078760" rtl="0" eaLnBrk="1" latinLnBrk="0" hangingPunct="1">
        <a:defRPr sz="4300" kern="1200">
          <a:solidFill>
            <a:schemeClr val="tx1"/>
          </a:solidFill>
          <a:latin typeface="+mn-lt"/>
          <a:ea typeface="+mn-ea"/>
          <a:cs typeface="+mn-cs"/>
        </a:defRPr>
      </a:lvl7pPr>
      <a:lvl8pPr marL="7551323" algn="l" defTabSz="1078760" rtl="0" eaLnBrk="1" latinLnBrk="0" hangingPunct="1">
        <a:defRPr sz="4300" kern="1200">
          <a:solidFill>
            <a:schemeClr val="tx1"/>
          </a:solidFill>
          <a:latin typeface="+mn-lt"/>
          <a:ea typeface="+mn-ea"/>
          <a:cs typeface="+mn-cs"/>
        </a:defRPr>
      </a:lvl8pPr>
      <a:lvl9pPr marL="8630080" algn="l" defTabSz="1078760" rtl="0" eaLnBrk="1" latinLnBrk="0" hangingPunct="1">
        <a:defRPr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18548" y="4551652"/>
            <a:ext cx="16886555" cy="1570640"/>
          </a:xfrm>
        </p:spPr>
        <p:txBody>
          <a:bodyPr>
            <a:normAutofit/>
          </a:bodyPr>
          <a:lstStyle/>
          <a:p>
            <a:r>
              <a:rPr lang="en-US" sz="7200" b="1" dirty="0" smtClean="0"/>
              <a:t>Campus Nexus Student System</a:t>
            </a:r>
            <a:endParaRPr lang="en-MY" sz="7200" b="1" dirty="0"/>
          </a:p>
        </p:txBody>
      </p:sp>
      <p:sp>
        <p:nvSpPr>
          <p:cNvPr id="4" name="Subtitle 2"/>
          <p:cNvSpPr txBox="1">
            <a:spLocks/>
          </p:cNvSpPr>
          <p:nvPr/>
        </p:nvSpPr>
        <p:spPr>
          <a:xfrm>
            <a:off x="3513125" y="6350017"/>
            <a:ext cx="16886555" cy="1570640"/>
          </a:xfrm>
          <a:prstGeom prst="rect">
            <a:avLst/>
          </a:prstGeom>
        </p:spPr>
        <p:txBody>
          <a:bodyPr vert="horz" lIns="216027" tIns="108014" rIns="216027" bIns="108014"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6600" b="1" dirty="0" smtClean="0"/>
              <a:t>GST Module Related Report</a:t>
            </a:r>
          </a:p>
          <a:p>
            <a:r>
              <a:rPr lang="en-US" sz="5400" b="1" dirty="0" smtClean="0"/>
              <a:t>23 August 2017</a:t>
            </a:r>
            <a:endParaRPr lang="en-MY" sz="5400" b="1" dirty="0"/>
          </a:p>
        </p:txBody>
      </p:sp>
      <p:pic>
        <p:nvPicPr>
          <p:cNvPr id="14" name="Picture 1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77249" y="962467"/>
            <a:ext cx="7432431" cy="1545195"/>
          </a:xfrm>
          <a:prstGeom prst="rect">
            <a:avLst/>
          </a:prstGeom>
        </p:spPr>
      </p:pic>
      <p:sp>
        <p:nvSpPr>
          <p:cNvPr id="15" name="Subtitle 5"/>
          <p:cNvSpPr txBox="1">
            <a:spLocks/>
          </p:cNvSpPr>
          <p:nvPr/>
        </p:nvSpPr>
        <p:spPr>
          <a:xfrm>
            <a:off x="3658076" y="9695791"/>
            <a:ext cx="4876323" cy="3505200"/>
          </a:xfrm>
          <a:prstGeom prst="rect">
            <a:avLst/>
          </a:prstGeom>
        </p:spPr>
        <p:txBody>
          <a:bodyPr vert="horz" lIns="217490" tIns="108745" rIns="217490" bIns="108745" rtlCol="0">
            <a:normAutofit/>
          </a:bodyPr>
          <a:lstStyle>
            <a:lvl1pPr marL="0" indent="0" algn="ctr" defTabSz="1087444" rtl="0" eaLnBrk="1" latinLnBrk="0" hangingPunct="1">
              <a:lnSpc>
                <a:spcPct val="120000"/>
              </a:lnSpc>
              <a:spcBef>
                <a:spcPct val="20000"/>
              </a:spcBef>
              <a:buFont typeface="Arial"/>
              <a:buNone/>
              <a:defRPr sz="4000" kern="120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800" b="1" dirty="0" smtClean="0">
                <a:solidFill>
                  <a:schemeClr val="tx1"/>
                </a:solidFill>
              </a:rPr>
              <a:t>PREPARED BY:</a:t>
            </a:r>
          </a:p>
        </p:txBody>
      </p:sp>
      <p:sp>
        <p:nvSpPr>
          <p:cNvPr id="16" name="Subtitle 5"/>
          <p:cNvSpPr txBox="1">
            <a:spLocks/>
          </p:cNvSpPr>
          <p:nvPr/>
        </p:nvSpPr>
        <p:spPr>
          <a:xfrm>
            <a:off x="14962366" y="9648849"/>
            <a:ext cx="4876323" cy="1512168"/>
          </a:xfrm>
          <a:prstGeom prst="rect">
            <a:avLst/>
          </a:prstGeom>
        </p:spPr>
        <p:txBody>
          <a:bodyPr vert="horz" lIns="217490" tIns="108745" rIns="217490" bIns="108745" rtlCol="0">
            <a:norm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2800" b="1"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SUBMITTED TO:</a:t>
            </a:r>
          </a:p>
        </p:txBody>
      </p:sp>
      <p:sp>
        <p:nvSpPr>
          <p:cNvPr id="17" name="Rectangle 16"/>
          <p:cNvSpPr/>
          <p:nvPr/>
        </p:nvSpPr>
        <p:spPr>
          <a:xfrm>
            <a:off x="2848213" y="3567458"/>
            <a:ext cx="609601" cy="5371635"/>
          </a:xfrm>
          <a:prstGeom prst="rect">
            <a:avLst/>
          </a:prstGeom>
          <a:solidFill>
            <a:srgbClr val="A8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MY" dirty="0">
              <a:latin typeface="Open Sans Light"/>
            </a:endParaRPr>
          </a:p>
        </p:txBody>
      </p:sp>
      <p:pic>
        <p:nvPicPr>
          <p:cNvPr id="18" name="Picture 1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283646" y="10812800"/>
            <a:ext cx="3753103" cy="780265"/>
          </a:xfrm>
          <a:prstGeom prst="rect">
            <a:avLst/>
          </a:prstGeom>
        </p:spPr>
      </p:pic>
      <p:sp>
        <p:nvSpPr>
          <p:cNvPr id="19" name="Subtitle 5"/>
          <p:cNvSpPr txBox="1">
            <a:spLocks/>
          </p:cNvSpPr>
          <p:nvPr/>
        </p:nvSpPr>
        <p:spPr>
          <a:xfrm>
            <a:off x="14078049" y="11881097"/>
            <a:ext cx="6696744" cy="1512168"/>
          </a:xfrm>
          <a:prstGeom prst="rect">
            <a:avLst/>
          </a:prstGeom>
        </p:spPr>
        <p:txBody>
          <a:bodyPr vert="horz" lIns="217490" tIns="108745" rIns="217490" bIns="108745" rtlCol="0">
            <a:noAutofit/>
          </a:bodyPr>
          <a:lstStyle>
            <a:lvl1pPr marL="0" indent="0" algn="ctr" defTabSz="1087444"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444"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2pPr>
            <a:lvl3pPr marL="2174887"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3pPr>
            <a:lvl4pPr marL="3262338"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4pPr>
            <a:lvl5pPr marL="4349779" indent="0" algn="ctr" defTabSz="1087444" rtl="0" eaLnBrk="1" latinLnBrk="0" hangingPunct="1">
              <a:lnSpc>
                <a:spcPct val="130000"/>
              </a:lnSpc>
              <a:spcBef>
                <a:spcPct val="20000"/>
              </a:spcBef>
              <a:buFont typeface="Arial"/>
              <a:buNone/>
              <a:defRPr sz="3100" kern="1200">
                <a:solidFill>
                  <a:schemeClr val="tx1">
                    <a:tint val="75000"/>
                  </a:schemeClr>
                </a:solidFill>
                <a:latin typeface="Open Sans"/>
                <a:ea typeface="+mn-ea"/>
                <a:cs typeface="Open Sans"/>
              </a:defRPr>
            </a:lvl5pPr>
            <a:lvl6pPr marL="543722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4671"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2115"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8pPr>
            <a:lvl9pPr marL="8699558" indent="0" algn="ctr" defTabSz="1087444"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3200" b="1" dirty="0" smtClean="0">
                <a:solidFill>
                  <a:schemeClr val="tx1"/>
                </a:solidFill>
                <a:latin typeface="Open Sans" panose="020B0606030504020204" pitchFamily="34" charset="0"/>
                <a:ea typeface="Open Sans" panose="020B0606030504020204" pitchFamily="34" charset="0"/>
                <a:cs typeface="Open Sans" panose="020B0606030504020204" pitchFamily="34" charset="0"/>
              </a:rPr>
              <a:t>SWINBURNE UNIVERSITY OF TECHNOLOGY SARAWAK</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000114" y="10366622"/>
            <a:ext cx="3028950" cy="1514475"/>
          </a:xfrm>
          <a:prstGeom prst="rect">
            <a:avLst/>
          </a:prstGeom>
        </p:spPr>
      </p:pic>
    </p:spTree>
    <p:extLst>
      <p:ext uri="{BB962C8B-B14F-4D97-AF65-F5344CB8AC3E}">
        <p14:creationId xmlns:p14="http://schemas.microsoft.com/office/powerpoint/2010/main" val="109328831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78253" y="2407339"/>
            <a:ext cx="15479342" cy="10667586"/>
          </a:xfrm>
          <a:prstGeom prst="rect">
            <a:avLst/>
          </a:prstGeom>
          <a:noFill/>
          <a:extLst>
            <a:ext uri="{909E8E84-426E-40DD-AFC4-6F175D3DCCD1}">
              <a14:hiddenFill xmlns:a14="http://schemas.microsoft.com/office/drawing/2010/main">
                <a:solidFill>
                  <a:srgbClr val="FFFFFF"/>
                </a:solidFill>
              </a14:hiddenFill>
            </a:ext>
          </a:extLst>
        </p:spPr>
      </p:pic>
      <p:cxnSp>
        <p:nvCxnSpPr>
          <p:cNvPr id="7" name="Straight Connector 6"/>
          <p:cNvCxnSpPr/>
          <p:nvPr/>
        </p:nvCxnSpPr>
        <p:spPr>
          <a:xfrm>
            <a:off x="8493535" y="14110509"/>
            <a:ext cx="12336567" cy="0"/>
          </a:xfrm>
          <a:prstGeom prst="line">
            <a:avLst/>
          </a:prstGeom>
        </p:spPr>
        <p:style>
          <a:lnRef idx="1">
            <a:schemeClr val="dk1"/>
          </a:lnRef>
          <a:fillRef idx="0">
            <a:schemeClr val="dk1"/>
          </a:fillRef>
          <a:effectRef idx="0">
            <a:schemeClr val="dk1"/>
          </a:effectRef>
          <a:fontRef idx="minor">
            <a:schemeClr val="tx1"/>
          </a:fontRef>
        </p:style>
      </p:cxnSp>
      <p:sp>
        <p:nvSpPr>
          <p:cNvPr id="8" name="Rectangle 4"/>
          <p:cNvSpPr>
            <a:spLocks noChangeArrowheads="1"/>
          </p:cNvSpPr>
          <p:nvPr/>
        </p:nvSpPr>
        <p:spPr bwMode="auto">
          <a:xfrm>
            <a:off x="4221639" y="928180"/>
            <a:ext cx="436338" cy="8798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16027" tIns="108014" rIns="216027" bIns="108014" numCol="1" anchor="ctr" anchorCtr="0" compatLnSpc="1">
            <a:prstTxWarp prst="textNoShape">
              <a:avLst/>
            </a:prstTxWarp>
            <a:spAutoFit/>
          </a:bodyPr>
          <a:lstStyle/>
          <a:p>
            <a:endParaRPr lang="en-MY"/>
          </a:p>
        </p:txBody>
      </p:sp>
      <p:pic>
        <p:nvPicPr>
          <p:cNvPr id="11" name="Picture 10"/>
          <p:cNvPicPr>
            <a:picLocks noChangeAspect="1"/>
          </p:cNvPicPr>
          <p:nvPr/>
        </p:nvPicPr>
        <p:blipFill>
          <a:blip r:embed="rId3"/>
          <a:stretch>
            <a:fillRect/>
          </a:stretch>
        </p:blipFill>
        <p:spPr>
          <a:xfrm>
            <a:off x="18896859" y="361029"/>
            <a:ext cx="4824730" cy="1311103"/>
          </a:xfrm>
          <a:prstGeom prst="rect">
            <a:avLst/>
          </a:prstGeom>
        </p:spPr>
      </p:pic>
      <p:sp>
        <p:nvSpPr>
          <p:cNvPr id="10" name="Rectangle 9"/>
          <p:cNvSpPr/>
          <p:nvPr/>
        </p:nvSpPr>
        <p:spPr>
          <a:xfrm>
            <a:off x="-41014" y="361029"/>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MIXED SUPPLIES TAX INVOICE – SAMPLE 1</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8117835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 y="2519747"/>
            <a:ext cx="24123650" cy="10585485"/>
          </a:xfrm>
          <a:prstGeom prst="rect">
            <a:avLst/>
          </a:prstGeom>
        </p:spPr>
      </p:pic>
      <p:grpSp>
        <p:nvGrpSpPr>
          <p:cNvPr id="3" name="Group 2"/>
          <p:cNvGrpSpPr/>
          <p:nvPr/>
        </p:nvGrpSpPr>
        <p:grpSpPr>
          <a:xfrm>
            <a:off x="-88915" y="519969"/>
            <a:ext cx="15943126" cy="1565037"/>
            <a:chOff x="4260138" y="704850"/>
            <a:chExt cx="4413822" cy="784516"/>
          </a:xfrm>
        </p:grpSpPr>
        <p:sp>
          <p:nvSpPr>
            <p:cNvPr id="4" name="Rounded Rectangle 17"/>
            <p:cNvSpPr/>
            <p:nvPr/>
          </p:nvSpPr>
          <p:spPr>
            <a:xfrm>
              <a:off x="4435918" y="803565"/>
              <a:ext cx="4238042" cy="685801"/>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endParaRPr lang="en-MY" dirty="0">
                <a:solidFill>
                  <a:prstClr val="white"/>
                </a:solidFill>
              </a:endParaRPr>
            </a:p>
          </p:txBody>
        </p:sp>
        <p:sp>
          <p:nvSpPr>
            <p:cNvPr id="5" name="Rounded Rectangle 17"/>
            <p:cNvSpPr/>
            <p:nvPr/>
          </p:nvSpPr>
          <p:spPr>
            <a:xfrm>
              <a:off x="4260138" y="704850"/>
              <a:ext cx="4238042" cy="685800"/>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r>
                <a:rPr lang="en-US" sz="5700" b="1" dirty="0">
                  <a:solidFill>
                    <a:prstClr val="black"/>
                  </a:solidFill>
                </a:rPr>
                <a:t>      	</a:t>
              </a:r>
              <a:r>
                <a:rPr lang="en-SG" sz="5700" b="1" dirty="0">
                  <a:solidFill>
                    <a:prstClr val="black"/>
                  </a:solidFill>
                </a:rPr>
                <a:t>GST TAX INVOICE </a:t>
              </a:r>
            </a:p>
            <a:p>
              <a:pPr lvl="0"/>
              <a:r>
                <a:rPr lang="en-SG" dirty="0">
                  <a:solidFill>
                    <a:prstClr val="black"/>
                  </a:solidFill>
                </a:rPr>
                <a:t>       	</a:t>
              </a:r>
              <a:r>
                <a:rPr lang="en-SG" dirty="0" smtClean="0">
                  <a:solidFill>
                    <a:prstClr val="black"/>
                  </a:solidFill>
                </a:rPr>
                <a:t>MIXED SUPPLIES TAX INVOICE  - SAMPLE 2</a:t>
              </a:r>
              <a:endParaRPr lang="en-SG" sz="3300" dirty="0">
                <a:solidFill>
                  <a:prstClr val="black"/>
                </a:solidFill>
              </a:endParaRPr>
            </a:p>
          </p:txBody>
        </p:sp>
      </p:grpSp>
      <p:sp>
        <p:nvSpPr>
          <p:cNvPr id="8" name="Rectangle 7"/>
          <p:cNvSpPr/>
          <p:nvPr/>
        </p:nvSpPr>
        <p:spPr>
          <a:xfrm>
            <a:off x="-185030" y="33252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MIXED SUPPLIES TAX INVOICE – SAMPLE 2</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32304140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88915" y="519969"/>
            <a:ext cx="15943126" cy="1565037"/>
            <a:chOff x="4260138" y="704850"/>
            <a:chExt cx="4413822" cy="784516"/>
          </a:xfrm>
        </p:grpSpPr>
        <p:sp>
          <p:nvSpPr>
            <p:cNvPr id="4" name="Rounded Rectangle 17"/>
            <p:cNvSpPr/>
            <p:nvPr/>
          </p:nvSpPr>
          <p:spPr>
            <a:xfrm>
              <a:off x="4435918" y="803565"/>
              <a:ext cx="4238042" cy="685801"/>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endParaRPr lang="en-MY" dirty="0">
                <a:solidFill>
                  <a:prstClr val="white"/>
                </a:solidFill>
              </a:endParaRPr>
            </a:p>
          </p:txBody>
        </p:sp>
        <p:sp>
          <p:nvSpPr>
            <p:cNvPr id="5" name="Rounded Rectangle 17"/>
            <p:cNvSpPr/>
            <p:nvPr/>
          </p:nvSpPr>
          <p:spPr>
            <a:xfrm>
              <a:off x="4260138" y="704850"/>
              <a:ext cx="4238042" cy="685800"/>
            </a:xfrm>
            <a:custGeom>
              <a:avLst/>
              <a:gdLst>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4343400 w 4343400"/>
                <a:gd name="connsiteY4" fmla="*/ 5714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343400"/>
                <a:gd name="connsiteY0" fmla="*/ 114302 h 685800"/>
                <a:gd name="connsiteX1" fmla="*/ 114302 w 4343400"/>
                <a:gd name="connsiteY1" fmla="*/ 0 h 685800"/>
                <a:gd name="connsiteX2" fmla="*/ 4229098 w 4343400"/>
                <a:gd name="connsiteY2" fmla="*/ 0 h 685800"/>
                <a:gd name="connsiteX3" fmla="*/ 4343400 w 4343400"/>
                <a:gd name="connsiteY3" fmla="*/ 114302 h 685800"/>
                <a:gd name="connsiteX4" fmla="*/ 3990975 w 4343400"/>
                <a:gd name="connsiteY4" fmla="*/ 342898 h 685800"/>
                <a:gd name="connsiteX5" fmla="*/ 4229098 w 4343400"/>
                <a:gd name="connsiteY5" fmla="*/ 685800 h 685800"/>
                <a:gd name="connsiteX6" fmla="*/ 114302 w 4343400"/>
                <a:gd name="connsiteY6" fmla="*/ 685800 h 685800"/>
                <a:gd name="connsiteX7" fmla="*/ 0 w 4343400"/>
                <a:gd name="connsiteY7" fmla="*/ 571498 h 685800"/>
                <a:gd name="connsiteX8" fmla="*/ 0 w 4343400"/>
                <a:gd name="connsiteY8" fmla="*/ 114302 h 685800"/>
                <a:gd name="connsiteX0" fmla="*/ 0 w 4238042"/>
                <a:gd name="connsiteY0" fmla="*/ 114302 h 685800"/>
                <a:gd name="connsiteX1" fmla="*/ 114302 w 4238042"/>
                <a:gd name="connsiteY1" fmla="*/ 0 h 685800"/>
                <a:gd name="connsiteX2" fmla="*/ 4229098 w 4238042"/>
                <a:gd name="connsiteY2" fmla="*/ 0 h 685800"/>
                <a:gd name="connsiteX3" fmla="*/ 4000500 w 4238042"/>
                <a:gd name="connsiteY3" fmla="*/ 333377 h 685800"/>
                <a:gd name="connsiteX4" fmla="*/ 3990975 w 4238042"/>
                <a:gd name="connsiteY4" fmla="*/ 342898 h 685800"/>
                <a:gd name="connsiteX5" fmla="*/ 4229098 w 4238042"/>
                <a:gd name="connsiteY5" fmla="*/ 685800 h 685800"/>
                <a:gd name="connsiteX6" fmla="*/ 114302 w 4238042"/>
                <a:gd name="connsiteY6" fmla="*/ 685800 h 685800"/>
                <a:gd name="connsiteX7" fmla="*/ 0 w 4238042"/>
                <a:gd name="connsiteY7" fmla="*/ 571498 h 685800"/>
                <a:gd name="connsiteX8" fmla="*/ 0 w 4238042"/>
                <a:gd name="connsiteY8" fmla="*/ 114302 h 685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238042" h="685800">
                  <a:moveTo>
                    <a:pt x="0" y="114302"/>
                  </a:moveTo>
                  <a:cubicBezTo>
                    <a:pt x="0" y="51175"/>
                    <a:pt x="51175" y="0"/>
                    <a:pt x="114302" y="0"/>
                  </a:cubicBezTo>
                  <a:lnTo>
                    <a:pt x="4229098" y="0"/>
                  </a:lnTo>
                  <a:cubicBezTo>
                    <a:pt x="4292225" y="0"/>
                    <a:pt x="4000500" y="270250"/>
                    <a:pt x="4000500" y="333377"/>
                  </a:cubicBezTo>
                  <a:cubicBezTo>
                    <a:pt x="4000500" y="485776"/>
                    <a:pt x="3990975" y="190499"/>
                    <a:pt x="3990975" y="342898"/>
                  </a:cubicBezTo>
                  <a:cubicBezTo>
                    <a:pt x="3990975" y="406025"/>
                    <a:pt x="4292225" y="685800"/>
                    <a:pt x="4229098" y="685800"/>
                  </a:cubicBezTo>
                  <a:lnTo>
                    <a:pt x="114302" y="685800"/>
                  </a:lnTo>
                  <a:cubicBezTo>
                    <a:pt x="51175" y="685800"/>
                    <a:pt x="0" y="634625"/>
                    <a:pt x="0" y="571498"/>
                  </a:cubicBezTo>
                  <a:lnTo>
                    <a:pt x="0" y="114302"/>
                  </a:lnTo>
                  <a:close/>
                </a:path>
              </a:pathLst>
            </a:custGeom>
            <a:ln/>
          </p:spPr>
          <p:style>
            <a:lnRef idx="1">
              <a:schemeClr val="accent3"/>
            </a:lnRef>
            <a:fillRef idx="2">
              <a:schemeClr val="accent3"/>
            </a:fillRef>
            <a:effectRef idx="1">
              <a:schemeClr val="accent3"/>
            </a:effectRef>
            <a:fontRef idx="minor">
              <a:schemeClr val="dk1"/>
            </a:fontRef>
          </p:style>
          <p:txBody>
            <a:bodyPr rtlCol="0" anchor="ctr"/>
            <a:lstStyle/>
            <a:p>
              <a:pPr lvl="0"/>
              <a:r>
                <a:rPr lang="en-US" sz="5700" b="1" dirty="0">
                  <a:solidFill>
                    <a:prstClr val="black"/>
                  </a:solidFill>
                </a:rPr>
                <a:t>      	</a:t>
              </a:r>
              <a:r>
                <a:rPr lang="en-SG" sz="5700" b="1" dirty="0">
                  <a:solidFill>
                    <a:prstClr val="black"/>
                  </a:solidFill>
                </a:rPr>
                <a:t>GST TAX INVOICE </a:t>
              </a:r>
            </a:p>
            <a:p>
              <a:pPr lvl="0"/>
              <a:r>
                <a:rPr lang="en-SG" dirty="0">
                  <a:solidFill>
                    <a:prstClr val="black"/>
                  </a:solidFill>
                </a:rPr>
                <a:t>       	</a:t>
              </a:r>
              <a:r>
                <a:rPr lang="en-SG" dirty="0" smtClean="0">
                  <a:solidFill>
                    <a:prstClr val="black"/>
                  </a:solidFill>
                </a:rPr>
                <a:t>MIXED SUPPLIES TAX INVOICE  - SAMPLE 2</a:t>
              </a:r>
              <a:endParaRPr lang="en-SG" sz="3300" dirty="0">
                <a:solidFill>
                  <a:prstClr val="black"/>
                </a:solidFill>
              </a:endParaRPr>
            </a:p>
          </p:txBody>
        </p:sp>
      </p:grpSp>
      <p:sp>
        <p:nvSpPr>
          <p:cNvPr id="8" name="Rectangle 7"/>
          <p:cNvSpPr/>
          <p:nvPr/>
        </p:nvSpPr>
        <p:spPr>
          <a:xfrm>
            <a:off x="-185030" y="33252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MIXED SUPPLIES TAX INVOICE – SAMPLE 3</a:t>
            </a:r>
            <a:endParaRPr lang="en-US" dirty="0">
              <a:solidFill>
                <a:schemeClr val="bg1"/>
              </a:solidFill>
              <a:latin typeface="Calibri" pitchFamily="34" charset="0"/>
              <a:cs typeface="Calibri" pitchFamily="34" charset="0"/>
            </a:endParaRPr>
          </a:p>
        </p:txBody>
      </p:sp>
      <p:grpSp>
        <p:nvGrpSpPr>
          <p:cNvPr id="11" name="Group 10"/>
          <p:cNvGrpSpPr/>
          <p:nvPr/>
        </p:nvGrpSpPr>
        <p:grpSpPr>
          <a:xfrm>
            <a:off x="4083038" y="2186879"/>
            <a:ext cx="15780888" cy="10754845"/>
            <a:chOff x="1547664" y="1096231"/>
            <a:chExt cx="5981700" cy="539115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1096231"/>
              <a:ext cx="5981700" cy="5391150"/>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85739" y="1104940"/>
              <a:ext cx="1762125" cy="1000125"/>
            </a:xfrm>
            <a:prstGeom prst="rect">
              <a:avLst/>
            </a:prstGeom>
          </p:spPr>
        </p:pic>
      </p:grpSp>
    </p:spTree>
    <p:extLst>
      <p:ext uri="{BB962C8B-B14F-4D97-AF65-F5344CB8AC3E}">
        <p14:creationId xmlns:p14="http://schemas.microsoft.com/office/powerpoint/2010/main" val="24087101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sz="8000" dirty="0"/>
              <a:t>In case of a discount, is the GST adjusted proportionately to the discount?</a:t>
            </a:r>
            <a:endParaRPr lang="en-MY" sz="8000" dirty="0"/>
          </a:p>
        </p:txBody>
      </p:sp>
      <p:sp>
        <p:nvSpPr>
          <p:cNvPr id="6" name="Rectangle 5"/>
          <p:cNvSpPr/>
          <p:nvPr/>
        </p:nvSpPr>
        <p:spPr>
          <a:xfrm>
            <a:off x="-32595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4</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1235465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r>
              <a:rPr lang="en-US" sz="5400" dirty="0" smtClean="0"/>
              <a:t>Type of Discounts</a:t>
            </a:r>
          </a:p>
          <a:p>
            <a:pPr marL="1028700" indent="-1028700" algn="l">
              <a:buFont typeface="+mj-lt"/>
              <a:buAutoNum type="romanUcPeriod"/>
            </a:pPr>
            <a:r>
              <a:rPr lang="en-US" sz="5400" dirty="0" smtClean="0"/>
              <a:t>Discount on Tax Invoice</a:t>
            </a:r>
          </a:p>
          <a:p>
            <a:pPr marL="1028700" indent="-1028700" algn="l">
              <a:buFont typeface="+mj-lt"/>
              <a:buAutoNum type="romanUcPeriod"/>
            </a:pPr>
            <a:r>
              <a:rPr lang="en-US" sz="5400" dirty="0" smtClean="0"/>
              <a:t>Discount after issuance of Tax Invoice (Usually when student makes payment)</a:t>
            </a:r>
          </a:p>
          <a:p>
            <a:pPr marL="1764560" lvl="1" indent="-685800" algn="l">
              <a:buFont typeface="Arial" panose="020B0604020202020204" pitchFamily="34" charset="0"/>
              <a:buChar char="•"/>
            </a:pPr>
            <a:r>
              <a:rPr lang="en-US" sz="5400" dirty="0" smtClean="0"/>
              <a:t>Within type of Supply</a:t>
            </a:r>
          </a:p>
          <a:p>
            <a:pPr marL="1764560" lvl="1" indent="-685800" algn="l">
              <a:buFont typeface="Arial" panose="020B0604020202020204" pitchFamily="34" charset="0"/>
              <a:buChar char="•"/>
            </a:pPr>
            <a:r>
              <a:rPr lang="en-US" sz="5400" dirty="0" smtClean="0"/>
              <a:t>Mixed type of supply</a:t>
            </a:r>
            <a:endParaRPr lang="en-MY" sz="5400" dirty="0"/>
          </a:p>
        </p:txBody>
      </p:sp>
      <p:sp>
        <p:nvSpPr>
          <p:cNvPr id="4" name="Rectangle 3"/>
          <p:cNvSpPr/>
          <p:nvPr/>
        </p:nvSpPr>
        <p:spPr>
          <a:xfrm>
            <a:off x="-107527" y="35981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4 - Discount</a:t>
            </a:r>
          </a:p>
        </p:txBody>
      </p:sp>
    </p:spTree>
    <p:extLst>
      <p:ext uri="{BB962C8B-B14F-4D97-AF65-F5344CB8AC3E}">
        <p14:creationId xmlns:p14="http://schemas.microsoft.com/office/powerpoint/2010/main" val="3545903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06183" y="3192253"/>
            <a:ext cx="21711285" cy="2930040"/>
          </a:xfrm>
        </p:spPr>
        <p:txBody>
          <a:bodyPr>
            <a:noAutofit/>
          </a:bodyPr>
          <a:lstStyle/>
          <a:p>
            <a:r>
              <a:rPr lang="en-US" sz="5400" dirty="0" smtClean="0"/>
              <a:t>GST will be charge after discount. No need to</a:t>
            </a:r>
            <a:r>
              <a:rPr lang="en-IN" sz="5400" dirty="0" smtClean="0"/>
              <a:t> GST adjusted proportionately to the discount.</a:t>
            </a:r>
            <a:endParaRPr lang="en-US" sz="5400" dirty="0" smtClean="0"/>
          </a:p>
          <a:p>
            <a:endParaRPr lang="en-MY" sz="5400" dirty="0"/>
          </a:p>
        </p:txBody>
      </p:sp>
      <p:sp>
        <p:nvSpPr>
          <p:cNvPr id="4" name="Rectangle 3"/>
          <p:cNvSpPr/>
          <p:nvPr/>
        </p:nvSpPr>
        <p:spPr>
          <a:xfrm>
            <a:off x="-35519" y="332527"/>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4 – Discount</a:t>
            </a:r>
          </a:p>
          <a:p>
            <a:pPr lvl="1"/>
            <a:r>
              <a:rPr lang="en-US" sz="6600" dirty="0">
                <a:solidFill>
                  <a:schemeClr val="bg1"/>
                </a:solidFill>
                <a:latin typeface="Calibri" pitchFamily="34" charset="0"/>
                <a:cs typeface="Calibri" pitchFamily="34" charset="0"/>
              </a:rPr>
              <a:t>1. Discount on Tax invoice</a:t>
            </a:r>
          </a:p>
        </p:txBody>
      </p:sp>
      <p:graphicFrame>
        <p:nvGraphicFramePr>
          <p:cNvPr id="5" name="Table 4"/>
          <p:cNvGraphicFramePr>
            <a:graphicFrameLocks noGrp="1"/>
          </p:cNvGraphicFramePr>
          <p:nvPr>
            <p:extLst>
              <p:ext uri="{D42A27DB-BD31-4B8C-83A1-F6EECF244321}">
                <p14:modId xmlns:p14="http://schemas.microsoft.com/office/powerpoint/2010/main" val="2813381815"/>
              </p:ext>
            </p:extLst>
          </p:nvPr>
        </p:nvGraphicFramePr>
        <p:xfrm>
          <a:off x="3708897" y="5832425"/>
          <a:ext cx="16705856" cy="5227320"/>
        </p:xfrm>
        <a:graphic>
          <a:graphicData uri="http://schemas.openxmlformats.org/drawingml/2006/table">
            <a:tbl>
              <a:tblPr firstRow="1" bandRow="1">
                <a:tableStyleId>{5C22544A-7EE6-4342-B048-85BDC9FD1C3A}</a:tableStyleId>
              </a:tblPr>
              <a:tblGrid>
                <a:gridCol w="11840111"/>
                <a:gridCol w="4865745"/>
              </a:tblGrid>
              <a:tr h="442335">
                <a:tc>
                  <a:txBody>
                    <a:bodyPr/>
                    <a:lstStyle/>
                    <a:p>
                      <a:pPr algn="ctr"/>
                      <a:r>
                        <a:rPr lang="en-MY" dirty="0" smtClean="0"/>
                        <a:t>Particulars</a:t>
                      </a:r>
                      <a:endParaRPr lang="en-MY" dirty="0"/>
                    </a:p>
                  </a:txBody>
                  <a:tcPr/>
                </a:tc>
                <a:tc>
                  <a:txBody>
                    <a:bodyPr/>
                    <a:lstStyle/>
                    <a:p>
                      <a:pPr algn="ctr"/>
                      <a:r>
                        <a:rPr lang="en-MY" dirty="0" smtClean="0"/>
                        <a:t>RM</a:t>
                      </a:r>
                      <a:endParaRPr lang="en-MY" dirty="0"/>
                    </a:p>
                  </a:txBody>
                  <a:tcPr/>
                </a:tc>
              </a:tr>
              <a:tr h="442335">
                <a:tc>
                  <a:txBody>
                    <a:bodyPr/>
                    <a:lstStyle/>
                    <a:p>
                      <a:r>
                        <a:rPr lang="en-MY" dirty="0" smtClean="0"/>
                        <a:t>Rental</a:t>
                      </a:r>
                      <a:endParaRPr lang="en-MY" dirty="0"/>
                    </a:p>
                  </a:txBody>
                  <a:tcPr/>
                </a:tc>
                <a:tc>
                  <a:txBody>
                    <a:bodyPr/>
                    <a:lstStyle/>
                    <a:p>
                      <a:pPr algn="r"/>
                      <a:r>
                        <a:rPr lang="en-MY" dirty="0" smtClean="0"/>
                        <a:t>550.00</a:t>
                      </a:r>
                      <a:endParaRPr lang="en-MY" dirty="0"/>
                    </a:p>
                  </a:txBody>
                  <a:tcPr/>
                </a:tc>
              </a:tr>
              <a:tr h="442335">
                <a:tc>
                  <a:txBody>
                    <a:bodyPr/>
                    <a:lstStyle/>
                    <a:p>
                      <a:r>
                        <a:rPr lang="en-MY" dirty="0" smtClean="0"/>
                        <a:t>Miscellaneous cost</a:t>
                      </a:r>
                      <a:endParaRPr lang="en-MY" dirty="0"/>
                    </a:p>
                  </a:txBody>
                  <a:tcPr/>
                </a:tc>
                <a:tc>
                  <a:txBody>
                    <a:bodyPr/>
                    <a:lstStyle/>
                    <a:p>
                      <a:pPr algn="r"/>
                      <a:r>
                        <a:rPr lang="en-MY" dirty="0" smtClean="0"/>
                        <a:t>50.00</a:t>
                      </a:r>
                      <a:endParaRPr lang="en-MY" dirty="0"/>
                    </a:p>
                  </a:txBody>
                  <a:tcPr/>
                </a:tc>
              </a:tr>
              <a:tr h="442335">
                <a:tc>
                  <a:txBody>
                    <a:bodyPr/>
                    <a:lstStyle/>
                    <a:p>
                      <a:pPr marL="285750" indent="-285750">
                        <a:buFontTx/>
                        <a:buChar char="-"/>
                      </a:pPr>
                      <a:r>
                        <a:rPr lang="en-MY" dirty="0" smtClean="0"/>
                        <a:t>Discount</a:t>
                      </a:r>
                      <a:endParaRPr lang="en-MY" dirty="0"/>
                    </a:p>
                  </a:txBody>
                  <a:tcPr/>
                </a:tc>
                <a:tc>
                  <a:txBody>
                    <a:bodyPr/>
                    <a:lstStyle/>
                    <a:p>
                      <a:pPr algn="r"/>
                      <a:r>
                        <a:rPr lang="en-MY" dirty="0" smtClean="0"/>
                        <a:t>(100.00)</a:t>
                      </a:r>
                      <a:endParaRPr lang="en-MY" dirty="0"/>
                    </a:p>
                  </a:txBody>
                  <a:tcPr/>
                </a:tc>
              </a:tr>
              <a:tr h="442335">
                <a:tc>
                  <a:txBody>
                    <a:bodyPr/>
                    <a:lstStyle/>
                    <a:p>
                      <a:pPr marL="0" indent="0">
                        <a:buFontTx/>
                        <a:buNone/>
                      </a:pPr>
                      <a:r>
                        <a:rPr lang="en-MY" dirty="0" smtClean="0"/>
                        <a:t>Total payable</a:t>
                      </a:r>
                      <a:endParaRPr lang="en-MY" dirty="0"/>
                    </a:p>
                  </a:txBody>
                  <a:tcPr/>
                </a:tc>
                <a:tc>
                  <a:txBody>
                    <a:bodyPr/>
                    <a:lstStyle/>
                    <a:p>
                      <a:pPr algn="r"/>
                      <a:r>
                        <a:rPr lang="en-MY" dirty="0" smtClean="0"/>
                        <a:t>500.00</a:t>
                      </a:r>
                      <a:endParaRPr lang="en-MY" dirty="0"/>
                    </a:p>
                  </a:txBody>
                  <a:tcPr/>
                </a:tc>
              </a:tr>
              <a:tr h="442335">
                <a:tc>
                  <a:txBody>
                    <a:bodyPr/>
                    <a:lstStyle/>
                    <a:p>
                      <a:pPr marL="0" indent="0">
                        <a:buFontTx/>
                        <a:buNone/>
                      </a:pPr>
                      <a:r>
                        <a:rPr lang="en-MY" dirty="0" smtClean="0"/>
                        <a:t>GST</a:t>
                      </a:r>
                      <a:r>
                        <a:rPr lang="en-MY" baseline="0" dirty="0" smtClean="0"/>
                        <a:t> 6%</a:t>
                      </a:r>
                      <a:endParaRPr lang="en-MY" dirty="0"/>
                    </a:p>
                  </a:txBody>
                  <a:tcPr/>
                </a:tc>
                <a:tc>
                  <a:txBody>
                    <a:bodyPr/>
                    <a:lstStyle/>
                    <a:p>
                      <a:pPr algn="r"/>
                      <a:r>
                        <a:rPr lang="en-MY" dirty="0" smtClean="0"/>
                        <a:t>30.00</a:t>
                      </a:r>
                      <a:endParaRPr lang="en-MY" dirty="0"/>
                    </a:p>
                  </a:txBody>
                  <a:tcPr/>
                </a:tc>
              </a:tr>
              <a:tr h="442335">
                <a:tc>
                  <a:txBody>
                    <a:bodyPr/>
                    <a:lstStyle/>
                    <a:p>
                      <a:pPr marL="0" indent="0">
                        <a:buFontTx/>
                        <a:buNone/>
                      </a:pPr>
                      <a:r>
                        <a:rPr lang="en-MY" b="1" dirty="0" smtClean="0"/>
                        <a:t>Total Including GST</a:t>
                      </a:r>
                      <a:endParaRPr lang="en-MY" b="1" dirty="0"/>
                    </a:p>
                  </a:txBody>
                  <a:tcPr/>
                </a:tc>
                <a:tc>
                  <a:txBody>
                    <a:bodyPr/>
                    <a:lstStyle/>
                    <a:p>
                      <a:pPr algn="r"/>
                      <a:r>
                        <a:rPr lang="en-MY" b="1" dirty="0" smtClean="0"/>
                        <a:t>530.00</a:t>
                      </a:r>
                      <a:endParaRPr lang="en-MY" b="1" dirty="0"/>
                    </a:p>
                  </a:txBody>
                  <a:tcPr/>
                </a:tc>
              </a:tr>
            </a:tbl>
          </a:graphicData>
        </a:graphic>
      </p:graphicFrame>
    </p:spTree>
    <p:extLst>
      <p:ext uri="{BB962C8B-B14F-4D97-AF65-F5344CB8AC3E}">
        <p14:creationId xmlns:p14="http://schemas.microsoft.com/office/powerpoint/2010/main" val="38556095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0625" y="2880097"/>
            <a:ext cx="21711285" cy="2930040"/>
          </a:xfrm>
        </p:spPr>
        <p:txBody>
          <a:bodyPr>
            <a:noAutofit/>
          </a:bodyPr>
          <a:lstStyle/>
          <a:p>
            <a:r>
              <a:rPr lang="en-IN" sz="4800" dirty="0" smtClean="0"/>
              <a:t>GST need to be adjust proportionately to the discounted price. </a:t>
            </a:r>
          </a:p>
          <a:p>
            <a:r>
              <a:rPr lang="en-IN" sz="4800" dirty="0" smtClean="0"/>
              <a:t>Example; Student granted discount of RM100 from total Invoice RM624.00</a:t>
            </a:r>
          </a:p>
          <a:p>
            <a:endParaRPr lang="en-IN" sz="4800" dirty="0"/>
          </a:p>
          <a:p>
            <a:endParaRPr lang="en-US" sz="4800" dirty="0" smtClean="0"/>
          </a:p>
          <a:p>
            <a:endParaRPr lang="en-MY" sz="4800" dirty="0"/>
          </a:p>
        </p:txBody>
      </p:sp>
      <p:sp>
        <p:nvSpPr>
          <p:cNvPr id="4" name="Rectangle 3"/>
          <p:cNvSpPr/>
          <p:nvPr/>
        </p:nvSpPr>
        <p:spPr>
          <a:xfrm>
            <a:off x="-113022" y="479890"/>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4 - Discount</a:t>
            </a:r>
          </a:p>
          <a:p>
            <a:pPr lvl="1"/>
            <a:r>
              <a:rPr lang="en-US" sz="6600" dirty="0">
                <a:solidFill>
                  <a:schemeClr val="bg1"/>
                </a:solidFill>
                <a:latin typeface="Calibri" pitchFamily="34" charset="0"/>
                <a:cs typeface="Calibri" pitchFamily="34" charset="0"/>
              </a:rPr>
              <a:t>2. </a:t>
            </a:r>
            <a:r>
              <a:rPr lang="en-US" sz="6600" dirty="0"/>
              <a:t>Discount after issuance of Tax Invoice</a:t>
            </a:r>
            <a:endParaRPr lang="en-US" sz="6600" dirty="0">
              <a:solidFill>
                <a:schemeClr val="bg1"/>
              </a:solidFill>
              <a:latin typeface="Calibri" pitchFamily="34" charset="0"/>
              <a:cs typeface="Calibri"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948537130"/>
              </p:ext>
            </p:extLst>
          </p:nvPr>
        </p:nvGraphicFramePr>
        <p:xfrm>
          <a:off x="1987206" y="6122291"/>
          <a:ext cx="16082432" cy="3591232"/>
        </p:xfrm>
        <a:graphic>
          <a:graphicData uri="http://schemas.openxmlformats.org/drawingml/2006/table">
            <a:tbl>
              <a:tblPr firstRow="1" bandRow="1">
                <a:tableStyleId>{5C22544A-7EE6-4342-B048-85BDC9FD1C3A}</a:tableStyleId>
              </a:tblPr>
              <a:tblGrid>
                <a:gridCol w="4020608"/>
                <a:gridCol w="4020608"/>
                <a:gridCol w="4020608"/>
                <a:gridCol w="4020608"/>
              </a:tblGrid>
              <a:tr h="1311580">
                <a:tc>
                  <a:txBody>
                    <a:bodyPr/>
                    <a:lstStyle/>
                    <a:p>
                      <a:r>
                        <a:rPr lang="en-US" sz="3600" dirty="0" smtClean="0"/>
                        <a:t>Item</a:t>
                      </a:r>
                      <a:endParaRPr lang="en-MY" sz="3600" dirty="0"/>
                    </a:p>
                  </a:txBody>
                  <a:tcPr marL="241237" marR="241237" marT="91207" marB="91207"/>
                </a:tc>
                <a:tc>
                  <a:txBody>
                    <a:bodyPr/>
                    <a:lstStyle/>
                    <a:p>
                      <a:r>
                        <a:rPr lang="en-US" sz="3600" dirty="0" smtClean="0"/>
                        <a:t>Amount</a:t>
                      </a:r>
                      <a:r>
                        <a:rPr lang="en-US" sz="3600" baseline="0" dirty="0" smtClean="0"/>
                        <a:t> Before GST</a:t>
                      </a:r>
                      <a:endParaRPr lang="en-MY" sz="3600" dirty="0"/>
                    </a:p>
                  </a:txBody>
                  <a:tcPr marL="241237" marR="241237" marT="91207" marB="91207"/>
                </a:tc>
                <a:tc>
                  <a:txBody>
                    <a:bodyPr/>
                    <a:lstStyle/>
                    <a:p>
                      <a:r>
                        <a:rPr lang="en-US" sz="3600" dirty="0" smtClean="0"/>
                        <a:t>GST Amount</a:t>
                      </a:r>
                      <a:endParaRPr lang="en-MY" sz="3600" dirty="0"/>
                    </a:p>
                  </a:txBody>
                  <a:tcPr marL="241237" marR="241237" marT="91207" marB="91207"/>
                </a:tc>
                <a:tc>
                  <a:txBody>
                    <a:bodyPr/>
                    <a:lstStyle/>
                    <a:p>
                      <a:r>
                        <a:rPr lang="en-US" sz="3600" dirty="0" smtClean="0"/>
                        <a:t>Amount</a:t>
                      </a:r>
                      <a:r>
                        <a:rPr lang="en-US" sz="3600" baseline="0" dirty="0" smtClean="0"/>
                        <a:t> After GST</a:t>
                      </a:r>
                      <a:endParaRPr lang="en-MY" sz="3600" dirty="0"/>
                    </a:p>
                  </a:txBody>
                  <a:tcPr marL="241237" marR="241237" marT="91207" marB="91207"/>
                </a:tc>
              </a:tr>
              <a:tr h="759884">
                <a:tc>
                  <a:txBody>
                    <a:bodyPr/>
                    <a:lstStyle/>
                    <a:p>
                      <a:r>
                        <a:rPr lang="en-US" sz="3600" dirty="0" smtClean="0"/>
                        <a:t>Student fee</a:t>
                      </a:r>
                      <a:endParaRPr lang="en-MY" sz="3600" dirty="0"/>
                    </a:p>
                  </a:txBody>
                  <a:tcPr marL="241237" marR="241237" marT="91207" marB="91207"/>
                </a:tc>
                <a:tc>
                  <a:txBody>
                    <a:bodyPr/>
                    <a:lstStyle/>
                    <a:p>
                      <a:r>
                        <a:rPr lang="en-US" sz="3600" dirty="0" smtClean="0"/>
                        <a:t>200.00</a:t>
                      </a:r>
                      <a:endParaRPr lang="en-MY" sz="3600" dirty="0"/>
                    </a:p>
                  </a:txBody>
                  <a:tcPr marL="241237" marR="241237" marT="91207" marB="91207"/>
                </a:tc>
                <a:tc>
                  <a:txBody>
                    <a:bodyPr/>
                    <a:lstStyle/>
                    <a:p>
                      <a:r>
                        <a:rPr lang="en-US" sz="3600" dirty="0" smtClean="0"/>
                        <a:t>0.00</a:t>
                      </a:r>
                      <a:endParaRPr lang="en-MY" sz="3600" dirty="0"/>
                    </a:p>
                  </a:txBody>
                  <a:tcPr marL="241237" marR="241237" marT="91207" marB="91207"/>
                </a:tc>
                <a:tc>
                  <a:txBody>
                    <a:bodyPr/>
                    <a:lstStyle/>
                    <a:p>
                      <a:r>
                        <a:rPr lang="en-US" sz="3600" dirty="0" smtClean="0"/>
                        <a:t>200.00</a:t>
                      </a:r>
                      <a:endParaRPr lang="en-MY" sz="3600" dirty="0"/>
                    </a:p>
                  </a:txBody>
                  <a:tcPr marL="241237" marR="241237" marT="91207" marB="91207"/>
                </a:tc>
              </a:tr>
              <a:tr h="759884">
                <a:tc>
                  <a:txBody>
                    <a:bodyPr/>
                    <a:lstStyle/>
                    <a:p>
                      <a:r>
                        <a:rPr lang="en-US" sz="3600" dirty="0" smtClean="0"/>
                        <a:t>Rental</a:t>
                      </a:r>
                      <a:r>
                        <a:rPr lang="en-US" sz="3600" baseline="0" dirty="0" smtClean="0"/>
                        <a:t> </a:t>
                      </a:r>
                      <a:endParaRPr lang="en-MY" sz="3600" dirty="0"/>
                    </a:p>
                  </a:txBody>
                  <a:tcPr marL="241237" marR="241237" marT="91207" marB="91207"/>
                </a:tc>
                <a:tc>
                  <a:txBody>
                    <a:bodyPr/>
                    <a:lstStyle/>
                    <a:p>
                      <a:r>
                        <a:rPr lang="en-US" sz="3600" dirty="0" smtClean="0"/>
                        <a:t>400.00</a:t>
                      </a:r>
                      <a:endParaRPr lang="en-MY" sz="3600" dirty="0"/>
                    </a:p>
                  </a:txBody>
                  <a:tcPr marL="241237" marR="241237" marT="91207" marB="91207"/>
                </a:tc>
                <a:tc>
                  <a:txBody>
                    <a:bodyPr/>
                    <a:lstStyle/>
                    <a:p>
                      <a:r>
                        <a:rPr lang="en-US" sz="3600" dirty="0" smtClean="0"/>
                        <a:t>24.00</a:t>
                      </a:r>
                      <a:endParaRPr lang="en-MY" sz="3600" dirty="0"/>
                    </a:p>
                  </a:txBody>
                  <a:tcPr marL="241237" marR="241237" marT="91207" marB="91207"/>
                </a:tc>
                <a:tc>
                  <a:txBody>
                    <a:bodyPr/>
                    <a:lstStyle/>
                    <a:p>
                      <a:r>
                        <a:rPr lang="en-US" sz="3600" dirty="0" smtClean="0"/>
                        <a:t>424.00</a:t>
                      </a:r>
                      <a:endParaRPr lang="en-MY" sz="3600" dirty="0"/>
                    </a:p>
                  </a:txBody>
                  <a:tcPr marL="241237" marR="241237" marT="91207" marB="91207"/>
                </a:tc>
              </a:tr>
              <a:tr h="759884">
                <a:tc gridSpan="3">
                  <a:txBody>
                    <a:bodyPr/>
                    <a:lstStyle/>
                    <a:p>
                      <a:r>
                        <a:rPr lang="en-US" sz="3600" dirty="0" smtClean="0"/>
                        <a:t>Total  Payables</a:t>
                      </a:r>
                      <a:endParaRPr lang="en-MY" sz="3600" dirty="0"/>
                    </a:p>
                  </a:txBody>
                  <a:tcPr marL="241237" marR="241237" marT="91207" marB="91207"/>
                </a:tc>
                <a:tc hMerge="1">
                  <a:txBody>
                    <a:bodyPr/>
                    <a:lstStyle/>
                    <a:p>
                      <a:endParaRPr lang="en-MY" dirty="0"/>
                    </a:p>
                  </a:txBody>
                  <a:tcPr/>
                </a:tc>
                <a:tc hMerge="1">
                  <a:txBody>
                    <a:bodyPr/>
                    <a:lstStyle/>
                    <a:p>
                      <a:endParaRPr lang="en-MY" dirty="0"/>
                    </a:p>
                  </a:txBody>
                  <a:tcPr/>
                </a:tc>
                <a:tc>
                  <a:txBody>
                    <a:bodyPr/>
                    <a:lstStyle/>
                    <a:p>
                      <a:r>
                        <a:rPr lang="en-US" sz="3600" dirty="0" smtClean="0"/>
                        <a:t>624.00</a:t>
                      </a:r>
                      <a:endParaRPr lang="en-MY" sz="3600" dirty="0"/>
                    </a:p>
                  </a:txBody>
                  <a:tcPr marL="241237" marR="241237" marT="91207" marB="91207"/>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017572367"/>
              </p:ext>
            </p:extLst>
          </p:nvPr>
        </p:nvGraphicFramePr>
        <p:xfrm>
          <a:off x="1797235" y="10575419"/>
          <a:ext cx="16082432" cy="2071464"/>
        </p:xfrm>
        <a:graphic>
          <a:graphicData uri="http://schemas.openxmlformats.org/drawingml/2006/table">
            <a:tbl>
              <a:tblPr firstRow="1" bandRow="1">
                <a:tableStyleId>{5C22544A-7EE6-4342-B048-85BDC9FD1C3A}</a:tableStyleId>
              </a:tblPr>
              <a:tblGrid>
                <a:gridCol w="4020608"/>
                <a:gridCol w="4020608"/>
                <a:gridCol w="4020608"/>
                <a:gridCol w="4020608"/>
              </a:tblGrid>
              <a:tr h="1311580">
                <a:tc>
                  <a:txBody>
                    <a:bodyPr/>
                    <a:lstStyle/>
                    <a:p>
                      <a:r>
                        <a:rPr lang="en-US" sz="3600" dirty="0" smtClean="0"/>
                        <a:t>Item</a:t>
                      </a:r>
                      <a:endParaRPr lang="en-MY" sz="3600" dirty="0"/>
                    </a:p>
                  </a:txBody>
                  <a:tcPr marL="241237" marR="241237" marT="91207" marB="91207"/>
                </a:tc>
                <a:tc>
                  <a:txBody>
                    <a:bodyPr/>
                    <a:lstStyle/>
                    <a:p>
                      <a:r>
                        <a:rPr lang="en-US" sz="3600" dirty="0" smtClean="0"/>
                        <a:t>Amount</a:t>
                      </a:r>
                      <a:r>
                        <a:rPr lang="en-US" sz="3600" baseline="0" dirty="0" smtClean="0"/>
                        <a:t> Discount</a:t>
                      </a:r>
                      <a:endParaRPr lang="en-MY" sz="3600" dirty="0"/>
                    </a:p>
                  </a:txBody>
                  <a:tcPr marL="241237" marR="241237" marT="91207" marB="91207"/>
                </a:tc>
                <a:tc>
                  <a:txBody>
                    <a:bodyPr/>
                    <a:lstStyle/>
                    <a:p>
                      <a:r>
                        <a:rPr lang="en-US" sz="3600" dirty="0" smtClean="0"/>
                        <a:t>GST Amount</a:t>
                      </a:r>
                      <a:endParaRPr lang="en-MY" sz="3600" dirty="0"/>
                    </a:p>
                  </a:txBody>
                  <a:tcPr marL="241237" marR="241237" marT="91207" marB="91207"/>
                </a:tc>
                <a:tc>
                  <a:txBody>
                    <a:bodyPr/>
                    <a:lstStyle/>
                    <a:p>
                      <a:r>
                        <a:rPr lang="en-US" sz="3600" dirty="0" smtClean="0"/>
                        <a:t>Discount</a:t>
                      </a:r>
                      <a:r>
                        <a:rPr lang="en-US" sz="3600" baseline="0" dirty="0" smtClean="0"/>
                        <a:t> Included GST</a:t>
                      </a:r>
                      <a:endParaRPr lang="en-MY" sz="3600" dirty="0"/>
                    </a:p>
                  </a:txBody>
                  <a:tcPr marL="241237" marR="241237" marT="91207" marB="91207"/>
                </a:tc>
              </a:tr>
              <a:tr h="759884">
                <a:tc>
                  <a:txBody>
                    <a:bodyPr/>
                    <a:lstStyle/>
                    <a:p>
                      <a:r>
                        <a:rPr lang="en-US" sz="3600" dirty="0" smtClean="0"/>
                        <a:t>Discount</a:t>
                      </a:r>
                      <a:endParaRPr lang="en-MY" sz="3600" dirty="0"/>
                    </a:p>
                  </a:txBody>
                  <a:tcPr marL="241237" marR="241237" marT="91207" marB="91207"/>
                </a:tc>
                <a:tc>
                  <a:txBody>
                    <a:bodyPr/>
                    <a:lstStyle/>
                    <a:p>
                      <a:r>
                        <a:rPr lang="en-US" sz="3600" dirty="0" smtClean="0"/>
                        <a:t>96.15</a:t>
                      </a:r>
                      <a:endParaRPr lang="en-MY" sz="3600" dirty="0"/>
                    </a:p>
                  </a:txBody>
                  <a:tcPr marL="241237" marR="241237" marT="91207" marB="91207"/>
                </a:tc>
                <a:tc>
                  <a:txBody>
                    <a:bodyPr/>
                    <a:lstStyle/>
                    <a:p>
                      <a:r>
                        <a:rPr lang="en-US" sz="3600" dirty="0" smtClean="0"/>
                        <a:t>3.85</a:t>
                      </a:r>
                      <a:endParaRPr lang="en-MY" sz="3600" dirty="0"/>
                    </a:p>
                  </a:txBody>
                  <a:tcPr marL="241237" marR="241237" marT="91207" marB="91207"/>
                </a:tc>
                <a:tc>
                  <a:txBody>
                    <a:bodyPr/>
                    <a:lstStyle/>
                    <a:p>
                      <a:r>
                        <a:rPr lang="en-US" sz="3600" dirty="0" smtClean="0"/>
                        <a:t>100.00</a:t>
                      </a:r>
                      <a:endParaRPr lang="en-MY" sz="3600" dirty="0"/>
                    </a:p>
                  </a:txBody>
                  <a:tcPr marL="241237" marR="241237" marT="91207" marB="91207"/>
                </a:tc>
              </a:tr>
            </a:tbl>
          </a:graphicData>
        </a:graphic>
      </p:graphicFrame>
      <p:sp>
        <p:nvSpPr>
          <p:cNvPr id="7" name="Left Arrow Callout 6"/>
          <p:cNvSpPr/>
          <p:nvPr/>
        </p:nvSpPr>
        <p:spPr>
          <a:xfrm>
            <a:off x="18182505" y="9713524"/>
            <a:ext cx="5602807" cy="3160284"/>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lIns="216027" tIns="108014" rIns="216027" bIns="108014" rtlCol="0" anchor="ctr"/>
          <a:lstStyle/>
          <a:p>
            <a:pPr algn="ctr"/>
            <a:r>
              <a:rPr lang="en-US" dirty="0" smtClean="0"/>
              <a:t>100/624*24</a:t>
            </a:r>
            <a:endParaRPr lang="en-MY" dirty="0"/>
          </a:p>
        </p:txBody>
      </p:sp>
    </p:spTree>
    <p:extLst>
      <p:ext uri="{BB962C8B-B14F-4D97-AF65-F5344CB8AC3E}">
        <p14:creationId xmlns:p14="http://schemas.microsoft.com/office/powerpoint/2010/main" val="17360054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215152" indent="-1215152">
              <a:buFont typeface="+mj-lt"/>
              <a:buAutoNum type="alphaUcPeriod"/>
            </a:pPr>
            <a:r>
              <a:rPr lang="en-IN" sz="6000" dirty="0"/>
              <a:t>In case of a refund, is the GST adjusted proportionately to the quantum of refund? </a:t>
            </a:r>
            <a:endParaRPr lang="en-IN" sz="6000" dirty="0" smtClean="0"/>
          </a:p>
          <a:p>
            <a:endParaRPr lang="en-IN" sz="6000" dirty="0" smtClean="0"/>
          </a:p>
          <a:p>
            <a:pPr marL="1215152" indent="-1215152">
              <a:buFont typeface="+mj-lt"/>
              <a:buAutoNum type="alphaUcPeriod" startAt="2"/>
            </a:pPr>
            <a:r>
              <a:rPr lang="en-IN" sz="6000" dirty="0" smtClean="0"/>
              <a:t>Is </a:t>
            </a:r>
            <a:r>
              <a:rPr lang="en-IN" sz="6000" dirty="0"/>
              <a:t>there a timeline beyond which the GST component cannot be refunded? E.g. across financial years or GST remittance periods?</a:t>
            </a:r>
            <a:endParaRPr lang="en-MY" sz="6000" dirty="0"/>
          </a:p>
        </p:txBody>
      </p:sp>
      <p:sp>
        <p:nvSpPr>
          <p:cNvPr id="5" name="Rectangle 4"/>
          <p:cNvSpPr/>
          <p:nvPr/>
        </p:nvSpPr>
        <p:spPr>
          <a:xfrm>
            <a:off x="-181941"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5</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35762441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normAutofit/>
          </a:bodyPr>
          <a:lstStyle/>
          <a:p>
            <a:pPr marL="914400" indent="-914400">
              <a:buFont typeface="+mj-lt"/>
              <a:buAutoNum type="alphaUcPeriod"/>
            </a:pPr>
            <a:r>
              <a:rPr lang="en-US" sz="5400" dirty="0" smtClean="0"/>
              <a:t>University has to refund the full amount (inclusive GST amount) but it has to issue a Credit Note using the same tax code to get GST amount already declared in the GST report.</a:t>
            </a:r>
            <a:endParaRPr lang="en-US" sz="5400" dirty="0"/>
          </a:p>
          <a:p>
            <a:pPr marL="914400" indent="-914400">
              <a:buFont typeface="+mj-lt"/>
              <a:buAutoNum type="alphaUcPeriod"/>
            </a:pPr>
            <a:r>
              <a:rPr lang="en-US" sz="5400" dirty="0" smtClean="0"/>
              <a:t>Refundable amount is subject to University. But any refund amount must include GST amount as per Credit Note above. 	</a:t>
            </a:r>
            <a:endParaRPr lang="en-MY" sz="5400" dirty="0"/>
          </a:p>
        </p:txBody>
      </p:sp>
      <p:sp>
        <p:nvSpPr>
          <p:cNvPr id="6" name="Rectangle 5"/>
          <p:cNvSpPr/>
          <p:nvPr/>
        </p:nvSpPr>
        <p:spPr>
          <a:xfrm>
            <a:off x="-109933"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5</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2101313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595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smtClean="0">
                <a:solidFill>
                  <a:schemeClr val="bg1"/>
                </a:solidFill>
                <a:latin typeface="Calibri" pitchFamily="34" charset="0"/>
                <a:cs typeface="Calibri" pitchFamily="34" charset="0"/>
              </a:rPr>
              <a:t>Check list for GST Elements</a:t>
            </a:r>
            <a:endParaRPr lang="en-US" dirty="0">
              <a:solidFill>
                <a:schemeClr val="bg1"/>
              </a:solidFill>
              <a:latin typeface="Calibri" pitchFamily="34" charset="0"/>
              <a:cs typeface="Calibri" pitchFamily="34" charset="0"/>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82234880"/>
              </p:ext>
            </p:extLst>
          </p:nvPr>
        </p:nvGraphicFramePr>
        <p:xfrm>
          <a:off x="1206500" y="3192463"/>
          <a:ext cx="21710652" cy="8686800"/>
        </p:xfrm>
        <a:graphic>
          <a:graphicData uri="http://schemas.openxmlformats.org/drawingml/2006/table">
            <a:tbl>
              <a:tblPr firstRow="1" bandRow="1">
                <a:tableStyleId>{5C22544A-7EE6-4342-B048-85BDC9FD1C3A}</a:tableStyleId>
              </a:tblPr>
              <a:tblGrid>
                <a:gridCol w="5427663"/>
                <a:gridCol w="5427663"/>
                <a:gridCol w="5427663"/>
                <a:gridCol w="5427663"/>
              </a:tblGrid>
              <a:tr h="370840">
                <a:tc>
                  <a:txBody>
                    <a:bodyPr/>
                    <a:lstStyle/>
                    <a:p>
                      <a:r>
                        <a:rPr lang="en-US" dirty="0" smtClean="0"/>
                        <a:t>Item</a:t>
                      </a:r>
                      <a:endParaRPr lang="en-MY" dirty="0"/>
                    </a:p>
                  </a:txBody>
                  <a:tcPr/>
                </a:tc>
                <a:tc>
                  <a:txBody>
                    <a:bodyPr/>
                    <a:lstStyle/>
                    <a:p>
                      <a:r>
                        <a:rPr lang="en-US" dirty="0" smtClean="0"/>
                        <a:t>Issues</a:t>
                      </a:r>
                      <a:endParaRPr lang="en-MY" dirty="0"/>
                    </a:p>
                  </a:txBody>
                  <a:tcPr/>
                </a:tc>
                <a:tc>
                  <a:txBody>
                    <a:bodyPr/>
                    <a:lstStyle/>
                    <a:p>
                      <a:r>
                        <a:rPr lang="en-US" dirty="0" smtClean="0"/>
                        <a:t>Impact</a:t>
                      </a:r>
                      <a:endParaRPr lang="en-MY" dirty="0"/>
                    </a:p>
                  </a:txBody>
                  <a:tcPr/>
                </a:tc>
                <a:tc>
                  <a:txBody>
                    <a:bodyPr/>
                    <a:lstStyle/>
                    <a:p>
                      <a:r>
                        <a:rPr lang="en-US" dirty="0" smtClean="0"/>
                        <a:t>Appendix</a:t>
                      </a:r>
                      <a:endParaRPr lang="en-MY" dirty="0"/>
                    </a:p>
                  </a:txBody>
                  <a:tcPr/>
                </a:tc>
              </a:tr>
              <a:tr h="370840">
                <a:tc>
                  <a:txBody>
                    <a:bodyPr/>
                    <a:lstStyle/>
                    <a:p>
                      <a:r>
                        <a:rPr lang="en-US" dirty="0" smtClean="0"/>
                        <a:t>GST Number</a:t>
                      </a:r>
                      <a:endParaRPr lang="en-MY" dirty="0"/>
                    </a:p>
                  </a:txBody>
                  <a:tcPr/>
                </a:tc>
                <a:tc>
                  <a:txBody>
                    <a:bodyPr/>
                    <a:lstStyle/>
                    <a:p>
                      <a:endParaRPr lang="en-MY" dirty="0"/>
                    </a:p>
                  </a:txBody>
                  <a:tcPr/>
                </a:tc>
                <a:tc>
                  <a:txBody>
                    <a:bodyPr/>
                    <a:lstStyle/>
                    <a:p>
                      <a:endParaRPr lang="en-MY"/>
                    </a:p>
                  </a:txBody>
                  <a:tcPr/>
                </a:tc>
                <a:tc>
                  <a:txBody>
                    <a:bodyPr/>
                    <a:lstStyle/>
                    <a:p>
                      <a:endParaRPr lang="en-MY"/>
                    </a:p>
                  </a:txBody>
                  <a:tcPr/>
                </a:tc>
              </a:tr>
              <a:tr h="370840">
                <a:tc>
                  <a:txBody>
                    <a:bodyPr/>
                    <a:lstStyle/>
                    <a:p>
                      <a:r>
                        <a:rPr lang="en-US" dirty="0" smtClean="0"/>
                        <a:t>GST Code Setup</a:t>
                      </a:r>
                      <a:endParaRPr lang="en-MY" dirty="0"/>
                    </a:p>
                  </a:txBody>
                  <a:tcPr/>
                </a:tc>
                <a:tc>
                  <a:txBody>
                    <a:bodyPr/>
                    <a:lstStyle/>
                    <a:p>
                      <a:endParaRPr lang="en-MY"/>
                    </a:p>
                  </a:txBody>
                  <a:tcPr/>
                </a:tc>
                <a:tc>
                  <a:txBody>
                    <a:bodyPr/>
                    <a:lstStyle/>
                    <a:p>
                      <a:endParaRPr lang="en-MY" dirty="0"/>
                    </a:p>
                  </a:txBody>
                  <a:tcPr/>
                </a:tc>
                <a:tc>
                  <a:txBody>
                    <a:bodyPr/>
                    <a:lstStyle/>
                    <a:p>
                      <a:endParaRPr lang="en-MY"/>
                    </a:p>
                  </a:txBody>
                  <a:tcPr/>
                </a:tc>
              </a:tr>
              <a:tr h="370840">
                <a:tc>
                  <a:txBody>
                    <a:bodyPr/>
                    <a:lstStyle/>
                    <a:p>
                      <a:r>
                        <a:rPr lang="en-US" dirty="0" smtClean="0"/>
                        <a:t>Set GST Code to Billing</a:t>
                      </a:r>
                      <a:r>
                        <a:rPr lang="en-US" baseline="0" dirty="0" smtClean="0"/>
                        <a:t> Method module</a:t>
                      </a:r>
                      <a:endParaRPr lang="en-MY" dirty="0"/>
                    </a:p>
                  </a:txBody>
                  <a:tcPr/>
                </a:tc>
                <a:tc>
                  <a:txBody>
                    <a:bodyPr/>
                    <a:lstStyle/>
                    <a:p>
                      <a:endParaRPr lang="en-MY" dirty="0"/>
                    </a:p>
                  </a:txBody>
                  <a:tcPr/>
                </a:tc>
                <a:tc>
                  <a:txBody>
                    <a:bodyPr/>
                    <a:lstStyle/>
                    <a:p>
                      <a:endParaRPr lang="en-MY"/>
                    </a:p>
                  </a:txBody>
                  <a:tcPr/>
                </a:tc>
                <a:tc>
                  <a:txBody>
                    <a:bodyPr/>
                    <a:lstStyle/>
                    <a:p>
                      <a:endParaRPr lang="en-MY"/>
                    </a:p>
                  </a:txBody>
                  <a:tcPr/>
                </a:tc>
              </a:tr>
              <a:tr h="370840">
                <a:tc>
                  <a:txBody>
                    <a:bodyPr/>
                    <a:lstStyle/>
                    <a:p>
                      <a:pPr marL="0" marR="0" indent="0" algn="l" defTabSz="1078760" rtl="0" eaLnBrk="1" fontAlgn="auto" latinLnBrk="0" hangingPunct="1">
                        <a:lnSpc>
                          <a:spcPct val="100000"/>
                        </a:lnSpc>
                        <a:spcBef>
                          <a:spcPts val="0"/>
                        </a:spcBef>
                        <a:spcAft>
                          <a:spcPts val="0"/>
                        </a:spcAft>
                        <a:buClrTx/>
                        <a:buSzTx/>
                        <a:buFontTx/>
                        <a:buNone/>
                        <a:tabLst/>
                        <a:defRPr/>
                      </a:pPr>
                      <a:r>
                        <a:rPr lang="en-US" dirty="0" smtClean="0"/>
                        <a:t>GST code in Post </a:t>
                      </a:r>
                      <a:r>
                        <a:rPr lang="en-US" baseline="0" dirty="0" smtClean="0"/>
                        <a:t>Charges module</a:t>
                      </a:r>
                      <a:endParaRPr lang="en-MY" dirty="0" smtClean="0"/>
                    </a:p>
                  </a:txBody>
                  <a:tcPr/>
                </a:tc>
                <a:tc>
                  <a:txBody>
                    <a:bodyPr/>
                    <a:lstStyle/>
                    <a:p>
                      <a:endParaRPr lang="en-MY" dirty="0"/>
                    </a:p>
                  </a:txBody>
                  <a:tcPr/>
                </a:tc>
                <a:tc>
                  <a:txBody>
                    <a:bodyPr/>
                    <a:lstStyle/>
                    <a:p>
                      <a:endParaRPr lang="en-MY"/>
                    </a:p>
                  </a:txBody>
                  <a:tcPr/>
                </a:tc>
                <a:tc>
                  <a:txBody>
                    <a:bodyPr/>
                    <a:lstStyle/>
                    <a:p>
                      <a:endParaRPr lang="en-MY" dirty="0"/>
                    </a:p>
                  </a:txBody>
                  <a:tcPr/>
                </a:tc>
              </a:tr>
              <a:tr h="370840">
                <a:tc>
                  <a:txBody>
                    <a:bodyPr/>
                    <a:lstStyle/>
                    <a:p>
                      <a:r>
                        <a:rPr lang="en-US" dirty="0" smtClean="0"/>
                        <a:t>GST code in Post </a:t>
                      </a:r>
                      <a:r>
                        <a:rPr lang="en-US" baseline="0" dirty="0" smtClean="0"/>
                        <a:t>Payment module</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70840">
                <a:tc>
                  <a:txBody>
                    <a:bodyPr/>
                    <a:lstStyle/>
                    <a:p>
                      <a:r>
                        <a:rPr lang="en-US" dirty="0" smtClean="0"/>
                        <a:t>Debit</a:t>
                      </a:r>
                      <a:r>
                        <a:rPr lang="en-US" baseline="0" dirty="0" smtClean="0"/>
                        <a:t> Note</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70840">
                <a:tc>
                  <a:txBody>
                    <a:bodyPr/>
                    <a:lstStyle/>
                    <a:p>
                      <a:r>
                        <a:rPr lang="en-US" dirty="0" smtClean="0"/>
                        <a:t>Credit Note</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70840">
                <a:tc>
                  <a:txBody>
                    <a:bodyPr/>
                    <a:lstStyle/>
                    <a:p>
                      <a:r>
                        <a:rPr lang="en-US" dirty="0" smtClean="0"/>
                        <a:t>Receipt</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bl>
          </a:graphicData>
        </a:graphic>
      </p:graphicFrame>
    </p:spTree>
    <p:extLst>
      <p:ext uri="{BB962C8B-B14F-4D97-AF65-F5344CB8AC3E}">
        <p14:creationId xmlns:p14="http://schemas.microsoft.com/office/powerpoint/2010/main" val="1074953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53949"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endParaRPr lang="en-US" dirty="0">
              <a:solidFill>
                <a:schemeClr val="bg1"/>
              </a:solidFill>
              <a:latin typeface="Calibri" pitchFamily="34" charset="0"/>
              <a:cs typeface="Calibri" pitchFamily="34" charset="0"/>
            </a:endParaRPr>
          </a:p>
        </p:txBody>
      </p:sp>
      <p:graphicFrame>
        <p:nvGraphicFramePr>
          <p:cNvPr id="7" name="Content Placeholder 4"/>
          <p:cNvGraphicFramePr>
            <a:graphicFrameLocks noGrp="1"/>
          </p:cNvGraphicFramePr>
          <p:nvPr>
            <p:ph idx="1"/>
            <p:extLst>
              <p:ext uri="{D42A27DB-BD31-4B8C-83A1-F6EECF244321}">
                <p14:modId xmlns:p14="http://schemas.microsoft.com/office/powerpoint/2010/main" val="432438009"/>
              </p:ext>
            </p:extLst>
          </p:nvPr>
        </p:nvGraphicFramePr>
        <p:xfrm>
          <a:off x="1206500" y="3192463"/>
          <a:ext cx="21710652" cy="8778240"/>
        </p:xfrm>
        <a:graphic>
          <a:graphicData uri="http://schemas.openxmlformats.org/drawingml/2006/table">
            <a:tbl>
              <a:tblPr firstRow="1" bandRow="1">
                <a:tableStyleId>{5C22544A-7EE6-4342-B048-85BDC9FD1C3A}</a:tableStyleId>
              </a:tblPr>
              <a:tblGrid>
                <a:gridCol w="5427663"/>
                <a:gridCol w="5427663"/>
                <a:gridCol w="5427663"/>
                <a:gridCol w="5427663"/>
              </a:tblGrid>
              <a:tr h="370840">
                <a:tc>
                  <a:txBody>
                    <a:bodyPr/>
                    <a:lstStyle/>
                    <a:p>
                      <a:r>
                        <a:rPr lang="en-US" dirty="0" smtClean="0"/>
                        <a:t>Item</a:t>
                      </a:r>
                      <a:endParaRPr lang="en-MY" dirty="0"/>
                    </a:p>
                  </a:txBody>
                  <a:tcPr/>
                </a:tc>
                <a:tc>
                  <a:txBody>
                    <a:bodyPr/>
                    <a:lstStyle/>
                    <a:p>
                      <a:r>
                        <a:rPr lang="en-US" dirty="0" smtClean="0"/>
                        <a:t>Issues</a:t>
                      </a:r>
                      <a:endParaRPr lang="en-MY" dirty="0"/>
                    </a:p>
                  </a:txBody>
                  <a:tcPr/>
                </a:tc>
                <a:tc>
                  <a:txBody>
                    <a:bodyPr/>
                    <a:lstStyle/>
                    <a:p>
                      <a:r>
                        <a:rPr lang="en-US" dirty="0" smtClean="0"/>
                        <a:t>Impact</a:t>
                      </a:r>
                      <a:endParaRPr lang="en-MY" dirty="0"/>
                    </a:p>
                  </a:txBody>
                  <a:tcPr/>
                </a:tc>
                <a:tc>
                  <a:txBody>
                    <a:bodyPr/>
                    <a:lstStyle/>
                    <a:p>
                      <a:r>
                        <a:rPr lang="en-US" dirty="0" smtClean="0"/>
                        <a:t>Appendix</a:t>
                      </a:r>
                      <a:endParaRPr lang="en-MY" dirty="0"/>
                    </a:p>
                  </a:txBody>
                  <a:tcPr/>
                </a:tc>
              </a:tr>
              <a:tr h="370840">
                <a:tc>
                  <a:txBody>
                    <a:bodyPr/>
                    <a:lstStyle/>
                    <a:p>
                      <a:r>
                        <a:rPr lang="en-US" dirty="0" smtClean="0"/>
                        <a:t>Tax Invoice</a:t>
                      </a:r>
                      <a:endParaRPr lang="en-MY" dirty="0"/>
                    </a:p>
                  </a:txBody>
                  <a:tcPr/>
                </a:tc>
                <a:tc>
                  <a:txBody>
                    <a:bodyPr/>
                    <a:lstStyle/>
                    <a:p>
                      <a:endParaRPr lang="en-MY" dirty="0"/>
                    </a:p>
                  </a:txBody>
                  <a:tcPr/>
                </a:tc>
                <a:tc>
                  <a:txBody>
                    <a:bodyPr/>
                    <a:lstStyle/>
                    <a:p>
                      <a:endParaRPr lang="en-MY"/>
                    </a:p>
                  </a:txBody>
                  <a:tcPr/>
                </a:tc>
                <a:tc>
                  <a:txBody>
                    <a:bodyPr/>
                    <a:lstStyle/>
                    <a:p>
                      <a:endParaRPr lang="en-MY"/>
                    </a:p>
                  </a:txBody>
                  <a:tcPr/>
                </a:tc>
              </a:tr>
              <a:tr h="370840">
                <a:tc>
                  <a:txBody>
                    <a:bodyPr/>
                    <a:lstStyle/>
                    <a:p>
                      <a:r>
                        <a:rPr lang="en-US" dirty="0" smtClean="0"/>
                        <a:t>Simplified Tax Invoice</a:t>
                      </a:r>
                      <a:endParaRPr lang="en-MY" dirty="0"/>
                    </a:p>
                  </a:txBody>
                  <a:tcPr/>
                </a:tc>
                <a:tc>
                  <a:txBody>
                    <a:bodyPr/>
                    <a:lstStyle/>
                    <a:p>
                      <a:endParaRPr lang="en-MY"/>
                    </a:p>
                  </a:txBody>
                  <a:tcPr/>
                </a:tc>
                <a:tc>
                  <a:txBody>
                    <a:bodyPr/>
                    <a:lstStyle/>
                    <a:p>
                      <a:endParaRPr lang="en-MY" dirty="0"/>
                    </a:p>
                  </a:txBody>
                  <a:tcPr/>
                </a:tc>
                <a:tc>
                  <a:txBody>
                    <a:bodyPr/>
                    <a:lstStyle/>
                    <a:p>
                      <a:endParaRPr lang="en-MY"/>
                    </a:p>
                  </a:txBody>
                  <a:tcPr/>
                </a:tc>
              </a:tr>
              <a:tr h="370840">
                <a:tc>
                  <a:txBody>
                    <a:bodyPr/>
                    <a:lstStyle/>
                    <a:p>
                      <a:r>
                        <a:rPr lang="en-US" dirty="0" smtClean="0"/>
                        <a:t>Student Portal</a:t>
                      </a:r>
                    </a:p>
                  </a:txBody>
                  <a:tcPr/>
                </a:tc>
                <a:tc>
                  <a:txBody>
                    <a:bodyPr/>
                    <a:lstStyle/>
                    <a:p>
                      <a:endParaRPr lang="en-MY" dirty="0"/>
                    </a:p>
                  </a:txBody>
                  <a:tcPr/>
                </a:tc>
                <a:tc>
                  <a:txBody>
                    <a:bodyPr/>
                    <a:lstStyle/>
                    <a:p>
                      <a:endParaRPr lang="en-MY"/>
                    </a:p>
                  </a:txBody>
                  <a:tcPr/>
                </a:tc>
                <a:tc>
                  <a:txBody>
                    <a:bodyPr/>
                    <a:lstStyle/>
                    <a:p>
                      <a:endParaRPr lang="en-MY"/>
                    </a:p>
                  </a:txBody>
                  <a:tcPr/>
                </a:tc>
              </a:tr>
              <a:tr h="370840">
                <a:tc>
                  <a:txBody>
                    <a:bodyPr/>
                    <a:lstStyle/>
                    <a:p>
                      <a:r>
                        <a:rPr lang="en-US" dirty="0" smtClean="0"/>
                        <a:t>Account</a:t>
                      </a:r>
                      <a:r>
                        <a:rPr lang="en-US" baseline="0" dirty="0" smtClean="0"/>
                        <a:t> detail</a:t>
                      </a:r>
                      <a:endParaRPr lang="en-MY" dirty="0"/>
                    </a:p>
                  </a:txBody>
                  <a:tcPr/>
                </a:tc>
                <a:tc>
                  <a:txBody>
                    <a:bodyPr/>
                    <a:lstStyle/>
                    <a:p>
                      <a:endParaRPr lang="en-MY"/>
                    </a:p>
                  </a:txBody>
                  <a:tcPr/>
                </a:tc>
                <a:tc>
                  <a:txBody>
                    <a:bodyPr/>
                    <a:lstStyle/>
                    <a:p>
                      <a:endParaRPr lang="en-MY"/>
                    </a:p>
                  </a:txBody>
                  <a:tcPr/>
                </a:tc>
                <a:tc>
                  <a:txBody>
                    <a:bodyPr/>
                    <a:lstStyle/>
                    <a:p>
                      <a:endParaRPr lang="en-MY"/>
                    </a:p>
                  </a:txBody>
                  <a:tcPr/>
                </a:tc>
              </a:tr>
              <a:tr h="370840">
                <a:tc>
                  <a:txBody>
                    <a:bodyPr/>
                    <a:lstStyle/>
                    <a:p>
                      <a:r>
                        <a:rPr lang="en-US" dirty="0" smtClean="0"/>
                        <a:t>Statement</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70840">
                <a:tc>
                  <a:txBody>
                    <a:bodyPr/>
                    <a:lstStyle/>
                    <a:p>
                      <a:r>
                        <a:rPr lang="en-US" dirty="0" smtClean="0"/>
                        <a:t>GST</a:t>
                      </a:r>
                      <a:r>
                        <a:rPr lang="en-US" baseline="0" dirty="0" smtClean="0"/>
                        <a:t> Report by Tax Code</a:t>
                      </a:r>
                      <a:endParaRPr lang="en-MY" dirty="0"/>
                    </a:p>
                  </a:txBody>
                  <a:tcPr/>
                </a:tc>
                <a:tc>
                  <a:txBody>
                    <a:bodyPr/>
                    <a:lstStyle/>
                    <a:p>
                      <a:endParaRPr lang="en-MY" dirty="0"/>
                    </a:p>
                  </a:txBody>
                  <a:tcPr/>
                </a:tc>
                <a:tc>
                  <a:txBody>
                    <a:bodyPr/>
                    <a:lstStyle/>
                    <a:p>
                      <a:endParaRPr lang="en-MY"/>
                    </a:p>
                  </a:txBody>
                  <a:tcPr/>
                </a:tc>
                <a:tc>
                  <a:txBody>
                    <a:bodyPr/>
                    <a:lstStyle/>
                    <a:p>
                      <a:endParaRPr lang="en-MY" dirty="0"/>
                    </a:p>
                  </a:txBody>
                  <a:tcPr/>
                </a:tc>
              </a:tr>
              <a:tr h="370840">
                <a:tc>
                  <a:txBody>
                    <a:bodyPr/>
                    <a:lstStyle/>
                    <a:p>
                      <a:pPr marL="0" marR="0" indent="0" algn="l" defTabSz="1078760" rtl="0" eaLnBrk="1" fontAlgn="auto" latinLnBrk="0" hangingPunct="1">
                        <a:lnSpc>
                          <a:spcPct val="100000"/>
                        </a:lnSpc>
                        <a:spcBef>
                          <a:spcPts val="0"/>
                        </a:spcBef>
                        <a:spcAft>
                          <a:spcPts val="0"/>
                        </a:spcAft>
                        <a:buClrTx/>
                        <a:buSzTx/>
                        <a:buFontTx/>
                        <a:buNone/>
                        <a:tabLst/>
                        <a:defRPr/>
                      </a:pPr>
                      <a:r>
                        <a:rPr lang="en-US" dirty="0" smtClean="0"/>
                        <a:t>GST</a:t>
                      </a:r>
                      <a:r>
                        <a:rPr lang="en-US" baseline="0" dirty="0" smtClean="0"/>
                        <a:t> Report by Transaction</a:t>
                      </a:r>
                      <a:endParaRPr lang="en-MY" dirty="0" smtClean="0"/>
                    </a:p>
                  </a:txBody>
                  <a:tcPr/>
                </a:tc>
                <a:tc>
                  <a:txBody>
                    <a:bodyPr/>
                    <a:lstStyle/>
                    <a:p>
                      <a:endParaRPr lang="en-MY"/>
                    </a:p>
                  </a:txBody>
                  <a:tcPr/>
                </a:tc>
                <a:tc>
                  <a:txBody>
                    <a:bodyPr/>
                    <a:lstStyle/>
                    <a:p>
                      <a:endParaRPr lang="en-MY"/>
                    </a:p>
                  </a:txBody>
                  <a:tcPr/>
                </a:tc>
                <a:tc>
                  <a:txBody>
                    <a:bodyPr/>
                    <a:lstStyle/>
                    <a:p>
                      <a:endParaRPr lang="en-MY" dirty="0"/>
                    </a:p>
                  </a:txBody>
                  <a:tcPr/>
                </a:tc>
              </a:tr>
              <a:tr h="370840">
                <a:tc>
                  <a:txBody>
                    <a:bodyPr/>
                    <a:lstStyle/>
                    <a:p>
                      <a:r>
                        <a:rPr lang="en-US" dirty="0" smtClean="0"/>
                        <a:t>Discount</a:t>
                      </a:r>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r>
              <a:tr h="370840">
                <a:tc>
                  <a:txBody>
                    <a:bodyPr/>
                    <a:lstStyle/>
                    <a:p>
                      <a:r>
                        <a:rPr lang="en-US" dirty="0" smtClean="0"/>
                        <a:t>Student Portal</a:t>
                      </a:r>
                    </a:p>
                  </a:txBody>
                  <a:tcPr/>
                </a:tc>
                <a:tc>
                  <a:txBody>
                    <a:bodyPr/>
                    <a:lstStyle/>
                    <a:p>
                      <a:endParaRPr lang="en-MY"/>
                    </a:p>
                  </a:txBody>
                  <a:tcPr/>
                </a:tc>
                <a:tc>
                  <a:txBody>
                    <a:bodyPr/>
                    <a:lstStyle/>
                    <a:p>
                      <a:endParaRPr lang="en-MY"/>
                    </a:p>
                  </a:txBody>
                  <a:tcPr/>
                </a:tc>
                <a:tc>
                  <a:txBody>
                    <a:bodyPr/>
                    <a:lstStyle/>
                    <a:p>
                      <a:endParaRPr lang="en-MY" dirty="0"/>
                    </a:p>
                  </a:txBody>
                  <a:tcPr/>
                </a:tc>
              </a:tr>
            </a:tbl>
          </a:graphicData>
        </a:graphic>
      </p:graphicFrame>
    </p:spTree>
    <p:extLst>
      <p:ext uri="{BB962C8B-B14F-4D97-AF65-F5344CB8AC3E}">
        <p14:creationId xmlns:p14="http://schemas.microsoft.com/office/powerpoint/2010/main" val="694800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MY"/>
          </a:p>
        </p:txBody>
      </p:sp>
      <p:sp>
        <p:nvSpPr>
          <p:cNvPr id="3" name="Content Placeholder 2"/>
          <p:cNvSpPr>
            <a:spLocks noGrp="1"/>
          </p:cNvSpPr>
          <p:nvPr>
            <p:ph idx="1"/>
          </p:nvPr>
        </p:nvSpPr>
        <p:spPr/>
        <p:txBody>
          <a:bodyPr/>
          <a:lstStyle/>
          <a:p>
            <a:r>
              <a:rPr lang="en-IN" sz="11500" dirty="0" smtClean="0"/>
              <a:t>Within </a:t>
            </a:r>
            <a:r>
              <a:rPr lang="en-IN" sz="11500" dirty="0"/>
              <a:t>GST rates, do you have a concept of tax on tax</a:t>
            </a:r>
            <a:r>
              <a:rPr lang="en-IN" sz="11500" dirty="0" smtClean="0"/>
              <a:t>?</a:t>
            </a:r>
            <a:endParaRPr lang="en-MY" sz="11500" dirty="0"/>
          </a:p>
        </p:txBody>
      </p:sp>
      <p:sp>
        <p:nvSpPr>
          <p:cNvPr id="5" name="Rectangle 4"/>
          <p:cNvSpPr/>
          <p:nvPr/>
        </p:nvSpPr>
        <p:spPr>
          <a:xfrm>
            <a:off x="-476267"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2</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1619024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8800" dirty="0" smtClean="0"/>
              <a:t>No tax on tax within the Malaysian GST model.</a:t>
            </a:r>
            <a:endParaRPr lang="en-MY" sz="8800" dirty="0"/>
          </a:p>
        </p:txBody>
      </p:sp>
      <p:sp>
        <p:nvSpPr>
          <p:cNvPr id="6" name="Rectangle 5"/>
          <p:cNvSpPr/>
          <p:nvPr/>
        </p:nvSpPr>
        <p:spPr>
          <a:xfrm>
            <a:off x="-109933"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2</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97599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IN" sz="6600" dirty="0"/>
              <a:t>For compliance of receipts and invoices, should the GST be called out a consolidated line item or will there be breakups based on the component. E.g., I have tuition fee and Mess fee. In the receipt, do we print a consolidated GST amount or do we print GST component of each fee separately.</a:t>
            </a:r>
            <a:endParaRPr lang="en-MY" sz="6600" dirty="0"/>
          </a:p>
        </p:txBody>
      </p:sp>
      <p:sp>
        <p:nvSpPr>
          <p:cNvPr id="6" name="Rectangle 5"/>
          <p:cNvSpPr/>
          <p:nvPr/>
        </p:nvSpPr>
        <p:spPr>
          <a:xfrm>
            <a:off x="-35519"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Question No. 3</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215848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6000" dirty="0" smtClean="0"/>
              <a:t>For GST in Malaysia, we have 2 kinds of Tax Invoices;</a:t>
            </a:r>
          </a:p>
          <a:p>
            <a:pPr marL="2430304" lvl="1" indent="-1350169" algn="just">
              <a:buAutoNum type="romanLcParenR"/>
            </a:pPr>
            <a:r>
              <a:rPr lang="en-US" sz="6000" dirty="0" smtClean="0"/>
              <a:t>Full tax invoice</a:t>
            </a:r>
          </a:p>
          <a:p>
            <a:pPr marL="2430304" lvl="1" indent="-1350169" algn="just">
              <a:buAutoNum type="romanLcParenR"/>
            </a:pPr>
            <a:r>
              <a:rPr lang="en-US" sz="6000" dirty="0" smtClean="0"/>
              <a:t>Simplified Tax invoice  (</a:t>
            </a:r>
            <a:r>
              <a:rPr lang="en-MY" sz="6000" dirty="0" smtClean="0"/>
              <a:t>Issuance of this invoice normally involves retailers who generate large volume of invoices such as hypermarkets, mini markets, restaurants, beauty salons, petrol kiosks, motor workshops and other point of sales outlets.)</a:t>
            </a:r>
            <a:endParaRPr lang="en-US" sz="6000" dirty="0" smtClean="0"/>
          </a:p>
          <a:p>
            <a:pPr marL="1080135" lvl="1"/>
            <a:endParaRPr lang="en-US" sz="6000" dirty="0" smtClean="0"/>
          </a:p>
          <a:p>
            <a:pPr marL="1080135" lvl="1"/>
            <a:endParaRPr lang="en-MY" sz="6000" dirty="0"/>
          </a:p>
        </p:txBody>
      </p:sp>
      <p:sp>
        <p:nvSpPr>
          <p:cNvPr id="4" name="Rectangle 3"/>
          <p:cNvSpPr/>
          <p:nvPr/>
        </p:nvSpPr>
        <p:spPr>
          <a:xfrm>
            <a:off x="-35519" y="661067"/>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REQUIREMENTS</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2900806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372316837"/>
              </p:ext>
            </p:extLst>
          </p:nvPr>
        </p:nvGraphicFramePr>
        <p:xfrm>
          <a:off x="1463560" y="2531058"/>
          <a:ext cx="20856705" cy="9665004"/>
        </p:xfrm>
        <a:graphic>
          <a:graphicData uri="http://schemas.openxmlformats.org/drawingml/2006/table">
            <a:tbl>
              <a:tblPr firstRow="1" bandRow="1">
                <a:effectLst>
                  <a:outerShdw blurRad="63500" sx="102000" sy="102000" algn="ctr" rotWithShape="0">
                    <a:prstClr val="black">
                      <a:alpha val="40000"/>
                    </a:prstClr>
                  </a:outerShdw>
                </a:effectLst>
                <a:tableStyleId>{F5AB1C69-6EDB-4FF4-983F-18BD219EF322}</a:tableStyleId>
              </a:tblPr>
              <a:tblGrid>
                <a:gridCol w="1824960"/>
                <a:gridCol w="12932142"/>
                <a:gridCol w="3148181"/>
                <a:gridCol w="2951422"/>
              </a:tblGrid>
              <a:tr h="1042555">
                <a:tc>
                  <a:txBody>
                    <a:bodyPr/>
                    <a:lstStyle/>
                    <a:p>
                      <a:pPr algn="ctr"/>
                      <a:r>
                        <a:rPr lang="en-US" sz="2600" dirty="0" smtClean="0"/>
                        <a:t>No.</a:t>
                      </a:r>
                      <a:endParaRPr lang="en-MY" sz="2600" dirty="0"/>
                    </a:p>
                  </a:txBody>
                  <a:tcPr marL="231813" marR="231813" marT="87644" marB="87644" anchor="ctr"/>
                </a:tc>
                <a:tc>
                  <a:txBody>
                    <a:bodyPr/>
                    <a:lstStyle/>
                    <a:p>
                      <a:pPr algn="ctr"/>
                      <a:r>
                        <a:rPr lang="en-US" sz="2600" dirty="0" smtClean="0"/>
                        <a:t>Items</a:t>
                      </a:r>
                      <a:endParaRPr lang="en-MY" sz="2600" dirty="0"/>
                    </a:p>
                  </a:txBody>
                  <a:tcPr marL="231813" marR="231813" marT="87644" marB="87644" anchor="ctr"/>
                </a:tc>
                <a:tc>
                  <a:txBody>
                    <a:bodyPr/>
                    <a:lstStyle/>
                    <a:p>
                      <a:pPr algn="ctr"/>
                      <a:r>
                        <a:rPr lang="en-US" sz="2600" dirty="0" smtClean="0"/>
                        <a:t>Full</a:t>
                      </a:r>
                    </a:p>
                    <a:p>
                      <a:pPr algn="ctr"/>
                      <a:r>
                        <a:rPr lang="en-US" sz="2600" dirty="0" smtClean="0"/>
                        <a:t>Tax Invoice</a:t>
                      </a:r>
                      <a:endParaRPr lang="en-MY" sz="2600" dirty="0"/>
                    </a:p>
                  </a:txBody>
                  <a:tcPr marL="231813" marR="231813" marT="87644" marB="87644" anchor="ctr"/>
                </a:tc>
                <a:tc>
                  <a:txBody>
                    <a:bodyPr/>
                    <a:lstStyle/>
                    <a:p>
                      <a:pPr algn="ctr"/>
                      <a:r>
                        <a:rPr lang="en-US" sz="2600" dirty="0" smtClean="0"/>
                        <a:t>Simplified</a:t>
                      </a:r>
                    </a:p>
                    <a:p>
                      <a:pPr algn="ctr"/>
                      <a:r>
                        <a:rPr lang="en-US" sz="2600" dirty="0" smtClean="0"/>
                        <a:t>Tax Invoice</a:t>
                      </a:r>
                      <a:endParaRPr lang="en-MY" sz="2600" dirty="0"/>
                    </a:p>
                  </a:txBody>
                  <a:tcPr marL="231813" marR="231813" marT="87644" marB="87644" anchor="ctr"/>
                </a:tc>
              </a:tr>
              <a:tr h="753628">
                <a:tc>
                  <a:txBody>
                    <a:bodyPr/>
                    <a:lstStyle/>
                    <a:p>
                      <a:pPr algn="ctr"/>
                      <a:r>
                        <a:rPr lang="en-US" sz="2600" dirty="0" smtClean="0"/>
                        <a:t>1</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The words “tax invoice” in a prominent place</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613268">
                <a:tc>
                  <a:txBody>
                    <a:bodyPr/>
                    <a:lstStyle/>
                    <a:p>
                      <a:pPr algn="ctr"/>
                      <a:r>
                        <a:rPr lang="en-US" sz="2600" dirty="0" smtClean="0"/>
                        <a:t>2</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Serially tax invoice number</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613268">
                <a:tc>
                  <a:txBody>
                    <a:bodyPr/>
                    <a:lstStyle/>
                    <a:p>
                      <a:pPr algn="ctr"/>
                      <a:r>
                        <a:rPr lang="en-US" sz="2600" dirty="0" smtClean="0"/>
                        <a:t>3</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Date of issuance of the invoice</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a:p>
                  </a:txBody>
                  <a:tcPr marL="231813" marR="231813" marT="87644" marB="87644" anchor="ctr"/>
                </a:tc>
              </a:tr>
              <a:tr h="753628">
                <a:tc>
                  <a:txBody>
                    <a:bodyPr/>
                    <a:lstStyle/>
                    <a:p>
                      <a:pPr algn="ctr"/>
                      <a:r>
                        <a:rPr lang="en-US" sz="2600" dirty="0" smtClean="0"/>
                        <a:t>4</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Name, address and identification number of the supplier</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a:p>
                  </a:txBody>
                  <a:tcPr marL="231813" marR="231813" marT="87644" marB="87644" anchor="ctr"/>
                </a:tc>
              </a:tr>
              <a:tr h="1055079">
                <a:tc>
                  <a:txBody>
                    <a:bodyPr/>
                    <a:lstStyle/>
                    <a:p>
                      <a:pPr algn="ctr"/>
                      <a:r>
                        <a:rPr lang="en-US" sz="2600" dirty="0" smtClean="0"/>
                        <a:t>5</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Name and address of the person to whom the goods or services are supplied</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a:p>
                  </a:txBody>
                  <a:tcPr marL="231813" marR="231813" marT="87644" marB="87644" anchor="ctr"/>
                </a:tc>
              </a:tr>
              <a:tr h="753628">
                <a:tc>
                  <a:txBody>
                    <a:bodyPr/>
                    <a:lstStyle/>
                    <a:p>
                      <a:pPr algn="ctr"/>
                      <a:r>
                        <a:rPr lang="en-US" sz="2600" dirty="0" smtClean="0"/>
                        <a:t>6</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A description sufficient to identify the goods or services supplied</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1356527">
                <a:tc>
                  <a:txBody>
                    <a:bodyPr/>
                    <a:lstStyle/>
                    <a:p>
                      <a:pPr algn="ctr"/>
                      <a:r>
                        <a:rPr lang="en-US" sz="2600" dirty="0" smtClean="0"/>
                        <a:t>7</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For each description, the quantity of the goods or the extent of the services and the amount payable, excluding tax</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613268">
                <a:tc>
                  <a:txBody>
                    <a:bodyPr/>
                    <a:lstStyle/>
                    <a:p>
                      <a:pPr algn="ctr"/>
                      <a:r>
                        <a:rPr lang="en-US" sz="2600" dirty="0" smtClean="0"/>
                        <a:t>8</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Any discount offered</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1356527">
                <a:tc>
                  <a:txBody>
                    <a:bodyPr/>
                    <a:lstStyle/>
                    <a:p>
                      <a:pPr algn="ctr"/>
                      <a:r>
                        <a:rPr lang="en-US" sz="2600" dirty="0" smtClean="0"/>
                        <a:t>9</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The total amount payable excluding tax, the rate of tax and the total tax chargeable shown as a separate amount</a:t>
                      </a:r>
                      <a:endParaRPr lang="en-MY" sz="2600" dirty="0"/>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r h="753628">
                <a:tc>
                  <a:txBody>
                    <a:bodyPr/>
                    <a:lstStyle/>
                    <a:p>
                      <a:pPr algn="ctr"/>
                      <a:r>
                        <a:rPr lang="en-US" sz="2600" dirty="0" smtClean="0"/>
                        <a:t>10</a:t>
                      </a:r>
                      <a:endParaRPr lang="en-MY" sz="2600" dirty="0"/>
                    </a:p>
                  </a:txBody>
                  <a:tcPr marL="231813" marR="231813" marT="87644" marB="87644"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2600" dirty="0" smtClean="0"/>
                        <a:t>The total amount payable including the total tax chargeable</a:t>
                      </a:r>
                    </a:p>
                  </a:txBody>
                  <a:tcPr marL="231813" marR="231813" marT="87644" marB="87644" anchor="ctr"/>
                </a:tc>
                <a:tc>
                  <a:txBody>
                    <a:bodyPr/>
                    <a:lstStyle/>
                    <a:p>
                      <a:endParaRPr lang="en-MY" sz="2600" dirty="0"/>
                    </a:p>
                  </a:txBody>
                  <a:tcPr marL="231813" marR="231813" marT="87644" marB="87644" anchor="ctr"/>
                </a:tc>
                <a:tc>
                  <a:txBody>
                    <a:bodyPr/>
                    <a:lstStyle/>
                    <a:p>
                      <a:endParaRPr lang="en-MY" sz="2600" dirty="0"/>
                    </a:p>
                  </a:txBody>
                  <a:tcPr marL="231813" marR="231813" marT="87644" marB="87644" anchor="ctr"/>
                </a:tc>
              </a:tr>
            </a:tbl>
          </a:graphicData>
        </a:graphic>
      </p:graphicFrame>
      <p:pic>
        <p:nvPicPr>
          <p:cNvPr id="6"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3680254"/>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4360476"/>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4965603"/>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1" y="5667389"/>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6696889"/>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7544031"/>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9581996"/>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6" y="8771810"/>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3" y="11581139"/>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778353" y="10770953"/>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4" y="5678288"/>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4" y="4965603"/>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1" y="7544031"/>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63514" y="11581139"/>
            <a:ext cx="611673" cy="403017"/>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p:cNvSpPr/>
          <p:nvPr/>
        </p:nvSpPr>
        <p:spPr>
          <a:xfrm>
            <a:off x="21132044" y="6867248"/>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sp>
        <p:nvSpPr>
          <p:cNvPr id="22" name="Rectangle 21"/>
          <p:cNvSpPr/>
          <p:nvPr/>
        </p:nvSpPr>
        <p:spPr>
          <a:xfrm>
            <a:off x="21132044" y="8942169"/>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sp>
        <p:nvSpPr>
          <p:cNvPr id="25" name="Rectangle 24"/>
          <p:cNvSpPr/>
          <p:nvPr/>
        </p:nvSpPr>
        <p:spPr>
          <a:xfrm>
            <a:off x="21132039" y="3850613"/>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pic>
        <p:nvPicPr>
          <p:cNvPr id="28"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898583" y="4360474"/>
            <a:ext cx="611673" cy="403017"/>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S:\iACCOUNTS Master Folder\User Folder\Afif\Afif's Portal\Bahan\Checkma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907165" y="9569875"/>
            <a:ext cx="611673" cy="403017"/>
          </a:xfrm>
          <a:prstGeom prst="rect">
            <a:avLst/>
          </a:prstGeom>
          <a:noFill/>
          <a:extLst>
            <a:ext uri="{909E8E84-426E-40DD-AFC4-6F175D3DCCD1}">
              <a14:hiddenFill xmlns:a14="http://schemas.microsoft.com/office/drawing/2010/main">
                <a:solidFill>
                  <a:srgbClr val="FFFFFF"/>
                </a:solidFill>
              </a14:hiddenFill>
            </a:ext>
          </a:extLst>
        </p:spPr>
      </p:pic>
      <p:sp>
        <p:nvSpPr>
          <p:cNvPr id="33" name="Rectangle 32"/>
          <p:cNvSpPr/>
          <p:nvPr/>
        </p:nvSpPr>
        <p:spPr>
          <a:xfrm>
            <a:off x="21108195" y="10944861"/>
            <a:ext cx="274612" cy="62295"/>
          </a:xfrm>
          <a:prstGeom prst="rect">
            <a:avLst/>
          </a:prstGeom>
          <a:ln/>
        </p:spPr>
        <p:style>
          <a:lnRef idx="1">
            <a:schemeClr val="accent2"/>
          </a:lnRef>
          <a:fillRef idx="3">
            <a:schemeClr val="accent2"/>
          </a:fillRef>
          <a:effectRef idx="2">
            <a:schemeClr val="accent2"/>
          </a:effectRef>
          <a:fontRef idx="minor">
            <a:schemeClr val="lt1"/>
          </a:fontRef>
        </p:style>
        <p:txBody>
          <a:bodyPr lIns="216027" tIns="108014" rIns="216027" bIns="108014" rtlCol="0" anchor="ctr"/>
          <a:lstStyle/>
          <a:p>
            <a:pPr algn="ctr"/>
            <a:endParaRPr lang="en-MY"/>
          </a:p>
        </p:txBody>
      </p:sp>
      <p:sp>
        <p:nvSpPr>
          <p:cNvPr id="35" name="Rectangle 34"/>
          <p:cNvSpPr/>
          <p:nvPr/>
        </p:nvSpPr>
        <p:spPr>
          <a:xfrm>
            <a:off x="-107527" y="575841"/>
            <a:ext cx="17788382" cy="1752881"/>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REQUIREMENTS</a:t>
            </a:r>
            <a:endParaRPr lang="en-US" dirty="0">
              <a:solidFill>
                <a:schemeClr val="bg1"/>
              </a:solidFill>
              <a:latin typeface="Calibri" pitchFamily="34" charset="0"/>
              <a:cs typeface="Calibri" pitchFamily="34" charset="0"/>
            </a:endParaRPr>
          </a:p>
        </p:txBody>
      </p:sp>
      <p:sp>
        <p:nvSpPr>
          <p:cNvPr id="2" name="Rectangle 1"/>
          <p:cNvSpPr/>
          <p:nvPr/>
        </p:nvSpPr>
        <p:spPr>
          <a:xfrm>
            <a:off x="2183327" y="12240128"/>
            <a:ext cx="19377053" cy="1079912"/>
          </a:xfrm>
          <a:prstGeom prst="rect">
            <a:avLst/>
          </a:prstGeom>
        </p:spPr>
        <p:txBody>
          <a:bodyPr wrap="square" lIns="216027" tIns="108014" rIns="216027" bIns="108014">
            <a:spAutoFit/>
          </a:bodyPr>
          <a:lstStyle/>
          <a:p>
            <a:pPr marL="945118" lvl="1"/>
            <a:r>
              <a:rPr lang="en-MY" sz="2800" dirty="0"/>
              <a:t>**any amount referred to in subparagraphs (</a:t>
            </a:r>
            <a:r>
              <a:rPr lang="en-MY" sz="2800" dirty="0" err="1"/>
              <a:t>i</a:t>
            </a:r>
            <a:r>
              <a:rPr lang="en-MY" sz="2800" dirty="0"/>
              <a:t>) and (j), expressed in a currency, other than Ringgit, shall also be expressed in Ringgit in accordance with paragraph 5 of the Third Schedule of the </a:t>
            </a:r>
            <a:r>
              <a:rPr lang="en-MY" sz="2800" i="1" dirty="0"/>
              <a:t>GSTA </a:t>
            </a:r>
            <a:r>
              <a:rPr lang="en-MY" sz="2800" dirty="0"/>
              <a:t>2014 </a:t>
            </a:r>
          </a:p>
        </p:txBody>
      </p:sp>
    </p:spTree>
    <p:extLst>
      <p:ext uri="{BB962C8B-B14F-4D97-AF65-F5344CB8AC3E}">
        <p14:creationId xmlns:p14="http://schemas.microsoft.com/office/powerpoint/2010/main" val="86212696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25121" y="2736081"/>
            <a:ext cx="11892979" cy="10129005"/>
          </a:xfrm>
        </p:spPr>
      </p:pic>
      <p:sp>
        <p:nvSpPr>
          <p:cNvPr id="5" name="Rectangle 4"/>
          <p:cNvSpPr/>
          <p:nvPr/>
        </p:nvSpPr>
        <p:spPr>
          <a:xfrm>
            <a:off x="-179535" y="649333"/>
            <a:ext cx="18511551" cy="1824143"/>
          </a:xfrm>
          <a:prstGeom prst="rect">
            <a:avLst/>
          </a:prstGeom>
          <a:solidFill>
            <a:srgbClr val="FF0000"/>
          </a:soli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lIns="216027" tIns="108014" rIns="216027" bIns="108014"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1"/>
            <a:r>
              <a:rPr lang="en-US" sz="6600" dirty="0">
                <a:solidFill>
                  <a:schemeClr val="bg1"/>
                </a:solidFill>
                <a:latin typeface="Calibri" pitchFamily="34" charset="0"/>
                <a:cs typeface="Calibri" pitchFamily="34" charset="0"/>
              </a:rPr>
              <a:t>Answer No. 3  - GST TAX INVOICE</a:t>
            </a:r>
          </a:p>
          <a:p>
            <a:pPr lvl="1"/>
            <a:r>
              <a:rPr lang="en-US" sz="4700" dirty="0">
                <a:solidFill>
                  <a:schemeClr val="bg1"/>
                </a:solidFill>
                <a:latin typeface="Calibri" pitchFamily="34" charset="0"/>
                <a:cs typeface="Calibri" pitchFamily="34" charset="0"/>
              </a:rPr>
              <a:t>FULL TAX INVOICE - SAMPLE</a:t>
            </a:r>
            <a:endParaRPr lang="en-US" dirty="0">
              <a:solidFill>
                <a:schemeClr val="bg1"/>
              </a:solidFill>
              <a:latin typeface="Calibri" pitchFamily="34" charset="0"/>
              <a:cs typeface="Calibri" pitchFamily="34" charset="0"/>
            </a:endParaRPr>
          </a:p>
        </p:txBody>
      </p:sp>
    </p:spTree>
    <p:extLst>
      <p:ext uri="{BB962C8B-B14F-4D97-AF65-F5344CB8AC3E}">
        <p14:creationId xmlns:p14="http://schemas.microsoft.com/office/powerpoint/2010/main" val="3797526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Custom 11">
      <a:dk1>
        <a:sysClr val="windowText" lastClr="000000"/>
      </a:dk1>
      <a:lt1>
        <a:sysClr val="window" lastClr="FFFFFF"/>
      </a:lt1>
      <a:dk2>
        <a:srgbClr val="1F497D"/>
      </a:dk2>
      <a:lt2>
        <a:srgbClr val="EEECE1"/>
      </a:lt2>
      <a:accent1>
        <a:srgbClr val="4F81BD"/>
      </a:accent1>
      <a:accent2>
        <a:srgbClr val="1BAAAA"/>
      </a:accent2>
      <a:accent3>
        <a:srgbClr val="3A5270"/>
      </a:accent3>
      <a:accent4>
        <a:srgbClr val="1D8EEA"/>
      </a:accent4>
      <a:accent5>
        <a:srgbClr val="5F5F80"/>
      </a:accent5>
      <a:accent6>
        <a:srgbClr val="CCCDC8"/>
      </a:accent6>
      <a:hlink>
        <a:srgbClr val="69E2DE"/>
      </a:hlink>
      <a:folHlink>
        <a:srgbClr val="4EAA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ln>
          <a:noFill/>
        </a:ln>
        <a:effectLst/>
      </a:spPr>
      <a:bodyPr rtlCol="0" anchor="ctr"/>
      <a:lstStyle>
        <a:defPPr algn="ctr">
          <a:defRPr dirty="0">
            <a:latin typeface="Open Sans Light"/>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Theme1</Template>
  <TotalTime>6441</TotalTime>
  <Words>764</Words>
  <Application>Microsoft Office PowerPoint</Application>
  <PresentationFormat>Custom</PresentationFormat>
  <Paragraphs>144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Theme1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Swinburne</dc:title>
  <dc:creator>User</dc:creator>
  <cp:lastModifiedBy>User</cp:lastModifiedBy>
  <cp:revision>39</cp:revision>
  <dcterms:created xsi:type="dcterms:W3CDTF">2017-07-13T08:07:07Z</dcterms:created>
  <dcterms:modified xsi:type="dcterms:W3CDTF">2017-08-28T08:30:16Z</dcterms:modified>
</cp:coreProperties>
</file>