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CED1F-0A0F-471D-BBD9-F5A14980A0F3}" type="datetimeFigureOut">
              <a:rPr lang="en-MY" smtClean="0"/>
              <a:t>14/6/2017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D1BD1-FE16-4CCC-9B5A-E3FC509CE271}" type="slidenum">
              <a:rPr lang="en-MY" smtClean="0"/>
              <a:t>‹#›</a:t>
            </a:fld>
            <a:endParaRPr lang="en-MY"/>
          </a:p>
        </p:txBody>
      </p:sp>
    </p:spTree>
    <p:extLst>
      <p:ext uri="{BB962C8B-B14F-4D97-AF65-F5344CB8AC3E}">
        <p14:creationId xmlns:p14="http://schemas.microsoft.com/office/powerpoint/2010/main" val="11592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1</a:t>
            </a:fld>
            <a:endParaRPr lang="en-MY"/>
          </a:p>
        </p:txBody>
      </p:sp>
    </p:spTree>
    <p:extLst>
      <p:ext uri="{BB962C8B-B14F-4D97-AF65-F5344CB8AC3E}">
        <p14:creationId xmlns:p14="http://schemas.microsoft.com/office/powerpoint/2010/main" val="244299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280543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1276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0122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5871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6802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21178265-E8E9-4557-B5C0-76833D8D93C8}" type="datetimeFigureOut">
              <a:rPr lang="en-MY" smtClean="0"/>
              <a:t>14/6/2017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160126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1178265-E8E9-4557-B5C0-76833D8D93C8}" type="datetimeFigureOut">
              <a:rPr lang="en-MY" smtClean="0"/>
              <a:t>14/6/2017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223527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1178265-E8E9-4557-B5C0-76833D8D93C8}" type="datetimeFigureOut">
              <a:rPr lang="en-MY" smtClean="0"/>
              <a:t>14/6/2017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375150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9142652" cy="6858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12" t="31236"/>
          <a:stretch/>
        </p:blipFill>
        <p:spPr>
          <a:xfrm flipH="1">
            <a:off x="6198548" y="-2782"/>
            <a:ext cx="2966357" cy="206144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92" t="48002" r="10342" b="41878"/>
          <a:stretch/>
        </p:blipFill>
        <p:spPr>
          <a:xfrm>
            <a:off x="0" y="6528994"/>
            <a:ext cx="9144000" cy="435835"/>
          </a:xfrm>
          <a:prstGeom prst="rect">
            <a:avLst/>
          </a:prstGeom>
        </p:spPr>
      </p:pic>
    </p:spTree>
    <p:extLst>
      <p:ext uri="{BB962C8B-B14F-4D97-AF65-F5344CB8AC3E}">
        <p14:creationId xmlns:p14="http://schemas.microsoft.com/office/powerpoint/2010/main" val="12589204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312" t="31236"/>
          <a:stretch/>
        </p:blipFill>
        <p:spPr>
          <a:xfrm flipH="1">
            <a:off x="6198548" y="-2782"/>
            <a:ext cx="2966357" cy="2061446"/>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2892" t="48002" r="10342" b="41878"/>
          <a:stretch/>
        </p:blipFill>
        <p:spPr>
          <a:xfrm>
            <a:off x="-1349" y="6526946"/>
            <a:ext cx="9144000" cy="435835"/>
          </a:xfrm>
          <a:prstGeom prst="rect">
            <a:avLst/>
          </a:prstGeom>
        </p:spPr>
      </p:pic>
    </p:spTree>
    <p:extLst>
      <p:ext uri="{BB962C8B-B14F-4D97-AF65-F5344CB8AC3E}">
        <p14:creationId xmlns:p14="http://schemas.microsoft.com/office/powerpoint/2010/main" val="722160062"/>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1178265-E8E9-4557-B5C0-76833D8D93C8}" type="datetimeFigureOut">
              <a:rPr lang="en-MY" smtClean="0"/>
              <a:t>14/6/2017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242902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78265-E8E9-4557-B5C0-76833D8D93C8}" type="datetimeFigureOut">
              <a:rPr lang="en-MY" smtClean="0"/>
              <a:t>14/6/2017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344255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21178265-E8E9-4557-B5C0-76833D8D93C8}" type="datetimeFigureOut">
              <a:rPr lang="en-MY" smtClean="0"/>
              <a:t>14/6/2017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290667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21178265-E8E9-4557-B5C0-76833D8D93C8}" type="datetimeFigureOut">
              <a:rPr lang="en-MY" smtClean="0"/>
              <a:t>14/6/2017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33001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21178265-E8E9-4557-B5C0-76833D8D93C8}" type="datetimeFigureOut">
              <a:rPr lang="en-MY" smtClean="0"/>
              <a:t>14/6/2017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320723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78265-E8E9-4557-B5C0-76833D8D93C8}" type="datetimeFigureOut">
              <a:rPr lang="en-MY" smtClean="0"/>
              <a:t>14/6/2017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287688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78265-E8E9-4557-B5C0-76833D8D93C8}" type="datetimeFigureOut">
              <a:rPr lang="en-MY" smtClean="0"/>
              <a:t>14/6/2017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25860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78265-E8E9-4557-B5C0-76833D8D93C8}" type="datetimeFigureOut">
              <a:rPr lang="en-MY" smtClean="0"/>
              <a:t>14/6/2017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904F955-F1BC-43EC-8CEB-6C54E7F91E47}" type="slidenum">
              <a:rPr lang="en-MY" smtClean="0"/>
              <a:t>‹#›</a:t>
            </a:fld>
            <a:endParaRPr lang="en-MY"/>
          </a:p>
        </p:txBody>
      </p:sp>
    </p:spTree>
    <p:extLst>
      <p:ext uri="{BB962C8B-B14F-4D97-AF65-F5344CB8AC3E}">
        <p14:creationId xmlns:p14="http://schemas.microsoft.com/office/powerpoint/2010/main" val="110517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78265-E8E9-4557-B5C0-76833D8D93C8}" type="datetimeFigureOut">
              <a:rPr lang="en-MY" smtClean="0"/>
              <a:t>14/6/2017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4F955-F1BC-43EC-8CEB-6C54E7F91E47}" type="slidenum">
              <a:rPr lang="en-MY" smtClean="0"/>
              <a:t>‹#›</a:t>
            </a:fld>
            <a:endParaRPr lang="en-MY"/>
          </a:p>
        </p:txBody>
      </p:sp>
    </p:spTree>
    <p:extLst>
      <p:ext uri="{BB962C8B-B14F-4D97-AF65-F5344CB8AC3E}">
        <p14:creationId xmlns:p14="http://schemas.microsoft.com/office/powerpoint/2010/main" val="214733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7789" y="3683808"/>
            <a:ext cx="6600825" cy="1200329"/>
          </a:xfrm>
          <a:prstGeom prst="rect">
            <a:avLst/>
          </a:prstGeom>
          <a:noFill/>
        </p:spPr>
        <p:txBody>
          <a:bodyPr wrap="square" rtlCol="0">
            <a:spAutoFit/>
          </a:bodyPr>
          <a:lstStyle/>
          <a:p>
            <a:r>
              <a:rPr lang="en-US" sz="2400" b="1" dirty="0" smtClean="0">
                <a:latin typeface="Calibri" pitchFamily="34" charset="0"/>
                <a:cs typeface="Calibri" pitchFamily="34" charset="0"/>
              </a:rPr>
              <a:t>GST IMPACT REPORT: INFORMATION TECHNOLOGY (IT) </a:t>
            </a:r>
          </a:p>
          <a:p>
            <a:r>
              <a:rPr lang="en-US" sz="2400" b="1" dirty="0" smtClean="0">
                <a:latin typeface="Calibri" pitchFamily="34" charset="0"/>
                <a:cs typeface="Calibri" pitchFamily="34" charset="0"/>
              </a:rPr>
              <a:t>Issues, Impact &amp; Recommendations</a:t>
            </a:r>
            <a:endParaRPr lang="en-US" sz="2400" dirty="0">
              <a:latin typeface="Calibri" pitchFamily="34" charset="0"/>
              <a:cs typeface="Calibri" pitchFamily="34" charset="0"/>
            </a:endParaRPr>
          </a:p>
        </p:txBody>
      </p:sp>
      <p:grpSp>
        <p:nvGrpSpPr>
          <p:cNvPr id="2" name="Group 2"/>
          <p:cNvGrpSpPr/>
          <p:nvPr/>
        </p:nvGrpSpPr>
        <p:grpSpPr>
          <a:xfrm>
            <a:off x="609600" y="3040998"/>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3"/>
          <p:cNvSpPr>
            <a:spLocks noGrp="1"/>
          </p:cNvSpPr>
          <p:nvPr/>
        </p:nvSpPr>
        <p:spPr>
          <a:xfrm>
            <a:off x="8484718" y="6170115"/>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1</a:t>
            </a:fld>
            <a:endParaRPr lang="en-MY" dirty="0"/>
          </a:p>
        </p:txBody>
      </p:sp>
    </p:spTree>
    <p:extLst>
      <p:ext uri="{BB962C8B-B14F-4D97-AF65-F5344CB8AC3E}">
        <p14:creationId xmlns:p14="http://schemas.microsoft.com/office/powerpoint/2010/main" val="552567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6270435"/>
              </p:ext>
            </p:extLst>
          </p:nvPr>
        </p:nvGraphicFramePr>
        <p:xfrm>
          <a:off x="177801" y="247937"/>
          <a:ext cx="8813800" cy="5811669"/>
        </p:xfrm>
        <a:graphic>
          <a:graphicData uri="http://schemas.openxmlformats.org/drawingml/2006/table">
            <a:tbl>
              <a:tblPr firstRow="1" bandRow="1">
                <a:tableStyleId>{5A111915-BE36-4E01-A7E5-04B1672EAD32}</a:tableStyleId>
              </a:tblPr>
              <a:tblGrid>
                <a:gridCol w="553274"/>
                <a:gridCol w="1745425"/>
                <a:gridCol w="3238500"/>
                <a:gridCol w="3276601"/>
              </a:tblGrid>
              <a:tr h="316558">
                <a:tc>
                  <a:txBody>
                    <a:bodyPr/>
                    <a:lstStyle/>
                    <a:p>
                      <a:pPr algn="ctr">
                        <a:lnSpc>
                          <a:spcPct val="100000"/>
                        </a:lnSpc>
                        <a:spcBef>
                          <a:spcPts val="0"/>
                        </a:spcBef>
                        <a:spcAft>
                          <a:spcPts val="600"/>
                        </a:spcAft>
                      </a:pPr>
                      <a:r>
                        <a:rPr lang="en-US" sz="1200" dirty="0" smtClean="0">
                          <a:latin typeface="+mn-lt"/>
                        </a:rPr>
                        <a:t>Ref.</a:t>
                      </a:r>
                      <a:endParaRPr lang="en-MY" sz="1200" dirty="0">
                        <a:latin typeface="+mn-lt"/>
                        <a:cs typeface="Arial" panose="020B0604020202020204" pitchFamily="34" charset="0"/>
                      </a:endParaRPr>
                    </a:p>
                  </a:txBody>
                  <a:tcPr anchor="ctr"/>
                </a:tc>
                <a:tc>
                  <a:txBody>
                    <a:bodyPr/>
                    <a:lstStyle/>
                    <a:p>
                      <a:pPr algn="ctr">
                        <a:lnSpc>
                          <a:spcPct val="100000"/>
                        </a:lnSpc>
                        <a:spcBef>
                          <a:spcPts val="0"/>
                        </a:spcBef>
                        <a:spcAft>
                          <a:spcPts val="600"/>
                        </a:spcAft>
                      </a:pPr>
                      <a:r>
                        <a:rPr lang="en-US" sz="1200" dirty="0" smtClean="0">
                          <a:latin typeface="+mn-lt"/>
                        </a:rPr>
                        <a:t>Issues</a:t>
                      </a:r>
                      <a:endParaRPr lang="en-MY" sz="1200" dirty="0">
                        <a:latin typeface="+mn-lt"/>
                        <a:cs typeface="Arial" panose="020B0604020202020204" pitchFamily="34" charset="0"/>
                      </a:endParaRPr>
                    </a:p>
                  </a:txBody>
                  <a:tcPr anchor="ctr"/>
                </a:tc>
                <a:tc>
                  <a:txBody>
                    <a:bodyPr/>
                    <a:lstStyle/>
                    <a:p>
                      <a:pPr algn="ctr">
                        <a:lnSpc>
                          <a:spcPct val="100000"/>
                        </a:lnSpc>
                        <a:spcBef>
                          <a:spcPts val="0"/>
                        </a:spcBef>
                        <a:spcAft>
                          <a:spcPts val="600"/>
                        </a:spcAft>
                      </a:pPr>
                      <a:r>
                        <a:rPr lang="en-US" sz="1200" dirty="0" smtClean="0">
                          <a:latin typeface="+mn-lt"/>
                        </a:rPr>
                        <a:t>Impact</a:t>
                      </a:r>
                      <a:endParaRPr lang="en-MY" sz="1200" dirty="0">
                        <a:latin typeface="+mn-lt"/>
                        <a:cs typeface="Arial" panose="020B0604020202020204" pitchFamily="34" charset="0"/>
                      </a:endParaRPr>
                    </a:p>
                  </a:txBody>
                  <a:tcPr anchor="ctr"/>
                </a:tc>
                <a:tc>
                  <a:txBody>
                    <a:bodyPr/>
                    <a:lstStyle/>
                    <a:p>
                      <a:pPr algn="ctr">
                        <a:lnSpc>
                          <a:spcPct val="100000"/>
                        </a:lnSpc>
                        <a:spcBef>
                          <a:spcPts val="0"/>
                        </a:spcBef>
                        <a:spcAft>
                          <a:spcPts val="600"/>
                        </a:spcAft>
                      </a:pPr>
                      <a:r>
                        <a:rPr lang="en-US" sz="1200" dirty="0" smtClean="0">
                          <a:latin typeface="+mn-lt"/>
                        </a:rPr>
                        <a:t>Recommendations</a:t>
                      </a:r>
                      <a:r>
                        <a:rPr lang="en-US" sz="1200" baseline="0" dirty="0" smtClean="0">
                          <a:latin typeface="+mn-lt"/>
                        </a:rPr>
                        <a:t> </a:t>
                      </a:r>
                      <a:endParaRPr lang="en-MY" sz="1200" dirty="0">
                        <a:latin typeface="+mn-lt"/>
                        <a:cs typeface="Arial" panose="020B0604020202020204" pitchFamily="34" charset="0"/>
                      </a:endParaRPr>
                    </a:p>
                  </a:txBody>
                  <a:tcPr anchor="ctr"/>
                </a:tc>
              </a:tr>
              <a:tr h="5495111">
                <a:tc>
                  <a:txBody>
                    <a:bodyPr/>
                    <a:lstStyle/>
                    <a:p>
                      <a:pPr algn="ctr">
                        <a:lnSpc>
                          <a:spcPct val="100000"/>
                        </a:lnSpc>
                        <a:spcBef>
                          <a:spcPts val="0"/>
                        </a:spcBef>
                        <a:spcAft>
                          <a:spcPts val="600"/>
                        </a:spcAft>
                      </a:pPr>
                      <a:r>
                        <a:rPr lang="en-US" sz="1200" b="1" dirty="0" smtClean="0">
                          <a:latin typeface="+mn-lt"/>
                        </a:rPr>
                        <a:t>IT-1</a:t>
                      </a:r>
                      <a:endParaRPr lang="en-MY" sz="1200" b="1" dirty="0">
                        <a:latin typeface="+mn-lt"/>
                        <a:cs typeface="Arial" panose="020B0604020202020204" pitchFamily="34" charset="0"/>
                      </a:endParaRPr>
                    </a:p>
                  </a:txBody>
                  <a:tcPr anchor="ctr"/>
                </a:tc>
                <a:tc>
                  <a:txBody>
                    <a:bodyPr/>
                    <a:lstStyle/>
                    <a:p>
                      <a:pPr marL="0" indent="0" algn="l">
                        <a:lnSpc>
                          <a:spcPct val="100000"/>
                        </a:lnSpc>
                        <a:spcBef>
                          <a:spcPts val="0"/>
                        </a:spcBef>
                        <a:spcAft>
                          <a:spcPts val="600"/>
                        </a:spcAft>
                        <a:buFont typeface="Wingdings 2"/>
                        <a:buNone/>
                      </a:pPr>
                      <a:r>
                        <a:rPr lang="en-US" sz="1200" b="1" dirty="0" smtClean="0">
                          <a:latin typeface="+mn-lt"/>
                        </a:rPr>
                        <a:t>GST Compliance Accounting Software:</a:t>
                      </a:r>
                    </a:p>
                    <a:p>
                      <a:pPr marL="0" indent="0" algn="just">
                        <a:lnSpc>
                          <a:spcPct val="100000"/>
                        </a:lnSpc>
                        <a:spcBef>
                          <a:spcPts val="0"/>
                        </a:spcBef>
                        <a:spcAft>
                          <a:spcPts val="600"/>
                        </a:spcAft>
                        <a:buFont typeface="Wingdings 2"/>
                        <a:buNone/>
                      </a:pPr>
                      <a:r>
                        <a:rPr lang="en-US" sz="1200" dirty="0" smtClean="0">
                          <a:latin typeface="+mn-lt"/>
                        </a:rPr>
                        <a:t>Existing accounting </a:t>
                      </a:r>
                      <a:r>
                        <a:rPr lang="en-US" sz="1200" dirty="0" smtClean="0">
                          <a:solidFill>
                            <a:schemeClr val="tx1"/>
                          </a:solidFill>
                          <a:latin typeface="+mn-lt"/>
                        </a:rPr>
                        <a:t>software used by </a:t>
                      </a:r>
                      <a:r>
                        <a:rPr lang="en-US" sz="1200" dirty="0" smtClean="0">
                          <a:solidFill>
                            <a:schemeClr val="tx1"/>
                          </a:solidFill>
                          <a:latin typeface="+mn-lt"/>
                        </a:rPr>
                        <a:t>Swinburne</a:t>
                      </a:r>
                      <a:r>
                        <a:rPr lang="en-US" sz="1200" baseline="0" dirty="0" smtClean="0">
                          <a:solidFill>
                            <a:schemeClr val="tx1"/>
                          </a:solidFill>
                          <a:latin typeface="+mn-lt"/>
                        </a:rPr>
                        <a:t>– </a:t>
                      </a:r>
                      <a:r>
                        <a:rPr lang="en-US" sz="1200" baseline="0" dirty="0" smtClean="0">
                          <a:solidFill>
                            <a:schemeClr val="tx1"/>
                          </a:solidFill>
                          <a:latin typeface="+mn-lt"/>
                        </a:rPr>
                        <a:t>SAP </a:t>
                      </a:r>
                      <a:r>
                        <a:rPr lang="en-US" sz="1200" baseline="0" dirty="0" smtClean="0">
                          <a:latin typeface="+mn-lt"/>
                        </a:rPr>
                        <a:t>is yet to be GST compliance.  </a:t>
                      </a:r>
                    </a:p>
                    <a:p>
                      <a:pPr marL="0" indent="0" algn="just">
                        <a:lnSpc>
                          <a:spcPct val="100000"/>
                        </a:lnSpc>
                        <a:spcBef>
                          <a:spcPts val="0"/>
                        </a:spcBef>
                        <a:spcAft>
                          <a:spcPts val="600"/>
                        </a:spcAft>
                        <a:buFont typeface="Wingdings 2"/>
                        <a:buNone/>
                      </a:pPr>
                      <a:endParaRPr lang="en-US" sz="1200" baseline="0" dirty="0" smtClean="0">
                        <a:latin typeface="+mn-lt"/>
                      </a:endParaRPr>
                    </a:p>
                    <a:p>
                      <a:pPr marL="0" marR="0" indent="0" algn="just" defTabSz="685800" rtl="0" eaLnBrk="1" fontAlgn="auto" latinLnBrk="0" hangingPunct="1">
                        <a:lnSpc>
                          <a:spcPct val="100000"/>
                        </a:lnSpc>
                        <a:spcBef>
                          <a:spcPts val="0"/>
                        </a:spcBef>
                        <a:spcAft>
                          <a:spcPts val="600"/>
                        </a:spcAft>
                        <a:buClrTx/>
                        <a:buSzTx/>
                        <a:buFont typeface="Wingdings 2"/>
                        <a:buNone/>
                        <a:tabLst/>
                        <a:defRPr/>
                      </a:pPr>
                      <a:r>
                        <a:rPr lang="en-US" sz="1200" u="sng" dirty="0" smtClean="0">
                          <a:latin typeface="+mn-lt"/>
                        </a:rPr>
                        <a:t>Guide on</a:t>
                      </a:r>
                      <a:r>
                        <a:rPr lang="en-US" sz="1200" u="sng" baseline="0" dirty="0" smtClean="0">
                          <a:latin typeface="+mn-lt"/>
                        </a:rPr>
                        <a:t> Accounting Software – revised as at 02 March 2017</a:t>
                      </a:r>
                    </a:p>
                  </a:txBody>
                  <a:tcPr anchor="ctr"/>
                </a:tc>
                <a:tc>
                  <a:txBody>
                    <a:bodyPr/>
                    <a:lstStyle/>
                    <a:p>
                      <a:pPr marL="174625" indent="-174625" algn="just">
                        <a:lnSpc>
                          <a:spcPct val="100000"/>
                        </a:lnSpc>
                        <a:spcBef>
                          <a:spcPts val="0"/>
                        </a:spcBef>
                        <a:spcAft>
                          <a:spcPts val="600"/>
                        </a:spcAft>
                        <a:buFont typeface="+mj-lt"/>
                        <a:buAutoNum type="romanLcPeriod"/>
                      </a:pPr>
                      <a:r>
                        <a:rPr lang="en-US" sz="1200" baseline="0" dirty="0" smtClean="0">
                          <a:latin typeface="+mn-lt"/>
                        </a:rPr>
                        <a:t>Based on system walkthrough conducted the </a:t>
                      </a:r>
                      <a:r>
                        <a:rPr lang="en-US" sz="1200" baseline="0" dirty="0" smtClean="0">
                          <a:solidFill>
                            <a:srgbClr val="FF0000"/>
                          </a:solidFill>
                          <a:latin typeface="+mn-lt"/>
                        </a:rPr>
                        <a:t>10/12/2014</a:t>
                      </a:r>
                      <a:r>
                        <a:rPr lang="en-US" sz="1200" baseline="0" dirty="0" smtClean="0">
                          <a:latin typeface="+mn-lt"/>
                        </a:rPr>
                        <a:t>, the existing accounting system is in the process of upgrading by the vendor to manage the added administrative tasks for GST implementation. </a:t>
                      </a:r>
                    </a:p>
                    <a:p>
                      <a:pPr marL="174625" indent="-174625" algn="just">
                        <a:lnSpc>
                          <a:spcPct val="100000"/>
                        </a:lnSpc>
                        <a:spcBef>
                          <a:spcPts val="0"/>
                        </a:spcBef>
                        <a:spcAft>
                          <a:spcPts val="600"/>
                        </a:spcAft>
                        <a:buFont typeface="+mj-lt"/>
                        <a:buAutoNum type="romanLcPeriod"/>
                      </a:pPr>
                      <a:r>
                        <a:rPr lang="en-US" sz="1200" baseline="0" dirty="0" smtClean="0">
                          <a:latin typeface="+mn-lt"/>
                        </a:rPr>
                        <a:t>In general, the accounting software must be able to provide the following:</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The issuance of Tax Invoice as well as credit/debit note.</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Reporting features to generate information for GST return submission (GST 03 form).</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Comprehensive documentation to assist auditors and users to understand the system operates .</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Adequate internal control to ensure reliability of data (system access, data capture and data processing, output controls, data security controls, back-up procedures and processing logic).</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Adequate audit trail. </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Archival and restoration of archived data </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Generation of GST Audit File (GAF). </a:t>
                      </a:r>
                    </a:p>
                    <a:p>
                      <a:pPr marL="520700" lvl="1" indent="-177800" algn="just">
                        <a:lnSpc>
                          <a:spcPct val="100000"/>
                        </a:lnSpc>
                        <a:spcBef>
                          <a:spcPts val="0"/>
                        </a:spcBef>
                        <a:spcAft>
                          <a:spcPts val="600"/>
                        </a:spcAft>
                        <a:buFont typeface="Wingdings" panose="05000000000000000000" pitchFamily="2" charset="2"/>
                        <a:buChar char="ü"/>
                      </a:pPr>
                      <a:r>
                        <a:rPr lang="en-US" sz="1200" baseline="0" dirty="0" smtClean="0">
                          <a:latin typeface="+mn-lt"/>
                        </a:rPr>
                        <a:t>Key data elements necessary for business.</a:t>
                      </a:r>
                    </a:p>
                  </a:txBody>
                  <a:tcPr/>
                </a:tc>
                <a:tc>
                  <a:txBody>
                    <a:bodyPr/>
                    <a:lstStyle/>
                    <a:p>
                      <a:pPr marL="177800" marR="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US" sz="1200" dirty="0" smtClean="0">
                          <a:effectLst/>
                          <a:latin typeface="+mn-lt"/>
                        </a:rPr>
                        <a:t>To liaise with existing accounting software vendor.</a:t>
                      </a:r>
                      <a:endParaRPr lang="en-US" sz="1200" baseline="0" dirty="0" smtClean="0">
                        <a:effectLst/>
                        <a:latin typeface="+mn-lt"/>
                      </a:endParaRPr>
                    </a:p>
                    <a:p>
                      <a:pPr marL="177800" marR="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SG" sz="1200" baseline="0" dirty="0" smtClean="0">
                          <a:effectLst/>
                          <a:latin typeface="+mn-lt"/>
                        </a:rPr>
                        <a:t>To conduct simulation testing session on the GST compliance (i.e. key-in dummies data). Expected timeframe of 3-4 weeks. The simulation will be conducted by </a:t>
                      </a:r>
                      <a:r>
                        <a:rPr lang="en-SG" sz="1200" baseline="0" dirty="0" smtClean="0">
                          <a:solidFill>
                            <a:schemeClr val="tx1"/>
                          </a:solidFill>
                          <a:effectLst/>
                          <a:latin typeface="+mn-lt"/>
                        </a:rPr>
                        <a:t>the vendor, Swinburne and SALIHIN.</a:t>
                      </a:r>
                      <a:endParaRPr lang="en-US" sz="1200" baseline="0" dirty="0" smtClean="0">
                        <a:effectLst/>
                        <a:latin typeface="+mn-lt"/>
                      </a:endParaRPr>
                    </a:p>
                    <a:p>
                      <a:pPr marL="177800" marR="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US" sz="1200" baseline="0" dirty="0" smtClean="0">
                          <a:effectLst/>
                          <a:latin typeface="+mn-lt"/>
                        </a:rPr>
                        <a:t>To review output of system tests and trial runs to gauge the level of output accuracy. </a:t>
                      </a:r>
                      <a:r>
                        <a:rPr lang="en-SG" sz="1200" baseline="0" dirty="0" smtClean="0">
                          <a:effectLst/>
                          <a:latin typeface="+mn-lt"/>
                        </a:rPr>
                        <a:t>This will be conducted in </a:t>
                      </a:r>
                      <a:r>
                        <a:rPr lang="en-SG" sz="1200" u="sng" baseline="0" dirty="0" smtClean="0">
                          <a:effectLst/>
                          <a:latin typeface="+mn-lt"/>
                        </a:rPr>
                        <a:t>Stage 2</a:t>
                      </a:r>
                      <a:r>
                        <a:rPr lang="en-SG" sz="1200" baseline="0" dirty="0" smtClean="0">
                          <a:effectLst/>
                          <a:latin typeface="+mn-lt"/>
                        </a:rPr>
                        <a:t>.</a:t>
                      </a:r>
                      <a:endParaRPr lang="en-US" sz="1200" baseline="0" dirty="0" smtClean="0">
                        <a:effectLst/>
                        <a:latin typeface="+mn-lt"/>
                      </a:endParaRPr>
                    </a:p>
                    <a:p>
                      <a:pPr marL="177800" marR="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US" sz="1200" baseline="0" dirty="0" smtClean="0">
                          <a:effectLst/>
                          <a:latin typeface="+mn-lt"/>
                        </a:rPr>
                        <a:t>To identify staff (who directly involved in handling the day to day operations of the system i.e. Data Entry Clerk, Account Officer, Account Executive, Account Manager or probably the whole Finance  Dept.)</a:t>
                      </a:r>
                      <a:r>
                        <a:rPr lang="en-US" sz="1200" dirty="0" smtClean="0">
                          <a:effectLst/>
                          <a:latin typeface="+mn-lt"/>
                        </a:rPr>
                        <a:t> to attend </a:t>
                      </a:r>
                      <a:r>
                        <a:rPr lang="en-US" sz="1200" baseline="0" dirty="0" smtClean="0">
                          <a:effectLst/>
                          <a:latin typeface="+mn-lt"/>
                        </a:rPr>
                        <a:t>a one day GST Module Training on the newly enhanced software. The training will be conducted by </a:t>
                      </a:r>
                      <a:r>
                        <a:rPr lang="en-US" sz="1200" baseline="0" dirty="0" smtClean="0">
                          <a:solidFill>
                            <a:schemeClr val="tx1"/>
                          </a:solidFill>
                          <a:effectLst/>
                          <a:latin typeface="+mn-lt"/>
                        </a:rPr>
                        <a:t>the vendor.</a:t>
                      </a:r>
                    </a:p>
                    <a:p>
                      <a:pPr marL="177800" marR="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US" sz="1200" baseline="0" dirty="0" smtClean="0">
                          <a:solidFill>
                            <a:schemeClr val="tx1"/>
                          </a:solidFill>
                          <a:effectLst/>
                          <a:latin typeface="+mn-lt"/>
                        </a:rPr>
                        <a:t>Swinburne </a:t>
                      </a:r>
                      <a:r>
                        <a:rPr lang="en-US" sz="1200" baseline="0" dirty="0" smtClean="0">
                          <a:effectLst/>
                          <a:latin typeface="+mn-lt"/>
                        </a:rPr>
                        <a:t>to identify potential cost to be incurred for the configuration, training and other support from </a:t>
                      </a:r>
                      <a:r>
                        <a:rPr lang="en-US" sz="1200" baseline="0" dirty="0" smtClean="0">
                          <a:solidFill>
                            <a:schemeClr val="tx1"/>
                          </a:solidFill>
                          <a:effectLst/>
                          <a:latin typeface="+mn-lt"/>
                        </a:rPr>
                        <a:t>the vendor</a:t>
                      </a:r>
                      <a:r>
                        <a:rPr lang="en-US" sz="1200" baseline="0" dirty="0" smtClean="0">
                          <a:effectLst/>
                          <a:latin typeface="+mn-lt"/>
                        </a:rPr>
                        <a:t>. </a:t>
                      </a:r>
                      <a:r>
                        <a:rPr lang="en-US" sz="1200" u="none" baseline="0" dirty="0" smtClean="0">
                          <a:solidFill>
                            <a:srgbClr val="FF0000"/>
                          </a:solidFill>
                          <a:effectLst/>
                          <a:latin typeface="+mn-lt"/>
                        </a:rPr>
                        <a:t>Ref: issue GR-1</a:t>
                      </a:r>
                      <a:endParaRPr lang="en-US" sz="1200" i="1" u="none" baseline="0" dirty="0" smtClean="0">
                        <a:solidFill>
                          <a:srgbClr val="FF0000"/>
                        </a:solidFill>
                        <a:effectLst/>
                        <a:latin typeface="+mn-lt"/>
                        <a:ea typeface="Calibri"/>
                        <a:cs typeface="Arial" panose="020B0604020202020204" pitchFamily="34" charset="0"/>
                      </a:endParaRPr>
                    </a:p>
                  </a:txBody>
                  <a:tcPr/>
                </a:tc>
              </a:tr>
            </a:tbl>
          </a:graphicData>
        </a:graphic>
      </p:graphicFrame>
      <p:sp>
        <p:nvSpPr>
          <p:cNvPr id="6" name="Slide Number Placeholder 3"/>
          <p:cNvSpPr>
            <a:spLocks noGrp="1"/>
          </p:cNvSpPr>
          <p:nvPr/>
        </p:nvSpPr>
        <p:spPr>
          <a:xfrm>
            <a:off x="8484718" y="6170115"/>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2</a:t>
            </a:fld>
            <a:endParaRPr lang="en-MY" dirty="0"/>
          </a:p>
        </p:txBody>
      </p:sp>
    </p:spTree>
    <p:extLst>
      <p:ext uri="{BB962C8B-B14F-4D97-AF65-F5344CB8AC3E}">
        <p14:creationId xmlns:p14="http://schemas.microsoft.com/office/powerpoint/2010/main" val="7784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79436119"/>
              </p:ext>
            </p:extLst>
          </p:nvPr>
        </p:nvGraphicFramePr>
        <p:xfrm>
          <a:off x="191449" y="327961"/>
          <a:ext cx="8746280" cy="5642961"/>
        </p:xfrm>
        <a:graphic>
          <a:graphicData uri="http://schemas.openxmlformats.org/drawingml/2006/table">
            <a:tbl>
              <a:tblPr firstRow="1" bandRow="1">
                <a:tableStyleId>{5A111915-BE36-4E01-A7E5-04B1672EAD32}</a:tableStyleId>
              </a:tblPr>
              <a:tblGrid>
                <a:gridCol w="722951"/>
                <a:gridCol w="1588448"/>
                <a:gridCol w="3309716"/>
                <a:gridCol w="3125165"/>
              </a:tblGrid>
              <a:tr h="430881">
                <a:tc>
                  <a:txBody>
                    <a:bodyPr/>
                    <a:lstStyle/>
                    <a:p>
                      <a:pPr algn="ctr">
                        <a:lnSpc>
                          <a:spcPct val="100000"/>
                        </a:lnSpc>
                        <a:spcBef>
                          <a:spcPts val="0"/>
                        </a:spcBef>
                        <a:spcAft>
                          <a:spcPts val="600"/>
                        </a:spcAft>
                      </a:pPr>
                      <a:r>
                        <a:rPr lang="en-US" sz="1200" dirty="0" smtClean="0">
                          <a:latin typeface="+mn-lt"/>
                        </a:rPr>
                        <a:t>Ref.</a:t>
                      </a:r>
                      <a:endParaRPr lang="en-MY" sz="1200" dirty="0">
                        <a:latin typeface="+mn-lt"/>
                        <a:cs typeface="Arial" panose="020B0604020202020204" pitchFamily="34" charset="0"/>
                      </a:endParaRPr>
                    </a:p>
                  </a:txBody>
                  <a:tcPr anchor="ctr"/>
                </a:tc>
                <a:tc>
                  <a:txBody>
                    <a:bodyPr/>
                    <a:lstStyle/>
                    <a:p>
                      <a:pPr algn="ctr">
                        <a:lnSpc>
                          <a:spcPct val="100000"/>
                        </a:lnSpc>
                        <a:spcBef>
                          <a:spcPts val="0"/>
                        </a:spcBef>
                        <a:spcAft>
                          <a:spcPts val="600"/>
                        </a:spcAft>
                      </a:pPr>
                      <a:r>
                        <a:rPr lang="en-US" sz="1200" dirty="0" smtClean="0">
                          <a:latin typeface="+mn-lt"/>
                        </a:rPr>
                        <a:t>Issues</a:t>
                      </a:r>
                      <a:endParaRPr lang="en-MY" sz="1200" dirty="0">
                        <a:latin typeface="+mn-lt"/>
                        <a:cs typeface="Arial" panose="020B0604020202020204" pitchFamily="34" charset="0"/>
                      </a:endParaRPr>
                    </a:p>
                  </a:txBody>
                  <a:tcPr/>
                </a:tc>
                <a:tc>
                  <a:txBody>
                    <a:bodyPr/>
                    <a:lstStyle/>
                    <a:p>
                      <a:pPr algn="ctr">
                        <a:lnSpc>
                          <a:spcPct val="100000"/>
                        </a:lnSpc>
                        <a:spcBef>
                          <a:spcPts val="0"/>
                        </a:spcBef>
                        <a:spcAft>
                          <a:spcPts val="600"/>
                        </a:spcAft>
                      </a:pPr>
                      <a:r>
                        <a:rPr lang="en-US" sz="1200" dirty="0" smtClean="0">
                          <a:latin typeface="+mn-lt"/>
                        </a:rPr>
                        <a:t>Impact</a:t>
                      </a:r>
                      <a:endParaRPr lang="en-MY" sz="1200" dirty="0">
                        <a:latin typeface="+mn-lt"/>
                        <a:cs typeface="Arial" panose="020B0604020202020204" pitchFamily="34" charset="0"/>
                      </a:endParaRPr>
                    </a:p>
                  </a:txBody>
                  <a:tcPr anchor="ctr"/>
                </a:tc>
                <a:tc>
                  <a:txBody>
                    <a:bodyPr/>
                    <a:lstStyle/>
                    <a:p>
                      <a:pPr algn="ctr">
                        <a:lnSpc>
                          <a:spcPct val="100000"/>
                        </a:lnSpc>
                        <a:spcBef>
                          <a:spcPts val="0"/>
                        </a:spcBef>
                        <a:spcAft>
                          <a:spcPts val="600"/>
                        </a:spcAft>
                      </a:pPr>
                      <a:r>
                        <a:rPr lang="en-US" sz="1200" dirty="0" smtClean="0">
                          <a:latin typeface="+mn-lt"/>
                        </a:rPr>
                        <a:t>Recommendations</a:t>
                      </a:r>
                      <a:r>
                        <a:rPr lang="en-US" sz="1200" baseline="0" dirty="0" smtClean="0">
                          <a:latin typeface="+mn-lt"/>
                        </a:rPr>
                        <a:t> </a:t>
                      </a:r>
                      <a:endParaRPr lang="en-MY" sz="1200" dirty="0">
                        <a:latin typeface="+mn-lt"/>
                        <a:cs typeface="Arial" panose="020B0604020202020204" pitchFamily="34" charset="0"/>
                      </a:endParaRPr>
                    </a:p>
                  </a:txBody>
                  <a:tcPr anchor="ctr"/>
                </a:tc>
              </a:tr>
              <a:tr h="5084395">
                <a:tc>
                  <a:txBody>
                    <a:bodyPr/>
                    <a:lstStyle/>
                    <a:p>
                      <a:pPr algn="ctr">
                        <a:lnSpc>
                          <a:spcPct val="100000"/>
                        </a:lnSpc>
                        <a:spcBef>
                          <a:spcPts val="0"/>
                        </a:spcBef>
                        <a:spcAft>
                          <a:spcPts val="600"/>
                        </a:spcAft>
                      </a:pPr>
                      <a:r>
                        <a:rPr lang="en-US" sz="1200" b="1" dirty="0" smtClean="0">
                          <a:latin typeface="+mn-lt"/>
                        </a:rPr>
                        <a:t>IT-2</a:t>
                      </a:r>
                      <a:endParaRPr lang="en-MY" sz="1200" b="1" dirty="0">
                        <a:latin typeface="+mn-lt"/>
                        <a:cs typeface="Arial" panose="020B0604020202020204" pitchFamily="34" charset="0"/>
                      </a:endParaRPr>
                    </a:p>
                  </a:txBody>
                  <a:tcPr anchor="ctr"/>
                </a:tc>
                <a:tc>
                  <a:txBody>
                    <a:bodyPr/>
                    <a:lstStyle/>
                    <a:p>
                      <a:pPr marL="0" indent="0" algn="l">
                        <a:lnSpc>
                          <a:spcPct val="100000"/>
                        </a:lnSpc>
                        <a:spcBef>
                          <a:spcPts val="0"/>
                        </a:spcBef>
                        <a:spcAft>
                          <a:spcPts val="600"/>
                        </a:spcAft>
                        <a:buFont typeface="Wingdings 2"/>
                        <a:buNone/>
                      </a:pPr>
                      <a:r>
                        <a:rPr lang="en-US" sz="1200" b="1" dirty="0" smtClean="0">
                          <a:latin typeface="+mn-lt"/>
                        </a:rPr>
                        <a:t>Tax Coding for GST:</a:t>
                      </a:r>
                      <a:endParaRPr lang="en-US" sz="1200" dirty="0" smtClean="0">
                        <a:latin typeface="+mn-lt"/>
                      </a:endParaRPr>
                    </a:p>
                    <a:p>
                      <a:pPr marL="0" indent="0" algn="just">
                        <a:lnSpc>
                          <a:spcPct val="100000"/>
                        </a:lnSpc>
                        <a:spcBef>
                          <a:spcPts val="0"/>
                        </a:spcBef>
                        <a:spcAft>
                          <a:spcPts val="600"/>
                        </a:spcAft>
                        <a:buFont typeface="Wingdings 2"/>
                        <a:buNone/>
                      </a:pPr>
                      <a:r>
                        <a:rPr lang="en-MY" sz="1200" kern="1200" dirty="0" smtClean="0">
                          <a:effectLst/>
                          <a:latin typeface="+mn-lt"/>
                        </a:rPr>
                        <a:t>Designated GST treatment</a:t>
                      </a:r>
                      <a:r>
                        <a:rPr lang="en-MY" sz="1200" kern="1200" baseline="0" dirty="0" smtClean="0">
                          <a:effectLst/>
                          <a:latin typeface="+mn-lt"/>
                        </a:rPr>
                        <a:t> is applied to a transaction where accounting system can automatically recognise whether output tax is collected or input tax can be claimable</a:t>
                      </a:r>
                    </a:p>
                    <a:p>
                      <a:pPr marL="0" indent="0" algn="l">
                        <a:lnSpc>
                          <a:spcPct val="100000"/>
                        </a:lnSpc>
                        <a:spcBef>
                          <a:spcPts val="0"/>
                        </a:spcBef>
                        <a:spcAft>
                          <a:spcPts val="600"/>
                        </a:spcAft>
                        <a:buFont typeface="Wingdings 2"/>
                        <a:buNone/>
                      </a:pPr>
                      <a:endParaRPr lang="en-US" sz="1200" kern="1200" dirty="0" smtClean="0">
                        <a:effectLst/>
                        <a:latin typeface="+mn-lt"/>
                      </a:endParaRPr>
                    </a:p>
                    <a:p>
                      <a:pPr marL="0" marR="0" lvl="0" indent="0" algn="l" defTabSz="685800" rtl="0" eaLnBrk="1" fontAlgn="auto" latinLnBrk="0" hangingPunct="1">
                        <a:lnSpc>
                          <a:spcPct val="100000"/>
                        </a:lnSpc>
                        <a:spcBef>
                          <a:spcPts val="0"/>
                        </a:spcBef>
                        <a:spcAft>
                          <a:spcPts val="600"/>
                        </a:spcAft>
                        <a:buClrTx/>
                        <a:buSzTx/>
                        <a:buFont typeface="Wingdings 2"/>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General Guide – revised as at 13 February 2017</a:t>
                      </a:r>
                    </a:p>
                    <a:p>
                      <a:pPr marL="0" marR="0" indent="0" algn="just" defTabSz="685800" rtl="0" eaLnBrk="1" fontAlgn="auto" latinLnBrk="0" hangingPunct="1">
                        <a:lnSpc>
                          <a:spcPct val="100000"/>
                        </a:lnSpc>
                        <a:spcBef>
                          <a:spcPts val="0"/>
                        </a:spcBef>
                        <a:spcAft>
                          <a:spcPts val="600"/>
                        </a:spcAft>
                        <a:buClrTx/>
                        <a:buSzTx/>
                        <a:buFont typeface="Wingdings 2"/>
                        <a:buNone/>
                        <a:tabLst/>
                        <a:defRPr/>
                      </a:pPr>
                      <a:r>
                        <a:rPr lang="en-US" sz="1200" u="sng" dirty="0" smtClean="0">
                          <a:latin typeface="+mn-lt"/>
                        </a:rPr>
                        <a:t>Guide on</a:t>
                      </a:r>
                      <a:r>
                        <a:rPr lang="en-US" sz="1200" u="sng" baseline="0" dirty="0" smtClean="0">
                          <a:latin typeface="+mn-lt"/>
                        </a:rPr>
                        <a:t> Accounting Software – revised as at 02 March 2017</a:t>
                      </a:r>
                    </a:p>
                  </a:txBody>
                  <a:tcPr anchor="ctr"/>
                </a:tc>
                <a:tc>
                  <a:txBody>
                    <a:bodyPr/>
                    <a:lstStyle/>
                    <a:p>
                      <a:pPr marL="177800" lvl="0" indent="-177800" algn="just">
                        <a:lnSpc>
                          <a:spcPct val="100000"/>
                        </a:lnSpc>
                        <a:spcBef>
                          <a:spcPts val="0"/>
                        </a:spcBef>
                        <a:spcAft>
                          <a:spcPts val="600"/>
                        </a:spcAft>
                        <a:buFont typeface="+mj-lt"/>
                        <a:buAutoNum type="romanLcPeriod"/>
                      </a:pPr>
                      <a:r>
                        <a:rPr lang="en-US" sz="1200" dirty="0" smtClean="0">
                          <a:effectLst/>
                          <a:latin typeface="+mn-lt"/>
                        </a:rPr>
                        <a:t>There are three common approaches to Tax Coding :</a:t>
                      </a:r>
                    </a:p>
                    <a:p>
                      <a:pPr marL="514350" lvl="1" indent="-171450" algn="just">
                        <a:lnSpc>
                          <a:spcPct val="100000"/>
                        </a:lnSpc>
                        <a:spcBef>
                          <a:spcPts val="0"/>
                        </a:spcBef>
                        <a:spcAft>
                          <a:spcPts val="600"/>
                        </a:spcAft>
                        <a:buFont typeface="Wingdings" panose="05000000000000000000" pitchFamily="2" charset="2"/>
                        <a:buChar char="ü"/>
                      </a:pPr>
                      <a:r>
                        <a:rPr lang="en-MY" sz="1200" dirty="0" smtClean="0">
                          <a:effectLst/>
                          <a:latin typeface="+mn-lt"/>
                        </a:rPr>
                        <a:t>Account (GST code</a:t>
                      </a:r>
                      <a:r>
                        <a:rPr lang="en-MY" sz="1200" baseline="0" dirty="0" smtClean="0">
                          <a:effectLst/>
                          <a:latin typeface="+mn-lt"/>
                        </a:rPr>
                        <a:t> assign to each GL code) – recommended </a:t>
                      </a:r>
                    </a:p>
                    <a:p>
                      <a:pPr marL="514350" lvl="1" indent="-171450" algn="just">
                        <a:lnSpc>
                          <a:spcPct val="100000"/>
                        </a:lnSpc>
                        <a:spcBef>
                          <a:spcPts val="0"/>
                        </a:spcBef>
                        <a:spcAft>
                          <a:spcPts val="600"/>
                        </a:spcAft>
                        <a:buFont typeface="Wingdings" panose="05000000000000000000" pitchFamily="2" charset="2"/>
                        <a:buChar char="ü"/>
                      </a:pPr>
                      <a:r>
                        <a:rPr lang="en-US" sz="1200" baseline="0" dirty="0" smtClean="0">
                          <a:effectLst/>
                          <a:latin typeface="+mn-lt"/>
                        </a:rPr>
                        <a:t>Customer (GST code assign to each supplier) </a:t>
                      </a:r>
                    </a:p>
                    <a:p>
                      <a:pPr marL="514350" lvl="1" indent="-171450" algn="just">
                        <a:lnSpc>
                          <a:spcPct val="100000"/>
                        </a:lnSpc>
                        <a:spcBef>
                          <a:spcPts val="0"/>
                        </a:spcBef>
                        <a:spcAft>
                          <a:spcPts val="600"/>
                        </a:spcAft>
                        <a:buFont typeface="Wingdings" panose="05000000000000000000" pitchFamily="2" charset="2"/>
                        <a:buChar char="ü"/>
                      </a:pPr>
                      <a:r>
                        <a:rPr lang="en-US" sz="1200" baseline="0" dirty="0" smtClean="0">
                          <a:effectLst/>
                          <a:latin typeface="+mn-lt"/>
                        </a:rPr>
                        <a:t>Transaction (GST code assign to each individual transaction recorded in system)</a:t>
                      </a:r>
                    </a:p>
                    <a:p>
                      <a:pPr marL="0" lvl="0" indent="0" algn="just">
                        <a:lnSpc>
                          <a:spcPct val="100000"/>
                        </a:lnSpc>
                        <a:spcBef>
                          <a:spcPts val="0"/>
                        </a:spcBef>
                        <a:spcAft>
                          <a:spcPts val="600"/>
                        </a:spcAft>
                        <a:buFont typeface="Wingdings" panose="05000000000000000000" pitchFamily="2" charset="2"/>
                        <a:buNone/>
                      </a:pPr>
                      <a:r>
                        <a:rPr lang="en-MY" sz="1200" dirty="0" smtClean="0">
                          <a:effectLst/>
                          <a:latin typeface="+mn-lt"/>
                        </a:rPr>
                        <a:t>   a) Account Approach</a:t>
                      </a:r>
                    </a:p>
                    <a:p>
                      <a:pPr marL="514350" lvl="1" indent="-171450" algn="just">
                        <a:lnSpc>
                          <a:spcPct val="100000"/>
                        </a:lnSpc>
                        <a:spcBef>
                          <a:spcPts val="0"/>
                        </a:spcBef>
                        <a:spcAft>
                          <a:spcPts val="600"/>
                        </a:spcAft>
                        <a:buFont typeface="Wingdings" panose="05000000000000000000" pitchFamily="2" charset="2"/>
                        <a:buChar char="ü"/>
                      </a:pPr>
                      <a:r>
                        <a:rPr lang="en-MY" sz="1200" dirty="0" smtClean="0">
                          <a:effectLst/>
                          <a:latin typeface="+mn-lt"/>
                        </a:rPr>
                        <a:t>Swinburne may opt for an account approach. This may require more GL codes if current list of GL codes does not accommodate the separation of different GST treatment (i.e. currently a single GL code may record revenue streams with multiple transactions with different GST treatment). If Swinburne</a:t>
                      </a:r>
                      <a:r>
                        <a:rPr lang="en-MY" sz="1200" baseline="0" dirty="0" smtClean="0">
                          <a:effectLst/>
                          <a:latin typeface="+mn-lt"/>
                        </a:rPr>
                        <a:t> </a:t>
                      </a:r>
                      <a:r>
                        <a:rPr lang="en-MY" sz="1200" dirty="0" smtClean="0">
                          <a:effectLst/>
                          <a:latin typeface="+mn-lt"/>
                        </a:rPr>
                        <a:t>elect to use the account approach, transactions in these accounts will need to be separated to reflect their respective GST treatment leading to the need for more account codes. Some examples of GL codes that may have transactions with different GST treatment are as follow: </a:t>
                      </a:r>
                    </a:p>
                    <a:p>
                      <a:pPr marL="171450" lvl="0" indent="-171450" algn="just">
                        <a:lnSpc>
                          <a:spcPct val="100000"/>
                        </a:lnSpc>
                        <a:spcBef>
                          <a:spcPts val="0"/>
                        </a:spcBef>
                        <a:spcAft>
                          <a:spcPts val="600"/>
                        </a:spcAft>
                        <a:buFont typeface="Wingdings" panose="05000000000000000000" pitchFamily="2" charset="2"/>
                        <a:buChar char="ü"/>
                      </a:pPr>
                      <a:endParaRPr lang="en-US" sz="1200" dirty="0" smtClean="0">
                        <a:effectLst/>
                        <a:latin typeface="+mn-lt"/>
                      </a:endParaRPr>
                    </a:p>
                  </a:txBody>
                  <a:tcPr marL="114300" marR="114300" marT="0" marB="0"/>
                </a:tc>
                <a:tc>
                  <a:txBody>
                    <a:bodyPr/>
                    <a:lstStyle/>
                    <a:p>
                      <a:pPr marL="177800" marR="0" lvl="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kumimoji="0" lang="en-MY" sz="1200" b="0" i="0" u="none" strike="noStrike" kern="1200" cap="none" spc="0" normalizeH="0" baseline="0" noProof="0" dirty="0" smtClean="0">
                          <a:ln>
                            <a:noFill/>
                          </a:ln>
                          <a:solidFill>
                            <a:prstClr val="black"/>
                          </a:solidFill>
                          <a:effectLst/>
                          <a:uLnTx/>
                          <a:uFillTx/>
                          <a:latin typeface="+mn-lt"/>
                          <a:ea typeface="+mn-ea"/>
                          <a:cs typeface="+mn-cs"/>
                        </a:rPr>
                        <a:t>It is recommended that MFSB to adopt the </a:t>
                      </a:r>
                      <a:r>
                        <a:rPr kumimoji="0" lang="en-MY" sz="1200" b="0" i="0" u="sng" strike="noStrike" kern="1200" cap="none" spc="0" normalizeH="0" baseline="0" noProof="0" dirty="0" smtClean="0">
                          <a:ln>
                            <a:noFill/>
                          </a:ln>
                          <a:solidFill>
                            <a:prstClr val="black"/>
                          </a:solidFill>
                          <a:effectLst/>
                          <a:uLnTx/>
                          <a:uFillTx/>
                          <a:latin typeface="+mn-lt"/>
                          <a:ea typeface="+mn-ea"/>
                          <a:cs typeface="+mn-cs"/>
                        </a:rPr>
                        <a:t>mixed approach</a:t>
                      </a:r>
                      <a:r>
                        <a:rPr kumimoji="0" lang="en-MY" sz="1200" b="0" i="0" u="none" strike="noStrike" kern="1200" cap="none" spc="0" normalizeH="0" baseline="0" noProof="0" dirty="0" smtClean="0">
                          <a:ln>
                            <a:noFill/>
                          </a:ln>
                          <a:solidFill>
                            <a:prstClr val="black"/>
                          </a:solidFill>
                          <a:effectLst/>
                          <a:uLnTx/>
                          <a:uFillTx/>
                          <a:latin typeface="+mn-lt"/>
                          <a:ea typeface="+mn-ea"/>
                          <a:cs typeface="+mn-cs"/>
                        </a:rPr>
                        <a:t> (Account + Customer / Vendor) due to it is easier to implement with some degree of modification to the current GL codes, AP and AR.</a:t>
                      </a:r>
                    </a:p>
                    <a:p>
                      <a:pPr marL="177800" lvl="0" indent="-177800" algn="just">
                        <a:lnSpc>
                          <a:spcPct val="100000"/>
                        </a:lnSpc>
                        <a:spcBef>
                          <a:spcPts val="0"/>
                        </a:spcBef>
                        <a:spcAft>
                          <a:spcPts val="600"/>
                        </a:spcAft>
                        <a:buFont typeface="+mj-lt"/>
                        <a:buAutoNum type="romanLcPeriod"/>
                      </a:pPr>
                      <a:r>
                        <a:rPr lang="en-MY" sz="1200" baseline="0" dirty="0" smtClean="0">
                          <a:effectLst/>
                          <a:latin typeface="+mn-lt"/>
                        </a:rPr>
                        <a:t>Review the current GL codes and seek management guidance (i.e. Head of Finance) on the new GL codes format.</a:t>
                      </a:r>
                    </a:p>
                    <a:p>
                      <a:pPr marL="177800" lvl="0" indent="-177800" algn="just">
                        <a:lnSpc>
                          <a:spcPct val="100000"/>
                        </a:lnSpc>
                        <a:spcBef>
                          <a:spcPts val="0"/>
                        </a:spcBef>
                        <a:spcAft>
                          <a:spcPts val="600"/>
                        </a:spcAft>
                        <a:buFont typeface="+mj-lt"/>
                        <a:buAutoNum type="romanLcPeriod"/>
                      </a:pPr>
                      <a:r>
                        <a:rPr lang="en-US" sz="1200" baseline="0" dirty="0" smtClean="0">
                          <a:effectLst/>
                          <a:latin typeface="+mn-lt"/>
                        </a:rPr>
                        <a:t>The issue on Tax Coding can be discussed with the current software vendor. This can be done concurrently during the configuration </a:t>
                      </a:r>
                      <a:r>
                        <a:rPr lang="en-US" sz="1200" baseline="0" dirty="0" smtClean="0">
                          <a:solidFill>
                            <a:schemeClr val="tx1"/>
                          </a:solidFill>
                          <a:effectLst/>
                          <a:latin typeface="+mn-lt"/>
                        </a:rPr>
                        <a:t>process.  </a:t>
                      </a:r>
                      <a:r>
                        <a:rPr lang="en-US" sz="1200" u="none" baseline="0" dirty="0" smtClean="0">
                          <a:solidFill>
                            <a:srgbClr val="FF0000"/>
                          </a:solidFill>
                          <a:effectLst/>
                          <a:latin typeface="+mn-lt"/>
                        </a:rPr>
                        <a:t>Ref: issue IT-1. </a:t>
                      </a:r>
                    </a:p>
                    <a:p>
                      <a:pPr marL="177800" lvl="0" indent="-177800" algn="just">
                        <a:lnSpc>
                          <a:spcPct val="100000"/>
                        </a:lnSpc>
                        <a:spcBef>
                          <a:spcPts val="0"/>
                        </a:spcBef>
                        <a:spcAft>
                          <a:spcPts val="600"/>
                        </a:spcAft>
                        <a:buFont typeface="+mj-lt"/>
                        <a:buAutoNum type="romanLcPeriod"/>
                      </a:pPr>
                      <a:r>
                        <a:rPr lang="en-US" sz="1200" baseline="0" dirty="0" smtClean="0">
                          <a:effectLst/>
                          <a:latin typeface="+mn-lt"/>
                        </a:rPr>
                        <a:t>Implement changes to accounting software. </a:t>
                      </a:r>
                      <a:r>
                        <a:rPr lang="en-US" sz="1200" u="none" baseline="0" dirty="0" smtClean="0">
                          <a:solidFill>
                            <a:srgbClr val="FF0000"/>
                          </a:solidFill>
                          <a:effectLst/>
                          <a:latin typeface="+mn-lt"/>
                        </a:rPr>
                        <a:t>Ref: issue IT-1</a:t>
                      </a:r>
                      <a:r>
                        <a:rPr lang="en-US" sz="1200" baseline="0" dirty="0" smtClean="0">
                          <a:solidFill>
                            <a:schemeClr val="tx1"/>
                          </a:solidFill>
                          <a:effectLst/>
                          <a:latin typeface="+mn-lt"/>
                        </a:rPr>
                        <a:t>.</a:t>
                      </a:r>
                    </a:p>
                    <a:p>
                      <a:pPr marL="177800" marR="0" lvl="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MY" sz="1200" dirty="0" smtClean="0">
                          <a:effectLst/>
                          <a:latin typeface="+mn-lt"/>
                        </a:rPr>
                        <a:t>Educate staff (those</a:t>
                      </a:r>
                      <a:r>
                        <a:rPr lang="en-MY" sz="1200" baseline="0" dirty="0" smtClean="0">
                          <a:effectLst/>
                          <a:latin typeface="+mn-lt"/>
                        </a:rPr>
                        <a:t> involved in handling the day to day accounting software) </a:t>
                      </a:r>
                      <a:r>
                        <a:rPr lang="en-MY" sz="1200" dirty="0" smtClean="0">
                          <a:effectLst/>
                          <a:latin typeface="+mn-lt"/>
                        </a:rPr>
                        <a:t>on changes.</a:t>
                      </a:r>
                      <a:r>
                        <a:rPr lang="en-MY" sz="1200" baseline="0" dirty="0" smtClean="0">
                          <a:effectLst/>
                          <a:latin typeface="+mn-lt"/>
                        </a:rPr>
                        <a:t> </a:t>
                      </a:r>
                    </a:p>
                    <a:p>
                      <a:pPr marL="0" marR="0" lvl="0" indent="0" algn="just" defTabSz="685800" rtl="0" eaLnBrk="1" fontAlgn="auto" latinLnBrk="0" hangingPunct="1">
                        <a:lnSpc>
                          <a:spcPct val="100000"/>
                        </a:lnSpc>
                        <a:spcBef>
                          <a:spcPts val="0"/>
                        </a:spcBef>
                        <a:spcAft>
                          <a:spcPts val="600"/>
                        </a:spcAft>
                        <a:buClrTx/>
                        <a:buSzTx/>
                        <a:buFont typeface="+mj-lt"/>
                        <a:buNone/>
                        <a:tabLst/>
                        <a:defRPr/>
                      </a:pPr>
                      <a:r>
                        <a:rPr lang="en-US" sz="1200" u="none" baseline="0" dirty="0" smtClean="0">
                          <a:solidFill>
                            <a:srgbClr val="FF0000"/>
                          </a:solidFill>
                          <a:effectLst/>
                          <a:latin typeface="+mn-lt"/>
                          <a:ea typeface="Calibri"/>
                          <a:cs typeface="Times New Roman"/>
                        </a:rPr>
                        <a:t>Note: Item (iii – v) will be materialized in Stage 2.</a:t>
                      </a:r>
                      <a:endParaRPr lang="en-MY" sz="1200" u="none" dirty="0">
                        <a:solidFill>
                          <a:srgbClr val="FF0000"/>
                        </a:solidFill>
                        <a:effectLst/>
                        <a:latin typeface="+mn-lt"/>
                        <a:ea typeface="Calibri"/>
                        <a:cs typeface="Times New Roman"/>
                      </a:endParaRPr>
                    </a:p>
                  </a:txBody>
                  <a:tcPr marL="114300" marR="114300" marT="0" marB="0"/>
                </a:tc>
              </a:tr>
            </a:tbl>
          </a:graphicData>
        </a:graphic>
      </p:graphicFrame>
      <p:sp>
        <p:nvSpPr>
          <p:cNvPr id="3" name="Slide Number Placeholder 3"/>
          <p:cNvSpPr>
            <a:spLocks noGrp="1"/>
          </p:cNvSpPr>
          <p:nvPr/>
        </p:nvSpPr>
        <p:spPr>
          <a:xfrm>
            <a:off x="8484718" y="6170115"/>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a:t>
            </a:fld>
            <a:endParaRPr lang="en-MY" dirty="0"/>
          </a:p>
        </p:txBody>
      </p:sp>
    </p:spTree>
    <p:extLst>
      <p:ext uri="{BB962C8B-B14F-4D97-AF65-F5344CB8AC3E}">
        <p14:creationId xmlns:p14="http://schemas.microsoft.com/office/powerpoint/2010/main" val="3296115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58732435"/>
              </p:ext>
            </p:extLst>
          </p:nvPr>
        </p:nvGraphicFramePr>
        <p:xfrm>
          <a:off x="177801" y="341609"/>
          <a:ext cx="8746280" cy="5515276"/>
        </p:xfrm>
        <a:graphic>
          <a:graphicData uri="http://schemas.openxmlformats.org/drawingml/2006/table">
            <a:tbl>
              <a:tblPr firstRow="1" bandRow="1">
                <a:tableStyleId>{5A111915-BE36-4E01-A7E5-04B1672EAD32}</a:tableStyleId>
              </a:tblPr>
              <a:tblGrid>
                <a:gridCol w="818486"/>
                <a:gridCol w="1492913"/>
                <a:gridCol w="3309716"/>
                <a:gridCol w="3125165"/>
              </a:tblGrid>
              <a:tr h="430881">
                <a:tc>
                  <a:txBody>
                    <a:bodyPr/>
                    <a:lstStyle/>
                    <a:p>
                      <a:pPr algn="ctr">
                        <a:lnSpc>
                          <a:spcPct val="100000"/>
                        </a:lnSpc>
                        <a:spcAft>
                          <a:spcPts val="600"/>
                        </a:spcAft>
                      </a:pPr>
                      <a:r>
                        <a:rPr lang="en-US" sz="1200" dirty="0" smtClean="0">
                          <a:latin typeface="+mn-lt"/>
                        </a:rPr>
                        <a:t>Ref.</a:t>
                      </a:r>
                      <a:endParaRPr lang="en-MY" sz="1200" dirty="0">
                        <a:latin typeface="+mn-lt"/>
                        <a:cs typeface="Arial" panose="020B0604020202020204" pitchFamily="34" charset="0"/>
                      </a:endParaRPr>
                    </a:p>
                  </a:txBody>
                  <a:tcPr anchor="ctr"/>
                </a:tc>
                <a:tc>
                  <a:txBody>
                    <a:bodyPr/>
                    <a:lstStyle/>
                    <a:p>
                      <a:pPr algn="ctr">
                        <a:lnSpc>
                          <a:spcPct val="100000"/>
                        </a:lnSpc>
                        <a:spcAft>
                          <a:spcPts val="600"/>
                        </a:spcAft>
                      </a:pPr>
                      <a:r>
                        <a:rPr lang="en-US" sz="1200" dirty="0" smtClean="0">
                          <a:latin typeface="+mn-lt"/>
                        </a:rPr>
                        <a:t>Issues</a:t>
                      </a:r>
                      <a:endParaRPr lang="en-MY" sz="1200" dirty="0">
                        <a:latin typeface="+mn-lt"/>
                        <a:cs typeface="Arial" panose="020B0604020202020204" pitchFamily="34" charset="0"/>
                      </a:endParaRPr>
                    </a:p>
                  </a:txBody>
                  <a:tcPr anchor="ctr"/>
                </a:tc>
                <a:tc>
                  <a:txBody>
                    <a:bodyPr/>
                    <a:lstStyle/>
                    <a:p>
                      <a:pPr algn="ctr">
                        <a:lnSpc>
                          <a:spcPct val="100000"/>
                        </a:lnSpc>
                        <a:spcAft>
                          <a:spcPts val="600"/>
                        </a:spcAft>
                      </a:pPr>
                      <a:r>
                        <a:rPr lang="en-US" sz="1200" dirty="0" smtClean="0">
                          <a:latin typeface="+mn-lt"/>
                        </a:rPr>
                        <a:t>Impact</a:t>
                      </a:r>
                      <a:endParaRPr lang="en-MY" sz="1200" dirty="0">
                        <a:latin typeface="+mn-lt"/>
                        <a:cs typeface="Arial" panose="020B0604020202020204" pitchFamily="34" charset="0"/>
                      </a:endParaRPr>
                    </a:p>
                  </a:txBody>
                  <a:tcPr anchor="ctr"/>
                </a:tc>
                <a:tc>
                  <a:txBody>
                    <a:bodyPr/>
                    <a:lstStyle/>
                    <a:p>
                      <a:pPr algn="ctr">
                        <a:lnSpc>
                          <a:spcPct val="100000"/>
                        </a:lnSpc>
                        <a:spcAft>
                          <a:spcPts val="600"/>
                        </a:spcAft>
                      </a:pPr>
                      <a:r>
                        <a:rPr lang="en-US" sz="1200" dirty="0" smtClean="0">
                          <a:latin typeface="+mn-lt"/>
                        </a:rPr>
                        <a:t>Recommendations</a:t>
                      </a:r>
                      <a:r>
                        <a:rPr lang="en-US" sz="1200" baseline="0" dirty="0" smtClean="0">
                          <a:latin typeface="+mn-lt"/>
                        </a:rPr>
                        <a:t> </a:t>
                      </a:r>
                      <a:endParaRPr lang="en-MY" sz="1200" dirty="0">
                        <a:latin typeface="+mn-lt"/>
                        <a:cs typeface="Arial" panose="020B0604020202020204" pitchFamily="34" charset="0"/>
                      </a:endParaRPr>
                    </a:p>
                  </a:txBody>
                  <a:tcPr anchor="ctr"/>
                </a:tc>
              </a:tr>
              <a:tr h="5084395">
                <a:tc>
                  <a:txBody>
                    <a:body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IT-2/1</a:t>
                      </a:r>
                      <a:endParaRPr kumimoji="0" lang="en-MY"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nchor="ctr"/>
                </a:tc>
                <a:tc>
                  <a:txBody>
                    <a:bodyPr/>
                    <a:lstStyle/>
                    <a:p>
                      <a:pPr marL="0" indent="0" algn="l">
                        <a:lnSpc>
                          <a:spcPct val="100000"/>
                        </a:lnSpc>
                        <a:spcAft>
                          <a:spcPts val="600"/>
                        </a:spcAft>
                        <a:buFont typeface="Wingdings 2"/>
                        <a:buNone/>
                      </a:pPr>
                      <a:r>
                        <a:rPr lang="en-US" sz="1200" b="1" dirty="0" smtClean="0">
                          <a:latin typeface="+mn-lt"/>
                        </a:rPr>
                        <a:t>(Cont.)</a:t>
                      </a:r>
                      <a:endParaRPr kumimoji="0" lang="en-US" sz="1200" b="0" i="0" u="sng"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285750" lvl="0" indent="-285750" algn="just">
                        <a:lnSpc>
                          <a:spcPct val="100000"/>
                        </a:lnSpc>
                        <a:spcAft>
                          <a:spcPts val="600"/>
                        </a:spcAft>
                        <a:buFont typeface="+mj-lt"/>
                        <a:buAutoNum type="romanLcPeriod"/>
                      </a:pPr>
                      <a:r>
                        <a:rPr lang="en-MY" sz="1200" dirty="0" smtClean="0">
                          <a:effectLst/>
                          <a:latin typeface="+mn-lt"/>
                        </a:rPr>
                        <a:t>Travelling expenses – toll claims and certain public transport (i.e. taxi fares) are exempt, while local air travel and certain other transportation (i.e. any airport bus) are standard rated;</a:t>
                      </a:r>
                    </a:p>
                    <a:p>
                      <a:pPr marL="285750" lvl="0" indent="-285750" algn="just">
                        <a:lnSpc>
                          <a:spcPct val="100000"/>
                        </a:lnSpc>
                        <a:spcAft>
                          <a:spcPts val="600"/>
                        </a:spcAft>
                        <a:buFont typeface="+mj-lt"/>
                        <a:buAutoNum type="romanLcPeriod"/>
                      </a:pPr>
                      <a:r>
                        <a:rPr lang="en-MY" sz="1200" dirty="0" smtClean="0">
                          <a:effectLst/>
                          <a:latin typeface="+mn-lt"/>
                        </a:rPr>
                        <a:t> Sundry income/expenses; </a:t>
                      </a:r>
                    </a:p>
                    <a:p>
                      <a:pPr marL="285750" lvl="0" indent="-285750" algn="just">
                        <a:lnSpc>
                          <a:spcPct val="100000"/>
                        </a:lnSpc>
                        <a:spcAft>
                          <a:spcPts val="600"/>
                        </a:spcAft>
                        <a:buFont typeface="+mj-lt"/>
                        <a:buAutoNum type="romanLcPeriod"/>
                      </a:pPr>
                      <a:r>
                        <a:rPr lang="en-MY" sz="1200" dirty="0" smtClean="0">
                          <a:effectLst/>
                          <a:latin typeface="+mn-lt"/>
                        </a:rPr>
                        <a:t>Entertainment expenses – incurred for employees (claimable), non-employees (blocked from claims); </a:t>
                      </a:r>
                    </a:p>
                    <a:p>
                      <a:pPr marL="285750" lvl="0" indent="-285750" algn="just">
                        <a:lnSpc>
                          <a:spcPct val="100000"/>
                        </a:lnSpc>
                        <a:spcAft>
                          <a:spcPts val="600"/>
                        </a:spcAft>
                        <a:buFont typeface="+mj-lt"/>
                        <a:buAutoNum type="romanLcPeriod"/>
                      </a:pPr>
                      <a:r>
                        <a:rPr lang="en-MY" sz="1200" dirty="0" smtClean="0">
                          <a:effectLst/>
                          <a:latin typeface="+mn-lt"/>
                        </a:rPr>
                        <a:t>Medical expenditure/claims – generally exempt, but certain medical services may be standard rated</a:t>
                      </a:r>
                    </a:p>
                    <a:p>
                      <a:pPr marL="0" lvl="0" indent="0" algn="just">
                        <a:lnSpc>
                          <a:spcPct val="100000"/>
                        </a:lnSpc>
                        <a:spcAft>
                          <a:spcPts val="600"/>
                        </a:spcAft>
                        <a:buFont typeface="+mj-lt"/>
                        <a:buNone/>
                      </a:pPr>
                      <a:endParaRPr lang="en-MY" sz="1200" dirty="0" smtClean="0">
                        <a:effectLst/>
                        <a:latin typeface="+mn-lt"/>
                      </a:endParaRPr>
                    </a:p>
                    <a:p>
                      <a:pPr marL="0" lvl="0" indent="0" algn="just">
                        <a:lnSpc>
                          <a:spcPct val="100000"/>
                        </a:lnSpc>
                        <a:spcAft>
                          <a:spcPts val="600"/>
                        </a:spcAft>
                        <a:buFont typeface="+mj-lt"/>
                        <a:buNone/>
                      </a:pPr>
                      <a:r>
                        <a:rPr lang="en-MY" sz="1200" dirty="0" smtClean="0">
                          <a:effectLst/>
                          <a:latin typeface="+mn-lt"/>
                        </a:rPr>
                        <a:t>b) Customer approach</a:t>
                      </a:r>
                    </a:p>
                    <a:p>
                      <a:pPr marL="350838" lvl="1" indent="-171450" algn="just">
                        <a:lnSpc>
                          <a:spcPct val="100000"/>
                        </a:lnSpc>
                        <a:spcAft>
                          <a:spcPts val="600"/>
                        </a:spcAft>
                        <a:buFont typeface="Wingdings" panose="05000000000000000000" pitchFamily="2" charset="2"/>
                        <a:buChar char="ü"/>
                      </a:pPr>
                      <a:r>
                        <a:rPr lang="en-MY" sz="1200" dirty="0" smtClean="0">
                          <a:effectLst/>
                          <a:latin typeface="+mn-lt"/>
                        </a:rPr>
                        <a:t>A customer approach may be difficult to maintain given that multiple customers/vendors will have multiple transactions with different GST treatments. In a situation where customer numbers are voluminous, this approach would be impractical as each customer account would need to be segregated by the different GST treatment of transactions undertaken.</a:t>
                      </a:r>
                    </a:p>
                  </a:txBody>
                  <a:tcPr marL="114300" marR="114300" marT="0" marB="0"/>
                </a:tc>
                <a:tc>
                  <a:txBody>
                    <a:bodyPr/>
                    <a:lstStyle/>
                    <a:p>
                      <a:pPr marL="177800" lvl="0" indent="-177800" algn="just">
                        <a:lnSpc>
                          <a:spcPct val="100000"/>
                        </a:lnSpc>
                        <a:spcAft>
                          <a:spcPts val="600"/>
                        </a:spcAft>
                        <a:buFont typeface="+mj-lt"/>
                        <a:buAutoNum type="romanLcPeriod"/>
                      </a:pPr>
                      <a:endParaRPr lang="en-MY" sz="1200" dirty="0">
                        <a:effectLst/>
                        <a:latin typeface="+mn-lt"/>
                        <a:ea typeface="Calibri"/>
                        <a:cs typeface="Times New Roman"/>
                      </a:endParaRPr>
                    </a:p>
                  </a:txBody>
                  <a:tcPr marL="114300" marR="114300" marT="0" marB="0"/>
                </a:tc>
              </a:tr>
            </a:tbl>
          </a:graphicData>
        </a:graphic>
      </p:graphicFrame>
      <p:sp>
        <p:nvSpPr>
          <p:cNvPr id="3" name="Slide Number Placeholder 3"/>
          <p:cNvSpPr>
            <a:spLocks noGrp="1"/>
          </p:cNvSpPr>
          <p:nvPr/>
        </p:nvSpPr>
        <p:spPr>
          <a:xfrm>
            <a:off x="8484718" y="6170115"/>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4</a:t>
            </a:fld>
            <a:endParaRPr lang="en-MY" dirty="0"/>
          </a:p>
        </p:txBody>
      </p:sp>
    </p:spTree>
    <p:extLst>
      <p:ext uri="{BB962C8B-B14F-4D97-AF65-F5344CB8AC3E}">
        <p14:creationId xmlns:p14="http://schemas.microsoft.com/office/powerpoint/2010/main" val="285491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2342196"/>
              </p:ext>
            </p:extLst>
          </p:nvPr>
        </p:nvGraphicFramePr>
        <p:xfrm>
          <a:off x="177801" y="341609"/>
          <a:ext cx="8746280" cy="3343287"/>
        </p:xfrm>
        <a:graphic>
          <a:graphicData uri="http://schemas.openxmlformats.org/drawingml/2006/table">
            <a:tbl>
              <a:tblPr firstRow="1" bandRow="1">
                <a:tableStyleId>{5A111915-BE36-4E01-A7E5-04B1672EAD32}</a:tableStyleId>
              </a:tblPr>
              <a:tblGrid>
                <a:gridCol w="682008"/>
                <a:gridCol w="1629391"/>
                <a:gridCol w="3309716"/>
                <a:gridCol w="3125165"/>
              </a:tblGrid>
              <a:tr h="430881">
                <a:tc>
                  <a:txBody>
                    <a:bodyPr/>
                    <a:lstStyle/>
                    <a:p>
                      <a:pPr algn="ctr"/>
                      <a:r>
                        <a:rPr lang="en-US" sz="1200" dirty="0" smtClean="0"/>
                        <a:t>Ref.</a:t>
                      </a:r>
                      <a:endParaRPr lang="en-MY"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t>Issues</a:t>
                      </a:r>
                      <a:endParaRPr lang="en-MY"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t>Impact</a:t>
                      </a:r>
                      <a:endParaRPr lang="en-MY"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t>Recommendations</a:t>
                      </a:r>
                      <a:r>
                        <a:rPr lang="en-US" sz="1200" baseline="0" dirty="0" smtClean="0"/>
                        <a:t> </a:t>
                      </a:r>
                      <a:endParaRPr lang="en-MY" sz="1200" dirty="0">
                        <a:latin typeface="Arial" panose="020B0604020202020204" pitchFamily="34" charset="0"/>
                        <a:cs typeface="Arial" panose="020B0604020202020204" pitchFamily="34" charset="0"/>
                      </a:endParaRPr>
                    </a:p>
                  </a:txBody>
                  <a:tcPr anchor="ctr"/>
                </a:tc>
              </a:tr>
              <a:tr h="291240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IT-2/2</a:t>
                      </a:r>
                      <a:endParaRPr kumimoji="0" lang="en-MY"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 typeface="Wingdings 2"/>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(Cont.)</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lvl="0" indent="0" algn="just">
                        <a:lnSpc>
                          <a:spcPct val="115000"/>
                        </a:lnSpc>
                        <a:spcAft>
                          <a:spcPts val="0"/>
                        </a:spcAft>
                        <a:buFont typeface="+mj-lt"/>
                        <a:buNone/>
                      </a:pPr>
                      <a:r>
                        <a:rPr lang="en-MY" sz="1200" dirty="0" smtClean="0">
                          <a:effectLst/>
                        </a:rPr>
                        <a:t>c) Transactions approach</a:t>
                      </a:r>
                    </a:p>
                    <a:p>
                      <a:pPr marL="350838" lvl="1" indent="-171450" algn="just">
                        <a:lnSpc>
                          <a:spcPct val="115000"/>
                        </a:lnSpc>
                        <a:spcAft>
                          <a:spcPts val="0"/>
                        </a:spcAft>
                        <a:buFont typeface="Wingdings" panose="05000000000000000000" pitchFamily="2" charset="2"/>
                        <a:buChar char="ü"/>
                      </a:pPr>
                      <a:r>
                        <a:rPr lang="en-MY" sz="1200" dirty="0" smtClean="0">
                          <a:effectLst/>
                        </a:rPr>
                        <a:t>A transaction approach will require specific identification of the GST treatment attached to each transaction. This will likely be done at the transaction processing system requiring more involvement by the individual(s) processing the transaction to ensure each transaction is coded correctly. This can be achieved by the creation of an automated process and checklists in the system or through the use of manual processes and checklists contained in a policy manual.</a:t>
                      </a:r>
                    </a:p>
                  </a:txBody>
                  <a:tcPr marL="114300" marR="114300" marT="0" marB="0"/>
                </a:tc>
                <a:tc>
                  <a:txBody>
                    <a:bodyPr/>
                    <a:lstStyle/>
                    <a:p>
                      <a:pPr marL="177800" lvl="0" indent="-177800" algn="just">
                        <a:lnSpc>
                          <a:spcPct val="107000"/>
                        </a:lnSpc>
                        <a:spcAft>
                          <a:spcPts val="800"/>
                        </a:spcAft>
                        <a:buFont typeface="+mj-lt"/>
                        <a:buAutoNum type="romanLcPeriod"/>
                      </a:pPr>
                      <a:endParaRPr lang="en-MY" sz="1200" dirty="0">
                        <a:effectLst/>
                        <a:latin typeface="Calibri"/>
                        <a:ea typeface="Calibri"/>
                        <a:cs typeface="Times New Roman"/>
                      </a:endParaRPr>
                    </a:p>
                  </a:txBody>
                  <a:tcPr marL="114300" marR="114300" marT="0" marB="0"/>
                </a:tc>
              </a:tr>
            </a:tbl>
          </a:graphicData>
        </a:graphic>
      </p:graphicFrame>
      <p:sp>
        <p:nvSpPr>
          <p:cNvPr id="3" name="Slide Number Placeholder 3"/>
          <p:cNvSpPr>
            <a:spLocks noGrp="1"/>
          </p:cNvSpPr>
          <p:nvPr/>
        </p:nvSpPr>
        <p:spPr>
          <a:xfrm>
            <a:off x="8484718" y="6170115"/>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5</a:t>
            </a:fld>
            <a:endParaRPr lang="en-MY" dirty="0"/>
          </a:p>
        </p:txBody>
      </p:sp>
    </p:spTree>
    <p:extLst>
      <p:ext uri="{BB962C8B-B14F-4D97-AF65-F5344CB8AC3E}">
        <p14:creationId xmlns:p14="http://schemas.microsoft.com/office/powerpoint/2010/main" val="893988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77801" y="341609"/>
          <a:ext cx="8746280" cy="4134201"/>
        </p:xfrm>
        <a:graphic>
          <a:graphicData uri="http://schemas.openxmlformats.org/drawingml/2006/table">
            <a:tbl>
              <a:tblPr firstRow="1" bandRow="1">
                <a:tableStyleId>{5A111915-BE36-4E01-A7E5-04B1672EAD32}</a:tableStyleId>
              </a:tblPr>
              <a:tblGrid>
                <a:gridCol w="682008"/>
                <a:gridCol w="1629391"/>
                <a:gridCol w="3309716"/>
                <a:gridCol w="3125165"/>
              </a:tblGrid>
              <a:tr h="430881">
                <a:tc>
                  <a:txBody>
                    <a:bodyPr/>
                    <a:lstStyle/>
                    <a:p>
                      <a:pPr algn="ctr"/>
                      <a:r>
                        <a:rPr lang="en-US" sz="1200" dirty="0" smtClean="0"/>
                        <a:t>Ref.</a:t>
                      </a:r>
                      <a:endParaRPr lang="en-MY"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t>Issues</a:t>
                      </a:r>
                      <a:endParaRPr lang="en-MY"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t>Impact</a:t>
                      </a:r>
                      <a:endParaRPr lang="en-MY"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t>Recommendations</a:t>
                      </a:r>
                      <a:r>
                        <a:rPr lang="en-US" sz="1200" baseline="0" dirty="0" smtClean="0"/>
                        <a:t> </a:t>
                      </a:r>
                      <a:endParaRPr lang="en-MY" sz="1200" dirty="0">
                        <a:latin typeface="Arial" panose="020B0604020202020204" pitchFamily="34" charset="0"/>
                        <a:cs typeface="Arial" panose="020B0604020202020204" pitchFamily="34" charset="0"/>
                      </a:endParaRPr>
                    </a:p>
                  </a:txBody>
                  <a:tcPr anchor="ctr"/>
                </a:tc>
              </a:tr>
              <a:tr h="2912406">
                <a:tc>
                  <a:txBody>
                    <a:bodyPr/>
                    <a:lstStyle/>
                    <a:p>
                      <a:pPr algn="ctr">
                        <a:lnSpc>
                          <a:spcPct val="100000"/>
                        </a:lnSpc>
                        <a:spcBef>
                          <a:spcPts val="0"/>
                        </a:spcBef>
                        <a:spcAft>
                          <a:spcPts val="600"/>
                        </a:spcAft>
                      </a:pPr>
                      <a:r>
                        <a:rPr lang="en-US" sz="1200" b="1" dirty="0" smtClean="0">
                          <a:latin typeface="+mn-lt"/>
                        </a:rPr>
                        <a:t>IT-3</a:t>
                      </a:r>
                      <a:endParaRPr lang="en-MY" sz="1200" b="1" dirty="0">
                        <a:latin typeface="+mn-lt"/>
                        <a:cs typeface="Arial" panose="020B0604020202020204" pitchFamily="34" charset="0"/>
                      </a:endParaRPr>
                    </a:p>
                  </a:txBody>
                  <a:tcPr anchor="ctr"/>
                </a:tc>
                <a:tc>
                  <a:txBody>
                    <a:bodyPr/>
                    <a:lstStyle/>
                    <a:p>
                      <a:pPr marL="0" indent="0" algn="l">
                        <a:lnSpc>
                          <a:spcPct val="100000"/>
                        </a:lnSpc>
                        <a:spcBef>
                          <a:spcPts val="0"/>
                        </a:spcBef>
                        <a:spcAft>
                          <a:spcPts val="600"/>
                        </a:spcAft>
                        <a:buFont typeface="Wingdings 2"/>
                        <a:buNone/>
                      </a:pPr>
                      <a:r>
                        <a:rPr lang="en-US" sz="1200" b="1" dirty="0" smtClean="0">
                          <a:latin typeface="+mn-lt"/>
                        </a:rPr>
                        <a:t>Additional Chart of Accounts</a:t>
                      </a:r>
                      <a:r>
                        <a:rPr lang="en-US" sz="1200" b="1" baseline="0" dirty="0" smtClean="0">
                          <a:latin typeface="+mn-lt"/>
                        </a:rPr>
                        <a:t> (COA) </a:t>
                      </a:r>
                      <a:r>
                        <a:rPr lang="en-US" sz="1200" b="1" dirty="0" smtClean="0">
                          <a:latin typeface="+mn-lt"/>
                        </a:rPr>
                        <a:t>for GST:</a:t>
                      </a:r>
                      <a:endParaRPr lang="en-US" sz="1200" b="0" dirty="0" smtClean="0">
                        <a:latin typeface="+mn-lt"/>
                      </a:endParaRPr>
                    </a:p>
                    <a:p>
                      <a:pPr marL="0" indent="0" algn="l">
                        <a:lnSpc>
                          <a:spcPct val="100000"/>
                        </a:lnSpc>
                        <a:spcBef>
                          <a:spcPts val="0"/>
                        </a:spcBef>
                        <a:spcAft>
                          <a:spcPts val="600"/>
                        </a:spcAft>
                        <a:buFont typeface="Wingdings 2"/>
                        <a:buNone/>
                      </a:pPr>
                      <a:r>
                        <a:rPr lang="en-US" sz="1200" b="0" dirty="0" smtClean="0">
                          <a:latin typeface="+mn-lt"/>
                        </a:rPr>
                        <a:t>New COAs for GST are required.</a:t>
                      </a:r>
                      <a:endParaRPr lang="en-US" sz="1200" dirty="0" smtClean="0">
                        <a:latin typeface="+mn-lt"/>
                      </a:endParaRPr>
                    </a:p>
                  </a:txBody>
                  <a:tcPr anchor="ctr"/>
                </a:tc>
                <a:tc>
                  <a:txBody>
                    <a:bodyPr/>
                    <a:lstStyle/>
                    <a:p>
                      <a:pPr marL="174625" marR="0" indent="-174625" algn="just" defTabSz="685800" rtl="0" eaLnBrk="1" fontAlgn="auto" latinLnBrk="0" hangingPunct="1">
                        <a:lnSpc>
                          <a:spcPct val="100000"/>
                        </a:lnSpc>
                        <a:spcBef>
                          <a:spcPts val="0"/>
                        </a:spcBef>
                        <a:spcAft>
                          <a:spcPts val="0"/>
                        </a:spcAft>
                        <a:buClrTx/>
                        <a:buSzTx/>
                        <a:buFont typeface="+mj-lt"/>
                        <a:buAutoNum type="romanLcPeriod"/>
                        <a:tabLst/>
                        <a:defRPr/>
                      </a:pPr>
                      <a:r>
                        <a:rPr lang="en-US" sz="1200" baseline="0" dirty="0" smtClean="0">
                          <a:effectLst/>
                        </a:rPr>
                        <a:t>Additional COA for GST transactions are required as follows:</a:t>
                      </a:r>
                    </a:p>
                    <a:p>
                      <a:pPr marL="363538" marR="0" indent="-184150" algn="just" defTabSz="685800" rtl="0" eaLnBrk="1" fontAlgn="auto" latinLnBrk="0" hangingPunct="1">
                        <a:lnSpc>
                          <a:spcPct val="100000"/>
                        </a:lnSpc>
                        <a:spcBef>
                          <a:spcPts val="0"/>
                        </a:spcBef>
                        <a:spcAft>
                          <a:spcPts val="600"/>
                        </a:spcAft>
                        <a:buClrTx/>
                        <a:buSzTx/>
                        <a:buFontTx/>
                        <a:buAutoNum type="alphaLcParenR"/>
                        <a:tabLst/>
                        <a:defRPr/>
                      </a:pPr>
                      <a:r>
                        <a:rPr lang="en-US" sz="1200" b="1" dirty="0" smtClean="0">
                          <a:effectLst/>
                          <a:latin typeface="+mn-lt"/>
                        </a:rPr>
                        <a:t>GST Output Tax</a:t>
                      </a:r>
                      <a:r>
                        <a:rPr lang="en-US" sz="1200" dirty="0" smtClean="0">
                          <a:effectLst/>
                          <a:latin typeface="+mn-lt"/>
                        </a:rPr>
                        <a:t> (GST Due To RMCD): GL for total output tax due to RMCD. Balance sheet GL account with open item management.</a:t>
                      </a:r>
                    </a:p>
                    <a:p>
                      <a:pPr marL="363538" marR="0" indent="-184150" algn="just" defTabSz="685800" rtl="0" eaLnBrk="1" fontAlgn="auto" latinLnBrk="0" hangingPunct="1">
                        <a:lnSpc>
                          <a:spcPct val="100000"/>
                        </a:lnSpc>
                        <a:spcBef>
                          <a:spcPts val="0"/>
                        </a:spcBef>
                        <a:spcAft>
                          <a:spcPts val="600"/>
                        </a:spcAft>
                        <a:buClrTx/>
                        <a:buSzTx/>
                        <a:buFontTx/>
                        <a:buAutoNum type="alphaLcParenR"/>
                        <a:tabLst/>
                        <a:defRPr/>
                      </a:pPr>
                      <a:r>
                        <a:rPr lang="en-US" sz="1200" b="1" dirty="0" smtClean="0">
                          <a:effectLst/>
                          <a:latin typeface="+mn-lt"/>
                        </a:rPr>
                        <a:t>GST Input Tax </a:t>
                      </a:r>
                      <a:r>
                        <a:rPr lang="en-US" sz="1200" dirty="0" smtClean="0">
                          <a:effectLst/>
                          <a:latin typeface="+mn-lt"/>
                        </a:rPr>
                        <a:t>(GST Due From RMCD): GL for total input tax recoverable from RMCD. Balance sheet GL account with open item management.</a:t>
                      </a:r>
                    </a:p>
                    <a:p>
                      <a:pPr marL="363538" marR="0" indent="-184150" algn="just" defTabSz="685800" rtl="0" eaLnBrk="1" fontAlgn="auto" latinLnBrk="0" hangingPunct="1">
                        <a:lnSpc>
                          <a:spcPct val="100000"/>
                        </a:lnSpc>
                        <a:spcBef>
                          <a:spcPts val="0"/>
                        </a:spcBef>
                        <a:spcAft>
                          <a:spcPts val="600"/>
                        </a:spcAft>
                        <a:buClrTx/>
                        <a:buSzTx/>
                        <a:buFontTx/>
                        <a:buAutoNum type="alphaLcParenR"/>
                        <a:tabLst/>
                        <a:defRPr/>
                      </a:pPr>
                      <a:r>
                        <a:rPr lang="en-US" sz="1200" b="1" dirty="0" smtClean="0">
                          <a:effectLst/>
                          <a:latin typeface="+mn-lt"/>
                        </a:rPr>
                        <a:t>GST Control</a:t>
                      </a:r>
                      <a:r>
                        <a:rPr lang="en-US" sz="1200" dirty="0" smtClean="0">
                          <a:effectLst/>
                          <a:latin typeface="+mn-lt"/>
                        </a:rPr>
                        <a:t> (Assumed Refundable): GL for netting of GST output and input tax. Net total is either total payable to RMCD or refundable from RMCD. Balance sheet GL account with open item management.</a:t>
                      </a:r>
                      <a:endParaRPr lang="en-SG" sz="1200" dirty="0" smtClean="0">
                        <a:effectLst/>
                        <a:latin typeface="+mn-lt"/>
                        <a:ea typeface="Times New Roman"/>
                        <a:cs typeface="Times New Roman"/>
                      </a:endParaRPr>
                    </a:p>
                    <a:p>
                      <a:pPr marL="363538" marR="0" indent="-184150" algn="just" defTabSz="685800" rtl="0" eaLnBrk="1" fontAlgn="auto" latinLnBrk="0" hangingPunct="1">
                        <a:lnSpc>
                          <a:spcPct val="100000"/>
                        </a:lnSpc>
                        <a:spcBef>
                          <a:spcPts val="0"/>
                        </a:spcBef>
                        <a:spcAft>
                          <a:spcPts val="600"/>
                        </a:spcAft>
                        <a:buClrTx/>
                        <a:buSzTx/>
                        <a:buFontTx/>
                        <a:buAutoNum type="alphaLcParenR"/>
                        <a:tabLst/>
                        <a:defRPr/>
                      </a:pPr>
                      <a:r>
                        <a:rPr lang="en-US" sz="1200" b="1" dirty="0" smtClean="0">
                          <a:effectLst/>
                          <a:latin typeface="+mn-lt"/>
                        </a:rPr>
                        <a:t>GST Input Tax Expenses</a:t>
                      </a:r>
                      <a:r>
                        <a:rPr lang="en-US" sz="1200" dirty="0" smtClean="0">
                          <a:effectLst/>
                          <a:latin typeface="+mn-lt"/>
                        </a:rPr>
                        <a:t>:</a:t>
                      </a:r>
                      <a:r>
                        <a:rPr lang="en-US" sz="1200" baseline="0" dirty="0" smtClean="0">
                          <a:effectLst/>
                          <a:latin typeface="+mn-lt"/>
                        </a:rPr>
                        <a:t> </a:t>
                      </a:r>
                      <a:r>
                        <a:rPr lang="en-US" sz="1200" dirty="0" smtClean="0">
                          <a:effectLst/>
                          <a:latin typeface="+mn-lt"/>
                        </a:rPr>
                        <a:t>P&amp;L expense GL account for Input Tax not recoverable and not to be posted with original cost/expense line item. (i.e.</a:t>
                      </a:r>
                      <a:r>
                        <a:rPr lang="en-US" sz="1200" baseline="0" dirty="0" smtClean="0">
                          <a:effectLst/>
                          <a:latin typeface="+mn-lt"/>
                        </a:rPr>
                        <a:t> BIT)</a:t>
                      </a:r>
                      <a:endParaRPr lang="en-SG" sz="1200" dirty="0" smtClean="0">
                        <a:effectLst/>
                        <a:latin typeface="+mn-lt"/>
                        <a:cs typeface="Times New Roman"/>
                      </a:endParaRPr>
                    </a:p>
                  </a:txBody>
                  <a:tcPr marL="114300" marR="114300" marT="0" marB="0"/>
                </a:tc>
                <a:tc>
                  <a:txBody>
                    <a:bodyPr/>
                    <a:lstStyle/>
                    <a:p>
                      <a:pPr marL="174625" indent="-174625" algn="just">
                        <a:buFont typeface="+mj-lt"/>
                        <a:buAutoNum type="romanLcPeriod"/>
                      </a:pPr>
                      <a:r>
                        <a:rPr lang="en-MY" sz="1200" baseline="0" dirty="0" smtClean="0">
                          <a:latin typeface="+mn-lt"/>
                        </a:rPr>
                        <a:t>MFSB to decide on the additional COA to be added into System.</a:t>
                      </a:r>
                    </a:p>
                    <a:p>
                      <a:pPr marL="174625" indent="-174625" algn="just">
                        <a:buFont typeface="+mj-lt"/>
                        <a:buAutoNum type="romanLcPeriod"/>
                      </a:pPr>
                      <a:r>
                        <a:rPr lang="en-MY" sz="1200" baseline="0" dirty="0" smtClean="0">
                          <a:latin typeface="+mn-lt"/>
                        </a:rPr>
                        <a:t>Add the additional code required into system before simulation started.</a:t>
                      </a:r>
                    </a:p>
                    <a:p>
                      <a:pPr marL="177800" marR="0" lvl="0" indent="-177800" algn="just" defTabSz="685800" rtl="0" eaLnBrk="1" fontAlgn="auto" latinLnBrk="0" hangingPunct="1">
                        <a:lnSpc>
                          <a:spcPct val="100000"/>
                        </a:lnSpc>
                        <a:spcBef>
                          <a:spcPts val="0"/>
                        </a:spcBef>
                        <a:spcAft>
                          <a:spcPts val="600"/>
                        </a:spcAft>
                        <a:buClrTx/>
                        <a:buSzTx/>
                        <a:buFont typeface="+mj-lt"/>
                        <a:buAutoNum type="romanLcPeriod"/>
                        <a:tabLst/>
                        <a:defRPr/>
                      </a:pPr>
                      <a:r>
                        <a:rPr lang="en-MY" sz="1200" dirty="0" smtClean="0">
                          <a:effectLst/>
                          <a:latin typeface="+mn-lt"/>
                        </a:rPr>
                        <a:t>Educate staff (those</a:t>
                      </a:r>
                      <a:r>
                        <a:rPr lang="en-MY" sz="1200" baseline="0" dirty="0" smtClean="0">
                          <a:effectLst/>
                          <a:latin typeface="+mn-lt"/>
                        </a:rPr>
                        <a:t> involved in handling the day to day accounting software) </a:t>
                      </a:r>
                      <a:r>
                        <a:rPr lang="en-MY" sz="1200" dirty="0" smtClean="0">
                          <a:effectLst/>
                          <a:latin typeface="+mn-lt"/>
                        </a:rPr>
                        <a:t>on changes.</a:t>
                      </a:r>
                      <a:r>
                        <a:rPr lang="en-MY" sz="1200" baseline="0" dirty="0" smtClean="0">
                          <a:effectLst/>
                          <a:latin typeface="+mn-lt"/>
                        </a:rPr>
                        <a:t> </a:t>
                      </a:r>
                    </a:p>
                  </a:txBody>
                  <a:tcPr marL="114300" marR="114300" marT="0" marB="0"/>
                </a:tc>
              </a:tr>
            </a:tbl>
          </a:graphicData>
        </a:graphic>
      </p:graphicFrame>
      <p:sp>
        <p:nvSpPr>
          <p:cNvPr id="3" name="Slide Number Placeholder 3"/>
          <p:cNvSpPr>
            <a:spLocks noGrp="1"/>
          </p:cNvSpPr>
          <p:nvPr/>
        </p:nvSpPr>
        <p:spPr>
          <a:xfrm>
            <a:off x="8484718" y="6170115"/>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a:t>
            </a:fld>
            <a:endParaRPr lang="en-MY" dirty="0"/>
          </a:p>
        </p:txBody>
      </p:sp>
    </p:spTree>
    <p:extLst>
      <p:ext uri="{BB962C8B-B14F-4D97-AF65-F5344CB8AC3E}">
        <p14:creationId xmlns:p14="http://schemas.microsoft.com/office/powerpoint/2010/main" val="708938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1107</Words>
  <Application>Microsoft Office PowerPoint</Application>
  <PresentationFormat>On-screen Show (4:3)</PresentationFormat>
  <Paragraphs>91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2017-06-07T02:11:12Z</dcterms:created>
  <dcterms:modified xsi:type="dcterms:W3CDTF">2017-06-14T08:27:35Z</dcterms:modified>
</cp:coreProperties>
</file>