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3" r:id="rId7"/>
    <p:sldId id="265" r:id="rId8"/>
    <p:sldId id="268" r:id="rId9"/>
    <p:sldId id="264" r:id="rId10"/>
    <p:sldId id="266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786" autoAdjust="0"/>
  </p:normalViewPr>
  <p:slideViewPr>
    <p:cSldViewPr>
      <p:cViewPr varScale="1">
        <p:scale>
          <a:sx n="67" d="100"/>
          <a:sy n="67" d="100"/>
        </p:scale>
        <p:origin x="-146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AC6E62-EA0B-4A1D-8564-40768EBD1C35}" type="datetimeFigureOut">
              <a:rPr lang="en-MY" smtClean="0"/>
              <a:t>29/12/2016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9711E9-A10B-4AA1-BCA7-ECC42684617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2917835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" name="Shape 43"/>
          <p:cNvSpPr txBox="1">
            <a:spLocks noGrp="1"/>
          </p:cNvSpPr>
          <p:nvPr>
            <p:ph type="body" idx="1"/>
          </p:nvPr>
        </p:nvSpPr>
        <p:spPr>
          <a:xfrm>
            <a:off x="685801" y="4343399"/>
            <a:ext cx="5486538" cy="4114767"/>
          </a:xfrm>
          <a:prstGeom prst="rect">
            <a:avLst/>
          </a:prstGeom>
        </p:spPr>
        <p:txBody>
          <a:bodyPr lIns="90383" tIns="90383" rIns="90383" bIns="90383" anchor="t" anchorCtr="0">
            <a:noAutofit/>
          </a:bodyPr>
          <a:lstStyle/>
          <a:p>
            <a:endParaRPr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" name="Shape 43"/>
          <p:cNvSpPr txBox="1">
            <a:spLocks noGrp="1"/>
          </p:cNvSpPr>
          <p:nvPr>
            <p:ph type="body" idx="1"/>
          </p:nvPr>
        </p:nvSpPr>
        <p:spPr>
          <a:xfrm>
            <a:off x="685801" y="4343399"/>
            <a:ext cx="5486538" cy="4114767"/>
          </a:xfrm>
          <a:prstGeom prst="rect">
            <a:avLst/>
          </a:prstGeom>
        </p:spPr>
        <p:txBody>
          <a:bodyPr lIns="90383" tIns="90383" rIns="90383" bIns="90383" anchor="t" anchorCtr="0">
            <a:noAutofit/>
          </a:bodyPr>
          <a:lstStyle/>
          <a:p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" name="Shape 43"/>
          <p:cNvSpPr txBox="1">
            <a:spLocks noGrp="1"/>
          </p:cNvSpPr>
          <p:nvPr>
            <p:ph type="body" idx="1"/>
          </p:nvPr>
        </p:nvSpPr>
        <p:spPr>
          <a:xfrm>
            <a:off x="685801" y="4343399"/>
            <a:ext cx="5486538" cy="4114767"/>
          </a:xfrm>
          <a:prstGeom prst="rect">
            <a:avLst/>
          </a:prstGeom>
        </p:spPr>
        <p:txBody>
          <a:bodyPr lIns="90383" tIns="90383" rIns="90383" bIns="90383" anchor="t" anchorCtr="0">
            <a:noAutofit/>
          </a:bodyPr>
          <a:lstStyle/>
          <a:p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" name="Shape 43"/>
          <p:cNvSpPr txBox="1">
            <a:spLocks noGrp="1"/>
          </p:cNvSpPr>
          <p:nvPr>
            <p:ph type="body" idx="1"/>
          </p:nvPr>
        </p:nvSpPr>
        <p:spPr>
          <a:xfrm>
            <a:off x="685801" y="4343399"/>
            <a:ext cx="5486538" cy="4114767"/>
          </a:xfrm>
          <a:prstGeom prst="rect">
            <a:avLst/>
          </a:prstGeom>
        </p:spPr>
        <p:txBody>
          <a:bodyPr lIns="90383" tIns="90383" rIns="90383" bIns="90383" anchor="t" anchorCtr="0">
            <a:noAutofit/>
          </a:bodyPr>
          <a:lstStyle/>
          <a:p>
            <a:endParaRPr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" name="Shape 43"/>
          <p:cNvSpPr txBox="1">
            <a:spLocks noGrp="1"/>
          </p:cNvSpPr>
          <p:nvPr>
            <p:ph type="body" idx="1"/>
          </p:nvPr>
        </p:nvSpPr>
        <p:spPr>
          <a:xfrm>
            <a:off x="685801" y="4343399"/>
            <a:ext cx="5486538" cy="4114767"/>
          </a:xfrm>
          <a:prstGeom prst="rect">
            <a:avLst/>
          </a:prstGeom>
        </p:spPr>
        <p:txBody>
          <a:bodyPr lIns="90383" tIns="90383" rIns="90383" bIns="90383" anchor="t" anchorCtr="0">
            <a:noAutofit/>
          </a:bodyPr>
          <a:lstStyle/>
          <a:p>
            <a:endParaRPr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" name="Shape 43"/>
          <p:cNvSpPr txBox="1">
            <a:spLocks noGrp="1"/>
          </p:cNvSpPr>
          <p:nvPr>
            <p:ph type="body" idx="1"/>
          </p:nvPr>
        </p:nvSpPr>
        <p:spPr>
          <a:xfrm>
            <a:off x="685801" y="4343399"/>
            <a:ext cx="5486538" cy="4114767"/>
          </a:xfrm>
          <a:prstGeom prst="rect">
            <a:avLst/>
          </a:prstGeom>
        </p:spPr>
        <p:txBody>
          <a:bodyPr lIns="90383" tIns="90383" rIns="90383" bIns="90383" anchor="t" anchorCtr="0">
            <a:noAutofit/>
          </a:bodyPr>
          <a:lstStyle/>
          <a:p>
            <a:endParaRPr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" name="Shape 43"/>
          <p:cNvSpPr txBox="1">
            <a:spLocks noGrp="1"/>
          </p:cNvSpPr>
          <p:nvPr>
            <p:ph type="body" idx="1"/>
          </p:nvPr>
        </p:nvSpPr>
        <p:spPr>
          <a:xfrm>
            <a:off x="685801" y="4343399"/>
            <a:ext cx="5486538" cy="4114767"/>
          </a:xfrm>
          <a:prstGeom prst="rect">
            <a:avLst/>
          </a:prstGeom>
        </p:spPr>
        <p:txBody>
          <a:bodyPr lIns="90383" tIns="90383" rIns="90383" bIns="90383" anchor="t" anchorCtr="0">
            <a:noAutofit/>
          </a:bodyPr>
          <a:lstStyle/>
          <a:p>
            <a:endParaRPr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" name="Shape 43"/>
          <p:cNvSpPr txBox="1">
            <a:spLocks noGrp="1"/>
          </p:cNvSpPr>
          <p:nvPr>
            <p:ph type="body" idx="1"/>
          </p:nvPr>
        </p:nvSpPr>
        <p:spPr>
          <a:xfrm>
            <a:off x="685801" y="4343399"/>
            <a:ext cx="5486538" cy="4114767"/>
          </a:xfrm>
          <a:prstGeom prst="rect">
            <a:avLst/>
          </a:prstGeom>
        </p:spPr>
        <p:txBody>
          <a:bodyPr lIns="90383" tIns="90383" rIns="90383" bIns="90383" anchor="t" anchorCtr="0">
            <a:noAutofit/>
          </a:bodyPr>
          <a:lstStyle/>
          <a:p>
            <a:endParaRPr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" name="Shape 43"/>
          <p:cNvSpPr txBox="1">
            <a:spLocks noGrp="1"/>
          </p:cNvSpPr>
          <p:nvPr>
            <p:ph type="body" idx="1"/>
          </p:nvPr>
        </p:nvSpPr>
        <p:spPr>
          <a:xfrm>
            <a:off x="685801" y="4343399"/>
            <a:ext cx="5486538" cy="4114767"/>
          </a:xfrm>
          <a:prstGeom prst="rect">
            <a:avLst/>
          </a:prstGeom>
        </p:spPr>
        <p:txBody>
          <a:bodyPr lIns="90383" tIns="90383" rIns="90383" bIns="90383" anchor="t" anchorCtr="0">
            <a:noAutofit/>
          </a:bodyPr>
          <a:lstStyle/>
          <a:p>
            <a:endParaRPr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" name="Shape 43"/>
          <p:cNvSpPr txBox="1">
            <a:spLocks noGrp="1"/>
          </p:cNvSpPr>
          <p:nvPr>
            <p:ph type="body" idx="1"/>
          </p:nvPr>
        </p:nvSpPr>
        <p:spPr>
          <a:xfrm>
            <a:off x="685801" y="4343399"/>
            <a:ext cx="5486538" cy="4114767"/>
          </a:xfrm>
          <a:prstGeom prst="rect">
            <a:avLst/>
          </a:prstGeom>
        </p:spPr>
        <p:txBody>
          <a:bodyPr lIns="90383" tIns="90383" rIns="90383" bIns="90383" anchor="t" anchorCtr="0">
            <a:noAutofit/>
          </a:bodyPr>
          <a:lstStyle/>
          <a:p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C93AA-503C-4172-BB1A-9477449432F4}" type="datetimeFigureOut">
              <a:rPr lang="en-MY" smtClean="0"/>
              <a:t>29/12/2016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1E0EB-F03F-4CBB-8BE9-5C1CCAF2EF0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894898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C93AA-503C-4172-BB1A-9477449432F4}" type="datetimeFigureOut">
              <a:rPr lang="en-MY" smtClean="0"/>
              <a:t>29/12/2016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1E0EB-F03F-4CBB-8BE9-5C1CCAF2EF0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612102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C93AA-503C-4172-BB1A-9477449432F4}" type="datetimeFigureOut">
              <a:rPr lang="en-MY" smtClean="0"/>
              <a:t>29/12/2016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1E0EB-F03F-4CBB-8BE9-5C1CCAF2EF0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4998957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C93AA-503C-4172-BB1A-9477449432F4}" type="datetimeFigureOut">
              <a:rPr lang="en-MY" smtClean="0"/>
              <a:t>29/12/2016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1E0EB-F03F-4CBB-8BE9-5C1CCAF2EF0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282448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C93AA-503C-4172-BB1A-9477449432F4}" type="datetimeFigureOut">
              <a:rPr lang="en-MY" smtClean="0"/>
              <a:t>29/12/2016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1E0EB-F03F-4CBB-8BE9-5C1CCAF2EF0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8647881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C93AA-503C-4172-BB1A-9477449432F4}" type="datetimeFigureOut">
              <a:rPr lang="en-MY" smtClean="0"/>
              <a:t>29/12/2016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1E0EB-F03F-4CBB-8BE9-5C1CCAF2EF0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467789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C93AA-503C-4172-BB1A-9477449432F4}" type="datetimeFigureOut">
              <a:rPr lang="en-MY" smtClean="0"/>
              <a:t>29/12/2016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1E0EB-F03F-4CBB-8BE9-5C1CCAF2EF0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512741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C93AA-503C-4172-BB1A-9477449432F4}" type="datetimeFigureOut">
              <a:rPr lang="en-MY" smtClean="0"/>
              <a:t>29/12/2016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1E0EB-F03F-4CBB-8BE9-5C1CCAF2EF0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1352115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C93AA-503C-4172-BB1A-9477449432F4}" type="datetimeFigureOut">
              <a:rPr lang="en-MY" smtClean="0"/>
              <a:t>29/12/2016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1E0EB-F03F-4CBB-8BE9-5C1CCAF2EF0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5892742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C93AA-503C-4172-BB1A-9477449432F4}" type="datetimeFigureOut">
              <a:rPr lang="en-MY" smtClean="0"/>
              <a:t>29/12/2016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1E0EB-F03F-4CBB-8BE9-5C1CCAF2EF0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2064812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C93AA-503C-4172-BB1A-9477449432F4}" type="datetimeFigureOut">
              <a:rPr lang="en-MY" smtClean="0"/>
              <a:t>29/12/2016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1E0EB-F03F-4CBB-8BE9-5C1CCAF2EF0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2143090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3C93AA-503C-4172-BB1A-9477449432F4}" type="datetimeFigureOut">
              <a:rPr lang="en-MY" smtClean="0"/>
              <a:t>29/12/2016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A1E0EB-F03F-4CBB-8BE9-5C1CCAF2EF0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939621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MY" dirty="0" smtClean="0"/>
              <a:t>29/12/2016 (Thursday)</a:t>
            </a:r>
            <a:endParaRPr lang="en-MY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MY" b="1" dirty="0" smtClean="0">
                <a:solidFill>
                  <a:schemeClr val="tx1"/>
                </a:solidFill>
              </a:rPr>
              <a:t>SPS Meeting 9 (Phase 1)</a:t>
            </a:r>
          </a:p>
          <a:p>
            <a:r>
              <a:rPr lang="en-MY" sz="1800" dirty="0" smtClean="0">
                <a:solidFill>
                  <a:srgbClr val="FF0000"/>
                </a:solidFill>
              </a:rPr>
              <a:t>Attendance : SPS Team</a:t>
            </a:r>
          </a:p>
          <a:p>
            <a:r>
              <a:rPr lang="en-MY" sz="1800" dirty="0" smtClean="0">
                <a:solidFill>
                  <a:srgbClr val="FF0000"/>
                </a:solidFill>
              </a:rPr>
              <a:t>Absence : </a:t>
            </a:r>
            <a:r>
              <a:rPr lang="en-MY" sz="1800" dirty="0" err="1" smtClean="0">
                <a:solidFill>
                  <a:srgbClr val="FF0000"/>
                </a:solidFill>
              </a:rPr>
              <a:t>Fadhirul</a:t>
            </a:r>
            <a:r>
              <a:rPr lang="en-MY" sz="1800" dirty="0" smtClean="0">
                <a:solidFill>
                  <a:srgbClr val="FF0000"/>
                </a:solidFill>
              </a:rPr>
              <a:t> </a:t>
            </a:r>
            <a:r>
              <a:rPr lang="en-MY" sz="1800" dirty="0" err="1" smtClean="0">
                <a:solidFill>
                  <a:srgbClr val="FF0000"/>
                </a:solidFill>
              </a:rPr>
              <a:t>Hilmi</a:t>
            </a:r>
            <a:r>
              <a:rPr lang="en-MY" sz="1800" dirty="0" smtClean="0">
                <a:solidFill>
                  <a:srgbClr val="FF0000"/>
                </a:solidFill>
              </a:rPr>
              <a:t> / Wan Iskandar</a:t>
            </a:r>
            <a:endParaRPr lang="en-MY" sz="1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33393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152398" y="208552"/>
            <a:ext cx="8236026" cy="729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r>
              <a:rPr lang="en-MY" sz="2800" dirty="0" smtClean="0"/>
              <a:t>SPS/IT DEPARTMENT 2017</a:t>
            </a:r>
            <a:endParaRPr sz="2800" dirty="0"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8556790" y="6333133"/>
            <a:ext cx="548700" cy="5246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t>10</a:t>
            </a:fld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9125203"/>
              </p:ext>
            </p:extLst>
          </p:nvPr>
        </p:nvGraphicFramePr>
        <p:xfrm>
          <a:off x="539552" y="980728"/>
          <a:ext cx="8064896" cy="48965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64896"/>
              </a:tblGrid>
              <a:tr h="422016">
                <a:tc>
                  <a:txBody>
                    <a:bodyPr/>
                    <a:lstStyle/>
                    <a:p>
                      <a:r>
                        <a:rPr lang="en-MY" dirty="0" smtClean="0"/>
                        <a:t>GOAL B: To</a:t>
                      </a:r>
                      <a:r>
                        <a:rPr lang="en-MY" baseline="0" dirty="0" smtClean="0"/>
                        <a:t> develop middle range Accounting Software </a:t>
                      </a:r>
                      <a:endParaRPr lang="en-MY" dirty="0"/>
                    </a:p>
                  </a:txBody>
                  <a:tcPr/>
                </a:tc>
              </a:tr>
              <a:tr h="4474528">
                <a:tc>
                  <a:txBody>
                    <a:bodyPr/>
                    <a:lstStyle/>
                    <a:p>
                      <a:r>
                        <a:rPr lang="en-MY" b="1" u="sng" dirty="0" smtClean="0"/>
                        <a:t>Strategy: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MY" b="0" i="0" u="none" baseline="0" dirty="0" smtClean="0"/>
                        <a:t>Develop ERP SAGA Compliance Accounting software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MY" b="0" i="0" u="none" baseline="0" dirty="0" smtClean="0"/>
                        <a:t>JV with </a:t>
                      </a:r>
                      <a:r>
                        <a:rPr lang="en-MY" b="0" i="0" u="none" baseline="0" dirty="0" err="1" smtClean="0"/>
                        <a:t>Bernama</a:t>
                      </a:r>
                      <a:endParaRPr lang="en-MY" b="0" i="0" u="none" baseline="0" dirty="0" smtClean="0"/>
                    </a:p>
                    <a:p>
                      <a:pPr marL="342900" indent="-342900">
                        <a:buAutoNum type="arabicPeriod"/>
                      </a:pPr>
                      <a:r>
                        <a:rPr lang="en-MY" b="0" i="0" u="none" baseline="0" dirty="0" smtClean="0"/>
                        <a:t>Setup marketing team with </a:t>
                      </a:r>
                      <a:r>
                        <a:rPr lang="en-MY" b="0" i="0" u="none" baseline="0" dirty="0" err="1" smtClean="0"/>
                        <a:t>Bernama</a:t>
                      </a:r>
                      <a:endParaRPr lang="en-MY" b="0" i="0" u="none" baseline="0" dirty="0" smtClean="0"/>
                    </a:p>
                    <a:p>
                      <a:endParaRPr lang="en-MY" b="1" u="sng" dirty="0" smtClean="0"/>
                    </a:p>
                    <a:p>
                      <a:r>
                        <a:rPr lang="en-MY" b="1" u="sng" dirty="0" smtClean="0"/>
                        <a:t>Implementation: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MY" b="0" i="0" u="none" dirty="0" smtClean="0"/>
                        <a:t>January 2017</a:t>
                      </a:r>
                      <a:r>
                        <a:rPr lang="en-MY" b="0" i="0" u="none" baseline="0" dirty="0" smtClean="0"/>
                        <a:t> – Develop database framework and prototype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MY" b="0" i="0" u="none" dirty="0" smtClean="0"/>
                        <a:t>Feb-Mac 2017 – develop the engine &amp; planning for marketing materials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MY" b="0" i="0" u="none" baseline="0" dirty="0" smtClean="0"/>
                        <a:t>April-May 2017 – System testing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MY" b="0" i="0" u="none" baseline="0" dirty="0" smtClean="0"/>
                        <a:t>Jun 2017 – Marketing &amp; System Demo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endParaRPr lang="en-MY" b="0" i="0" u="none" baseline="0" dirty="0" smtClean="0"/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MY" b="1" i="0" u="sng" baseline="0" dirty="0" smtClean="0"/>
                        <a:t>Execution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MY" b="0" i="0" u="none" baseline="0" dirty="0" smtClean="0"/>
                        <a:t>Target customer – 4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endParaRPr lang="en-MY" b="0" u="none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5573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152398" y="208552"/>
            <a:ext cx="8236026" cy="729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r>
              <a:rPr lang="en-MY" sz="2800" dirty="0" smtClean="0"/>
              <a:t>SPS/IT DEPARTMENT 2017</a:t>
            </a:r>
            <a:endParaRPr sz="2800" dirty="0"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8556790" y="6333133"/>
            <a:ext cx="548700" cy="5246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t>11</a:t>
            </a:fld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1251065"/>
              </p:ext>
            </p:extLst>
          </p:nvPr>
        </p:nvGraphicFramePr>
        <p:xfrm>
          <a:off x="539552" y="980728"/>
          <a:ext cx="8064896" cy="48965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64896"/>
              </a:tblGrid>
              <a:tr h="422016">
                <a:tc>
                  <a:txBody>
                    <a:bodyPr/>
                    <a:lstStyle/>
                    <a:p>
                      <a:r>
                        <a:rPr lang="en-MY" dirty="0" smtClean="0"/>
                        <a:t>GOAL C: To</a:t>
                      </a:r>
                      <a:r>
                        <a:rPr lang="en-MY" baseline="0" dirty="0" smtClean="0"/>
                        <a:t> develop middle range Accounting Software </a:t>
                      </a:r>
                      <a:endParaRPr lang="en-MY" dirty="0"/>
                    </a:p>
                  </a:txBody>
                  <a:tcPr/>
                </a:tc>
              </a:tr>
              <a:tr h="4474528">
                <a:tc>
                  <a:txBody>
                    <a:bodyPr/>
                    <a:lstStyle/>
                    <a:p>
                      <a:r>
                        <a:rPr lang="en-MY" b="1" u="sng" dirty="0" smtClean="0"/>
                        <a:t>Strategy: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MY" b="0" i="0" u="none" baseline="0" dirty="0" smtClean="0"/>
                        <a:t>Develop ERP SAGA Compliance Accounting software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MY" b="0" i="0" u="none" baseline="0" dirty="0" smtClean="0"/>
                        <a:t>JV with </a:t>
                      </a:r>
                      <a:r>
                        <a:rPr lang="en-MY" b="0" i="0" u="none" baseline="0" dirty="0" err="1" smtClean="0"/>
                        <a:t>Bernama</a:t>
                      </a:r>
                      <a:endParaRPr lang="en-MY" b="0" i="0" u="none" baseline="0" dirty="0" smtClean="0"/>
                    </a:p>
                    <a:p>
                      <a:pPr marL="342900" indent="-342900">
                        <a:buAutoNum type="arabicPeriod"/>
                      </a:pPr>
                      <a:r>
                        <a:rPr lang="en-MY" b="0" i="0" u="none" baseline="0" dirty="0" smtClean="0"/>
                        <a:t>Setup marketing team with </a:t>
                      </a:r>
                      <a:r>
                        <a:rPr lang="en-MY" b="0" i="0" u="none" baseline="0" dirty="0" err="1" smtClean="0"/>
                        <a:t>Bernama</a:t>
                      </a:r>
                      <a:endParaRPr lang="en-MY" b="0" i="0" u="none" baseline="0" dirty="0" smtClean="0"/>
                    </a:p>
                    <a:p>
                      <a:endParaRPr lang="en-MY" b="1" u="sng" dirty="0" smtClean="0"/>
                    </a:p>
                    <a:p>
                      <a:r>
                        <a:rPr lang="en-MY" b="1" u="sng" dirty="0" smtClean="0"/>
                        <a:t>Implementation: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MY" b="0" i="0" u="none" dirty="0" smtClean="0"/>
                        <a:t>January 2017</a:t>
                      </a:r>
                      <a:r>
                        <a:rPr lang="en-MY" b="0" i="0" u="none" baseline="0" dirty="0" smtClean="0"/>
                        <a:t> – Develop database framework and prototype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MY" b="0" i="0" u="none" dirty="0" smtClean="0"/>
                        <a:t>Feb-Mac 2017 – develop the engine &amp; planning for marketing materials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MY" b="0" i="0" u="none" baseline="0" dirty="0" smtClean="0"/>
                        <a:t>April-May 2017 – System testing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MY" b="0" i="0" u="none" baseline="0" dirty="0" smtClean="0"/>
                        <a:t>Jun 2017 – Marketing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endParaRPr lang="en-MY" b="0" i="0" u="none" baseline="0" dirty="0" smtClean="0"/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MY" b="1" i="0" u="sng" baseline="0" dirty="0" smtClean="0"/>
                        <a:t>Execution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MY" b="0" i="0" u="none" baseline="0" dirty="0" smtClean="0"/>
                        <a:t>Target customer – 4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endParaRPr lang="en-MY" b="0" u="none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5245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152398" y="208552"/>
            <a:ext cx="8236026" cy="729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r>
              <a:rPr lang="en-MY" sz="2800" dirty="0" smtClean="0"/>
              <a:t>SMART SWOT ANALYSIS</a:t>
            </a:r>
            <a:endParaRPr sz="2800" dirty="0"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8556790" y="6333133"/>
            <a:ext cx="548700" cy="5246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t>2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326027" y="1196752"/>
            <a:ext cx="2016224" cy="576064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dirty="0" smtClean="0"/>
              <a:t>SALIHIN International LLP</a:t>
            </a:r>
            <a:endParaRPr lang="en-MY" dirty="0"/>
          </a:p>
        </p:txBody>
      </p:sp>
      <p:cxnSp>
        <p:nvCxnSpPr>
          <p:cNvPr id="5" name="Straight Connector 4"/>
          <p:cNvCxnSpPr>
            <a:stCxn id="3" idx="2"/>
          </p:cNvCxnSpPr>
          <p:nvPr/>
        </p:nvCxnSpPr>
        <p:spPr>
          <a:xfrm>
            <a:off x="4334139" y="1772816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3326027" y="2060848"/>
            <a:ext cx="2016224" cy="43204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dirty="0" smtClean="0"/>
              <a:t>Global Partner</a:t>
            </a:r>
            <a:endParaRPr lang="en-MY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4315450" y="2492896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2339752" y="2996952"/>
            <a:ext cx="2016224" cy="43204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dirty="0" smtClean="0"/>
              <a:t>C2 : Indonesia</a:t>
            </a:r>
            <a:endParaRPr lang="en-MY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1115616" y="2780928"/>
            <a:ext cx="67687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endCxn id="12" idx="0"/>
          </p:cNvCxnSpPr>
          <p:nvPr/>
        </p:nvCxnSpPr>
        <p:spPr>
          <a:xfrm>
            <a:off x="3347864" y="2789312"/>
            <a:ext cx="0" cy="2076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107504" y="2996952"/>
            <a:ext cx="2016224" cy="43204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dirty="0" smtClean="0"/>
              <a:t>C1 : Malaysia</a:t>
            </a:r>
            <a:endParaRPr lang="en-MY" dirty="0"/>
          </a:p>
        </p:txBody>
      </p:sp>
      <p:cxnSp>
        <p:nvCxnSpPr>
          <p:cNvPr id="20" name="Straight Connector 19"/>
          <p:cNvCxnSpPr>
            <a:endCxn id="19" idx="0"/>
          </p:cNvCxnSpPr>
          <p:nvPr/>
        </p:nvCxnSpPr>
        <p:spPr>
          <a:xfrm>
            <a:off x="1115616" y="2789312"/>
            <a:ext cx="0" cy="2076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4644008" y="2996952"/>
            <a:ext cx="2016224" cy="43204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dirty="0" smtClean="0"/>
              <a:t>C3 : UEA</a:t>
            </a:r>
            <a:endParaRPr lang="en-MY" dirty="0"/>
          </a:p>
        </p:txBody>
      </p:sp>
      <p:cxnSp>
        <p:nvCxnSpPr>
          <p:cNvPr id="23" name="Straight Connector 22"/>
          <p:cNvCxnSpPr>
            <a:endCxn id="22" idx="0"/>
          </p:cNvCxnSpPr>
          <p:nvPr/>
        </p:nvCxnSpPr>
        <p:spPr>
          <a:xfrm>
            <a:off x="5652120" y="2789312"/>
            <a:ext cx="0" cy="2076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6876256" y="2996952"/>
            <a:ext cx="2016224" cy="43204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dirty="0" smtClean="0"/>
              <a:t>C4 : UK</a:t>
            </a:r>
            <a:endParaRPr lang="en-MY" dirty="0"/>
          </a:p>
        </p:txBody>
      </p:sp>
      <p:cxnSp>
        <p:nvCxnSpPr>
          <p:cNvPr id="25" name="Straight Connector 24"/>
          <p:cNvCxnSpPr>
            <a:endCxn id="24" idx="0"/>
          </p:cNvCxnSpPr>
          <p:nvPr/>
        </p:nvCxnSpPr>
        <p:spPr>
          <a:xfrm>
            <a:off x="7884368" y="2789312"/>
            <a:ext cx="0" cy="2076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575556" y="3611771"/>
            <a:ext cx="1080120" cy="43204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dirty="0" smtClean="0"/>
              <a:t>SALIHIN</a:t>
            </a:r>
            <a:endParaRPr lang="en-MY" dirty="0"/>
          </a:p>
        </p:txBody>
      </p:sp>
      <p:cxnSp>
        <p:nvCxnSpPr>
          <p:cNvPr id="32" name="Straight Connector 31"/>
          <p:cNvCxnSpPr/>
          <p:nvPr/>
        </p:nvCxnSpPr>
        <p:spPr>
          <a:xfrm>
            <a:off x="1115616" y="3404131"/>
            <a:ext cx="0" cy="2076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1298200" y="4014416"/>
            <a:ext cx="0" cy="2076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33"/>
          <p:cNvSpPr/>
          <p:nvPr/>
        </p:nvSpPr>
        <p:spPr>
          <a:xfrm>
            <a:off x="107504" y="4251459"/>
            <a:ext cx="714952" cy="51596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dirty="0" smtClean="0"/>
              <a:t>SBU 2</a:t>
            </a:r>
            <a:endParaRPr lang="en-MY" dirty="0"/>
          </a:p>
        </p:txBody>
      </p:sp>
      <p:sp>
        <p:nvSpPr>
          <p:cNvPr id="35" name="Rectangle 34"/>
          <p:cNvSpPr/>
          <p:nvPr/>
        </p:nvSpPr>
        <p:spPr>
          <a:xfrm>
            <a:off x="940724" y="4251459"/>
            <a:ext cx="714952" cy="51596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dirty="0" smtClean="0"/>
              <a:t>SBU 1</a:t>
            </a:r>
            <a:endParaRPr lang="en-MY" dirty="0"/>
          </a:p>
        </p:txBody>
      </p:sp>
      <p:sp>
        <p:nvSpPr>
          <p:cNvPr id="38" name="Rectangle 37"/>
          <p:cNvSpPr/>
          <p:nvPr/>
        </p:nvSpPr>
        <p:spPr>
          <a:xfrm>
            <a:off x="1979712" y="4261792"/>
            <a:ext cx="858968" cy="475894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dirty="0" smtClean="0"/>
              <a:t>SPS</a:t>
            </a:r>
            <a:endParaRPr lang="en-MY" dirty="0"/>
          </a:p>
        </p:txBody>
      </p:sp>
      <p:sp>
        <p:nvSpPr>
          <p:cNvPr id="43" name="Rectangle 42"/>
          <p:cNvSpPr/>
          <p:nvPr/>
        </p:nvSpPr>
        <p:spPr>
          <a:xfrm>
            <a:off x="1979712" y="4941168"/>
            <a:ext cx="858968" cy="576064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1400" dirty="0" smtClean="0"/>
              <a:t>Shared Services</a:t>
            </a:r>
            <a:endParaRPr lang="en-MY" sz="1400" dirty="0"/>
          </a:p>
        </p:txBody>
      </p:sp>
      <p:cxnSp>
        <p:nvCxnSpPr>
          <p:cNvPr id="44" name="Straight Connector 43"/>
          <p:cNvCxnSpPr>
            <a:stCxn id="38" idx="2"/>
            <a:endCxn id="43" idx="0"/>
          </p:cNvCxnSpPr>
          <p:nvPr/>
        </p:nvCxnSpPr>
        <p:spPr>
          <a:xfrm>
            <a:off x="2409196" y="4737686"/>
            <a:ext cx="0" cy="20348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>
            <a:stCxn id="26" idx="3"/>
          </p:cNvCxnSpPr>
          <p:nvPr/>
        </p:nvCxnSpPr>
        <p:spPr>
          <a:xfrm>
            <a:off x="1655676" y="3827795"/>
            <a:ext cx="1476164" cy="0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3131840" y="3827795"/>
            <a:ext cx="0" cy="1401405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>
            <a:endCxn id="43" idx="3"/>
          </p:cNvCxnSpPr>
          <p:nvPr/>
        </p:nvCxnSpPr>
        <p:spPr>
          <a:xfrm flipH="1">
            <a:off x="2838680" y="5229200"/>
            <a:ext cx="293160" cy="0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4334005" y="4222056"/>
            <a:ext cx="133241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b="1" u="sng" dirty="0" smtClean="0"/>
              <a:t>GRADUATED</a:t>
            </a:r>
            <a:endParaRPr lang="en-MY" b="1" u="sng" dirty="0"/>
          </a:p>
        </p:txBody>
      </p:sp>
      <p:cxnSp>
        <p:nvCxnSpPr>
          <p:cNvPr id="55" name="Straight Arrow Connector 54"/>
          <p:cNvCxnSpPr>
            <a:stCxn id="53" idx="3"/>
          </p:cNvCxnSpPr>
          <p:nvPr/>
        </p:nvCxnSpPr>
        <p:spPr>
          <a:xfrm flipV="1">
            <a:off x="5666421" y="4147639"/>
            <a:ext cx="345739" cy="22830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6012160" y="3981683"/>
            <a:ext cx="48442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b="1" u="sng" dirty="0" smtClean="0"/>
              <a:t>B/S</a:t>
            </a:r>
            <a:endParaRPr lang="en-MY" b="1" u="sng" dirty="0"/>
          </a:p>
        </p:txBody>
      </p:sp>
      <p:cxnSp>
        <p:nvCxnSpPr>
          <p:cNvPr id="58" name="Straight Arrow Connector 57"/>
          <p:cNvCxnSpPr>
            <a:stCxn id="53" idx="3"/>
          </p:cNvCxnSpPr>
          <p:nvPr/>
        </p:nvCxnSpPr>
        <p:spPr>
          <a:xfrm>
            <a:off x="5666421" y="4375945"/>
            <a:ext cx="345739" cy="2897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6012160" y="4458874"/>
            <a:ext cx="46358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b="1" u="sng" dirty="0" smtClean="0"/>
              <a:t>P/L</a:t>
            </a:r>
            <a:endParaRPr lang="en-MY" b="1" u="sng" dirty="0"/>
          </a:p>
        </p:txBody>
      </p:sp>
      <p:sp>
        <p:nvSpPr>
          <p:cNvPr id="60" name="Right Brace 59"/>
          <p:cNvSpPr/>
          <p:nvPr/>
        </p:nvSpPr>
        <p:spPr>
          <a:xfrm>
            <a:off x="6494966" y="4005064"/>
            <a:ext cx="184484" cy="784968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1" name="TextBox 60"/>
          <p:cNvSpPr txBox="1"/>
          <p:nvPr/>
        </p:nvSpPr>
        <p:spPr>
          <a:xfrm>
            <a:off x="6750396" y="4112557"/>
            <a:ext cx="17636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en-MY" b="1" dirty="0" smtClean="0"/>
              <a:t>Self Sustained</a:t>
            </a:r>
          </a:p>
          <a:p>
            <a:pPr marL="342900" indent="-342900">
              <a:buAutoNum type="arabicPeriod"/>
            </a:pPr>
            <a:r>
              <a:rPr lang="en-MY" b="1" dirty="0" smtClean="0"/>
              <a:t>Independent</a:t>
            </a:r>
            <a:endParaRPr lang="en-MY" b="1" dirty="0"/>
          </a:p>
        </p:txBody>
      </p:sp>
      <p:sp>
        <p:nvSpPr>
          <p:cNvPr id="66" name="Up Arrow Callout 65"/>
          <p:cNvSpPr/>
          <p:nvPr/>
        </p:nvSpPr>
        <p:spPr>
          <a:xfrm>
            <a:off x="4344990" y="4569739"/>
            <a:ext cx="1310445" cy="792088"/>
          </a:xfrm>
          <a:prstGeom prst="upArrowCallout">
            <a:avLst/>
          </a:prstGeom>
          <a:solidFill>
            <a:srgbClr val="FFFF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b="1" dirty="0" smtClean="0">
                <a:solidFill>
                  <a:srgbClr val="FF0000"/>
                </a:solidFill>
              </a:rPr>
              <a:t>WHEN???</a:t>
            </a:r>
            <a:endParaRPr lang="en-MY" b="1" dirty="0">
              <a:solidFill>
                <a:srgbClr val="FF0000"/>
              </a:solidFill>
            </a:endParaRPr>
          </a:p>
        </p:txBody>
      </p:sp>
      <p:cxnSp>
        <p:nvCxnSpPr>
          <p:cNvPr id="9" name="Straight Connector 8"/>
          <p:cNvCxnSpPr>
            <a:stCxn id="34" idx="3"/>
            <a:endCxn id="35" idx="1"/>
          </p:cNvCxnSpPr>
          <p:nvPr/>
        </p:nvCxnSpPr>
        <p:spPr>
          <a:xfrm>
            <a:off x="822456" y="4509439"/>
            <a:ext cx="1182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 flipH="1">
            <a:off x="1686552" y="4486167"/>
            <a:ext cx="293160" cy="0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50491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152398" y="208552"/>
            <a:ext cx="8236026" cy="729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r>
              <a:rPr lang="en-MY" sz="2800" dirty="0" smtClean="0"/>
              <a:t>SMART SWOT ANALYSIS</a:t>
            </a:r>
            <a:endParaRPr sz="2800" dirty="0"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8556790" y="6333133"/>
            <a:ext cx="548700" cy="5246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t>3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971600" y="1628800"/>
            <a:ext cx="1080120" cy="43204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dirty="0" smtClean="0"/>
              <a:t>2012</a:t>
            </a:r>
            <a:endParaRPr lang="en-MY" dirty="0"/>
          </a:p>
        </p:txBody>
      </p:sp>
      <p:cxnSp>
        <p:nvCxnSpPr>
          <p:cNvPr id="6" name="Straight Connector 5"/>
          <p:cNvCxnSpPr>
            <a:stCxn id="2" idx="2"/>
          </p:cNvCxnSpPr>
          <p:nvPr/>
        </p:nvCxnSpPr>
        <p:spPr>
          <a:xfrm>
            <a:off x="1511660" y="2060848"/>
            <a:ext cx="0" cy="5040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969052" y="2492896"/>
            <a:ext cx="1080120" cy="43204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dirty="0" smtClean="0"/>
              <a:t>2016</a:t>
            </a:r>
            <a:endParaRPr lang="en-MY" dirty="0"/>
          </a:p>
        </p:txBody>
      </p:sp>
      <p:sp>
        <p:nvSpPr>
          <p:cNvPr id="42" name="Rectangle 41"/>
          <p:cNvSpPr/>
          <p:nvPr/>
        </p:nvSpPr>
        <p:spPr>
          <a:xfrm>
            <a:off x="971600" y="3435313"/>
            <a:ext cx="1080120" cy="43204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dirty="0" smtClean="0"/>
              <a:t>2017</a:t>
            </a:r>
            <a:endParaRPr lang="en-MY" dirty="0"/>
          </a:p>
        </p:txBody>
      </p:sp>
      <p:cxnSp>
        <p:nvCxnSpPr>
          <p:cNvPr id="46" name="Straight Connector 45"/>
          <p:cNvCxnSpPr/>
          <p:nvPr/>
        </p:nvCxnSpPr>
        <p:spPr>
          <a:xfrm>
            <a:off x="1507210" y="2924944"/>
            <a:ext cx="0" cy="5040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2287033" y="1844824"/>
            <a:ext cx="21602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515642" y="1690935"/>
            <a:ext cx="87235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dirty="0" err="1" smtClean="0"/>
              <a:t>iAccount</a:t>
            </a:r>
            <a:endParaRPr lang="en-MY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265195" y="2708920"/>
            <a:ext cx="23786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2534138" y="2366882"/>
            <a:ext cx="1368152" cy="684076"/>
          </a:xfrm>
          <a:prstGeom prst="ellipse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dirty="0" smtClean="0"/>
              <a:t>5 years cycles</a:t>
            </a:r>
            <a:endParaRPr lang="en-MY" dirty="0"/>
          </a:p>
        </p:txBody>
      </p:sp>
      <p:sp>
        <p:nvSpPr>
          <p:cNvPr id="18" name="Right Bracket 17"/>
          <p:cNvSpPr/>
          <p:nvPr/>
        </p:nvSpPr>
        <p:spPr>
          <a:xfrm>
            <a:off x="2168102" y="1690935"/>
            <a:ext cx="99642" cy="1960402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cxnSp>
        <p:nvCxnSpPr>
          <p:cNvPr id="27" name="Straight Connector 26"/>
          <p:cNvCxnSpPr/>
          <p:nvPr/>
        </p:nvCxnSpPr>
        <p:spPr>
          <a:xfrm>
            <a:off x="200441" y="3356992"/>
            <a:ext cx="3816424" cy="0"/>
          </a:xfrm>
          <a:prstGeom prst="line">
            <a:avLst/>
          </a:pr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0" name="Elbow Connector 29"/>
          <p:cNvCxnSpPr>
            <a:stCxn id="42" idx="2"/>
          </p:cNvCxnSpPr>
          <p:nvPr/>
        </p:nvCxnSpPr>
        <p:spPr>
          <a:xfrm rot="16200000" flipH="1">
            <a:off x="1495541" y="3883480"/>
            <a:ext cx="569751" cy="537512"/>
          </a:xfrm>
          <a:prstGeom prst="bentConnector3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467544" y="4437112"/>
            <a:ext cx="3434746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MY" dirty="0" smtClean="0"/>
              <a:t>Independent</a:t>
            </a:r>
          </a:p>
          <a:p>
            <a:pPr marL="342900" indent="-342900">
              <a:buAutoNum type="arabicPeriod"/>
            </a:pPr>
            <a:r>
              <a:rPr lang="en-MY" dirty="0" smtClean="0"/>
              <a:t>Make own profit (monthly)</a:t>
            </a:r>
          </a:p>
          <a:p>
            <a:pPr marL="342900" indent="-342900">
              <a:buAutoNum type="arabicPeriod"/>
            </a:pPr>
            <a:r>
              <a:rPr lang="en-MY" dirty="0" smtClean="0"/>
              <a:t>At least 80k (monthly)</a:t>
            </a:r>
            <a:endParaRPr lang="en-MY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4211960" y="1196752"/>
            <a:ext cx="0" cy="50405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Oval 18"/>
          <p:cNvSpPr/>
          <p:nvPr/>
        </p:nvSpPr>
        <p:spPr>
          <a:xfrm>
            <a:off x="5940152" y="1502785"/>
            <a:ext cx="1368152" cy="684076"/>
          </a:xfrm>
          <a:prstGeom prst="ellipse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1600" dirty="0" smtClean="0"/>
              <a:t>Activities</a:t>
            </a:r>
            <a:endParaRPr lang="en-MY" sz="1600" dirty="0"/>
          </a:p>
        </p:txBody>
      </p:sp>
      <p:cxnSp>
        <p:nvCxnSpPr>
          <p:cNvPr id="13" name="Straight Connector 12"/>
          <p:cNvCxnSpPr>
            <a:stCxn id="19" idx="4"/>
          </p:cNvCxnSpPr>
          <p:nvPr/>
        </p:nvCxnSpPr>
        <p:spPr>
          <a:xfrm flipH="1">
            <a:off x="6156176" y="2186861"/>
            <a:ext cx="468052" cy="3780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19" idx="4"/>
          </p:cNvCxnSpPr>
          <p:nvPr/>
        </p:nvCxnSpPr>
        <p:spPr>
          <a:xfrm>
            <a:off x="6624228" y="2186861"/>
            <a:ext cx="540060" cy="3780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ounded Rectangle 19"/>
          <p:cNvSpPr/>
          <p:nvPr/>
        </p:nvSpPr>
        <p:spPr>
          <a:xfrm>
            <a:off x="5148064" y="2564904"/>
            <a:ext cx="1242138" cy="79208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1400" dirty="0" smtClean="0"/>
              <a:t>Salihin Consulting Advisory</a:t>
            </a:r>
            <a:endParaRPr lang="en-MY" sz="1400" dirty="0"/>
          </a:p>
        </p:txBody>
      </p:sp>
      <p:sp>
        <p:nvSpPr>
          <p:cNvPr id="29" name="Rounded Rectangle 28"/>
          <p:cNvSpPr/>
          <p:nvPr/>
        </p:nvSpPr>
        <p:spPr>
          <a:xfrm>
            <a:off x="6869171" y="2564904"/>
            <a:ext cx="1098122" cy="79208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1400" dirty="0" smtClean="0"/>
              <a:t>Software/ IT Solutions</a:t>
            </a:r>
            <a:endParaRPr lang="en-MY" sz="1400" dirty="0"/>
          </a:p>
        </p:txBody>
      </p:sp>
      <p:sp>
        <p:nvSpPr>
          <p:cNvPr id="23" name="TextBox 22"/>
          <p:cNvSpPr txBox="1"/>
          <p:nvPr/>
        </p:nvSpPr>
        <p:spPr>
          <a:xfrm>
            <a:off x="5364088" y="4375557"/>
            <a:ext cx="27222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2800" b="1" dirty="0" smtClean="0">
                <a:solidFill>
                  <a:srgbClr val="FF0000"/>
                </a:solidFill>
              </a:rPr>
              <a:t>START WITH END</a:t>
            </a:r>
            <a:endParaRPr lang="en-MY" sz="2800" b="1" dirty="0">
              <a:solidFill>
                <a:srgbClr val="FF0000"/>
              </a:solidFill>
            </a:endParaRPr>
          </a:p>
        </p:txBody>
      </p:sp>
      <p:sp>
        <p:nvSpPr>
          <p:cNvPr id="24" name="Left Brace 23"/>
          <p:cNvSpPr/>
          <p:nvPr/>
        </p:nvSpPr>
        <p:spPr>
          <a:xfrm rot="16200000">
            <a:off x="6462198" y="3730518"/>
            <a:ext cx="324060" cy="2660578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5" name="TextBox 24"/>
          <p:cNvSpPr txBox="1"/>
          <p:nvPr/>
        </p:nvSpPr>
        <p:spPr>
          <a:xfrm>
            <a:off x="4766552" y="5255339"/>
            <a:ext cx="40531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b="1" dirty="0" smtClean="0"/>
              <a:t>Daily/Weekly/Monthly/</a:t>
            </a:r>
            <a:r>
              <a:rPr lang="en-MY" b="1" dirty="0" err="1" smtClean="0"/>
              <a:t>Quartely</a:t>
            </a:r>
            <a:r>
              <a:rPr lang="en-MY" b="1" dirty="0" smtClean="0"/>
              <a:t> /Yearly</a:t>
            </a:r>
            <a:endParaRPr lang="en-MY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632832" y="5624671"/>
            <a:ext cx="29516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3600" b="1" u="sng" dirty="0" smtClean="0">
                <a:solidFill>
                  <a:srgbClr val="FF0000"/>
                </a:solidFill>
              </a:rPr>
              <a:t>KPI == TARGET</a:t>
            </a:r>
            <a:endParaRPr lang="en-MY" sz="3600" b="1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3703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152398" y="208552"/>
            <a:ext cx="8236026" cy="729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r>
              <a:rPr lang="en-MY" sz="2800" dirty="0" smtClean="0"/>
              <a:t>SMART SWOT ANALYSIS</a:t>
            </a:r>
            <a:endParaRPr sz="2800" dirty="0"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8556790" y="6333133"/>
            <a:ext cx="548700" cy="5246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t>4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39552" y="1556792"/>
            <a:ext cx="1085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b="1" dirty="0" smtClean="0"/>
              <a:t>1/1/2017</a:t>
            </a:r>
            <a:endParaRPr lang="en-MY" b="1" dirty="0"/>
          </a:p>
        </p:txBody>
      </p:sp>
      <p:cxnSp>
        <p:nvCxnSpPr>
          <p:cNvPr id="7" name="Straight Arrow Connector 6"/>
          <p:cNvCxnSpPr>
            <a:stCxn id="3" idx="3"/>
          </p:cNvCxnSpPr>
          <p:nvPr/>
        </p:nvCxnSpPr>
        <p:spPr>
          <a:xfrm>
            <a:off x="1625106" y="1741458"/>
            <a:ext cx="93067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2570327" y="1577861"/>
            <a:ext cx="13195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b="1" dirty="0" smtClean="0"/>
              <a:t>31/12/2022</a:t>
            </a:r>
            <a:endParaRPr lang="en-MY" b="1" dirty="0"/>
          </a:p>
        </p:txBody>
      </p:sp>
      <p:sp>
        <p:nvSpPr>
          <p:cNvPr id="11" name="Left Brace 10"/>
          <p:cNvSpPr/>
          <p:nvPr/>
        </p:nvSpPr>
        <p:spPr>
          <a:xfrm rot="16200000">
            <a:off x="2059378" y="506328"/>
            <a:ext cx="207663" cy="3089392"/>
          </a:xfrm>
          <a:prstGeom prst="leftBrac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2" name="TextBox 11"/>
          <p:cNvSpPr txBox="1"/>
          <p:nvPr/>
        </p:nvSpPr>
        <p:spPr>
          <a:xfrm>
            <a:off x="1118477" y="2154856"/>
            <a:ext cx="213667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3200" b="1" dirty="0" smtClean="0">
                <a:solidFill>
                  <a:srgbClr val="FF0000"/>
                </a:solidFill>
              </a:rPr>
              <a:t>(1825 days)</a:t>
            </a:r>
            <a:endParaRPr lang="en-MY" sz="3200" b="1" dirty="0">
              <a:solidFill>
                <a:srgbClr val="FF0000"/>
              </a:solidFill>
            </a:endParaRPr>
          </a:p>
        </p:txBody>
      </p:sp>
      <p:cxnSp>
        <p:nvCxnSpPr>
          <p:cNvPr id="21" name="Straight Connector 20"/>
          <p:cNvCxnSpPr/>
          <p:nvPr/>
        </p:nvCxnSpPr>
        <p:spPr>
          <a:xfrm>
            <a:off x="2186815" y="2681318"/>
            <a:ext cx="0" cy="57606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511631" y="3258695"/>
            <a:ext cx="3350367" cy="203132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MY" dirty="0" smtClean="0"/>
              <a:t>Focus</a:t>
            </a:r>
          </a:p>
          <a:p>
            <a:r>
              <a:rPr lang="en-MY" dirty="0" smtClean="0"/>
              <a:t>Objective</a:t>
            </a:r>
          </a:p>
          <a:p>
            <a:r>
              <a:rPr lang="en-MY" dirty="0" smtClean="0"/>
              <a:t>Job Scope</a:t>
            </a:r>
          </a:p>
          <a:p>
            <a:r>
              <a:rPr lang="en-MY" dirty="0" smtClean="0"/>
              <a:t>KPI</a:t>
            </a:r>
          </a:p>
          <a:p>
            <a:r>
              <a:rPr lang="en-MY" dirty="0" smtClean="0"/>
              <a:t>Planning</a:t>
            </a:r>
          </a:p>
          <a:p>
            <a:r>
              <a:rPr lang="en-MY" dirty="0" smtClean="0"/>
              <a:t>Implementation</a:t>
            </a:r>
          </a:p>
          <a:p>
            <a:r>
              <a:rPr lang="en-MY" dirty="0" smtClean="0"/>
              <a:t>Activities</a:t>
            </a:r>
          </a:p>
        </p:txBody>
      </p:sp>
      <p:cxnSp>
        <p:nvCxnSpPr>
          <p:cNvPr id="37" name="Straight Connector 36"/>
          <p:cNvCxnSpPr/>
          <p:nvPr/>
        </p:nvCxnSpPr>
        <p:spPr>
          <a:xfrm>
            <a:off x="4355976" y="1196752"/>
            <a:ext cx="0" cy="50405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4716016" y="1861713"/>
            <a:ext cx="40221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b="1" dirty="0" smtClean="0"/>
              <a:t>What do people think about SALIHIN???</a:t>
            </a:r>
            <a:endParaRPr lang="en-MY" b="1" dirty="0"/>
          </a:p>
        </p:txBody>
      </p:sp>
      <p:cxnSp>
        <p:nvCxnSpPr>
          <p:cNvPr id="34" name="Straight Arrow Connector 33"/>
          <p:cNvCxnSpPr>
            <a:stCxn id="32" idx="2"/>
          </p:cNvCxnSpPr>
          <p:nvPr/>
        </p:nvCxnSpPr>
        <p:spPr>
          <a:xfrm flipH="1">
            <a:off x="6727079" y="2231045"/>
            <a:ext cx="1" cy="73830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5143120" y="3005230"/>
            <a:ext cx="3167919" cy="923330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en-MY" dirty="0" smtClean="0"/>
              <a:t>Owner of company</a:t>
            </a:r>
          </a:p>
          <a:p>
            <a:pPr marL="342900" indent="-342900">
              <a:buAutoNum type="arabicPeriod"/>
            </a:pPr>
            <a:r>
              <a:rPr lang="en-MY" dirty="0" smtClean="0"/>
              <a:t>Good in consulting/advisory</a:t>
            </a:r>
          </a:p>
          <a:p>
            <a:pPr marL="342900" indent="-342900">
              <a:buAutoNum type="arabicPeriod"/>
            </a:pPr>
            <a:r>
              <a:rPr lang="en-MY" b="1" dirty="0" smtClean="0">
                <a:solidFill>
                  <a:srgbClr val="FF0000"/>
                </a:solidFill>
              </a:rPr>
              <a:t>Good in IT Technology</a:t>
            </a:r>
            <a:endParaRPr lang="en-MY" b="1" dirty="0">
              <a:solidFill>
                <a:srgbClr val="FF0000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505815" y="4281848"/>
            <a:ext cx="2442528" cy="1477328"/>
          </a:xfrm>
          <a:prstGeom prst="rect">
            <a:avLst/>
          </a:prstGeom>
          <a:solidFill>
            <a:srgbClr val="00B0F0"/>
          </a:solidFill>
        </p:spPr>
        <p:txBody>
          <a:bodyPr wrap="none" rtlCol="0">
            <a:spAutoFit/>
          </a:bodyPr>
          <a:lstStyle/>
          <a:p>
            <a:r>
              <a:rPr lang="en-MY" b="1" u="sng" dirty="0" smtClean="0"/>
              <a:t>IT Services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MY" dirty="0" smtClean="0"/>
              <a:t>Software &amp; Solutions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MY" dirty="0" smtClean="0"/>
              <a:t>IT Audit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MY" dirty="0" smtClean="0"/>
              <a:t>IT Consultancy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MY" dirty="0"/>
          </a:p>
        </p:txBody>
      </p:sp>
      <p:cxnSp>
        <p:nvCxnSpPr>
          <p:cNvPr id="49" name="Straight Arrow Connector 48"/>
          <p:cNvCxnSpPr/>
          <p:nvPr/>
        </p:nvCxnSpPr>
        <p:spPr>
          <a:xfrm>
            <a:off x="6300192" y="3928560"/>
            <a:ext cx="0" cy="34579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27580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152398" y="208552"/>
            <a:ext cx="8236026" cy="729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r>
              <a:rPr lang="en-MY" sz="2800" dirty="0" smtClean="0"/>
              <a:t>SMART SWOT ANALYSIS</a:t>
            </a:r>
            <a:endParaRPr sz="2800" dirty="0"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8556790" y="6333133"/>
            <a:ext cx="548700" cy="5246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t>5</a:t>
            </a:fld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276718" y="1478393"/>
            <a:ext cx="4079258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en-MY" dirty="0" smtClean="0"/>
              <a:t>Direction</a:t>
            </a:r>
          </a:p>
          <a:p>
            <a:pPr marL="800100" lvl="1" indent="-342900">
              <a:buAutoNum type="arabicPeriod"/>
            </a:pPr>
            <a:r>
              <a:rPr lang="en-MY" dirty="0" smtClean="0"/>
              <a:t>What we want to be?</a:t>
            </a:r>
          </a:p>
          <a:p>
            <a:pPr marL="800100" lvl="1" indent="-342900">
              <a:buAutoNum type="arabicPeriod"/>
            </a:pPr>
            <a:r>
              <a:rPr lang="en-MY" dirty="0" smtClean="0"/>
              <a:t>What is our position??</a:t>
            </a:r>
          </a:p>
          <a:p>
            <a:pPr marL="800100" lvl="1" indent="-342900">
              <a:buAutoNum type="arabicPeriod"/>
            </a:pPr>
            <a:r>
              <a:rPr lang="en-MY" dirty="0" smtClean="0"/>
              <a:t>How we want to be there??</a:t>
            </a:r>
          </a:p>
          <a:p>
            <a:pPr marL="800100" lvl="1" indent="-342900">
              <a:buAutoNum type="arabicPeriod"/>
            </a:pPr>
            <a:r>
              <a:rPr lang="en-MY" dirty="0" smtClean="0"/>
              <a:t>Current situation</a:t>
            </a:r>
          </a:p>
          <a:p>
            <a:pPr marL="342900" indent="-342900">
              <a:buAutoNum type="arabicPeriod"/>
            </a:pPr>
            <a:r>
              <a:rPr lang="en-MY" dirty="0" smtClean="0"/>
              <a:t>Understand product cycle</a:t>
            </a:r>
          </a:p>
          <a:p>
            <a:pPr marL="342900" indent="-342900">
              <a:buAutoNum type="arabicPeriod"/>
            </a:pPr>
            <a:r>
              <a:rPr lang="en-MY" dirty="0" smtClean="0"/>
              <a:t>Understand software dev cycle (SDLC)</a:t>
            </a:r>
          </a:p>
          <a:p>
            <a:pPr marL="342900" indent="-342900">
              <a:buAutoNum type="arabicPeriod"/>
            </a:pPr>
            <a:endParaRPr lang="en-MY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1547664" y="4221088"/>
            <a:ext cx="0" cy="1800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1259632" y="5805264"/>
            <a:ext cx="41044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1835696" y="3933056"/>
            <a:ext cx="3240360" cy="1656184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989975" y="5435932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dirty="0" smtClean="0"/>
              <a:t>2017</a:t>
            </a:r>
            <a:endParaRPr lang="en-MY" dirty="0"/>
          </a:p>
        </p:txBody>
      </p:sp>
      <p:sp>
        <p:nvSpPr>
          <p:cNvPr id="15" name="TextBox 14"/>
          <p:cNvSpPr txBox="1"/>
          <p:nvPr/>
        </p:nvSpPr>
        <p:spPr>
          <a:xfrm>
            <a:off x="4993904" y="4051270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dirty="0" smtClean="0"/>
              <a:t>2022</a:t>
            </a:r>
            <a:endParaRPr lang="en-MY" dirty="0"/>
          </a:p>
        </p:txBody>
      </p:sp>
      <p:sp>
        <p:nvSpPr>
          <p:cNvPr id="16" name="TextBox 15"/>
          <p:cNvSpPr txBox="1"/>
          <p:nvPr/>
        </p:nvSpPr>
        <p:spPr>
          <a:xfrm rot="19886478">
            <a:off x="1816873" y="4951911"/>
            <a:ext cx="81349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1600" dirty="0" smtClean="0"/>
              <a:t>(SWOT)</a:t>
            </a:r>
            <a:endParaRPr lang="en-MY" sz="1600" dirty="0"/>
          </a:p>
        </p:txBody>
      </p:sp>
    </p:spTree>
    <p:extLst>
      <p:ext uri="{BB962C8B-B14F-4D97-AF65-F5344CB8AC3E}">
        <p14:creationId xmlns:p14="http://schemas.microsoft.com/office/powerpoint/2010/main" val="2050306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152398" y="208552"/>
            <a:ext cx="8236026" cy="729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r>
              <a:rPr lang="en-MY" sz="2800" dirty="0" smtClean="0"/>
              <a:t>SPS/IT DEPARTMENT 2017</a:t>
            </a:r>
            <a:endParaRPr sz="2800" dirty="0"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8556790" y="6333133"/>
            <a:ext cx="548700" cy="5246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t>6</a:t>
            </a:fld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495680" y="940194"/>
            <a:ext cx="828092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b="1" u="sng" dirty="0" smtClean="0"/>
              <a:t>OUR VISION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MY" dirty="0" smtClean="0"/>
              <a:t>The preferred accounting software in Malaysia</a:t>
            </a:r>
            <a:endParaRPr lang="en-MY" dirty="0"/>
          </a:p>
          <a:p>
            <a:endParaRPr lang="en-MY" b="1" u="sng" dirty="0"/>
          </a:p>
          <a:p>
            <a:r>
              <a:rPr lang="en-MY" b="1" u="sng" dirty="0" smtClean="0"/>
              <a:t>OUR MISSION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MY" dirty="0" smtClean="0"/>
              <a:t>Supply a middle range of Accounting System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MY" dirty="0" smtClean="0"/>
              <a:t>ERP SAGA Compliance software provider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MY" dirty="0" smtClean="0"/>
              <a:t>To become a software provider of ERP SAGA Compliance</a:t>
            </a:r>
            <a:endParaRPr lang="en-MY" dirty="0"/>
          </a:p>
          <a:p>
            <a:endParaRPr lang="en-MY" b="1" u="sng" dirty="0" smtClean="0"/>
          </a:p>
          <a:p>
            <a:r>
              <a:rPr lang="en-MY" b="1" u="sng" dirty="0" smtClean="0"/>
              <a:t>OUR OBJECTIVES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MY" dirty="0" smtClean="0"/>
              <a:t>Develop ERP SAGA Compliance Accounting software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MY" dirty="0" smtClean="0"/>
              <a:t>Focus market to government agencies and medium size of companies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MY" dirty="0" smtClean="0"/>
              <a:t>Assisting accounting firm to expand future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MY" dirty="0" smtClean="0"/>
              <a:t>Provide a stable, reliable, state-of-the-art technology infrastructure</a:t>
            </a:r>
            <a:endParaRPr lang="en-MY" dirty="0"/>
          </a:p>
          <a:p>
            <a:endParaRPr lang="en-MY" b="1" u="sng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MY" dirty="0"/>
          </a:p>
          <a:p>
            <a:endParaRPr lang="en-MY" b="1" u="sng" dirty="0" smtClean="0"/>
          </a:p>
          <a:p>
            <a:endParaRPr lang="en-MY" b="1" u="sng" dirty="0"/>
          </a:p>
        </p:txBody>
      </p:sp>
    </p:spTree>
    <p:extLst>
      <p:ext uri="{BB962C8B-B14F-4D97-AF65-F5344CB8AC3E}">
        <p14:creationId xmlns:p14="http://schemas.microsoft.com/office/powerpoint/2010/main" val="1771185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152398" y="208552"/>
            <a:ext cx="8236026" cy="729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r>
              <a:rPr lang="en-MY" sz="2800" dirty="0" smtClean="0"/>
              <a:t>SPS/IT DEPARTMENT 2017</a:t>
            </a:r>
            <a:endParaRPr sz="2800" dirty="0"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8556790" y="6333133"/>
            <a:ext cx="548700" cy="5246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t>7</a:t>
            </a:fld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495680" y="940194"/>
            <a:ext cx="828092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b="1" u="sng" dirty="0" smtClean="0"/>
              <a:t>OUR MAIN FOCUS </a:t>
            </a:r>
            <a:r>
              <a:rPr lang="en-MY" b="1" u="sng" dirty="0" smtClean="0"/>
              <a:t>SERVICES</a:t>
            </a:r>
          </a:p>
          <a:p>
            <a:r>
              <a:rPr lang="en-MY" b="1" u="sng" dirty="0" smtClean="0"/>
              <a:t>PLAN </a:t>
            </a:r>
            <a:r>
              <a:rPr lang="en-MY" b="1" u="sng" dirty="0"/>
              <a:t>A : </a:t>
            </a:r>
            <a:r>
              <a:rPr lang="en-MY" b="1" u="sng" dirty="0" err="1"/>
              <a:t>kerjasama</a:t>
            </a:r>
            <a:r>
              <a:rPr lang="en-MY" b="1" u="sng" dirty="0"/>
              <a:t> </a:t>
            </a:r>
            <a:r>
              <a:rPr lang="en-MY" b="1" u="sng" dirty="0" err="1"/>
              <a:t>dgn</a:t>
            </a:r>
            <a:r>
              <a:rPr lang="en-MY" b="1" u="sng" dirty="0"/>
              <a:t> </a:t>
            </a:r>
            <a:r>
              <a:rPr lang="en-MY" b="1" u="sng" dirty="0" err="1"/>
              <a:t>bernama</a:t>
            </a:r>
            <a:endParaRPr lang="en-MY" b="1" u="sng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MY" dirty="0"/>
              <a:t>SPS SAGA Compliance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MY" dirty="0"/>
              <a:t>SPS SAGA Subscriptions based</a:t>
            </a:r>
          </a:p>
          <a:p>
            <a:endParaRPr lang="en-MY" b="1" u="sng" dirty="0" smtClean="0"/>
          </a:p>
          <a:p>
            <a:r>
              <a:rPr lang="en-MY" b="1" u="sng" dirty="0" smtClean="0"/>
              <a:t>PLAN B : by our own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MY" dirty="0" smtClean="0"/>
              <a:t>SPS SAGA Compliance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MY" dirty="0" smtClean="0"/>
              <a:t>SPS SAGA Subscriptions based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MY" dirty="0" smtClean="0"/>
              <a:t>Project based 50k and above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MY" dirty="0"/>
          </a:p>
          <a:p>
            <a:r>
              <a:rPr lang="en-MY" b="1" u="sng" dirty="0" smtClean="0"/>
              <a:t>PLAN C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MY" dirty="0" smtClean="0"/>
              <a:t>SPS SAGA Compliance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MY" dirty="0" smtClean="0"/>
              <a:t>SPS SAGA Subscriptions based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MY" dirty="0" smtClean="0"/>
              <a:t>Project based 5k and above</a:t>
            </a:r>
          </a:p>
          <a:p>
            <a:endParaRPr lang="en-MY" b="1" u="sng" dirty="0" smtClean="0"/>
          </a:p>
          <a:p>
            <a:endParaRPr lang="en-MY" b="1" u="sng" dirty="0"/>
          </a:p>
        </p:txBody>
      </p:sp>
    </p:spTree>
    <p:extLst>
      <p:ext uri="{BB962C8B-B14F-4D97-AF65-F5344CB8AC3E}">
        <p14:creationId xmlns:p14="http://schemas.microsoft.com/office/powerpoint/2010/main" val="3101116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152398" y="208552"/>
            <a:ext cx="8236026" cy="729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r>
              <a:rPr lang="en-MY" sz="2800" dirty="0" smtClean="0"/>
              <a:t>SPS/IT DEPARTMENT 2017</a:t>
            </a:r>
            <a:endParaRPr sz="2800" dirty="0"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8556790" y="6333133"/>
            <a:ext cx="548700" cy="5246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t>8</a:t>
            </a:fld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9790134"/>
              </p:ext>
            </p:extLst>
          </p:nvPr>
        </p:nvGraphicFramePr>
        <p:xfrm>
          <a:off x="827584" y="1397000"/>
          <a:ext cx="7416824" cy="34623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44"/>
                <a:gridCol w="6120680"/>
              </a:tblGrid>
              <a:tr h="447824">
                <a:tc gridSpan="2">
                  <a:txBody>
                    <a:bodyPr/>
                    <a:lstStyle/>
                    <a:p>
                      <a:pPr algn="ctr"/>
                      <a:r>
                        <a:rPr lang="en-MY" dirty="0" smtClean="0"/>
                        <a:t>ROADMAP FOR</a:t>
                      </a:r>
                      <a:r>
                        <a:rPr lang="en-MY" baseline="0" dirty="0" smtClean="0"/>
                        <a:t> 5 YEARS</a:t>
                      </a:r>
                      <a:endParaRPr lang="en-MY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  <a:tr h="593621"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/>
                        <a:t>2017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  <a:tr h="593621"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/>
                        <a:t>2018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593621"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/>
                        <a:t>2019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593621"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/>
                        <a:t>2020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 smtClean="0"/>
                    </a:p>
                    <a:p>
                      <a:endParaRPr lang="en-MY" dirty="0"/>
                    </a:p>
                  </a:txBody>
                  <a:tcPr/>
                </a:tc>
              </a:tr>
              <a:tr h="593621"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/>
                        <a:t>2021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2655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152398" y="208552"/>
            <a:ext cx="8236026" cy="729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r>
              <a:rPr lang="en-MY" sz="2800" dirty="0" smtClean="0"/>
              <a:t>SPS/IT DEPARTMENT 2017</a:t>
            </a:r>
            <a:endParaRPr sz="2800" dirty="0"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8556790" y="6333133"/>
            <a:ext cx="548700" cy="5246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t>9</a:t>
            </a:fld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8634813"/>
              </p:ext>
            </p:extLst>
          </p:nvPr>
        </p:nvGraphicFramePr>
        <p:xfrm>
          <a:off x="539552" y="980728"/>
          <a:ext cx="8064896" cy="5400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64896"/>
              </a:tblGrid>
              <a:tr h="370840">
                <a:tc>
                  <a:txBody>
                    <a:bodyPr/>
                    <a:lstStyle/>
                    <a:p>
                      <a:r>
                        <a:rPr lang="en-MY" dirty="0" smtClean="0"/>
                        <a:t>GOAL A: To</a:t>
                      </a:r>
                      <a:r>
                        <a:rPr lang="en-MY" baseline="0" dirty="0" smtClean="0"/>
                        <a:t> develop middle range Accounting Software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MY" b="1" u="sng" dirty="0" smtClean="0"/>
                        <a:t>Strategy: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MY" b="0" i="0" u="none" baseline="0" dirty="0" smtClean="0"/>
                        <a:t>Develop ERP SAGA Compliance Accounting software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MY" b="0" i="0" u="none" baseline="0" dirty="0" smtClean="0"/>
                        <a:t>JV with </a:t>
                      </a:r>
                      <a:r>
                        <a:rPr lang="en-MY" b="0" i="0" u="none" baseline="0" dirty="0" err="1" smtClean="0"/>
                        <a:t>Bernama</a:t>
                      </a:r>
                      <a:endParaRPr lang="en-MY" b="0" i="0" u="none" baseline="0" dirty="0" smtClean="0"/>
                    </a:p>
                    <a:p>
                      <a:pPr marL="342900" indent="-342900">
                        <a:buAutoNum type="arabicPeriod"/>
                      </a:pPr>
                      <a:r>
                        <a:rPr lang="en-MY" b="0" i="0" u="none" baseline="0" dirty="0" smtClean="0"/>
                        <a:t>Setup marketing team with </a:t>
                      </a:r>
                      <a:r>
                        <a:rPr lang="en-MY" b="0" i="0" u="none" baseline="0" dirty="0" err="1" smtClean="0"/>
                        <a:t>Bernama</a:t>
                      </a:r>
                      <a:endParaRPr lang="en-MY" b="0" i="0" u="none" baseline="0" dirty="0" smtClean="0"/>
                    </a:p>
                    <a:p>
                      <a:endParaRPr lang="en-MY" b="1" u="sng" dirty="0" smtClean="0"/>
                    </a:p>
                    <a:p>
                      <a:r>
                        <a:rPr lang="en-MY" b="1" u="sng" dirty="0" smtClean="0"/>
                        <a:t>Implementation: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MY" b="0" i="0" u="none" dirty="0" smtClean="0"/>
                        <a:t>January 2017</a:t>
                      </a:r>
                      <a:r>
                        <a:rPr lang="en-MY" b="0" i="0" u="none" baseline="0" dirty="0" smtClean="0"/>
                        <a:t> – Develop database framework and prototype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MY" b="0" i="0" u="none" dirty="0" smtClean="0"/>
                        <a:t>Feb-Mac 2017 – develop the engine 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MY" b="0" i="0" u="none" dirty="0" smtClean="0"/>
                        <a:t>End</a:t>
                      </a:r>
                      <a:r>
                        <a:rPr lang="en-MY" b="0" i="0" u="none" baseline="0" dirty="0" smtClean="0"/>
                        <a:t> of </a:t>
                      </a:r>
                      <a:r>
                        <a:rPr lang="en-MY" b="0" i="0" u="none" dirty="0" smtClean="0"/>
                        <a:t>Mac</a:t>
                      </a:r>
                      <a:r>
                        <a:rPr lang="en-MY" b="0" i="0" u="none" baseline="0" dirty="0" smtClean="0"/>
                        <a:t> 2017 – Demo the system to </a:t>
                      </a:r>
                      <a:r>
                        <a:rPr lang="en-MY" b="0" i="0" u="none" baseline="0" dirty="0" err="1" smtClean="0"/>
                        <a:t>Bernama</a:t>
                      </a:r>
                      <a:r>
                        <a:rPr lang="en-MY" b="0" i="0" u="none" baseline="0" dirty="0" smtClean="0"/>
                        <a:t> technical committee (80% developed) 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MY" b="0" i="0" u="none" baseline="0" dirty="0" smtClean="0"/>
                        <a:t>April-Dec 2017 – System review and customization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MY" b="0" i="0" u="none" baseline="0" dirty="0" smtClean="0"/>
                        <a:t>Jan-Feb 2018 – System testing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MY" b="0" i="0" u="none" baseline="0" dirty="0" smtClean="0"/>
                        <a:t>Mac-April 2018 – Data Migration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MY" b="0" u="none" dirty="0" smtClean="0"/>
                        <a:t>May-June</a:t>
                      </a:r>
                      <a:r>
                        <a:rPr lang="en-MY" b="0" u="none" baseline="0" dirty="0" smtClean="0"/>
                        <a:t> 2018 – Training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MY" b="0" u="none" dirty="0" smtClean="0"/>
                        <a:t>June-July 2018 – Final Acceptance Test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MY" b="0" u="none" dirty="0" smtClean="0"/>
                        <a:t>End</a:t>
                      </a:r>
                      <a:r>
                        <a:rPr lang="en-MY" b="0" u="none" baseline="0" dirty="0" smtClean="0"/>
                        <a:t> July 2018 – Live and running</a:t>
                      </a:r>
                      <a:endParaRPr lang="en-MY" b="0" u="none" dirty="0" smtClean="0"/>
                    </a:p>
                    <a:p>
                      <a:r>
                        <a:rPr lang="en-MY" b="0" i="0" u="none" dirty="0" smtClean="0"/>
                        <a:t>10. Marketing 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4465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301</TotalTime>
  <Words>549</Words>
  <Application>Microsoft Office PowerPoint</Application>
  <PresentationFormat>On-screen Show (4:3)</PresentationFormat>
  <Paragraphs>163</Paragraphs>
  <Slides>11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29/12/2016 (Thursday)</vt:lpstr>
      <vt:lpstr>SMART SWOT ANALYSIS</vt:lpstr>
      <vt:lpstr>SMART SWOT ANALYSIS</vt:lpstr>
      <vt:lpstr>SMART SWOT ANALYSIS</vt:lpstr>
      <vt:lpstr>SMART SWOT ANALYSIS</vt:lpstr>
      <vt:lpstr>SPS/IT DEPARTMENT 2017</vt:lpstr>
      <vt:lpstr>SPS/IT DEPARTMENT 2017</vt:lpstr>
      <vt:lpstr>SPS/IT DEPARTMENT 2017</vt:lpstr>
      <vt:lpstr>SPS/IT DEPARTMENT 2017</vt:lpstr>
      <vt:lpstr>SPS/IT DEPARTMENT 2017</vt:lpstr>
      <vt:lpstr>SPS/IT DEPARTMENT 2017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29/12/2016 (Thursday)</dc:title>
  <dc:creator>IT</dc:creator>
  <cp:lastModifiedBy>User</cp:lastModifiedBy>
  <cp:revision>26</cp:revision>
  <dcterms:created xsi:type="dcterms:W3CDTF">2016-12-29T02:20:38Z</dcterms:created>
  <dcterms:modified xsi:type="dcterms:W3CDTF">2016-12-29T07:24:14Z</dcterms:modified>
</cp:coreProperties>
</file>