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58" r:id="rId6"/>
    <p:sldId id="266" r:id="rId7"/>
    <p:sldId id="267" r:id="rId8"/>
    <p:sldId id="260" r:id="rId9"/>
    <p:sldId id="259" r:id="rId10"/>
    <p:sldId id="268" r:id="rId11"/>
    <p:sldId id="263" r:id="rId12"/>
    <p:sldId id="272" r:id="rId13"/>
    <p:sldId id="273" r:id="rId14"/>
    <p:sldId id="274" r:id="rId15"/>
    <p:sldId id="269" r:id="rId16"/>
    <p:sldId id="262" r:id="rId17"/>
    <p:sldId id="276" r:id="rId18"/>
    <p:sldId id="271" r:id="rId19"/>
    <p:sldId id="261" r:id="rId20"/>
    <p:sldId id="270" r:id="rId21"/>
    <p:sldId id="277" r:id="rId22"/>
    <p:sldId id="278" r:id="rId23"/>
    <p:sldId id="275"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ong" initials="DW" lastIdx="1" clrIdx="0">
    <p:extLst>
      <p:ext uri="{19B8F6BF-5375-455C-9EA6-DF929625EA0E}">
        <p15:presenceInfo xmlns:p15="http://schemas.microsoft.com/office/powerpoint/2012/main" userId="73aeb538e04e97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78" autoAdjust="0"/>
  </p:normalViewPr>
  <p:slideViewPr>
    <p:cSldViewPr snapToGrid="0">
      <p:cViewPr varScale="1">
        <p:scale>
          <a:sx n="73" d="100"/>
          <a:sy n="73"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1D63A8-9C7D-45CF-9605-9CDA555059EA}" type="datetimeFigureOut">
              <a:rPr lang="en-US" smtClean="0"/>
              <a:t>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44268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D63A8-9C7D-45CF-9605-9CDA555059EA}" type="datetimeFigureOut">
              <a:rPr lang="en-US" smtClean="0"/>
              <a:t>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340173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D63A8-9C7D-45CF-9605-9CDA555059EA}" type="datetimeFigureOut">
              <a:rPr lang="en-US" smtClean="0"/>
              <a:t>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420494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D63A8-9C7D-45CF-9605-9CDA555059EA}" type="datetimeFigureOut">
              <a:rPr lang="en-US" smtClean="0"/>
              <a:t>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41967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D63A8-9C7D-45CF-9605-9CDA555059EA}" type="datetimeFigureOut">
              <a:rPr lang="en-US" smtClean="0"/>
              <a:t>2/01/2015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23222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1D63A8-9C7D-45CF-9605-9CDA555059EA}" type="datetimeFigureOut">
              <a:rPr lang="en-US" smtClean="0"/>
              <a:t>2/01/2015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200459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1D63A8-9C7D-45CF-9605-9CDA555059EA}" type="datetimeFigureOut">
              <a:rPr lang="en-US" smtClean="0"/>
              <a:t>2/01/2015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207238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1D63A8-9C7D-45CF-9605-9CDA555059EA}" type="datetimeFigureOut">
              <a:rPr lang="en-US" smtClean="0"/>
              <a:t>2/01/2015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404616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D63A8-9C7D-45CF-9605-9CDA555059EA}" type="datetimeFigureOut">
              <a:rPr lang="en-US" smtClean="0"/>
              <a:t>2/01/2015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148381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D63A8-9C7D-45CF-9605-9CDA555059EA}" type="datetimeFigureOut">
              <a:rPr lang="en-US" smtClean="0"/>
              <a:t>2/01/2015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193988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D63A8-9C7D-45CF-9605-9CDA555059EA}" type="datetimeFigureOut">
              <a:rPr lang="en-US" smtClean="0"/>
              <a:t>2/01/2015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6D64D-97D5-4CF2-BE5D-4EA0F585CC7D}" type="slidenum">
              <a:rPr lang="en-US" smtClean="0"/>
              <a:t>‹#›</a:t>
            </a:fld>
            <a:endParaRPr lang="en-US"/>
          </a:p>
        </p:txBody>
      </p:sp>
    </p:spTree>
    <p:extLst>
      <p:ext uri="{BB962C8B-B14F-4D97-AF65-F5344CB8AC3E}">
        <p14:creationId xmlns:p14="http://schemas.microsoft.com/office/powerpoint/2010/main" val="188501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63A8-9C7D-45CF-9605-9CDA555059EA}" type="datetimeFigureOut">
              <a:rPr lang="en-US" smtClean="0"/>
              <a:t>2/01/2015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6D64D-97D5-4CF2-BE5D-4EA0F585CC7D}" type="slidenum">
              <a:rPr lang="en-US" smtClean="0"/>
              <a:t>‹#›</a:t>
            </a:fld>
            <a:endParaRPr lang="en-US"/>
          </a:p>
        </p:txBody>
      </p:sp>
    </p:spTree>
    <p:extLst>
      <p:ext uri="{BB962C8B-B14F-4D97-AF65-F5344CB8AC3E}">
        <p14:creationId xmlns:p14="http://schemas.microsoft.com/office/powerpoint/2010/main" val="488819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dirty="0" smtClean="0"/>
              <a:t>SETTING UP GST IN MICROSOFT DYNAMICS GP</a:t>
            </a:r>
            <a:endParaRPr lang="en-US" dirty="0"/>
          </a:p>
        </p:txBody>
      </p:sp>
      <p:sp>
        <p:nvSpPr>
          <p:cNvPr id="3" name="Subtitle 2"/>
          <p:cNvSpPr>
            <a:spLocks noGrp="1"/>
          </p:cNvSpPr>
          <p:nvPr>
            <p:ph type="subTitle" idx="1"/>
          </p:nvPr>
        </p:nvSpPr>
        <p:spPr/>
        <p:txBody>
          <a:bodyPr/>
          <a:lstStyle/>
          <a:p>
            <a:r>
              <a:rPr lang="en-MY" dirty="0" smtClean="0"/>
              <a:t>Presented by: Daniel Wong</a:t>
            </a:r>
          </a:p>
          <a:p>
            <a:r>
              <a:rPr lang="en-MY" dirty="0" smtClean="0"/>
              <a:t>Dynamicbiz GST Training </a:t>
            </a:r>
            <a:r>
              <a:rPr lang="en-MY" dirty="0" err="1" smtClean="0"/>
              <a:t>dd</a:t>
            </a:r>
            <a:r>
              <a:rPr lang="en-MY" dirty="0" smtClean="0"/>
              <a:t>: 2</a:t>
            </a:r>
            <a:r>
              <a:rPr lang="en-MY" baseline="30000" dirty="0" smtClean="0"/>
              <a:t>nd</a:t>
            </a:r>
            <a:r>
              <a:rPr lang="en-MY" dirty="0" smtClean="0"/>
              <a:t> January 2015</a:t>
            </a:r>
            <a:endParaRPr lang="en-US" dirty="0"/>
          </a:p>
        </p:txBody>
      </p:sp>
    </p:spTree>
    <p:extLst>
      <p:ext uri="{BB962C8B-B14F-4D97-AF65-F5344CB8AC3E}">
        <p14:creationId xmlns:p14="http://schemas.microsoft.com/office/powerpoint/2010/main" val="4022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81" y="291552"/>
            <a:ext cx="10515600" cy="1325563"/>
          </a:xfrm>
        </p:spPr>
        <p:txBody>
          <a:bodyPr/>
          <a:lstStyle/>
          <a:p>
            <a:r>
              <a:rPr lang="en-MY" dirty="0" smtClean="0"/>
              <a:t>Customer Master</a:t>
            </a:r>
            <a:endParaRPr lang="en-US" dirty="0"/>
          </a:p>
        </p:txBody>
      </p:sp>
      <p:sp>
        <p:nvSpPr>
          <p:cNvPr id="5" name="TextBox 4"/>
          <p:cNvSpPr txBox="1"/>
          <p:nvPr/>
        </p:nvSpPr>
        <p:spPr>
          <a:xfrm>
            <a:off x="6087431" y="1499047"/>
            <a:ext cx="5237922" cy="3139321"/>
          </a:xfrm>
          <a:prstGeom prst="rect">
            <a:avLst/>
          </a:prstGeom>
          <a:noFill/>
        </p:spPr>
        <p:txBody>
          <a:bodyPr wrap="square" rtlCol="0">
            <a:spAutoFit/>
          </a:bodyPr>
          <a:lstStyle/>
          <a:p>
            <a:pPr marL="342900" indent="-342900">
              <a:buAutoNum type="arabicParenR"/>
            </a:pPr>
            <a:r>
              <a:rPr lang="en-MY" dirty="0" smtClean="0"/>
              <a:t>Path: Cards&gt;&gt;Sales&gt;&gt;Customer</a:t>
            </a:r>
          </a:p>
          <a:p>
            <a:pPr marL="342900" indent="-342900">
              <a:buAutoNum type="arabicParenR"/>
            </a:pPr>
            <a:r>
              <a:rPr lang="en-MY" dirty="0" smtClean="0"/>
              <a:t>Enter the default Tax Schedule ID for the customer.</a:t>
            </a:r>
          </a:p>
          <a:p>
            <a:pPr marL="342900" indent="-342900">
              <a:buAutoNum type="arabicParenR"/>
            </a:pPr>
            <a:r>
              <a:rPr lang="en-MY" dirty="0" smtClean="0"/>
              <a:t>The Tax Schedule ID will default when entering invoices in the Receivable Transaction Entry or creating invoices in the Sales Transaction Entry</a:t>
            </a:r>
          </a:p>
          <a:p>
            <a:pPr marL="342900" indent="-342900">
              <a:buAutoNum type="arabicParenR"/>
            </a:pPr>
            <a:r>
              <a:rPr lang="en-MY" dirty="0" smtClean="0"/>
              <a:t>You can also set the default Tax Schedule ID in the Class ID and then roll down to the respective customers in the class.</a:t>
            </a:r>
          </a:p>
          <a:p>
            <a:pPr marL="342900" indent="-342900">
              <a:buAutoNum type="arabicParenR"/>
            </a:pPr>
            <a:r>
              <a:rPr lang="en-MY" dirty="0" smtClean="0"/>
              <a:t>The Address ID that you have assigned as the “Ship To” address and the relevant Tax Schedule ID will be defaulted in the Sales Transaction Entry</a:t>
            </a:r>
            <a:endParaRPr lang="en-US" dirty="0"/>
          </a:p>
        </p:txBody>
      </p:sp>
      <p:pic>
        <p:nvPicPr>
          <p:cNvPr id="3" name="Picture 2"/>
          <p:cNvPicPr>
            <a:picLocks noChangeAspect="1"/>
          </p:cNvPicPr>
          <p:nvPr/>
        </p:nvPicPr>
        <p:blipFill>
          <a:blip r:embed="rId2"/>
          <a:stretch>
            <a:fillRect/>
          </a:stretch>
        </p:blipFill>
        <p:spPr>
          <a:xfrm>
            <a:off x="241081" y="1345159"/>
            <a:ext cx="5676900" cy="4924425"/>
          </a:xfrm>
          <a:prstGeom prst="rect">
            <a:avLst/>
          </a:prstGeom>
        </p:spPr>
      </p:pic>
    </p:spTree>
    <p:extLst>
      <p:ext uri="{BB962C8B-B14F-4D97-AF65-F5344CB8AC3E}">
        <p14:creationId xmlns:p14="http://schemas.microsoft.com/office/powerpoint/2010/main" val="286052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Customer Address Maintenance</a:t>
            </a:r>
            <a:endParaRPr lang="en-US" dirty="0"/>
          </a:p>
        </p:txBody>
      </p:sp>
      <p:pic>
        <p:nvPicPr>
          <p:cNvPr id="4" name="Content Placeholder 3"/>
          <p:cNvPicPr>
            <a:picLocks noGrp="1" noChangeAspect="1"/>
          </p:cNvPicPr>
          <p:nvPr>
            <p:ph idx="1"/>
          </p:nvPr>
        </p:nvPicPr>
        <p:blipFill>
          <a:blip r:embed="rId2"/>
          <a:stretch>
            <a:fillRect/>
          </a:stretch>
        </p:blipFill>
        <p:spPr>
          <a:xfrm>
            <a:off x="271670" y="1690688"/>
            <a:ext cx="6305550" cy="3343275"/>
          </a:xfrm>
          <a:prstGeom prst="rect">
            <a:avLst/>
          </a:prstGeom>
        </p:spPr>
      </p:pic>
      <p:sp>
        <p:nvSpPr>
          <p:cNvPr id="3" name="TextBox 2"/>
          <p:cNvSpPr txBox="1"/>
          <p:nvPr/>
        </p:nvSpPr>
        <p:spPr>
          <a:xfrm>
            <a:off x="6758609" y="1888435"/>
            <a:ext cx="5297556" cy="1754326"/>
          </a:xfrm>
          <a:prstGeom prst="rect">
            <a:avLst/>
          </a:prstGeom>
          <a:noFill/>
        </p:spPr>
        <p:txBody>
          <a:bodyPr wrap="square" rtlCol="0">
            <a:spAutoFit/>
          </a:bodyPr>
          <a:lstStyle/>
          <a:p>
            <a:pPr marL="342900" indent="-342900">
              <a:buAutoNum type="arabicParenR"/>
            </a:pPr>
            <a:r>
              <a:rPr lang="en-MY" dirty="0" smtClean="0"/>
              <a:t>Path: Cards&gt;&gt;Sales&gt;&gt;Customer, Address</a:t>
            </a:r>
          </a:p>
          <a:p>
            <a:pPr marL="342900" indent="-342900">
              <a:buAutoNum type="arabicParenR"/>
            </a:pPr>
            <a:r>
              <a:rPr lang="en-MY" dirty="0" smtClean="0"/>
              <a:t>Assign the default Tax Schedule ID for each of the customer addresses.</a:t>
            </a:r>
          </a:p>
          <a:p>
            <a:pPr marL="342900" indent="-342900">
              <a:buAutoNum type="arabicParenR"/>
            </a:pPr>
            <a:r>
              <a:rPr lang="en-MY" dirty="0" smtClean="0"/>
              <a:t>This is required for the purposes of generating Sales Invoices or Credit Note from the Sales Order Processing module.</a:t>
            </a:r>
          </a:p>
        </p:txBody>
      </p:sp>
    </p:spTree>
    <p:extLst>
      <p:ext uri="{BB962C8B-B14F-4D97-AF65-F5344CB8AC3E}">
        <p14:creationId xmlns:p14="http://schemas.microsoft.com/office/powerpoint/2010/main" val="352287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Payable Management Setup</a:t>
            </a:r>
            <a:endParaRPr lang="en-US" dirty="0"/>
          </a:p>
        </p:txBody>
      </p:sp>
      <p:pic>
        <p:nvPicPr>
          <p:cNvPr id="4" name="Content Placeholder 3"/>
          <p:cNvPicPr>
            <a:picLocks noGrp="1" noChangeAspect="1"/>
          </p:cNvPicPr>
          <p:nvPr>
            <p:ph idx="1"/>
          </p:nvPr>
        </p:nvPicPr>
        <p:blipFill>
          <a:blip r:embed="rId2"/>
          <a:stretch>
            <a:fillRect/>
          </a:stretch>
        </p:blipFill>
        <p:spPr>
          <a:xfrm>
            <a:off x="77027" y="1592916"/>
            <a:ext cx="6293956" cy="3336683"/>
          </a:xfrm>
          <a:prstGeom prst="rect">
            <a:avLst/>
          </a:prstGeom>
        </p:spPr>
      </p:pic>
      <p:sp>
        <p:nvSpPr>
          <p:cNvPr id="5" name="TextBox 4"/>
          <p:cNvSpPr txBox="1"/>
          <p:nvPr/>
        </p:nvSpPr>
        <p:spPr>
          <a:xfrm>
            <a:off x="6530009" y="1908314"/>
            <a:ext cx="5486400" cy="2308324"/>
          </a:xfrm>
          <a:prstGeom prst="rect">
            <a:avLst/>
          </a:prstGeom>
          <a:noFill/>
        </p:spPr>
        <p:txBody>
          <a:bodyPr wrap="square" rtlCol="0">
            <a:spAutoFit/>
          </a:bodyPr>
          <a:lstStyle/>
          <a:p>
            <a:pPr marL="342900" indent="-342900">
              <a:buAutoNum type="arabicParenR"/>
            </a:pPr>
            <a:r>
              <a:rPr lang="en-MY" dirty="0" smtClean="0"/>
              <a:t>Path: Tools&gt;&gt;Setup&gt;&gt;Purchasing&gt;&gt;Payables&gt;&gt;Option</a:t>
            </a:r>
          </a:p>
          <a:p>
            <a:pPr marL="342900" indent="-342900">
              <a:buAutoNum type="arabicParenR"/>
            </a:pPr>
            <a:r>
              <a:rPr lang="en-MY" dirty="0" smtClean="0"/>
              <a:t>Assign the Default Tax Schedule ID “PURCH – ALL”</a:t>
            </a:r>
          </a:p>
          <a:p>
            <a:pPr marL="342900" indent="-342900">
              <a:buAutoNum type="arabicParenR"/>
            </a:pPr>
            <a:r>
              <a:rPr lang="en-MY" dirty="0" smtClean="0"/>
              <a:t>The Tax Schedule ID assigned here will default to the Payable Transaction Entry</a:t>
            </a:r>
          </a:p>
          <a:p>
            <a:pPr marL="342900" indent="-342900">
              <a:buAutoNum type="arabicParenR"/>
            </a:pPr>
            <a:r>
              <a:rPr lang="en-MY" dirty="0" smtClean="0"/>
              <a:t>If you didn’t assign any Default Tax Schedule ID, GST will not be automatically calculated when users enter invoice in the Payable Transaction Entry.</a:t>
            </a:r>
          </a:p>
          <a:p>
            <a:pPr marL="342900" indent="-342900">
              <a:buAutoNum type="arabicParenR"/>
            </a:pPr>
            <a:endParaRPr lang="en-US" dirty="0"/>
          </a:p>
        </p:txBody>
      </p:sp>
    </p:spTree>
    <p:extLst>
      <p:ext uri="{BB962C8B-B14F-4D97-AF65-F5344CB8AC3E}">
        <p14:creationId xmlns:p14="http://schemas.microsoft.com/office/powerpoint/2010/main" val="380041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Vendor Master</a:t>
            </a:r>
            <a:endParaRPr lang="en-US" dirty="0"/>
          </a:p>
        </p:txBody>
      </p:sp>
      <p:sp>
        <p:nvSpPr>
          <p:cNvPr id="5" name="TextBox 4"/>
          <p:cNvSpPr txBox="1"/>
          <p:nvPr/>
        </p:nvSpPr>
        <p:spPr>
          <a:xfrm>
            <a:off x="6096000" y="1517512"/>
            <a:ext cx="5237922" cy="3416320"/>
          </a:xfrm>
          <a:prstGeom prst="rect">
            <a:avLst/>
          </a:prstGeom>
          <a:noFill/>
        </p:spPr>
        <p:txBody>
          <a:bodyPr wrap="square" rtlCol="0">
            <a:spAutoFit/>
          </a:bodyPr>
          <a:lstStyle/>
          <a:p>
            <a:pPr marL="342900" indent="-342900">
              <a:buAutoNum type="arabicParenR"/>
            </a:pPr>
            <a:r>
              <a:rPr lang="en-MY" dirty="0" smtClean="0"/>
              <a:t>Path: Cards&gt;&gt;Purchasing&gt;&gt;Vendor</a:t>
            </a:r>
          </a:p>
          <a:p>
            <a:pPr marL="342900" indent="-342900">
              <a:buAutoNum type="arabicParenR"/>
            </a:pPr>
            <a:r>
              <a:rPr lang="en-MY" dirty="0" smtClean="0"/>
              <a:t>Enter the default Tax Schedule ID for the vendor.</a:t>
            </a:r>
          </a:p>
          <a:p>
            <a:pPr marL="342900" indent="-342900">
              <a:buAutoNum type="arabicParenR"/>
            </a:pPr>
            <a:r>
              <a:rPr lang="en-MY" dirty="0" smtClean="0"/>
              <a:t>The Tax Schedule ID will default when entering invoices in the Payable Transaction Entry or creating PO and Receiving.</a:t>
            </a:r>
          </a:p>
          <a:p>
            <a:pPr marL="342900" indent="-342900">
              <a:buAutoNum type="arabicParenR"/>
            </a:pPr>
            <a:r>
              <a:rPr lang="en-MY" dirty="0" smtClean="0"/>
              <a:t>You can also set the default Tax Schedule ID in the Class ID and then roll down to the respective vendors in the class.</a:t>
            </a:r>
          </a:p>
          <a:p>
            <a:pPr marL="342900" indent="-342900">
              <a:buFontTx/>
              <a:buAutoNum type="arabicParenR"/>
            </a:pPr>
            <a:r>
              <a:rPr lang="en-MY" dirty="0"/>
              <a:t>The Address ID that you have assigned as the </a:t>
            </a:r>
            <a:r>
              <a:rPr lang="en-MY" dirty="0" smtClean="0"/>
              <a:t>“Purchase” </a:t>
            </a:r>
            <a:r>
              <a:rPr lang="en-MY" dirty="0"/>
              <a:t>address and the relevant Tax Schedule ID will be defaulted in the </a:t>
            </a:r>
            <a:r>
              <a:rPr lang="en-MY" dirty="0" smtClean="0"/>
              <a:t>Purchase Order Entry</a:t>
            </a:r>
            <a:endParaRPr lang="en-US" dirty="0"/>
          </a:p>
          <a:p>
            <a:endParaRPr lang="en-US" dirty="0"/>
          </a:p>
        </p:txBody>
      </p:sp>
      <p:pic>
        <p:nvPicPr>
          <p:cNvPr id="6" name="Content Placeholder 5"/>
          <p:cNvPicPr>
            <a:picLocks noGrp="1" noChangeAspect="1"/>
          </p:cNvPicPr>
          <p:nvPr>
            <p:ph idx="1"/>
          </p:nvPr>
        </p:nvPicPr>
        <p:blipFill>
          <a:blip r:embed="rId2"/>
          <a:stretch>
            <a:fillRect/>
          </a:stretch>
        </p:blipFill>
        <p:spPr>
          <a:xfrm>
            <a:off x="318134" y="1384190"/>
            <a:ext cx="5757088" cy="5142734"/>
          </a:xfrm>
          <a:prstGeom prst="rect">
            <a:avLst/>
          </a:prstGeom>
        </p:spPr>
      </p:pic>
    </p:spTree>
    <p:extLst>
      <p:ext uri="{BB962C8B-B14F-4D97-AF65-F5344CB8AC3E}">
        <p14:creationId xmlns:p14="http://schemas.microsoft.com/office/powerpoint/2010/main" val="383793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Vendor Address Maintenance</a:t>
            </a:r>
            <a:endParaRPr lang="en-US" dirty="0"/>
          </a:p>
        </p:txBody>
      </p:sp>
      <p:pic>
        <p:nvPicPr>
          <p:cNvPr id="4" name="Picture 3"/>
          <p:cNvPicPr>
            <a:picLocks noChangeAspect="1"/>
          </p:cNvPicPr>
          <p:nvPr/>
        </p:nvPicPr>
        <p:blipFill>
          <a:blip r:embed="rId2"/>
          <a:stretch>
            <a:fillRect/>
          </a:stretch>
        </p:blipFill>
        <p:spPr>
          <a:xfrm>
            <a:off x="0" y="1472027"/>
            <a:ext cx="6003235" cy="4152900"/>
          </a:xfrm>
          <a:prstGeom prst="rect">
            <a:avLst/>
          </a:prstGeom>
        </p:spPr>
      </p:pic>
      <p:sp>
        <p:nvSpPr>
          <p:cNvPr id="5" name="Rectangle 4"/>
          <p:cNvSpPr/>
          <p:nvPr/>
        </p:nvSpPr>
        <p:spPr>
          <a:xfrm>
            <a:off x="6096000" y="1903481"/>
            <a:ext cx="6096000" cy="1477328"/>
          </a:xfrm>
          <a:prstGeom prst="rect">
            <a:avLst/>
          </a:prstGeom>
        </p:spPr>
        <p:txBody>
          <a:bodyPr>
            <a:spAutoFit/>
          </a:bodyPr>
          <a:lstStyle/>
          <a:p>
            <a:pPr marL="342900" indent="-342900">
              <a:buAutoNum type="arabicParenR"/>
            </a:pPr>
            <a:r>
              <a:rPr lang="en-MY" dirty="0"/>
              <a:t>Path: Cards</a:t>
            </a:r>
            <a:r>
              <a:rPr lang="en-MY" dirty="0" smtClean="0"/>
              <a:t>&gt;&gt;Purchasing&gt;&gt;Vendor, </a:t>
            </a:r>
            <a:r>
              <a:rPr lang="en-MY" dirty="0"/>
              <a:t>Address</a:t>
            </a:r>
          </a:p>
          <a:p>
            <a:pPr marL="342900" indent="-342900">
              <a:buAutoNum type="arabicParenR"/>
            </a:pPr>
            <a:r>
              <a:rPr lang="en-MY" dirty="0"/>
              <a:t>Assign the default Tax Schedule ID for each of the </a:t>
            </a:r>
            <a:r>
              <a:rPr lang="en-MY" dirty="0" smtClean="0"/>
              <a:t>vendor </a:t>
            </a:r>
            <a:r>
              <a:rPr lang="en-MY" dirty="0"/>
              <a:t>addresses.</a:t>
            </a:r>
          </a:p>
          <a:p>
            <a:pPr marL="342900" indent="-342900">
              <a:buAutoNum type="arabicParenR"/>
            </a:pPr>
            <a:r>
              <a:rPr lang="en-MY" dirty="0"/>
              <a:t>This is required for the purposes </a:t>
            </a:r>
            <a:r>
              <a:rPr lang="en-MY" dirty="0" smtClean="0"/>
              <a:t>PO creation and entering Receiving (Shipment/Invoice) or Invoice Matching</a:t>
            </a:r>
            <a:endParaRPr lang="en-MY" dirty="0"/>
          </a:p>
        </p:txBody>
      </p:sp>
    </p:spTree>
    <p:extLst>
      <p:ext uri="{BB962C8B-B14F-4D97-AF65-F5344CB8AC3E}">
        <p14:creationId xmlns:p14="http://schemas.microsoft.com/office/powerpoint/2010/main" val="233609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5" y="365125"/>
            <a:ext cx="10836965" cy="1325563"/>
          </a:xfrm>
        </p:spPr>
        <p:txBody>
          <a:bodyPr/>
          <a:lstStyle/>
          <a:p>
            <a:r>
              <a:rPr lang="en-MY" dirty="0" smtClean="0"/>
              <a:t>Definition of Inventory and Non-Inventory Item</a:t>
            </a:r>
            <a:endParaRPr lang="en-US" dirty="0"/>
          </a:p>
        </p:txBody>
      </p:sp>
      <p:sp>
        <p:nvSpPr>
          <p:cNvPr id="3" name="Content Placeholder 2"/>
          <p:cNvSpPr>
            <a:spLocks noGrp="1"/>
          </p:cNvSpPr>
          <p:nvPr>
            <p:ph idx="1"/>
          </p:nvPr>
        </p:nvSpPr>
        <p:spPr>
          <a:xfrm>
            <a:off x="586409" y="1825625"/>
            <a:ext cx="10767391" cy="4351338"/>
          </a:xfrm>
        </p:spPr>
        <p:txBody>
          <a:bodyPr/>
          <a:lstStyle/>
          <a:p>
            <a:r>
              <a:rPr lang="en-MY" dirty="0" smtClean="0"/>
              <a:t>Inventory Items are created in the Item Master and includes both Sales Inventory (stock balances are kept) and Service Item (system don’t track stock balances). Service Item can used for both Sales Invoicing and Purchasing.</a:t>
            </a:r>
          </a:p>
          <a:p>
            <a:r>
              <a:rPr lang="en-MY" dirty="0" smtClean="0"/>
              <a:t>Non-Inventory Items are not created in the Item Master and are free text entered during Sales Invoicing or PO creation (including receiving).</a:t>
            </a:r>
            <a:endParaRPr lang="en-US" dirty="0"/>
          </a:p>
        </p:txBody>
      </p:sp>
    </p:spTree>
    <p:extLst>
      <p:ext uri="{BB962C8B-B14F-4D97-AF65-F5344CB8AC3E}">
        <p14:creationId xmlns:p14="http://schemas.microsoft.com/office/powerpoint/2010/main" val="415862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Sales Order Processing Setup</a:t>
            </a:r>
            <a:endParaRPr lang="en-US" dirty="0"/>
          </a:p>
        </p:txBody>
      </p:sp>
      <p:pic>
        <p:nvPicPr>
          <p:cNvPr id="4" name="Content Placeholder 3"/>
          <p:cNvPicPr>
            <a:picLocks noGrp="1" noChangeAspect="1"/>
          </p:cNvPicPr>
          <p:nvPr>
            <p:ph idx="1"/>
          </p:nvPr>
        </p:nvPicPr>
        <p:blipFill>
          <a:blip r:embed="rId2"/>
          <a:stretch>
            <a:fillRect/>
          </a:stretch>
        </p:blipFill>
        <p:spPr>
          <a:xfrm>
            <a:off x="304801" y="1479446"/>
            <a:ext cx="5791199" cy="2638425"/>
          </a:xfrm>
          <a:prstGeom prst="rect">
            <a:avLst/>
          </a:prstGeom>
        </p:spPr>
      </p:pic>
      <p:sp>
        <p:nvSpPr>
          <p:cNvPr id="3" name="TextBox 2"/>
          <p:cNvSpPr txBox="1"/>
          <p:nvPr/>
        </p:nvSpPr>
        <p:spPr>
          <a:xfrm>
            <a:off x="6189494" y="1690688"/>
            <a:ext cx="5449228" cy="2585323"/>
          </a:xfrm>
          <a:prstGeom prst="rect">
            <a:avLst/>
          </a:prstGeom>
          <a:noFill/>
        </p:spPr>
        <p:txBody>
          <a:bodyPr wrap="square" rtlCol="0">
            <a:spAutoFit/>
          </a:bodyPr>
          <a:lstStyle/>
          <a:p>
            <a:pPr marL="342900" indent="-342900">
              <a:buAutoNum type="arabicParenR"/>
            </a:pPr>
            <a:r>
              <a:rPr lang="en-MY" dirty="0" smtClean="0"/>
              <a:t>Path: Tools&gt;&gt;Setup&gt;&gt;Sales&gt;&gt;Sales Order Processing&gt;&gt;Options</a:t>
            </a:r>
          </a:p>
          <a:p>
            <a:pPr marL="342900" indent="-342900">
              <a:buAutoNum type="arabicParenR"/>
            </a:pPr>
            <a:r>
              <a:rPr lang="en-MY" dirty="0" smtClean="0"/>
              <a:t>Select Tax Options “Based on Customers” for Non-Inventory Items, Freight &amp; Miscellaneous</a:t>
            </a:r>
          </a:p>
          <a:p>
            <a:pPr marL="342900" indent="-342900">
              <a:buAutoNum type="arabicParenR"/>
            </a:pPr>
            <a:r>
              <a:rPr lang="en-MY" dirty="0" smtClean="0"/>
              <a:t>When creating a Sales Invoice or Credit Note for Non-Inventory Items, Freight &amp; Miscellaneous, the system will default the Tax Schedule ID set in the Customer Master.</a:t>
            </a:r>
          </a:p>
          <a:p>
            <a:pPr marL="342900" indent="-342900">
              <a:buAutoNum type="arabicParenR"/>
            </a:pPr>
            <a:endParaRPr lang="en-US" dirty="0"/>
          </a:p>
        </p:txBody>
      </p:sp>
    </p:spTree>
    <p:extLst>
      <p:ext uri="{BB962C8B-B14F-4D97-AF65-F5344CB8AC3E}">
        <p14:creationId xmlns:p14="http://schemas.microsoft.com/office/powerpoint/2010/main" val="119576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Purchase Order Processing Setup</a:t>
            </a:r>
            <a:endParaRPr lang="en-US" dirty="0"/>
          </a:p>
        </p:txBody>
      </p:sp>
      <p:pic>
        <p:nvPicPr>
          <p:cNvPr id="4" name="Content Placeholder 3"/>
          <p:cNvPicPr>
            <a:picLocks noGrp="1" noChangeAspect="1"/>
          </p:cNvPicPr>
          <p:nvPr>
            <p:ph idx="1"/>
          </p:nvPr>
        </p:nvPicPr>
        <p:blipFill>
          <a:blip r:embed="rId2"/>
          <a:stretch>
            <a:fillRect/>
          </a:stretch>
        </p:blipFill>
        <p:spPr>
          <a:xfrm>
            <a:off x="267154" y="1467816"/>
            <a:ext cx="5077985" cy="4351338"/>
          </a:xfrm>
          <a:prstGeom prst="rect">
            <a:avLst/>
          </a:prstGeom>
        </p:spPr>
      </p:pic>
      <p:sp>
        <p:nvSpPr>
          <p:cNvPr id="5" name="TextBox 4"/>
          <p:cNvSpPr txBox="1"/>
          <p:nvPr/>
        </p:nvSpPr>
        <p:spPr>
          <a:xfrm>
            <a:off x="5523572" y="1701663"/>
            <a:ext cx="6154906" cy="2585323"/>
          </a:xfrm>
          <a:prstGeom prst="rect">
            <a:avLst/>
          </a:prstGeom>
          <a:noFill/>
        </p:spPr>
        <p:txBody>
          <a:bodyPr wrap="square" rtlCol="0">
            <a:spAutoFit/>
          </a:bodyPr>
          <a:lstStyle/>
          <a:p>
            <a:pPr marL="342900" indent="-342900">
              <a:buAutoNum type="arabicParenR"/>
            </a:pPr>
            <a:r>
              <a:rPr lang="en-MY" dirty="0" smtClean="0"/>
              <a:t>Path: Tools&gt;&gt;Setup&gt;&gt;Purchasing&gt;&gt;Purchase Order Processing&gt;&gt;Options</a:t>
            </a:r>
          </a:p>
          <a:p>
            <a:pPr marL="342900" indent="-342900">
              <a:buAutoNum type="arabicParenR"/>
            </a:pPr>
            <a:r>
              <a:rPr lang="en-MY" dirty="0" smtClean="0"/>
              <a:t>Select Tax Options “Based on vendor” for Non-Inventory Items, Freight &amp; Miscellaneous</a:t>
            </a:r>
          </a:p>
          <a:p>
            <a:pPr marL="342900" indent="-342900">
              <a:buAutoNum type="arabicParenR"/>
            </a:pPr>
            <a:r>
              <a:rPr lang="en-MY" dirty="0" smtClean="0"/>
              <a:t>When creating a PO, Receiving (Shipment/Invoice) or Credit Note for Non-Inventory Items, Freight &amp; Miscellaneous, the system will default the Tax Schedule ID set in the Vendor Master.</a:t>
            </a:r>
          </a:p>
          <a:p>
            <a:pPr marL="342900" indent="-342900">
              <a:buAutoNum type="arabicParenR"/>
            </a:pPr>
            <a:endParaRPr lang="en-US" dirty="0"/>
          </a:p>
        </p:txBody>
      </p:sp>
    </p:spTree>
    <p:extLst>
      <p:ext uri="{BB962C8B-B14F-4D97-AF65-F5344CB8AC3E}">
        <p14:creationId xmlns:p14="http://schemas.microsoft.com/office/powerpoint/2010/main" val="180303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Inventory Item Setup</a:t>
            </a:r>
            <a:endParaRPr lang="en-US" dirty="0"/>
          </a:p>
        </p:txBody>
      </p:sp>
      <p:pic>
        <p:nvPicPr>
          <p:cNvPr id="4" name="Content Placeholder 3"/>
          <p:cNvPicPr>
            <a:picLocks noGrp="1" noChangeAspect="1"/>
          </p:cNvPicPr>
          <p:nvPr>
            <p:ph idx="1"/>
          </p:nvPr>
        </p:nvPicPr>
        <p:blipFill>
          <a:blip r:embed="rId2"/>
          <a:stretch>
            <a:fillRect/>
          </a:stretch>
        </p:blipFill>
        <p:spPr>
          <a:xfrm>
            <a:off x="240606" y="1420776"/>
            <a:ext cx="5560533" cy="4351338"/>
          </a:xfrm>
          <a:prstGeom prst="rect">
            <a:avLst/>
          </a:prstGeom>
        </p:spPr>
      </p:pic>
      <p:sp>
        <p:nvSpPr>
          <p:cNvPr id="5" name="TextBox 4"/>
          <p:cNvSpPr txBox="1"/>
          <p:nvPr/>
        </p:nvSpPr>
        <p:spPr>
          <a:xfrm>
            <a:off x="6211613" y="1531883"/>
            <a:ext cx="5552661" cy="3970318"/>
          </a:xfrm>
          <a:prstGeom prst="rect">
            <a:avLst/>
          </a:prstGeom>
          <a:noFill/>
        </p:spPr>
        <p:txBody>
          <a:bodyPr wrap="square" rtlCol="0">
            <a:spAutoFit/>
          </a:bodyPr>
          <a:lstStyle/>
          <a:p>
            <a:pPr marL="342900" indent="-342900">
              <a:buAutoNum type="arabicParenR"/>
            </a:pPr>
            <a:r>
              <a:rPr lang="en-MY" dirty="0" smtClean="0"/>
              <a:t>Path: Cards&gt;&gt;Inventory&gt;&gt;Item</a:t>
            </a:r>
          </a:p>
          <a:p>
            <a:pPr marL="342900" indent="-342900">
              <a:buAutoNum type="arabicParenR"/>
            </a:pPr>
            <a:r>
              <a:rPr lang="en-MY" dirty="0" smtClean="0"/>
              <a:t>Sales Tax Option </a:t>
            </a:r>
          </a:p>
          <a:p>
            <a:r>
              <a:rPr lang="en-MY" dirty="0" smtClean="0"/>
              <a:t>	- Taxable (enter the Tax Schedule ID to default 	   when entering Sales Invoices)</a:t>
            </a:r>
          </a:p>
          <a:p>
            <a:r>
              <a:rPr lang="en-MY" dirty="0"/>
              <a:t>	</a:t>
            </a:r>
            <a:r>
              <a:rPr lang="en-MY" dirty="0" smtClean="0"/>
              <a:t>- </a:t>
            </a:r>
            <a:r>
              <a:rPr lang="en-MY" dirty="0" err="1" smtClean="0"/>
              <a:t>Nontaxable</a:t>
            </a:r>
            <a:r>
              <a:rPr lang="en-MY" dirty="0" smtClean="0"/>
              <a:t> (item is not subject to GST)</a:t>
            </a:r>
          </a:p>
          <a:p>
            <a:r>
              <a:rPr lang="en-MY" dirty="0"/>
              <a:t>	</a:t>
            </a:r>
            <a:r>
              <a:rPr lang="en-MY" dirty="0" smtClean="0"/>
              <a:t>- Based on customers (system will default from 	  Customer Master</a:t>
            </a:r>
          </a:p>
          <a:p>
            <a:r>
              <a:rPr lang="en-MY" dirty="0" smtClean="0"/>
              <a:t>3)   Purchase </a:t>
            </a:r>
            <a:r>
              <a:rPr lang="en-MY" dirty="0"/>
              <a:t>Tax Option </a:t>
            </a:r>
          </a:p>
          <a:p>
            <a:r>
              <a:rPr lang="en-MY" dirty="0"/>
              <a:t>	- Taxable (enter the Tax Schedule ID to default 	   when </a:t>
            </a:r>
            <a:r>
              <a:rPr lang="en-MY" dirty="0" smtClean="0"/>
              <a:t>creating PO and receiving)</a:t>
            </a:r>
            <a:endParaRPr lang="en-MY" dirty="0"/>
          </a:p>
          <a:p>
            <a:r>
              <a:rPr lang="en-MY" dirty="0"/>
              <a:t>	- </a:t>
            </a:r>
            <a:r>
              <a:rPr lang="en-MY" dirty="0" err="1"/>
              <a:t>Nontaxable</a:t>
            </a:r>
            <a:r>
              <a:rPr lang="en-MY" dirty="0"/>
              <a:t> (item is not subject to GST)</a:t>
            </a:r>
          </a:p>
          <a:p>
            <a:r>
              <a:rPr lang="en-MY" dirty="0"/>
              <a:t>	- Based on </a:t>
            </a:r>
            <a:r>
              <a:rPr lang="en-MY" dirty="0" smtClean="0"/>
              <a:t>vendor </a:t>
            </a:r>
            <a:r>
              <a:rPr lang="en-MY" dirty="0"/>
              <a:t>(system will default from 	  </a:t>
            </a:r>
            <a:r>
              <a:rPr lang="en-MY" dirty="0" smtClean="0"/>
              <a:t>Vendor</a:t>
            </a:r>
            <a:endParaRPr lang="en-MY" dirty="0"/>
          </a:p>
          <a:p>
            <a:endParaRPr lang="en-US" dirty="0"/>
          </a:p>
        </p:txBody>
      </p:sp>
    </p:spTree>
    <p:extLst>
      <p:ext uri="{BB962C8B-B14F-4D97-AF65-F5344CB8AC3E}">
        <p14:creationId xmlns:p14="http://schemas.microsoft.com/office/powerpoint/2010/main" val="306470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09" y="176283"/>
            <a:ext cx="11698356" cy="1036292"/>
          </a:xfrm>
        </p:spPr>
        <p:txBody>
          <a:bodyPr/>
          <a:lstStyle/>
          <a:p>
            <a:r>
              <a:rPr lang="en-MY" dirty="0" smtClean="0"/>
              <a:t>Enter Sales Invoice in Receivable Transaction Entry</a:t>
            </a:r>
            <a:endParaRPr lang="en-US" dirty="0"/>
          </a:p>
        </p:txBody>
      </p:sp>
      <p:pic>
        <p:nvPicPr>
          <p:cNvPr id="6" name="Content Placeholder 5"/>
          <p:cNvPicPr>
            <a:picLocks noGrp="1" noChangeAspect="1"/>
          </p:cNvPicPr>
          <p:nvPr>
            <p:ph idx="1"/>
          </p:nvPr>
        </p:nvPicPr>
        <p:blipFill>
          <a:blip r:embed="rId2"/>
          <a:stretch>
            <a:fillRect/>
          </a:stretch>
        </p:blipFill>
        <p:spPr>
          <a:xfrm>
            <a:off x="106017" y="1376587"/>
            <a:ext cx="5519531" cy="4351338"/>
          </a:xfrm>
          <a:prstGeom prst="rect">
            <a:avLst/>
          </a:prstGeom>
        </p:spPr>
      </p:pic>
      <p:sp>
        <p:nvSpPr>
          <p:cNvPr id="3" name="TextBox 2"/>
          <p:cNvSpPr txBox="1"/>
          <p:nvPr/>
        </p:nvSpPr>
        <p:spPr>
          <a:xfrm>
            <a:off x="5625548" y="1376587"/>
            <a:ext cx="6460435" cy="3416320"/>
          </a:xfrm>
          <a:prstGeom prst="rect">
            <a:avLst/>
          </a:prstGeom>
          <a:noFill/>
        </p:spPr>
        <p:txBody>
          <a:bodyPr wrap="square" rtlCol="0">
            <a:spAutoFit/>
          </a:bodyPr>
          <a:lstStyle/>
          <a:p>
            <a:pPr marL="342900" indent="-342900">
              <a:buAutoNum type="arabicParenR"/>
            </a:pPr>
            <a:r>
              <a:rPr lang="en-MY" dirty="0" smtClean="0"/>
              <a:t>Path: Transactions&gt;&gt;Sales&gt;&gt;Transaction Entry</a:t>
            </a:r>
          </a:p>
          <a:p>
            <a:pPr marL="342900" indent="-342900">
              <a:buAutoNum type="arabicParenR"/>
            </a:pPr>
            <a:r>
              <a:rPr lang="en-MY" dirty="0" smtClean="0"/>
              <a:t>Tax Schedule ID is defaulted from the Customer Master.</a:t>
            </a:r>
          </a:p>
          <a:p>
            <a:pPr marL="342900" indent="-342900">
              <a:buAutoNum type="arabicParenR"/>
            </a:pPr>
            <a:r>
              <a:rPr lang="en-MY" dirty="0" smtClean="0"/>
              <a:t>The Tax Schedule ID in the Receivable Tax Schedule Entry (click on the expansion button next to the Tax Schedule ID) which is “SALES – ALL” is defaulted from the Receivable Management Setup.</a:t>
            </a:r>
          </a:p>
          <a:p>
            <a:pPr marL="342900" indent="-342900">
              <a:buAutoNum type="arabicParenR"/>
            </a:pPr>
            <a:r>
              <a:rPr lang="en-MY" dirty="0" smtClean="0"/>
              <a:t>The system will only auto calculate the GST if the Tax Details in the defaulted Tax Schedule ID (in this </a:t>
            </a:r>
            <a:r>
              <a:rPr lang="en-MY" dirty="0" err="1" smtClean="0"/>
              <a:t>eg</a:t>
            </a:r>
            <a:r>
              <a:rPr lang="en-MY" dirty="0" smtClean="0"/>
              <a:t> is “SR”) matches with the Tax Details included in the Tax Schedule ID “SALES – ALL”</a:t>
            </a:r>
          </a:p>
          <a:p>
            <a:pPr marL="342900" indent="-342900">
              <a:buAutoNum type="arabicParenR"/>
            </a:pPr>
            <a:r>
              <a:rPr lang="en-MY" dirty="0" smtClean="0"/>
              <a:t>You can also manually assign the Tax Details or changed the calculated taxes in the Receivables Tax Entry</a:t>
            </a:r>
          </a:p>
          <a:p>
            <a:endParaRPr lang="en-US" dirty="0"/>
          </a:p>
        </p:txBody>
      </p:sp>
      <p:pic>
        <p:nvPicPr>
          <p:cNvPr id="4" name="Picture 3"/>
          <p:cNvPicPr>
            <a:picLocks noChangeAspect="1"/>
          </p:cNvPicPr>
          <p:nvPr/>
        </p:nvPicPr>
        <p:blipFill>
          <a:blip r:embed="rId3"/>
          <a:stretch>
            <a:fillRect/>
          </a:stretch>
        </p:blipFill>
        <p:spPr>
          <a:xfrm>
            <a:off x="5704956" y="4454310"/>
            <a:ext cx="6054210" cy="2185029"/>
          </a:xfrm>
          <a:prstGeom prst="rect">
            <a:avLst/>
          </a:prstGeom>
        </p:spPr>
      </p:pic>
    </p:spTree>
    <p:extLst>
      <p:ext uri="{BB962C8B-B14F-4D97-AF65-F5344CB8AC3E}">
        <p14:creationId xmlns:p14="http://schemas.microsoft.com/office/powerpoint/2010/main" val="13364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smtClean="0"/>
              <a:t>Setup</a:t>
            </a:r>
            <a:endParaRPr lang="en-US" b="1" dirty="0"/>
          </a:p>
        </p:txBody>
      </p:sp>
      <p:sp>
        <p:nvSpPr>
          <p:cNvPr id="3" name="Content Placeholder 2"/>
          <p:cNvSpPr>
            <a:spLocks noGrp="1"/>
          </p:cNvSpPr>
          <p:nvPr>
            <p:ph idx="1"/>
          </p:nvPr>
        </p:nvSpPr>
        <p:spPr/>
        <p:txBody>
          <a:bodyPr/>
          <a:lstStyle/>
          <a:p>
            <a:r>
              <a:rPr lang="en-MY" dirty="0" smtClean="0"/>
              <a:t>Tax Details (GST Tax Code)</a:t>
            </a:r>
          </a:p>
          <a:p>
            <a:r>
              <a:rPr lang="en-MY" dirty="0" smtClean="0"/>
              <a:t>Tax Schedule</a:t>
            </a:r>
          </a:p>
          <a:p>
            <a:r>
              <a:rPr lang="en-MY" dirty="0" smtClean="0"/>
              <a:t>Company Setup</a:t>
            </a:r>
          </a:p>
          <a:p>
            <a:r>
              <a:rPr lang="en-MY" dirty="0" smtClean="0"/>
              <a:t>Receivable Management</a:t>
            </a:r>
          </a:p>
          <a:p>
            <a:r>
              <a:rPr lang="en-MY" dirty="0" smtClean="0"/>
              <a:t>Sales Order Processing</a:t>
            </a:r>
          </a:p>
          <a:p>
            <a:r>
              <a:rPr lang="en-MY" dirty="0" smtClean="0"/>
              <a:t>Purchase Order Processing</a:t>
            </a:r>
          </a:p>
          <a:p>
            <a:r>
              <a:rPr lang="en-MY" dirty="0" smtClean="0"/>
              <a:t>Payable Management</a:t>
            </a:r>
          </a:p>
          <a:p>
            <a:r>
              <a:rPr lang="en-MY" dirty="0" smtClean="0"/>
              <a:t>Inventory Management</a:t>
            </a:r>
            <a:endParaRPr lang="en-US" dirty="0"/>
          </a:p>
        </p:txBody>
      </p:sp>
    </p:spTree>
    <p:extLst>
      <p:ext uri="{BB962C8B-B14F-4D97-AF65-F5344CB8AC3E}">
        <p14:creationId xmlns:p14="http://schemas.microsoft.com/office/powerpoint/2010/main" val="322136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365125"/>
            <a:ext cx="11055626" cy="1115805"/>
          </a:xfrm>
        </p:spPr>
        <p:txBody>
          <a:bodyPr/>
          <a:lstStyle/>
          <a:p>
            <a:r>
              <a:rPr lang="en-MY" dirty="0" smtClean="0"/>
              <a:t>Creating Sales Invoice in Sales Transaction Entry</a:t>
            </a:r>
            <a:endParaRPr lang="en-US" dirty="0"/>
          </a:p>
        </p:txBody>
      </p:sp>
      <p:sp>
        <p:nvSpPr>
          <p:cNvPr id="3" name="Content Placeholder 2"/>
          <p:cNvSpPr>
            <a:spLocks noGrp="1"/>
          </p:cNvSpPr>
          <p:nvPr>
            <p:ph idx="1"/>
          </p:nvPr>
        </p:nvSpPr>
        <p:spPr>
          <a:xfrm>
            <a:off x="6042992" y="1825625"/>
            <a:ext cx="5734878" cy="4351338"/>
          </a:xfrm>
        </p:spPr>
        <p:txBody>
          <a:bodyPr>
            <a:normAutofit fontScale="92500" lnSpcReduction="10000"/>
          </a:bodyPr>
          <a:lstStyle/>
          <a:p>
            <a:pPr marL="342900" indent="-342900">
              <a:buAutoNum type="arabicParenR"/>
            </a:pPr>
            <a:r>
              <a:rPr lang="en-MY" sz="1800" dirty="0" smtClean="0"/>
              <a:t>Path: Transactions&gt;&gt;Sales&gt;&gt;Sales Transaction Entry</a:t>
            </a:r>
          </a:p>
          <a:p>
            <a:pPr marL="342900" indent="-342900">
              <a:buAutoNum type="arabicParenR"/>
            </a:pPr>
            <a:r>
              <a:rPr lang="en-MY" sz="1800" dirty="0" smtClean="0"/>
              <a:t>When issuing Sales </a:t>
            </a:r>
            <a:r>
              <a:rPr lang="en-MY" sz="1800" dirty="0"/>
              <a:t>Invoices (or CN) via Sales Order Processing module, the Ship to Tax Schedule ID is defaulted from the </a:t>
            </a:r>
            <a:r>
              <a:rPr lang="en-MY" sz="1800" dirty="0" smtClean="0"/>
              <a:t>Ship To Address ID. The Ship To Address is setup in the Customer Master. You can change the defaulted Ship to Address ID.</a:t>
            </a:r>
          </a:p>
          <a:p>
            <a:pPr marL="342900" indent="-342900">
              <a:buAutoNum type="arabicParenR"/>
            </a:pPr>
            <a:r>
              <a:rPr lang="en-MY" sz="1800" dirty="0" smtClean="0"/>
              <a:t>Item Tax Option is based on the Sales Tax Option setup for the item you are selling in the Item Master. If this is a non-inventory item, the Item Tax Option will default from the Sales Order Processing Setup.</a:t>
            </a:r>
          </a:p>
          <a:p>
            <a:pPr marL="342900" indent="-342900">
              <a:buAutoNum type="arabicParenR"/>
            </a:pPr>
            <a:r>
              <a:rPr lang="en-MY" sz="1800" dirty="0"/>
              <a:t>The system will only auto calculate the GST if the Tax Details </a:t>
            </a:r>
            <a:r>
              <a:rPr lang="en-MY" sz="1800" dirty="0" smtClean="0"/>
              <a:t>included in the Ship To Tax </a:t>
            </a:r>
            <a:r>
              <a:rPr lang="en-MY" sz="1800" dirty="0"/>
              <a:t>Schedule ID (in this </a:t>
            </a:r>
            <a:r>
              <a:rPr lang="en-MY" sz="1800" dirty="0" err="1"/>
              <a:t>eg</a:t>
            </a:r>
            <a:r>
              <a:rPr lang="en-MY" sz="1800" dirty="0"/>
              <a:t> is “SR”) matches with the Tax Details included in the </a:t>
            </a:r>
            <a:r>
              <a:rPr lang="en-MY" sz="1800" dirty="0" smtClean="0"/>
              <a:t>Item Tax Option. In this example the Item Tax Option is set to “Base on customers”, the system will look at the Tax Schedule ID assigned to this Customer’s Ship To Address ID.</a:t>
            </a:r>
            <a:endParaRPr lang="en-MY" sz="1800" dirty="0"/>
          </a:p>
          <a:p>
            <a:pPr marL="342900" indent="-342900">
              <a:buAutoNum type="arabicParenR"/>
            </a:pPr>
            <a:r>
              <a:rPr lang="en-MY" sz="1800" dirty="0"/>
              <a:t>You can also manually assign the Tax Details or changed the calculated taxes in the </a:t>
            </a:r>
            <a:r>
              <a:rPr lang="en-MY" sz="1800" dirty="0" smtClean="0"/>
              <a:t>Sales Line Item </a:t>
            </a:r>
            <a:r>
              <a:rPr lang="en-MY" sz="1800" dirty="0"/>
              <a:t>Tax </a:t>
            </a:r>
            <a:r>
              <a:rPr lang="en-MY" sz="1800" dirty="0" smtClean="0"/>
              <a:t>Detail Entry</a:t>
            </a:r>
            <a:endParaRPr lang="en-MY" sz="1800" dirty="0"/>
          </a:p>
          <a:p>
            <a:pPr marL="342900" indent="-342900">
              <a:buAutoNum type="arabicParenR"/>
            </a:pPr>
            <a:endParaRPr lang="en-US" sz="1800" dirty="0"/>
          </a:p>
          <a:p>
            <a:endParaRPr lang="en-US" dirty="0"/>
          </a:p>
        </p:txBody>
      </p:sp>
      <p:pic>
        <p:nvPicPr>
          <p:cNvPr id="5" name="Picture 4"/>
          <p:cNvPicPr>
            <a:picLocks noChangeAspect="1"/>
          </p:cNvPicPr>
          <p:nvPr/>
        </p:nvPicPr>
        <p:blipFill>
          <a:blip r:embed="rId2"/>
          <a:stretch>
            <a:fillRect/>
          </a:stretch>
        </p:blipFill>
        <p:spPr>
          <a:xfrm>
            <a:off x="161925" y="1806783"/>
            <a:ext cx="5775443" cy="4585874"/>
          </a:xfrm>
          <a:prstGeom prst="rect">
            <a:avLst/>
          </a:prstGeom>
        </p:spPr>
      </p:pic>
    </p:spTree>
    <p:extLst>
      <p:ext uri="{BB962C8B-B14F-4D97-AF65-F5344CB8AC3E}">
        <p14:creationId xmlns:p14="http://schemas.microsoft.com/office/powerpoint/2010/main" val="369101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3" y="365125"/>
            <a:ext cx="10926417" cy="1325563"/>
          </a:xfrm>
        </p:spPr>
        <p:txBody>
          <a:bodyPr/>
          <a:lstStyle/>
          <a:p>
            <a:r>
              <a:rPr lang="en-MY" dirty="0"/>
              <a:t>Creating Sales Invoice in Sales Transaction Entry</a:t>
            </a:r>
            <a:endParaRPr lang="en-US" dirty="0"/>
          </a:p>
        </p:txBody>
      </p:sp>
      <p:pic>
        <p:nvPicPr>
          <p:cNvPr id="4" name="Content Placeholder 3"/>
          <p:cNvPicPr>
            <a:picLocks noGrp="1" noChangeAspect="1"/>
          </p:cNvPicPr>
          <p:nvPr>
            <p:ph idx="1"/>
          </p:nvPr>
        </p:nvPicPr>
        <p:blipFill>
          <a:blip r:embed="rId2"/>
          <a:stretch>
            <a:fillRect/>
          </a:stretch>
        </p:blipFill>
        <p:spPr>
          <a:xfrm>
            <a:off x="427383" y="1393998"/>
            <a:ext cx="5546307" cy="4351338"/>
          </a:xfrm>
          <a:prstGeom prst="rect">
            <a:avLst/>
          </a:prstGeom>
        </p:spPr>
      </p:pic>
      <p:sp>
        <p:nvSpPr>
          <p:cNvPr id="5" name="TextBox 4"/>
          <p:cNvSpPr txBox="1"/>
          <p:nvPr/>
        </p:nvSpPr>
        <p:spPr>
          <a:xfrm>
            <a:off x="5973690" y="4272677"/>
            <a:ext cx="6117404" cy="2585323"/>
          </a:xfrm>
          <a:prstGeom prst="rect">
            <a:avLst/>
          </a:prstGeom>
          <a:noFill/>
        </p:spPr>
        <p:txBody>
          <a:bodyPr wrap="square" rtlCol="0">
            <a:spAutoFit/>
          </a:bodyPr>
          <a:lstStyle/>
          <a:p>
            <a:pPr marL="342900" indent="-342900">
              <a:buAutoNum type="arabicParenR"/>
            </a:pPr>
            <a:r>
              <a:rPr lang="en-MY" dirty="0" smtClean="0"/>
              <a:t>This example, the Item Number “10002”, the Sales Tax Option is set as “Taxable” and a Tax Schedule ID is specified in the Item Master.</a:t>
            </a:r>
          </a:p>
          <a:p>
            <a:pPr marL="342900" indent="-342900">
              <a:buAutoNum type="arabicParenR"/>
            </a:pPr>
            <a:r>
              <a:rPr lang="en-MY" dirty="0" smtClean="0"/>
              <a:t>When creating the Sales Invoice, the Item Tax Option will be set as “Taxable” with the Item Tax Schedule ID defaulted from the Item Master. </a:t>
            </a:r>
          </a:p>
          <a:p>
            <a:pPr marL="342900" indent="-342900">
              <a:buFontTx/>
              <a:buAutoNum type="arabicParenR"/>
            </a:pPr>
            <a:r>
              <a:rPr lang="en-MY" dirty="0"/>
              <a:t>You can also manually assign the Tax Details or changed the calculated taxes in the Sales Line Item Tax Detail Entry</a:t>
            </a:r>
          </a:p>
          <a:p>
            <a:endParaRPr lang="en-US" dirty="0"/>
          </a:p>
        </p:txBody>
      </p:sp>
      <p:pic>
        <p:nvPicPr>
          <p:cNvPr id="6" name="Picture 5"/>
          <p:cNvPicPr>
            <a:picLocks noChangeAspect="1"/>
          </p:cNvPicPr>
          <p:nvPr/>
        </p:nvPicPr>
        <p:blipFill>
          <a:blip r:embed="rId3"/>
          <a:stretch>
            <a:fillRect/>
          </a:stretch>
        </p:blipFill>
        <p:spPr>
          <a:xfrm>
            <a:off x="6195119" y="1393998"/>
            <a:ext cx="5895975" cy="2781300"/>
          </a:xfrm>
          <a:prstGeom prst="rect">
            <a:avLst/>
          </a:prstGeom>
        </p:spPr>
      </p:pic>
    </p:spTree>
    <p:extLst>
      <p:ext uri="{BB962C8B-B14F-4D97-AF65-F5344CB8AC3E}">
        <p14:creationId xmlns:p14="http://schemas.microsoft.com/office/powerpoint/2010/main" val="254846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5"/>
            <a:ext cx="10995991" cy="1325563"/>
          </a:xfrm>
        </p:spPr>
        <p:txBody>
          <a:bodyPr/>
          <a:lstStyle/>
          <a:p>
            <a:r>
              <a:rPr lang="en-MY" dirty="0"/>
              <a:t>Creating Sales Invoice in Sales Transaction Entry</a:t>
            </a:r>
            <a:endParaRPr lang="en-US" dirty="0"/>
          </a:p>
        </p:txBody>
      </p:sp>
      <p:pic>
        <p:nvPicPr>
          <p:cNvPr id="4" name="Content Placeholder 3"/>
          <p:cNvPicPr>
            <a:picLocks noGrp="1" noChangeAspect="1"/>
          </p:cNvPicPr>
          <p:nvPr>
            <p:ph idx="1"/>
          </p:nvPr>
        </p:nvPicPr>
        <p:blipFill>
          <a:blip r:embed="rId2"/>
          <a:stretch>
            <a:fillRect/>
          </a:stretch>
        </p:blipFill>
        <p:spPr>
          <a:xfrm>
            <a:off x="496554" y="1336537"/>
            <a:ext cx="5533588" cy="4351338"/>
          </a:xfrm>
          <a:prstGeom prst="rect">
            <a:avLst/>
          </a:prstGeom>
        </p:spPr>
      </p:pic>
      <p:pic>
        <p:nvPicPr>
          <p:cNvPr id="5" name="Content Placeholder 3"/>
          <p:cNvPicPr>
            <a:picLocks noChangeAspect="1"/>
          </p:cNvPicPr>
          <p:nvPr/>
        </p:nvPicPr>
        <p:blipFill>
          <a:blip r:embed="rId3"/>
          <a:stretch>
            <a:fillRect/>
          </a:stretch>
        </p:blipFill>
        <p:spPr>
          <a:xfrm>
            <a:off x="6168887" y="1336537"/>
            <a:ext cx="5791199" cy="2638425"/>
          </a:xfrm>
          <a:prstGeom prst="rect">
            <a:avLst/>
          </a:prstGeom>
        </p:spPr>
      </p:pic>
      <p:sp>
        <p:nvSpPr>
          <p:cNvPr id="6" name="TextBox 5"/>
          <p:cNvSpPr txBox="1"/>
          <p:nvPr/>
        </p:nvSpPr>
        <p:spPr>
          <a:xfrm>
            <a:off x="6110908" y="3974962"/>
            <a:ext cx="6081092" cy="2862322"/>
          </a:xfrm>
          <a:prstGeom prst="rect">
            <a:avLst/>
          </a:prstGeom>
          <a:noFill/>
        </p:spPr>
        <p:txBody>
          <a:bodyPr wrap="square" rtlCol="0">
            <a:spAutoFit/>
          </a:bodyPr>
          <a:lstStyle/>
          <a:p>
            <a:r>
              <a:rPr lang="en-MY" dirty="0" smtClean="0"/>
              <a:t>1) This example is a non-inventory item, the Item Tax Option will default from the Sales Order Processing Setup Options for “Non-Inventory Items. In this case, it is setup as “Base on customers”.</a:t>
            </a:r>
          </a:p>
          <a:p>
            <a:r>
              <a:rPr lang="en-MY" dirty="0" smtClean="0"/>
              <a:t>2) The system will compare the Tax Details (via Tax Schedule ID) setup in the Customer’s Ship To Address ID with the Tax Details in the Ship to Tax Schedule ID to determine the tax.</a:t>
            </a:r>
          </a:p>
          <a:p>
            <a:r>
              <a:rPr lang="en-MY" dirty="0" smtClean="0"/>
              <a:t>3) </a:t>
            </a:r>
            <a:r>
              <a:rPr lang="en-MY" dirty="0"/>
              <a:t>You can also manually assign the Tax Details or changed the calculated taxes in the Sales Line Item Tax Detail Entry</a:t>
            </a:r>
          </a:p>
          <a:p>
            <a:endParaRPr lang="en-US" dirty="0"/>
          </a:p>
        </p:txBody>
      </p:sp>
    </p:spTree>
    <p:extLst>
      <p:ext uri="{BB962C8B-B14F-4D97-AF65-F5344CB8AC3E}">
        <p14:creationId xmlns:p14="http://schemas.microsoft.com/office/powerpoint/2010/main" val="395055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Entering Purchase Invoice in Payable Transaction Entry </a:t>
            </a:r>
            <a:endParaRPr lang="en-US" dirty="0"/>
          </a:p>
        </p:txBody>
      </p:sp>
      <p:pic>
        <p:nvPicPr>
          <p:cNvPr id="4" name="Content Placeholder 3"/>
          <p:cNvPicPr>
            <a:picLocks noGrp="1" noChangeAspect="1"/>
          </p:cNvPicPr>
          <p:nvPr>
            <p:ph idx="1"/>
          </p:nvPr>
        </p:nvPicPr>
        <p:blipFill>
          <a:blip r:embed="rId2"/>
          <a:stretch>
            <a:fillRect/>
          </a:stretch>
        </p:blipFill>
        <p:spPr>
          <a:xfrm>
            <a:off x="197993" y="1690688"/>
            <a:ext cx="5514484" cy="4351338"/>
          </a:xfrm>
          <a:prstGeom prst="rect">
            <a:avLst/>
          </a:prstGeom>
        </p:spPr>
      </p:pic>
      <p:sp>
        <p:nvSpPr>
          <p:cNvPr id="5" name="TextBox 4"/>
          <p:cNvSpPr txBox="1"/>
          <p:nvPr/>
        </p:nvSpPr>
        <p:spPr>
          <a:xfrm>
            <a:off x="5712477" y="1505986"/>
            <a:ext cx="6460435" cy="3416320"/>
          </a:xfrm>
          <a:prstGeom prst="rect">
            <a:avLst/>
          </a:prstGeom>
          <a:noFill/>
        </p:spPr>
        <p:txBody>
          <a:bodyPr wrap="square" rtlCol="0">
            <a:spAutoFit/>
          </a:bodyPr>
          <a:lstStyle/>
          <a:p>
            <a:pPr marL="342900" indent="-342900">
              <a:buAutoNum type="arabicParenR"/>
            </a:pPr>
            <a:r>
              <a:rPr lang="en-MY" dirty="0" smtClean="0"/>
              <a:t>Path: Transactions&gt;&gt;Purchasing&gt;&gt;Transaction Entry</a:t>
            </a:r>
          </a:p>
          <a:p>
            <a:pPr marL="342900" indent="-342900">
              <a:buAutoNum type="arabicParenR"/>
            </a:pPr>
            <a:r>
              <a:rPr lang="en-MY" dirty="0" smtClean="0"/>
              <a:t>Tax Schedule ID is defaulted from the  Vendor Master.</a:t>
            </a:r>
          </a:p>
          <a:p>
            <a:pPr marL="342900" indent="-342900">
              <a:buAutoNum type="arabicParenR"/>
            </a:pPr>
            <a:r>
              <a:rPr lang="en-MY" dirty="0" smtClean="0"/>
              <a:t>The Tax Schedule ID in the Payable Tax Schedule Entry (click on the expansion button next to the Tax Schedule ID) which is “PURCH – ALL” is defaulted from the Payable Management Setup.</a:t>
            </a:r>
          </a:p>
          <a:p>
            <a:pPr marL="342900" indent="-342900">
              <a:buAutoNum type="arabicParenR"/>
            </a:pPr>
            <a:r>
              <a:rPr lang="en-MY" dirty="0" smtClean="0"/>
              <a:t>The system will only auto calculate the GST if the Tax Details in the defaulted Tax Schedule ID (in this </a:t>
            </a:r>
            <a:r>
              <a:rPr lang="en-MY" dirty="0" err="1" smtClean="0"/>
              <a:t>eg</a:t>
            </a:r>
            <a:r>
              <a:rPr lang="en-MY" dirty="0" smtClean="0"/>
              <a:t> is “TX”) matches with the Tax Details included in the Tax Schedule ID “PURCH – ALL”</a:t>
            </a:r>
          </a:p>
          <a:p>
            <a:pPr marL="342900" indent="-342900">
              <a:buAutoNum type="arabicParenR"/>
            </a:pPr>
            <a:r>
              <a:rPr lang="en-MY" dirty="0" smtClean="0"/>
              <a:t>You can also manually assign the Tax Details or changed the calculated taxes in the Payable Tax Entry</a:t>
            </a:r>
          </a:p>
          <a:p>
            <a:endParaRPr lang="en-US" dirty="0"/>
          </a:p>
        </p:txBody>
      </p:sp>
      <p:pic>
        <p:nvPicPr>
          <p:cNvPr id="6" name="Picture 5"/>
          <p:cNvPicPr>
            <a:picLocks noChangeAspect="1"/>
          </p:cNvPicPr>
          <p:nvPr/>
        </p:nvPicPr>
        <p:blipFill>
          <a:blip r:embed="rId3"/>
          <a:stretch>
            <a:fillRect/>
          </a:stretch>
        </p:blipFill>
        <p:spPr>
          <a:xfrm>
            <a:off x="6120809" y="4576506"/>
            <a:ext cx="5643770" cy="2162224"/>
          </a:xfrm>
          <a:prstGeom prst="rect">
            <a:avLst/>
          </a:prstGeom>
        </p:spPr>
      </p:pic>
    </p:spTree>
    <p:extLst>
      <p:ext uri="{BB962C8B-B14F-4D97-AF65-F5344CB8AC3E}">
        <p14:creationId xmlns:p14="http://schemas.microsoft.com/office/powerpoint/2010/main" val="422271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68" y="365125"/>
            <a:ext cx="10982032" cy="1325563"/>
          </a:xfrm>
        </p:spPr>
        <p:txBody>
          <a:bodyPr/>
          <a:lstStyle/>
          <a:p>
            <a:r>
              <a:rPr lang="en-MY" dirty="0" smtClean="0"/>
              <a:t>Creating Purchase Order</a:t>
            </a:r>
            <a:endParaRPr lang="en-US" dirty="0"/>
          </a:p>
        </p:txBody>
      </p:sp>
      <p:pic>
        <p:nvPicPr>
          <p:cNvPr id="4" name="Content Placeholder 3"/>
          <p:cNvPicPr>
            <a:picLocks noGrp="1" noChangeAspect="1"/>
          </p:cNvPicPr>
          <p:nvPr>
            <p:ph idx="1"/>
          </p:nvPr>
        </p:nvPicPr>
        <p:blipFill>
          <a:blip r:embed="rId2"/>
          <a:stretch>
            <a:fillRect/>
          </a:stretch>
        </p:blipFill>
        <p:spPr>
          <a:xfrm>
            <a:off x="224623" y="1342150"/>
            <a:ext cx="5877980" cy="4351338"/>
          </a:xfrm>
          <a:prstGeom prst="rect">
            <a:avLst/>
          </a:prstGeom>
        </p:spPr>
      </p:pic>
      <p:sp>
        <p:nvSpPr>
          <p:cNvPr id="5" name="Content Placeholder 2"/>
          <p:cNvSpPr txBox="1">
            <a:spLocks/>
          </p:cNvSpPr>
          <p:nvPr/>
        </p:nvSpPr>
        <p:spPr>
          <a:xfrm>
            <a:off x="6102603" y="1342150"/>
            <a:ext cx="573487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arenR"/>
            </a:pPr>
            <a:r>
              <a:rPr lang="en-MY" sz="1800" dirty="0" smtClean="0"/>
              <a:t>Path: Transactions&gt;&gt;Purchasing&gt;&gt;Purchase Order Entry</a:t>
            </a:r>
          </a:p>
          <a:p>
            <a:pPr marL="342900" indent="-342900">
              <a:buFont typeface="Arial" panose="020B0604020202020204" pitchFamily="34" charset="0"/>
              <a:buAutoNum type="arabicParenR"/>
            </a:pPr>
            <a:r>
              <a:rPr lang="en-MY" sz="1800" dirty="0" smtClean="0"/>
              <a:t>When creating a PO, the </a:t>
            </a:r>
            <a:r>
              <a:rPr lang="en-MY" sz="1800" dirty="0" err="1" smtClean="0"/>
              <a:t>Purch</a:t>
            </a:r>
            <a:r>
              <a:rPr lang="en-MY" sz="1800" dirty="0" smtClean="0"/>
              <a:t> </a:t>
            </a:r>
            <a:r>
              <a:rPr lang="en-MY" sz="1800" dirty="0" err="1" smtClean="0"/>
              <a:t>Addf</a:t>
            </a:r>
            <a:r>
              <a:rPr lang="en-MY" sz="1800" dirty="0" smtClean="0"/>
              <a:t> Tax </a:t>
            </a:r>
            <a:r>
              <a:rPr lang="en-MY" sz="1800" dirty="0" err="1" smtClean="0"/>
              <a:t>Sched</a:t>
            </a:r>
            <a:r>
              <a:rPr lang="en-MY" sz="1800" dirty="0" smtClean="0"/>
              <a:t> is defaulted from the Tax Schedule ID setup in the Vendor’s Purchase Address.</a:t>
            </a:r>
          </a:p>
          <a:p>
            <a:pPr marL="342900" indent="-342900">
              <a:buFont typeface="Arial" panose="020B0604020202020204" pitchFamily="34" charset="0"/>
              <a:buAutoNum type="arabicParenR"/>
            </a:pPr>
            <a:r>
              <a:rPr lang="en-MY" sz="1800" dirty="0" smtClean="0"/>
              <a:t>Item Tax Option is based on the Purchase Tax Option setup for the item you are purchasing in the Item Master. If this is a non-inventory item, the Item Tax Option will default from the Purchase Order Processing Setup.</a:t>
            </a:r>
          </a:p>
          <a:p>
            <a:pPr marL="342900" indent="-342900">
              <a:buFont typeface="Arial" panose="020B0604020202020204" pitchFamily="34" charset="0"/>
              <a:buAutoNum type="arabicParenR"/>
            </a:pPr>
            <a:r>
              <a:rPr lang="en-MY" sz="1800" dirty="0" smtClean="0"/>
              <a:t>The system will only auto calculate the GST if the Tax Details included in the </a:t>
            </a:r>
            <a:r>
              <a:rPr lang="en-MY" sz="1800" dirty="0" err="1" smtClean="0"/>
              <a:t>Purch</a:t>
            </a:r>
            <a:r>
              <a:rPr lang="en-MY" sz="1800" dirty="0" smtClean="0"/>
              <a:t> </a:t>
            </a:r>
            <a:r>
              <a:rPr lang="en-MY" sz="1800" dirty="0" err="1" smtClean="0"/>
              <a:t>Addr</a:t>
            </a:r>
            <a:r>
              <a:rPr lang="en-MY" sz="1800" dirty="0" smtClean="0"/>
              <a:t> Schedule ID (in this </a:t>
            </a:r>
            <a:r>
              <a:rPr lang="en-MY" sz="1800" dirty="0" err="1" smtClean="0"/>
              <a:t>eg</a:t>
            </a:r>
            <a:r>
              <a:rPr lang="en-MY" sz="1800" dirty="0" smtClean="0"/>
              <a:t> is “TX”) matches with the Tax Details included in the Item Tax Option. In this example the Item Tax Option is set to “Base on vendor”, the system will look at the Tax Schedule ID assigned to this Vendor’s Purchase Address ID.</a:t>
            </a:r>
          </a:p>
          <a:p>
            <a:pPr marL="342900" indent="-342900">
              <a:buFont typeface="Arial" panose="020B0604020202020204" pitchFamily="34" charset="0"/>
              <a:buAutoNum type="arabicParenR"/>
            </a:pPr>
            <a:r>
              <a:rPr lang="en-MY" sz="1800" dirty="0" smtClean="0"/>
              <a:t>You can also manually assign the Tax Details or changed the calculated taxes in the Purchase Order Line Item Tax Detail Entry</a:t>
            </a:r>
          </a:p>
          <a:p>
            <a:pPr marL="342900" indent="-342900">
              <a:buFont typeface="Arial" panose="020B0604020202020204" pitchFamily="34" charset="0"/>
              <a:buAutoNum type="arabicParenR"/>
            </a:pPr>
            <a:endParaRPr lang="en-US" sz="1800" dirty="0" smtClean="0"/>
          </a:p>
          <a:p>
            <a:endParaRPr lang="en-US" dirty="0"/>
          </a:p>
        </p:txBody>
      </p:sp>
    </p:spTree>
    <p:extLst>
      <p:ext uri="{BB962C8B-B14F-4D97-AF65-F5344CB8AC3E}">
        <p14:creationId xmlns:p14="http://schemas.microsoft.com/office/powerpoint/2010/main" val="97359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Creating Purchase Order</a:t>
            </a:r>
            <a:endParaRPr lang="en-US" dirty="0"/>
          </a:p>
        </p:txBody>
      </p:sp>
      <p:pic>
        <p:nvPicPr>
          <p:cNvPr id="4" name="Content Placeholder 3"/>
          <p:cNvPicPr>
            <a:picLocks noGrp="1" noChangeAspect="1"/>
          </p:cNvPicPr>
          <p:nvPr>
            <p:ph idx="1"/>
          </p:nvPr>
        </p:nvPicPr>
        <p:blipFill>
          <a:blip r:embed="rId2"/>
          <a:stretch>
            <a:fillRect/>
          </a:stretch>
        </p:blipFill>
        <p:spPr>
          <a:xfrm>
            <a:off x="123579" y="1363170"/>
            <a:ext cx="5944091" cy="4351338"/>
          </a:xfrm>
          <a:prstGeom prst="rect">
            <a:avLst/>
          </a:prstGeom>
        </p:spPr>
      </p:pic>
      <p:pic>
        <p:nvPicPr>
          <p:cNvPr id="5" name="Picture 4"/>
          <p:cNvPicPr>
            <a:picLocks noChangeAspect="1"/>
          </p:cNvPicPr>
          <p:nvPr/>
        </p:nvPicPr>
        <p:blipFill>
          <a:blip r:embed="rId3"/>
          <a:stretch>
            <a:fillRect/>
          </a:stretch>
        </p:blipFill>
        <p:spPr>
          <a:xfrm>
            <a:off x="6096000" y="1363170"/>
            <a:ext cx="6000750" cy="2838450"/>
          </a:xfrm>
          <a:prstGeom prst="rect">
            <a:avLst/>
          </a:prstGeom>
        </p:spPr>
      </p:pic>
      <p:sp>
        <p:nvSpPr>
          <p:cNvPr id="6" name="TextBox 5"/>
          <p:cNvSpPr txBox="1"/>
          <p:nvPr/>
        </p:nvSpPr>
        <p:spPr>
          <a:xfrm>
            <a:off x="5973690" y="4272677"/>
            <a:ext cx="6117404" cy="2862322"/>
          </a:xfrm>
          <a:prstGeom prst="rect">
            <a:avLst/>
          </a:prstGeom>
          <a:noFill/>
        </p:spPr>
        <p:txBody>
          <a:bodyPr wrap="square" rtlCol="0">
            <a:spAutoFit/>
          </a:bodyPr>
          <a:lstStyle/>
          <a:p>
            <a:pPr marL="342900" indent="-342900">
              <a:buAutoNum type="arabicParenR"/>
            </a:pPr>
            <a:r>
              <a:rPr lang="en-MY" dirty="0" smtClean="0"/>
              <a:t>This example, the Item Number “10002”, the Purchase Tax Option is set as “Taxable” and a Tax Schedule ID is specified in the Item Master.</a:t>
            </a:r>
          </a:p>
          <a:p>
            <a:pPr marL="342900" indent="-342900">
              <a:buAutoNum type="arabicParenR"/>
            </a:pPr>
            <a:r>
              <a:rPr lang="en-MY" dirty="0" smtClean="0"/>
              <a:t>When creating the PO, the Item Tax Option will be set as “Taxable” with the Item Tax Schedule ID defaulted from the Item Master. </a:t>
            </a:r>
          </a:p>
          <a:p>
            <a:pPr marL="342900" indent="-342900">
              <a:buFontTx/>
              <a:buAutoNum type="arabicParenR"/>
            </a:pPr>
            <a:r>
              <a:rPr lang="en-MY" dirty="0"/>
              <a:t>You can also manually assign the Tax Details or changed the calculated taxes in the </a:t>
            </a:r>
            <a:r>
              <a:rPr lang="en-MY" dirty="0" smtClean="0"/>
              <a:t>Purchase Order </a:t>
            </a:r>
            <a:r>
              <a:rPr lang="en-MY" dirty="0"/>
              <a:t>Line Item Tax Detail Entry</a:t>
            </a:r>
          </a:p>
          <a:p>
            <a:endParaRPr lang="en-US" dirty="0"/>
          </a:p>
        </p:txBody>
      </p:sp>
    </p:spTree>
    <p:extLst>
      <p:ext uri="{BB962C8B-B14F-4D97-AF65-F5344CB8AC3E}">
        <p14:creationId xmlns:p14="http://schemas.microsoft.com/office/powerpoint/2010/main" val="37993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Creating Purchase Order</a:t>
            </a:r>
            <a:endParaRPr lang="en-US" dirty="0"/>
          </a:p>
        </p:txBody>
      </p:sp>
      <p:pic>
        <p:nvPicPr>
          <p:cNvPr id="4" name="Content Placeholder 3"/>
          <p:cNvPicPr>
            <a:picLocks noGrp="1" noChangeAspect="1"/>
          </p:cNvPicPr>
          <p:nvPr>
            <p:ph idx="1"/>
          </p:nvPr>
        </p:nvPicPr>
        <p:blipFill>
          <a:blip r:embed="rId2"/>
          <a:stretch>
            <a:fillRect/>
          </a:stretch>
        </p:blipFill>
        <p:spPr>
          <a:xfrm>
            <a:off x="200273" y="1279088"/>
            <a:ext cx="5910635" cy="4351338"/>
          </a:xfrm>
          <a:prstGeom prst="rect">
            <a:avLst/>
          </a:prstGeom>
        </p:spPr>
      </p:pic>
      <p:pic>
        <p:nvPicPr>
          <p:cNvPr id="5" name="Picture 4"/>
          <p:cNvPicPr>
            <a:picLocks noChangeAspect="1"/>
          </p:cNvPicPr>
          <p:nvPr/>
        </p:nvPicPr>
        <p:blipFill>
          <a:blip r:embed="rId3"/>
          <a:stretch>
            <a:fillRect/>
          </a:stretch>
        </p:blipFill>
        <p:spPr>
          <a:xfrm>
            <a:off x="6240516" y="1279088"/>
            <a:ext cx="5944328" cy="2262898"/>
          </a:xfrm>
          <a:prstGeom prst="rect">
            <a:avLst/>
          </a:prstGeom>
        </p:spPr>
      </p:pic>
      <p:sp>
        <p:nvSpPr>
          <p:cNvPr id="6" name="TextBox 5"/>
          <p:cNvSpPr txBox="1"/>
          <p:nvPr/>
        </p:nvSpPr>
        <p:spPr>
          <a:xfrm>
            <a:off x="6110908" y="3541986"/>
            <a:ext cx="6081092" cy="3139321"/>
          </a:xfrm>
          <a:prstGeom prst="rect">
            <a:avLst/>
          </a:prstGeom>
          <a:noFill/>
        </p:spPr>
        <p:txBody>
          <a:bodyPr wrap="square" rtlCol="0">
            <a:spAutoFit/>
          </a:bodyPr>
          <a:lstStyle/>
          <a:p>
            <a:r>
              <a:rPr lang="en-MY" dirty="0" smtClean="0"/>
              <a:t>1) This example is a non-inventory item, the Item Tax Option will default from the Purchase Order Processing Setup Options for “Non-Inventory Items. In this case, it is setup as “Base on vendor”.</a:t>
            </a:r>
          </a:p>
          <a:p>
            <a:r>
              <a:rPr lang="en-MY" dirty="0" smtClean="0"/>
              <a:t>2) The system will compare the Tax Details (via Tax Schedule ID) setup in the Vendor’s Purchase Address ID with the Tax Details in the </a:t>
            </a:r>
            <a:r>
              <a:rPr lang="en-MY" dirty="0" err="1" smtClean="0"/>
              <a:t>Purch</a:t>
            </a:r>
            <a:r>
              <a:rPr lang="en-MY" dirty="0" smtClean="0"/>
              <a:t> </a:t>
            </a:r>
            <a:r>
              <a:rPr lang="en-MY" dirty="0" err="1" smtClean="0"/>
              <a:t>Addr</a:t>
            </a:r>
            <a:r>
              <a:rPr lang="en-MY" dirty="0" smtClean="0"/>
              <a:t> Tax Schedule ID to determine the tax.</a:t>
            </a:r>
          </a:p>
          <a:p>
            <a:r>
              <a:rPr lang="en-MY" dirty="0" smtClean="0"/>
              <a:t>3) </a:t>
            </a:r>
            <a:r>
              <a:rPr lang="en-MY" dirty="0"/>
              <a:t>You can also manually assign the Tax Details or changed the calculated taxes in the </a:t>
            </a:r>
            <a:r>
              <a:rPr lang="en-MY" dirty="0" smtClean="0"/>
              <a:t>Purchase Order Line </a:t>
            </a:r>
            <a:r>
              <a:rPr lang="en-MY" dirty="0"/>
              <a:t>Item Tax Detail Entry</a:t>
            </a:r>
          </a:p>
          <a:p>
            <a:endParaRPr lang="en-US" dirty="0"/>
          </a:p>
        </p:txBody>
      </p:sp>
    </p:spTree>
    <p:extLst>
      <p:ext uri="{BB962C8B-B14F-4D97-AF65-F5344CB8AC3E}">
        <p14:creationId xmlns:p14="http://schemas.microsoft.com/office/powerpoint/2010/main" val="211685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2-Way Matching to PO (Shipment/Invoice)</a:t>
            </a:r>
            <a:endParaRPr lang="en-US" dirty="0"/>
          </a:p>
        </p:txBody>
      </p:sp>
      <p:pic>
        <p:nvPicPr>
          <p:cNvPr id="5" name="Content Placeholder 3"/>
          <p:cNvPicPr>
            <a:picLocks noChangeAspect="1"/>
          </p:cNvPicPr>
          <p:nvPr/>
        </p:nvPicPr>
        <p:blipFill>
          <a:blip r:embed="rId2"/>
          <a:stretch>
            <a:fillRect/>
          </a:stretch>
        </p:blipFill>
        <p:spPr>
          <a:xfrm>
            <a:off x="5998710" y="1295073"/>
            <a:ext cx="5499608" cy="4071238"/>
          </a:xfrm>
          <a:prstGeom prst="rect">
            <a:avLst/>
          </a:prstGeom>
        </p:spPr>
      </p:pic>
      <p:pic>
        <p:nvPicPr>
          <p:cNvPr id="7" name="Content Placeholder 6"/>
          <p:cNvPicPr>
            <a:picLocks noGrp="1" noChangeAspect="1"/>
          </p:cNvPicPr>
          <p:nvPr>
            <p:ph idx="1"/>
          </p:nvPr>
        </p:nvPicPr>
        <p:blipFill>
          <a:blip r:embed="rId3"/>
          <a:stretch>
            <a:fillRect/>
          </a:stretch>
        </p:blipFill>
        <p:spPr>
          <a:xfrm>
            <a:off x="208106" y="1295073"/>
            <a:ext cx="5646086" cy="4071238"/>
          </a:xfrm>
          <a:prstGeom prst="rect">
            <a:avLst/>
          </a:prstGeom>
        </p:spPr>
      </p:pic>
      <p:sp>
        <p:nvSpPr>
          <p:cNvPr id="8" name="TextBox 7"/>
          <p:cNvSpPr txBox="1"/>
          <p:nvPr/>
        </p:nvSpPr>
        <p:spPr>
          <a:xfrm>
            <a:off x="325822" y="5538951"/>
            <a:ext cx="11172496" cy="1200329"/>
          </a:xfrm>
          <a:prstGeom prst="rect">
            <a:avLst/>
          </a:prstGeom>
          <a:noFill/>
        </p:spPr>
        <p:txBody>
          <a:bodyPr wrap="square" rtlCol="0">
            <a:spAutoFit/>
          </a:bodyPr>
          <a:lstStyle/>
          <a:p>
            <a:pPr marL="342900" indent="-342900">
              <a:buAutoNum type="arabicParenR"/>
            </a:pPr>
            <a:r>
              <a:rPr lang="en-MY" dirty="0" smtClean="0"/>
              <a:t>Path: Transactions&gt;&gt;Purchasing&gt;&gt;</a:t>
            </a:r>
            <a:r>
              <a:rPr lang="en-MY" dirty="0" err="1" smtClean="0"/>
              <a:t>Receivings</a:t>
            </a:r>
            <a:r>
              <a:rPr lang="en-MY" dirty="0" smtClean="0"/>
              <a:t> Transaction Entry (Type = Shipment/Invoice)</a:t>
            </a:r>
          </a:p>
          <a:p>
            <a:pPr marL="342900" indent="-342900">
              <a:buFontTx/>
              <a:buAutoNum type="arabicParenR"/>
            </a:pPr>
            <a:r>
              <a:rPr lang="en-MY" dirty="0" smtClean="0"/>
              <a:t>When </a:t>
            </a:r>
            <a:r>
              <a:rPr lang="en-MY" dirty="0"/>
              <a:t>you do a 2 way match (PO to Invoice (Receiving – Shipment/Invoice), the system will default all the tax information from the Purchase Order. </a:t>
            </a:r>
          </a:p>
          <a:p>
            <a:pPr marL="342900" indent="-342900">
              <a:buAutoNum type="arabicParenR"/>
            </a:pPr>
            <a:r>
              <a:rPr lang="en-MY" dirty="0" smtClean="0"/>
              <a:t>You can still amend the GST defaulted in the Receiving </a:t>
            </a:r>
            <a:r>
              <a:rPr lang="en-MY" dirty="0" smtClean="0"/>
              <a:t>for each line or at the </a:t>
            </a:r>
            <a:r>
              <a:rPr lang="en-MY" dirty="0" err="1" smtClean="0"/>
              <a:t>Receivings</a:t>
            </a:r>
            <a:r>
              <a:rPr lang="en-MY" dirty="0" smtClean="0"/>
              <a:t> Tax Summary Entry</a:t>
            </a:r>
            <a:endParaRPr lang="en-MY" dirty="0" smtClean="0"/>
          </a:p>
        </p:txBody>
      </p:sp>
    </p:spTree>
    <p:extLst>
      <p:ext uri="{BB962C8B-B14F-4D97-AF65-F5344CB8AC3E}">
        <p14:creationId xmlns:p14="http://schemas.microsoft.com/office/powerpoint/2010/main" val="3819792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365125"/>
            <a:ext cx="10996448" cy="1325563"/>
          </a:xfrm>
        </p:spPr>
        <p:txBody>
          <a:bodyPr/>
          <a:lstStyle/>
          <a:p>
            <a:r>
              <a:rPr lang="en-MY" dirty="0" smtClean="0"/>
              <a:t>3 Matching to PO (PO/Receiving/Invoice Match)</a:t>
            </a:r>
            <a:endParaRPr lang="en-US" dirty="0"/>
          </a:p>
        </p:txBody>
      </p:sp>
      <p:pic>
        <p:nvPicPr>
          <p:cNvPr id="4" name="Content Placeholder 3"/>
          <p:cNvPicPr>
            <a:picLocks noGrp="1" noChangeAspect="1"/>
          </p:cNvPicPr>
          <p:nvPr>
            <p:ph idx="1"/>
          </p:nvPr>
        </p:nvPicPr>
        <p:blipFill>
          <a:blip r:embed="rId2"/>
          <a:stretch>
            <a:fillRect/>
          </a:stretch>
        </p:blipFill>
        <p:spPr>
          <a:xfrm>
            <a:off x="0" y="1373680"/>
            <a:ext cx="6187054" cy="5216306"/>
          </a:xfrm>
          <a:prstGeom prst="rect">
            <a:avLst/>
          </a:prstGeom>
        </p:spPr>
      </p:pic>
      <p:sp>
        <p:nvSpPr>
          <p:cNvPr id="3" name="TextBox 2"/>
          <p:cNvSpPr txBox="1"/>
          <p:nvPr/>
        </p:nvSpPr>
        <p:spPr>
          <a:xfrm>
            <a:off x="6337737" y="1891862"/>
            <a:ext cx="5728139" cy="2862322"/>
          </a:xfrm>
          <a:prstGeom prst="rect">
            <a:avLst/>
          </a:prstGeom>
          <a:noFill/>
        </p:spPr>
        <p:txBody>
          <a:bodyPr wrap="square" rtlCol="0">
            <a:spAutoFit/>
          </a:bodyPr>
          <a:lstStyle/>
          <a:p>
            <a:pPr marL="342900" indent="-342900">
              <a:buAutoNum type="arabicParenR"/>
            </a:pPr>
            <a:r>
              <a:rPr lang="en-MY" dirty="0" smtClean="0"/>
              <a:t>Path: Transactions&gt;&gt;Purchasing&gt;&gt;Enter/Match Invoices</a:t>
            </a:r>
          </a:p>
          <a:p>
            <a:pPr marL="342900" indent="-342900">
              <a:buAutoNum type="arabicParenR"/>
            </a:pPr>
            <a:r>
              <a:rPr lang="en-MY" dirty="0" smtClean="0"/>
              <a:t>No GST at the Receiving level. GST is recognised upon Invoice Matching.</a:t>
            </a:r>
          </a:p>
          <a:p>
            <a:pPr marL="342900" indent="-342900">
              <a:buAutoNum type="arabicParenR"/>
            </a:pPr>
            <a:r>
              <a:rPr lang="en-MY" dirty="0" smtClean="0"/>
              <a:t>The system will default the GST from the Purchase Order.</a:t>
            </a:r>
          </a:p>
          <a:p>
            <a:pPr marL="342900" indent="-342900">
              <a:buAutoNum type="arabicParenR"/>
            </a:pPr>
            <a:r>
              <a:rPr lang="en-MY" dirty="0" smtClean="0"/>
              <a:t>You can still amend the GST in the Purchasing Invoice Item Detail Entry for each line or Purchasing Invoice Tax Summary Entry.</a:t>
            </a:r>
          </a:p>
          <a:p>
            <a:pPr marL="342900" indent="-342900">
              <a:buAutoNum type="arabicParenR"/>
            </a:pPr>
            <a:endParaRPr lang="en-MY" dirty="0" smtClean="0"/>
          </a:p>
          <a:p>
            <a:pPr marL="342900" indent="-342900">
              <a:buAutoNum type="arabicParenR"/>
            </a:pPr>
            <a:endParaRPr lang="en-US" dirty="0"/>
          </a:p>
        </p:txBody>
      </p:sp>
    </p:spTree>
    <p:extLst>
      <p:ext uri="{BB962C8B-B14F-4D97-AF65-F5344CB8AC3E}">
        <p14:creationId xmlns:p14="http://schemas.microsoft.com/office/powerpoint/2010/main" val="43482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Entering Non-PO Invoices in Receiving Transaction Entry</a:t>
            </a:r>
            <a:endParaRPr lang="en-US" dirty="0"/>
          </a:p>
        </p:txBody>
      </p:sp>
      <p:pic>
        <p:nvPicPr>
          <p:cNvPr id="4" name="Content Placeholder 3"/>
          <p:cNvPicPr>
            <a:picLocks noGrp="1" noChangeAspect="1"/>
          </p:cNvPicPr>
          <p:nvPr>
            <p:ph idx="1"/>
          </p:nvPr>
        </p:nvPicPr>
        <p:blipFill>
          <a:blip r:embed="rId2"/>
          <a:stretch>
            <a:fillRect/>
          </a:stretch>
        </p:blipFill>
        <p:spPr>
          <a:xfrm>
            <a:off x="241978" y="1690688"/>
            <a:ext cx="5633064" cy="4351338"/>
          </a:xfrm>
          <a:prstGeom prst="rect">
            <a:avLst/>
          </a:prstGeom>
        </p:spPr>
      </p:pic>
      <p:sp>
        <p:nvSpPr>
          <p:cNvPr id="5" name="TextBox 4"/>
          <p:cNvSpPr txBox="1"/>
          <p:nvPr/>
        </p:nvSpPr>
        <p:spPr>
          <a:xfrm>
            <a:off x="6011917" y="1608082"/>
            <a:ext cx="5938105" cy="2031325"/>
          </a:xfrm>
          <a:prstGeom prst="rect">
            <a:avLst/>
          </a:prstGeom>
          <a:noFill/>
        </p:spPr>
        <p:txBody>
          <a:bodyPr wrap="square" rtlCol="0">
            <a:spAutoFit/>
          </a:bodyPr>
          <a:lstStyle/>
          <a:p>
            <a:pPr marL="342900" indent="-342900">
              <a:buAutoNum type="arabicParenR"/>
            </a:pPr>
            <a:r>
              <a:rPr lang="en-MY" dirty="0" smtClean="0"/>
              <a:t>Transactions</a:t>
            </a:r>
            <a:r>
              <a:rPr lang="en-MY" dirty="0"/>
              <a:t>&gt;&gt;Purchasing&gt;&gt;</a:t>
            </a:r>
            <a:r>
              <a:rPr lang="en-MY" dirty="0" err="1"/>
              <a:t>Receivings</a:t>
            </a:r>
            <a:r>
              <a:rPr lang="en-MY" dirty="0"/>
              <a:t> Transaction </a:t>
            </a:r>
            <a:r>
              <a:rPr lang="en-MY" dirty="0" smtClean="0"/>
              <a:t>Entry</a:t>
            </a:r>
          </a:p>
          <a:p>
            <a:pPr marL="342900" indent="-342900">
              <a:buAutoNum type="arabicParenR"/>
            </a:pPr>
            <a:r>
              <a:rPr lang="en-MY" dirty="0" smtClean="0"/>
              <a:t>(</a:t>
            </a:r>
            <a:r>
              <a:rPr lang="en-MY" dirty="0"/>
              <a:t>Type = Shipment/Invoice</a:t>
            </a:r>
            <a:r>
              <a:rPr lang="en-MY" dirty="0" smtClean="0"/>
              <a:t>)</a:t>
            </a:r>
          </a:p>
          <a:p>
            <a:pPr marL="342900" indent="-342900">
              <a:buAutoNum type="arabicParenR"/>
            </a:pPr>
            <a:r>
              <a:rPr lang="en-MY" dirty="0" smtClean="0"/>
              <a:t>System will default the GST similar to PO creation.</a:t>
            </a:r>
          </a:p>
          <a:p>
            <a:pPr marL="342900" indent="-342900">
              <a:buFontTx/>
              <a:buAutoNum type="arabicParenR"/>
            </a:pPr>
            <a:r>
              <a:rPr lang="en-MY" dirty="0"/>
              <a:t>You can still amend the GST defaulted in the Receiving for each line or at the </a:t>
            </a:r>
            <a:r>
              <a:rPr lang="en-MY" dirty="0" err="1"/>
              <a:t>Receivings</a:t>
            </a:r>
            <a:r>
              <a:rPr lang="en-MY" dirty="0"/>
              <a:t> Tax Summary Entry</a:t>
            </a:r>
          </a:p>
          <a:p>
            <a:endParaRPr lang="en-MY" dirty="0"/>
          </a:p>
          <a:p>
            <a:endParaRPr lang="en-US" dirty="0"/>
          </a:p>
        </p:txBody>
      </p:sp>
    </p:spTree>
    <p:extLst>
      <p:ext uri="{BB962C8B-B14F-4D97-AF65-F5344CB8AC3E}">
        <p14:creationId xmlns:p14="http://schemas.microsoft.com/office/powerpoint/2010/main" val="120937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GST Tax Code</a:t>
            </a:r>
            <a:endParaRPr lang="en-US" dirty="0"/>
          </a:p>
        </p:txBody>
      </p:sp>
      <p:sp>
        <p:nvSpPr>
          <p:cNvPr id="6" name="TextBox 5"/>
          <p:cNvSpPr txBox="1"/>
          <p:nvPr/>
        </p:nvSpPr>
        <p:spPr>
          <a:xfrm>
            <a:off x="7176052" y="1878496"/>
            <a:ext cx="4661452" cy="4801314"/>
          </a:xfrm>
          <a:prstGeom prst="rect">
            <a:avLst/>
          </a:prstGeom>
          <a:noFill/>
        </p:spPr>
        <p:txBody>
          <a:bodyPr wrap="square" rtlCol="0">
            <a:spAutoFit/>
          </a:bodyPr>
          <a:lstStyle/>
          <a:p>
            <a:r>
              <a:rPr lang="en-MY" dirty="0" smtClean="0"/>
              <a:t>Path: Tools&gt;&gt;Setup&gt;&gt;Company&gt;&gt;Tax Details</a:t>
            </a:r>
            <a:endParaRPr lang="en-US" dirty="0"/>
          </a:p>
          <a:p>
            <a:endParaRPr lang="en-MY" dirty="0" smtClean="0"/>
          </a:p>
          <a:p>
            <a:pPr marL="342900" indent="-342900">
              <a:buAutoNum type="arabicParenR"/>
            </a:pPr>
            <a:r>
              <a:rPr lang="en-MY" dirty="0" smtClean="0"/>
              <a:t>Tax Detail ID = GST Tax Code (should follow Custom recommended Tax Code but not compulsory)</a:t>
            </a:r>
          </a:p>
          <a:p>
            <a:pPr marL="342900" indent="-342900">
              <a:buAutoNum type="arabicParenR"/>
            </a:pPr>
            <a:r>
              <a:rPr lang="en-MY" dirty="0" smtClean="0"/>
              <a:t>Type = Sales</a:t>
            </a:r>
          </a:p>
          <a:p>
            <a:pPr marL="342900" indent="-342900">
              <a:buAutoNum type="arabicParenR"/>
            </a:pPr>
            <a:r>
              <a:rPr lang="en-MY" dirty="0" smtClean="0"/>
              <a:t>Tax ID Number – enter the recommended Tax Code by Custom. This is for mapping purposes in case Customers are not using the recommended Tax Code.</a:t>
            </a:r>
          </a:p>
          <a:p>
            <a:pPr marL="342900" indent="-342900">
              <a:buAutoNum type="arabicParenR"/>
            </a:pPr>
            <a:r>
              <a:rPr lang="en-MY" dirty="0" smtClean="0"/>
              <a:t>Account – enter the relevant Accounts code for this Tax Code</a:t>
            </a:r>
          </a:p>
          <a:p>
            <a:pPr marL="342900" indent="-342900">
              <a:buAutoNum type="arabicParenR"/>
            </a:pPr>
            <a:r>
              <a:rPr lang="en-MY" dirty="0" smtClean="0"/>
              <a:t>Description – enter the description of this Tax Detail ID</a:t>
            </a:r>
          </a:p>
          <a:p>
            <a:pPr marL="342900" indent="-342900">
              <a:buAutoNum type="arabicParenR"/>
            </a:pPr>
            <a:r>
              <a:rPr lang="en-MY" dirty="0" smtClean="0"/>
              <a:t>Enter the Percentage of Tax</a:t>
            </a:r>
          </a:p>
          <a:p>
            <a:pPr marL="342900" indent="-342900">
              <a:buAutoNum type="arabicParenR"/>
            </a:pPr>
            <a:endParaRPr lang="en-MY" dirty="0" smtClean="0"/>
          </a:p>
          <a:p>
            <a:endParaRPr lang="en-MY" dirty="0"/>
          </a:p>
        </p:txBody>
      </p:sp>
      <p:pic>
        <p:nvPicPr>
          <p:cNvPr id="5" name="Content Placeholder 4"/>
          <p:cNvPicPr>
            <a:picLocks noGrp="1" noChangeAspect="1"/>
          </p:cNvPicPr>
          <p:nvPr>
            <p:ph idx="1"/>
          </p:nvPr>
        </p:nvPicPr>
        <p:blipFill>
          <a:blip r:embed="rId2"/>
          <a:stretch>
            <a:fillRect/>
          </a:stretch>
        </p:blipFill>
        <p:spPr>
          <a:xfrm>
            <a:off x="287821" y="1690688"/>
            <a:ext cx="6686550" cy="3514725"/>
          </a:xfrm>
          <a:prstGeom prst="rect">
            <a:avLst/>
          </a:prstGeom>
        </p:spPr>
      </p:pic>
    </p:spTree>
    <p:extLst>
      <p:ext uri="{BB962C8B-B14F-4D97-AF65-F5344CB8AC3E}">
        <p14:creationId xmlns:p14="http://schemas.microsoft.com/office/powerpoint/2010/main" val="250972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Tax Schedule</a:t>
            </a:r>
            <a:endParaRPr lang="en-US" dirty="0"/>
          </a:p>
        </p:txBody>
      </p:sp>
      <p:sp>
        <p:nvSpPr>
          <p:cNvPr id="3" name="Content Placeholder 2"/>
          <p:cNvSpPr>
            <a:spLocks noGrp="1"/>
          </p:cNvSpPr>
          <p:nvPr>
            <p:ph idx="1"/>
          </p:nvPr>
        </p:nvSpPr>
        <p:spPr/>
        <p:txBody>
          <a:bodyPr/>
          <a:lstStyle/>
          <a:p>
            <a:r>
              <a:rPr lang="en-US" dirty="0"/>
              <a:t>Tax schedules provide a method of grouping the tax details that apply to companies, items, customers, or vendors</a:t>
            </a:r>
            <a:r>
              <a:rPr lang="en-US" dirty="0" smtClean="0"/>
              <a:t>.</a:t>
            </a:r>
          </a:p>
          <a:p>
            <a:r>
              <a:rPr lang="en-MY" dirty="0" smtClean="0"/>
              <a:t>You can assign more than 1 Tax Details to a single Tax Schedule. Not applicable to Malaysia. For Malaysia’s GST, we will have 1 Tax Details tie to 1 Tax Schedule only</a:t>
            </a:r>
          </a:p>
          <a:p>
            <a:r>
              <a:rPr lang="en-MY" dirty="0" smtClean="0"/>
              <a:t>Taxes will be calculated based all the Tax Details assigned to the Tax Schedule.</a:t>
            </a:r>
          </a:p>
          <a:p>
            <a:r>
              <a:rPr lang="en-MY" dirty="0" smtClean="0"/>
              <a:t>Path: Tools&gt;&gt;Setup&gt;&gt;Company&gt;&gt;Tax Schedules</a:t>
            </a:r>
          </a:p>
          <a:p>
            <a:endParaRPr lang="en-US" dirty="0"/>
          </a:p>
        </p:txBody>
      </p:sp>
    </p:spTree>
    <p:extLst>
      <p:ext uri="{BB962C8B-B14F-4D97-AF65-F5344CB8AC3E}">
        <p14:creationId xmlns:p14="http://schemas.microsoft.com/office/powerpoint/2010/main" val="211586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Tax Schedule (SALES – ALL) </a:t>
            </a:r>
            <a:endParaRPr lang="en-US" dirty="0"/>
          </a:p>
        </p:txBody>
      </p:sp>
      <p:pic>
        <p:nvPicPr>
          <p:cNvPr id="4" name="Content Placeholder 3"/>
          <p:cNvPicPr>
            <a:picLocks noGrp="1" noChangeAspect="1"/>
          </p:cNvPicPr>
          <p:nvPr>
            <p:ph idx="1"/>
          </p:nvPr>
        </p:nvPicPr>
        <p:blipFill>
          <a:blip r:embed="rId2"/>
          <a:stretch>
            <a:fillRect/>
          </a:stretch>
        </p:blipFill>
        <p:spPr>
          <a:xfrm>
            <a:off x="364888" y="1547329"/>
            <a:ext cx="5966214" cy="4883288"/>
          </a:xfrm>
          <a:prstGeom prst="rect">
            <a:avLst/>
          </a:prstGeom>
        </p:spPr>
      </p:pic>
      <p:sp>
        <p:nvSpPr>
          <p:cNvPr id="6" name="TextBox 5"/>
          <p:cNvSpPr txBox="1"/>
          <p:nvPr/>
        </p:nvSpPr>
        <p:spPr>
          <a:xfrm>
            <a:off x="6539948" y="1967948"/>
            <a:ext cx="4883426" cy="2308324"/>
          </a:xfrm>
          <a:prstGeom prst="rect">
            <a:avLst/>
          </a:prstGeom>
          <a:noFill/>
        </p:spPr>
        <p:txBody>
          <a:bodyPr wrap="square" rtlCol="0">
            <a:spAutoFit/>
          </a:bodyPr>
          <a:lstStyle/>
          <a:p>
            <a:pPr marL="342900" indent="-342900">
              <a:buAutoNum type="arabicParenR"/>
            </a:pPr>
            <a:r>
              <a:rPr lang="en-MY" dirty="0" smtClean="0"/>
              <a:t>Create a Tax Schedule ID called “SALES – ALL”</a:t>
            </a:r>
          </a:p>
          <a:p>
            <a:pPr marL="342900" indent="-342900">
              <a:buAutoNum type="arabicParenR"/>
            </a:pPr>
            <a:r>
              <a:rPr lang="en-MY" dirty="0" smtClean="0"/>
              <a:t>Select all the Tax Details ID (ie. GST Tax Code) that will be used in the Sales Order Processing and Receivable Management module.</a:t>
            </a:r>
          </a:p>
          <a:p>
            <a:pPr marL="342900" indent="-342900">
              <a:buAutoNum type="arabicParenR"/>
            </a:pPr>
            <a:r>
              <a:rPr lang="en-MY" dirty="0" smtClean="0"/>
              <a:t>You will need to assign this Tax Schedule to the Sales Order Processing and Receivable Management module setup.</a:t>
            </a:r>
          </a:p>
          <a:p>
            <a:pPr marL="342900" indent="-342900">
              <a:buAutoNum type="arabicParenR"/>
            </a:pPr>
            <a:endParaRPr lang="en-US" dirty="0"/>
          </a:p>
        </p:txBody>
      </p:sp>
    </p:spTree>
    <p:extLst>
      <p:ext uri="{BB962C8B-B14F-4D97-AF65-F5344CB8AC3E}">
        <p14:creationId xmlns:p14="http://schemas.microsoft.com/office/powerpoint/2010/main" val="260355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Tax Schedule (PURCHASES – ALL) </a:t>
            </a:r>
            <a:endParaRPr lang="en-US" dirty="0"/>
          </a:p>
        </p:txBody>
      </p:sp>
      <p:pic>
        <p:nvPicPr>
          <p:cNvPr id="4" name="Content Placeholder 3"/>
          <p:cNvPicPr>
            <a:picLocks noGrp="1" noChangeAspect="1"/>
          </p:cNvPicPr>
          <p:nvPr>
            <p:ph idx="1"/>
          </p:nvPr>
        </p:nvPicPr>
        <p:blipFill>
          <a:blip r:embed="rId2"/>
          <a:stretch>
            <a:fillRect/>
          </a:stretch>
        </p:blipFill>
        <p:spPr>
          <a:xfrm>
            <a:off x="307371" y="1520687"/>
            <a:ext cx="5788630" cy="5040183"/>
          </a:xfrm>
          <a:prstGeom prst="rect">
            <a:avLst/>
          </a:prstGeom>
        </p:spPr>
      </p:pic>
      <p:sp>
        <p:nvSpPr>
          <p:cNvPr id="6" name="TextBox 5"/>
          <p:cNvSpPr txBox="1"/>
          <p:nvPr/>
        </p:nvSpPr>
        <p:spPr>
          <a:xfrm>
            <a:off x="6202019" y="1878496"/>
            <a:ext cx="5423453" cy="2031325"/>
          </a:xfrm>
          <a:prstGeom prst="rect">
            <a:avLst/>
          </a:prstGeom>
          <a:noFill/>
        </p:spPr>
        <p:txBody>
          <a:bodyPr wrap="square" rtlCol="0">
            <a:spAutoFit/>
          </a:bodyPr>
          <a:lstStyle/>
          <a:p>
            <a:pPr marL="342900" indent="-342900">
              <a:buAutoNum type="arabicParenR"/>
            </a:pPr>
            <a:r>
              <a:rPr lang="en-MY" dirty="0"/>
              <a:t>Create a Tax Schedule ID called </a:t>
            </a:r>
            <a:r>
              <a:rPr lang="en-MY" dirty="0" smtClean="0"/>
              <a:t>“PURCH </a:t>
            </a:r>
            <a:r>
              <a:rPr lang="en-MY" dirty="0"/>
              <a:t>– ALL”</a:t>
            </a:r>
          </a:p>
          <a:p>
            <a:pPr marL="342900" indent="-342900">
              <a:buAutoNum type="arabicParenR"/>
            </a:pPr>
            <a:r>
              <a:rPr lang="en-MY" dirty="0"/>
              <a:t>Select all the Tax Details ID (ie. GST Tax Code) that will be used in the </a:t>
            </a:r>
            <a:r>
              <a:rPr lang="en-MY" dirty="0" smtClean="0"/>
              <a:t>Purchase Order </a:t>
            </a:r>
            <a:r>
              <a:rPr lang="en-MY" dirty="0"/>
              <a:t>Processing and </a:t>
            </a:r>
            <a:r>
              <a:rPr lang="en-MY" dirty="0" smtClean="0"/>
              <a:t>Payable </a:t>
            </a:r>
            <a:r>
              <a:rPr lang="en-MY" dirty="0"/>
              <a:t>Management module.</a:t>
            </a:r>
          </a:p>
          <a:p>
            <a:pPr marL="342900" indent="-342900">
              <a:buAutoNum type="arabicParenR"/>
            </a:pPr>
            <a:r>
              <a:rPr lang="en-MY" dirty="0"/>
              <a:t>You will need to assign this Tax Schedule to the </a:t>
            </a:r>
            <a:r>
              <a:rPr lang="en-MY" dirty="0" smtClean="0"/>
              <a:t>Purchase </a:t>
            </a:r>
            <a:r>
              <a:rPr lang="en-MY" dirty="0"/>
              <a:t>Order Processing and </a:t>
            </a:r>
            <a:r>
              <a:rPr lang="en-MY" dirty="0" smtClean="0"/>
              <a:t>Payable </a:t>
            </a:r>
            <a:r>
              <a:rPr lang="en-MY" dirty="0"/>
              <a:t>Management module setup.</a:t>
            </a:r>
          </a:p>
        </p:txBody>
      </p:sp>
    </p:spTree>
    <p:extLst>
      <p:ext uri="{BB962C8B-B14F-4D97-AF65-F5344CB8AC3E}">
        <p14:creationId xmlns:p14="http://schemas.microsoft.com/office/powerpoint/2010/main" val="257922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Tax Schedule – Individual GST Tax Code</a:t>
            </a:r>
            <a:endParaRPr lang="en-US" dirty="0"/>
          </a:p>
        </p:txBody>
      </p:sp>
      <p:pic>
        <p:nvPicPr>
          <p:cNvPr id="5" name="Content Placeholder 4"/>
          <p:cNvPicPr>
            <a:picLocks noGrp="1" noChangeAspect="1"/>
          </p:cNvPicPr>
          <p:nvPr>
            <p:ph idx="1"/>
          </p:nvPr>
        </p:nvPicPr>
        <p:blipFill>
          <a:blip r:embed="rId2"/>
          <a:stretch>
            <a:fillRect/>
          </a:stretch>
        </p:blipFill>
        <p:spPr>
          <a:xfrm>
            <a:off x="296852" y="1517511"/>
            <a:ext cx="5518461" cy="4923046"/>
          </a:xfrm>
          <a:prstGeom prst="rect">
            <a:avLst/>
          </a:prstGeom>
        </p:spPr>
      </p:pic>
      <p:sp>
        <p:nvSpPr>
          <p:cNvPr id="6" name="TextBox 5"/>
          <p:cNvSpPr txBox="1"/>
          <p:nvPr/>
        </p:nvSpPr>
        <p:spPr>
          <a:xfrm>
            <a:off x="6221896" y="1849368"/>
            <a:ext cx="5367130" cy="1754326"/>
          </a:xfrm>
          <a:prstGeom prst="rect">
            <a:avLst/>
          </a:prstGeom>
          <a:noFill/>
        </p:spPr>
        <p:txBody>
          <a:bodyPr wrap="square" rtlCol="0">
            <a:spAutoFit/>
          </a:bodyPr>
          <a:lstStyle/>
          <a:p>
            <a:pPr marL="342900" indent="-342900">
              <a:buAutoNum type="arabicParenR"/>
            </a:pPr>
            <a:r>
              <a:rPr lang="en-MY" dirty="0" smtClean="0"/>
              <a:t>You will need to create a Tax Schedule for every Tax Details in the system – 1 to 1. Example Tax Detail ID “SR”, you will need to create a Tax Schedule ID “SR”. For Tax Detail ID “TX”, you will also create a Tax Schedule ID “TX”.</a:t>
            </a:r>
          </a:p>
          <a:p>
            <a:pPr marL="342900" indent="-342900">
              <a:buAutoNum type="arabicParenR"/>
            </a:pPr>
            <a:endParaRPr lang="en-US" dirty="0"/>
          </a:p>
        </p:txBody>
      </p:sp>
      <p:pic>
        <p:nvPicPr>
          <p:cNvPr id="7" name="Picture 6"/>
          <p:cNvPicPr>
            <a:picLocks noChangeAspect="1"/>
          </p:cNvPicPr>
          <p:nvPr/>
        </p:nvPicPr>
        <p:blipFill>
          <a:blip r:embed="rId3"/>
          <a:stretch>
            <a:fillRect/>
          </a:stretch>
        </p:blipFill>
        <p:spPr>
          <a:xfrm>
            <a:off x="4503254" y="3407949"/>
            <a:ext cx="5829300" cy="3095625"/>
          </a:xfrm>
          <a:prstGeom prst="rect">
            <a:avLst/>
          </a:prstGeom>
        </p:spPr>
      </p:pic>
    </p:spTree>
    <p:extLst>
      <p:ext uri="{BB962C8B-B14F-4D97-AF65-F5344CB8AC3E}">
        <p14:creationId xmlns:p14="http://schemas.microsoft.com/office/powerpoint/2010/main" val="151643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Company Setup</a:t>
            </a:r>
            <a:endParaRPr lang="en-US" dirty="0"/>
          </a:p>
        </p:txBody>
      </p:sp>
      <p:pic>
        <p:nvPicPr>
          <p:cNvPr id="8" name="Picture 7"/>
          <p:cNvPicPr>
            <a:picLocks noChangeAspect="1"/>
          </p:cNvPicPr>
          <p:nvPr/>
        </p:nvPicPr>
        <p:blipFill>
          <a:blip r:embed="rId2"/>
          <a:stretch>
            <a:fillRect/>
          </a:stretch>
        </p:blipFill>
        <p:spPr>
          <a:xfrm>
            <a:off x="261730" y="1421296"/>
            <a:ext cx="5522843" cy="4934188"/>
          </a:xfrm>
          <a:prstGeom prst="rect">
            <a:avLst/>
          </a:prstGeom>
        </p:spPr>
      </p:pic>
      <p:sp>
        <p:nvSpPr>
          <p:cNvPr id="3" name="TextBox 2"/>
          <p:cNvSpPr txBox="1"/>
          <p:nvPr/>
        </p:nvSpPr>
        <p:spPr>
          <a:xfrm>
            <a:off x="6096000" y="1620079"/>
            <a:ext cx="5671930" cy="3416320"/>
          </a:xfrm>
          <a:prstGeom prst="rect">
            <a:avLst/>
          </a:prstGeom>
          <a:noFill/>
        </p:spPr>
        <p:txBody>
          <a:bodyPr wrap="square" rtlCol="0">
            <a:spAutoFit/>
          </a:bodyPr>
          <a:lstStyle/>
          <a:p>
            <a:pPr marL="342900" indent="-342900">
              <a:buAutoNum type="arabicParenR"/>
            </a:pPr>
            <a:r>
              <a:rPr lang="en-MY" dirty="0" smtClean="0"/>
              <a:t>Path: Tools&gt;&gt;Setup&gt;&gt;Company&gt;&gt;Company&gt;&gt;Option</a:t>
            </a:r>
          </a:p>
          <a:p>
            <a:pPr marL="342900" indent="-342900">
              <a:buAutoNum type="arabicParenR"/>
            </a:pPr>
            <a:r>
              <a:rPr lang="en-MY" dirty="0" smtClean="0"/>
              <a:t>Unmark “Use Shipping Method when Selecting Default Tax Schedule</a:t>
            </a:r>
          </a:p>
          <a:p>
            <a:pPr marL="342900" indent="-342900">
              <a:buAutoNum type="arabicParenR"/>
            </a:pPr>
            <a:r>
              <a:rPr lang="en-MY" dirty="0" smtClean="0"/>
              <a:t>Mark “Calculate Taxes in General Ledger”</a:t>
            </a:r>
          </a:p>
          <a:p>
            <a:pPr marL="342900" indent="-342900">
              <a:buAutoNum type="arabicParenR"/>
            </a:pPr>
            <a:r>
              <a:rPr lang="en-MY" dirty="0" smtClean="0"/>
              <a:t>Mark “Allow Summary-Level Tax Edits</a:t>
            </a:r>
          </a:p>
          <a:p>
            <a:pPr marL="342900" indent="-342900">
              <a:buAutoNum type="arabicParenR"/>
            </a:pPr>
            <a:r>
              <a:rPr lang="en-MY" dirty="0" smtClean="0"/>
              <a:t>Unmark “Require Tax Detail Total to Match the Pre-Tax Amount</a:t>
            </a:r>
          </a:p>
          <a:p>
            <a:pPr marL="342900" indent="-342900">
              <a:buAutoNum type="arabicParenR"/>
            </a:pPr>
            <a:endParaRPr lang="en-MY" dirty="0"/>
          </a:p>
          <a:p>
            <a:r>
              <a:rPr lang="en-MY" dirty="0" smtClean="0"/>
              <a:t>Caution: Screenshot only focus on GST related requirement which is Item 2 to 5 above. Other options in screenshot – whether is marked or unmarked will varies according to customers requirement.</a:t>
            </a:r>
            <a:endParaRPr lang="en-US" dirty="0"/>
          </a:p>
        </p:txBody>
      </p:sp>
    </p:spTree>
    <p:extLst>
      <p:ext uri="{BB962C8B-B14F-4D97-AF65-F5344CB8AC3E}">
        <p14:creationId xmlns:p14="http://schemas.microsoft.com/office/powerpoint/2010/main" val="231279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Receivable Management Setup</a:t>
            </a:r>
            <a:endParaRPr lang="en-US" dirty="0"/>
          </a:p>
        </p:txBody>
      </p:sp>
      <p:pic>
        <p:nvPicPr>
          <p:cNvPr id="4" name="Content Placeholder 3"/>
          <p:cNvPicPr>
            <a:picLocks noGrp="1" noChangeAspect="1"/>
          </p:cNvPicPr>
          <p:nvPr>
            <p:ph idx="1"/>
          </p:nvPr>
        </p:nvPicPr>
        <p:blipFill>
          <a:blip r:embed="rId2"/>
          <a:stretch>
            <a:fillRect/>
          </a:stretch>
        </p:blipFill>
        <p:spPr>
          <a:xfrm>
            <a:off x="291638" y="1775930"/>
            <a:ext cx="5681779" cy="4827828"/>
          </a:xfrm>
          <a:prstGeom prst="rect">
            <a:avLst/>
          </a:prstGeom>
        </p:spPr>
      </p:pic>
      <p:sp>
        <p:nvSpPr>
          <p:cNvPr id="3" name="TextBox 2"/>
          <p:cNvSpPr txBox="1"/>
          <p:nvPr/>
        </p:nvSpPr>
        <p:spPr>
          <a:xfrm>
            <a:off x="6221896" y="2107096"/>
            <a:ext cx="5367129" cy="2308324"/>
          </a:xfrm>
          <a:prstGeom prst="rect">
            <a:avLst/>
          </a:prstGeom>
          <a:noFill/>
        </p:spPr>
        <p:txBody>
          <a:bodyPr wrap="square" rtlCol="0">
            <a:spAutoFit/>
          </a:bodyPr>
          <a:lstStyle/>
          <a:p>
            <a:pPr marL="342900" indent="-342900">
              <a:buAutoNum type="arabicParenR"/>
            </a:pPr>
            <a:r>
              <a:rPr lang="en-MY" dirty="0" smtClean="0"/>
              <a:t>Path: Tools&gt;&gt;Setup&gt;&gt;Sales&gt;&gt;Receivables&gt;&gt;Option</a:t>
            </a:r>
          </a:p>
          <a:p>
            <a:pPr marL="342900" indent="-342900">
              <a:buAutoNum type="arabicParenR"/>
            </a:pPr>
            <a:r>
              <a:rPr lang="en-MY" dirty="0" smtClean="0"/>
              <a:t>Assign the Default Tax Schedule ID “SALES – ALL”</a:t>
            </a:r>
          </a:p>
          <a:p>
            <a:pPr marL="342900" indent="-342900">
              <a:buAutoNum type="arabicParenR"/>
            </a:pPr>
            <a:r>
              <a:rPr lang="en-MY" dirty="0" smtClean="0"/>
              <a:t>The Tax Schedule ID assigned here will default to the Receivable Transaction Entry</a:t>
            </a:r>
          </a:p>
          <a:p>
            <a:pPr marL="342900" indent="-342900">
              <a:buAutoNum type="arabicParenR"/>
            </a:pPr>
            <a:r>
              <a:rPr lang="en-MY" dirty="0" smtClean="0"/>
              <a:t>If you didn’t assign any Default Tax Schedule ID, GST will not be automatically calculated when users enter invoice in the Receivable Transaction Entry.</a:t>
            </a:r>
          </a:p>
          <a:p>
            <a:pPr marL="342900" indent="-342900">
              <a:buAutoNum type="arabicParenR"/>
            </a:pPr>
            <a:endParaRPr lang="en-US" dirty="0"/>
          </a:p>
        </p:txBody>
      </p:sp>
    </p:spTree>
    <p:extLst>
      <p:ext uri="{BB962C8B-B14F-4D97-AF65-F5344CB8AC3E}">
        <p14:creationId xmlns:p14="http://schemas.microsoft.com/office/powerpoint/2010/main" val="3362735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2289</Words>
  <Application>Microsoft Office PowerPoint</Application>
  <PresentationFormat>Widescreen</PresentationFormat>
  <Paragraphs>149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SETTING UP GST IN MICROSOFT DYNAMICS GP</vt:lpstr>
      <vt:lpstr>Setup</vt:lpstr>
      <vt:lpstr>GST Tax Code</vt:lpstr>
      <vt:lpstr>Tax Schedule</vt:lpstr>
      <vt:lpstr>Tax Schedule (SALES – ALL) </vt:lpstr>
      <vt:lpstr>Tax Schedule (PURCHASES – ALL) </vt:lpstr>
      <vt:lpstr>Tax Schedule – Individual GST Tax Code</vt:lpstr>
      <vt:lpstr>Company Setup</vt:lpstr>
      <vt:lpstr>Receivable Management Setup</vt:lpstr>
      <vt:lpstr>Customer Master</vt:lpstr>
      <vt:lpstr>Customer Address Maintenance</vt:lpstr>
      <vt:lpstr>Payable Management Setup</vt:lpstr>
      <vt:lpstr>Vendor Master</vt:lpstr>
      <vt:lpstr>Vendor Address Maintenance</vt:lpstr>
      <vt:lpstr>Definition of Inventory and Non-Inventory Item</vt:lpstr>
      <vt:lpstr>Sales Order Processing Setup</vt:lpstr>
      <vt:lpstr>Purchase Order Processing Setup</vt:lpstr>
      <vt:lpstr>Inventory Item Setup</vt:lpstr>
      <vt:lpstr>Enter Sales Invoice in Receivable Transaction Entry</vt:lpstr>
      <vt:lpstr>Creating Sales Invoice in Sales Transaction Entry</vt:lpstr>
      <vt:lpstr>Creating Sales Invoice in Sales Transaction Entry</vt:lpstr>
      <vt:lpstr>Creating Sales Invoice in Sales Transaction Entry</vt:lpstr>
      <vt:lpstr>Entering Purchase Invoice in Payable Transaction Entry </vt:lpstr>
      <vt:lpstr>Creating Purchase Order</vt:lpstr>
      <vt:lpstr>Creating Purchase Order</vt:lpstr>
      <vt:lpstr>Creating Purchase Order</vt:lpstr>
      <vt:lpstr>2-Way Matching to PO (Shipment/Invoice)</vt:lpstr>
      <vt:lpstr>3 Matching to PO (PO/Receiving/Invoice Match)</vt:lpstr>
      <vt:lpstr>Entering Non-PO Invoices in Receiving Transaction Entry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Wong</dc:creator>
  <cp:lastModifiedBy>Daniel Wong</cp:lastModifiedBy>
  <cp:revision>34</cp:revision>
  <dcterms:created xsi:type="dcterms:W3CDTF">2015-01-01T11:11:41Z</dcterms:created>
  <dcterms:modified xsi:type="dcterms:W3CDTF">2015-01-02T04:11:00Z</dcterms:modified>
</cp:coreProperties>
</file>