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64" r:id="rId2"/>
    <p:sldId id="342" r:id="rId3"/>
    <p:sldId id="259" r:id="rId4"/>
    <p:sldId id="365" r:id="rId5"/>
    <p:sldId id="366" r:id="rId6"/>
    <p:sldId id="367" r:id="rId7"/>
    <p:sldId id="368" r:id="rId8"/>
    <p:sldId id="370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6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06" r:id="rId31"/>
    <p:sldId id="405" r:id="rId32"/>
    <p:sldId id="390" r:id="rId33"/>
    <p:sldId id="395" r:id="rId34"/>
    <p:sldId id="393" r:id="rId35"/>
    <p:sldId id="394" r:id="rId36"/>
    <p:sldId id="337" r:id="rId37"/>
    <p:sldId id="362" r:id="rId38"/>
  </p:sldIdLst>
  <p:sldSz cx="24387175" cy="13716000"/>
  <p:notesSz cx="6858000" cy="9144000"/>
  <p:defaultTextStyle>
    <a:defPPr>
      <a:defRPr lang="en-US"/>
    </a:defPPr>
    <a:lvl1pPr marL="0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7444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4887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2338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49779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37225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24671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2115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699558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2">
          <p15:clr>
            <a:srgbClr val="A4A3A4"/>
          </p15:clr>
        </p15:guide>
        <p15:guide id="2" pos="76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F3F"/>
    <a:srgbClr val="A80000"/>
    <a:srgbClr val="F88B00"/>
    <a:srgbClr val="1A9172"/>
    <a:srgbClr val="C7A927"/>
    <a:srgbClr val="6929A2"/>
    <a:srgbClr val="F8D00B"/>
    <a:srgbClr val="22C299"/>
    <a:srgbClr val="4D7096"/>
    <a:srgbClr val="216B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5" autoAdjust="0"/>
    <p:restoredTop sz="97687" autoAdjust="0"/>
  </p:normalViewPr>
  <p:slideViewPr>
    <p:cSldViewPr snapToGrid="0" snapToObjects="1">
      <p:cViewPr>
        <p:scale>
          <a:sx n="39" d="100"/>
          <a:sy n="39" d="100"/>
        </p:scale>
        <p:origin x="-1656" y="-930"/>
      </p:cViewPr>
      <p:guideLst>
        <p:guide orient="horz" pos="4312"/>
        <p:guide pos="76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57C50-CCBC-2A42-B4C4-22B7CB18877D}" type="datetimeFigureOut">
              <a:rPr lang="en-US" smtClean="0">
                <a:latin typeface="Open Sans Light"/>
              </a:rPr>
              <a:t>7/20/2017</a:t>
            </a:fld>
            <a:endParaRPr lang="en-US" dirty="0">
              <a:latin typeface="Open Sans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3154-D89E-B24F-ACC1-E214AA320E62}" type="slidenum">
              <a:rPr lang="en-US" smtClean="0">
                <a:latin typeface="Open Sans Light"/>
              </a:rPr>
              <a:t>‹#›</a:t>
            </a:fld>
            <a:endParaRPr lang="en-US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19321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 Light"/>
              </a:defRPr>
            </a:lvl1pPr>
          </a:lstStyle>
          <a:p>
            <a:fld id="{4777BE1B-B234-614A-B080-4D121D4DF535}" type="datetimeFigureOut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 Light"/>
              </a:defRPr>
            </a:lvl1pPr>
          </a:lstStyle>
          <a:p>
            <a:fld id="{C94E8D62-D41F-6042-BCDF-79D228EFA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44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1pPr>
    <a:lvl2pPr marL="456697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2pPr>
    <a:lvl3pPr marL="913395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3pPr>
    <a:lvl4pPr marL="1370094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4pPr>
    <a:lvl5pPr marL="1826797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5pPr>
    <a:lvl6pPr marL="2283492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191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889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588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Font Type: Open Sans</a:t>
            </a:r>
          </a:p>
          <a:p>
            <a:r>
              <a:rPr lang="en-US" dirty="0" smtClean="0"/>
              <a:t>Font Size: Proposal Title (60),</a:t>
            </a:r>
            <a:r>
              <a:rPr lang="en-US" baseline="0" dirty="0" smtClean="0"/>
              <a:t> Proposal Details (40)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Business unit &amp; Client logo: Small size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41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Attention: Please don’t change any content here</a:t>
            </a:r>
            <a:r>
              <a:rPr lang="en-US" baseline="0" dirty="0" smtClean="0"/>
              <a:t>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9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Attention: Please don’t change any content here</a:t>
            </a:r>
            <a:r>
              <a:rPr lang="en-US" baseline="0" dirty="0" smtClean="0"/>
              <a:t>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9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Attention: Please don’t change any content here</a:t>
            </a:r>
            <a:r>
              <a:rPr lang="en-US" baseline="0" dirty="0" smtClean="0"/>
              <a:t>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9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Attention: Please don’t change any content here</a:t>
            </a:r>
            <a:r>
              <a:rPr lang="en-US" baseline="0" dirty="0" smtClean="0"/>
              <a:t>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9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Attention: Please don’t change any content here</a:t>
            </a:r>
            <a:r>
              <a:rPr lang="en-US" baseline="0" dirty="0" smtClean="0"/>
              <a:t>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9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Attention: Please don’t change any content here</a:t>
            </a:r>
            <a:r>
              <a:rPr lang="en-US" baseline="0" dirty="0" smtClean="0"/>
              <a:t>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9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Attention: Please don’t change any content here</a:t>
            </a:r>
            <a:r>
              <a:rPr lang="en-US" baseline="0" dirty="0" smtClean="0"/>
              <a:t>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9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Attention: Please don’t change any content here</a:t>
            </a:r>
            <a:r>
              <a:rPr lang="en-US" baseline="0" dirty="0" smtClean="0"/>
              <a:t>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9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Attention: Please don’t change any content here</a:t>
            </a:r>
            <a:r>
              <a:rPr lang="en-US" baseline="0" dirty="0" smtClean="0"/>
              <a:t>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9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Attention: Please don’t change any content here</a:t>
            </a:r>
            <a:r>
              <a:rPr lang="en-US" baseline="0" dirty="0" smtClean="0"/>
              <a:t>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Font Type: 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Font Size: Table</a:t>
            </a:r>
            <a:r>
              <a:rPr lang="en-US" baseline="0" dirty="0" smtClean="0"/>
              <a:t> of Content </a:t>
            </a:r>
            <a:r>
              <a:rPr lang="en-US" dirty="0" smtClean="0"/>
              <a:t>(44)</a:t>
            </a:r>
            <a:endParaRPr lang="en-US" baseline="0" dirty="0" smtClean="0"/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dirty="0" smtClean="0"/>
          </a:p>
          <a:p>
            <a:r>
              <a:rPr lang="en-US" dirty="0" smtClean="0"/>
              <a:t>Attention: Please change the</a:t>
            </a:r>
            <a:r>
              <a:rPr lang="en-US" baseline="0" dirty="0" smtClean="0"/>
              <a:t> table of content and page numbering accordingly.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499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Attention: Please don’t change any content here</a:t>
            </a:r>
            <a:r>
              <a:rPr lang="en-US" baseline="0" dirty="0" smtClean="0"/>
              <a:t>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9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Attention: Please don’t change any content here</a:t>
            </a:r>
            <a:r>
              <a:rPr lang="en-US" baseline="0" dirty="0" smtClean="0"/>
              <a:t>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9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Attention: Please don’t change any content here</a:t>
            </a:r>
            <a:r>
              <a:rPr lang="en-US" baseline="0" dirty="0" smtClean="0"/>
              <a:t>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9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Attention: Please don’t change any content here</a:t>
            </a:r>
            <a:r>
              <a:rPr lang="en-US" baseline="0" dirty="0" smtClean="0"/>
              <a:t>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95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Attention: Please don’t change any content here</a:t>
            </a:r>
            <a:r>
              <a:rPr lang="en-US" baseline="0" dirty="0" smtClean="0"/>
              <a:t>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95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Attention: Please don’t change any content here</a:t>
            </a:r>
            <a:r>
              <a:rPr lang="en-US" baseline="0" dirty="0" smtClean="0"/>
              <a:t>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95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Attention: Please don’t change any content here</a:t>
            </a:r>
            <a:r>
              <a:rPr lang="en-US" baseline="0" dirty="0" smtClean="0"/>
              <a:t>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95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Attention: Please don’t change any content here</a:t>
            </a:r>
            <a:r>
              <a:rPr lang="en-US" baseline="0" dirty="0" smtClean="0"/>
              <a:t>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95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Attention: Please don’t change any content here</a:t>
            </a:r>
            <a:r>
              <a:rPr lang="en-US" baseline="0" dirty="0" smtClean="0"/>
              <a:t>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95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Attention: Please don’t change any content here</a:t>
            </a:r>
            <a:r>
              <a:rPr lang="en-US" baseline="0" dirty="0" smtClean="0"/>
              <a:t>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Attention: Please don’t change any content here</a:t>
            </a:r>
            <a:r>
              <a:rPr lang="en-US" baseline="0" dirty="0" smtClean="0"/>
              <a:t>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95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Attention: Please don’t change any content here</a:t>
            </a:r>
            <a:r>
              <a:rPr lang="en-US" baseline="0" dirty="0" smtClean="0"/>
              <a:t>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95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Attention: Please don’t change any content here</a:t>
            </a:r>
            <a:r>
              <a:rPr lang="en-US" baseline="0" dirty="0" smtClean="0"/>
              <a:t>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95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Font Type:</a:t>
            </a:r>
            <a:r>
              <a:rPr lang="en-US" baseline="0" dirty="0" smtClean="0"/>
              <a:t> </a:t>
            </a:r>
            <a:r>
              <a:rPr lang="en-US" dirty="0" smtClean="0"/>
              <a:t>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Font Size:</a:t>
            </a:r>
            <a:r>
              <a:rPr lang="en-US" baseline="0" dirty="0" smtClean="0"/>
              <a:t> </a:t>
            </a:r>
            <a:r>
              <a:rPr lang="en-US" dirty="0" smtClean="0"/>
              <a:t>Content (28)</a:t>
            </a:r>
            <a:endParaRPr lang="en-US" sz="1200" baseline="0" dirty="0" smtClean="0"/>
          </a:p>
          <a:p>
            <a:pPr marL="0" indent="0">
              <a:buNone/>
            </a:pPr>
            <a:endParaRPr lang="en-US" sz="1200" baseline="0" dirty="0" smtClean="0"/>
          </a:p>
          <a:p>
            <a:pPr marL="0" indent="0">
              <a:buNone/>
            </a:pPr>
            <a:r>
              <a:rPr lang="en-US" sz="1200" baseline="0" dirty="0" smtClean="0"/>
              <a:t>Attention: You may add / edit this section.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896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Attention: Please don’t change any content here</a:t>
            </a:r>
            <a:r>
              <a:rPr lang="en-US" baseline="0" dirty="0" smtClean="0"/>
              <a:t>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 smtClean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02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Attention: Please don’t change any content here</a:t>
            </a:r>
            <a:r>
              <a:rPr lang="en-US" baseline="0" dirty="0" smtClean="0"/>
              <a:t>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9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Attention: Please don’t change any content here</a:t>
            </a:r>
            <a:r>
              <a:rPr lang="en-US" baseline="0" dirty="0" smtClean="0"/>
              <a:t>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9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Attention: Please don’t change any content here</a:t>
            </a:r>
            <a:r>
              <a:rPr lang="en-US" baseline="0" dirty="0" smtClean="0"/>
              <a:t>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9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Attention: Please don’t change any content here</a:t>
            </a:r>
            <a:r>
              <a:rPr lang="en-US" baseline="0" dirty="0" smtClean="0"/>
              <a:t>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9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Attention: Please don’t change any content here</a:t>
            </a:r>
            <a:r>
              <a:rPr lang="en-US" baseline="0" dirty="0" smtClean="0"/>
              <a:t>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9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Attention: Please don’t change any content here</a:t>
            </a:r>
            <a:r>
              <a:rPr lang="en-US" baseline="0" dirty="0" smtClean="0"/>
              <a:t>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8076" y="5414843"/>
            <a:ext cx="17071023" cy="350520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8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4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4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3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2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9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Proposal Details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8076" y="3567460"/>
            <a:ext cx="17071023" cy="1825542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PROPOSAL TITLE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4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2193588" y="6858000"/>
            <a:ext cx="12193588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588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3029" y="461432"/>
            <a:ext cx="1058318" cy="140860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0539661" y="13188976"/>
            <a:ext cx="3320716" cy="708741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&amp; Confidential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6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4387175" cy="48768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3029" y="461432"/>
            <a:ext cx="1058318" cy="1408605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10539661" y="13188976"/>
            <a:ext cx="3320716" cy="708741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&amp; Confidential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96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37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Drag / Drop / Send to Back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3029" y="461432"/>
            <a:ext cx="1058318" cy="140860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0539661" y="13188976"/>
            <a:ext cx="3320716" cy="708741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&amp; Confidential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6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043799" y="3667381"/>
            <a:ext cx="4823726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243796" y="3667381"/>
            <a:ext cx="4823726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450926" y="3667381"/>
            <a:ext cx="4823726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650923" y="3667381"/>
            <a:ext cx="4823726" cy="365760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3029" y="461432"/>
            <a:ext cx="1058318" cy="140860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0539661" y="13188976"/>
            <a:ext cx="3320716" cy="708741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&amp; Confidential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822450" y="3197225"/>
            <a:ext cx="3659188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639534" y="3197225"/>
            <a:ext cx="3659188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822450" y="7063669"/>
            <a:ext cx="3659188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639534" y="7063669"/>
            <a:ext cx="3659188" cy="365760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3029" y="461432"/>
            <a:ext cx="1058318" cy="140860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0539661" y="13188976"/>
            <a:ext cx="3320716" cy="708741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&amp; Confidential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6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8"/>
            <a:ext cx="21948458" cy="2286000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13"/>
            <a:ext cx="21948458" cy="9051926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5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83" r:id="rId3"/>
    <p:sldLayoutId id="2147483661" r:id="rId4"/>
    <p:sldLayoutId id="2147483663" r:id="rId5"/>
    <p:sldLayoutId id="2147483665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1087444" rtl="0" eaLnBrk="1" latinLnBrk="0" hangingPunct="1">
        <a:spcBef>
          <a:spcPct val="0"/>
        </a:spcBef>
        <a:buNone/>
        <a:defRPr sz="6000" kern="1200">
          <a:solidFill>
            <a:schemeClr val="bg2"/>
          </a:solidFill>
          <a:latin typeface="Open Sans"/>
          <a:ea typeface="+mj-ea"/>
          <a:cs typeface="Open Sans"/>
        </a:defRPr>
      </a:lvl1pPr>
    </p:titleStyle>
    <p:bodyStyle>
      <a:lvl1pPr marL="0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Open Sans Light"/>
          <a:ea typeface="+mn-ea"/>
          <a:cs typeface="Open Sans Light"/>
        </a:defRPr>
      </a:lvl1pPr>
      <a:lvl2pPr marL="1087444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2pPr>
      <a:lvl3pPr marL="2174887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3pPr>
      <a:lvl4pPr marL="3262338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4pPr>
      <a:lvl5pPr marL="4349779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5pPr>
      <a:lvl6pPr marL="5980947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68393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55841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43285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7444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4887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233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49779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3722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4671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211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9955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30488" y="3720664"/>
            <a:ext cx="17071023" cy="3531474"/>
          </a:xfrm>
        </p:spPr>
        <p:txBody>
          <a:bodyPr/>
          <a:lstStyle/>
          <a:p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BENGKEL PERAKAUNAN UNTUK ZAKAT (2017)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PENGALAMAN PENGIRAAN ZAKAT PELBAGAI INDUSTRI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249" y="962467"/>
            <a:ext cx="7432431" cy="1545195"/>
          </a:xfrm>
          <a:prstGeom prst="rect">
            <a:avLst/>
          </a:prstGeom>
        </p:spPr>
      </p:pic>
      <p:sp>
        <p:nvSpPr>
          <p:cNvPr id="8" name="Subtitle 5"/>
          <p:cNvSpPr txBox="1">
            <a:spLocks/>
          </p:cNvSpPr>
          <p:nvPr/>
        </p:nvSpPr>
        <p:spPr>
          <a:xfrm>
            <a:off x="3658076" y="9695791"/>
            <a:ext cx="4876323" cy="3505200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</a:rPr>
              <a:t>PREPARED BY:</a:t>
            </a:r>
          </a:p>
        </p:txBody>
      </p:sp>
      <p:sp>
        <p:nvSpPr>
          <p:cNvPr id="9" name="Subtitle 5"/>
          <p:cNvSpPr txBox="1">
            <a:spLocks/>
          </p:cNvSpPr>
          <p:nvPr/>
        </p:nvSpPr>
        <p:spPr>
          <a:xfrm>
            <a:off x="15966830" y="9680025"/>
            <a:ext cx="4876323" cy="3505200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SUBMITTED TO:</a:t>
            </a:r>
          </a:p>
          <a:p>
            <a:endParaRPr lang="en-MY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646" y="11090535"/>
            <a:ext cx="3753103" cy="7802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48213" y="3567458"/>
            <a:ext cx="609601" cy="5371635"/>
          </a:xfrm>
          <a:prstGeom prst="rect">
            <a:avLst/>
          </a:prstGeom>
          <a:solidFill>
            <a:srgbClr val="A8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90983" y="7101749"/>
            <a:ext cx="15752169" cy="2443653"/>
            <a:chOff x="2278802" y="4184161"/>
            <a:chExt cx="7016750" cy="1143000"/>
          </a:xfrm>
        </p:grpSpPr>
        <p:sp>
          <p:nvSpPr>
            <p:cNvPr id="14" name="Rounded Rectangle 13"/>
            <p:cNvSpPr/>
            <p:nvPr/>
          </p:nvSpPr>
          <p:spPr>
            <a:xfrm>
              <a:off x="2278802" y="4184161"/>
              <a:ext cx="7016750" cy="1143000"/>
            </a:xfrm>
            <a:prstGeom prst="roundRect">
              <a:avLst>
                <a:gd name="adj" fmla="val 6854"/>
              </a:avLst>
            </a:prstGeom>
            <a:solidFill>
              <a:srgbClr val="A80000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62347" y="4486871"/>
              <a:ext cx="6657853" cy="647821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Penceramah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: </a:t>
              </a:r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Yunus</a:t>
              </a:r>
              <a:r>
                <a:rPr lang="en-US" sz="28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Bin Yusof</a:t>
              </a:r>
              <a:endPara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Tempat</a:t>
              </a:r>
              <a:r>
                <a:rPr lang="en-US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: UNITEN, MUADZAM SHAH</a:t>
              </a:r>
              <a:endPara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Tarikh</a:t>
              </a:r>
              <a:r>
                <a:rPr lang="en-US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: 22 </a:t>
              </a:r>
              <a:r>
                <a:rPr lang="en-US" sz="28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Julai</a:t>
              </a:r>
              <a:r>
                <a:rPr lang="en-US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2017</a:t>
              </a:r>
              <a:endPara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 descr="C:\Users\izzatul\Desktop\ZAKAT\Zakat 2016\uniten-logo_new-(2)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" b="2299"/>
          <a:stretch>
            <a:fillRect/>
          </a:stretch>
        </p:blipFill>
        <p:spPr bwMode="auto">
          <a:xfrm>
            <a:off x="16671696" y="10510792"/>
            <a:ext cx="4047886" cy="2251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36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Pengalaman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0186" y="2364907"/>
            <a:ext cx="17522160" cy="95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8800" dirty="0" smtClean="0"/>
              <a:t>“</a:t>
            </a:r>
            <a:r>
              <a:rPr lang="en-MY" sz="8800" dirty="0" err="1" smtClean="0"/>
              <a:t>Individu</a:t>
            </a:r>
            <a:r>
              <a:rPr lang="en-MY" sz="8800" dirty="0" smtClean="0"/>
              <a:t> </a:t>
            </a:r>
            <a:r>
              <a:rPr lang="en-MY" sz="8800" dirty="0"/>
              <a:t>yang </a:t>
            </a:r>
            <a:r>
              <a:rPr lang="en-MY" sz="8800" dirty="0" err="1"/>
              <a:t>mempunyai</a:t>
            </a:r>
            <a:r>
              <a:rPr lang="en-MY" sz="8800" dirty="0"/>
              <a:t> </a:t>
            </a:r>
            <a:r>
              <a:rPr lang="en-MY" sz="8800" dirty="0" err="1"/>
              <a:t>lebih</a:t>
            </a:r>
            <a:r>
              <a:rPr lang="en-MY" sz="8800" dirty="0"/>
              <a:t> </a:t>
            </a:r>
            <a:r>
              <a:rPr lang="en-MY" sz="8800" dirty="0" err="1"/>
              <a:t>daripada</a:t>
            </a:r>
            <a:r>
              <a:rPr lang="en-MY" sz="8800" dirty="0"/>
              <a:t> </a:t>
            </a:r>
            <a:r>
              <a:rPr lang="en-MY" sz="8800" dirty="0" err="1"/>
              <a:t>satu</a:t>
            </a:r>
            <a:r>
              <a:rPr lang="en-MY" sz="8800" dirty="0"/>
              <a:t> </a:t>
            </a:r>
            <a:r>
              <a:rPr lang="en-MY" sz="8800" dirty="0" err="1"/>
              <a:t>sumber</a:t>
            </a:r>
            <a:r>
              <a:rPr lang="en-MY" sz="8800" dirty="0"/>
              <a:t> </a:t>
            </a:r>
            <a:r>
              <a:rPr lang="en-MY" sz="8800" dirty="0" err="1"/>
              <a:t>pendapatan</a:t>
            </a:r>
            <a:r>
              <a:rPr lang="en-MY" sz="8800" dirty="0"/>
              <a:t> (</a:t>
            </a:r>
            <a:r>
              <a:rPr lang="en-MY" sz="8800" dirty="0" err="1"/>
              <a:t>menjalankan</a:t>
            </a:r>
            <a:r>
              <a:rPr lang="en-MY" sz="8800" dirty="0"/>
              <a:t> </a:t>
            </a:r>
            <a:r>
              <a:rPr lang="en-MY" sz="8800" dirty="0" err="1"/>
              <a:t>perniagaan</a:t>
            </a:r>
            <a:r>
              <a:rPr lang="en-MY" sz="8800" dirty="0"/>
              <a:t>) </a:t>
            </a:r>
            <a:r>
              <a:rPr lang="en-MY" sz="8800" dirty="0" err="1"/>
              <a:t>perlu</a:t>
            </a:r>
            <a:r>
              <a:rPr lang="en-MY" sz="8800" dirty="0"/>
              <a:t> </a:t>
            </a:r>
            <a:r>
              <a:rPr lang="en-MY" sz="8800" dirty="0" err="1"/>
              <a:t>membayar</a:t>
            </a:r>
            <a:r>
              <a:rPr lang="en-MY" sz="8800" dirty="0"/>
              <a:t> CP500 (</a:t>
            </a:r>
            <a:r>
              <a:rPr lang="en-MY" sz="8800" dirty="0" err="1"/>
              <a:t>atas</a:t>
            </a:r>
            <a:r>
              <a:rPr lang="en-MY" sz="8800" dirty="0"/>
              <a:t> </a:t>
            </a:r>
            <a:r>
              <a:rPr lang="en-MY" sz="8800" dirty="0" err="1"/>
              <a:t>arahan</a:t>
            </a:r>
            <a:r>
              <a:rPr lang="en-MY" sz="8800" dirty="0"/>
              <a:t> LHDN), </a:t>
            </a:r>
            <a:r>
              <a:rPr lang="en-MY" sz="8800" dirty="0" err="1"/>
              <a:t>dan</a:t>
            </a:r>
            <a:r>
              <a:rPr lang="en-MY" sz="8800" dirty="0"/>
              <a:t> </a:t>
            </a:r>
            <a:r>
              <a:rPr lang="en-MY" sz="8800" dirty="0" err="1"/>
              <a:t>boleh</a:t>
            </a:r>
            <a:r>
              <a:rPr lang="en-MY" sz="8800" dirty="0"/>
              <a:t> </a:t>
            </a:r>
            <a:r>
              <a:rPr lang="en-MY" sz="8800" dirty="0" err="1"/>
              <a:t>menukarkan</a:t>
            </a:r>
            <a:r>
              <a:rPr lang="en-MY" sz="8800" dirty="0"/>
              <a:t> </a:t>
            </a:r>
            <a:r>
              <a:rPr lang="en-MY" sz="8800" dirty="0" err="1"/>
              <a:t>bayaran</a:t>
            </a:r>
            <a:r>
              <a:rPr lang="en-MY" sz="8800" dirty="0"/>
              <a:t> </a:t>
            </a:r>
            <a:r>
              <a:rPr lang="en-MY" sz="8800" dirty="0" err="1"/>
              <a:t>tersebut</a:t>
            </a:r>
            <a:r>
              <a:rPr lang="en-MY" sz="8800" dirty="0"/>
              <a:t>  </a:t>
            </a:r>
            <a:r>
              <a:rPr lang="en-MY" sz="8800" dirty="0" err="1"/>
              <a:t>kepada</a:t>
            </a:r>
            <a:r>
              <a:rPr lang="en-MY" sz="8800" dirty="0"/>
              <a:t> </a:t>
            </a:r>
            <a:r>
              <a:rPr lang="en-MY" sz="8800" dirty="0" err="1"/>
              <a:t>bayaran</a:t>
            </a:r>
            <a:r>
              <a:rPr lang="en-MY" sz="8800" dirty="0"/>
              <a:t> zakat</a:t>
            </a:r>
            <a:r>
              <a:rPr lang="en-MY" sz="8800" dirty="0" smtClean="0"/>
              <a:t>.”</a:t>
            </a:r>
            <a:endParaRPr lang="en-MY" sz="8800" dirty="0"/>
          </a:p>
          <a:p>
            <a:pPr algn="ctr"/>
            <a:endParaRPr lang="en-MY" sz="8800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5540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Pengalaman</a:t>
            </a:r>
            <a:r>
              <a:rPr lang="en-US" b="1" dirty="0" smtClean="0">
                <a:solidFill>
                  <a:schemeClr val="tx1"/>
                </a:solidFill>
              </a:rPr>
              <a:t> 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6325" y="2789367"/>
            <a:ext cx="1715117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9600" dirty="0" smtClean="0"/>
              <a:t>“</a:t>
            </a:r>
            <a:r>
              <a:rPr lang="en-MY" sz="9600" dirty="0" err="1" smtClean="0"/>
              <a:t>Individu</a:t>
            </a:r>
            <a:r>
              <a:rPr lang="en-MY" sz="9600" dirty="0" smtClean="0"/>
              <a:t> </a:t>
            </a:r>
            <a:r>
              <a:rPr lang="en-MY" sz="9600" dirty="0" err="1"/>
              <a:t>bukan</a:t>
            </a:r>
            <a:r>
              <a:rPr lang="en-MY" sz="9600" dirty="0"/>
              <a:t> Islam </a:t>
            </a:r>
            <a:r>
              <a:rPr lang="en-MY" sz="9600" dirty="0" err="1"/>
              <a:t>mahu</a:t>
            </a:r>
            <a:r>
              <a:rPr lang="en-MY" sz="9600" dirty="0"/>
              <a:t> </a:t>
            </a:r>
            <a:r>
              <a:rPr lang="en-MY" sz="9600" dirty="0" err="1"/>
              <a:t>membayar</a:t>
            </a:r>
            <a:r>
              <a:rPr lang="en-MY" sz="9600" dirty="0"/>
              <a:t> zakat </a:t>
            </a:r>
            <a:r>
              <a:rPr lang="en-MY" sz="9600" dirty="0" err="1"/>
              <a:t>kerana</a:t>
            </a:r>
            <a:r>
              <a:rPr lang="en-MY" sz="9600" dirty="0"/>
              <a:t> </a:t>
            </a:r>
            <a:r>
              <a:rPr lang="en-MY" sz="9600" dirty="0" err="1"/>
              <a:t>mahu</a:t>
            </a:r>
            <a:r>
              <a:rPr lang="en-MY" sz="9600" dirty="0"/>
              <a:t> </a:t>
            </a:r>
            <a:r>
              <a:rPr lang="en-MY" sz="9600" dirty="0" err="1"/>
              <a:t>mendapat</a:t>
            </a:r>
            <a:r>
              <a:rPr lang="en-MY" sz="9600" dirty="0"/>
              <a:t> </a:t>
            </a:r>
            <a:r>
              <a:rPr lang="en-MY" sz="9600" dirty="0" err="1"/>
              <a:t>rebat</a:t>
            </a:r>
            <a:r>
              <a:rPr lang="en-MY" sz="9600" dirty="0"/>
              <a:t> </a:t>
            </a:r>
            <a:r>
              <a:rPr lang="en-MY" sz="9600" dirty="0" err="1"/>
              <a:t>cukai</a:t>
            </a:r>
            <a:r>
              <a:rPr lang="en-MY" sz="9600" dirty="0"/>
              <a:t> </a:t>
            </a:r>
            <a:r>
              <a:rPr lang="en-MY" sz="9600" dirty="0" err="1"/>
              <a:t>daripada</a:t>
            </a:r>
            <a:r>
              <a:rPr lang="en-MY" sz="9600" dirty="0"/>
              <a:t> LHDN, </a:t>
            </a:r>
            <a:r>
              <a:rPr lang="en-MY" sz="9600" dirty="0" err="1"/>
              <a:t>tidak</a:t>
            </a:r>
            <a:r>
              <a:rPr lang="en-MY" sz="9600" dirty="0"/>
              <a:t> </a:t>
            </a:r>
            <a:r>
              <a:rPr lang="en-MY" sz="9600" dirty="0" err="1"/>
              <a:t>dikira</a:t>
            </a:r>
            <a:r>
              <a:rPr lang="en-MY" sz="9600" dirty="0"/>
              <a:t> zakat </a:t>
            </a:r>
            <a:r>
              <a:rPr lang="en-MY" sz="9600" dirty="0" err="1"/>
              <a:t>dan</a:t>
            </a:r>
            <a:r>
              <a:rPr lang="en-MY" sz="9600" dirty="0"/>
              <a:t> di </a:t>
            </a:r>
            <a:r>
              <a:rPr lang="en-MY" sz="9600" dirty="0" err="1"/>
              <a:t>anggap</a:t>
            </a:r>
            <a:r>
              <a:rPr lang="en-MY" sz="9600" dirty="0"/>
              <a:t> </a:t>
            </a:r>
            <a:r>
              <a:rPr lang="en-MY" sz="9600" dirty="0" err="1"/>
              <a:t>sebagai</a:t>
            </a:r>
            <a:r>
              <a:rPr lang="en-MY" sz="9600" dirty="0"/>
              <a:t> derma</a:t>
            </a:r>
            <a:r>
              <a:rPr lang="en-MY" sz="9600" dirty="0" smtClean="0"/>
              <a:t>.”</a:t>
            </a:r>
            <a:endParaRPr lang="en-MY" sz="9600" dirty="0"/>
          </a:p>
        </p:txBody>
      </p:sp>
    </p:spTree>
    <p:extLst>
      <p:ext uri="{BB962C8B-B14F-4D97-AF65-F5344CB8AC3E}">
        <p14:creationId xmlns:p14="http://schemas.microsoft.com/office/powerpoint/2010/main" val="62153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Pengalaman</a:t>
            </a:r>
            <a:r>
              <a:rPr lang="en-US" b="1" dirty="0" smtClean="0">
                <a:solidFill>
                  <a:schemeClr val="tx1"/>
                </a:solidFill>
              </a:rPr>
              <a:t> 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8173" y="3174908"/>
            <a:ext cx="1658276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9600" dirty="0" smtClean="0"/>
              <a:t>“</a:t>
            </a:r>
            <a:r>
              <a:rPr lang="en-MY" sz="9600" dirty="0" err="1" smtClean="0"/>
              <a:t>Banyak</a:t>
            </a:r>
            <a:r>
              <a:rPr lang="en-MY" sz="9600" dirty="0" smtClean="0"/>
              <a:t> </a:t>
            </a:r>
            <a:r>
              <a:rPr lang="en-MY" sz="9600" dirty="0"/>
              <a:t>juga </a:t>
            </a:r>
            <a:r>
              <a:rPr lang="en-MY" sz="9600" dirty="0" err="1"/>
              <a:t>syarikat</a:t>
            </a:r>
            <a:r>
              <a:rPr lang="en-MY" sz="9600" dirty="0"/>
              <a:t> </a:t>
            </a:r>
            <a:r>
              <a:rPr lang="en-MY" sz="9600" dirty="0" err="1"/>
              <a:t>minta</a:t>
            </a:r>
            <a:r>
              <a:rPr lang="en-MY" sz="9600" dirty="0"/>
              <a:t> </a:t>
            </a:r>
            <a:r>
              <a:rPr lang="en-MY" sz="9600" dirty="0" err="1"/>
              <a:t>Agen</a:t>
            </a:r>
            <a:r>
              <a:rPr lang="en-MY" sz="9600" dirty="0"/>
              <a:t> </a:t>
            </a:r>
            <a:r>
              <a:rPr lang="en-MY" sz="9600" dirty="0" err="1"/>
              <a:t>Cukai</a:t>
            </a:r>
            <a:r>
              <a:rPr lang="en-MY" sz="9600" dirty="0"/>
              <a:t> </a:t>
            </a:r>
            <a:r>
              <a:rPr lang="en-MY" sz="9600" dirty="0" err="1"/>
              <a:t>kirakan</a:t>
            </a:r>
            <a:r>
              <a:rPr lang="en-MY" sz="9600" dirty="0"/>
              <a:t> </a:t>
            </a:r>
            <a:r>
              <a:rPr lang="en-MY" sz="9600" dirty="0" err="1"/>
              <a:t>nilai</a:t>
            </a:r>
            <a:r>
              <a:rPr lang="en-MY" sz="9600" dirty="0"/>
              <a:t> zakat </a:t>
            </a:r>
            <a:r>
              <a:rPr lang="en-MY" sz="9600" dirty="0" err="1"/>
              <a:t>dan</a:t>
            </a:r>
            <a:r>
              <a:rPr lang="en-MY" sz="9600" dirty="0"/>
              <a:t> </a:t>
            </a:r>
            <a:r>
              <a:rPr lang="en-MY" sz="9600" dirty="0" err="1"/>
              <a:t>nilai</a:t>
            </a:r>
            <a:r>
              <a:rPr lang="en-MY" sz="9600" dirty="0"/>
              <a:t> </a:t>
            </a:r>
            <a:r>
              <a:rPr lang="en-MY" sz="9600" dirty="0" err="1"/>
              <a:t>anggaran</a:t>
            </a:r>
            <a:r>
              <a:rPr lang="en-MY" sz="9600" dirty="0"/>
              <a:t> </a:t>
            </a:r>
            <a:r>
              <a:rPr lang="en-MY" sz="9600" dirty="0" err="1"/>
              <a:t>cukai</a:t>
            </a:r>
            <a:r>
              <a:rPr lang="en-MY" sz="9600" dirty="0"/>
              <a:t>, </a:t>
            </a:r>
            <a:r>
              <a:rPr lang="en-MY" sz="9600" dirty="0" err="1"/>
              <a:t>mereka</a:t>
            </a:r>
            <a:r>
              <a:rPr lang="en-MY" sz="9600" dirty="0"/>
              <a:t> </a:t>
            </a:r>
            <a:r>
              <a:rPr lang="en-MY" sz="9600" dirty="0" err="1"/>
              <a:t>memilih</a:t>
            </a:r>
            <a:r>
              <a:rPr lang="en-MY" sz="9600" dirty="0"/>
              <a:t> mana yang </a:t>
            </a:r>
            <a:r>
              <a:rPr lang="en-MY" sz="9600" dirty="0" err="1"/>
              <a:t>lebih</a:t>
            </a:r>
            <a:r>
              <a:rPr lang="en-MY" sz="9600" dirty="0"/>
              <a:t> </a:t>
            </a:r>
            <a:r>
              <a:rPr lang="en-MY" sz="9600" dirty="0" err="1"/>
              <a:t>menguntungkan</a:t>
            </a:r>
            <a:r>
              <a:rPr lang="en-MY" sz="9600" dirty="0" smtClean="0"/>
              <a:t>.”</a:t>
            </a:r>
            <a:endParaRPr lang="en-MY" sz="9600" dirty="0"/>
          </a:p>
        </p:txBody>
      </p:sp>
    </p:spTree>
    <p:extLst>
      <p:ext uri="{BB962C8B-B14F-4D97-AF65-F5344CB8AC3E}">
        <p14:creationId xmlns:p14="http://schemas.microsoft.com/office/powerpoint/2010/main" val="223347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Pengalaman</a:t>
            </a:r>
            <a:r>
              <a:rPr lang="en-US" b="1" dirty="0" smtClean="0">
                <a:solidFill>
                  <a:schemeClr val="tx1"/>
                </a:solidFill>
              </a:rPr>
              <a:t> 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82311" y="4039881"/>
            <a:ext cx="1687932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9600" dirty="0" smtClean="0"/>
              <a:t>“Syarikat </a:t>
            </a:r>
            <a:r>
              <a:rPr lang="en-MY" sz="9600" dirty="0" err="1"/>
              <a:t>lebih</a:t>
            </a:r>
            <a:r>
              <a:rPr lang="en-MY" sz="9600" dirty="0"/>
              <a:t> </a:t>
            </a:r>
            <a:r>
              <a:rPr lang="en-MY" sz="9600" dirty="0" err="1"/>
              <a:t>suka</a:t>
            </a:r>
            <a:r>
              <a:rPr lang="en-MY" sz="9600" dirty="0"/>
              <a:t> </a:t>
            </a:r>
            <a:r>
              <a:rPr lang="en-MY" sz="9600" dirty="0" err="1"/>
              <a:t>membayar</a:t>
            </a:r>
            <a:r>
              <a:rPr lang="en-MY" sz="9600" dirty="0"/>
              <a:t> zakat </a:t>
            </a:r>
            <a:r>
              <a:rPr lang="en-MY" sz="9600" dirty="0" err="1"/>
              <a:t>secara</a:t>
            </a:r>
            <a:r>
              <a:rPr lang="en-MY" sz="9600" dirty="0"/>
              <a:t> </a:t>
            </a:r>
            <a:r>
              <a:rPr lang="en-MY" sz="9600" dirty="0" err="1"/>
              <a:t>berkala</a:t>
            </a:r>
            <a:r>
              <a:rPr lang="en-MY" sz="9600" dirty="0"/>
              <a:t> </a:t>
            </a:r>
            <a:r>
              <a:rPr lang="en-MY" sz="9600" dirty="0" err="1"/>
              <a:t>seperti</a:t>
            </a:r>
            <a:r>
              <a:rPr lang="en-MY" sz="9600" dirty="0"/>
              <a:t> </a:t>
            </a:r>
            <a:r>
              <a:rPr lang="en-MY" sz="9600" dirty="0" err="1"/>
              <a:t>dua</a:t>
            </a:r>
            <a:r>
              <a:rPr lang="en-MY" sz="9600" dirty="0"/>
              <a:t> kali (2x) </a:t>
            </a:r>
            <a:r>
              <a:rPr lang="en-MY" sz="9600" dirty="0" err="1"/>
              <a:t>setahun</a:t>
            </a:r>
            <a:r>
              <a:rPr lang="en-MY" sz="9600" dirty="0"/>
              <a:t>, </a:t>
            </a:r>
            <a:r>
              <a:rPr lang="en-MY" sz="9600" dirty="0" err="1"/>
              <a:t>dan</a:t>
            </a:r>
            <a:r>
              <a:rPr lang="en-MY" sz="9600" dirty="0"/>
              <a:t> </a:t>
            </a:r>
            <a:r>
              <a:rPr lang="en-MY" sz="9600" dirty="0" err="1"/>
              <a:t>ada</a:t>
            </a:r>
            <a:r>
              <a:rPr lang="en-MY" sz="9600" dirty="0"/>
              <a:t> </a:t>
            </a:r>
            <a:r>
              <a:rPr lang="en-MY" sz="9600" dirty="0" err="1"/>
              <a:t>syarikat</a:t>
            </a:r>
            <a:r>
              <a:rPr lang="en-MY" sz="9600" dirty="0"/>
              <a:t>  yang </a:t>
            </a:r>
            <a:r>
              <a:rPr lang="en-MY" sz="9600" dirty="0" err="1"/>
              <a:t>membayar</a:t>
            </a:r>
            <a:r>
              <a:rPr lang="en-MY" sz="9600" dirty="0"/>
              <a:t> </a:t>
            </a:r>
            <a:r>
              <a:rPr lang="en-MY" sz="9600" dirty="0" err="1"/>
              <a:t>sekali</a:t>
            </a:r>
            <a:r>
              <a:rPr lang="en-MY" sz="9600" dirty="0"/>
              <a:t> </a:t>
            </a:r>
            <a:r>
              <a:rPr lang="en-MY" sz="9600" dirty="0" err="1"/>
              <a:t>gus</a:t>
            </a:r>
            <a:r>
              <a:rPr lang="en-MY" sz="9600" dirty="0" smtClean="0"/>
              <a:t>.”</a:t>
            </a:r>
            <a:endParaRPr lang="en-MY" sz="9600" dirty="0"/>
          </a:p>
        </p:txBody>
      </p:sp>
    </p:spTree>
    <p:extLst>
      <p:ext uri="{BB962C8B-B14F-4D97-AF65-F5344CB8AC3E}">
        <p14:creationId xmlns:p14="http://schemas.microsoft.com/office/powerpoint/2010/main" val="176010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Pengalaman</a:t>
            </a:r>
            <a:r>
              <a:rPr lang="en-US" b="1" dirty="0" smtClean="0">
                <a:solidFill>
                  <a:schemeClr val="tx1"/>
                </a:solidFill>
              </a:rPr>
              <a:t> 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3514" y="4183833"/>
            <a:ext cx="1969667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8800" dirty="0" smtClean="0"/>
              <a:t>“</a:t>
            </a:r>
            <a:r>
              <a:rPr lang="en-MY" sz="8800" dirty="0" err="1" smtClean="0"/>
              <a:t>Kebanyakan</a:t>
            </a:r>
            <a:r>
              <a:rPr lang="en-MY" sz="8800" dirty="0" smtClean="0"/>
              <a:t> </a:t>
            </a:r>
            <a:r>
              <a:rPr lang="en-MY" sz="8800" dirty="0" err="1"/>
              <a:t>syarikat</a:t>
            </a:r>
            <a:r>
              <a:rPr lang="en-MY" sz="8800" dirty="0"/>
              <a:t> </a:t>
            </a:r>
            <a:r>
              <a:rPr lang="en-MY" sz="8800" dirty="0" err="1"/>
              <a:t>atau</a:t>
            </a:r>
            <a:r>
              <a:rPr lang="en-MY" sz="8800" dirty="0"/>
              <a:t> </a:t>
            </a:r>
            <a:r>
              <a:rPr lang="en-MY" sz="8800" dirty="0" err="1"/>
              <a:t>individu</a:t>
            </a:r>
            <a:r>
              <a:rPr lang="en-MY" sz="8800" dirty="0"/>
              <a:t> </a:t>
            </a:r>
            <a:r>
              <a:rPr lang="en-MY" sz="8800" dirty="0" err="1"/>
              <a:t>minta</a:t>
            </a:r>
            <a:r>
              <a:rPr lang="en-MY" sz="8800" dirty="0"/>
              <a:t> </a:t>
            </a:r>
            <a:r>
              <a:rPr lang="en-MY" sz="8800" dirty="0" err="1"/>
              <a:t>Agen</a:t>
            </a:r>
            <a:r>
              <a:rPr lang="en-MY" sz="8800" dirty="0"/>
              <a:t> </a:t>
            </a:r>
            <a:r>
              <a:rPr lang="en-MY" sz="8800" dirty="0" err="1"/>
              <a:t>Cukai</a:t>
            </a:r>
            <a:r>
              <a:rPr lang="en-MY" sz="8800" dirty="0"/>
              <a:t> </a:t>
            </a:r>
            <a:r>
              <a:rPr lang="en-MY" sz="8800" dirty="0" err="1"/>
              <a:t>untuk</a:t>
            </a:r>
            <a:r>
              <a:rPr lang="en-MY" sz="8800" dirty="0"/>
              <a:t> </a:t>
            </a:r>
            <a:r>
              <a:rPr lang="en-MY" sz="8800" dirty="0" err="1"/>
              <a:t>kirakan</a:t>
            </a:r>
            <a:r>
              <a:rPr lang="en-MY" sz="8800" dirty="0"/>
              <a:t> zakat </a:t>
            </a:r>
            <a:r>
              <a:rPr lang="en-MY" sz="8800" dirty="0" err="1"/>
              <a:t>padahal</a:t>
            </a:r>
            <a:r>
              <a:rPr lang="en-MY" sz="8800" dirty="0"/>
              <a:t> </a:t>
            </a:r>
            <a:r>
              <a:rPr lang="en-MY" sz="8800" dirty="0" err="1"/>
              <a:t>tempoh</a:t>
            </a:r>
            <a:r>
              <a:rPr lang="en-MY" sz="8800" dirty="0"/>
              <a:t> haul </a:t>
            </a:r>
            <a:r>
              <a:rPr lang="en-MY" sz="8800" dirty="0" err="1"/>
              <a:t>hampir</a:t>
            </a:r>
            <a:r>
              <a:rPr lang="en-MY" sz="8800" dirty="0"/>
              <a:t> </a:t>
            </a:r>
            <a:r>
              <a:rPr lang="en-MY" sz="8800" dirty="0" err="1"/>
              <a:t>tamat</a:t>
            </a:r>
            <a:r>
              <a:rPr lang="en-MY" sz="8800" dirty="0"/>
              <a:t> </a:t>
            </a:r>
            <a:r>
              <a:rPr lang="en-MY" sz="8800" dirty="0" err="1"/>
              <a:t>kerana</a:t>
            </a:r>
            <a:r>
              <a:rPr lang="en-MY" sz="8800" dirty="0"/>
              <a:t> </a:t>
            </a:r>
            <a:r>
              <a:rPr lang="en-MY" sz="8800" dirty="0" err="1"/>
              <a:t>cuba</a:t>
            </a:r>
            <a:r>
              <a:rPr lang="en-MY" sz="8800" dirty="0"/>
              <a:t> </a:t>
            </a:r>
            <a:r>
              <a:rPr lang="en-MY" sz="8800" dirty="0" err="1"/>
              <a:t>untuk</a:t>
            </a:r>
            <a:r>
              <a:rPr lang="en-MY" sz="8800" dirty="0"/>
              <a:t> </a:t>
            </a:r>
            <a:r>
              <a:rPr lang="en-MY" sz="8800" dirty="0" err="1"/>
              <a:t>tidak</a:t>
            </a:r>
            <a:r>
              <a:rPr lang="en-MY" sz="8800" dirty="0"/>
              <a:t> </a:t>
            </a:r>
            <a:r>
              <a:rPr lang="en-MY" sz="8800" dirty="0" err="1"/>
              <a:t>membayar</a:t>
            </a:r>
            <a:r>
              <a:rPr lang="en-MY" sz="8800" dirty="0"/>
              <a:t> </a:t>
            </a:r>
            <a:r>
              <a:rPr lang="en-MY" sz="8800" dirty="0" err="1"/>
              <a:t>cukai</a:t>
            </a:r>
            <a:r>
              <a:rPr lang="en-MY" sz="8800" dirty="0" smtClean="0"/>
              <a:t>.”</a:t>
            </a:r>
            <a:endParaRPr lang="en-MY" sz="8800" dirty="0"/>
          </a:p>
        </p:txBody>
      </p:sp>
    </p:spTree>
    <p:extLst>
      <p:ext uri="{BB962C8B-B14F-4D97-AF65-F5344CB8AC3E}">
        <p14:creationId xmlns:p14="http://schemas.microsoft.com/office/powerpoint/2010/main" val="376084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Pengalaman</a:t>
            </a:r>
            <a:r>
              <a:rPr lang="en-US" b="1" dirty="0" smtClean="0">
                <a:solidFill>
                  <a:schemeClr val="tx1"/>
                </a:solidFill>
              </a:rPr>
              <a:t> 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4919" y="2450139"/>
            <a:ext cx="18955265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6600" dirty="0" smtClean="0"/>
              <a:t>“Ada </a:t>
            </a:r>
            <a:r>
              <a:rPr lang="en-MY" sz="6600" dirty="0" err="1"/>
              <a:t>pihak</a:t>
            </a:r>
            <a:r>
              <a:rPr lang="en-MY" sz="6600" dirty="0"/>
              <a:t> </a:t>
            </a:r>
            <a:r>
              <a:rPr lang="en-MY" sz="6600" dirty="0" err="1"/>
              <a:t>pungutan</a:t>
            </a:r>
            <a:r>
              <a:rPr lang="en-MY" sz="6600" dirty="0"/>
              <a:t> zakat </a:t>
            </a:r>
            <a:r>
              <a:rPr lang="en-MY" sz="6600" dirty="0" err="1"/>
              <a:t>memberi</a:t>
            </a:r>
            <a:r>
              <a:rPr lang="en-MY" sz="6600" dirty="0"/>
              <a:t> </a:t>
            </a:r>
            <a:r>
              <a:rPr lang="en-MY" sz="6600" dirty="0" err="1"/>
              <a:t>peluang</a:t>
            </a:r>
            <a:r>
              <a:rPr lang="en-MY" sz="6600" dirty="0"/>
              <a:t> </a:t>
            </a:r>
            <a:r>
              <a:rPr lang="en-MY" sz="6600" dirty="0" err="1"/>
              <a:t>kepada</a:t>
            </a:r>
            <a:r>
              <a:rPr lang="en-MY" sz="6600" dirty="0"/>
              <a:t> </a:t>
            </a:r>
            <a:r>
              <a:rPr lang="en-MY" sz="6600" dirty="0" err="1"/>
              <a:t>pembayar</a:t>
            </a:r>
            <a:r>
              <a:rPr lang="en-MY" sz="6600" dirty="0"/>
              <a:t> zakat </a:t>
            </a:r>
            <a:r>
              <a:rPr lang="en-MY" sz="6600" dirty="0" err="1"/>
              <a:t>untuk</a:t>
            </a:r>
            <a:r>
              <a:rPr lang="en-MY" sz="6600" dirty="0"/>
              <a:t> </a:t>
            </a:r>
            <a:r>
              <a:rPr lang="en-MY" sz="6600" dirty="0" err="1"/>
              <a:t>memberi</a:t>
            </a:r>
            <a:r>
              <a:rPr lang="en-MY" sz="6600" dirty="0"/>
              <a:t> </a:t>
            </a:r>
            <a:r>
              <a:rPr lang="en-MY" sz="6600" dirty="0" err="1"/>
              <a:t>sendiri</a:t>
            </a:r>
            <a:r>
              <a:rPr lang="en-MY" sz="6600" dirty="0"/>
              <a:t> zakat </a:t>
            </a:r>
            <a:r>
              <a:rPr lang="en-MY" sz="6600" dirty="0" err="1"/>
              <a:t>kepada</a:t>
            </a:r>
            <a:r>
              <a:rPr lang="en-MY" sz="6600" dirty="0"/>
              <a:t> </a:t>
            </a:r>
            <a:r>
              <a:rPr lang="en-MY" sz="6600" dirty="0" err="1"/>
              <a:t>Asnaf</a:t>
            </a:r>
            <a:r>
              <a:rPr lang="en-MY" sz="6600" dirty="0"/>
              <a:t>, </a:t>
            </a:r>
            <a:r>
              <a:rPr lang="en-MY" sz="6600" dirty="0" err="1"/>
              <a:t>tetapi</a:t>
            </a:r>
            <a:r>
              <a:rPr lang="en-MY" sz="6600" dirty="0"/>
              <a:t> </a:t>
            </a:r>
            <a:r>
              <a:rPr lang="en-MY" sz="6600" dirty="0" err="1"/>
              <a:t>selepas</a:t>
            </a:r>
            <a:r>
              <a:rPr lang="en-MY" sz="6600" dirty="0"/>
              <a:t> </a:t>
            </a:r>
            <a:r>
              <a:rPr lang="en-MY" sz="6600" dirty="0" err="1"/>
              <a:t>buat</a:t>
            </a:r>
            <a:r>
              <a:rPr lang="en-MY" sz="6600" dirty="0"/>
              <a:t> </a:t>
            </a:r>
            <a:r>
              <a:rPr lang="en-MY" sz="6600" dirty="0" err="1"/>
              <a:t>bayaran</a:t>
            </a:r>
            <a:r>
              <a:rPr lang="en-MY" sz="6600" dirty="0"/>
              <a:t> </a:t>
            </a:r>
            <a:r>
              <a:rPr lang="en-MY" sz="6600" dirty="0" err="1"/>
              <a:t>penuh</a:t>
            </a:r>
            <a:r>
              <a:rPr lang="en-MY" sz="6600" dirty="0"/>
              <a:t> </a:t>
            </a:r>
            <a:r>
              <a:rPr lang="en-MY" sz="6600" dirty="0" err="1"/>
              <a:t>kepada</a:t>
            </a:r>
            <a:r>
              <a:rPr lang="en-MY" sz="6600" dirty="0"/>
              <a:t> </a:t>
            </a:r>
            <a:r>
              <a:rPr lang="en-MY" sz="6600" dirty="0" err="1"/>
              <a:t>pusat</a:t>
            </a:r>
            <a:r>
              <a:rPr lang="en-MY" sz="6600" dirty="0"/>
              <a:t> zakat </a:t>
            </a:r>
            <a:r>
              <a:rPr lang="en-MY" sz="6600" dirty="0" err="1" smtClean="0"/>
              <a:t>tersebut</a:t>
            </a:r>
            <a:r>
              <a:rPr lang="en-MY" sz="6600" dirty="0" smtClean="0"/>
              <a:t>”.</a:t>
            </a:r>
            <a:endParaRPr lang="en-MY" sz="6600" dirty="0"/>
          </a:p>
          <a:p>
            <a:endParaRPr lang="en-MY" sz="6600" dirty="0"/>
          </a:p>
          <a:p>
            <a:r>
              <a:rPr lang="en-MY" sz="6600" dirty="0" err="1"/>
              <a:t>Contoh</a:t>
            </a:r>
            <a:r>
              <a:rPr lang="en-MY" sz="6600" dirty="0"/>
              <a:t> :</a:t>
            </a:r>
          </a:p>
          <a:p>
            <a:pPr lvl="1"/>
            <a:r>
              <a:rPr lang="en-MY" sz="6600" dirty="0" err="1"/>
              <a:t>i</a:t>
            </a:r>
            <a:r>
              <a:rPr lang="en-MY" sz="6600" dirty="0"/>
              <a:t>) KL (PPZ) = 1/4</a:t>
            </a:r>
          </a:p>
          <a:p>
            <a:pPr lvl="1"/>
            <a:r>
              <a:rPr lang="en-MY" sz="6600" dirty="0"/>
              <a:t>ii) Perlis = 50%</a:t>
            </a:r>
          </a:p>
          <a:p>
            <a:pPr lvl="1"/>
            <a:r>
              <a:rPr lang="en-MY" sz="6600" dirty="0"/>
              <a:t>iii) Selangor = 1/3</a:t>
            </a:r>
          </a:p>
        </p:txBody>
      </p:sp>
    </p:spTree>
    <p:extLst>
      <p:ext uri="{BB962C8B-B14F-4D97-AF65-F5344CB8AC3E}">
        <p14:creationId xmlns:p14="http://schemas.microsoft.com/office/powerpoint/2010/main" val="259017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Pengalaman</a:t>
            </a:r>
            <a:r>
              <a:rPr lang="en-US" b="1" dirty="0" smtClean="0">
                <a:solidFill>
                  <a:schemeClr val="tx1"/>
                </a:solidFill>
              </a:rPr>
              <a:t> 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89188" y="2544953"/>
            <a:ext cx="18460995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5400" dirty="0" smtClean="0"/>
              <a:t>“Ada </a:t>
            </a:r>
            <a:r>
              <a:rPr lang="en-MY" sz="5400" dirty="0" err="1"/>
              <a:t>syarikat</a:t>
            </a:r>
            <a:r>
              <a:rPr lang="en-MY" sz="5400" dirty="0"/>
              <a:t> yang </a:t>
            </a:r>
            <a:r>
              <a:rPr lang="en-MY" sz="5400" dirty="0" err="1"/>
              <a:t>mahu</a:t>
            </a:r>
            <a:r>
              <a:rPr lang="en-MY" sz="5400" dirty="0"/>
              <a:t> </a:t>
            </a:r>
            <a:r>
              <a:rPr lang="en-MY" sz="5400" dirty="0" err="1"/>
              <a:t>membayar</a:t>
            </a:r>
            <a:r>
              <a:rPr lang="en-MY" sz="5400" dirty="0"/>
              <a:t> zakat </a:t>
            </a:r>
            <a:r>
              <a:rPr lang="en-MY" sz="5400" dirty="0" err="1"/>
              <a:t>sepenuhnya</a:t>
            </a:r>
            <a:r>
              <a:rPr lang="en-MY" sz="5400" dirty="0"/>
              <a:t> </a:t>
            </a:r>
            <a:r>
              <a:rPr lang="en-MY" sz="5400" dirty="0" err="1"/>
              <a:t>kerana</a:t>
            </a:r>
            <a:r>
              <a:rPr lang="en-MY" sz="5400" dirty="0"/>
              <a:t> </a:t>
            </a:r>
            <a:r>
              <a:rPr lang="en-MY" sz="5400" dirty="0" err="1"/>
              <a:t>yakin</a:t>
            </a:r>
            <a:r>
              <a:rPr lang="en-MY" sz="5400" dirty="0"/>
              <a:t> </a:t>
            </a:r>
            <a:r>
              <a:rPr lang="en-MY" sz="5400" dirty="0" err="1"/>
              <a:t>dengan</a:t>
            </a:r>
            <a:r>
              <a:rPr lang="en-MY" sz="5400" dirty="0"/>
              <a:t> agama Islam </a:t>
            </a:r>
            <a:r>
              <a:rPr lang="en-MY" sz="5400" dirty="0" err="1"/>
              <a:t>tetapi</a:t>
            </a:r>
            <a:r>
              <a:rPr lang="en-MY" sz="5400" dirty="0"/>
              <a:t> </a:t>
            </a:r>
            <a:r>
              <a:rPr lang="en-MY" sz="5400" dirty="0" err="1"/>
              <a:t>tidak</a:t>
            </a:r>
            <a:r>
              <a:rPr lang="en-MY" sz="5400" dirty="0"/>
              <a:t> </a:t>
            </a:r>
            <a:r>
              <a:rPr lang="en-MY" sz="5400" dirty="0" err="1"/>
              <a:t>memenuhi</a:t>
            </a:r>
            <a:r>
              <a:rPr lang="en-MY" sz="5400" dirty="0"/>
              <a:t> </a:t>
            </a:r>
            <a:r>
              <a:rPr lang="en-MY" sz="5400" dirty="0" err="1"/>
              <a:t>syarat</a:t>
            </a:r>
            <a:r>
              <a:rPr lang="en-MY" sz="5400" dirty="0"/>
              <a:t> </a:t>
            </a:r>
            <a:r>
              <a:rPr lang="en-MY" sz="5400" dirty="0" err="1"/>
              <a:t>sah</a:t>
            </a:r>
            <a:r>
              <a:rPr lang="en-MY" sz="5400" dirty="0"/>
              <a:t> </a:t>
            </a:r>
            <a:r>
              <a:rPr lang="en-MY" sz="5400" dirty="0" err="1"/>
              <a:t>membayar</a:t>
            </a:r>
            <a:r>
              <a:rPr lang="en-MY" sz="5400" dirty="0"/>
              <a:t> zakat (70% </a:t>
            </a:r>
            <a:r>
              <a:rPr lang="en-MY" sz="5400" dirty="0" err="1"/>
              <a:t>muslim</a:t>
            </a:r>
            <a:r>
              <a:rPr lang="en-MY" sz="5400" dirty="0"/>
              <a:t> </a:t>
            </a:r>
            <a:r>
              <a:rPr lang="en-MY" sz="5400" dirty="0" err="1"/>
              <a:t>dan</a:t>
            </a:r>
            <a:r>
              <a:rPr lang="en-MY" sz="5400" dirty="0"/>
              <a:t> 30% non-</a:t>
            </a:r>
            <a:r>
              <a:rPr lang="en-MY" sz="5400" dirty="0" err="1"/>
              <a:t>muslim</a:t>
            </a:r>
            <a:r>
              <a:rPr lang="en-MY" sz="5400" dirty="0" smtClean="0"/>
              <a:t>)”</a:t>
            </a:r>
            <a:endParaRPr lang="en-MY" sz="5400" dirty="0"/>
          </a:p>
          <a:p>
            <a:pPr algn="just"/>
            <a:r>
              <a:rPr lang="en-MY" sz="5400" dirty="0" err="1"/>
              <a:t>Contoh</a:t>
            </a:r>
            <a:r>
              <a:rPr lang="en-MY" sz="5400" dirty="0"/>
              <a:t> :</a:t>
            </a:r>
          </a:p>
          <a:p>
            <a:pPr algn="just"/>
            <a:endParaRPr lang="en-MY" sz="5400" dirty="0"/>
          </a:p>
          <a:p>
            <a:pPr algn="just"/>
            <a:r>
              <a:rPr lang="en-MY" sz="5400" u="sng" dirty="0" err="1"/>
              <a:t>Pemilikan</a:t>
            </a:r>
            <a:r>
              <a:rPr lang="en-MY" sz="5400" u="sng" dirty="0"/>
              <a:t> Modal;</a:t>
            </a:r>
          </a:p>
          <a:p>
            <a:pPr algn="just"/>
            <a:r>
              <a:rPr lang="en-MY" sz="5400" dirty="0" err="1"/>
              <a:t>i</a:t>
            </a:r>
            <a:r>
              <a:rPr lang="en-MY" sz="5400" dirty="0"/>
              <a:t>) Ahmad = 30%                iii) Tan Ah Choi = 15%</a:t>
            </a:r>
          </a:p>
          <a:p>
            <a:pPr algn="just"/>
            <a:r>
              <a:rPr lang="en-MY" sz="5400" dirty="0"/>
              <a:t>ii) Hafiz = 40%                   iv) Fong Chai </a:t>
            </a:r>
            <a:r>
              <a:rPr lang="en-MY" sz="5400" dirty="0" err="1"/>
              <a:t>hyuk</a:t>
            </a:r>
            <a:r>
              <a:rPr lang="en-MY" sz="5400" dirty="0"/>
              <a:t> = 15%</a:t>
            </a:r>
          </a:p>
          <a:p>
            <a:pPr algn="just"/>
            <a:endParaRPr lang="en-MY" sz="5400" dirty="0"/>
          </a:p>
          <a:p>
            <a:pPr algn="just"/>
            <a:r>
              <a:rPr lang="en-MY" sz="5400" dirty="0"/>
              <a:t>*70% </a:t>
            </a:r>
            <a:r>
              <a:rPr lang="en-MY" sz="5400" dirty="0" err="1"/>
              <a:t>daripada</a:t>
            </a:r>
            <a:r>
              <a:rPr lang="en-MY" sz="5400" dirty="0"/>
              <a:t> </a:t>
            </a:r>
            <a:r>
              <a:rPr lang="en-MY" sz="5400" dirty="0" err="1"/>
              <a:t>jumlah</a:t>
            </a:r>
            <a:r>
              <a:rPr lang="en-MY" sz="5400" dirty="0"/>
              <a:t> </a:t>
            </a:r>
            <a:r>
              <a:rPr lang="en-MY" sz="5400" dirty="0" err="1"/>
              <a:t>Pemilikan</a:t>
            </a:r>
            <a:r>
              <a:rPr lang="en-MY" sz="5400" dirty="0"/>
              <a:t> Modal </a:t>
            </a:r>
            <a:r>
              <a:rPr lang="en-MY" sz="5400" dirty="0" err="1"/>
              <a:t>adalah</a:t>
            </a:r>
            <a:r>
              <a:rPr lang="en-MY" sz="5400" dirty="0"/>
              <a:t> </a:t>
            </a:r>
            <a:r>
              <a:rPr lang="en-MY" sz="5400" dirty="0" err="1"/>
              <a:t>milik</a:t>
            </a:r>
            <a:r>
              <a:rPr lang="en-MY" sz="5400" dirty="0"/>
              <a:t> orang Islam, </a:t>
            </a:r>
            <a:r>
              <a:rPr lang="en-MY" sz="5400" dirty="0" err="1"/>
              <a:t>maka</a:t>
            </a:r>
            <a:r>
              <a:rPr lang="en-MY" sz="5400" dirty="0"/>
              <a:t> </a:t>
            </a:r>
            <a:r>
              <a:rPr lang="en-MY" sz="5400" dirty="0" err="1"/>
              <a:t>ia</a:t>
            </a:r>
            <a:r>
              <a:rPr lang="en-MY" sz="5400" dirty="0"/>
              <a:t> </a:t>
            </a:r>
            <a:r>
              <a:rPr lang="en-MY" sz="5400" dirty="0" err="1"/>
              <a:t>diterima</a:t>
            </a:r>
            <a:r>
              <a:rPr lang="en-MY" sz="5400" dirty="0"/>
              <a:t> </a:t>
            </a:r>
            <a:r>
              <a:rPr lang="en-MY" sz="5400" dirty="0" err="1"/>
              <a:t>sebagai</a:t>
            </a:r>
            <a:r>
              <a:rPr lang="en-MY" sz="5400" dirty="0"/>
              <a:t> zakat</a:t>
            </a:r>
          </a:p>
        </p:txBody>
      </p:sp>
    </p:spTree>
    <p:extLst>
      <p:ext uri="{BB962C8B-B14F-4D97-AF65-F5344CB8AC3E}">
        <p14:creationId xmlns:p14="http://schemas.microsoft.com/office/powerpoint/2010/main" val="427040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Pengalaman</a:t>
            </a:r>
            <a:r>
              <a:rPr lang="en-US" b="1" dirty="0" smtClean="0">
                <a:solidFill>
                  <a:schemeClr val="tx1"/>
                </a:solidFill>
              </a:rPr>
              <a:t> 9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0205" y="2179796"/>
            <a:ext cx="18979979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5400" dirty="0" smtClean="0"/>
              <a:t>“Syarikat </a:t>
            </a:r>
            <a:r>
              <a:rPr lang="en-MY" sz="5400" dirty="0"/>
              <a:t>yang </a:t>
            </a:r>
            <a:r>
              <a:rPr lang="en-MY" sz="5400" dirty="0" err="1"/>
              <a:t>penutupan</a:t>
            </a:r>
            <a:r>
              <a:rPr lang="en-MY" sz="5400" dirty="0"/>
              <a:t> </a:t>
            </a:r>
            <a:r>
              <a:rPr lang="en-MY" sz="5400" dirty="0" err="1"/>
              <a:t>akaun</a:t>
            </a:r>
            <a:r>
              <a:rPr lang="en-MY" sz="5400" dirty="0"/>
              <a:t> </a:t>
            </a:r>
            <a:r>
              <a:rPr lang="en-MY" sz="5400" dirty="0" err="1"/>
              <a:t>bukan</a:t>
            </a:r>
            <a:r>
              <a:rPr lang="en-MY" sz="5400" dirty="0"/>
              <a:t> </a:t>
            </a:r>
            <a:r>
              <a:rPr lang="en-MY" sz="5400" dirty="0" err="1"/>
              <a:t>pada</a:t>
            </a:r>
            <a:r>
              <a:rPr lang="en-MY" sz="5400" dirty="0"/>
              <a:t> </a:t>
            </a:r>
            <a:r>
              <a:rPr lang="en-MY" sz="5400" dirty="0" err="1"/>
              <a:t>bulan</a:t>
            </a:r>
            <a:r>
              <a:rPr lang="en-MY" sz="5400" dirty="0"/>
              <a:t> </a:t>
            </a:r>
            <a:r>
              <a:rPr lang="en-MY" sz="5400" dirty="0" err="1"/>
              <a:t>Disember</a:t>
            </a:r>
            <a:r>
              <a:rPr lang="en-MY" sz="5400" dirty="0"/>
              <a:t> </a:t>
            </a:r>
            <a:r>
              <a:rPr lang="en-MY" sz="5400" dirty="0" err="1"/>
              <a:t>tetapi</a:t>
            </a:r>
            <a:r>
              <a:rPr lang="en-MY" sz="5400" dirty="0"/>
              <a:t> </a:t>
            </a:r>
            <a:r>
              <a:rPr lang="en-MY" sz="5400" dirty="0" err="1"/>
              <a:t>mahu</a:t>
            </a:r>
            <a:r>
              <a:rPr lang="en-MY" sz="5400" dirty="0"/>
              <a:t> </a:t>
            </a:r>
            <a:r>
              <a:rPr lang="en-MY" sz="5400" dirty="0" err="1"/>
              <a:t>membayar</a:t>
            </a:r>
            <a:r>
              <a:rPr lang="en-MY" sz="5400" dirty="0"/>
              <a:t> </a:t>
            </a:r>
            <a:r>
              <a:rPr lang="en-MY" sz="5400" dirty="0" err="1"/>
              <a:t>pada</a:t>
            </a:r>
            <a:r>
              <a:rPr lang="en-MY" sz="5400" dirty="0"/>
              <a:t> </a:t>
            </a:r>
            <a:r>
              <a:rPr lang="en-MY" sz="5400" dirty="0" err="1"/>
              <a:t>bulan</a:t>
            </a:r>
            <a:r>
              <a:rPr lang="en-MY" sz="5400" dirty="0"/>
              <a:t> </a:t>
            </a:r>
            <a:r>
              <a:rPr lang="en-MY" sz="5400" dirty="0" err="1"/>
              <a:t>Disember</a:t>
            </a:r>
            <a:r>
              <a:rPr lang="en-MY" sz="5400" dirty="0"/>
              <a:t>, </a:t>
            </a:r>
            <a:r>
              <a:rPr lang="en-MY" sz="5400" dirty="0" err="1"/>
              <a:t>sepatutnya</a:t>
            </a:r>
            <a:r>
              <a:rPr lang="en-MY" sz="5400" dirty="0"/>
              <a:t> </a:t>
            </a:r>
            <a:r>
              <a:rPr lang="en-MY" sz="5400" dirty="0" err="1"/>
              <a:t>pada</a:t>
            </a:r>
            <a:r>
              <a:rPr lang="en-MY" sz="5400" dirty="0"/>
              <a:t> </a:t>
            </a:r>
            <a:r>
              <a:rPr lang="en-MY" sz="5400" dirty="0" err="1"/>
              <a:t>tahun</a:t>
            </a:r>
            <a:r>
              <a:rPr lang="en-MY" sz="5400" dirty="0"/>
              <a:t> Haul </a:t>
            </a:r>
            <a:r>
              <a:rPr lang="en-MY" sz="5400" dirty="0" err="1"/>
              <a:t>syarikat</a:t>
            </a:r>
            <a:r>
              <a:rPr lang="en-MY" sz="5400" dirty="0"/>
              <a:t> </a:t>
            </a:r>
            <a:r>
              <a:rPr lang="en-MY" sz="5400" dirty="0" err="1" smtClean="0"/>
              <a:t>tersebut</a:t>
            </a:r>
            <a:r>
              <a:rPr lang="en-MY" sz="5400" dirty="0" smtClean="0"/>
              <a:t>.”</a:t>
            </a:r>
            <a:endParaRPr lang="en-MY" sz="5400" dirty="0"/>
          </a:p>
          <a:p>
            <a:r>
              <a:rPr lang="en-MY" sz="5400" dirty="0" err="1"/>
              <a:t>Contoh</a:t>
            </a:r>
            <a:r>
              <a:rPr lang="en-MY" sz="5400" dirty="0"/>
              <a:t> : </a:t>
            </a:r>
          </a:p>
          <a:p>
            <a:endParaRPr lang="en-MY" sz="5400" dirty="0"/>
          </a:p>
          <a:p>
            <a:r>
              <a:rPr lang="en-MY" sz="5400" b="1" u="sng" dirty="0"/>
              <a:t>Syarikat AAA</a:t>
            </a:r>
          </a:p>
          <a:p>
            <a:r>
              <a:rPr lang="en-MY" sz="5400" dirty="0" err="1"/>
              <a:t>i</a:t>
            </a:r>
            <a:r>
              <a:rPr lang="en-MY" sz="5400" dirty="0"/>
              <a:t>) </a:t>
            </a:r>
            <a:r>
              <a:rPr lang="en-MY" sz="5400" dirty="0" err="1"/>
              <a:t>Tempoh</a:t>
            </a:r>
            <a:r>
              <a:rPr lang="en-MY" sz="5400" dirty="0"/>
              <a:t> </a:t>
            </a:r>
            <a:r>
              <a:rPr lang="en-MY" sz="5400" dirty="0" err="1"/>
              <a:t>Perakaunan</a:t>
            </a:r>
            <a:r>
              <a:rPr lang="en-MY" sz="5400" dirty="0"/>
              <a:t> (TP) ; 01/07/2015 – 30/06/2016</a:t>
            </a:r>
          </a:p>
          <a:p>
            <a:r>
              <a:rPr lang="en-MY" sz="5400" dirty="0"/>
              <a:t>ii) </a:t>
            </a:r>
            <a:r>
              <a:rPr lang="en-MY" sz="5400" dirty="0" err="1"/>
              <a:t>Tempoh</a:t>
            </a:r>
            <a:r>
              <a:rPr lang="en-MY" sz="5400" dirty="0"/>
              <a:t> Haul (TH) ; 01/07/2015 – 30/06/2016 (</a:t>
            </a:r>
            <a:r>
              <a:rPr lang="en-MY" sz="5400" dirty="0" err="1"/>
              <a:t>Mesti</a:t>
            </a:r>
            <a:r>
              <a:rPr lang="en-MY" sz="5400" dirty="0"/>
              <a:t> </a:t>
            </a:r>
            <a:r>
              <a:rPr lang="en-MY" sz="5400" dirty="0" err="1"/>
              <a:t>sama</a:t>
            </a:r>
            <a:r>
              <a:rPr lang="en-MY" sz="5400" dirty="0"/>
              <a:t> </a:t>
            </a:r>
            <a:r>
              <a:rPr lang="en-MY" sz="5400" dirty="0" err="1"/>
              <a:t>dengan</a:t>
            </a:r>
            <a:r>
              <a:rPr lang="en-MY" sz="5400" dirty="0"/>
              <a:t> TP)</a:t>
            </a:r>
          </a:p>
          <a:p>
            <a:endParaRPr lang="en-MY" sz="5400" dirty="0"/>
          </a:p>
          <a:p>
            <a:r>
              <a:rPr lang="en-MY" sz="5400" dirty="0"/>
              <a:t>*Syarikat AAA </a:t>
            </a:r>
            <a:r>
              <a:rPr lang="en-MY" sz="5400" dirty="0" err="1"/>
              <a:t>mesti</a:t>
            </a:r>
            <a:r>
              <a:rPr lang="en-MY" sz="5400" dirty="0"/>
              <a:t> </a:t>
            </a:r>
            <a:r>
              <a:rPr lang="en-MY" sz="5400" dirty="0" err="1"/>
              <a:t>membayar</a:t>
            </a:r>
            <a:r>
              <a:rPr lang="en-MY" sz="5400" dirty="0"/>
              <a:t> zakat </a:t>
            </a:r>
            <a:r>
              <a:rPr lang="en-MY" sz="5400" dirty="0" err="1"/>
              <a:t>dalam</a:t>
            </a:r>
            <a:r>
              <a:rPr lang="en-MY" sz="5400" dirty="0"/>
              <a:t> TP/TH, </a:t>
            </a:r>
            <a:r>
              <a:rPr lang="en-MY" sz="5400" dirty="0" err="1"/>
              <a:t>bukan</a:t>
            </a:r>
            <a:r>
              <a:rPr lang="en-MY" sz="5400" dirty="0"/>
              <a:t> </a:t>
            </a:r>
            <a:r>
              <a:rPr lang="en-MY" sz="5400" dirty="0" err="1"/>
              <a:t>pada</a:t>
            </a:r>
            <a:r>
              <a:rPr lang="en-MY" sz="5400" dirty="0"/>
              <a:t> </a:t>
            </a:r>
            <a:r>
              <a:rPr lang="en-MY" sz="5400" dirty="0" err="1"/>
              <a:t>bulan</a:t>
            </a:r>
            <a:r>
              <a:rPr lang="en-MY" sz="5400" dirty="0"/>
              <a:t> </a:t>
            </a:r>
            <a:r>
              <a:rPr lang="en-MY" sz="5400" dirty="0" err="1"/>
              <a:t>Disember</a:t>
            </a:r>
            <a:r>
              <a:rPr lang="en-MY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970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Pengalaman</a:t>
            </a:r>
            <a:r>
              <a:rPr lang="en-US" b="1" dirty="0" smtClean="0">
                <a:solidFill>
                  <a:schemeClr val="tx1"/>
                </a:solidFill>
              </a:rPr>
              <a:t> 10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6767" y="2879315"/>
            <a:ext cx="1838685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5400" dirty="0" smtClean="0"/>
              <a:t>‘</a:t>
            </a:r>
            <a:r>
              <a:rPr lang="en-MY" sz="5400" dirty="0" err="1" smtClean="0"/>
              <a:t>Mahu</a:t>
            </a:r>
            <a:r>
              <a:rPr lang="en-MY" sz="5400" dirty="0" smtClean="0"/>
              <a:t> </a:t>
            </a:r>
            <a:r>
              <a:rPr lang="en-MY" sz="5400" dirty="0" err="1"/>
              <a:t>membayar</a:t>
            </a:r>
            <a:r>
              <a:rPr lang="en-MY" sz="5400" dirty="0"/>
              <a:t> zakat </a:t>
            </a:r>
            <a:r>
              <a:rPr lang="en-MY" sz="5400" dirty="0" err="1"/>
              <a:t>tetapi</a:t>
            </a:r>
            <a:r>
              <a:rPr lang="en-MY" sz="5400" dirty="0"/>
              <a:t> </a:t>
            </a:r>
            <a:r>
              <a:rPr lang="en-MY" sz="5400" dirty="0" err="1"/>
              <a:t>menjalankan</a:t>
            </a:r>
            <a:r>
              <a:rPr lang="en-MY" sz="5400" dirty="0"/>
              <a:t> </a:t>
            </a:r>
            <a:r>
              <a:rPr lang="en-MY" sz="5400" dirty="0" err="1"/>
              <a:t>perniagaan</a:t>
            </a:r>
            <a:r>
              <a:rPr lang="en-MY" sz="5400" dirty="0"/>
              <a:t> yang HARAM di </a:t>
            </a:r>
            <a:r>
              <a:rPr lang="en-MY" sz="5400" dirty="0" err="1"/>
              <a:t>sisi</a:t>
            </a:r>
            <a:r>
              <a:rPr lang="en-MY" sz="5400" dirty="0"/>
              <a:t> agama Islam (</a:t>
            </a:r>
            <a:r>
              <a:rPr lang="en-MY" sz="5400" dirty="0" err="1"/>
              <a:t>e.g</a:t>
            </a:r>
            <a:r>
              <a:rPr lang="en-MY" sz="5400" dirty="0"/>
              <a:t>: arak, </a:t>
            </a:r>
            <a:r>
              <a:rPr lang="en-MY" sz="5400" dirty="0" err="1"/>
              <a:t>judi</a:t>
            </a:r>
            <a:r>
              <a:rPr lang="en-MY" sz="5400" dirty="0" smtClean="0"/>
              <a:t>)”</a:t>
            </a:r>
          </a:p>
          <a:p>
            <a:endParaRPr lang="en-MY" sz="5400" dirty="0"/>
          </a:p>
          <a:p>
            <a:r>
              <a:rPr lang="en-MY" sz="5400" dirty="0" err="1"/>
              <a:t>Contoh</a:t>
            </a:r>
            <a:r>
              <a:rPr lang="en-MY" sz="5400" dirty="0"/>
              <a:t> </a:t>
            </a:r>
            <a:r>
              <a:rPr lang="en-MY" sz="5400" dirty="0" smtClean="0"/>
              <a:t>:</a:t>
            </a:r>
          </a:p>
          <a:p>
            <a:endParaRPr lang="en-MY" sz="5400" dirty="0"/>
          </a:p>
          <a:p>
            <a:r>
              <a:rPr lang="en-MY" sz="5400" b="1" u="sng" dirty="0" err="1"/>
              <a:t>Kargo</a:t>
            </a:r>
            <a:r>
              <a:rPr lang="en-MY" sz="5400" b="1" u="sng" dirty="0"/>
              <a:t> </a:t>
            </a:r>
            <a:r>
              <a:rPr lang="en-MY" sz="5400" b="1" u="sng" dirty="0" err="1"/>
              <a:t>Sdn</a:t>
            </a:r>
            <a:r>
              <a:rPr lang="en-MY" sz="5400" b="1" u="sng" dirty="0"/>
              <a:t>. Bhd.</a:t>
            </a:r>
          </a:p>
          <a:p>
            <a:r>
              <a:rPr lang="en-MY" sz="5400" dirty="0" err="1"/>
              <a:t>i</a:t>
            </a:r>
            <a:r>
              <a:rPr lang="en-MY" sz="5400" dirty="0"/>
              <a:t>) </a:t>
            </a:r>
            <a:r>
              <a:rPr lang="en-MY" sz="5400" dirty="0" err="1"/>
              <a:t>Pendapatan</a:t>
            </a:r>
            <a:r>
              <a:rPr lang="en-MY" sz="5400" dirty="0"/>
              <a:t> yang Halal = 35%</a:t>
            </a:r>
          </a:p>
          <a:p>
            <a:r>
              <a:rPr lang="en-MY" sz="5400" dirty="0"/>
              <a:t>ii) </a:t>
            </a:r>
            <a:r>
              <a:rPr lang="en-MY" sz="5400" dirty="0" err="1"/>
              <a:t>Pendapatan</a:t>
            </a:r>
            <a:r>
              <a:rPr lang="en-MY" sz="5400" dirty="0"/>
              <a:t> </a:t>
            </a:r>
            <a:r>
              <a:rPr lang="en-MY" sz="5400" dirty="0" err="1"/>
              <a:t>tidak</a:t>
            </a:r>
            <a:r>
              <a:rPr lang="en-MY" sz="5400" dirty="0"/>
              <a:t> Halal = 65%</a:t>
            </a:r>
          </a:p>
          <a:p>
            <a:endParaRPr lang="en-MY" sz="5400" dirty="0"/>
          </a:p>
          <a:p>
            <a:r>
              <a:rPr lang="en-MY" sz="5400" dirty="0"/>
              <a:t>*</a:t>
            </a:r>
            <a:r>
              <a:rPr lang="en-MY" sz="5400" dirty="0" err="1"/>
              <a:t>Pendapatan</a:t>
            </a:r>
            <a:r>
              <a:rPr lang="en-MY" sz="5400" dirty="0"/>
              <a:t> yang halal </a:t>
            </a:r>
            <a:r>
              <a:rPr lang="en-MY" sz="5400" dirty="0" err="1"/>
              <a:t>sahaja</a:t>
            </a:r>
            <a:r>
              <a:rPr lang="en-MY" sz="5400" dirty="0"/>
              <a:t> </a:t>
            </a:r>
            <a:r>
              <a:rPr lang="en-MY" sz="5400" dirty="0" err="1"/>
              <a:t>boleh</a:t>
            </a:r>
            <a:r>
              <a:rPr lang="en-MY" sz="5400" dirty="0"/>
              <a:t> </a:t>
            </a:r>
            <a:r>
              <a:rPr lang="en-MY" sz="5400" dirty="0" err="1"/>
              <a:t>membayar</a:t>
            </a:r>
            <a:r>
              <a:rPr lang="en-MY" sz="5400" dirty="0"/>
              <a:t> zakat </a:t>
            </a:r>
            <a:r>
              <a:rPr lang="en-MY" sz="5400" dirty="0" err="1"/>
              <a:t>iaitu</a:t>
            </a:r>
            <a:r>
              <a:rPr lang="en-MY" sz="5400" dirty="0"/>
              <a:t> 35%</a:t>
            </a:r>
          </a:p>
        </p:txBody>
      </p:sp>
    </p:spTree>
    <p:extLst>
      <p:ext uri="{BB962C8B-B14F-4D97-AF65-F5344CB8AC3E}">
        <p14:creationId xmlns:p14="http://schemas.microsoft.com/office/powerpoint/2010/main" val="217829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Pengalaman</a:t>
            </a:r>
            <a:r>
              <a:rPr lang="en-US" b="1" dirty="0" smtClean="0">
                <a:solidFill>
                  <a:schemeClr val="tx1"/>
                </a:solidFill>
              </a:rPr>
              <a:t> 11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1795" y="2879315"/>
            <a:ext cx="195483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4800" dirty="0" smtClean="0"/>
              <a:t>“Ada </a:t>
            </a:r>
            <a:r>
              <a:rPr lang="en-MY" sz="4800" dirty="0" err="1"/>
              <a:t>syarikat</a:t>
            </a:r>
            <a:r>
              <a:rPr lang="en-MY" sz="4800" dirty="0"/>
              <a:t> </a:t>
            </a:r>
            <a:r>
              <a:rPr lang="en-MY" sz="4800" dirty="0" err="1"/>
              <a:t>cuba</a:t>
            </a:r>
            <a:r>
              <a:rPr lang="en-MY" sz="4800" dirty="0"/>
              <a:t> </a:t>
            </a:r>
            <a:r>
              <a:rPr lang="en-MY" sz="4800" dirty="0" err="1"/>
              <a:t>untuk</a:t>
            </a:r>
            <a:r>
              <a:rPr lang="en-MY" sz="4800" dirty="0"/>
              <a:t> </a:t>
            </a:r>
            <a:r>
              <a:rPr lang="en-MY" sz="4800" dirty="0" err="1"/>
              <a:t>membayar</a:t>
            </a:r>
            <a:r>
              <a:rPr lang="en-MY" sz="4800" dirty="0"/>
              <a:t> zakat </a:t>
            </a:r>
            <a:r>
              <a:rPr lang="en-MY" sz="4800" dirty="0" err="1"/>
              <a:t>padahal</a:t>
            </a:r>
            <a:r>
              <a:rPr lang="en-MY" sz="4800" dirty="0"/>
              <a:t> </a:t>
            </a:r>
            <a:r>
              <a:rPr lang="en-MY" sz="4800" dirty="0" err="1"/>
              <a:t>tempoh</a:t>
            </a:r>
            <a:r>
              <a:rPr lang="en-MY" sz="4800" dirty="0"/>
              <a:t> Haul </a:t>
            </a:r>
            <a:r>
              <a:rPr lang="en-MY" sz="4800" dirty="0" err="1"/>
              <a:t>telah</a:t>
            </a:r>
            <a:r>
              <a:rPr lang="en-MY" sz="4800" dirty="0"/>
              <a:t> </a:t>
            </a:r>
            <a:r>
              <a:rPr lang="en-MY" sz="4800" dirty="0" err="1" smtClean="0"/>
              <a:t>tamat</a:t>
            </a:r>
            <a:r>
              <a:rPr lang="en-MY" sz="4800" dirty="0" smtClean="0"/>
              <a:t>”</a:t>
            </a:r>
          </a:p>
          <a:p>
            <a:endParaRPr lang="en-MY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78" y="4535120"/>
            <a:ext cx="18277621" cy="685780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72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0414" y="953164"/>
            <a:ext cx="21586688" cy="123110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dirty="0" smtClean="0">
                <a:solidFill>
                  <a:srgbClr val="C00000"/>
                </a:solidFill>
                <a:latin typeface="Open Sans Light"/>
                <a:cs typeface="Open Sans Light"/>
              </a:rPr>
              <a:t>Isi </a:t>
            </a:r>
            <a:r>
              <a:rPr lang="en-US" sz="6400" dirty="0" err="1" smtClean="0">
                <a:solidFill>
                  <a:srgbClr val="C00000"/>
                </a:solidFill>
                <a:latin typeface="Open Sans Light"/>
                <a:cs typeface="Open Sans Light"/>
              </a:rPr>
              <a:t>Kandungan</a:t>
            </a:r>
            <a:endParaRPr lang="en-US" sz="6400" dirty="0">
              <a:solidFill>
                <a:srgbClr val="C00000"/>
              </a:solidFill>
              <a:latin typeface="Open Sans Light"/>
              <a:cs typeface="Open Sans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Shape 305"/>
          <p:cNvSpPr/>
          <p:nvPr/>
        </p:nvSpPr>
        <p:spPr>
          <a:xfrm>
            <a:off x="1369488" y="3317721"/>
            <a:ext cx="1208769" cy="120876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308"/>
          <p:cNvSpPr txBox="1"/>
          <p:nvPr/>
        </p:nvSpPr>
        <p:spPr>
          <a:xfrm>
            <a:off x="1400414" y="3520450"/>
            <a:ext cx="1129717" cy="816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Dosis"/>
              </a:rPr>
              <a:t>1.0</a:t>
            </a:r>
            <a:endParaRPr lang="en" sz="36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Dosis"/>
            </a:endParaRPr>
          </a:p>
        </p:txBody>
      </p:sp>
      <p:sp>
        <p:nvSpPr>
          <p:cNvPr id="26" name="Shape 305"/>
          <p:cNvSpPr/>
          <p:nvPr/>
        </p:nvSpPr>
        <p:spPr>
          <a:xfrm>
            <a:off x="1344846" y="4722237"/>
            <a:ext cx="1208769" cy="120876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308"/>
          <p:cNvSpPr txBox="1"/>
          <p:nvPr/>
        </p:nvSpPr>
        <p:spPr>
          <a:xfrm>
            <a:off x="1375772" y="4924966"/>
            <a:ext cx="1129717" cy="816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Dosis"/>
              </a:rPr>
              <a:t>2.0</a:t>
            </a:r>
            <a:endParaRPr lang="en" sz="36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Dosi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29787" y="3466855"/>
            <a:ext cx="17878927" cy="923342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/>
                <a:cs typeface="Open Sans Light"/>
              </a:rPr>
              <a:t>Pengenalan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/>
                <a:cs typeface="Open Sans Light"/>
              </a:rPr>
              <a:t>									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/>
                <a:cs typeface="Open Sans Light"/>
              </a:rPr>
              <a:t> 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/>
                <a:cs typeface="Open Sans Light"/>
              </a:rPr>
              <a:t>                    3-4	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29788" y="4871371"/>
            <a:ext cx="17878927" cy="923342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/>
                <a:cs typeface="Open Sans Light"/>
              </a:rPr>
              <a:t>Pengiraan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/>
                <a:cs typeface="Open Sans Light"/>
              </a:rPr>
              <a:t> 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/>
                <a:cs typeface="Open Sans Light"/>
              </a:rPr>
              <a:t>Zakat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/>
                <a:cs typeface="Open Sans Light"/>
              </a:rPr>
              <a:t>Perniagaan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/>
                <a:cs typeface="Open Sans Light"/>
              </a:rPr>
              <a:t>								  5	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Open Sans Light"/>
              <a:cs typeface="Open Sans Light"/>
            </a:endParaRPr>
          </a:p>
        </p:txBody>
      </p:sp>
      <p:sp>
        <p:nvSpPr>
          <p:cNvPr id="30" name="Shape 305"/>
          <p:cNvSpPr/>
          <p:nvPr/>
        </p:nvSpPr>
        <p:spPr>
          <a:xfrm>
            <a:off x="1370042" y="6135300"/>
            <a:ext cx="1208769" cy="120876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08"/>
          <p:cNvSpPr txBox="1"/>
          <p:nvPr/>
        </p:nvSpPr>
        <p:spPr>
          <a:xfrm>
            <a:off x="1400968" y="6338029"/>
            <a:ext cx="1129717" cy="816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Dosis"/>
              </a:rPr>
              <a:t>3</a:t>
            </a:r>
            <a:r>
              <a:rPr lang="en" sz="36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Dosis"/>
              </a:rPr>
              <a:t>.0</a:t>
            </a:r>
            <a:endParaRPr lang="en" sz="36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Dosis"/>
            </a:endParaRPr>
          </a:p>
        </p:txBody>
      </p:sp>
      <p:sp>
        <p:nvSpPr>
          <p:cNvPr id="32" name="Shape 305"/>
          <p:cNvSpPr/>
          <p:nvPr/>
        </p:nvSpPr>
        <p:spPr>
          <a:xfrm>
            <a:off x="1369463" y="7554752"/>
            <a:ext cx="1208769" cy="120876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08"/>
          <p:cNvSpPr txBox="1"/>
          <p:nvPr/>
        </p:nvSpPr>
        <p:spPr>
          <a:xfrm>
            <a:off x="1400389" y="7757481"/>
            <a:ext cx="1129717" cy="816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Dosis"/>
              </a:rPr>
              <a:t>4.0</a:t>
            </a:r>
            <a:endParaRPr lang="en" sz="36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Dosi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29789" y="6284434"/>
            <a:ext cx="17878927" cy="923342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/>
                <a:cs typeface="Open Sans Light"/>
              </a:rPr>
              <a:t>Isu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/>
                <a:cs typeface="Open Sans Light"/>
              </a:rPr>
              <a:t> &amp;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/>
                <a:cs typeface="Open Sans Light"/>
              </a:rPr>
              <a:t>Cabaran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/>
                <a:cs typeface="Open Sans Light"/>
              </a:rPr>
              <a:t>											 6-8	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Open Sans Light"/>
              <a:cs typeface="Open Sans Ligh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83561" y="8999924"/>
            <a:ext cx="17878927" cy="923342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r>
              <a:rPr lang="en-US" sz="4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/>
                <a:cs typeface="Open Sans Light"/>
              </a:rPr>
              <a:t>The Way Forward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/>
                <a:cs typeface="Open Sans Light"/>
              </a:rPr>
              <a:t>									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/>
                <a:cs typeface="Open Sans Light"/>
              </a:rPr>
              <a:t> 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/>
                <a:cs typeface="Open Sans Light"/>
              </a:rPr>
              <a:t>     26-35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Open Sans Light"/>
              <a:cs typeface="Open Sans Light"/>
            </a:endParaRPr>
          </a:p>
        </p:txBody>
      </p:sp>
      <p:sp>
        <p:nvSpPr>
          <p:cNvPr id="16" name="Shape 305"/>
          <p:cNvSpPr/>
          <p:nvPr/>
        </p:nvSpPr>
        <p:spPr>
          <a:xfrm>
            <a:off x="1350961" y="8999924"/>
            <a:ext cx="1208769" cy="120876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308"/>
          <p:cNvSpPr txBox="1"/>
          <p:nvPr/>
        </p:nvSpPr>
        <p:spPr>
          <a:xfrm>
            <a:off x="1381887" y="9202653"/>
            <a:ext cx="1129717" cy="816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Dosis"/>
              </a:rPr>
              <a:t>5.0</a:t>
            </a:r>
            <a:endParaRPr lang="en" sz="36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Dosi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8847" y="7703886"/>
            <a:ext cx="17878927" cy="923342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/>
                <a:cs typeface="Open Sans Light"/>
              </a:rPr>
              <a:t>Pengalaman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/>
                <a:cs typeface="Open Sans Light"/>
              </a:rPr>
              <a:t>									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/>
                <a:cs typeface="Open Sans Light"/>
              </a:rPr>
              <a:t> 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/>
                <a:cs typeface="Open Sans Light"/>
              </a:rPr>
              <a:t>                    9-25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Open Sans Light"/>
              <a:cs typeface="Open Sans Light"/>
            </a:endParaRPr>
          </a:p>
        </p:txBody>
      </p:sp>
      <p:sp>
        <p:nvSpPr>
          <p:cNvPr id="19" name="Shape 305"/>
          <p:cNvSpPr/>
          <p:nvPr/>
        </p:nvSpPr>
        <p:spPr>
          <a:xfrm>
            <a:off x="1351540" y="10391937"/>
            <a:ext cx="1208769" cy="120876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308"/>
          <p:cNvSpPr txBox="1"/>
          <p:nvPr/>
        </p:nvSpPr>
        <p:spPr>
          <a:xfrm>
            <a:off x="1382466" y="10594666"/>
            <a:ext cx="1129717" cy="816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Dosis"/>
              </a:rPr>
              <a:t>6.0</a:t>
            </a:r>
            <a:endParaRPr lang="en" sz="36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Dosi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8847" y="10607791"/>
            <a:ext cx="17878927" cy="923342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/>
                <a:cs typeface="Open Sans Light"/>
              </a:rPr>
              <a:t>Hubungi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/>
                <a:cs typeface="Open Sans Light"/>
              </a:rPr>
              <a:t> Kami									               36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05703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Pengalaman</a:t>
            </a:r>
            <a:r>
              <a:rPr lang="en-US" b="1" dirty="0" smtClean="0">
                <a:solidFill>
                  <a:schemeClr val="tx1"/>
                </a:solidFill>
              </a:rPr>
              <a:t> 12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9255" y="1940202"/>
            <a:ext cx="1954838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4400" dirty="0" smtClean="0"/>
              <a:t>“Syarikat </a:t>
            </a:r>
            <a:r>
              <a:rPr lang="en-MY" sz="4400" dirty="0" err="1"/>
              <a:t>selalu</a:t>
            </a:r>
            <a:r>
              <a:rPr lang="en-MY" sz="4400" dirty="0"/>
              <a:t> </a:t>
            </a:r>
            <a:r>
              <a:rPr lang="en-MY" sz="4400" dirty="0" err="1"/>
              <a:t>menyalah</a:t>
            </a:r>
            <a:r>
              <a:rPr lang="en-MY" sz="4400" dirty="0"/>
              <a:t> </a:t>
            </a:r>
            <a:r>
              <a:rPr lang="en-MY" sz="4400" dirty="0" err="1"/>
              <a:t>anggap</a:t>
            </a:r>
            <a:r>
              <a:rPr lang="en-MY" sz="4400" dirty="0"/>
              <a:t> zakat </a:t>
            </a:r>
            <a:r>
              <a:rPr lang="en-MY" sz="4400" dirty="0" err="1"/>
              <a:t>individu</a:t>
            </a:r>
            <a:r>
              <a:rPr lang="en-MY" sz="4400" dirty="0"/>
              <a:t> </a:t>
            </a:r>
            <a:r>
              <a:rPr lang="en-MY" sz="4400" dirty="0" err="1"/>
              <a:t>dan</a:t>
            </a:r>
            <a:r>
              <a:rPr lang="en-MY" sz="4400" dirty="0"/>
              <a:t> </a:t>
            </a:r>
            <a:r>
              <a:rPr lang="en-MY" sz="4400" dirty="0" err="1"/>
              <a:t>syarikat</a:t>
            </a:r>
            <a:r>
              <a:rPr lang="en-MY" sz="4400" dirty="0"/>
              <a:t> </a:t>
            </a:r>
            <a:r>
              <a:rPr lang="en-MY" sz="4400" dirty="0" err="1"/>
              <a:t>sama</a:t>
            </a:r>
            <a:r>
              <a:rPr lang="en-MY" sz="4400" dirty="0"/>
              <a:t> </a:t>
            </a:r>
            <a:r>
              <a:rPr lang="en-MY" sz="4400" dirty="0" err="1"/>
              <a:t>padahal</a:t>
            </a:r>
            <a:r>
              <a:rPr lang="en-MY" sz="4400" dirty="0"/>
              <a:t> zakat </a:t>
            </a:r>
            <a:r>
              <a:rPr lang="en-MY" sz="4400" dirty="0" err="1"/>
              <a:t>individu</a:t>
            </a:r>
            <a:r>
              <a:rPr lang="en-MY" sz="4400" dirty="0"/>
              <a:t> 100% </a:t>
            </a:r>
            <a:r>
              <a:rPr lang="en-MY" sz="4400" dirty="0" err="1"/>
              <a:t>diterima</a:t>
            </a:r>
            <a:r>
              <a:rPr lang="en-MY" sz="4400" dirty="0"/>
              <a:t> </a:t>
            </a:r>
            <a:r>
              <a:rPr lang="en-MY" sz="4400" dirty="0" err="1"/>
              <a:t>dalam</a:t>
            </a:r>
            <a:r>
              <a:rPr lang="en-MY" sz="4400" dirty="0"/>
              <a:t> </a:t>
            </a:r>
            <a:r>
              <a:rPr lang="en-MY" sz="4400" dirty="0" err="1"/>
              <a:t>pngiraan</a:t>
            </a:r>
            <a:r>
              <a:rPr lang="en-MY" sz="4400" dirty="0"/>
              <a:t> </a:t>
            </a:r>
            <a:r>
              <a:rPr lang="en-MY" sz="4400" dirty="0" err="1"/>
              <a:t>cukai</a:t>
            </a:r>
            <a:r>
              <a:rPr lang="en-MY" sz="4400" dirty="0"/>
              <a:t>, </a:t>
            </a:r>
            <a:r>
              <a:rPr lang="en-MY" sz="4400" dirty="0" err="1"/>
              <a:t>dan</a:t>
            </a:r>
            <a:r>
              <a:rPr lang="en-MY" sz="4400" dirty="0"/>
              <a:t> </a:t>
            </a:r>
            <a:r>
              <a:rPr lang="en-MY" sz="4400" dirty="0" err="1"/>
              <a:t>syarikat</a:t>
            </a:r>
            <a:r>
              <a:rPr lang="en-MY" sz="4400" dirty="0"/>
              <a:t> </a:t>
            </a:r>
            <a:r>
              <a:rPr lang="en-MY" sz="4400" dirty="0" err="1"/>
              <a:t>hanya</a:t>
            </a:r>
            <a:r>
              <a:rPr lang="en-MY" sz="4400" dirty="0"/>
              <a:t> </a:t>
            </a:r>
            <a:r>
              <a:rPr lang="en-MY" sz="4400" dirty="0" err="1"/>
              <a:t>dapat</a:t>
            </a:r>
            <a:r>
              <a:rPr lang="en-MY" sz="4400" dirty="0"/>
              <a:t> 2.5% </a:t>
            </a:r>
            <a:r>
              <a:rPr lang="en-MY" sz="4400" dirty="0" err="1"/>
              <a:t>daripada</a:t>
            </a:r>
            <a:r>
              <a:rPr lang="en-MY" sz="4400" dirty="0"/>
              <a:t> </a:t>
            </a:r>
            <a:r>
              <a:rPr lang="en-MY" sz="4400" dirty="0" smtClean="0"/>
              <a:t>‘</a:t>
            </a:r>
            <a:r>
              <a:rPr lang="en-MY" sz="4400" dirty="0" err="1" smtClean="0"/>
              <a:t>Agregate</a:t>
            </a:r>
            <a:r>
              <a:rPr lang="en-MY" sz="4400" dirty="0" smtClean="0"/>
              <a:t> Income’. ”</a:t>
            </a:r>
            <a:r>
              <a:rPr lang="en-MY" dirty="0"/>
              <a:t/>
            </a:r>
            <a:br>
              <a:rPr lang="en-MY" dirty="0"/>
            </a:br>
            <a:endParaRPr lang="en-MY" dirty="0"/>
          </a:p>
          <a:p>
            <a:endParaRPr lang="en-MY" dirty="0"/>
          </a:p>
        </p:txBody>
      </p:sp>
      <p:sp>
        <p:nvSpPr>
          <p:cNvPr id="3" name="Rectangle 2"/>
          <p:cNvSpPr/>
          <p:nvPr/>
        </p:nvSpPr>
        <p:spPr>
          <a:xfrm>
            <a:off x="1532238" y="5585254"/>
            <a:ext cx="9490504" cy="5906530"/>
          </a:xfrm>
          <a:prstGeom prst="rect">
            <a:avLst/>
          </a:prstGeom>
          <a:solidFill>
            <a:srgbClr val="F88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3600" dirty="0" err="1"/>
              <a:t>Contoh</a:t>
            </a:r>
            <a:r>
              <a:rPr lang="en-MY" sz="3600" dirty="0"/>
              <a:t> :</a:t>
            </a:r>
          </a:p>
          <a:p>
            <a:r>
              <a:rPr lang="en-MY" sz="3600" b="1" u="sng" dirty="0"/>
              <a:t>Valley </a:t>
            </a:r>
            <a:r>
              <a:rPr lang="en-MY" sz="3600" b="1" u="sng" dirty="0" err="1"/>
              <a:t>Sdn</a:t>
            </a:r>
            <a:r>
              <a:rPr lang="en-MY" sz="3600" b="1" u="sng" dirty="0"/>
              <a:t>. Bhd.</a:t>
            </a:r>
          </a:p>
          <a:p>
            <a:r>
              <a:rPr lang="en-MY" sz="3600" dirty="0" err="1"/>
              <a:t>i</a:t>
            </a:r>
            <a:r>
              <a:rPr lang="en-MY" sz="3600" dirty="0"/>
              <a:t>) Zakat = RM 400,000                     </a:t>
            </a:r>
          </a:p>
          <a:p>
            <a:r>
              <a:rPr lang="en-MY" sz="3600" dirty="0"/>
              <a:t>ii) </a:t>
            </a:r>
            <a:r>
              <a:rPr lang="en-MY" sz="3600" dirty="0" err="1"/>
              <a:t>Pendapatan</a:t>
            </a:r>
            <a:r>
              <a:rPr lang="en-MY" sz="3600" dirty="0"/>
              <a:t> lain = RM 800,000</a:t>
            </a:r>
          </a:p>
          <a:p>
            <a:r>
              <a:rPr lang="en-MY" sz="3600" dirty="0"/>
              <a:t>iii) </a:t>
            </a:r>
            <a:r>
              <a:rPr lang="en-MY" sz="3600" dirty="0" err="1"/>
              <a:t>Pendapatan</a:t>
            </a:r>
            <a:r>
              <a:rPr lang="en-MY" sz="3600" dirty="0"/>
              <a:t> = RM 9,000,000</a:t>
            </a:r>
          </a:p>
          <a:p>
            <a:endParaRPr lang="en-MY" sz="3600" dirty="0"/>
          </a:p>
          <a:p>
            <a:r>
              <a:rPr lang="en-MY" sz="3600" dirty="0"/>
              <a:t>*</a:t>
            </a:r>
            <a:r>
              <a:rPr lang="en-MY" sz="3600" dirty="0" err="1"/>
              <a:t>Pendapatan</a:t>
            </a:r>
            <a:r>
              <a:rPr lang="en-MY" sz="3600" dirty="0"/>
              <a:t>		</a:t>
            </a:r>
            <a:r>
              <a:rPr lang="en-MY" sz="3600" dirty="0" smtClean="0"/>
              <a:t>                </a:t>
            </a:r>
            <a:r>
              <a:rPr lang="en-MY" sz="3600" dirty="0"/>
              <a:t>RM 9,000,000</a:t>
            </a:r>
          </a:p>
          <a:p>
            <a:r>
              <a:rPr lang="en-MY" sz="3600" dirty="0"/>
              <a:t>(+)  </a:t>
            </a:r>
            <a:r>
              <a:rPr lang="en-MY" sz="3600" dirty="0" err="1"/>
              <a:t>Pendapatan</a:t>
            </a:r>
            <a:r>
              <a:rPr lang="en-MY" sz="3600" dirty="0"/>
              <a:t> lain	</a:t>
            </a:r>
            <a:r>
              <a:rPr lang="en-MY" sz="3600" dirty="0" smtClean="0"/>
              <a:t>                </a:t>
            </a:r>
            <a:r>
              <a:rPr lang="en-MY" sz="3600" u="sng" dirty="0"/>
              <a:t>RM 800,000</a:t>
            </a:r>
          </a:p>
          <a:p>
            <a:r>
              <a:rPr lang="en-MY" sz="3600" dirty="0"/>
              <a:t>  </a:t>
            </a:r>
            <a:r>
              <a:rPr lang="en-MY" sz="3600" dirty="0" err="1"/>
              <a:t>Pendapatan</a:t>
            </a:r>
            <a:r>
              <a:rPr lang="en-MY" sz="3600" dirty="0"/>
              <a:t> </a:t>
            </a:r>
            <a:r>
              <a:rPr lang="en-MY" sz="3600" dirty="0" err="1"/>
              <a:t>agregate</a:t>
            </a:r>
            <a:r>
              <a:rPr lang="en-MY" sz="3600" dirty="0"/>
              <a:t> 	 </a:t>
            </a:r>
            <a:r>
              <a:rPr lang="en-MY" sz="3600" dirty="0" smtClean="0"/>
              <a:t>               </a:t>
            </a:r>
            <a:r>
              <a:rPr lang="en-MY" sz="3600" dirty="0"/>
              <a:t>RM 9,800,000</a:t>
            </a:r>
          </a:p>
          <a:p>
            <a:r>
              <a:rPr lang="en-MY" sz="3600" dirty="0"/>
              <a:t>(-) Zakat (2.5% x 9,800,000)   </a:t>
            </a:r>
            <a:r>
              <a:rPr lang="en-MY" sz="3600" dirty="0" smtClean="0"/>
              <a:t>      </a:t>
            </a:r>
            <a:r>
              <a:rPr lang="en-MY" sz="3600" u="sng" dirty="0"/>
              <a:t>(RM 245,000)</a:t>
            </a:r>
          </a:p>
          <a:p>
            <a:r>
              <a:rPr lang="en-MY" sz="3600" dirty="0" err="1"/>
              <a:t>Baki</a:t>
            </a:r>
            <a:r>
              <a:rPr lang="en-MY" sz="3600" dirty="0"/>
              <a:t>			</a:t>
            </a:r>
            <a:r>
              <a:rPr lang="en-MY" sz="3600" dirty="0" smtClean="0"/>
              <a:t>                           </a:t>
            </a:r>
            <a:r>
              <a:rPr lang="en-MY" sz="3600" u="sng" dirty="0"/>
              <a:t>RM 9,555,000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60875" y="5585254"/>
            <a:ext cx="9831860" cy="5906530"/>
          </a:xfrm>
          <a:prstGeom prst="rect">
            <a:avLst/>
          </a:prstGeom>
          <a:solidFill>
            <a:srgbClr val="F88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4000" dirty="0" err="1"/>
              <a:t>Contoh</a:t>
            </a:r>
            <a:r>
              <a:rPr lang="en-MY" sz="4000" dirty="0"/>
              <a:t> :</a:t>
            </a:r>
          </a:p>
          <a:p>
            <a:r>
              <a:rPr lang="en-MY" sz="4000" b="1" u="sng" dirty="0"/>
              <a:t>Ammar Bin </a:t>
            </a:r>
            <a:r>
              <a:rPr lang="en-MY" sz="4000" b="1" u="sng" dirty="0" err="1"/>
              <a:t>Izwan</a:t>
            </a:r>
            <a:endParaRPr lang="en-MY" sz="4000" b="1" u="sng" dirty="0"/>
          </a:p>
          <a:p>
            <a:r>
              <a:rPr lang="en-MY" sz="4000" dirty="0" err="1"/>
              <a:t>i</a:t>
            </a:r>
            <a:r>
              <a:rPr lang="en-MY" sz="4000" dirty="0"/>
              <a:t>) Zakat = RM </a:t>
            </a:r>
            <a:r>
              <a:rPr lang="en-MY" sz="4000" dirty="0" smtClean="0"/>
              <a:t>400,000</a:t>
            </a:r>
            <a:endParaRPr lang="en-MY" sz="4000" dirty="0"/>
          </a:p>
          <a:p>
            <a:r>
              <a:rPr lang="en-MY" sz="4000" dirty="0"/>
              <a:t>ii) </a:t>
            </a:r>
            <a:r>
              <a:rPr lang="en-MY" sz="4000" dirty="0" err="1"/>
              <a:t>Jumlah</a:t>
            </a:r>
            <a:r>
              <a:rPr lang="en-MY" sz="4000" dirty="0"/>
              <a:t> </a:t>
            </a:r>
            <a:r>
              <a:rPr lang="en-MY" sz="4000" dirty="0" err="1"/>
              <a:t>Cukai</a:t>
            </a:r>
            <a:r>
              <a:rPr lang="en-MY" sz="4000" dirty="0"/>
              <a:t> = RM 1,000,000</a:t>
            </a:r>
          </a:p>
          <a:p>
            <a:endParaRPr lang="en-MY" sz="4000" dirty="0"/>
          </a:p>
          <a:p>
            <a:endParaRPr lang="en-MY" sz="4000" dirty="0"/>
          </a:p>
          <a:p>
            <a:r>
              <a:rPr lang="en-MY" sz="4000" dirty="0"/>
              <a:t>*</a:t>
            </a:r>
            <a:r>
              <a:rPr lang="en-MY" sz="4000" dirty="0" err="1"/>
              <a:t>Jumlah</a:t>
            </a:r>
            <a:r>
              <a:rPr lang="en-MY" sz="4000" dirty="0"/>
              <a:t> </a:t>
            </a:r>
            <a:r>
              <a:rPr lang="en-MY" sz="4000" dirty="0" err="1"/>
              <a:t>cukai</a:t>
            </a:r>
            <a:r>
              <a:rPr lang="en-MY" sz="4000" dirty="0"/>
              <a:t>	</a:t>
            </a:r>
            <a:r>
              <a:rPr lang="en-MY" sz="4000" dirty="0" smtClean="0"/>
              <a:t>  </a:t>
            </a:r>
            <a:r>
              <a:rPr lang="en-MY" sz="4000" dirty="0"/>
              <a:t>	</a:t>
            </a:r>
            <a:r>
              <a:rPr lang="en-MY" sz="4000" dirty="0" smtClean="0"/>
              <a:t>           RM </a:t>
            </a:r>
            <a:r>
              <a:rPr lang="en-MY" sz="4000" dirty="0"/>
              <a:t>1,000,000</a:t>
            </a:r>
          </a:p>
          <a:p>
            <a:r>
              <a:rPr lang="en-MY" sz="4000" dirty="0"/>
              <a:t>(-) Zakat (100%)		</a:t>
            </a:r>
            <a:r>
              <a:rPr lang="en-MY" sz="4000" dirty="0" smtClean="0"/>
              <a:t>           </a:t>
            </a:r>
            <a:r>
              <a:rPr lang="en-MY" sz="4000" u="sng" dirty="0" smtClean="0"/>
              <a:t>(</a:t>
            </a:r>
            <a:r>
              <a:rPr lang="en-MY" sz="4000" u="sng" dirty="0"/>
              <a:t>RM </a:t>
            </a:r>
            <a:r>
              <a:rPr lang="en-MY" sz="4000" u="sng" dirty="0" smtClean="0"/>
              <a:t>400,000</a:t>
            </a:r>
            <a:r>
              <a:rPr lang="en-MY" sz="4000" u="sng" dirty="0"/>
              <a:t>)</a:t>
            </a:r>
          </a:p>
          <a:p>
            <a:r>
              <a:rPr lang="en-MY" sz="4000" dirty="0" err="1"/>
              <a:t>Baki</a:t>
            </a:r>
            <a:r>
              <a:rPr lang="en-MY" sz="4000" dirty="0"/>
              <a:t> </a:t>
            </a:r>
            <a:r>
              <a:rPr lang="en-MY" sz="4000" dirty="0" err="1"/>
              <a:t>Cukai</a:t>
            </a:r>
            <a:r>
              <a:rPr lang="en-MY" sz="4000" dirty="0"/>
              <a:t> </a:t>
            </a:r>
            <a:r>
              <a:rPr lang="en-MY" sz="4000" dirty="0" err="1"/>
              <a:t>kena</a:t>
            </a:r>
            <a:r>
              <a:rPr lang="en-MY" sz="4000" dirty="0"/>
              <a:t> </a:t>
            </a:r>
            <a:r>
              <a:rPr lang="en-MY" sz="4000" dirty="0" err="1"/>
              <a:t>bayar</a:t>
            </a:r>
            <a:r>
              <a:rPr lang="en-MY" sz="4000" dirty="0"/>
              <a:t>	  </a:t>
            </a:r>
            <a:r>
              <a:rPr lang="en-MY" sz="4000" u="sng" dirty="0"/>
              <a:t>RM </a:t>
            </a:r>
            <a:r>
              <a:rPr lang="en-MY" sz="4000" u="sng" dirty="0" smtClean="0"/>
              <a:t>600,000</a:t>
            </a:r>
            <a:endParaRPr lang="en-MY" sz="4000" u="sng" dirty="0"/>
          </a:p>
        </p:txBody>
      </p:sp>
    </p:spTree>
    <p:extLst>
      <p:ext uri="{BB962C8B-B14F-4D97-AF65-F5344CB8AC3E}">
        <p14:creationId xmlns:p14="http://schemas.microsoft.com/office/powerpoint/2010/main" val="115947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Pengalaman</a:t>
            </a:r>
            <a:r>
              <a:rPr lang="en-US" b="1" dirty="0" smtClean="0">
                <a:solidFill>
                  <a:schemeClr val="tx1"/>
                </a:solidFill>
              </a:rPr>
              <a:t> 13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0005" y="3151164"/>
            <a:ext cx="19870179" cy="886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7200" dirty="0" smtClean="0"/>
              <a:t>“</a:t>
            </a:r>
            <a:r>
              <a:rPr lang="en-MY" sz="7200" dirty="0" err="1" smtClean="0"/>
              <a:t>Tempoh</a:t>
            </a:r>
            <a:r>
              <a:rPr lang="en-MY" sz="7200" dirty="0" smtClean="0"/>
              <a:t> </a:t>
            </a:r>
            <a:r>
              <a:rPr lang="en-MY" sz="7200" dirty="0" err="1"/>
              <a:t>perkaunan</a:t>
            </a:r>
            <a:r>
              <a:rPr lang="en-MY" sz="7200" dirty="0"/>
              <a:t> </a:t>
            </a:r>
            <a:r>
              <a:rPr lang="en-MY" sz="7200" dirty="0" err="1"/>
              <a:t>syarikat</a:t>
            </a:r>
            <a:r>
              <a:rPr lang="en-MY" sz="7200" dirty="0"/>
              <a:t> </a:t>
            </a:r>
            <a:r>
              <a:rPr lang="en-MY" sz="7200" dirty="0" err="1"/>
              <a:t>pada</a:t>
            </a:r>
            <a:r>
              <a:rPr lang="en-MY" sz="7200" dirty="0"/>
              <a:t> 31/12/2015, </a:t>
            </a:r>
            <a:r>
              <a:rPr lang="en-MY" sz="7200" dirty="0" err="1"/>
              <a:t>syarikat</a:t>
            </a:r>
            <a:r>
              <a:rPr lang="en-MY" sz="7200" dirty="0"/>
              <a:t> </a:t>
            </a:r>
            <a:r>
              <a:rPr lang="en-MY" sz="7200" dirty="0" err="1"/>
              <a:t>perlu</a:t>
            </a:r>
            <a:r>
              <a:rPr lang="en-MY" sz="7200" dirty="0"/>
              <a:t> </a:t>
            </a:r>
            <a:r>
              <a:rPr lang="en-MY" sz="7200" dirty="0" err="1"/>
              <a:t>membayar</a:t>
            </a:r>
            <a:r>
              <a:rPr lang="en-MY" sz="7200" dirty="0"/>
              <a:t> zakat </a:t>
            </a:r>
            <a:r>
              <a:rPr lang="en-MY" sz="7200" dirty="0" err="1"/>
              <a:t>pada</a:t>
            </a:r>
            <a:r>
              <a:rPr lang="en-MY" sz="7200" dirty="0"/>
              <a:t> </a:t>
            </a:r>
            <a:r>
              <a:rPr lang="en-MY" sz="7200" dirty="0" err="1"/>
              <a:t>atau</a:t>
            </a:r>
            <a:r>
              <a:rPr lang="en-MY" sz="7200" dirty="0"/>
              <a:t> </a:t>
            </a:r>
            <a:r>
              <a:rPr lang="en-MY" sz="7200" dirty="0" err="1"/>
              <a:t>sebelum</a:t>
            </a:r>
            <a:r>
              <a:rPr lang="en-MY" sz="7200" dirty="0"/>
              <a:t> 31/12/2015, </a:t>
            </a:r>
            <a:r>
              <a:rPr lang="en-MY" sz="7200" dirty="0" err="1"/>
              <a:t>tetapi</a:t>
            </a:r>
            <a:r>
              <a:rPr lang="en-MY" sz="7200" dirty="0"/>
              <a:t> </a:t>
            </a:r>
            <a:r>
              <a:rPr lang="en-MY" sz="7200" dirty="0" err="1"/>
              <a:t>ada</a:t>
            </a:r>
            <a:r>
              <a:rPr lang="en-MY" sz="7200" dirty="0"/>
              <a:t> </a:t>
            </a:r>
            <a:r>
              <a:rPr lang="en-MY" sz="7200" dirty="0" err="1"/>
              <a:t>pusat</a:t>
            </a:r>
            <a:r>
              <a:rPr lang="en-MY" sz="7200" dirty="0"/>
              <a:t> zakat yang </a:t>
            </a:r>
            <a:r>
              <a:rPr lang="en-MY" sz="7200" dirty="0" err="1"/>
              <a:t>membenarkan</a:t>
            </a:r>
            <a:r>
              <a:rPr lang="en-MY" sz="7200" dirty="0"/>
              <a:t> </a:t>
            </a:r>
            <a:r>
              <a:rPr lang="en-MY" sz="7200" dirty="0" err="1"/>
              <a:t>pembayaran</a:t>
            </a:r>
            <a:r>
              <a:rPr lang="en-MY" sz="7200" dirty="0"/>
              <a:t> zakat </a:t>
            </a:r>
            <a:r>
              <a:rPr lang="en-MY" sz="7200" dirty="0" err="1"/>
              <a:t>selepas</a:t>
            </a:r>
            <a:r>
              <a:rPr lang="en-MY" sz="7200" dirty="0"/>
              <a:t> </a:t>
            </a:r>
            <a:r>
              <a:rPr lang="en-MY" sz="7200" dirty="0" err="1"/>
              <a:t>tarikh</a:t>
            </a:r>
            <a:r>
              <a:rPr lang="en-MY" sz="7200" dirty="0"/>
              <a:t> 31/12/2015, </a:t>
            </a:r>
            <a:r>
              <a:rPr lang="en-MY" sz="7200" dirty="0" err="1"/>
              <a:t>dan</a:t>
            </a:r>
            <a:r>
              <a:rPr lang="en-MY" sz="7200" dirty="0"/>
              <a:t> </a:t>
            </a:r>
            <a:r>
              <a:rPr lang="en-MY" sz="7200" dirty="0" err="1"/>
              <a:t>pusat</a:t>
            </a:r>
            <a:r>
              <a:rPr lang="en-MY" sz="7200" dirty="0"/>
              <a:t> zakat </a:t>
            </a:r>
            <a:r>
              <a:rPr lang="en-MY" sz="7200" dirty="0" err="1"/>
              <a:t>akan</a:t>
            </a:r>
            <a:r>
              <a:rPr lang="en-MY" sz="7200" dirty="0"/>
              <a:t> </a:t>
            </a:r>
            <a:r>
              <a:rPr lang="en-MY" sz="7200" dirty="0" err="1"/>
              <a:t>meletakkan</a:t>
            </a:r>
            <a:r>
              <a:rPr lang="en-MY" sz="7200" dirty="0"/>
              <a:t> </a:t>
            </a:r>
            <a:r>
              <a:rPr lang="en-MY" sz="7200" dirty="0" err="1"/>
              <a:t>tarikh</a:t>
            </a:r>
            <a:r>
              <a:rPr lang="en-MY" sz="7200" dirty="0"/>
              <a:t> </a:t>
            </a:r>
            <a:r>
              <a:rPr lang="en-MY" sz="7200" dirty="0" err="1"/>
              <a:t>sebelum</a:t>
            </a:r>
            <a:r>
              <a:rPr lang="en-MY" sz="7200" dirty="0"/>
              <a:t> 31/12/2015 </a:t>
            </a:r>
            <a:r>
              <a:rPr lang="en-MY" sz="7200" dirty="0" err="1"/>
              <a:t>bagi</a:t>
            </a:r>
            <a:r>
              <a:rPr lang="en-MY" sz="7200" dirty="0"/>
              <a:t> </a:t>
            </a:r>
            <a:r>
              <a:rPr lang="en-MY" sz="7200" dirty="0" err="1"/>
              <a:t>membantu</a:t>
            </a:r>
            <a:r>
              <a:rPr lang="en-MY" sz="7200" dirty="0"/>
              <a:t> </a:t>
            </a:r>
            <a:r>
              <a:rPr lang="en-MY" sz="7200" dirty="0" err="1"/>
              <a:t>pembayar</a:t>
            </a:r>
            <a:r>
              <a:rPr lang="en-MY" sz="7200" dirty="0"/>
              <a:t> </a:t>
            </a:r>
            <a:r>
              <a:rPr lang="en-MY" sz="7200" dirty="0" err="1"/>
              <a:t>cukai</a:t>
            </a:r>
            <a:r>
              <a:rPr lang="en-MY" sz="7200" dirty="0" smtClean="0"/>
              <a:t>.”</a:t>
            </a:r>
            <a:endParaRPr lang="en-MY" sz="6600" dirty="0"/>
          </a:p>
          <a:p>
            <a:pPr algn="ctr"/>
            <a:endParaRPr lang="en-MY" sz="6600" dirty="0"/>
          </a:p>
        </p:txBody>
      </p:sp>
    </p:spTree>
    <p:extLst>
      <p:ext uri="{BB962C8B-B14F-4D97-AF65-F5344CB8AC3E}">
        <p14:creationId xmlns:p14="http://schemas.microsoft.com/office/powerpoint/2010/main" val="230157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3562367" y="12900006"/>
            <a:ext cx="824808" cy="676705"/>
          </a:xfrm>
        </p:spPr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Pengalaman</a:t>
            </a:r>
            <a:r>
              <a:rPr lang="en-US" b="1" dirty="0" smtClean="0">
                <a:solidFill>
                  <a:schemeClr val="tx1"/>
                </a:solidFill>
              </a:rPr>
              <a:t> 14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0005" y="3151164"/>
            <a:ext cx="19870179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7200" dirty="0" smtClean="0"/>
              <a:t>“</a:t>
            </a:r>
            <a:r>
              <a:rPr lang="en-MY" sz="7200" dirty="0" err="1" smtClean="0"/>
              <a:t>Salihin</a:t>
            </a:r>
            <a:r>
              <a:rPr lang="en-MY" sz="7200" dirty="0" smtClean="0"/>
              <a:t> </a:t>
            </a:r>
            <a:r>
              <a:rPr lang="en-MY" sz="7200" dirty="0" err="1"/>
              <a:t>ada</a:t>
            </a:r>
            <a:r>
              <a:rPr lang="en-MY" sz="7200" dirty="0"/>
              <a:t> </a:t>
            </a:r>
            <a:r>
              <a:rPr lang="en-MY" sz="7200" dirty="0" err="1"/>
              <a:t>menyertai</a:t>
            </a:r>
            <a:r>
              <a:rPr lang="en-MY" sz="7200" dirty="0"/>
              <a:t> </a:t>
            </a:r>
            <a:r>
              <a:rPr lang="en-MY" sz="7200" dirty="0" err="1"/>
              <a:t>sukan</a:t>
            </a:r>
            <a:r>
              <a:rPr lang="en-MY" sz="7200" dirty="0"/>
              <a:t> yang di </a:t>
            </a:r>
            <a:r>
              <a:rPr lang="en-MY" sz="7200" dirty="0" err="1"/>
              <a:t>anjurkan</a:t>
            </a:r>
            <a:r>
              <a:rPr lang="en-MY" sz="7200" dirty="0"/>
              <a:t> </a:t>
            </a:r>
            <a:r>
              <a:rPr lang="en-MY" sz="7200" dirty="0" err="1"/>
              <a:t>oleh</a:t>
            </a:r>
            <a:r>
              <a:rPr lang="en-MY" sz="7200" dirty="0"/>
              <a:t> PPZ </a:t>
            </a:r>
            <a:r>
              <a:rPr lang="en-MY" sz="7200" dirty="0" err="1"/>
              <a:t>dan</a:t>
            </a:r>
            <a:r>
              <a:rPr lang="en-MY" sz="7200" dirty="0"/>
              <a:t> LZS </a:t>
            </a:r>
            <a:r>
              <a:rPr lang="en-MY" sz="7200" dirty="0" err="1"/>
              <a:t>seperti</a:t>
            </a:r>
            <a:r>
              <a:rPr lang="en-MY" sz="7200" dirty="0"/>
              <a:t> futsal </a:t>
            </a:r>
            <a:r>
              <a:rPr lang="en-MY" sz="7200" dirty="0" err="1"/>
              <a:t>dan</a:t>
            </a:r>
            <a:r>
              <a:rPr lang="en-MY" sz="7200" dirty="0"/>
              <a:t> badminton</a:t>
            </a:r>
            <a:r>
              <a:rPr lang="en-MY" sz="7200" dirty="0" smtClean="0"/>
              <a:t>.”</a:t>
            </a:r>
            <a:endParaRPr lang="en-MY" sz="7200" dirty="0"/>
          </a:p>
          <a:p>
            <a:pPr algn="ctr"/>
            <a:endParaRPr lang="en-MY" sz="7200" dirty="0" smtClean="0"/>
          </a:p>
          <a:p>
            <a:pPr algn="ctr"/>
            <a:r>
              <a:rPr lang="en-MY" sz="7200" dirty="0" smtClean="0"/>
              <a:t>“</a:t>
            </a:r>
            <a:r>
              <a:rPr lang="en-MY" sz="7200" dirty="0" err="1" smtClean="0"/>
              <a:t>Ramai</a:t>
            </a:r>
            <a:r>
              <a:rPr lang="en-MY" sz="7200" dirty="0" smtClean="0"/>
              <a:t> </a:t>
            </a:r>
            <a:r>
              <a:rPr lang="en-MY" sz="7200" dirty="0"/>
              <a:t>orang </a:t>
            </a:r>
            <a:r>
              <a:rPr lang="en-MY" sz="7200" dirty="0" err="1"/>
              <a:t>tidak</a:t>
            </a:r>
            <a:r>
              <a:rPr lang="en-MY" sz="7200" dirty="0"/>
              <a:t> </a:t>
            </a:r>
            <a:r>
              <a:rPr lang="en-MY" sz="7200" dirty="0" err="1"/>
              <a:t>berpuas</a:t>
            </a:r>
            <a:r>
              <a:rPr lang="en-MY" sz="7200" dirty="0"/>
              <a:t> </a:t>
            </a:r>
            <a:r>
              <a:rPr lang="en-MY" sz="7200" dirty="0" err="1"/>
              <a:t>hati</a:t>
            </a:r>
            <a:r>
              <a:rPr lang="en-MY" sz="7200" dirty="0"/>
              <a:t> </a:t>
            </a:r>
            <a:r>
              <a:rPr lang="en-MY" sz="7200" dirty="0" err="1"/>
              <a:t>apabila</a:t>
            </a:r>
            <a:r>
              <a:rPr lang="en-MY" sz="7200" dirty="0"/>
              <a:t> </a:t>
            </a:r>
            <a:r>
              <a:rPr lang="en-MY" sz="7200" dirty="0" err="1"/>
              <a:t>pusat</a:t>
            </a:r>
            <a:r>
              <a:rPr lang="en-MY" sz="7200" dirty="0"/>
              <a:t> zakat </a:t>
            </a:r>
            <a:r>
              <a:rPr lang="en-MY" sz="7200" dirty="0" err="1"/>
              <a:t>menganjurkan</a:t>
            </a:r>
            <a:r>
              <a:rPr lang="en-MY" sz="7200" dirty="0"/>
              <a:t> program </a:t>
            </a:r>
            <a:r>
              <a:rPr lang="en-MY" sz="7200" dirty="0" err="1"/>
              <a:t>dengan</a:t>
            </a:r>
            <a:r>
              <a:rPr lang="en-MY" sz="7200" dirty="0"/>
              <a:t> </a:t>
            </a:r>
            <a:r>
              <a:rPr lang="en-MY" sz="7200" dirty="0" err="1"/>
              <a:t>menganggap</a:t>
            </a:r>
            <a:r>
              <a:rPr lang="en-MY" sz="7200" dirty="0"/>
              <a:t> </a:t>
            </a:r>
            <a:r>
              <a:rPr lang="en-MY" sz="7200" dirty="0" err="1"/>
              <a:t>pusat</a:t>
            </a:r>
            <a:r>
              <a:rPr lang="en-MY" sz="7200" dirty="0"/>
              <a:t> zakat </a:t>
            </a:r>
            <a:r>
              <a:rPr lang="en-MY" sz="7200" dirty="0" err="1"/>
              <a:t>menggunakan</a:t>
            </a:r>
            <a:r>
              <a:rPr lang="en-MY" sz="7200" dirty="0"/>
              <a:t> </a:t>
            </a:r>
            <a:r>
              <a:rPr lang="en-MY" sz="7200" dirty="0" err="1"/>
              <a:t>duit</a:t>
            </a:r>
            <a:r>
              <a:rPr lang="en-MY" sz="7200" dirty="0"/>
              <a:t> </a:t>
            </a:r>
            <a:r>
              <a:rPr lang="en-MY" sz="7200" dirty="0" err="1"/>
              <a:t>kutipan</a:t>
            </a:r>
            <a:r>
              <a:rPr lang="en-MY" sz="7200" dirty="0"/>
              <a:t> zakat, </a:t>
            </a:r>
            <a:r>
              <a:rPr lang="en-MY" sz="7200" dirty="0" err="1"/>
              <a:t>padahal</a:t>
            </a:r>
            <a:r>
              <a:rPr lang="en-MY" sz="7200" dirty="0"/>
              <a:t> </a:t>
            </a:r>
            <a:r>
              <a:rPr lang="en-MY" sz="7200" dirty="0" err="1"/>
              <a:t>mereka</a:t>
            </a:r>
            <a:r>
              <a:rPr lang="en-MY" sz="7200" dirty="0"/>
              <a:t> </a:t>
            </a:r>
            <a:r>
              <a:rPr lang="en-MY" sz="7200" dirty="0" err="1"/>
              <a:t>menggunakan</a:t>
            </a:r>
            <a:r>
              <a:rPr lang="en-MY" sz="7200" dirty="0"/>
              <a:t> </a:t>
            </a:r>
            <a:r>
              <a:rPr lang="en-MY" sz="7200" dirty="0" err="1"/>
              <a:t>bahagian</a:t>
            </a:r>
            <a:r>
              <a:rPr lang="en-MY" sz="7200" dirty="0"/>
              <a:t> </a:t>
            </a:r>
            <a:r>
              <a:rPr lang="en-MY" sz="7200" dirty="0" err="1"/>
              <a:t>amil</a:t>
            </a:r>
            <a:r>
              <a:rPr lang="en-MY" sz="7200" dirty="0"/>
              <a:t> yang </a:t>
            </a:r>
            <a:r>
              <a:rPr lang="en-MY" sz="7200" dirty="0" err="1"/>
              <a:t>mereka</a:t>
            </a:r>
            <a:r>
              <a:rPr lang="en-MY" sz="7200" dirty="0"/>
              <a:t> </a:t>
            </a:r>
            <a:r>
              <a:rPr lang="en-MY" sz="7200" dirty="0" err="1"/>
              <a:t>dapat</a:t>
            </a:r>
            <a:r>
              <a:rPr lang="en-MY" sz="7200" dirty="0" smtClean="0"/>
              <a:t>.”</a:t>
            </a:r>
            <a:endParaRPr lang="en-MY" sz="7200" dirty="0"/>
          </a:p>
        </p:txBody>
      </p:sp>
    </p:spTree>
    <p:extLst>
      <p:ext uri="{BB962C8B-B14F-4D97-AF65-F5344CB8AC3E}">
        <p14:creationId xmlns:p14="http://schemas.microsoft.com/office/powerpoint/2010/main" val="196803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3562367" y="12900006"/>
            <a:ext cx="824808" cy="676705"/>
          </a:xfrm>
        </p:spPr>
        <p:txBody>
          <a:bodyPr/>
          <a:lstStyle/>
          <a:p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Pengalaman</a:t>
            </a:r>
            <a:r>
              <a:rPr lang="en-US" b="1" dirty="0" smtClean="0">
                <a:solidFill>
                  <a:schemeClr val="tx1"/>
                </a:solidFill>
              </a:rPr>
              <a:t> 15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0005" y="3151164"/>
            <a:ext cx="19870179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8800" dirty="0" smtClean="0"/>
              <a:t>“Syarikat </a:t>
            </a:r>
            <a:r>
              <a:rPr lang="en-MY" sz="8800" dirty="0" err="1"/>
              <a:t>dan</a:t>
            </a:r>
            <a:r>
              <a:rPr lang="en-MY" sz="8800" dirty="0"/>
              <a:t> </a:t>
            </a:r>
            <a:r>
              <a:rPr lang="en-MY" sz="8800" dirty="0" err="1"/>
              <a:t>individu</a:t>
            </a:r>
            <a:r>
              <a:rPr lang="en-MY" sz="8800" dirty="0"/>
              <a:t> </a:t>
            </a:r>
            <a:r>
              <a:rPr lang="en-MY" sz="8800" dirty="0" err="1"/>
              <a:t>minta</a:t>
            </a:r>
            <a:r>
              <a:rPr lang="en-MY" sz="8800" dirty="0"/>
              <a:t> </a:t>
            </a:r>
            <a:r>
              <a:rPr lang="en-MY" sz="8800" dirty="0" err="1"/>
              <a:t>Agen</a:t>
            </a:r>
            <a:r>
              <a:rPr lang="en-MY" sz="8800" dirty="0"/>
              <a:t> Zakat </a:t>
            </a:r>
            <a:r>
              <a:rPr lang="en-MY" sz="8800" dirty="0" err="1"/>
              <a:t>kirakan</a:t>
            </a:r>
            <a:r>
              <a:rPr lang="en-MY" sz="8800" dirty="0"/>
              <a:t> zakat </a:t>
            </a:r>
            <a:r>
              <a:rPr lang="en-MY" sz="8800" dirty="0" err="1"/>
              <a:t>mereka</a:t>
            </a:r>
            <a:r>
              <a:rPr lang="en-MY" sz="8800" dirty="0"/>
              <a:t>, </a:t>
            </a:r>
            <a:r>
              <a:rPr lang="en-MY" sz="8800" dirty="0" err="1"/>
              <a:t>tetapi</a:t>
            </a:r>
            <a:r>
              <a:rPr lang="en-MY" sz="8800" dirty="0"/>
              <a:t> </a:t>
            </a:r>
            <a:r>
              <a:rPr lang="en-MY" sz="8800" dirty="0" err="1"/>
              <a:t>mereka</a:t>
            </a:r>
            <a:r>
              <a:rPr lang="en-MY" sz="8800" dirty="0"/>
              <a:t> </a:t>
            </a:r>
            <a:r>
              <a:rPr lang="en-MY" sz="8800" dirty="0" err="1"/>
              <a:t>bayar</a:t>
            </a:r>
            <a:r>
              <a:rPr lang="en-MY" sz="8800" dirty="0"/>
              <a:t> </a:t>
            </a:r>
            <a:r>
              <a:rPr lang="en-MY" sz="8800" dirty="0" err="1"/>
              <a:t>sendiri</a:t>
            </a:r>
            <a:r>
              <a:rPr lang="en-MY" sz="8800" dirty="0"/>
              <a:t> </a:t>
            </a:r>
            <a:r>
              <a:rPr lang="en-MY" sz="8800" dirty="0" err="1"/>
              <a:t>kepada</a:t>
            </a:r>
            <a:r>
              <a:rPr lang="en-MY" sz="8800" dirty="0"/>
              <a:t> </a:t>
            </a:r>
            <a:r>
              <a:rPr lang="en-MY" sz="8800" dirty="0" err="1"/>
              <a:t>asnaf</a:t>
            </a:r>
            <a:r>
              <a:rPr lang="en-MY" sz="8800" dirty="0"/>
              <a:t> </a:t>
            </a:r>
            <a:r>
              <a:rPr lang="en-MY" sz="8800" dirty="0" err="1"/>
              <a:t>bukan</a:t>
            </a:r>
            <a:r>
              <a:rPr lang="en-MY" sz="8800" dirty="0"/>
              <a:t> </a:t>
            </a:r>
            <a:r>
              <a:rPr lang="en-MY" sz="8800" dirty="0" err="1"/>
              <a:t>pusat</a:t>
            </a:r>
            <a:r>
              <a:rPr lang="en-MY" sz="8800" dirty="0"/>
              <a:t> </a:t>
            </a:r>
            <a:r>
              <a:rPr lang="en-MY" sz="8800" dirty="0" smtClean="0"/>
              <a:t>zakat”</a:t>
            </a:r>
            <a:endParaRPr lang="en-MY" sz="8800" dirty="0"/>
          </a:p>
          <a:p>
            <a:pPr algn="ctr"/>
            <a:r>
              <a:rPr lang="en-MY" sz="8800" dirty="0"/>
              <a:t/>
            </a:r>
            <a:br>
              <a:rPr lang="en-MY" sz="8800" dirty="0"/>
            </a:br>
            <a:endParaRPr lang="en-MY" sz="8800" dirty="0"/>
          </a:p>
          <a:p>
            <a:pPr algn="ctr"/>
            <a:endParaRPr lang="en-MY" sz="8800" dirty="0"/>
          </a:p>
        </p:txBody>
      </p:sp>
    </p:spTree>
    <p:extLst>
      <p:ext uri="{BB962C8B-B14F-4D97-AF65-F5344CB8AC3E}">
        <p14:creationId xmlns:p14="http://schemas.microsoft.com/office/powerpoint/2010/main" val="180041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3562367" y="12900006"/>
            <a:ext cx="824808" cy="676705"/>
          </a:xfrm>
        </p:spPr>
        <p:txBody>
          <a:bodyPr/>
          <a:lstStyle/>
          <a:p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Pengalaman</a:t>
            </a:r>
            <a:r>
              <a:rPr lang="en-US" b="1" dirty="0" smtClean="0">
                <a:solidFill>
                  <a:schemeClr val="tx1"/>
                </a:solidFill>
              </a:rPr>
              <a:t> 16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0005" y="3151164"/>
            <a:ext cx="1987017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8800" dirty="0" smtClean="0"/>
              <a:t>“</a:t>
            </a:r>
            <a:r>
              <a:rPr lang="en-MY" sz="8800" dirty="0" err="1" smtClean="0"/>
              <a:t>Agen</a:t>
            </a:r>
            <a:r>
              <a:rPr lang="en-MY" sz="8800" dirty="0" smtClean="0"/>
              <a:t> </a:t>
            </a:r>
            <a:r>
              <a:rPr lang="en-MY" sz="8800" dirty="0"/>
              <a:t>Zakat </a:t>
            </a:r>
            <a:r>
              <a:rPr lang="en-MY" sz="8800" dirty="0" err="1"/>
              <a:t>mencari</a:t>
            </a:r>
            <a:r>
              <a:rPr lang="en-MY" sz="8800" dirty="0"/>
              <a:t> </a:t>
            </a:r>
            <a:r>
              <a:rPr lang="en-MY" sz="8800" dirty="0" err="1"/>
              <a:t>pelanggan</a:t>
            </a:r>
            <a:r>
              <a:rPr lang="en-MY" sz="8800" dirty="0"/>
              <a:t> </a:t>
            </a:r>
            <a:r>
              <a:rPr lang="en-MY" sz="8800" dirty="0" err="1"/>
              <a:t>untuk</a:t>
            </a:r>
            <a:r>
              <a:rPr lang="en-MY" sz="8800" dirty="0"/>
              <a:t> </a:t>
            </a:r>
            <a:r>
              <a:rPr lang="en-MY" sz="8800" dirty="0" err="1"/>
              <a:t>membayar</a:t>
            </a:r>
            <a:r>
              <a:rPr lang="en-MY" sz="8800" dirty="0"/>
              <a:t> zakat, </a:t>
            </a:r>
            <a:r>
              <a:rPr lang="en-MY" sz="8800" dirty="0" err="1"/>
              <a:t>tetapi</a:t>
            </a:r>
            <a:r>
              <a:rPr lang="en-MY" sz="8800" dirty="0"/>
              <a:t> </a:t>
            </a:r>
            <a:r>
              <a:rPr lang="en-MY" sz="8800" dirty="0" err="1"/>
              <a:t>pusat</a:t>
            </a:r>
            <a:r>
              <a:rPr lang="en-MY" sz="8800" dirty="0"/>
              <a:t> zakat </a:t>
            </a:r>
            <a:r>
              <a:rPr lang="en-MY" sz="8800" dirty="0" err="1"/>
              <a:t>meminta</a:t>
            </a:r>
            <a:r>
              <a:rPr lang="en-MY" sz="8800" dirty="0"/>
              <a:t> </a:t>
            </a:r>
            <a:r>
              <a:rPr lang="en-MY" sz="8800" dirty="0" err="1"/>
              <a:t>pelanggan</a:t>
            </a:r>
            <a:r>
              <a:rPr lang="en-MY" sz="8800" dirty="0"/>
              <a:t> </a:t>
            </a:r>
            <a:r>
              <a:rPr lang="en-MY" sz="8800" dirty="0" err="1"/>
              <a:t>bayar</a:t>
            </a:r>
            <a:r>
              <a:rPr lang="en-MY" sz="8800" dirty="0"/>
              <a:t> </a:t>
            </a:r>
            <a:r>
              <a:rPr lang="en-MY" sz="8800" dirty="0" err="1"/>
              <a:t>terus</a:t>
            </a:r>
            <a:r>
              <a:rPr lang="en-MY" sz="8800" dirty="0"/>
              <a:t> </a:t>
            </a:r>
            <a:r>
              <a:rPr lang="en-MY" sz="8800" dirty="0" err="1"/>
              <a:t>kepada</a:t>
            </a:r>
            <a:r>
              <a:rPr lang="en-MY" sz="8800" dirty="0"/>
              <a:t> </a:t>
            </a:r>
            <a:r>
              <a:rPr lang="en-MY" sz="8800" dirty="0" err="1"/>
              <a:t>pusat</a:t>
            </a:r>
            <a:r>
              <a:rPr lang="en-MY" sz="8800" dirty="0"/>
              <a:t> zakat </a:t>
            </a:r>
            <a:r>
              <a:rPr lang="en-MY" sz="8800" dirty="0" err="1"/>
              <a:t>tanpa</a:t>
            </a:r>
            <a:r>
              <a:rPr lang="en-MY" sz="8800" dirty="0"/>
              <a:t> </a:t>
            </a:r>
            <a:r>
              <a:rPr lang="en-MY" sz="8800" dirty="0" err="1"/>
              <a:t>persetujuan</a:t>
            </a:r>
            <a:r>
              <a:rPr lang="en-MY" sz="8800" dirty="0"/>
              <a:t> </a:t>
            </a:r>
            <a:r>
              <a:rPr lang="en-MY" sz="8800" dirty="0" err="1"/>
              <a:t>Agen</a:t>
            </a:r>
            <a:r>
              <a:rPr lang="en-MY" sz="8800" dirty="0"/>
              <a:t> Zakat. </a:t>
            </a:r>
            <a:r>
              <a:rPr lang="en-MY" sz="8800" dirty="0" err="1"/>
              <a:t>Agen</a:t>
            </a:r>
            <a:r>
              <a:rPr lang="en-MY" sz="8800" dirty="0"/>
              <a:t> Zakat </a:t>
            </a:r>
            <a:r>
              <a:rPr lang="en-MY" sz="8800" dirty="0" err="1"/>
              <a:t>tidak</a:t>
            </a:r>
            <a:r>
              <a:rPr lang="en-MY" sz="8800" dirty="0"/>
              <a:t> </a:t>
            </a:r>
            <a:r>
              <a:rPr lang="en-MY" sz="8800" dirty="0" err="1"/>
              <a:t>mendapat</a:t>
            </a:r>
            <a:r>
              <a:rPr lang="en-MY" sz="8800" dirty="0"/>
              <a:t> </a:t>
            </a:r>
            <a:r>
              <a:rPr lang="en-MY" sz="8800" dirty="0" err="1" smtClean="0"/>
              <a:t>komisen</a:t>
            </a:r>
            <a:r>
              <a:rPr lang="en-MY" sz="8800" dirty="0" smtClean="0"/>
              <a:t>”</a:t>
            </a:r>
            <a:endParaRPr lang="en-MY" sz="8800" dirty="0"/>
          </a:p>
        </p:txBody>
      </p:sp>
    </p:spTree>
    <p:extLst>
      <p:ext uri="{BB962C8B-B14F-4D97-AF65-F5344CB8AC3E}">
        <p14:creationId xmlns:p14="http://schemas.microsoft.com/office/powerpoint/2010/main" val="245279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3562367" y="12900006"/>
            <a:ext cx="824808" cy="676705"/>
          </a:xfrm>
        </p:spPr>
        <p:txBody>
          <a:bodyPr/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Pengalaman</a:t>
            </a:r>
            <a:r>
              <a:rPr lang="en-US" b="1" dirty="0" smtClean="0">
                <a:solidFill>
                  <a:schemeClr val="tx1"/>
                </a:solidFill>
              </a:rPr>
              <a:t> 17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0005" y="3151164"/>
            <a:ext cx="1987017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3800" dirty="0" smtClean="0"/>
              <a:t>“</a:t>
            </a:r>
            <a:r>
              <a:rPr lang="en-MY" sz="13800" dirty="0" err="1" smtClean="0"/>
              <a:t>Persaingan</a:t>
            </a:r>
            <a:r>
              <a:rPr lang="en-MY" sz="13800" dirty="0" smtClean="0"/>
              <a:t> </a:t>
            </a:r>
            <a:r>
              <a:rPr lang="en-MY" sz="13800" dirty="0" err="1"/>
              <a:t>antara</a:t>
            </a:r>
            <a:r>
              <a:rPr lang="en-MY" sz="13800" dirty="0"/>
              <a:t> </a:t>
            </a:r>
            <a:r>
              <a:rPr lang="en-MY" sz="13800" dirty="0" err="1"/>
              <a:t>pusat</a:t>
            </a:r>
            <a:r>
              <a:rPr lang="en-MY" sz="13800" dirty="0"/>
              <a:t> zakat </a:t>
            </a:r>
            <a:r>
              <a:rPr lang="en-MY" sz="13800" dirty="0" err="1"/>
              <a:t>untuk</a:t>
            </a:r>
            <a:r>
              <a:rPr lang="en-MY" sz="13800" dirty="0"/>
              <a:t> </a:t>
            </a:r>
            <a:r>
              <a:rPr lang="en-MY" sz="13800" dirty="0" err="1"/>
              <a:t>berebut</a:t>
            </a:r>
            <a:r>
              <a:rPr lang="en-MY" sz="13800" dirty="0"/>
              <a:t> </a:t>
            </a:r>
            <a:r>
              <a:rPr lang="en-MY" sz="13800" dirty="0" err="1"/>
              <a:t>Agen</a:t>
            </a:r>
            <a:r>
              <a:rPr lang="en-MY" sz="13800" dirty="0"/>
              <a:t> Zakat (</a:t>
            </a:r>
            <a:r>
              <a:rPr lang="en-MY" sz="13800" dirty="0" err="1"/>
              <a:t>Amil</a:t>
            </a:r>
            <a:r>
              <a:rPr lang="en-MY" sz="13800" dirty="0" smtClean="0"/>
              <a:t>)”</a:t>
            </a:r>
            <a:endParaRPr lang="en-MY" sz="13800" dirty="0"/>
          </a:p>
        </p:txBody>
      </p:sp>
    </p:spTree>
    <p:extLst>
      <p:ext uri="{BB962C8B-B14F-4D97-AF65-F5344CB8AC3E}">
        <p14:creationId xmlns:p14="http://schemas.microsoft.com/office/powerpoint/2010/main" val="74715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 smtClean="0">
                <a:solidFill>
                  <a:schemeClr val="tx1"/>
                </a:solidFill>
              </a:rPr>
              <a:t>5.0 </a:t>
            </a:r>
            <a:r>
              <a:rPr lang="en-US" b="1" i="1" dirty="0" smtClean="0">
                <a:solidFill>
                  <a:schemeClr val="tx1"/>
                </a:solidFill>
              </a:rPr>
              <a:t>The Way Forward </a:t>
            </a:r>
            <a:r>
              <a:rPr lang="en-US" b="1" dirty="0" smtClean="0">
                <a:solidFill>
                  <a:schemeClr val="tx1"/>
                </a:solidFill>
              </a:rPr>
              <a:t>: Audit &amp; </a:t>
            </a:r>
            <a:r>
              <a:rPr lang="en-US" b="1" dirty="0" err="1" smtClean="0">
                <a:solidFill>
                  <a:schemeClr val="tx1"/>
                </a:solidFill>
              </a:rPr>
              <a:t>Penyelidikkan</a:t>
            </a:r>
            <a:r>
              <a:rPr lang="en-US" b="1" dirty="0" smtClean="0">
                <a:solidFill>
                  <a:schemeClr val="tx1"/>
                </a:solidFill>
              </a:rPr>
              <a:t> Zakat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5300" y="1927654"/>
            <a:ext cx="21859103" cy="109769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5980947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8393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5841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3285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Pelajaran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Arab 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Saudi</a:t>
            </a:r>
          </a:p>
          <a:p>
            <a:pPr algn="just"/>
            <a:endParaRPr lang="en-US" sz="3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Syarikat-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syarikat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bayaran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zakat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mengemukakan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rekod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fail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pulangan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zakat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Zakat &amp;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Cukai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Pendapatan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Zakat &amp; Income Tax 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(“DZIT”)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pertama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zakat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seterusnya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mengkaji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mengaudit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yang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difailkan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syarikat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berkenaan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memberitahu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pembayar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zakat (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syarikat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zakat yang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dibayar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00000"/>
              </a:lnSpc>
            </a:pP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Pembayar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zakat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permohonan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bantahan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zakat yang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dikenakan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masa 15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tarikh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penerimaan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memorandum yang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didaftarkan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menyatakan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sebab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bantahan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dibuat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 algn="just">
              <a:lnSpc>
                <a:spcPct val="100000"/>
              </a:lnSpc>
            </a:pP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pembayar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zakat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kehilangan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bantahan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dikehendaki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membayar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dinyatakan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notis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diterima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Zakat By-Law, Ministerial Resolution number 393, dated 6/8/1370 H (corresponding to 13/5/1950).</a:t>
            </a:r>
          </a:p>
          <a:p>
            <a:pPr lvl="1" algn="just"/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33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i="1" dirty="0" smtClean="0">
                <a:solidFill>
                  <a:schemeClr val="tx1"/>
                </a:solidFill>
              </a:rPr>
              <a:t>The Way Forward </a:t>
            </a:r>
            <a:r>
              <a:rPr lang="en-US" b="1" dirty="0" smtClean="0">
                <a:solidFill>
                  <a:schemeClr val="tx1"/>
                </a:solidFill>
              </a:rPr>
              <a:t>: Audit &amp; </a:t>
            </a:r>
            <a:r>
              <a:rPr lang="en-US" b="1" dirty="0" err="1" smtClean="0">
                <a:solidFill>
                  <a:schemeClr val="tx1"/>
                </a:solidFill>
              </a:rPr>
              <a:t>Penyelidikkan</a:t>
            </a:r>
            <a:r>
              <a:rPr lang="en-US" b="1" dirty="0" smtClean="0">
                <a:solidFill>
                  <a:schemeClr val="tx1"/>
                </a:solidFill>
              </a:rPr>
              <a:t> Zakat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5300" y="1927654"/>
            <a:ext cx="21859103" cy="109769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5980947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8393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5841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3285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Pelajaran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Arab Saudi</a:t>
            </a:r>
          </a:p>
          <a:p>
            <a:pPr marL="457200" lvl="1" algn="just"/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Rajhi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Bank </a:t>
            </a:r>
            <a:endPara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algn="just"/>
            <a:endParaRPr lang="en-US" sz="3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zakat assessments for the years through 1997 have been finalized with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Department of Zakat &amp; Income Tax (“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DZIT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”). The 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DZIT issued assessments for the years 1998 through 2006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appealed by the Bank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/>
            <a:endParaRPr lang="en-US" sz="3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Bank submitted the zakat assessment for the years from 2007 till 2010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paid the zakat due accordingly. The 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DZIT did not yet issue the final zakat assessments 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these years.</a:t>
            </a:r>
          </a:p>
          <a:p>
            <a:pPr lvl="1" algn="just"/>
            <a:endParaRPr lang="en-US" sz="36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US" sz="3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algn="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Rajhi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Bank, Annual Report 2011, Note 22)</a:t>
            </a:r>
          </a:p>
          <a:p>
            <a:pPr algn="just"/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94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US" b="1" i="1" dirty="0" smtClean="0">
                <a:solidFill>
                  <a:schemeClr val="tx1"/>
                </a:solidFill>
              </a:rPr>
              <a:t>The Way Forward </a:t>
            </a:r>
            <a:r>
              <a:rPr lang="en-US" b="1" dirty="0" smtClean="0">
                <a:solidFill>
                  <a:schemeClr val="tx1"/>
                </a:solidFill>
              </a:rPr>
              <a:t>: Audit &amp; </a:t>
            </a:r>
            <a:r>
              <a:rPr lang="en-US" b="1" dirty="0" err="1" smtClean="0">
                <a:solidFill>
                  <a:schemeClr val="tx1"/>
                </a:solidFill>
              </a:rPr>
              <a:t>Penyelidikkan</a:t>
            </a:r>
            <a:r>
              <a:rPr lang="en-US" b="1" dirty="0" smtClean="0">
                <a:solidFill>
                  <a:schemeClr val="tx1"/>
                </a:solidFill>
              </a:rPr>
              <a:t> Zakat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5300" y="1927654"/>
            <a:ext cx="21859103" cy="109769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5980947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8393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5841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3285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Pelajaran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Arab Saudi</a:t>
            </a:r>
          </a:p>
          <a:p>
            <a:pPr marL="457200" lvl="1" algn="just"/>
            <a:endParaRPr lang="en-US" sz="36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algn="just"/>
            <a:r>
              <a:rPr lang="en-US" sz="3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is the case of 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Abdullah Abdul 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Mohsin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Al-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Khodary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Sons Company:-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civil engineering, oil and gas, railway, bridges, etc.</a:t>
            </a:r>
            <a:endParaRPr lang="en-US" sz="3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US" sz="3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Zakat assessments have been agreed with the Department of Zakat and Income Tax (DZIT) up to 2004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assessments for the years 2005 to 2009 have not yet been raised.</a:t>
            </a:r>
          </a:p>
          <a:p>
            <a:pPr lvl="1" algn="just"/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algn="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(Abdullah Abdul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Mohsin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Al-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Khodary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Sons Company, Annual Report 2011, Note 22)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algn="r"/>
            <a:endParaRPr lang="en-US" sz="3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3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i="1" dirty="0" smtClean="0">
                <a:solidFill>
                  <a:schemeClr val="tx1"/>
                </a:solidFill>
              </a:rPr>
              <a:t>The Way Forward 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r>
              <a:rPr lang="en-US" b="1" dirty="0" err="1" smtClean="0">
                <a:solidFill>
                  <a:schemeClr val="tx1"/>
                </a:solidFill>
              </a:rPr>
              <a:t>Penguatkuasaan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5300" y="1927654"/>
            <a:ext cx="21859103" cy="109769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5980947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8393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5841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3285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ms-MY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Pelajaran dari Arab Saudi - penalti untuk pengelakan zakat</a:t>
            </a:r>
          </a:p>
          <a:p>
            <a:pPr algn="just"/>
            <a:endParaRPr lang="en-US" sz="3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Penalti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Maksimum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428750" lvl="2" indent="-571500" algn="just">
              <a:buFont typeface="Wingdings" panose="05000000000000000000" pitchFamily="2" charset="2"/>
              <a:buChar char="§"/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Pembekuan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Akaun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Syarikat</a:t>
            </a:r>
          </a:p>
          <a:p>
            <a:pPr marL="1428750" lvl="2" indent="-571500" algn="just">
              <a:buFont typeface="Wingdings" panose="05000000000000000000" pitchFamily="2" charset="2"/>
              <a:buChar char="§"/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Pemilik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sekat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2" algn="just"/>
            <a:endParaRPr lang="en-US" sz="3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Penalti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(Minimum)</a:t>
            </a:r>
          </a:p>
          <a:p>
            <a:pPr marL="1428750" lvl="2" indent="-571500" algn="just">
              <a:buFont typeface="Wingdings" panose="05000000000000000000" pitchFamily="2" charset="2"/>
              <a:buChar char="§"/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niaga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syarikat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kerajaan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digantung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428750" lvl="2" indent="-571500" algn="just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Syarikat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dibenarkan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membina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kerajaan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428750" lvl="2" indent="-571500" algn="just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Syarikat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dibenarkan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mengutip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terhutang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kerajaan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428750" lvl="2" indent="-571500" algn="just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Visa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dikeluarkan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syarikat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428750" lvl="2" indent="-571500" algn="just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Syarikat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memperbaharui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perniagaan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696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33400" y="1729945"/>
            <a:ext cx="21733476" cy="114435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5980947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8393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5841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3285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Salihin Consulting Group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zakat yang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berdaftar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diluluskan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mendapat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kelulusan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Majlis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Agama Islam Selangor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Wilayah Persekutuan (Wilayah Persekutuan).</a:t>
            </a:r>
          </a:p>
          <a:p>
            <a:pPr algn="just"/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6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Peranan</a:t>
            </a:r>
            <a:r>
              <a:rPr lang="en-US" sz="3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3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</a:t>
            </a:r>
            <a:r>
              <a:rPr lang="en-US" sz="3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Zakat </a:t>
            </a:r>
            <a:r>
              <a:rPr lang="en-US" sz="36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Perniagaan</a:t>
            </a:r>
            <a:r>
              <a:rPr lang="en-US" sz="3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nasihat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penerangan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zakat :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Zakat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Perniagaan</a:t>
            </a:r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8944" lvl="1" indent="-571500" algn="just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Perancangan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Zakat :- </a:t>
            </a:r>
          </a:p>
          <a:p>
            <a:pPr marL="2746387" lvl="2" indent="-571500" algn="just">
              <a:buFont typeface="Wingdings" panose="05000000000000000000" pitchFamily="2" charset="2"/>
              <a:buChar char="ü"/>
            </a:pP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rebat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2.5%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agregat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pendapatan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cukai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korporat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46387" lvl="2" indent="-571500" algn="just">
              <a:buFont typeface="Wingdings" panose="05000000000000000000" pitchFamily="2" charset="2"/>
              <a:buChar char="ü"/>
            </a:pP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Penentuan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pengiraan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Haul</a:t>
            </a:r>
          </a:p>
          <a:p>
            <a:pPr marL="2746387" lvl="2" indent="-571500" algn="just">
              <a:buFont typeface="Wingdings" panose="05000000000000000000" pitchFamily="2" charset="2"/>
              <a:buChar char="ü"/>
            </a:pP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Penyelarasan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zakat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beserta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aliran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tunai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perniagaan</a:t>
            </a:r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87" lvl="2" indent="-571500" algn="just">
              <a:buFont typeface="Wingdings" panose="05000000000000000000" pitchFamily="2" charset="2"/>
              <a:buChar char="ü"/>
            </a:pP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mengingatkan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memenuhi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Rukun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Islam ke-3</a:t>
            </a:r>
          </a:p>
          <a:p>
            <a:pPr marL="2746387" lvl="2" indent="-571500" algn="just">
              <a:buFont typeface="Wingdings" panose="05000000000000000000" pitchFamily="2" charset="2"/>
              <a:buChar char="ü"/>
            </a:pP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wakil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kutipan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zakat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perniagaan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Majlis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 smtClean="0">
                <a:solidFill>
                  <a:schemeClr val="tx1"/>
                </a:solidFill>
              </a:rPr>
              <a:t>1.0 </a:t>
            </a:r>
            <a:r>
              <a:rPr lang="en-US" b="1" dirty="0" err="1" smtClean="0">
                <a:solidFill>
                  <a:schemeClr val="tx1"/>
                </a:solidFill>
              </a:rPr>
              <a:t>Pengenalan</a:t>
            </a:r>
            <a:r>
              <a:rPr lang="en-US" b="1" dirty="0" smtClean="0">
                <a:solidFill>
                  <a:schemeClr val="tx1"/>
                </a:solidFill>
              </a:rPr>
              <a:t>- </a:t>
            </a:r>
            <a:r>
              <a:rPr lang="en-US" b="1" dirty="0" err="1" smtClean="0">
                <a:solidFill>
                  <a:schemeClr val="tx1"/>
                </a:solidFill>
              </a:rPr>
              <a:t>Mengenai</a:t>
            </a:r>
            <a:r>
              <a:rPr lang="en-US" b="1" dirty="0" smtClean="0">
                <a:solidFill>
                  <a:schemeClr val="tx1"/>
                </a:solidFill>
              </a:rPr>
              <a:t> Kami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i="1" dirty="0" smtClean="0">
                <a:solidFill>
                  <a:schemeClr val="tx1"/>
                </a:solidFill>
              </a:rPr>
              <a:t>The Way Forward 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r>
              <a:rPr lang="en-US" b="1" dirty="0" err="1" smtClean="0">
                <a:solidFill>
                  <a:schemeClr val="tx1"/>
                </a:solidFill>
              </a:rPr>
              <a:t>Penguatkuasaan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5300" y="1927654"/>
            <a:ext cx="21859103" cy="109769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5980947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8393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5841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3285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Pengecualian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Zakat di MALAYSIA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dikenakan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penalti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Selangor;</a:t>
            </a:r>
            <a:endParaRPr lang="en-US" sz="3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Majlis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bidang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kuasa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merangka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mewujudkan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penalti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mengenakan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hukuman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perkara-perkara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berhubung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pengumpulan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penyerahan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zakat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fitrah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lvl="1" algn="just"/>
            <a:endParaRPr lang="en-US" sz="3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algn="just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(S.87, Enactment No. 1, Administration Of The Religion Of Islam (State Of Selangor) Enactment 2003)</a:t>
            </a:r>
          </a:p>
          <a:p>
            <a:pPr marL="457200" lvl="1" algn="just"/>
            <a:endParaRPr lang="en-US" sz="3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algn="just">
              <a:buFont typeface="+mj-lt"/>
              <a:buAutoNum type="arabicPeriod" startAt="2"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IRB</a:t>
            </a:r>
          </a:p>
          <a:p>
            <a:pPr marL="857250" lvl="2" indent="-457200" algn="just"/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Zakat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diperlakukan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cukai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1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i="1" dirty="0" smtClean="0">
                <a:solidFill>
                  <a:schemeClr val="tx1"/>
                </a:solidFill>
              </a:rPr>
              <a:t>The Way Forward </a:t>
            </a:r>
            <a:r>
              <a:rPr lang="en-US" b="1" dirty="0" smtClean="0">
                <a:solidFill>
                  <a:schemeClr val="tx1"/>
                </a:solidFill>
              </a:rPr>
              <a:t>: Lain-lain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5300" y="1927654"/>
            <a:ext cx="21859103" cy="109769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5980947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8393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5841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3285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Towards fair/current value accounting </a:t>
            </a:r>
          </a:p>
          <a:p>
            <a:pPr marL="571500" indent="-5715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Menggalakkan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pengemaskinian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penyimpanan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/fail/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perakaunan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Insentif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Zakat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8944" lvl="1" indent="-5715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zakat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perniagaan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hendaklah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diberikan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rebat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penuh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sebanyak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100% /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rebat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penuh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bukan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2.5%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agregrat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pendapatan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endParaRPr lang="en-US" sz="3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8944" lvl="1" indent="-5715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Rebat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meningkat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10%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agregat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pendapatan</a:t>
            </a:r>
            <a:r>
              <a:rPr lang="en-US" sz="3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Duty Zakat: for zakat recovery</a:t>
            </a:r>
          </a:p>
          <a:p>
            <a:pPr marL="571500" indent="-5715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Prosedur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zakat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dikaji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ringkas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Kesedaran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Zakat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agama  Islam yang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agresif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produktif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64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 smtClean="0">
                <a:solidFill>
                  <a:schemeClr val="tx1"/>
                </a:solidFill>
              </a:rPr>
              <a:t>The Way Forward : </a:t>
            </a:r>
            <a:r>
              <a:rPr lang="en-US" b="1" dirty="0" err="1" smtClean="0">
                <a:solidFill>
                  <a:schemeClr val="tx1"/>
                </a:solidFill>
              </a:rPr>
              <a:t>Paparan</a:t>
            </a:r>
            <a:r>
              <a:rPr lang="en-US" b="1" dirty="0" smtClean="0">
                <a:solidFill>
                  <a:schemeClr val="tx1"/>
                </a:solidFill>
              </a:rPr>
              <a:t> Zakat (</a:t>
            </a:r>
            <a:r>
              <a:rPr lang="en-US" b="1" dirty="0" err="1" smtClean="0">
                <a:solidFill>
                  <a:schemeClr val="tx1"/>
                </a:solidFill>
              </a:rPr>
              <a:t>Perisian</a:t>
            </a:r>
            <a:r>
              <a:rPr lang="en-US" b="1" dirty="0" smtClean="0">
                <a:solidFill>
                  <a:schemeClr val="tx1"/>
                </a:solidFill>
              </a:rPr>
              <a:t> SPS)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628523" y="2458786"/>
            <a:ext cx="20408094" cy="9057710"/>
            <a:chOff x="-81766" y="1744018"/>
            <a:chExt cx="9458526" cy="4247454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66" y="1744018"/>
              <a:ext cx="4262633" cy="3967417"/>
            </a:xfrm>
            <a:prstGeom prst="rect">
              <a:avLst/>
            </a:prstGeom>
          </p:spPr>
        </p:pic>
        <p:sp>
          <p:nvSpPr>
            <p:cNvPr id="60" name="Pentagon 59"/>
            <p:cNvSpPr/>
            <p:nvPr/>
          </p:nvSpPr>
          <p:spPr>
            <a:xfrm>
              <a:off x="4356686" y="2461105"/>
              <a:ext cx="2106278" cy="513833"/>
            </a:xfrm>
            <a:prstGeom prst="homePlat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MY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1" name="Pentagon 60"/>
            <p:cNvSpPr/>
            <p:nvPr/>
          </p:nvSpPr>
          <p:spPr>
            <a:xfrm>
              <a:off x="4356686" y="3036777"/>
              <a:ext cx="2121546" cy="513833"/>
            </a:xfrm>
            <a:prstGeom prst="homePlat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MY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744696" y="3171721"/>
              <a:ext cx="2718267" cy="2692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Biz Dashboard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639804" y="2461105"/>
              <a:ext cx="2718267" cy="49094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Predefined </a:t>
              </a:r>
            </a:p>
            <a:p>
              <a:pPr algn="ctr"/>
              <a:r>
                <a:rPr lang="en-US" sz="28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                Accounting Chart</a:t>
              </a:r>
            </a:p>
          </p:txBody>
        </p:sp>
        <p:sp>
          <p:nvSpPr>
            <p:cNvPr id="64" name="Pentagon 63"/>
            <p:cNvSpPr/>
            <p:nvPr/>
          </p:nvSpPr>
          <p:spPr>
            <a:xfrm>
              <a:off x="4356687" y="3653010"/>
              <a:ext cx="2106276" cy="512020"/>
            </a:xfrm>
            <a:prstGeom prst="homePlat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MY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429000" y="3638033"/>
              <a:ext cx="3291602" cy="49094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GST-03 Online</a:t>
              </a:r>
            </a:p>
            <a:p>
              <a:pPr algn="ctr"/>
              <a:r>
                <a:rPr lang="en-US" sz="28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                    Submission</a:t>
              </a:r>
              <a:endParaRPr lang="en-MY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66" name="Pentagon 65"/>
            <p:cNvSpPr/>
            <p:nvPr/>
          </p:nvSpPr>
          <p:spPr>
            <a:xfrm rot="10800000">
              <a:off x="6453092" y="2438400"/>
              <a:ext cx="2183106" cy="513833"/>
            </a:xfrm>
            <a:prstGeom prst="homePlat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MY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358071" y="2514600"/>
              <a:ext cx="2718267" cy="2692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Default GST Setup</a:t>
              </a:r>
            </a:p>
          </p:txBody>
        </p:sp>
        <p:sp>
          <p:nvSpPr>
            <p:cNvPr id="68" name="Pentagon 67"/>
            <p:cNvSpPr/>
            <p:nvPr/>
          </p:nvSpPr>
          <p:spPr>
            <a:xfrm rot="10800000">
              <a:off x="6478232" y="2971800"/>
              <a:ext cx="2183106" cy="513833"/>
            </a:xfrm>
            <a:prstGeom prst="homePlat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MY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350819" y="3121223"/>
              <a:ext cx="2718267" cy="2692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Regulate User Access</a:t>
              </a:r>
            </a:p>
          </p:txBody>
        </p:sp>
        <p:sp>
          <p:nvSpPr>
            <p:cNvPr id="70" name="Pentagon 69"/>
            <p:cNvSpPr/>
            <p:nvPr/>
          </p:nvSpPr>
          <p:spPr>
            <a:xfrm rot="10800000">
              <a:off x="6479786" y="3657600"/>
              <a:ext cx="2183106" cy="513833"/>
            </a:xfrm>
            <a:prstGeom prst="homePlat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MY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371826" y="3638033"/>
              <a:ext cx="2718267" cy="49094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Dynamic Graph </a:t>
              </a:r>
            </a:p>
            <a:p>
              <a:pPr algn="ctr"/>
              <a:r>
                <a:rPr lang="en-US" sz="28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         Propagation</a:t>
              </a:r>
            </a:p>
          </p:txBody>
        </p:sp>
        <p:sp>
          <p:nvSpPr>
            <p:cNvPr id="72" name="Pentagon 71"/>
            <p:cNvSpPr/>
            <p:nvPr/>
          </p:nvSpPr>
          <p:spPr>
            <a:xfrm>
              <a:off x="4346814" y="4281144"/>
              <a:ext cx="2106278" cy="513833"/>
            </a:xfrm>
            <a:prstGeom prst="homePlat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MY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3" name="Pentagon 72"/>
            <p:cNvSpPr/>
            <p:nvPr/>
          </p:nvSpPr>
          <p:spPr>
            <a:xfrm>
              <a:off x="4319492" y="4856816"/>
              <a:ext cx="2121546" cy="513833"/>
            </a:xfrm>
            <a:prstGeom prst="homePlat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MY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</a:p>
          </p:txBody>
        </p:sp>
        <p:sp>
          <p:nvSpPr>
            <p:cNvPr id="74" name="Pentagon 73"/>
            <p:cNvSpPr/>
            <p:nvPr/>
          </p:nvSpPr>
          <p:spPr>
            <a:xfrm>
              <a:off x="4319492" y="5473049"/>
              <a:ext cx="2106276" cy="512020"/>
            </a:xfrm>
            <a:prstGeom prst="homePlat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MY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5" name="Pentagon 74"/>
            <p:cNvSpPr/>
            <p:nvPr/>
          </p:nvSpPr>
          <p:spPr>
            <a:xfrm rot="10800000">
              <a:off x="6507551" y="4258439"/>
              <a:ext cx="2183106" cy="513833"/>
            </a:xfrm>
            <a:prstGeom prst="homePlat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MY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390445" y="4244935"/>
              <a:ext cx="2718267" cy="49094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Auto Notification of</a:t>
              </a:r>
            </a:p>
            <a:p>
              <a:pPr algn="ctr"/>
              <a:r>
                <a:rPr lang="en-US" sz="28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Any New Update</a:t>
              </a:r>
            </a:p>
          </p:txBody>
        </p:sp>
        <p:sp>
          <p:nvSpPr>
            <p:cNvPr id="77" name="Pentagon 76"/>
            <p:cNvSpPr/>
            <p:nvPr/>
          </p:nvSpPr>
          <p:spPr>
            <a:xfrm rot="10800000">
              <a:off x="6532691" y="4837192"/>
              <a:ext cx="2183106" cy="513833"/>
            </a:xfrm>
            <a:prstGeom prst="homePlat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MY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8" name="Pentagon 77"/>
            <p:cNvSpPr/>
            <p:nvPr/>
          </p:nvSpPr>
          <p:spPr>
            <a:xfrm rot="10800000">
              <a:off x="6534245" y="5477639"/>
              <a:ext cx="2183106" cy="513833"/>
            </a:xfrm>
            <a:prstGeom prst="homePlat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MY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614560" y="4327920"/>
              <a:ext cx="3291602" cy="49094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Void Unconfirmed</a:t>
              </a:r>
            </a:p>
            <a:p>
              <a:pPr algn="ctr"/>
              <a:r>
                <a:rPr lang="en-US" sz="28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                    Transaction</a:t>
              </a:r>
              <a:endParaRPr lang="en-MY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80" name="Pentagon 79"/>
            <p:cNvSpPr/>
            <p:nvPr/>
          </p:nvSpPr>
          <p:spPr>
            <a:xfrm>
              <a:off x="4356685" y="1772167"/>
              <a:ext cx="4333971" cy="513833"/>
            </a:xfrm>
            <a:prstGeom prst="homePlate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MY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028673" y="1835426"/>
              <a:ext cx="2718267" cy="2692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SPS Installer Faster &amp; Easier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614560" y="4873217"/>
              <a:ext cx="3291602" cy="49094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Zakat Calculation </a:t>
              </a:r>
            </a:p>
            <a:p>
              <a:pPr algn="ctr"/>
              <a:r>
                <a:rPr lang="en-US" sz="28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               Enhancement</a:t>
              </a:r>
              <a:endParaRPr lang="en-MY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064151" y="4967034"/>
              <a:ext cx="3291602" cy="2692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Simplified</a:t>
              </a:r>
              <a:r>
                <a:rPr lang="en-US" sz="14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 </a:t>
              </a:r>
              <a:r>
                <a:rPr lang="en-US" sz="28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Tax Invoice</a:t>
              </a:r>
              <a:endParaRPr lang="en-MY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085158" y="5587766"/>
              <a:ext cx="3291602" cy="2692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Self Billed Tax Invoice</a:t>
              </a:r>
              <a:endParaRPr lang="en-MY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688282" y="5576820"/>
              <a:ext cx="3291602" cy="2692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Unposted, Unconfirmed</a:t>
              </a:r>
              <a:endParaRPr lang="en-MY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964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F12C634D-E0D9-46F7-8ADA-C1CB60BE1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390" y="2196677"/>
            <a:ext cx="11743033" cy="557063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 smtClean="0"/>
              <a:t>33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 smtClean="0">
                <a:solidFill>
                  <a:schemeClr val="tx1"/>
                </a:solidFill>
              </a:rPr>
              <a:t>The Way Forward : </a:t>
            </a:r>
            <a:r>
              <a:rPr lang="en-US" b="1" dirty="0" err="1" smtClean="0">
                <a:solidFill>
                  <a:schemeClr val="tx1"/>
                </a:solidFill>
              </a:rPr>
              <a:t>Paparan</a:t>
            </a:r>
            <a:r>
              <a:rPr lang="en-US" b="1" dirty="0" smtClean="0">
                <a:solidFill>
                  <a:schemeClr val="tx1"/>
                </a:solidFill>
              </a:rPr>
              <a:t> Zakat (</a:t>
            </a:r>
            <a:r>
              <a:rPr lang="en-US" b="1" dirty="0" err="1" smtClean="0">
                <a:solidFill>
                  <a:schemeClr val="tx1"/>
                </a:solidFill>
              </a:rPr>
              <a:t>Perisian</a:t>
            </a:r>
            <a:r>
              <a:rPr lang="en-US" b="1" dirty="0" smtClean="0">
                <a:solidFill>
                  <a:schemeClr val="tx1"/>
                </a:solidFill>
              </a:rPr>
              <a:t> SPS)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672" y="5963226"/>
            <a:ext cx="11330088" cy="694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498" y="6150962"/>
            <a:ext cx="1085850" cy="71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326" y="6324387"/>
            <a:ext cx="1198450" cy="6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 smtClean="0"/>
              <a:t>34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 smtClean="0">
                <a:solidFill>
                  <a:schemeClr val="tx1"/>
                </a:solidFill>
              </a:rPr>
              <a:t>The Way Forward : </a:t>
            </a:r>
            <a:r>
              <a:rPr lang="en-US" b="1" dirty="0" err="1" smtClean="0">
                <a:solidFill>
                  <a:schemeClr val="tx1"/>
                </a:solidFill>
              </a:rPr>
              <a:t>Paparan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Pengiraan</a:t>
            </a:r>
            <a:r>
              <a:rPr lang="en-US" b="1" dirty="0" smtClean="0">
                <a:solidFill>
                  <a:schemeClr val="tx1"/>
                </a:solidFill>
              </a:rPr>
              <a:t> Zakat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372" y="1868365"/>
            <a:ext cx="10524597" cy="565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20" y="4807018"/>
            <a:ext cx="4353055" cy="365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372" y="7565108"/>
            <a:ext cx="10524597" cy="601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lbow Connector 4"/>
          <p:cNvCxnSpPr>
            <a:endCxn id="2050" idx="1"/>
          </p:cNvCxnSpPr>
          <p:nvPr/>
        </p:nvCxnSpPr>
        <p:spPr>
          <a:xfrm flipV="1">
            <a:off x="6186675" y="4697231"/>
            <a:ext cx="3402697" cy="1629428"/>
          </a:xfrm>
          <a:prstGeom prst="bentConnector3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66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 smtClean="0"/>
              <a:t>35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 smtClean="0">
                <a:solidFill>
                  <a:schemeClr val="tx1"/>
                </a:solidFill>
              </a:rPr>
              <a:t>The Way Forward : </a:t>
            </a:r>
            <a:r>
              <a:rPr lang="en-US" b="1" dirty="0" err="1" smtClean="0">
                <a:solidFill>
                  <a:schemeClr val="tx1"/>
                </a:solidFill>
              </a:rPr>
              <a:t>Paparan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Pengiraan</a:t>
            </a:r>
            <a:r>
              <a:rPr lang="en-US" b="1" dirty="0" smtClean="0">
                <a:solidFill>
                  <a:schemeClr val="tx1"/>
                </a:solidFill>
              </a:rPr>
              <a:t> Zakat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1417638"/>
            <a:ext cx="7671395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u="sng" dirty="0" err="1" smtClean="0"/>
              <a:t>Contoh</a:t>
            </a:r>
            <a:r>
              <a:rPr lang="en-MY" u="sng" dirty="0" smtClean="0"/>
              <a:t> : Zakat Calculation Details</a:t>
            </a:r>
          </a:p>
          <a:p>
            <a:endParaRPr lang="en-MY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0B001A6-E7DD-40DB-87E1-D26DD043F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702212"/>
            <a:ext cx="11362130" cy="79830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1016199-7167-4407-A0B1-A37243CB8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0689" y="5577784"/>
            <a:ext cx="11362129" cy="622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3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073662" y="3507416"/>
            <a:ext cx="6213229" cy="718403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689000" y="5383888"/>
            <a:ext cx="4988295" cy="4862880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 algn="ctr"/>
            <a:r>
              <a:rPr lang="en-US" sz="43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Headquarters</a:t>
            </a:r>
            <a:endParaRPr lang="en-US" sz="4300" dirty="0">
              <a:solidFill>
                <a:schemeClr val="bg1"/>
              </a:solidFill>
              <a:latin typeface="Open Sans Light"/>
              <a:ea typeface="Open Sans Light"/>
              <a:cs typeface="Open Sans Light"/>
            </a:endParaRPr>
          </a:p>
          <a:p>
            <a:pPr algn="ctr"/>
            <a:r>
              <a:rPr lang="en-US" sz="3700" dirty="0" smtClean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—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Open Sans Light"/>
                <a:cs typeface="Open Sans Light"/>
              </a:rPr>
              <a:t>555, </a:t>
            </a:r>
            <a:r>
              <a:rPr lang="en-US" sz="2800" dirty="0" err="1" smtClean="0">
                <a:solidFill>
                  <a:schemeClr val="bg1"/>
                </a:solidFill>
                <a:latin typeface="Open Sans Light"/>
                <a:cs typeface="Open Sans Light"/>
              </a:rPr>
              <a:t>Jalan</a:t>
            </a:r>
            <a:r>
              <a:rPr lang="en-US" sz="2800" dirty="0" smtClean="0">
                <a:solidFill>
                  <a:schemeClr val="bg1"/>
                </a:solidFill>
                <a:latin typeface="Open Sans Light"/>
                <a:cs typeface="Open Sans Ligh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Open Sans Light"/>
                <a:cs typeface="Open Sans Light"/>
              </a:rPr>
              <a:t>Samudra</a:t>
            </a:r>
            <a:r>
              <a:rPr lang="en-US" sz="2800" dirty="0">
                <a:solidFill>
                  <a:schemeClr val="bg1"/>
                </a:solidFill>
                <a:latin typeface="Open Sans Light"/>
                <a:cs typeface="Open Sans Ligh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Open Sans Light"/>
                <a:cs typeface="Open Sans Light"/>
              </a:rPr>
              <a:t>Utara 1,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Open Sans Light"/>
                <a:cs typeface="Open Sans Light"/>
              </a:rPr>
              <a:t>Taman </a:t>
            </a:r>
            <a:r>
              <a:rPr lang="en-US" sz="2800" dirty="0" err="1" smtClean="0">
                <a:solidFill>
                  <a:schemeClr val="bg1"/>
                </a:solidFill>
                <a:latin typeface="Open Sans Light"/>
                <a:cs typeface="Open Sans Light"/>
              </a:rPr>
              <a:t>Samudra</a:t>
            </a:r>
            <a:r>
              <a:rPr lang="en-US" sz="2800" dirty="0" smtClean="0">
                <a:solidFill>
                  <a:schemeClr val="bg1"/>
                </a:solidFill>
                <a:latin typeface="Open Sans Light"/>
                <a:cs typeface="Open Sans Light"/>
              </a:rPr>
              <a:t>,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Open Sans Light"/>
                <a:cs typeface="Open Sans Light"/>
              </a:rPr>
              <a:t>68100 </a:t>
            </a:r>
            <a:r>
              <a:rPr lang="en-US" sz="2800" dirty="0" err="1" smtClean="0">
                <a:solidFill>
                  <a:schemeClr val="bg1"/>
                </a:solidFill>
                <a:latin typeface="Open Sans Light"/>
                <a:cs typeface="Open Sans Light"/>
              </a:rPr>
              <a:t>Batu</a:t>
            </a:r>
            <a:r>
              <a:rPr lang="en-US" sz="2800" dirty="0" smtClean="0">
                <a:solidFill>
                  <a:schemeClr val="bg1"/>
                </a:solidFill>
                <a:latin typeface="Open Sans Light"/>
                <a:cs typeface="Open Sans Light"/>
              </a:rPr>
              <a:t> Caves,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Open Sans Light"/>
                <a:cs typeface="Open Sans Light"/>
              </a:rPr>
              <a:t>Selangor, Malaysia.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Open Sans Light"/>
              <a:cs typeface="Open Sans Light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Open Sans Light"/>
                <a:cs typeface="Open Sans Light"/>
              </a:rPr>
              <a:t>Tel: +603-6185</a:t>
            </a:r>
            <a:r>
              <a:rPr lang="en-US" sz="2800" dirty="0">
                <a:solidFill>
                  <a:schemeClr val="bg1"/>
                </a:solidFill>
                <a:latin typeface="Open Sans Light"/>
                <a:cs typeface="Open Sans Ligh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Open Sans Light"/>
                <a:cs typeface="Open Sans Light"/>
              </a:rPr>
              <a:t>9970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Open Sans Light"/>
                <a:cs typeface="Open Sans Light"/>
              </a:rPr>
              <a:t>Fax: +603-6184 2524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Open Sans Light"/>
                <a:cs typeface="Open Sans Light"/>
              </a:rPr>
              <a:t>Email: info@salihin.com.my</a:t>
            </a:r>
            <a:endParaRPr lang="en-US" sz="2800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  <p:grpSp>
        <p:nvGrpSpPr>
          <p:cNvPr id="24" name="Group 1"/>
          <p:cNvGrpSpPr>
            <a:grpSpLocks/>
          </p:cNvGrpSpPr>
          <p:nvPr/>
        </p:nvGrpSpPr>
        <p:grpSpPr bwMode="auto">
          <a:xfrm>
            <a:off x="11823279" y="4409102"/>
            <a:ext cx="804438" cy="508000"/>
            <a:chOff x="2228" y="4141"/>
            <a:chExt cx="190" cy="120"/>
          </a:xfrm>
          <a:solidFill>
            <a:schemeClr val="bg1"/>
          </a:solidFill>
        </p:grpSpPr>
        <p:sp>
          <p:nvSpPr>
            <p:cNvPr id="25" name="Freeform 2"/>
            <p:cNvSpPr>
              <a:spLocks noChangeArrowheads="1"/>
            </p:cNvSpPr>
            <p:nvPr/>
          </p:nvSpPr>
          <p:spPr bwMode="auto">
            <a:xfrm>
              <a:off x="2228" y="4141"/>
              <a:ext cx="190" cy="121"/>
            </a:xfrm>
            <a:custGeom>
              <a:avLst/>
              <a:gdLst>
                <a:gd name="T0" fmla="*/ 815 w 844"/>
                <a:gd name="T1" fmla="*/ 535 h 536"/>
                <a:gd name="T2" fmla="*/ 815 w 844"/>
                <a:gd name="T3" fmla="*/ 535 h 536"/>
                <a:gd name="T4" fmla="*/ 36 w 844"/>
                <a:gd name="T5" fmla="*/ 535 h 536"/>
                <a:gd name="T6" fmla="*/ 0 w 844"/>
                <a:gd name="T7" fmla="*/ 517 h 536"/>
                <a:gd name="T8" fmla="*/ 0 w 844"/>
                <a:gd name="T9" fmla="*/ 27 h 536"/>
                <a:gd name="T10" fmla="*/ 36 w 844"/>
                <a:gd name="T11" fmla="*/ 0 h 536"/>
                <a:gd name="T12" fmla="*/ 815 w 844"/>
                <a:gd name="T13" fmla="*/ 0 h 536"/>
                <a:gd name="T14" fmla="*/ 843 w 844"/>
                <a:gd name="T15" fmla="*/ 27 h 536"/>
                <a:gd name="T16" fmla="*/ 843 w 844"/>
                <a:gd name="T17" fmla="*/ 517 h 536"/>
                <a:gd name="T18" fmla="*/ 815 w 844"/>
                <a:gd name="T19" fmla="*/ 535 h 536"/>
                <a:gd name="T20" fmla="*/ 36 w 844"/>
                <a:gd name="T21" fmla="*/ 517 h 536"/>
                <a:gd name="T22" fmla="*/ 36 w 844"/>
                <a:gd name="T23" fmla="*/ 517 h 536"/>
                <a:gd name="T24" fmla="*/ 797 w 844"/>
                <a:gd name="T25" fmla="*/ 517 h 536"/>
                <a:gd name="T26" fmla="*/ 797 w 844"/>
                <a:gd name="T27" fmla="*/ 36 h 536"/>
                <a:gd name="T28" fmla="*/ 36 w 844"/>
                <a:gd name="T29" fmla="*/ 36 h 536"/>
                <a:gd name="T30" fmla="*/ 36 w 844"/>
                <a:gd name="T31" fmla="*/ 517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4" h="536">
                  <a:moveTo>
                    <a:pt x="815" y="535"/>
                  </a:moveTo>
                  <a:lnTo>
                    <a:pt x="815" y="535"/>
                  </a:lnTo>
                  <a:cubicBezTo>
                    <a:pt x="36" y="535"/>
                    <a:pt x="36" y="535"/>
                    <a:pt x="36" y="535"/>
                  </a:cubicBezTo>
                  <a:cubicBezTo>
                    <a:pt x="9" y="535"/>
                    <a:pt x="0" y="526"/>
                    <a:pt x="0" y="51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9"/>
                    <a:pt x="9" y="0"/>
                    <a:pt x="36" y="0"/>
                  </a:cubicBezTo>
                  <a:cubicBezTo>
                    <a:pt x="815" y="0"/>
                    <a:pt x="815" y="0"/>
                    <a:pt x="815" y="0"/>
                  </a:cubicBezTo>
                  <a:cubicBezTo>
                    <a:pt x="824" y="0"/>
                    <a:pt x="843" y="9"/>
                    <a:pt x="843" y="27"/>
                  </a:cubicBezTo>
                  <a:cubicBezTo>
                    <a:pt x="843" y="517"/>
                    <a:pt x="843" y="517"/>
                    <a:pt x="843" y="517"/>
                  </a:cubicBezTo>
                  <a:cubicBezTo>
                    <a:pt x="843" y="526"/>
                    <a:pt x="824" y="535"/>
                    <a:pt x="815" y="535"/>
                  </a:cubicBezTo>
                  <a:close/>
                  <a:moveTo>
                    <a:pt x="36" y="517"/>
                  </a:moveTo>
                  <a:lnTo>
                    <a:pt x="36" y="517"/>
                  </a:lnTo>
                  <a:cubicBezTo>
                    <a:pt x="797" y="517"/>
                    <a:pt x="797" y="517"/>
                    <a:pt x="797" y="517"/>
                  </a:cubicBezTo>
                  <a:cubicBezTo>
                    <a:pt x="797" y="36"/>
                    <a:pt x="797" y="36"/>
                    <a:pt x="797" y="36"/>
                  </a:cubicBezTo>
                  <a:cubicBezTo>
                    <a:pt x="36" y="36"/>
                    <a:pt x="36" y="36"/>
                    <a:pt x="36" y="36"/>
                  </a:cubicBezTo>
                  <a:lnTo>
                    <a:pt x="36" y="5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3"/>
            <p:cNvSpPr>
              <a:spLocks noChangeArrowheads="1"/>
            </p:cNvSpPr>
            <p:nvPr/>
          </p:nvSpPr>
          <p:spPr bwMode="auto">
            <a:xfrm>
              <a:off x="2228" y="4197"/>
              <a:ext cx="190" cy="65"/>
            </a:xfrm>
            <a:custGeom>
              <a:avLst/>
              <a:gdLst>
                <a:gd name="T0" fmla="*/ 815 w 844"/>
                <a:gd name="T1" fmla="*/ 290 h 291"/>
                <a:gd name="T2" fmla="*/ 815 w 844"/>
                <a:gd name="T3" fmla="*/ 290 h 291"/>
                <a:gd name="T4" fmla="*/ 36 w 844"/>
                <a:gd name="T5" fmla="*/ 290 h 291"/>
                <a:gd name="T6" fmla="*/ 9 w 844"/>
                <a:gd name="T7" fmla="*/ 290 h 291"/>
                <a:gd name="T8" fmla="*/ 0 w 844"/>
                <a:gd name="T9" fmla="*/ 281 h 291"/>
                <a:gd name="T10" fmla="*/ 272 w 844"/>
                <a:gd name="T11" fmla="*/ 0 h 291"/>
                <a:gd name="T12" fmla="*/ 417 w 844"/>
                <a:gd name="T13" fmla="*/ 145 h 291"/>
                <a:gd name="T14" fmla="*/ 562 w 844"/>
                <a:gd name="T15" fmla="*/ 0 h 291"/>
                <a:gd name="T16" fmla="*/ 843 w 844"/>
                <a:gd name="T17" fmla="*/ 281 h 291"/>
                <a:gd name="T18" fmla="*/ 824 w 844"/>
                <a:gd name="T19" fmla="*/ 290 h 291"/>
                <a:gd name="T20" fmla="*/ 815 w 844"/>
                <a:gd name="T21" fmla="*/ 290 h 291"/>
                <a:gd name="T22" fmla="*/ 272 w 844"/>
                <a:gd name="T23" fmla="*/ 54 h 291"/>
                <a:gd name="T24" fmla="*/ 272 w 844"/>
                <a:gd name="T25" fmla="*/ 54 h 291"/>
                <a:gd name="T26" fmla="*/ 63 w 844"/>
                <a:gd name="T27" fmla="*/ 272 h 291"/>
                <a:gd name="T28" fmla="*/ 779 w 844"/>
                <a:gd name="T29" fmla="*/ 272 h 291"/>
                <a:gd name="T30" fmla="*/ 562 w 844"/>
                <a:gd name="T31" fmla="*/ 54 h 291"/>
                <a:gd name="T32" fmla="*/ 444 w 844"/>
                <a:gd name="T33" fmla="*/ 172 h 291"/>
                <a:gd name="T34" fmla="*/ 408 w 844"/>
                <a:gd name="T35" fmla="*/ 172 h 291"/>
                <a:gd name="T36" fmla="*/ 272 w 844"/>
                <a:gd name="T37" fmla="*/ 54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4" h="291">
                  <a:moveTo>
                    <a:pt x="815" y="290"/>
                  </a:moveTo>
                  <a:lnTo>
                    <a:pt x="815" y="290"/>
                  </a:lnTo>
                  <a:cubicBezTo>
                    <a:pt x="36" y="290"/>
                    <a:pt x="36" y="290"/>
                    <a:pt x="36" y="290"/>
                  </a:cubicBezTo>
                  <a:cubicBezTo>
                    <a:pt x="27" y="290"/>
                    <a:pt x="27" y="290"/>
                    <a:pt x="9" y="29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417" y="145"/>
                    <a:pt x="417" y="145"/>
                    <a:pt x="417" y="145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843" y="281"/>
                    <a:pt x="843" y="281"/>
                    <a:pt x="843" y="281"/>
                  </a:cubicBezTo>
                  <a:cubicBezTo>
                    <a:pt x="824" y="290"/>
                    <a:pt x="824" y="290"/>
                    <a:pt x="824" y="290"/>
                  </a:cubicBezTo>
                  <a:lnTo>
                    <a:pt x="815" y="290"/>
                  </a:lnTo>
                  <a:close/>
                  <a:moveTo>
                    <a:pt x="272" y="54"/>
                  </a:moveTo>
                  <a:lnTo>
                    <a:pt x="272" y="54"/>
                  </a:lnTo>
                  <a:cubicBezTo>
                    <a:pt x="63" y="272"/>
                    <a:pt x="63" y="272"/>
                    <a:pt x="63" y="272"/>
                  </a:cubicBezTo>
                  <a:cubicBezTo>
                    <a:pt x="779" y="272"/>
                    <a:pt x="779" y="272"/>
                    <a:pt x="779" y="272"/>
                  </a:cubicBezTo>
                  <a:cubicBezTo>
                    <a:pt x="562" y="54"/>
                    <a:pt x="562" y="54"/>
                    <a:pt x="562" y="54"/>
                  </a:cubicBezTo>
                  <a:cubicBezTo>
                    <a:pt x="444" y="172"/>
                    <a:pt x="444" y="172"/>
                    <a:pt x="444" y="172"/>
                  </a:cubicBezTo>
                  <a:cubicBezTo>
                    <a:pt x="435" y="190"/>
                    <a:pt x="408" y="190"/>
                    <a:pt x="408" y="172"/>
                  </a:cubicBezTo>
                  <a:lnTo>
                    <a:pt x="272" y="5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4"/>
            <p:cNvSpPr>
              <a:spLocks noChangeArrowheads="1"/>
            </p:cNvSpPr>
            <p:nvPr/>
          </p:nvSpPr>
          <p:spPr bwMode="auto">
            <a:xfrm>
              <a:off x="2228" y="4141"/>
              <a:ext cx="190" cy="98"/>
            </a:xfrm>
            <a:custGeom>
              <a:avLst/>
              <a:gdLst>
                <a:gd name="T0" fmla="*/ 417 w 844"/>
                <a:gd name="T1" fmla="*/ 435 h 436"/>
                <a:gd name="T2" fmla="*/ 417 w 844"/>
                <a:gd name="T3" fmla="*/ 435 h 436"/>
                <a:gd name="T4" fmla="*/ 408 w 844"/>
                <a:gd name="T5" fmla="*/ 417 h 436"/>
                <a:gd name="T6" fmla="*/ 0 w 844"/>
                <a:gd name="T7" fmla="*/ 27 h 436"/>
                <a:gd name="T8" fmla="*/ 9 w 844"/>
                <a:gd name="T9" fmla="*/ 9 h 436"/>
                <a:gd name="T10" fmla="*/ 36 w 844"/>
                <a:gd name="T11" fmla="*/ 0 h 436"/>
                <a:gd name="T12" fmla="*/ 815 w 844"/>
                <a:gd name="T13" fmla="*/ 0 h 436"/>
                <a:gd name="T14" fmla="*/ 824 w 844"/>
                <a:gd name="T15" fmla="*/ 9 h 436"/>
                <a:gd name="T16" fmla="*/ 843 w 844"/>
                <a:gd name="T17" fmla="*/ 27 h 436"/>
                <a:gd name="T18" fmla="*/ 444 w 844"/>
                <a:gd name="T19" fmla="*/ 417 h 436"/>
                <a:gd name="T20" fmla="*/ 417 w 844"/>
                <a:gd name="T21" fmla="*/ 435 h 436"/>
                <a:gd name="T22" fmla="*/ 63 w 844"/>
                <a:gd name="T23" fmla="*/ 36 h 436"/>
                <a:gd name="T24" fmla="*/ 63 w 844"/>
                <a:gd name="T25" fmla="*/ 36 h 436"/>
                <a:gd name="T26" fmla="*/ 417 w 844"/>
                <a:gd name="T27" fmla="*/ 390 h 436"/>
                <a:gd name="T28" fmla="*/ 779 w 844"/>
                <a:gd name="T29" fmla="*/ 36 h 436"/>
                <a:gd name="T30" fmla="*/ 63 w 844"/>
                <a:gd name="T31" fmla="*/ 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4" h="436">
                  <a:moveTo>
                    <a:pt x="417" y="435"/>
                  </a:moveTo>
                  <a:lnTo>
                    <a:pt x="417" y="435"/>
                  </a:lnTo>
                  <a:lnTo>
                    <a:pt x="408" y="417"/>
                  </a:lnTo>
                  <a:cubicBezTo>
                    <a:pt x="0" y="27"/>
                    <a:pt x="0" y="27"/>
                    <a:pt x="0" y="2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27" y="0"/>
                    <a:pt x="27" y="0"/>
                    <a:pt x="36" y="0"/>
                  </a:cubicBezTo>
                  <a:cubicBezTo>
                    <a:pt x="815" y="0"/>
                    <a:pt x="815" y="0"/>
                    <a:pt x="815" y="0"/>
                  </a:cubicBezTo>
                  <a:cubicBezTo>
                    <a:pt x="815" y="0"/>
                    <a:pt x="824" y="0"/>
                    <a:pt x="824" y="9"/>
                  </a:cubicBezTo>
                  <a:cubicBezTo>
                    <a:pt x="843" y="27"/>
                    <a:pt x="843" y="27"/>
                    <a:pt x="843" y="27"/>
                  </a:cubicBezTo>
                  <a:cubicBezTo>
                    <a:pt x="444" y="417"/>
                    <a:pt x="444" y="417"/>
                    <a:pt x="444" y="417"/>
                  </a:cubicBezTo>
                  <a:cubicBezTo>
                    <a:pt x="435" y="417"/>
                    <a:pt x="435" y="435"/>
                    <a:pt x="417" y="435"/>
                  </a:cubicBezTo>
                  <a:close/>
                  <a:moveTo>
                    <a:pt x="63" y="36"/>
                  </a:moveTo>
                  <a:lnTo>
                    <a:pt x="63" y="36"/>
                  </a:lnTo>
                  <a:cubicBezTo>
                    <a:pt x="417" y="390"/>
                    <a:pt x="417" y="390"/>
                    <a:pt x="417" y="390"/>
                  </a:cubicBezTo>
                  <a:cubicBezTo>
                    <a:pt x="779" y="36"/>
                    <a:pt x="779" y="36"/>
                    <a:pt x="779" y="36"/>
                  </a:cubicBezTo>
                  <a:lnTo>
                    <a:pt x="63" y="3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7305" y="11640175"/>
            <a:ext cx="4045941" cy="112432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043005" y="11317748"/>
            <a:ext cx="4988295" cy="492453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 us on social media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36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00414" y="953164"/>
            <a:ext cx="21586688" cy="1231118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b="1" dirty="0" smtClean="0">
                <a:solidFill>
                  <a:srgbClr val="C00000"/>
                </a:solidFill>
                <a:latin typeface="Open Sans Light"/>
                <a:cs typeface="Open Sans Light"/>
              </a:rPr>
              <a:t>6.0</a:t>
            </a:r>
            <a:r>
              <a:rPr lang="en-US" sz="6400" dirty="0" smtClean="0">
                <a:solidFill>
                  <a:srgbClr val="C00000"/>
                </a:solidFill>
                <a:latin typeface="Open Sans Light"/>
                <a:cs typeface="Open Sans Light"/>
              </a:rPr>
              <a:t> Contact Us</a:t>
            </a:r>
          </a:p>
        </p:txBody>
      </p:sp>
    </p:spTree>
    <p:extLst>
      <p:ext uri="{BB962C8B-B14F-4D97-AF65-F5344CB8AC3E}">
        <p14:creationId xmlns:p14="http://schemas.microsoft.com/office/powerpoint/2010/main" val="241120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249" y="5751004"/>
            <a:ext cx="7432431" cy="15451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4183" y="7486502"/>
            <a:ext cx="21586688" cy="1446562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www.salihin.com.my | www.salihinpremier.com</a:t>
            </a:r>
          </a:p>
          <a:p>
            <a:pPr algn="ctr"/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Careline</a:t>
            </a: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1 300 88 5678 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3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Pengenalan</a:t>
            </a:r>
            <a:r>
              <a:rPr lang="en-US" b="1" dirty="0" smtClean="0">
                <a:solidFill>
                  <a:schemeClr val="tx1"/>
                </a:solidFill>
              </a:rPr>
              <a:t>- </a:t>
            </a:r>
            <a:r>
              <a:rPr lang="en-US" b="1" dirty="0" err="1" smtClean="0">
                <a:solidFill>
                  <a:schemeClr val="tx1"/>
                </a:solidFill>
              </a:rPr>
              <a:t>Anugerah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Fadhirul\Desktop\im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637" y="1883896"/>
            <a:ext cx="5306197" cy="8047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Fadhirul\Desktop\img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390" y="1883897"/>
            <a:ext cx="5306197" cy="8047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67850" y="10533990"/>
            <a:ext cx="7251472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Pengumpul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Zakat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Tertinggi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2009-2011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6773" y="3278624"/>
            <a:ext cx="5243620" cy="5359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114157" y="3224090"/>
            <a:ext cx="5243620" cy="546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0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 smtClean="0">
                <a:solidFill>
                  <a:schemeClr val="tx1"/>
                </a:solidFill>
              </a:rPr>
              <a:t>2.0 </a:t>
            </a:r>
            <a:r>
              <a:rPr lang="en-US" b="1" dirty="0" err="1" smtClean="0">
                <a:solidFill>
                  <a:schemeClr val="tx1"/>
                </a:solidFill>
              </a:rPr>
              <a:t>Pengiraan</a:t>
            </a:r>
            <a:r>
              <a:rPr lang="en-US" b="1" dirty="0" smtClean="0">
                <a:solidFill>
                  <a:schemeClr val="tx1"/>
                </a:solidFill>
              </a:rPr>
              <a:t> Zakat </a:t>
            </a:r>
            <a:r>
              <a:rPr lang="en-US" b="1" dirty="0" err="1" smtClean="0">
                <a:solidFill>
                  <a:schemeClr val="tx1"/>
                </a:solidFill>
              </a:rPr>
              <a:t>Perniagaan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199" y="2372497"/>
            <a:ext cx="21859103" cy="1009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5980947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8393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5841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3285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Tiga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(3)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kaedah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pengiraan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pengkomputeran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zakat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perniagaan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658944" lvl="1" indent="-571500" algn="just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Rekod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lengkap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perniagaan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kecil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 marL="1658944" lvl="1" indent="-571500" algn="just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8944" lvl="1" indent="-571500" algn="just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Pertumbuhan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Modal </a:t>
            </a:r>
          </a:p>
          <a:p>
            <a:pPr marL="685800" lvl="1" indent="-228600" algn="just">
              <a:buFont typeface="+mj-lt"/>
              <a:buAutoNum type="arabicPeriod"/>
            </a:pPr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Kebiasaannya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kami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memilih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kaedah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kedua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pengiraan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zakat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perniagaan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kami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PKS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dimana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ianya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syarikat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penjagaan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kesihatan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syarikat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perlombongan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pembuatan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lain-lain.</a:t>
            </a:r>
          </a:p>
          <a:p>
            <a:pPr algn="just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87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 smtClean="0">
                <a:solidFill>
                  <a:schemeClr val="tx1"/>
                </a:solidFill>
              </a:rPr>
              <a:t>3.0 </a:t>
            </a:r>
            <a:r>
              <a:rPr lang="en-US" b="1" dirty="0" err="1" smtClean="0">
                <a:solidFill>
                  <a:schemeClr val="tx1"/>
                </a:solidFill>
              </a:rPr>
              <a:t>Isu</a:t>
            </a:r>
            <a:r>
              <a:rPr lang="en-US" b="1" dirty="0" smtClean="0">
                <a:solidFill>
                  <a:schemeClr val="tx1"/>
                </a:solidFill>
              </a:rPr>
              <a:t> &amp; </a:t>
            </a:r>
            <a:r>
              <a:rPr lang="en-US" b="1" dirty="0" err="1" smtClean="0">
                <a:solidFill>
                  <a:schemeClr val="tx1"/>
                </a:solidFill>
              </a:rPr>
              <a:t>Cabaran</a:t>
            </a:r>
            <a:r>
              <a:rPr lang="en-US" b="1" dirty="0" smtClean="0">
                <a:solidFill>
                  <a:schemeClr val="tx1"/>
                </a:solidFill>
              </a:rPr>
              <a:t> : </a:t>
            </a:r>
            <a:r>
              <a:rPr lang="en-US" b="1" dirty="0" err="1" smtClean="0">
                <a:solidFill>
                  <a:schemeClr val="tx1"/>
                </a:solidFill>
              </a:rPr>
              <a:t>Pengiraan</a:t>
            </a:r>
            <a:r>
              <a:rPr lang="en-US" b="1" dirty="0" smtClean="0">
                <a:solidFill>
                  <a:schemeClr val="tx1"/>
                </a:solidFill>
              </a:rPr>
              <a:t> Zakat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5300" y="1417638"/>
            <a:ext cx="21859103" cy="114869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5980947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8393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5841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3285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en-US" sz="3600" b="1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Akaun</a:t>
            </a:r>
            <a:r>
              <a:rPr lang="en-US" sz="36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Penetapan</a:t>
            </a:r>
            <a:r>
              <a:rPr lang="en-US" sz="36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Zakat</a:t>
            </a:r>
          </a:p>
          <a:p>
            <a:pPr marL="1658944" lvl="1" indent="-57150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Bergantung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akaun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disediakan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“historical” (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lembaran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imbangan</a:t>
            </a:r>
            <a:r>
              <a:rPr 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kaedah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semasa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658944" lvl="1" indent="-57150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Pengurusan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perakaunan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kebiasaannya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bersedia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penentuan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zakat yang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tepat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masanya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/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3600" b="1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Kesukaran</a:t>
            </a:r>
            <a:r>
              <a:rPr lang="en-US" sz="36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US" sz="36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Peratusan</a:t>
            </a:r>
            <a:r>
              <a:rPr lang="en-US" sz="36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Pemilikkan</a:t>
            </a:r>
            <a:r>
              <a:rPr lang="en-US" sz="36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i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mencukupi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lengkap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pemilikan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penuh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aset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syarikat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/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en-US" sz="3600" b="1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Perancangan</a:t>
            </a:r>
            <a:r>
              <a:rPr lang="en-US" sz="36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Pelarasan</a:t>
            </a:r>
            <a:r>
              <a:rPr lang="en-US" sz="36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b="1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Pengurangan</a:t>
            </a:r>
            <a:r>
              <a:rPr lang="en-US" sz="36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Cukai</a:t>
            </a:r>
            <a:endParaRPr lang="en-US" sz="3600" b="1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8944" lvl="1" indent="-57150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Pembayar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cukai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sanggup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membayar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cukai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kecenderungan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pelarasan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658944" lvl="1" indent="-57150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zakat yang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dibayar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rendah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algn="just"/>
            <a:endParaRPr lang="en-US" sz="3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Isu</a:t>
            </a:r>
            <a:r>
              <a:rPr lang="en-US" b="1" dirty="0" smtClean="0">
                <a:solidFill>
                  <a:schemeClr val="tx1"/>
                </a:solidFill>
              </a:rPr>
              <a:t> &amp; </a:t>
            </a:r>
            <a:r>
              <a:rPr lang="en-US" b="1" dirty="0" err="1" smtClean="0">
                <a:solidFill>
                  <a:schemeClr val="tx1"/>
                </a:solidFill>
              </a:rPr>
              <a:t>Cabaran</a:t>
            </a:r>
            <a:r>
              <a:rPr lang="en-US" b="1" dirty="0" smtClean="0">
                <a:solidFill>
                  <a:schemeClr val="tx1"/>
                </a:solidFill>
              </a:rPr>
              <a:t> : </a:t>
            </a:r>
            <a:r>
              <a:rPr lang="en-US" b="1" dirty="0" err="1" smtClean="0">
                <a:solidFill>
                  <a:schemeClr val="tx1"/>
                </a:solidFill>
              </a:rPr>
              <a:t>Pengiraan</a:t>
            </a:r>
            <a:r>
              <a:rPr lang="en-US" b="1" dirty="0" smtClean="0">
                <a:solidFill>
                  <a:schemeClr val="tx1"/>
                </a:solidFill>
              </a:rPr>
              <a:t> Zakat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5300" y="1417638"/>
            <a:ext cx="21859103" cy="114869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5980947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8393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5841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3285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algn="just"/>
            <a:endParaRPr lang="en-US" sz="3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600" b="1" i="1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Kekangan</a:t>
            </a:r>
            <a:r>
              <a:rPr lang="en-US" sz="3600" b="1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 </a:t>
            </a:r>
            <a:r>
              <a:rPr lang="en-US" sz="3600" b="1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Mempengaruhi</a:t>
            </a:r>
            <a:r>
              <a:rPr lang="en-US" sz="36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Pematuhan</a:t>
            </a:r>
            <a:endParaRPr lang="en-US" sz="3600" b="1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8944" lvl="1" indent="-57150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Memasukkan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mengikut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formula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Majlis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8944" lvl="1" indent="-57150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Perlantikkan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Zakat/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Akauntan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bertauliah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8944" lvl="1" indent="-57150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Pembayar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asas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penentuan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zakat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memerlukan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khidmat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nasihat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/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n-US" sz="3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Tiada 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zakat 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perisian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kecuali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SPS.</a:t>
            </a:r>
          </a:p>
          <a:p>
            <a:pPr lvl="1" algn="just"/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1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Isu</a:t>
            </a:r>
            <a:r>
              <a:rPr lang="en-US" b="1" dirty="0" smtClean="0">
                <a:solidFill>
                  <a:schemeClr val="tx1"/>
                </a:solidFill>
              </a:rPr>
              <a:t> &amp; </a:t>
            </a:r>
            <a:r>
              <a:rPr lang="en-US" b="1" dirty="0" err="1" smtClean="0">
                <a:solidFill>
                  <a:schemeClr val="tx1"/>
                </a:solidFill>
              </a:rPr>
              <a:t>Cabaran</a:t>
            </a:r>
            <a:r>
              <a:rPr lang="en-US" b="1" dirty="0" smtClean="0">
                <a:solidFill>
                  <a:schemeClr val="tx1"/>
                </a:solidFill>
              </a:rPr>
              <a:t> : </a:t>
            </a:r>
            <a:r>
              <a:rPr lang="en-US" b="1" dirty="0" err="1" smtClean="0">
                <a:solidFill>
                  <a:schemeClr val="tx1"/>
                </a:solidFill>
              </a:rPr>
              <a:t>Pengumpulan</a:t>
            </a:r>
            <a:r>
              <a:rPr lang="en-US" b="1" dirty="0" smtClean="0">
                <a:solidFill>
                  <a:schemeClr val="tx1"/>
                </a:solidFill>
              </a:rPr>
              <a:t> Zakat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5300" y="1417638"/>
            <a:ext cx="21859103" cy="114869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5980947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8393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5841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3285" indent="-543724" algn="l" defTabSz="1087444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algn="just"/>
            <a:endParaRPr lang="en-US" sz="3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Incentive inhibiting compliance</a:t>
            </a:r>
          </a:p>
          <a:p>
            <a:pPr marL="857250" lvl="1" indent="-457200" algn="just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Perniagaan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cenderung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mengabaikan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zakat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kerana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diberikan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IRBM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2.5%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agregat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pendapatan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00050" lvl="1" algn="just"/>
            <a:endParaRPr lang="en-US" sz="3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zakat 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perniagaan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sering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lewat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melebihi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haul 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tahunan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57250" lvl="1" indent="-457200" algn="just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Pengurusan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persediaan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akaun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lengkap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dikemaskini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00050" lvl="1" algn="just"/>
            <a:endParaRPr lang="en-US" sz="3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Tiada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Penguatkuasaan</a:t>
            </a:r>
            <a:endParaRPr lang="en-US" sz="3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 algn="just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Tiada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penalti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dikenakan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pengelakkan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zakat.</a:t>
            </a:r>
          </a:p>
          <a:p>
            <a:pPr lvl="1" algn="just"/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96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4</a:t>
            </a:r>
            <a:r>
              <a:rPr lang="en-US" b="1" dirty="0" smtClean="0">
                <a:solidFill>
                  <a:schemeClr val="tx1"/>
                </a:solidFill>
              </a:rPr>
              <a:t>.0 </a:t>
            </a:r>
            <a:r>
              <a:rPr lang="en-US" b="1" dirty="0" err="1" smtClean="0">
                <a:solidFill>
                  <a:schemeClr val="tx1"/>
                </a:solidFill>
              </a:rPr>
              <a:t>Pengalaman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6638" y="3481055"/>
            <a:ext cx="17498755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1500" dirty="0" smtClean="0"/>
              <a:t>“Syarikat </a:t>
            </a:r>
            <a:r>
              <a:rPr lang="en-MY" sz="11500" dirty="0"/>
              <a:t>yang </a:t>
            </a:r>
            <a:r>
              <a:rPr lang="en-MY" sz="11500" dirty="0" err="1"/>
              <a:t>mengalami</a:t>
            </a:r>
            <a:r>
              <a:rPr lang="en-MY" sz="9600" dirty="0"/>
              <a:t> </a:t>
            </a:r>
            <a:r>
              <a:rPr lang="en-MY" sz="11500" dirty="0" err="1"/>
              <a:t>kerugian</a:t>
            </a:r>
            <a:r>
              <a:rPr lang="en-MY" sz="11500" dirty="0"/>
              <a:t> </a:t>
            </a:r>
            <a:r>
              <a:rPr lang="en-MY" sz="11500" dirty="0" err="1"/>
              <a:t>tetapi</a:t>
            </a:r>
            <a:r>
              <a:rPr lang="en-MY" sz="11500" dirty="0"/>
              <a:t> </a:t>
            </a:r>
            <a:r>
              <a:rPr lang="en-MY" sz="11500" dirty="0" err="1"/>
              <a:t>masih</a:t>
            </a:r>
            <a:r>
              <a:rPr lang="en-MY" sz="11500" dirty="0"/>
              <a:t> </a:t>
            </a:r>
            <a:r>
              <a:rPr lang="en-MY" sz="11500" dirty="0" err="1"/>
              <a:t>mahu</a:t>
            </a:r>
            <a:r>
              <a:rPr lang="en-MY" sz="11500" dirty="0"/>
              <a:t> </a:t>
            </a:r>
            <a:r>
              <a:rPr lang="en-MY" sz="11500" dirty="0" err="1"/>
              <a:t>membayar</a:t>
            </a:r>
            <a:r>
              <a:rPr lang="en-MY" sz="11500" dirty="0"/>
              <a:t> zakat </a:t>
            </a:r>
            <a:r>
              <a:rPr lang="en-MY" sz="11500" dirty="0" err="1"/>
              <a:t>kerana</a:t>
            </a:r>
            <a:r>
              <a:rPr lang="en-MY" sz="11500" dirty="0"/>
              <a:t> </a:t>
            </a:r>
            <a:r>
              <a:rPr lang="en-MY" sz="11500" dirty="0" err="1"/>
              <a:t>yakin</a:t>
            </a:r>
            <a:r>
              <a:rPr lang="en-MY" sz="11500" dirty="0"/>
              <a:t> </a:t>
            </a:r>
            <a:r>
              <a:rPr lang="en-MY" sz="11500" dirty="0" err="1"/>
              <a:t>dengan</a:t>
            </a:r>
            <a:r>
              <a:rPr lang="en-MY" sz="11500" dirty="0"/>
              <a:t> </a:t>
            </a:r>
            <a:r>
              <a:rPr lang="en-MY" sz="11500" dirty="0" err="1"/>
              <a:t>janji</a:t>
            </a:r>
            <a:r>
              <a:rPr lang="en-MY" sz="11500" dirty="0"/>
              <a:t> Allah</a:t>
            </a:r>
            <a:r>
              <a:rPr lang="en-MY" sz="11500" dirty="0" smtClean="0"/>
              <a:t>.”</a:t>
            </a:r>
            <a:endParaRPr lang="en-MY" sz="11500" dirty="0"/>
          </a:p>
        </p:txBody>
      </p:sp>
    </p:spTree>
    <p:extLst>
      <p:ext uri="{BB962C8B-B14F-4D97-AF65-F5344CB8AC3E}">
        <p14:creationId xmlns:p14="http://schemas.microsoft.com/office/powerpoint/2010/main" val="7930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1BAAAA"/>
      </a:accent2>
      <a:accent3>
        <a:srgbClr val="3A5270"/>
      </a:accent3>
      <a:accent4>
        <a:srgbClr val="1D8EEA"/>
      </a:accent4>
      <a:accent5>
        <a:srgbClr val="5F5F80"/>
      </a:accent5>
      <a:accent6>
        <a:srgbClr val="CCCDC8"/>
      </a:accent6>
      <a:hlink>
        <a:srgbClr val="69E2DE"/>
      </a:hlink>
      <a:folHlink>
        <a:srgbClr val="4EAA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 dirty="0">
            <a:latin typeface="Open Sans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4298</TotalTime>
  <Words>2327</Words>
  <Application>Microsoft Office PowerPoint</Application>
  <PresentationFormat>Custom</PresentationFormat>
  <Paragraphs>370</Paragraphs>
  <Slides>37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Master</vt:lpstr>
      <vt:lpstr>BENGKEL PERAKAUNAN UNTUK ZAKAT (2017) PENGALAMAN PENGIRAAN ZAKAT PELBAGAI INDUSTRI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Louis Twelve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Twelve</dc:creator>
  <cp:lastModifiedBy>User</cp:lastModifiedBy>
  <cp:revision>990</cp:revision>
  <dcterms:created xsi:type="dcterms:W3CDTF">2014-12-02T17:36:54Z</dcterms:created>
  <dcterms:modified xsi:type="dcterms:W3CDTF">2017-07-20T07:28:26Z</dcterms:modified>
</cp:coreProperties>
</file>