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64" r:id="rId2"/>
    <p:sldId id="407" r:id="rId3"/>
    <p:sldId id="408" r:id="rId4"/>
    <p:sldId id="341" r:id="rId5"/>
    <p:sldId id="342" r:id="rId6"/>
    <p:sldId id="333" r:id="rId7"/>
    <p:sldId id="353" r:id="rId8"/>
    <p:sldId id="382" r:id="rId9"/>
    <p:sldId id="383" r:id="rId10"/>
    <p:sldId id="384" r:id="rId11"/>
    <p:sldId id="391" r:id="rId12"/>
    <p:sldId id="393" r:id="rId13"/>
    <p:sldId id="395" r:id="rId14"/>
    <p:sldId id="409" r:id="rId15"/>
    <p:sldId id="410" r:id="rId16"/>
    <p:sldId id="411" r:id="rId17"/>
    <p:sldId id="412" r:id="rId18"/>
    <p:sldId id="406" r:id="rId19"/>
    <p:sldId id="398" r:id="rId20"/>
    <p:sldId id="399" r:id="rId21"/>
    <p:sldId id="400" r:id="rId22"/>
    <p:sldId id="402" r:id="rId23"/>
    <p:sldId id="403" r:id="rId24"/>
    <p:sldId id="380" r:id="rId25"/>
    <p:sldId id="337" r:id="rId26"/>
    <p:sldId id="362" r:id="rId27"/>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B00"/>
    <a:srgbClr val="CC0000"/>
    <a:srgbClr val="1A9172"/>
    <a:srgbClr val="F8D00B"/>
    <a:srgbClr val="CCCC00"/>
    <a:srgbClr val="CC9900"/>
    <a:srgbClr val="C7A927"/>
    <a:srgbClr val="22C299"/>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7189" autoAdjust="0"/>
  </p:normalViewPr>
  <p:slideViewPr>
    <p:cSldViewPr snapToGrid="0" snapToObjects="1">
      <p:cViewPr>
        <p:scale>
          <a:sx n="50" d="100"/>
          <a:sy n="50" d="100"/>
        </p:scale>
        <p:origin x="-72" y="-48"/>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a:solidFill>
          <a:srgbClr val="C00000"/>
        </a:solidFill>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a:solidFill>
          <a:srgbClr val="F88B00"/>
        </a:solidFill>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a:solidFill>
          <a:srgbClr val="C7A927"/>
        </a:solidFill>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a:solidFill>
          <a:srgbClr val="0070C0"/>
        </a:solidFill>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a:solidFill>
          <a:srgbClr val="00B050"/>
        </a:solidFill>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4514892A-1AD7-41C3-985B-9DAA5C4737F0}" type="presOf" srcId="{50C911B0-F986-416F-9967-5BDEC37285AB}" destId="{1F1505D0-3E04-468A-AC4C-B0DA0ABFC8A3}" srcOrd="0" destOrd="0" presId="urn:microsoft.com/office/officeart/2005/8/layout/cycle6"/>
    <dgm:cxn modelId="{C1C834CC-7651-4D3F-9D15-001E5C03843B}" srcId="{B7F35ED3-D3D9-4FBF-A72F-E76F62EAAB98}" destId="{217DF204-7CDB-4498-84B7-40B8AB53ECCA}" srcOrd="1" destOrd="0" parTransId="{26F0A5B5-9AD0-40FC-BA01-98D2FC9EFE96}" sibTransId="{F2C364C2-F4A9-4F80-BC4A-DA5A60DA1531}"/>
    <dgm:cxn modelId="{2D830C96-D60D-41AB-A6D4-04B4DE2BD432}" type="presOf" srcId="{217DF204-7CDB-4498-84B7-40B8AB53ECCA}" destId="{11936D8A-0E9E-43B9-945B-0C7E1FDBBB88}" srcOrd="0" destOrd="0" presId="urn:microsoft.com/office/officeart/2005/8/layout/cycle6"/>
    <dgm:cxn modelId="{6B3CF247-B11C-4F91-B8BE-7E73D8F9D407}" type="presOf" srcId="{8CB6CF8A-0847-476F-95E5-9937B220B2CB}" destId="{F93D98E7-4F84-4883-B469-4B57B15D5830}" srcOrd="0" destOrd="0" presId="urn:microsoft.com/office/officeart/2005/8/layout/cycle6"/>
    <dgm:cxn modelId="{8CEE3AA0-13AC-46AD-908B-029F9A2D51F0}" srcId="{B7F35ED3-D3D9-4FBF-A72F-E76F62EAAB98}" destId="{51BB526B-63E0-45F9-80CE-8F663C269FB9}" srcOrd="4" destOrd="0" parTransId="{51B0C3BE-A93B-410F-8D4A-828016B6CFCB}" sibTransId="{45B81521-09D5-4AB2-9E75-91B20B3D4D21}"/>
    <dgm:cxn modelId="{BE630FD3-B1EE-4C54-B19E-85AD8ADF9F13}" type="presOf" srcId="{B7F35ED3-D3D9-4FBF-A72F-E76F62EAAB98}" destId="{3C920333-BC8A-4CE5-8445-943691A01437}" srcOrd="0" destOrd="0" presId="urn:microsoft.com/office/officeart/2005/8/layout/cycle6"/>
    <dgm:cxn modelId="{60A4DCBD-6444-4C29-AE90-22079B701F89}" type="presOf" srcId="{26533736-1668-46F5-893A-71292DEE370A}" destId="{A8FA639B-2291-4B3D-8E89-90459838ADF4}"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1C2BDE56-934E-4455-8547-5CABF7C87E3C}" type="presOf" srcId="{F2C364C2-F4A9-4F80-BC4A-DA5A60DA1531}" destId="{1471DCD8-21F8-440E-90A3-A9B3436E95E4}" srcOrd="0" destOrd="0" presId="urn:microsoft.com/office/officeart/2005/8/layout/cycle6"/>
    <dgm:cxn modelId="{64B15281-1264-4843-860E-D69BEF545DFB}" type="presOf" srcId="{45B81521-09D5-4AB2-9E75-91B20B3D4D21}" destId="{BE8FAAC0-DD1E-4799-B27E-14D21731CC41}" srcOrd="0" destOrd="0" presId="urn:microsoft.com/office/officeart/2005/8/layout/cycle6"/>
    <dgm:cxn modelId="{3598788E-A99D-4787-9693-9C959B9181B8}" srcId="{B7F35ED3-D3D9-4FBF-A72F-E76F62EAAB98}" destId="{26533736-1668-46F5-893A-71292DEE370A}" srcOrd="2" destOrd="0" parTransId="{E4D028A6-1E9E-4A79-AC68-5A6C8CD6A563}" sibTransId="{052707EE-A87C-4865-88B8-8A4BBA3D67C4}"/>
    <dgm:cxn modelId="{8B41FE4E-4BC5-4139-A402-49DE3F6316B2}" type="presOf" srcId="{51BB526B-63E0-45F9-80CE-8F663C269FB9}" destId="{A9993D5E-80C6-411A-8C50-7530E2C8486F}" srcOrd="0" destOrd="0" presId="urn:microsoft.com/office/officeart/2005/8/layout/cycle6"/>
    <dgm:cxn modelId="{9FE7B692-F3C8-4D68-9531-18C7D4416B66}" type="presOf" srcId="{867D0334-AC7A-4D06-891C-68B74A630BED}" destId="{3A855AC6-EEE5-4A3F-9F36-5F8737753F18}" srcOrd="0" destOrd="0" presId="urn:microsoft.com/office/officeart/2005/8/layout/cycle6"/>
    <dgm:cxn modelId="{FE774129-23AB-4E42-B9B9-33F2939A4B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5A60B2B4-6D73-4213-9AC3-BEB94F63E091}" type="presOf" srcId="{052707EE-A87C-4865-88B8-8A4BBA3D67C4}" destId="{30A478CF-2F51-43BC-9A0C-256864938F94}" srcOrd="0" destOrd="0" presId="urn:microsoft.com/office/officeart/2005/8/layout/cycle6"/>
    <dgm:cxn modelId="{DDD2BEA0-47EC-49F4-974C-17DAF0D4FCB6}" type="presParOf" srcId="{3C920333-BC8A-4CE5-8445-943691A01437}" destId="{F93D98E7-4F84-4883-B469-4B57B15D5830}" srcOrd="0" destOrd="0" presId="urn:microsoft.com/office/officeart/2005/8/layout/cycle6"/>
    <dgm:cxn modelId="{1559D711-B37B-4AB7-879E-C0E101473041}" type="presParOf" srcId="{3C920333-BC8A-4CE5-8445-943691A01437}" destId="{BF961D28-A608-46FF-8118-CBD79381E961}" srcOrd="1" destOrd="0" presId="urn:microsoft.com/office/officeart/2005/8/layout/cycle6"/>
    <dgm:cxn modelId="{D95C6E7A-1417-4308-B55C-16C0F65DCC14}" type="presParOf" srcId="{3C920333-BC8A-4CE5-8445-943691A01437}" destId="{1F1505D0-3E04-468A-AC4C-B0DA0ABFC8A3}" srcOrd="2" destOrd="0" presId="urn:microsoft.com/office/officeart/2005/8/layout/cycle6"/>
    <dgm:cxn modelId="{2912F9BF-F164-4E6C-A7ED-1A3AA49E3671}" type="presParOf" srcId="{3C920333-BC8A-4CE5-8445-943691A01437}" destId="{11936D8A-0E9E-43B9-945B-0C7E1FDBBB88}" srcOrd="3" destOrd="0" presId="urn:microsoft.com/office/officeart/2005/8/layout/cycle6"/>
    <dgm:cxn modelId="{760D29E2-62B8-4BE2-9C8B-9420E2C8AF9A}" type="presParOf" srcId="{3C920333-BC8A-4CE5-8445-943691A01437}" destId="{4FF55BC2-20CA-4F6E-A7B3-5A26B7A4FE6F}" srcOrd="4" destOrd="0" presId="urn:microsoft.com/office/officeart/2005/8/layout/cycle6"/>
    <dgm:cxn modelId="{CFBB920D-6BB8-4B72-8D15-12CEBE041EEB}" type="presParOf" srcId="{3C920333-BC8A-4CE5-8445-943691A01437}" destId="{1471DCD8-21F8-440E-90A3-A9B3436E95E4}" srcOrd="5" destOrd="0" presId="urn:microsoft.com/office/officeart/2005/8/layout/cycle6"/>
    <dgm:cxn modelId="{155DF859-B6B5-480C-84E6-A1D216A1E788}" type="presParOf" srcId="{3C920333-BC8A-4CE5-8445-943691A01437}" destId="{A8FA639B-2291-4B3D-8E89-90459838ADF4}" srcOrd="6" destOrd="0" presId="urn:microsoft.com/office/officeart/2005/8/layout/cycle6"/>
    <dgm:cxn modelId="{378F6537-92DE-4134-8EA5-64D9B9D8ECBA}" type="presParOf" srcId="{3C920333-BC8A-4CE5-8445-943691A01437}" destId="{D272C9DC-22E9-45A4-B822-B57038B949E1}" srcOrd="7" destOrd="0" presId="urn:microsoft.com/office/officeart/2005/8/layout/cycle6"/>
    <dgm:cxn modelId="{2872B070-0517-41F4-804D-61A5D1C03C01}" type="presParOf" srcId="{3C920333-BC8A-4CE5-8445-943691A01437}" destId="{30A478CF-2F51-43BC-9A0C-256864938F94}" srcOrd="8" destOrd="0" presId="urn:microsoft.com/office/officeart/2005/8/layout/cycle6"/>
    <dgm:cxn modelId="{797DC83F-1DA3-477C-8DB8-FA941AB754BE}" type="presParOf" srcId="{3C920333-BC8A-4CE5-8445-943691A01437}" destId="{3A855AC6-EEE5-4A3F-9F36-5F8737753F18}" srcOrd="9" destOrd="0" presId="urn:microsoft.com/office/officeart/2005/8/layout/cycle6"/>
    <dgm:cxn modelId="{E75D5D59-656B-4465-BEFF-7CCCFC059D2F}" type="presParOf" srcId="{3C920333-BC8A-4CE5-8445-943691A01437}" destId="{D98331F9-CF82-4CB5-A883-A7F12D9F4CEF}" srcOrd="10" destOrd="0" presId="urn:microsoft.com/office/officeart/2005/8/layout/cycle6"/>
    <dgm:cxn modelId="{B5901110-F75A-451C-A0F2-4104B7310793}" type="presParOf" srcId="{3C920333-BC8A-4CE5-8445-943691A01437}" destId="{E639C2D0-7068-4F9B-A6CD-DA05990C857A}" srcOrd="11" destOrd="0" presId="urn:microsoft.com/office/officeart/2005/8/layout/cycle6"/>
    <dgm:cxn modelId="{D59177E0-D490-439A-82DE-B5FE5030007F}" type="presParOf" srcId="{3C920333-BC8A-4CE5-8445-943691A01437}" destId="{A9993D5E-80C6-411A-8C50-7530E2C8486F}" srcOrd="12" destOrd="0" presId="urn:microsoft.com/office/officeart/2005/8/layout/cycle6"/>
    <dgm:cxn modelId="{090FB28B-3FA1-4E92-BBFE-98203E76EA31}" type="presParOf" srcId="{3C920333-BC8A-4CE5-8445-943691A01437}" destId="{21E27AEC-E276-4C75-9D3F-7995D2360247}" srcOrd="13" destOrd="0" presId="urn:microsoft.com/office/officeart/2005/8/layout/cycle6"/>
    <dgm:cxn modelId="{ACDC7B1D-351B-4C2A-8072-A1F3BCAE9291}"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custT="1"/>
      <dgm:spPr>
        <a:solidFill>
          <a:schemeClr val="accent2">
            <a:lumMod val="75000"/>
          </a:schemeClr>
        </a:solidFill>
      </dgm:spPr>
      <dgm:t>
        <a:bodyPr/>
        <a:lstStyle/>
        <a:p>
          <a:r>
            <a:rPr lang="en-US" sz="3200" dirty="0" smtClean="0">
              <a:latin typeface="Open Sans"/>
            </a:rPr>
            <a:t>1</a:t>
          </a:r>
          <a:endParaRPr lang="en-MY" sz="3200" dirty="0">
            <a:latin typeface="Open Sans"/>
          </a:endParaRPr>
        </a:p>
      </dgm:t>
    </dgm:pt>
    <dgm:pt modelId="{4A0F6F3D-D058-4C36-A8B2-1E1C60427B88}" type="parTrans" cxnId="{A8D80CFB-C680-495E-A311-C7A16C375102}">
      <dgm:prSet/>
      <dgm:spPr/>
      <dgm:t>
        <a:bodyPr/>
        <a:lstStyle/>
        <a:p>
          <a:endParaRPr lang="en-MY">
            <a:latin typeface="Calibri" panose="020F0502020204030204" pitchFamily="34" charset="0"/>
          </a:endParaRPr>
        </a:p>
      </dgm:t>
    </dgm:pt>
    <dgm:pt modelId="{025CBCE3-45F6-456A-ADF3-43BEEE645F92}" type="sibTrans" cxnId="{A8D80CFB-C680-495E-A311-C7A16C375102}">
      <dgm:prSet/>
      <dgm:spPr/>
      <dgm:t>
        <a:bodyPr/>
        <a:lstStyle/>
        <a:p>
          <a:endParaRPr lang="en-MY">
            <a:latin typeface="Calibri" panose="020F0502020204030204" pitchFamily="34" charset="0"/>
          </a:endParaRPr>
        </a:p>
      </dgm:t>
    </dgm:pt>
    <dgm:pt modelId="{9323F5A1-8A00-41DD-A3C2-B90A631E4FC2}">
      <dgm:prSet phldrT="[Text]" custT="1"/>
      <dgm:spPr/>
      <dgm:t>
        <a:bodyPr/>
        <a:lstStyle/>
        <a:p>
          <a:r>
            <a:rPr lang="en-US" sz="3200" dirty="0" smtClean="0">
              <a:latin typeface="Open Sans"/>
            </a:rPr>
            <a:t>Easy To Use</a:t>
          </a:r>
          <a:endParaRPr lang="en-MY" sz="3200" dirty="0">
            <a:latin typeface="Open Sans"/>
          </a:endParaRPr>
        </a:p>
      </dgm:t>
    </dgm:pt>
    <dgm:pt modelId="{9018ABC8-EB15-4441-8A71-D652226EB623}" type="parTrans" cxnId="{8ECA4AA7-D7E6-448D-AE04-96B8A23A572E}">
      <dgm:prSet/>
      <dgm:spPr/>
      <dgm:t>
        <a:bodyPr/>
        <a:lstStyle/>
        <a:p>
          <a:endParaRPr lang="en-MY">
            <a:latin typeface="Calibri" panose="020F0502020204030204" pitchFamily="34" charset="0"/>
          </a:endParaRPr>
        </a:p>
      </dgm:t>
    </dgm:pt>
    <dgm:pt modelId="{DCBC2598-5245-448A-8C28-1E23B0D859B9}" type="sibTrans" cxnId="{8ECA4AA7-D7E6-448D-AE04-96B8A23A572E}">
      <dgm:prSet/>
      <dgm:spPr/>
      <dgm:t>
        <a:bodyPr/>
        <a:lstStyle/>
        <a:p>
          <a:endParaRPr lang="en-MY">
            <a:latin typeface="Calibri" panose="020F0502020204030204" pitchFamily="34" charset="0"/>
          </a:endParaRPr>
        </a:p>
      </dgm:t>
    </dgm:pt>
    <dgm:pt modelId="{33AEACC9-F94C-4484-9080-0C28426DAB28}">
      <dgm:prSet phldrT="[Text]" custT="1"/>
      <dgm:spPr/>
      <dgm:t>
        <a:bodyPr/>
        <a:lstStyle/>
        <a:p>
          <a:r>
            <a:rPr lang="en-MY" sz="2800" b="0" i="0" dirty="0" smtClean="0">
              <a:latin typeface="Open Sans"/>
            </a:rPr>
            <a:t>With its user friendly interfaces, SPS requires minimum skill knowledge in accounting.</a:t>
          </a:r>
          <a:endParaRPr lang="en-MY" sz="2800" dirty="0">
            <a:latin typeface="Open Sans"/>
          </a:endParaRPr>
        </a:p>
      </dgm:t>
    </dgm:pt>
    <dgm:pt modelId="{A58D2CA8-86FF-4731-AD42-E8C4B0AE9D9D}" type="parTrans" cxnId="{911FD61D-A657-4496-8EBA-0271D6BD9261}">
      <dgm:prSet/>
      <dgm:spPr/>
      <dgm:t>
        <a:bodyPr/>
        <a:lstStyle/>
        <a:p>
          <a:endParaRPr lang="en-MY">
            <a:latin typeface="Calibri" panose="020F0502020204030204" pitchFamily="34" charset="0"/>
          </a:endParaRPr>
        </a:p>
      </dgm:t>
    </dgm:pt>
    <dgm:pt modelId="{2007588B-A049-4E53-9BAF-E1C7283D5750}" type="sibTrans" cxnId="{911FD61D-A657-4496-8EBA-0271D6BD9261}">
      <dgm:prSet/>
      <dgm:spPr/>
      <dgm:t>
        <a:bodyPr/>
        <a:lstStyle/>
        <a:p>
          <a:endParaRPr lang="en-MY">
            <a:latin typeface="Calibri" panose="020F0502020204030204" pitchFamily="34" charset="0"/>
          </a:endParaRPr>
        </a:p>
      </dgm:t>
    </dgm:pt>
    <dgm:pt modelId="{43965588-C56C-4A28-823E-BA9FA6A03438}">
      <dgm:prSet phldrT="[Text]" custT="1"/>
      <dgm:spPr>
        <a:solidFill>
          <a:schemeClr val="accent2">
            <a:lumMod val="75000"/>
          </a:schemeClr>
        </a:solidFill>
      </dgm:spPr>
      <dgm:t>
        <a:bodyPr/>
        <a:lstStyle/>
        <a:p>
          <a:r>
            <a:rPr lang="en-US" sz="3200" dirty="0" smtClean="0">
              <a:latin typeface="Open Sans"/>
            </a:rPr>
            <a:t>2</a:t>
          </a:r>
          <a:endParaRPr lang="en-MY" sz="3200" dirty="0">
            <a:latin typeface="Open Sans"/>
          </a:endParaRPr>
        </a:p>
      </dgm:t>
    </dgm:pt>
    <dgm:pt modelId="{413FFC2A-573B-4117-9E14-AA5926A4D5A7}" type="parTrans" cxnId="{F0B96C7A-F2E1-4D64-8636-CE1AFAD63028}">
      <dgm:prSet/>
      <dgm:spPr/>
      <dgm:t>
        <a:bodyPr/>
        <a:lstStyle/>
        <a:p>
          <a:endParaRPr lang="en-MY">
            <a:latin typeface="Calibri" panose="020F0502020204030204" pitchFamily="34" charset="0"/>
          </a:endParaRPr>
        </a:p>
      </dgm:t>
    </dgm:pt>
    <dgm:pt modelId="{B164D06A-EEFA-4FAB-BFFC-C4DD61F834E2}" type="sibTrans" cxnId="{F0B96C7A-F2E1-4D64-8636-CE1AFAD63028}">
      <dgm:prSet/>
      <dgm:spPr/>
      <dgm:t>
        <a:bodyPr/>
        <a:lstStyle/>
        <a:p>
          <a:endParaRPr lang="en-MY">
            <a:latin typeface="Calibri" panose="020F0502020204030204" pitchFamily="34" charset="0"/>
          </a:endParaRPr>
        </a:p>
      </dgm:t>
    </dgm:pt>
    <dgm:pt modelId="{DF0779B2-D486-45B3-81C3-4129237EB1E3}">
      <dgm:prSet phldrT="[Text]" custT="1"/>
      <dgm:spPr/>
      <dgm:t>
        <a:bodyPr/>
        <a:lstStyle/>
        <a:p>
          <a:r>
            <a:rPr lang="en-MY" sz="3200" b="0" i="0" dirty="0" smtClean="0">
              <a:latin typeface="Open Sans"/>
            </a:rPr>
            <a:t>Predefined Accounting Chart</a:t>
          </a:r>
          <a:endParaRPr lang="en-MY" sz="3200" dirty="0">
            <a:latin typeface="Open Sans"/>
          </a:endParaRPr>
        </a:p>
      </dgm:t>
    </dgm:pt>
    <dgm:pt modelId="{90A0CF03-01C8-441D-901E-7EA706FDB943}" type="parTrans" cxnId="{C0BEEB67-30CA-4335-8819-41A51B2F6225}">
      <dgm:prSet/>
      <dgm:spPr/>
      <dgm:t>
        <a:bodyPr/>
        <a:lstStyle/>
        <a:p>
          <a:endParaRPr lang="en-MY">
            <a:latin typeface="Calibri" panose="020F0502020204030204" pitchFamily="34" charset="0"/>
          </a:endParaRPr>
        </a:p>
      </dgm:t>
    </dgm:pt>
    <dgm:pt modelId="{0144A721-DD62-4ADA-9F3E-D67E50EC0A2A}" type="sibTrans" cxnId="{C0BEEB67-30CA-4335-8819-41A51B2F6225}">
      <dgm:prSet/>
      <dgm:spPr/>
      <dgm:t>
        <a:bodyPr/>
        <a:lstStyle/>
        <a:p>
          <a:endParaRPr lang="en-MY">
            <a:latin typeface="Calibri" panose="020F0502020204030204" pitchFamily="34" charset="0"/>
          </a:endParaRPr>
        </a:p>
      </dgm:t>
    </dgm:pt>
    <dgm:pt modelId="{7F46BBD9-1B65-4106-8625-5CCFD9134761}">
      <dgm:prSet phldrT="[Text]" custT="1"/>
      <dgm:spPr/>
      <dgm:t>
        <a:bodyPr/>
        <a:lstStyle/>
        <a:p>
          <a:r>
            <a:rPr lang="en-MY" sz="2800" b="0" i="0" dirty="0" smtClean="0">
              <a:latin typeface="Open Sans"/>
            </a:rPr>
            <a:t>SPS comes with 19 industry standards predefined accounting chart and has flexibility to tailor according to business needs.</a:t>
          </a:r>
          <a:endParaRPr lang="en-MY" sz="2800" dirty="0">
            <a:latin typeface="Open Sans"/>
          </a:endParaRPr>
        </a:p>
      </dgm:t>
    </dgm:pt>
    <dgm:pt modelId="{A1D6E7B3-F046-4F58-A6AA-58068069E408}" type="parTrans" cxnId="{5A8E86A0-B020-431A-967D-8D8407703D40}">
      <dgm:prSet/>
      <dgm:spPr/>
      <dgm:t>
        <a:bodyPr/>
        <a:lstStyle/>
        <a:p>
          <a:endParaRPr lang="en-MY">
            <a:latin typeface="Calibri" panose="020F0502020204030204" pitchFamily="34" charset="0"/>
          </a:endParaRPr>
        </a:p>
      </dgm:t>
    </dgm:pt>
    <dgm:pt modelId="{AB94AAA5-F46A-4CE6-A75E-C1732CF162A8}" type="sibTrans" cxnId="{5A8E86A0-B020-431A-967D-8D8407703D40}">
      <dgm:prSet/>
      <dgm:spPr/>
      <dgm:t>
        <a:bodyPr/>
        <a:lstStyle/>
        <a:p>
          <a:endParaRPr lang="en-MY">
            <a:latin typeface="Calibri" panose="020F0502020204030204" pitchFamily="34" charset="0"/>
          </a:endParaRPr>
        </a:p>
      </dgm:t>
    </dgm:pt>
    <dgm:pt modelId="{71DE96D3-BE53-467B-9878-9F1CBA5FAA33}">
      <dgm:prSet phldrT="[Text]" custT="1"/>
      <dgm:spPr>
        <a:solidFill>
          <a:schemeClr val="accent2">
            <a:lumMod val="75000"/>
          </a:schemeClr>
        </a:solidFill>
      </dgm:spPr>
      <dgm:t>
        <a:bodyPr/>
        <a:lstStyle/>
        <a:p>
          <a:r>
            <a:rPr lang="en-US" sz="3200" dirty="0" smtClean="0">
              <a:latin typeface="Open Sans"/>
            </a:rPr>
            <a:t>3</a:t>
          </a:r>
          <a:endParaRPr lang="en-MY" sz="3200" dirty="0">
            <a:latin typeface="Open Sans"/>
          </a:endParaRPr>
        </a:p>
      </dgm:t>
    </dgm:pt>
    <dgm:pt modelId="{C1745922-766C-4AE9-843F-6BA8CDC734F8}" type="parTrans" cxnId="{242B94BB-9BEB-4FE5-BD38-41473E87C9E2}">
      <dgm:prSet/>
      <dgm:spPr/>
      <dgm:t>
        <a:bodyPr/>
        <a:lstStyle/>
        <a:p>
          <a:endParaRPr lang="en-MY">
            <a:latin typeface="Calibri" panose="020F0502020204030204" pitchFamily="34" charset="0"/>
          </a:endParaRPr>
        </a:p>
      </dgm:t>
    </dgm:pt>
    <dgm:pt modelId="{4E0C1CD2-3178-438A-8FBB-8DA1FA47179E}" type="sibTrans" cxnId="{242B94BB-9BEB-4FE5-BD38-41473E87C9E2}">
      <dgm:prSet/>
      <dgm:spPr/>
      <dgm:t>
        <a:bodyPr/>
        <a:lstStyle/>
        <a:p>
          <a:endParaRPr lang="en-MY">
            <a:latin typeface="Calibri" panose="020F0502020204030204" pitchFamily="34" charset="0"/>
          </a:endParaRPr>
        </a:p>
      </dgm:t>
    </dgm:pt>
    <dgm:pt modelId="{15EECF78-3B84-4C68-8F07-45BFA8156060}">
      <dgm:prSet phldrT="[Text]" custT="1"/>
      <dgm:spPr/>
      <dgm:t>
        <a:bodyPr/>
        <a:lstStyle/>
        <a:p>
          <a:r>
            <a:rPr lang="en-MY" sz="3200" b="0" i="0" dirty="0" smtClean="0">
              <a:latin typeface="Open Sans"/>
            </a:rPr>
            <a:t>Biz Dashboard</a:t>
          </a:r>
          <a:endParaRPr lang="en-MY" sz="3200" dirty="0">
            <a:latin typeface="Open Sans"/>
          </a:endParaRPr>
        </a:p>
      </dgm:t>
    </dgm:pt>
    <dgm:pt modelId="{CAB17083-3A98-471C-AE82-BD2ECDCDAE18}" type="parTrans" cxnId="{4A7A7C63-B054-41A8-9023-BA99608D8834}">
      <dgm:prSet/>
      <dgm:spPr/>
      <dgm:t>
        <a:bodyPr/>
        <a:lstStyle/>
        <a:p>
          <a:endParaRPr lang="en-MY">
            <a:latin typeface="Calibri" panose="020F0502020204030204" pitchFamily="34" charset="0"/>
          </a:endParaRPr>
        </a:p>
      </dgm:t>
    </dgm:pt>
    <dgm:pt modelId="{FD969B3D-BA00-4247-8F1B-6E7D64639493}" type="sibTrans" cxnId="{4A7A7C63-B054-41A8-9023-BA99608D8834}">
      <dgm:prSet/>
      <dgm:spPr/>
      <dgm:t>
        <a:bodyPr/>
        <a:lstStyle/>
        <a:p>
          <a:endParaRPr lang="en-MY">
            <a:latin typeface="Calibri" panose="020F0502020204030204" pitchFamily="34" charset="0"/>
          </a:endParaRPr>
        </a:p>
      </dgm:t>
    </dgm:pt>
    <dgm:pt modelId="{8CAEEFF5-F063-4C73-931C-23EE1573E008}">
      <dgm:prSet phldrT="[Text]" custT="1"/>
      <dgm:spPr/>
      <dgm:t>
        <a:bodyPr/>
        <a:lstStyle/>
        <a:p>
          <a:r>
            <a:rPr lang="en-MY" sz="2800" b="0" i="0" dirty="0" smtClean="0">
              <a:latin typeface="Open Sans"/>
            </a:rPr>
            <a:t>Data updates are real-time for better business decision making.</a:t>
          </a:r>
          <a:endParaRPr lang="en-MY" sz="2800" dirty="0">
            <a:latin typeface="Open Sans"/>
          </a:endParaRPr>
        </a:p>
      </dgm:t>
    </dgm:pt>
    <dgm:pt modelId="{7935D50E-2CCE-4C13-8384-5FB69F800977}" type="parTrans" cxnId="{BC948880-AF6D-4DC4-91CA-6AE28288655A}">
      <dgm:prSet/>
      <dgm:spPr/>
      <dgm:t>
        <a:bodyPr/>
        <a:lstStyle/>
        <a:p>
          <a:endParaRPr lang="en-MY">
            <a:latin typeface="Calibri" panose="020F0502020204030204" pitchFamily="34" charset="0"/>
          </a:endParaRPr>
        </a:p>
      </dgm:t>
    </dgm:pt>
    <dgm:pt modelId="{8AF1A20E-A822-4618-A704-390673C57601}" type="sibTrans" cxnId="{BC948880-AF6D-4DC4-91CA-6AE28288655A}">
      <dgm:prSet/>
      <dgm:spPr/>
      <dgm:t>
        <a:bodyPr/>
        <a:lstStyle/>
        <a:p>
          <a:endParaRPr lang="en-MY">
            <a:latin typeface="Calibri" panose="020F0502020204030204" pitchFamily="34" charset="0"/>
          </a:endParaRPr>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t>
        <a:bodyPr/>
        <a:lstStyle/>
        <a:p>
          <a:endParaRPr lang="ms-MY"/>
        </a:p>
      </dgm:t>
    </dgm:pt>
    <dgm:pt modelId="{792FD840-7A86-48B4-A0D1-97B201B72734}" type="pres">
      <dgm:prSet presAssocID="{82D31BE7-05D3-4E93-802B-274FFA96EA72}" presName="FirstChild" presStyleLbl="revTx" presStyleIdx="0" presStyleCnt="6" custScaleY="70231" custLinFactNeighborX="0" custLinFactNeighborY="18007">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custScaleY="70231">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custLinFactY="-100000" custLinFactNeighborX="292" custLinFactNeighborY="-146944"/>
      <dgm:spPr/>
      <dgm:t>
        <a:bodyPr/>
        <a:lstStyle/>
        <a:p>
          <a:endParaRPr lang="ms-MY"/>
        </a:p>
      </dgm:t>
    </dgm:pt>
    <dgm:pt modelId="{EAF0EAAF-D686-4AA9-A368-8162C79A0205}" type="pres">
      <dgm:prSet presAssocID="{82D31BE7-05D3-4E93-802B-274FFA96EA72}" presName="Child" presStyleLbl="revTx" presStyleIdx="1" presStyleCnt="6" custLinFactY="-5873" custLinFactNeighborY="-100000">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t>
        <a:bodyPr/>
        <a:lstStyle/>
        <a:p>
          <a:endParaRPr lang="ms-MY"/>
        </a:p>
      </dgm:t>
    </dgm:pt>
    <dgm:pt modelId="{239A1735-D199-4650-B9C9-829725E8F6C9}" type="pres">
      <dgm:prSet presAssocID="{43965588-C56C-4A28-823E-BA9FA6A03438}" presName="composite" presStyleCnt="0"/>
      <dgm:spPr/>
      <dgm:t>
        <a:bodyPr/>
        <a:lstStyle/>
        <a:p>
          <a:endParaRPr lang="ms-MY"/>
        </a:p>
      </dgm:t>
    </dgm:pt>
    <dgm:pt modelId="{F697009C-3D56-4C2C-820E-174CDF20B748}" type="pres">
      <dgm:prSet presAssocID="{43965588-C56C-4A28-823E-BA9FA6A03438}" presName="FirstChild" presStyleLbl="revTx" presStyleIdx="2" presStyleCnt="6" custScaleY="70231" custLinFactNeighborY="-47237">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custScaleY="70231" custLinFactNeighborX="1124" custLinFactNeighborY="-63507">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custLinFactY="-634470" custLinFactNeighborX="292" custLinFactNeighborY="-700000"/>
      <dgm:spPr/>
      <dgm:t>
        <a:bodyPr/>
        <a:lstStyle/>
        <a:p>
          <a:endParaRPr lang="ms-MY"/>
        </a:p>
      </dgm:t>
    </dgm:pt>
    <dgm:pt modelId="{45D4A8C2-6A93-405F-AEA5-8DC33B9BF736}" type="pres">
      <dgm:prSet presAssocID="{43965588-C56C-4A28-823E-BA9FA6A03438}" presName="Child" presStyleLbl="revTx" presStyleIdx="3" presStyleCnt="6" custScaleY="127156" custLinFactY="-34353" custLinFactNeighborY="-100000">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t>
        <a:bodyPr/>
        <a:lstStyle/>
        <a:p>
          <a:endParaRPr lang="ms-MY"/>
        </a:p>
      </dgm:t>
    </dgm:pt>
    <dgm:pt modelId="{8463DD96-5F07-4A99-AD69-DEAAB8F257E4}" type="pres">
      <dgm:prSet presAssocID="{71DE96D3-BE53-467B-9878-9F1CBA5FAA33}" presName="composite" presStyleCnt="0"/>
      <dgm:spPr/>
      <dgm:t>
        <a:bodyPr/>
        <a:lstStyle/>
        <a:p>
          <a:endParaRPr lang="ms-MY"/>
        </a:p>
      </dgm:t>
    </dgm:pt>
    <dgm:pt modelId="{59C227B1-26D9-494A-BEE9-A071AB0E2EFD}" type="pres">
      <dgm:prSet presAssocID="{71DE96D3-BE53-467B-9878-9F1CBA5FAA33}" presName="FirstChild" presStyleLbl="revTx" presStyleIdx="4" presStyleCnt="6" custScaleY="70231" custLinFactNeighborY="-49468">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custScaleY="70231" custLinFactNeighborY="-67644">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custLinFactY="-704335" custLinFactNeighborX="722" custLinFactNeighborY="-800000"/>
      <dgm:spPr/>
      <dgm:t>
        <a:bodyPr/>
        <a:lstStyle/>
        <a:p>
          <a:endParaRPr lang="ms-MY"/>
        </a:p>
      </dgm:t>
    </dgm:pt>
    <dgm:pt modelId="{7EDB1993-A0A9-4AB6-B8BC-C2DED3422243}" type="pres">
      <dgm:prSet presAssocID="{71DE96D3-BE53-467B-9878-9F1CBA5FAA33}" presName="Child" presStyleLbl="revTx" presStyleIdx="5" presStyleCnt="6" custLinFactNeighborY="-85092">
        <dgm:presLayoutVars>
          <dgm:chMax val="0"/>
          <dgm:chPref val="0"/>
          <dgm:bulletEnabled val="1"/>
        </dgm:presLayoutVars>
      </dgm:prSet>
      <dgm:spPr/>
      <dgm:t>
        <a:bodyPr/>
        <a:lstStyle/>
        <a:p>
          <a:endParaRPr lang="en-MY"/>
        </a:p>
      </dgm:t>
    </dgm:pt>
  </dgm:ptLst>
  <dgm:cxnLst>
    <dgm:cxn modelId="{05845FDB-B1D6-4168-8355-DE0F20CAA0EE}" type="presOf" srcId="{8CAEEFF5-F063-4C73-931C-23EE1573E008}" destId="{7EDB1993-A0A9-4AB6-B8BC-C2DED3422243}" srcOrd="0" destOrd="0" presId="urn:microsoft.com/office/officeart/2011/layout/TabList"/>
    <dgm:cxn modelId="{F7806C05-8B7C-4B92-BA0E-62C58DE8F440}" type="presOf" srcId="{33AEACC9-F94C-4484-9080-0C28426DAB28}" destId="{EAF0EAAF-D686-4AA9-A368-8162C79A0205}"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9CD71EEE-6C39-4FBE-87ED-EE0DC957D69F}" type="presOf" srcId="{15EECF78-3B84-4C68-8F07-45BFA8156060}" destId="{59C227B1-26D9-494A-BEE9-A071AB0E2EFD}" srcOrd="0" destOrd="0" presId="urn:microsoft.com/office/officeart/2011/layout/TabList"/>
    <dgm:cxn modelId="{A8D80CFB-C680-495E-A311-C7A16C375102}" srcId="{69DC3261-5571-4054-A689-A5E0D26FAC68}" destId="{82D31BE7-05D3-4E93-802B-274FFA96EA72}" srcOrd="0" destOrd="0" parTransId="{4A0F6F3D-D058-4C36-A8B2-1E1C60427B88}" sibTransId="{025CBCE3-45F6-456A-ADF3-43BEEE645F92}"/>
    <dgm:cxn modelId="{0DF53811-7975-49AE-B01D-9D22BF6983D8}" type="presOf" srcId="{43965588-C56C-4A28-823E-BA9FA6A03438}" destId="{73D4D44B-9B5E-4E9A-8D98-C8215464E551}" srcOrd="0" destOrd="0" presId="urn:microsoft.com/office/officeart/2011/layout/TabList"/>
    <dgm:cxn modelId="{F3590594-7744-4691-B956-21235AEA9BAE}" type="presOf" srcId="{71DE96D3-BE53-467B-9878-9F1CBA5FAA33}" destId="{A2A2591F-B8F8-49DC-85B4-79BC42430AAD}"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549C5E8-1171-4C11-B8C9-5AA70C65E222}" type="presOf" srcId="{69DC3261-5571-4054-A689-A5E0D26FAC68}" destId="{D04CD238-BC48-4B9C-B859-C13DF3178619}" srcOrd="0" destOrd="0" presId="urn:microsoft.com/office/officeart/2011/layout/TabList"/>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E177410B-4F58-463A-99FC-07B2C614250C}" type="presOf" srcId="{7F46BBD9-1B65-4106-8625-5CCFD9134761}" destId="{45D4A8C2-6A93-405F-AEA5-8DC33B9BF736}" srcOrd="0" destOrd="0" presId="urn:microsoft.com/office/officeart/2011/layout/TabList"/>
    <dgm:cxn modelId="{F1363C88-61A8-41FC-94E7-E5EDC113BB70}" type="presOf" srcId="{DF0779B2-D486-45B3-81C3-4129237EB1E3}" destId="{F697009C-3D56-4C2C-820E-174CDF20B748}"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051144E0-E4D8-43BC-99AA-8996044EC7D2}" type="presOf" srcId="{9323F5A1-8A00-41DD-A3C2-B90A631E4FC2}" destId="{792FD840-7A86-48B4-A0D1-97B201B72734}" srcOrd="0" destOrd="0" presId="urn:microsoft.com/office/officeart/2011/layout/TabList"/>
    <dgm:cxn modelId="{FE4E7CC2-560F-4CD9-91E2-1F5175A4ADC9}" type="presOf" srcId="{82D31BE7-05D3-4E93-802B-274FFA96EA72}" destId="{71311640-DA23-43BD-B92E-6152B49D22F4}"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5A8E86A0-B020-431A-967D-8D8407703D40}" srcId="{43965588-C56C-4A28-823E-BA9FA6A03438}" destId="{7F46BBD9-1B65-4106-8625-5CCFD9134761}" srcOrd="1" destOrd="0" parTransId="{A1D6E7B3-F046-4F58-A6AA-58068069E408}" sibTransId="{AB94AAA5-F46A-4CE6-A75E-C1732CF162A8}"/>
    <dgm:cxn modelId="{4B426C40-F450-4ACA-B64C-7B545FDFAAD1}" type="presParOf" srcId="{D04CD238-BC48-4B9C-B859-C13DF3178619}" destId="{FD793834-0128-4118-9C66-81C8DC773A51}" srcOrd="0" destOrd="0" presId="urn:microsoft.com/office/officeart/2011/layout/TabList"/>
    <dgm:cxn modelId="{B59DD521-105C-4396-B172-53E1628EE1E3}" type="presParOf" srcId="{FD793834-0128-4118-9C66-81C8DC773A51}" destId="{792FD840-7A86-48B4-A0D1-97B201B72734}" srcOrd="0" destOrd="0" presId="urn:microsoft.com/office/officeart/2011/layout/TabList"/>
    <dgm:cxn modelId="{4B5D6E52-6EBB-4037-AC93-EE02AD6638DA}" type="presParOf" srcId="{FD793834-0128-4118-9C66-81C8DC773A51}" destId="{71311640-DA23-43BD-B92E-6152B49D22F4}" srcOrd="1" destOrd="0" presId="urn:microsoft.com/office/officeart/2011/layout/TabList"/>
    <dgm:cxn modelId="{7AA9DCC0-1C98-448E-AEB9-08E3E0B75EEE}" type="presParOf" srcId="{FD793834-0128-4118-9C66-81C8DC773A51}" destId="{46CA2DB7-A147-49E3-9E71-F9597D312A35}" srcOrd="2" destOrd="0" presId="urn:microsoft.com/office/officeart/2011/layout/TabList"/>
    <dgm:cxn modelId="{54B68B74-84A9-41AB-8EE2-30A17A1BCA57}" type="presParOf" srcId="{D04CD238-BC48-4B9C-B859-C13DF3178619}" destId="{EAF0EAAF-D686-4AA9-A368-8162C79A0205}" srcOrd="1" destOrd="0" presId="urn:microsoft.com/office/officeart/2011/layout/TabList"/>
    <dgm:cxn modelId="{EC629704-16F5-407E-B160-4DFDCDEE68F8}" type="presParOf" srcId="{D04CD238-BC48-4B9C-B859-C13DF3178619}" destId="{6294F73D-925F-48BA-B353-758650EDA335}" srcOrd="2" destOrd="0" presId="urn:microsoft.com/office/officeart/2011/layout/TabList"/>
    <dgm:cxn modelId="{39070FF8-ECA4-42EB-B050-9D792D1864E9}" type="presParOf" srcId="{D04CD238-BC48-4B9C-B859-C13DF3178619}" destId="{239A1735-D199-4650-B9C9-829725E8F6C9}" srcOrd="3" destOrd="0" presId="urn:microsoft.com/office/officeart/2011/layout/TabList"/>
    <dgm:cxn modelId="{2DD4B435-B3A8-4EF3-AA91-16A621FFE47F}" type="presParOf" srcId="{239A1735-D199-4650-B9C9-829725E8F6C9}" destId="{F697009C-3D56-4C2C-820E-174CDF20B748}" srcOrd="0" destOrd="0" presId="urn:microsoft.com/office/officeart/2011/layout/TabList"/>
    <dgm:cxn modelId="{5F534430-DA4B-4D4A-989E-80EE0B2A8ED8}" type="presParOf" srcId="{239A1735-D199-4650-B9C9-829725E8F6C9}" destId="{73D4D44B-9B5E-4E9A-8D98-C8215464E551}" srcOrd="1" destOrd="0" presId="urn:microsoft.com/office/officeart/2011/layout/TabList"/>
    <dgm:cxn modelId="{1DED1298-8D9E-4C54-824B-35E7DC7AC569}" type="presParOf" srcId="{239A1735-D199-4650-B9C9-829725E8F6C9}" destId="{341B1AAD-0AAB-4D7B-AB2C-941BA901B0E1}" srcOrd="2" destOrd="0" presId="urn:microsoft.com/office/officeart/2011/layout/TabList"/>
    <dgm:cxn modelId="{55A3E038-9CDB-43B8-9E9D-ED876C02BF23}" type="presParOf" srcId="{D04CD238-BC48-4B9C-B859-C13DF3178619}" destId="{45D4A8C2-6A93-405F-AEA5-8DC33B9BF736}" srcOrd="4" destOrd="0" presId="urn:microsoft.com/office/officeart/2011/layout/TabList"/>
    <dgm:cxn modelId="{2DF07BA1-FC3B-4361-B25B-EA19BAA875D6}" type="presParOf" srcId="{D04CD238-BC48-4B9C-B859-C13DF3178619}" destId="{958DA3FB-4A39-451E-8C94-AFDA3FDAA206}" srcOrd="5" destOrd="0" presId="urn:microsoft.com/office/officeart/2011/layout/TabList"/>
    <dgm:cxn modelId="{4FF66EC4-C53B-4DA5-AAE4-7BC88F8FCD0F}" type="presParOf" srcId="{D04CD238-BC48-4B9C-B859-C13DF3178619}" destId="{8463DD96-5F07-4A99-AD69-DEAAB8F257E4}" srcOrd="6" destOrd="0" presId="urn:microsoft.com/office/officeart/2011/layout/TabList"/>
    <dgm:cxn modelId="{748E18EF-AA89-41F9-999D-DD78B8465E53}" type="presParOf" srcId="{8463DD96-5F07-4A99-AD69-DEAAB8F257E4}" destId="{59C227B1-26D9-494A-BEE9-A071AB0E2EFD}" srcOrd="0" destOrd="0" presId="urn:microsoft.com/office/officeart/2011/layout/TabList"/>
    <dgm:cxn modelId="{583F05EF-8A4C-4B1F-8E86-C29B17E0F6D8}" type="presParOf" srcId="{8463DD96-5F07-4A99-AD69-DEAAB8F257E4}" destId="{A2A2591F-B8F8-49DC-85B4-79BC42430AAD}" srcOrd="1" destOrd="0" presId="urn:microsoft.com/office/officeart/2011/layout/TabList"/>
    <dgm:cxn modelId="{BF5ADED7-8C51-428B-9135-56B9F7421E81}" type="presParOf" srcId="{8463DD96-5F07-4A99-AD69-DEAAB8F257E4}" destId="{519A59F0-D821-409A-A836-DACD3BFECB3B}" srcOrd="2" destOrd="0" presId="urn:microsoft.com/office/officeart/2011/layout/TabList"/>
    <dgm:cxn modelId="{CD00143C-AADC-4F47-9003-13F812A5EB24}"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custT="1"/>
      <dgm:spPr>
        <a:solidFill>
          <a:schemeClr val="accent2">
            <a:lumMod val="75000"/>
          </a:schemeClr>
        </a:solidFill>
      </dgm:spPr>
      <dgm:t>
        <a:bodyPr/>
        <a:lstStyle/>
        <a:p>
          <a:r>
            <a:rPr lang="en-US" sz="3200" dirty="0" smtClean="0">
              <a:latin typeface="Open Sans"/>
            </a:rPr>
            <a:t>4</a:t>
          </a:r>
          <a:endParaRPr lang="en-MY" sz="3200" dirty="0">
            <a:latin typeface="Open Sans"/>
          </a:endParaRPr>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custT="1"/>
      <dgm:spPr/>
      <dgm:t>
        <a:bodyPr/>
        <a:lstStyle/>
        <a:p>
          <a:r>
            <a:rPr lang="en-MY" sz="3200" b="0" i="0" dirty="0" smtClean="0">
              <a:latin typeface="Open Sans"/>
            </a:rPr>
            <a:t>Drill Down</a:t>
          </a:r>
          <a:endParaRPr lang="en-MY" sz="3200" dirty="0">
            <a:latin typeface="Open Sans"/>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custT="1"/>
      <dgm:spPr/>
      <dgm:t>
        <a:bodyPr/>
        <a:lstStyle/>
        <a:p>
          <a:r>
            <a:rPr lang="en-MY" sz="2800" b="0" i="0" dirty="0" smtClean="0">
              <a:latin typeface="Open Sans"/>
            </a:rPr>
            <a:t>Analysis and investigate from surface report drill down to the source of transaction.</a:t>
          </a:r>
          <a:endParaRPr lang="en-MY" sz="2800" dirty="0">
            <a:latin typeface="Open Sans"/>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custT="1"/>
      <dgm:spPr>
        <a:solidFill>
          <a:schemeClr val="accent2">
            <a:lumMod val="75000"/>
          </a:schemeClr>
        </a:solidFill>
      </dgm:spPr>
      <dgm:t>
        <a:bodyPr/>
        <a:lstStyle/>
        <a:p>
          <a:r>
            <a:rPr lang="en-US" sz="3200" dirty="0" smtClean="0">
              <a:latin typeface="Open Sans"/>
            </a:rPr>
            <a:t>5</a:t>
          </a:r>
          <a:endParaRPr lang="en-MY" sz="3200" dirty="0">
            <a:latin typeface="Open Sans"/>
          </a:endParaRPr>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custT="1"/>
      <dgm:spPr/>
      <dgm:t>
        <a:bodyPr/>
        <a:lstStyle/>
        <a:p>
          <a:r>
            <a:rPr lang="en-MY" sz="3200" b="0" i="0" dirty="0" smtClean="0">
              <a:latin typeface="Open Sans"/>
            </a:rPr>
            <a:t>Fully Responsive</a:t>
          </a:r>
          <a:endParaRPr lang="en-MY" sz="3200" dirty="0">
            <a:latin typeface="Open Sans"/>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custT="1"/>
      <dgm:spPr/>
      <dgm:t>
        <a:bodyPr/>
        <a:lstStyle/>
        <a:p>
          <a:r>
            <a:rPr lang="en-MY" sz="2800" b="0" i="0" dirty="0" smtClean="0">
              <a:latin typeface="Open Sans"/>
            </a:rPr>
            <a:t>Interactive and fully responsive for all devices and screen resolutions.</a:t>
          </a:r>
          <a:endParaRPr lang="en-MY" sz="2800" dirty="0">
            <a:latin typeface="Open Sans"/>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71DE96D3-BE53-467B-9878-9F1CBA5FAA33}">
      <dgm:prSet phldrT="[Text]" custT="1"/>
      <dgm:spPr>
        <a:solidFill>
          <a:schemeClr val="accent2">
            <a:lumMod val="75000"/>
          </a:schemeClr>
        </a:solidFill>
      </dgm:spPr>
      <dgm:t>
        <a:bodyPr/>
        <a:lstStyle/>
        <a:p>
          <a:r>
            <a:rPr lang="en-US" sz="3200" dirty="0" smtClean="0">
              <a:latin typeface="Open Sans"/>
            </a:rPr>
            <a:t>6</a:t>
          </a:r>
          <a:endParaRPr lang="en-MY" sz="3200" dirty="0">
            <a:latin typeface="Open Sans"/>
          </a:endParaRPr>
        </a:p>
      </dgm:t>
    </dgm:pt>
    <dgm:pt modelId="{C1745922-766C-4AE9-843F-6BA8CDC734F8}" type="parTrans" cxnId="{242B94BB-9BEB-4FE5-BD38-41473E87C9E2}">
      <dgm:prSet/>
      <dgm:spPr/>
      <dgm:t>
        <a:bodyPr/>
        <a:lstStyle/>
        <a:p>
          <a:endParaRPr lang="en-MY"/>
        </a:p>
      </dgm:t>
    </dgm:pt>
    <dgm:pt modelId="{4E0C1CD2-3178-438A-8FBB-8DA1FA47179E}" type="sibTrans" cxnId="{242B94BB-9BEB-4FE5-BD38-41473E87C9E2}">
      <dgm:prSet/>
      <dgm:spPr/>
      <dgm:t>
        <a:bodyPr/>
        <a:lstStyle/>
        <a:p>
          <a:endParaRPr lang="en-MY"/>
        </a:p>
      </dgm:t>
    </dgm:pt>
    <dgm:pt modelId="{15EECF78-3B84-4C68-8F07-45BFA8156060}">
      <dgm:prSet phldrT="[Text]" custT="1"/>
      <dgm:spPr/>
      <dgm:t>
        <a:bodyPr/>
        <a:lstStyle/>
        <a:p>
          <a:r>
            <a:rPr lang="en-MY" sz="3200" b="0" i="0" dirty="0" smtClean="0">
              <a:latin typeface="Open Sans"/>
            </a:rPr>
            <a:t>Regulate User Access</a:t>
          </a:r>
          <a:endParaRPr lang="en-MY" sz="3200" dirty="0">
            <a:latin typeface="Open Sans"/>
          </a:endParaRPr>
        </a:p>
      </dgm:t>
    </dgm:pt>
    <dgm:pt modelId="{CAB17083-3A98-471C-AE82-BD2ECDCDAE18}" type="parTrans" cxnId="{4A7A7C63-B054-41A8-9023-BA99608D8834}">
      <dgm:prSet/>
      <dgm:spPr/>
      <dgm:t>
        <a:bodyPr/>
        <a:lstStyle/>
        <a:p>
          <a:endParaRPr lang="en-MY"/>
        </a:p>
      </dgm:t>
    </dgm:pt>
    <dgm:pt modelId="{FD969B3D-BA00-4247-8F1B-6E7D64639493}" type="sibTrans" cxnId="{4A7A7C63-B054-41A8-9023-BA99608D8834}">
      <dgm:prSet/>
      <dgm:spPr/>
      <dgm:t>
        <a:bodyPr/>
        <a:lstStyle/>
        <a:p>
          <a:endParaRPr lang="en-MY"/>
        </a:p>
      </dgm:t>
    </dgm:pt>
    <dgm:pt modelId="{8CAEEFF5-F063-4C73-931C-23EE1573E008}">
      <dgm:prSet phldrT="[Text]" custT="1"/>
      <dgm:spPr/>
      <dgm:t>
        <a:bodyPr/>
        <a:lstStyle/>
        <a:p>
          <a:r>
            <a:rPr lang="en-MY" sz="2800" b="0" i="0" dirty="0" smtClean="0">
              <a:latin typeface="Open Sans"/>
            </a:rPr>
            <a:t>Provide the double layer security, all the right control of functionality to regulate the user accessibility to each module system. </a:t>
          </a:r>
          <a:r>
            <a:rPr lang="en-US" sz="2800" dirty="0" smtClean="0">
              <a:latin typeface="Open Sans"/>
            </a:rPr>
            <a:t>Can view by online anywhere and any places , and it is web based.</a:t>
          </a:r>
          <a:endParaRPr lang="en-MY" sz="2800" dirty="0">
            <a:latin typeface="Open Sans"/>
          </a:endParaRPr>
        </a:p>
      </dgm:t>
    </dgm:pt>
    <dgm:pt modelId="{7935D50E-2CCE-4C13-8384-5FB69F800977}" type="parTrans" cxnId="{BC948880-AF6D-4DC4-91CA-6AE28288655A}">
      <dgm:prSet/>
      <dgm:spPr/>
      <dgm:t>
        <a:bodyPr/>
        <a:lstStyle/>
        <a:p>
          <a:endParaRPr lang="en-MY"/>
        </a:p>
      </dgm:t>
    </dgm:pt>
    <dgm:pt modelId="{8AF1A20E-A822-4618-A704-390673C57601}" type="sibTrans" cxnId="{BC948880-AF6D-4DC4-91CA-6AE28288655A}">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custScaleY="6813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custLinFactY="-100000" custLinFactNeighborY="-146944"/>
      <dgm:spPr/>
    </dgm:pt>
    <dgm:pt modelId="{EAF0EAAF-D686-4AA9-A368-8162C79A0205}" type="pres">
      <dgm:prSet presAssocID="{82D31BE7-05D3-4E93-802B-274FFA96EA72}" presName="Child" presStyleLbl="revTx" presStyleIdx="1" presStyleCnt="6" custScaleY="119685" custLinFactNeighborY="7727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custLinFactNeighborY="-72865">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custScaleY="68133" custLinFactNeighborY="-72865">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custLinFactY="-900000" custLinFactNeighborY="-919328"/>
      <dgm:spPr/>
    </dgm:pt>
    <dgm:pt modelId="{45D4A8C2-6A93-405F-AEA5-8DC33B9BF736}" type="pres">
      <dgm:prSet presAssocID="{43965588-C56C-4A28-823E-BA9FA6A03438}" presName="Child" presStyleLbl="revTx" presStyleIdx="3" presStyleCnt="6" custLinFactY="-40413" custLinFactNeighborY="-100000">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custLinFactY="-100000" custLinFactNeighborY="-110039">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custScaleY="68133" custLinFactY="-100000" custLinFactNeighborY="-110039">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custLinFactY="-2017420" custLinFactNeighborX="0" custLinFactNeighborY="-2100000"/>
      <dgm:spPr/>
    </dgm:pt>
    <dgm:pt modelId="{7EDB1993-A0A9-4AB6-B8BC-C2DED3422243}" type="pres">
      <dgm:prSet presAssocID="{71DE96D3-BE53-467B-9878-9F1CBA5FAA33}" presName="Child" presStyleLbl="revTx" presStyleIdx="5" presStyleCnt="6" custLinFactY="-61717" custLinFactNeighborX="0" custLinFactNeighborY="-100000">
        <dgm:presLayoutVars>
          <dgm:chMax val="0"/>
          <dgm:chPref val="0"/>
          <dgm:bulletEnabled val="1"/>
        </dgm:presLayoutVars>
      </dgm:prSet>
      <dgm:spPr/>
      <dgm:t>
        <a:bodyPr/>
        <a:lstStyle/>
        <a:p>
          <a:endParaRPr lang="en-MY"/>
        </a:p>
      </dgm:t>
    </dgm:pt>
  </dgm:ptLst>
  <dgm:cxnLst>
    <dgm:cxn modelId="{A8D80CFB-C680-495E-A311-C7A16C375102}" srcId="{69DC3261-5571-4054-A689-A5E0D26FAC68}" destId="{82D31BE7-05D3-4E93-802B-274FFA96EA72}" srcOrd="0" destOrd="0" parTransId="{4A0F6F3D-D058-4C36-A8B2-1E1C60427B88}" sibTransId="{025CBCE3-45F6-456A-ADF3-43BEEE645F92}"/>
    <dgm:cxn modelId="{8ECA4AA7-D7E6-448D-AE04-96B8A23A572E}" srcId="{82D31BE7-05D3-4E93-802B-274FFA96EA72}" destId="{9323F5A1-8A00-41DD-A3C2-B90A631E4FC2}" srcOrd="0" destOrd="0" parTransId="{9018ABC8-EB15-4441-8A71-D652226EB623}" sibTransId="{DCBC2598-5245-448A-8C28-1E23B0D859B9}"/>
    <dgm:cxn modelId="{345E79E2-A028-4B4C-9520-1DA738B27275}" type="presOf" srcId="{82D31BE7-05D3-4E93-802B-274FFA96EA72}" destId="{71311640-DA23-43BD-B92E-6152B49D22F4}"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A680D49A-2C22-4A54-B421-EE0F8F825C0B}" type="presOf" srcId="{9323F5A1-8A00-41DD-A3C2-B90A631E4FC2}" destId="{792FD840-7A86-48B4-A0D1-97B201B72734}" srcOrd="0" destOrd="0" presId="urn:microsoft.com/office/officeart/2011/layout/TabList"/>
    <dgm:cxn modelId="{4417BC49-5581-4992-A8EE-FB273560974E}" type="presOf" srcId="{71DE96D3-BE53-467B-9878-9F1CBA5FAA33}" destId="{A2A2591F-B8F8-49DC-85B4-79BC42430AAD}" srcOrd="0" destOrd="0" presId="urn:microsoft.com/office/officeart/2011/layout/TabList"/>
    <dgm:cxn modelId="{5C03E0E1-1907-4A67-A885-A8FE97E8AAAC}" type="presOf" srcId="{8CAEEFF5-F063-4C73-931C-23EE1573E008}" destId="{7EDB1993-A0A9-4AB6-B8BC-C2DED3422243}"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4A7A7C63-B054-41A8-9023-BA99608D8834}" srcId="{71DE96D3-BE53-467B-9878-9F1CBA5FAA33}" destId="{15EECF78-3B84-4C68-8F07-45BFA8156060}" srcOrd="0" destOrd="0" parTransId="{CAB17083-3A98-471C-AE82-BD2ECDCDAE18}" sibTransId="{FD969B3D-BA00-4247-8F1B-6E7D64639493}"/>
    <dgm:cxn modelId="{C0BEEB67-30CA-4335-8819-41A51B2F6225}" srcId="{43965588-C56C-4A28-823E-BA9FA6A03438}" destId="{DF0779B2-D486-45B3-81C3-4129237EB1E3}" srcOrd="0" destOrd="0" parTransId="{90A0CF03-01C8-441D-901E-7EA706FDB943}" sibTransId="{0144A721-DD62-4ADA-9F3E-D67E50EC0A2A}"/>
    <dgm:cxn modelId="{029C0C8E-3A67-4813-8408-297CA7EB9AB5}" type="presOf" srcId="{69DC3261-5571-4054-A689-A5E0D26FAC68}" destId="{D04CD238-BC48-4B9C-B859-C13DF3178619}"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12C44FA1-086E-47DA-966B-18A2A7DCA59D}" type="presOf" srcId="{15EECF78-3B84-4C68-8F07-45BFA8156060}" destId="{59C227B1-26D9-494A-BEE9-A071AB0E2EFD}" srcOrd="0" destOrd="0" presId="urn:microsoft.com/office/officeart/2011/layout/TabList"/>
    <dgm:cxn modelId="{BC948880-AF6D-4DC4-91CA-6AE28288655A}" srcId="{71DE96D3-BE53-467B-9878-9F1CBA5FAA33}" destId="{8CAEEFF5-F063-4C73-931C-23EE1573E008}" srcOrd="1" destOrd="0" parTransId="{7935D50E-2CCE-4C13-8384-5FB69F800977}" sibTransId="{8AF1A20E-A822-4618-A704-390673C57601}"/>
    <dgm:cxn modelId="{5B5D74D0-45F4-4A09-9EFA-C10C84AC4413}" type="presOf" srcId="{33AEACC9-F94C-4484-9080-0C28426DAB28}" destId="{EAF0EAAF-D686-4AA9-A368-8162C79A0205}" srcOrd="0" destOrd="0" presId="urn:microsoft.com/office/officeart/2011/layout/TabList"/>
    <dgm:cxn modelId="{DB242082-F2BB-498D-A893-DB12B3E229CE}" type="presOf" srcId="{7F46BBD9-1B65-4106-8625-5CCFD9134761}" destId="{45D4A8C2-6A93-405F-AEA5-8DC33B9BF736}" srcOrd="0" destOrd="0" presId="urn:microsoft.com/office/officeart/2011/layout/TabList"/>
    <dgm:cxn modelId="{5A203988-6F1B-476D-88AB-979F8F207117}" type="presOf" srcId="{43965588-C56C-4A28-823E-BA9FA6A03438}" destId="{73D4D44B-9B5E-4E9A-8D98-C8215464E551}" srcOrd="0" destOrd="0" presId="urn:microsoft.com/office/officeart/2011/layout/TabList"/>
    <dgm:cxn modelId="{6E98D8E3-CE99-4B24-B534-C267BD640802}" type="presOf" srcId="{DF0779B2-D486-45B3-81C3-4129237EB1E3}" destId="{F697009C-3D56-4C2C-820E-174CDF20B748}"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B4B86D00-6A7F-4512-9C5E-34A9216A0445}" type="presParOf" srcId="{D04CD238-BC48-4B9C-B859-C13DF3178619}" destId="{FD793834-0128-4118-9C66-81C8DC773A51}" srcOrd="0" destOrd="0" presId="urn:microsoft.com/office/officeart/2011/layout/TabList"/>
    <dgm:cxn modelId="{D490B9DD-B2F7-4C97-8521-066B22DFAE01}" type="presParOf" srcId="{FD793834-0128-4118-9C66-81C8DC773A51}" destId="{792FD840-7A86-48B4-A0D1-97B201B72734}" srcOrd="0" destOrd="0" presId="urn:microsoft.com/office/officeart/2011/layout/TabList"/>
    <dgm:cxn modelId="{F001A8E7-073C-470F-AB42-7DDED36CE256}" type="presParOf" srcId="{FD793834-0128-4118-9C66-81C8DC773A51}" destId="{71311640-DA23-43BD-B92E-6152B49D22F4}" srcOrd="1" destOrd="0" presId="urn:microsoft.com/office/officeart/2011/layout/TabList"/>
    <dgm:cxn modelId="{4C92E0D6-28CF-46FB-B627-C07999132006}" type="presParOf" srcId="{FD793834-0128-4118-9C66-81C8DC773A51}" destId="{46CA2DB7-A147-49E3-9E71-F9597D312A35}" srcOrd="2" destOrd="0" presId="urn:microsoft.com/office/officeart/2011/layout/TabList"/>
    <dgm:cxn modelId="{8D40A42A-2B03-46B3-AEB0-6A3D385816C9}" type="presParOf" srcId="{D04CD238-BC48-4B9C-B859-C13DF3178619}" destId="{EAF0EAAF-D686-4AA9-A368-8162C79A0205}" srcOrd="1" destOrd="0" presId="urn:microsoft.com/office/officeart/2011/layout/TabList"/>
    <dgm:cxn modelId="{1C9AE883-250C-4421-9E1A-0A387100E76C}" type="presParOf" srcId="{D04CD238-BC48-4B9C-B859-C13DF3178619}" destId="{6294F73D-925F-48BA-B353-758650EDA335}" srcOrd="2" destOrd="0" presId="urn:microsoft.com/office/officeart/2011/layout/TabList"/>
    <dgm:cxn modelId="{A557481D-7439-44D9-8104-854EA37C016E}" type="presParOf" srcId="{D04CD238-BC48-4B9C-B859-C13DF3178619}" destId="{239A1735-D199-4650-B9C9-829725E8F6C9}" srcOrd="3" destOrd="0" presId="urn:microsoft.com/office/officeart/2011/layout/TabList"/>
    <dgm:cxn modelId="{8F2057D5-7E7E-4600-A5A4-95001FC0BBB1}" type="presParOf" srcId="{239A1735-D199-4650-B9C9-829725E8F6C9}" destId="{F697009C-3D56-4C2C-820E-174CDF20B748}" srcOrd="0" destOrd="0" presId="urn:microsoft.com/office/officeart/2011/layout/TabList"/>
    <dgm:cxn modelId="{B9E42321-AFAF-4D88-9CC1-49B4D40CD96D}" type="presParOf" srcId="{239A1735-D199-4650-B9C9-829725E8F6C9}" destId="{73D4D44B-9B5E-4E9A-8D98-C8215464E551}" srcOrd="1" destOrd="0" presId="urn:microsoft.com/office/officeart/2011/layout/TabList"/>
    <dgm:cxn modelId="{5774B4BC-256D-46E1-A4AD-BC47E01C3DBA}" type="presParOf" srcId="{239A1735-D199-4650-B9C9-829725E8F6C9}" destId="{341B1AAD-0AAB-4D7B-AB2C-941BA901B0E1}" srcOrd="2" destOrd="0" presId="urn:microsoft.com/office/officeart/2011/layout/TabList"/>
    <dgm:cxn modelId="{AD2FF773-6EBE-450A-B043-6F72DC8F08CB}" type="presParOf" srcId="{D04CD238-BC48-4B9C-B859-C13DF3178619}" destId="{45D4A8C2-6A93-405F-AEA5-8DC33B9BF736}" srcOrd="4" destOrd="0" presId="urn:microsoft.com/office/officeart/2011/layout/TabList"/>
    <dgm:cxn modelId="{66A405B1-19E7-452E-A385-272E70DAD6FE}" type="presParOf" srcId="{D04CD238-BC48-4B9C-B859-C13DF3178619}" destId="{958DA3FB-4A39-451E-8C94-AFDA3FDAA206}" srcOrd="5" destOrd="0" presId="urn:microsoft.com/office/officeart/2011/layout/TabList"/>
    <dgm:cxn modelId="{59E48299-9AEE-44CE-B36E-1DA4E1D7D420}" type="presParOf" srcId="{D04CD238-BC48-4B9C-B859-C13DF3178619}" destId="{8463DD96-5F07-4A99-AD69-DEAAB8F257E4}" srcOrd="6" destOrd="0" presId="urn:microsoft.com/office/officeart/2011/layout/TabList"/>
    <dgm:cxn modelId="{4F5142BB-13C9-4FA6-AFCE-B3549219D017}" type="presParOf" srcId="{8463DD96-5F07-4A99-AD69-DEAAB8F257E4}" destId="{59C227B1-26D9-494A-BEE9-A071AB0E2EFD}" srcOrd="0" destOrd="0" presId="urn:microsoft.com/office/officeart/2011/layout/TabList"/>
    <dgm:cxn modelId="{BA27E57E-2A29-4669-B1D4-AF6F508F3656}" type="presParOf" srcId="{8463DD96-5F07-4A99-AD69-DEAAB8F257E4}" destId="{A2A2591F-B8F8-49DC-85B4-79BC42430AAD}" srcOrd="1" destOrd="0" presId="urn:microsoft.com/office/officeart/2011/layout/TabList"/>
    <dgm:cxn modelId="{6A753B76-5E6B-4606-90E1-9E3B7B99486D}" type="presParOf" srcId="{8463DD96-5F07-4A99-AD69-DEAAB8F257E4}" destId="{519A59F0-D821-409A-A836-DACD3BFECB3B}" srcOrd="2" destOrd="0" presId="urn:microsoft.com/office/officeart/2011/layout/TabList"/>
    <dgm:cxn modelId="{ABD3B071-4751-4ACD-925B-957EF1A58AF3}"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custT="1"/>
      <dgm:spPr>
        <a:solidFill>
          <a:schemeClr val="accent2">
            <a:lumMod val="75000"/>
          </a:schemeClr>
        </a:solidFill>
      </dgm:spPr>
      <dgm:t>
        <a:bodyPr/>
        <a:lstStyle/>
        <a:p>
          <a:r>
            <a:rPr lang="en-US" sz="3200" dirty="0" smtClean="0">
              <a:latin typeface="Open Sans"/>
            </a:rPr>
            <a:t>7</a:t>
          </a:r>
          <a:endParaRPr lang="en-MY" sz="3200" dirty="0">
            <a:latin typeface="Open Sans"/>
          </a:endParaRPr>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custT="1"/>
      <dgm:spPr/>
      <dgm:t>
        <a:bodyPr/>
        <a:lstStyle/>
        <a:p>
          <a:r>
            <a:rPr lang="en-MY" sz="3200" b="0" i="0" dirty="0" smtClean="0">
              <a:latin typeface="Open Sans"/>
            </a:rPr>
            <a:t>Multi Languages supported</a:t>
          </a:r>
          <a:endParaRPr lang="en-MY" sz="3200" dirty="0">
            <a:latin typeface="Open Sans"/>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custT="1"/>
      <dgm:spPr/>
      <dgm:t>
        <a:bodyPr/>
        <a:lstStyle/>
        <a:p>
          <a:r>
            <a:rPr lang="en-MY" sz="2800" b="0" i="0" dirty="0" smtClean="0">
              <a:latin typeface="Open Sans"/>
            </a:rPr>
            <a:t>SPS is ready to support latest business nature in multiple languages.</a:t>
          </a:r>
          <a:endParaRPr lang="en-MY" sz="2800" dirty="0">
            <a:latin typeface="Open Sans"/>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custT="1"/>
      <dgm:spPr>
        <a:solidFill>
          <a:schemeClr val="accent2">
            <a:lumMod val="75000"/>
          </a:schemeClr>
        </a:solidFill>
      </dgm:spPr>
      <dgm:t>
        <a:bodyPr/>
        <a:lstStyle/>
        <a:p>
          <a:r>
            <a:rPr lang="en-US" sz="3200" dirty="0" smtClean="0">
              <a:latin typeface="Open Sans"/>
            </a:rPr>
            <a:t>8</a:t>
          </a:r>
          <a:endParaRPr lang="en-MY" sz="3200" dirty="0">
            <a:latin typeface="Open Sans"/>
          </a:endParaRPr>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custT="1"/>
      <dgm:spPr/>
      <dgm:t>
        <a:bodyPr/>
        <a:lstStyle/>
        <a:p>
          <a:r>
            <a:rPr lang="en-MY" sz="3200" b="0" i="0" dirty="0" smtClean="0">
              <a:latin typeface="Open Sans"/>
            </a:rPr>
            <a:t>Super Search</a:t>
          </a:r>
          <a:endParaRPr lang="en-MY" sz="3200" dirty="0">
            <a:latin typeface="Open Sans"/>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custT="1"/>
      <dgm:spPr/>
      <dgm:t>
        <a:bodyPr/>
        <a:lstStyle/>
        <a:p>
          <a:r>
            <a:rPr lang="en-MY" sz="2800" b="0" i="0" dirty="0" smtClean="0">
              <a:latin typeface="Open Sans"/>
            </a:rPr>
            <a:t>Provides an integrated search engine that enabled users to find information related to transaction in the fastest and easiest way.</a:t>
          </a:r>
          <a:endParaRPr lang="en-MY" sz="2800" dirty="0">
            <a:latin typeface="Open Sans"/>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8CAEEFF5-F063-4C73-931C-23EE1573E008}">
      <dgm:prSet phldrT="[Text]" custT="1"/>
      <dgm:spPr/>
      <dgm:t>
        <a:bodyPr/>
        <a:lstStyle/>
        <a:p>
          <a:r>
            <a:rPr lang="en-MY" sz="2800" b="0" i="0" dirty="0" smtClean="0">
              <a:latin typeface="Open Sans"/>
            </a:rPr>
            <a:t>Ensure that an accurate record of activities or events is captured</a:t>
          </a:r>
          <a:endParaRPr lang="en-MY" sz="2800" dirty="0">
            <a:latin typeface="Open Sans"/>
          </a:endParaRPr>
        </a:p>
      </dgm:t>
    </dgm:pt>
    <dgm:pt modelId="{15EECF78-3B84-4C68-8F07-45BFA8156060}">
      <dgm:prSet phldrT="[Text]" custT="1"/>
      <dgm:spPr/>
      <dgm:t>
        <a:bodyPr/>
        <a:lstStyle/>
        <a:p>
          <a:r>
            <a:rPr lang="en-MY" sz="3200" b="0" i="0" dirty="0" smtClean="0">
              <a:latin typeface="Open Sans"/>
            </a:rPr>
            <a:t>Comprehensive Audit Trail</a:t>
          </a:r>
          <a:endParaRPr lang="en-MY" sz="3200" dirty="0">
            <a:latin typeface="Open Sans"/>
          </a:endParaRPr>
        </a:p>
      </dgm:t>
    </dgm:pt>
    <dgm:pt modelId="{71DE96D3-BE53-467B-9878-9F1CBA5FAA33}">
      <dgm:prSet phldrT="[Text]" custT="1"/>
      <dgm:spPr>
        <a:solidFill>
          <a:schemeClr val="accent2">
            <a:lumMod val="75000"/>
          </a:schemeClr>
        </a:solidFill>
      </dgm:spPr>
      <dgm:t>
        <a:bodyPr/>
        <a:lstStyle/>
        <a:p>
          <a:r>
            <a:rPr lang="en-US" sz="3200" dirty="0" smtClean="0">
              <a:latin typeface="Open Sans"/>
            </a:rPr>
            <a:t>9</a:t>
          </a:r>
          <a:endParaRPr lang="en-MY" sz="3200" dirty="0">
            <a:latin typeface="Open Sans"/>
          </a:endParaRPr>
        </a:p>
      </dgm:t>
    </dgm:pt>
    <dgm:pt modelId="{4E0C1CD2-3178-438A-8FBB-8DA1FA47179E}" type="sibTrans" cxnId="{242B94BB-9BEB-4FE5-BD38-41473E87C9E2}">
      <dgm:prSet/>
      <dgm:spPr/>
      <dgm:t>
        <a:bodyPr/>
        <a:lstStyle/>
        <a:p>
          <a:endParaRPr lang="en-MY"/>
        </a:p>
      </dgm:t>
    </dgm:pt>
    <dgm:pt modelId="{C1745922-766C-4AE9-843F-6BA8CDC734F8}" type="parTrans" cxnId="{242B94BB-9BEB-4FE5-BD38-41473E87C9E2}">
      <dgm:prSet/>
      <dgm:spPr/>
      <dgm:t>
        <a:bodyPr/>
        <a:lstStyle/>
        <a:p>
          <a:endParaRPr lang="en-MY"/>
        </a:p>
      </dgm:t>
    </dgm:pt>
    <dgm:pt modelId="{8AF1A20E-A822-4618-A704-390673C57601}" type="sibTrans" cxnId="{BC948880-AF6D-4DC4-91CA-6AE28288655A}">
      <dgm:prSet/>
      <dgm:spPr/>
      <dgm:t>
        <a:bodyPr/>
        <a:lstStyle/>
        <a:p>
          <a:endParaRPr lang="en-MY"/>
        </a:p>
      </dgm:t>
    </dgm:pt>
    <dgm:pt modelId="{7935D50E-2CCE-4C13-8384-5FB69F800977}" type="parTrans" cxnId="{BC948880-AF6D-4DC4-91CA-6AE28288655A}">
      <dgm:prSet/>
      <dgm:spPr/>
      <dgm:t>
        <a:bodyPr/>
        <a:lstStyle/>
        <a:p>
          <a:endParaRPr lang="en-MY"/>
        </a:p>
      </dgm:t>
    </dgm:pt>
    <dgm:pt modelId="{FD969B3D-BA00-4247-8F1B-6E7D64639493}" type="sibTrans" cxnId="{4A7A7C63-B054-41A8-9023-BA99608D8834}">
      <dgm:prSet/>
      <dgm:spPr/>
      <dgm:t>
        <a:bodyPr/>
        <a:lstStyle/>
        <a:p>
          <a:endParaRPr lang="en-MY"/>
        </a:p>
      </dgm:t>
    </dgm:pt>
    <dgm:pt modelId="{CAB17083-3A98-471C-AE82-BD2ECDCDAE18}" type="parTrans" cxnId="{4A7A7C63-B054-41A8-9023-BA99608D8834}">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custScaleY="90410" custLinFactNeighborX="0" custLinFactNeighborY="-1505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custScaleY="72773" custLinFactNeighborY="-1070">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custLinFactY="-188058" custLinFactNeighborY="-200000"/>
      <dgm:spPr/>
    </dgm:pt>
    <dgm:pt modelId="{EAF0EAAF-D686-4AA9-A368-8162C79A0205}" type="pres">
      <dgm:prSet presAssocID="{82D31BE7-05D3-4E93-802B-274FFA96EA72}" presName="Child" presStyleLbl="revTx" presStyleIdx="1" presStyleCnt="6" custLinFactY="-8421" custLinFactNeighborY="-100000">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custLinFactY="-60128" custLinFactNeighborY="-100000">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custScaleY="72773" custLinFactY="-51884" custLinFactNeighborY="-100000">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custLinFactY="-1624412" custLinFactNeighborY="-1700000"/>
      <dgm:spPr/>
    </dgm:pt>
    <dgm:pt modelId="{45D4A8C2-6A93-405F-AEA5-8DC33B9BF736}" type="pres">
      <dgm:prSet presAssocID="{43965588-C56C-4A28-823E-BA9FA6A03438}" presName="Child" presStyleLbl="revTx" presStyleIdx="3" presStyleCnt="6" custLinFactY="-82295" custLinFactNeighborY="-100000">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custLinFactY="-100000" custLinFactNeighborY="-148052">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custScaleY="72773" custLinFactY="-100000" custLinFactNeighborY="-139808">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custLinFactY="-2500000" custLinFactNeighborY="-2530132"/>
      <dgm:spPr/>
    </dgm:pt>
    <dgm:pt modelId="{7EDB1993-A0A9-4AB6-B8BC-C2DED3422243}" type="pres">
      <dgm:prSet presAssocID="{71DE96D3-BE53-467B-9878-9F1CBA5FAA33}" presName="Child" presStyleLbl="revTx" presStyleIdx="5" presStyleCnt="6" custLinFactY="-79158" custLinFactNeighborY="-100000">
        <dgm:presLayoutVars>
          <dgm:chMax val="0"/>
          <dgm:chPref val="0"/>
          <dgm:bulletEnabled val="1"/>
        </dgm:presLayoutVars>
      </dgm:prSet>
      <dgm:spPr/>
      <dgm:t>
        <a:bodyPr/>
        <a:lstStyle/>
        <a:p>
          <a:endParaRPr lang="en-MY"/>
        </a:p>
      </dgm:t>
    </dgm:pt>
  </dgm:ptLst>
  <dgm:cxnLst>
    <dgm:cxn modelId="{A8D80CFB-C680-495E-A311-C7A16C375102}" srcId="{69DC3261-5571-4054-A689-A5E0D26FAC68}" destId="{82D31BE7-05D3-4E93-802B-274FFA96EA72}" srcOrd="0" destOrd="0" parTransId="{4A0F6F3D-D058-4C36-A8B2-1E1C60427B88}" sibTransId="{025CBCE3-45F6-456A-ADF3-43BEEE645F92}"/>
    <dgm:cxn modelId="{D411ADEB-8AC8-49CD-AD72-06C54642ECE8}" type="presOf" srcId="{8CAEEFF5-F063-4C73-931C-23EE1573E008}" destId="{7EDB1993-A0A9-4AB6-B8BC-C2DED3422243}" srcOrd="0" destOrd="0" presId="urn:microsoft.com/office/officeart/2011/layout/TabList"/>
    <dgm:cxn modelId="{98084B79-9532-4273-A246-32917960F3FB}" type="presOf" srcId="{43965588-C56C-4A28-823E-BA9FA6A03438}" destId="{73D4D44B-9B5E-4E9A-8D98-C8215464E551}" srcOrd="0" destOrd="0" presId="urn:microsoft.com/office/officeart/2011/layout/TabList"/>
    <dgm:cxn modelId="{8ECA4AA7-D7E6-448D-AE04-96B8A23A572E}" srcId="{82D31BE7-05D3-4E93-802B-274FFA96EA72}" destId="{9323F5A1-8A00-41DD-A3C2-B90A631E4FC2}" srcOrd="0" destOrd="0" parTransId="{9018ABC8-EB15-4441-8A71-D652226EB623}" sibTransId="{DCBC2598-5245-448A-8C28-1E23B0D859B9}"/>
    <dgm:cxn modelId="{36D83243-2D2F-4780-8750-11620589EE3A}" type="presOf" srcId="{82D31BE7-05D3-4E93-802B-274FFA96EA72}" destId="{71311640-DA23-43BD-B92E-6152B49D22F4}"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A4C6DD9A-05D0-40B2-BAB6-5657BC804191}" type="presOf" srcId="{71DE96D3-BE53-467B-9878-9F1CBA5FAA33}" destId="{A2A2591F-B8F8-49DC-85B4-79BC42430AAD}" srcOrd="0" destOrd="0" presId="urn:microsoft.com/office/officeart/2011/layout/TabList"/>
    <dgm:cxn modelId="{FA905B80-BA7D-4213-B569-FFF63FF8F23C}" type="presOf" srcId="{DF0779B2-D486-45B3-81C3-4129237EB1E3}" destId="{F697009C-3D56-4C2C-820E-174CDF20B748}"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9585D488-40F5-45C5-AC84-7CA281C3C2BD}" type="presOf" srcId="{33AEACC9-F94C-4484-9080-0C28426DAB28}" destId="{EAF0EAAF-D686-4AA9-A368-8162C79A0205}"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52585892-F22A-4F3E-9D52-6F02AF4E7B5B}" type="presOf" srcId="{15EECF78-3B84-4C68-8F07-45BFA8156060}" destId="{59C227B1-26D9-494A-BEE9-A071AB0E2EFD}" srcOrd="0" destOrd="0" presId="urn:microsoft.com/office/officeart/2011/layout/TabList"/>
    <dgm:cxn modelId="{C59518F0-7CB8-4C92-874B-84BD50B2680F}" type="presOf" srcId="{9323F5A1-8A00-41DD-A3C2-B90A631E4FC2}" destId="{792FD840-7A86-48B4-A0D1-97B201B72734}" srcOrd="0" destOrd="0" presId="urn:microsoft.com/office/officeart/2011/layout/TabList"/>
    <dgm:cxn modelId="{C0BEEB67-30CA-4335-8819-41A51B2F6225}" srcId="{43965588-C56C-4A28-823E-BA9FA6A03438}" destId="{DF0779B2-D486-45B3-81C3-4129237EB1E3}" srcOrd="0" destOrd="0" parTransId="{90A0CF03-01C8-441D-901E-7EA706FDB943}" sibTransId="{0144A721-DD62-4ADA-9F3E-D67E50EC0A2A}"/>
    <dgm:cxn modelId="{F0B96C7A-F2E1-4D64-8636-CE1AFAD63028}" srcId="{69DC3261-5571-4054-A689-A5E0D26FAC68}" destId="{43965588-C56C-4A28-823E-BA9FA6A03438}" srcOrd="1" destOrd="0" parTransId="{413FFC2A-573B-4117-9E14-AA5926A4D5A7}" sibTransId="{B164D06A-EEFA-4FAB-BFFC-C4DD61F834E2}"/>
    <dgm:cxn modelId="{DC72CAF8-04FB-405E-84C4-C61F015E0F8F}" type="presOf" srcId="{69DC3261-5571-4054-A689-A5E0D26FAC68}" destId="{D04CD238-BC48-4B9C-B859-C13DF3178619}" srcOrd="0" destOrd="0" presId="urn:microsoft.com/office/officeart/2011/layout/TabList"/>
    <dgm:cxn modelId="{BC948880-AF6D-4DC4-91CA-6AE28288655A}" srcId="{71DE96D3-BE53-467B-9878-9F1CBA5FAA33}" destId="{8CAEEFF5-F063-4C73-931C-23EE1573E008}" srcOrd="1" destOrd="0" parTransId="{7935D50E-2CCE-4C13-8384-5FB69F800977}" sibTransId="{8AF1A20E-A822-4618-A704-390673C57601}"/>
    <dgm:cxn modelId="{242B94BB-9BEB-4FE5-BD38-41473E87C9E2}" srcId="{69DC3261-5571-4054-A689-A5E0D26FAC68}" destId="{71DE96D3-BE53-467B-9878-9F1CBA5FAA33}" srcOrd="2" destOrd="0" parTransId="{C1745922-766C-4AE9-843F-6BA8CDC734F8}" sibTransId="{4E0C1CD2-3178-438A-8FBB-8DA1FA47179E}"/>
    <dgm:cxn modelId="{01E163F7-54A2-4D49-87B8-D936498AF6D5}" type="presOf" srcId="{7F46BBD9-1B65-4106-8625-5CCFD9134761}" destId="{45D4A8C2-6A93-405F-AEA5-8DC33B9BF736}" srcOrd="0" destOrd="0" presId="urn:microsoft.com/office/officeart/2011/layout/TabList"/>
    <dgm:cxn modelId="{8C8317B7-AFA7-4CFA-9592-682E08044979}" type="presParOf" srcId="{D04CD238-BC48-4B9C-B859-C13DF3178619}" destId="{FD793834-0128-4118-9C66-81C8DC773A51}" srcOrd="0" destOrd="0" presId="urn:microsoft.com/office/officeart/2011/layout/TabList"/>
    <dgm:cxn modelId="{41E3DB1B-447B-4623-B96E-DCDC6DBD3AD9}" type="presParOf" srcId="{FD793834-0128-4118-9C66-81C8DC773A51}" destId="{792FD840-7A86-48B4-A0D1-97B201B72734}" srcOrd="0" destOrd="0" presId="urn:microsoft.com/office/officeart/2011/layout/TabList"/>
    <dgm:cxn modelId="{50968D82-17DE-4366-B667-CCBAB61A620F}" type="presParOf" srcId="{FD793834-0128-4118-9C66-81C8DC773A51}" destId="{71311640-DA23-43BD-B92E-6152B49D22F4}" srcOrd="1" destOrd="0" presId="urn:microsoft.com/office/officeart/2011/layout/TabList"/>
    <dgm:cxn modelId="{D0452D23-B3E2-48F1-A6FA-CDB3034674F6}" type="presParOf" srcId="{FD793834-0128-4118-9C66-81C8DC773A51}" destId="{46CA2DB7-A147-49E3-9E71-F9597D312A35}" srcOrd="2" destOrd="0" presId="urn:microsoft.com/office/officeart/2011/layout/TabList"/>
    <dgm:cxn modelId="{CB8189EE-9C1D-4AD7-83C4-AE2B1BDE3623}" type="presParOf" srcId="{D04CD238-BC48-4B9C-B859-C13DF3178619}" destId="{EAF0EAAF-D686-4AA9-A368-8162C79A0205}" srcOrd="1" destOrd="0" presId="urn:microsoft.com/office/officeart/2011/layout/TabList"/>
    <dgm:cxn modelId="{2AA30AA1-E5C1-46D9-9A28-E806BF36F52B}" type="presParOf" srcId="{D04CD238-BC48-4B9C-B859-C13DF3178619}" destId="{6294F73D-925F-48BA-B353-758650EDA335}" srcOrd="2" destOrd="0" presId="urn:microsoft.com/office/officeart/2011/layout/TabList"/>
    <dgm:cxn modelId="{AB613607-08C8-493E-B339-A9E57C2F725D}" type="presParOf" srcId="{D04CD238-BC48-4B9C-B859-C13DF3178619}" destId="{239A1735-D199-4650-B9C9-829725E8F6C9}" srcOrd="3" destOrd="0" presId="urn:microsoft.com/office/officeart/2011/layout/TabList"/>
    <dgm:cxn modelId="{18DAB7CD-2A09-4729-AE96-F432064AF124}" type="presParOf" srcId="{239A1735-D199-4650-B9C9-829725E8F6C9}" destId="{F697009C-3D56-4C2C-820E-174CDF20B748}" srcOrd="0" destOrd="0" presId="urn:microsoft.com/office/officeart/2011/layout/TabList"/>
    <dgm:cxn modelId="{B868CA02-F810-45DB-9EE5-503F7E82D525}" type="presParOf" srcId="{239A1735-D199-4650-B9C9-829725E8F6C9}" destId="{73D4D44B-9B5E-4E9A-8D98-C8215464E551}" srcOrd="1" destOrd="0" presId="urn:microsoft.com/office/officeart/2011/layout/TabList"/>
    <dgm:cxn modelId="{4FE921DD-6310-4068-8BF8-35D4BC437556}" type="presParOf" srcId="{239A1735-D199-4650-B9C9-829725E8F6C9}" destId="{341B1AAD-0AAB-4D7B-AB2C-941BA901B0E1}" srcOrd="2" destOrd="0" presId="urn:microsoft.com/office/officeart/2011/layout/TabList"/>
    <dgm:cxn modelId="{DF18C3AE-5831-488D-B9CF-64807BD497FC}" type="presParOf" srcId="{D04CD238-BC48-4B9C-B859-C13DF3178619}" destId="{45D4A8C2-6A93-405F-AEA5-8DC33B9BF736}" srcOrd="4" destOrd="0" presId="urn:microsoft.com/office/officeart/2011/layout/TabList"/>
    <dgm:cxn modelId="{21B142E7-437B-4CF4-926A-D1D77D9B6F11}" type="presParOf" srcId="{D04CD238-BC48-4B9C-B859-C13DF3178619}" destId="{958DA3FB-4A39-451E-8C94-AFDA3FDAA206}" srcOrd="5" destOrd="0" presId="urn:microsoft.com/office/officeart/2011/layout/TabList"/>
    <dgm:cxn modelId="{D73C812E-3B82-4D66-82A7-756CF5FE8D9C}" type="presParOf" srcId="{D04CD238-BC48-4B9C-B859-C13DF3178619}" destId="{8463DD96-5F07-4A99-AD69-DEAAB8F257E4}" srcOrd="6" destOrd="0" presId="urn:microsoft.com/office/officeart/2011/layout/TabList"/>
    <dgm:cxn modelId="{2DF39144-BFB9-4208-B01C-BE8EED8157E8}" type="presParOf" srcId="{8463DD96-5F07-4A99-AD69-DEAAB8F257E4}" destId="{59C227B1-26D9-494A-BEE9-A071AB0E2EFD}" srcOrd="0" destOrd="0" presId="urn:microsoft.com/office/officeart/2011/layout/TabList"/>
    <dgm:cxn modelId="{E11526DA-DE49-4729-ABF6-0C7B82100A97}" type="presParOf" srcId="{8463DD96-5F07-4A99-AD69-DEAAB8F257E4}" destId="{A2A2591F-B8F8-49DC-85B4-79BC42430AAD}" srcOrd="1" destOrd="0" presId="urn:microsoft.com/office/officeart/2011/layout/TabList"/>
    <dgm:cxn modelId="{85E1B24D-EFD0-499E-8B5B-0E4073250911}" type="presParOf" srcId="{8463DD96-5F07-4A99-AD69-DEAAB8F257E4}" destId="{519A59F0-D821-409A-A836-DACD3BFECB3B}" srcOrd="2" destOrd="0" presId="urn:microsoft.com/office/officeart/2011/layout/TabList"/>
    <dgm:cxn modelId="{156FF61F-4C80-4B5B-9383-58112DE64075}"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3600" dirty="0" smtClean="0">
              <a:latin typeface="Century Gothic" panose="020B0502020202020204" pitchFamily="34" charset="0"/>
              <a:ea typeface="Calibri"/>
              <a:cs typeface="Calibri"/>
              <a:sym typeface="Calibri"/>
            </a:rPr>
            <a:t>CAPACITY BUILDING</a:t>
          </a:r>
          <a:endParaRPr lang="en-MY" sz="3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3600" dirty="0" smtClean="0">
              <a:latin typeface="Century Gothic" panose="020B0502020202020204" pitchFamily="34" charset="0"/>
              <a:ea typeface="Calibri"/>
              <a:cs typeface="Calibri"/>
              <a:sym typeface="Calibri"/>
            </a:rPr>
            <a:t>SKILLS ENHANCEMENT</a:t>
          </a:r>
          <a:endParaRPr lang="en-MY" sz="3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3600" dirty="0" smtClean="0">
              <a:latin typeface="Century Gothic" panose="020B0502020202020204" pitchFamily="34" charset="0"/>
              <a:ea typeface="Calibri"/>
              <a:cs typeface="Calibri"/>
              <a:sym typeface="Calibri"/>
            </a:rPr>
            <a:t>INDUSTRIAL</a:t>
          </a:r>
        </a:p>
        <a:p>
          <a:r>
            <a:rPr lang="en-US" sz="3600" dirty="0" smtClean="0">
              <a:latin typeface="Century Gothic" panose="020B0502020202020204" pitchFamily="34" charset="0"/>
              <a:sym typeface="Calibri"/>
            </a:rPr>
            <a:t>RELEVANCE</a:t>
          </a:r>
          <a:endParaRPr lang="en-MY" sz="3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6E84015-0BF0-412B-B9B4-A1AEE6FC8FC2}" srcId="{8CCF68C2-1480-4627-B267-6FA2823F4396}" destId="{67F8D59F-8099-4DD0-897A-92A5209DAAE3}" srcOrd="0" destOrd="0" parTransId="{8CEDF556-DDD0-41AA-BE9E-B7BBA15756A2}" sibTransId="{B2AB82DF-1A70-4245-B501-643AFAEFEA18}"/>
    <dgm:cxn modelId="{F6DF3F89-38CE-431A-AC04-2C7189316B9E}" type="presOf" srcId="{67F8D59F-8099-4DD0-897A-92A5209DAAE3}" destId="{CE76D86C-9A52-4EB5-A47C-DB52C8842610}" srcOrd="0" destOrd="0" presId="urn:microsoft.com/office/officeart/2005/8/layout/StepDownProcess"/>
    <dgm:cxn modelId="{50F528C2-A166-4B9A-BD25-0EA5377477AB}" type="presOf" srcId="{31C62D6B-C760-46AA-960F-D1D980247D97}" destId="{132B1CAC-0393-42A9-A16E-44E96B95086D}" srcOrd="0" destOrd="0" presId="urn:microsoft.com/office/officeart/2005/8/layout/StepDownProcess"/>
    <dgm:cxn modelId="{A52E3039-2BE2-4397-8E4D-65CD9AD12624}" type="presOf" srcId="{8CCF68C2-1480-4627-B267-6FA2823F4396}" destId="{B6F00676-1533-4974-827F-63452AD59366}" srcOrd="0" destOrd="0" presId="urn:microsoft.com/office/officeart/2005/8/layout/StepDownProcess"/>
    <dgm:cxn modelId="{EC9AC8C6-933F-476C-B5DC-2CBDACED88BA}" type="presOf" srcId="{42605E62-8CCC-4617-99CA-9BDCE3D451C1}" destId="{5747BD0D-098C-4EF2-AAD0-871C1AFA4B9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BF635615-FA5E-421E-95CB-DA09743BB7E9}" type="presParOf" srcId="{B6F00676-1533-4974-827F-63452AD59366}" destId="{B0E13E94-C008-4EE2-ABA2-65933D74F53A}" srcOrd="0" destOrd="0" presId="urn:microsoft.com/office/officeart/2005/8/layout/StepDownProcess"/>
    <dgm:cxn modelId="{CA0172F4-B42B-422A-9C8A-0FEFAF2F75C5}" type="presParOf" srcId="{B0E13E94-C008-4EE2-ABA2-65933D74F53A}" destId="{0096CC62-3618-4D4C-BA2C-9D82BF2F923A}" srcOrd="0" destOrd="0" presId="urn:microsoft.com/office/officeart/2005/8/layout/StepDownProcess"/>
    <dgm:cxn modelId="{B42175DB-FAC9-4258-B420-04B5AC693FD3}" type="presParOf" srcId="{B0E13E94-C008-4EE2-ABA2-65933D74F53A}" destId="{CE76D86C-9A52-4EB5-A47C-DB52C8842610}" srcOrd="1" destOrd="0" presId="urn:microsoft.com/office/officeart/2005/8/layout/StepDownProcess"/>
    <dgm:cxn modelId="{F996E021-F19F-401A-B18D-551C355191FD}" type="presParOf" srcId="{B0E13E94-C008-4EE2-ABA2-65933D74F53A}" destId="{C9152587-F524-4CEF-A9E8-75DEF38913A3}" srcOrd="2" destOrd="0" presId="urn:microsoft.com/office/officeart/2005/8/layout/StepDownProcess"/>
    <dgm:cxn modelId="{69170F32-0D9B-4DE2-836D-D3B586265A98}" type="presParOf" srcId="{B6F00676-1533-4974-827F-63452AD59366}" destId="{965B6A3E-A3A6-4B1A-B38D-E35232D49EC2}" srcOrd="1" destOrd="0" presId="urn:microsoft.com/office/officeart/2005/8/layout/StepDownProcess"/>
    <dgm:cxn modelId="{D5F20CF6-B6AB-4AA7-8A75-7BCF1A5CE3E4}" type="presParOf" srcId="{B6F00676-1533-4974-827F-63452AD59366}" destId="{549B3276-5D68-464F-A6D5-D6C07F28D953}" srcOrd="2" destOrd="0" presId="urn:microsoft.com/office/officeart/2005/8/layout/StepDownProcess"/>
    <dgm:cxn modelId="{F9716682-0656-4A05-9FE2-4FE4234158B7}" type="presParOf" srcId="{549B3276-5D68-464F-A6D5-D6C07F28D953}" destId="{C2276F1C-8CB6-407F-B12A-A0081376288B}" srcOrd="0" destOrd="0" presId="urn:microsoft.com/office/officeart/2005/8/layout/StepDownProcess"/>
    <dgm:cxn modelId="{E42A9B1F-ED44-4D9E-8393-5713D9B2C7AB}" type="presParOf" srcId="{549B3276-5D68-464F-A6D5-D6C07F28D953}" destId="{5747BD0D-098C-4EF2-AAD0-871C1AFA4B9D}" srcOrd="1" destOrd="0" presId="urn:microsoft.com/office/officeart/2005/8/layout/StepDownProcess"/>
    <dgm:cxn modelId="{576F349E-AFBB-467E-8F54-082C25D62F06}" type="presParOf" srcId="{549B3276-5D68-464F-A6D5-D6C07F28D953}" destId="{612A9C02-FFCC-4CE5-AAE7-5CF440DB60E5}" srcOrd="2" destOrd="0" presId="urn:microsoft.com/office/officeart/2005/8/layout/StepDownProcess"/>
    <dgm:cxn modelId="{A09A4EB7-F261-4E4D-9F90-A7BAB1976283}" type="presParOf" srcId="{B6F00676-1533-4974-827F-63452AD59366}" destId="{0ED5480D-8AD2-4BE0-9B26-2C28349AFFB0}" srcOrd="3" destOrd="0" presId="urn:microsoft.com/office/officeart/2005/8/layout/StepDownProcess"/>
    <dgm:cxn modelId="{F2079CBE-08D6-4EEC-A412-A4292BF12536}" type="presParOf" srcId="{B6F00676-1533-4974-827F-63452AD59366}" destId="{FDCA67E1-2D7A-4357-BCDA-53D48F830A14}" srcOrd="4" destOrd="0" presId="urn:microsoft.com/office/officeart/2005/8/layout/StepDownProcess"/>
    <dgm:cxn modelId="{24F044D5-ED26-4BD8-AED9-93C90CFC666D}"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7685155" y="3825"/>
          <a:ext cx="3211977" cy="208778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Financial Module</a:t>
          </a:r>
          <a:endParaRPr lang="en-MY" sz="3800" kern="1200" dirty="0"/>
        </a:p>
      </dsp:txBody>
      <dsp:txXfrm>
        <a:off x="7787072" y="105742"/>
        <a:ext cx="3008143" cy="1883951"/>
      </dsp:txXfrm>
    </dsp:sp>
    <dsp:sp modelId="{1F1505D0-3E04-468A-AC4C-B0DA0ABFC8A3}">
      <dsp:nvSpPr>
        <dsp:cNvPr id="0" name=""/>
        <dsp:cNvSpPr/>
      </dsp:nvSpPr>
      <dsp:spPr>
        <a:xfrm>
          <a:off x="5122284" y="1047718"/>
          <a:ext cx="8337719" cy="8337719"/>
        </a:xfrm>
        <a:custGeom>
          <a:avLst/>
          <a:gdLst/>
          <a:ahLst/>
          <a:cxnLst/>
          <a:rect l="0" t="0" r="0" b="0"/>
          <a:pathLst>
            <a:path>
              <a:moveTo>
                <a:pt x="5796884" y="331031"/>
              </a:moveTo>
              <a:arcTo wR="4168859" hR="4168859" stAng="17579213" swAng="196013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11649976" y="2884436"/>
          <a:ext cx="3211977" cy="2087785"/>
        </a:xfrm>
        <a:prstGeom prst="roundRect">
          <a:avLst/>
        </a:prstGeom>
        <a:solidFill>
          <a:srgbClr val="F88B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Inventory Module</a:t>
          </a:r>
          <a:endParaRPr lang="en-MY" sz="3800" kern="1200" dirty="0"/>
        </a:p>
      </dsp:txBody>
      <dsp:txXfrm>
        <a:off x="11751893" y="2986353"/>
        <a:ext cx="3008143" cy="1883951"/>
      </dsp:txXfrm>
    </dsp:sp>
    <dsp:sp modelId="{1471DCD8-21F8-440E-90A3-A9B3436E95E4}">
      <dsp:nvSpPr>
        <dsp:cNvPr id="0" name=""/>
        <dsp:cNvSpPr/>
      </dsp:nvSpPr>
      <dsp:spPr>
        <a:xfrm>
          <a:off x="5122284" y="1047718"/>
          <a:ext cx="8337719" cy="8337719"/>
        </a:xfrm>
        <a:custGeom>
          <a:avLst/>
          <a:gdLst/>
          <a:ahLst/>
          <a:cxnLst/>
          <a:rect l="0" t="0" r="0" b="0"/>
          <a:pathLst>
            <a:path>
              <a:moveTo>
                <a:pt x="8332029" y="3951139"/>
              </a:moveTo>
              <a:arcTo wR="4168859" hR="4168859" stAng="21420381" swAng="2195223"/>
            </a:path>
          </a:pathLst>
        </a:custGeom>
        <a:noFill/>
        <a:ln w="9525" cap="flat" cmpd="sng" algn="ctr">
          <a:solidFill>
            <a:schemeClr val="accent2">
              <a:hueOff val="499962"/>
              <a:satOff val="-10206"/>
              <a:lumOff val="-1324"/>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10135549" y="7545363"/>
          <a:ext cx="3211977" cy="2087785"/>
        </a:xfrm>
        <a:prstGeom prst="roundRect">
          <a:avLst/>
        </a:prstGeom>
        <a:solidFill>
          <a:srgbClr val="C7A92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GST Module</a:t>
          </a:r>
          <a:endParaRPr lang="en-MY" sz="3800" kern="1200" dirty="0"/>
        </a:p>
      </dsp:txBody>
      <dsp:txXfrm>
        <a:off x="10237466" y="7647280"/>
        <a:ext cx="3008143" cy="1883951"/>
      </dsp:txXfrm>
    </dsp:sp>
    <dsp:sp modelId="{30A478CF-2F51-43BC-9A0C-256864938F94}">
      <dsp:nvSpPr>
        <dsp:cNvPr id="0" name=""/>
        <dsp:cNvSpPr/>
      </dsp:nvSpPr>
      <dsp:spPr>
        <a:xfrm>
          <a:off x="5122284" y="1047718"/>
          <a:ext cx="8337719" cy="8337719"/>
        </a:xfrm>
        <a:custGeom>
          <a:avLst/>
          <a:gdLst/>
          <a:ahLst/>
          <a:cxnLst/>
          <a:rect l="0" t="0" r="0" b="0"/>
          <a:pathLst>
            <a:path>
              <a:moveTo>
                <a:pt x="4996719" y="8254693"/>
              </a:moveTo>
              <a:arcTo wR="4168859" hR="4168859" stAng="4712757" swAng="1374486"/>
            </a:path>
          </a:pathLst>
        </a:custGeom>
        <a:noFill/>
        <a:ln w="9525" cap="flat" cmpd="sng" algn="ctr">
          <a:solidFill>
            <a:schemeClr val="accent2">
              <a:hueOff val="999925"/>
              <a:satOff val="-20411"/>
              <a:lumOff val="-2647"/>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5234761" y="7545363"/>
          <a:ext cx="3211977" cy="2087785"/>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Zakat Module</a:t>
          </a:r>
          <a:endParaRPr lang="en-MY" sz="3800" kern="1200" dirty="0"/>
        </a:p>
      </dsp:txBody>
      <dsp:txXfrm>
        <a:off x="5336678" y="7647280"/>
        <a:ext cx="3008143" cy="1883951"/>
      </dsp:txXfrm>
    </dsp:sp>
    <dsp:sp modelId="{E639C2D0-7068-4F9B-A6CD-DA05990C857A}">
      <dsp:nvSpPr>
        <dsp:cNvPr id="0" name=""/>
        <dsp:cNvSpPr/>
      </dsp:nvSpPr>
      <dsp:spPr>
        <a:xfrm>
          <a:off x="5122284" y="1047718"/>
          <a:ext cx="8337719" cy="8337719"/>
        </a:xfrm>
        <a:custGeom>
          <a:avLst/>
          <a:gdLst/>
          <a:ahLst/>
          <a:cxnLst/>
          <a:rect l="0" t="0" r="0" b="0"/>
          <a:pathLst>
            <a:path>
              <a:moveTo>
                <a:pt x="696261" y="6475470"/>
              </a:moveTo>
              <a:arcTo wR="4168859" hR="4168859" stAng="8784396" swAng="2195223"/>
            </a:path>
          </a:pathLst>
        </a:custGeom>
        <a:noFill/>
        <a:ln w="9525" cap="flat" cmpd="sng" algn="ctr">
          <a:solidFill>
            <a:schemeClr val="accent2">
              <a:hueOff val="1499887"/>
              <a:satOff val="-30617"/>
              <a:lumOff val="-3971"/>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3720334" y="2884436"/>
          <a:ext cx="3211977" cy="208778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Waqf / Endowment Module</a:t>
          </a:r>
          <a:endParaRPr lang="en-MY" sz="3800" kern="1200" dirty="0"/>
        </a:p>
      </dsp:txBody>
      <dsp:txXfrm>
        <a:off x="3822251" y="2986353"/>
        <a:ext cx="3008143" cy="1883951"/>
      </dsp:txXfrm>
    </dsp:sp>
    <dsp:sp modelId="{BE8FAAC0-DD1E-4799-B27E-14D21731CC41}">
      <dsp:nvSpPr>
        <dsp:cNvPr id="0" name=""/>
        <dsp:cNvSpPr/>
      </dsp:nvSpPr>
      <dsp:spPr>
        <a:xfrm>
          <a:off x="5122284" y="1047718"/>
          <a:ext cx="8337719" cy="8337719"/>
        </a:xfrm>
        <a:custGeom>
          <a:avLst/>
          <a:gdLst/>
          <a:ahLst/>
          <a:cxnLst/>
          <a:rect l="0" t="0" r="0" b="0"/>
          <a:pathLst>
            <a:path>
              <a:moveTo>
                <a:pt x="726786" y="1816940"/>
              </a:moveTo>
              <a:arcTo wR="4168859" hR="4168859" stAng="12860655" swAng="1960132"/>
            </a:path>
          </a:pathLst>
        </a:custGeom>
        <a:noFill/>
        <a:ln w="9525" cap="flat" cmpd="sng" algn="ctr">
          <a:solidFill>
            <a:schemeClr val="accent2">
              <a:hueOff val="1999850"/>
              <a:satOff val="-40823"/>
              <a:lumOff val="-529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4178268"/>
          <a:ext cx="107933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980630"/>
          <a:ext cx="107933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469548"/>
          <a:ext cx="107933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2806269" y="118392"/>
          <a:ext cx="7987074" cy="46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US" sz="3200" kern="1200" dirty="0" smtClean="0">
              <a:latin typeface="Open Sans"/>
            </a:rPr>
            <a:t>Easy To Use</a:t>
          </a:r>
          <a:endParaRPr lang="en-MY" sz="3200" kern="1200" dirty="0">
            <a:latin typeface="Open Sans"/>
          </a:endParaRPr>
        </a:p>
      </dsp:txBody>
      <dsp:txXfrm>
        <a:off x="2806269" y="118392"/>
        <a:ext cx="7987074" cy="460530"/>
      </dsp:txXfrm>
    </dsp:sp>
    <dsp:sp modelId="{71311640-DA23-43BD-B92E-6152B49D22F4}">
      <dsp:nvSpPr>
        <dsp:cNvPr id="0" name=""/>
        <dsp:cNvSpPr/>
      </dsp:nvSpPr>
      <dsp:spPr>
        <a:xfrm>
          <a:off x="0" y="314"/>
          <a:ext cx="2806269" cy="460530"/>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1</a:t>
          </a:r>
          <a:endParaRPr lang="en-MY" sz="3200" kern="1200" dirty="0">
            <a:latin typeface="Open Sans"/>
          </a:endParaRPr>
        </a:p>
      </dsp:txBody>
      <dsp:txXfrm>
        <a:off x="22485" y="22799"/>
        <a:ext cx="2761299" cy="438045"/>
      </dsp:txXfrm>
    </dsp:sp>
    <dsp:sp modelId="{EAF0EAAF-D686-4AA9-A368-8162C79A0205}">
      <dsp:nvSpPr>
        <dsp:cNvPr id="0" name=""/>
        <dsp:cNvSpPr/>
      </dsp:nvSpPr>
      <dsp:spPr>
        <a:xfrm>
          <a:off x="0" y="448626"/>
          <a:ext cx="10793344" cy="13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With its user friendly interfaces, SPS requires minimum skill knowledge in accounting.</a:t>
          </a:r>
          <a:endParaRPr lang="en-MY" sz="2800" kern="1200" dirty="0">
            <a:latin typeface="Open Sans"/>
          </a:endParaRPr>
        </a:p>
      </dsp:txBody>
      <dsp:txXfrm>
        <a:off x="0" y="448626"/>
        <a:ext cx="10793344" cy="1311670"/>
      </dsp:txXfrm>
    </dsp:sp>
    <dsp:sp modelId="{F697009C-3D56-4C2C-820E-174CDF20B748}">
      <dsp:nvSpPr>
        <dsp:cNvPr id="0" name=""/>
        <dsp:cNvSpPr/>
      </dsp:nvSpPr>
      <dsp:spPr>
        <a:xfrm>
          <a:off x="2806269" y="1593155"/>
          <a:ext cx="7987074" cy="46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Predefined Accounting Chart</a:t>
          </a:r>
          <a:endParaRPr lang="en-MY" sz="3200" kern="1200" dirty="0">
            <a:latin typeface="Open Sans"/>
          </a:endParaRPr>
        </a:p>
      </dsp:txBody>
      <dsp:txXfrm>
        <a:off x="2806269" y="1593155"/>
        <a:ext cx="7987074" cy="460530"/>
      </dsp:txXfrm>
    </dsp:sp>
    <dsp:sp modelId="{73D4D44B-9B5E-4E9A-8D98-C8215464E551}">
      <dsp:nvSpPr>
        <dsp:cNvPr id="0" name=""/>
        <dsp:cNvSpPr/>
      </dsp:nvSpPr>
      <dsp:spPr>
        <a:xfrm>
          <a:off x="31542" y="1486466"/>
          <a:ext cx="2806269" cy="460530"/>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2</a:t>
          </a:r>
          <a:endParaRPr lang="en-MY" sz="3200" kern="1200" dirty="0">
            <a:latin typeface="Open Sans"/>
          </a:endParaRPr>
        </a:p>
      </dsp:txBody>
      <dsp:txXfrm>
        <a:off x="54027" y="1508951"/>
        <a:ext cx="2761299" cy="438045"/>
      </dsp:txXfrm>
    </dsp:sp>
    <dsp:sp modelId="{45D4A8C2-6A93-405F-AEA5-8DC33B9BF736}">
      <dsp:nvSpPr>
        <dsp:cNvPr id="0" name=""/>
        <dsp:cNvSpPr/>
      </dsp:nvSpPr>
      <dsp:spPr>
        <a:xfrm>
          <a:off x="0" y="1977654"/>
          <a:ext cx="10793344" cy="166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SPS comes with 19 industry standards predefined accounting chart and has flexibility to tailor according to business needs.</a:t>
          </a:r>
          <a:endParaRPr lang="en-MY" sz="2800" kern="1200" dirty="0">
            <a:latin typeface="Open Sans"/>
          </a:endParaRPr>
        </a:p>
      </dsp:txBody>
      <dsp:txXfrm>
        <a:off x="0" y="1977654"/>
        <a:ext cx="10793344" cy="1667868"/>
      </dsp:txXfrm>
    </dsp:sp>
    <dsp:sp modelId="{59C227B1-26D9-494A-BEE9-A071AB0E2EFD}">
      <dsp:nvSpPr>
        <dsp:cNvPr id="0" name=""/>
        <dsp:cNvSpPr/>
      </dsp:nvSpPr>
      <dsp:spPr>
        <a:xfrm>
          <a:off x="2806269" y="3837314"/>
          <a:ext cx="7987074" cy="46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Biz Dashboard</a:t>
          </a:r>
          <a:endParaRPr lang="en-MY" sz="3200" kern="1200" dirty="0">
            <a:latin typeface="Open Sans"/>
          </a:endParaRPr>
        </a:p>
      </dsp:txBody>
      <dsp:txXfrm>
        <a:off x="2806269" y="3837314"/>
        <a:ext cx="7987074" cy="460530"/>
      </dsp:txXfrm>
    </dsp:sp>
    <dsp:sp modelId="{A2A2591F-B8F8-49DC-85B4-79BC42430AAD}">
      <dsp:nvSpPr>
        <dsp:cNvPr id="0" name=""/>
        <dsp:cNvSpPr/>
      </dsp:nvSpPr>
      <dsp:spPr>
        <a:xfrm>
          <a:off x="0" y="3718128"/>
          <a:ext cx="2806269" cy="460530"/>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3</a:t>
          </a:r>
          <a:endParaRPr lang="en-MY" sz="3200" kern="1200" dirty="0">
            <a:latin typeface="Open Sans"/>
          </a:endParaRPr>
        </a:p>
      </dsp:txBody>
      <dsp:txXfrm>
        <a:off x="22485" y="3740613"/>
        <a:ext cx="2761299" cy="438045"/>
      </dsp:txXfrm>
    </dsp:sp>
    <dsp:sp modelId="{7EDB1993-A0A9-4AB6-B8BC-C2DED3422243}">
      <dsp:nvSpPr>
        <dsp:cNvPr id="0" name=""/>
        <dsp:cNvSpPr/>
      </dsp:nvSpPr>
      <dsp:spPr>
        <a:xfrm>
          <a:off x="0" y="4244901"/>
          <a:ext cx="10793344" cy="13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Data updates are real-time for better business decision making.</a:t>
          </a:r>
          <a:endParaRPr lang="en-MY" sz="2800" kern="1200" dirty="0">
            <a:latin typeface="Open Sans"/>
          </a:endParaRPr>
        </a:p>
      </dsp:txBody>
      <dsp:txXfrm>
        <a:off x="0" y="4244901"/>
        <a:ext cx="10793344" cy="1311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3240457"/>
          <a:ext cx="1079334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2145870"/>
          <a:ext cx="1079334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541933"/>
          <a:ext cx="1079334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2806269" y="764"/>
          <a:ext cx="7987075" cy="63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Drill Down</a:t>
          </a:r>
          <a:endParaRPr lang="en-MY" sz="3200" kern="1200" dirty="0">
            <a:latin typeface="Open Sans"/>
          </a:endParaRPr>
        </a:p>
      </dsp:txBody>
      <dsp:txXfrm>
        <a:off x="2806269" y="764"/>
        <a:ext cx="7987075" cy="630069"/>
      </dsp:txXfrm>
    </dsp:sp>
    <dsp:sp modelId="{71311640-DA23-43BD-B92E-6152B49D22F4}">
      <dsp:nvSpPr>
        <dsp:cNvPr id="0" name=""/>
        <dsp:cNvSpPr/>
      </dsp:nvSpPr>
      <dsp:spPr>
        <a:xfrm>
          <a:off x="0" y="101156"/>
          <a:ext cx="2806269" cy="42928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4</a:t>
          </a:r>
          <a:endParaRPr lang="en-MY" sz="3200" kern="1200" dirty="0">
            <a:latin typeface="Open Sans"/>
          </a:endParaRPr>
        </a:p>
      </dsp:txBody>
      <dsp:txXfrm>
        <a:off x="20960" y="122116"/>
        <a:ext cx="2764349" cy="408324"/>
      </dsp:txXfrm>
    </dsp:sp>
    <dsp:sp modelId="{EAF0EAAF-D686-4AA9-A368-8162C79A0205}">
      <dsp:nvSpPr>
        <dsp:cNvPr id="0" name=""/>
        <dsp:cNvSpPr/>
      </dsp:nvSpPr>
      <dsp:spPr>
        <a:xfrm>
          <a:off x="0" y="655178"/>
          <a:ext cx="10793345" cy="150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Analysis and investigate from surface report drill down to the source of transaction.</a:t>
          </a:r>
          <a:endParaRPr lang="en-MY" sz="2800" kern="1200" dirty="0">
            <a:latin typeface="Open Sans"/>
          </a:endParaRPr>
        </a:p>
      </dsp:txBody>
      <dsp:txXfrm>
        <a:off x="0" y="655178"/>
        <a:ext cx="10793345" cy="1508422"/>
      </dsp:txXfrm>
    </dsp:sp>
    <dsp:sp modelId="{F697009C-3D56-4C2C-820E-174CDF20B748}">
      <dsp:nvSpPr>
        <dsp:cNvPr id="0" name=""/>
        <dsp:cNvSpPr/>
      </dsp:nvSpPr>
      <dsp:spPr>
        <a:xfrm>
          <a:off x="2806269" y="1711659"/>
          <a:ext cx="7987075" cy="63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Fully Responsive</a:t>
          </a:r>
          <a:endParaRPr lang="en-MY" sz="3200" kern="1200" dirty="0">
            <a:latin typeface="Open Sans"/>
          </a:endParaRPr>
        </a:p>
      </dsp:txBody>
      <dsp:txXfrm>
        <a:off x="2806269" y="1711659"/>
        <a:ext cx="7987075" cy="630069"/>
      </dsp:txXfrm>
    </dsp:sp>
    <dsp:sp modelId="{73D4D44B-9B5E-4E9A-8D98-C8215464E551}">
      <dsp:nvSpPr>
        <dsp:cNvPr id="0" name=""/>
        <dsp:cNvSpPr/>
      </dsp:nvSpPr>
      <dsp:spPr>
        <a:xfrm>
          <a:off x="0" y="1812051"/>
          <a:ext cx="2806269" cy="42928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5</a:t>
          </a:r>
          <a:endParaRPr lang="en-MY" sz="3200" kern="1200" dirty="0">
            <a:latin typeface="Open Sans"/>
          </a:endParaRPr>
        </a:p>
      </dsp:txBody>
      <dsp:txXfrm>
        <a:off x="20960" y="1833011"/>
        <a:ext cx="2764349" cy="408324"/>
      </dsp:txXfrm>
    </dsp:sp>
    <dsp:sp modelId="{45D4A8C2-6A93-405F-AEA5-8DC33B9BF736}">
      <dsp:nvSpPr>
        <dsp:cNvPr id="0" name=""/>
        <dsp:cNvSpPr/>
      </dsp:nvSpPr>
      <dsp:spPr>
        <a:xfrm>
          <a:off x="0" y="2259989"/>
          <a:ext cx="10793345" cy="12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Interactive and fully responsive for all devices and screen resolutions.</a:t>
          </a:r>
          <a:endParaRPr lang="en-MY" sz="2800" kern="1200" dirty="0">
            <a:latin typeface="Open Sans"/>
          </a:endParaRPr>
        </a:p>
      </dsp:txBody>
      <dsp:txXfrm>
        <a:off x="0" y="2259989"/>
        <a:ext cx="10793345" cy="1260327"/>
      </dsp:txXfrm>
    </dsp:sp>
    <dsp:sp modelId="{59C227B1-26D9-494A-BEE9-A071AB0E2EFD}">
      <dsp:nvSpPr>
        <dsp:cNvPr id="0" name=""/>
        <dsp:cNvSpPr/>
      </dsp:nvSpPr>
      <dsp:spPr>
        <a:xfrm>
          <a:off x="2806269" y="2769268"/>
          <a:ext cx="7987075" cy="63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Regulate User Access</a:t>
          </a:r>
          <a:endParaRPr lang="en-MY" sz="3200" kern="1200" dirty="0">
            <a:latin typeface="Open Sans"/>
          </a:endParaRPr>
        </a:p>
      </dsp:txBody>
      <dsp:txXfrm>
        <a:off x="2806269" y="2769268"/>
        <a:ext cx="7987075" cy="630069"/>
      </dsp:txXfrm>
    </dsp:sp>
    <dsp:sp modelId="{A2A2591F-B8F8-49DC-85B4-79BC42430AAD}">
      <dsp:nvSpPr>
        <dsp:cNvPr id="0" name=""/>
        <dsp:cNvSpPr/>
      </dsp:nvSpPr>
      <dsp:spPr>
        <a:xfrm>
          <a:off x="0" y="2869660"/>
          <a:ext cx="2806269" cy="42928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6</a:t>
          </a:r>
          <a:endParaRPr lang="en-MY" sz="3200" kern="1200" dirty="0">
            <a:latin typeface="Open Sans"/>
          </a:endParaRPr>
        </a:p>
      </dsp:txBody>
      <dsp:txXfrm>
        <a:off x="20960" y="2890620"/>
        <a:ext cx="2764349" cy="408324"/>
      </dsp:txXfrm>
    </dsp:sp>
    <dsp:sp modelId="{7EDB1993-A0A9-4AB6-B8BC-C2DED3422243}">
      <dsp:nvSpPr>
        <dsp:cNvPr id="0" name=""/>
        <dsp:cNvSpPr/>
      </dsp:nvSpPr>
      <dsp:spPr>
        <a:xfrm>
          <a:off x="0" y="3314823"/>
          <a:ext cx="10793345" cy="12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Provide the double layer security, all the right control of functionality to regulate the user accessibility to each module system. </a:t>
          </a:r>
          <a:r>
            <a:rPr lang="en-US" sz="2800" kern="1200" dirty="0" smtClean="0">
              <a:latin typeface="Open Sans"/>
            </a:rPr>
            <a:t>Can view by online anywhere and any places , and it is web based.</a:t>
          </a:r>
          <a:endParaRPr lang="en-MY" sz="2800" kern="1200" dirty="0">
            <a:latin typeface="Open Sans"/>
          </a:endParaRPr>
        </a:p>
      </dsp:txBody>
      <dsp:txXfrm>
        <a:off x="0" y="3314823"/>
        <a:ext cx="10793345" cy="1260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3082185"/>
          <a:ext cx="1197531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581472"/>
          <a:ext cx="1197531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523787"/>
          <a:ext cx="1197531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3113581" y="0"/>
          <a:ext cx="8861733" cy="62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Multi Languages supported</a:t>
          </a:r>
          <a:endParaRPr lang="en-MY" sz="3200" kern="1200" dirty="0">
            <a:latin typeface="Open Sans"/>
          </a:endParaRPr>
        </a:p>
      </dsp:txBody>
      <dsp:txXfrm>
        <a:off x="3113581" y="0"/>
        <a:ext cx="8861733" cy="626812"/>
      </dsp:txXfrm>
    </dsp:sp>
    <dsp:sp modelId="{71311640-DA23-43BD-B92E-6152B49D22F4}">
      <dsp:nvSpPr>
        <dsp:cNvPr id="0" name=""/>
        <dsp:cNvSpPr/>
      </dsp:nvSpPr>
      <dsp:spPr>
        <a:xfrm>
          <a:off x="0" y="57153"/>
          <a:ext cx="3113581" cy="50453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7</a:t>
          </a:r>
          <a:endParaRPr lang="en-MY" sz="3200" kern="1200" dirty="0">
            <a:latin typeface="Open Sans"/>
          </a:endParaRPr>
        </a:p>
      </dsp:txBody>
      <dsp:txXfrm>
        <a:off x="24634" y="81787"/>
        <a:ext cx="3064313" cy="479900"/>
      </dsp:txXfrm>
    </dsp:sp>
    <dsp:sp modelId="{EAF0EAAF-D686-4AA9-A368-8162C79A0205}">
      <dsp:nvSpPr>
        <dsp:cNvPr id="0" name=""/>
        <dsp:cNvSpPr/>
      </dsp:nvSpPr>
      <dsp:spPr>
        <a:xfrm>
          <a:off x="0" y="512040"/>
          <a:ext cx="11975315" cy="138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SPS is ready to support latest business nature in multiple languages.</a:t>
          </a:r>
          <a:endParaRPr lang="en-MY" sz="2800" kern="1200" dirty="0">
            <a:latin typeface="Open Sans"/>
          </a:endParaRPr>
        </a:p>
      </dsp:txBody>
      <dsp:txXfrm>
        <a:off x="0" y="512040"/>
        <a:ext cx="11975315" cy="1386807"/>
      </dsp:txXfrm>
    </dsp:sp>
    <dsp:sp modelId="{F697009C-3D56-4C2C-820E-174CDF20B748}">
      <dsp:nvSpPr>
        <dsp:cNvPr id="0" name=""/>
        <dsp:cNvSpPr/>
      </dsp:nvSpPr>
      <dsp:spPr>
        <a:xfrm>
          <a:off x="3113581" y="974794"/>
          <a:ext cx="8861733" cy="69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Super Search</a:t>
          </a:r>
          <a:endParaRPr lang="en-MY" sz="3200" kern="1200" dirty="0">
            <a:latin typeface="Open Sans"/>
          </a:endParaRPr>
        </a:p>
      </dsp:txBody>
      <dsp:txXfrm>
        <a:off x="3113581" y="974794"/>
        <a:ext cx="8861733" cy="693299"/>
      </dsp:txXfrm>
    </dsp:sp>
    <dsp:sp modelId="{73D4D44B-9B5E-4E9A-8D98-C8215464E551}">
      <dsp:nvSpPr>
        <dsp:cNvPr id="0" name=""/>
        <dsp:cNvSpPr/>
      </dsp:nvSpPr>
      <dsp:spPr>
        <a:xfrm>
          <a:off x="0" y="1126332"/>
          <a:ext cx="3113581" cy="50453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8</a:t>
          </a:r>
          <a:endParaRPr lang="en-MY" sz="3200" kern="1200" dirty="0">
            <a:latin typeface="Open Sans"/>
          </a:endParaRPr>
        </a:p>
      </dsp:txBody>
      <dsp:txXfrm>
        <a:off x="24634" y="1150966"/>
        <a:ext cx="3064313" cy="479900"/>
      </dsp:txXfrm>
    </dsp:sp>
    <dsp:sp modelId="{45D4A8C2-6A93-405F-AEA5-8DC33B9BF736}">
      <dsp:nvSpPr>
        <dsp:cNvPr id="0" name=""/>
        <dsp:cNvSpPr/>
      </dsp:nvSpPr>
      <dsp:spPr>
        <a:xfrm>
          <a:off x="0" y="1602322"/>
          <a:ext cx="11975315" cy="138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Provides an integrated search engine that enabled users to find information related to transaction in the fastest and easiest way.</a:t>
          </a:r>
          <a:endParaRPr lang="en-MY" sz="2800" kern="1200" dirty="0">
            <a:latin typeface="Open Sans"/>
          </a:endParaRPr>
        </a:p>
      </dsp:txBody>
      <dsp:txXfrm>
        <a:off x="0" y="1602322"/>
        <a:ext cx="11975315" cy="1386807"/>
      </dsp:txXfrm>
    </dsp:sp>
    <dsp:sp modelId="{59C227B1-26D9-494A-BEE9-A071AB0E2EFD}">
      <dsp:nvSpPr>
        <dsp:cNvPr id="0" name=""/>
        <dsp:cNvSpPr/>
      </dsp:nvSpPr>
      <dsp:spPr>
        <a:xfrm>
          <a:off x="3113581" y="2479989"/>
          <a:ext cx="8861733" cy="69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r>
            <a:rPr lang="en-MY" sz="3200" b="0" i="0" kern="1200" dirty="0" smtClean="0">
              <a:latin typeface="Open Sans"/>
            </a:rPr>
            <a:t>Comprehensive Audit Trail</a:t>
          </a:r>
          <a:endParaRPr lang="en-MY" sz="3200" kern="1200" dirty="0">
            <a:latin typeface="Open Sans"/>
          </a:endParaRPr>
        </a:p>
      </dsp:txBody>
      <dsp:txXfrm>
        <a:off x="3113581" y="2479989"/>
        <a:ext cx="8861733" cy="693299"/>
      </dsp:txXfrm>
    </dsp:sp>
    <dsp:sp modelId="{A2A2591F-B8F8-49DC-85B4-79BC42430AAD}">
      <dsp:nvSpPr>
        <dsp:cNvPr id="0" name=""/>
        <dsp:cNvSpPr/>
      </dsp:nvSpPr>
      <dsp:spPr>
        <a:xfrm>
          <a:off x="0" y="2631527"/>
          <a:ext cx="3113581" cy="504534"/>
        </a:xfrm>
        <a:prstGeom prst="round2SameRect">
          <a:avLst>
            <a:gd name="adj1" fmla="val 16670"/>
            <a:gd name="adj2" fmla="val 0"/>
          </a:avLst>
        </a:prstGeom>
        <a:solidFill>
          <a:schemeClr val="accent2">
            <a:lumMod val="7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Open Sans"/>
            </a:rPr>
            <a:t>9</a:t>
          </a:r>
          <a:endParaRPr lang="en-MY" sz="3200" kern="1200" dirty="0">
            <a:latin typeface="Open Sans"/>
          </a:endParaRPr>
        </a:p>
      </dsp:txBody>
      <dsp:txXfrm>
        <a:off x="24634" y="2656161"/>
        <a:ext cx="3064313" cy="479900"/>
      </dsp:txXfrm>
    </dsp:sp>
    <dsp:sp modelId="{7EDB1993-A0A9-4AB6-B8BC-C2DED3422243}">
      <dsp:nvSpPr>
        <dsp:cNvPr id="0" name=""/>
        <dsp:cNvSpPr/>
      </dsp:nvSpPr>
      <dsp:spPr>
        <a:xfrm>
          <a:off x="0" y="3101964"/>
          <a:ext cx="11975315" cy="138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MY" sz="2800" b="0" i="0" kern="1200" dirty="0" smtClean="0">
              <a:latin typeface="Open Sans"/>
            </a:rPr>
            <a:t>Ensure that an accurate record of activities or events is captured</a:t>
          </a:r>
          <a:endParaRPr lang="en-MY" sz="2800" kern="1200" dirty="0">
            <a:latin typeface="Open Sans"/>
          </a:endParaRPr>
        </a:p>
      </dsp:txBody>
      <dsp:txXfrm>
        <a:off x="0" y="3101964"/>
        <a:ext cx="11975315" cy="1386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4473912" y="2765972"/>
          <a:ext cx="2375586" cy="2704521"/>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2585670" y="161898"/>
          <a:ext cx="3999089" cy="2799232"/>
        </a:xfrm>
        <a:prstGeom prst="roundRect">
          <a:avLst>
            <a:gd name="adj" fmla="val 166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entury Gothic" panose="020B0502020202020204" pitchFamily="34" charset="0"/>
              <a:ea typeface="Calibri"/>
              <a:cs typeface="Calibri"/>
              <a:sym typeface="Calibri"/>
            </a:rPr>
            <a:t>CAPACITY BUILDING</a:t>
          </a:r>
          <a:endParaRPr lang="en-MY" sz="3600" kern="1200" dirty="0">
            <a:latin typeface="Century Gothic" panose="020B0502020202020204" pitchFamily="34" charset="0"/>
          </a:endParaRPr>
        </a:p>
      </dsp:txBody>
      <dsp:txXfrm>
        <a:off x="2722342" y="298570"/>
        <a:ext cx="3725745" cy="2525888"/>
      </dsp:txXfrm>
    </dsp:sp>
    <dsp:sp modelId="{C9152587-F524-4CEF-A9E8-75DEF38913A3}">
      <dsp:nvSpPr>
        <dsp:cNvPr id="0" name=""/>
        <dsp:cNvSpPr/>
      </dsp:nvSpPr>
      <dsp:spPr>
        <a:xfrm>
          <a:off x="7480437" y="344756"/>
          <a:ext cx="5163153" cy="2343414"/>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8783368" y="5868766"/>
          <a:ext cx="2375586" cy="2704521"/>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7033109" y="3197610"/>
          <a:ext cx="3999089" cy="2799232"/>
        </a:xfrm>
        <a:prstGeom prst="roundRect">
          <a:avLst>
            <a:gd name="adj" fmla="val 166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entury Gothic" panose="020B0502020202020204" pitchFamily="34" charset="0"/>
              <a:ea typeface="Calibri"/>
              <a:cs typeface="Calibri"/>
              <a:sym typeface="Calibri"/>
            </a:rPr>
            <a:t>SKILLS ENHANCEMENT</a:t>
          </a:r>
          <a:endParaRPr lang="en-MY" sz="3600" kern="1200" dirty="0">
            <a:latin typeface="Century Gothic" panose="020B0502020202020204" pitchFamily="34" charset="0"/>
          </a:endParaRPr>
        </a:p>
      </dsp:txBody>
      <dsp:txXfrm>
        <a:off x="7169781" y="3334282"/>
        <a:ext cx="3725745" cy="2525888"/>
      </dsp:txXfrm>
    </dsp:sp>
    <dsp:sp modelId="{612A9C02-FFCC-4CE5-AAE7-5CF440DB60E5}">
      <dsp:nvSpPr>
        <dsp:cNvPr id="0" name=""/>
        <dsp:cNvSpPr/>
      </dsp:nvSpPr>
      <dsp:spPr>
        <a:xfrm>
          <a:off x="11554000" y="3446344"/>
          <a:ext cx="5397728" cy="2262463"/>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11292990" y="6394269"/>
          <a:ext cx="3999089" cy="2799232"/>
        </a:xfrm>
        <a:prstGeom prst="roundRect">
          <a:avLst>
            <a:gd name="adj" fmla="val 166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entury Gothic" panose="020B0502020202020204" pitchFamily="34" charset="0"/>
              <a:ea typeface="Calibri"/>
              <a:cs typeface="Calibri"/>
              <a:sym typeface="Calibri"/>
            </a:rPr>
            <a:t>INDUSTRIAL</a:t>
          </a:r>
        </a:p>
        <a:p>
          <a:pPr lvl="0" algn="ctr" defTabSz="1600200">
            <a:lnSpc>
              <a:spcPct val="90000"/>
            </a:lnSpc>
            <a:spcBef>
              <a:spcPct val="0"/>
            </a:spcBef>
            <a:spcAft>
              <a:spcPct val="35000"/>
            </a:spcAft>
          </a:pPr>
          <a:r>
            <a:rPr lang="en-US" sz="3600" kern="1200" dirty="0" smtClean="0">
              <a:latin typeface="Century Gothic" panose="020B0502020202020204" pitchFamily="34" charset="0"/>
              <a:sym typeface="Calibri"/>
            </a:rPr>
            <a:t>RELEVANCE</a:t>
          </a:r>
          <a:endParaRPr lang="en-MY" sz="3600" kern="1200" dirty="0">
            <a:latin typeface="Century Gothic" panose="020B0502020202020204" pitchFamily="34" charset="0"/>
          </a:endParaRPr>
        </a:p>
      </dsp:txBody>
      <dsp:txXfrm>
        <a:off x="11429662" y="6530941"/>
        <a:ext cx="3725745" cy="252588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3/15/2018</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3/15/2018</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(28)</a:t>
            </a:r>
            <a:endParaRPr lang="en-US" sz="1200" baseline="0" dirty="0" smtClean="0"/>
          </a:p>
          <a:p>
            <a:pPr marL="0" indent="0">
              <a:buNone/>
            </a:pPr>
            <a:endParaRPr lang="en-US" sz="1200" baseline="0" dirty="0" smtClean="0"/>
          </a:p>
          <a:p>
            <a:pPr marL="0" indent="0">
              <a:buNone/>
            </a:pPr>
            <a:r>
              <a:rPr lang="en-US" sz="1200" baseline="0" dirty="0" smtClean="0"/>
              <a:t>Attention: You may add / edit this section.</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309093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for :</a:t>
            </a: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Prepared by :</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Title 1"/>
          <p:cNvSpPr>
            <a:spLocks noGrp="1"/>
          </p:cNvSpPr>
          <p:nvPr>
            <p:ph type="ctrTitle"/>
          </p:nvPr>
        </p:nvSpPr>
        <p:spPr>
          <a:xfrm>
            <a:off x="3658076" y="5049417"/>
            <a:ext cx="17071023" cy="1825542"/>
          </a:xfrm>
        </p:spPr>
        <p:txBody>
          <a:bodyPr/>
          <a:lstStyle/>
          <a:p>
            <a:pPr lvl="0">
              <a:spcBef>
                <a:spcPts val="0"/>
              </a:spcBef>
            </a:pPr>
            <a:r>
              <a:rPr lang="en-US" dirty="0">
                <a:solidFill>
                  <a:schemeClr val="tx1"/>
                </a:solidFill>
                <a:latin typeface="Century Gothic"/>
                <a:ea typeface="Century Gothic"/>
                <a:cs typeface="Century Gothic"/>
                <a:sym typeface="Century Gothic"/>
              </a:rPr>
              <a:t>PROPOSAL FOR STRATEGIC </a:t>
            </a:r>
            <a:r>
              <a:rPr lang="en-US" dirty="0" smtClean="0">
                <a:solidFill>
                  <a:schemeClr val="tx1"/>
                </a:solidFill>
                <a:latin typeface="Century Gothic"/>
                <a:ea typeface="Century Gothic"/>
                <a:cs typeface="Century Gothic"/>
                <a:sym typeface="Century Gothic"/>
              </a:rPr>
              <a:t>COLLABORATION IN LEARNING AND GRADUATE SKILLS ENHANCEMENT</a:t>
            </a:r>
            <a:endParaRPr lang="en-US" dirty="0">
              <a:solidFill>
                <a:schemeClr val="tx1"/>
              </a:solidFill>
              <a:latin typeface="Century Gothic"/>
              <a:ea typeface="Century Gothic"/>
              <a:cs typeface="Century Gothic"/>
              <a:sym typeface="Century Gothic"/>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808" y="10782535"/>
            <a:ext cx="4703655" cy="1967308"/>
          </a:xfrm>
          <a:prstGeom prst="rect">
            <a:avLst/>
          </a:prstGeom>
        </p:spPr>
      </p:pic>
      <p:sp>
        <p:nvSpPr>
          <p:cNvPr id="10" name="Rectangle 9"/>
          <p:cNvSpPr/>
          <p:nvPr/>
        </p:nvSpPr>
        <p:spPr bwMode="auto">
          <a:xfrm>
            <a:off x="15892900" y="10654578"/>
            <a:ext cx="5932220" cy="2261322"/>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794" y="2152651"/>
            <a:ext cx="12396814" cy="1975742"/>
          </a:xfrm>
          <a:prstGeom prst="rect">
            <a:avLst/>
          </a:prstGeom>
        </p:spPr>
      </p:pic>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SPS ACCOUNTING SOFTWARE REVIEW</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585" y="3006265"/>
            <a:ext cx="20644346" cy="97247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SPS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1371517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545259" y="1090189"/>
            <a:ext cx="21586688" cy="1600450"/>
          </a:xfrm>
          <a:prstGeom prst="rect">
            <a:avLst/>
          </a:prstGeom>
          <a:noFill/>
        </p:spPr>
        <p:txBody>
          <a:bodyPr wrap="square" lIns="243852" tIns="121926" rIns="243852" bIns="121926" rtlCol="0">
            <a:spAutoFit/>
          </a:bodyPr>
          <a:lstStyle/>
          <a:p>
            <a:pPr algn="ctr"/>
            <a:r>
              <a:rPr lang="en-US" sz="8800" b="1" dirty="0"/>
              <a:t>www.salihinpremier.com</a:t>
            </a:r>
            <a:endParaRPr lang="en-MY" sz="8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437" y="3208092"/>
            <a:ext cx="19438332" cy="145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364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545259" y="1090189"/>
            <a:ext cx="21586688" cy="1600450"/>
          </a:xfrm>
          <a:prstGeom prst="rect">
            <a:avLst/>
          </a:prstGeom>
          <a:noFill/>
        </p:spPr>
        <p:txBody>
          <a:bodyPr wrap="square" lIns="243852" tIns="121926" rIns="243852" bIns="121926" rtlCol="0">
            <a:spAutoFit/>
          </a:bodyPr>
          <a:lstStyle/>
          <a:p>
            <a:pPr algn="ctr"/>
            <a:r>
              <a:rPr lang="en-US" sz="8800" b="1" dirty="0" smtClean="0"/>
              <a:t>EASY ACCESS</a:t>
            </a:r>
            <a:endParaRPr lang="en-MY" sz="8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151" y="3443056"/>
            <a:ext cx="19778903" cy="1404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907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545259" y="1090189"/>
            <a:ext cx="21586688" cy="1600450"/>
          </a:xfrm>
          <a:prstGeom prst="rect">
            <a:avLst/>
          </a:prstGeom>
          <a:noFill/>
        </p:spPr>
        <p:txBody>
          <a:bodyPr wrap="square" lIns="243852" tIns="121926" rIns="243852" bIns="121926" rtlCol="0">
            <a:spAutoFit/>
          </a:bodyPr>
          <a:lstStyle/>
          <a:p>
            <a:pPr algn="ctr"/>
            <a:r>
              <a:rPr lang="en-US" sz="8800" b="1" dirty="0" smtClean="0"/>
              <a:t>WEB-BASED LOGIN</a:t>
            </a:r>
            <a:endParaRPr lang="en-MY" sz="8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177" y="3485622"/>
            <a:ext cx="17722851" cy="1765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907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14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latin typeface="Century Gothic" panose="020B0502020202020204" pitchFamily="34" charset="0"/>
              </a:rPr>
              <a:t>3</a:t>
            </a:r>
            <a:r>
              <a:rPr lang="en-US" b="1" dirty="0" smtClean="0">
                <a:solidFill>
                  <a:schemeClr val="tx1"/>
                </a:solidFill>
                <a:latin typeface="Century Gothic" panose="020B0502020202020204" pitchFamily="34" charset="0"/>
              </a:rPr>
              <a:t>.0 The Proposal</a:t>
            </a:r>
          </a:p>
        </p:txBody>
      </p:sp>
    </p:spTree>
    <p:extLst>
      <p:ext uri="{BB962C8B-B14F-4D97-AF65-F5344CB8AC3E}">
        <p14:creationId xmlns:p14="http://schemas.microsoft.com/office/powerpoint/2010/main" val="3078396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VISION AND MISSION</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7" name="Shape 336"/>
          <p:cNvSpPr txBox="1"/>
          <p:nvPr/>
        </p:nvSpPr>
        <p:spPr>
          <a:xfrm>
            <a:off x="1666971" y="3528506"/>
            <a:ext cx="21146328" cy="602456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3600" b="1" i="0" u="none" strike="noStrike" cap="none" baseline="0" dirty="0">
                <a:solidFill>
                  <a:schemeClr val="dk1"/>
                </a:solidFill>
                <a:latin typeface="Century Gothic" panose="020B0502020202020204" pitchFamily="34" charset="0"/>
                <a:ea typeface="Calibri"/>
                <a:cs typeface="Calibri"/>
                <a:sym typeface="Calibri"/>
              </a:rPr>
              <a:t>Vision</a:t>
            </a:r>
          </a:p>
          <a:p>
            <a:pPr marL="285750" marR="0" lvl="0" indent="-285750" algn="just" rtl="0">
              <a:spcBef>
                <a:spcPts val="0"/>
              </a:spcBef>
              <a:buClr>
                <a:schemeClr val="dk1"/>
              </a:buClr>
              <a:buSzPct val="100000"/>
              <a:buFont typeface="Arial"/>
              <a:buChar char="•"/>
            </a:pPr>
            <a:r>
              <a:rPr lang="en-US" sz="3600" b="0" i="0" u="none" strike="noStrike" cap="none" baseline="0" dirty="0" smtClean="0">
                <a:solidFill>
                  <a:schemeClr val="dk1"/>
                </a:solidFill>
                <a:latin typeface="Century Gothic" panose="020B0502020202020204" pitchFamily="34" charset="0"/>
                <a:ea typeface="Calibri"/>
                <a:cs typeface="Calibri"/>
                <a:sym typeface="Calibri"/>
              </a:rPr>
              <a:t> To </a:t>
            </a:r>
            <a:r>
              <a:rPr lang="en-US" sz="3600" b="0" i="0" u="none" strike="noStrike" cap="none" baseline="0" dirty="0">
                <a:solidFill>
                  <a:schemeClr val="dk1"/>
                </a:solidFill>
                <a:latin typeface="Century Gothic" panose="020B0502020202020204" pitchFamily="34" charset="0"/>
                <a:ea typeface="Calibri"/>
                <a:cs typeface="Calibri"/>
                <a:sym typeface="Calibri"/>
              </a:rPr>
              <a:t>equip fresh graduate student from higher learning institution in Malaysia with high value added accounting software skill.</a:t>
            </a:r>
          </a:p>
          <a:p>
            <a:pPr marL="285750" marR="0" lvl="0" indent="-285750" algn="just" rtl="0">
              <a:spcBef>
                <a:spcPts val="0"/>
              </a:spcBef>
              <a:buClr>
                <a:schemeClr val="dk1"/>
              </a:buClr>
              <a:buSzPct val="100000"/>
              <a:buFont typeface="Arial"/>
              <a:buChar char="•"/>
            </a:pPr>
            <a:r>
              <a:rPr lang="en-US" sz="3600" b="0" i="0" u="none" strike="noStrike" cap="none" baseline="0" dirty="0" smtClean="0">
                <a:solidFill>
                  <a:schemeClr val="dk1"/>
                </a:solidFill>
                <a:latin typeface="Century Gothic" panose="020B0502020202020204" pitchFamily="34" charset="0"/>
                <a:ea typeface="Calibri"/>
                <a:cs typeface="Calibri"/>
                <a:sym typeface="Calibri"/>
              </a:rPr>
              <a:t> Build </a:t>
            </a:r>
            <a:r>
              <a:rPr lang="en-US" sz="3600" b="0" i="0" u="none" strike="noStrike" cap="none" baseline="0" dirty="0">
                <a:solidFill>
                  <a:schemeClr val="dk1"/>
                </a:solidFill>
                <a:latin typeface="Century Gothic" panose="020B0502020202020204" pitchFamily="34" charset="0"/>
                <a:ea typeface="Calibri"/>
                <a:cs typeface="Calibri"/>
                <a:sym typeface="Calibri"/>
              </a:rPr>
              <a:t>long lasting reputation and commitment through excellence. </a:t>
            </a:r>
          </a:p>
          <a:p>
            <a:pPr marL="0" marR="0" lvl="0" indent="0" algn="just" rtl="0">
              <a:spcBef>
                <a:spcPts val="0"/>
              </a:spcBef>
              <a:buNone/>
            </a:pPr>
            <a:endParaRPr sz="3600" b="1" i="0" u="none" strike="noStrike" cap="none" baseline="0" dirty="0">
              <a:solidFill>
                <a:schemeClr val="dk1"/>
              </a:solidFill>
              <a:latin typeface="Century Gothic" panose="020B0502020202020204" pitchFamily="34" charset="0"/>
              <a:ea typeface="Calibri"/>
              <a:cs typeface="Calibri"/>
              <a:sym typeface="Calibri"/>
            </a:endParaRPr>
          </a:p>
          <a:p>
            <a:pPr marL="0" marR="0" lvl="0" indent="0" algn="just" rtl="0">
              <a:spcBef>
                <a:spcPts val="0"/>
              </a:spcBef>
              <a:buNone/>
            </a:pPr>
            <a:endParaRPr sz="3600" b="1" i="0" u="none" strike="noStrike" cap="none" baseline="0" dirty="0">
              <a:solidFill>
                <a:schemeClr val="dk1"/>
              </a:solidFill>
              <a:latin typeface="Century Gothic" panose="020B0502020202020204" pitchFamily="34" charset="0"/>
              <a:ea typeface="Calibri"/>
              <a:cs typeface="Calibri"/>
              <a:sym typeface="Calibri"/>
            </a:endParaRPr>
          </a:p>
          <a:p>
            <a:pPr marL="0" marR="0" lvl="0" indent="0" algn="just" rtl="0">
              <a:spcBef>
                <a:spcPts val="0"/>
              </a:spcBef>
              <a:buSzPct val="25000"/>
              <a:buNone/>
            </a:pPr>
            <a:r>
              <a:rPr lang="en-US" sz="3600" b="1" i="0" u="none" strike="noStrike" cap="none" baseline="0" dirty="0">
                <a:solidFill>
                  <a:schemeClr val="dk1"/>
                </a:solidFill>
                <a:latin typeface="Century Gothic" panose="020B0502020202020204" pitchFamily="34" charset="0"/>
                <a:ea typeface="Calibri"/>
                <a:cs typeface="Calibri"/>
                <a:sym typeface="Calibri"/>
              </a:rPr>
              <a:t>Mission</a:t>
            </a:r>
          </a:p>
          <a:p>
            <a:pPr marL="285750" marR="0" lvl="0" indent="-285750" algn="just" rtl="0">
              <a:spcBef>
                <a:spcPts val="0"/>
              </a:spcBef>
              <a:buClr>
                <a:schemeClr val="dk1"/>
              </a:buClr>
              <a:buSzPct val="100000"/>
              <a:buFont typeface="Arial"/>
              <a:buChar char="•"/>
            </a:pPr>
            <a:r>
              <a:rPr lang="en-US" sz="3600" b="0" i="0" u="none" strike="noStrike" cap="none" baseline="0" dirty="0" smtClean="0">
                <a:solidFill>
                  <a:schemeClr val="dk1"/>
                </a:solidFill>
                <a:latin typeface="Century Gothic" panose="020B0502020202020204" pitchFamily="34" charset="0"/>
                <a:ea typeface="Calibri"/>
                <a:cs typeface="Calibri"/>
                <a:sym typeface="Calibri"/>
              </a:rPr>
              <a:t> Facilitate </a:t>
            </a:r>
            <a:r>
              <a:rPr lang="en-US" sz="3600" b="0" i="0" u="none" strike="noStrike" cap="none" baseline="0" dirty="0">
                <a:solidFill>
                  <a:schemeClr val="dk1"/>
                </a:solidFill>
                <a:latin typeface="Century Gothic" panose="020B0502020202020204" pitchFamily="34" charset="0"/>
                <a:ea typeface="Calibri"/>
                <a:cs typeface="Calibri"/>
                <a:sym typeface="Calibri"/>
              </a:rPr>
              <a:t>the expansion and integration of knowledge</a:t>
            </a:r>
          </a:p>
          <a:p>
            <a:pPr marL="285750" marR="0" lvl="0" indent="-285750" algn="just" rtl="0">
              <a:spcBef>
                <a:spcPts val="0"/>
              </a:spcBef>
              <a:buClr>
                <a:schemeClr val="dk1"/>
              </a:buClr>
              <a:buSzPct val="100000"/>
              <a:buFont typeface="Arial"/>
              <a:buChar char="•"/>
            </a:pPr>
            <a:r>
              <a:rPr lang="en-US" sz="3600" b="0" i="0" u="none" strike="noStrike" cap="none" baseline="0" dirty="0" smtClean="0">
                <a:solidFill>
                  <a:schemeClr val="dk1"/>
                </a:solidFill>
                <a:latin typeface="Century Gothic" panose="020B0502020202020204" pitchFamily="34" charset="0"/>
                <a:ea typeface="Calibri"/>
                <a:cs typeface="Calibri"/>
                <a:sym typeface="Calibri"/>
              </a:rPr>
              <a:t> Going </a:t>
            </a:r>
            <a:r>
              <a:rPr lang="en-US" sz="3600" b="0" i="0" u="none" strike="noStrike" cap="none" baseline="0" dirty="0">
                <a:solidFill>
                  <a:schemeClr val="dk1"/>
                </a:solidFill>
                <a:latin typeface="Century Gothic" panose="020B0502020202020204" pitchFamily="34" charset="0"/>
                <a:ea typeface="Calibri"/>
                <a:cs typeface="Calibri"/>
                <a:sym typeface="Calibri"/>
              </a:rPr>
              <a:t>beyond and influence changes towards improvement.</a:t>
            </a:r>
          </a:p>
          <a:p>
            <a:pPr marL="285750" lvl="0" indent="-285750" algn="just">
              <a:buClr>
                <a:schemeClr val="dk1"/>
              </a:buClr>
              <a:buSzPct val="100000"/>
              <a:buFont typeface="Arial"/>
              <a:buChar char="•"/>
            </a:pPr>
            <a:r>
              <a:rPr lang="en-US" sz="3600" b="0" i="0" u="none" strike="noStrike" cap="none" baseline="0" dirty="0" smtClean="0">
                <a:solidFill>
                  <a:schemeClr val="dk1"/>
                </a:solidFill>
                <a:latin typeface="Century Gothic" panose="020B0502020202020204" pitchFamily="34" charset="0"/>
                <a:ea typeface="Calibri"/>
                <a:cs typeface="Calibri"/>
                <a:sym typeface="Calibri"/>
              </a:rPr>
              <a:t> Provide </a:t>
            </a:r>
            <a:r>
              <a:rPr lang="en-US" sz="3600" b="0" i="0" u="none" strike="noStrike" cap="none" baseline="0" dirty="0">
                <a:solidFill>
                  <a:schemeClr val="dk1"/>
                </a:solidFill>
                <a:latin typeface="Century Gothic" panose="020B0502020202020204" pitchFamily="34" charset="0"/>
                <a:ea typeface="Calibri"/>
                <a:cs typeface="Calibri"/>
                <a:sym typeface="Calibri"/>
              </a:rPr>
              <a:t>solution that foster dedicated bonding between </a:t>
            </a:r>
            <a:r>
              <a:rPr lang="en-US" sz="3600" dirty="0">
                <a:latin typeface="Century Gothic" panose="020B0502020202020204" pitchFamily="34" charset="0"/>
              </a:rPr>
              <a:t>TAF SALIHIN-</a:t>
            </a:r>
            <a:r>
              <a:rPr lang="en-US" sz="3600" dirty="0" err="1">
                <a:latin typeface="Century Gothic" panose="020B0502020202020204" pitchFamily="34" charset="0"/>
              </a:rPr>
              <a:t>UiTM</a:t>
            </a:r>
            <a:r>
              <a:rPr lang="en-US" sz="3600" b="0" i="0" u="none" strike="noStrike" cap="none" dirty="0" smtClean="0">
                <a:solidFill>
                  <a:schemeClr val="dk1"/>
                </a:solidFill>
                <a:latin typeface="Century Gothic" panose="020B0502020202020204" pitchFamily="34" charset="0"/>
                <a:ea typeface="Calibri"/>
                <a:cs typeface="Calibri"/>
                <a:sym typeface="Calibri"/>
              </a:rPr>
              <a:t> </a:t>
            </a:r>
            <a:r>
              <a:rPr lang="en-US" sz="3600" b="0" i="0" u="none" strike="noStrike" cap="none" baseline="0" dirty="0" smtClean="0">
                <a:solidFill>
                  <a:schemeClr val="dk1"/>
                </a:solidFill>
                <a:latin typeface="Century Gothic" panose="020B0502020202020204" pitchFamily="34" charset="0"/>
                <a:ea typeface="Calibri"/>
                <a:cs typeface="Calibri"/>
                <a:sym typeface="Calibri"/>
              </a:rPr>
              <a:t>and IPAC</a:t>
            </a:r>
            <a:endParaRPr lang="en-US" sz="3600" b="0" i="0" u="none" strike="noStrike" cap="none" baseline="0" dirty="0">
              <a:solidFill>
                <a:schemeClr val="dk1"/>
              </a:solidFill>
              <a:latin typeface="Century Gothic" panose="020B0502020202020204" pitchFamily="34" charset="0"/>
              <a:ea typeface="Calibri"/>
              <a:cs typeface="Calibri"/>
              <a:sym typeface="Calibri"/>
            </a:endParaRPr>
          </a:p>
          <a:p>
            <a:pPr marL="0" marR="0" lvl="0" indent="0" algn="just" rtl="0">
              <a:spcBef>
                <a:spcPts val="0"/>
              </a:spcBef>
              <a:buNone/>
            </a:pPr>
            <a:endParaRPr sz="3600" b="0" i="0" u="none" strike="noStrike" cap="none" baseline="0" dirty="0">
              <a:solidFill>
                <a:schemeClr val="dk1"/>
              </a:solidFill>
              <a:latin typeface="Open Sans Light"/>
              <a:ea typeface="Calibri"/>
              <a:cs typeface="Calibri"/>
              <a:sym typeface="Calibri"/>
            </a:endParaRPr>
          </a:p>
          <a:p>
            <a:pPr marL="0" marR="0" lvl="0" indent="0" algn="just" rtl="0">
              <a:spcBef>
                <a:spcPts val="0"/>
              </a:spcBef>
              <a:buNone/>
            </a:pPr>
            <a:endParaRPr sz="3600" b="0" i="0" u="none" strike="noStrike" cap="none" baseline="0" dirty="0">
              <a:solidFill>
                <a:schemeClr val="dk1"/>
              </a:solidFill>
              <a:latin typeface="Open Sans Light"/>
              <a:ea typeface="Calibri"/>
              <a:cs typeface="Calibri"/>
              <a:sym typeface="Calibri"/>
            </a:endParaRPr>
          </a:p>
          <a:p>
            <a:pPr marL="0" marR="0" lvl="0" indent="0" algn="just" rtl="0">
              <a:spcBef>
                <a:spcPts val="0"/>
              </a:spcBef>
              <a:buNone/>
            </a:pPr>
            <a:endParaRPr sz="3600" b="0" i="0" u="none" strike="noStrike" cap="none" baseline="0" dirty="0">
              <a:solidFill>
                <a:schemeClr val="dk1"/>
              </a:solidFill>
              <a:latin typeface="Open Sans Light"/>
              <a:ea typeface="Calibri"/>
              <a:cs typeface="Calibri"/>
              <a:sym typeface="Calibri"/>
            </a:endParaRPr>
          </a:p>
        </p:txBody>
      </p:sp>
    </p:spTree>
    <p:extLst>
      <p:ext uri="{BB962C8B-B14F-4D97-AF65-F5344CB8AC3E}">
        <p14:creationId xmlns:p14="http://schemas.microsoft.com/office/powerpoint/2010/main" val="1314056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OBJECTIVES OF THE PROPOSAL</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a:p>
        </p:txBody>
      </p:sp>
      <p:graphicFrame>
        <p:nvGraphicFramePr>
          <p:cNvPr id="8" name="Diagram 7"/>
          <p:cNvGraphicFramePr/>
          <p:nvPr>
            <p:extLst>
              <p:ext uri="{D42A27DB-BD31-4B8C-83A1-F6EECF244321}">
                <p14:modId xmlns:p14="http://schemas.microsoft.com/office/powerpoint/2010/main" val="1509400342"/>
              </p:ext>
            </p:extLst>
          </p:nvPr>
        </p:nvGraphicFramePr>
        <p:xfrm>
          <a:off x="1866900" y="3085557"/>
          <a:ext cx="19050000" cy="9193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9202908" y="3816637"/>
            <a:ext cx="6075192" cy="1384995"/>
          </a:xfrm>
          <a:prstGeom prst="rect">
            <a:avLst/>
          </a:prstGeom>
          <a:noFill/>
        </p:spPr>
        <p:txBody>
          <a:bodyPr wrap="square" rtlCol="0">
            <a:spAutoFit/>
          </a:bodyPr>
          <a:lstStyle/>
          <a:p>
            <a:r>
              <a:rPr lang="en-MY" sz="2800" dirty="0">
                <a:latin typeface="Century Gothic" panose="020B0502020202020204" pitchFamily="34" charset="0"/>
              </a:rPr>
              <a:t>To equip </a:t>
            </a:r>
            <a:r>
              <a:rPr lang="en-MY" sz="2800" dirty="0" smtClean="0">
                <a:latin typeface="Century Gothic" panose="020B0502020202020204" pitchFamily="34" charset="0"/>
              </a:rPr>
              <a:t>IPAC graduate </a:t>
            </a:r>
            <a:r>
              <a:rPr lang="en-MY" sz="2800" dirty="0">
                <a:latin typeface="Century Gothic" panose="020B0502020202020204" pitchFamily="34" charset="0"/>
              </a:rPr>
              <a:t>student with </a:t>
            </a:r>
            <a:r>
              <a:rPr lang="en-MY" sz="2800" b="1" dirty="0">
                <a:latin typeface="Century Gothic" panose="020B0502020202020204" pitchFamily="34" charset="0"/>
              </a:rPr>
              <a:t>value added </a:t>
            </a:r>
            <a:r>
              <a:rPr lang="en-MY" sz="2800" dirty="0">
                <a:latin typeface="Century Gothic" panose="020B0502020202020204" pitchFamily="34" charset="0"/>
              </a:rPr>
              <a:t>accounting software skills</a:t>
            </a:r>
          </a:p>
        </p:txBody>
      </p:sp>
      <p:sp>
        <p:nvSpPr>
          <p:cNvPr id="12" name="TextBox 11"/>
          <p:cNvSpPr txBox="1"/>
          <p:nvPr/>
        </p:nvSpPr>
        <p:spPr>
          <a:xfrm>
            <a:off x="13335000" y="6865202"/>
            <a:ext cx="5486400" cy="1384995"/>
          </a:xfrm>
          <a:prstGeom prst="rect">
            <a:avLst/>
          </a:prstGeom>
          <a:noFill/>
        </p:spPr>
        <p:txBody>
          <a:bodyPr wrap="square" rtlCol="0">
            <a:spAutoFit/>
          </a:bodyPr>
          <a:lstStyle/>
          <a:p>
            <a:r>
              <a:rPr lang="en-MY" sz="2800" dirty="0">
                <a:latin typeface="Century Gothic" panose="020B0502020202020204" pitchFamily="34" charset="0"/>
              </a:rPr>
              <a:t>To </a:t>
            </a:r>
            <a:r>
              <a:rPr lang="en-MY" sz="2800" dirty="0" smtClean="0">
                <a:latin typeface="Century Gothic" panose="020B0502020202020204" pitchFamily="34" charset="0"/>
              </a:rPr>
              <a:t>provide avenue for IPAC to </a:t>
            </a:r>
            <a:r>
              <a:rPr lang="en-MY" sz="2800" b="1" dirty="0" smtClean="0">
                <a:latin typeface="Century Gothic" panose="020B0502020202020204" pitchFamily="34" charset="0"/>
              </a:rPr>
              <a:t>enhance</a:t>
            </a:r>
            <a:r>
              <a:rPr lang="en-MY" sz="2800" dirty="0" smtClean="0">
                <a:latin typeface="Century Gothic" panose="020B0502020202020204" pitchFamily="34" charset="0"/>
              </a:rPr>
              <a:t> graduate skills and accreditations</a:t>
            </a:r>
            <a:endParaRPr lang="en-MY" sz="2800" dirty="0">
              <a:latin typeface="Century Gothic" panose="020B0502020202020204" pitchFamily="34" charset="0"/>
            </a:endParaRPr>
          </a:p>
        </p:txBody>
      </p:sp>
      <p:sp>
        <p:nvSpPr>
          <p:cNvPr id="13" name="TextBox 12"/>
          <p:cNvSpPr txBox="1"/>
          <p:nvPr/>
        </p:nvSpPr>
        <p:spPr>
          <a:xfrm>
            <a:off x="17506950" y="9609772"/>
            <a:ext cx="5772150" cy="2246769"/>
          </a:xfrm>
          <a:prstGeom prst="rect">
            <a:avLst/>
          </a:prstGeom>
          <a:noFill/>
        </p:spPr>
        <p:txBody>
          <a:bodyPr wrap="square" rtlCol="0">
            <a:spAutoFit/>
          </a:bodyPr>
          <a:lstStyle/>
          <a:p>
            <a:pPr algn="just"/>
            <a:r>
              <a:rPr lang="en-US" sz="2800" dirty="0" smtClean="0">
                <a:latin typeface="Century Gothic" panose="020B0502020202020204" pitchFamily="34" charset="0"/>
              </a:rPr>
              <a:t>To provide practical expertise and experience for IPAC in delivering courses </a:t>
            </a:r>
            <a:r>
              <a:rPr lang="en-US" sz="2800" b="1" dirty="0" smtClean="0">
                <a:latin typeface="Century Gothic" panose="020B0502020202020204" pitchFamily="34" charset="0"/>
              </a:rPr>
              <a:t>relevant</a:t>
            </a:r>
            <a:r>
              <a:rPr lang="en-US" sz="2800" dirty="0" smtClean="0">
                <a:latin typeface="Century Gothic" panose="020B0502020202020204" pitchFamily="34" charset="0"/>
              </a:rPr>
              <a:t> to </a:t>
            </a:r>
            <a:r>
              <a:rPr lang="en-US" sz="2800" b="1" dirty="0" smtClean="0">
                <a:latin typeface="Century Gothic" panose="020B0502020202020204" pitchFamily="34" charset="0"/>
              </a:rPr>
              <a:t>current</a:t>
            </a:r>
            <a:r>
              <a:rPr lang="en-US" sz="2800" dirty="0" smtClean="0">
                <a:latin typeface="Century Gothic" panose="020B0502020202020204" pitchFamily="34" charset="0"/>
              </a:rPr>
              <a:t> and </a:t>
            </a:r>
            <a:r>
              <a:rPr lang="en-US" sz="2800" b="1" dirty="0" smtClean="0">
                <a:latin typeface="Century Gothic" panose="020B0502020202020204" pitchFamily="34" charset="0"/>
              </a:rPr>
              <a:t>future </a:t>
            </a:r>
            <a:r>
              <a:rPr lang="en-US" sz="2800" dirty="0" smtClean="0">
                <a:latin typeface="Century Gothic" panose="020B0502020202020204" pitchFamily="34" charset="0"/>
              </a:rPr>
              <a:t>industrial practices.</a:t>
            </a:r>
          </a:p>
        </p:txBody>
      </p:sp>
    </p:spTree>
    <p:extLst>
      <p:ext uri="{BB962C8B-B14F-4D97-AF65-F5344CB8AC3E}">
        <p14:creationId xmlns:p14="http://schemas.microsoft.com/office/powerpoint/2010/main" val="2856408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COLLABORATION MODEL</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a:p>
        </p:txBody>
      </p:sp>
      <p:grpSp>
        <p:nvGrpSpPr>
          <p:cNvPr id="5" name="Group 4"/>
          <p:cNvGrpSpPr/>
          <p:nvPr/>
        </p:nvGrpSpPr>
        <p:grpSpPr>
          <a:xfrm>
            <a:off x="2190750" y="8062912"/>
            <a:ext cx="5181600" cy="3810000"/>
            <a:chOff x="2190750" y="8062912"/>
            <a:chExt cx="5181600" cy="3810000"/>
          </a:xfrm>
        </p:grpSpPr>
        <p:sp>
          <p:nvSpPr>
            <p:cNvPr id="4" name="Rectangle 3"/>
            <p:cNvSpPr/>
            <p:nvPr/>
          </p:nvSpPr>
          <p:spPr>
            <a:xfrm>
              <a:off x="2190750" y="8062912"/>
              <a:ext cx="590550" cy="3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8" name="Rectangle 7"/>
            <p:cNvSpPr/>
            <p:nvPr/>
          </p:nvSpPr>
          <p:spPr>
            <a:xfrm>
              <a:off x="2190750" y="8062912"/>
              <a:ext cx="5181600" cy="5238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grpSp>
      <p:grpSp>
        <p:nvGrpSpPr>
          <p:cNvPr id="6" name="Group 5"/>
          <p:cNvGrpSpPr/>
          <p:nvPr/>
        </p:nvGrpSpPr>
        <p:grpSpPr>
          <a:xfrm>
            <a:off x="7962900" y="6157912"/>
            <a:ext cx="5181600" cy="3810000"/>
            <a:chOff x="8858250" y="4381500"/>
            <a:chExt cx="5181600" cy="3810000"/>
          </a:xfrm>
        </p:grpSpPr>
        <p:sp>
          <p:nvSpPr>
            <p:cNvPr id="9" name="Rectangle 8"/>
            <p:cNvSpPr/>
            <p:nvPr/>
          </p:nvSpPr>
          <p:spPr>
            <a:xfrm>
              <a:off x="8858250" y="4381500"/>
              <a:ext cx="590550" cy="3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2" name="Rectangle 11"/>
            <p:cNvSpPr/>
            <p:nvPr/>
          </p:nvSpPr>
          <p:spPr>
            <a:xfrm>
              <a:off x="8858250" y="4381500"/>
              <a:ext cx="5181600" cy="5238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grpSp>
      <p:grpSp>
        <p:nvGrpSpPr>
          <p:cNvPr id="7" name="Group 6"/>
          <p:cNvGrpSpPr/>
          <p:nvPr/>
        </p:nvGrpSpPr>
        <p:grpSpPr>
          <a:xfrm>
            <a:off x="13811250" y="3929062"/>
            <a:ext cx="5181600" cy="3810000"/>
            <a:chOff x="14649450" y="3581400"/>
            <a:chExt cx="5181600" cy="3810000"/>
          </a:xfrm>
        </p:grpSpPr>
        <p:sp>
          <p:nvSpPr>
            <p:cNvPr id="13" name="Rectangle 12"/>
            <p:cNvSpPr/>
            <p:nvPr/>
          </p:nvSpPr>
          <p:spPr>
            <a:xfrm>
              <a:off x="14649450" y="3581400"/>
              <a:ext cx="590550" cy="3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4" name="Rectangle 13"/>
            <p:cNvSpPr/>
            <p:nvPr/>
          </p:nvSpPr>
          <p:spPr>
            <a:xfrm>
              <a:off x="14649450" y="3581400"/>
              <a:ext cx="5181600" cy="5238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grpSp>
      <p:sp>
        <p:nvSpPr>
          <p:cNvPr id="15" name="TextBox 14"/>
          <p:cNvSpPr txBox="1"/>
          <p:nvPr/>
        </p:nvSpPr>
        <p:spPr>
          <a:xfrm>
            <a:off x="2933700" y="8782050"/>
            <a:ext cx="4246034" cy="754053"/>
          </a:xfrm>
          <a:prstGeom prst="rect">
            <a:avLst/>
          </a:prstGeom>
          <a:noFill/>
        </p:spPr>
        <p:txBody>
          <a:bodyPr wrap="none" rtlCol="0">
            <a:spAutoFit/>
          </a:bodyPr>
          <a:lstStyle/>
          <a:p>
            <a:r>
              <a:rPr lang="en-US" dirty="0" smtClean="0"/>
              <a:t>TAF SALIHIN UITM</a:t>
            </a:r>
            <a:endParaRPr lang="en-MY" dirty="0"/>
          </a:p>
        </p:txBody>
      </p:sp>
      <p:sp>
        <p:nvSpPr>
          <p:cNvPr id="17" name="TextBox 16"/>
          <p:cNvSpPr txBox="1"/>
          <p:nvPr/>
        </p:nvSpPr>
        <p:spPr>
          <a:xfrm>
            <a:off x="8801100" y="6692890"/>
            <a:ext cx="1177117" cy="754053"/>
          </a:xfrm>
          <a:prstGeom prst="rect">
            <a:avLst/>
          </a:prstGeom>
          <a:noFill/>
        </p:spPr>
        <p:txBody>
          <a:bodyPr wrap="none" rtlCol="0">
            <a:spAutoFit/>
          </a:bodyPr>
          <a:lstStyle/>
          <a:p>
            <a:r>
              <a:rPr lang="en-US" dirty="0" smtClean="0"/>
              <a:t>IPAC</a:t>
            </a:r>
            <a:endParaRPr lang="en-MY" dirty="0"/>
          </a:p>
        </p:txBody>
      </p:sp>
      <p:sp>
        <p:nvSpPr>
          <p:cNvPr id="18" name="TextBox 17"/>
          <p:cNvSpPr txBox="1"/>
          <p:nvPr/>
        </p:nvSpPr>
        <p:spPr>
          <a:xfrm>
            <a:off x="14401800" y="4483090"/>
            <a:ext cx="5039008" cy="754053"/>
          </a:xfrm>
          <a:prstGeom prst="rect">
            <a:avLst/>
          </a:prstGeom>
          <a:noFill/>
        </p:spPr>
        <p:txBody>
          <a:bodyPr wrap="none" rtlCol="0">
            <a:spAutoFit/>
          </a:bodyPr>
          <a:lstStyle/>
          <a:p>
            <a:r>
              <a:rPr lang="en-US" dirty="0" smtClean="0"/>
              <a:t>LECTURER / STUDENT</a:t>
            </a:r>
            <a:endParaRPr lang="en-MY" dirty="0"/>
          </a:p>
        </p:txBody>
      </p:sp>
      <p:sp>
        <p:nvSpPr>
          <p:cNvPr id="16" name="TextBox 15"/>
          <p:cNvSpPr txBox="1"/>
          <p:nvPr/>
        </p:nvSpPr>
        <p:spPr>
          <a:xfrm>
            <a:off x="3035041" y="9540865"/>
            <a:ext cx="4320478" cy="230832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SPS Training Provider and </a:t>
            </a:r>
          </a:p>
          <a:p>
            <a:r>
              <a:rPr lang="en-US" sz="2400" dirty="0" smtClean="0"/>
              <a:t>      Technical Support</a:t>
            </a:r>
          </a:p>
          <a:p>
            <a:pPr marL="342900" indent="-342900">
              <a:buFont typeface="Arial" panose="020B0604020202020204" pitchFamily="34" charset="0"/>
              <a:buChar char="•"/>
            </a:pPr>
            <a:r>
              <a:rPr lang="en-US" sz="2400" dirty="0" smtClean="0"/>
              <a:t>Latest SPS as learning tools for</a:t>
            </a:r>
          </a:p>
          <a:p>
            <a:r>
              <a:rPr lang="en-US" sz="2400" dirty="0" smtClean="0"/>
              <a:t>      accounting students</a:t>
            </a:r>
          </a:p>
          <a:p>
            <a:pPr marL="342900" indent="-342900">
              <a:buFont typeface="Arial" panose="020B0604020202020204" pitchFamily="34" charset="0"/>
              <a:buChar char="•"/>
            </a:pPr>
            <a:r>
              <a:rPr lang="en-US" sz="2400" dirty="0" smtClean="0"/>
              <a:t>Provide the professional </a:t>
            </a:r>
          </a:p>
          <a:p>
            <a:r>
              <a:rPr lang="en-US" sz="2400" dirty="0"/>
              <a:t> </a:t>
            </a:r>
            <a:r>
              <a:rPr lang="en-US" sz="2400" dirty="0" smtClean="0"/>
              <a:t>    certified SPS certificate</a:t>
            </a:r>
            <a:endParaRPr lang="en-MY" sz="2400" dirty="0"/>
          </a:p>
        </p:txBody>
      </p:sp>
      <p:sp>
        <p:nvSpPr>
          <p:cNvPr id="20" name="TextBox 19"/>
          <p:cNvSpPr txBox="1"/>
          <p:nvPr/>
        </p:nvSpPr>
        <p:spPr>
          <a:xfrm>
            <a:off x="8801100" y="7501861"/>
            <a:ext cx="4044056" cy="3416320"/>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Expand new coursework </a:t>
            </a:r>
          </a:p>
          <a:p>
            <a:r>
              <a:rPr lang="en-US" sz="2400" dirty="0"/>
              <a:t> </a:t>
            </a:r>
            <a:r>
              <a:rPr lang="en-US" sz="2400" dirty="0" smtClean="0"/>
              <a:t>    </a:t>
            </a:r>
            <a:r>
              <a:rPr lang="en-US" sz="2400" dirty="0" err="1" smtClean="0"/>
              <a:t>programme</a:t>
            </a:r>
            <a:endParaRPr lang="en-US" sz="2400" dirty="0" smtClean="0"/>
          </a:p>
          <a:p>
            <a:pPr marL="342900" indent="-342900">
              <a:buFont typeface="Arial" panose="020B0604020202020204" pitchFamily="34" charset="0"/>
              <a:buChar char="•"/>
            </a:pPr>
            <a:r>
              <a:rPr lang="en-US" sz="2400" dirty="0" smtClean="0"/>
              <a:t>To provide </a:t>
            </a:r>
            <a:r>
              <a:rPr lang="en-US" sz="2400" dirty="0" err="1" smtClean="0"/>
              <a:t>gihg</a:t>
            </a:r>
            <a:r>
              <a:rPr lang="en-US" sz="2400" dirty="0" smtClean="0"/>
              <a:t> quality, </a:t>
            </a:r>
          </a:p>
          <a:p>
            <a:r>
              <a:rPr lang="en-US" sz="2400" dirty="0"/>
              <a:t> </a:t>
            </a:r>
            <a:r>
              <a:rPr lang="en-US" sz="2400" dirty="0" smtClean="0"/>
              <a:t>     comprehensive educational</a:t>
            </a:r>
          </a:p>
          <a:p>
            <a:r>
              <a:rPr lang="en-US" sz="2400" dirty="0"/>
              <a:t> </a:t>
            </a:r>
            <a:r>
              <a:rPr lang="en-US" sz="2400" dirty="0" smtClean="0"/>
              <a:t>     facilities.</a:t>
            </a:r>
          </a:p>
          <a:p>
            <a:pPr marL="342900" indent="-342900">
              <a:buFont typeface="Arial" panose="020B0604020202020204" pitchFamily="34" charset="0"/>
              <a:buChar char="•"/>
            </a:pPr>
            <a:r>
              <a:rPr lang="en-US" sz="2400" dirty="0" smtClean="0"/>
              <a:t>Student engagement and </a:t>
            </a:r>
          </a:p>
          <a:p>
            <a:r>
              <a:rPr lang="en-US" sz="2400" dirty="0"/>
              <a:t> </a:t>
            </a:r>
            <a:r>
              <a:rPr lang="en-US" sz="2400" dirty="0" smtClean="0"/>
              <a:t>    participation</a:t>
            </a:r>
          </a:p>
          <a:p>
            <a:pPr marL="342900" indent="-342900">
              <a:buFont typeface="Arial" panose="020B0604020202020204" pitchFamily="34" charset="0"/>
              <a:buChar char="•"/>
            </a:pPr>
            <a:r>
              <a:rPr lang="en-US" sz="2400" dirty="0" smtClean="0"/>
              <a:t>Other support as and when </a:t>
            </a:r>
          </a:p>
          <a:p>
            <a:r>
              <a:rPr lang="en-US" sz="2400" dirty="0" smtClean="0"/>
              <a:t>      needed.</a:t>
            </a:r>
            <a:endParaRPr lang="en-MY" sz="2400" dirty="0"/>
          </a:p>
        </p:txBody>
      </p:sp>
      <p:sp>
        <p:nvSpPr>
          <p:cNvPr id="21" name="TextBox 20"/>
          <p:cNvSpPr txBox="1"/>
          <p:nvPr/>
        </p:nvSpPr>
        <p:spPr>
          <a:xfrm>
            <a:off x="14631959" y="5252354"/>
            <a:ext cx="3357394"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Commitment</a:t>
            </a:r>
          </a:p>
          <a:p>
            <a:pPr marL="342900" indent="-342900">
              <a:buFont typeface="Arial" panose="020B0604020202020204" pitchFamily="34" charset="0"/>
              <a:buChar char="•"/>
            </a:pPr>
            <a:r>
              <a:rPr lang="en-US" sz="2400" dirty="0" smtClean="0"/>
              <a:t>Proactive participation</a:t>
            </a:r>
            <a:endParaRPr lang="en-MY" sz="2400" dirty="0"/>
          </a:p>
        </p:txBody>
      </p:sp>
    </p:spTree>
    <p:extLst>
      <p:ext uri="{BB962C8B-B14F-4D97-AF65-F5344CB8AC3E}">
        <p14:creationId xmlns:p14="http://schemas.microsoft.com/office/powerpoint/2010/main" val="550315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893110"/>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a:solidFill>
                  <a:schemeClr val="bg1"/>
                </a:solidFill>
                <a:latin typeface="Century Gothic" panose="020B0502020202020204" pitchFamily="34" charset="0"/>
                <a:ea typeface="Century Gothic"/>
                <a:cs typeface="Century Gothic"/>
                <a:sym typeface="Century Gothic"/>
              </a:rPr>
              <a:t>PROPOSAL FOR STRATEGIC COLLABORATION</a:t>
            </a:r>
            <a:br>
              <a:rPr lang="en-US" sz="2400" dirty="0">
                <a:solidFill>
                  <a:schemeClr val="bg1"/>
                </a:solidFill>
                <a:latin typeface="Century Gothic" panose="020B0502020202020204" pitchFamily="34" charset="0"/>
                <a:ea typeface="Century Gothic"/>
                <a:cs typeface="Century Gothic"/>
                <a:sym typeface="Century Gothic"/>
              </a:rPr>
            </a:br>
            <a:r>
              <a:rPr lang="en-US" sz="2400" dirty="0">
                <a:solidFill>
                  <a:schemeClr val="bg1"/>
                </a:solidFill>
                <a:latin typeface="Century Gothic" panose="020B0502020202020204" pitchFamily="34" charset="0"/>
                <a:ea typeface="Century Gothic"/>
                <a:cs typeface="Century Gothic"/>
                <a:sym typeface="Century Gothic"/>
              </a:rPr>
              <a:t>IN LEARNING &amp; GRADUATE SKILLS ENHANCEMENT</a:t>
            </a:r>
            <a:endParaRPr lang="en-US" sz="2400" dirty="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4899087"/>
            <a:ext cx="2383554" cy="145507"/>
          </a:xfrm>
          <a:prstGeom prst="rect">
            <a:avLst/>
          </a:prstGeom>
        </p:spPr>
      </p:pic>
      <p:sp>
        <p:nvSpPr>
          <p:cNvPr id="18" name="Title 4"/>
          <p:cNvSpPr txBox="1">
            <a:spLocks/>
          </p:cNvSpPr>
          <p:nvPr/>
        </p:nvSpPr>
        <p:spPr>
          <a:xfrm>
            <a:off x="1779372" y="5061241"/>
            <a:ext cx="16754017" cy="1024249"/>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lvl="0" algn="l">
              <a:spcBef>
                <a:spcPts val="0"/>
              </a:spcBef>
              <a:buSzPct val="25000"/>
            </a:pPr>
            <a:r>
              <a:rPr lang="en-US" b="1" dirty="0">
                <a:solidFill>
                  <a:schemeClr val="dk1"/>
                </a:solidFill>
                <a:latin typeface="Century Gothic" panose="020B0502020202020204" pitchFamily="34" charset="0"/>
                <a:ea typeface="Calibri"/>
                <a:cs typeface="Calibri"/>
                <a:sym typeface="Calibri"/>
              </a:rPr>
              <a:t>4</a:t>
            </a:r>
            <a:r>
              <a:rPr lang="en-US" b="1" dirty="0" smtClean="0">
                <a:solidFill>
                  <a:schemeClr val="dk1"/>
                </a:solidFill>
                <a:latin typeface="Century Gothic" panose="020B0502020202020204" pitchFamily="34" charset="0"/>
                <a:ea typeface="Calibri"/>
                <a:cs typeface="Calibri"/>
                <a:sym typeface="Calibri"/>
              </a:rPr>
              <a:t>.0 SPS Certificate Program</a:t>
            </a:r>
            <a:endParaRPr lang="en-US" b="1" dirty="0">
              <a:solidFill>
                <a:schemeClr val="dk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047872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4808"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2" name="Slide Number Placeholder 1"/>
          <p:cNvSpPr>
            <a:spLocks noGrp="1"/>
          </p:cNvSpPr>
          <p:nvPr>
            <p:ph type="sldNum" sz="quarter" idx="4"/>
          </p:nvPr>
        </p:nvSpPr>
        <p:spPr>
          <a:xfrm>
            <a:off x="23562367" y="13011887"/>
            <a:ext cx="824808" cy="462198"/>
          </a:xfrm>
        </p:spPr>
        <p:txBody>
          <a:bodyPr/>
          <a:lstStyle/>
          <a:p>
            <a:fld id="{C9468CE9-3F3D-1446-A027-4B4CDD3883B0}" type="slidenum">
              <a:rPr lang="en-US" smtClean="0"/>
              <a:t>19</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243683574"/>
              </p:ext>
            </p:extLst>
          </p:nvPr>
        </p:nvGraphicFramePr>
        <p:xfrm>
          <a:off x="3897483" y="3017592"/>
          <a:ext cx="16592550" cy="9240929"/>
        </p:xfrm>
        <a:graphic>
          <a:graphicData uri="http://schemas.openxmlformats.org/drawingml/2006/table">
            <a:tbl>
              <a:tblPr firstRow="1" bandRow="1">
                <a:tableStyleId>{284E427A-3D55-4303-BF80-6455036E1DE7}</a:tableStyleId>
              </a:tblPr>
              <a:tblGrid>
                <a:gridCol w="4457700"/>
                <a:gridCol w="6172200"/>
                <a:gridCol w="5962650"/>
              </a:tblGrid>
              <a:tr h="744759">
                <a:tc gridSpan="3">
                  <a:txBody>
                    <a:bodyPr/>
                    <a:lstStyle/>
                    <a:p>
                      <a:pPr algn="ctr"/>
                      <a:r>
                        <a:rPr lang="en-US" sz="2800" dirty="0" smtClean="0"/>
                        <a:t>SPS </a:t>
                      </a:r>
                      <a:r>
                        <a:rPr lang="en-US" sz="2800" baseline="0" dirty="0" smtClean="0"/>
                        <a:t>Training Module</a:t>
                      </a:r>
                      <a:endParaRPr lang="en-MY" sz="2800" dirty="0">
                        <a:latin typeface="Open Sans Light"/>
                      </a:endParaRPr>
                    </a:p>
                  </a:txBody>
                  <a:tcPr anchor="ctr"/>
                </a:tc>
                <a:tc hMerge="1">
                  <a:txBody>
                    <a:bodyPr/>
                    <a:lstStyle/>
                    <a:p>
                      <a:endParaRPr lang="en-MY" dirty="0"/>
                    </a:p>
                  </a:txBody>
                  <a:tcPr/>
                </a:tc>
                <a:tc hMerge="1">
                  <a:txBody>
                    <a:bodyPr/>
                    <a:lstStyle/>
                    <a:p>
                      <a:endParaRPr lang="en-MY"/>
                    </a:p>
                  </a:txBody>
                  <a:tcPr/>
                </a:tc>
              </a:tr>
              <a:tr h="597584">
                <a:tc>
                  <a:txBody>
                    <a:bodyPr/>
                    <a:lstStyle/>
                    <a:p>
                      <a:pPr algn="l"/>
                      <a:r>
                        <a:rPr lang="en-US" sz="2800" dirty="0" smtClean="0"/>
                        <a:t>Time</a:t>
                      </a:r>
                      <a:endParaRPr lang="en-MY" sz="2800" b="1" dirty="0">
                        <a:latin typeface="Open Sans Light"/>
                      </a:endParaRPr>
                    </a:p>
                  </a:txBody>
                  <a:tcPr/>
                </a:tc>
                <a:tc gridSpan="2">
                  <a:txBody>
                    <a:bodyPr/>
                    <a:lstStyle/>
                    <a:p>
                      <a:pPr algn="just"/>
                      <a:r>
                        <a:rPr lang="en-US" sz="2800" dirty="0" smtClean="0"/>
                        <a:t>9.00am</a:t>
                      </a:r>
                      <a:r>
                        <a:rPr lang="en-US" sz="2800" baseline="0" dirty="0" smtClean="0"/>
                        <a:t> to 4.30 pm </a:t>
                      </a:r>
                      <a:endParaRPr lang="en-MY" sz="2800" dirty="0">
                        <a:latin typeface="Open Sans Light"/>
                      </a:endParaRPr>
                    </a:p>
                  </a:txBody>
                  <a:tcPr/>
                </a:tc>
                <a:tc hMerge="1">
                  <a:txBody>
                    <a:bodyPr/>
                    <a:lstStyle/>
                    <a:p>
                      <a:endParaRPr lang="en-MY"/>
                    </a:p>
                  </a:txBody>
                  <a:tcPr/>
                </a:tc>
              </a:tr>
              <a:tr h="1032191">
                <a:tc>
                  <a:txBody>
                    <a:bodyPr/>
                    <a:lstStyle/>
                    <a:p>
                      <a:pPr algn="l"/>
                      <a:r>
                        <a:rPr lang="en-US" sz="2800" dirty="0" smtClean="0"/>
                        <a:t>Duration</a:t>
                      </a:r>
                      <a:endParaRPr lang="en-MY" sz="2800" b="1" dirty="0">
                        <a:latin typeface="Open Sans Light"/>
                      </a:endParaRPr>
                    </a:p>
                  </a:txBody>
                  <a:tcPr/>
                </a:tc>
                <a:tc gridSpan="2">
                  <a:txBody>
                    <a:bodyPr/>
                    <a:lstStyle/>
                    <a:p>
                      <a:r>
                        <a:rPr lang="en-US" sz="2800" dirty="0" smtClean="0"/>
                        <a:t>-1 ½ Days Workshop</a:t>
                      </a:r>
                      <a:r>
                        <a:rPr lang="en-US" sz="2800" baseline="0" dirty="0" smtClean="0"/>
                        <a:t>  </a:t>
                      </a:r>
                    </a:p>
                    <a:p>
                      <a:r>
                        <a:rPr lang="en-US" sz="2800" baseline="0" dirty="0" smtClean="0"/>
                        <a:t>- ½  Day Exam </a:t>
                      </a:r>
                      <a:endParaRPr lang="en-MY" sz="2800" dirty="0">
                        <a:solidFill>
                          <a:schemeClr val="tx1"/>
                        </a:solidFill>
                        <a:latin typeface="Open Sans Light"/>
                      </a:endParaRPr>
                    </a:p>
                  </a:txBody>
                  <a:tcPr/>
                </a:tc>
                <a:tc hMerge="1">
                  <a:txBody>
                    <a:bodyPr/>
                    <a:lstStyle/>
                    <a:p>
                      <a:endParaRPr lang="en-MY"/>
                    </a:p>
                  </a:txBody>
                  <a:tcPr/>
                </a:tc>
              </a:tr>
              <a:tr h="597584">
                <a:tc>
                  <a:txBody>
                    <a:bodyPr/>
                    <a:lstStyle/>
                    <a:p>
                      <a:pPr algn="l"/>
                      <a:r>
                        <a:rPr lang="en-US" sz="2800" dirty="0" smtClean="0"/>
                        <a:t>Exam period</a:t>
                      </a:r>
                      <a:endParaRPr lang="en-MY" sz="2800" b="1" dirty="0">
                        <a:latin typeface="Open Sans Light"/>
                      </a:endParaRPr>
                    </a:p>
                  </a:txBody>
                  <a:tcPr/>
                </a:tc>
                <a:tc gridSpan="2">
                  <a:txBody>
                    <a:bodyPr/>
                    <a:lstStyle/>
                    <a:p>
                      <a:pPr algn="just"/>
                      <a:r>
                        <a:rPr lang="en-US" sz="2800" dirty="0" smtClean="0"/>
                        <a:t>2 Hour</a:t>
                      </a:r>
                      <a:endParaRPr lang="en-MY" sz="2800" dirty="0">
                        <a:latin typeface="Open Sans Light"/>
                      </a:endParaRPr>
                    </a:p>
                  </a:txBody>
                  <a:tcPr/>
                </a:tc>
                <a:tc hMerge="1">
                  <a:txBody>
                    <a:bodyPr/>
                    <a:lstStyle/>
                    <a:p>
                      <a:endParaRPr lang="en-MY"/>
                    </a:p>
                  </a:txBody>
                  <a:tcPr/>
                </a:tc>
              </a:tr>
              <a:tr h="597584">
                <a:tc>
                  <a:txBody>
                    <a:bodyPr/>
                    <a:lstStyle/>
                    <a:p>
                      <a:pPr algn="l"/>
                      <a:r>
                        <a:rPr lang="en-US" sz="2800" dirty="0" smtClean="0"/>
                        <a:t>Venue</a:t>
                      </a:r>
                      <a:endParaRPr lang="en-MY" sz="2800" b="1" dirty="0">
                        <a:latin typeface="Open Sans Light"/>
                      </a:endParaRPr>
                    </a:p>
                  </a:txBody>
                  <a:tcPr/>
                </a:tc>
                <a:tc gridSpan="2">
                  <a:txBody>
                    <a:bodyPr/>
                    <a:lstStyle/>
                    <a:p>
                      <a:pPr algn="just"/>
                      <a:r>
                        <a:rPr lang="en-US" sz="2800" dirty="0" smtClean="0"/>
                        <a:t>IPAC Computer</a:t>
                      </a:r>
                      <a:r>
                        <a:rPr lang="en-US" sz="2800" baseline="0" dirty="0" smtClean="0"/>
                        <a:t> Lab</a:t>
                      </a:r>
                      <a:endParaRPr lang="en-MY" sz="2800" dirty="0">
                        <a:latin typeface="Open Sans Light"/>
                      </a:endParaRPr>
                    </a:p>
                  </a:txBody>
                  <a:tcPr/>
                </a:tc>
                <a:tc hMerge="1">
                  <a:txBody>
                    <a:bodyPr/>
                    <a:lstStyle/>
                    <a:p>
                      <a:endParaRPr lang="en-MY"/>
                    </a:p>
                  </a:txBody>
                  <a:tcPr/>
                </a:tc>
              </a:tr>
              <a:tr h="597584">
                <a:tc>
                  <a:txBody>
                    <a:bodyPr/>
                    <a:lstStyle/>
                    <a:p>
                      <a:pPr algn="l"/>
                      <a:r>
                        <a:rPr lang="en-US" sz="2800" dirty="0" smtClean="0"/>
                        <a:t>Target Participant</a:t>
                      </a:r>
                      <a:endParaRPr lang="en-MY" sz="2800" b="1" dirty="0">
                        <a:latin typeface="Open Sans Light"/>
                      </a:endParaRPr>
                    </a:p>
                  </a:txBody>
                  <a:tcPr/>
                </a:tc>
                <a:tc gridSpan="2">
                  <a:txBody>
                    <a:bodyPr/>
                    <a:lstStyle/>
                    <a:p>
                      <a:pPr algn="just"/>
                      <a:r>
                        <a:rPr lang="en-US" sz="2800" dirty="0" smtClean="0"/>
                        <a:t>Professional students</a:t>
                      </a:r>
                      <a:endParaRPr lang="en-MY" sz="2800" dirty="0">
                        <a:latin typeface="Open Sans Light"/>
                      </a:endParaRPr>
                    </a:p>
                  </a:txBody>
                  <a:tcPr/>
                </a:tc>
                <a:tc hMerge="1">
                  <a:txBody>
                    <a:bodyPr/>
                    <a:lstStyle/>
                    <a:p>
                      <a:endParaRPr lang="en-MY"/>
                    </a:p>
                  </a:txBody>
                  <a:tcPr/>
                </a:tc>
              </a:tr>
              <a:tr h="597584">
                <a:tc>
                  <a:txBody>
                    <a:bodyPr/>
                    <a:lstStyle/>
                    <a:p>
                      <a:pPr algn="l"/>
                      <a:r>
                        <a:rPr lang="en-US" sz="2800" dirty="0" smtClean="0"/>
                        <a:t>Speaker</a:t>
                      </a:r>
                      <a:endParaRPr lang="en-MY" sz="2800" b="1" dirty="0">
                        <a:latin typeface="Open Sans Light"/>
                      </a:endParaRPr>
                    </a:p>
                  </a:txBody>
                  <a:tcPr/>
                </a:tc>
                <a:tc gridSpan="2">
                  <a:txBody>
                    <a:bodyPr/>
                    <a:lstStyle/>
                    <a:p>
                      <a:pPr algn="just"/>
                      <a:r>
                        <a:rPr lang="en-US" sz="2800" dirty="0" smtClean="0"/>
                        <a:t>TAF </a:t>
                      </a:r>
                      <a:r>
                        <a:rPr lang="en-US" sz="2800" dirty="0" err="1" smtClean="0"/>
                        <a:t>Salihin-UiTM</a:t>
                      </a:r>
                      <a:r>
                        <a:rPr lang="en-US" sz="2800" baseline="0" dirty="0" smtClean="0"/>
                        <a:t> trainers</a:t>
                      </a:r>
                      <a:endParaRPr lang="en-MY" sz="2800" dirty="0">
                        <a:latin typeface="Open Sans Light"/>
                      </a:endParaRPr>
                    </a:p>
                  </a:txBody>
                  <a:tcPr/>
                </a:tc>
                <a:tc hMerge="1">
                  <a:txBody>
                    <a:bodyPr/>
                    <a:lstStyle/>
                    <a:p>
                      <a:endParaRPr lang="en-MY"/>
                    </a:p>
                  </a:txBody>
                  <a:tcPr/>
                </a:tc>
              </a:tr>
              <a:tr h="597584">
                <a:tc>
                  <a:txBody>
                    <a:bodyPr/>
                    <a:lstStyle/>
                    <a:p>
                      <a:pPr algn="l"/>
                      <a:r>
                        <a:rPr lang="en-US" sz="2800" dirty="0" smtClean="0"/>
                        <a:t>Course Fee</a:t>
                      </a:r>
                      <a:endParaRPr lang="en-MY" sz="2800" b="1" dirty="0">
                        <a:latin typeface="Open Sans Light"/>
                      </a:endParaRPr>
                    </a:p>
                  </a:txBody>
                  <a:tcPr/>
                </a:tc>
                <a:tc gridSpan="2">
                  <a:txBody>
                    <a:bodyPr/>
                    <a:lstStyle/>
                    <a:p>
                      <a:r>
                        <a:rPr lang="en-US" sz="2800" baseline="0" dirty="0" smtClean="0"/>
                        <a:t>RM 100 per student</a:t>
                      </a:r>
                      <a:endParaRPr lang="en-MY" sz="2800" dirty="0">
                        <a:solidFill>
                          <a:schemeClr val="tx1"/>
                        </a:solidFill>
                        <a:latin typeface="Open Sans Light"/>
                      </a:endParaRPr>
                    </a:p>
                  </a:txBody>
                  <a:tcPr/>
                </a:tc>
                <a:tc hMerge="1">
                  <a:txBody>
                    <a:bodyPr/>
                    <a:lstStyle/>
                    <a:p>
                      <a:endParaRPr lang="en-MY"/>
                    </a:p>
                  </a:txBody>
                  <a:tcPr/>
                </a:tc>
              </a:tr>
              <a:tr h="593199">
                <a:tc>
                  <a:txBody>
                    <a:bodyPr/>
                    <a:lstStyle/>
                    <a:p>
                      <a:pPr algn="l"/>
                      <a:r>
                        <a:rPr lang="en-US" sz="2800" dirty="0" smtClean="0"/>
                        <a:t>Minimum Participation (per session)</a:t>
                      </a:r>
                      <a:endParaRPr lang="en-MY" sz="2800" b="1" dirty="0">
                        <a:latin typeface="Open Sans Light"/>
                      </a:endParaRPr>
                    </a:p>
                  </a:txBody>
                  <a:tcPr/>
                </a:tc>
                <a:tc gridSpan="2">
                  <a:txBody>
                    <a:bodyPr/>
                    <a:lstStyle/>
                    <a:p>
                      <a:pPr algn="just"/>
                      <a:r>
                        <a:rPr lang="en-US" sz="2800" dirty="0" smtClean="0"/>
                        <a:t>50 students</a:t>
                      </a:r>
                      <a:endParaRPr lang="en-MY" sz="2800" dirty="0">
                        <a:latin typeface="Open Sans Light"/>
                      </a:endParaRPr>
                    </a:p>
                  </a:txBody>
                  <a:tcPr/>
                </a:tc>
                <a:tc hMerge="1">
                  <a:txBody>
                    <a:bodyPr/>
                    <a:lstStyle/>
                    <a:p>
                      <a:endParaRPr lang="en-MY"/>
                    </a:p>
                  </a:txBody>
                  <a:tcPr/>
                </a:tc>
              </a:tr>
              <a:tr h="597584">
                <a:tc>
                  <a:txBody>
                    <a:bodyPr/>
                    <a:lstStyle/>
                    <a:p>
                      <a:pPr algn="l"/>
                      <a:r>
                        <a:rPr lang="en-US" sz="2800" dirty="0" smtClean="0"/>
                        <a:t>Course</a:t>
                      </a:r>
                      <a:r>
                        <a:rPr lang="en-US" sz="2800" baseline="0" dirty="0" smtClean="0"/>
                        <a:t> Materials</a:t>
                      </a:r>
                      <a:endParaRPr lang="en-MY" sz="2800" b="1" dirty="0">
                        <a:latin typeface="Open Sans Light"/>
                      </a:endParaRPr>
                    </a:p>
                  </a:txBody>
                  <a:tcPr/>
                </a:tc>
                <a:tc gridSpan="2">
                  <a:txBody>
                    <a:bodyPr/>
                    <a:lstStyle/>
                    <a:p>
                      <a:pPr algn="just"/>
                      <a:r>
                        <a:rPr lang="en-US" sz="2800" dirty="0" smtClean="0"/>
                        <a:t>SPS Installer, User Manual,</a:t>
                      </a:r>
                      <a:r>
                        <a:rPr lang="en-US" sz="2800" baseline="0" dirty="0" smtClean="0"/>
                        <a:t> Stationery, SPS Certificate </a:t>
                      </a:r>
                      <a:endParaRPr lang="en-MY" sz="2800" dirty="0">
                        <a:latin typeface="Open Sans Light"/>
                      </a:endParaRPr>
                    </a:p>
                  </a:txBody>
                  <a:tcPr/>
                </a:tc>
                <a:tc hMerge="1">
                  <a:txBody>
                    <a:bodyPr/>
                    <a:lstStyle/>
                    <a:p>
                      <a:endParaRPr lang="en-MY"/>
                    </a:p>
                  </a:txBody>
                  <a:tcPr/>
                </a:tc>
              </a:tr>
              <a:tr h="2336011">
                <a:tc>
                  <a:txBody>
                    <a:bodyPr/>
                    <a:lstStyle/>
                    <a:p>
                      <a:pPr algn="l"/>
                      <a:r>
                        <a:rPr lang="en-US" sz="2800" dirty="0" smtClean="0"/>
                        <a:t>Module</a:t>
                      </a:r>
                      <a:endParaRPr lang="en-MY" sz="2800" b="1" dirty="0">
                        <a:latin typeface="Open Sans Light"/>
                      </a:endParaRPr>
                    </a:p>
                  </a:txBody>
                  <a:tcPr/>
                </a:tc>
                <a:tc>
                  <a:txBody>
                    <a:bodyPr/>
                    <a:lstStyle/>
                    <a:p>
                      <a:pPr marL="285750" indent="-285750" algn="just">
                        <a:buFont typeface="Arial" panose="020B0604020202020204" pitchFamily="34" charset="0"/>
                        <a:buChar char="•"/>
                      </a:pPr>
                      <a:r>
                        <a:rPr lang="en-US" sz="2800" dirty="0" smtClean="0"/>
                        <a:t>SPS</a:t>
                      </a:r>
                      <a:r>
                        <a:rPr lang="en-US" sz="2800" baseline="0" dirty="0" smtClean="0"/>
                        <a:t> overview</a:t>
                      </a:r>
                    </a:p>
                    <a:p>
                      <a:pPr marL="285750" indent="-285750" algn="just">
                        <a:buFont typeface="Arial" panose="020B0604020202020204" pitchFamily="34" charset="0"/>
                        <a:buChar char="•"/>
                      </a:pPr>
                      <a:r>
                        <a:rPr lang="en-US" sz="2800" baseline="0" dirty="0" smtClean="0"/>
                        <a:t>Installation guides</a:t>
                      </a:r>
                    </a:p>
                    <a:p>
                      <a:pPr marL="285750" indent="-285750" algn="just">
                        <a:buFont typeface="Arial" panose="020B0604020202020204" pitchFamily="34" charset="0"/>
                        <a:buChar char="•"/>
                      </a:pPr>
                      <a:r>
                        <a:rPr lang="en-US" sz="2800" baseline="0" dirty="0" smtClean="0"/>
                        <a:t>Setup process</a:t>
                      </a:r>
                    </a:p>
                    <a:p>
                      <a:pPr marL="285750" indent="-285750" algn="just">
                        <a:buFont typeface="Arial" panose="020B0604020202020204" pitchFamily="34" charset="0"/>
                        <a:buChar char="•"/>
                      </a:pPr>
                      <a:r>
                        <a:rPr lang="en-US" sz="2800" baseline="0" dirty="0" smtClean="0"/>
                        <a:t>Sales Order</a:t>
                      </a:r>
                    </a:p>
                    <a:p>
                      <a:pPr marL="285750" indent="-285750" algn="just">
                        <a:buFont typeface="Arial" panose="020B0604020202020204" pitchFamily="34" charset="0"/>
                        <a:buChar char="•"/>
                      </a:pPr>
                      <a:r>
                        <a:rPr lang="en-US" sz="2800" baseline="0" dirty="0" smtClean="0"/>
                        <a:t>Account Receivables</a:t>
                      </a:r>
                      <a:endParaRPr lang="en-US" sz="2800" baseline="0" dirty="0" smtClean="0">
                        <a:latin typeface="Open Sans Light"/>
                      </a:endParaRPr>
                    </a:p>
                  </a:txBody>
                  <a:tcPr/>
                </a:tc>
                <a:tc>
                  <a:txBody>
                    <a:bodyPr/>
                    <a:lstStyle/>
                    <a:p>
                      <a:pPr marL="285750" indent="-285750" algn="just">
                        <a:buFont typeface="Arial" panose="020B0604020202020204" pitchFamily="34" charset="0"/>
                        <a:buChar char="•"/>
                      </a:pPr>
                      <a:r>
                        <a:rPr lang="en-US" sz="2800" baseline="0" dirty="0" smtClean="0"/>
                        <a:t>Purchasing</a:t>
                      </a:r>
                    </a:p>
                    <a:p>
                      <a:pPr marL="285750" indent="-285750" algn="just">
                        <a:buFont typeface="Arial" panose="020B0604020202020204" pitchFamily="34" charset="0"/>
                        <a:buChar char="•"/>
                      </a:pPr>
                      <a:r>
                        <a:rPr lang="en-US" sz="2800" baseline="0" dirty="0" smtClean="0"/>
                        <a:t>Account Payables</a:t>
                      </a:r>
                    </a:p>
                    <a:p>
                      <a:pPr marL="285750" indent="-285750" algn="just">
                        <a:buFont typeface="Arial" panose="020B0604020202020204" pitchFamily="34" charset="0"/>
                        <a:buChar char="•"/>
                      </a:pPr>
                      <a:r>
                        <a:rPr lang="en-US" sz="2800" baseline="0" dirty="0" smtClean="0"/>
                        <a:t>General Ledger</a:t>
                      </a:r>
                    </a:p>
                    <a:p>
                      <a:pPr marL="285750" indent="-285750" algn="just">
                        <a:buFont typeface="Arial" panose="020B0604020202020204" pitchFamily="34" charset="0"/>
                        <a:buChar char="•"/>
                      </a:pPr>
                      <a:r>
                        <a:rPr lang="en-US" sz="2800" baseline="0" dirty="0" smtClean="0"/>
                        <a:t>Goods &amp; Services Tax</a:t>
                      </a:r>
                    </a:p>
                    <a:p>
                      <a:pPr marL="285750" indent="-285750" algn="just">
                        <a:buFont typeface="Arial" panose="020B0604020202020204" pitchFamily="34" charset="0"/>
                        <a:buChar char="•"/>
                      </a:pPr>
                      <a:r>
                        <a:rPr lang="en-US" sz="2800" baseline="0" dirty="0" smtClean="0"/>
                        <a:t>Zakat &amp; </a:t>
                      </a:r>
                      <a:r>
                        <a:rPr lang="en-US" sz="2800" baseline="0" dirty="0" err="1" smtClean="0"/>
                        <a:t>Waqf</a:t>
                      </a:r>
                      <a:r>
                        <a:rPr lang="en-US" sz="2800" baseline="0" dirty="0" smtClean="0"/>
                        <a:t> Calculation</a:t>
                      </a:r>
                      <a:endParaRPr lang="en-US" sz="2800" baseline="0" dirty="0" smtClean="0">
                        <a:latin typeface="Open Sans Light"/>
                      </a:endParaRPr>
                    </a:p>
                  </a:txBody>
                  <a:tcPr/>
                </a:tc>
              </a:tr>
            </a:tbl>
          </a:graphicData>
        </a:graphic>
      </p:graphicFrame>
      <p:sp>
        <p:nvSpPr>
          <p:cNvPr id="13" name="TextBox 1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PROGRAM OVERVIEW</a:t>
            </a:r>
            <a:endParaRPr lang="en-US" sz="6400" dirty="0">
              <a:solidFill>
                <a:srgbClr val="C00000"/>
              </a:solidFill>
              <a:latin typeface="Open Sans Light"/>
              <a:cs typeface="Open Sans Light"/>
            </a:endParaRPr>
          </a:p>
        </p:txBody>
      </p:sp>
      <p:sp>
        <p:nvSpPr>
          <p:cNvPr id="14" name="TextBox 13"/>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SPS Training</a:t>
            </a:r>
            <a:endParaRPr lang="en-MY" sz="4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14907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2</a:t>
            </a:fld>
            <a:endParaRPr lang="en-US"/>
          </a:p>
        </p:txBody>
      </p:sp>
      <p:sp>
        <p:nvSpPr>
          <p:cNvPr id="5" name="Rectangle 4"/>
          <p:cNvSpPr/>
          <p:nvPr/>
        </p:nvSpPr>
        <p:spPr bwMode="auto">
          <a:xfrm>
            <a:off x="7979584" y="571094"/>
            <a:ext cx="6990629" cy="2664778"/>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Content Placeholder 2"/>
          <p:cNvSpPr txBox="1">
            <a:spLocks/>
          </p:cNvSpPr>
          <p:nvPr/>
        </p:nvSpPr>
        <p:spPr>
          <a:xfrm>
            <a:off x="801004" y="4130565"/>
            <a:ext cx="22761363" cy="7535917"/>
          </a:xfrm>
          <a:prstGeom prst="rect">
            <a:avLst/>
          </a:prstGeom>
        </p:spPr>
        <p:txBody>
          <a:bodyPr>
            <a:noAutofit/>
          </a:bodyPr>
          <a:lst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pPr algn="just"/>
            <a:r>
              <a:rPr lang="en-US" sz="3600" dirty="0" smtClean="0">
                <a:solidFill>
                  <a:schemeClr val="tx1"/>
                </a:solidFill>
                <a:latin typeface="Century Gothic" panose="020B0502020202020204" pitchFamily="34" charset="0"/>
                <a:cs typeface="+mn-cs"/>
              </a:rPr>
              <a:t>TAF SALIHIN-</a:t>
            </a:r>
            <a:r>
              <a:rPr lang="en-US" sz="3600" dirty="0" err="1" smtClean="0">
                <a:solidFill>
                  <a:schemeClr val="tx1"/>
                </a:solidFill>
                <a:latin typeface="Century Gothic" panose="020B0502020202020204" pitchFamily="34" charset="0"/>
                <a:cs typeface="+mn-cs"/>
              </a:rPr>
              <a:t>UiTM</a:t>
            </a:r>
            <a:r>
              <a:rPr lang="en-US" sz="3600" dirty="0" smtClean="0">
                <a:solidFill>
                  <a:schemeClr val="tx1"/>
                </a:solidFill>
                <a:latin typeface="Century Gothic" panose="020B0502020202020204" pitchFamily="34" charset="0"/>
                <a:cs typeface="+mn-cs"/>
              </a:rPr>
              <a:t> is a collaborative effort between the Faculty of Accountancy </a:t>
            </a:r>
            <a:r>
              <a:rPr lang="en-US" sz="3600" dirty="0" err="1" smtClean="0">
                <a:solidFill>
                  <a:schemeClr val="tx1"/>
                </a:solidFill>
                <a:latin typeface="Century Gothic" panose="020B0502020202020204" pitchFamily="34" charset="0"/>
                <a:cs typeface="+mn-cs"/>
              </a:rPr>
              <a:t>UiTM</a:t>
            </a:r>
            <a:r>
              <a:rPr lang="en-US" sz="3600" dirty="0" smtClean="0">
                <a:solidFill>
                  <a:schemeClr val="tx1"/>
                </a:solidFill>
                <a:latin typeface="Century Gothic" panose="020B0502020202020204" pitchFamily="34" charset="0"/>
                <a:cs typeface="+mn-cs"/>
              </a:rPr>
              <a:t> and SALIHIN Chartered Accountants to </a:t>
            </a:r>
            <a:r>
              <a:rPr lang="en-US" sz="3600" dirty="0" err="1" smtClean="0">
                <a:solidFill>
                  <a:schemeClr val="tx1"/>
                </a:solidFill>
                <a:latin typeface="Century Gothic" panose="020B0502020202020204" pitchFamily="34" charset="0"/>
                <a:cs typeface="+mn-cs"/>
              </a:rPr>
              <a:t>materialise</a:t>
            </a:r>
            <a:r>
              <a:rPr lang="en-US" sz="3600" dirty="0" smtClean="0">
                <a:solidFill>
                  <a:schemeClr val="tx1"/>
                </a:solidFill>
                <a:latin typeface="Century Gothic" panose="020B0502020202020204" pitchFamily="34" charset="0"/>
                <a:cs typeface="+mn-cs"/>
              </a:rPr>
              <a:t> the national agenda of producing competent graduates and skillful and experienced lecturers.</a:t>
            </a:r>
          </a:p>
          <a:p>
            <a:pPr algn="just"/>
            <a:endParaRPr lang="en-MY" sz="3600" dirty="0" smtClean="0">
              <a:solidFill>
                <a:schemeClr val="tx1"/>
              </a:solidFill>
              <a:latin typeface="Century Gothic" panose="020B0502020202020204" pitchFamily="34" charset="0"/>
              <a:cs typeface="+mn-cs"/>
            </a:endParaRPr>
          </a:p>
          <a:p>
            <a:pPr algn="just"/>
            <a:r>
              <a:rPr lang="en-MY" sz="3600" dirty="0" smtClean="0">
                <a:solidFill>
                  <a:schemeClr val="tx1"/>
                </a:solidFill>
                <a:latin typeface="Century Gothic" panose="020B0502020202020204" pitchFamily="34" charset="0"/>
                <a:cs typeface="+mn-cs"/>
              </a:rPr>
              <a:t>This </a:t>
            </a:r>
            <a:r>
              <a:rPr lang="en-US" sz="3600" dirty="0">
                <a:solidFill>
                  <a:schemeClr val="tx1"/>
                </a:solidFill>
                <a:latin typeface="Century Gothic" panose="020B0502020202020204" pitchFamily="34" charset="0"/>
              </a:rPr>
              <a:t>TAF SALIHIN-</a:t>
            </a:r>
            <a:r>
              <a:rPr lang="en-US" sz="3600" dirty="0" err="1">
                <a:solidFill>
                  <a:schemeClr val="tx1"/>
                </a:solidFill>
                <a:latin typeface="Century Gothic" panose="020B0502020202020204" pitchFamily="34" charset="0"/>
              </a:rPr>
              <a:t>UiTM</a:t>
            </a:r>
            <a:r>
              <a:rPr lang="en-MY" sz="3600" dirty="0" smtClean="0">
                <a:solidFill>
                  <a:schemeClr val="tx1"/>
                </a:solidFill>
                <a:latin typeface="Century Gothic" panose="020B0502020202020204" pitchFamily="34" charset="0"/>
                <a:cs typeface="+mn-cs"/>
              </a:rPr>
              <a:t> provides a unique and advanced learning and training field for accounting lecturers, students and the industry.  This collaboration, also known as ‘industry coming to the university’, aims at providing better learning environment in a real-life industry setting for producing “thinking and enterprising accountants” relevant to industrial and national needs. </a:t>
            </a:r>
            <a:endParaRPr lang="en-MY" sz="3600" dirty="0">
              <a:solidFill>
                <a:schemeClr val="tx1"/>
              </a:solidFill>
              <a:latin typeface="Century Gothic" panose="020B0502020202020204" pitchFamily="34" charset="0"/>
              <a:cs typeface="+mn-cs"/>
            </a:endParaRPr>
          </a:p>
        </p:txBody>
      </p:sp>
    </p:spTree>
    <p:extLst>
      <p:ext uri="{BB962C8B-B14F-4D97-AF65-F5344CB8AC3E}">
        <p14:creationId xmlns:p14="http://schemas.microsoft.com/office/powerpoint/2010/main" val="2143123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6248563"/>
              </p:ext>
            </p:extLst>
          </p:nvPr>
        </p:nvGraphicFramePr>
        <p:xfrm>
          <a:off x="3432558" y="3017592"/>
          <a:ext cx="16954500" cy="9079158"/>
        </p:xfrm>
        <a:graphic>
          <a:graphicData uri="http://schemas.openxmlformats.org/drawingml/2006/table">
            <a:tbl>
              <a:tblPr firstRow="1" bandRow="1">
                <a:tableStyleId>{284E427A-3D55-4303-BF80-6455036E1DE7}</a:tableStyleId>
              </a:tblPr>
              <a:tblGrid>
                <a:gridCol w="1711005"/>
                <a:gridCol w="7388428"/>
                <a:gridCol w="7855067"/>
              </a:tblGrid>
              <a:tr h="799358">
                <a:tc gridSpan="3">
                  <a:txBody>
                    <a:bodyPr/>
                    <a:lstStyle/>
                    <a:p>
                      <a:pPr algn="ctr"/>
                      <a:r>
                        <a:rPr lang="en-US" sz="2800" dirty="0" smtClean="0"/>
                        <a:t>SPS Training Module</a:t>
                      </a:r>
                      <a:r>
                        <a:rPr lang="en-US" sz="2800" baseline="0" dirty="0" smtClean="0"/>
                        <a:t> Details</a:t>
                      </a:r>
                      <a:endParaRPr lang="en-MY" sz="2800" dirty="0">
                        <a:latin typeface="Open Sans Light"/>
                      </a:endParaRPr>
                    </a:p>
                  </a:txBody>
                  <a:tcPr anchor="ctr"/>
                </a:tc>
                <a:tc hMerge="1">
                  <a:txBody>
                    <a:bodyPr/>
                    <a:lstStyle/>
                    <a:p>
                      <a:endParaRPr lang="en-MY" dirty="0"/>
                    </a:p>
                  </a:txBody>
                  <a:tcPr/>
                </a:tc>
                <a:tc hMerge="1">
                  <a:txBody>
                    <a:bodyPr/>
                    <a:lstStyle/>
                    <a:p>
                      <a:endParaRPr lang="en-MY"/>
                    </a:p>
                  </a:txBody>
                  <a:tcPr/>
                </a:tc>
              </a:tr>
              <a:tr h="641393">
                <a:tc>
                  <a:txBody>
                    <a:bodyPr/>
                    <a:lstStyle/>
                    <a:p>
                      <a:pPr algn="ctr"/>
                      <a:r>
                        <a:rPr lang="en-US" sz="2800" dirty="0" smtClean="0"/>
                        <a:t>Day</a:t>
                      </a:r>
                      <a:endParaRPr lang="en-MY" sz="2800" dirty="0">
                        <a:latin typeface="Open Sans Light"/>
                      </a:endParaRPr>
                    </a:p>
                  </a:txBody>
                  <a:tcPr anchor="ctr"/>
                </a:tc>
                <a:tc gridSpan="2">
                  <a:txBody>
                    <a:bodyPr/>
                    <a:lstStyle/>
                    <a:p>
                      <a:pPr algn="ctr"/>
                      <a:r>
                        <a:rPr lang="en-US" sz="2800" dirty="0" smtClean="0"/>
                        <a:t>Subjects</a:t>
                      </a:r>
                      <a:endParaRPr lang="en-MY" sz="2800" dirty="0">
                        <a:latin typeface="Open Sans Light"/>
                      </a:endParaRPr>
                    </a:p>
                  </a:txBody>
                  <a:tcPr anchor="ctr"/>
                </a:tc>
                <a:tc hMerge="1">
                  <a:txBody>
                    <a:bodyPr/>
                    <a:lstStyle/>
                    <a:p>
                      <a:endParaRPr lang="en-MY"/>
                    </a:p>
                  </a:txBody>
                  <a:tcPr/>
                </a:tc>
              </a:tr>
              <a:tr h="7638407">
                <a:tc>
                  <a:txBody>
                    <a:bodyPr/>
                    <a:lstStyle/>
                    <a:p>
                      <a:pPr algn="ctr"/>
                      <a:r>
                        <a:rPr lang="en-US" sz="2800" dirty="0" smtClean="0"/>
                        <a:t>1</a:t>
                      </a:r>
                      <a:endParaRPr lang="en-MY" sz="2800" dirty="0">
                        <a:latin typeface="Open Sans Light"/>
                      </a:endParaRPr>
                    </a:p>
                  </a:txBody>
                  <a:tcPr/>
                </a:tc>
                <a:tc>
                  <a:txBody>
                    <a:bodyPr/>
                    <a:lstStyle/>
                    <a:p>
                      <a:pPr marL="285750" indent="-285750" algn="l">
                        <a:buFont typeface="Arial" panose="020B0604020202020204" pitchFamily="34" charset="0"/>
                        <a:buChar char="•"/>
                      </a:pPr>
                      <a:r>
                        <a:rPr lang="en-MY" sz="2800" u="none" strike="noStrike" baseline="0" dirty="0" smtClean="0"/>
                        <a:t>SPS Overview</a:t>
                      </a:r>
                    </a:p>
                    <a:p>
                      <a:pPr marL="742950" lvl="1" indent="-285750" algn="l">
                        <a:buFont typeface="Wingdings" panose="05000000000000000000" pitchFamily="2" charset="2"/>
                        <a:buChar char="ü"/>
                      </a:pPr>
                      <a:r>
                        <a:rPr lang="en-MY" sz="2800" u="none" strike="noStrike" baseline="0" dirty="0" smtClean="0"/>
                        <a:t>Overview of SPS Product </a:t>
                      </a:r>
                    </a:p>
                    <a:p>
                      <a:pPr marL="742950" lvl="1" indent="-285750" algn="l">
                        <a:buFont typeface="Wingdings" panose="05000000000000000000" pitchFamily="2" charset="2"/>
                        <a:buChar char="ü"/>
                      </a:pPr>
                      <a:r>
                        <a:rPr lang="en-MY" sz="2800" u="none" strike="noStrike" baseline="0" dirty="0" smtClean="0"/>
                        <a:t>Overview on the SPS Interface (GUI) </a:t>
                      </a:r>
                    </a:p>
                    <a:p>
                      <a:pPr marL="285750" indent="-285750" algn="l">
                        <a:buFont typeface="Arial" panose="020B0604020202020204" pitchFamily="34" charset="0"/>
                        <a:buChar char="•"/>
                      </a:pPr>
                      <a:r>
                        <a:rPr lang="en-MY" sz="2800" u="none" strike="noStrike" baseline="0" dirty="0" smtClean="0"/>
                        <a:t>Setup Process </a:t>
                      </a:r>
                    </a:p>
                    <a:p>
                      <a:pPr marL="742950" lvl="1" indent="-285750" algn="l">
                        <a:buFont typeface="Wingdings" panose="05000000000000000000" pitchFamily="2" charset="2"/>
                        <a:buChar char="ü"/>
                      </a:pPr>
                      <a:r>
                        <a:rPr lang="en-MY" sz="2800" u="none" strike="noStrike" baseline="0" dirty="0" smtClean="0"/>
                        <a:t>COMPANY SETUP </a:t>
                      </a:r>
                    </a:p>
                    <a:p>
                      <a:pPr marL="742950" lvl="1" indent="-285750" algn="l">
                        <a:buFont typeface="Wingdings" panose="05000000000000000000" pitchFamily="2" charset="2"/>
                        <a:buChar char="ü"/>
                      </a:pPr>
                      <a:r>
                        <a:rPr lang="en-MY" sz="2800" u="none" strike="noStrike" baseline="0" dirty="0" smtClean="0"/>
                        <a:t>User Setup </a:t>
                      </a:r>
                    </a:p>
                    <a:p>
                      <a:pPr marL="742950" lvl="1" indent="-285750" algn="l">
                        <a:buFont typeface="Wingdings" panose="05000000000000000000" pitchFamily="2" charset="2"/>
                        <a:buChar char="ü"/>
                      </a:pPr>
                      <a:r>
                        <a:rPr lang="en-MY" sz="2800" u="none" strike="noStrike" baseline="0" dirty="0" smtClean="0"/>
                        <a:t>User Access Right </a:t>
                      </a:r>
                    </a:p>
                    <a:p>
                      <a:pPr marL="742950" lvl="1" indent="-285750" algn="l">
                        <a:buFont typeface="Wingdings" panose="05000000000000000000" pitchFamily="2" charset="2"/>
                        <a:buChar char="ü"/>
                      </a:pPr>
                      <a:r>
                        <a:rPr lang="en-MY" sz="2800" u="none" strike="noStrike" baseline="0" dirty="0" smtClean="0"/>
                        <a:t>Chart of Account </a:t>
                      </a:r>
                    </a:p>
                    <a:p>
                      <a:pPr marL="742950" lvl="1" indent="-285750" algn="l">
                        <a:buFont typeface="Wingdings" panose="05000000000000000000" pitchFamily="2" charset="2"/>
                        <a:buChar char="ü"/>
                      </a:pPr>
                      <a:r>
                        <a:rPr lang="en-MY" sz="2800" u="none" strike="noStrike" baseline="0" dirty="0" smtClean="0"/>
                        <a:t>System &amp; General Setup </a:t>
                      </a:r>
                    </a:p>
                    <a:p>
                      <a:pPr marL="742950" lvl="1" indent="-285750" algn="l">
                        <a:buFont typeface="Wingdings" panose="05000000000000000000" pitchFamily="2" charset="2"/>
                        <a:buChar char="ü"/>
                      </a:pPr>
                      <a:r>
                        <a:rPr lang="en-MY" sz="2800" u="none" strike="noStrike" baseline="0" dirty="0" smtClean="0"/>
                        <a:t>Form Setup </a:t>
                      </a:r>
                    </a:p>
                    <a:p>
                      <a:pPr marL="742950" lvl="1" indent="-285750" algn="l">
                        <a:buFont typeface="Wingdings" panose="05000000000000000000" pitchFamily="2" charset="2"/>
                        <a:buChar char="ü"/>
                      </a:pPr>
                      <a:r>
                        <a:rPr lang="en-MY" sz="2800" u="none" strike="noStrike" baseline="0" dirty="0" smtClean="0"/>
                        <a:t>Financial Year Calendar </a:t>
                      </a:r>
                    </a:p>
                    <a:p>
                      <a:pPr algn="l"/>
                      <a:r>
                        <a:rPr lang="en-MY" sz="2800" u="none" strike="noStrike" baseline="0" dirty="0" smtClean="0"/>
                        <a:t>	</a:t>
                      </a:r>
                    </a:p>
                    <a:p>
                      <a:pPr marL="285750" indent="-285750">
                        <a:buFont typeface="Arial" panose="020B0604020202020204" pitchFamily="34" charset="0"/>
                        <a:buChar char="•"/>
                      </a:pPr>
                      <a:r>
                        <a:rPr lang="en-MY" sz="2800" u="none" strike="noStrike" baseline="0" dirty="0" smtClean="0"/>
                        <a:t>General Ledger </a:t>
                      </a:r>
                    </a:p>
                    <a:p>
                      <a:pPr marL="742950" lvl="1" indent="-285750">
                        <a:buFont typeface="Wingdings" panose="05000000000000000000" pitchFamily="2" charset="2"/>
                        <a:buChar char="Ø"/>
                      </a:pPr>
                      <a:r>
                        <a:rPr lang="en-MY" sz="2800" u="none" strike="noStrike" baseline="0" dirty="0" smtClean="0"/>
                        <a:t>Financial Report </a:t>
                      </a:r>
                    </a:p>
                    <a:p>
                      <a:pPr marL="742950" lvl="1" indent="-285750">
                        <a:buFont typeface="Wingdings" panose="05000000000000000000" pitchFamily="2" charset="2"/>
                        <a:buChar char="Ø"/>
                      </a:pPr>
                      <a:r>
                        <a:rPr lang="en-MY" sz="2800" u="none" strike="noStrike" baseline="0" dirty="0" smtClean="0"/>
                        <a:t>Journal Entry? </a:t>
                      </a:r>
                    </a:p>
                    <a:p>
                      <a:pPr marL="742950" lvl="1" indent="-285750">
                        <a:buFont typeface="Wingdings" panose="05000000000000000000" pitchFamily="2" charset="2"/>
                        <a:buChar char="Ø"/>
                      </a:pPr>
                      <a:r>
                        <a:rPr lang="en-MY" sz="2800" u="none" strike="noStrike" baseline="0" dirty="0" smtClean="0"/>
                        <a:t>Posting Journal? </a:t>
                      </a:r>
                    </a:p>
                    <a:p>
                      <a:pPr marL="742950" lvl="1" indent="-285750">
                        <a:buFont typeface="Wingdings" panose="05000000000000000000" pitchFamily="2" charset="2"/>
                        <a:buChar char="Ø"/>
                      </a:pPr>
                      <a:r>
                        <a:rPr lang="en-MY" sz="2800" u="none" strike="noStrike" baseline="0" dirty="0" smtClean="0"/>
                        <a:t>Other Payment &amp; Other Receive </a:t>
                      </a:r>
                    </a:p>
                  </a:txBody>
                  <a:tcPr/>
                </a:tc>
                <a:tc>
                  <a:txBody>
                    <a:bodyPr/>
                    <a:lstStyle/>
                    <a:p>
                      <a:pPr marL="285750" indent="-285750">
                        <a:buFont typeface="Arial" panose="020B0604020202020204" pitchFamily="34" charset="0"/>
                        <a:buChar char="•"/>
                      </a:pPr>
                      <a:r>
                        <a:rPr lang="en-MY" sz="2800" u="none" strike="noStrike" baseline="0" dirty="0" smtClean="0"/>
                        <a:t>Account Payables </a:t>
                      </a:r>
                    </a:p>
                    <a:p>
                      <a:pPr marL="742950" lvl="1" indent="-285750">
                        <a:buFont typeface="Wingdings" panose="05000000000000000000" pitchFamily="2" charset="2"/>
                        <a:buChar char="Ø"/>
                      </a:pPr>
                      <a:r>
                        <a:rPr lang="en-MY" sz="2800" u="none" strike="noStrike" baseline="0" dirty="0" smtClean="0"/>
                        <a:t>What is Account Payables? </a:t>
                      </a:r>
                    </a:p>
                    <a:p>
                      <a:pPr marL="742950" lvl="1" indent="-285750">
                        <a:buFont typeface="Wingdings" panose="05000000000000000000" pitchFamily="2" charset="2"/>
                        <a:buChar char="Ø"/>
                      </a:pPr>
                      <a:r>
                        <a:rPr lang="en-MY" sz="2800" u="none" strike="noStrike" baseline="0" dirty="0" smtClean="0"/>
                        <a:t>Supplier Setup </a:t>
                      </a:r>
                    </a:p>
                    <a:p>
                      <a:pPr marL="742950" lvl="1" indent="-285750">
                        <a:buFont typeface="Wingdings" panose="05000000000000000000" pitchFamily="2" charset="2"/>
                        <a:buChar char="Ø"/>
                      </a:pPr>
                      <a:r>
                        <a:rPr lang="en-MY" sz="2800" u="none" strike="noStrike" baseline="0" dirty="0" smtClean="0"/>
                        <a:t>How to create Direct Purchase Invoice? </a:t>
                      </a:r>
                    </a:p>
                    <a:p>
                      <a:pPr marL="742950" lvl="1" indent="-285750">
                        <a:buFont typeface="Wingdings" panose="05000000000000000000" pitchFamily="2" charset="2"/>
                        <a:buChar char="Ø"/>
                      </a:pPr>
                      <a:r>
                        <a:rPr lang="en-MY" sz="2800" u="none" strike="noStrike" baseline="0" dirty="0" smtClean="0"/>
                        <a:t>What is Purchase Debit Note &amp; Purchase Credit Note? </a:t>
                      </a:r>
                    </a:p>
                    <a:p>
                      <a:pPr marL="742950" lvl="1" indent="-285750">
                        <a:buFont typeface="Wingdings" panose="05000000000000000000" pitchFamily="2" charset="2"/>
                        <a:buChar char="Ø"/>
                      </a:pPr>
                      <a:r>
                        <a:rPr lang="en-MY" sz="2800" u="none" strike="noStrike" baseline="0" dirty="0" smtClean="0"/>
                        <a:t>What is Supplier Payment Advice?</a:t>
                      </a:r>
                      <a:endParaRPr lang="en-MY" sz="2800" u="none" strike="noStrike" baseline="0" dirty="0" smtClean="0">
                        <a:latin typeface="Open Sans 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80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800" u="none" strike="noStrike" kern="1200" cap="none" spc="0" normalizeH="0" baseline="0" noProof="0" dirty="0" smtClean="0">
                        <a:ln>
                          <a:noFill/>
                        </a:ln>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800" u="none" strike="noStrike" kern="1200" cap="none" spc="0" normalizeH="0" baseline="0" noProof="0" dirty="0" smtClean="0">
                        <a:ln>
                          <a:noFill/>
                        </a:ln>
                        <a:effectLst/>
                        <a:uLnTx/>
                        <a:uFillTx/>
                      </a:endParaRPr>
                    </a:p>
                    <a:p>
                      <a:pPr algn="l"/>
                      <a:endParaRPr lang="en-MY" sz="2800" dirty="0">
                        <a:latin typeface="Open Sans Light"/>
                      </a:endParaRPr>
                    </a:p>
                  </a:txBody>
                  <a:tcPr/>
                </a:tc>
              </a:tr>
            </a:tbl>
          </a:graphicData>
        </a:graphic>
      </p:graphicFrame>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PROGRAM BREAKDOWN</a:t>
            </a:r>
            <a:endParaRPr lang="en-US" sz="6400" dirty="0">
              <a:solidFill>
                <a:srgbClr val="C00000"/>
              </a:solidFill>
              <a:latin typeface="Open Sans Light"/>
              <a:cs typeface="Open Sans Light"/>
            </a:endParaRPr>
          </a:p>
        </p:txBody>
      </p:sp>
      <p:sp>
        <p:nvSpPr>
          <p:cNvPr id="8" name="TextBox 7"/>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SPS Module Details</a:t>
            </a:r>
            <a:endParaRPr lang="en-MY" sz="4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1490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83248646"/>
              </p:ext>
            </p:extLst>
          </p:nvPr>
        </p:nvGraphicFramePr>
        <p:xfrm>
          <a:off x="3009900" y="3733801"/>
          <a:ext cx="18367758" cy="8911102"/>
        </p:xfrm>
        <a:graphic>
          <a:graphicData uri="http://schemas.openxmlformats.org/drawingml/2006/table">
            <a:tbl>
              <a:tblPr firstRow="1" bandRow="1">
                <a:tableStyleId>{284E427A-3D55-4303-BF80-6455036E1DE7}</a:tableStyleId>
              </a:tblPr>
              <a:tblGrid>
                <a:gridCol w="1853625"/>
                <a:gridCol w="8004299"/>
                <a:gridCol w="8509834"/>
              </a:tblGrid>
              <a:tr h="620542">
                <a:tc gridSpan="3">
                  <a:txBody>
                    <a:bodyPr/>
                    <a:lstStyle/>
                    <a:p>
                      <a:pPr algn="ctr"/>
                      <a:r>
                        <a:rPr lang="en-US" sz="2800" dirty="0" smtClean="0"/>
                        <a:t>SPS</a:t>
                      </a:r>
                      <a:r>
                        <a:rPr lang="en-US" sz="2800" baseline="0" dirty="0" smtClean="0"/>
                        <a:t> Training </a:t>
                      </a:r>
                      <a:r>
                        <a:rPr lang="en-US" sz="2800" dirty="0" smtClean="0"/>
                        <a:t>Module</a:t>
                      </a:r>
                      <a:r>
                        <a:rPr lang="en-US" sz="2800" baseline="0" dirty="0" smtClean="0"/>
                        <a:t> Details</a:t>
                      </a:r>
                      <a:endParaRPr lang="en-MY" sz="2800" dirty="0">
                        <a:latin typeface="Open Sans Light"/>
                      </a:endParaRPr>
                    </a:p>
                  </a:txBody>
                  <a:tcPr/>
                </a:tc>
                <a:tc hMerge="1">
                  <a:txBody>
                    <a:bodyPr/>
                    <a:lstStyle/>
                    <a:p>
                      <a:endParaRPr lang="en-MY" dirty="0"/>
                    </a:p>
                  </a:txBody>
                  <a:tcPr/>
                </a:tc>
                <a:tc hMerge="1">
                  <a:txBody>
                    <a:bodyPr/>
                    <a:lstStyle/>
                    <a:p>
                      <a:endParaRPr lang="en-MY"/>
                    </a:p>
                  </a:txBody>
                  <a:tcPr/>
                </a:tc>
              </a:tr>
              <a:tr h="497914">
                <a:tc>
                  <a:txBody>
                    <a:bodyPr/>
                    <a:lstStyle/>
                    <a:p>
                      <a:pPr algn="ctr"/>
                      <a:r>
                        <a:rPr lang="en-US" sz="2800" dirty="0" smtClean="0"/>
                        <a:t>Day</a:t>
                      </a:r>
                      <a:endParaRPr lang="en-MY" sz="2800" dirty="0">
                        <a:latin typeface="Open Sans Light"/>
                      </a:endParaRPr>
                    </a:p>
                  </a:txBody>
                  <a:tcPr/>
                </a:tc>
                <a:tc gridSpan="2">
                  <a:txBody>
                    <a:bodyPr/>
                    <a:lstStyle/>
                    <a:p>
                      <a:pPr algn="ctr"/>
                      <a:r>
                        <a:rPr lang="en-US" sz="2800" dirty="0" smtClean="0"/>
                        <a:t>Subjects</a:t>
                      </a:r>
                      <a:endParaRPr lang="en-MY" sz="2800" dirty="0">
                        <a:latin typeface="Open Sans Light"/>
                      </a:endParaRPr>
                    </a:p>
                  </a:txBody>
                  <a:tcPr/>
                </a:tc>
                <a:tc hMerge="1">
                  <a:txBody>
                    <a:bodyPr/>
                    <a:lstStyle/>
                    <a:p>
                      <a:endParaRPr lang="en-MY"/>
                    </a:p>
                  </a:txBody>
                  <a:tcPr/>
                </a:tc>
              </a:tr>
              <a:tr h="6653943">
                <a:tc>
                  <a:txBody>
                    <a:bodyPr/>
                    <a:lstStyle/>
                    <a:p>
                      <a:pPr algn="ctr"/>
                      <a:r>
                        <a:rPr lang="en-US" sz="2800" dirty="0" smtClean="0"/>
                        <a:t>2</a:t>
                      </a:r>
                      <a:endParaRPr lang="en-MY" sz="2800" dirty="0">
                        <a:latin typeface="Open Sans Ligh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MY" sz="2800" u="none" strike="noStrike" kern="1200" cap="none" spc="0" normalizeH="0" baseline="0" noProof="0" dirty="0" smtClean="0">
                          <a:ln>
                            <a:noFill/>
                          </a:ln>
                          <a:effectLst/>
                          <a:uLnTx/>
                          <a:uFillTx/>
                        </a:rPr>
                        <a:t>Account Receivables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What is Account Receivable?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Customer Setup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How to create Direct Sales Invoice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What is Sales Invoice Copy?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What is Debit &amp; Credit Note?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MY" sz="2800" u="none" strike="noStrike" kern="1200" cap="none" spc="0" normalizeH="0" baseline="0" noProof="0" dirty="0" smtClean="0">
                          <a:ln>
                            <a:noFill/>
                          </a:ln>
                          <a:effectLst/>
                          <a:uLnTx/>
                          <a:uFillTx/>
                        </a:rPr>
                        <a:t>What is Customer Payment Received? </a:t>
                      </a:r>
                    </a:p>
                    <a:p>
                      <a:endParaRPr lang="en-US" sz="2800" u="none" strike="noStrike" baseline="0" dirty="0" smtClean="0"/>
                    </a:p>
                    <a:p>
                      <a:pPr marL="285750" indent="-285750">
                        <a:buFont typeface="Arial" panose="020B0604020202020204" pitchFamily="34" charset="0"/>
                        <a:buChar char="•"/>
                      </a:pPr>
                      <a:r>
                        <a:rPr lang="en-MY" sz="2800" u="none" strike="noStrike" baseline="0" dirty="0" smtClean="0"/>
                        <a:t>Goods &amp; Services Tax</a:t>
                      </a:r>
                    </a:p>
                    <a:p>
                      <a:pPr marL="742950" lvl="1" indent="-285750">
                        <a:buFont typeface="Wingdings" panose="05000000000000000000" pitchFamily="2" charset="2"/>
                        <a:buChar char="Ø"/>
                      </a:pPr>
                      <a:r>
                        <a:rPr lang="en-MY" sz="2800" u="none" strike="noStrike" baseline="0" dirty="0" smtClean="0"/>
                        <a:t>GST Setup – Tax Table, Tax Class, Tax Group, Tax Type, GST Preferences, GST Tax Mapping </a:t>
                      </a:r>
                    </a:p>
                    <a:p>
                      <a:pPr marL="742950" lvl="1" indent="-285750">
                        <a:buFont typeface="Wingdings" panose="05000000000000000000" pitchFamily="2" charset="2"/>
                        <a:buChar char="Ø"/>
                      </a:pPr>
                      <a:r>
                        <a:rPr lang="en-MY" sz="2800" u="none" strike="noStrike" baseline="0" dirty="0" smtClean="0"/>
                        <a:t>What is GAF File Process? </a:t>
                      </a:r>
                    </a:p>
                    <a:p>
                      <a:pPr marL="742950" lvl="1" indent="-285750">
                        <a:buFont typeface="Wingdings" panose="05000000000000000000" pitchFamily="2" charset="2"/>
                        <a:buChar char="Ø"/>
                      </a:pPr>
                      <a:r>
                        <a:rPr lang="en-MY" sz="2800" u="none" strike="noStrike" baseline="0" dirty="0" smtClean="0"/>
                        <a:t>What is Bad Debt Relief &amp; Bad Debt Relief? </a:t>
                      </a:r>
                    </a:p>
                    <a:p>
                      <a:pPr marL="742950" lvl="1" indent="-285750">
                        <a:buFont typeface="Wingdings" panose="05000000000000000000" pitchFamily="2" charset="2"/>
                        <a:buChar char="Ø"/>
                      </a:pPr>
                      <a:r>
                        <a:rPr lang="en-MY" sz="2800" u="none" strike="noStrike" baseline="0" dirty="0" smtClean="0"/>
                        <a:t>GST Report, GST -03 &amp; Relevant Report </a:t>
                      </a:r>
                    </a:p>
                    <a:p>
                      <a:endParaRPr lang="en-US" sz="2800" u="none" strike="noStrike" baseline="0" dirty="0" smtClean="0"/>
                    </a:p>
                    <a:p>
                      <a:pPr marL="457200" marR="0" indent="-457200" algn="l" defTabSz="10874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2800" u="none" strike="noStrike" baseline="0" dirty="0" smtClean="0"/>
                        <a:t>Zakat &amp; </a:t>
                      </a:r>
                      <a:r>
                        <a:rPr lang="en-MY" sz="2800" u="none" strike="noStrike" baseline="0" dirty="0" err="1" smtClean="0"/>
                        <a:t>Waqf</a:t>
                      </a:r>
                      <a:r>
                        <a:rPr lang="en-MY" sz="2800" u="none" strike="noStrike" baseline="0" dirty="0" smtClean="0"/>
                        <a:t> Calculation</a:t>
                      </a:r>
                      <a:endParaRPr lang="en-MY" sz="2800" u="none" strike="noStrike" baseline="0" dirty="0" smtClean="0">
                        <a:latin typeface="Open Sans Light"/>
                      </a:endParaRPr>
                    </a:p>
                    <a:p>
                      <a:endParaRPr lang="en-MY" sz="2800" u="none" strike="noStrike" baseline="0" dirty="0" smtClean="0"/>
                    </a:p>
                  </a:txBody>
                  <a:tcPr/>
                </a:tc>
                <a:tc>
                  <a:txBody>
                    <a:bodyPr/>
                    <a:lstStyle/>
                    <a:p>
                      <a:pPr marL="342900" indent="-342900">
                        <a:buFont typeface="+mj-lt"/>
                        <a:buAutoNum type="arabicPeriod"/>
                      </a:pPr>
                      <a:r>
                        <a:rPr lang="en-US" sz="2800" u="none" strike="noStrike" baseline="0" dirty="0" smtClean="0"/>
                        <a:t>The exam consists of TWO (2) sections</a:t>
                      </a:r>
                      <a:endParaRPr lang="en-MY" sz="2800" u="none" strike="noStrike" baseline="0" dirty="0" smtClean="0"/>
                    </a:p>
                    <a:p>
                      <a:pPr marL="857250" lvl="1" indent="-400050">
                        <a:buFont typeface="+mj-lt"/>
                        <a:buAutoNum type="romanUcPeriod"/>
                      </a:pPr>
                      <a:r>
                        <a:rPr lang="en-MY" sz="2800" u="none" strike="noStrike" baseline="0" dirty="0" smtClean="0"/>
                        <a:t>Objective questions </a:t>
                      </a:r>
                      <a:r>
                        <a:rPr lang="en-US" sz="2800" u="none" strike="noStrike" baseline="0" dirty="0" smtClean="0"/>
                        <a:t>10 questions</a:t>
                      </a:r>
                    </a:p>
                    <a:p>
                      <a:pPr marL="1257300" lvl="2" indent="-342900">
                        <a:buFont typeface="Arial" panose="020B0604020202020204" pitchFamily="34" charset="0"/>
                        <a:buChar char="•"/>
                      </a:pPr>
                      <a:r>
                        <a:rPr lang="en-US" sz="2800" u="none" strike="noStrike" baseline="0" dirty="0" smtClean="0"/>
                        <a:t>1 mark per questions</a:t>
                      </a:r>
                    </a:p>
                    <a:p>
                      <a:pPr marL="1257300" lvl="2" indent="-342900">
                        <a:buFont typeface="Arial" panose="020B0604020202020204" pitchFamily="34" charset="0"/>
                        <a:buChar char="•"/>
                      </a:pPr>
                      <a:r>
                        <a:rPr lang="en-US" sz="2800" u="none" strike="noStrike" baseline="0" dirty="0" smtClean="0"/>
                        <a:t>Total Mark: 10 Marks</a:t>
                      </a:r>
                    </a:p>
                    <a:p>
                      <a:pPr marL="800100" lvl="1" indent="-342900">
                        <a:buFont typeface="+mj-lt"/>
                        <a:buAutoNum type="romanUcPeriod"/>
                      </a:pPr>
                      <a:r>
                        <a:rPr lang="en-US" sz="2800" u="none" strike="noStrike" baseline="0" dirty="0" smtClean="0"/>
                        <a:t>Section A (Subjective questions)</a:t>
                      </a:r>
                    </a:p>
                    <a:p>
                      <a:pPr marL="1257300" lvl="2" indent="-342900">
                        <a:buFont typeface="Arial" panose="020B0604020202020204" pitchFamily="34" charset="0"/>
                        <a:buChar char="•"/>
                      </a:pPr>
                      <a:r>
                        <a:rPr lang="en-US" sz="2800" u="none" strike="noStrike" baseline="0" dirty="0" smtClean="0"/>
                        <a:t>Total Mark: 85 Marks</a:t>
                      </a:r>
                    </a:p>
                    <a:p>
                      <a:pPr marL="857250" marR="0" lvl="1" indent="-400050" algn="l" defTabSz="914400" rtl="0" eaLnBrk="1" fontAlgn="auto" latinLnBrk="0" hangingPunct="1">
                        <a:lnSpc>
                          <a:spcPct val="100000"/>
                        </a:lnSpc>
                        <a:spcBef>
                          <a:spcPts val="0"/>
                        </a:spcBef>
                        <a:spcAft>
                          <a:spcPts val="0"/>
                        </a:spcAft>
                        <a:buClrTx/>
                        <a:buSzTx/>
                        <a:buFont typeface="+mj-lt"/>
                        <a:buAutoNum type="romanUcPeriod"/>
                        <a:tabLst/>
                        <a:defRPr/>
                      </a:pPr>
                      <a:r>
                        <a:rPr lang="en-US" sz="2800" u="none" strike="noStrike" baseline="0" dirty="0" smtClean="0"/>
                        <a:t>Section B (</a:t>
                      </a:r>
                      <a:r>
                        <a:rPr lang="en-MY" sz="2800" kern="1200" dirty="0" smtClean="0">
                          <a:effectLst/>
                        </a:rPr>
                        <a:t>Fill in the blank and Amendment</a:t>
                      </a:r>
                      <a:r>
                        <a:rPr lang="en-US" sz="2800" u="none" strike="noStrike" baseline="0" dirty="0" smtClean="0"/>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u="none" strike="noStrike" baseline="0" dirty="0" smtClean="0"/>
                        <a:t>Total Mark: 5 Marks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u="none" strike="noStrike" baseline="0" dirty="0" smtClean="0"/>
                    </a:p>
                    <a:p>
                      <a:pPr marL="0" lvl="0" indent="0">
                        <a:buFont typeface="+mj-lt"/>
                        <a:buNone/>
                      </a:pPr>
                      <a:r>
                        <a:rPr lang="en-MY" sz="2800" u="none" strike="noStrike" baseline="0" dirty="0" smtClean="0"/>
                        <a:t>2. Duration: 2 Hours</a:t>
                      </a:r>
                    </a:p>
                    <a:p>
                      <a:pPr marL="342900" lvl="0" indent="-342900">
                        <a:buFont typeface="+mj-lt"/>
                        <a:buAutoNum type="arabicPeriod" startAt="4"/>
                      </a:pPr>
                      <a:endParaRPr lang="en-MY" sz="2800" u="none" strike="noStrike" baseline="0" dirty="0" smtClean="0"/>
                    </a:p>
                    <a:p>
                      <a:pPr marL="0" lvl="0" indent="0">
                        <a:buFont typeface="+mj-lt"/>
                        <a:buNone/>
                      </a:pPr>
                      <a:r>
                        <a:rPr lang="en-MY" sz="2800" u="none" strike="noStrike" baseline="0" dirty="0" smtClean="0"/>
                        <a:t>3. Venue: IPAC Computer Lab</a:t>
                      </a:r>
                    </a:p>
                    <a:p>
                      <a:pPr marL="342900" lvl="0" indent="-342900">
                        <a:buFont typeface="+mj-lt"/>
                        <a:buAutoNum type="arabicPeriod" startAt="4"/>
                      </a:pPr>
                      <a:endParaRPr lang="en-MY" sz="2800" u="none" strike="noStrike" baseline="0" dirty="0" smtClean="0"/>
                    </a:p>
                    <a:p>
                      <a:pPr marL="342900" lvl="0" indent="-342900">
                        <a:buFont typeface="+mj-lt"/>
                        <a:buAutoNum type="arabicPeriod" startAt="4"/>
                      </a:pPr>
                      <a:r>
                        <a:rPr lang="en-US" sz="2800" u="none" strike="noStrike" baseline="0" dirty="0" smtClean="0"/>
                        <a:t>Exam Supervisor</a:t>
                      </a:r>
                    </a:p>
                    <a:p>
                      <a:pPr marL="800100" lvl="1" indent="-342900">
                        <a:buFont typeface="Arial" panose="020B0604020202020204" pitchFamily="34" charset="0"/>
                        <a:buChar char="•"/>
                      </a:pPr>
                      <a:r>
                        <a:rPr lang="en-US" sz="2800" u="none" strike="noStrike" baseline="0" dirty="0" smtClean="0"/>
                        <a:t>TAF </a:t>
                      </a:r>
                      <a:r>
                        <a:rPr lang="en-US" sz="2800" u="none" strike="noStrike" baseline="0" dirty="0" err="1" smtClean="0"/>
                        <a:t>Salihin-UiTM</a:t>
                      </a:r>
                      <a:r>
                        <a:rPr lang="en-US" sz="2800" u="none" strike="noStrike" baseline="0" dirty="0" smtClean="0"/>
                        <a:t> Trainers</a:t>
                      </a:r>
                    </a:p>
                    <a:p>
                      <a:pPr marL="457200" lvl="1" indent="0">
                        <a:buFont typeface="Arial" panose="020B0604020202020204" pitchFamily="34" charset="0"/>
                        <a:buNone/>
                      </a:pPr>
                      <a:endParaRPr lang="en-US" sz="2800" u="none" strike="noStrike" baseline="0" dirty="0" smtClean="0"/>
                    </a:p>
                    <a:p>
                      <a:pPr marL="342900" lvl="0" indent="-342900">
                        <a:buFont typeface="+mj-lt"/>
                        <a:buAutoNum type="arabicPeriod" startAt="4"/>
                      </a:pPr>
                      <a:r>
                        <a:rPr lang="en-US" sz="2800" u="none" strike="noStrike" baseline="0" dirty="0" smtClean="0"/>
                        <a:t>Marking</a:t>
                      </a:r>
                    </a:p>
                    <a:p>
                      <a:pPr marL="800100" lvl="1" indent="-342900">
                        <a:buFont typeface="Arial" panose="020B0604020202020204" pitchFamily="34" charset="0"/>
                        <a:buChar char="•"/>
                      </a:pPr>
                      <a:r>
                        <a:rPr lang="en-US" sz="2800" u="none" strike="noStrike" baseline="0" dirty="0" smtClean="0"/>
                        <a:t>TAF </a:t>
                      </a:r>
                      <a:r>
                        <a:rPr lang="en-US" sz="2800" u="none" strike="noStrike" baseline="0" dirty="0" err="1" smtClean="0"/>
                        <a:t>Salihin-UiTM</a:t>
                      </a:r>
                      <a:r>
                        <a:rPr lang="en-US" sz="2800" u="none" strike="noStrike" baseline="0" dirty="0" smtClean="0"/>
                        <a:t> Trainers</a:t>
                      </a:r>
                      <a:endParaRPr lang="en-US" sz="2800" b="0" i="0" u="none" strike="noStrike" baseline="0" dirty="0" smtClean="0">
                        <a:solidFill>
                          <a:srgbClr val="000000"/>
                        </a:solidFill>
                        <a:latin typeface="Open Sans Light"/>
                      </a:endParaRPr>
                    </a:p>
                  </a:txBody>
                  <a:tcPr/>
                </a:tc>
              </a:tr>
            </a:tbl>
          </a:graphicData>
        </a:graphic>
      </p:graphicFrame>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PROGRAM BREAKDOWN</a:t>
            </a:r>
            <a:endParaRPr lang="en-US" sz="6400" dirty="0">
              <a:solidFill>
                <a:srgbClr val="C00000"/>
              </a:solidFill>
              <a:latin typeface="Open Sans Light"/>
              <a:cs typeface="Open Sans Light"/>
            </a:endParaRPr>
          </a:p>
        </p:txBody>
      </p:sp>
      <p:sp>
        <p:nvSpPr>
          <p:cNvPr id="8" name="TextBox 7"/>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SPS Module Details</a:t>
            </a:r>
            <a:endParaRPr lang="en-MY" sz="4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1628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22</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317" y="3980600"/>
            <a:ext cx="18702571" cy="885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65708" y="3524084"/>
            <a:ext cx="9944100" cy="646331"/>
          </a:xfrm>
          <a:prstGeom prst="rect">
            <a:avLst/>
          </a:prstGeom>
          <a:noFill/>
        </p:spPr>
        <p:txBody>
          <a:bodyPr wrap="square" rtlCol="0">
            <a:spAutoFit/>
          </a:bodyPr>
          <a:lstStyle/>
          <a:p>
            <a:r>
              <a:rPr lang="en-MY" sz="3600" dirty="0" smtClean="0">
                <a:latin typeface="Open Sans Light"/>
              </a:rPr>
              <a:t>Benefits of our course and its upskilling features </a:t>
            </a:r>
            <a:endParaRPr lang="en-MY" sz="3600" dirty="0">
              <a:latin typeface="Open Sans Light"/>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PROGRAM BENEFITS</a:t>
            </a:r>
            <a:endParaRPr lang="en-US" sz="6400" dirty="0">
              <a:solidFill>
                <a:srgbClr val="C00000"/>
              </a:solidFill>
              <a:latin typeface="Open Sans Light"/>
              <a:cs typeface="Open Sans Light"/>
            </a:endParaRPr>
          </a:p>
        </p:txBody>
      </p:sp>
      <p:sp>
        <p:nvSpPr>
          <p:cNvPr id="5" name="Rounded Rectangular Callout 4"/>
          <p:cNvSpPr/>
          <p:nvPr/>
        </p:nvSpPr>
        <p:spPr>
          <a:xfrm rot="15347466">
            <a:off x="4543515" y="8156550"/>
            <a:ext cx="3359932" cy="3602528"/>
          </a:xfrm>
          <a:prstGeom prst="wedgeRoundRect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6" name="Rectangle 5"/>
          <p:cNvSpPr/>
          <p:nvPr/>
        </p:nvSpPr>
        <p:spPr>
          <a:xfrm>
            <a:off x="3714750" y="8667750"/>
            <a:ext cx="3962400" cy="4172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2100577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01493656"/>
              </p:ext>
            </p:extLst>
          </p:nvPr>
        </p:nvGraphicFramePr>
        <p:xfrm>
          <a:off x="2213358" y="3098381"/>
          <a:ext cx="19392900" cy="9653762"/>
        </p:xfrm>
        <a:graphic>
          <a:graphicData uri="http://schemas.openxmlformats.org/drawingml/2006/table">
            <a:tbl>
              <a:tblPr firstRow="1" bandRow="1">
                <a:tableStyleId>{284E427A-3D55-4303-BF80-6455036E1DE7}</a:tableStyleId>
              </a:tblPr>
              <a:tblGrid>
                <a:gridCol w="9696450"/>
                <a:gridCol w="9696450"/>
              </a:tblGrid>
              <a:tr h="765530">
                <a:tc gridSpan="2">
                  <a:txBody>
                    <a:bodyPr/>
                    <a:lstStyle/>
                    <a:p>
                      <a:pPr algn="ctr"/>
                      <a:r>
                        <a:rPr lang="en-US" sz="2600" dirty="0" smtClean="0">
                          <a:latin typeface="Century Gothic" panose="020B0502020202020204" pitchFamily="34" charset="0"/>
                        </a:rPr>
                        <a:t>ROLES &amp; RESPONSIBILY</a:t>
                      </a:r>
                      <a:endParaRPr lang="en-MY" sz="2600" dirty="0">
                        <a:latin typeface="Century Gothic" panose="020B0502020202020204" pitchFamily="34" charset="0"/>
                      </a:endParaRPr>
                    </a:p>
                  </a:txBody>
                  <a:tcPr anchor="ctr"/>
                </a:tc>
                <a:tc hMerge="1">
                  <a:txBody>
                    <a:bodyPr/>
                    <a:lstStyle/>
                    <a:p>
                      <a:endParaRPr lang="en-MY" dirty="0"/>
                    </a:p>
                  </a:txBody>
                  <a:tcPr/>
                </a:tc>
              </a:tr>
              <a:tr h="773834">
                <a:tc>
                  <a:txBody>
                    <a:bodyPr/>
                    <a:lstStyle/>
                    <a:p>
                      <a:pPr algn="ctr"/>
                      <a:r>
                        <a:rPr lang="en-US" sz="2600" dirty="0" smtClean="0">
                          <a:latin typeface="Century Gothic" panose="020B0502020202020204" pitchFamily="34" charset="0"/>
                        </a:rPr>
                        <a:t>IPAC</a:t>
                      </a:r>
                      <a:endParaRPr lang="en-MY" sz="2600" dirty="0">
                        <a:latin typeface="Century Gothic" panose="020B0502020202020204" pitchFamily="34" charset="0"/>
                      </a:endParaRPr>
                    </a:p>
                  </a:txBody>
                  <a:tcPr anchor="ctr"/>
                </a:tc>
                <a:tc>
                  <a:txBody>
                    <a:bodyPr/>
                    <a:lstStyle/>
                    <a:p>
                      <a:pPr algn="ctr"/>
                      <a:r>
                        <a:rPr lang="en-US" sz="2400" dirty="0" smtClean="0">
                          <a:solidFill>
                            <a:schemeClr val="tx1"/>
                          </a:solidFill>
                          <a:latin typeface="Century Gothic" panose="020B0502020202020204" pitchFamily="34" charset="0"/>
                          <a:cs typeface="+mn-cs"/>
                        </a:rPr>
                        <a:t>TAF SALIHIN-</a:t>
                      </a:r>
                      <a:r>
                        <a:rPr lang="en-US" sz="2400" dirty="0" err="1" smtClean="0">
                          <a:solidFill>
                            <a:schemeClr val="tx1"/>
                          </a:solidFill>
                          <a:latin typeface="Century Gothic" panose="020B0502020202020204" pitchFamily="34" charset="0"/>
                          <a:cs typeface="+mn-cs"/>
                        </a:rPr>
                        <a:t>UiTM</a:t>
                      </a:r>
                      <a:r>
                        <a:rPr lang="en-US" sz="2400" dirty="0" smtClean="0">
                          <a:solidFill>
                            <a:schemeClr val="tx1"/>
                          </a:solidFill>
                          <a:latin typeface="Century Gothic" panose="020B0502020202020204" pitchFamily="34" charset="0"/>
                          <a:cs typeface="+mn-cs"/>
                        </a:rPr>
                        <a:t> </a:t>
                      </a:r>
                      <a:endParaRPr lang="en-MY" sz="2400" dirty="0">
                        <a:latin typeface="Century Gothic" panose="020B0502020202020204" pitchFamily="34" charset="0"/>
                      </a:endParaRPr>
                    </a:p>
                  </a:txBody>
                  <a:tcPr anchor="ctr"/>
                </a:tc>
              </a:tr>
              <a:tr h="8114398">
                <a:tc>
                  <a:txBody>
                    <a:bodyPr/>
                    <a:lstStyle/>
                    <a:p>
                      <a:pPr marL="285750" indent="-285750">
                        <a:buFont typeface="Arial" panose="020B0604020202020204" pitchFamily="34" charset="0"/>
                        <a:buChar char="•"/>
                      </a:pPr>
                      <a:r>
                        <a:rPr lang="en-US" sz="2600" dirty="0" smtClean="0">
                          <a:latin typeface="Century Gothic" panose="020B0502020202020204" pitchFamily="34" charset="0"/>
                        </a:rPr>
                        <a:t>Provision</a:t>
                      </a:r>
                      <a:r>
                        <a:rPr lang="en-US" sz="2600" baseline="0" dirty="0" smtClean="0">
                          <a:latin typeface="Century Gothic" panose="020B0502020202020204" pitchFamily="34" charset="0"/>
                        </a:rPr>
                        <a:t> of teaching space &amp; facilities</a:t>
                      </a:r>
                    </a:p>
                    <a:p>
                      <a:pPr marL="742950" lvl="1" indent="-285750">
                        <a:buFont typeface="Wingdings" panose="05000000000000000000" pitchFamily="2" charset="2"/>
                        <a:buChar char="Ø"/>
                      </a:pPr>
                      <a:r>
                        <a:rPr lang="en-US" sz="2600" baseline="0" dirty="0" smtClean="0">
                          <a:latin typeface="Century Gothic" panose="020B0502020202020204" pitchFamily="34" charset="0"/>
                        </a:rPr>
                        <a:t>IPAC shall provide the venues for the program </a:t>
                      </a:r>
                    </a:p>
                    <a:p>
                      <a:pPr marL="285750" indent="-285750">
                        <a:buFont typeface="Arial" panose="020B0604020202020204" pitchFamily="34" charset="0"/>
                        <a:buChar char="•"/>
                      </a:pPr>
                      <a:r>
                        <a:rPr lang="en-US" sz="2600" baseline="0" dirty="0" smtClean="0">
                          <a:latin typeface="Century Gothic" panose="020B0502020202020204" pitchFamily="34" charset="0"/>
                        </a:rPr>
                        <a:t>Participation of students</a:t>
                      </a:r>
                    </a:p>
                    <a:p>
                      <a:pPr marL="742950" lvl="1" indent="-285750">
                        <a:buFont typeface="Wingdings" panose="05000000000000000000" pitchFamily="2" charset="2"/>
                        <a:buChar char="Ø"/>
                      </a:pPr>
                      <a:r>
                        <a:rPr lang="en-US" sz="2600" baseline="0" dirty="0" smtClean="0">
                          <a:latin typeface="Century Gothic" panose="020B0502020202020204" pitchFamily="34" charset="0"/>
                        </a:rPr>
                        <a:t>IPAC shall prioritize and ensure participation of students as one of its “upskilling” efforts for students</a:t>
                      </a:r>
                    </a:p>
                    <a:p>
                      <a:pPr marL="285750" indent="-285750">
                        <a:buFont typeface="Arial" panose="020B0604020202020204" pitchFamily="34" charset="0"/>
                        <a:buChar char="•"/>
                      </a:pPr>
                      <a:r>
                        <a:rPr lang="en-US" sz="2600" baseline="0" dirty="0" smtClean="0">
                          <a:latin typeface="Century Gothic" panose="020B0502020202020204" pitchFamily="34" charset="0"/>
                        </a:rPr>
                        <a:t>Monitor and facilitate training program</a:t>
                      </a:r>
                    </a:p>
                    <a:p>
                      <a:pPr marL="742950" lvl="1" indent="-285750">
                        <a:buFont typeface="Wingdings" panose="05000000000000000000" pitchFamily="2" charset="2"/>
                        <a:buChar char="Ø"/>
                      </a:pPr>
                      <a:r>
                        <a:rPr lang="en-US" sz="2600" baseline="0" dirty="0" smtClean="0">
                          <a:latin typeface="Century Gothic" panose="020B0502020202020204" pitchFamily="34" charset="0"/>
                        </a:rPr>
                        <a:t>IPAC shall monitor and facilitate the program operations in terms of smooth operations and commencement</a:t>
                      </a:r>
                    </a:p>
                    <a:p>
                      <a:pPr marL="285750" indent="-285750">
                        <a:buFont typeface="Arial" panose="020B0604020202020204" pitchFamily="34" charset="0"/>
                        <a:buChar char="•"/>
                      </a:pPr>
                      <a:r>
                        <a:rPr lang="en-US" sz="2600" baseline="0" dirty="0" smtClean="0">
                          <a:latin typeface="Century Gothic" panose="020B0502020202020204" pitchFamily="34" charset="0"/>
                        </a:rPr>
                        <a:t>Promotion and Marketing</a:t>
                      </a:r>
                    </a:p>
                    <a:p>
                      <a:pPr marL="742950" marR="0" lvl="1" indent="-285750" algn="l" defTabSz="108744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aseline="0" dirty="0" smtClean="0">
                          <a:latin typeface="Century Gothic" panose="020B0502020202020204" pitchFamily="34" charset="0"/>
                        </a:rPr>
                        <a:t>IPAC </a:t>
                      </a:r>
                      <a:r>
                        <a:rPr lang="en-MY" sz="2600" dirty="0" smtClean="0">
                          <a:latin typeface="Century Gothic" panose="020B0502020202020204" pitchFamily="34" charset="0"/>
                        </a:rPr>
                        <a:t>shall permit </a:t>
                      </a:r>
                      <a:r>
                        <a:rPr lang="en-US" sz="2800" dirty="0" smtClean="0">
                          <a:solidFill>
                            <a:schemeClr val="tx1"/>
                          </a:solidFill>
                          <a:latin typeface="Century Gothic" panose="020B0502020202020204" pitchFamily="34" charset="0"/>
                          <a:cs typeface="+mn-cs"/>
                        </a:rPr>
                        <a:t>TAF SALIHIN-</a:t>
                      </a:r>
                      <a:r>
                        <a:rPr lang="en-US" sz="2800" dirty="0" err="1" smtClean="0">
                          <a:solidFill>
                            <a:schemeClr val="tx1"/>
                          </a:solidFill>
                          <a:latin typeface="Century Gothic" panose="020B0502020202020204" pitchFamily="34" charset="0"/>
                          <a:cs typeface="+mn-cs"/>
                        </a:rPr>
                        <a:t>UiTM</a:t>
                      </a:r>
                      <a:r>
                        <a:rPr lang="en-MY" sz="2600" dirty="0" smtClean="0">
                          <a:latin typeface="Century Gothic" panose="020B0502020202020204" pitchFamily="34" charset="0"/>
                        </a:rPr>
                        <a:t> to use its registered name, branding and trademark for the purpose of marketing of the training program in the related marketing materials.</a:t>
                      </a:r>
                      <a:endParaRPr lang="en-MY" sz="2600" dirty="0">
                        <a:latin typeface="Century Gothic" panose="020B0502020202020204" pitchFamily="34" charset="0"/>
                      </a:endParaRPr>
                    </a:p>
                  </a:txBody>
                  <a:tcPr/>
                </a:tc>
                <a:tc>
                  <a:txBody>
                    <a:bodyPr/>
                    <a:lstStyle/>
                    <a:p>
                      <a:pPr marL="114300" lvl="1" indent="-114300">
                        <a:lnSpc>
                          <a:spcPct val="90000"/>
                        </a:lnSpc>
                        <a:spcBef>
                          <a:spcPts val="700"/>
                        </a:spcBef>
                        <a:buClr>
                          <a:schemeClr val="dk1"/>
                        </a:buClr>
                        <a:buSzPct val="100000"/>
                        <a:buFont typeface="Calibri"/>
                        <a:buChar char="•"/>
                      </a:pPr>
                      <a:r>
                        <a:rPr lang="en-US" sz="2600" dirty="0" smtClean="0">
                          <a:latin typeface="Century Gothic" panose="020B0502020202020204" pitchFamily="34" charset="0"/>
                        </a:rPr>
                        <a:t>Setting up</a:t>
                      </a:r>
                      <a:r>
                        <a:rPr lang="en-US" sz="2600" baseline="0" dirty="0" smtClean="0">
                          <a:latin typeface="Century Gothic" panose="020B0502020202020204" pitchFamily="34" charset="0"/>
                        </a:rPr>
                        <a:t> training program</a:t>
                      </a:r>
                    </a:p>
                    <a:p>
                      <a:pPr marL="742950" lvl="2" indent="-285750">
                        <a:lnSpc>
                          <a:spcPct val="90000"/>
                        </a:lnSpc>
                        <a:spcBef>
                          <a:spcPts val="700"/>
                        </a:spcBef>
                        <a:buClr>
                          <a:schemeClr val="dk1"/>
                        </a:buClr>
                        <a:buSzPct val="100000"/>
                        <a:buFont typeface="Wingdings" panose="05000000000000000000" pitchFamily="2" charset="2"/>
                        <a:buChar char="Ø"/>
                      </a:pPr>
                      <a:r>
                        <a:rPr lang="en-MY" sz="2600" baseline="0" dirty="0" smtClean="0">
                          <a:latin typeface="Century Gothic" panose="020B0502020202020204" pitchFamily="34" charset="0"/>
                        </a:rPr>
                        <a:t>SALIHIN shall create two(2) days training that utilizes SPS for accounting, GST, Zakat and </a:t>
                      </a:r>
                      <a:r>
                        <a:rPr lang="en-MY" sz="2600" baseline="0" dirty="0" err="1" smtClean="0">
                          <a:latin typeface="Century Gothic" panose="020B0502020202020204" pitchFamily="34" charset="0"/>
                        </a:rPr>
                        <a:t>Wakaf</a:t>
                      </a:r>
                      <a:r>
                        <a:rPr lang="en-MY" sz="2600" baseline="0" dirty="0" smtClean="0">
                          <a:latin typeface="Century Gothic" panose="020B0502020202020204" pitchFamily="34" charset="0"/>
                        </a:rPr>
                        <a:t> complete with exam and certification.</a:t>
                      </a:r>
                    </a:p>
                    <a:p>
                      <a:pPr marL="742950" marR="0" lvl="2" indent="-285750" algn="l" defTabSz="1087444" rtl="0" eaLnBrk="1" fontAlgn="auto" latinLnBrk="0" hangingPunct="1">
                        <a:lnSpc>
                          <a:spcPct val="90000"/>
                        </a:lnSpc>
                        <a:spcBef>
                          <a:spcPts val="700"/>
                        </a:spcBef>
                        <a:spcAft>
                          <a:spcPts val="0"/>
                        </a:spcAft>
                        <a:buClr>
                          <a:schemeClr val="dk1"/>
                        </a:buClr>
                        <a:buSzPct val="100000"/>
                        <a:buFont typeface="Wingdings" panose="05000000000000000000" pitchFamily="2" charset="2"/>
                        <a:buChar char="Ø"/>
                        <a:tabLst/>
                        <a:defRPr/>
                      </a:pPr>
                      <a:r>
                        <a:rPr lang="en-US" sz="2800" dirty="0" smtClean="0">
                          <a:solidFill>
                            <a:schemeClr val="tx1"/>
                          </a:solidFill>
                          <a:latin typeface="Century Gothic" panose="020B0502020202020204" pitchFamily="34" charset="0"/>
                          <a:cs typeface="+mn-cs"/>
                        </a:rPr>
                        <a:t>TAF SALIHIN-</a:t>
                      </a:r>
                      <a:r>
                        <a:rPr lang="en-US" sz="2800" dirty="0" err="1" smtClean="0">
                          <a:solidFill>
                            <a:schemeClr val="tx1"/>
                          </a:solidFill>
                          <a:latin typeface="Century Gothic" panose="020B0502020202020204" pitchFamily="34" charset="0"/>
                          <a:cs typeface="+mn-cs"/>
                        </a:rPr>
                        <a:t>UiTM</a:t>
                      </a:r>
                      <a:r>
                        <a:rPr lang="en-US" sz="2800" baseline="0" dirty="0" smtClean="0">
                          <a:solidFill>
                            <a:schemeClr val="tx1"/>
                          </a:solidFill>
                          <a:latin typeface="Century Gothic" panose="020B0502020202020204" pitchFamily="34" charset="0"/>
                          <a:cs typeface="+mn-cs"/>
                        </a:rPr>
                        <a:t> </a:t>
                      </a:r>
                      <a:r>
                        <a:rPr lang="en-MY" sz="2600" baseline="0" dirty="0" smtClean="0">
                          <a:latin typeface="Century Gothic" panose="020B0502020202020204" pitchFamily="34" charset="0"/>
                        </a:rPr>
                        <a:t>shall provide the trainer/presenter for the program</a:t>
                      </a:r>
                    </a:p>
                    <a:p>
                      <a:pPr marL="742950" lvl="2" indent="-285750">
                        <a:lnSpc>
                          <a:spcPct val="90000"/>
                        </a:lnSpc>
                        <a:spcBef>
                          <a:spcPts val="700"/>
                        </a:spcBef>
                        <a:buClr>
                          <a:schemeClr val="dk1"/>
                        </a:buClr>
                        <a:buSzPct val="100000"/>
                        <a:buFont typeface="Wingdings" panose="05000000000000000000" pitchFamily="2" charset="2"/>
                        <a:buChar char="Ø"/>
                      </a:pPr>
                      <a:r>
                        <a:rPr lang="en-MY" sz="2600" baseline="0" dirty="0" smtClean="0">
                          <a:latin typeface="Century Gothic" panose="020B0502020202020204" pitchFamily="34" charset="0"/>
                        </a:rPr>
                        <a:t>The training program exam shall be supervised and marked by SALIHIN representatives. </a:t>
                      </a:r>
                      <a:endParaRPr lang="en-US" sz="2600" baseline="0" dirty="0" smtClean="0">
                        <a:latin typeface="Century Gothic" panose="020B0502020202020204" pitchFamily="34" charset="0"/>
                      </a:endParaRPr>
                    </a:p>
                    <a:p>
                      <a:pPr marL="114300" lvl="1" indent="-114300">
                        <a:lnSpc>
                          <a:spcPct val="90000"/>
                        </a:lnSpc>
                        <a:spcBef>
                          <a:spcPts val="700"/>
                        </a:spcBef>
                        <a:buClr>
                          <a:schemeClr val="dk1"/>
                        </a:buClr>
                        <a:buSzPct val="100000"/>
                        <a:buFont typeface="Calibri"/>
                        <a:buChar char="•"/>
                      </a:pPr>
                      <a:r>
                        <a:rPr lang="en-US" sz="2600" baseline="0" dirty="0" smtClean="0">
                          <a:latin typeface="Century Gothic" panose="020B0502020202020204" pitchFamily="34" charset="0"/>
                        </a:rPr>
                        <a:t>Training program materials and contents</a:t>
                      </a:r>
                    </a:p>
                    <a:p>
                      <a:pPr marL="742950" marR="0" lvl="2" indent="-285750" algn="l" defTabSz="1087444" rtl="0" eaLnBrk="1" fontAlgn="auto" latinLnBrk="0" hangingPunct="1">
                        <a:lnSpc>
                          <a:spcPct val="90000"/>
                        </a:lnSpc>
                        <a:spcBef>
                          <a:spcPts val="700"/>
                        </a:spcBef>
                        <a:spcAft>
                          <a:spcPts val="0"/>
                        </a:spcAft>
                        <a:buClr>
                          <a:schemeClr val="dk1"/>
                        </a:buClr>
                        <a:buSzPct val="100000"/>
                        <a:buFont typeface="Wingdings" panose="05000000000000000000" pitchFamily="2" charset="2"/>
                        <a:buChar char="Ø"/>
                        <a:tabLst/>
                        <a:defRPr/>
                      </a:pPr>
                      <a:r>
                        <a:rPr lang="en-US" sz="2800" dirty="0" smtClean="0">
                          <a:solidFill>
                            <a:schemeClr val="tx1"/>
                          </a:solidFill>
                          <a:latin typeface="Century Gothic" panose="020B0502020202020204" pitchFamily="34" charset="0"/>
                          <a:cs typeface="+mn-cs"/>
                        </a:rPr>
                        <a:t>TAF SALIHIN-</a:t>
                      </a:r>
                      <a:r>
                        <a:rPr lang="en-US" sz="2800" dirty="0" err="1" smtClean="0">
                          <a:solidFill>
                            <a:schemeClr val="tx1"/>
                          </a:solidFill>
                          <a:latin typeface="Century Gothic" panose="020B0502020202020204" pitchFamily="34" charset="0"/>
                          <a:cs typeface="+mn-cs"/>
                        </a:rPr>
                        <a:t>UiTM</a:t>
                      </a:r>
                      <a:r>
                        <a:rPr lang="en-US" sz="2800" dirty="0" smtClean="0">
                          <a:solidFill>
                            <a:schemeClr val="tx1"/>
                          </a:solidFill>
                          <a:latin typeface="Century Gothic" panose="020B0502020202020204" pitchFamily="34" charset="0"/>
                          <a:cs typeface="+mn-cs"/>
                        </a:rPr>
                        <a:t> </a:t>
                      </a:r>
                      <a:r>
                        <a:rPr lang="en-MY" sz="2800" baseline="0" dirty="0" smtClean="0">
                          <a:solidFill>
                            <a:schemeClr val="dk1"/>
                          </a:solidFill>
                          <a:latin typeface="Century Gothic" panose="020B0502020202020204" pitchFamily="34" charset="0"/>
                          <a:cs typeface="+mn-cs"/>
                        </a:rPr>
                        <a:t> </a:t>
                      </a:r>
                      <a:r>
                        <a:rPr lang="en-MY" sz="2600" baseline="0" dirty="0" smtClean="0">
                          <a:latin typeface="Century Gothic" panose="020B0502020202020204" pitchFamily="34" charset="0"/>
                        </a:rPr>
                        <a:t>shall to the extent possible to make the training program relevant to the needs of IPAC for its accounting graduates. To achieve this, </a:t>
                      </a:r>
                      <a:r>
                        <a:rPr lang="en-US" sz="2800" dirty="0" smtClean="0">
                          <a:solidFill>
                            <a:schemeClr val="tx1"/>
                          </a:solidFill>
                          <a:latin typeface="Century Gothic" panose="020B0502020202020204" pitchFamily="34" charset="0"/>
                          <a:cs typeface="+mn-cs"/>
                        </a:rPr>
                        <a:t>TAF SALIHIN-</a:t>
                      </a:r>
                      <a:r>
                        <a:rPr lang="en-US" sz="2800" dirty="0" err="1" smtClean="0">
                          <a:solidFill>
                            <a:schemeClr val="tx1"/>
                          </a:solidFill>
                          <a:latin typeface="Century Gothic" panose="020B0502020202020204" pitchFamily="34" charset="0"/>
                          <a:cs typeface="+mn-cs"/>
                        </a:rPr>
                        <a:t>UiTM</a:t>
                      </a:r>
                      <a:r>
                        <a:rPr lang="en-US" sz="2800" dirty="0" smtClean="0">
                          <a:solidFill>
                            <a:schemeClr val="tx1"/>
                          </a:solidFill>
                          <a:latin typeface="Century Gothic" panose="020B0502020202020204" pitchFamily="34" charset="0"/>
                          <a:cs typeface="+mn-cs"/>
                        </a:rPr>
                        <a:t> </a:t>
                      </a:r>
                      <a:r>
                        <a:rPr lang="en-MY" sz="2800" baseline="0" dirty="0" smtClean="0">
                          <a:solidFill>
                            <a:schemeClr val="dk1"/>
                          </a:solidFill>
                          <a:latin typeface="Century Gothic" panose="020B0502020202020204" pitchFamily="34" charset="0"/>
                          <a:cs typeface="+mn-cs"/>
                        </a:rPr>
                        <a:t> </a:t>
                      </a:r>
                      <a:r>
                        <a:rPr lang="en-MY" sz="2600" baseline="0" dirty="0" smtClean="0">
                          <a:latin typeface="Century Gothic" panose="020B0502020202020204" pitchFamily="34" charset="0"/>
                        </a:rPr>
                        <a:t>shall, wherever necessary and relevant, </a:t>
                      </a:r>
                    </a:p>
                    <a:p>
                      <a:pPr marL="742950" lvl="2" indent="-285750">
                        <a:lnSpc>
                          <a:spcPct val="90000"/>
                        </a:lnSpc>
                        <a:spcBef>
                          <a:spcPts val="700"/>
                        </a:spcBef>
                        <a:buClr>
                          <a:schemeClr val="dk1"/>
                        </a:buClr>
                        <a:buSzPct val="100000"/>
                        <a:buFont typeface="Wingdings" panose="05000000000000000000" pitchFamily="2" charset="2"/>
                        <a:buChar char="Ø"/>
                      </a:pPr>
                      <a:r>
                        <a:rPr lang="en-MY" sz="2600" baseline="0" dirty="0" smtClean="0">
                          <a:latin typeface="Century Gothic" panose="020B0502020202020204" pitchFamily="34" charset="0"/>
                        </a:rPr>
                        <a:t>The academic standards of the modules offered shall be at par with current industry standards .</a:t>
                      </a:r>
                    </a:p>
                    <a:p>
                      <a:pPr marL="285750" lvl="1" indent="-285750">
                        <a:lnSpc>
                          <a:spcPct val="90000"/>
                        </a:lnSpc>
                        <a:spcBef>
                          <a:spcPts val="700"/>
                        </a:spcBef>
                        <a:buClr>
                          <a:schemeClr val="dk1"/>
                        </a:buClr>
                        <a:buSzPct val="100000"/>
                        <a:buFont typeface="Arial" panose="020B0604020202020204" pitchFamily="34" charset="0"/>
                        <a:buChar char="•"/>
                      </a:pPr>
                      <a:r>
                        <a:rPr lang="en-US" sz="2600" baseline="0" dirty="0" smtClean="0">
                          <a:latin typeface="Century Gothic" panose="020B0502020202020204" pitchFamily="34" charset="0"/>
                        </a:rPr>
                        <a:t>Promotion &amp; Marketing</a:t>
                      </a:r>
                    </a:p>
                    <a:p>
                      <a:pPr marL="742950" marR="0" lvl="2" indent="-285750" algn="l" defTabSz="1087444" rtl="0" eaLnBrk="1" fontAlgn="auto" latinLnBrk="0" hangingPunct="1">
                        <a:lnSpc>
                          <a:spcPct val="90000"/>
                        </a:lnSpc>
                        <a:spcBef>
                          <a:spcPts val="700"/>
                        </a:spcBef>
                        <a:spcAft>
                          <a:spcPts val="0"/>
                        </a:spcAft>
                        <a:buClr>
                          <a:schemeClr val="dk1"/>
                        </a:buClr>
                        <a:buSzPct val="100000"/>
                        <a:buFont typeface="Wingdings" panose="05000000000000000000" pitchFamily="2" charset="2"/>
                        <a:buChar char="Ø"/>
                        <a:tabLst/>
                        <a:defRPr/>
                      </a:pPr>
                      <a:r>
                        <a:rPr lang="en-US" sz="2800" dirty="0" smtClean="0">
                          <a:solidFill>
                            <a:schemeClr val="tx1"/>
                          </a:solidFill>
                          <a:latin typeface="Century Gothic" panose="020B0502020202020204" pitchFamily="34" charset="0"/>
                          <a:cs typeface="+mn-cs"/>
                        </a:rPr>
                        <a:t>TAF SALIHIN-</a:t>
                      </a:r>
                      <a:r>
                        <a:rPr lang="en-US" sz="2800" dirty="0" err="1" smtClean="0">
                          <a:solidFill>
                            <a:schemeClr val="tx1"/>
                          </a:solidFill>
                          <a:latin typeface="Century Gothic" panose="020B0502020202020204" pitchFamily="34" charset="0"/>
                          <a:cs typeface="+mn-cs"/>
                        </a:rPr>
                        <a:t>UiTM</a:t>
                      </a:r>
                      <a:r>
                        <a:rPr lang="en-US" sz="2800" dirty="0" smtClean="0">
                          <a:solidFill>
                            <a:schemeClr val="tx1"/>
                          </a:solidFill>
                          <a:latin typeface="Century Gothic" panose="020B0502020202020204" pitchFamily="34" charset="0"/>
                          <a:cs typeface="+mn-cs"/>
                        </a:rPr>
                        <a:t> </a:t>
                      </a:r>
                      <a:r>
                        <a:rPr lang="en-MY" sz="2800" baseline="0" dirty="0" smtClean="0">
                          <a:solidFill>
                            <a:schemeClr val="dk1"/>
                          </a:solidFill>
                          <a:latin typeface="Century Gothic" panose="020B0502020202020204" pitchFamily="34" charset="0"/>
                          <a:cs typeface="+mn-cs"/>
                        </a:rPr>
                        <a:t> </a:t>
                      </a:r>
                      <a:r>
                        <a:rPr lang="en-MY" sz="2600" dirty="0" smtClean="0">
                          <a:latin typeface="Century Gothic" panose="020B0502020202020204" pitchFamily="34" charset="0"/>
                        </a:rPr>
                        <a:t>shall use its commercially efforts to promote the training program</a:t>
                      </a:r>
                      <a:endParaRPr lang="en-US" sz="2600" dirty="0" smtClean="0">
                        <a:latin typeface="Century Gothic" panose="020B0502020202020204" pitchFamily="34" charset="0"/>
                      </a:endParaRPr>
                    </a:p>
                  </a:txBody>
                  <a:tcPr/>
                </a:tc>
              </a:tr>
            </a:tbl>
          </a:graphicData>
        </a:graphic>
      </p:graphicFrame>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RULES OF ENGAGEMENT</a:t>
            </a:r>
            <a:endParaRPr lang="en-US" sz="6400" dirty="0">
              <a:solidFill>
                <a:srgbClr val="C00000"/>
              </a:solidFill>
              <a:latin typeface="Open Sans Light"/>
              <a:cs typeface="Open Sans Light"/>
            </a:endParaRPr>
          </a:p>
        </p:txBody>
      </p:sp>
      <p:sp>
        <p:nvSpPr>
          <p:cNvPr id="9" name="TextBox 8"/>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ROLES &amp; RESPONSIBILITY</a:t>
            </a:r>
            <a:endParaRPr lang="en-MY" sz="4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00577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Product Comparisons</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solidFill>
                  <a:prstClr val="black"/>
                </a:solidFill>
                <a:latin typeface="Century Gothic" panose="020B0502020202020204" pitchFamily="34" charset="0"/>
              </a:rPr>
              <a:t>SPS </a:t>
            </a:r>
            <a:r>
              <a:rPr lang="en-US" sz="4000" dirty="0" err="1">
                <a:solidFill>
                  <a:prstClr val="black"/>
                </a:solidFill>
                <a:latin typeface="Century Gothic" panose="020B0502020202020204" pitchFamily="34" charset="0"/>
              </a:rPr>
              <a:t>vs</a:t>
            </a:r>
            <a:r>
              <a:rPr lang="en-US" sz="4000" dirty="0">
                <a:solidFill>
                  <a:prstClr val="black"/>
                </a:solidFill>
                <a:latin typeface="Century Gothic" panose="020B0502020202020204" pitchFamily="34" charset="0"/>
              </a:rPr>
              <a:t> Other Accounting Software</a:t>
            </a:r>
            <a:endParaRPr lang="en-MY" sz="4000" dirty="0">
              <a:solidFill>
                <a:prstClr val="black"/>
              </a:solidFill>
              <a:latin typeface="Century Gothic" panose="020B0502020202020204" pitchFamily="34" charset="0"/>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24</a:t>
            </a:fld>
            <a:endParaRPr lang="en-US" dirty="0"/>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065" y="2720162"/>
            <a:ext cx="16661385" cy="1038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040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
          <p:cNvGrpSpPr>
            <a:grpSpLocks/>
          </p:cNvGrpSpPr>
          <p:nvPr/>
        </p:nvGrpSpPr>
        <p:grpSpPr bwMode="auto">
          <a:xfrm>
            <a:off x="11823279" y="4409102"/>
            <a:ext cx="804438" cy="508000"/>
            <a:chOff x="2228" y="4141"/>
            <a:chExt cx="190" cy="120"/>
          </a:xfrm>
          <a:solidFill>
            <a:schemeClr val="bg1"/>
          </a:solidFill>
        </p:grpSpPr>
        <p:sp>
          <p:nvSpPr>
            <p:cNvPr id="25" name="Freeform 2"/>
            <p:cNvSpPr>
              <a:spLocks noChangeArrowheads="1"/>
            </p:cNvSpPr>
            <p:nvPr/>
          </p:nvSpPr>
          <p:spPr bwMode="auto">
            <a:xfrm>
              <a:off x="2228" y="4141"/>
              <a:ext cx="190" cy="121"/>
            </a:xfrm>
            <a:custGeom>
              <a:avLst/>
              <a:gdLst>
                <a:gd name="T0" fmla="*/ 815 w 844"/>
                <a:gd name="T1" fmla="*/ 535 h 536"/>
                <a:gd name="T2" fmla="*/ 815 w 844"/>
                <a:gd name="T3" fmla="*/ 535 h 536"/>
                <a:gd name="T4" fmla="*/ 36 w 844"/>
                <a:gd name="T5" fmla="*/ 535 h 536"/>
                <a:gd name="T6" fmla="*/ 0 w 844"/>
                <a:gd name="T7" fmla="*/ 517 h 536"/>
                <a:gd name="T8" fmla="*/ 0 w 844"/>
                <a:gd name="T9" fmla="*/ 27 h 536"/>
                <a:gd name="T10" fmla="*/ 36 w 844"/>
                <a:gd name="T11" fmla="*/ 0 h 536"/>
                <a:gd name="T12" fmla="*/ 815 w 844"/>
                <a:gd name="T13" fmla="*/ 0 h 536"/>
                <a:gd name="T14" fmla="*/ 843 w 844"/>
                <a:gd name="T15" fmla="*/ 27 h 536"/>
                <a:gd name="T16" fmla="*/ 843 w 844"/>
                <a:gd name="T17" fmla="*/ 517 h 536"/>
                <a:gd name="T18" fmla="*/ 815 w 844"/>
                <a:gd name="T19" fmla="*/ 535 h 536"/>
                <a:gd name="T20" fmla="*/ 36 w 844"/>
                <a:gd name="T21" fmla="*/ 517 h 536"/>
                <a:gd name="T22" fmla="*/ 36 w 844"/>
                <a:gd name="T23" fmla="*/ 517 h 536"/>
                <a:gd name="T24" fmla="*/ 797 w 844"/>
                <a:gd name="T25" fmla="*/ 517 h 536"/>
                <a:gd name="T26" fmla="*/ 797 w 844"/>
                <a:gd name="T27" fmla="*/ 36 h 536"/>
                <a:gd name="T28" fmla="*/ 36 w 844"/>
                <a:gd name="T29" fmla="*/ 36 h 536"/>
                <a:gd name="T30" fmla="*/ 36 w 844"/>
                <a:gd name="T31" fmla="*/ 5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536">
                  <a:moveTo>
                    <a:pt x="815" y="535"/>
                  </a:moveTo>
                  <a:lnTo>
                    <a:pt x="815" y="535"/>
                  </a:lnTo>
                  <a:cubicBezTo>
                    <a:pt x="36" y="535"/>
                    <a:pt x="36" y="535"/>
                    <a:pt x="36" y="535"/>
                  </a:cubicBezTo>
                  <a:cubicBezTo>
                    <a:pt x="9" y="535"/>
                    <a:pt x="0" y="526"/>
                    <a:pt x="0" y="517"/>
                  </a:cubicBezTo>
                  <a:cubicBezTo>
                    <a:pt x="0" y="27"/>
                    <a:pt x="0" y="27"/>
                    <a:pt x="0" y="27"/>
                  </a:cubicBezTo>
                  <a:cubicBezTo>
                    <a:pt x="0" y="9"/>
                    <a:pt x="9" y="0"/>
                    <a:pt x="36" y="0"/>
                  </a:cubicBezTo>
                  <a:cubicBezTo>
                    <a:pt x="815" y="0"/>
                    <a:pt x="815" y="0"/>
                    <a:pt x="815" y="0"/>
                  </a:cubicBezTo>
                  <a:cubicBezTo>
                    <a:pt x="824" y="0"/>
                    <a:pt x="843" y="9"/>
                    <a:pt x="843" y="27"/>
                  </a:cubicBezTo>
                  <a:cubicBezTo>
                    <a:pt x="843" y="517"/>
                    <a:pt x="843" y="517"/>
                    <a:pt x="843" y="517"/>
                  </a:cubicBezTo>
                  <a:cubicBezTo>
                    <a:pt x="843" y="526"/>
                    <a:pt x="824" y="535"/>
                    <a:pt x="815" y="535"/>
                  </a:cubicBezTo>
                  <a:close/>
                  <a:moveTo>
                    <a:pt x="36" y="517"/>
                  </a:moveTo>
                  <a:lnTo>
                    <a:pt x="36" y="517"/>
                  </a:lnTo>
                  <a:cubicBezTo>
                    <a:pt x="797" y="517"/>
                    <a:pt x="797" y="517"/>
                    <a:pt x="797" y="517"/>
                  </a:cubicBezTo>
                  <a:cubicBezTo>
                    <a:pt x="797" y="36"/>
                    <a:pt x="797" y="36"/>
                    <a:pt x="797" y="36"/>
                  </a:cubicBezTo>
                  <a:cubicBezTo>
                    <a:pt x="36" y="36"/>
                    <a:pt x="36" y="36"/>
                    <a:pt x="36" y="36"/>
                  </a:cubicBezTo>
                  <a:lnTo>
                    <a:pt x="36" y="517"/>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228" y="4197"/>
              <a:ext cx="190" cy="65"/>
            </a:xfrm>
            <a:custGeom>
              <a:avLst/>
              <a:gdLst>
                <a:gd name="T0" fmla="*/ 815 w 844"/>
                <a:gd name="T1" fmla="*/ 290 h 291"/>
                <a:gd name="T2" fmla="*/ 815 w 844"/>
                <a:gd name="T3" fmla="*/ 290 h 291"/>
                <a:gd name="T4" fmla="*/ 36 w 844"/>
                <a:gd name="T5" fmla="*/ 290 h 291"/>
                <a:gd name="T6" fmla="*/ 9 w 844"/>
                <a:gd name="T7" fmla="*/ 290 h 291"/>
                <a:gd name="T8" fmla="*/ 0 w 844"/>
                <a:gd name="T9" fmla="*/ 281 h 291"/>
                <a:gd name="T10" fmla="*/ 272 w 844"/>
                <a:gd name="T11" fmla="*/ 0 h 291"/>
                <a:gd name="T12" fmla="*/ 417 w 844"/>
                <a:gd name="T13" fmla="*/ 145 h 291"/>
                <a:gd name="T14" fmla="*/ 562 w 844"/>
                <a:gd name="T15" fmla="*/ 0 h 291"/>
                <a:gd name="T16" fmla="*/ 843 w 844"/>
                <a:gd name="T17" fmla="*/ 281 h 291"/>
                <a:gd name="T18" fmla="*/ 824 w 844"/>
                <a:gd name="T19" fmla="*/ 290 h 291"/>
                <a:gd name="T20" fmla="*/ 815 w 844"/>
                <a:gd name="T21" fmla="*/ 290 h 291"/>
                <a:gd name="T22" fmla="*/ 272 w 844"/>
                <a:gd name="T23" fmla="*/ 54 h 291"/>
                <a:gd name="T24" fmla="*/ 272 w 844"/>
                <a:gd name="T25" fmla="*/ 54 h 291"/>
                <a:gd name="T26" fmla="*/ 63 w 844"/>
                <a:gd name="T27" fmla="*/ 272 h 291"/>
                <a:gd name="T28" fmla="*/ 779 w 844"/>
                <a:gd name="T29" fmla="*/ 272 h 291"/>
                <a:gd name="T30" fmla="*/ 562 w 844"/>
                <a:gd name="T31" fmla="*/ 54 h 291"/>
                <a:gd name="T32" fmla="*/ 444 w 844"/>
                <a:gd name="T33" fmla="*/ 172 h 291"/>
                <a:gd name="T34" fmla="*/ 408 w 844"/>
                <a:gd name="T35" fmla="*/ 172 h 291"/>
                <a:gd name="T36" fmla="*/ 272 w 844"/>
                <a:gd name="T37"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291">
                  <a:moveTo>
                    <a:pt x="815" y="290"/>
                  </a:moveTo>
                  <a:lnTo>
                    <a:pt x="815" y="290"/>
                  </a:lnTo>
                  <a:cubicBezTo>
                    <a:pt x="36" y="290"/>
                    <a:pt x="36" y="290"/>
                    <a:pt x="36" y="290"/>
                  </a:cubicBezTo>
                  <a:cubicBezTo>
                    <a:pt x="27" y="290"/>
                    <a:pt x="27" y="290"/>
                    <a:pt x="9" y="290"/>
                  </a:cubicBezTo>
                  <a:cubicBezTo>
                    <a:pt x="0" y="281"/>
                    <a:pt x="0" y="281"/>
                    <a:pt x="0" y="281"/>
                  </a:cubicBezTo>
                  <a:cubicBezTo>
                    <a:pt x="272" y="0"/>
                    <a:pt x="272" y="0"/>
                    <a:pt x="272" y="0"/>
                  </a:cubicBezTo>
                  <a:cubicBezTo>
                    <a:pt x="417" y="145"/>
                    <a:pt x="417" y="145"/>
                    <a:pt x="417" y="145"/>
                  </a:cubicBezTo>
                  <a:cubicBezTo>
                    <a:pt x="562" y="0"/>
                    <a:pt x="562" y="0"/>
                    <a:pt x="562" y="0"/>
                  </a:cubicBezTo>
                  <a:cubicBezTo>
                    <a:pt x="843" y="281"/>
                    <a:pt x="843" y="281"/>
                    <a:pt x="843" y="281"/>
                  </a:cubicBezTo>
                  <a:cubicBezTo>
                    <a:pt x="824" y="290"/>
                    <a:pt x="824" y="290"/>
                    <a:pt x="824" y="290"/>
                  </a:cubicBezTo>
                  <a:lnTo>
                    <a:pt x="815" y="290"/>
                  </a:lnTo>
                  <a:close/>
                  <a:moveTo>
                    <a:pt x="272" y="54"/>
                  </a:moveTo>
                  <a:lnTo>
                    <a:pt x="272" y="54"/>
                  </a:lnTo>
                  <a:cubicBezTo>
                    <a:pt x="63" y="272"/>
                    <a:pt x="63" y="272"/>
                    <a:pt x="63" y="272"/>
                  </a:cubicBezTo>
                  <a:cubicBezTo>
                    <a:pt x="779" y="272"/>
                    <a:pt x="779" y="272"/>
                    <a:pt x="779" y="272"/>
                  </a:cubicBezTo>
                  <a:cubicBezTo>
                    <a:pt x="562" y="54"/>
                    <a:pt x="562" y="54"/>
                    <a:pt x="562" y="54"/>
                  </a:cubicBezTo>
                  <a:cubicBezTo>
                    <a:pt x="444" y="172"/>
                    <a:pt x="444" y="172"/>
                    <a:pt x="444" y="172"/>
                  </a:cubicBezTo>
                  <a:cubicBezTo>
                    <a:pt x="435" y="190"/>
                    <a:pt x="408" y="190"/>
                    <a:pt x="408" y="172"/>
                  </a:cubicBezTo>
                  <a:lnTo>
                    <a:pt x="272" y="54"/>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p:cNvSpPr>
              <a:spLocks noChangeArrowheads="1"/>
            </p:cNvSpPr>
            <p:nvPr/>
          </p:nvSpPr>
          <p:spPr bwMode="auto">
            <a:xfrm>
              <a:off x="2228" y="4141"/>
              <a:ext cx="190" cy="98"/>
            </a:xfrm>
            <a:custGeom>
              <a:avLst/>
              <a:gdLst>
                <a:gd name="T0" fmla="*/ 417 w 844"/>
                <a:gd name="T1" fmla="*/ 435 h 436"/>
                <a:gd name="T2" fmla="*/ 417 w 844"/>
                <a:gd name="T3" fmla="*/ 435 h 436"/>
                <a:gd name="T4" fmla="*/ 408 w 844"/>
                <a:gd name="T5" fmla="*/ 417 h 436"/>
                <a:gd name="T6" fmla="*/ 0 w 844"/>
                <a:gd name="T7" fmla="*/ 27 h 436"/>
                <a:gd name="T8" fmla="*/ 9 w 844"/>
                <a:gd name="T9" fmla="*/ 9 h 436"/>
                <a:gd name="T10" fmla="*/ 36 w 844"/>
                <a:gd name="T11" fmla="*/ 0 h 436"/>
                <a:gd name="T12" fmla="*/ 815 w 844"/>
                <a:gd name="T13" fmla="*/ 0 h 436"/>
                <a:gd name="T14" fmla="*/ 824 w 844"/>
                <a:gd name="T15" fmla="*/ 9 h 436"/>
                <a:gd name="T16" fmla="*/ 843 w 844"/>
                <a:gd name="T17" fmla="*/ 27 h 436"/>
                <a:gd name="T18" fmla="*/ 444 w 844"/>
                <a:gd name="T19" fmla="*/ 417 h 436"/>
                <a:gd name="T20" fmla="*/ 417 w 844"/>
                <a:gd name="T21" fmla="*/ 435 h 436"/>
                <a:gd name="T22" fmla="*/ 63 w 844"/>
                <a:gd name="T23" fmla="*/ 36 h 436"/>
                <a:gd name="T24" fmla="*/ 63 w 844"/>
                <a:gd name="T25" fmla="*/ 36 h 436"/>
                <a:gd name="T26" fmla="*/ 417 w 844"/>
                <a:gd name="T27" fmla="*/ 390 h 436"/>
                <a:gd name="T28" fmla="*/ 779 w 844"/>
                <a:gd name="T29" fmla="*/ 36 h 436"/>
                <a:gd name="T30" fmla="*/ 63 w 844"/>
                <a:gd name="T31" fmla="*/ 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436">
                  <a:moveTo>
                    <a:pt x="417" y="435"/>
                  </a:moveTo>
                  <a:lnTo>
                    <a:pt x="417" y="435"/>
                  </a:lnTo>
                  <a:lnTo>
                    <a:pt x="408" y="417"/>
                  </a:lnTo>
                  <a:cubicBezTo>
                    <a:pt x="0" y="27"/>
                    <a:pt x="0" y="27"/>
                    <a:pt x="0" y="27"/>
                  </a:cubicBezTo>
                  <a:cubicBezTo>
                    <a:pt x="9" y="9"/>
                    <a:pt x="9" y="9"/>
                    <a:pt x="9" y="9"/>
                  </a:cubicBezTo>
                  <a:cubicBezTo>
                    <a:pt x="27" y="0"/>
                    <a:pt x="27" y="0"/>
                    <a:pt x="36" y="0"/>
                  </a:cubicBezTo>
                  <a:cubicBezTo>
                    <a:pt x="815" y="0"/>
                    <a:pt x="815" y="0"/>
                    <a:pt x="815" y="0"/>
                  </a:cubicBezTo>
                  <a:cubicBezTo>
                    <a:pt x="815" y="0"/>
                    <a:pt x="824" y="0"/>
                    <a:pt x="824" y="9"/>
                  </a:cubicBezTo>
                  <a:cubicBezTo>
                    <a:pt x="843" y="27"/>
                    <a:pt x="843" y="27"/>
                    <a:pt x="843" y="27"/>
                  </a:cubicBezTo>
                  <a:cubicBezTo>
                    <a:pt x="444" y="417"/>
                    <a:pt x="444" y="417"/>
                    <a:pt x="444" y="417"/>
                  </a:cubicBezTo>
                  <a:cubicBezTo>
                    <a:pt x="435" y="417"/>
                    <a:pt x="435" y="435"/>
                    <a:pt x="417" y="435"/>
                  </a:cubicBezTo>
                  <a:close/>
                  <a:moveTo>
                    <a:pt x="63" y="36"/>
                  </a:moveTo>
                  <a:lnTo>
                    <a:pt x="63" y="36"/>
                  </a:lnTo>
                  <a:cubicBezTo>
                    <a:pt x="417" y="390"/>
                    <a:pt x="417" y="390"/>
                    <a:pt x="417" y="390"/>
                  </a:cubicBezTo>
                  <a:cubicBezTo>
                    <a:pt x="779" y="36"/>
                    <a:pt x="779" y="36"/>
                    <a:pt x="779" y="36"/>
                  </a:cubicBezTo>
                  <a:lnTo>
                    <a:pt x="63" y="36"/>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305" y="11640175"/>
            <a:ext cx="4045941" cy="1124329"/>
          </a:xfrm>
          <a:prstGeom prst="rect">
            <a:avLst/>
          </a:prstGeom>
        </p:spPr>
      </p:pic>
      <p:sp>
        <p:nvSpPr>
          <p:cNvPr id="16" name="Rectangle 15"/>
          <p:cNvSpPr/>
          <p:nvPr/>
        </p:nvSpPr>
        <p:spPr>
          <a:xfrm>
            <a:off x="10043005" y="11317748"/>
            <a:ext cx="4988295" cy="492453"/>
          </a:xfrm>
          <a:prstGeom prst="rect">
            <a:avLst/>
          </a:prstGeom>
        </p:spPr>
        <p:txBody>
          <a:bodyPr wrap="square" lIns="182889" tIns="91445" rIns="182889" bIns="91445">
            <a:spAutoFit/>
          </a:bodyPr>
          <a:lstStyle/>
          <a:p>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25</a:t>
            </a:fld>
            <a:endParaRPr lang="en-US" dirty="0"/>
          </a:p>
        </p:txBody>
      </p:sp>
      <p:sp>
        <p:nvSpPr>
          <p:cNvPr id="11" name="TextBox 10"/>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b="1" dirty="0">
                <a:solidFill>
                  <a:srgbClr val="C00000"/>
                </a:solidFill>
                <a:latin typeface="Open Sans Light"/>
                <a:cs typeface="Open Sans Light"/>
              </a:rPr>
              <a:t>5</a:t>
            </a:r>
            <a:r>
              <a:rPr lang="en-US" sz="6400" b="1" dirty="0" smtClean="0">
                <a:solidFill>
                  <a:srgbClr val="C00000"/>
                </a:solidFill>
                <a:latin typeface="Open Sans Light"/>
                <a:cs typeface="Open Sans Light"/>
              </a:rPr>
              <a:t>.0</a:t>
            </a:r>
            <a:r>
              <a:rPr lang="en-US" sz="6400" dirty="0" smtClean="0">
                <a:solidFill>
                  <a:srgbClr val="C00000"/>
                </a:solidFill>
                <a:latin typeface="Open Sans Light"/>
                <a:cs typeface="Open Sans Light"/>
              </a:rPr>
              <a:t> Contact Us</a:t>
            </a:r>
          </a:p>
        </p:txBody>
      </p:sp>
      <p:sp>
        <p:nvSpPr>
          <p:cNvPr id="12" name="Rectangle 11"/>
          <p:cNvSpPr/>
          <p:nvPr/>
        </p:nvSpPr>
        <p:spPr bwMode="auto">
          <a:xfrm>
            <a:off x="9769761" y="3060745"/>
            <a:ext cx="5242489" cy="2201414"/>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TextBox 12"/>
          <p:cNvSpPr txBox="1"/>
          <p:nvPr/>
        </p:nvSpPr>
        <p:spPr>
          <a:xfrm>
            <a:off x="8039100" y="6215376"/>
            <a:ext cx="8398617" cy="3416320"/>
          </a:xfrm>
          <a:prstGeom prst="rect">
            <a:avLst/>
          </a:prstGeom>
          <a:noFill/>
        </p:spPr>
        <p:txBody>
          <a:bodyPr wrap="square" rtlCol="0">
            <a:spAutoFit/>
          </a:bodyPr>
          <a:lstStyle/>
          <a:p>
            <a:pPr algn="ctr"/>
            <a:r>
              <a:rPr lang="en-US" sz="3600" i="1" dirty="0" smtClean="0"/>
              <a:t>Person </a:t>
            </a:r>
            <a:r>
              <a:rPr lang="en-US" sz="3600" i="1" dirty="0" err="1" smtClean="0"/>
              <a:t>Incharge</a:t>
            </a:r>
            <a:r>
              <a:rPr lang="en-US" sz="3600" i="1" dirty="0" smtClean="0"/>
              <a:t> : </a:t>
            </a:r>
            <a:r>
              <a:rPr lang="en-US" sz="3600" i="1" dirty="0" err="1" smtClean="0"/>
              <a:t>En</a:t>
            </a:r>
            <a:r>
              <a:rPr lang="en-US" sz="3600" i="1" dirty="0" smtClean="0"/>
              <a:t>. </a:t>
            </a:r>
            <a:r>
              <a:rPr lang="en-US" sz="3600" i="1" dirty="0" err="1" smtClean="0"/>
              <a:t>Zafiruddin</a:t>
            </a:r>
            <a:r>
              <a:rPr lang="en-US" sz="3600" i="1" dirty="0" smtClean="0"/>
              <a:t> </a:t>
            </a:r>
            <a:r>
              <a:rPr lang="en-US" sz="3600" i="1" dirty="0" err="1" smtClean="0"/>
              <a:t>Baharum</a:t>
            </a:r>
            <a:r>
              <a:rPr lang="en-US" sz="3600" i="1" dirty="0" smtClean="0"/>
              <a:t> </a:t>
            </a:r>
          </a:p>
          <a:p>
            <a:pPr algn="ctr"/>
            <a:r>
              <a:rPr lang="en-US" sz="3600" i="1" dirty="0" smtClean="0"/>
              <a:t>Aras 7, </a:t>
            </a:r>
            <a:r>
              <a:rPr lang="en-US" sz="3600" i="1" dirty="0" err="1" smtClean="0"/>
              <a:t>Fakulti</a:t>
            </a:r>
            <a:r>
              <a:rPr lang="en-US" sz="3600" i="1" dirty="0" smtClean="0"/>
              <a:t> </a:t>
            </a:r>
            <a:r>
              <a:rPr lang="en-US" sz="3600" i="1" dirty="0" err="1" smtClean="0"/>
              <a:t>Perakaunan</a:t>
            </a:r>
            <a:r>
              <a:rPr lang="en-US" sz="3600" i="1" dirty="0" smtClean="0"/>
              <a:t> , </a:t>
            </a:r>
          </a:p>
          <a:p>
            <a:pPr algn="ctr"/>
            <a:r>
              <a:rPr lang="en-US" sz="3600" i="1" dirty="0" err="1" smtClean="0"/>
              <a:t>UiTM</a:t>
            </a:r>
            <a:r>
              <a:rPr lang="en-US" sz="3600" i="1" dirty="0" smtClean="0"/>
              <a:t> </a:t>
            </a:r>
            <a:r>
              <a:rPr lang="en-US" sz="3600" i="1" dirty="0" err="1" smtClean="0"/>
              <a:t>Cawangan</a:t>
            </a:r>
            <a:r>
              <a:rPr lang="en-US" sz="3600" i="1" dirty="0" smtClean="0"/>
              <a:t> Selangor ,</a:t>
            </a:r>
          </a:p>
          <a:p>
            <a:pPr algn="ctr"/>
            <a:r>
              <a:rPr lang="en-US" sz="3600" i="1" dirty="0" smtClean="0"/>
              <a:t> </a:t>
            </a:r>
            <a:r>
              <a:rPr lang="en-US" sz="3600" i="1" dirty="0" err="1" smtClean="0"/>
              <a:t>Kampus</a:t>
            </a:r>
            <a:r>
              <a:rPr lang="en-US" sz="3600" i="1" dirty="0" smtClean="0"/>
              <a:t> </a:t>
            </a:r>
            <a:r>
              <a:rPr lang="en-US" sz="3600" i="1" dirty="0" err="1" smtClean="0"/>
              <a:t>Puncak</a:t>
            </a:r>
            <a:r>
              <a:rPr lang="en-US" sz="3600" i="1" dirty="0" smtClean="0"/>
              <a:t> </a:t>
            </a:r>
            <a:r>
              <a:rPr lang="en-US" sz="3600" i="1" dirty="0" err="1" smtClean="0"/>
              <a:t>Alam</a:t>
            </a:r>
            <a:r>
              <a:rPr lang="en-US" sz="3600" i="1" dirty="0" smtClean="0"/>
              <a:t>, </a:t>
            </a:r>
          </a:p>
          <a:p>
            <a:pPr algn="ctr"/>
            <a:r>
              <a:rPr lang="en-US" sz="3600" i="1" dirty="0" smtClean="0"/>
              <a:t>42300 Bandar </a:t>
            </a:r>
            <a:r>
              <a:rPr lang="en-US" sz="3600" i="1" dirty="0" err="1" smtClean="0"/>
              <a:t>Puncak</a:t>
            </a:r>
            <a:r>
              <a:rPr lang="en-US" sz="3600" i="1" dirty="0" smtClean="0"/>
              <a:t> </a:t>
            </a:r>
            <a:r>
              <a:rPr lang="en-US" sz="3600" i="1" dirty="0" err="1" smtClean="0"/>
              <a:t>Alam</a:t>
            </a:r>
            <a:endParaRPr lang="en-US" sz="3600" i="1" dirty="0" smtClean="0"/>
          </a:p>
          <a:p>
            <a:pPr algn="ctr"/>
            <a:r>
              <a:rPr lang="en-US" sz="3600" i="1" dirty="0" smtClean="0"/>
              <a:t> </a:t>
            </a:r>
            <a:r>
              <a:rPr lang="en-US" sz="3600" i="1" dirty="0"/>
              <a:t>03-3258 </a:t>
            </a:r>
            <a:r>
              <a:rPr lang="en-US" sz="3600" i="1" dirty="0" smtClean="0"/>
              <a:t>7511</a:t>
            </a:r>
            <a:endParaRPr lang="en-US" sz="3600" i="1" dirty="0"/>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468CE9-3F3D-1446-A027-4B4CDD3883B0}" type="slidenum">
              <a:rPr lang="en-US" smtClean="0"/>
              <a:pPr/>
              <a:t>3</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331" y="3734623"/>
            <a:ext cx="21307485" cy="581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219359" y="549278"/>
            <a:ext cx="21948458" cy="228600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4800" cap="all" spc="-60" smtClean="0">
                <a:solidFill>
                  <a:schemeClr val="tx1"/>
                </a:solidFill>
                <a:latin typeface="Arial Black"/>
                <a:cs typeface="+mj-cs"/>
              </a:rPr>
              <a:t>Joint Management Committee</a:t>
            </a:r>
            <a:endParaRPr lang="en-US" sz="4800" cap="all" spc="-60" dirty="0">
              <a:solidFill>
                <a:schemeClr val="tx1"/>
              </a:solidFill>
              <a:latin typeface="Arial Black"/>
              <a:cs typeface="+mj-cs"/>
            </a:endParaRPr>
          </a:p>
        </p:txBody>
      </p:sp>
    </p:spTree>
    <p:extLst>
      <p:ext uri="{BB962C8B-B14F-4D97-AF65-F5344CB8AC3E}">
        <p14:creationId xmlns:p14="http://schemas.microsoft.com/office/powerpoint/2010/main" val="834926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b="1" dirty="0" smtClean="0">
                <a:solidFill>
                  <a:srgbClr val="C00000"/>
                </a:solidFill>
                <a:latin typeface="Open Sans Light"/>
                <a:cs typeface="Open Sans Light"/>
              </a:rPr>
              <a:t>1.0</a:t>
            </a:r>
            <a:r>
              <a:rPr lang="en-US" sz="6400" dirty="0" smtClean="0">
                <a:solidFill>
                  <a:srgbClr val="C00000"/>
                </a:solidFill>
                <a:latin typeface="Open Sans Light"/>
                <a:cs typeface="Open Sans Light"/>
              </a:rPr>
              <a:t> Executive Summary</a:t>
            </a:r>
            <a:endParaRPr lang="en-US" sz="6400" dirty="0">
              <a:solidFill>
                <a:srgbClr val="C00000"/>
              </a:solidFill>
              <a:latin typeface="Open Sans Light"/>
              <a:cs typeface="Open Sans Light"/>
            </a:endParaRPr>
          </a:p>
        </p:txBody>
      </p:sp>
      <p:sp>
        <p:nvSpPr>
          <p:cNvPr id="9" name="Rectangle 8"/>
          <p:cNvSpPr/>
          <p:nvPr/>
        </p:nvSpPr>
        <p:spPr>
          <a:xfrm>
            <a:off x="2291789" y="3947333"/>
            <a:ext cx="20642138" cy="6186309"/>
          </a:xfrm>
          <a:prstGeom prst="rect">
            <a:avLst/>
          </a:prstGeom>
        </p:spPr>
        <p:txBody>
          <a:bodyPr wrap="square">
            <a:spAutoFit/>
          </a:bodyPr>
          <a:lstStyle/>
          <a:p>
            <a:pPr algn="just"/>
            <a:r>
              <a:rPr lang="en-US" sz="3600" dirty="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a:t>
            </a:r>
            <a:r>
              <a:rPr lang="en-US" sz="3600" dirty="0" smtClean="0">
                <a:latin typeface="Century Gothic" panose="020B0502020202020204" pitchFamily="34" charset="0"/>
              </a:rPr>
              <a:t>Professional Accountancy Centre in </a:t>
            </a:r>
            <a:r>
              <a:rPr lang="en-US" sz="3600" dirty="0">
                <a:latin typeface="Century Gothic" panose="020B0502020202020204" pitchFamily="34" charset="0"/>
              </a:rPr>
              <a:t>Malaysia, </a:t>
            </a:r>
            <a:r>
              <a:rPr lang="en-US" sz="3600" dirty="0" smtClean="0">
                <a:latin typeface="Century Gothic" panose="020B0502020202020204" pitchFamily="34" charset="0"/>
              </a:rPr>
              <a:t>IPAC </a:t>
            </a:r>
            <a:r>
              <a:rPr lang="en-US" sz="3600" dirty="0">
                <a:latin typeface="Century Gothic" panose="020B0502020202020204" pitchFamily="34" charset="0"/>
              </a:rPr>
              <a:t>can </a:t>
            </a:r>
            <a:r>
              <a:rPr lang="en-US" sz="3600" dirty="0" smtClean="0">
                <a:latin typeface="Century Gothic" panose="020B0502020202020204" pitchFamily="34" charset="0"/>
              </a:rPr>
              <a:t>lead the </a:t>
            </a:r>
            <a:r>
              <a:rPr lang="en-US" sz="3600" dirty="0">
                <a:latin typeface="Century Gothic" panose="020B0502020202020204" pitchFamily="34" charset="0"/>
              </a:rPr>
              <a:t>shift through utilization of </a:t>
            </a:r>
            <a:r>
              <a:rPr lang="en-US" sz="3600" dirty="0" smtClean="0">
                <a:latin typeface="Century Gothic" panose="020B0502020202020204" pitchFamily="34" charset="0"/>
              </a:rPr>
              <a:t>professional </a:t>
            </a:r>
            <a:r>
              <a:rPr lang="en-US" sz="3600" dirty="0" err="1" smtClean="0">
                <a:latin typeface="Century Gothic" panose="020B0502020202020204" pitchFamily="34" charset="0"/>
              </a:rPr>
              <a:t>prgramme</a:t>
            </a:r>
            <a:r>
              <a:rPr lang="en-US" sz="3600" dirty="0" smtClean="0">
                <a:latin typeface="Century Gothic" panose="020B0502020202020204" pitchFamily="34" charset="0"/>
              </a:rPr>
              <a:t> as </a:t>
            </a:r>
            <a:r>
              <a:rPr lang="en-US" sz="3600" dirty="0">
                <a:latin typeface="Century Gothic" panose="020B0502020202020204" pitchFamily="34" charset="0"/>
              </a:rPr>
              <a:t>a practical tool in demonstrating tax structure in accounting. </a:t>
            </a:r>
          </a:p>
          <a:p>
            <a:pPr algn="just"/>
            <a:endParaRPr lang="en-US" sz="3600" dirty="0">
              <a:latin typeface="Century Gothic" panose="020B0502020202020204" pitchFamily="34" charset="0"/>
            </a:endParaRPr>
          </a:p>
          <a:p>
            <a:pPr algn="just"/>
            <a:r>
              <a:rPr lang="en-US" sz="3600" dirty="0">
                <a:latin typeface="Century Gothic" panose="020B0502020202020204" pitchFamily="34" charset="0"/>
              </a:rPr>
              <a:t>This requires certified accounting software, developed with direct input from the customs department, the </a:t>
            </a:r>
            <a:r>
              <a:rPr lang="en-US" sz="3600" dirty="0" err="1">
                <a:latin typeface="Century Gothic" panose="020B0502020202020204" pitchFamily="34" charset="0"/>
              </a:rPr>
              <a:t>Salihin</a:t>
            </a:r>
            <a:r>
              <a:rPr lang="en-US" sz="3600" dirty="0">
                <a:latin typeface="Century Gothic" panose="020B0502020202020204" pitchFamily="34" charset="0"/>
              </a:rPr>
              <a:t> </a:t>
            </a:r>
            <a:r>
              <a:rPr lang="en-US" sz="3600" dirty="0" smtClean="0">
                <a:latin typeface="Century Gothic" panose="020B0502020202020204" pitchFamily="34" charset="0"/>
              </a:rPr>
              <a:t>Premier </a:t>
            </a:r>
            <a:r>
              <a:rPr lang="en-US" sz="3600" dirty="0">
                <a:latin typeface="Century Gothic" panose="020B0502020202020204" pitchFamily="34" charset="0"/>
              </a:rPr>
              <a:t>Solution (SPS) will provide the competitive edge for </a:t>
            </a:r>
            <a:r>
              <a:rPr lang="en-US" sz="3600" dirty="0" smtClean="0">
                <a:latin typeface="Century Gothic" panose="020B0502020202020204" pitchFamily="34" charset="0"/>
              </a:rPr>
              <a:t>IPAC </a:t>
            </a:r>
            <a:r>
              <a:rPr lang="en-US" sz="3600" dirty="0">
                <a:latin typeface="Century Gothic" panose="020B0502020202020204" pitchFamily="34" charset="0"/>
              </a:rPr>
              <a:t>to enhance the learning experience of its accounting students in gaining the practical understanding on GST implementations and its impacts in financial reports. </a:t>
            </a:r>
          </a:p>
          <a:p>
            <a:pPr algn="just"/>
            <a:endParaRPr lang="en-US" sz="3600" dirty="0">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4</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8" name="TextBox 7"/>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dirty="0">
                <a:latin typeface="Century Gothic" panose="020B0502020202020204" pitchFamily="34" charset="0"/>
              </a:rPr>
              <a:t>Enhancing learning experience with </a:t>
            </a:r>
            <a:r>
              <a:rPr lang="en-US" sz="4000" dirty="0" smtClean="0">
                <a:latin typeface="Century Gothic" panose="020B0502020202020204" pitchFamily="34" charset="0"/>
              </a:rPr>
              <a:t> </a:t>
            </a:r>
            <a:r>
              <a:rPr lang="en-US" sz="4000" dirty="0" smtClean="0">
                <a:solidFill>
                  <a:srgbClr val="C00000"/>
                </a:solidFill>
                <a:latin typeface="Neuropol" panose="020F0607030201010804" pitchFamily="34" charset="0"/>
              </a:rPr>
              <a:t>SPS</a:t>
            </a:r>
            <a:endParaRPr lang="en-MY" sz="4000" dirty="0">
              <a:solidFill>
                <a:srgbClr val="C00000"/>
              </a:solidFill>
              <a:latin typeface="Neuropol" panose="020F0607030201010804" pitchFamily="34" charset="0"/>
            </a:endParaRPr>
          </a:p>
        </p:txBody>
      </p:sp>
    </p:spTree>
    <p:extLst>
      <p:ext uri="{BB962C8B-B14F-4D97-AF65-F5344CB8AC3E}">
        <p14:creationId xmlns:p14="http://schemas.microsoft.com/office/powerpoint/2010/main" val="3256823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8" name="TextBox 27"/>
          <p:cNvSpPr txBox="1"/>
          <p:nvPr/>
        </p:nvSpPr>
        <p:spPr>
          <a:xfrm>
            <a:off x="3729787" y="3466855"/>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Executive Summary											4</a:t>
            </a:r>
          </a:p>
        </p:txBody>
      </p:sp>
      <p:sp>
        <p:nvSpPr>
          <p:cNvPr id="29" name="TextBox 28"/>
          <p:cNvSpPr txBox="1"/>
          <p:nvPr/>
        </p:nvSpPr>
        <p:spPr>
          <a:xfrm>
            <a:off x="3729788" y="5375867"/>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a:t>
            </a:r>
            <a:r>
              <a:rPr lang="en-US" sz="4400" dirty="0" err="1" smtClean="0">
                <a:solidFill>
                  <a:schemeClr val="tx1">
                    <a:lumMod val="95000"/>
                    <a:lumOff val="5000"/>
                  </a:schemeClr>
                </a:solidFill>
                <a:latin typeface="Open Sans Light"/>
                <a:cs typeface="Open Sans Light"/>
              </a:rPr>
              <a:t>Salihin</a:t>
            </a:r>
            <a:r>
              <a:rPr lang="en-US" sz="4400" dirty="0" smtClean="0">
                <a:solidFill>
                  <a:schemeClr val="tx1">
                    <a:lumMod val="95000"/>
                    <a:lumOff val="5000"/>
                  </a:schemeClr>
                </a:solidFill>
                <a:latin typeface="Open Sans Light"/>
                <a:cs typeface="Open Sans Light"/>
              </a:rPr>
              <a:t> Premier Solutions (SPS)							6</a:t>
            </a:r>
            <a:endParaRPr lang="en-US" sz="4400" dirty="0">
              <a:solidFill>
                <a:schemeClr val="tx1">
                  <a:lumMod val="95000"/>
                  <a:lumOff val="5000"/>
                </a:schemeClr>
              </a:solidFill>
              <a:latin typeface="Open Sans Light"/>
              <a:cs typeface="Open Sans Light"/>
            </a:endParaRPr>
          </a:p>
        </p:txBody>
      </p:sp>
      <p:sp>
        <p:nvSpPr>
          <p:cNvPr id="32" name="Shape 305"/>
          <p:cNvSpPr/>
          <p:nvPr/>
        </p:nvSpPr>
        <p:spPr>
          <a:xfrm>
            <a:off x="1369463" y="907480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933468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3" name="Group 2"/>
          <p:cNvGrpSpPr/>
          <p:nvPr/>
        </p:nvGrpSpPr>
        <p:grpSpPr>
          <a:xfrm>
            <a:off x="1370042" y="7175823"/>
            <a:ext cx="20238674" cy="1208769"/>
            <a:chOff x="1370042" y="7175823"/>
            <a:chExt cx="20238674" cy="1208769"/>
          </a:xfrm>
        </p:grpSpPr>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732495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a:t>
              </a:r>
              <a:r>
                <a:rPr lang="en-US" sz="4400" dirty="0" smtClean="0">
                  <a:solidFill>
                    <a:schemeClr val="tx1">
                      <a:lumMod val="95000"/>
                      <a:lumOff val="5000"/>
                    </a:schemeClr>
                  </a:solidFill>
                  <a:latin typeface="Open Sans Light"/>
                  <a:cs typeface="Open Sans Light"/>
                </a:rPr>
                <a:t>14</a:t>
              </a:r>
              <a:endParaRPr lang="en-US" sz="4400" dirty="0">
                <a:solidFill>
                  <a:schemeClr val="tx1">
                    <a:lumMod val="95000"/>
                    <a:lumOff val="5000"/>
                  </a:schemeClr>
                </a:solidFill>
                <a:latin typeface="Open Sans Light"/>
                <a:cs typeface="Open Sans Light"/>
              </a:endParaRPr>
            </a:p>
          </p:txBody>
        </p:sp>
      </p:grpSp>
      <p:sp>
        <p:nvSpPr>
          <p:cNvPr id="37" name="TextBox 36"/>
          <p:cNvSpPr txBox="1"/>
          <p:nvPr/>
        </p:nvSpPr>
        <p:spPr>
          <a:xfrm>
            <a:off x="3777914" y="9347813"/>
            <a:ext cx="17878927" cy="1600450"/>
          </a:xfrm>
          <a:prstGeom prst="rect">
            <a:avLst/>
          </a:prstGeom>
          <a:noFill/>
        </p:spPr>
        <p:txBody>
          <a:bodyPr wrap="square" lIns="243852" tIns="121926" rIns="243852" bIns="121926" rtlCol="0">
            <a:spAutoFit/>
          </a:bodyPr>
          <a:lstStyle/>
          <a:p>
            <a:r>
              <a:rPr lang="en-US" sz="4400" dirty="0">
                <a:solidFill>
                  <a:schemeClr val="dk1"/>
                </a:solidFill>
                <a:latin typeface="Open Sans"/>
                <a:ea typeface="Calibri"/>
                <a:cs typeface="Calibri"/>
                <a:sym typeface="Calibri"/>
              </a:rPr>
              <a:t>SPS Certificate </a:t>
            </a:r>
            <a:r>
              <a:rPr lang="en-US" sz="4400" dirty="0" smtClean="0">
                <a:solidFill>
                  <a:schemeClr val="dk1"/>
                </a:solidFill>
                <a:latin typeface="Open Sans"/>
                <a:ea typeface="Calibri"/>
                <a:cs typeface="Calibri"/>
                <a:sym typeface="Calibri"/>
              </a:rPr>
              <a:t>Program							                  </a:t>
            </a:r>
            <a:r>
              <a:rPr lang="en-US" sz="4400" dirty="0" smtClean="0">
                <a:solidFill>
                  <a:schemeClr val="dk1"/>
                </a:solidFill>
                <a:latin typeface="Open Sans"/>
                <a:ea typeface="Calibri"/>
                <a:cs typeface="Calibri"/>
                <a:sym typeface="Calibri"/>
              </a:rPr>
              <a:t>18</a:t>
            </a:r>
            <a:r>
              <a:rPr lang="en-US" sz="4400" dirty="0" smtClean="0">
                <a:solidFill>
                  <a:schemeClr val="dk1"/>
                </a:solidFill>
                <a:latin typeface="Open Sans"/>
                <a:ea typeface="Calibri"/>
                <a:cs typeface="Calibri"/>
                <a:sym typeface="Calibri"/>
              </a:rPr>
              <a:t>			     	</a:t>
            </a:r>
            <a:endParaRPr lang="en-US" sz="4400" dirty="0">
              <a:solidFill>
                <a:schemeClr val="tx1">
                  <a:lumMod val="95000"/>
                  <a:lumOff val="5000"/>
                </a:schemeClr>
              </a:solidFill>
              <a:latin typeface="Open Sans"/>
              <a:cs typeface="Open Sans Light"/>
            </a:endParaRPr>
          </a:p>
        </p:txBody>
      </p:sp>
      <p:sp>
        <p:nvSpPr>
          <p:cNvPr id="17" name="Shape 305"/>
          <p:cNvSpPr/>
          <p:nvPr/>
        </p:nvSpPr>
        <p:spPr>
          <a:xfrm>
            <a:off x="1381339" y="1083688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18" name="Shape 308"/>
          <p:cNvSpPr txBox="1"/>
          <p:nvPr/>
        </p:nvSpPr>
        <p:spPr>
          <a:xfrm>
            <a:off x="1412265" y="1109676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5</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19" name="TextBox 18"/>
          <p:cNvSpPr txBox="1"/>
          <p:nvPr/>
        </p:nvSpPr>
        <p:spPr>
          <a:xfrm>
            <a:off x="3789790" y="11109893"/>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a:t>
            </a:r>
            <a:r>
              <a:rPr lang="en-US" sz="4400" dirty="0" smtClean="0">
                <a:solidFill>
                  <a:schemeClr val="tx1">
                    <a:lumMod val="95000"/>
                    <a:lumOff val="5000"/>
                  </a:schemeClr>
                </a:solidFill>
                <a:latin typeface="Open Sans Light"/>
                <a:cs typeface="Open Sans Light"/>
              </a:rPr>
              <a:t>25</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SPS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6</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latin typeface="Century Gothic" panose="020B0502020202020204" pitchFamily="34" charset="0"/>
              </a:rPr>
              <a:t>2</a:t>
            </a:r>
            <a:r>
              <a:rPr lang="en-US" b="1" dirty="0" smtClean="0">
                <a:solidFill>
                  <a:schemeClr val="tx1"/>
                </a:solidFill>
                <a:latin typeface="Century Gothic" panose="020B0502020202020204" pitchFamily="34" charset="0"/>
              </a:rPr>
              <a:t>.0 About </a:t>
            </a:r>
            <a:r>
              <a:rPr lang="en-US" b="1" dirty="0" err="1" smtClean="0">
                <a:solidFill>
                  <a:schemeClr val="tx1"/>
                </a:solidFill>
                <a:latin typeface="Century Gothic" panose="020B0502020202020204" pitchFamily="34" charset="0"/>
              </a:rPr>
              <a:t>Salihin</a:t>
            </a:r>
            <a:r>
              <a:rPr lang="en-US" b="1" dirty="0" smtClean="0">
                <a:solidFill>
                  <a:schemeClr val="tx1"/>
                </a:solidFill>
                <a:latin typeface="Century Gothic" panose="020B0502020202020204" pitchFamily="34" charset="0"/>
              </a:rPr>
              <a:t> Premier Solutions (“SPS”)</a:t>
            </a: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SPS</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SALIHIN PREMIER SOLUTIONS BACKGROUND</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7</a:t>
            </a:fld>
            <a:endParaRPr lang="en-US"/>
          </a:p>
        </p:txBody>
      </p:sp>
      <p:sp>
        <p:nvSpPr>
          <p:cNvPr id="13" name="Shape 288"/>
          <p:cNvSpPr txBox="1"/>
          <p:nvPr/>
        </p:nvSpPr>
        <p:spPr>
          <a:xfrm>
            <a:off x="1699039" y="3888459"/>
            <a:ext cx="21111346" cy="698974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3600" b="0" i="0" u="none" strike="noStrike" cap="none" baseline="0" dirty="0">
                <a:solidFill>
                  <a:schemeClr val="dk1"/>
                </a:solidFill>
                <a:latin typeface="Century Gothic" panose="020B0502020202020204" pitchFamily="34" charset="0"/>
                <a:ea typeface="Calibri"/>
                <a:cs typeface="Calibri"/>
                <a:sym typeface="Calibri"/>
              </a:rPr>
              <a:t>The </a:t>
            </a:r>
            <a:r>
              <a:rPr lang="en-US" sz="3600" b="0" i="0" u="none" strike="noStrike" cap="none" baseline="0" dirty="0">
                <a:solidFill>
                  <a:srgbClr val="FF0000"/>
                </a:solidFill>
                <a:latin typeface="Century Gothic" panose="020B0502020202020204" pitchFamily="34" charset="0"/>
                <a:ea typeface="Calibri"/>
                <a:cs typeface="Calibri"/>
                <a:sym typeface="Calibri"/>
              </a:rPr>
              <a:t>SALIHIN PREMIER SOLUTIONS </a:t>
            </a:r>
            <a:r>
              <a:rPr lang="en-US" sz="3600" b="0" i="0" u="none" strike="noStrike" cap="none" baseline="0" dirty="0">
                <a:solidFill>
                  <a:schemeClr val="dk1"/>
                </a:solidFill>
                <a:latin typeface="Century Gothic" panose="020B0502020202020204" pitchFamily="34" charset="0"/>
                <a:ea typeface="Calibri"/>
                <a:cs typeface="Calibri"/>
                <a:sym typeface="Calibri"/>
              </a:rPr>
              <a:t>also know as </a:t>
            </a:r>
            <a:r>
              <a:rPr lang="en-US" sz="3600" b="0" i="0" u="none" strike="noStrike" cap="none" baseline="0" dirty="0">
                <a:solidFill>
                  <a:srgbClr val="FF0000"/>
                </a:solidFill>
                <a:latin typeface="Century Gothic" panose="020B0502020202020204" pitchFamily="34" charset="0"/>
                <a:ea typeface="Calibri"/>
                <a:cs typeface="Calibri"/>
                <a:sym typeface="Calibri"/>
              </a:rPr>
              <a:t>SPS SOFTWARE </a:t>
            </a:r>
            <a:r>
              <a:rPr lang="en-US" sz="3600" b="0" i="0" u="none" strike="noStrike" cap="none" baseline="0" dirty="0">
                <a:solidFill>
                  <a:schemeClr val="dk1"/>
                </a:solidFill>
                <a:latin typeface="Century Gothic" panose="020B0502020202020204" pitchFamily="34" charset="0"/>
                <a:ea typeface="Calibri"/>
                <a:cs typeface="Calibri"/>
                <a:sym typeface="Calibri"/>
              </a:rPr>
              <a:t>, the </a:t>
            </a:r>
            <a:r>
              <a:rPr lang="en-US" sz="3600" b="0" i="0" u="none" strike="noStrike" cap="none" baseline="0" dirty="0" smtClean="0">
                <a:solidFill>
                  <a:schemeClr val="dk1"/>
                </a:solidFill>
                <a:latin typeface="Century Gothic" panose="020B0502020202020204" pitchFamily="34" charset="0"/>
                <a:ea typeface="Calibri"/>
                <a:cs typeface="Calibri"/>
                <a:sym typeface="Calibri"/>
              </a:rPr>
              <a:t>intelligent </a:t>
            </a:r>
            <a:r>
              <a:rPr lang="en-US" sz="3600" b="0" i="0" u="none" strike="noStrike" cap="none" baseline="0" dirty="0">
                <a:solidFill>
                  <a:schemeClr val="dk1"/>
                </a:solidFill>
                <a:latin typeface="Century Gothic" panose="020B0502020202020204" pitchFamily="34" charset="0"/>
                <a:ea typeface="Calibri"/>
                <a:cs typeface="Calibri"/>
                <a:sym typeface="Calibri"/>
              </a:rPr>
              <a:t>software in the world that can manage numerous aspects </a:t>
            </a:r>
            <a:r>
              <a:rPr lang="en-US" sz="3600" b="0" i="0" u="none" strike="noStrike" cap="none" baseline="0" dirty="0" smtClean="0">
                <a:solidFill>
                  <a:schemeClr val="dk1"/>
                </a:solidFill>
                <a:latin typeface="Century Gothic" panose="020B0502020202020204" pitchFamily="34" charset="0"/>
                <a:ea typeface="Calibri"/>
                <a:cs typeface="Calibri"/>
                <a:sym typeface="Calibri"/>
              </a:rPr>
              <a:t>of financial </a:t>
            </a:r>
            <a:r>
              <a:rPr lang="en-US" sz="3600" b="0" i="0" u="none" strike="noStrike" cap="none" baseline="0" dirty="0">
                <a:solidFill>
                  <a:schemeClr val="dk1"/>
                </a:solidFill>
                <a:latin typeface="Century Gothic" panose="020B0502020202020204" pitchFamily="34" charset="0"/>
                <a:ea typeface="Calibri"/>
                <a:cs typeface="Calibri"/>
                <a:sym typeface="Calibri"/>
              </a:rPr>
              <a:t>accounting including Goods and Services Tax (GST) and Zakat calculation, </a:t>
            </a:r>
            <a:r>
              <a:rPr lang="en-US" sz="3600" b="0" i="0" u="none" strike="noStrike" cap="none" baseline="0" dirty="0" err="1">
                <a:solidFill>
                  <a:schemeClr val="dk1"/>
                </a:solidFill>
                <a:latin typeface="Century Gothic" panose="020B0502020202020204" pitchFamily="34" charset="0"/>
                <a:ea typeface="Calibri"/>
                <a:cs typeface="Calibri"/>
                <a:sym typeface="Calibri"/>
              </a:rPr>
              <a:t>customised</a:t>
            </a:r>
            <a:r>
              <a:rPr lang="en-US" sz="3600" b="0" i="0" u="none" strike="noStrike" cap="none" baseline="0" dirty="0">
                <a:solidFill>
                  <a:schemeClr val="dk1"/>
                </a:solidFill>
                <a:latin typeface="Century Gothic" panose="020B0502020202020204" pitchFamily="34" charset="0"/>
                <a:ea typeface="Calibri"/>
                <a:cs typeface="Calibri"/>
                <a:sym typeface="Calibri"/>
              </a:rPr>
              <a:t> specially for Small and Medium Enterprises (SMEs). </a:t>
            </a:r>
          </a:p>
          <a:p>
            <a:pPr marL="0" marR="0" lvl="0" indent="0" algn="just" rtl="0">
              <a:spcBef>
                <a:spcPts val="0"/>
              </a:spcBef>
              <a:buNone/>
            </a:pPr>
            <a:endParaRPr sz="3600" b="0" i="0" u="none" strike="noStrike" cap="none" baseline="0" dirty="0">
              <a:solidFill>
                <a:schemeClr val="dk1"/>
              </a:solidFill>
              <a:latin typeface="Century Gothic" panose="020B0502020202020204" pitchFamily="34" charset="0"/>
              <a:ea typeface="Calibri"/>
              <a:cs typeface="Calibri"/>
              <a:sym typeface="Calibri"/>
            </a:endParaRPr>
          </a:p>
          <a:p>
            <a:pPr marL="0" marR="0" lvl="0" indent="0" algn="just" rtl="0">
              <a:spcBef>
                <a:spcPts val="0"/>
              </a:spcBef>
              <a:buSzPct val="25000"/>
              <a:buNone/>
            </a:pPr>
            <a:r>
              <a:rPr lang="en-US" sz="3600" b="0" i="0" u="none" strike="noStrike" cap="none" baseline="0" dirty="0">
                <a:solidFill>
                  <a:srgbClr val="FF0000"/>
                </a:solidFill>
                <a:latin typeface="Century Gothic" panose="020B0502020202020204" pitchFamily="34" charset="0"/>
                <a:ea typeface="Calibri"/>
                <a:cs typeface="Calibri"/>
                <a:sym typeface="Calibri"/>
              </a:rPr>
              <a:t>SPS SOFTWARE </a:t>
            </a:r>
            <a:r>
              <a:rPr lang="en-US" sz="3600" b="0" i="0" u="none" strike="noStrike" cap="none" baseline="0" dirty="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marL="0" marR="0" lvl="0" indent="0" algn="just" rtl="0">
              <a:spcBef>
                <a:spcPts val="0"/>
              </a:spcBef>
              <a:buNone/>
            </a:pPr>
            <a:endParaRPr sz="3600" b="0" i="0" u="none" strike="noStrike" cap="none" baseline="0" dirty="0">
              <a:solidFill>
                <a:schemeClr val="dk1"/>
              </a:solidFill>
              <a:latin typeface="Century Gothic" panose="020B0502020202020204" pitchFamily="34" charset="0"/>
              <a:ea typeface="Calibri"/>
              <a:cs typeface="Calibri"/>
              <a:sym typeface="Calibri"/>
            </a:endParaRPr>
          </a:p>
          <a:p>
            <a:pPr marL="0" marR="0" lvl="0" indent="0" algn="just" rtl="0">
              <a:spcBef>
                <a:spcPts val="0"/>
              </a:spcBef>
              <a:buSzPct val="25000"/>
              <a:buNone/>
            </a:pPr>
            <a:r>
              <a:rPr lang="en-US" sz="3600" b="0" i="0" u="none" strike="noStrike" cap="none" baseline="0" dirty="0">
                <a:solidFill>
                  <a:schemeClr val="dk1"/>
                </a:solidFill>
                <a:latin typeface="Century Gothic" panose="020B0502020202020204" pitchFamily="34" charset="0"/>
                <a:ea typeface="Calibri"/>
                <a:cs typeface="Calibri"/>
                <a:sym typeface="Calibri"/>
              </a:rPr>
              <a:t>The Zakat module makes </a:t>
            </a:r>
            <a:r>
              <a:rPr lang="en-US" sz="3600" b="0" i="0" u="none" strike="noStrike" cap="none" baseline="0" dirty="0">
                <a:solidFill>
                  <a:srgbClr val="FF0000"/>
                </a:solidFill>
                <a:latin typeface="Century Gothic" panose="020B0502020202020204" pitchFamily="34" charset="0"/>
                <a:ea typeface="Calibri"/>
                <a:cs typeface="Calibri"/>
                <a:sym typeface="Calibri"/>
              </a:rPr>
              <a:t>SPS SOFTWARE</a:t>
            </a:r>
            <a:r>
              <a:rPr lang="en-US" sz="3600" b="0" i="0" u="none" strike="noStrike" cap="none" baseline="0" dirty="0">
                <a:solidFill>
                  <a:schemeClr val="dk1"/>
                </a:solidFill>
                <a:latin typeface="Century Gothic" panose="020B0502020202020204" pitchFamily="34" charset="0"/>
                <a:ea typeface="Calibri"/>
                <a:cs typeface="Calibri"/>
                <a:sym typeface="Calibri"/>
              </a:rPr>
              <a:t> the first comprehensive accounting software with Zakat solution. It will make it easier than ever for Muslim businesses, corporations and organizations to determine the amount payable as Zakat. With Zakat feature built in, it is simply the best accounting software yet</a:t>
            </a:r>
            <a:r>
              <a:rPr lang="en-US" sz="1800" b="0" i="0" u="none" strike="noStrike" cap="none" baseline="0" dirty="0">
                <a:solidFill>
                  <a:schemeClr val="dk1"/>
                </a:solidFill>
                <a:latin typeface="Century Gothic" panose="020B0502020202020204" pitchFamily="34" charset="0"/>
                <a:ea typeface="Calibri"/>
                <a:cs typeface="Calibri"/>
                <a:sym typeface="Calibri"/>
              </a:rPr>
              <a:t>. </a:t>
            </a: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Modules in SPS</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8</a:t>
            </a:fld>
            <a:endParaRPr lang="en-US"/>
          </a:p>
        </p:txBody>
      </p:sp>
      <p:sp>
        <p:nvSpPr>
          <p:cNvPr id="8" name="Shape 296"/>
          <p:cNvSpPr txBox="1"/>
          <p:nvPr/>
        </p:nvSpPr>
        <p:spPr>
          <a:xfrm>
            <a:off x="9758801" y="6293070"/>
            <a:ext cx="4869911" cy="139515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i="0" u="none" strike="noStrike" cap="none" baseline="0" dirty="0">
                <a:solidFill>
                  <a:schemeClr val="dk1"/>
                </a:solidFill>
                <a:latin typeface="Open Sans Light"/>
                <a:ea typeface="Calibri"/>
                <a:cs typeface="Calibri"/>
                <a:sym typeface="Calibri"/>
              </a:rPr>
              <a:t>There </a:t>
            </a:r>
            <a:r>
              <a:rPr lang="en-US" sz="4000" b="1" i="0" u="none" strike="noStrike" cap="none" baseline="0" dirty="0" smtClean="0">
                <a:solidFill>
                  <a:schemeClr val="dk1"/>
                </a:solidFill>
                <a:latin typeface="Open Sans Light"/>
                <a:ea typeface="Calibri"/>
                <a:cs typeface="Calibri"/>
                <a:sym typeface="Calibri"/>
              </a:rPr>
              <a:t>are 5 </a:t>
            </a:r>
            <a:r>
              <a:rPr lang="en-US" sz="4000" b="1" i="0" u="none" strike="noStrike" cap="none" baseline="0" dirty="0">
                <a:solidFill>
                  <a:schemeClr val="dk1"/>
                </a:solidFill>
                <a:latin typeface="Open Sans Light"/>
                <a:ea typeface="Calibri"/>
                <a:cs typeface="Calibri"/>
                <a:sym typeface="Calibri"/>
              </a:rPr>
              <a:t>main modules that makes the SPS Accounting software like no other</a:t>
            </a:r>
            <a:r>
              <a:rPr lang="en-US" sz="4000" b="1" dirty="0">
                <a:solidFill>
                  <a:schemeClr val="dk1"/>
                </a:solidFill>
                <a:latin typeface="Open Sans Light"/>
                <a:ea typeface="Calibri"/>
                <a:cs typeface="Calibri"/>
                <a:sym typeface="Calibri"/>
              </a:rPr>
              <a:t>’s</a:t>
            </a:r>
            <a:r>
              <a:rPr lang="en-US" sz="4000" b="1" i="0" u="none" strike="noStrike" cap="none" baseline="0" dirty="0">
                <a:solidFill>
                  <a:schemeClr val="dk1"/>
                </a:solidFill>
                <a:latin typeface="Open Sans Light"/>
                <a:ea typeface="Calibri"/>
                <a:cs typeface="Calibri"/>
                <a:sym typeface="Calibri"/>
              </a:rPr>
              <a:t>.</a:t>
            </a:r>
          </a:p>
        </p:txBody>
      </p:sp>
      <p:graphicFrame>
        <p:nvGraphicFramePr>
          <p:cNvPr id="9" name="Diagram 8"/>
          <p:cNvGraphicFramePr/>
          <p:nvPr>
            <p:extLst>
              <p:ext uri="{D42A27DB-BD31-4B8C-83A1-F6EECF244321}">
                <p14:modId xmlns:p14="http://schemas.microsoft.com/office/powerpoint/2010/main" val="2597428550"/>
              </p:ext>
            </p:extLst>
          </p:nvPr>
        </p:nvGraphicFramePr>
        <p:xfrm>
          <a:off x="2902611" y="3073429"/>
          <a:ext cx="18582289" cy="977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SPS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1371517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1" name="TextBox 10"/>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MY" sz="4000" dirty="0" smtClean="0">
                <a:solidFill>
                  <a:prstClr val="black"/>
                </a:solidFill>
                <a:latin typeface="Century Gothic" panose="020B0502020202020204" pitchFamily="34" charset="0"/>
              </a:rPr>
              <a:t>Core Features</a:t>
            </a:r>
            <a:endParaRPr lang="en-MY" sz="4800" dirty="0">
              <a:solidFill>
                <a:prstClr val="black"/>
              </a:solidFill>
              <a:latin typeface="Century Gothic" panose="020B0502020202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9</a:t>
            </a:fld>
            <a:endParaRPr lang="en-US"/>
          </a:p>
        </p:txBody>
      </p:sp>
      <p:grpSp>
        <p:nvGrpSpPr>
          <p:cNvPr id="4" name="Group 3"/>
          <p:cNvGrpSpPr/>
          <p:nvPr/>
        </p:nvGrpSpPr>
        <p:grpSpPr>
          <a:xfrm>
            <a:off x="1368883" y="3339595"/>
            <a:ext cx="21861815" cy="12189095"/>
            <a:chOff x="1368883" y="3065587"/>
            <a:chExt cx="21861815" cy="12189095"/>
          </a:xfrm>
        </p:grpSpPr>
        <p:graphicFrame>
          <p:nvGraphicFramePr>
            <p:cNvPr id="12" name="Diagram 11"/>
            <p:cNvGraphicFramePr/>
            <p:nvPr>
              <p:extLst>
                <p:ext uri="{D42A27DB-BD31-4B8C-83A1-F6EECF244321}">
                  <p14:modId xmlns:p14="http://schemas.microsoft.com/office/powerpoint/2010/main" val="30073369"/>
                </p:ext>
              </p:extLst>
            </p:nvPr>
          </p:nvGraphicFramePr>
          <p:xfrm>
            <a:off x="1368883" y="3080655"/>
            <a:ext cx="10793344" cy="6031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3323948765"/>
                </p:ext>
              </p:extLst>
            </p:nvPr>
          </p:nvGraphicFramePr>
          <p:xfrm>
            <a:off x="12437353" y="3065587"/>
            <a:ext cx="10793345" cy="5983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ext uri="{D42A27DB-BD31-4B8C-83A1-F6EECF244321}">
                  <p14:modId xmlns:p14="http://schemas.microsoft.com/office/powerpoint/2010/main" val="3532597848"/>
                </p:ext>
              </p:extLst>
            </p:nvPr>
          </p:nvGraphicFramePr>
          <p:xfrm>
            <a:off x="6449695" y="8971409"/>
            <a:ext cx="11975315" cy="62832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3" name="TextBox 1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SPS</a:t>
            </a:r>
            <a:endParaRPr lang="en-US" sz="6400" dirty="0">
              <a:solidFill>
                <a:srgbClr val="C00000"/>
              </a:solidFill>
              <a:latin typeface="Open Sans Light"/>
              <a:cs typeface="Open Sans Light"/>
            </a:endParaRPr>
          </a:p>
        </p:txBody>
      </p:sp>
    </p:spTree>
    <p:extLst>
      <p:ext uri="{BB962C8B-B14F-4D97-AF65-F5344CB8AC3E}">
        <p14:creationId xmlns:p14="http://schemas.microsoft.com/office/powerpoint/2010/main" val="1371517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4186</TotalTime>
  <Words>2002</Words>
  <Application>Microsoft Office PowerPoint</Application>
  <PresentationFormat>Custom</PresentationFormat>
  <Paragraphs>398</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Master</vt:lpstr>
      <vt:lpstr>PROPOSAL FOR STRATEGIC COLLABORATION IN LEARNING AND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1004</cp:revision>
  <cp:lastPrinted>2018-03-15T05:14:14Z</cp:lastPrinted>
  <dcterms:created xsi:type="dcterms:W3CDTF">2014-12-02T17:36:54Z</dcterms:created>
  <dcterms:modified xsi:type="dcterms:W3CDTF">2018-03-15T05:27:42Z</dcterms:modified>
</cp:coreProperties>
</file>