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64" r:id="rId2"/>
    <p:sldId id="377" r:id="rId3"/>
    <p:sldId id="373" r:id="rId4"/>
    <p:sldId id="376" r:id="rId5"/>
    <p:sldId id="368" r:id="rId6"/>
    <p:sldId id="371" r:id="rId7"/>
    <p:sldId id="378" r:id="rId8"/>
    <p:sldId id="362" r:id="rId9"/>
  </p:sldIdLst>
  <p:sldSz cx="24387175" cy="13716000"/>
  <p:notesSz cx="6735763" cy="9866313"/>
  <p:defaultTextStyle>
    <a:defPPr>
      <a:defRPr lang="en-US"/>
    </a:defPPr>
    <a:lvl1pPr marL="0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7444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4887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2338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49779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37225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24671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2115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699558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2">
          <p15:clr>
            <a:srgbClr val="A4A3A4"/>
          </p15:clr>
        </p15:guide>
        <p15:guide id="2" pos="76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172"/>
    <a:srgbClr val="22C299"/>
    <a:srgbClr val="216BA9"/>
    <a:srgbClr val="6929A2"/>
    <a:srgbClr val="F88B00"/>
    <a:srgbClr val="A80000"/>
    <a:srgbClr val="212F3F"/>
    <a:srgbClr val="C7A927"/>
    <a:srgbClr val="F8D00B"/>
    <a:srgbClr val="4D7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9" autoAdjust="0"/>
    <p:restoredTop sz="88277" autoAdjust="0"/>
  </p:normalViewPr>
  <p:slideViewPr>
    <p:cSldViewPr snapToGrid="0" snapToObjects="1">
      <p:cViewPr>
        <p:scale>
          <a:sx n="40" d="100"/>
          <a:sy n="40" d="100"/>
        </p:scale>
        <p:origin x="-2250" y="-606"/>
      </p:cViewPr>
      <p:guideLst>
        <p:guide orient="horz" pos="4312"/>
        <p:guide pos="76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-2994" y="-90"/>
      </p:cViewPr>
      <p:guideLst>
        <p:guide orient="horz" pos="3107"/>
        <p:guide pos="21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57C50-CCBC-2A42-B4C4-22B7CB18877D}" type="datetimeFigureOut">
              <a:rPr lang="en-US" smtClean="0">
                <a:latin typeface="Open Sans Light"/>
              </a:rPr>
              <a:t>1/10/2018</a:t>
            </a:fld>
            <a:endParaRPr lang="en-US" dirty="0">
              <a:latin typeface="Open Sans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3154-D89E-B24F-ACC1-E214AA320E62}" type="slidenum">
              <a:rPr lang="en-US" smtClean="0">
                <a:latin typeface="Open Sans Light"/>
              </a:rPr>
              <a:t>‹#›</a:t>
            </a:fld>
            <a:endParaRPr lang="en-US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19321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 Light"/>
              </a:defRPr>
            </a:lvl1pPr>
          </a:lstStyle>
          <a:p>
            <a:fld id="{4777BE1B-B234-614A-B080-4D121D4DF535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 Light"/>
              </a:defRPr>
            </a:lvl1pPr>
          </a:lstStyle>
          <a:p>
            <a:fld id="{C94E8D62-D41F-6042-BCDF-79D228EFA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44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1pPr>
    <a:lvl2pPr marL="456697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2pPr>
    <a:lvl3pPr marL="913395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3pPr>
    <a:lvl4pPr marL="1370094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4pPr>
    <a:lvl5pPr marL="1826797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5pPr>
    <a:lvl6pPr marL="2283492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191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889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588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Font Type: Open Sans</a:t>
            </a:r>
          </a:p>
          <a:p>
            <a:r>
              <a:rPr lang="en-US" dirty="0" smtClean="0"/>
              <a:t>Font Size: Proposal Title (60),</a:t>
            </a:r>
            <a:r>
              <a:rPr lang="en-US" baseline="0" dirty="0" smtClean="0"/>
              <a:t> Proposal Details (40)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Business unit &amp; Client logo: Small size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41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10" cy="44398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MY"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Font Type: Open Sans &amp; Open Sans Light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pen Sans Light"/>
              <a:buNone/>
            </a:pPr>
            <a:r>
              <a:rPr lang="en-MY"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Font Size: The Proposal (60), Content (36)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Open Sans Light"/>
              <a:buNone/>
            </a:pPr>
            <a:endParaRPr sz="12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Open Sans Light"/>
              <a:buNone/>
            </a:pPr>
            <a:r>
              <a:rPr lang="en-MY"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Proposal Title’s Example (at the right-top of the red box) : Audit Proposal (For Audit Dept.) or GST Proposal (For GST Dept.)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Open Sans Light"/>
              <a:buNone/>
            </a:pPr>
            <a:endParaRPr sz="12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0" cy="49331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MY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</a:t>
            </a:fld>
            <a:endParaRPr lang="en-MY"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sz="1200" baseline="0" dirty="0" smtClean="0"/>
              <a:t>Please insert primary contact person accordingly.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89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10" cy="44398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MY"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Font Type: Open Sans Light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pen Sans Light"/>
              <a:buNone/>
            </a:pPr>
            <a:r>
              <a:rPr lang="en-MY"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Font Size: Content (36)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MY"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Content suggestion: Client and proposal background.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0" cy="49331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MY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4</a:t>
            </a:fld>
            <a:endParaRPr lang="en-MY"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70369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sz="1200" baseline="0" dirty="0" smtClean="0"/>
              <a:t>Please insert primary contact person accordingly.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89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sz="1200" baseline="0" dirty="0" smtClean="0"/>
              <a:t>Please insert primary contact person accordingly.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89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10" cy="44398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Open Sans Light"/>
              <a:buAutoNum type="arabicParenR"/>
            </a:pPr>
            <a:r>
              <a:rPr lang="en-MY"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Please insert primary contact person accordingly.</a:t>
            </a:r>
          </a:p>
        </p:txBody>
      </p:sp>
      <p:sp>
        <p:nvSpPr>
          <p:cNvPr id="461" name="Shape 461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0" cy="49331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MY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7</a:t>
            </a:fld>
            <a:endParaRPr lang="en-MY"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Attention: Please don’t change any content here</a:t>
            </a:r>
            <a:r>
              <a:rPr lang="en-US" baseline="0" dirty="0" smtClean="0"/>
              <a:t>. Thank you very much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MY" dirty="0" smtClean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0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8076" y="5414843"/>
            <a:ext cx="17071023" cy="350520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8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4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4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3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2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9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Proposal Details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8076" y="3567460"/>
            <a:ext cx="17071023" cy="1825542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PROPOSAL 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4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193588" y="6858000"/>
            <a:ext cx="12193588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588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3029" y="461432"/>
            <a:ext cx="1058318" cy="140860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0539661" y="13188976"/>
            <a:ext cx="3320716" cy="708741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&amp; Confidential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6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4387175" cy="48768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3029" y="461432"/>
            <a:ext cx="1058318" cy="1408605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10539661" y="13188976"/>
            <a:ext cx="3320716" cy="708741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&amp; Confidential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96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37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Drag / Drop / Send to Back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3029" y="461432"/>
            <a:ext cx="1058318" cy="140860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0539661" y="13188976"/>
            <a:ext cx="3320716" cy="708741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&amp; Confidential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70" y="618046"/>
            <a:ext cx="3052127" cy="152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6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043799" y="3667381"/>
            <a:ext cx="4823726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243796" y="3667381"/>
            <a:ext cx="4823726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450926" y="3667381"/>
            <a:ext cx="4823726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650923" y="3667381"/>
            <a:ext cx="4823726" cy="365760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3029" y="461432"/>
            <a:ext cx="1058318" cy="140860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0539661" y="13188976"/>
            <a:ext cx="3320716" cy="708741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&amp; Confidential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822450" y="3197225"/>
            <a:ext cx="3659188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639534" y="3197225"/>
            <a:ext cx="3659188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822450" y="7063669"/>
            <a:ext cx="3659188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639534" y="7063669"/>
            <a:ext cx="3659188" cy="365760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3029" y="461432"/>
            <a:ext cx="1058318" cy="140860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0539661" y="13188976"/>
            <a:ext cx="3320716" cy="708741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&amp; Confidential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6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8"/>
            <a:ext cx="21948458" cy="2286000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13"/>
            <a:ext cx="21948458" cy="9051926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5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83" r:id="rId3"/>
    <p:sldLayoutId id="2147483661" r:id="rId4"/>
    <p:sldLayoutId id="2147483663" r:id="rId5"/>
    <p:sldLayoutId id="2147483665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1087444" rtl="0" eaLnBrk="1" latinLnBrk="0" hangingPunct="1">
        <a:spcBef>
          <a:spcPct val="0"/>
        </a:spcBef>
        <a:buNone/>
        <a:defRPr sz="6000" kern="1200">
          <a:solidFill>
            <a:schemeClr val="bg2"/>
          </a:solidFill>
          <a:latin typeface="Open Sans"/>
          <a:ea typeface="+mj-ea"/>
          <a:cs typeface="Open Sans"/>
        </a:defRPr>
      </a:lvl1pPr>
    </p:titleStyle>
    <p:bodyStyle>
      <a:lvl1pPr marL="0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Open Sans Light"/>
          <a:ea typeface="+mn-ea"/>
          <a:cs typeface="Open Sans Light"/>
        </a:defRPr>
      </a:lvl1pPr>
      <a:lvl2pPr marL="1087444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2pPr>
      <a:lvl3pPr marL="2174887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3pPr>
      <a:lvl4pPr marL="3262338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4pPr>
      <a:lvl5pPr marL="4349779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5pPr>
      <a:lvl6pPr marL="5980947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68393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55841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43285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7444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4887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233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49779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722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4671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211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9955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677537" y="3630519"/>
            <a:ext cx="17071023" cy="305405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 Finance Entrepreneurs Analytic </a:t>
            </a:r>
            <a:b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Concept Paper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Utilizing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SPS Total Solutions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  <a:cs typeface="Open Sans Light"/>
            </a:endParaRPr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3658076" y="9695791"/>
            <a:ext cx="4876323" cy="3505200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PREPARED BY:</a:t>
            </a:r>
          </a:p>
        </p:txBody>
      </p:sp>
      <p:sp>
        <p:nvSpPr>
          <p:cNvPr id="9" name="Subtitle 5"/>
          <p:cNvSpPr txBox="1">
            <a:spLocks/>
          </p:cNvSpPr>
          <p:nvPr/>
        </p:nvSpPr>
        <p:spPr>
          <a:xfrm>
            <a:off x="15966830" y="9680025"/>
            <a:ext cx="4876323" cy="3505200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SUBMITTED TO: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685" y="10797122"/>
            <a:ext cx="4314714" cy="8970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48213" y="3567458"/>
            <a:ext cx="609601" cy="5371635"/>
          </a:xfrm>
          <a:prstGeom prst="rect">
            <a:avLst/>
          </a:prstGeom>
          <a:solidFill>
            <a:srgbClr val="A8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198" y="7217585"/>
            <a:ext cx="2637955" cy="1051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980" y="7116894"/>
            <a:ext cx="3094815" cy="11833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329" y="10219066"/>
            <a:ext cx="5206053" cy="260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6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18533389" y="-94944"/>
            <a:ext cx="5352781" cy="6519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lIns="243850" tIns="121925" rIns="243850" bIns="121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3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19056882" y="2809124"/>
            <a:ext cx="4311545" cy="2154445"/>
          </a:xfrm>
          <a:prstGeom prst="rect">
            <a:avLst/>
          </a:prstGeom>
          <a:noFill/>
          <a:ln>
            <a:noFill/>
          </a:ln>
        </p:spPr>
        <p:txBody>
          <a:bodyPr wrap="square" lIns="182875" tIns="91425" rIns="18287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MY" sz="43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 Proposal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MY" sz="37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23562818" y="13011886"/>
            <a:ext cx="824807" cy="4621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lIns="0" tIns="182675" rIns="0" bIns="182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MY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fld>
            <a:endParaRPr lang="en-MY"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20458343" y="585920"/>
            <a:ext cx="1508622" cy="18622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9921" y="90048"/>
                </a:moveTo>
                <a:lnTo>
                  <a:pt x="30000" y="90048"/>
                </a:lnTo>
                <a:cubicBezTo>
                  <a:pt x="27992" y="90048"/>
                  <a:pt x="26692" y="91111"/>
                  <a:pt x="26692" y="92753"/>
                </a:cubicBezTo>
                <a:cubicBezTo>
                  <a:pt x="26692" y="94396"/>
                  <a:pt x="27992" y="95458"/>
                  <a:pt x="30000" y="95458"/>
                </a:cubicBezTo>
                <a:lnTo>
                  <a:pt x="69921" y="95458"/>
                </a:lnTo>
                <a:cubicBezTo>
                  <a:pt x="71929" y="95458"/>
                  <a:pt x="73346" y="94396"/>
                  <a:pt x="73346" y="92753"/>
                </a:cubicBezTo>
                <a:cubicBezTo>
                  <a:pt x="73346" y="91111"/>
                  <a:pt x="71929" y="90048"/>
                  <a:pt x="69921" y="90048"/>
                </a:cubicBezTo>
                <a:close/>
                <a:moveTo>
                  <a:pt x="30000" y="30048"/>
                </a:moveTo>
                <a:lnTo>
                  <a:pt x="46653" y="30048"/>
                </a:lnTo>
                <a:cubicBezTo>
                  <a:pt x="48661" y="30048"/>
                  <a:pt x="49960" y="28985"/>
                  <a:pt x="49960" y="27342"/>
                </a:cubicBezTo>
                <a:cubicBezTo>
                  <a:pt x="49960" y="25700"/>
                  <a:pt x="48661" y="24541"/>
                  <a:pt x="46653" y="24541"/>
                </a:cubicBezTo>
                <a:lnTo>
                  <a:pt x="30000" y="24541"/>
                </a:lnTo>
                <a:cubicBezTo>
                  <a:pt x="27992" y="24541"/>
                  <a:pt x="26692" y="25700"/>
                  <a:pt x="26692" y="27342"/>
                </a:cubicBezTo>
                <a:cubicBezTo>
                  <a:pt x="26692" y="28985"/>
                  <a:pt x="27992" y="30048"/>
                  <a:pt x="30000" y="30048"/>
                </a:cubicBezTo>
                <a:close/>
                <a:moveTo>
                  <a:pt x="90000" y="68212"/>
                </a:moveTo>
                <a:lnTo>
                  <a:pt x="30000" y="68212"/>
                </a:lnTo>
                <a:cubicBezTo>
                  <a:pt x="27992" y="68212"/>
                  <a:pt x="26692" y="69275"/>
                  <a:pt x="26692" y="70917"/>
                </a:cubicBezTo>
                <a:cubicBezTo>
                  <a:pt x="26692" y="72560"/>
                  <a:pt x="27992" y="73623"/>
                  <a:pt x="30000" y="73623"/>
                </a:cubicBezTo>
                <a:lnTo>
                  <a:pt x="90000" y="73623"/>
                </a:lnTo>
                <a:cubicBezTo>
                  <a:pt x="92007" y="73623"/>
                  <a:pt x="93307" y="72560"/>
                  <a:pt x="93307" y="70917"/>
                </a:cubicBezTo>
                <a:cubicBezTo>
                  <a:pt x="93307" y="69275"/>
                  <a:pt x="92007" y="68212"/>
                  <a:pt x="90000" y="68212"/>
                </a:cubicBezTo>
                <a:close/>
                <a:moveTo>
                  <a:pt x="26692" y="49082"/>
                </a:moveTo>
                <a:cubicBezTo>
                  <a:pt x="26692" y="50724"/>
                  <a:pt x="27992" y="51884"/>
                  <a:pt x="30000" y="51884"/>
                </a:cubicBezTo>
                <a:lnTo>
                  <a:pt x="90000" y="51884"/>
                </a:lnTo>
                <a:cubicBezTo>
                  <a:pt x="92007" y="51884"/>
                  <a:pt x="93307" y="50724"/>
                  <a:pt x="93307" y="49082"/>
                </a:cubicBezTo>
                <a:cubicBezTo>
                  <a:pt x="93307" y="47536"/>
                  <a:pt x="92007" y="46376"/>
                  <a:pt x="90000" y="46376"/>
                </a:cubicBezTo>
                <a:lnTo>
                  <a:pt x="30000" y="46376"/>
                </a:lnTo>
                <a:cubicBezTo>
                  <a:pt x="27992" y="46376"/>
                  <a:pt x="26692" y="47536"/>
                  <a:pt x="26692" y="49082"/>
                </a:cubicBezTo>
                <a:close/>
                <a:moveTo>
                  <a:pt x="86692" y="0"/>
                </a:moveTo>
                <a:lnTo>
                  <a:pt x="13346" y="0"/>
                </a:lnTo>
                <a:cubicBezTo>
                  <a:pt x="6023" y="0"/>
                  <a:pt x="0" y="4927"/>
                  <a:pt x="0" y="10917"/>
                </a:cubicBezTo>
                <a:lnTo>
                  <a:pt x="0" y="109082"/>
                </a:lnTo>
                <a:cubicBezTo>
                  <a:pt x="0" y="115072"/>
                  <a:pt x="6023" y="120000"/>
                  <a:pt x="13346" y="120000"/>
                </a:cubicBezTo>
                <a:lnTo>
                  <a:pt x="106653" y="120000"/>
                </a:lnTo>
                <a:cubicBezTo>
                  <a:pt x="113976" y="120000"/>
                  <a:pt x="120000" y="115072"/>
                  <a:pt x="120000" y="109082"/>
                </a:cubicBezTo>
                <a:lnTo>
                  <a:pt x="120000" y="30048"/>
                </a:lnTo>
                <a:lnTo>
                  <a:pt x="86692" y="0"/>
                </a:lnTo>
                <a:close/>
                <a:moveTo>
                  <a:pt x="113267" y="109082"/>
                </a:moveTo>
                <a:cubicBezTo>
                  <a:pt x="113267" y="112077"/>
                  <a:pt x="110314" y="114589"/>
                  <a:pt x="106653" y="114589"/>
                </a:cubicBezTo>
                <a:lnTo>
                  <a:pt x="13346" y="114589"/>
                </a:lnTo>
                <a:cubicBezTo>
                  <a:pt x="9685" y="114589"/>
                  <a:pt x="6614" y="112077"/>
                  <a:pt x="6614" y="109082"/>
                </a:cubicBezTo>
                <a:lnTo>
                  <a:pt x="6614" y="10917"/>
                </a:lnTo>
                <a:cubicBezTo>
                  <a:pt x="6614" y="7922"/>
                  <a:pt x="9685" y="5507"/>
                  <a:pt x="13346" y="5507"/>
                </a:cubicBezTo>
                <a:lnTo>
                  <a:pt x="73346" y="5507"/>
                </a:lnTo>
                <a:lnTo>
                  <a:pt x="73346" y="32753"/>
                </a:lnTo>
                <a:cubicBezTo>
                  <a:pt x="73346" y="35748"/>
                  <a:pt x="76299" y="38260"/>
                  <a:pt x="79960" y="38260"/>
                </a:cubicBezTo>
                <a:lnTo>
                  <a:pt x="113267" y="38260"/>
                </a:lnTo>
                <a:lnTo>
                  <a:pt x="113267" y="109082"/>
                </a:lnTo>
                <a:close/>
                <a:moveTo>
                  <a:pt x="79960" y="32753"/>
                </a:moveTo>
                <a:lnTo>
                  <a:pt x="79960" y="5507"/>
                </a:lnTo>
                <a:lnTo>
                  <a:pt x="83267" y="5507"/>
                </a:lnTo>
                <a:lnTo>
                  <a:pt x="113267" y="32753"/>
                </a:lnTo>
                <a:lnTo>
                  <a:pt x="79960" y="327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1560" y="5372051"/>
            <a:ext cx="2383553" cy="145507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1779372" y="5660330"/>
            <a:ext cx="16754017" cy="63411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pen Sans"/>
              <a:buNone/>
            </a:pPr>
            <a:r>
              <a:rPr lang="en-MY" sz="6000" b="1" dirty="0" smtClean="0">
                <a:solidFill>
                  <a:schemeClr val="dk1"/>
                </a:solidFill>
                <a:latin typeface="Century Gothic" panose="020B0502020202020204" pitchFamily="34" charset="0"/>
                <a:ea typeface="Open Sans"/>
                <a:cs typeface="Open Sans"/>
                <a:sym typeface="Open Sans"/>
              </a:rPr>
              <a:t>1.0 </a:t>
            </a:r>
            <a:r>
              <a:rPr lang="en-MY" sz="6000" b="1" dirty="0">
                <a:solidFill>
                  <a:schemeClr val="dk1"/>
                </a:solidFill>
                <a:latin typeface="Century Gothic" panose="020B0502020202020204" pitchFamily="34" charset="0"/>
                <a:ea typeface="Open Sans"/>
                <a:cs typeface="Open Sans"/>
                <a:sym typeface="Open Sans"/>
              </a:rPr>
              <a:t>The </a:t>
            </a:r>
            <a:r>
              <a:rPr lang="en-MY" sz="6000" b="1" dirty="0" smtClean="0">
                <a:solidFill>
                  <a:schemeClr val="dk1"/>
                </a:solidFill>
                <a:latin typeface="Century Gothic" panose="020B0502020202020204" pitchFamily="34" charset="0"/>
                <a:ea typeface="Open Sans"/>
                <a:cs typeface="Open Sans"/>
                <a:sym typeface="Open Sans"/>
              </a:rPr>
              <a:t>Concept</a:t>
            </a:r>
            <a:endParaRPr lang="en-MY" sz="6000" b="1" dirty="0">
              <a:solidFill>
                <a:schemeClr val="dk1"/>
              </a:solidFill>
              <a:latin typeface="Century Gothic" panose="020B0502020202020204" pitchFamily="34" charset="0"/>
              <a:ea typeface="Open Sans"/>
              <a:cs typeface="Open Sans"/>
              <a:sym typeface="Open Sans"/>
            </a:endParaRPr>
          </a:p>
          <a:p>
            <a:pPr marL="1419225" marR="0" lvl="0" indent="-98425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ans Symbols"/>
              <a:buChar char="▪"/>
            </a:pPr>
            <a:r>
              <a:rPr lang="en-US" sz="3600" dirty="0" smtClean="0">
                <a:latin typeface="Century Gothic" panose="020B0502020202020204" pitchFamily="34" charset="0"/>
                <a:ea typeface="Open Sans Light" panose="020B0604020202020204" charset="0"/>
                <a:cs typeface="Open Sans Light" panose="020B0604020202020204" charset="0"/>
              </a:rPr>
              <a:t>Workforce Reimagined</a:t>
            </a:r>
          </a:p>
          <a:p>
            <a:pPr marL="1419225" lvl="0" indent="-98425" algn="just">
              <a:buClr>
                <a:srgbClr val="C00000"/>
              </a:buClr>
              <a:buSzPct val="100000"/>
              <a:buFont typeface="Noto Sans Symbols"/>
              <a:buChar char="▪"/>
            </a:pPr>
            <a:r>
              <a:rPr lang="en-US" sz="3600" dirty="0">
                <a:latin typeface="Century Gothic" panose="020B0502020202020204" pitchFamily="34" charset="0"/>
                <a:ea typeface="Open Sans Light" panose="020B0604020202020204" charset="0"/>
                <a:cs typeface="Open Sans Light" panose="020B0604020202020204" charset="0"/>
                <a:sym typeface="Open Sans Light"/>
              </a:rPr>
              <a:t> </a:t>
            </a:r>
            <a:r>
              <a:rPr lang="en-US" sz="3600" dirty="0" smtClean="0">
                <a:latin typeface="Century Gothic" panose="020B0502020202020204" pitchFamily="34" charset="0"/>
                <a:ea typeface="Open Sans Light" panose="020B0604020202020204" charset="0"/>
                <a:cs typeface="Open Sans Light" panose="020B0604020202020204" charset="0"/>
                <a:sym typeface="Open Sans Light"/>
              </a:rPr>
              <a:t>Problem statement</a:t>
            </a:r>
          </a:p>
          <a:p>
            <a:pPr marL="1419225" lvl="0" indent="-98425" algn="just">
              <a:buClr>
                <a:srgbClr val="C00000"/>
              </a:buClr>
              <a:buSzPct val="100000"/>
              <a:buFont typeface="Noto Sans Symbols"/>
              <a:buChar char="▪"/>
            </a:pPr>
            <a:r>
              <a:rPr lang="en-US" sz="3600" dirty="0" smtClean="0">
                <a:latin typeface="Century Gothic" panose="020B0502020202020204" pitchFamily="34" charset="0"/>
                <a:ea typeface="Open Sans Light" panose="020B0604020202020204" charset="0"/>
                <a:cs typeface="Open Sans Light" panose="020B0604020202020204" charset="0"/>
                <a:sym typeface="Open Sans Light"/>
              </a:rPr>
              <a:t> What We offer</a:t>
            </a:r>
            <a:endParaRPr lang="en-MY" sz="3600" dirty="0">
              <a:latin typeface="Century Gothic" panose="020B0502020202020204" pitchFamily="34" charset="0"/>
              <a:ea typeface="Open Sans Light" panose="020B0604020202020204" charset="0"/>
              <a:cs typeface="Open Sans Light" panose="020B0604020202020204" charset="0"/>
              <a:sym typeface="Open Sans Light"/>
            </a:endParaRPr>
          </a:p>
          <a:p>
            <a:pPr marL="1419225" marR="0" lvl="0" indent="-98425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ans Symbols"/>
              <a:buChar char="▪"/>
            </a:pPr>
            <a:r>
              <a:rPr lang="en-MY" sz="3600" dirty="0">
                <a:solidFill>
                  <a:schemeClr val="dk1"/>
                </a:solidFill>
                <a:latin typeface="Century Gothic" panose="020B0502020202020204" pitchFamily="34" charset="0"/>
                <a:ea typeface="Open Sans Light"/>
                <a:cs typeface="Open Sans Light"/>
                <a:sym typeface="Open Sans Light"/>
              </a:rPr>
              <a:t> Benefits </a:t>
            </a:r>
            <a:r>
              <a:rPr lang="en-MY" sz="3600" dirty="0" smtClean="0">
                <a:solidFill>
                  <a:schemeClr val="dk1"/>
                </a:solidFill>
                <a:latin typeface="Century Gothic" panose="020B0502020202020204" pitchFamily="34" charset="0"/>
                <a:ea typeface="Open Sans Light"/>
                <a:cs typeface="Open Sans Light"/>
                <a:sym typeface="Open Sans Light"/>
              </a:rPr>
              <a:t>to BSN &amp; Entrepreneurs</a:t>
            </a:r>
            <a:endParaRPr lang="en-MY" sz="3600" dirty="0">
              <a:solidFill>
                <a:schemeClr val="dk1"/>
              </a:solidFill>
              <a:latin typeface="Century Gothic" panose="020B0502020202020204" pitchFamily="34" charset="0"/>
              <a:ea typeface="Open Sans Light"/>
              <a:cs typeface="Open Sans Light"/>
              <a:sym typeface="Open Sans Light"/>
            </a:endParaRPr>
          </a:p>
          <a:p>
            <a:pPr marL="1419225" marR="0" lvl="0" indent="-98425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ans Symbols"/>
              <a:buChar char="▪"/>
            </a:pPr>
            <a:r>
              <a:rPr lang="en-MY" sz="3600" dirty="0">
                <a:solidFill>
                  <a:schemeClr val="dk1"/>
                </a:solidFill>
                <a:latin typeface="Century Gothic" panose="020B0502020202020204" pitchFamily="34" charset="0"/>
                <a:ea typeface="Open Sans Light"/>
                <a:cs typeface="Open Sans Light"/>
                <a:sym typeface="Open Sans Light"/>
              </a:rPr>
              <a:t> </a:t>
            </a:r>
            <a:r>
              <a:rPr lang="en-MY" sz="3600" dirty="0" smtClean="0">
                <a:solidFill>
                  <a:schemeClr val="dk1"/>
                </a:solidFill>
                <a:latin typeface="Century Gothic" panose="020B0502020202020204" pitchFamily="34" charset="0"/>
                <a:ea typeface="Open Sans Light"/>
                <a:cs typeface="Open Sans Light"/>
                <a:sym typeface="Open Sans Light"/>
              </a:rPr>
              <a:t>Contact Us</a:t>
            </a:r>
            <a:endParaRPr lang="en-MY" sz="3600" dirty="0">
              <a:solidFill>
                <a:schemeClr val="dk1"/>
              </a:solidFill>
              <a:latin typeface="Century Gothic" panose="020B0502020202020204" pitchFamily="34" charset="0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4630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641184"/>
            <a:ext cx="24326850" cy="804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3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400414" y="732447"/>
            <a:ext cx="21586688" cy="2000560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charset="0"/>
              </a:rPr>
              <a:t>Workforce Reimagined:</a:t>
            </a:r>
            <a:br>
              <a:rPr lang="en-US" sz="480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charset="0"/>
              </a:rPr>
            </a:br>
            <a:r>
              <a:rPr lang="en-US" sz="4800" dirty="0">
                <a:solidFill>
                  <a:srgbClr val="C00000"/>
                </a:solidFill>
                <a:latin typeface="Century Gothic" panose="020B0502020202020204" pitchFamily="34" charset="0"/>
                <a:ea typeface="ＭＳ Ｐゴシック" charset="0"/>
              </a:rPr>
              <a:t>Collaboration at the intersection of humans and machines</a:t>
            </a:r>
            <a:r>
              <a:rPr lang="en-US" sz="6600" dirty="0">
                <a:solidFill>
                  <a:srgbClr val="6929A2"/>
                </a:solidFill>
                <a:ea typeface="ＭＳ Ｐゴシック" charset="0"/>
              </a:rPr>
              <a:t>.</a:t>
            </a:r>
            <a:endParaRPr lang="en-US" sz="6400" dirty="0">
              <a:solidFill>
                <a:srgbClr val="C00000"/>
              </a:solidFill>
              <a:latin typeface="Open Sans Light"/>
              <a:cs typeface="Open Sans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1893" y="7921492"/>
            <a:ext cx="142935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4000" dirty="0">
                <a:latin typeface="Century Gothic" panose="020B0502020202020204" pitchFamily="34" charset="0"/>
              </a:rPr>
              <a:t>As the digital revolution gains momentum, humans and machines must do more together. Successful businesses will embrace both as critical team members.</a:t>
            </a:r>
          </a:p>
          <a:p>
            <a:pPr marL="571500" indent="-57150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4000" dirty="0">
              <a:latin typeface="Century Gothic" panose="020B0502020202020204" pitchFamily="34" charset="0"/>
            </a:endParaRPr>
          </a:p>
          <a:p>
            <a:pPr marL="571500" indent="-57150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4000" dirty="0">
                <a:latin typeface="Century Gothic" panose="020B0502020202020204" pitchFamily="34" charset="0"/>
              </a:rPr>
              <a:t>Advances in robotics enable machines to not only communicate with humans, but also work side-by-side with them. It’s a division of labor that plays to strengths of both.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444746" y="8519122"/>
            <a:ext cx="71661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 i="1" dirty="0"/>
              <a:t>Human and </a:t>
            </a:r>
            <a:r>
              <a:rPr lang="en-US" altLang="en-US" sz="3600" i="1" dirty="0" smtClean="0"/>
              <a:t>machine</a:t>
            </a:r>
          </a:p>
          <a:p>
            <a:pPr algn="ctr">
              <a:spcBef>
                <a:spcPct val="0"/>
              </a:spcBef>
            </a:pPr>
            <a:r>
              <a:rPr lang="en-US" altLang="en-US" sz="3600" i="1" dirty="0" smtClean="0"/>
              <a:t>each on  </a:t>
            </a:r>
            <a:r>
              <a:rPr lang="en-US" altLang="en-US" sz="3600" i="1" dirty="0"/>
              <a:t>their </a:t>
            </a:r>
            <a:r>
              <a:rPr lang="en-US" altLang="en-US" sz="3600" i="1" dirty="0" smtClean="0"/>
              <a:t>own</a:t>
            </a:r>
          </a:p>
          <a:p>
            <a:pPr algn="ctr">
              <a:spcBef>
                <a:spcPct val="0"/>
              </a:spcBef>
            </a:pPr>
            <a:r>
              <a:rPr lang="en-US" altLang="en-US" sz="3600" i="1" dirty="0" smtClean="0"/>
              <a:t>won’t </a:t>
            </a:r>
            <a:r>
              <a:rPr lang="en-US" altLang="en-US" sz="3600" i="1" dirty="0"/>
              <a:t>be enough to drive businesses in the coming decades. </a:t>
            </a:r>
            <a:endParaRPr lang="en-US" altLang="en-US" sz="3600" i="1" dirty="0" smtClean="0"/>
          </a:p>
          <a:p>
            <a:pPr algn="ctr">
              <a:spcBef>
                <a:spcPct val="0"/>
              </a:spcBef>
            </a:pPr>
            <a:r>
              <a:rPr lang="en-US" altLang="en-US" sz="3600" i="1" dirty="0" smtClean="0"/>
              <a:t>Tomorrow’s </a:t>
            </a:r>
            <a:r>
              <a:rPr lang="en-US" altLang="en-US" sz="3600" i="1" dirty="0"/>
              <a:t>leading enterprises will be those that know how to meld the two effectively. </a:t>
            </a:r>
          </a:p>
        </p:txBody>
      </p:sp>
    </p:spTree>
    <p:extLst>
      <p:ext uri="{BB962C8B-B14F-4D97-AF65-F5344CB8AC3E}">
        <p14:creationId xmlns:p14="http://schemas.microsoft.com/office/powerpoint/2010/main" val="180097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/>
        </p:nvSpPr>
        <p:spPr>
          <a:xfrm>
            <a:off x="1545258" y="1192050"/>
            <a:ext cx="20729098" cy="18255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Font typeface="Open Sans"/>
              <a:buNone/>
            </a:pPr>
            <a:endParaRPr sz="6000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1545258" y="1295228"/>
            <a:ext cx="21586688" cy="1231107"/>
          </a:xfrm>
          <a:prstGeom prst="rect">
            <a:avLst/>
          </a:prstGeom>
          <a:noFill/>
          <a:ln>
            <a:noFill/>
          </a:ln>
        </p:spPr>
        <p:txBody>
          <a:bodyPr wrap="square" lIns="243850" tIns="121925" rIns="243850" bIns="121925" anchor="t" anchorCtr="0">
            <a:noAutofit/>
          </a:bodyPr>
          <a:lstStyle/>
          <a:p>
            <a:pPr lvl="0" algn="ctr">
              <a:buSzPct val="25000"/>
            </a:pPr>
            <a:r>
              <a:rPr lang="en-MY" sz="5400" b="1" dirty="0">
                <a:solidFill>
                  <a:srgbClr val="C00000"/>
                </a:solidFill>
                <a:latin typeface="Century Gothic" panose="020B0502020202020204" pitchFamily="34" charset="0"/>
                <a:ea typeface="Open Sans Light"/>
                <a:cs typeface="Open Sans Light"/>
                <a:sym typeface="Open Sans Light"/>
              </a:rPr>
              <a:t>PROBLEM STATEMENT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sldNum" idx="4294967295"/>
          </p:nvPr>
        </p:nvSpPr>
        <p:spPr>
          <a:xfrm>
            <a:off x="23562818" y="13011886"/>
            <a:ext cx="824807" cy="4621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lIns="0" tIns="182675" rIns="0" bIns="182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MY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fld>
            <a:endParaRPr lang="en-MY"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277" y="3199979"/>
            <a:ext cx="16159655" cy="910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94888" y="3982523"/>
            <a:ext cx="855714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MY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Has limited accounting and financial knowledge</a:t>
            </a:r>
            <a:endParaRPr lang="en-MY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2192" y="6062413"/>
            <a:ext cx="822673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MY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Lack of continuous and structured guidance on accounting software </a:t>
            </a:r>
            <a:endParaRPr lang="en-MY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94888" y="8487478"/>
            <a:ext cx="10427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Lack of monitoring performance</a:t>
            </a:r>
            <a:endParaRPr lang="en-MY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9" descr="Image result for account busine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396" y="7835884"/>
            <a:ext cx="2436067" cy="180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048617" y="4314921"/>
            <a:ext cx="807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1</a:t>
            </a:r>
            <a:endParaRPr lang="en-MY" sz="6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70679" y="6571834"/>
            <a:ext cx="807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2</a:t>
            </a:r>
            <a:endParaRPr lang="en-MY" sz="6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3741" y="8677203"/>
            <a:ext cx="807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3</a:t>
            </a:r>
            <a:endParaRPr lang="en-MY" sz="60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11732" y="10330108"/>
            <a:ext cx="8063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No analytic tools to provide </a:t>
            </a:r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Fintech services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endParaRPr lang="en-MY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33740" y="10897235"/>
            <a:ext cx="807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4</a:t>
            </a:r>
            <a:endParaRPr lang="en-MY" sz="6000" b="1" dirty="0">
              <a:solidFill>
                <a:schemeClr val="bg1"/>
              </a:solidFill>
            </a:endParaRPr>
          </a:p>
        </p:txBody>
      </p:sp>
      <p:pic>
        <p:nvPicPr>
          <p:cNvPr id="30" name="Picture 4" descr="Image result for technology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814" y="10272893"/>
            <a:ext cx="1380654" cy="13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Image result for knowledg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7881" y="5897314"/>
            <a:ext cx="1349039" cy="134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9938" y="3799202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8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5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400414" y="953164"/>
            <a:ext cx="21586688" cy="1231107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Open Sans Light"/>
              </a:rPr>
              <a:t>What We Offer?</a:t>
            </a:r>
            <a:endParaRPr lang="en-US" sz="6400" b="1" dirty="0">
              <a:solidFill>
                <a:srgbClr val="C00000"/>
              </a:solidFill>
              <a:latin typeface="Century Gothic" panose="020B0502020202020204" pitchFamily="34" charset="0"/>
              <a:cs typeface="Open Sans Ligh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77462" y="2599984"/>
            <a:ext cx="22660852" cy="3207536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08260" y="2680120"/>
            <a:ext cx="22259965" cy="2831554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Open Sans Light"/>
                <a:cs typeface="Open Sans Light"/>
              </a:rPr>
              <a:t>The full scale of applied accounting training nationwide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Open Sans Light"/>
                <a:cs typeface="Open Sans Light"/>
              </a:rPr>
              <a:t>Equipped with industry grade accounting and book keeping software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3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Open Sans Light"/>
                <a:cs typeface="Open Sans Light"/>
              </a:rPr>
              <a:t>Supported by long term engagement and monitoring service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Open Sans Light"/>
                <a:cs typeface="Open Sans Light"/>
              </a:rPr>
              <a:t>Assisted with pertinent business insights and data analytics</a:t>
            </a:r>
            <a:endParaRPr lang="en-US" sz="4300" b="1" dirty="0">
              <a:solidFill>
                <a:schemeClr val="bg1"/>
              </a:solidFill>
              <a:latin typeface="Century Gothic" panose="020B0502020202020204" pitchFamily="34" charset="0"/>
              <a:ea typeface="Open Sans Light"/>
              <a:cs typeface="Open Sans Light"/>
            </a:endParaRPr>
          </a:p>
        </p:txBody>
      </p:sp>
      <p:pic>
        <p:nvPicPr>
          <p:cNvPr id="13" name="Picture 4" descr="Image result for business command cen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7190" y="8119476"/>
            <a:ext cx="5147753" cy="322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422" y="7636701"/>
            <a:ext cx="3647519" cy="139464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944413" y="8245365"/>
            <a:ext cx="2869324" cy="2680138"/>
            <a:chOff x="9869214" y="8229600"/>
            <a:chExt cx="2869324" cy="2680138"/>
          </a:xfrm>
        </p:grpSpPr>
        <p:sp>
          <p:nvSpPr>
            <p:cNvPr id="3" name="Rectangle 2"/>
            <p:cNvSpPr/>
            <p:nvPr/>
          </p:nvSpPr>
          <p:spPr>
            <a:xfrm>
              <a:off x="9869214" y="8229600"/>
              <a:ext cx="2869324" cy="268013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latin typeface="Open Sans Light"/>
              </a:endParaRPr>
            </a:p>
          </p:txBody>
        </p:sp>
        <p:pic>
          <p:nvPicPr>
            <p:cNvPr id="15" name="Picture 5" descr="C:\Users\User\Downloads\seo-training (1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8398" y="8465188"/>
              <a:ext cx="2029844" cy="2189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6" descr="Image result for icon suppo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643" y="7284607"/>
            <a:ext cx="1851168" cy="185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3" y="9769298"/>
            <a:ext cx="2637955" cy="105108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738649" y="9197243"/>
            <a:ext cx="1481958" cy="756745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11597263" y="9229603"/>
            <a:ext cx="1481958" cy="756745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16648386" y="9291144"/>
            <a:ext cx="1481958" cy="756745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3079221" y="9607975"/>
            <a:ext cx="3429263" cy="155141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833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6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400414" y="953164"/>
            <a:ext cx="21586688" cy="1261896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Century Gothic" panose="020B0502020202020204" pitchFamily="34" charset="0"/>
                <a:cs typeface="Open Sans Light"/>
              </a:rPr>
              <a:t>Benefit to </a:t>
            </a:r>
            <a:r>
              <a:rPr lang="en-US" sz="66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Open Sans Light"/>
              </a:rPr>
              <a:t>BSN &amp; Entrepreneurs</a:t>
            </a:r>
            <a:endParaRPr lang="en-US" sz="6600" b="1" dirty="0">
              <a:solidFill>
                <a:srgbClr val="C00000"/>
              </a:solidFill>
              <a:latin typeface="Century Gothic" panose="020B0502020202020204" pitchFamily="34" charset="0"/>
              <a:cs typeface="Open Sans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7234532" y="10987181"/>
            <a:ext cx="71906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209942" y="3017592"/>
            <a:ext cx="574366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194169" y="4555157"/>
            <a:ext cx="475942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4183844" y="6126452"/>
            <a:ext cx="37960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4191866" y="7698569"/>
            <a:ext cx="37960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6193188" y="9342875"/>
            <a:ext cx="182679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853722" y="3051321"/>
            <a:ext cx="5298197" cy="7829124"/>
            <a:chOff x="17688904" y="3072184"/>
            <a:chExt cx="5298197" cy="7829124"/>
          </a:xfrm>
        </p:grpSpPr>
        <p:sp>
          <p:nvSpPr>
            <p:cNvPr id="16" name="Rectangle 15"/>
            <p:cNvSpPr/>
            <p:nvPr/>
          </p:nvSpPr>
          <p:spPr>
            <a:xfrm>
              <a:off x="17688904" y="3072184"/>
              <a:ext cx="735809" cy="14452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6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452008" y="3072184"/>
              <a:ext cx="4535093" cy="14452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2400" dirty="0">
                  <a:latin typeface="Century Gothic" panose="020B0502020202020204" pitchFamily="34" charset="0"/>
                </a:rPr>
                <a:t>Close monitor on entrepreneur business performance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7715180" y="4643479"/>
              <a:ext cx="735809" cy="14452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6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478285" y="4643479"/>
              <a:ext cx="4508816" cy="14452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entury Gothic" panose="020B0502020202020204" pitchFamily="34" charset="0"/>
                </a:rPr>
                <a:t>Active participations and support from industries &amp; University </a:t>
              </a:r>
            </a:p>
            <a:p>
              <a:pPr algn="ctr"/>
              <a:r>
                <a:rPr lang="en-US" sz="2400" dirty="0" smtClean="0">
                  <a:latin typeface="Century Gothic" panose="020B0502020202020204" pitchFamily="34" charset="0"/>
                </a:rPr>
                <a:t>(TAF </a:t>
              </a:r>
              <a:r>
                <a:rPr lang="en-US" sz="2400" dirty="0" err="1" smtClean="0">
                  <a:latin typeface="Century Gothic" panose="020B0502020202020204" pitchFamily="34" charset="0"/>
                </a:rPr>
                <a:t>UiTM</a:t>
              </a:r>
              <a:r>
                <a:rPr lang="en-US" sz="2400" dirty="0" smtClean="0">
                  <a:latin typeface="Century Gothic" panose="020B0502020202020204" pitchFamily="34" charset="0"/>
                </a:rPr>
                <a:t>)</a:t>
              </a:r>
              <a:endParaRPr lang="en-MY" sz="2400" dirty="0">
                <a:latin typeface="Century Gothic" panose="020B0502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723202" y="6215596"/>
              <a:ext cx="735809" cy="14452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6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8486307" y="6215596"/>
              <a:ext cx="4500794" cy="14452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entury Gothic" panose="020B0502020202020204" pitchFamily="34" charset="0"/>
                </a:rPr>
                <a:t>New technology adoption as outlined in TN50</a:t>
              </a:r>
              <a:endParaRPr lang="en-MY" sz="2400" dirty="0">
                <a:latin typeface="Century Gothic" panose="020B0502020202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7731224" y="7811776"/>
              <a:ext cx="735809" cy="14452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6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8494329" y="7811776"/>
              <a:ext cx="4492772" cy="14452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To </a:t>
              </a:r>
              <a:r>
                <a:rPr lang="en-US" sz="2400" dirty="0" smtClean="0">
                  <a:latin typeface="Century Gothic" panose="020B0502020202020204" pitchFamily="34" charset="0"/>
                </a:rPr>
                <a:t>control </a:t>
              </a:r>
              <a:r>
                <a:rPr lang="en-US" sz="2400" dirty="0">
                  <a:latin typeface="Century Gothic" panose="020B0502020202020204" pitchFamily="34" charset="0"/>
                </a:rPr>
                <a:t>non performing loan (NPL</a:t>
              </a:r>
              <a:r>
                <a:rPr lang="en-US" sz="2400" dirty="0" smtClean="0">
                  <a:latin typeface="Century Gothic" panose="020B0502020202020204" pitchFamily="34" charset="0"/>
                </a:rPr>
                <a:t>) </a:t>
              </a:r>
              <a:endParaRPr lang="en-US" sz="2400" dirty="0">
                <a:latin typeface="Century Gothic" panose="020B0502020202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7739246" y="9456082"/>
              <a:ext cx="735809" cy="14452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6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502351" y="9456082"/>
              <a:ext cx="4484750" cy="14452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To </a:t>
              </a:r>
              <a:r>
                <a:rPr lang="en-US" sz="2400" dirty="0" smtClean="0">
                  <a:latin typeface="Century Gothic" panose="020B0502020202020204" pitchFamily="34" charset="0"/>
                </a:rPr>
                <a:t>plan new </a:t>
              </a:r>
              <a:r>
                <a:rPr lang="en-US" sz="2400" dirty="0" err="1" smtClean="0">
                  <a:latin typeface="Century Gothic" panose="020B0502020202020204" pitchFamily="34" charset="0"/>
                </a:rPr>
                <a:t>programme</a:t>
              </a:r>
              <a:r>
                <a:rPr lang="en-US" sz="2400" dirty="0" smtClean="0">
                  <a:latin typeface="Century Gothic" panose="020B0502020202020204" pitchFamily="34" charset="0"/>
                </a:rPr>
                <a:t> for entrepreneurs development</a:t>
              </a:r>
              <a:endParaRPr lang="en-MY" sz="24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943287" y="3017592"/>
            <a:ext cx="10558680" cy="9994295"/>
            <a:chOff x="441146" y="1500186"/>
            <a:chExt cx="5188504" cy="4335464"/>
          </a:xfrm>
        </p:grpSpPr>
        <p:sp>
          <p:nvSpPr>
            <p:cNvPr id="59" name="Freeform 58"/>
            <p:cNvSpPr>
              <a:spLocks/>
            </p:cNvSpPr>
            <p:nvPr/>
          </p:nvSpPr>
          <p:spPr bwMode="auto">
            <a:xfrm rot="10800000">
              <a:off x="3035397" y="2816781"/>
              <a:ext cx="1285914" cy="807827"/>
            </a:xfrm>
            <a:custGeom>
              <a:avLst/>
              <a:gdLst>
                <a:gd name="T0" fmla="*/ 2601 w 11008"/>
                <a:gd name="T1" fmla="*/ 7085 h 7085"/>
                <a:gd name="T2" fmla="*/ 11008 w 11008"/>
                <a:gd name="T3" fmla="*/ 4404 h 7085"/>
                <a:gd name="T4" fmla="*/ 11008 w 11008"/>
                <a:gd name="T5" fmla="*/ 0 h 7085"/>
                <a:gd name="T6" fmla="*/ 1503 w 11008"/>
                <a:gd name="T7" fmla="*/ 3032 h 7085"/>
                <a:gd name="T8" fmla="*/ 0 w 11008"/>
                <a:gd name="T9" fmla="*/ 3511 h 7085"/>
                <a:gd name="T10" fmla="*/ 2601 w 11008"/>
                <a:gd name="T11" fmla="*/ 7085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08" h="7085">
                  <a:moveTo>
                    <a:pt x="2601" y="7085"/>
                  </a:moveTo>
                  <a:lnTo>
                    <a:pt x="11008" y="4404"/>
                  </a:lnTo>
                  <a:lnTo>
                    <a:pt x="11008" y="0"/>
                  </a:lnTo>
                  <a:lnTo>
                    <a:pt x="1503" y="3032"/>
                  </a:lnTo>
                  <a:lnTo>
                    <a:pt x="0" y="3511"/>
                  </a:lnTo>
                  <a:lnTo>
                    <a:pt x="2601" y="70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rot="10800000">
              <a:off x="3035398" y="2729251"/>
              <a:ext cx="981779" cy="393885"/>
            </a:xfrm>
            <a:custGeom>
              <a:avLst/>
              <a:gdLst>
                <a:gd name="T0" fmla="*/ 8407 w 8407"/>
                <a:gd name="T1" fmla="*/ 1425 h 3452"/>
                <a:gd name="T2" fmla="*/ 8407 w 8407"/>
                <a:gd name="T3" fmla="*/ 0 h 3452"/>
                <a:gd name="T4" fmla="*/ 0 w 8407"/>
                <a:gd name="T5" fmla="*/ 2681 h 3452"/>
                <a:gd name="T6" fmla="*/ 75 w 8407"/>
                <a:gd name="T7" fmla="*/ 2785 h 3452"/>
                <a:gd name="T8" fmla="*/ 2051 w 8407"/>
                <a:gd name="T9" fmla="*/ 3452 h 3452"/>
                <a:gd name="T10" fmla="*/ 8407 w 8407"/>
                <a:gd name="T11" fmla="*/ 1425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07" h="3452">
                  <a:moveTo>
                    <a:pt x="8407" y="1425"/>
                  </a:moveTo>
                  <a:lnTo>
                    <a:pt x="8407" y="0"/>
                  </a:lnTo>
                  <a:lnTo>
                    <a:pt x="0" y="2681"/>
                  </a:lnTo>
                  <a:lnTo>
                    <a:pt x="75" y="2785"/>
                  </a:lnTo>
                  <a:lnTo>
                    <a:pt x="2051" y="3452"/>
                  </a:lnTo>
                  <a:lnTo>
                    <a:pt x="8407" y="1425"/>
                  </a:lnTo>
                  <a:close/>
                </a:path>
              </a:pathLst>
            </a:custGeom>
            <a:solidFill>
              <a:srgbClr val="A682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rot="10800000">
              <a:off x="3035398" y="3370225"/>
              <a:ext cx="1854238" cy="1194418"/>
            </a:xfrm>
            <a:custGeom>
              <a:avLst/>
              <a:gdLst>
                <a:gd name="T0" fmla="*/ 3918 w 15876"/>
                <a:gd name="T1" fmla="*/ 10447 h 10481"/>
                <a:gd name="T2" fmla="*/ 4018 w 15876"/>
                <a:gd name="T3" fmla="*/ 10481 h 10481"/>
                <a:gd name="T4" fmla="*/ 15876 w 15876"/>
                <a:gd name="T5" fmla="*/ 6700 h 10481"/>
                <a:gd name="T6" fmla="*/ 15876 w 15876"/>
                <a:gd name="T7" fmla="*/ 0 h 10481"/>
                <a:gd name="T8" fmla="*/ 1592 w 15876"/>
                <a:gd name="T9" fmla="*/ 4555 h 10481"/>
                <a:gd name="T10" fmla="*/ 0 w 15876"/>
                <a:gd name="T11" fmla="*/ 5063 h 10481"/>
                <a:gd name="T12" fmla="*/ 3918 w 15876"/>
                <a:gd name="T13" fmla="*/ 10447 h 10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76" h="10481">
                  <a:moveTo>
                    <a:pt x="3918" y="10447"/>
                  </a:moveTo>
                  <a:lnTo>
                    <a:pt x="4018" y="10481"/>
                  </a:lnTo>
                  <a:lnTo>
                    <a:pt x="15876" y="6700"/>
                  </a:lnTo>
                  <a:lnTo>
                    <a:pt x="15876" y="0"/>
                  </a:lnTo>
                  <a:lnTo>
                    <a:pt x="1592" y="4555"/>
                  </a:lnTo>
                  <a:lnTo>
                    <a:pt x="0" y="5063"/>
                  </a:lnTo>
                  <a:lnTo>
                    <a:pt x="3918" y="104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DBDC9">
                    <a:shade val="30000"/>
                    <a:satMod val="115000"/>
                  </a:srgbClr>
                </a:gs>
                <a:gs pos="50000">
                  <a:srgbClr val="1DBDC9">
                    <a:shade val="67500"/>
                    <a:satMod val="115000"/>
                  </a:srgbClr>
                </a:gs>
                <a:gs pos="100000">
                  <a:srgbClr val="1DBDC9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 rot="10800000">
              <a:off x="1652778" y="3284519"/>
              <a:ext cx="1382620" cy="516062"/>
            </a:xfrm>
            <a:custGeom>
              <a:avLst/>
              <a:gdLst>
                <a:gd name="T0" fmla="*/ 9472 w 11839"/>
                <a:gd name="T1" fmla="*/ 4525 h 4525"/>
                <a:gd name="T2" fmla="*/ 11839 w 11839"/>
                <a:gd name="T3" fmla="*/ 3725 h 4525"/>
                <a:gd name="T4" fmla="*/ 0 w 11839"/>
                <a:gd name="T5" fmla="*/ 0 h 4525"/>
                <a:gd name="T6" fmla="*/ 0 w 11839"/>
                <a:gd name="T7" fmla="*/ 1544 h 4525"/>
                <a:gd name="T8" fmla="*/ 9472 w 11839"/>
                <a:gd name="T9" fmla="*/ 4525 h 4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39" h="4525">
                  <a:moveTo>
                    <a:pt x="9472" y="4525"/>
                  </a:moveTo>
                  <a:lnTo>
                    <a:pt x="11839" y="3725"/>
                  </a:lnTo>
                  <a:lnTo>
                    <a:pt x="0" y="0"/>
                  </a:lnTo>
                  <a:lnTo>
                    <a:pt x="0" y="1544"/>
                  </a:lnTo>
                  <a:lnTo>
                    <a:pt x="9472" y="4525"/>
                  </a:lnTo>
                  <a:close/>
                </a:path>
              </a:pathLst>
            </a:custGeom>
            <a:solidFill>
              <a:srgbClr val="0578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 rot="10800000">
              <a:off x="3035397" y="3279048"/>
              <a:ext cx="1384722" cy="521533"/>
            </a:xfrm>
            <a:custGeom>
              <a:avLst/>
              <a:gdLst>
                <a:gd name="T0" fmla="*/ 2353 w 11858"/>
                <a:gd name="T1" fmla="*/ 4576 h 4576"/>
                <a:gd name="T2" fmla="*/ 11858 w 11858"/>
                <a:gd name="T3" fmla="*/ 1544 h 4576"/>
                <a:gd name="T4" fmla="*/ 11858 w 11858"/>
                <a:gd name="T5" fmla="*/ 0 h 4576"/>
                <a:gd name="T6" fmla="*/ 0 w 11858"/>
                <a:gd name="T7" fmla="*/ 3781 h 4576"/>
                <a:gd name="T8" fmla="*/ 2353 w 11858"/>
                <a:gd name="T9" fmla="*/ 4576 h 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58" h="4576">
                  <a:moveTo>
                    <a:pt x="2353" y="4576"/>
                  </a:moveTo>
                  <a:lnTo>
                    <a:pt x="11858" y="1544"/>
                  </a:lnTo>
                  <a:lnTo>
                    <a:pt x="11858" y="0"/>
                  </a:lnTo>
                  <a:lnTo>
                    <a:pt x="0" y="3781"/>
                  </a:lnTo>
                  <a:lnTo>
                    <a:pt x="2353" y="4576"/>
                  </a:lnTo>
                  <a:close/>
                </a:path>
              </a:pathLst>
            </a:custGeom>
            <a:solidFill>
              <a:srgbClr val="0578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 rot="10800000">
              <a:off x="3035398" y="4044935"/>
              <a:ext cx="1974771" cy="718474"/>
            </a:xfrm>
            <a:custGeom>
              <a:avLst/>
              <a:gdLst>
                <a:gd name="T0" fmla="*/ 16909 w 16909"/>
                <a:gd name="T1" fmla="*/ 1750 h 6305"/>
                <a:gd name="T2" fmla="*/ 16909 w 16909"/>
                <a:gd name="T3" fmla="*/ 0 h 6305"/>
                <a:gd name="T4" fmla="*/ 0 w 16909"/>
                <a:gd name="T5" fmla="*/ 5393 h 6305"/>
                <a:gd name="T6" fmla="*/ 26 w 16909"/>
                <a:gd name="T7" fmla="*/ 5428 h 6305"/>
                <a:gd name="T8" fmla="*/ 2625 w 16909"/>
                <a:gd name="T9" fmla="*/ 6305 h 6305"/>
                <a:gd name="T10" fmla="*/ 16909 w 16909"/>
                <a:gd name="T11" fmla="*/ 1750 h 6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09" h="6305">
                  <a:moveTo>
                    <a:pt x="16909" y="1750"/>
                  </a:moveTo>
                  <a:lnTo>
                    <a:pt x="16909" y="0"/>
                  </a:lnTo>
                  <a:lnTo>
                    <a:pt x="0" y="5393"/>
                  </a:lnTo>
                  <a:lnTo>
                    <a:pt x="26" y="5428"/>
                  </a:lnTo>
                  <a:lnTo>
                    <a:pt x="2625" y="6305"/>
                  </a:lnTo>
                  <a:lnTo>
                    <a:pt x="16909" y="1750"/>
                  </a:lnTo>
                  <a:close/>
                </a:path>
              </a:pathLst>
            </a:custGeom>
            <a:solidFill>
              <a:srgbClr val="1B24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 rot="10800000">
              <a:off x="3035684" y="2272346"/>
              <a:ext cx="883672" cy="682003"/>
            </a:xfrm>
            <a:custGeom>
              <a:avLst/>
              <a:gdLst>
                <a:gd name="T0" fmla="*/ 2601 w 7565"/>
                <a:gd name="T1" fmla="*/ 5988 h 5988"/>
                <a:gd name="T2" fmla="*/ 7565 w 7565"/>
                <a:gd name="T3" fmla="*/ 4405 h 5988"/>
                <a:gd name="T4" fmla="*/ 7565 w 7565"/>
                <a:gd name="T5" fmla="*/ 0 h 5988"/>
                <a:gd name="T6" fmla="*/ 1209 w 7565"/>
                <a:gd name="T7" fmla="*/ 2027 h 5988"/>
                <a:gd name="T8" fmla="*/ 0 w 7565"/>
                <a:gd name="T9" fmla="*/ 2413 h 5988"/>
                <a:gd name="T10" fmla="*/ 2601 w 7565"/>
                <a:gd name="T11" fmla="*/ 5988 h 5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65" h="5988">
                  <a:moveTo>
                    <a:pt x="2601" y="5988"/>
                  </a:moveTo>
                  <a:lnTo>
                    <a:pt x="7565" y="4405"/>
                  </a:lnTo>
                  <a:lnTo>
                    <a:pt x="7565" y="0"/>
                  </a:lnTo>
                  <a:lnTo>
                    <a:pt x="1209" y="2027"/>
                  </a:lnTo>
                  <a:lnTo>
                    <a:pt x="0" y="2413"/>
                  </a:lnTo>
                  <a:lnTo>
                    <a:pt x="2601" y="598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9CC00">
                    <a:shade val="30000"/>
                    <a:satMod val="115000"/>
                  </a:srgbClr>
                </a:gs>
                <a:gs pos="50000">
                  <a:srgbClr val="99CC00">
                    <a:shade val="67500"/>
                    <a:satMod val="115000"/>
                  </a:srgbClr>
                </a:gs>
                <a:gs pos="100000">
                  <a:srgbClr val="99CC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 rot="10800000">
              <a:off x="1176955" y="3375696"/>
              <a:ext cx="1858443" cy="1188947"/>
            </a:xfrm>
            <a:custGeom>
              <a:avLst/>
              <a:gdLst>
                <a:gd name="T0" fmla="*/ 11839 w 15915"/>
                <a:gd name="T1" fmla="*/ 10425 h 10425"/>
                <a:gd name="T2" fmla="*/ 12018 w 15915"/>
                <a:gd name="T3" fmla="*/ 10365 h 10425"/>
                <a:gd name="T4" fmla="*/ 15915 w 15915"/>
                <a:gd name="T5" fmla="*/ 5008 h 10425"/>
                <a:gd name="T6" fmla="*/ 14281 w 15915"/>
                <a:gd name="T7" fmla="*/ 4494 h 10425"/>
                <a:gd name="T8" fmla="*/ 0 w 15915"/>
                <a:gd name="T9" fmla="*/ 0 h 10425"/>
                <a:gd name="T10" fmla="*/ 0 w 15915"/>
                <a:gd name="T11" fmla="*/ 6700 h 10425"/>
                <a:gd name="T12" fmla="*/ 11839 w 15915"/>
                <a:gd name="T13" fmla="*/ 10425 h 10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15" h="10425">
                  <a:moveTo>
                    <a:pt x="11839" y="10425"/>
                  </a:moveTo>
                  <a:lnTo>
                    <a:pt x="12018" y="10365"/>
                  </a:lnTo>
                  <a:lnTo>
                    <a:pt x="15915" y="5008"/>
                  </a:lnTo>
                  <a:lnTo>
                    <a:pt x="14281" y="4494"/>
                  </a:lnTo>
                  <a:lnTo>
                    <a:pt x="0" y="0"/>
                  </a:lnTo>
                  <a:lnTo>
                    <a:pt x="0" y="6700"/>
                  </a:lnTo>
                  <a:lnTo>
                    <a:pt x="11839" y="104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DBDC9">
                    <a:shade val="30000"/>
                    <a:satMod val="115000"/>
                  </a:srgbClr>
                </a:gs>
                <a:gs pos="50000">
                  <a:srgbClr val="1DBDC9">
                    <a:shade val="67500"/>
                    <a:satMod val="115000"/>
                  </a:srgbClr>
                </a:gs>
                <a:gs pos="100000">
                  <a:srgbClr val="1DBDC9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 rot="10800000">
              <a:off x="1746681" y="2820428"/>
              <a:ext cx="1288717" cy="804180"/>
            </a:xfrm>
            <a:custGeom>
              <a:avLst/>
              <a:gdLst>
                <a:gd name="T0" fmla="*/ 8427 w 11034"/>
                <a:gd name="T1" fmla="*/ 7056 h 7056"/>
                <a:gd name="T2" fmla="*/ 11034 w 11034"/>
                <a:gd name="T3" fmla="*/ 3473 h 7056"/>
                <a:gd name="T4" fmla="*/ 9472 w 11034"/>
                <a:gd name="T5" fmla="*/ 2981 h 7056"/>
                <a:gd name="T6" fmla="*/ 0 w 11034"/>
                <a:gd name="T7" fmla="*/ 0 h 7056"/>
                <a:gd name="T8" fmla="*/ 0 w 11034"/>
                <a:gd name="T9" fmla="*/ 4404 h 7056"/>
                <a:gd name="T10" fmla="*/ 8427 w 11034"/>
                <a:gd name="T11" fmla="*/ 7056 h 7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34" h="7056">
                  <a:moveTo>
                    <a:pt x="8427" y="7056"/>
                  </a:moveTo>
                  <a:lnTo>
                    <a:pt x="11034" y="3473"/>
                  </a:lnTo>
                  <a:lnTo>
                    <a:pt x="9472" y="2981"/>
                  </a:lnTo>
                  <a:lnTo>
                    <a:pt x="0" y="0"/>
                  </a:lnTo>
                  <a:lnTo>
                    <a:pt x="0" y="4404"/>
                  </a:lnTo>
                  <a:lnTo>
                    <a:pt x="8427" y="70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0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 rot="10800000">
              <a:off x="1055721" y="4052229"/>
              <a:ext cx="1979676" cy="711180"/>
            </a:xfrm>
            <a:custGeom>
              <a:avLst/>
              <a:gdLst>
                <a:gd name="T0" fmla="*/ 0 w 16950"/>
                <a:gd name="T1" fmla="*/ 1750 h 6244"/>
                <a:gd name="T2" fmla="*/ 14281 w 16950"/>
                <a:gd name="T3" fmla="*/ 6244 h 6244"/>
                <a:gd name="T4" fmla="*/ 16942 w 16950"/>
                <a:gd name="T5" fmla="*/ 5346 h 6244"/>
                <a:gd name="T6" fmla="*/ 16950 w 16950"/>
                <a:gd name="T7" fmla="*/ 5334 h 6244"/>
                <a:gd name="T8" fmla="*/ 0 w 16950"/>
                <a:gd name="T9" fmla="*/ 0 h 6244"/>
                <a:gd name="T10" fmla="*/ 0 w 16950"/>
                <a:gd name="T11" fmla="*/ 1750 h 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50" h="6244">
                  <a:moveTo>
                    <a:pt x="0" y="1750"/>
                  </a:moveTo>
                  <a:lnTo>
                    <a:pt x="14281" y="6244"/>
                  </a:lnTo>
                  <a:lnTo>
                    <a:pt x="16942" y="5346"/>
                  </a:lnTo>
                  <a:lnTo>
                    <a:pt x="16950" y="5334"/>
                  </a:lnTo>
                  <a:lnTo>
                    <a:pt x="0" y="0"/>
                  </a:lnTo>
                  <a:lnTo>
                    <a:pt x="0" y="1750"/>
                  </a:lnTo>
                  <a:close/>
                </a:path>
              </a:pathLst>
            </a:custGeom>
            <a:solidFill>
              <a:srgbClr val="1B24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 rot="10800000">
              <a:off x="3035398" y="4148877"/>
              <a:ext cx="2594252" cy="1686773"/>
            </a:xfrm>
            <a:custGeom>
              <a:avLst/>
              <a:gdLst>
                <a:gd name="T0" fmla="*/ 5304 w 22213"/>
                <a:gd name="T1" fmla="*/ 14794 h 14794"/>
                <a:gd name="T2" fmla="*/ 22213 w 22213"/>
                <a:gd name="T3" fmla="*/ 9401 h 14794"/>
                <a:gd name="T4" fmla="*/ 22213 w 22213"/>
                <a:gd name="T5" fmla="*/ 0 h 14794"/>
                <a:gd name="T6" fmla="*/ 0 w 22213"/>
                <a:gd name="T7" fmla="*/ 7501 h 14794"/>
                <a:gd name="T8" fmla="*/ 5304 w 22213"/>
                <a:gd name="T9" fmla="*/ 14794 h 14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13" h="14794">
                  <a:moveTo>
                    <a:pt x="5304" y="14794"/>
                  </a:moveTo>
                  <a:lnTo>
                    <a:pt x="22213" y="9401"/>
                  </a:lnTo>
                  <a:lnTo>
                    <a:pt x="22213" y="0"/>
                  </a:lnTo>
                  <a:lnTo>
                    <a:pt x="0" y="7501"/>
                  </a:lnTo>
                  <a:lnTo>
                    <a:pt x="5304" y="1479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6433C">
                    <a:shade val="30000"/>
                    <a:satMod val="115000"/>
                  </a:srgbClr>
                </a:gs>
                <a:gs pos="50000">
                  <a:srgbClr val="36433C">
                    <a:shade val="67500"/>
                    <a:satMod val="115000"/>
                  </a:srgbClr>
                </a:gs>
                <a:gs pos="100000">
                  <a:srgbClr val="36433C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 rot="10800000">
              <a:off x="3035397" y="2204985"/>
              <a:ext cx="579537" cy="253472"/>
            </a:xfrm>
            <a:custGeom>
              <a:avLst/>
              <a:gdLst>
                <a:gd name="T0" fmla="*/ 4964 w 4964"/>
                <a:gd name="T1" fmla="*/ 1177 h 2225"/>
                <a:gd name="T2" fmla="*/ 4964 w 4964"/>
                <a:gd name="T3" fmla="*/ 0 h 2225"/>
                <a:gd name="T4" fmla="*/ 0 w 4964"/>
                <a:gd name="T5" fmla="*/ 1583 h 2225"/>
                <a:gd name="T6" fmla="*/ 73 w 4964"/>
                <a:gd name="T7" fmla="*/ 1683 h 2225"/>
                <a:gd name="T8" fmla="*/ 1676 w 4964"/>
                <a:gd name="T9" fmla="*/ 2225 h 2225"/>
                <a:gd name="T10" fmla="*/ 4964 w 4964"/>
                <a:gd name="T11" fmla="*/ 1177 h 2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64" h="2225">
                  <a:moveTo>
                    <a:pt x="4964" y="1177"/>
                  </a:moveTo>
                  <a:lnTo>
                    <a:pt x="4964" y="0"/>
                  </a:lnTo>
                  <a:lnTo>
                    <a:pt x="0" y="1583"/>
                  </a:lnTo>
                  <a:lnTo>
                    <a:pt x="73" y="1683"/>
                  </a:lnTo>
                  <a:lnTo>
                    <a:pt x="1676" y="2225"/>
                  </a:lnTo>
                  <a:lnTo>
                    <a:pt x="4964" y="1177"/>
                  </a:lnTo>
                  <a:close/>
                </a:path>
              </a:pathLst>
            </a:custGeom>
            <a:solidFill>
              <a:srgbClr val="5E8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 rot="10800000">
              <a:off x="2051516" y="2734722"/>
              <a:ext cx="983881" cy="388414"/>
            </a:xfrm>
            <a:custGeom>
              <a:avLst/>
              <a:gdLst>
                <a:gd name="T0" fmla="*/ 0 w 8427"/>
                <a:gd name="T1" fmla="*/ 1425 h 3409"/>
                <a:gd name="T2" fmla="*/ 6302 w 8427"/>
                <a:gd name="T3" fmla="*/ 3409 h 3409"/>
                <a:gd name="T4" fmla="*/ 8391 w 8427"/>
                <a:gd name="T5" fmla="*/ 2703 h 3409"/>
                <a:gd name="T6" fmla="*/ 8427 w 8427"/>
                <a:gd name="T7" fmla="*/ 2652 h 3409"/>
                <a:gd name="T8" fmla="*/ 0 w 8427"/>
                <a:gd name="T9" fmla="*/ 0 h 3409"/>
                <a:gd name="T10" fmla="*/ 0 w 8427"/>
                <a:gd name="T11" fmla="*/ 1425 h 3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27" h="3409">
                  <a:moveTo>
                    <a:pt x="0" y="1425"/>
                  </a:moveTo>
                  <a:lnTo>
                    <a:pt x="6302" y="3409"/>
                  </a:lnTo>
                  <a:lnTo>
                    <a:pt x="8391" y="2703"/>
                  </a:lnTo>
                  <a:lnTo>
                    <a:pt x="8427" y="2652"/>
                  </a:lnTo>
                  <a:lnTo>
                    <a:pt x="0" y="0"/>
                  </a:lnTo>
                  <a:lnTo>
                    <a:pt x="0" y="1425"/>
                  </a:lnTo>
                  <a:close/>
                </a:path>
              </a:pathLst>
            </a:custGeom>
            <a:solidFill>
              <a:srgbClr val="A682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 rot="10800000">
              <a:off x="441146" y="4156171"/>
              <a:ext cx="2594252" cy="1679479"/>
            </a:xfrm>
            <a:custGeom>
              <a:avLst/>
              <a:gdLst>
                <a:gd name="T0" fmla="*/ 16950 w 22213"/>
                <a:gd name="T1" fmla="*/ 14735 h 14735"/>
                <a:gd name="T2" fmla="*/ 22213 w 22213"/>
                <a:gd name="T3" fmla="*/ 7501 h 14735"/>
                <a:gd name="T4" fmla="*/ 0 w 22213"/>
                <a:gd name="T5" fmla="*/ 0 h 14735"/>
                <a:gd name="T6" fmla="*/ 0 w 22213"/>
                <a:gd name="T7" fmla="*/ 9401 h 14735"/>
                <a:gd name="T8" fmla="*/ 16950 w 22213"/>
                <a:gd name="T9" fmla="*/ 14735 h 14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13" h="14735">
                  <a:moveTo>
                    <a:pt x="16950" y="14735"/>
                  </a:moveTo>
                  <a:lnTo>
                    <a:pt x="22213" y="7501"/>
                  </a:lnTo>
                  <a:lnTo>
                    <a:pt x="0" y="0"/>
                  </a:lnTo>
                  <a:lnTo>
                    <a:pt x="0" y="9401"/>
                  </a:lnTo>
                  <a:lnTo>
                    <a:pt x="16950" y="1473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6433C">
                    <a:shade val="30000"/>
                    <a:satMod val="115000"/>
                  </a:srgbClr>
                </a:gs>
                <a:gs pos="50000">
                  <a:srgbClr val="36433C">
                    <a:shade val="67500"/>
                    <a:satMod val="115000"/>
                  </a:srgbClr>
                </a:gs>
                <a:gs pos="100000">
                  <a:srgbClr val="36433C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 rot="10800000">
              <a:off x="3035398" y="1500186"/>
              <a:ext cx="498948" cy="824239"/>
            </a:xfrm>
            <a:custGeom>
              <a:avLst/>
              <a:gdLst>
                <a:gd name="T0" fmla="*/ 4270 w 4270"/>
                <a:gd name="T1" fmla="*/ 7230 h 7230"/>
                <a:gd name="T2" fmla="*/ 4270 w 4270"/>
                <a:gd name="T3" fmla="*/ 0 h 7230"/>
                <a:gd name="T4" fmla="*/ 982 w 4270"/>
                <a:gd name="T5" fmla="*/ 1048 h 7230"/>
                <a:gd name="T6" fmla="*/ 0 w 4270"/>
                <a:gd name="T7" fmla="*/ 1361 h 7230"/>
                <a:gd name="T8" fmla="*/ 4270 w 4270"/>
                <a:gd name="T9" fmla="*/ 7230 h 7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0" h="7230">
                  <a:moveTo>
                    <a:pt x="4270" y="7230"/>
                  </a:moveTo>
                  <a:lnTo>
                    <a:pt x="4270" y="0"/>
                  </a:lnTo>
                  <a:lnTo>
                    <a:pt x="982" y="1048"/>
                  </a:lnTo>
                  <a:lnTo>
                    <a:pt x="0" y="1361"/>
                  </a:lnTo>
                  <a:lnTo>
                    <a:pt x="4270" y="72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C2E30">
                    <a:shade val="30000"/>
                    <a:satMod val="115000"/>
                  </a:srgbClr>
                </a:gs>
                <a:gs pos="50000">
                  <a:srgbClr val="DC2E30">
                    <a:shade val="67500"/>
                    <a:satMod val="115000"/>
                  </a:srgbClr>
                </a:gs>
                <a:gs pos="100000">
                  <a:srgbClr val="DC2E3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 rot="10800000">
              <a:off x="2535748" y="1500186"/>
              <a:ext cx="499649" cy="824239"/>
            </a:xfrm>
            <a:custGeom>
              <a:avLst/>
              <a:gdLst>
                <a:gd name="T0" fmla="*/ 4281 w 4281"/>
                <a:gd name="T1" fmla="*/ 1347 h 7230"/>
                <a:gd name="T2" fmla="*/ 3214 w 4281"/>
                <a:gd name="T3" fmla="*/ 1011 h 7230"/>
                <a:gd name="T4" fmla="*/ 0 w 4281"/>
                <a:gd name="T5" fmla="*/ 0 h 7230"/>
                <a:gd name="T6" fmla="*/ 0 w 4281"/>
                <a:gd name="T7" fmla="*/ 7230 h 7230"/>
                <a:gd name="T8" fmla="*/ 4281 w 4281"/>
                <a:gd name="T9" fmla="*/ 1347 h 7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1" h="7230">
                  <a:moveTo>
                    <a:pt x="4281" y="1347"/>
                  </a:moveTo>
                  <a:lnTo>
                    <a:pt x="3214" y="1011"/>
                  </a:lnTo>
                  <a:lnTo>
                    <a:pt x="0" y="0"/>
                  </a:lnTo>
                  <a:lnTo>
                    <a:pt x="0" y="7230"/>
                  </a:lnTo>
                  <a:lnTo>
                    <a:pt x="4281" y="13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C2E30">
                    <a:shade val="30000"/>
                    <a:satMod val="115000"/>
                  </a:srgbClr>
                </a:gs>
                <a:gs pos="50000">
                  <a:srgbClr val="DC2E30">
                    <a:shade val="67500"/>
                    <a:satMod val="115000"/>
                  </a:srgbClr>
                </a:gs>
                <a:gs pos="100000">
                  <a:srgbClr val="DC2E3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 rot="10800000">
              <a:off x="2149624" y="2279749"/>
              <a:ext cx="885774" cy="680180"/>
            </a:xfrm>
            <a:custGeom>
              <a:avLst/>
              <a:gdLst>
                <a:gd name="T0" fmla="*/ 4976 w 7584"/>
                <a:gd name="T1" fmla="*/ 5972 h 5972"/>
                <a:gd name="T2" fmla="*/ 7584 w 7584"/>
                <a:gd name="T3" fmla="*/ 2387 h 5972"/>
                <a:gd name="T4" fmla="*/ 6302 w 7584"/>
                <a:gd name="T5" fmla="*/ 1984 h 5972"/>
                <a:gd name="T6" fmla="*/ 0 w 7584"/>
                <a:gd name="T7" fmla="*/ 0 h 5972"/>
                <a:gd name="T8" fmla="*/ 0 w 7584"/>
                <a:gd name="T9" fmla="*/ 4405 h 5972"/>
                <a:gd name="T10" fmla="*/ 4976 w 7584"/>
                <a:gd name="T11" fmla="*/ 5972 h 5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84" h="5972">
                  <a:moveTo>
                    <a:pt x="4976" y="5972"/>
                  </a:moveTo>
                  <a:lnTo>
                    <a:pt x="7584" y="2387"/>
                  </a:lnTo>
                  <a:lnTo>
                    <a:pt x="6302" y="1984"/>
                  </a:lnTo>
                  <a:lnTo>
                    <a:pt x="0" y="0"/>
                  </a:lnTo>
                  <a:lnTo>
                    <a:pt x="0" y="4405"/>
                  </a:lnTo>
                  <a:lnTo>
                    <a:pt x="4976" y="597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9CC00">
                    <a:shade val="30000"/>
                    <a:satMod val="115000"/>
                  </a:srgbClr>
                </a:gs>
                <a:gs pos="50000">
                  <a:srgbClr val="99CC00">
                    <a:shade val="67500"/>
                    <a:satMod val="115000"/>
                  </a:srgbClr>
                </a:gs>
                <a:gs pos="100000">
                  <a:srgbClr val="99CC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 rot="10800000">
              <a:off x="2454459" y="2208631"/>
              <a:ext cx="580939" cy="249825"/>
            </a:xfrm>
            <a:custGeom>
              <a:avLst/>
              <a:gdLst>
                <a:gd name="T0" fmla="*/ 0 w 4976"/>
                <a:gd name="T1" fmla="*/ 1177 h 2188"/>
                <a:gd name="T2" fmla="*/ 3214 w 4976"/>
                <a:gd name="T3" fmla="*/ 2188 h 2188"/>
                <a:gd name="T4" fmla="*/ 4951 w 4976"/>
                <a:gd name="T5" fmla="*/ 1601 h 2188"/>
                <a:gd name="T6" fmla="*/ 4976 w 4976"/>
                <a:gd name="T7" fmla="*/ 1567 h 2188"/>
                <a:gd name="T8" fmla="*/ 0 w 4976"/>
                <a:gd name="T9" fmla="*/ 0 h 2188"/>
                <a:gd name="T10" fmla="*/ 0 w 4976"/>
                <a:gd name="T11" fmla="*/ 1177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6" h="2188">
                  <a:moveTo>
                    <a:pt x="0" y="1177"/>
                  </a:moveTo>
                  <a:lnTo>
                    <a:pt x="3214" y="2188"/>
                  </a:lnTo>
                  <a:lnTo>
                    <a:pt x="4951" y="1601"/>
                  </a:lnTo>
                  <a:lnTo>
                    <a:pt x="4976" y="1567"/>
                  </a:lnTo>
                  <a:lnTo>
                    <a:pt x="0" y="0"/>
                  </a:lnTo>
                  <a:lnTo>
                    <a:pt x="0" y="1177"/>
                  </a:lnTo>
                  <a:close/>
                </a:path>
              </a:pathLst>
            </a:custGeom>
            <a:solidFill>
              <a:srgbClr val="5E8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953597" y="3051321"/>
            <a:ext cx="5298197" cy="7829124"/>
            <a:chOff x="660357" y="3017591"/>
            <a:chExt cx="5298197" cy="7829124"/>
          </a:xfrm>
        </p:grpSpPr>
        <p:sp>
          <p:nvSpPr>
            <p:cNvPr id="85" name="Rectangle 84"/>
            <p:cNvSpPr/>
            <p:nvPr/>
          </p:nvSpPr>
          <p:spPr>
            <a:xfrm>
              <a:off x="660357" y="3017591"/>
              <a:ext cx="735809" cy="14452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6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423461" y="3017591"/>
              <a:ext cx="4535093" cy="14452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Next level of business </a:t>
              </a:r>
              <a:r>
                <a:rPr lang="en-US" sz="2400" dirty="0" smtClean="0">
                  <a:latin typeface="Century Gothic" panose="020B0502020202020204" pitchFamily="34" charset="0"/>
                </a:rPr>
                <a:t>growth</a:t>
              </a:r>
              <a:endParaRPr lang="en-MY" sz="2400" dirty="0">
                <a:latin typeface="Century Gothic" panose="020B0502020202020204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86633" y="4588886"/>
              <a:ext cx="735809" cy="14452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6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449738" y="4588886"/>
              <a:ext cx="4508816" cy="14452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entury Gothic" panose="020B0502020202020204" pitchFamily="34" charset="0"/>
                </a:rPr>
                <a:t>Active participations and support from industries &amp; University </a:t>
              </a:r>
            </a:p>
            <a:p>
              <a:pPr algn="ctr"/>
              <a:r>
                <a:rPr lang="en-US" sz="2400" dirty="0" smtClean="0">
                  <a:latin typeface="Century Gothic" panose="020B0502020202020204" pitchFamily="34" charset="0"/>
                </a:rPr>
                <a:t>(TAF </a:t>
              </a:r>
              <a:r>
                <a:rPr lang="en-US" sz="2400" dirty="0" err="1" smtClean="0">
                  <a:latin typeface="Century Gothic" panose="020B0502020202020204" pitchFamily="34" charset="0"/>
                </a:rPr>
                <a:t>UiTM</a:t>
              </a:r>
              <a:r>
                <a:rPr lang="en-US" sz="2400" dirty="0" smtClean="0">
                  <a:latin typeface="Century Gothic" panose="020B0502020202020204" pitchFamily="34" charset="0"/>
                </a:rPr>
                <a:t>)</a:t>
              </a:r>
              <a:endParaRPr lang="en-MY" sz="2400" dirty="0">
                <a:latin typeface="Century Gothic" panose="020B050202020202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94655" y="6161003"/>
              <a:ext cx="735809" cy="14452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6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fr-F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457760" y="6161003"/>
              <a:ext cx="4500794" cy="14452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entury Gothic" panose="020B0502020202020204" pitchFamily="34" charset="0"/>
                </a:rPr>
                <a:t>New technology adoption as outlined in TN50</a:t>
              </a:r>
              <a:endParaRPr lang="en-MY" sz="2400" dirty="0">
                <a:latin typeface="Century Gothic" panose="020B0502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02677" y="7757183"/>
              <a:ext cx="735809" cy="14452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6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465782" y="7757183"/>
              <a:ext cx="4492772" cy="14452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2400" dirty="0">
                  <a:latin typeface="Century Gothic" panose="020B0502020202020204" pitchFamily="34" charset="0"/>
                </a:rPr>
                <a:t>Long-term planning more effectively on financial and budget reports</a:t>
              </a:r>
            </a:p>
            <a:p>
              <a:pPr algn="ctr"/>
              <a:endParaRPr lang="en-MY" sz="2400" dirty="0">
                <a:latin typeface="Open Sans Light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10699" y="9401489"/>
              <a:ext cx="735809" cy="14452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6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473804" y="9401489"/>
              <a:ext cx="4484750" cy="14452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Century Gothic" panose="020B0502020202020204" pitchFamily="34" charset="0"/>
                </a:rPr>
                <a:t>Foster and empower SME business via good financial governance and best business practice.</a:t>
              </a:r>
              <a:endParaRPr lang="en-MY" sz="24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95" name="Straight Connector 94"/>
          <p:cNvCxnSpPr/>
          <p:nvPr/>
        </p:nvCxnSpPr>
        <p:spPr>
          <a:xfrm>
            <a:off x="6367163" y="10987165"/>
            <a:ext cx="57822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236127" y="3051321"/>
            <a:ext cx="574366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6151919" y="4605772"/>
            <a:ext cx="475942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312014" y="6215596"/>
            <a:ext cx="37960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450476" y="7692909"/>
            <a:ext cx="2657481" cy="56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367163" y="9156317"/>
            <a:ext cx="182679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076" y="10987182"/>
            <a:ext cx="4324935" cy="2162468"/>
          </a:xfrm>
          <a:prstGeom prst="rect">
            <a:avLst/>
          </a:prstGeom>
        </p:spPr>
      </p:pic>
      <p:pic>
        <p:nvPicPr>
          <p:cNvPr id="10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9419" y="11407465"/>
            <a:ext cx="1320168" cy="14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2468" y="11305979"/>
            <a:ext cx="1512164" cy="150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sldNum" idx="4294967295"/>
          </p:nvPr>
        </p:nvSpPr>
        <p:spPr>
          <a:xfrm>
            <a:off x="23562818" y="13011886"/>
            <a:ext cx="824807" cy="4621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lIns="0" tIns="182675" rIns="0" bIns="182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MY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fld>
            <a:endParaRPr lang="en-MY"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10008616" y="6085437"/>
            <a:ext cx="5597891" cy="658927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lIns="243850" tIns="121925" rIns="243850" bIns="121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3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65" name="Shape 465"/>
          <p:cNvSpPr/>
          <p:nvPr/>
        </p:nvSpPr>
        <p:spPr>
          <a:xfrm>
            <a:off x="10345499" y="6073512"/>
            <a:ext cx="4988295" cy="6586428"/>
          </a:xfrm>
          <a:prstGeom prst="rect">
            <a:avLst/>
          </a:prstGeom>
          <a:noFill/>
          <a:ln>
            <a:noFill/>
          </a:ln>
        </p:spPr>
        <p:txBody>
          <a:bodyPr wrap="square" lIns="182875" tIns="91425" rIns="18287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MY" sz="43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Selangor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MY" sz="37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—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MY" sz="2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Headquarters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MY" sz="28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555, </a:t>
            </a:r>
            <a:r>
              <a:rPr lang="en-MY" sz="2800" dirty="0" err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Jalan</a:t>
            </a:r>
            <a:r>
              <a:rPr lang="en-MY" sz="28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MY" sz="2800" dirty="0" err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Samudra</a:t>
            </a:r>
            <a:r>
              <a:rPr lang="en-MY" sz="28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Utara,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MY" sz="28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Taman </a:t>
            </a:r>
            <a:r>
              <a:rPr lang="en-MY" sz="2800" dirty="0" err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Samudra</a:t>
            </a:r>
            <a:r>
              <a:rPr lang="en-MY" sz="28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MY" sz="28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68100 </a:t>
            </a:r>
            <a:r>
              <a:rPr lang="en-MY" sz="2800" dirty="0" err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Batu</a:t>
            </a:r>
            <a:r>
              <a:rPr lang="en-MY" sz="28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Caves,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MY" sz="28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Selangor </a:t>
            </a:r>
            <a:r>
              <a:rPr lang="en-MY" sz="2800" dirty="0" err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Darul</a:t>
            </a:r>
            <a:r>
              <a:rPr lang="en-MY" sz="28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Ehsan.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MY" sz="2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Tel:</a:t>
            </a:r>
            <a:r>
              <a:rPr lang="en-MY" sz="28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+603-6185 9970 (Hunting Line)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MY" sz="2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Fax: </a:t>
            </a:r>
            <a:r>
              <a:rPr lang="en-MY" sz="28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+603-6184 2524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MY" sz="2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Email:</a:t>
            </a:r>
            <a:r>
              <a:rPr lang="en-MY" sz="2800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info@salihin.com.my</a:t>
            </a:r>
          </a:p>
        </p:txBody>
      </p:sp>
      <p:sp>
        <p:nvSpPr>
          <p:cNvPr id="472" name="Shape 472"/>
          <p:cNvSpPr txBox="1"/>
          <p:nvPr/>
        </p:nvSpPr>
        <p:spPr>
          <a:xfrm>
            <a:off x="1400413" y="953163"/>
            <a:ext cx="21586688" cy="1231107"/>
          </a:xfrm>
          <a:prstGeom prst="rect">
            <a:avLst/>
          </a:prstGeom>
          <a:noFill/>
          <a:ln>
            <a:noFill/>
          </a:ln>
        </p:spPr>
        <p:txBody>
          <a:bodyPr wrap="square" lIns="243850" tIns="121925" rIns="243850" bIns="121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MY" sz="6400" b="1" dirty="0">
                <a:solidFill>
                  <a:srgbClr val="C00000"/>
                </a:solidFill>
                <a:latin typeface="Century Gothic" panose="020B0502020202020204" pitchFamily="34" charset="0"/>
                <a:ea typeface="Open Sans Light"/>
                <a:cs typeface="Open Sans Light"/>
                <a:sym typeface="Open Sans Light"/>
              </a:rPr>
              <a:t>Contact Us</a:t>
            </a:r>
          </a:p>
        </p:txBody>
      </p:sp>
      <p:sp>
        <p:nvSpPr>
          <p:cNvPr id="473" name="Shape 473"/>
          <p:cNvSpPr/>
          <p:nvPr/>
        </p:nvSpPr>
        <p:spPr>
          <a:xfrm>
            <a:off x="9238306" y="2441864"/>
            <a:ext cx="7798409" cy="2990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MY" sz="3000" b="1" dirty="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Primary Contact Person</a:t>
            </a:r>
          </a:p>
          <a:p>
            <a:pPr marL="0" marR="0" lvl="0" indent="0" algn="ctr" rtl="0">
              <a:spcBef>
                <a:spcPts val="240"/>
              </a:spcBef>
              <a:spcAft>
                <a:spcPts val="0"/>
              </a:spcAft>
              <a:buNone/>
            </a:pPr>
            <a:endParaRPr sz="3000" dirty="0">
              <a:solidFill>
                <a:srgbClr val="595959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just" rtl="0">
              <a:spcBef>
                <a:spcPts val="240"/>
              </a:spcBef>
              <a:spcAft>
                <a:spcPts val="0"/>
              </a:spcAft>
              <a:buSzPct val="25000"/>
              <a:buNone/>
            </a:pPr>
            <a:r>
              <a:rPr lang="en-MY" sz="3000" b="1" dirty="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Name		: </a:t>
            </a:r>
            <a:r>
              <a:rPr lang="en-MY" sz="3000" b="1" dirty="0" err="1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En</a:t>
            </a:r>
            <a:r>
              <a:rPr lang="en-MY" sz="3000" b="1" dirty="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 </a:t>
            </a:r>
            <a:r>
              <a:rPr lang="en-MY" sz="3000" b="1" dirty="0" err="1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Mohd</a:t>
            </a:r>
            <a:r>
              <a:rPr lang="en-MY" sz="3000" b="1" dirty="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MY" sz="3000" b="1" dirty="0" err="1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Aizat</a:t>
            </a:r>
            <a:r>
              <a:rPr lang="en-MY" sz="3000" b="1" dirty="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Jamil</a:t>
            </a:r>
          </a:p>
          <a:p>
            <a:pPr marL="0" marR="0" lvl="0" indent="0" algn="just" rtl="0">
              <a:spcBef>
                <a:spcPts val="240"/>
              </a:spcBef>
              <a:spcAft>
                <a:spcPts val="0"/>
              </a:spcAft>
              <a:buSzPct val="25000"/>
              <a:buNone/>
            </a:pPr>
            <a:r>
              <a:rPr lang="en-MY" sz="3000" dirty="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Designation	: SPS Technical Manager </a:t>
            </a:r>
          </a:p>
          <a:p>
            <a:pPr marL="0" marR="0" lvl="0" indent="0" algn="just" rtl="0">
              <a:spcBef>
                <a:spcPts val="240"/>
              </a:spcBef>
              <a:spcAft>
                <a:spcPts val="0"/>
              </a:spcAft>
              <a:buSzPct val="25000"/>
              <a:buNone/>
            </a:pPr>
            <a:r>
              <a:rPr lang="en-MY" sz="3000" dirty="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Contact No	: 012-280 4533</a:t>
            </a:r>
          </a:p>
          <a:p>
            <a:pPr marL="0" marR="0" lvl="0" indent="0" algn="just" rtl="0">
              <a:spcBef>
                <a:spcPts val="240"/>
              </a:spcBef>
              <a:spcAft>
                <a:spcPts val="0"/>
              </a:spcAft>
              <a:buSzPct val="25000"/>
              <a:buNone/>
            </a:pPr>
            <a:r>
              <a:rPr lang="en-MY" sz="3000" dirty="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Email		: aizat@salihin.com.my</a:t>
            </a:r>
          </a:p>
        </p:txBody>
      </p:sp>
    </p:spTree>
    <p:extLst>
      <p:ext uri="{BB962C8B-B14F-4D97-AF65-F5344CB8AC3E}">
        <p14:creationId xmlns:p14="http://schemas.microsoft.com/office/powerpoint/2010/main" val="270911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249" y="5751004"/>
            <a:ext cx="7432431" cy="15451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4183" y="7486502"/>
            <a:ext cx="21586688" cy="1446562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www.salihin.com.my | www.salihinpremier.com</a:t>
            </a:r>
          </a:p>
          <a:p>
            <a:pPr algn="ctr"/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Careline</a:t>
            </a: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1 300 88 5678 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3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1BAAAA"/>
      </a:accent2>
      <a:accent3>
        <a:srgbClr val="3A5270"/>
      </a:accent3>
      <a:accent4>
        <a:srgbClr val="1D8EEA"/>
      </a:accent4>
      <a:accent5>
        <a:srgbClr val="5F5F80"/>
      </a:accent5>
      <a:accent6>
        <a:srgbClr val="CCCDC8"/>
      </a:accent6>
      <a:hlink>
        <a:srgbClr val="69E2DE"/>
      </a:hlink>
      <a:folHlink>
        <a:srgbClr val="4EAA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dirty="0">
            <a:latin typeface="Open Sans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13188</TotalTime>
  <Words>501</Words>
  <Application>Microsoft Office PowerPoint</Application>
  <PresentationFormat>Custom</PresentationFormat>
  <Paragraphs>109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Master</vt:lpstr>
      <vt:lpstr>Micro Finance Entrepreneurs Analytic  Concept Paper Utilizing SPS Total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Louis Twelve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Twelve</dc:creator>
  <cp:lastModifiedBy>Partner Office</cp:lastModifiedBy>
  <cp:revision>1360</cp:revision>
  <cp:lastPrinted>2018-01-10T05:28:40Z</cp:lastPrinted>
  <dcterms:created xsi:type="dcterms:W3CDTF">2014-12-02T17:36:54Z</dcterms:created>
  <dcterms:modified xsi:type="dcterms:W3CDTF">2018-01-10T05:28:41Z</dcterms:modified>
</cp:coreProperties>
</file>