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379" r:id="rId2"/>
    <p:sldId id="380" r:id="rId3"/>
    <p:sldId id="381" r:id="rId4"/>
    <p:sldId id="419" r:id="rId5"/>
    <p:sldId id="420" r:id="rId6"/>
    <p:sldId id="383" r:id="rId7"/>
    <p:sldId id="384" r:id="rId8"/>
    <p:sldId id="386" r:id="rId9"/>
    <p:sldId id="387" r:id="rId10"/>
    <p:sldId id="390" r:id="rId11"/>
    <p:sldId id="392" r:id="rId12"/>
    <p:sldId id="393" r:id="rId13"/>
    <p:sldId id="415" r:id="rId14"/>
    <p:sldId id="414" r:id="rId15"/>
    <p:sldId id="394" r:id="rId16"/>
    <p:sldId id="395" r:id="rId17"/>
    <p:sldId id="396" r:id="rId18"/>
    <p:sldId id="400" r:id="rId19"/>
    <p:sldId id="401" r:id="rId20"/>
    <p:sldId id="402" r:id="rId21"/>
    <p:sldId id="403" r:id="rId22"/>
    <p:sldId id="404" r:id="rId23"/>
    <p:sldId id="405" r:id="rId24"/>
    <p:sldId id="407" r:id="rId25"/>
    <p:sldId id="408" r:id="rId26"/>
    <p:sldId id="411" r:id="rId27"/>
    <p:sldId id="412" r:id="rId28"/>
    <p:sldId id="416" r:id="rId29"/>
    <p:sldId id="413" r:id="rId30"/>
    <p:sldId id="362" r:id="rId31"/>
  </p:sldIdLst>
  <p:sldSz cx="24387175" cy="13716000"/>
  <p:notesSz cx="6735763" cy="9866313"/>
  <p:defaultText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12">
          <p15:clr>
            <a:srgbClr val="A4A3A4"/>
          </p15:clr>
        </p15:guide>
        <p15:guide id="2" pos="76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00B"/>
    <a:srgbClr val="6929A2"/>
    <a:srgbClr val="1A9172"/>
    <a:srgbClr val="22C299"/>
    <a:srgbClr val="216BA9"/>
    <a:srgbClr val="F88B00"/>
    <a:srgbClr val="A80000"/>
    <a:srgbClr val="212F3F"/>
    <a:srgbClr val="C7A927"/>
    <a:srgbClr val="4D70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9" autoAdjust="0"/>
    <p:restoredTop sz="88277" autoAdjust="0"/>
  </p:normalViewPr>
  <p:slideViewPr>
    <p:cSldViewPr snapToGrid="0" snapToObjects="1">
      <p:cViewPr>
        <p:scale>
          <a:sx n="40" d="100"/>
          <a:sy n="40" d="100"/>
        </p:scale>
        <p:origin x="-2166" y="-624"/>
      </p:cViewPr>
      <p:guideLst>
        <p:guide orient="horz" pos="4312"/>
        <p:guide pos="76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52" d="100"/>
          <a:sy n="52" d="100"/>
        </p:scale>
        <p:origin x="-2994" y="-90"/>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dirty="0">
              <a:latin typeface="Open Sans Light"/>
            </a:endParaRPr>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B157C50-CCBC-2A42-B4C4-22B7CB18877D}" type="datetimeFigureOut">
              <a:rPr lang="en-US" smtClean="0">
                <a:latin typeface="Open Sans Light"/>
              </a:rPr>
              <a:t>2/27/2018</a:t>
            </a:fld>
            <a:endParaRPr lang="en-US" dirty="0">
              <a:latin typeface="Open Sans Light"/>
            </a:endParaRPr>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dirty="0">
              <a:latin typeface="Open Sans Light"/>
            </a:endParaRPr>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C373154-D89E-B24F-ACC1-E214AA320E62}" type="slidenum">
              <a:rPr lang="en-US" smtClean="0">
                <a:latin typeface="Open Sans Light"/>
              </a:rPr>
              <a:t>‹#›</a:t>
            </a:fld>
            <a:endParaRPr lang="en-US" dirty="0">
              <a:latin typeface="Open Sans Light"/>
            </a:endParaRPr>
          </a:p>
        </p:txBody>
      </p:sp>
    </p:spTree>
    <p:extLst>
      <p:ext uri="{BB962C8B-B14F-4D97-AF65-F5344CB8AC3E}">
        <p14:creationId xmlns:p14="http://schemas.microsoft.com/office/powerpoint/2010/main" val="36193213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Open Sans Light"/>
              </a:defRPr>
            </a:lvl1pPr>
          </a:lstStyle>
          <a:p>
            <a:endParaRPr lang="en-US"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Open Sans Light"/>
              </a:defRPr>
            </a:lvl1pPr>
          </a:lstStyle>
          <a:p>
            <a:fld id="{4777BE1B-B234-614A-B080-4D121D4DF535}" type="datetimeFigureOut">
              <a:rPr lang="en-US" smtClean="0"/>
              <a:pPr/>
              <a:t>2/27/2018</a:t>
            </a:fld>
            <a:endParaRPr lang="en-US"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Open Sans Light"/>
              </a:defRPr>
            </a:lvl1pPr>
          </a:lstStyle>
          <a:p>
            <a:endParaRPr lang="en-US"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Open Sans Light"/>
              </a:defRPr>
            </a:lvl1pPr>
          </a:lstStyle>
          <a:p>
            <a:fld id="{C94E8D62-D41F-6042-BCDF-79D228EFA10F}" type="slidenum">
              <a:rPr lang="en-US" smtClean="0"/>
              <a:pPr/>
              <a:t>‹#›</a:t>
            </a:fld>
            <a:endParaRPr lang="en-US" dirty="0"/>
          </a:p>
        </p:txBody>
      </p:sp>
    </p:spTree>
    <p:extLst>
      <p:ext uri="{BB962C8B-B14F-4D97-AF65-F5344CB8AC3E}">
        <p14:creationId xmlns:p14="http://schemas.microsoft.com/office/powerpoint/2010/main" val="3579544509"/>
      </p:ext>
    </p:extLst>
  </p:cSld>
  <p:clrMap bg1="lt1" tx1="dk1" bg2="lt2" tx2="dk2" accent1="accent1" accent2="accent2" accent3="accent3" accent4="accent4" accent5="accent5" accent6="accent6" hlink="hlink" folHlink="folHlink"/>
  <p:hf hdr="0" ftr="0" dt="0"/>
  <p:notesStyle>
    <a:lvl1pPr marL="0" algn="l" defTabSz="456697" rtl="0" eaLnBrk="1" latinLnBrk="0" hangingPunct="1">
      <a:defRPr sz="1200" kern="1200">
        <a:solidFill>
          <a:schemeClr val="tx1"/>
        </a:solidFill>
        <a:latin typeface="Open Sans Light"/>
        <a:ea typeface="+mn-ea"/>
        <a:cs typeface="+mn-cs"/>
      </a:defRPr>
    </a:lvl1pPr>
    <a:lvl2pPr marL="456697" algn="l" defTabSz="456697" rtl="0" eaLnBrk="1" latinLnBrk="0" hangingPunct="1">
      <a:defRPr sz="1200" kern="1200">
        <a:solidFill>
          <a:schemeClr val="tx1"/>
        </a:solidFill>
        <a:latin typeface="Open Sans Light"/>
        <a:ea typeface="+mn-ea"/>
        <a:cs typeface="+mn-cs"/>
      </a:defRPr>
    </a:lvl2pPr>
    <a:lvl3pPr marL="913395" algn="l" defTabSz="456697" rtl="0" eaLnBrk="1" latinLnBrk="0" hangingPunct="1">
      <a:defRPr sz="1200" kern="1200">
        <a:solidFill>
          <a:schemeClr val="tx1"/>
        </a:solidFill>
        <a:latin typeface="Open Sans Light"/>
        <a:ea typeface="+mn-ea"/>
        <a:cs typeface="+mn-cs"/>
      </a:defRPr>
    </a:lvl3pPr>
    <a:lvl4pPr marL="1370094" algn="l" defTabSz="456697" rtl="0" eaLnBrk="1" latinLnBrk="0" hangingPunct="1">
      <a:defRPr sz="1200" kern="1200">
        <a:solidFill>
          <a:schemeClr val="tx1"/>
        </a:solidFill>
        <a:latin typeface="Open Sans Light"/>
        <a:ea typeface="+mn-ea"/>
        <a:cs typeface="+mn-cs"/>
      </a:defRPr>
    </a:lvl4pPr>
    <a:lvl5pPr marL="1826797" algn="l" defTabSz="456697" rtl="0" eaLnBrk="1" latinLnBrk="0" hangingPunct="1">
      <a:defRPr sz="1200" kern="1200">
        <a:solidFill>
          <a:schemeClr val="tx1"/>
        </a:solidFill>
        <a:latin typeface="Open Sans Light"/>
        <a:ea typeface="+mn-ea"/>
        <a:cs typeface="+mn-cs"/>
      </a:defRPr>
    </a:lvl5pPr>
    <a:lvl6pPr marL="2283492" algn="l" defTabSz="456697" rtl="0" eaLnBrk="1" latinLnBrk="0" hangingPunct="1">
      <a:defRPr sz="1200" kern="1200">
        <a:solidFill>
          <a:schemeClr val="tx1"/>
        </a:solidFill>
        <a:latin typeface="+mn-lt"/>
        <a:ea typeface="+mn-ea"/>
        <a:cs typeface="+mn-cs"/>
      </a:defRPr>
    </a:lvl6pPr>
    <a:lvl7pPr marL="2740191" algn="l" defTabSz="456697" rtl="0" eaLnBrk="1" latinLnBrk="0" hangingPunct="1">
      <a:defRPr sz="1200" kern="1200">
        <a:solidFill>
          <a:schemeClr val="tx1"/>
        </a:solidFill>
        <a:latin typeface="+mn-lt"/>
        <a:ea typeface="+mn-ea"/>
        <a:cs typeface="+mn-cs"/>
      </a:defRPr>
    </a:lvl7pPr>
    <a:lvl8pPr marL="3196889" algn="l" defTabSz="456697" rtl="0" eaLnBrk="1" latinLnBrk="0" hangingPunct="1">
      <a:defRPr sz="1200" kern="1200">
        <a:solidFill>
          <a:schemeClr val="tx1"/>
        </a:solidFill>
        <a:latin typeface="+mn-lt"/>
        <a:ea typeface="+mn-ea"/>
        <a:cs typeface="+mn-cs"/>
      </a:defRPr>
    </a:lvl8pPr>
    <a:lvl9pPr marL="3653588" algn="l" defTabSz="4566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dirty="0"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a:t>
            </a:fld>
            <a:endParaRPr lang="en-MY"/>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4"/>
            <a:ext cx="5341211" cy="481984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33363" y="801688"/>
            <a:ext cx="7145338"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3698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6AC5FD99-0295-4C81-A2B6-EBDBCF612622}" type="slidenum">
              <a:rPr lang="en-MY" smtClean="0"/>
              <a:pPr>
                <a:defRPr/>
              </a:pPr>
              <a:t>18</a:t>
            </a:fld>
            <a:endParaRPr lang="en-MY"/>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67652" y="5087624"/>
            <a:ext cx="5341211" cy="4819848"/>
          </a:xfrm>
          <a:prstGeom prst="rect">
            <a:avLst/>
          </a:prstGeom>
        </p:spPr>
        <p:txBody>
          <a:bodyPr lIns="92476" tIns="92476" rIns="92476" bIns="92476" anchor="t" anchorCtr="0">
            <a:noAutofit/>
          </a:bodyPr>
          <a:lstStyle/>
          <a:p>
            <a:pPr>
              <a:spcBef>
                <a:spcPts val="0"/>
              </a:spcBef>
            </a:pPr>
            <a:endParaRPr/>
          </a:p>
        </p:txBody>
      </p:sp>
      <p:sp>
        <p:nvSpPr>
          <p:cNvPr id="291" name="Shape 291"/>
          <p:cNvSpPr>
            <a:spLocks noGrp="1" noRot="1" noChangeAspect="1"/>
          </p:cNvSpPr>
          <p:nvPr>
            <p:ph type="sldImg" idx="2"/>
          </p:nvPr>
        </p:nvSpPr>
        <p:spPr>
          <a:xfrm>
            <a:off x="-233363" y="801688"/>
            <a:ext cx="7145338" cy="4019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274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22</a:t>
            </a:fld>
            <a:endParaRPr lang="en-MY"/>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pPr>
              <a:defRPr/>
            </a:pPr>
            <a:fld id="{B89D0AE3-C217-4232-BE4D-C44CCDC7130E}" type="slidenum">
              <a:rPr lang="en-MY" smtClean="0"/>
              <a:pPr>
                <a:defRPr/>
              </a:pPr>
              <a:t>23</a:t>
            </a:fld>
            <a:endParaRPr lang="en-MY"/>
          </a:p>
        </p:txBody>
      </p:sp>
    </p:spTree>
    <p:extLst>
      <p:ext uri="{BB962C8B-B14F-4D97-AF65-F5344CB8AC3E}">
        <p14:creationId xmlns:p14="http://schemas.microsoft.com/office/powerpoint/2010/main" val="361567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6697" rtl="0" eaLnBrk="1" fontAlgn="auto" latinLnBrk="0" hangingPunct="1">
              <a:lnSpc>
                <a:spcPct val="100000"/>
              </a:lnSpc>
              <a:spcBef>
                <a:spcPts val="0"/>
              </a:spcBef>
              <a:spcAft>
                <a:spcPts val="0"/>
              </a:spcAft>
              <a:buClrTx/>
              <a:buSzTx/>
              <a:buFontTx/>
              <a:buNone/>
              <a:tabLst/>
              <a:defRPr/>
            </a:pPr>
            <a:r>
              <a:rPr lang="en-US" dirty="0" smtClean="0"/>
              <a:t>Attention: Please don’t change any content here</a:t>
            </a:r>
            <a:r>
              <a:rPr lang="en-US" baseline="0" dirty="0" smtClean="0"/>
              <a:t>. Thank you very much </a:t>
            </a:r>
            <a:r>
              <a:rPr lang="en-US" baseline="0" dirty="0" smtClean="0">
                <a:sym typeface="Wingdings" panose="05000000000000000000" pitchFamily="2" charset="2"/>
              </a:rPr>
              <a:t></a:t>
            </a:r>
            <a:endParaRPr lang="en-MY" dirty="0" smtClean="0"/>
          </a:p>
          <a:p>
            <a:endParaRPr lang="en-MY"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30</a:t>
            </a:fld>
            <a:endParaRPr lang="en-US" dirty="0"/>
          </a:p>
        </p:txBody>
      </p:sp>
    </p:spTree>
    <p:extLst>
      <p:ext uri="{BB962C8B-B14F-4D97-AF65-F5344CB8AC3E}">
        <p14:creationId xmlns:p14="http://schemas.microsoft.com/office/powerpoint/2010/main" val="1631102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dirty="0"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3</a:t>
            </a:fld>
            <a:endParaRPr lang="en-MY"/>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5</a:t>
            </a:fld>
            <a:endParaRPr lang="en-MY"/>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6</a:t>
            </a:fld>
            <a:endParaRPr lang="en-MY"/>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7</a:t>
            </a:fld>
            <a:endParaRPr lang="en-M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8</a:t>
            </a:fld>
            <a:endParaRPr lang="en-MY"/>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9</a:t>
            </a:fld>
            <a:endParaRPr lang="en-MY"/>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90061865-4D67-4D94-B5E2-B53966E6F728}" type="slidenum">
              <a:rPr lang="en-MY" smtClean="0"/>
              <a:pPr>
                <a:defRPr/>
              </a:pPr>
              <a:t>10</a:t>
            </a:fld>
            <a:endParaRPr lang="en-MY"/>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MY" altLang="en-US" smtClean="0"/>
          </a:p>
        </p:txBody>
      </p:sp>
      <p:sp>
        <p:nvSpPr>
          <p:cNvPr id="4" name="Slide Number Placeholder 3"/>
          <p:cNvSpPr>
            <a:spLocks noGrp="1"/>
          </p:cNvSpPr>
          <p:nvPr>
            <p:ph type="sldNum" sz="quarter" idx="5"/>
          </p:nvPr>
        </p:nvSpPr>
        <p:spPr/>
        <p:txBody>
          <a:bodyPr/>
          <a:lstStyle/>
          <a:p>
            <a:pPr>
              <a:defRPr/>
            </a:pPr>
            <a:fld id="{E285FF64-83B0-4ACD-9084-82670A9F2EB8}" type="slidenum">
              <a:rPr lang="en-MY" smtClean="0"/>
              <a:pPr>
                <a:defRPr/>
              </a:pPr>
              <a:t>11</a:t>
            </a:fld>
            <a:endParaRPr lang="en-M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58076" y="5414843"/>
            <a:ext cx="17071023" cy="3505200"/>
          </a:xfrm>
        </p:spPr>
        <p:txBody>
          <a:bodyPr>
            <a:normAutofit/>
          </a:bodyPr>
          <a:lstStyle>
            <a:lvl1pPr marL="0" indent="0" algn="ctr">
              <a:lnSpc>
                <a:spcPct val="120000"/>
              </a:lnSpc>
              <a:buNone/>
              <a:defRPr sz="4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1087444" indent="0" algn="ctr">
              <a:buNone/>
              <a:defRPr>
                <a:solidFill>
                  <a:schemeClr val="tx1">
                    <a:tint val="75000"/>
                  </a:schemeClr>
                </a:solidFill>
              </a:defRPr>
            </a:lvl2pPr>
            <a:lvl3pPr marL="2174887" indent="0" algn="ctr">
              <a:buNone/>
              <a:defRPr>
                <a:solidFill>
                  <a:schemeClr val="tx1">
                    <a:tint val="75000"/>
                  </a:schemeClr>
                </a:solidFill>
              </a:defRPr>
            </a:lvl3pPr>
            <a:lvl4pPr marL="3262338" indent="0" algn="ctr">
              <a:buNone/>
              <a:defRPr>
                <a:solidFill>
                  <a:schemeClr val="tx1">
                    <a:tint val="75000"/>
                  </a:schemeClr>
                </a:solidFill>
              </a:defRPr>
            </a:lvl4pPr>
            <a:lvl5pPr marL="4349779" indent="0" algn="ctr">
              <a:buNone/>
              <a:defRPr>
                <a:solidFill>
                  <a:schemeClr val="tx1">
                    <a:tint val="75000"/>
                  </a:schemeClr>
                </a:solidFill>
              </a:defRPr>
            </a:lvl5pPr>
            <a:lvl6pPr marL="5437225" indent="0" algn="ctr">
              <a:buNone/>
              <a:defRPr>
                <a:solidFill>
                  <a:schemeClr val="tx1">
                    <a:tint val="75000"/>
                  </a:schemeClr>
                </a:solidFill>
              </a:defRPr>
            </a:lvl6pPr>
            <a:lvl7pPr marL="6524671" indent="0" algn="ctr">
              <a:buNone/>
              <a:defRPr>
                <a:solidFill>
                  <a:schemeClr val="tx1">
                    <a:tint val="75000"/>
                  </a:schemeClr>
                </a:solidFill>
              </a:defRPr>
            </a:lvl7pPr>
            <a:lvl8pPr marL="7612115" indent="0" algn="ctr">
              <a:buNone/>
              <a:defRPr>
                <a:solidFill>
                  <a:schemeClr val="tx1">
                    <a:tint val="75000"/>
                  </a:schemeClr>
                </a:solidFill>
              </a:defRPr>
            </a:lvl8pPr>
            <a:lvl9pPr marL="8699558" indent="0" algn="ctr">
              <a:buNone/>
              <a:defRPr>
                <a:solidFill>
                  <a:schemeClr val="tx1">
                    <a:tint val="75000"/>
                  </a:schemeClr>
                </a:solidFill>
              </a:defRPr>
            </a:lvl9pPr>
          </a:lstStyle>
          <a:p>
            <a:r>
              <a:rPr lang="en-US" dirty="0" smtClean="0"/>
              <a:t>Proposal Details</a:t>
            </a:r>
            <a:endParaRPr lang="en-US" dirty="0"/>
          </a:p>
        </p:txBody>
      </p:sp>
      <p:sp>
        <p:nvSpPr>
          <p:cNvPr id="2" name="Title 1"/>
          <p:cNvSpPr>
            <a:spLocks noGrp="1"/>
          </p:cNvSpPr>
          <p:nvPr>
            <p:ph type="ctrTitle" hasCustomPrompt="1"/>
          </p:nvPr>
        </p:nvSpPr>
        <p:spPr>
          <a:xfrm>
            <a:off x="3658076" y="3567460"/>
            <a:ext cx="17071023" cy="1825542"/>
          </a:xfrm>
        </p:spPr>
        <p:txBody>
          <a:bodyPr/>
          <a:lstStyle>
            <a:lvl1pPr>
              <a:defRPr b="1">
                <a:solidFill>
                  <a:schemeClr val="tx1">
                    <a:lumMod val="65000"/>
                    <a:lumOff val="35000"/>
                  </a:schemeClr>
                </a:solidFill>
              </a:defRPr>
            </a:lvl1pPr>
          </a:lstStyle>
          <a:p>
            <a:r>
              <a:rPr lang="en-US" dirty="0" smtClean="0"/>
              <a:t>PROPOSAL TITLE</a:t>
            </a:r>
            <a:endParaRPr lang="en-US" dirty="0"/>
          </a:p>
        </p:txBody>
      </p:sp>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35947415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2193588" y="6858000"/>
            <a:ext cx="12193588" cy="6858000"/>
          </a:xfrm>
        </p:spPr>
        <p:txBody>
          <a:bodyPr/>
          <a:lstStyle/>
          <a:p>
            <a:endParaRPr lang="en-US" dirty="0"/>
          </a:p>
        </p:txBody>
      </p:sp>
      <p:sp>
        <p:nvSpPr>
          <p:cNvPr id="13" name="Picture Placeholder 2"/>
          <p:cNvSpPr>
            <a:spLocks noGrp="1"/>
          </p:cNvSpPr>
          <p:nvPr>
            <p:ph type="pic" sz="quarter" idx="13"/>
          </p:nvPr>
        </p:nvSpPr>
        <p:spPr>
          <a:xfrm>
            <a:off x="0" y="0"/>
            <a:ext cx="12193588" cy="6858000"/>
          </a:xfrm>
        </p:spPr>
        <p:txBody>
          <a:bodyPr/>
          <a:lstStyle/>
          <a:p>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8"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515677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Welcome Message">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 y="0"/>
            <a:ext cx="24387175" cy="4876800"/>
          </a:xfrm>
        </p:spPr>
        <p:txBody>
          <a:bodyPr/>
          <a:lstStyle/>
          <a:p>
            <a:endParaRPr lang="en-US"/>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5"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9"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5996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s">
    <p:spTree>
      <p:nvGrpSpPr>
        <p:cNvPr id="1" name=""/>
        <p:cNvGrpSpPr/>
        <p:nvPr/>
      </p:nvGrpSpPr>
      <p:grpSpPr>
        <a:xfrm>
          <a:off x="0" y="0"/>
          <a:ext cx="0" cy="0"/>
          <a:chOff x="0" y="0"/>
          <a:chExt cx="0" cy="0"/>
        </a:xfrm>
      </p:grpSpPr>
      <p:sp>
        <p:nvSpPr>
          <p:cNvPr id="8" name="Picture Placeholder 4"/>
          <p:cNvSpPr>
            <a:spLocks noGrp="1"/>
          </p:cNvSpPr>
          <p:nvPr>
            <p:ph type="pic" sz="quarter" idx="13" hasCustomPrompt="1"/>
          </p:nvPr>
        </p:nvSpPr>
        <p:spPr>
          <a:xfrm>
            <a:off x="0" y="0"/>
            <a:ext cx="24387175" cy="13716000"/>
          </a:xfrm>
        </p:spPr>
        <p:txBody>
          <a:bodyPr/>
          <a:lstStyle>
            <a:lvl1pPr>
              <a:defRPr baseline="0"/>
            </a:lvl1pPr>
          </a:lstStyle>
          <a:p>
            <a:r>
              <a:rPr lang="en-US" dirty="0" smtClean="0"/>
              <a:t>Drag / Drop / Send to Back</a:t>
            </a:r>
            <a:endParaRPr lang="en-US"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7"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970" y="618046"/>
            <a:ext cx="3052127" cy="1526064"/>
          </a:xfrm>
          <a:prstGeom prst="rect">
            <a:avLst/>
          </a:prstGeom>
        </p:spPr>
      </p:pic>
    </p:spTree>
    <p:extLst>
      <p:ext uri="{BB962C8B-B14F-4D97-AF65-F5344CB8AC3E}">
        <p14:creationId xmlns:p14="http://schemas.microsoft.com/office/powerpoint/2010/main" val="3004368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2043799" y="3667381"/>
            <a:ext cx="4823726" cy="3657600"/>
          </a:xfrm>
        </p:spPr>
        <p:txBody>
          <a:bodyPr/>
          <a:lstStyle/>
          <a:p>
            <a:endParaRPr lang="en-US"/>
          </a:p>
        </p:txBody>
      </p:sp>
      <p:sp>
        <p:nvSpPr>
          <p:cNvPr id="13" name="Picture Placeholder 2"/>
          <p:cNvSpPr>
            <a:spLocks noGrp="1"/>
          </p:cNvSpPr>
          <p:nvPr>
            <p:ph type="pic" sz="quarter" idx="14"/>
          </p:nvPr>
        </p:nvSpPr>
        <p:spPr>
          <a:xfrm>
            <a:off x="7243796" y="3667381"/>
            <a:ext cx="4823726" cy="3657600"/>
          </a:xfrm>
        </p:spPr>
        <p:txBody>
          <a:bodyPr/>
          <a:lstStyle/>
          <a:p>
            <a:endParaRPr lang="en-US"/>
          </a:p>
        </p:txBody>
      </p:sp>
      <p:sp>
        <p:nvSpPr>
          <p:cNvPr id="14" name="Picture Placeholder 2"/>
          <p:cNvSpPr>
            <a:spLocks noGrp="1"/>
          </p:cNvSpPr>
          <p:nvPr>
            <p:ph type="pic" sz="quarter" idx="15"/>
          </p:nvPr>
        </p:nvSpPr>
        <p:spPr>
          <a:xfrm>
            <a:off x="12450926" y="3667381"/>
            <a:ext cx="4823726" cy="3657600"/>
          </a:xfrm>
        </p:spPr>
        <p:txBody>
          <a:bodyPr/>
          <a:lstStyle/>
          <a:p>
            <a:endParaRPr lang="en-US"/>
          </a:p>
        </p:txBody>
      </p:sp>
      <p:sp>
        <p:nvSpPr>
          <p:cNvPr id="15" name="Picture Placeholder 2"/>
          <p:cNvSpPr>
            <a:spLocks noGrp="1"/>
          </p:cNvSpPr>
          <p:nvPr>
            <p:ph type="pic" sz="quarter" idx="16"/>
          </p:nvPr>
        </p:nvSpPr>
        <p:spPr>
          <a:xfrm>
            <a:off x="17650923" y="3667381"/>
            <a:ext cx="4823726" cy="3657600"/>
          </a:xfrm>
        </p:spPr>
        <p:txBody>
          <a:bodyPr/>
          <a:lstStyle/>
          <a:p>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9"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4259525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Picture Placeholder 6"/>
          <p:cNvSpPr>
            <a:spLocks noGrp="1"/>
          </p:cNvSpPr>
          <p:nvPr>
            <p:ph type="pic" sz="quarter" idx="10"/>
          </p:nvPr>
        </p:nvSpPr>
        <p:spPr>
          <a:xfrm>
            <a:off x="1822450" y="3197225"/>
            <a:ext cx="3659188" cy="3657600"/>
          </a:xfrm>
        </p:spPr>
        <p:txBody>
          <a:bodyPr/>
          <a:lstStyle/>
          <a:p>
            <a:endParaRPr lang="en-US"/>
          </a:p>
        </p:txBody>
      </p:sp>
      <p:sp>
        <p:nvSpPr>
          <p:cNvPr id="10" name="Picture Placeholder 6"/>
          <p:cNvSpPr>
            <a:spLocks noGrp="1"/>
          </p:cNvSpPr>
          <p:nvPr>
            <p:ph type="pic" sz="quarter" idx="11"/>
          </p:nvPr>
        </p:nvSpPr>
        <p:spPr>
          <a:xfrm>
            <a:off x="5639534" y="3197225"/>
            <a:ext cx="3659188" cy="3657600"/>
          </a:xfrm>
        </p:spPr>
        <p:txBody>
          <a:bodyPr/>
          <a:lstStyle/>
          <a:p>
            <a:endParaRPr lang="en-US"/>
          </a:p>
        </p:txBody>
      </p:sp>
      <p:sp>
        <p:nvSpPr>
          <p:cNvPr id="11" name="Picture Placeholder 6"/>
          <p:cNvSpPr>
            <a:spLocks noGrp="1"/>
          </p:cNvSpPr>
          <p:nvPr>
            <p:ph type="pic" sz="quarter" idx="12"/>
          </p:nvPr>
        </p:nvSpPr>
        <p:spPr>
          <a:xfrm>
            <a:off x="1822450" y="7063669"/>
            <a:ext cx="3659188" cy="3657600"/>
          </a:xfrm>
        </p:spPr>
        <p:txBody>
          <a:bodyPr/>
          <a:lstStyle/>
          <a:p>
            <a:endParaRPr lang="en-US"/>
          </a:p>
        </p:txBody>
      </p:sp>
      <p:sp>
        <p:nvSpPr>
          <p:cNvPr id="12" name="Picture Placeholder 6"/>
          <p:cNvSpPr>
            <a:spLocks noGrp="1"/>
          </p:cNvSpPr>
          <p:nvPr>
            <p:ph type="pic" sz="quarter" idx="13"/>
          </p:nvPr>
        </p:nvSpPr>
        <p:spPr>
          <a:xfrm>
            <a:off x="5639534" y="7063669"/>
            <a:ext cx="3659188" cy="3657600"/>
          </a:xfrm>
        </p:spPr>
        <p:txBody>
          <a:bodyPr/>
          <a:lstStyle/>
          <a:p>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793029" y="461432"/>
            <a:ext cx="1058318" cy="1408605"/>
          </a:xfrm>
          <a:prstGeom prst="rect">
            <a:avLst/>
          </a:prstGeom>
        </p:spPr>
      </p:pic>
      <p:sp>
        <p:nvSpPr>
          <p:cNvPr id="13"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
        <p:nvSpPr>
          <p:cNvPr id="16" name="Subtitle 2"/>
          <p:cNvSpPr txBox="1">
            <a:spLocks/>
          </p:cNvSpPr>
          <p:nvPr userDrawn="1"/>
        </p:nvSpPr>
        <p:spPr>
          <a:xfrm>
            <a:off x="10539661" y="13188976"/>
            <a:ext cx="3320716" cy="708741"/>
          </a:xfrm>
          <a:prstGeom prst="rect">
            <a:avLst/>
          </a:prstGeom>
        </p:spPr>
        <p:txBody>
          <a:bodyPr vert="horz" lIns="217490" tIns="108745" rIns="217490" bIns="108745" rtlCol="0">
            <a:noAutofit/>
          </a:bodyPr>
          <a:lstStyle>
            <a:lvl1pPr marL="0" indent="0" algn="ctr" defTabSz="1087444"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1">
                    <a:tint val="75000"/>
                  </a:schemeClr>
                </a:solidFill>
                <a:latin typeface="Open Sans"/>
                <a:ea typeface="+mn-ea"/>
                <a:cs typeface="Open Sans"/>
              </a:defRPr>
            </a:lvl5pPr>
            <a:lvl6pPr marL="543722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4671"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2115"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8pPr>
            <a:lvl9pPr marL="8699558" indent="0" algn="ctr" defTabSz="1087444"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0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Private &amp; Confidential</a:t>
            </a:r>
            <a:endParaRPr lang="en-US" sz="20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690697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26071" y="12607926"/>
            <a:ext cx="2112707" cy="63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1" y="12817476"/>
            <a:ext cx="4004441" cy="171452"/>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6" name="Rounded Rectangle 5"/>
          <p:cNvSpPr/>
          <p:nvPr userDrawn="1"/>
        </p:nvSpPr>
        <p:spPr>
          <a:xfrm rot="10800000" flipV="1">
            <a:off x="21542005" y="12817476"/>
            <a:ext cx="2845170" cy="152400"/>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9" name="Rounded Rectangle 8"/>
          <p:cNvSpPr/>
          <p:nvPr userDrawn="1"/>
        </p:nvSpPr>
        <p:spPr>
          <a:xfrm rot="10800000" flipV="1">
            <a:off x="8513378" y="12817476"/>
            <a:ext cx="10386683" cy="171451"/>
          </a:xfrm>
          <a:prstGeom prst="roundRect">
            <a:avLst/>
          </a:prstGeom>
        </p:spPr>
        <p:style>
          <a:lnRef idx="1">
            <a:schemeClr val="accent3"/>
          </a:lnRef>
          <a:fillRef idx="3">
            <a:schemeClr val="accent3"/>
          </a:fillRef>
          <a:effectRef idx="2">
            <a:schemeClr val="accent3"/>
          </a:effectRef>
          <a:fontRef idx="minor">
            <a:schemeClr val="lt1"/>
          </a:fontRef>
        </p:style>
        <p:txBody>
          <a:bodyPr lIns="217728" tIns="108864" rIns="217728" bIns="108864"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674208" y="12833351"/>
            <a:ext cx="5690341" cy="730250"/>
          </a:xfrm>
          <a:prstGeom prst="rect">
            <a:avLst/>
          </a:prstGeom>
        </p:spPr>
        <p:txBody>
          <a:bodyPr lIns="217728" tIns="108864" rIns="217728" bIns="108864"/>
          <a:lstStyle>
            <a:lvl1pPr>
              <a:defRPr/>
            </a:lvl1pPr>
          </a:lstStyle>
          <a:p>
            <a:pPr>
              <a:defRPr/>
            </a:pPr>
            <a:fld id="{68D72562-CD37-4921-B9FF-4BF63387F281}" type="datetime1">
              <a:rPr lang="en-US" smtClean="0"/>
              <a:t>2/27/2018</a:t>
            </a:fld>
            <a:endParaRPr lang="en-US"/>
          </a:p>
        </p:txBody>
      </p:sp>
      <p:sp>
        <p:nvSpPr>
          <p:cNvPr id="11" name="Footer Placeholder 4"/>
          <p:cNvSpPr>
            <a:spLocks noGrp="1"/>
          </p:cNvSpPr>
          <p:nvPr>
            <p:ph type="ftr" sz="quarter" idx="11"/>
          </p:nvPr>
        </p:nvSpPr>
        <p:spPr>
          <a:xfrm>
            <a:off x="10364550" y="12833351"/>
            <a:ext cx="7722605" cy="730250"/>
          </a:xfrm>
          <a:prstGeom prst="rect">
            <a:avLst/>
          </a:prstGeom>
        </p:spPr>
        <p:txBody>
          <a:bodyPr lIns="217728" tIns="108864" rIns="217728" bIns="108864"/>
          <a:lstStyle>
            <a:lvl1pPr>
              <a:defRPr dirty="0"/>
            </a:lvl1pPr>
          </a:lstStyle>
          <a:p>
            <a:pPr>
              <a:defRPr/>
            </a:pPr>
            <a:endParaRPr lang="en-US"/>
          </a:p>
        </p:txBody>
      </p:sp>
      <p:sp>
        <p:nvSpPr>
          <p:cNvPr id="12" name="Slide Number Placeholder 5"/>
          <p:cNvSpPr>
            <a:spLocks noGrp="1"/>
          </p:cNvSpPr>
          <p:nvPr>
            <p:ph type="sldNum" sz="quarter" idx="12"/>
          </p:nvPr>
        </p:nvSpPr>
        <p:spPr>
          <a:xfrm>
            <a:off x="23562367" y="12900006"/>
            <a:ext cx="824808" cy="676705"/>
          </a:xfrm>
        </p:spPr>
        <p:txBody>
          <a:bodyPr/>
          <a:lstStyle>
            <a:lvl1pPr>
              <a:defRPr/>
            </a:lvl1pPr>
          </a:lstStyle>
          <a:p>
            <a:pPr>
              <a:defRPr/>
            </a:pPr>
            <a:fld id="{10900C66-51F3-40B7-ADF9-FB7B495E0E52}" type="slidenum">
              <a:rPr lang="en-US"/>
              <a:pPr>
                <a:defRPr/>
              </a:pPr>
              <a:t>‹#›</a:t>
            </a:fld>
            <a:endParaRPr lang="en-US" dirty="0"/>
          </a:p>
        </p:txBody>
      </p:sp>
      <p:sp>
        <p:nvSpPr>
          <p:cNvPr id="14" name="Rectangle 13"/>
          <p:cNvSpPr/>
          <p:nvPr userDrawn="1"/>
        </p:nvSpPr>
        <p:spPr bwMode="auto">
          <a:xfrm>
            <a:off x="4230899" y="12234404"/>
            <a:ext cx="3958749" cy="1342307"/>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12153924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8"/>
            <a:ext cx="21948458" cy="2286000"/>
          </a:xfrm>
          <a:prstGeom prst="rect">
            <a:avLst/>
          </a:prstGeom>
        </p:spPr>
        <p:txBody>
          <a:bodyPr vert="horz" lIns="217490" tIns="108745" rIns="217490" bIns="10874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13"/>
            <a:ext cx="21948458" cy="9051926"/>
          </a:xfrm>
          <a:prstGeom prst="rect">
            <a:avLst/>
          </a:prstGeom>
        </p:spPr>
        <p:txBody>
          <a:bodyPr vert="horz" lIns="217490" tIns="108745" rIns="217490" bIns="108745" rtlCol="0">
            <a:no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3562367" y="13007259"/>
            <a:ext cx="824808" cy="462198"/>
          </a:xfrm>
          <a:prstGeom prst="rect">
            <a:avLst/>
          </a:prstGeom>
          <a:solidFill>
            <a:srgbClr val="C00000"/>
          </a:solidFill>
        </p:spPr>
        <p:txBody>
          <a:bodyPr vert="horz" lIns="0" tIns="182680" rIns="0" bIns="182680" rtlCol="0" anchor="ctr">
            <a:spAutoFit/>
          </a:bodyPr>
          <a:lstStyle>
            <a:lvl1pPr algn="ctr">
              <a:defRPr sz="2000">
                <a:ln>
                  <a:noFill/>
                </a:ln>
                <a:solidFill>
                  <a:schemeClr val="bg1"/>
                </a:solidFill>
                <a:latin typeface="Open Sans"/>
                <a:cs typeface="Open Sans"/>
              </a:defRPr>
            </a:lvl1pPr>
          </a:lstStyle>
          <a:p>
            <a:fld id="{C9468CE9-3F3D-1446-A027-4B4CDD3883B0}" type="slidenum">
              <a:rPr lang="en-US" smtClean="0"/>
              <a:pPr/>
              <a:t>‹#›</a:t>
            </a:fld>
            <a:endParaRPr lang="en-US"/>
          </a:p>
        </p:txBody>
      </p:sp>
    </p:spTree>
    <p:extLst>
      <p:ext uri="{BB962C8B-B14F-4D97-AF65-F5344CB8AC3E}">
        <p14:creationId xmlns:p14="http://schemas.microsoft.com/office/powerpoint/2010/main" val="40251517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61" r:id="rId4"/>
    <p:sldLayoutId id="2147483663" r:id="rId5"/>
    <p:sldLayoutId id="2147483665" r:id="rId6"/>
    <p:sldLayoutId id="2147483684" r:id="rId7"/>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ctr" defTabSz="1087444" rtl="0" eaLnBrk="1" latinLnBrk="0" hangingPunct="1">
        <a:spcBef>
          <a:spcPct val="0"/>
        </a:spcBef>
        <a:buNone/>
        <a:defRPr sz="6000" kern="1200">
          <a:solidFill>
            <a:schemeClr val="bg2"/>
          </a:solidFill>
          <a:latin typeface="Open Sans"/>
          <a:ea typeface="+mj-ea"/>
          <a:cs typeface="Open Sans"/>
        </a:defRPr>
      </a:lvl1pPr>
    </p:titleStyle>
    <p:bodyStyle>
      <a:lvl1pPr marL="0" indent="0" algn="ctr" defTabSz="1087444" rtl="0" eaLnBrk="1" latinLnBrk="0" hangingPunct="1">
        <a:lnSpc>
          <a:spcPct val="130000"/>
        </a:lnSpc>
        <a:spcBef>
          <a:spcPct val="20000"/>
        </a:spcBef>
        <a:buFont typeface="Arial"/>
        <a:buNone/>
        <a:defRPr sz="2400" kern="1200">
          <a:solidFill>
            <a:schemeClr val="tx2"/>
          </a:solidFill>
          <a:latin typeface="Open Sans Light"/>
          <a:ea typeface="+mn-ea"/>
          <a:cs typeface="Open Sans Light"/>
        </a:defRPr>
      </a:lvl1pPr>
      <a:lvl2pPr marL="1087444"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2pPr>
      <a:lvl3pPr marL="2174887"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3pPr>
      <a:lvl4pPr marL="3262338"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4pPr>
      <a:lvl5pPr marL="4349779" indent="0" algn="ctr" defTabSz="1087444" rtl="0" eaLnBrk="1" latinLnBrk="0" hangingPunct="1">
        <a:lnSpc>
          <a:spcPct val="130000"/>
        </a:lnSpc>
        <a:spcBef>
          <a:spcPct val="20000"/>
        </a:spcBef>
        <a:buFont typeface="Arial"/>
        <a:buNone/>
        <a:defRPr sz="3100" kern="1200">
          <a:solidFill>
            <a:schemeClr val="tx2"/>
          </a:solidFill>
          <a:latin typeface="Open Sans"/>
          <a:ea typeface="+mn-ea"/>
          <a:cs typeface="Open Sans"/>
        </a:defRPr>
      </a:lvl5pPr>
      <a:lvl6pPr marL="5980947" indent="-543724" algn="l" defTabSz="1087444" rtl="0" eaLnBrk="1" latinLnBrk="0" hangingPunct="1">
        <a:spcBef>
          <a:spcPct val="20000"/>
        </a:spcBef>
        <a:buFont typeface="Arial"/>
        <a:buChar char="•"/>
        <a:defRPr sz="4800" kern="1200">
          <a:solidFill>
            <a:schemeClr val="tx1"/>
          </a:solidFill>
          <a:latin typeface="+mn-lt"/>
          <a:ea typeface="+mn-ea"/>
          <a:cs typeface="+mn-cs"/>
        </a:defRPr>
      </a:lvl6pPr>
      <a:lvl7pPr marL="7068393" indent="-543724" algn="l" defTabSz="1087444" rtl="0" eaLnBrk="1" latinLnBrk="0" hangingPunct="1">
        <a:spcBef>
          <a:spcPct val="20000"/>
        </a:spcBef>
        <a:buFont typeface="Arial"/>
        <a:buChar char="•"/>
        <a:defRPr sz="4800" kern="1200">
          <a:solidFill>
            <a:schemeClr val="tx1"/>
          </a:solidFill>
          <a:latin typeface="+mn-lt"/>
          <a:ea typeface="+mn-ea"/>
          <a:cs typeface="+mn-cs"/>
        </a:defRPr>
      </a:lvl7pPr>
      <a:lvl8pPr marL="8155841" indent="-543724" algn="l" defTabSz="1087444" rtl="0" eaLnBrk="1" latinLnBrk="0" hangingPunct="1">
        <a:spcBef>
          <a:spcPct val="20000"/>
        </a:spcBef>
        <a:buFont typeface="Arial"/>
        <a:buChar char="•"/>
        <a:defRPr sz="4800" kern="1200">
          <a:solidFill>
            <a:schemeClr val="tx1"/>
          </a:solidFill>
          <a:latin typeface="+mn-lt"/>
          <a:ea typeface="+mn-ea"/>
          <a:cs typeface="+mn-cs"/>
        </a:defRPr>
      </a:lvl8pPr>
      <a:lvl9pPr marL="9243285" indent="-543724" algn="l" defTabSz="1087444"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7444" rtl="0" eaLnBrk="1" latinLnBrk="0" hangingPunct="1">
        <a:defRPr sz="4300" kern="1200">
          <a:solidFill>
            <a:schemeClr val="tx1"/>
          </a:solidFill>
          <a:latin typeface="+mn-lt"/>
          <a:ea typeface="+mn-ea"/>
          <a:cs typeface="+mn-c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04878" y="4855965"/>
            <a:ext cx="17835565" cy="1974181"/>
          </a:xfrm>
          <a:prstGeom prst="rect">
            <a:avLst/>
          </a:prstGeom>
          <a:noFill/>
        </p:spPr>
        <p:txBody>
          <a:bodyPr wrap="square" lIns="217728" tIns="108864" rIns="217728" bIns="108864" rtlCol="0">
            <a:spAutoFit/>
          </a:bodyPr>
          <a:lstStyle/>
          <a:p>
            <a:pPr algn="ctr"/>
            <a:r>
              <a:rPr lang="en-US" sz="5700" b="1" dirty="0"/>
              <a:t>MICRO FINANCE </a:t>
            </a:r>
            <a:r>
              <a:rPr lang="en-US" sz="5700" b="1" dirty="0" smtClean="0"/>
              <a:t>ENTREPRENEURS (MFE) </a:t>
            </a:r>
            <a:r>
              <a:rPr lang="en-US" sz="5700" b="1" dirty="0"/>
              <a:t>ANALYTIC </a:t>
            </a:r>
          </a:p>
          <a:p>
            <a:pPr algn="ctr"/>
            <a:r>
              <a:rPr lang="en-US" sz="5700" b="1" dirty="0"/>
              <a:t>BY ACCOUNTING SOLUTIONS</a:t>
            </a:r>
          </a:p>
        </p:txBody>
      </p:sp>
      <p:grpSp>
        <p:nvGrpSpPr>
          <p:cNvPr id="2" name="Group 1"/>
          <p:cNvGrpSpPr/>
          <p:nvPr/>
        </p:nvGrpSpPr>
        <p:grpSpPr>
          <a:xfrm>
            <a:off x="4417730" y="10343990"/>
            <a:ext cx="14100401" cy="600166"/>
            <a:chOff x="1447800" y="5559622"/>
            <a:chExt cx="5286962" cy="300083"/>
          </a:xfrm>
        </p:grpSpPr>
        <p:sp>
          <p:nvSpPr>
            <p:cNvPr id="4098" name="TextBox 7"/>
            <p:cNvSpPr txBox="1">
              <a:spLocks noChangeArrowheads="1"/>
            </p:cNvSpPr>
            <p:nvPr/>
          </p:nvSpPr>
          <p:spPr bwMode="auto">
            <a:xfrm>
              <a:off x="5823045" y="5559622"/>
              <a:ext cx="91171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by:</a:t>
              </a:r>
            </a:p>
          </p:txBody>
        </p:sp>
        <p:sp>
          <p:nvSpPr>
            <p:cNvPr id="4100" name="TextBox 10"/>
            <p:cNvSpPr txBox="1">
              <a:spLocks noChangeArrowheads="1"/>
            </p:cNvSpPr>
            <p:nvPr/>
          </p:nvSpPr>
          <p:spPr bwMode="auto">
            <a:xfrm>
              <a:off x="1447800" y="5559623"/>
              <a:ext cx="942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MY" altLang="en-US" sz="3300" b="1" dirty="0">
                  <a:solidFill>
                    <a:srgbClr val="000000"/>
                  </a:solidFill>
                  <a:latin typeface="+mj-lt"/>
                </a:rPr>
                <a:t>Prepared for:</a:t>
              </a:r>
            </a:p>
          </p:txBody>
        </p:sp>
      </p:gr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794" y="2895601"/>
            <a:ext cx="12396814" cy="1975742"/>
          </a:xfrm>
          <a:prstGeom prst="rect">
            <a:avLst/>
          </a:prstGeom>
        </p:spPr>
      </p:pic>
      <p:sp>
        <p:nvSpPr>
          <p:cNvPr id="15" name="TextBox 14"/>
          <p:cNvSpPr txBox="1"/>
          <p:nvPr/>
        </p:nvSpPr>
        <p:spPr>
          <a:xfrm>
            <a:off x="-7" y="6776183"/>
            <a:ext cx="24387178" cy="1250906"/>
          </a:xfrm>
          <a:prstGeom prst="rect">
            <a:avLst/>
          </a:prstGeom>
          <a:noFill/>
        </p:spPr>
        <p:txBody>
          <a:bodyPr wrap="square" lIns="217728" tIns="108864" rIns="217728" bIns="108864" rtlCol="0" anchor="ctr">
            <a:spAutoFit/>
          </a:bodyPr>
          <a:lstStyle/>
          <a:p>
            <a:pPr algn="ctr"/>
            <a:r>
              <a:rPr lang="en-US" sz="6700" b="1" dirty="0"/>
              <a:t>PILOT PROPOSAL</a:t>
            </a:r>
          </a:p>
        </p:txBody>
      </p:sp>
      <p:sp>
        <p:nvSpPr>
          <p:cNvPr id="17" name="Rectangle 16"/>
          <p:cNvSpPr/>
          <p:nvPr/>
        </p:nvSpPr>
        <p:spPr bwMode="auto">
          <a:xfrm>
            <a:off x="16086568" y="10965051"/>
            <a:ext cx="5024182" cy="1915184"/>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9435" r="25225" b="23885"/>
          <a:stretch/>
        </p:blipFill>
        <p:spPr>
          <a:xfrm>
            <a:off x="3856888" y="11286030"/>
            <a:ext cx="4479811" cy="1273227"/>
          </a:xfrm>
          <a:prstGeom prst="rect">
            <a:avLst/>
          </a:prstGeom>
        </p:spPr>
      </p:pic>
      <p:sp>
        <p:nvSpPr>
          <p:cNvPr id="11" name="Rectangle 10"/>
          <p:cNvSpPr/>
          <p:nvPr/>
        </p:nvSpPr>
        <p:spPr>
          <a:xfrm>
            <a:off x="3906107" y="2895601"/>
            <a:ext cx="609601" cy="5371635"/>
          </a:xfrm>
          <a:prstGeom prst="rect">
            <a:avLst/>
          </a:prstGeom>
          <a:solidFill>
            <a:srgbClr val="A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dirty="0">
              <a:latin typeface="Open Sans Light"/>
            </a:endParaRPr>
          </a:p>
        </p:txBody>
      </p:sp>
    </p:spTree>
    <p:extLst>
      <p:ext uri="{BB962C8B-B14F-4D97-AF65-F5344CB8AC3E}">
        <p14:creationId xmlns:p14="http://schemas.microsoft.com/office/powerpoint/2010/main" val="1968182883"/>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19357" y="0"/>
            <a:ext cx="2051092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What is </a:t>
            </a:r>
            <a:r>
              <a:rPr lang="en-US" sz="4800" dirty="0" err="1">
                <a:solidFill>
                  <a:schemeClr val="tx1"/>
                </a:solidFill>
                <a:latin typeface="Arial Black"/>
              </a:rPr>
              <a:t>sps</a:t>
            </a:r>
            <a:r>
              <a:rPr lang="en-US" sz="4800" dirty="0">
                <a:solidFill>
                  <a:schemeClr val="tx1"/>
                </a:solidFill>
                <a:latin typeface="Arial Black"/>
              </a:rPr>
              <a:t>?</a:t>
            </a:r>
            <a:endParaRPr lang="en-MY" sz="4800" dirty="0">
              <a:solidFill>
                <a:schemeClr val="tx1"/>
              </a:solidFill>
              <a:latin typeface="Arial Black"/>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228" y="2444288"/>
            <a:ext cx="24159580" cy="7918912"/>
          </a:xfrm>
          <a:prstGeom prst="rect">
            <a:avLst/>
          </a:prstGeom>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10</a:t>
            </a:fld>
            <a:endParaRPr lang="en-US" dirty="0"/>
          </a:p>
        </p:txBody>
      </p:sp>
    </p:spTree>
    <p:extLst>
      <p:ext uri="{BB962C8B-B14F-4D97-AF65-F5344CB8AC3E}">
        <p14:creationId xmlns:p14="http://schemas.microsoft.com/office/powerpoint/2010/main" val="418645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9156" y="1676401"/>
            <a:ext cx="14568019" cy="10967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a:xfrm>
            <a:off x="1625812"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 audience</a:t>
            </a:r>
            <a:endParaRPr lang="en-MY" sz="4800" dirty="0">
              <a:solidFill>
                <a:schemeClr val="tx1"/>
              </a:solidFill>
              <a:latin typeface="Arial Black"/>
            </a:endParaRPr>
          </a:p>
        </p:txBody>
      </p:sp>
      <p:grpSp>
        <p:nvGrpSpPr>
          <p:cNvPr id="4" name="Group 3"/>
          <p:cNvGrpSpPr/>
          <p:nvPr/>
        </p:nvGrpSpPr>
        <p:grpSpPr>
          <a:xfrm>
            <a:off x="4396338" y="5970097"/>
            <a:ext cx="2694569" cy="1665402"/>
            <a:chOff x="773324" y="3363797"/>
            <a:chExt cx="1010332" cy="832701"/>
          </a:xfrm>
        </p:grpSpPr>
        <p:pic>
          <p:nvPicPr>
            <p:cNvPr id="122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324" y="3363797"/>
              <a:ext cx="522293" cy="83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484" y="3389223"/>
              <a:ext cx="413172" cy="80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296" name="TextBox 1"/>
          <p:cNvSpPr txBox="1">
            <a:spLocks noChangeArrowheads="1"/>
          </p:cNvSpPr>
          <p:nvPr/>
        </p:nvSpPr>
        <p:spPr bwMode="auto">
          <a:xfrm>
            <a:off x="11787136" y="3189243"/>
            <a:ext cx="4829591" cy="19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1,000 Micro</a:t>
            </a:r>
          </a:p>
          <a:p>
            <a:pPr eaLnBrk="1" hangingPunct="1">
              <a:spcBef>
                <a:spcPct val="0"/>
              </a:spcBef>
              <a:buFontTx/>
              <a:buNone/>
            </a:pPr>
            <a:r>
              <a:rPr lang="en-US" altLang="en-US" sz="3800" b="1" dirty="0"/>
              <a:t>Entrepreneurs selected by BSN</a:t>
            </a:r>
            <a:endParaRPr lang="en-MY" altLang="en-US" sz="3800" b="1" dirty="0"/>
          </a:p>
        </p:txBody>
      </p:sp>
      <p:sp>
        <p:nvSpPr>
          <p:cNvPr id="12297" name="TextBox 16"/>
          <p:cNvSpPr txBox="1">
            <a:spLocks noChangeArrowheads="1"/>
          </p:cNvSpPr>
          <p:nvPr/>
        </p:nvSpPr>
        <p:spPr bwMode="auto">
          <a:xfrm>
            <a:off x="11787134" y="5633249"/>
            <a:ext cx="6022139" cy="138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800" b="1" dirty="0"/>
              <a:t>100 Students selected by </a:t>
            </a:r>
            <a:r>
              <a:rPr lang="en-US" altLang="en-US" sz="3800" b="1" dirty="0" smtClean="0"/>
              <a:t>TAF-</a:t>
            </a:r>
            <a:r>
              <a:rPr lang="en-US" altLang="en-US" sz="3800" b="1" dirty="0" err="1" smtClean="0"/>
              <a:t>UiTM</a:t>
            </a:r>
            <a:endParaRPr lang="en-US" altLang="en-US" sz="3800" b="1" dirty="0"/>
          </a:p>
        </p:txBody>
      </p:sp>
      <p:grpSp>
        <p:nvGrpSpPr>
          <p:cNvPr id="9" name="Group 8"/>
          <p:cNvGrpSpPr/>
          <p:nvPr/>
        </p:nvGrpSpPr>
        <p:grpSpPr>
          <a:xfrm>
            <a:off x="3915131" y="3069055"/>
            <a:ext cx="4014299" cy="1709058"/>
            <a:chOff x="1593337" y="1436708"/>
            <a:chExt cx="1505166" cy="854529"/>
          </a:xfrm>
        </p:grpSpPr>
        <p:pic>
          <p:nvPicPr>
            <p:cNvPr id="1229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7737" y="1640363"/>
              <a:ext cx="590766" cy="63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3337" y="1436708"/>
              <a:ext cx="855871" cy="85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11</a:t>
            </a:fld>
            <a:endParaRPr lang="en-US" dirty="0"/>
          </a:p>
        </p:txBody>
      </p:sp>
    </p:spTree>
    <p:extLst>
      <p:ext uri="{BB962C8B-B14F-4D97-AF65-F5344CB8AC3E}">
        <p14:creationId xmlns:p14="http://schemas.microsoft.com/office/powerpoint/2010/main" val="102881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Bent-Up Arrow 67"/>
          <p:cNvSpPr/>
          <p:nvPr/>
        </p:nvSpPr>
        <p:spPr>
          <a:xfrm rot="10800000" flipH="1">
            <a:off x="16461344" y="2843176"/>
            <a:ext cx="5458959" cy="1617508"/>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7" name="Bent-Up Arrow 66"/>
          <p:cNvSpPr/>
          <p:nvPr/>
        </p:nvSpPr>
        <p:spPr>
          <a:xfrm flipH="1">
            <a:off x="3200238" y="9943041"/>
            <a:ext cx="5538497" cy="1895534"/>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6" name="Bent-Up Arrow 65"/>
          <p:cNvSpPr/>
          <p:nvPr/>
        </p:nvSpPr>
        <p:spPr>
          <a:xfrm rot="16200000" flipH="1">
            <a:off x="17850684" y="8147248"/>
            <a:ext cx="1895532" cy="5487120"/>
          </a:xfrm>
          <a:prstGeom prst="bentUpArrow">
            <a:avLst>
              <a:gd name="adj1" fmla="val 25000"/>
              <a:gd name="adj2" fmla="val 25710"/>
              <a:gd name="adj3" fmla="val 25000"/>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65" name="Bent-Up Arrow 64"/>
          <p:cNvSpPr/>
          <p:nvPr/>
        </p:nvSpPr>
        <p:spPr>
          <a:xfrm rot="5400000" flipH="1">
            <a:off x="5347102" y="989831"/>
            <a:ext cx="1949116" cy="5327171"/>
          </a:xfrm>
          <a:prstGeom prst="bentUpArrow">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pPr algn="ctr"/>
            <a:endParaRPr lang="en-MY"/>
          </a:p>
        </p:txBody>
      </p:sp>
      <p:sp>
        <p:nvSpPr>
          <p:cNvPr id="37" name="Title 1"/>
          <p:cNvSpPr txBox="1">
            <a:spLocks/>
          </p:cNvSpPr>
          <p:nvPr/>
        </p:nvSpPr>
        <p:spPr>
          <a:xfrm>
            <a:off x="1016134" y="0"/>
            <a:ext cx="22960224"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MY" sz="4800" dirty="0">
                <a:solidFill>
                  <a:schemeClr val="tx1"/>
                </a:solidFill>
                <a:latin typeface="Arial Black" panose="020B0A04020102020204" pitchFamily="34" charset="0"/>
                <a:cs typeface="Arial" panose="020B0604020202020204" pitchFamily="34" charset="0"/>
              </a:rPr>
              <a:t>Micro Finance Entrepreneurs Analytic </a:t>
            </a:r>
            <a:r>
              <a:rPr lang="en-US" sz="4800" dirty="0">
                <a:solidFill>
                  <a:schemeClr val="tx1"/>
                </a:solidFill>
                <a:latin typeface="Arial Black"/>
              </a:rPr>
              <a:t>framework </a:t>
            </a:r>
            <a:endParaRPr lang="en-MY" sz="4800" dirty="0">
              <a:solidFill>
                <a:schemeClr val="tx1"/>
              </a:solidFill>
              <a:latin typeface="Arial Black"/>
            </a:endParaRPr>
          </a:p>
        </p:txBody>
      </p:sp>
      <p:sp>
        <p:nvSpPr>
          <p:cNvPr id="7" name="Rounded Rectangle 6"/>
          <p:cNvSpPr/>
          <p:nvPr/>
        </p:nvSpPr>
        <p:spPr>
          <a:xfrm>
            <a:off x="1219356" y="4527893"/>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45" name="Rounded Rectangle 44"/>
          <p:cNvSpPr/>
          <p:nvPr/>
        </p:nvSpPr>
        <p:spPr>
          <a:xfrm>
            <a:off x="18286015" y="4560869"/>
            <a:ext cx="5690341" cy="5378846"/>
          </a:xfrm>
          <a:prstGeom prst="roundRect">
            <a:avLst/>
          </a:prstGeom>
          <a:solidFill>
            <a:schemeClr val="bg1"/>
          </a:solidFill>
          <a:ln>
            <a:solidFill>
              <a:srgbClr val="0070C0"/>
            </a:solidFill>
          </a:ln>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p>
        </p:txBody>
      </p:sp>
      <p:sp>
        <p:nvSpPr>
          <p:cNvPr id="61" name="Rounded Rectangle 60"/>
          <p:cNvSpPr/>
          <p:nvPr/>
        </p:nvSpPr>
        <p:spPr>
          <a:xfrm>
            <a:off x="8985248" y="9606124"/>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8" name="Slide Number Placeholder 7"/>
          <p:cNvSpPr>
            <a:spLocks noGrp="1"/>
          </p:cNvSpPr>
          <p:nvPr>
            <p:ph type="sldNum" sz="quarter" idx="12"/>
          </p:nvPr>
        </p:nvSpPr>
        <p:spPr/>
        <p:txBody>
          <a:bodyPr/>
          <a:lstStyle/>
          <a:p>
            <a:pPr>
              <a:defRPr/>
            </a:pPr>
            <a:fld id="{10900C66-51F3-40B7-ADF9-FB7B495E0E52}" type="slidenum">
              <a:rPr lang="en-US" smtClean="0"/>
              <a:pPr>
                <a:defRPr/>
              </a:pPr>
              <a:t>12</a:t>
            </a:fld>
            <a:endParaRPr lang="en-US" dirty="0"/>
          </a:p>
        </p:txBody>
      </p:sp>
      <p:sp>
        <p:nvSpPr>
          <p:cNvPr id="50" name="Rectangle 49"/>
          <p:cNvSpPr/>
          <p:nvPr/>
        </p:nvSpPr>
        <p:spPr bwMode="auto">
          <a:xfrm>
            <a:off x="18489240" y="6190115"/>
            <a:ext cx="5283891" cy="2014182"/>
          </a:xfrm>
          <a:prstGeom prst="rect">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1087" y="10301624"/>
            <a:ext cx="4927049" cy="1412720"/>
          </a:xfrm>
          <a:prstGeom prst="rect">
            <a:avLst/>
          </a:prstGeom>
        </p:spPr>
      </p:pic>
      <p:sp>
        <p:nvSpPr>
          <p:cNvPr id="54" name="Rounded Rectangle 53"/>
          <p:cNvSpPr/>
          <p:nvPr/>
        </p:nvSpPr>
        <p:spPr>
          <a:xfrm>
            <a:off x="9086862" y="2073080"/>
            <a:ext cx="6968030" cy="280372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t="19435" r="25225" b="23885"/>
          <a:stretch/>
        </p:blipFill>
        <p:spPr>
          <a:xfrm>
            <a:off x="1529970" y="6486299"/>
            <a:ext cx="5002619" cy="1421818"/>
          </a:xfrm>
          <a:prstGeom prst="rect">
            <a:avLst/>
          </a:prstGeom>
        </p:spPr>
      </p:pic>
      <p:grpSp>
        <p:nvGrpSpPr>
          <p:cNvPr id="13" name="Group 12"/>
          <p:cNvGrpSpPr/>
          <p:nvPr/>
        </p:nvGrpSpPr>
        <p:grpSpPr>
          <a:xfrm>
            <a:off x="9931085" y="2286000"/>
            <a:ext cx="5310899" cy="1411412"/>
            <a:chOff x="1198733" y="6889668"/>
            <a:chExt cx="10558680" cy="4128032"/>
          </a:xfrm>
        </p:grpSpPr>
        <p:sp>
          <p:nvSpPr>
            <p:cNvPr id="57" name="Freeform 56"/>
            <p:cNvSpPr>
              <a:spLocks/>
            </p:cNvSpPr>
            <p:nvPr/>
          </p:nvSpPr>
          <p:spPr bwMode="auto">
            <a:xfrm rot="10800000">
              <a:off x="6478073" y="6889668"/>
              <a:ext cx="4018687" cy="1656257"/>
            </a:xfrm>
            <a:custGeom>
              <a:avLst/>
              <a:gdLst>
                <a:gd name="T0" fmla="*/ 16909 w 16909"/>
                <a:gd name="T1" fmla="*/ 1750 h 6305"/>
                <a:gd name="T2" fmla="*/ 16909 w 16909"/>
                <a:gd name="T3" fmla="*/ 0 h 6305"/>
                <a:gd name="T4" fmla="*/ 0 w 16909"/>
                <a:gd name="T5" fmla="*/ 5393 h 6305"/>
                <a:gd name="T6" fmla="*/ 26 w 16909"/>
                <a:gd name="T7" fmla="*/ 5428 h 6305"/>
                <a:gd name="T8" fmla="*/ 2625 w 16909"/>
                <a:gd name="T9" fmla="*/ 6305 h 6305"/>
                <a:gd name="T10" fmla="*/ 16909 w 16909"/>
                <a:gd name="T11" fmla="*/ 1750 h 6305"/>
              </a:gdLst>
              <a:ahLst/>
              <a:cxnLst>
                <a:cxn ang="0">
                  <a:pos x="T0" y="T1"/>
                </a:cxn>
                <a:cxn ang="0">
                  <a:pos x="T2" y="T3"/>
                </a:cxn>
                <a:cxn ang="0">
                  <a:pos x="T4" y="T5"/>
                </a:cxn>
                <a:cxn ang="0">
                  <a:pos x="T6" y="T7"/>
                </a:cxn>
                <a:cxn ang="0">
                  <a:pos x="T8" y="T9"/>
                </a:cxn>
                <a:cxn ang="0">
                  <a:pos x="T10" y="T11"/>
                </a:cxn>
              </a:cxnLst>
              <a:rect l="0" t="0" r="r" b="b"/>
              <a:pathLst>
                <a:path w="16909" h="6305">
                  <a:moveTo>
                    <a:pt x="16909" y="1750"/>
                  </a:moveTo>
                  <a:lnTo>
                    <a:pt x="16909" y="0"/>
                  </a:lnTo>
                  <a:lnTo>
                    <a:pt x="0" y="5393"/>
                  </a:lnTo>
                  <a:lnTo>
                    <a:pt x="26" y="5428"/>
                  </a:lnTo>
                  <a:lnTo>
                    <a:pt x="2625" y="6305"/>
                  </a:lnTo>
                  <a:lnTo>
                    <a:pt x="16909"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8" name="Freeform 57"/>
            <p:cNvSpPr>
              <a:spLocks/>
            </p:cNvSpPr>
            <p:nvPr/>
          </p:nvSpPr>
          <p:spPr bwMode="auto">
            <a:xfrm rot="10800000">
              <a:off x="2449402" y="6906482"/>
              <a:ext cx="4028669" cy="1639442"/>
            </a:xfrm>
            <a:custGeom>
              <a:avLst/>
              <a:gdLst>
                <a:gd name="T0" fmla="*/ 0 w 16950"/>
                <a:gd name="T1" fmla="*/ 1750 h 6244"/>
                <a:gd name="T2" fmla="*/ 14281 w 16950"/>
                <a:gd name="T3" fmla="*/ 6244 h 6244"/>
                <a:gd name="T4" fmla="*/ 16942 w 16950"/>
                <a:gd name="T5" fmla="*/ 5346 h 6244"/>
                <a:gd name="T6" fmla="*/ 16950 w 16950"/>
                <a:gd name="T7" fmla="*/ 5334 h 6244"/>
                <a:gd name="T8" fmla="*/ 0 w 16950"/>
                <a:gd name="T9" fmla="*/ 0 h 6244"/>
                <a:gd name="T10" fmla="*/ 0 w 16950"/>
                <a:gd name="T11" fmla="*/ 1750 h 6244"/>
              </a:gdLst>
              <a:ahLst/>
              <a:cxnLst>
                <a:cxn ang="0">
                  <a:pos x="T0" y="T1"/>
                </a:cxn>
                <a:cxn ang="0">
                  <a:pos x="T2" y="T3"/>
                </a:cxn>
                <a:cxn ang="0">
                  <a:pos x="T4" y="T5"/>
                </a:cxn>
                <a:cxn ang="0">
                  <a:pos x="T6" y="T7"/>
                </a:cxn>
                <a:cxn ang="0">
                  <a:pos x="T8" y="T9"/>
                </a:cxn>
                <a:cxn ang="0">
                  <a:pos x="T10" y="T11"/>
                </a:cxn>
              </a:cxnLst>
              <a:rect l="0" t="0" r="r" b="b"/>
              <a:pathLst>
                <a:path w="16950" h="6244">
                  <a:moveTo>
                    <a:pt x="0" y="1750"/>
                  </a:moveTo>
                  <a:lnTo>
                    <a:pt x="14281" y="6244"/>
                  </a:lnTo>
                  <a:lnTo>
                    <a:pt x="16942" y="5346"/>
                  </a:lnTo>
                  <a:lnTo>
                    <a:pt x="16950" y="5334"/>
                  </a:lnTo>
                  <a:lnTo>
                    <a:pt x="0" y="0"/>
                  </a:lnTo>
                  <a:lnTo>
                    <a:pt x="0" y="1750"/>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9" name="Freeform 58"/>
            <p:cNvSpPr>
              <a:spLocks/>
            </p:cNvSpPr>
            <p:nvPr/>
          </p:nvSpPr>
          <p:spPr bwMode="auto">
            <a:xfrm rot="10800000">
              <a:off x="6478073" y="7129280"/>
              <a:ext cx="5279340" cy="3888420"/>
            </a:xfrm>
            <a:custGeom>
              <a:avLst/>
              <a:gdLst>
                <a:gd name="T0" fmla="*/ 5304 w 22213"/>
                <a:gd name="T1" fmla="*/ 14794 h 14794"/>
                <a:gd name="T2" fmla="*/ 22213 w 22213"/>
                <a:gd name="T3" fmla="*/ 9401 h 14794"/>
                <a:gd name="T4" fmla="*/ 22213 w 22213"/>
                <a:gd name="T5" fmla="*/ 0 h 14794"/>
                <a:gd name="T6" fmla="*/ 0 w 22213"/>
                <a:gd name="T7" fmla="*/ 7501 h 14794"/>
                <a:gd name="T8" fmla="*/ 5304 w 22213"/>
                <a:gd name="T9" fmla="*/ 14794 h 14794"/>
              </a:gdLst>
              <a:ahLst/>
              <a:cxnLst>
                <a:cxn ang="0">
                  <a:pos x="T0" y="T1"/>
                </a:cxn>
                <a:cxn ang="0">
                  <a:pos x="T2" y="T3"/>
                </a:cxn>
                <a:cxn ang="0">
                  <a:pos x="T4" y="T5"/>
                </a:cxn>
                <a:cxn ang="0">
                  <a:pos x="T6" y="T7"/>
                </a:cxn>
                <a:cxn ang="0">
                  <a:pos x="T8" y="T9"/>
                </a:cxn>
              </a:cxnLst>
              <a:rect l="0" t="0" r="r" b="b"/>
              <a:pathLst>
                <a:path w="22213" h="14794">
                  <a:moveTo>
                    <a:pt x="5304" y="14794"/>
                  </a:moveTo>
                  <a:lnTo>
                    <a:pt x="22213" y="9401"/>
                  </a:lnTo>
                  <a:lnTo>
                    <a:pt x="22213" y="0"/>
                  </a:lnTo>
                  <a:lnTo>
                    <a:pt x="0" y="7501"/>
                  </a:lnTo>
                  <a:lnTo>
                    <a:pt x="5304" y="14794"/>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62" name="Freeform 61"/>
            <p:cNvSpPr>
              <a:spLocks/>
            </p:cNvSpPr>
            <p:nvPr/>
          </p:nvSpPr>
          <p:spPr bwMode="auto">
            <a:xfrm rot="10800000">
              <a:off x="1198733" y="7146094"/>
              <a:ext cx="5279340" cy="3871606"/>
            </a:xfrm>
            <a:custGeom>
              <a:avLst/>
              <a:gdLst>
                <a:gd name="T0" fmla="*/ 16950 w 22213"/>
                <a:gd name="T1" fmla="*/ 14735 h 14735"/>
                <a:gd name="T2" fmla="*/ 22213 w 22213"/>
                <a:gd name="T3" fmla="*/ 7501 h 14735"/>
                <a:gd name="T4" fmla="*/ 0 w 22213"/>
                <a:gd name="T5" fmla="*/ 0 h 14735"/>
                <a:gd name="T6" fmla="*/ 0 w 22213"/>
                <a:gd name="T7" fmla="*/ 9401 h 14735"/>
                <a:gd name="T8" fmla="*/ 16950 w 22213"/>
                <a:gd name="T9" fmla="*/ 14735 h 14735"/>
              </a:gdLst>
              <a:ahLst/>
              <a:cxnLst>
                <a:cxn ang="0">
                  <a:pos x="T0" y="T1"/>
                </a:cxn>
                <a:cxn ang="0">
                  <a:pos x="T2" y="T3"/>
                </a:cxn>
                <a:cxn ang="0">
                  <a:pos x="T4" y="T5"/>
                </a:cxn>
                <a:cxn ang="0">
                  <a:pos x="T6" y="T7"/>
                </a:cxn>
                <a:cxn ang="0">
                  <a:pos x="T8" y="T9"/>
                </a:cxn>
              </a:cxnLst>
              <a:rect l="0" t="0" r="r" b="b"/>
              <a:pathLst>
                <a:path w="22213" h="14735">
                  <a:moveTo>
                    <a:pt x="16950" y="14735"/>
                  </a:moveTo>
                  <a:lnTo>
                    <a:pt x="22213" y="7501"/>
                  </a:lnTo>
                  <a:lnTo>
                    <a:pt x="0" y="0"/>
                  </a:lnTo>
                  <a:lnTo>
                    <a:pt x="0" y="9401"/>
                  </a:lnTo>
                  <a:lnTo>
                    <a:pt x="16950" y="14735"/>
                  </a:lnTo>
                  <a:close/>
                </a:path>
              </a:pathLst>
            </a:custGeom>
            <a:solidFill>
              <a:srgbClr val="8DCD47"/>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grpSp>
      <p:sp>
        <p:nvSpPr>
          <p:cNvPr id="15" name="TextBox 14"/>
          <p:cNvSpPr txBox="1"/>
          <p:nvPr/>
        </p:nvSpPr>
        <p:spPr>
          <a:xfrm>
            <a:off x="11736348" y="2743200"/>
            <a:ext cx="1773087" cy="881574"/>
          </a:xfrm>
          <a:prstGeom prst="rect">
            <a:avLst/>
          </a:prstGeom>
          <a:noFill/>
        </p:spPr>
        <p:txBody>
          <a:bodyPr wrap="none" lIns="217728" tIns="108864" rIns="217728" bIns="108864" rtlCol="0">
            <a:spAutoFit/>
          </a:bodyPr>
          <a:lstStyle/>
          <a:p>
            <a:r>
              <a:rPr lang="en-US" b="1" dirty="0" smtClean="0"/>
              <a:t>Micro</a:t>
            </a:r>
            <a:endParaRPr lang="en-MY" b="1" dirty="0"/>
          </a:p>
        </p:txBody>
      </p:sp>
      <p:sp>
        <p:nvSpPr>
          <p:cNvPr id="17" name="TextBox 16"/>
          <p:cNvSpPr txBox="1"/>
          <p:nvPr/>
        </p:nvSpPr>
        <p:spPr>
          <a:xfrm>
            <a:off x="9371907" y="3657600"/>
            <a:ext cx="6479758" cy="1420183"/>
          </a:xfrm>
          <a:prstGeom prst="rect">
            <a:avLst/>
          </a:prstGeom>
          <a:noFill/>
        </p:spPr>
        <p:txBody>
          <a:bodyPr wrap="square" lIns="217728" tIns="108864" rIns="217728" bIns="108864" rtlCol="0">
            <a:spAutoFit/>
          </a:bodyPr>
          <a:lstStyle/>
          <a:p>
            <a:pPr algn="ctr"/>
            <a:r>
              <a:rPr lang="en-US" sz="2600" dirty="0"/>
              <a:t>Sales turnover; &lt; RM 300,000 </a:t>
            </a:r>
          </a:p>
          <a:p>
            <a:pPr algn="ctr"/>
            <a:r>
              <a:rPr lang="en-US" sz="2600" dirty="0"/>
              <a:t>OR</a:t>
            </a:r>
          </a:p>
          <a:p>
            <a:pPr algn="ctr"/>
            <a:r>
              <a:rPr lang="en-US" sz="2600" dirty="0"/>
              <a:t>Employees; &lt; 5</a:t>
            </a:r>
            <a:endParaRPr lang="en-MY" sz="2600" dirty="0"/>
          </a:p>
        </p:txBody>
      </p:sp>
    </p:spTree>
    <p:extLst>
      <p:ext uri="{BB962C8B-B14F-4D97-AF65-F5344CB8AC3E}">
        <p14:creationId xmlns:p14="http://schemas.microsoft.com/office/powerpoint/2010/main" val="1526967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13</a:t>
            </a:fld>
            <a:endParaRPr lang="en-US" dirty="0"/>
          </a:p>
        </p:txBody>
      </p:sp>
      <p:sp>
        <p:nvSpPr>
          <p:cNvPr id="5" name="Title 1"/>
          <p:cNvSpPr txBox="1">
            <a:spLocks/>
          </p:cNvSpPr>
          <p:nvPr/>
        </p:nvSpPr>
        <p:spPr>
          <a:xfrm>
            <a:off x="1371759" y="701678"/>
            <a:ext cx="21948458" cy="2286000"/>
          </a:xfrm>
          <a:prstGeom prst="rect">
            <a:avLst/>
          </a:prstGeom>
        </p:spPr>
        <p:txBody>
          <a:bodyPr vert="horz" lIns="217490" tIns="108745" rIns="217490" bIns="108745" rtlCol="0" anchor="ctr">
            <a:noAutofit/>
          </a:bodyPr>
          <a:lstStyle>
            <a:lvl1pPr algn="ctr" defTabSz="1087444" rtl="0" eaLnBrk="1" latinLnBrk="0" hangingPunct="1">
              <a:spcBef>
                <a:spcPct val="0"/>
              </a:spcBef>
              <a:buNone/>
              <a:defRPr sz="6000" kern="1200">
                <a:solidFill>
                  <a:schemeClr val="bg2"/>
                </a:solidFill>
                <a:latin typeface="Open Sans"/>
                <a:ea typeface="+mj-ea"/>
                <a:cs typeface="Open Sans"/>
              </a:defRPr>
            </a:lvl1pPr>
          </a:lstStyle>
          <a:p>
            <a:pPr algn="l"/>
            <a:r>
              <a:rPr lang="en-US" b="1" dirty="0" smtClean="0">
                <a:solidFill>
                  <a:schemeClr val="tx1"/>
                </a:solidFill>
              </a:rPr>
              <a:t>Proposed Role &amp; Responsibilities</a:t>
            </a:r>
            <a:endParaRPr lang="en-MY" b="1"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32779491"/>
              </p:ext>
            </p:extLst>
          </p:nvPr>
        </p:nvGraphicFramePr>
        <p:xfrm>
          <a:off x="1557446" y="3168978"/>
          <a:ext cx="21610370" cy="9083361"/>
        </p:xfrm>
        <a:graphic>
          <a:graphicData uri="http://schemas.openxmlformats.org/drawingml/2006/table">
            <a:tbl>
              <a:tblPr firstRow="1" bandRow="1">
                <a:tableStyleId>{21E4AEA4-8DFA-4A89-87EB-49C32662AFE0}</a:tableStyleId>
              </a:tblPr>
              <a:tblGrid>
                <a:gridCol w="10805185"/>
                <a:gridCol w="10805185"/>
              </a:tblGrid>
              <a:tr h="782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BSN</a:t>
                      </a:r>
                      <a:endParaRPr lang="en-US" sz="4400" dirty="0" smtClean="0">
                        <a:solidFill>
                          <a:schemeClr val="tx1"/>
                        </a:solidFill>
                      </a:endParaRPr>
                    </a:p>
                  </a:txBody>
                  <a:tcPr marL="91438" marR="91438"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MFE</a:t>
                      </a:r>
                      <a:endParaRPr lang="en-US" sz="4400" dirty="0" smtClean="0">
                        <a:solidFill>
                          <a:schemeClr val="tx1"/>
                        </a:solidFill>
                      </a:endParaRPr>
                    </a:p>
                  </a:txBody>
                  <a:tcPr marL="91438" marR="91438" marT="45713" marB="45713"/>
                </a:tc>
              </a:tr>
              <a:tr h="8300601">
                <a:tc>
                  <a:txBody>
                    <a:bodyPr/>
                    <a:lstStyle/>
                    <a:p>
                      <a:pPr marL="285750" indent="-285750" algn="just" eaLnBrk="1" hangingPunct="1">
                        <a:buFont typeface="Arial" pitchFamily="34" charset="0"/>
                        <a:buChar char="•"/>
                        <a:defRPr/>
                      </a:pPr>
                      <a:r>
                        <a:rPr lang="en-US" sz="6000" dirty="0" smtClean="0"/>
                        <a:t>Provide</a:t>
                      </a:r>
                      <a:r>
                        <a:rPr lang="en-US" sz="6000" baseline="0" dirty="0" smtClean="0"/>
                        <a:t> fund to MFE</a:t>
                      </a:r>
                    </a:p>
                    <a:p>
                      <a:pPr marL="285750" indent="-285750" algn="just" eaLnBrk="1" hangingPunct="1">
                        <a:buFont typeface="Arial" pitchFamily="34" charset="0"/>
                        <a:buChar char="•"/>
                        <a:defRPr/>
                      </a:pPr>
                      <a:r>
                        <a:rPr lang="en-US" sz="6000" baseline="0" dirty="0" smtClean="0"/>
                        <a:t>Identify and provide information of selected MFE to TAF-</a:t>
                      </a:r>
                      <a:r>
                        <a:rPr lang="en-US" sz="6000" baseline="0" dirty="0" err="1" smtClean="0"/>
                        <a:t>UiTM</a:t>
                      </a:r>
                      <a:endParaRPr lang="en-US" sz="6000" baseline="0" dirty="0" smtClean="0"/>
                    </a:p>
                    <a:p>
                      <a:pPr marL="285750" indent="-285750" algn="just" eaLnBrk="1" hangingPunct="1">
                        <a:buFont typeface="Arial" pitchFamily="34" charset="0"/>
                        <a:buChar char="•"/>
                        <a:defRPr/>
                      </a:pPr>
                      <a:r>
                        <a:rPr lang="en-US" sz="6000" baseline="0" dirty="0" smtClean="0"/>
                        <a:t>Acquire SPS software and provide to the selected MFE</a:t>
                      </a:r>
                      <a:endParaRPr lang="en-US" sz="1800" dirty="0" smtClean="0"/>
                    </a:p>
                    <a:p>
                      <a:pPr marL="0" indent="0" algn="just" eaLnBrk="1" hangingPunct="1">
                        <a:buFont typeface="Arial" pitchFamily="34" charset="0"/>
                        <a:buNone/>
                        <a:defRPr/>
                      </a:pPr>
                      <a:endParaRPr lang="en-US" sz="1800" dirty="0" smtClean="0"/>
                    </a:p>
                    <a:p>
                      <a:endParaRPr lang="en-US" sz="1800" dirty="0"/>
                    </a:p>
                  </a:txBody>
                  <a:tcPr marL="91438" marR="91438" marT="45713" marB="45713"/>
                </a:tc>
                <a:tc>
                  <a:txBody>
                    <a:bodyPr/>
                    <a:lstStyle/>
                    <a:p>
                      <a:pPr marL="285750" indent="-285750" algn="just" eaLnBrk="1" hangingPunct="1">
                        <a:buFont typeface="Arial" pitchFamily="34" charset="0"/>
                        <a:buChar char="•"/>
                        <a:defRPr/>
                      </a:pPr>
                      <a:r>
                        <a:rPr lang="en-US" sz="5400" baseline="0" dirty="0" smtClean="0"/>
                        <a:t>Provide picture document taken from cash book provided on weekly basis to support center number.</a:t>
                      </a:r>
                    </a:p>
                    <a:p>
                      <a:pPr marL="285750" indent="-285750" algn="just" eaLnBrk="1" hangingPunct="1">
                        <a:buFont typeface="Arial" pitchFamily="34" charset="0"/>
                        <a:buChar char="•"/>
                        <a:defRPr/>
                      </a:pPr>
                      <a:r>
                        <a:rPr lang="en-US" sz="5400" baseline="0" dirty="0" smtClean="0"/>
                        <a:t>Provide accounting information to BSN</a:t>
                      </a:r>
                    </a:p>
                    <a:p>
                      <a:pPr marL="285750" indent="-285750" algn="just" eaLnBrk="1" hangingPunct="1">
                        <a:buFont typeface="Arial" pitchFamily="34" charset="0"/>
                        <a:buChar char="•"/>
                        <a:defRPr/>
                      </a:pPr>
                      <a:r>
                        <a:rPr lang="en-US" sz="5400" baseline="0" dirty="0" smtClean="0"/>
                        <a:t>MFE can seeks advice to any accounting matters form TAF-</a:t>
                      </a:r>
                      <a:r>
                        <a:rPr lang="en-US" sz="5400" baseline="0" dirty="0" err="1" smtClean="0"/>
                        <a:t>UiTM</a:t>
                      </a:r>
                      <a:r>
                        <a:rPr lang="en-US" sz="5400" baseline="0" dirty="0" smtClean="0"/>
                        <a:t>.</a:t>
                      </a:r>
                      <a:endParaRPr lang="en-US" sz="5400" dirty="0" smtClean="0"/>
                    </a:p>
                    <a:p>
                      <a:endParaRPr lang="en-US" sz="1800" dirty="0"/>
                    </a:p>
                  </a:txBody>
                  <a:tcPr marL="91438" marR="91438" marT="45713" marB="45713"/>
                </a:tc>
              </a:tr>
            </a:tbl>
          </a:graphicData>
        </a:graphic>
      </p:graphicFrame>
    </p:spTree>
    <p:extLst>
      <p:ext uri="{BB962C8B-B14F-4D97-AF65-F5344CB8AC3E}">
        <p14:creationId xmlns:p14="http://schemas.microsoft.com/office/powerpoint/2010/main" val="2563521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chemeClr val="tx1"/>
                </a:solidFill>
              </a:rPr>
              <a:t>Proposed Role &amp; Responsibilities</a:t>
            </a:r>
            <a:endParaRPr lang="en-MY" b="1" dirty="0">
              <a:solidFill>
                <a:schemeClr val="tx1"/>
              </a:solidFill>
            </a:endParaRP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7363273"/>
              </p:ext>
            </p:extLst>
          </p:nvPr>
        </p:nvGraphicFramePr>
        <p:xfrm>
          <a:off x="1557446" y="3168978"/>
          <a:ext cx="21610370" cy="9083361"/>
        </p:xfrm>
        <a:graphic>
          <a:graphicData uri="http://schemas.openxmlformats.org/drawingml/2006/table">
            <a:tbl>
              <a:tblPr firstRow="1" bandRow="1">
                <a:tableStyleId>{21E4AEA4-8DFA-4A89-87EB-49C32662AFE0}</a:tableStyleId>
              </a:tblPr>
              <a:tblGrid>
                <a:gridCol w="10805185"/>
                <a:gridCol w="10805185"/>
              </a:tblGrid>
              <a:tr h="782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smtClean="0"/>
                        <a:t>SALIHIN</a:t>
                      </a:r>
                      <a:endParaRPr lang="en-US" sz="4400" dirty="0" smtClean="0">
                        <a:solidFill>
                          <a:schemeClr val="tx1"/>
                        </a:solidFill>
                      </a:endParaRPr>
                    </a:p>
                  </a:txBody>
                  <a:tcPr marL="91438" marR="91438" marT="45713" marB="4571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400" dirty="0" err="1" smtClean="0"/>
                        <a:t>UiTM</a:t>
                      </a:r>
                      <a:endParaRPr lang="en-US" sz="4400" dirty="0" smtClean="0">
                        <a:solidFill>
                          <a:schemeClr val="tx1"/>
                        </a:solidFill>
                      </a:endParaRPr>
                    </a:p>
                  </a:txBody>
                  <a:tcPr marL="91438" marR="91438" marT="45713" marB="45713"/>
                </a:tc>
              </a:tr>
              <a:tr h="8300601">
                <a:tc>
                  <a:txBody>
                    <a:bodyPr/>
                    <a:lstStyle/>
                    <a:p>
                      <a:pPr marL="285750" indent="-285750" algn="just" eaLnBrk="1" hangingPunct="1">
                        <a:buFont typeface="Arial" pitchFamily="34" charset="0"/>
                        <a:buChar char="•"/>
                        <a:defRPr/>
                      </a:pPr>
                      <a:r>
                        <a:rPr lang="en-US" sz="6000" dirty="0" smtClean="0"/>
                        <a:t>Provide SPS accounting software</a:t>
                      </a:r>
                      <a:r>
                        <a:rPr lang="en-US" sz="6000" baseline="0" dirty="0" smtClean="0"/>
                        <a:t> </a:t>
                      </a:r>
                    </a:p>
                    <a:p>
                      <a:pPr marL="285750" indent="-285750" algn="just" eaLnBrk="1" hangingPunct="1">
                        <a:buFont typeface="Arial" pitchFamily="34" charset="0"/>
                        <a:buChar char="•"/>
                        <a:defRPr/>
                      </a:pPr>
                      <a:r>
                        <a:rPr lang="en-US" sz="6000" dirty="0" smtClean="0"/>
                        <a:t>Preview the financial statements on quarterly basis</a:t>
                      </a:r>
                    </a:p>
                    <a:p>
                      <a:pPr marL="285750" indent="-285750" algn="just" eaLnBrk="1" hangingPunct="1">
                        <a:buFont typeface="Arial" pitchFamily="34" charset="0"/>
                        <a:buChar char="•"/>
                        <a:defRPr/>
                      </a:pPr>
                      <a:r>
                        <a:rPr lang="en-US" sz="6000" dirty="0" smtClean="0"/>
                        <a:t>Analyze the accounting records and report on the performance of MFE to BSN semi-annually</a:t>
                      </a:r>
                    </a:p>
                    <a:p>
                      <a:pPr marL="285750" indent="-285750" algn="just" eaLnBrk="1" hangingPunct="1">
                        <a:buFont typeface="Arial" pitchFamily="34" charset="0"/>
                        <a:buChar char="•"/>
                        <a:defRPr/>
                      </a:pPr>
                      <a:endParaRPr lang="en-US" sz="1800" dirty="0" smtClean="0"/>
                    </a:p>
                    <a:p>
                      <a:endParaRPr lang="en-US" sz="1800" dirty="0" smtClean="0"/>
                    </a:p>
                    <a:p>
                      <a:pPr marL="0" indent="0" algn="just" eaLnBrk="1" hangingPunct="1">
                        <a:buFont typeface="Arial" pitchFamily="34" charset="0"/>
                        <a:buNone/>
                        <a:defRPr/>
                      </a:pPr>
                      <a:endParaRPr lang="en-US" sz="1800" dirty="0" smtClean="0"/>
                    </a:p>
                    <a:p>
                      <a:endParaRPr lang="en-US" sz="1800" dirty="0"/>
                    </a:p>
                  </a:txBody>
                  <a:tcPr marL="91438" marR="91438" marT="45713" marB="45713"/>
                </a:tc>
                <a:tc>
                  <a:txBody>
                    <a:bodyPr/>
                    <a:lstStyle/>
                    <a:p>
                      <a:pPr marL="285750" indent="-285750" algn="just" eaLnBrk="1" hangingPunct="1">
                        <a:buFont typeface="Arial" pitchFamily="34" charset="0"/>
                        <a:buChar char="•"/>
                        <a:defRPr/>
                      </a:pPr>
                      <a:r>
                        <a:rPr lang="en-US" sz="4400" dirty="0" smtClean="0"/>
                        <a:t>Identify manpower (students or lecturers) to assist  MFE to record business transactions. </a:t>
                      </a:r>
                    </a:p>
                    <a:p>
                      <a:pPr marL="285750" indent="-285750" algn="just" eaLnBrk="1" hangingPunct="1">
                        <a:buFont typeface="Arial" pitchFamily="34" charset="0"/>
                        <a:buChar char="•"/>
                        <a:defRPr/>
                      </a:pPr>
                      <a:r>
                        <a:rPr lang="en-US" sz="4400" dirty="0" smtClean="0"/>
                        <a:t>To provide</a:t>
                      </a:r>
                      <a:r>
                        <a:rPr lang="en-US" sz="4400" baseline="0" dirty="0" smtClean="0"/>
                        <a:t> standard format of Cash Book to MFE.</a:t>
                      </a:r>
                      <a:endParaRPr lang="en-US" sz="4400" dirty="0" smtClean="0"/>
                    </a:p>
                    <a:p>
                      <a:pPr marL="285750" indent="-285750" algn="just" eaLnBrk="1" hangingPunct="1">
                        <a:buFont typeface="Arial" pitchFamily="34" charset="0"/>
                        <a:buChar char="•"/>
                        <a:defRPr/>
                      </a:pPr>
                      <a:r>
                        <a:rPr lang="en-US" sz="4400" dirty="0" smtClean="0"/>
                        <a:t>The respective manpower will key in business transactions on weekly basis (1 day per week)</a:t>
                      </a:r>
                    </a:p>
                    <a:p>
                      <a:pPr marL="285750" indent="-285750" algn="just" eaLnBrk="1" hangingPunct="1">
                        <a:buFont typeface="Arial" pitchFamily="34" charset="0"/>
                        <a:buChar char="•"/>
                        <a:defRPr/>
                      </a:pPr>
                      <a:r>
                        <a:rPr lang="en-US" sz="4400" dirty="0" smtClean="0"/>
                        <a:t>TAF-</a:t>
                      </a:r>
                      <a:r>
                        <a:rPr lang="en-US" sz="4400" dirty="0" err="1" smtClean="0"/>
                        <a:t>UiTM</a:t>
                      </a:r>
                      <a:r>
                        <a:rPr lang="en-US" sz="4400" dirty="0" smtClean="0"/>
                        <a:t> and selected lecturers supervise the manpower</a:t>
                      </a:r>
                    </a:p>
                    <a:p>
                      <a:pPr marL="285750" indent="-285750" algn="just" eaLnBrk="1" hangingPunct="1">
                        <a:buFont typeface="Arial" pitchFamily="34" charset="0"/>
                        <a:buChar char="•"/>
                        <a:defRPr/>
                      </a:pPr>
                      <a:r>
                        <a:rPr lang="en-US" sz="4400" dirty="0" smtClean="0"/>
                        <a:t>Review monthly financial statements</a:t>
                      </a:r>
                    </a:p>
                    <a:p>
                      <a:pPr marL="285750" indent="-285750" algn="just" eaLnBrk="1" hangingPunct="1">
                        <a:buFont typeface="Arial" pitchFamily="34" charset="0"/>
                        <a:buChar char="•"/>
                        <a:defRPr/>
                      </a:pPr>
                      <a:r>
                        <a:rPr lang="en-US" sz="4400" dirty="0" smtClean="0"/>
                        <a:t>Site</a:t>
                      </a:r>
                      <a:r>
                        <a:rPr lang="en-US" sz="4400" baseline="0" dirty="0" smtClean="0"/>
                        <a:t> visit for 1,000 MFE business center.  </a:t>
                      </a:r>
                      <a:endParaRPr lang="en-US" sz="4400" dirty="0" smtClean="0"/>
                    </a:p>
                    <a:p>
                      <a:endParaRPr lang="en-US" sz="1800" dirty="0"/>
                    </a:p>
                  </a:txBody>
                  <a:tcPr marL="91438" marR="91438" marT="45713" marB="45713"/>
                </a:tc>
              </a:tr>
            </a:tbl>
          </a:graphicData>
        </a:graphic>
      </p:graphicFrame>
    </p:spTree>
    <p:extLst>
      <p:ext uri="{BB962C8B-B14F-4D97-AF65-F5344CB8AC3E}">
        <p14:creationId xmlns:p14="http://schemas.microsoft.com/office/powerpoint/2010/main" val="4161118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21135552"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Targeted deliverables </a:t>
            </a:r>
            <a:endParaRPr lang="en-MY" sz="4800" dirty="0">
              <a:solidFill>
                <a:schemeClr val="tx1"/>
              </a:solidFill>
              <a:latin typeface="Arial Black"/>
            </a:endParaRPr>
          </a:p>
        </p:txBody>
      </p:sp>
      <p:cxnSp>
        <p:nvCxnSpPr>
          <p:cNvPr id="22" name="Straight Arrow Connector 21"/>
          <p:cNvCxnSpPr/>
          <p:nvPr/>
        </p:nvCxnSpPr>
        <p:spPr bwMode="auto">
          <a:xfrm flipH="1">
            <a:off x="681657" y="12344400"/>
            <a:ext cx="230958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bwMode="auto">
          <a:xfrm flipV="1">
            <a:off x="23777496" y="2197100"/>
            <a:ext cx="0" cy="101473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15</a:t>
            </a:fld>
            <a:endParaRPr lang="en-US" dirty="0"/>
          </a:p>
        </p:txBody>
      </p:sp>
      <p:sp>
        <p:nvSpPr>
          <p:cNvPr id="17" name="Rectangle 16"/>
          <p:cNvSpPr/>
          <p:nvPr/>
        </p:nvSpPr>
        <p:spPr>
          <a:xfrm>
            <a:off x="927562" y="2286003"/>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effectLst>
                <a:outerShdw blurRad="38100" dist="38100" dir="2700000" algn="tl">
                  <a:srgbClr val="000000">
                    <a:alpha val="43137"/>
                  </a:srgbClr>
                </a:outerShdw>
              </a:effectLst>
            </a:endParaRPr>
          </a:p>
          <a:p>
            <a:pPr algn="ctr">
              <a:defRPr/>
            </a:pPr>
            <a:r>
              <a:rPr lang="en-US" sz="7600" b="1" dirty="0"/>
              <a:t>1,000</a:t>
            </a:r>
          </a:p>
          <a:p>
            <a:pPr algn="ctr">
              <a:defRPr/>
            </a:pPr>
            <a:r>
              <a:rPr lang="en-US" sz="4800" b="1" dirty="0" smtClean="0"/>
              <a:t>Software Licenses </a:t>
            </a:r>
            <a:endParaRPr lang="en-US" sz="4800" b="1" dirty="0"/>
          </a:p>
        </p:txBody>
      </p:sp>
      <p:sp>
        <p:nvSpPr>
          <p:cNvPr id="18" name="Rectangle 17"/>
          <p:cNvSpPr/>
          <p:nvPr/>
        </p:nvSpPr>
        <p:spPr>
          <a:xfrm>
            <a:off x="6483919" y="6456818"/>
            <a:ext cx="5372459" cy="384367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8800" b="1" dirty="0" smtClean="0"/>
          </a:p>
          <a:p>
            <a:pPr algn="ctr">
              <a:defRPr/>
            </a:pPr>
            <a:r>
              <a:rPr lang="en-US" sz="8800" b="1" dirty="0" smtClean="0"/>
              <a:t>10</a:t>
            </a:r>
            <a:endParaRPr lang="en-US" sz="8800" b="1" dirty="0"/>
          </a:p>
          <a:p>
            <a:pPr algn="ctr">
              <a:defRPr/>
            </a:pPr>
            <a:r>
              <a:rPr lang="en-US" sz="4000" b="1" dirty="0"/>
              <a:t>Anticipated </a:t>
            </a:r>
          </a:p>
          <a:p>
            <a:pPr algn="ctr">
              <a:defRPr/>
            </a:pPr>
            <a:r>
              <a:rPr lang="en-US" sz="4000" b="1" dirty="0" smtClean="0"/>
              <a:t>Lecturers</a:t>
            </a:r>
            <a:endParaRPr lang="en-US" sz="4000" b="1" dirty="0"/>
          </a:p>
        </p:txBody>
      </p:sp>
      <p:sp>
        <p:nvSpPr>
          <p:cNvPr id="19" name="Rectangle 18"/>
          <p:cNvSpPr/>
          <p:nvPr/>
        </p:nvSpPr>
        <p:spPr>
          <a:xfrm>
            <a:off x="6483919" y="2286003"/>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6700" b="1" dirty="0"/>
              <a:t>100</a:t>
            </a:r>
          </a:p>
          <a:p>
            <a:pPr algn="ctr">
              <a:defRPr/>
            </a:pPr>
            <a:r>
              <a:rPr lang="en-US" sz="3800" b="1" dirty="0"/>
              <a:t>Selected Students</a:t>
            </a:r>
          </a:p>
        </p:txBody>
      </p:sp>
      <p:sp>
        <p:nvSpPr>
          <p:cNvPr id="20" name="Rectangle 19"/>
          <p:cNvSpPr/>
          <p:nvPr/>
        </p:nvSpPr>
        <p:spPr>
          <a:xfrm>
            <a:off x="927562"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b="1" dirty="0" smtClean="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endParaRPr lang="en-US" b="1" dirty="0">
              <a:effectLst>
                <a:outerShdw blurRad="38100" dist="38100" dir="2700000" algn="tl">
                  <a:srgbClr val="000000">
                    <a:alpha val="43137"/>
                  </a:srgbClr>
                </a:outerShdw>
              </a:effectLst>
            </a:endParaRPr>
          </a:p>
          <a:p>
            <a:pPr algn="ctr">
              <a:defRPr/>
            </a:pPr>
            <a:endParaRPr lang="en-US" b="1" dirty="0" smtClean="0">
              <a:effectLst>
                <a:outerShdw blurRad="38100" dist="38100" dir="2700000" algn="tl">
                  <a:srgbClr val="000000">
                    <a:alpha val="43137"/>
                  </a:srgbClr>
                </a:outerShdw>
              </a:effectLst>
            </a:endParaRPr>
          </a:p>
          <a:p>
            <a:pPr algn="ctr">
              <a:defRPr/>
            </a:pPr>
            <a:r>
              <a:rPr lang="en-US" sz="7600" b="1" dirty="0"/>
              <a:t>1,000</a:t>
            </a:r>
          </a:p>
          <a:p>
            <a:pPr algn="ctr">
              <a:defRPr/>
            </a:pPr>
            <a:r>
              <a:rPr lang="en-US" sz="3200" b="1" dirty="0" smtClean="0"/>
              <a:t>Expected</a:t>
            </a:r>
            <a:r>
              <a:rPr lang="en-US" sz="7200" b="1" dirty="0"/>
              <a:t> </a:t>
            </a:r>
            <a:r>
              <a:rPr lang="en-US" sz="3200" b="1" dirty="0" smtClean="0"/>
              <a:t>Participations</a:t>
            </a:r>
            <a:endParaRPr lang="en-US" sz="3200" b="1" dirty="0"/>
          </a:p>
        </p:txBody>
      </p:sp>
      <p:pic>
        <p:nvPicPr>
          <p:cNvPr id="6146" name="Picture 2" descr="C:\Users\User\Downloads\te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043" y="2637363"/>
            <a:ext cx="1957207" cy="158303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wnloads\users-grou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214" y="6602525"/>
            <a:ext cx="1992859" cy="161186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814" y="6539463"/>
            <a:ext cx="1866664" cy="150979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2216672" y="2286001"/>
            <a:ext cx="5164168" cy="3830838"/>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3800" b="1" dirty="0">
              <a:effectLst>
                <a:outerShdw blurRad="38100" dist="38100" dir="2700000" algn="tl">
                  <a:srgbClr val="000000">
                    <a:alpha val="43137"/>
                  </a:srgbClr>
                </a:outerShdw>
              </a:effectLst>
            </a:endParaRPr>
          </a:p>
          <a:p>
            <a:pPr algn="ctr">
              <a:defRPr/>
            </a:pPr>
            <a:r>
              <a:rPr lang="en-US" sz="7600" b="1" dirty="0"/>
              <a:t>1 State</a:t>
            </a:r>
          </a:p>
          <a:p>
            <a:pPr marL="816479" indent="-816479">
              <a:buFont typeface="Calibri" panose="020F0502020204030204" pitchFamily="34" charset="0"/>
              <a:buChar char="√"/>
              <a:defRPr/>
            </a:pPr>
            <a:r>
              <a:rPr lang="en-US" sz="4800" b="1" dirty="0"/>
              <a:t>Selangor</a:t>
            </a:r>
          </a:p>
        </p:txBody>
      </p:sp>
      <p:sp>
        <p:nvSpPr>
          <p:cNvPr id="24" name="Rectangle 23"/>
          <p:cNvSpPr/>
          <p:nvPr/>
        </p:nvSpPr>
        <p:spPr>
          <a:xfrm>
            <a:off x="12224737" y="6456818"/>
            <a:ext cx="5164168" cy="3827804"/>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3600" b="1" dirty="0" smtClean="0"/>
          </a:p>
          <a:p>
            <a:pPr algn="ctr">
              <a:defRPr/>
            </a:pPr>
            <a:endParaRPr lang="en-US" sz="3600" b="1" dirty="0"/>
          </a:p>
          <a:p>
            <a:pPr algn="ctr">
              <a:defRPr/>
            </a:pPr>
            <a:r>
              <a:rPr lang="en-US" sz="3600" b="1" dirty="0" smtClean="0"/>
              <a:t>Comprehensive </a:t>
            </a:r>
            <a:r>
              <a:rPr lang="en-US" sz="3600" b="1" dirty="0"/>
              <a:t>Report</a:t>
            </a:r>
          </a:p>
        </p:txBody>
      </p:sp>
      <p:sp>
        <p:nvSpPr>
          <p:cNvPr id="28" name="Rectangle 27"/>
          <p:cNvSpPr/>
          <p:nvPr/>
        </p:nvSpPr>
        <p:spPr>
          <a:xfrm>
            <a:off x="17795357" y="6472692"/>
            <a:ext cx="5372459" cy="3827804"/>
          </a:xfrm>
          <a:prstGeom prst="rect">
            <a:avLst/>
          </a:prstGeom>
          <a:solidFill>
            <a:srgbClr val="00206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4400" b="1" dirty="0" smtClean="0"/>
          </a:p>
          <a:p>
            <a:pPr algn="ctr">
              <a:defRPr/>
            </a:pPr>
            <a:endParaRPr lang="en-US" sz="4400" b="1" dirty="0"/>
          </a:p>
          <a:p>
            <a:pPr algn="ctr">
              <a:defRPr/>
            </a:pPr>
            <a:r>
              <a:rPr lang="en-US" sz="4400" b="1" dirty="0" smtClean="0"/>
              <a:t>Analytical </a:t>
            </a:r>
            <a:r>
              <a:rPr lang="en-US" sz="4400" b="1" dirty="0"/>
              <a:t>Report</a:t>
            </a:r>
          </a:p>
        </p:txBody>
      </p:sp>
      <p:sp>
        <p:nvSpPr>
          <p:cNvPr id="29" name="Rectangle 28"/>
          <p:cNvSpPr/>
          <p:nvPr/>
        </p:nvSpPr>
        <p:spPr>
          <a:xfrm>
            <a:off x="17795357" y="2301877"/>
            <a:ext cx="5372459" cy="3830838"/>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6700" b="1" dirty="0">
              <a:effectLst>
                <a:outerShdw blurRad="38100" dist="38100" dir="2700000" algn="tl">
                  <a:srgbClr val="000000">
                    <a:alpha val="43137"/>
                  </a:srgbClr>
                </a:outerShdw>
              </a:effectLst>
            </a:endParaRPr>
          </a:p>
          <a:p>
            <a:pPr algn="ctr">
              <a:defRPr/>
            </a:pPr>
            <a:endParaRPr lang="en-US" sz="6700" b="1" dirty="0"/>
          </a:p>
          <a:p>
            <a:pPr algn="ctr">
              <a:defRPr/>
            </a:pPr>
            <a:r>
              <a:rPr lang="en-US" sz="7600" b="1" dirty="0"/>
              <a:t>1 </a:t>
            </a:r>
            <a:r>
              <a:rPr lang="en-US" sz="7600" b="1" dirty="0" smtClean="0"/>
              <a:t>Year</a:t>
            </a:r>
            <a:endParaRPr lang="en-US" sz="7600" b="1" dirty="0"/>
          </a:p>
          <a:p>
            <a:pPr algn="ctr">
              <a:defRPr/>
            </a:pPr>
            <a:r>
              <a:rPr lang="en-US" sz="3800" b="1" dirty="0"/>
              <a:t>Helpdesk Support</a:t>
            </a:r>
          </a:p>
        </p:txBody>
      </p:sp>
      <p:pic>
        <p:nvPicPr>
          <p:cNvPr id="1026" name="Picture 2"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58132" y="2503319"/>
            <a:ext cx="4524144" cy="12439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con supp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63781" y="2590633"/>
            <a:ext cx="2235606" cy="1676486"/>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927561" y="10515601"/>
            <a:ext cx="22240255" cy="1515322"/>
          </a:xfrm>
          <a:prstGeom prst="rect">
            <a:avLst/>
          </a:prstGeom>
          <a:solidFill>
            <a:srgbClr val="FF9900"/>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800" b="1" dirty="0" smtClean="0">
                <a:solidFill>
                  <a:schemeClr val="bg1"/>
                </a:solidFill>
              </a:rPr>
              <a:t>BSN-MFE Award (Optional)</a:t>
            </a:r>
            <a:endParaRPr lang="en-US" sz="4800" b="1" dirty="0">
              <a:solidFill>
                <a:schemeClr val="bg1"/>
              </a:solidFill>
            </a:endParaRPr>
          </a:p>
        </p:txBody>
      </p:sp>
      <p:pic>
        <p:nvPicPr>
          <p:cNvPr id="30" name="Picture 5" descr="C:\Users\User\Downloads\seo-training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268" y="2710595"/>
            <a:ext cx="1866664" cy="15097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User\Downloads\exa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19322" y="6800544"/>
            <a:ext cx="1974998" cy="15974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63781" y="6800544"/>
            <a:ext cx="1767742" cy="1767742"/>
          </a:xfrm>
          <a:prstGeom prst="rect">
            <a:avLst/>
          </a:prstGeom>
        </p:spPr>
      </p:pic>
    </p:spTree>
    <p:extLst>
      <p:ext uri="{BB962C8B-B14F-4D97-AF65-F5344CB8AC3E}">
        <p14:creationId xmlns:p14="http://schemas.microsoft.com/office/powerpoint/2010/main" val="2363916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157" y="6408035"/>
            <a:ext cx="5258271" cy="2628794"/>
          </a:xfrm>
          <a:prstGeom prst="rect">
            <a:avLst/>
          </a:prstGeom>
          <a:noFill/>
          <a:extLst>
            <a:ext uri="{909E8E84-426E-40DD-AFC4-6F175D3DCCD1}">
              <a14:hiddenFill xmlns:a14="http://schemas.microsoft.com/office/drawing/2010/main">
                <a:solidFill>
                  <a:srgbClr val="FFFFFF"/>
                </a:solidFill>
              </a14:hiddenFill>
            </a:ext>
          </a:extLst>
        </p:spPr>
      </p:pic>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Commercial mileage</a:t>
            </a:r>
            <a:endParaRPr lang="en-MY" sz="4800" dirty="0">
              <a:solidFill>
                <a:schemeClr val="tx1"/>
              </a:solidFill>
              <a:latin typeface="Arial Black"/>
            </a:endParaRPr>
          </a:p>
        </p:txBody>
      </p:sp>
      <p:sp>
        <p:nvSpPr>
          <p:cNvPr id="21" name="Rectangle 20"/>
          <p:cNvSpPr/>
          <p:nvPr/>
        </p:nvSpPr>
        <p:spPr>
          <a:xfrm>
            <a:off x="999610" y="1981201"/>
            <a:ext cx="22964587" cy="2205013"/>
          </a:xfrm>
          <a:prstGeom prst="rect">
            <a:avLst/>
          </a:prstGeom>
        </p:spPr>
        <p:txBody>
          <a:bodyPr wrap="square" lIns="217728" tIns="108864" rIns="217728" bIns="108864">
            <a:spAutoFit/>
          </a:bodyPr>
          <a:lstStyle/>
          <a:p>
            <a:pPr algn="just"/>
            <a:r>
              <a:rPr lang="en-US" dirty="0"/>
              <a:t>In the spirit of business collaboration between </a:t>
            </a:r>
            <a:r>
              <a:rPr lang="en-US" dirty="0" smtClean="0"/>
              <a:t>SALIHIN and BSN, we </a:t>
            </a:r>
            <a:r>
              <a:rPr lang="en-US" dirty="0"/>
              <a:t>will support </a:t>
            </a:r>
            <a:r>
              <a:rPr lang="en-US" dirty="0" smtClean="0"/>
              <a:t>MFE in </a:t>
            </a:r>
            <a:r>
              <a:rPr lang="en-US" dirty="0"/>
              <a:t>providing quality products </a:t>
            </a:r>
            <a:r>
              <a:rPr lang="en-US" dirty="0" smtClean="0"/>
              <a:t>and services with </a:t>
            </a:r>
            <a:r>
              <a:rPr lang="en-US" dirty="0"/>
              <a:t>the highest degree of customer </a:t>
            </a:r>
            <a:r>
              <a:rPr lang="en-US" dirty="0" smtClean="0"/>
              <a:t>satisfaction. We believe </a:t>
            </a:r>
            <a:r>
              <a:rPr lang="en-US" dirty="0"/>
              <a:t>the recognition </a:t>
            </a:r>
            <a:r>
              <a:rPr lang="en-US" dirty="0" smtClean="0"/>
              <a:t>BSN-MFE Award  is essential and can be applied at additional cost. </a:t>
            </a:r>
            <a:endParaRPr lang="en-MY" dirty="0"/>
          </a:p>
        </p:txBody>
      </p:sp>
      <p:sp>
        <p:nvSpPr>
          <p:cNvPr id="25" name="Rounded Rectangle 24"/>
          <p:cNvSpPr/>
          <p:nvPr/>
        </p:nvSpPr>
        <p:spPr>
          <a:xfrm>
            <a:off x="16843529" y="5069929"/>
            <a:ext cx="6291550" cy="5385882"/>
          </a:xfrm>
          <a:prstGeom prst="roundRect">
            <a:avLst/>
          </a:prstGeom>
          <a:solidFill>
            <a:srgbClr val="0070C0"/>
          </a:solidFill>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r>
              <a:rPr lang="en-US" sz="8600" b="1" dirty="0">
                <a:solidFill>
                  <a:schemeClr val="bg1"/>
                </a:solidFill>
              </a:rPr>
              <a:t>BSN-MFE AWARD</a:t>
            </a: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3251" y="4724393"/>
            <a:ext cx="357454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1422588" y="11394996"/>
            <a:ext cx="3172251" cy="881574"/>
          </a:xfrm>
          <a:prstGeom prst="rect">
            <a:avLst/>
          </a:prstGeom>
          <a:noFill/>
        </p:spPr>
        <p:txBody>
          <a:bodyPr wrap="none" lIns="217728" tIns="108864" rIns="217728" bIns="108864" rtlCol="0">
            <a:spAutoFit/>
          </a:bodyPr>
          <a:lstStyle/>
          <a:p>
            <a:r>
              <a:rPr lang="en-US" dirty="0" smtClean="0"/>
              <a:t>Support By: </a:t>
            </a:r>
            <a:endParaRPr lang="en-MY" dirty="0"/>
          </a:p>
        </p:txBody>
      </p:sp>
      <p:sp>
        <p:nvSpPr>
          <p:cNvPr id="29" name="Rectangle 28"/>
          <p:cNvSpPr/>
          <p:nvPr/>
        </p:nvSpPr>
        <p:spPr bwMode="auto">
          <a:xfrm>
            <a:off x="5214335" y="10801343"/>
            <a:ext cx="7156697" cy="1724986"/>
          </a:xfrm>
          <a:prstGeom prst="rect">
            <a:avLst/>
          </a:prstGeom>
          <a:blipFill rotWithShape="0">
            <a:blip r:embed="rId4"/>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16</a:t>
            </a:fld>
            <a:endParaRPr lang="en-US" dirty="0"/>
          </a:p>
        </p:txBody>
      </p:sp>
      <p:sp>
        <p:nvSpPr>
          <p:cNvPr id="22" name="Freeform 21"/>
          <p:cNvSpPr/>
          <p:nvPr/>
        </p:nvSpPr>
        <p:spPr>
          <a:xfrm rot="19939938">
            <a:off x="2816726" y="7907765"/>
            <a:ext cx="4411190" cy="3068818"/>
          </a:xfrm>
          <a:custGeom>
            <a:avLst/>
            <a:gdLst>
              <a:gd name="connsiteX0" fmla="*/ 1016211 w 2299026"/>
              <a:gd name="connsiteY0" fmla="*/ 2269068 h 2269068"/>
              <a:gd name="connsiteX1" fmla="*/ 0 w 2299026"/>
              <a:gd name="connsiteY1" fmla="*/ 1701801 h 2269068"/>
              <a:gd name="connsiteX2" fmla="*/ 0 w 2299026"/>
              <a:gd name="connsiteY2" fmla="*/ 567267 h 2269068"/>
              <a:gd name="connsiteX3" fmla="*/ 266985 w 2299026"/>
              <a:gd name="connsiteY3" fmla="*/ 418232 h 2269068"/>
              <a:gd name="connsiteX4" fmla="*/ 276421 w 2299026"/>
              <a:gd name="connsiteY4" fmla="*/ 435616 h 2269068"/>
              <a:gd name="connsiteX5" fmla="*/ 508105 w 2299026"/>
              <a:gd name="connsiteY5" fmla="*/ 558802 h 2269068"/>
              <a:gd name="connsiteX6" fmla="*/ 787507 w 2299026"/>
              <a:gd name="connsiteY6" fmla="*/ 279400 h 2269068"/>
              <a:gd name="connsiteX7" fmla="*/ 765550 w 2299026"/>
              <a:gd name="connsiteY7" fmla="*/ 170644 h 2269068"/>
              <a:gd name="connsiteX8" fmla="*/ 752753 w 2299026"/>
              <a:gd name="connsiteY8" fmla="*/ 147067 h 2269068"/>
              <a:gd name="connsiteX9" fmla="*/ 1016212 w 2299026"/>
              <a:gd name="connsiteY9" fmla="*/ 0 h 2269068"/>
              <a:gd name="connsiteX10" fmla="*/ 2032423 w 2299026"/>
              <a:gd name="connsiteY10" fmla="*/ 567267 h 2269068"/>
              <a:gd name="connsiteX11" fmla="*/ 2032423 w 2299026"/>
              <a:gd name="connsiteY11" fmla="*/ 856422 h 2269068"/>
              <a:gd name="connsiteX12" fmla="*/ 2075933 w 2299026"/>
              <a:gd name="connsiteY12" fmla="*/ 860809 h 2269068"/>
              <a:gd name="connsiteX13" fmla="*/ 2299026 w 2299026"/>
              <a:gd name="connsiteY13" fmla="*/ 1134534 h 2269068"/>
              <a:gd name="connsiteX14" fmla="*/ 2075933 w 2299026"/>
              <a:gd name="connsiteY14" fmla="*/ 1408260 h 2269068"/>
              <a:gd name="connsiteX15" fmla="*/ 2032423 w 2299026"/>
              <a:gd name="connsiteY15" fmla="*/ 1412646 h 2269068"/>
              <a:gd name="connsiteX16" fmla="*/ 2032423 w 2299026"/>
              <a:gd name="connsiteY16" fmla="*/ 1701801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9026" h="2269068">
                <a:moveTo>
                  <a:pt x="1016211" y="2269068"/>
                </a:moveTo>
                <a:lnTo>
                  <a:pt x="0" y="1701801"/>
                </a:lnTo>
                <a:lnTo>
                  <a:pt x="0" y="567267"/>
                </a:lnTo>
                <a:lnTo>
                  <a:pt x="266985" y="418232"/>
                </a:lnTo>
                <a:lnTo>
                  <a:pt x="276421" y="435616"/>
                </a:lnTo>
                <a:cubicBezTo>
                  <a:pt x="326631" y="509938"/>
                  <a:pt x="411662" y="558802"/>
                  <a:pt x="508105" y="558802"/>
                </a:cubicBezTo>
                <a:cubicBezTo>
                  <a:pt x="662414" y="558802"/>
                  <a:pt x="787507" y="433709"/>
                  <a:pt x="787507" y="279400"/>
                </a:cubicBezTo>
                <a:cubicBezTo>
                  <a:pt x="787507" y="240823"/>
                  <a:pt x="779689" y="204072"/>
                  <a:pt x="765550" y="170644"/>
                </a:cubicBezTo>
                <a:lnTo>
                  <a:pt x="752753" y="147067"/>
                </a:lnTo>
                <a:lnTo>
                  <a:pt x="1016212" y="0"/>
                </a:lnTo>
                <a:lnTo>
                  <a:pt x="2032423" y="567267"/>
                </a:lnTo>
                <a:lnTo>
                  <a:pt x="2032423" y="856422"/>
                </a:lnTo>
                <a:lnTo>
                  <a:pt x="2075933" y="860809"/>
                </a:lnTo>
                <a:cubicBezTo>
                  <a:pt x="2203252" y="886862"/>
                  <a:pt x="2299026" y="999514"/>
                  <a:pt x="2299026" y="1134534"/>
                </a:cubicBezTo>
                <a:cubicBezTo>
                  <a:pt x="2299026" y="1269554"/>
                  <a:pt x="2203252" y="1382206"/>
                  <a:pt x="2075933" y="1408260"/>
                </a:cubicBezTo>
                <a:lnTo>
                  <a:pt x="2032423" y="1412646"/>
                </a:lnTo>
                <a:lnTo>
                  <a:pt x="2032423" y="1701801"/>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400"/>
          </a:p>
        </p:txBody>
      </p:sp>
      <p:sp>
        <p:nvSpPr>
          <p:cNvPr id="23" name="Freeform 22"/>
          <p:cNvSpPr/>
          <p:nvPr/>
        </p:nvSpPr>
        <p:spPr>
          <a:xfrm rot="19939938">
            <a:off x="2728777" y="5478343"/>
            <a:ext cx="4435745" cy="3068818"/>
          </a:xfrm>
          <a:custGeom>
            <a:avLst/>
            <a:gdLst>
              <a:gd name="connsiteX0" fmla="*/ 1295612 w 2311824"/>
              <a:gd name="connsiteY0" fmla="*/ 2269068 h 2269068"/>
              <a:gd name="connsiteX1" fmla="*/ 279401 w 2311824"/>
              <a:gd name="connsiteY1" fmla="*/ 1701801 h 2269068"/>
              <a:gd name="connsiteX2" fmla="*/ 279401 w 2311824"/>
              <a:gd name="connsiteY2" fmla="*/ 1413937 h 2269068"/>
              <a:gd name="connsiteX3" fmla="*/ 223093 w 2311824"/>
              <a:gd name="connsiteY3" fmla="*/ 1408261 h 2269068"/>
              <a:gd name="connsiteX4" fmla="*/ 0 w 2311824"/>
              <a:gd name="connsiteY4" fmla="*/ 1134535 h 2269068"/>
              <a:gd name="connsiteX5" fmla="*/ 223093 w 2311824"/>
              <a:gd name="connsiteY5" fmla="*/ 860810 h 2269068"/>
              <a:gd name="connsiteX6" fmla="*/ 279401 w 2311824"/>
              <a:gd name="connsiteY6" fmla="*/ 855133 h 2269068"/>
              <a:gd name="connsiteX7" fmla="*/ 279401 w 2311824"/>
              <a:gd name="connsiteY7" fmla="*/ 567267 h 2269068"/>
              <a:gd name="connsiteX8" fmla="*/ 1295613 w 2311824"/>
              <a:gd name="connsiteY8" fmla="*/ 0 h 2269068"/>
              <a:gd name="connsiteX9" fmla="*/ 2311824 w 2311824"/>
              <a:gd name="connsiteY9" fmla="*/ 567267 h 2269068"/>
              <a:gd name="connsiteX10" fmla="*/ 2311824 w 2311824"/>
              <a:gd name="connsiteY10" fmla="*/ 1701801 h 2269068"/>
              <a:gd name="connsiteX11" fmla="*/ 2051890 w 2311824"/>
              <a:gd name="connsiteY11" fmla="*/ 1846901 h 2269068"/>
              <a:gd name="connsiteX12" fmla="*/ 2035401 w 2311824"/>
              <a:gd name="connsiteY12" fmla="*/ 1816522 h 2269068"/>
              <a:gd name="connsiteX13" fmla="*/ 1803716 w 2311824"/>
              <a:gd name="connsiteY13" fmla="*/ 1693336 h 2269068"/>
              <a:gd name="connsiteX14" fmla="*/ 1524314 w 2311824"/>
              <a:gd name="connsiteY14" fmla="*/ 1972738 h 2269068"/>
              <a:gd name="connsiteX15" fmla="*/ 1546271 w 2311824"/>
              <a:gd name="connsiteY15" fmla="*/ 2081494 h 2269068"/>
              <a:gd name="connsiteX16" fmla="*/ 1566121 w 2311824"/>
              <a:gd name="connsiteY16" fmla="*/ 2118065 h 22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1824" h="2269068">
                <a:moveTo>
                  <a:pt x="1295612" y="2269068"/>
                </a:moveTo>
                <a:lnTo>
                  <a:pt x="279401" y="1701801"/>
                </a:lnTo>
                <a:lnTo>
                  <a:pt x="279401" y="1413937"/>
                </a:lnTo>
                <a:lnTo>
                  <a:pt x="223093" y="1408261"/>
                </a:lnTo>
                <a:cubicBezTo>
                  <a:pt x="95774" y="1382207"/>
                  <a:pt x="0" y="1269555"/>
                  <a:pt x="0" y="1134535"/>
                </a:cubicBezTo>
                <a:cubicBezTo>
                  <a:pt x="0" y="999515"/>
                  <a:pt x="95774" y="886863"/>
                  <a:pt x="223093" y="860810"/>
                </a:cubicBezTo>
                <a:lnTo>
                  <a:pt x="279401" y="855133"/>
                </a:lnTo>
                <a:lnTo>
                  <a:pt x="279401" y="567267"/>
                </a:lnTo>
                <a:lnTo>
                  <a:pt x="1295613" y="0"/>
                </a:lnTo>
                <a:lnTo>
                  <a:pt x="2311824" y="567267"/>
                </a:lnTo>
                <a:lnTo>
                  <a:pt x="2311824" y="1701801"/>
                </a:lnTo>
                <a:lnTo>
                  <a:pt x="2051890" y="1846901"/>
                </a:lnTo>
                <a:lnTo>
                  <a:pt x="2035401" y="1816522"/>
                </a:lnTo>
                <a:cubicBezTo>
                  <a:pt x="1985190" y="1742201"/>
                  <a:pt x="1900159" y="1693336"/>
                  <a:pt x="1803716" y="1693336"/>
                </a:cubicBezTo>
                <a:cubicBezTo>
                  <a:pt x="1649407" y="1693336"/>
                  <a:pt x="1524314" y="1818429"/>
                  <a:pt x="1524314" y="1972738"/>
                </a:cubicBezTo>
                <a:cubicBezTo>
                  <a:pt x="1524314" y="2011315"/>
                  <a:pt x="1532133" y="2048067"/>
                  <a:pt x="1546271" y="2081494"/>
                </a:cubicBezTo>
                <a:lnTo>
                  <a:pt x="1566121" y="2118065"/>
                </a:lnTo>
                <a:close/>
              </a:path>
            </a:pathLst>
          </a:custGeom>
          <a:solidFill>
            <a:srgbClr val="FFC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US" sz="2900"/>
          </a:p>
        </p:txBody>
      </p:sp>
      <p:sp>
        <p:nvSpPr>
          <p:cNvPr id="35" name="Rectangle 34"/>
          <p:cNvSpPr/>
          <p:nvPr/>
        </p:nvSpPr>
        <p:spPr>
          <a:xfrm>
            <a:off x="3137798" y="8160247"/>
            <a:ext cx="3896331" cy="2759011"/>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Event </a:t>
            </a:r>
          </a:p>
          <a:p>
            <a:pPr lvl="0" algn="ctr"/>
            <a:r>
              <a:rPr lang="en-US" sz="3300" b="1" dirty="0">
                <a:solidFill>
                  <a:schemeClr val="tx2">
                    <a:lumMod val="50000"/>
                  </a:schemeClr>
                </a:solidFill>
              </a:rPr>
              <a:t>Organized &amp; Managed by</a:t>
            </a:r>
          </a:p>
          <a:p>
            <a:pPr lvl="0" algn="ctr"/>
            <a:r>
              <a:rPr lang="en-US" sz="3300" b="1" dirty="0">
                <a:solidFill>
                  <a:schemeClr val="tx2">
                    <a:lumMod val="50000"/>
                  </a:schemeClr>
                </a:solidFill>
              </a:rPr>
              <a:t>TAF-UITM </a:t>
            </a:r>
            <a:endParaRPr lang="en-US" sz="3300" b="1" dirty="0" smtClean="0">
              <a:solidFill>
                <a:schemeClr val="tx2">
                  <a:lumMod val="50000"/>
                </a:schemeClr>
              </a:solidFill>
            </a:endParaRPr>
          </a:p>
          <a:p>
            <a:pPr lvl="0" algn="ctr"/>
            <a:r>
              <a:rPr lang="en-US" sz="3300" b="1" dirty="0" smtClean="0">
                <a:solidFill>
                  <a:schemeClr val="tx2">
                    <a:lumMod val="50000"/>
                  </a:schemeClr>
                </a:solidFill>
              </a:rPr>
              <a:t>&amp; BSN </a:t>
            </a:r>
            <a:endParaRPr lang="en-US" sz="1700" dirty="0">
              <a:solidFill>
                <a:schemeClr val="tx2">
                  <a:lumMod val="50000"/>
                </a:schemeClr>
              </a:solidFill>
            </a:endParaRPr>
          </a:p>
        </p:txBody>
      </p:sp>
      <p:sp>
        <p:nvSpPr>
          <p:cNvPr id="36" name="Rectangle 35"/>
          <p:cNvSpPr/>
          <p:nvPr/>
        </p:nvSpPr>
        <p:spPr>
          <a:xfrm>
            <a:off x="2969601" y="6383477"/>
            <a:ext cx="3896329" cy="727686"/>
          </a:xfrm>
          <a:prstGeom prst="rect">
            <a:avLst/>
          </a:prstGeom>
        </p:spPr>
        <p:txBody>
          <a:bodyPr wrap="square" lIns="217728" tIns="108864" rIns="217728" bIns="108864" anchor="ctr">
            <a:spAutoFit/>
          </a:bodyPr>
          <a:lstStyle/>
          <a:p>
            <a:pPr lvl="0" algn="ctr"/>
            <a:r>
              <a:rPr lang="en-US" sz="3300" b="1" dirty="0">
                <a:solidFill>
                  <a:schemeClr val="tx2">
                    <a:lumMod val="50000"/>
                  </a:schemeClr>
                </a:solidFill>
              </a:rPr>
              <a:t>Launch by BSN</a:t>
            </a:r>
            <a:endParaRPr lang="en-US" sz="1700" dirty="0">
              <a:solidFill>
                <a:schemeClr val="tx2">
                  <a:lumMod val="50000"/>
                </a:schemeClr>
              </a:solidFill>
            </a:endParaRPr>
          </a:p>
        </p:txBody>
      </p:sp>
    </p:spTree>
    <p:extLst>
      <p:ext uri="{BB962C8B-B14F-4D97-AF65-F5344CB8AC3E}">
        <p14:creationId xmlns:p14="http://schemas.microsoft.com/office/powerpoint/2010/main" val="3509535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Road to success</a:t>
            </a:r>
            <a:endParaRPr lang="en-MY" sz="4800" dirty="0">
              <a:solidFill>
                <a:schemeClr val="tx1"/>
              </a:solidFill>
              <a:latin typeface="Arial Black"/>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9173" y="5157716"/>
            <a:ext cx="7348002" cy="5510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3" y="6248401"/>
            <a:ext cx="13576741" cy="6083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2803268" y="3184634"/>
            <a:ext cx="5358608" cy="3874102"/>
            <a:chOff x="-1828800" y="1447800"/>
            <a:chExt cx="1843585" cy="1676400"/>
          </a:xfrm>
        </p:grpSpPr>
        <p:sp>
          <p:nvSpPr>
            <p:cNvPr id="3" name="Oval 2"/>
            <p:cNvSpPr/>
            <p:nvPr/>
          </p:nvSpPr>
          <p:spPr>
            <a:xfrm>
              <a:off x="-1828800" y="1447800"/>
              <a:ext cx="1843585" cy="1676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2" name="TextBox 1"/>
            <p:cNvSpPr txBox="1"/>
            <p:nvPr/>
          </p:nvSpPr>
          <p:spPr>
            <a:xfrm>
              <a:off x="-1828800" y="1728432"/>
              <a:ext cx="1828800" cy="1105402"/>
            </a:xfrm>
            <a:prstGeom prst="rect">
              <a:avLst/>
            </a:prstGeom>
            <a:noFill/>
          </p:spPr>
          <p:txBody>
            <a:bodyPr wrap="square" rtlCol="0">
              <a:spAutoFit/>
            </a:bodyPr>
            <a:lstStyle/>
            <a:p>
              <a:pPr algn="ctr"/>
              <a:r>
                <a:rPr lang="en-MY" sz="4000" b="1" dirty="0">
                  <a:solidFill>
                    <a:schemeClr val="bg1"/>
                  </a:solidFill>
                  <a:latin typeface="Century Gothic" panose="020B0502020202020204" pitchFamily="34" charset="0"/>
                </a:rPr>
                <a:t>Close monitor on entrepreneur business performance</a:t>
              </a:r>
            </a:p>
          </p:txBody>
        </p:sp>
      </p:grpSp>
      <p:grpSp>
        <p:nvGrpSpPr>
          <p:cNvPr id="8" name="Group 7"/>
          <p:cNvGrpSpPr/>
          <p:nvPr/>
        </p:nvGrpSpPr>
        <p:grpSpPr>
          <a:xfrm>
            <a:off x="3048398" y="2895600"/>
            <a:ext cx="4916867" cy="3352800"/>
            <a:chOff x="-1828800" y="1447800"/>
            <a:chExt cx="1843585" cy="1676400"/>
          </a:xfrm>
        </p:grpSpPr>
        <p:sp>
          <p:nvSpPr>
            <p:cNvPr id="9" name="Oval 8"/>
            <p:cNvSpPr/>
            <p:nvPr/>
          </p:nvSpPr>
          <p:spPr>
            <a:xfrm>
              <a:off x="-1828800" y="1447800"/>
              <a:ext cx="1843585" cy="16764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a:solidFill>
                  <a:schemeClr val="bg1"/>
                </a:solidFill>
              </a:endParaRPr>
            </a:p>
          </p:txBody>
        </p:sp>
        <p:sp>
          <p:nvSpPr>
            <p:cNvPr id="10" name="TextBox 9"/>
            <p:cNvSpPr txBox="1"/>
            <p:nvPr/>
          </p:nvSpPr>
          <p:spPr>
            <a:xfrm>
              <a:off x="-1828800" y="2133600"/>
              <a:ext cx="1828800" cy="600165"/>
            </a:xfrm>
            <a:prstGeom prst="rect">
              <a:avLst/>
            </a:prstGeom>
            <a:noFill/>
          </p:spPr>
          <p:txBody>
            <a:bodyPr wrap="square" rtlCol="0">
              <a:spAutoFit/>
            </a:bodyPr>
            <a:lstStyle/>
            <a:p>
              <a:pPr algn="ctr"/>
              <a:r>
                <a:rPr lang="en-US" sz="3600" b="1" dirty="0">
                  <a:solidFill>
                    <a:schemeClr val="bg1"/>
                  </a:solidFill>
                  <a:latin typeface="Century Gothic" panose="020B0502020202020204" pitchFamily="34" charset="0"/>
                </a:rPr>
                <a:t>Foster and empower </a:t>
              </a:r>
              <a:r>
                <a:rPr lang="en-US" sz="3600" b="1" dirty="0" smtClean="0">
                  <a:solidFill>
                    <a:schemeClr val="bg1"/>
                  </a:solidFill>
                  <a:latin typeface="Century Gothic" panose="020B0502020202020204" pitchFamily="34" charset="0"/>
                </a:rPr>
                <a:t>Micro business</a:t>
              </a:r>
              <a:endParaRPr lang="en-MY" sz="3600" b="1" dirty="0">
                <a:solidFill>
                  <a:schemeClr val="bg1"/>
                </a:solidFill>
              </a:endParaRPr>
            </a:p>
          </p:txBody>
        </p:sp>
      </p:grpSp>
      <p:sp>
        <p:nvSpPr>
          <p:cNvPr id="12" name="Oval 11"/>
          <p:cNvSpPr/>
          <p:nvPr/>
        </p:nvSpPr>
        <p:spPr>
          <a:xfrm>
            <a:off x="13576742" y="8991600"/>
            <a:ext cx="4916867" cy="3352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b="1">
              <a:solidFill>
                <a:schemeClr val="bg1"/>
              </a:solidFill>
            </a:endParaRPr>
          </a:p>
        </p:txBody>
      </p:sp>
      <p:sp>
        <p:nvSpPr>
          <p:cNvPr id="13" name="TextBox 12"/>
          <p:cNvSpPr txBox="1"/>
          <p:nvPr/>
        </p:nvSpPr>
        <p:spPr>
          <a:xfrm>
            <a:off x="13639803" y="9916510"/>
            <a:ext cx="4877435" cy="2035736"/>
          </a:xfrm>
          <a:prstGeom prst="rect">
            <a:avLst/>
          </a:prstGeom>
          <a:noFill/>
        </p:spPr>
        <p:txBody>
          <a:bodyPr wrap="square" lIns="217728" tIns="108864" rIns="217728" bIns="108864" rtlCol="0">
            <a:spAutoFit/>
          </a:bodyPr>
          <a:lstStyle/>
          <a:p>
            <a:pPr lvl="0" algn="ctr"/>
            <a:r>
              <a:rPr lang="en-US" sz="4000" b="1" dirty="0" smtClean="0">
                <a:solidFill>
                  <a:schemeClr val="bg1"/>
                </a:solidFill>
              </a:rPr>
              <a:t>3U1i </a:t>
            </a:r>
            <a:r>
              <a:rPr lang="en-US" sz="4000" b="1" dirty="0">
                <a:solidFill>
                  <a:schemeClr val="bg1"/>
                </a:solidFill>
              </a:rPr>
              <a:t>inline with MOHE’s aspiration</a:t>
            </a:r>
          </a:p>
          <a:p>
            <a:pPr algn="ctr"/>
            <a:r>
              <a:rPr lang="en-US" sz="3800" b="1" dirty="0" smtClean="0">
                <a:solidFill>
                  <a:schemeClr val="bg1"/>
                </a:solidFill>
              </a:rPr>
              <a:t> </a:t>
            </a:r>
            <a:endParaRPr lang="en-MY" sz="3800" b="1" dirty="0">
              <a:solidFill>
                <a:schemeClr val="bg1"/>
              </a:solidFill>
            </a:endParaRPr>
          </a:p>
        </p:txBody>
      </p:sp>
      <p:sp>
        <p:nvSpPr>
          <p:cNvPr id="11" name="Slide Number Placeholder 10"/>
          <p:cNvSpPr>
            <a:spLocks noGrp="1"/>
          </p:cNvSpPr>
          <p:nvPr>
            <p:ph type="sldNum" sz="quarter" idx="12"/>
          </p:nvPr>
        </p:nvSpPr>
        <p:spPr/>
        <p:txBody>
          <a:bodyPr/>
          <a:lstStyle/>
          <a:p>
            <a:pPr>
              <a:defRPr/>
            </a:pPr>
            <a:fld id="{10900C66-51F3-40B7-ADF9-FB7B495E0E52}" type="slidenum">
              <a:rPr lang="en-US" smtClean="0"/>
              <a:pPr>
                <a:defRPr/>
              </a:pPr>
              <a:t>17</a:t>
            </a:fld>
            <a:endParaRPr lang="en-US" dirty="0"/>
          </a:p>
        </p:txBody>
      </p:sp>
    </p:spTree>
    <p:extLst>
      <p:ext uri="{BB962C8B-B14F-4D97-AF65-F5344CB8AC3E}">
        <p14:creationId xmlns:p14="http://schemas.microsoft.com/office/powerpoint/2010/main" val="66362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172829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smtClean="0">
                <a:solidFill>
                  <a:schemeClr val="tx1"/>
                </a:solidFill>
                <a:latin typeface="Arial Black"/>
              </a:rPr>
              <a:t>Student </a:t>
            </a:r>
            <a:r>
              <a:rPr lang="en-US" sz="4800" dirty="0">
                <a:solidFill>
                  <a:schemeClr val="tx1"/>
                </a:solidFill>
                <a:latin typeface="Arial Black"/>
              </a:rPr>
              <a:t>criteria</a:t>
            </a:r>
            <a:endParaRPr lang="en-MY" sz="4800" dirty="0">
              <a:solidFill>
                <a:schemeClr val="tx1"/>
              </a:solidFill>
              <a:latin typeface="Arial Black"/>
            </a:endParaRPr>
          </a:p>
        </p:txBody>
      </p:sp>
      <p:grpSp>
        <p:nvGrpSpPr>
          <p:cNvPr id="5" name="Group 4"/>
          <p:cNvGrpSpPr>
            <a:grpSpLocks noChangeAspect="1"/>
          </p:cNvGrpSpPr>
          <p:nvPr/>
        </p:nvGrpSpPr>
        <p:grpSpPr>
          <a:xfrm>
            <a:off x="12741199" y="2855196"/>
            <a:ext cx="2280097" cy="1819364"/>
            <a:chOff x="1382806" y="3668806"/>
            <a:chExt cx="3025588" cy="3025588"/>
          </a:xfrm>
        </p:grpSpPr>
        <p:sp>
          <p:nvSpPr>
            <p:cNvPr id="7" name="Rectangle 6"/>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38093" y="4265700"/>
              <a:ext cx="1180970" cy="1933171"/>
            </a:xfrm>
            <a:custGeom>
              <a:avLst/>
              <a:gdLst/>
              <a:ahLst/>
              <a:cxnLst/>
              <a:rect l="l" t="t" r="r" b="b"/>
              <a:pathLst>
                <a:path w="1180970" h="1933171">
                  <a:moveTo>
                    <a:pt x="634994" y="0"/>
                  </a:moveTo>
                  <a:cubicBezTo>
                    <a:pt x="672579" y="0"/>
                    <a:pt x="702993" y="742"/>
                    <a:pt x="726237" y="2226"/>
                  </a:cubicBezTo>
                  <a:cubicBezTo>
                    <a:pt x="749481" y="3709"/>
                    <a:pt x="767037" y="6182"/>
                    <a:pt x="778906" y="9644"/>
                  </a:cubicBezTo>
                  <a:cubicBezTo>
                    <a:pt x="790775" y="13106"/>
                    <a:pt x="798688" y="17804"/>
                    <a:pt x="802644" y="23738"/>
                  </a:cubicBezTo>
                  <a:cubicBezTo>
                    <a:pt x="806600" y="29673"/>
                    <a:pt x="808579" y="37091"/>
                    <a:pt x="808579" y="45993"/>
                  </a:cubicBezTo>
                  <a:lnTo>
                    <a:pt x="808579" y="1631994"/>
                  </a:lnTo>
                  <a:lnTo>
                    <a:pt x="1121624" y="1631994"/>
                  </a:lnTo>
                  <a:cubicBezTo>
                    <a:pt x="1130526" y="1631994"/>
                    <a:pt x="1138686" y="1634714"/>
                    <a:pt x="1146104" y="1640154"/>
                  </a:cubicBezTo>
                  <a:cubicBezTo>
                    <a:pt x="1153523" y="1645594"/>
                    <a:pt x="1159952" y="1654248"/>
                    <a:pt x="1165392" y="1666117"/>
                  </a:cubicBezTo>
                  <a:cubicBezTo>
                    <a:pt x="1170832" y="1677986"/>
                    <a:pt x="1174788" y="1693564"/>
                    <a:pt x="1177261" y="1712852"/>
                  </a:cubicBezTo>
                  <a:cubicBezTo>
                    <a:pt x="1179733" y="1732139"/>
                    <a:pt x="1180970" y="1756124"/>
                    <a:pt x="1180970" y="1784808"/>
                  </a:cubicBezTo>
                  <a:cubicBezTo>
                    <a:pt x="1180970" y="1812502"/>
                    <a:pt x="1179486" y="1835993"/>
                    <a:pt x="1176519" y="1855280"/>
                  </a:cubicBezTo>
                  <a:cubicBezTo>
                    <a:pt x="1173552" y="1874567"/>
                    <a:pt x="1169348" y="1889898"/>
                    <a:pt x="1163908" y="1901273"/>
                  </a:cubicBezTo>
                  <a:cubicBezTo>
                    <a:pt x="1158468" y="1912647"/>
                    <a:pt x="1152286" y="1920807"/>
                    <a:pt x="1145363" y="1925753"/>
                  </a:cubicBezTo>
                  <a:cubicBezTo>
                    <a:pt x="1138439" y="1930698"/>
                    <a:pt x="1130526" y="1933171"/>
                    <a:pt x="1121624" y="1933171"/>
                  </a:cubicBezTo>
                  <a:lnTo>
                    <a:pt x="62312" y="1933171"/>
                  </a:lnTo>
                  <a:cubicBezTo>
                    <a:pt x="54400" y="1933171"/>
                    <a:pt x="46982" y="1930698"/>
                    <a:pt x="40058" y="1925753"/>
                  </a:cubicBezTo>
                  <a:cubicBezTo>
                    <a:pt x="33134" y="1920807"/>
                    <a:pt x="26953" y="1912647"/>
                    <a:pt x="21513" y="1901273"/>
                  </a:cubicBezTo>
                  <a:cubicBezTo>
                    <a:pt x="16073" y="1889898"/>
                    <a:pt x="11869" y="1874567"/>
                    <a:pt x="8902" y="1855280"/>
                  </a:cubicBezTo>
                  <a:cubicBezTo>
                    <a:pt x="5934" y="1835993"/>
                    <a:pt x="4451" y="1812502"/>
                    <a:pt x="4451" y="1784808"/>
                  </a:cubicBezTo>
                  <a:cubicBezTo>
                    <a:pt x="4451" y="1756124"/>
                    <a:pt x="5687" y="1732139"/>
                    <a:pt x="8160" y="1712852"/>
                  </a:cubicBezTo>
                  <a:cubicBezTo>
                    <a:pt x="10633" y="1693564"/>
                    <a:pt x="14589" y="1677986"/>
                    <a:pt x="20029" y="1666117"/>
                  </a:cubicBezTo>
                  <a:cubicBezTo>
                    <a:pt x="25469" y="1654248"/>
                    <a:pt x="31651" y="1645594"/>
                    <a:pt x="38574" y="1640154"/>
                  </a:cubicBezTo>
                  <a:cubicBezTo>
                    <a:pt x="45498" y="1634714"/>
                    <a:pt x="53411" y="1631994"/>
                    <a:pt x="62312" y="1631994"/>
                  </a:cubicBezTo>
                  <a:lnTo>
                    <a:pt x="419867" y="1631994"/>
                  </a:lnTo>
                  <a:lnTo>
                    <a:pt x="419867" y="382777"/>
                  </a:lnTo>
                  <a:lnTo>
                    <a:pt x="111272" y="553394"/>
                  </a:lnTo>
                  <a:cubicBezTo>
                    <a:pt x="88523" y="564274"/>
                    <a:pt x="69978" y="570951"/>
                    <a:pt x="55636" y="573423"/>
                  </a:cubicBezTo>
                  <a:cubicBezTo>
                    <a:pt x="41294" y="575896"/>
                    <a:pt x="29920" y="572929"/>
                    <a:pt x="21513" y="564522"/>
                  </a:cubicBezTo>
                  <a:cubicBezTo>
                    <a:pt x="13105" y="556114"/>
                    <a:pt x="7418" y="541525"/>
                    <a:pt x="4451" y="520755"/>
                  </a:cubicBezTo>
                  <a:cubicBezTo>
                    <a:pt x="1484" y="499984"/>
                    <a:pt x="0" y="470806"/>
                    <a:pt x="0" y="433220"/>
                  </a:cubicBezTo>
                  <a:cubicBezTo>
                    <a:pt x="0" y="409482"/>
                    <a:pt x="494" y="389948"/>
                    <a:pt x="1484" y="374617"/>
                  </a:cubicBezTo>
                  <a:cubicBezTo>
                    <a:pt x="2473" y="359286"/>
                    <a:pt x="4945" y="346181"/>
                    <a:pt x="8902" y="335301"/>
                  </a:cubicBezTo>
                  <a:cubicBezTo>
                    <a:pt x="12858" y="324421"/>
                    <a:pt x="18298" y="315519"/>
                    <a:pt x="25222" y="308595"/>
                  </a:cubicBezTo>
                  <a:cubicBezTo>
                    <a:pt x="32145" y="301672"/>
                    <a:pt x="41542" y="294254"/>
                    <a:pt x="53411" y="286341"/>
                  </a:cubicBezTo>
                  <a:lnTo>
                    <a:pt x="465860" y="19288"/>
                  </a:lnTo>
                  <a:cubicBezTo>
                    <a:pt x="470805" y="15331"/>
                    <a:pt x="476987" y="12117"/>
                    <a:pt x="484405" y="9644"/>
                  </a:cubicBezTo>
                  <a:cubicBezTo>
                    <a:pt x="491823" y="7171"/>
                    <a:pt x="501467" y="5193"/>
                    <a:pt x="513336" y="3709"/>
                  </a:cubicBezTo>
                  <a:cubicBezTo>
                    <a:pt x="525205" y="2226"/>
                    <a:pt x="540783" y="1237"/>
                    <a:pt x="560070" y="742"/>
                  </a:cubicBezTo>
                  <a:cubicBezTo>
                    <a:pt x="579358" y="248"/>
                    <a:pt x="604332" y="0"/>
                    <a:pt x="6349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p:cNvSpPr/>
            <p:nvPr/>
          </p:nvSpPr>
          <p:spPr>
            <a:xfrm>
              <a:off x="2361975" y="4296064"/>
              <a:ext cx="2046419" cy="2398330"/>
            </a:xfrm>
            <a:custGeom>
              <a:avLst/>
              <a:gdLst>
                <a:gd name="connsiteX0" fmla="*/ 395986 w 2046419"/>
                <a:gd name="connsiteY0" fmla="*/ 352414 h 2398330"/>
                <a:gd name="connsiteX1" fmla="*/ 395987 w 2046419"/>
                <a:gd name="connsiteY1" fmla="*/ 879025 h 2398330"/>
                <a:gd name="connsiteX2" fmla="*/ 0 w 2046419"/>
                <a:gd name="connsiteY2" fmla="*/ 535520 h 2398330"/>
                <a:gd name="connsiteX3" fmla="*/ 12468 w 2046419"/>
                <a:gd name="connsiteY3" fmla="*/ 542690 h 2398330"/>
                <a:gd name="connsiteX4" fmla="*/ 31755 w 2046419"/>
                <a:gd name="connsiteY4" fmla="*/ 543060 h 2398330"/>
                <a:gd name="connsiteX5" fmla="*/ 87391 w 2046419"/>
                <a:gd name="connsiteY5" fmla="*/ 523032 h 2398330"/>
                <a:gd name="connsiteX6" fmla="*/ 780529 w 2046419"/>
                <a:gd name="connsiteY6" fmla="*/ 0 h 2398330"/>
                <a:gd name="connsiteX7" fmla="*/ 2046419 w 2046419"/>
                <a:gd name="connsiteY7" fmla="*/ 1098117 h 2398330"/>
                <a:gd name="connsiteX8" fmla="*/ 2046419 w 2046419"/>
                <a:gd name="connsiteY8" fmla="*/ 2398330 h 2398330"/>
                <a:gd name="connsiteX9" fmla="*/ 599559 w 2046419"/>
                <a:gd name="connsiteY9" fmla="*/ 2398330 h 2398330"/>
                <a:gd name="connsiteX10" fmla="*/ 22023 w 2046419"/>
                <a:gd name="connsiteY10" fmla="*/ 1897337 h 2398330"/>
                <a:gd name="connsiteX11" fmla="*/ 38430 w 2046419"/>
                <a:gd name="connsiteY11" fmla="*/ 1902806 h 2398330"/>
                <a:gd name="connsiteX12" fmla="*/ 1097742 w 2046419"/>
                <a:gd name="connsiteY12" fmla="*/ 1902806 h 2398330"/>
                <a:gd name="connsiteX13" fmla="*/ 1121481 w 2046419"/>
                <a:gd name="connsiteY13" fmla="*/ 1895388 h 2398330"/>
                <a:gd name="connsiteX14" fmla="*/ 1140026 w 2046419"/>
                <a:gd name="connsiteY14" fmla="*/ 1870908 h 2398330"/>
                <a:gd name="connsiteX15" fmla="*/ 1152637 w 2046419"/>
                <a:gd name="connsiteY15" fmla="*/ 1824915 h 2398330"/>
                <a:gd name="connsiteX16" fmla="*/ 1157088 w 2046419"/>
                <a:gd name="connsiteY16" fmla="*/ 1754443 h 2398330"/>
                <a:gd name="connsiteX17" fmla="*/ 1153379 w 2046419"/>
                <a:gd name="connsiteY17" fmla="*/ 1682487 h 2398330"/>
                <a:gd name="connsiteX18" fmla="*/ 1141510 w 2046419"/>
                <a:gd name="connsiteY18" fmla="*/ 1635752 h 2398330"/>
                <a:gd name="connsiteX19" fmla="*/ 1122222 w 2046419"/>
                <a:gd name="connsiteY19" fmla="*/ 1609789 h 2398330"/>
                <a:gd name="connsiteX20" fmla="*/ 1097742 w 2046419"/>
                <a:gd name="connsiteY20" fmla="*/ 1601629 h 2398330"/>
                <a:gd name="connsiteX21" fmla="*/ 784697 w 2046419"/>
                <a:gd name="connsiteY21" fmla="*/ 1601629 h 2398330"/>
                <a:gd name="connsiteX22" fmla="*/ 784697 w 2046419"/>
                <a:gd name="connsiteY22" fmla="*/ 15628 h 239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46419" h="2398330">
                  <a:moveTo>
                    <a:pt x="395986" y="352414"/>
                  </a:moveTo>
                  <a:lnTo>
                    <a:pt x="395987" y="879025"/>
                  </a:lnTo>
                  <a:lnTo>
                    <a:pt x="0" y="535520"/>
                  </a:lnTo>
                  <a:lnTo>
                    <a:pt x="12468" y="542690"/>
                  </a:lnTo>
                  <a:cubicBezTo>
                    <a:pt x="18154" y="544173"/>
                    <a:pt x="24585" y="544297"/>
                    <a:pt x="31755" y="543060"/>
                  </a:cubicBezTo>
                  <a:cubicBezTo>
                    <a:pt x="46097" y="540588"/>
                    <a:pt x="64642" y="533911"/>
                    <a:pt x="87391" y="523032"/>
                  </a:cubicBezTo>
                  <a:close/>
                  <a:moveTo>
                    <a:pt x="780529" y="0"/>
                  </a:moveTo>
                  <a:lnTo>
                    <a:pt x="2046419" y="1098117"/>
                  </a:lnTo>
                  <a:lnTo>
                    <a:pt x="2046419" y="2398330"/>
                  </a:lnTo>
                  <a:lnTo>
                    <a:pt x="599559" y="2398330"/>
                  </a:lnTo>
                  <a:lnTo>
                    <a:pt x="22023" y="1897337"/>
                  </a:lnTo>
                  <a:lnTo>
                    <a:pt x="38430" y="1902806"/>
                  </a:lnTo>
                  <a:lnTo>
                    <a:pt x="1097742" y="1902806"/>
                  </a:lnTo>
                  <a:cubicBezTo>
                    <a:pt x="1106644" y="1902806"/>
                    <a:pt x="1114557" y="1900333"/>
                    <a:pt x="1121481" y="1895388"/>
                  </a:cubicBezTo>
                  <a:cubicBezTo>
                    <a:pt x="1128404" y="1890442"/>
                    <a:pt x="1134586" y="1882282"/>
                    <a:pt x="1140026" y="1870908"/>
                  </a:cubicBezTo>
                  <a:cubicBezTo>
                    <a:pt x="1145466" y="1859533"/>
                    <a:pt x="1149670" y="1844202"/>
                    <a:pt x="1152637" y="1824915"/>
                  </a:cubicBezTo>
                  <a:cubicBezTo>
                    <a:pt x="1155604" y="1805628"/>
                    <a:pt x="1157088" y="1782137"/>
                    <a:pt x="1157088" y="1754443"/>
                  </a:cubicBezTo>
                  <a:cubicBezTo>
                    <a:pt x="1157088" y="1725759"/>
                    <a:pt x="1155851" y="1701774"/>
                    <a:pt x="1153379" y="1682487"/>
                  </a:cubicBezTo>
                  <a:cubicBezTo>
                    <a:pt x="1150906" y="1663199"/>
                    <a:pt x="1146950" y="1647621"/>
                    <a:pt x="1141510" y="1635752"/>
                  </a:cubicBezTo>
                  <a:cubicBezTo>
                    <a:pt x="1136070" y="1623883"/>
                    <a:pt x="1129641" y="1615229"/>
                    <a:pt x="1122222" y="1609789"/>
                  </a:cubicBezTo>
                  <a:cubicBezTo>
                    <a:pt x="1114804" y="1604349"/>
                    <a:pt x="1106644" y="1601629"/>
                    <a:pt x="1097742" y="1601629"/>
                  </a:cubicBezTo>
                  <a:lnTo>
                    <a:pt x="784697" y="1601629"/>
                  </a:lnTo>
                  <a:lnTo>
                    <a:pt x="784697" y="15628"/>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 name="Group 9"/>
          <p:cNvGrpSpPr>
            <a:grpSpLocks noChangeAspect="1"/>
          </p:cNvGrpSpPr>
          <p:nvPr/>
        </p:nvGrpSpPr>
        <p:grpSpPr>
          <a:xfrm>
            <a:off x="12741199" y="5087162"/>
            <a:ext cx="2280097" cy="1819364"/>
            <a:chOff x="1382807" y="174388"/>
            <a:chExt cx="3025589" cy="3025589"/>
          </a:xfrm>
        </p:grpSpPr>
        <p:sp>
          <p:nvSpPr>
            <p:cNvPr id="11" name="Rectangle 10"/>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249080" y="750510"/>
              <a:ext cx="1287791" cy="1953942"/>
            </a:xfrm>
            <a:custGeom>
              <a:avLst/>
              <a:gdLst/>
              <a:ahLst/>
              <a:cxnLst/>
              <a:rect l="l" t="t" r="r" b="b"/>
              <a:pathLst>
                <a:path w="1287791" h="1953942">
                  <a:moveTo>
                    <a:pt x="615707" y="0"/>
                  </a:moveTo>
                  <a:cubicBezTo>
                    <a:pt x="715605" y="0"/>
                    <a:pt x="802891" y="12611"/>
                    <a:pt x="877568" y="37833"/>
                  </a:cubicBezTo>
                  <a:cubicBezTo>
                    <a:pt x="952244" y="63055"/>
                    <a:pt x="1014309" y="98167"/>
                    <a:pt x="1063763" y="143171"/>
                  </a:cubicBezTo>
                  <a:cubicBezTo>
                    <a:pt x="1113217" y="188174"/>
                    <a:pt x="1150061" y="241585"/>
                    <a:pt x="1174294" y="303403"/>
                  </a:cubicBezTo>
                  <a:cubicBezTo>
                    <a:pt x="1198526" y="365221"/>
                    <a:pt x="1210642" y="431737"/>
                    <a:pt x="1210642" y="502951"/>
                  </a:cubicBezTo>
                  <a:cubicBezTo>
                    <a:pt x="1210642" y="565264"/>
                    <a:pt x="1204708" y="626587"/>
                    <a:pt x="1192839" y="686921"/>
                  </a:cubicBezTo>
                  <a:cubicBezTo>
                    <a:pt x="1180970" y="747256"/>
                    <a:pt x="1156243" y="812288"/>
                    <a:pt x="1118657" y="882019"/>
                  </a:cubicBezTo>
                  <a:cubicBezTo>
                    <a:pt x="1081072" y="951749"/>
                    <a:pt x="1028156" y="1028898"/>
                    <a:pt x="959909" y="1113465"/>
                  </a:cubicBezTo>
                  <a:cubicBezTo>
                    <a:pt x="891662" y="1198032"/>
                    <a:pt x="801161" y="1296199"/>
                    <a:pt x="688405" y="1407966"/>
                  </a:cubicBezTo>
                  <a:lnTo>
                    <a:pt x="464376" y="1637928"/>
                  </a:lnTo>
                  <a:lnTo>
                    <a:pt x="1221028" y="1637928"/>
                  </a:lnTo>
                  <a:cubicBezTo>
                    <a:pt x="1230919" y="1637928"/>
                    <a:pt x="1240068" y="1640896"/>
                    <a:pt x="1248475" y="1646830"/>
                  </a:cubicBezTo>
                  <a:cubicBezTo>
                    <a:pt x="1256882" y="1652765"/>
                    <a:pt x="1264053" y="1661914"/>
                    <a:pt x="1269988" y="1674277"/>
                  </a:cubicBezTo>
                  <a:cubicBezTo>
                    <a:pt x="1275922" y="1686641"/>
                    <a:pt x="1280373" y="1702961"/>
                    <a:pt x="1283340" y="1723237"/>
                  </a:cubicBezTo>
                  <a:cubicBezTo>
                    <a:pt x="1286308" y="1743513"/>
                    <a:pt x="1287791" y="1767499"/>
                    <a:pt x="1287791" y="1795193"/>
                  </a:cubicBezTo>
                  <a:cubicBezTo>
                    <a:pt x="1287791" y="1823877"/>
                    <a:pt x="1286555" y="1848357"/>
                    <a:pt x="1284082" y="1868633"/>
                  </a:cubicBezTo>
                  <a:cubicBezTo>
                    <a:pt x="1281609" y="1888909"/>
                    <a:pt x="1277900" y="1905476"/>
                    <a:pt x="1272955" y="1918335"/>
                  </a:cubicBezTo>
                  <a:cubicBezTo>
                    <a:pt x="1268010" y="1931193"/>
                    <a:pt x="1261580" y="1940342"/>
                    <a:pt x="1253668" y="1945782"/>
                  </a:cubicBezTo>
                  <a:cubicBezTo>
                    <a:pt x="1245755" y="1951222"/>
                    <a:pt x="1236853" y="1953942"/>
                    <a:pt x="1226962" y="1953942"/>
                  </a:cubicBezTo>
                  <a:lnTo>
                    <a:pt x="123141" y="1953942"/>
                  </a:lnTo>
                  <a:cubicBezTo>
                    <a:pt x="101382" y="1953942"/>
                    <a:pt x="82589" y="1951963"/>
                    <a:pt x="66764" y="1948007"/>
                  </a:cubicBezTo>
                  <a:cubicBezTo>
                    <a:pt x="50938" y="1944051"/>
                    <a:pt x="38080" y="1936385"/>
                    <a:pt x="28189" y="1925011"/>
                  </a:cubicBezTo>
                  <a:cubicBezTo>
                    <a:pt x="18298" y="1913636"/>
                    <a:pt x="11127" y="1897069"/>
                    <a:pt x="6676" y="1875309"/>
                  </a:cubicBezTo>
                  <a:cubicBezTo>
                    <a:pt x="2226" y="1853549"/>
                    <a:pt x="0" y="1825360"/>
                    <a:pt x="0" y="1790742"/>
                  </a:cubicBezTo>
                  <a:cubicBezTo>
                    <a:pt x="0" y="1758103"/>
                    <a:pt x="1484" y="1730161"/>
                    <a:pt x="4451" y="1706917"/>
                  </a:cubicBezTo>
                  <a:cubicBezTo>
                    <a:pt x="7418" y="1683674"/>
                    <a:pt x="12858" y="1662903"/>
                    <a:pt x="20771" y="1644605"/>
                  </a:cubicBezTo>
                  <a:cubicBezTo>
                    <a:pt x="28684" y="1626307"/>
                    <a:pt x="38822" y="1608503"/>
                    <a:pt x="51185" y="1591194"/>
                  </a:cubicBezTo>
                  <a:cubicBezTo>
                    <a:pt x="63549" y="1573885"/>
                    <a:pt x="79622" y="1554845"/>
                    <a:pt x="99403" y="1534074"/>
                  </a:cubicBezTo>
                  <a:lnTo>
                    <a:pt x="431737" y="1178003"/>
                  </a:lnTo>
                  <a:cubicBezTo>
                    <a:pt x="498005" y="1108767"/>
                    <a:pt x="551416" y="1045713"/>
                    <a:pt x="591969" y="988840"/>
                  </a:cubicBezTo>
                  <a:cubicBezTo>
                    <a:pt x="632521" y="931968"/>
                    <a:pt x="664172" y="880041"/>
                    <a:pt x="686921" y="833059"/>
                  </a:cubicBezTo>
                  <a:cubicBezTo>
                    <a:pt x="709670" y="786077"/>
                    <a:pt x="725248" y="742805"/>
                    <a:pt x="733655" y="703241"/>
                  </a:cubicBezTo>
                  <a:cubicBezTo>
                    <a:pt x="742063" y="663678"/>
                    <a:pt x="746266" y="626092"/>
                    <a:pt x="746266" y="590485"/>
                  </a:cubicBezTo>
                  <a:cubicBezTo>
                    <a:pt x="746266" y="557845"/>
                    <a:pt x="741074" y="526936"/>
                    <a:pt x="730688" y="497758"/>
                  </a:cubicBezTo>
                  <a:cubicBezTo>
                    <a:pt x="720303" y="468580"/>
                    <a:pt x="704972" y="443111"/>
                    <a:pt x="684696" y="421351"/>
                  </a:cubicBezTo>
                  <a:cubicBezTo>
                    <a:pt x="664419" y="399591"/>
                    <a:pt x="638950" y="382530"/>
                    <a:pt x="608289" y="370166"/>
                  </a:cubicBezTo>
                  <a:cubicBezTo>
                    <a:pt x="577627" y="357802"/>
                    <a:pt x="541525" y="351621"/>
                    <a:pt x="499984" y="351621"/>
                  </a:cubicBezTo>
                  <a:cubicBezTo>
                    <a:pt x="441627" y="351621"/>
                    <a:pt x="389948" y="359039"/>
                    <a:pt x="344944" y="373875"/>
                  </a:cubicBezTo>
                  <a:cubicBezTo>
                    <a:pt x="299941" y="388711"/>
                    <a:pt x="260377" y="405279"/>
                    <a:pt x="226254" y="423577"/>
                  </a:cubicBezTo>
                  <a:cubicBezTo>
                    <a:pt x="192130" y="441875"/>
                    <a:pt x="163694" y="458689"/>
                    <a:pt x="140945" y="474020"/>
                  </a:cubicBezTo>
                  <a:cubicBezTo>
                    <a:pt x="118196" y="489351"/>
                    <a:pt x="100392" y="497017"/>
                    <a:pt x="87534" y="497017"/>
                  </a:cubicBezTo>
                  <a:cubicBezTo>
                    <a:pt x="78633" y="497017"/>
                    <a:pt x="70967" y="494049"/>
                    <a:pt x="64538" y="488115"/>
                  </a:cubicBezTo>
                  <a:cubicBezTo>
                    <a:pt x="58109" y="482180"/>
                    <a:pt x="52916" y="472289"/>
                    <a:pt x="48960" y="458442"/>
                  </a:cubicBezTo>
                  <a:cubicBezTo>
                    <a:pt x="45004" y="444595"/>
                    <a:pt x="41789" y="426049"/>
                    <a:pt x="39316" y="402806"/>
                  </a:cubicBezTo>
                  <a:cubicBezTo>
                    <a:pt x="36844" y="379562"/>
                    <a:pt x="35607" y="351126"/>
                    <a:pt x="35607" y="317497"/>
                  </a:cubicBezTo>
                  <a:cubicBezTo>
                    <a:pt x="35607" y="294748"/>
                    <a:pt x="36349" y="275708"/>
                    <a:pt x="37833" y="260377"/>
                  </a:cubicBezTo>
                  <a:cubicBezTo>
                    <a:pt x="39316" y="245047"/>
                    <a:pt x="41542" y="231694"/>
                    <a:pt x="44509" y="220319"/>
                  </a:cubicBezTo>
                  <a:cubicBezTo>
                    <a:pt x="47476" y="208945"/>
                    <a:pt x="51433" y="199054"/>
                    <a:pt x="56378" y="190647"/>
                  </a:cubicBezTo>
                  <a:cubicBezTo>
                    <a:pt x="61324" y="182240"/>
                    <a:pt x="69978" y="172101"/>
                    <a:pt x="82342" y="160232"/>
                  </a:cubicBezTo>
                  <a:cubicBezTo>
                    <a:pt x="94705" y="148363"/>
                    <a:pt x="117454" y="133280"/>
                    <a:pt x="150589" y="114982"/>
                  </a:cubicBezTo>
                  <a:cubicBezTo>
                    <a:pt x="183723" y="96684"/>
                    <a:pt x="224523" y="78880"/>
                    <a:pt x="272988" y="61571"/>
                  </a:cubicBezTo>
                  <a:cubicBezTo>
                    <a:pt x="321453" y="44262"/>
                    <a:pt x="374864" y="29673"/>
                    <a:pt x="433220" y="17804"/>
                  </a:cubicBezTo>
                  <a:cubicBezTo>
                    <a:pt x="491576" y="5935"/>
                    <a:pt x="552405" y="0"/>
                    <a:pt x="6157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p:cNvSpPr txBox="1"/>
            <p:nvPr/>
          </p:nvSpPr>
          <p:spPr>
            <a:xfrm>
              <a:off x="2292711" y="898530"/>
              <a:ext cx="2115685" cy="2301447"/>
            </a:xfrm>
            <a:custGeom>
              <a:avLst/>
              <a:gdLst>
                <a:gd name="connsiteX0" fmla="*/ 456353 w 2115685"/>
                <a:gd name="connsiteY0" fmla="*/ 203601 h 2301447"/>
                <a:gd name="connsiteX1" fmla="*/ 564658 w 2115685"/>
                <a:gd name="connsiteY1" fmla="*/ 222146 h 2301447"/>
                <a:gd name="connsiteX2" fmla="*/ 641065 w 2115685"/>
                <a:gd name="connsiteY2" fmla="*/ 273331 h 2301447"/>
                <a:gd name="connsiteX3" fmla="*/ 687057 w 2115685"/>
                <a:gd name="connsiteY3" fmla="*/ 349738 h 2301447"/>
                <a:gd name="connsiteX4" fmla="*/ 702635 w 2115685"/>
                <a:gd name="connsiteY4" fmla="*/ 442465 h 2301447"/>
                <a:gd name="connsiteX5" fmla="*/ 690024 w 2115685"/>
                <a:gd name="connsiteY5" fmla="*/ 555221 h 2301447"/>
                <a:gd name="connsiteX6" fmla="*/ 643290 w 2115685"/>
                <a:gd name="connsiteY6" fmla="*/ 685039 h 2301447"/>
                <a:gd name="connsiteX7" fmla="*/ 602490 w 2115685"/>
                <a:gd name="connsiteY7" fmla="*/ 759221 h 2301447"/>
                <a:gd name="connsiteX8" fmla="*/ 567532 w 2115685"/>
                <a:gd name="connsiteY8" fmla="*/ 811898 h 2301447"/>
                <a:gd name="connsiteX9" fmla="*/ 25852 w 2115685"/>
                <a:gd name="connsiteY9" fmla="*/ 342009 h 2301447"/>
                <a:gd name="connsiteX10" fmla="*/ 43903 w 2115685"/>
                <a:gd name="connsiteY10" fmla="*/ 348997 h 2301447"/>
                <a:gd name="connsiteX11" fmla="*/ 97314 w 2115685"/>
                <a:gd name="connsiteY11" fmla="*/ 326000 h 2301447"/>
                <a:gd name="connsiteX12" fmla="*/ 182623 w 2115685"/>
                <a:gd name="connsiteY12" fmla="*/ 275557 h 2301447"/>
                <a:gd name="connsiteX13" fmla="*/ 301313 w 2115685"/>
                <a:gd name="connsiteY13" fmla="*/ 225855 h 2301447"/>
                <a:gd name="connsiteX14" fmla="*/ 456353 w 2115685"/>
                <a:gd name="connsiteY14" fmla="*/ 203601 h 2301447"/>
                <a:gd name="connsiteX15" fmla="*/ 1024383 w 2115685"/>
                <a:gd name="connsiteY15" fmla="*/ 0 h 2301447"/>
                <a:gd name="connsiteX16" fmla="*/ 2115685 w 2115685"/>
                <a:gd name="connsiteY16" fmla="*/ 946668 h 2301447"/>
                <a:gd name="connsiteX17" fmla="*/ 2115685 w 2115685"/>
                <a:gd name="connsiteY17" fmla="*/ 2301447 h 2301447"/>
                <a:gd name="connsiteX18" fmla="*/ 593970 w 2115685"/>
                <a:gd name="connsiteY18" fmla="*/ 2301447 h 2301447"/>
                <a:gd name="connsiteX19" fmla="*/ 0 w 2115685"/>
                <a:gd name="connsiteY19" fmla="*/ 1786198 h 2301447"/>
                <a:gd name="connsiteX20" fmla="*/ 23133 w 2115685"/>
                <a:gd name="connsiteY20" fmla="*/ 1799988 h 2301447"/>
                <a:gd name="connsiteX21" fmla="*/ 79510 w 2115685"/>
                <a:gd name="connsiteY21" fmla="*/ 1805923 h 2301447"/>
                <a:gd name="connsiteX22" fmla="*/ 1183331 w 2115685"/>
                <a:gd name="connsiteY22" fmla="*/ 1805923 h 2301447"/>
                <a:gd name="connsiteX23" fmla="*/ 1210037 w 2115685"/>
                <a:gd name="connsiteY23" fmla="*/ 1797763 h 2301447"/>
                <a:gd name="connsiteX24" fmla="*/ 1229324 w 2115685"/>
                <a:gd name="connsiteY24" fmla="*/ 1770316 h 2301447"/>
                <a:gd name="connsiteX25" fmla="*/ 1240451 w 2115685"/>
                <a:gd name="connsiteY25" fmla="*/ 1720614 h 2301447"/>
                <a:gd name="connsiteX26" fmla="*/ 1244160 w 2115685"/>
                <a:gd name="connsiteY26" fmla="*/ 1647174 h 2301447"/>
                <a:gd name="connsiteX27" fmla="*/ 1239709 w 2115685"/>
                <a:gd name="connsiteY27" fmla="*/ 1575218 h 2301447"/>
                <a:gd name="connsiteX28" fmla="*/ 1226357 w 2115685"/>
                <a:gd name="connsiteY28" fmla="*/ 1526258 h 2301447"/>
                <a:gd name="connsiteX29" fmla="*/ 1204844 w 2115685"/>
                <a:gd name="connsiteY29" fmla="*/ 1498811 h 2301447"/>
                <a:gd name="connsiteX30" fmla="*/ 1177397 w 2115685"/>
                <a:gd name="connsiteY30" fmla="*/ 1489909 h 2301447"/>
                <a:gd name="connsiteX31" fmla="*/ 420745 w 2115685"/>
                <a:gd name="connsiteY31" fmla="*/ 1489909 h 2301447"/>
                <a:gd name="connsiteX32" fmla="*/ 644774 w 2115685"/>
                <a:gd name="connsiteY32" fmla="*/ 1259947 h 2301447"/>
                <a:gd name="connsiteX33" fmla="*/ 916278 w 2115685"/>
                <a:gd name="connsiteY33" fmla="*/ 965446 h 2301447"/>
                <a:gd name="connsiteX34" fmla="*/ 1075026 w 2115685"/>
                <a:gd name="connsiteY34" fmla="*/ 734000 h 2301447"/>
                <a:gd name="connsiteX35" fmla="*/ 1149208 w 2115685"/>
                <a:gd name="connsiteY35" fmla="*/ 538902 h 2301447"/>
                <a:gd name="connsiteX36" fmla="*/ 1167011 w 2115685"/>
                <a:gd name="connsiteY36" fmla="*/ 354932 h 2301447"/>
                <a:gd name="connsiteX37" fmla="*/ 1130663 w 2115685"/>
                <a:gd name="connsiteY37" fmla="*/ 155384 h 2301447"/>
                <a:gd name="connsiteX38" fmla="*/ 1084855 w 2115685"/>
                <a:gd name="connsiteY38" fmla="*/ 68962 h 230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15685" h="2301447">
                  <a:moveTo>
                    <a:pt x="456353" y="203601"/>
                  </a:moveTo>
                  <a:cubicBezTo>
                    <a:pt x="497894" y="203601"/>
                    <a:pt x="533996" y="209782"/>
                    <a:pt x="564658" y="222146"/>
                  </a:cubicBezTo>
                  <a:cubicBezTo>
                    <a:pt x="595319" y="234510"/>
                    <a:pt x="620788" y="251571"/>
                    <a:pt x="641065" y="273331"/>
                  </a:cubicBezTo>
                  <a:cubicBezTo>
                    <a:pt x="661341" y="295091"/>
                    <a:pt x="676672" y="320560"/>
                    <a:pt x="687057" y="349738"/>
                  </a:cubicBezTo>
                  <a:cubicBezTo>
                    <a:pt x="697443" y="378916"/>
                    <a:pt x="702635" y="409825"/>
                    <a:pt x="702635" y="442465"/>
                  </a:cubicBezTo>
                  <a:cubicBezTo>
                    <a:pt x="702635" y="478072"/>
                    <a:pt x="698432" y="515658"/>
                    <a:pt x="690024" y="555221"/>
                  </a:cubicBezTo>
                  <a:cubicBezTo>
                    <a:pt x="681617" y="594785"/>
                    <a:pt x="666039" y="638057"/>
                    <a:pt x="643290" y="685039"/>
                  </a:cubicBezTo>
                  <a:cubicBezTo>
                    <a:pt x="631916" y="708530"/>
                    <a:pt x="618316" y="733257"/>
                    <a:pt x="602490" y="759221"/>
                  </a:cubicBezTo>
                  <a:lnTo>
                    <a:pt x="567532" y="811898"/>
                  </a:lnTo>
                  <a:lnTo>
                    <a:pt x="25852" y="342009"/>
                  </a:lnTo>
                  <a:lnTo>
                    <a:pt x="43903" y="348997"/>
                  </a:lnTo>
                  <a:cubicBezTo>
                    <a:pt x="56761" y="348997"/>
                    <a:pt x="74565" y="341331"/>
                    <a:pt x="97314" y="326000"/>
                  </a:cubicBezTo>
                  <a:cubicBezTo>
                    <a:pt x="120063" y="310669"/>
                    <a:pt x="148499" y="293855"/>
                    <a:pt x="182623" y="275557"/>
                  </a:cubicBezTo>
                  <a:cubicBezTo>
                    <a:pt x="216746" y="257259"/>
                    <a:pt x="256310" y="240691"/>
                    <a:pt x="301313" y="225855"/>
                  </a:cubicBezTo>
                  <a:cubicBezTo>
                    <a:pt x="346317" y="211019"/>
                    <a:pt x="397996" y="203601"/>
                    <a:pt x="456353" y="203601"/>
                  </a:cubicBezTo>
                  <a:close/>
                  <a:moveTo>
                    <a:pt x="1024383" y="0"/>
                  </a:moveTo>
                  <a:lnTo>
                    <a:pt x="2115685" y="946668"/>
                  </a:lnTo>
                  <a:lnTo>
                    <a:pt x="2115685" y="2301447"/>
                  </a:lnTo>
                  <a:lnTo>
                    <a:pt x="593970" y="2301447"/>
                  </a:lnTo>
                  <a:lnTo>
                    <a:pt x="0" y="1786198"/>
                  </a:lnTo>
                  <a:lnTo>
                    <a:pt x="23133" y="1799988"/>
                  </a:lnTo>
                  <a:cubicBezTo>
                    <a:pt x="38958" y="1803944"/>
                    <a:pt x="57751" y="1805923"/>
                    <a:pt x="79510" y="1805923"/>
                  </a:cubicBezTo>
                  <a:lnTo>
                    <a:pt x="1183331" y="1805923"/>
                  </a:lnTo>
                  <a:cubicBezTo>
                    <a:pt x="1193222" y="1805923"/>
                    <a:pt x="1202124" y="1803203"/>
                    <a:pt x="1210037" y="1797763"/>
                  </a:cubicBezTo>
                  <a:cubicBezTo>
                    <a:pt x="1217949" y="1792323"/>
                    <a:pt x="1224379" y="1783174"/>
                    <a:pt x="1229324" y="1770316"/>
                  </a:cubicBezTo>
                  <a:cubicBezTo>
                    <a:pt x="1234269" y="1757457"/>
                    <a:pt x="1237978" y="1740890"/>
                    <a:pt x="1240451" y="1720614"/>
                  </a:cubicBezTo>
                  <a:cubicBezTo>
                    <a:pt x="1242924" y="1700338"/>
                    <a:pt x="1244160" y="1675858"/>
                    <a:pt x="1244160" y="1647174"/>
                  </a:cubicBezTo>
                  <a:cubicBezTo>
                    <a:pt x="1244160" y="1619480"/>
                    <a:pt x="1242677" y="1595494"/>
                    <a:pt x="1239709" y="1575218"/>
                  </a:cubicBezTo>
                  <a:cubicBezTo>
                    <a:pt x="1236742" y="1554942"/>
                    <a:pt x="1232291" y="1538622"/>
                    <a:pt x="1226357" y="1526258"/>
                  </a:cubicBezTo>
                  <a:cubicBezTo>
                    <a:pt x="1220422" y="1513895"/>
                    <a:pt x="1213251" y="1504746"/>
                    <a:pt x="1204844" y="1498811"/>
                  </a:cubicBezTo>
                  <a:cubicBezTo>
                    <a:pt x="1196437" y="1492877"/>
                    <a:pt x="1187288" y="1489909"/>
                    <a:pt x="1177397" y="1489909"/>
                  </a:cubicBezTo>
                  <a:lnTo>
                    <a:pt x="420745" y="1489909"/>
                  </a:lnTo>
                  <a:lnTo>
                    <a:pt x="644774" y="1259947"/>
                  </a:lnTo>
                  <a:cubicBezTo>
                    <a:pt x="757530" y="1148180"/>
                    <a:pt x="848031" y="1050013"/>
                    <a:pt x="916278" y="965446"/>
                  </a:cubicBezTo>
                  <a:cubicBezTo>
                    <a:pt x="984525" y="880879"/>
                    <a:pt x="1037441" y="803730"/>
                    <a:pt x="1075026" y="734000"/>
                  </a:cubicBezTo>
                  <a:cubicBezTo>
                    <a:pt x="1112612" y="664269"/>
                    <a:pt x="1137339" y="599237"/>
                    <a:pt x="1149208" y="538902"/>
                  </a:cubicBezTo>
                  <a:cubicBezTo>
                    <a:pt x="1161077" y="478568"/>
                    <a:pt x="1167011" y="417245"/>
                    <a:pt x="1167011" y="354932"/>
                  </a:cubicBezTo>
                  <a:cubicBezTo>
                    <a:pt x="1167011" y="283718"/>
                    <a:pt x="1154895" y="217202"/>
                    <a:pt x="1130663" y="155384"/>
                  </a:cubicBezTo>
                  <a:cubicBezTo>
                    <a:pt x="1118547" y="124475"/>
                    <a:pt x="1103277" y="95668"/>
                    <a:pt x="1084855" y="68962"/>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grpSp>
      <p:grpSp>
        <p:nvGrpSpPr>
          <p:cNvPr id="15" name="Group 14"/>
          <p:cNvGrpSpPr>
            <a:grpSpLocks noChangeAspect="1"/>
          </p:cNvGrpSpPr>
          <p:nvPr/>
        </p:nvGrpSpPr>
        <p:grpSpPr>
          <a:xfrm>
            <a:off x="12739220" y="7319128"/>
            <a:ext cx="2280097" cy="1819364"/>
            <a:chOff x="1382806" y="3668806"/>
            <a:chExt cx="3025589" cy="3025588"/>
          </a:xfrm>
        </p:grpSpPr>
        <p:sp>
          <p:nvSpPr>
            <p:cNvPr id="16" name="Rectangle 15"/>
            <p:cNvSpPr/>
            <p:nvPr/>
          </p:nvSpPr>
          <p:spPr>
            <a:xfrm>
              <a:off x="1382806" y="3668806"/>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01328" y="4390328"/>
              <a:ext cx="2107067" cy="2304066"/>
            </a:xfrm>
            <a:custGeom>
              <a:avLst/>
              <a:gdLst>
                <a:gd name="connsiteX0" fmla="*/ 163419 w 2107067"/>
                <a:gd name="connsiteY0" fmla="*/ 966904 h 2304066"/>
                <a:gd name="connsiteX1" fmla="*/ 194031 w 2107067"/>
                <a:gd name="connsiteY1" fmla="*/ 971774 h 2304066"/>
                <a:gd name="connsiteX2" fmla="*/ 360197 w 2107067"/>
                <a:gd name="connsiteY2" fmla="*/ 971774 h 2304066"/>
                <a:gd name="connsiteX3" fmla="*/ 543426 w 2107067"/>
                <a:gd name="connsiteY3" fmla="*/ 992545 h 2304066"/>
                <a:gd name="connsiteX4" fmla="*/ 672502 w 2107067"/>
                <a:gd name="connsiteY4" fmla="*/ 1051148 h 2304066"/>
                <a:gd name="connsiteX5" fmla="*/ 749650 w 2107067"/>
                <a:gd name="connsiteY5" fmla="*/ 1142392 h 2304066"/>
                <a:gd name="connsiteX6" fmla="*/ 775614 w 2107067"/>
                <a:gd name="connsiteY6" fmla="*/ 1262566 h 2304066"/>
                <a:gd name="connsiteX7" fmla="*/ 754101 w 2107067"/>
                <a:gd name="connsiteY7" fmla="*/ 1373096 h 2304066"/>
                <a:gd name="connsiteX8" fmla="*/ 727025 w 2107067"/>
                <a:gd name="connsiteY8" fmla="*/ 1419089 h 2304066"/>
                <a:gd name="connsiteX9" fmla="*/ 707462 w 2107067"/>
                <a:gd name="connsiteY9" fmla="*/ 1438843 h 2304066"/>
                <a:gd name="connsiteX10" fmla="*/ 449215 w 2107067"/>
                <a:gd name="connsiteY10" fmla="*/ 164679 h 2304066"/>
                <a:gd name="connsiteX11" fmla="*/ 567906 w 2107067"/>
                <a:gd name="connsiteY11" fmla="*/ 183225 h 2304066"/>
                <a:gd name="connsiteX12" fmla="*/ 650247 w 2107067"/>
                <a:gd name="connsiteY12" fmla="*/ 233668 h 2304066"/>
                <a:gd name="connsiteX13" fmla="*/ 698465 w 2107067"/>
                <a:gd name="connsiteY13" fmla="*/ 309333 h 2304066"/>
                <a:gd name="connsiteX14" fmla="*/ 714785 w 2107067"/>
                <a:gd name="connsiteY14" fmla="*/ 402060 h 2304066"/>
                <a:gd name="connsiteX15" fmla="*/ 691047 w 2107067"/>
                <a:gd name="connsiteY15" fmla="*/ 518525 h 2304066"/>
                <a:gd name="connsiteX16" fmla="*/ 622058 w 2107067"/>
                <a:gd name="connsiteY16" fmla="*/ 608285 h 2304066"/>
                <a:gd name="connsiteX17" fmla="*/ 510044 w 2107067"/>
                <a:gd name="connsiteY17" fmla="*/ 665404 h 2304066"/>
                <a:gd name="connsiteX18" fmla="*/ 447542 w 2107067"/>
                <a:gd name="connsiteY18" fmla="*/ 678520 h 2304066"/>
                <a:gd name="connsiteX19" fmla="*/ 23160 w 2107067"/>
                <a:gd name="connsiteY19" fmla="*/ 310383 h 2304066"/>
                <a:gd name="connsiteX20" fmla="*/ 33799 w 2107067"/>
                <a:gd name="connsiteY20" fmla="*/ 313042 h 2304066"/>
                <a:gd name="connsiteX21" fmla="*/ 89435 w 2107067"/>
                <a:gd name="connsiteY21" fmla="*/ 289304 h 2304066"/>
                <a:gd name="connsiteX22" fmla="*/ 181420 w 2107067"/>
                <a:gd name="connsiteY22" fmla="*/ 238119 h 2304066"/>
                <a:gd name="connsiteX23" fmla="*/ 303819 w 2107067"/>
                <a:gd name="connsiteY23" fmla="*/ 187675 h 2304066"/>
                <a:gd name="connsiteX24" fmla="*/ 449215 w 2107067"/>
                <a:gd name="connsiteY24" fmla="*/ 164679 h 2304066"/>
                <a:gd name="connsiteX25" fmla="*/ 1007444 w 2107067"/>
                <a:gd name="connsiteY25" fmla="*/ 0 h 2304066"/>
                <a:gd name="connsiteX26" fmla="*/ 2107067 w 2107067"/>
                <a:gd name="connsiteY26" fmla="*/ 953887 h 2304066"/>
                <a:gd name="connsiteX27" fmla="*/ 2107067 w 2107067"/>
                <a:gd name="connsiteY27" fmla="*/ 2304066 h 2304066"/>
                <a:gd name="connsiteX28" fmla="*/ 665098 w 2107067"/>
                <a:gd name="connsiteY28" fmla="*/ 2304066 h 2304066"/>
                <a:gd name="connsiteX29" fmla="*/ 0 w 2107067"/>
                <a:gd name="connsiteY29" fmla="*/ 1727116 h 2304066"/>
                <a:gd name="connsiteX30" fmla="*/ 5610 w 2107067"/>
                <a:gd name="connsiteY30" fmla="*/ 1731022 h 2304066"/>
                <a:gd name="connsiteX31" fmla="*/ 41217 w 2107067"/>
                <a:gd name="connsiteY31" fmla="*/ 1750680 h 2304066"/>
                <a:gd name="connsiteX32" fmla="*/ 150264 w 2107067"/>
                <a:gd name="connsiteY32" fmla="*/ 1793705 h 2304066"/>
                <a:gd name="connsiteX33" fmla="*/ 302336 w 2107067"/>
                <a:gd name="connsiteY33" fmla="*/ 1828571 h 2304066"/>
                <a:gd name="connsiteX34" fmla="*/ 486306 w 2107067"/>
                <a:gd name="connsiteY34" fmla="*/ 1842665 h 2304066"/>
                <a:gd name="connsiteX35" fmla="*/ 784516 w 2107067"/>
                <a:gd name="connsiteY35" fmla="*/ 1803349 h 2304066"/>
                <a:gd name="connsiteX36" fmla="*/ 1018929 w 2107067"/>
                <a:gd name="connsiteY36" fmla="*/ 1688368 h 2304066"/>
                <a:gd name="connsiteX37" fmla="*/ 1171743 w 2107067"/>
                <a:gd name="connsiteY37" fmla="*/ 1501430 h 2304066"/>
                <a:gd name="connsiteX38" fmla="*/ 1226637 w 2107067"/>
                <a:gd name="connsiteY38" fmla="*/ 1246246 h 2304066"/>
                <a:gd name="connsiteX39" fmla="*/ 1196965 w 2107067"/>
                <a:gd name="connsiteY39" fmla="*/ 1085272 h 2304066"/>
                <a:gd name="connsiteX40" fmla="*/ 1111656 w 2107067"/>
                <a:gd name="connsiteY40" fmla="*/ 951003 h 2304066"/>
                <a:gd name="connsiteX41" fmla="*/ 975904 w 2107067"/>
                <a:gd name="connsiteY41" fmla="*/ 852342 h 2304066"/>
                <a:gd name="connsiteX42" fmla="*/ 794901 w 2107067"/>
                <a:gd name="connsiteY42" fmla="*/ 801157 h 2304066"/>
                <a:gd name="connsiteX43" fmla="*/ 794901 w 2107067"/>
                <a:gd name="connsiteY43" fmla="*/ 796706 h 2304066"/>
                <a:gd name="connsiteX44" fmla="*/ 944006 w 2107067"/>
                <a:gd name="connsiteY44" fmla="*/ 734393 h 2304066"/>
                <a:gd name="connsiteX45" fmla="*/ 1051569 w 2107067"/>
                <a:gd name="connsiteY45" fmla="*/ 633507 h 2304066"/>
                <a:gd name="connsiteX46" fmla="*/ 1116849 w 2107067"/>
                <a:gd name="connsiteY46" fmla="*/ 498496 h 2304066"/>
                <a:gd name="connsiteX47" fmla="*/ 1139103 w 2107067"/>
                <a:gd name="connsiteY47" fmla="*/ 335297 h 2304066"/>
                <a:gd name="connsiteX48" fmla="*/ 1101271 w 2107067"/>
                <a:gd name="connsiteY48" fmla="*/ 132781 h 2304066"/>
                <a:gd name="connsiteX49" fmla="*/ 1054536 w 2107067"/>
                <a:gd name="connsiteY49" fmla="*/ 50069 h 23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07067" h="2304066">
                  <a:moveTo>
                    <a:pt x="163419" y="966904"/>
                  </a:moveTo>
                  <a:lnTo>
                    <a:pt x="194031" y="971774"/>
                  </a:lnTo>
                  <a:lnTo>
                    <a:pt x="360197" y="971774"/>
                  </a:lnTo>
                  <a:cubicBezTo>
                    <a:pt x="430423" y="971774"/>
                    <a:pt x="491499" y="978698"/>
                    <a:pt x="543426" y="992545"/>
                  </a:cubicBezTo>
                  <a:cubicBezTo>
                    <a:pt x="595353" y="1006392"/>
                    <a:pt x="638378" y="1025927"/>
                    <a:pt x="672502" y="1051148"/>
                  </a:cubicBezTo>
                  <a:cubicBezTo>
                    <a:pt x="706625" y="1076370"/>
                    <a:pt x="732341" y="1106784"/>
                    <a:pt x="749650" y="1142392"/>
                  </a:cubicBezTo>
                  <a:cubicBezTo>
                    <a:pt x="766959" y="1177999"/>
                    <a:pt x="775614" y="1218057"/>
                    <a:pt x="775614" y="1262566"/>
                  </a:cubicBezTo>
                  <a:cubicBezTo>
                    <a:pt x="775614" y="1303118"/>
                    <a:pt x="768443" y="1339962"/>
                    <a:pt x="754101" y="1373096"/>
                  </a:cubicBezTo>
                  <a:cubicBezTo>
                    <a:pt x="746930" y="1389664"/>
                    <a:pt x="737905" y="1404995"/>
                    <a:pt x="727025" y="1419089"/>
                  </a:cubicBezTo>
                  <a:lnTo>
                    <a:pt x="707462" y="1438843"/>
                  </a:lnTo>
                  <a:close/>
                  <a:moveTo>
                    <a:pt x="449215" y="164679"/>
                  </a:moveTo>
                  <a:cubicBezTo>
                    <a:pt x="494713" y="164679"/>
                    <a:pt x="534277" y="170861"/>
                    <a:pt x="567906" y="183225"/>
                  </a:cubicBezTo>
                  <a:cubicBezTo>
                    <a:pt x="601535" y="195588"/>
                    <a:pt x="628982" y="212403"/>
                    <a:pt x="650247" y="233668"/>
                  </a:cubicBezTo>
                  <a:cubicBezTo>
                    <a:pt x="671512" y="254933"/>
                    <a:pt x="687585" y="280155"/>
                    <a:pt x="698465" y="309333"/>
                  </a:cubicBezTo>
                  <a:cubicBezTo>
                    <a:pt x="709345" y="338511"/>
                    <a:pt x="714785" y="369420"/>
                    <a:pt x="714785" y="402060"/>
                  </a:cubicBezTo>
                  <a:cubicBezTo>
                    <a:pt x="714785" y="444591"/>
                    <a:pt x="706872" y="483412"/>
                    <a:pt x="691047" y="518525"/>
                  </a:cubicBezTo>
                  <a:cubicBezTo>
                    <a:pt x="675222" y="553638"/>
                    <a:pt x="652225" y="583557"/>
                    <a:pt x="622058" y="608285"/>
                  </a:cubicBezTo>
                  <a:cubicBezTo>
                    <a:pt x="591891" y="633012"/>
                    <a:pt x="554553" y="652052"/>
                    <a:pt x="510044" y="665404"/>
                  </a:cubicBezTo>
                  <a:lnTo>
                    <a:pt x="447542" y="678520"/>
                  </a:lnTo>
                  <a:lnTo>
                    <a:pt x="23160" y="310383"/>
                  </a:lnTo>
                  <a:lnTo>
                    <a:pt x="33799" y="313042"/>
                  </a:lnTo>
                  <a:cubicBezTo>
                    <a:pt x="45668" y="313042"/>
                    <a:pt x="64213" y="305130"/>
                    <a:pt x="89435" y="289304"/>
                  </a:cubicBezTo>
                  <a:cubicBezTo>
                    <a:pt x="114657" y="273479"/>
                    <a:pt x="145318" y="256417"/>
                    <a:pt x="181420" y="238119"/>
                  </a:cubicBezTo>
                  <a:cubicBezTo>
                    <a:pt x="217522" y="219821"/>
                    <a:pt x="258321" y="203006"/>
                    <a:pt x="303819" y="187675"/>
                  </a:cubicBezTo>
                  <a:cubicBezTo>
                    <a:pt x="349317" y="172345"/>
                    <a:pt x="397783" y="164679"/>
                    <a:pt x="449215" y="164679"/>
                  </a:cubicBezTo>
                  <a:close/>
                  <a:moveTo>
                    <a:pt x="1007444" y="0"/>
                  </a:moveTo>
                  <a:lnTo>
                    <a:pt x="2107067" y="953887"/>
                  </a:lnTo>
                  <a:lnTo>
                    <a:pt x="2107067" y="2304066"/>
                  </a:lnTo>
                  <a:lnTo>
                    <a:pt x="665098" y="2304066"/>
                  </a:lnTo>
                  <a:lnTo>
                    <a:pt x="0" y="1727116"/>
                  </a:lnTo>
                  <a:lnTo>
                    <a:pt x="5610" y="1731022"/>
                  </a:lnTo>
                  <a:cubicBezTo>
                    <a:pt x="15006" y="1736709"/>
                    <a:pt x="26875" y="1743262"/>
                    <a:pt x="41217" y="1750680"/>
                  </a:cubicBezTo>
                  <a:cubicBezTo>
                    <a:pt x="69900" y="1765516"/>
                    <a:pt x="106249" y="1779858"/>
                    <a:pt x="150264" y="1793705"/>
                  </a:cubicBezTo>
                  <a:cubicBezTo>
                    <a:pt x="194278" y="1807553"/>
                    <a:pt x="244969" y="1819174"/>
                    <a:pt x="302336" y="1828571"/>
                  </a:cubicBezTo>
                  <a:cubicBezTo>
                    <a:pt x="359703" y="1837967"/>
                    <a:pt x="421026" y="1842665"/>
                    <a:pt x="486306" y="1842665"/>
                  </a:cubicBezTo>
                  <a:cubicBezTo>
                    <a:pt x="594116" y="1842665"/>
                    <a:pt x="693520" y="1829560"/>
                    <a:pt x="784516" y="1803349"/>
                  </a:cubicBezTo>
                  <a:cubicBezTo>
                    <a:pt x="875512" y="1777138"/>
                    <a:pt x="953650" y="1738811"/>
                    <a:pt x="1018929" y="1688368"/>
                  </a:cubicBezTo>
                  <a:cubicBezTo>
                    <a:pt x="1084209" y="1637924"/>
                    <a:pt x="1135147" y="1575612"/>
                    <a:pt x="1171743" y="1501430"/>
                  </a:cubicBezTo>
                  <a:cubicBezTo>
                    <a:pt x="1208339" y="1427249"/>
                    <a:pt x="1226637" y="1342187"/>
                    <a:pt x="1226637" y="1246246"/>
                  </a:cubicBezTo>
                  <a:cubicBezTo>
                    <a:pt x="1226637" y="1188879"/>
                    <a:pt x="1216747" y="1135221"/>
                    <a:pt x="1196965" y="1085272"/>
                  </a:cubicBezTo>
                  <a:cubicBezTo>
                    <a:pt x="1177183" y="1035323"/>
                    <a:pt x="1148747" y="990567"/>
                    <a:pt x="1111656" y="951003"/>
                  </a:cubicBezTo>
                  <a:cubicBezTo>
                    <a:pt x="1074565" y="911440"/>
                    <a:pt x="1029315" y="878553"/>
                    <a:pt x="975904" y="852342"/>
                  </a:cubicBezTo>
                  <a:cubicBezTo>
                    <a:pt x="922493" y="826131"/>
                    <a:pt x="862159" y="809069"/>
                    <a:pt x="794901" y="801157"/>
                  </a:cubicBezTo>
                  <a:lnTo>
                    <a:pt x="794901" y="796706"/>
                  </a:lnTo>
                  <a:cubicBezTo>
                    <a:pt x="851279" y="782859"/>
                    <a:pt x="900981" y="762088"/>
                    <a:pt x="944006" y="734393"/>
                  </a:cubicBezTo>
                  <a:cubicBezTo>
                    <a:pt x="987031" y="706699"/>
                    <a:pt x="1022886" y="673070"/>
                    <a:pt x="1051569" y="633507"/>
                  </a:cubicBezTo>
                  <a:cubicBezTo>
                    <a:pt x="1080253" y="593943"/>
                    <a:pt x="1102013" y="548939"/>
                    <a:pt x="1116849" y="498496"/>
                  </a:cubicBezTo>
                  <a:cubicBezTo>
                    <a:pt x="1131685" y="448053"/>
                    <a:pt x="1139103" y="393653"/>
                    <a:pt x="1139103" y="335297"/>
                  </a:cubicBezTo>
                  <a:cubicBezTo>
                    <a:pt x="1139103" y="260126"/>
                    <a:pt x="1126492" y="192621"/>
                    <a:pt x="1101271" y="132781"/>
                  </a:cubicBezTo>
                  <a:cubicBezTo>
                    <a:pt x="1088660" y="102861"/>
                    <a:pt x="1073082" y="75290"/>
                    <a:pt x="1054536" y="50069"/>
                  </a:cubicBez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18" name="Freeform 17"/>
            <p:cNvSpPr/>
            <p:nvPr/>
          </p:nvSpPr>
          <p:spPr>
            <a:xfrm>
              <a:off x="2244624" y="4244929"/>
              <a:ext cx="1283340" cy="1988065"/>
            </a:xfrm>
            <a:custGeom>
              <a:avLst/>
              <a:gdLst/>
              <a:ahLst/>
              <a:cxnLst/>
              <a:rect l="l" t="t" r="r" b="b"/>
              <a:pathLst>
                <a:path w="1283340" h="1988065">
                  <a:moveTo>
                    <a:pt x="618674" y="0"/>
                  </a:moveTo>
                  <a:cubicBezTo>
                    <a:pt x="711648" y="0"/>
                    <a:pt x="793990" y="10880"/>
                    <a:pt x="865699" y="32640"/>
                  </a:cubicBezTo>
                  <a:cubicBezTo>
                    <a:pt x="937407" y="54400"/>
                    <a:pt x="997742" y="85804"/>
                    <a:pt x="1046701" y="126851"/>
                  </a:cubicBezTo>
                  <a:cubicBezTo>
                    <a:pt x="1095661" y="167898"/>
                    <a:pt x="1132752" y="218341"/>
                    <a:pt x="1157974" y="278181"/>
                  </a:cubicBezTo>
                  <a:cubicBezTo>
                    <a:pt x="1183195" y="338021"/>
                    <a:pt x="1195806" y="405526"/>
                    <a:pt x="1195806" y="480697"/>
                  </a:cubicBezTo>
                  <a:cubicBezTo>
                    <a:pt x="1195806" y="539053"/>
                    <a:pt x="1188388" y="593453"/>
                    <a:pt x="1173552" y="643896"/>
                  </a:cubicBezTo>
                  <a:cubicBezTo>
                    <a:pt x="1158716" y="694339"/>
                    <a:pt x="1136956" y="739343"/>
                    <a:pt x="1108272" y="778907"/>
                  </a:cubicBezTo>
                  <a:cubicBezTo>
                    <a:pt x="1079589" y="818470"/>
                    <a:pt x="1043734" y="852099"/>
                    <a:pt x="1000709" y="879793"/>
                  </a:cubicBezTo>
                  <a:cubicBezTo>
                    <a:pt x="957684" y="907488"/>
                    <a:pt x="907982" y="928259"/>
                    <a:pt x="851604" y="942106"/>
                  </a:cubicBezTo>
                  <a:lnTo>
                    <a:pt x="851604" y="946557"/>
                  </a:lnTo>
                  <a:cubicBezTo>
                    <a:pt x="918862" y="954469"/>
                    <a:pt x="979196" y="971531"/>
                    <a:pt x="1032607" y="997742"/>
                  </a:cubicBezTo>
                  <a:cubicBezTo>
                    <a:pt x="1086018" y="1023953"/>
                    <a:pt x="1131268" y="1056840"/>
                    <a:pt x="1168359" y="1096403"/>
                  </a:cubicBezTo>
                  <a:cubicBezTo>
                    <a:pt x="1205450" y="1135967"/>
                    <a:pt x="1233886" y="1180723"/>
                    <a:pt x="1253668" y="1230672"/>
                  </a:cubicBezTo>
                  <a:cubicBezTo>
                    <a:pt x="1273450" y="1280621"/>
                    <a:pt x="1283340" y="1334279"/>
                    <a:pt x="1283340" y="1391646"/>
                  </a:cubicBezTo>
                  <a:cubicBezTo>
                    <a:pt x="1283340" y="1487587"/>
                    <a:pt x="1265042" y="1572649"/>
                    <a:pt x="1228446" y="1646830"/>
                  </a:cubicBezTo>
                  <a:cubicBezTo>
                    <a:pt x="1191850" y="1721012"/>
                    <a:pt x="1140912" y="1783324"/>
                    <a:pt x="1075632" y="1833768"/>
                  </a:cubicBezTo>
                  <a:cubicBezTo>
                    <a:pt x="1010353" y="1884211"/>
                    <a:pt x="932215" y="1922538"/>
                    <a:pt x="841219" y="1948749"/>
                  </a:cubicBezTo>
                  <a:cubicBezTo>
                    <a:pt x="750223" y="1974960"/>
                    <a:pt x="650819" y="1988065"/>
                    <a:pt x="543009" y="1988065"/>
                  </a:cubicBezTo>
                  <a:cubicBezTo>
                    <a:pt x="477729" y="1988065"/>
                    <a:pt x="416406" y="1983367"/>
                    <a:pt x="359039" y="1973971"/>
                  </a:cubicBezTo>
                  <a:cubicBezTo>
                    <a:pt x="301672" y="1964574"/>
                    <a:pt x="250981" y="1952953"/>
                    <a:pt x="206967" y="1939105"/>
                  </a:cubicBezTo>
                  <a:cubicBezTo>
                    <a:pt x="162952" y="1925258"/>
                    <a:pt x="126603" y="1910916"/>
                    <a:pt x="97920" y="1896080"/>
                  </a:cubicBezTo>
                  <a:cubicBezTo>
                    <a:pt x="69236" y="1881244"/>
                    <a:pt x="50444" y="1869869"/>
                    <a:pt x="41542" y="1861957"/>
                  </a:cubicBezTo>
                  <a:cubicBezTo>
                    <a:pt x="32640" y="1854044"/>
                    <a:pt x="25964" y="1845142"/>
                    <a:pt x="21513" y="1835251"/>
                  </a:cubicBezTo>
                  <a:cubicBezTo>
                    <a:pt x="17062" y="1825360"/>
                    <a:pt x="13106" y="1813739"/>
                    <a:pt x="9644" y="1800386"/>
                  </a:cubicBezTo>
                  <a:cubicBezTo>
                    <a:pt x="6182" y="1787033"/>
                    <a:pt x="3709" y="1770219"/>
                    <a:pt x="2226" y="1749943"/>
                  </a:cubicBezTo>
                  <a:cubicBezTo>
                    <a:pt x="742" y="1729666"/>
                    <a:pt x="0" y="1705186"/>
                    <a:pt x="0" y="1676503"/>
                  </a:cubicBezTo>
                  <a:cubicBezTo>
                    <a:pt x="0" y="1629027"/>
                    <a:pt x="3957" y="1596139"/>
                    <a:pt x="11869" y="1577841"/>
                  </a:cubicBezTo>
                  <a:cubicBezTo>
                    <a:pt x="19782" y="1559543"/>
                    <a:pt x="31651" y="1550394"/>
                    <a:pt x="47476" y="1550394"/>
                  </a:cubicBezTo>
                  <a:cubicBezTo>
                    <a:pt x="57367" y="1550394"/>
                    <a:pt x="74429" y="1557071"/>
                    <a:pt x="98662" y="1570423"/>
                  </a:cubicBezTo>
                  <a:cubicBezTo>
                    <a:pt x="122894" y="1583776"/>
                    <a:pt x="153803" y="1598118"/>
                    <a:pt x="191389" y="1613449"/>
                  </a:cubicBezTo>
                  <a:cubicBezTo>
                    <a:pt x="228974" y="1628779"/>
                    <a:pt x="272988" y="1643121"/>
                    <a:pt x="323432" y="1656474"/>
                  </a:cubicBezTo>
                  <a:cubicBezTo>
                    <a:pt x="373875" y="1669827"/>
                    <a:pt x="431242" y="1676503"/>
                    <a:pt x="495533" y="1676503"/>
                  </a:cubicBezTo>
                  <a:cubicBezTo>
                    <a:pt x="549933" y="1676503"/>
                    <a:pt x="597903" y="1670074"/>
                    <a:pt x="639445" y="1657216"/>
                  </a:cubicBezTo>
                  <a:cubicBezTo>
                    <a:pt x="680987" y="1644357"/>
                    <a:pt x="716346" y="1626307"/>
                    <a:pt x="745525" y="1603063"/>
                  </a:cubicBezTo>
                  <a:cubicBezTo>
                    <a:pt x="774703" y="1579820"/>
                    <a:pt x="796462" y="1551631"/>
                    <a:pt x="810804" y="1518496"/>
                  </a:cubicBezTo>
                  <a:cubicBezTo>
                    <a:pt x="825146" y="1485362"/>
                    <a:pt x="832317" y="1448518"/>
                    <a:pt x="832317" y="1407966"/>
                  </a:cubicBezTo>
                  <a:cubicBezTo>
                    <a:pt x="832317" y="1363457"/>
                    <a:pt x="823662" y="1323399"/>
                    <a:pt x="806353" y="1287792"/>
                  </a:cubicBezTo>
                  <a:cubicBezTo>
                    <a:pt x="789044" y="1252184"/>
                    <a:pt x="763328" y="1221770"/>
                    <a:pt x="729205" y="1196548"/>
                  </a:cubicBezTo>
                  <a:cubicBezTo>
                    <a:pt x="695081" y="1171327"/>
                    <a:pt x="652056" y="1151792"/>
                    <a:pt x="600129" y="1137945"/>
                  </a:cubicBezTo>
                  <a:cubicBezTo>
                    <a:pt x="548202" y="1124098"/>
                    <a:pt x="487126" y="1117174"/>
                    <a:pt x="416900" y="1117174"/>
                  </a:cubicBezTo>
                  <a:lnTo>
                    <a:pt x="250734" y="1117174"/>
                  </a:lnTo>
                  <a:cubicBezTo>
                    <a:pt x="237876" y="1117174"/>
                    <a:pt x="226996" y="1115443"/>
                    <a:pt x="218094" y="1111981"/>
                  </a:cubicBezTo>
                  <a:cubicBezTo>
                    <a:pt x="209192" y="1108520"/>
                    <a:pt x="201774" y="1101349"/>
                    <a:pt x="195839" y="1090469"/>
                  </a:cubicBezTo>
                  <a:cubicBezTo>
                    <a:pt x="189905" y="1079589"/>
                    <a:pt x="185701" y="1064505"/>
                    <a:pt x="183229" y="1045218"/>
                  </a:cubicBezTo>
                  <a:cubicBezTo>
                    <a:pt x="180756" y="1025931"/>
                    <a:pt x="179519" y="1000957"/>
                    <a:pt x="179519" y="970295"/>
                  </a:cubicBezTo>
                  <a:cubicBezTo>
                    <a:pt x="179519" y="941611"/>
                    <a:pt x="180756" y="918120"/>
                    <a:pt x="183229" y="899822"/>
                  </a:cubicBezTo>
                  <a:cubicBezTo>
                    <a:pt x="185701" y="881524"/>
                    <a:pt x="189658" y="867430"/>
                    <a:pt x="195098" y="857539"/>
                  </a:cubicBezTo>
                  <a:cubicBezTo>
                    <a:pt x="200538" y="847648"/>
                    <a:pt x="207461" y="840724"/>
                    <a:pt x="215868" y="836768"/>
                  </a:cubicBezTo>
                  <a:cubicBezTo>
                    <a:pt x="224276" y="832812"/>
                    <a:pt x="234414" y="830833"/>
                    <a:pt x="246283" y="830833"/>
                  </a:cubicBezTo>
                  <a:lnTo>
                    <a:pt x="413933" y="830833"/>
                  </a:lnTo>
                  <a:cubicBezTo>
                    <a:pt x="471300" y="830833"/>
                    <a:pt x="522238" y="824157"/>
                    <a:pt x="566747" y="810804"/>
                  </a:cubicBezTo>
                  <a:cubicBezTo>
                    <a:pt x="611256" y="797452"/>
                    <a:pt x="648594" y="778412"/>
                    <a:pt x="678761" y="753685"/>
                  </a:cubicBezTo>
                  <a:cubicBezTo>
                    <a:pt x="708928" y="728957"/>
                    <a:pt x="731925" y="699038"/>
                    <a:pt x="747750" y="663925"/>
                  </a:cubicBezTo>
                  <a:cubicBezTo>
                    <a:pt x="763575" y="628812"/>
                    <a:pt x="771488" y="589991"/>
                    <a:pt x="771488" y="547460"/>
                  </a:cubicBezTo>
                  <a:cubicBezTo>
                    <a:pt x="771488" y="514820"/>
                    <a:pt x="766048" y="483911"/>
                    <a:pt x="755168" y="454733"/>
                  </a:cubicBezTo>
                  <a:cubicBezTo>
                    <a:pt x="744288" y="425555"/>
                    <a:pt x="728215" y="400333"/>
                    <a:pt x="706950" y="379068"/>
                  </a:cubicBezTo>
                  <a:cubicBezTo>
                    <a:pt x="685685" y="357803"/>
                    <a:pt x="658238" y="340988"/>
                    <a:pt x="624609" y="328625"/>
                  </a:cubicBezTo>
                  <a:cubicBezTo>
                    <a:pt x="590980" y="316261"/>
                    <a:pt x="551416" y="310079"/>
                    <a:pt x="505918" y="310079"/>
                  </a:cubicBezTo>
                  <a:cubicBezTo>
                    <a:pt x="454486" y="310079"/>
                    <a:pt x="406020" y="317745"/>
                    <a:pt x="360522" y="333075"/>
                  </a:cubicBezTo>
                  <a:cubicBezTo>
                    <a:pt x="315024" y="348406"/>
                    <a:pt x="274225" y="365221"/>
                    <a:pt x="238123" y="383519"/>
                  </a:cubicBezTo>
                  <a:cubicBezTo>
                    <a:pt x="202021" y="401817"/>
                    <a:pt x="171360" y="418879"/>
                    <a:pt x="146138" y="434704"/>
                  </a:cubicBezTo>
                  <a:cubicBezTo>
                    <a:pt x="120916" y="450530"/>
                    <a:pt x="102371" y="458442"/>
                    <a:pt x="90502" y="458442"/>
                  </a:cubicBezTo>
                  <a:cubicBezTo>
                    <a:pt x="82589" y="458442"/>
                    <a:pt x="75665" y="456711"/>
                    <a:pt x="69731" y="453250"/>
                  </a:cubicBezTo>
                  <a:cubicBezTo>
                    <a:pt x="63796" y="449788"/>
                    <a:pt x="58851" y="443111"/>
                    <a:pt x="54895" y="433221"/>
                  </a:cubicBezTo>
                  <a:cubicBezTo>
                    <a:pt x="50938" y="423330"/>
                    <a:pt x="47971" y="408988"/>
                    <a:pt x="45993" y="390195"/>
                  </a:cubicBezTo>
                  <a:cubicBezTo>
                    <a:pt x="44015" y="371403"/>
                    <a:pt x="43026" y="347170"/>
                    <a:pt x="43026" y="317497"/>
                  </a:cubicBezTo>
                  <a:cubicBezTo>
                    <a:pt x="43026" y="292770"/>
                    <a:pt x="43520" y="272247"/>
                    <a:pt x="44509" y="255927"/>
                  </a:cubicBezTo>
                  <a:cubicBezTo>
                    <a:pt x="45498" y="239607"/>
                    <a:pt x="47476" y="226007"/>
                    <a:pt x="50444" y="215127"/>
                  </a:cubicBezTo>
                  <a:cubicBezTo>
                    <a:pt x="53411" y="204247"/>
                    <a:pt x="57120" y="194851"/>
                    <a:pt x="61571" y="186938"/>
                  </a:cubicBezTo>
                  <a:cubicBezTo>
                    <a:pt x="66022" y="179025"/>
                    <a:pt x="73193" y="170371"/>
                    <a:pt x="83084" y="160974"/>
                  </a:cubicBezTo>
                  <a:cubicBezTo>
                    <a:pt x="92974" y="151578"/>
                    <a:pt x="113251" y="137483"/>
                    <a:pt x="143912" y="118691"/>
                  </a:cubicBezTo>
                  <a:cubicBezTo>
                    <a:pt x="174574" y="99898"/>
                    <a:pt x="213148" y="81600"/>
                    <a:pt x="259636" y="63797"/>
                  </a:cubicBezTo>
                  <a:cubicBezTo>
                    <a:pt x="306123" y="45993"/>
                    <a:pt x="359781" y="30910"/>
                    <a:pt x="420609" y="18546"/>
                  </a:cubicBezTo>
                  <a:cubicBezTo>
                    <a:pt x="481438" y="6182"/>
                    <a:pt x="547460" y="0"/>
                    <a:pt x="6186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p:cNvGrpSpPr>
            <a:grpSpLocks noChangeAspect="1"/>
          </p:cNvGrpSpPr>
          <p:nvPr/>
        </p:nvGrpSpPr>
        <p:grpSpPr>
          <a:xfrm>
            <a:off x="12732203" y="9666884"/>
            <a:ext cx="2280097" cy="1819364"/>
            <a:chOff x="1382807" y="174388"/>
            <a:chExt cx="3025588" cy="3025588"/>
          </a:xfrm>
        </p:grpSpPr>
        <p:sp>
          <p:nvSpPr>
            <p:cNvPr id="20" name="Rectangle 19"/>
            <p:cNvSpPr/>
            <p:nvPr/>
          </p:nvSpPr>
          <p:spPr>
            <a:xfrm>
              <a:off x="1382807" y="174388"/>
              <a:ext cx="3025588" cy="302558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171931" y="775732"/>
              <a:ext cx="1424285" cy="1937622"/>
            </a:xfrm>
            <a:custGeom>
              <a:avLst/>
              <a:gdLst/>
              <a:ahLst/>
              <a:cxnLst/>
              <a:rect l="l" t="t" r="r" b="b"/>
              <a:pathLst>
                <a:path w="1424285" h="1937622">
                  <a:moveTo>
                    <a:pt x="919851" y="0"/>
                  </a:moveTo>
                  <a:cubicBezTo>
                    <a:pt x="970295" y="0"/>
                    <a:pt x="1013320" y="1236"/>
                    <a:pt x="1048927" y="3709"/>
                  </a:cubicBezTo>
                  <a:cubicBezTo>
                    <a:pt x="1084534" y="6182"/>
                    <a:pt x="1112970" y="10138"/>
                    <a:pt x="1134236" y="15578"/>
                  </a:cubicBezTo>
                  <a:cubicBezTo>
                    <a:pt x="1155501" y="21018"/>
                    <a:pt x="1171079" y="27694"/>
                    <a:pt x="1180970" y="35607"/>
                  </a:cubicBezTo>
                  <a:cubicBezTo>
                    <a:pt x="1190861" y="43520"/>
                    <a:pt x="1195806" y="52916"/>
                    <a:pt x="1195806" y="63796"/>
                  </a:cubicBezTo>
                  <a:lnTo>
                    <a:pt x="1195806" y="1219544"/>
                  </a:lnTo>
                  <a:lnTo>
                    <a:pt x="1366424" y="1219544"/>
                  </a:lnTo>
                  <a:cubicBezTo>
                    <a:pt x="1382249" y="1219544"/>
                    <a:pt x="1395849" y="1231661"/>
                    <a:pt x="1407224" y="1255893"/>
                  </a:cubicBezTo>
                  <a:cubicBezTo>
                    <a:pt x="1418598" y="1280126"/>
                    <a:pt x="1424285" y="1320431"/>
                    <a:pt x="1424285" y="1376809"/>
                  </a:cubicBezTo>
                  <a:cubicBezTo>
                    <a:pt x="1424285" y="1427253"/>
                    <a:pt x="1419093" y="1465580"/>
                    <a:pt x="1408707" y="1491791"/>
                  </a:cubicBezTo>
                  <a:cubicBezTo>
                    <a:pt x="1398322" y="1518001"/>
                    <a:pt x="1384227" y="1531107"/>
                    <a:pt x="1366424" y="1531107"/>
                  </a:cubicBezTo>
                  <a:lnTo>
                    <a:pt x="1195806" y="1531107"/>
                  </a:lnTo>
                  <a:lnTo>
                    <a:pt x="1195806" y="1878276"/>
                  </a:lnTo>
                  <a:cubicBezTo>
                    <a:pt x="1195806" y="1888167"/>
                    <a:pt x="1192839" y="1896822"/>
                    <a:pt x="1186905" y="1904240"/>
                  </a:cubicBezTo>
                  <a:cubicBezTo>
                    <a:pt x="1180970" y="1911658"/>
                    <a:pt x="1170585" y="1917840"/>
                    <a:pt x="1155748" y="1922785"/>
                  </a:cubicBezTo>
                  <a:cubicBezTo>
                    <a:pt x="1140912" y="1927731"/>
                    <a:pt x="1121625" y="1931440"/>
                    <a:pt x="1097887" y="1933912"/>
                  </a:cubicBezTo>
                  <a:cubicBezTo>
                    <a:pt x="1074149" y="1936385"/>
                    <a:pt x="1043487" y="1937622"/>
                    <a:pt x="1005902" y="1937622"/>
                  </a:cubicBezTo>
                  <a:cubicBezTo>
                    <a:pt x="970295" y="1937622"/>
                    <a:pt x="940375" y="1936385"/>
                    <a:pt x="916142" y="1933912"/>
                  </a:cubicBezTo>
                  <a:cubicBezTo>
                    <a:pt x="891910" y="1931440"/>
                    <a:pt x="872622" y="1927731"/>
                    <a:pt x="858281" y="1922785"/>
                  </a:cubicBezTo>
                  <a:cubicBezTo>
                    <a:pt x="843939" y="1917840"/>
                    <a:pt x="834048" y="1911658"/>
                    <a:pt x="828608" y="1904240"/>
                  </a:cubicBezTo>
                  <a:cubicBezTo>
                    <a:pt x="823168" y="1896822"/>
                    <a:pt x="820448" y="1888167"/>
                    <a:pt x="820448" y="1878276"/>
                  </a:cubicBezTo>
                  <a:lnTo>
                    <a:pt x="820448" y="1531107"/>
                  </a:lnTo>
                  <a:lnTo>
                    <a:pt x="86051" y="1531107"/>
                  </a:lnTo>
                  <a:cubicBezTo>
                    <a:pt x="72204" y="1531107"/>
                    <a:pt x="59840" y="1529376"/>
                    <a:pt x="48960" y="1525914"/>
                  </a:cubicBezTo>
                  <a:cubicBezTo>
                    <a:pt x="38080" y="1522452"/>
                    <a:pt x="28931" y="1514540"/>
                    <a:pt x="21513" y="1502176"/>
                  </a:cubicBezTo>
                  <a:cubicBezTo>
                    <a:pt x="14095" y="1489812"/>
                    <a:pt x="8655" y="1472009"/>
                    <a:pt x="5193" y="1448765"/>
                  </a:cubicBezTo>
                  <a:cubicBezTo>
                    <a:pt x="1731" y="1425522"/>
                    <a:pt x="0" y="1394613"/>
                    <a:pt x="0" y="1356038"/>
                  </a:cubicBezTo>
                  <a:cubicBezTo>
                    <a:pt x="0" y="1324387"/>
                    <a:pt x="742" y="1296940"/>
                    <a:pt x="2226" y="1273697"/>
                  </a:cubicBezTo>
                  <a:cubicBezTo>
                    <a:pt x="3709" y="1250453"/>
                    <a:pt x="6182" y="1229435"/>
                    <a:pt x="9644" y="1210642"/>
                  </a:cubicBezTo>
                  <a:cubicBezTo>
                    <a:pt x="13106" y="1191850"/>
                    <a:pt x="18051" y="1174046"/>
                    <a:pt x="24480" y="1157232"/>
                  </a:cubicBezTo>
                  <a:cubicBezTo>
                    <a:pt x="30909" y="1140417"/>
                    <a:pt x="39069" y="1122614"/>
                    <a:pt x="48960" y="1103821"/>
                  </a:cubicBezTo>
                  <a:lnTo>
                    <a:pt x="645380" y="51927"/>
                  </a:lnTo>
                  <a:cubicBezTo>
                    <a:pt x="650325" y="43025"/>
                    <a:pt x="658732" y="35360"/>
                    <a:pt x="670601" y="28931"/>
                  </a:cubicBezTo>
                  <a:cubicBezTo>
                    <a:pt x="682470" y="22502"/>
                    <a:pt x="699038" y="17062"/>
                    <a:pt x="720303" y="12611"/>
                  </a:cubicBezTo>
                  <a:cubicBezTo>
                    <a:pt x="741568" y="8160"/>
                    <a:pt x="768521" y="4946"/>
                    <a:pt x="801161" y="2967"/>
                  </a:cubicBezTo>
                  <a:cubicBezTo>
                    <a:pt x="833801" y="989"/>
                    <a:pt x="873364" y="0"/>
                    <a:pt x="919851" y="0"/>
                  </a:cubicBezTo>
                  <a:close/>
                  <a:moveTo>
                    <a:pt x="817481" y="336784"/>
                  </a:moveTo>
                  <a:lnTo>
                    <a:pt x="311563" y="1219544"/>
                  </a:lnTo>
                  <a:lnTo>
                    <a:pt x="820448" y="1219544"/>
                  </a:lnTo>
                  <a:lnTo>
                    <a:pt x="820448" y="336784"/>
                  </a:lnTo>
                  <a:lnTo>
                    <a:pt x="817481" y="3367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a:off x="2222756" y="818764"/>
              <a:ext cx="2185638" cy="2381212"/>
            </a:xfrm>
            <a:custGeom>
              <a:avLst/>
              <a:gdLst>
                <a:gd name="connsiteX0" fmla="*/ 766655 w 2185638"/>
                <a:gd name="connsiteY0" fmla="*/ 293752 h 2381212"/>
                <a:gd name="connsiteX1" fmla="*/ 769622 w 2185638"/>
                <a:gd name="connsiteY1" fmla="*/ 293752 h 2381212"/>
                <a:gd name="connsiteX2" fmla="*/ 769622 w 2185638"/>
                <a:gd name="connsiteY2" fmla="*/ 1176512 h 2381212"/>
                <a:gd name="connsiteX3" fmla="*/ 260737 w 2185638"/>
                <a:gd name="connsiteY3" fmla="*/ 1176512 h 2381212"/>
                <a:gd name="connsiteX4" fmla="*/ 1134051 w 2185638"/>
                <a:gd name="connsiteY4" fmla="*/ 0 h 2381212"/>
                <a:gd name="connsiteX5" fmla="*/ 2185638 w 2185638"/>
                <a:gd name="connsiteY5" fmla="*/ 912217 h 2381212"/>
                <a:gd name="connsiteX6" fmla="*/ 2185638 w 2185638"/>
                <a:gd name="connsiteY6" fmla="*/ 2381212 h 2381212"/>
                <a:gd name="connsiteX7" fmla="*/ 1035278 w 2185638"/>
                <a:gd name="connsiteY7" fmla="*/ 2381212 h 2381212"/>
                <a:gd name="connsiteX8" fmla="*/ 0 w 2185638"/>
                <a:gd name="connsiteY8" fmla="*/ 1483143 h 2381212"/>
                <a:gd name="connsiteX9" fmla="*/ 35224 w 2185638"/>
                <a:gd name="connsiteY9" fmla="*/ 1488075 h 2381212"/>
                <a:gd name="connsiteX10" fmla="*/ 769621 w 2185638"/>
                <a:gd name="connsiteY10" fmla="*/ 1488075 h 2381212"/>
                <a:gd name="connsiteX11" fmla="*/ 769621 w 2185638"/>
                <a:gd name="connsiteY11" fmla="*/ 1835244 h 2381212"/>
                <a:gd name="connsiteX12" fmla="*/ 777781 w 2185638"/>
                <a:gd name="connsiteY12" fmla="*/ 1861208 h 2381212"/>
                <a:gd name="connsiteX13" fmla="*/ 807454 w 2185638"/>
                <a:gd name="connsiteY13" fmla="*/ 1879753 h 2381212"/>
                <a:gd name="connsiteX14" fmla="*/ 865315 w 2185638"/>
                <a:gd name="connsiteY14" fmla="*/ 1890880 h 2381212"/>
                <a:gd name="connsiteX15" fmla="*/ 955075 w 2185638"/>
                <a:gd name="connsiteY15" fmla="*/ 1894590 h 2381212"/>
                <a:gd name="connsiteX16" fmla="*/ 1047060 w 2185638"/>
                <a:gd name="connsiteY16" fmla="*/ 1890880 h 2381212"/>
                <a:gd name="connsiteX17" fmla="*/ 1104921 w 2185638"/>
                <a:gd name="connsiteY17" fmla="*/ 1879753 h 2381212"/>
                <a:gd name="connsiteX18" fmla="*/ 1136078 w 2185638"/>
                <a:gd name="connsiteY18" fmla="*/ 1861208 h 2381212"/>
                <a:gd name="connsiteX19" fmla="*/ 1144979 w 2185638"/>
                <a:gd name="connsiteY19" fmla="*/ 1835244 h 2381212"/>
                <a:gd name="connsiteX20" fmla="*/ 1144979 w 2185638"/>
                <a:gd name="connsiteY20" fmla="*/ 1488075 h 2381212"/>
                <a:gd name="connsiteX21" fmla="*/ 1315597 w 2185638"/>
                <a:gd name="connsiteY21" fmla="*/ 1488075 h 2381212"/>
                <a:gd name="connsiteX22" fmla="*/ 1357880 w 2185638"/>
                <a:gd name="connsiteY22" fmla="*/ 1448759 h 2381212"/>
                <a:gd name="connsiteX23" fmla="*/ 1373458 w 2185638"/>
                <a:gd name="connsiteY23" fmla="*/ 1333777 h 2381212"/>
                <a:gd name="connsiteX24" fmla="*/ 1356397 w 2185638"/>
                <a:gd name="connsiteY24" fmla="*/ 1212861 h 2381212"/>
                <a:gd name="connsiteX25" fmla="*/ 1315597 w 2185638"/>
                <a:gd name="connsiteY25" fmla="*/ 1176512 h 2381212"/>
                <a:gd name="connsiteX26" fmla="*/ 1144979 w 2185638"/>
                <a:gd name="connsiteY26" fmla="*/ 1176512 h 2381212"/>
                <a:gd name="connsiteX27" fmla="*/ 1144979 w 2185638"/>
                <a:gd name="connsiteY27" fmla="*/ 20764 h 238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5638" h="2381212">
                  <a:moveTo>
                    <a:pt x="766655" y="293752"/>
                  </a:moveTo>
                  <a:lnTo>
                    <a:pt x="769622" y="293752"/>
                  </a:lnTo>
                  <a:lnTo>
                    <a:pt x="769622" y="1176512"/>
                  </a:lnTo>
                  <a:lnTo>
                    <a:pt x="260737" y="1176512"/>
                  </a:lnTo>
                  <a:close/>
                  <a:moveTo>
                    <a:pt x="1134051" y="0"/>
                  </a:moveTo>
                  <a:lnTo>
                    <a:pt x="2185638" y="912217"/>
                  </a:lnTo>
                  <a:lnTo>
                    <a:pt x="2185638" y="2381212"/>
                  </a:lnTo>
                  <a:lnTo>
                    <a:pt x="1035278" y="2381212"/>
                  </a:lnTo>
                  <a:lnTo>
                    <a:pt x="0" y="1483143"/>
                  </a:lnTo>
                  <a:lnTo>
                    <a:pt x="35224" y="1488075"/>
                  </a:lnTo>
                  <a:lnTo>
                    <a:pt x="769621" y="1488075"/>
                  </a:lnTo>
                  <a:lnTo>
                    <a:pt x="769621" y="1835244"/>
                  </a:lnTo>
                  <a:cubicBezTo>
                    <a:pt x="769621" y="1845135"/>
                    <a:pt x="772341" y="1853790"/>
                    <a:pt x="777781" y="1861208"/>
                  </a:cubicBezTo>
                  <a:cubicBezTo>
                    <a:pt x="783221" y="1868626"/>
                    <a:pt x="793112" y="1874808"/>
                    <a:pt x="807454" y="1879753"/>
                  </a:cubicBezTo>
                  <a:cubicBezTo>
                    <a:pt x="821795" y="1884699"/>
                    <a:pt x="841083" y="1888408"/>
                    <a:pt x="865315" y="1890880"/>
                  </a:cubicBezTo>
                  <a:cubicBezTo>
                    <a:pt x="889548" y="1893353"/>
                    <a:pt x="919468" y="1894590"/>
                    <a:pt x="955075" y="1894590"/>
                  </a:cubicBezTo>
                  <a:cubicBezTo>
                    <a:pt x="992660" y="1894590"/>
                    <a:pt x="1023322" y="1893353"/>
                    <a:pt x="1047060" y="1890880"/>
                  </a:cubicBezTo>
                  <a:cubicBezTo>
                    <a:pt x="1070798" y="1888408"/>
                    <a:pt x="1090085" y="1884699"/>
                    <a:pt x="1104921" y="1879753"/>
                  </a:cubicBezTo>
                  <a:cubicBezTo>
                    <a:pt x="1119758" y="1874808"/>
                    <a:pt x="1130143" y="1868626"/>
                    <a:pt x="1136078" y="1861208"/>
                  </a:cubicBezTo>
                  <a:cubicBezTo>
                    <a:pt x="1142012" y="1853790"/>
                    <a:pt x="1144979" y="1845135"/>
                    <a:pt x="1144979" y="1835244"/>
                  </a:cubicBezTo>
                  <a:lnTo>
                    <a:pt x="1144979" y="1488075"/>
                  </a:lnTo>
                  <a:lnTo>
                    <a:pt x="1315597" y="1488075"/>
                  </a:lnTo>
                  <a:cubicBezTo>
                    <a:pt x="1333400" y="1488075"/>
                    <a:pt x="1347495" y="1474969"/>
                    <a:pt x="1357880" y="1448759"/>
                  </a:cubicBezTo>
                  <a:cubicBezTo>
                    <a:pt x="1368266" y="1422548"/>
                    <a:pt x="1373458" y="1384221"/>
                    <a:pt x="1373458" y="1333777"/>
                  </a:cubicBezTo>
                  <a:cubicBezTo>
                    <a:pt x="1373458" y="1277399"/>
                    <a:pt x="1367771" y="1237094"/>
                    <a:pt x="1356397" y="1212861"/>
                  </a:cubicBezTo>
                  <a:cubicBezTo>
                    <a:pt x="1345022" y="1188629"/>
                    <a:pt x="1331422" y="1176512"/>
                    <a:pt x="1315597" y="1176512"/>
                  </a:cubicBezTo>
                  <a:lnTo>
                    <a:pt x="1144979" y="1176512"/>
                  </a:lnTo>
                  <a:lnTo>
                    <a:pt x="1144979" y="20764"/>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extBox 22"/>
          <p:cNvSpPr txBox="1"/>
          <p:nvPr/>
        </p:nvSpPr>
        <p:spPr>
          <a:xfrm>
            <a:off x="15674125" y="2910273"/>
            <a:ext cx="7087240" cy="1697182"/>
          </a:xfrm>
          <a:prstGeom prst="rect">
            <a:avLst/>
          </a:prstGeom>
          <a:noFill/>
        </p:spPr>
        <p:txBody>
          <a:bodyPr wrap="square" lIns="0" tIns="108864" rIns="217728" bIns="108864" rtlCol="0" anchor="ctr">
            <a:spAutoFit/>
          </a:bodyPr>
          <a:lstStyle/>
          <a:p>
            <a:r>
              <a:rPr lang="en-US" sz="4800" b="1" dirty="0">
                <a:solidFill>
                  <a:srgbClr val="0070C0"/>
                </a:solidFill>
              </a:rPr>
              <a:t>Diploma/ Degree Holder in </a:t>
            </a:r>
            <a:r>
              <a:rPr lang="en-US" sz="4800" b="1" dirty="0" smtClean="0">
                <a:solidFill>
                  <a:srgbClr val="0070C0"/>
                </a:solidFill>
              </a:rPr>
              <a:t>Accounting</a:t>
            </a:r>
            <a:endParaRPr lang="en-US" sz="4800" b="1" dirty="0">
              <a:solidFill>
                <a:srgbClr val="0070C0"/>
              </a:solidFill>
            </a:endParaRPr>
          </a:p>
        </p:txBody>
      </p:sp>
      <p:sp>
        <p:nvSpPr>
          <p:cNvPr id="24" name="TextBox 23"/>
          <p:cNvSpPr txBox="1"/>
          <p:nvPr/>
        </p:nvSpPr>
        <p:spPr>
          <a:xfrm>
            <a:off x="15860415" y="5521431"/>
            <a:ext cx="7087240" cy="958518"/>
          </a:xfrm>
          <a:prstGeom prst="rect">
            <a:avLst/>
          </a:prstGeom>
          <a:noFill/>
        </p:spPr>
        <p:txBody>
          <a:bodyPr wrap="square" lIns="0" tIns="108864" rIns="217728" bIns="108864" rtlCol="0" anchor="ctr">
            <a:spAutoFit/>
          </a:bodyPr>
          <a:lstStyle/>
          <a:p>
            <a:r>
              <a:rPr lang="en-US" sz="4800" b="1" dirty="0">
                <a:solidFill>
                  <a:srgbClr val="0070C0"/>
                </a:solidFill>
              </a:rPr>
              <a:t>Certified SPS Trainer</a:t>
            </a:r>
          </a:p>
        </p:txBody>
      </p:sp>
      <p:sp>
        <p:nvSpPr>
          <p:cNvPr id="25" name="TextBox 24"/>
          <p:cNvSpPr txBox="1"/>
          <p:nvPr/>
        </p:nvSpPr>
        <p:spPr>
          <a:xfrm>
            <a:off x="15674125" y="7804455"/>
            <a:ext cx="7087240" cy="958518"/>
          </a:xfrm>
          <a:prstGeom prst="rect">
            <a:avLst/>
          </a:prstGeom>
          <a:noFill/>
        </p:spPr>
        <p:txBody>
          <a:bodyPr wrap="square" lIns="0" tIns="108864" rIns="217728" bIns="108864" rtlCol="0" anchor="ctr">
            <a:spAutoFit/>
          </a:bodyPr>
          <a:lstStyle/>
          <a:p>
            <a:r>
              <a:rPr lang="en-US" sz="4800" b="1" dirty="0" smtClean="0">
                <a:solidFill>
                  <a:srgbClr val="0070C0"/>
                </a:solidFill>
              </a:rPr>
              <a:t>CGPA &gt; 3.0</a:t>
            </a:r>
            <a:endParaRPr lang="en-US" sz="4800" b="1" dirty="0">
              <a:solidFill>
                <a:srgbClr val="0070C0"/>
              </a:solidFill>
            </a:endParaRPr>
          </a:p>
        </p:txBody>
      </p:sp>
      <p:sp>
        <p:nvSpPr>
          <p:cNvPr id="26" name="TextBox 25"/>
          <p:cNvSpPr txBox="1"/>
          <p:nvPr/>
        </p:nvSpPr>
        <p:spPr>
          <a:xfrm>
            <a:off x="15610703" y="9721123"/>
            <a:ext cx="7087240" cy="1697182"/>
          </a:xfrm>
          <a:prstGeom prst="rect">
            <a:avLst/>
          </a:prstGeom>
          <a:noFill/>
        </p:spPr>
        <p:txBody>
          <a:bodyPr wrap="square" lIns="0" tIns="108864" rIns="217728" bIns="108864" rtlCol="0" anchor="ctr">
            <a:spAutoFit/>
          </a:bodyPr>
          <a:lstStyle/>
          <a:p>
            <a:r>
              <a:rPr lang="en-US" sz="4800" b="1" dirty="0">
                <a:solidFill>
                  <a:srgbClr val="0070C0"/>
                </a:solidFill>
              </a:rPr>
              <a:t>Excellent in Public Speaking</a:t>
            </a:r>
          </a:p>
        </p:txBody>
      </p:sp>
      <p:pic>
        <p:nvPicPr>
          <p:cNvPr id="102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68" y="3048000"/>
            <a:ext cx="11160520" cy="83693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18</a:t>
            </a:fld>
            <a:endParaRPr lang="en-US" dirty="0"/>
          </a:p>
        </p:txBody>
      </p:sp>
    </p:spTree>
    <p:extLst>
      <p:ext uri="{BB962C8B-B14F-4D97-AF65-F5344CB8AC3E}">
        <p14:creationId xmlns:p14="http://schemas.microsoft.com/office/powerpoint/2010/main" val="4219128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Critical success factor</a:t>
            </a:r>
            <a:endParaRPr lang="en-MY" sz="4800" dirty="0">
              <a:solidFill>
                <a:schemeClr val="tx1"/>
              </a:solidFill>
              <a:latin typeface="Arial Black"/>
            </a:endParaRPr>
          </a:p>
        </p:txBody>
      </p:sp>
      <p:sp>
        <p:nvSpPr>
          <p:cNvPr id="24" name="Rounded Rectangle 23"/>
          <p:cNvSpPr/>
          <p:nvPr/>
        </p:nvSpPr>
        <p:spPr>
          <a:xfrm>
            <a:off x="11216714" y="274320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4000" b="1" cap="small" dirty="0"/>
              <a:t>Support from </a:t>
            </a:r>
            <a:r>
              <a:rPr lang="en-US" sz="4000" b="1" cap="small" dirty="0" smtClean="0"/>
              <a:t>BSN </a:t>
            </a:r>
            <a:endParaRPr lang="en-US" sz="4000" b="1" cap="small" dirty="0"/>
          </a:p>
        </p:txBody>
      </p:sp>
      <p:sp>
        <p:nvSpPr>
          <p:cNvPr id="25" name="Oval 24"/>
          <p:cNvSpPr/>
          <p:nvPr/>
        </p:nvSpPr>
        <p:spPr>
          <a:xfrm>
            <a:off x="11408941" y="297526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1</a:t>
            </a:r>
          </a:p>
        </p:txBody>
      </p:sp>
      <p:sp>
        <p:nvSpPr>
          <p:cNvPr id="27" name="Freeform 5"/>
          <p:cNvSpPr>
            <a:spLocks/>
          </p:cNvSpPr>
          <p:nvPr/>
        </p:nvSpPr>
        <p:spPr bwMode="auto">
          <a:xfrm>
            <a:off x="7940022" y="3884833"/>
            <a:ext cx="2753449" cy="4167686"/>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8" name="Freeform 6"/>
          <p:cNvSpPr>
            <a:spLocks/>
          </p:cNvSpPr>
          <p:nvPr/>
        </p:nvSpPr>
        <p:spPr bwMode="auto">
          <a:xfrm>
            <a:off x="3981665" y="7544897"/>
            <a:ext cx="6018074" cy="1797258"/>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29" name="Freeform 7"/>
          <p:cNvSpPr>
            <a:spLocks/>
          </p:cNvSpPr>
          <p:nvPr/>
        </p:nvSpPr>
        <p:spPr bwMode="auto">
          <a:xfrm>
            <a:off x="1442992" y="5322335"/>
            <a:ext cx="3578197" cy="3948174"/>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rgbClr val="0070C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0" name="Freeform 8"/>
          <p:cNvSpPr>
            <a:spLocks/>
          </p:cNvSpPr>
          <p:nvPr/>
        </p:nvSpPr>
        <p:spPr bwMode="auto">
          <a:xfrm>
            <a:off x="1247542" y="3162271"/>
            <a:ext cx="4740145" cy="3217990"/>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rgbClr val="FF990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31" name="Freeform 9"/>
          <p:cNvSpPr>
            <a:spLocks/>
          </p:cNvSpPr>
          <p:nvPr/>
        </p:nvSpPr>
        <p:spPr bwMode="auto">
          <a:xfrm>
            <a:off x="4121271" y="2756783"/>
            <a:ext cx="5408104" cy="2589942"/>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rgbClr val="FF9900"/>
          </a:solidFill>
          <a:ln>
            <a:noFill/>
          </a:ln>
        </p:spPr>
        <p:txBody>
          <a:bodyPr vert="horz" wrap="square" lIns="217728" tIns="108864" rIns="217728" bIns="108864" numCol="1" anchor="t" anchorCtr="0" compatLnSpc="1">
            <a:prstTxWarp prst="textNoShape">
              <a:avLst/>
            </a:prstTxWarp>
          </a:bodyPr>
          <a:lstStyle/>
          <a:p>
            <a:endParaRPr lang="en-US"/>
          </a:p>
        </p:txBody>
      </p:sp>
      <p:sp>
        <p:nvSpPr>
          <p:cNvPr id="32" name="Oval 31"/>
          <p:cNvSpPr/>
          <p:nvPr/>
        </p:nvSpPr>
        <p:spPr>
          <a:xfrm>
            <a:off x="8825089"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smtClean="0">
                <a:latin typeface="Arial Black" panose="020B0A04020102020204" pitchFamily="34" charset="0"/>
              </a:rPr>
              <a:t>2</a:t>
            </a:r>
            <a:endParaRPr lang="en-US" b="1" dirty="0">
              <a:latin typeface="Arial Black" panose="020B0A04020102020204" pitchFamily="34" charset="0"/>
            </a:endParaRPr>
          </a:p>
        </p:txBody>
      </p:sp>
      <p:sp>
        <p:nvSpPr>
          <p:cNvPr id="33" name="Oval 32"/>
          <p:cNvSpPr/>
          <p:nvPr/>
        </p:nvSpPr>
        <p:spPr>
          <a:xfrm>
            <a:off x="750281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1</a:t>
            </a:r>
          </a:p>
        </p:txBody>
      </p:sp>
      <p:sp>
        <p:nvSpPr>
          <p:cNvPr id="34" name="Oval 33"/>
          <p:cNvSpPr/>
          <p:nvPr/>
        </p:nvSpPr>
        <p:spPr>
          <a:xfrm>
            <a:off x="5475101" y="8094571"/>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3</a:t>
            </a:r>
          </a:p>
        </p:txBody>
      </p:sp>
      <p:sp>
        <p:nvSpPr>
          <p:cNvPr id="35" name="Oval 34"/>
          <p:cNvSpPr/>
          <p:nvPr/>
        </p:nvSpPr>
        <p:spPr>
          <a:xfrm>
            <a:off x="2248780" y="6495705"/>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4</a:t>
            </a:r>
          </a:p>
        </p:txBody>
      </p:sp>
      <p:sp>
        <p:nvSpPr>
          <p:cNvPr id="36" name="Oval 35"/>
          <p:cNvSpPr/>
          <p:nvPr/>
        </p:nvSpPr>
        <p:spPr>
          <a:xfrm>
            <a:off x="3352326" y="3820267"/>
            <a:ext cx="983309" cy="697906"/>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b="1" dirty="0">
                <a:latin typeface="Arial Black" panose="020B0A04020102020204" pitchFamily="34" charset="0"/>
              </a:rPr>
              <a:t>5</a:t>
            </a:r>
          </a:p>
        </p:txBody>
      </p:sp>
      <p:pic>
        <p:nvPicPr>
          <p:cNvPr id="37" name="Ellipse 256"/>
          <p:cNvPicPr>
            <a:picLocks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1562983" y="9196014"/>
            <a:ext cx="8815044" cy="915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369"/>
          <p:cNvSpPr txBox="1">
            <a:spLocks noChangeArrowheads="1"/>
          </p:cNvSpPr>
          <p:nvPr/>
        </p:nvSpPr>
        <p:spPr bwMode="auto">
          <a:xfrm>
            <a:off x="2866609" y="9196014"/>
            <a:ext cx="6200298" cy="63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noProof="1">
              <a:solidFill>
                <a:srgbClr val="FFFFFF"/>
              </a:solidFill>
              <a:latin typeface="Calibri" pitchFamily="34" charset="0"/>
              <a:ea typeface="MS PGothic" pitchFamily="34" charset="-128"/>
            </a:endParaRPr>
          </a:p>
        </p:txBody>
      </p:sp>
      <p:sp>
        <p:nvSpPr>
          <p:cNvPr id="40" name="Rounded Rectangle 39"/>
          <p:cNvSpPr/>
          <p:nvPr/>
        </p:nvSpPr>
        <p:spPr>
          <a:xfrm>
            <a:off x="11216714" y="4143049"/>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Support from </a:t>
            </a:r>
            <a:r>
              <a:rPr lang="en-US" sz="3800" b="1" cap="small" dirty="0" smtClean="0"/>
              <a:t>Entrepreneurs</a:t>
            </a:r>
            <a:endParaRPr lang="en-US" sz="3800" b="1" cap="small" dirty="0"/>
          </a:p>
        </p:txBody>
      </p:sp>
      <p:sp>
        <p:nvSpPr>
          <p:cNvPr id="41" name="Oval 40"/>
          <p:cNvSpPr/>
          <p:nvPr/>
        </p:nvSpPr>
        <p:spPr>
          <a:xfrm>
            <a:off x="11408941" y="4375116"/>
            <a:ext cx="750674" cy="532792"/>
          </a:xfrm>
          <a:prstGeom prst="ellipse">
            <a:avLst/>
          </a:prstGeom>
          <a:no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2</a:t>
            </a:r>
          </a:p>
        </p:txBody>
      </p:sp>
      <p:sp>
        <p:nvSpPr>
          <p:cNvPr id="43" name="Rounded Rectangle 42"/>
          <p:cNvSpPr/>
          <p:nvPr/>
        </p:nvSpPr>
        <p:spPr>
          <a:xfrm>
            <a:off x="11216714" y="5542897"/>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Coordination </a:t>
            </a:r>
            <a:r>
              <a:rPr lang="en-US" sz="3800" b="1" cap="small" dirty="0" smtClean="0"/>
              <a:t>from TAF-</a:t>
            </a:r>
            <a:r>
              <a:rPr lang="en-US" sz="3800" b="1" cap="small" dirty="0" err="1" smtClean="0"/>
              <a:t>UiTM</a:t>
            </a:r>
            <a:endParaRPr lang="en-US" sz="3800" b="1" cap="small" dirty="0"/>
          </a:p>
        </p:txBody>
      </p:sp>
      <p:sp>
        <p:nvSpPr>
          <p:cNvPr id="44" name="Oval 43"/>
          <p:cNvSpPr/>
          <p:nvPr/>
        </p:nvSpPr>
        <p:spPr>
          <a:xfrm>
            <a:off x="11408941" y="5774964"/>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3</a:t>
            </a:r>
          </a:p>
        </p:txBody>
      </p:sp>
      <p:sp>
        <p:nvSpPr>
          <p:cNvPr id="46" name="Rounded Rectangle 45"/>
          <p:cNvSpPr/>
          <p:nvPr/>
        </p:nvSpPr>
        <p:spPr>
          <a:xfrm>
            <a:off x="11216714" y="6942743"/>
            <a:ext cx="11341423" cy="996930"/>
          </a:xfrm>
          <a:prstGeom prst="roundRect">
            <a:avLst>
              <a:gd name="adj" fmla="val 13209"/>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smtClean="0"/>
              <a:t>SUPPORT FROM TECHNOLOGY</a:t>
            </a:r>
            <a:endParaRPr lang="en-US" sz="3800" b="1" cap="small" dirty="0"/>
          </a:p>
        </p:txBody>
      </p:sp>
      <p:sp>
        <p:nvSpPr>
          <p:cNvPr id="47" name="Oval 46"/>
          <p:cNvSpPr/>
          <p:nvPr/>
        </p:nvSpPr>
        <p:spPr>
          <a:xfrm>
            <a:off x="11408941" y="7174810"/>
            <a:ext cx="750674" cy="532792"/>
          </a:xfrm>
          <a:prstGeom prst="ellipse">
            <a:avLst/>
          </a:prstGeom>
          <a:solidFill>
            <a:srgbClr val="0070C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4</a:t>
            </a:r>
          </a:p>
        </p:txBody>
      </p:sp>
      <p:sp>
        <p:nvSpPr>
          <p:cNvPr id="49" name="Rounded Rectangle 48"/>
          <p:cNvSpPr/>
          <p:nvPr/>
        </p:nvSpPr>
        <p:spPr>
          <a:xfrm>
            <a:off x="11216714" y="8342591"/>
            <a:ext cx="11341423" cy="996930"/>
          </a:xfrm>
          <a:prstGeom prst="roundRect">
            <a:avLst>
              <a:gd name="adj" fmla="val 13209"/>
            </a:avLst>
          </a:prstGeom>
          <a:solidFill>
            <a:srgbClr val="FF99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6367" tIns="108864" rIns="217728" bIns="108864" rtlCol="0" anchor="ctr"/>
          <a:lstStyle/>
          <a:p>
            <a:r>
              <a:rPr lang="en-US" sz="3800" b="1" cap="small" dirty="0"/>
              <a:t>Content Solution Provider</a:t>
            </a:r>
          </a:p>
        </p:txBody>
      </p:sp>
      <p:sp>
        <p:nvSpPr>
          <p:cNvPr id="50" name="Oval 49"/>
          <p:cNvSpPr/>
          <p:nvPr/>
        </p:nvSpPr>
        <p:spPr>
          <a:xfrm>
            <a:off x="11408941" y="8574658"/>
            <a:ext cx="750674" cy="532792"/>
          </a:xfrm>
          <a:prstGeom prst="ellipse">
            <a:avLst/>
          </a:prstGeom>
          <a:solidFill>
            <a:srgbClr val="FF9900"/>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n-US" sz="3800" b="1" dirty="0">
                <a:latin typeface="Arial Black" panose="020B0A04020102020204" pitchFamily="34" charset="0"/>
              </a:rPr>
              <a:t>5</a:t>
            </a:r>
          </a:p>
        </p:txBody>
      </p:sp>
      <p:sp>
        <p:nvSpPr>
          <p:cNvPr id="3" name="Rectangle 2"/>
          <p:cNvSpPr/>
          <p:nvPr/>
        </p:nvSpPr>
        <p:spPr>
          <a:xfrm>
            <a:off x="793753" y="10225207"/>
            <a:ext cx="22731725" cy="1974181"/>
          </a:xfrm>
          <a:prstGeom prst="rect">
            <a:avLst/>
          </a:prstGeom>
        </p:spPr>
        <p:txBody>
          <a:bodyPr wrap="square" lIns="217728" tIns="108864" rIns="217728" bIns="108864">
            <a:spAutoFit/>
          </a:bodyPr>
          <a:lstStyle/>
          <a:p>
            <a:pPr algn="just"/>
            <a:r>
              <a:rPr lang="en-MY" altLang="en-US" sz="3800" dirty="0"/>
              <a:t>We have long believed that, over the long term, no institution, idea, or effort of real consequence is ever successful on its own; the most impactful efforts are those approached collaboratively and achieved through close partnership.</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19</a:t>
            </a:fld>
            <a:endParaRPr lang="en-US" dirty="0"/>
          </a:p>
        </p:txBody>
      </p:sp>
    </p:spTree>
    <p:extLst>
      <p:ext uri="{BB962C8B-B14F-4D97-AF65-F5344CB8AC3E}">
        <p14:creationId xmlns:p14="http://schemas.microsoft.com/office/powerpoint/2010/main" val="1936952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TABLE OF CONTENT</a:t>
            </a:r>
            <a:endParaRPr lang="en-MY" sz="4800" dirty="0">
              <a:solidFill>
                <a:schemeClr val="tx1"/>
              </a:solidFill>
              <a:latin typeface="Arial Black"/>
            </a:endParaRPr>
          </a:p>
        </p:txBody>
      </p:sp>
      <p:sp>
        <p:nvSpPr>
          <p:cNvPr id="4" name="Rectangle 3"/>
          <p:cNvSpPr/>
          <p:nvPr/>
        </p:nvSpPr>
        <p:spPr>
          <a:xfrm>
            <a:off x="1829038" y="3421117"/>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10" name="Rectangle 9"/>
          <p:cNvSpPr/>
          <p:nvPr/>
        </p:nvSpPr>
        <p:spPr>
          <a:xfrm>
            <a:off x="18043708" y="3421117"/>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 name="TextBox 4"/>
          <p:cNvSpPr txBox="1"/>
          <p:nvPr/>
        </p:nvSpPr>
        <p:spPr>
          <a:xfrm>
            <a:off x="1829038" y="3388133"/>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Introduction of TAF-</a:t>
            </a:r>
            <a:r>
              <a:rPr lang="en-US" sz="3800" b="1" dirty="0" err="1" smtClean="0">
                <a:solidFill>
                  <a:schemeClr val="bg1"/>
                </a:solidFill>
              </a:rPr>
              <a:t>UiTM</a:t>
            </a:r>
            <a:r>
              <a:rPr lang="en-US" sz="3800" b="1" dirty="0" smtClean="0">
                <a:solidFill>
                  <a:schemeClr val="bg1"/>
                </a:solidFill>
              </a:rPr>
              <a:t> and SALIHIN</a:t>
            </a:r>
            <a:endParaRPr lang="en-MY" sz="3800" b="1" dirty="0">
              <a:solidFill>
                <a:schemeClr val="bg1"/>
              </a:solidFill>
            </a:endParaRPr>
          </a:p>
        </p:txBody>
      </p:sp>
      <p:sp>
        <p:nvSpPr>
          <p:cNvPr id="12" name="TextBox 11"/>
          <p:cNvSpPr txBox="1"/>
          <p:nvPr/>
        </p:nvSpPr>
        <p:spPr>
          <a:xfrm>
            <a:off x="18043708" y="3388133"/>
            <a:ext cx="5530563" cy="804630"/>
          </a:xfrm>
          <a:prstGeom prst="rect">
            <a:avLst/>
          </a:prstGeom>
          <a:noFill/>
        </p:spPr>
        <p:txBody>
          <a:bodyPr wrap="square" lIns="217728" tIns="108864" rIns="217728" bIns="108864" rtlCol="0" anchor="ctr">
            <a:spAutoFit/>
          </a:bodyPr>
          <a:lstStyle/>
          <a:p>
            <a:r>
              <a:rPr lang="en-US" sz="3800" dirty="0" smtClean="0"/>
              <a:t>Page 3 - 5</a:t>
            </a:r>
            <a:endParaRPr lang="en-MY" sz="3800" dirty="0"/>
          </a:p>
        </p:txBody>
      </p:sp>
      <p:sp>
        <p:nvSpPr>
          <p:cNvPr id="45" name="Rectangle 44"/>
          <p:cNvSpPr/>
          <p:nvPr/>
        </p:nvSpPr>
        <p:spPr>
          <a:xfrm>
            <a:off x="1829038" y="417241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46" name="Rectangle 45"/>
          <p:cNvSpPr/>
          <p:nvPr/>
        </p:nvSpPr>
        <p:spPr>
          <a:xfrm>
            <a:off x="18043708" y="417241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47" name="TextBox 46"/>
          <p:cNvSpPr txBox="1"/>
          <p:nvPr/>
        </p:nvSpPr>
        <p:spPr>
          <a:xfrm>
            <a:off x="1829038" y="4234028"/>
            <a:ext cx="15851664" cy="804630"/>
          </a:xfrm>
          <a:prstGeom prst="rect">
            <a:avLst/>
          </a:prstGeom>
          <a:noFill/>
          <a:ln>
            <a:noFill/>
          </a:ln>
        </p:spPr>
        <p:txBody>
          <a:bodyPr wrap="square" lIns="217728" tIns="108864" rIns="217728" bIns="108864" rtlCol="0" anchor="ctr">
            <a:spAutoFit/>
          </a:bodyPr>
          <a:lstStyle/>
          <a:p>
            <a:r>
              <a:rPr lang="en-US" sz="3800" b="1" dirty="0">
                <a:solidFill>
                  <a:schemeClr val="bg1"/>
                </a:solidFill>
              </a:rPr>
              <a:t>Proposal </a:t>
            </a:r>
            <a:endParaRPr lang="en-MY" sz="3800" b="1" dirty="0">
              <a:solidFill>
                <a:schemeClr val="bg1"/>
              </a:solidFill>
            </a:endParaRPr>
          </a:p>
        </p:txBody>
      </p:sp>
      <p:sp>
        <p:nvSpPr>
          <p:cNvPr id="48" name="TextBox 47"/>
          <p:cNvSpPr txBox="1"/>
          <p:nvPr/>
        </p:nvSpPr>
        <p:spPr>
          <a:xfrm>
            <a:off x="18043708" y="4144878"/>
            <a:ext cx="4277626" cy="804630"/>
          </a:xfrm>
          <a:prstGeom prst="rect">
            <a:avLst/>
          </a:prstGeom>
          <a:noFill/>
        </p:spPr>
        <p:txBody>
          <a:bodyPr wrap="square" lIns="217728" tIns="108864" rIns="217728" bIns="108864" rtlCol="0" anchor="ctr">
            <a:spAutoFit/>
          </a:bodyPr>
          <a:lstStyle/>
          <a:p>
            <a:r>
              <a:rPr lang="en-US" sz="3800" dirty="0" smtClean="0"/>
              <a:t>Page 6 - 20</a:t>
            </a:r>
            <a:endParaRPr lang="en-MY" sz="3800" dirty="0"/>
          </a:p>
        </p:txBody>
      </p:sp>
      <p:sp>
        <p:nvSpPr>
          <p:cNvPr id="49" name="Rectangle 48"/>
          <p:cNvSpPr/>
          <p:nvPr/>
        </p:nvSpPr>
        <p:spPr>
          <a:xfrm>
            <a:off x="1829038" y="5151631"/>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1" name="TextBox 50"/>
          <p:cNvSpPr txBox="1"/>
          <p:nvPr/>
        </p:nvSpPr>
        <p:spPr>
          <a:xfrm>
            <a:off x="1829038" y="5087116"/>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Execution Plan</a:t>
            </a:r>
            <a:endParaRPr lang="en-MY" sz="3800" b="1" dirty="0">
              <a:solidFill>
                <a:schemeClr val="bg1"/>
              </a:solidFill>
            </a:endParaRPr>
          </a:p>
        </p:txBody>
      </p:sp>
      <p:sp>
        <p:nvSpPr>
          <p:cNvPr id="53" name="Rectangle 52"/>
          <p:cNvSpPr/>
          <p:nvPr/>
        </p:nvSpPr>
        <p:spPr>
          <a:xfrm>
            <a:off x="1829038" y="5841609"/>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54" name="Rectangle 53"/>
          <p:cNvSpPr/>
          <p:nvPr/>
        </p:nvSpPr>
        <p:spPr>
          <a:xfrm>
            <a:off x="18043708" y="5841609"/>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56" name="TextBox 55"/>
          <p:cNvSpPr txBox="1"/>
          <p:nvPr/>
        </p:nvSpPr>
        <p:spPr>
          <a:xfrm>
            <a:off x="18043708" y="5795755"/>
            <a:ext cx="4277626" cy="804630"/>
          </a:xfrm>
          <a:prstGeom prst="rect">
            <a:avLst/>
          </a:prstGeom>
          <a:noFill/>
        </p:spPr>
        <p:txBody>
          <a:bodyPr wrap="square" lIns="217728" tIns="108864" rIns="217728" bIns="108864" rtlCol="0" anchor="ctr">
            <a:spAutoFit/>
          </a:bodyPr>
          <a:lstStyle/>
          <a:p>
            <a:r>
              <a:rPr lang="en-US" sz="3800" dirty="0" smtClean="0"/>
              <a:t>Page 26 - 27</a:t>
            </a:r>
            <a:endParaRPr lang="en-MY" sz="3800" dirty="0"/>
          </a:p>
        </p:txBody>
      </p:sp>
      <p:sp>
        <p:nvSpPr>
          <p:cNvPr id="59" name="TextBox 58"/>
          <p:cNvSpPr txBox="1"/>
          <p:nvPr/>
        </p:nvSpPr>
        <p:spPr>
          <a:xfrm>
            <a:off x="1829038" y="5896269"/>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Web Interface</a:t>
            </a:r>
            <a:endParaRPr lang="en-MY" sz="3800" b="1" dirty="0">
              <a:solidFill>
                <a:schemeClr val="bg1"/>
              </a:solidFill>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a:t>
            </a:fld>
            <a:endParaRPr lang="en-US" dirty="0"/>
          </a:p>
        </p:txBody>
      </p:sp>
      <p:sp>
        <p:nvSpPr>
          <p:cNvPr id="87" name="Rectangle 86"/>
          <p:cNvSpPr/>
          <p:nvPr/>
        </p:nvSpPr>
        <p:spPr>
          <a:xfrm>
            <a:off x="1829038" y="6625774"/>
            <a:ext cx="15851664" cy="707886"/>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lIns="217728" tIns="108864" rIns="217728" bIns="108864" rtlCol="0" anchor="ctr"/>
          <a:lstStyle/>
          <a:p>
            <a:pPr algn="ctr"/>
            <a:endParaRPr lang="en-MY" sz="6700" b="1">
              <a:solidFill>
                <a:schemeClr val="bg1"/>
              </a:solidFill>
            </a:endParaRPr>
          </a:p>
        </p:txBody>
      </p:sp>
      <p:sp>
        <p:nvSpPr>
          <p:cNvPr id="88" name="Rectangle 87"/>
          <p:cNvSpPr/>
          <p:nvPr/>
        </p:nvSpPr>
        <p:spPr>
          <a:xfrm>
            <a:off x="18043708" y="6625774"/>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89" name="TextBox 88"/>
          <p:cNvSpPr txBox="1"/>
          <p:nvPr/>
        </p:nvSpPr>
        <p:spPr>
          <a:xfrm>
            <a:off x="18043708" y="6579920"/>
            <a:ext cx="4277626" cy="804630"/>
          </a:xfrm>
          <a:prstGeom prst="rect">
            <a:avLst/>
          </a:prstGeom>
          <a:noFill/>
        </p:spPr>
        <p:txBody>
          <a:bodyPr wrap="square" lIns="217728" tIns="108864" rIns="217728" bIns="108864" rtlCol="0" anchor="ctr">
            <a:spAutoFit/>
          </a:bodyPr>
          <a:lstStyle/>
          <a:p>
            <a:r>
              <a:rPr lang="en-US" sz="3800" dirty="0"/>
              <a:t>Page </a:t>
            </a:r>
            <a:r>
              <a:rPr lang="en-US" sz="3800" dirty="0" smtClean="0"/>
              <a:t>28 </a:t>
            </a:r>
            <a:r>
              <a:rPr lang="en-US" sz="3800" dirty="0"/>
              <a:t>- </a:t>
            </a:r>
            <a:r>
              <a:rPr lang="en-US" sz="3800" dirty="0" smtClean="0"/>
              <a:t>29</a:t>
            </a:r>
            <a:endParaRPr lang="en-MY" sz="3800" dirty="0"/>
          </a:p>
        </p:txBody>
      </p:sp>
      <p:sp>
        <p:nvSpPr>
          <p:cNvPr id="90" name="TextBox 89"/>
          <p:cNvSpPr txBox="1"/>
          <p:nvPr/>
        </p:nvSpPr>
        <p:spPr>
          <a:xfrm>
            <a:off x="1829038" y="6680434"/>
            <a:ext cx="15851664" cy="804630"/>
          </a:xfrm>
          <a:prstGeom prst="rect">
            <a:avLst/>
          </a:prstGeom>
          <a:noFill/>
          <a:ln>
            <a:noFill/>
          </a:ln>
        </p:spPr>
        <p:txBody>
          <a:bodyPr wrap="square" lIns="217728" tIns="108864" rIns="217728" bIns="108864" rtlCol="0" anchor="ctr">
            <a:spAutoFit/>
          </a:bodyPr>
          <a:lstStyle/>
          <a:p>
            <a:r>
              <a:rPr lang="en-US" sz="3800" b="1" dirty="0" smtClean="0">
                <a:solidFill>
                  <a:schemeClr val="bg1"/>
                </a:solidFill>
              </a:rPr>
              <a:t>Financial Consideration</a:t>
            </a:r>
            <a:endParaRPr lang="en-MY" sz="3800" b="1" dirty="0">
              <a:solidFill>
                <a:schemeClr val="bg1"/>
              </a:solidFill>
            </a:endParaRPr>
          </a:p>
        </p:txBody>
      </p:sp>
      <p:sp>
        <p:nvSpPr>
          <p:cNvPr id="91" name="Rectangle 90"/>
          <p:cNvSpPr/>
          <p:nvPr/>
        </p:nvSpPr>
        <p:spPr>
          <a:xfrm>
            <a:off x="18043708" y="4996831"/>
            <a:ext cx="5530563" cy="707886"/>
          </a:xfrm>
          <a:prstGeom prst="rect">
            <a:avLst/>
          </a:prstGeom>
        </p:spPr>
        <p:style>
          <a:lnRef idx="3">
            <a:schemeClr val="lt1"/>
          </a:lnRef>
          <a:fillRef idx="1">
            <a:schemeClr val="accent6"/>
          </a:fillRef>
          <a:effectRef idx="1">
            <a:schemeClr val="accent6"/>
          </a:effectRef>
          <a:fontRef idx="minor">
            <a:schemeClr val="lt1"/>
          </a:fontRef>
        </p:style>
        <p:txBody>
          <a:bodyPr lIns="217728" tIns="108864" rIns="217728" bIns="108864" rtlCol="0" anchor="ctr"/>
          <a:lstStyle/>
          <a:p>
            <a:endParaRPr lang="en-MY" sz="6700"/>
          </a:p>
        </p:txBody>
      </p:sp>
      <p:sp>
        <p:nvSpPr>
          <p:cNvPr id="92" name="TextBox 91"/>
          <p:cNvSpPr txBox="1"/>
          <p:nvPr/>
        </p:nvSpPr>
        <p:spPr>
          <a:xfrm>
            <a:off x="18043708" y="4969290"/>
            <a:ext cx="4277626" cy="804630"/>
          </a:xfrm>
          <a:prstGeom prst="rect">
            <a:avLst/>
          </a:prstGeom>
          <a:noFill/>
        </p:spPr>
        <p:txBody>
          <a:bodyPr wrap="square" lIns="217728" tIns="108864" rIns="217728" bIns="108864" rtlCol="0" anchor="ctr">
            <a:spAutoFit/>
          </a:bodyPr>
          <a:lstStyle/>
          <a:p>
            <a:r>
              <a:rPr lang="en-US" sz="3800" dirty="0" smtClean="0"/>
              <a:t>Page 21 - 25</a:t>
            </a:r>
            <a:endParaRPr lang="en-MY" sz="3800" dirty="0"/>
          </a:p>
        </p:txBody>
      </p:sp>
    </p:spTree>
    <p:extLst>
      <p:ext uri="{BB962C8B-B14F-4D97-AF65-F5344CB8AC3E}">
        <p14:creationId xmlns:p14="http://schemas.microsoft.com/office/powerpoint/2010/main" val="804807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5" name="Picture 2" descr="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550" y="4724400"/>
            <a:ext cx="13810737" cy="7924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Helpdesk SUPPORT</a:t>
            </a:r>
            <a:endParaRPr lang="en-MY" sz="4800" dirty="0">
              <a:solidFill>
                <a:schemeClr val="tx1"/>
              </a:solidFill>
              <a:latin typeface="Arial Black"/>
            </a:endParaRPr>
          </a:p>
        </p:txBody>
      </p:sp>
      <p:sp>
        <p:nvSpPr>
          <p:cNvPr id="7" name="TextBox 6"/>
          <p:cNvSpPr txBox="1"/>
          <p:nvPr/>
        </p:nvSpPr>
        <p:spPr>
          <a:xfrm>
            <a:off x="1570716" y="2895600"/>
            <a:ext cx="19916193" cy="2205013"/>
          </a:xfrm>
          <a:prstGeom prst="rect">
            <a:avLst/>
          </a:prstGeom>
          <a:noFill/>
        </p:spPr>
        <p:txBody>
          <a:bodyPr wrap="square" lIns="217728" tIns="108864" rIns="217728" bIns="108864" rtlCol="0">
            <a:spAutoFit/>
          </a:bodyPr>
          <a:lstStyle/>
          <a:p>
            <a:pPr marL="628077" indent="-628077">
              <a:buFont typeface="Arial" panose="020B0604020202020204" pitchFamily="34" charset="0"/>
              <a:buChar char="•"/>
            </a:pPr>
            <a:r>
              <a:rPr lang="en-US" dirty="0" smtClean="0"/>
              <a:t>Response </a:t>
            </a:r>
            <a:r>
              <a:rPr lang="en-US" dirty="0"/>
              <a:t>time: </a:t>
            </a:r>
            <a:r>
              <a:rPr lang="en-US" dirty="0" smtClean="0"/>
              <a:t>Within 24 hours week days (Subject to availability).</a:t>
            </a:r>
            <a:endParaRPr lang="en-US" dirty="0"/>
          </a:p>
          <a:p>
            <a:pPr marL="628077" indent="-628077">
              <a:buFont typeface="Arial" panose="020B0604020202020204" pitchFamily="34" charset="0"/>
              <a:buChar char="•"/>
            </a:pPr>
            <a:r>
              <a:rPr lang="en-US" dirty="0"/>
              <a:t>Diagram below illustrates </a:t>
            </a:r>
            <a:r>
              <a:rPr lang="en-US" dirty="0" smtClean="0"/>
              <a:t>process of helpdesk business support.</a:t>
            </a:r>
          </a:p>
          <a:p>
            <a:pPr marL="628077" indent="-628077">
              <a:buFont typeface="Arial" panose="020B0604020202020204" pitchFamily="34" charset="0"/>
              <a:buChar char="•"/>
            </a:pPr>
            <a:r>
              <a:rPr lang="en-US" dirty="0" smtClean="0"/>
              <a:t>Working Hours: 8.30am – 5.30pm</a:t>
            </a:r>
            <a:endParaRPr lang="en-US"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20</a:t>
            </a:fld>
            <a:endParaRPr lang="en-US" dirty="0"/>
          </a:p>
        </p:txBody>
      </p:sp>
    </p:spTree>
    <p:extLst>
      <p:ext uri="{BB962C8B-B14F-4D97-AF65-F5344CB8AC3E}">
        <p14:creationId xmlns:p14="http://schemas.microsoft.com/office/powerpoint/2010/main" val="2947193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4419601"/>
            <a:ext cx="19103287" cy="1389405"/>
          </a:xfrm>
          <a:prstGeom prst="rect">
            <a:avLst/>
          </a:prstGeom>
          <a:noFill/>
        </p:spPr>
        <p:txBody>
          <a:bodyPr wrap="square" lIns="217728" tIns="108864" rIns="217728" bIns="108864" rtlCol="0">
            <a:spAutoFit/>
          </a:bodyPr>
          <a:lstStyle/>
          <a:p>
            <a:pPr algn="ctr"/>
            <a:r>
              <a:rPr lang="en-US" sz="7600" b="1" dirty="0"/>
              <a:t>EXECUTION PLAN</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21</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177479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Proposed </a:t>
            </a:r>
            <a:r>
              <a:rPr lang="en-US" sz="4800" dirty="0" smtClean="0">
                <a:solidFill>
                  <a:schemeClr val="tx1"/>
                </a:solidFill>
                <a:latin typeface="Arial Black"/>
              </a:rPr>
              <a:t>ZONING </a:t>
            </a:r>
            <a:r>
              <a:rPr lang="en-US" sz="4800" dirty="0">
                <a:solidFill>
                  <a:schemeClr val="tx1"/>
                </a:solidFill>
                <a:latin typeface="Arial Black"/>
              </a:rPr>
              <a:t>POSITION &amp; ROAD MAPPING</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22</a:t>
            </a:fld>
            <a:endParaRPr lang="en-US" dirty="0"/>
          </a:p>
        </p:txBody>
      </p:sp>
      <p:pic>
        <p:nvPicPr>
          <p:cNvPr id="10246" name="Picture 6" descr="Image result for malay peninsular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114" y="2286001"/>
            <a:ext cx="11261653" cy="100012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48115" y="9553904"/>
            <a:ext cx="2812153" cy="2205013"/>
          </a:xfrm>
          <a:prstGeom prst="rect">
            <a:avLst/>
          </a:prstGeom>
          <a:noFill/>
        </p:spPr>
        <p:txBody>
          <a:bodyPr wrap="none" lIns="217728" tIns="108864" rIns="217728" bIns="108864" rtlCol="0">
            <a:spAutoFit/>
          </a:bodyPr>
          <a:lstStyle/>
          <a:p>
            <a:pPr algn="ctr"/>
            <a:r>
              <a:rPr lang="en-US" b="1" dirty="0" smtClean="0"/>
              <a:t>Zone 1</a:t>
            </a:r>
          </a:p>
          <a:p>
            <a:pPr algn="ctr"/>
            <a:r>
              <a:rPr lang="en-US" dirty="0" smtClean="0"/>
              <a:t>Selangor</a:t>
            </a:r>
          </a:p>
          <a:p>
            <a:pPr algn="ctr"/>
            <a:r>
              <a:rPr lang="en-US" dirty="0" smtClean="0"/>
              <a:t>1,000 MFE</a:t>
            </a:r>
            <a:endParaRPr lang="en-MY" dirty="0"/>
          </a:p>
        </p:txBody>
      </p:sp>
      <p:cxnSp>
        <p:nvCxnSpPr>
          <p:cNvPr id="5" name="Straight Arrow Connector 4"/>
          <p:cNvCxnSpPr/>
          <p:nvPr/>
        </p:nvCxnSpPr>
        <p:spPr>
          <a:xfrm flipV="1">
            <a:off x="6881380" y="8791904"/>
            <a:ext cx="3048397" cy="1524000"/>
          </a:xfrm>
          <a:prstGeom prst="straightConnector1">
            <a:avLst/>
          </a:prstGeom>
          <a:ln w="25400" cmpd="sng">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3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1493" y="0"/>
            <a:ext cx="22761363"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PROJECT MANAGEMENT TEAM</a:t>
            </a:r>
            <a:endParaRPr lang="en-MY" sz="4800" dirty="0">
              <a:solidFill>
                <a:schemeClr val="tx1"/>
              </a:solidFill>
              <a:latin typeface="Arial Black"/>
            </a:endParaRPr>
          </a:p>
        </p:txBody>
      </p:sp>
      <p:sp>
        <p:nvSpPr>
          <p:cNvPr id="3" name="TextBox 2"/>
          <p:cNvSpPr txBox="1"/>
          <p:nvPr/>
        </p:nvSpPr>
        <p:spPr>
          <a:xfrm>
            <a:off x="14225852" y="10668000"/>
            <a:ext cx="7316153" cy="1235517"/>
          </a:xfrm>
          <a:prstGeom prst="rect">
            <a:avLst/>
          </a:prstGeom>
          <a:noFill/>
        </p:spPr>
        <p:txBody>
          <a:bodyPr wrap="square" lIns="217728" tIns="108864" rIns="217728" bIns="108864" rtlCol="0">
            <a:spAutoFit/>
          </a:bodyPr>
          <a:lstStyle/>
          <a:p>
            <a:r>
              <a:rPr lang="en-US" sz="3300" dirty="0"/>
              <a:t>Backroom Support = </a:t>
            </a:r>
            <a:r>
              <a:rPr lang="en-US" sz="3300" dirty="0" smtClean="0"/>
              <a:t>5 </a:t>
            </a:r>
            <a:endParaRPr lang="en-US" sz="3300" dirty="0"/>
          </a:p>
          <a:p>
            <a:r>
              <a:rPr lang="en-US" sz="3300" dirty="0"/>
              <a:t>Field Team= </a:t>
            </a:r>
            <a:r>
              <a:rPr lang="en-US" sz="3300" dirty="0" smtClean="0"/>
              <a:t>100</a:t>
            </a:r>
            <a:endParaRPr lang="en-US" sz="3300" dirty="0"/>
          </a:p>
        </p:txBody>
      </p:sp>
      <p:sp>
        <p:nvSpPr>
          <p:cNvPr id="4" name="Rectangle 3"/>
          <p:cNvSpPr/>
          <p:nvPr/>
        </p:nvSpPr>
        <p:spPr>
          <a:xfrm>
            <a:off x="10161323" y="10741462"/>
            <a:ext cx="6096794" cy="1235517"/>
          </a:xfrm>
          <a:prstGeom prst="rect">
            <a:avLst/>
          </a:prstGeom>
        </p:spPr>
        <p:txBody>
          <a:bodyPr wrap="square" lIns="217728" tIns="108864" rIns="217728" bIns="108864">
            <a:spAutoFit/>
          </a:bodyPr>
          <a:lstStyle/>
          <a:p>
            <a:r>
              <a:rPr lang="en-US" sz="3300" dirty="0"/>
              <a:t>Management = </a:t>
            </a:r>
            <a:r>
              <a:rPr lang="en-US" sz="3300" dirty="0" smtClean="0"/>
              <a:t>10</a:t>
            </a:r>
            <a:endParaRPr lang="en-US" sz="3300" dirty="0"/>
          </a:p>
          <a:p>
            <a:r>
              <a:rPr lang="en-US" sz="3300" dirty="0"/>
              <a:t>Executive = 10</a:t>
            </a:r>
          </a:p>
        </p:txBody>
      </p:sp>
      <p:sp>
        <p:nvSpPr>
          <p:cNvPr id="6" name="TextBox 5"/>
          <p:cNvSpPr txBox="1"/>
          <p:nvPr/>
        </p:nvSpPr>
        <p:spPr>
          <a:xfrm>
            <a:off x="4064529" y="10691336"/>
            <a:ext cx="1832334" cy="881574"/>
          </a:xfrm>
          <a:prstGeom prst="rect">
            <a:avLst/>
          </a:prstGeom>
          <a:noFill/>
        </p:spPr>
        <p:txBody>
          <a:bodyPr wrap="none" lIns="217728" tIns="108864" rIns="217728" bIns="108864" rtlCol="0">
            <a:spAutoFit/>
          </a:bodyPr>
          <a:lstStyle/>
          <a:p>
            <a:r>
              <a:rPr lang="en-US" dirty="0" smtClean="0"/>
              <a:t>NOTE:</a:t>
            </a:r>
            <a:endParaRPr lang="en-MY" dirty="0"/>
          </a:p>
        </p:txBody>
      </p:sp>
      <p:sp>
        <p:nvSpPr>
          <p:cNvPr id="2" name="Rectangle 1"/>
          <p:cNvSpPr/>
          <p:nvPr/>
        </p:nvSpPr>
        <p:spPr>
          <a:xfrm>
            <a:off x="6109457" y="10730119"/>
            <a:ext cx="2999961" cy="727686"/>
          </a:xfrm>
          <a:prstGeom prst="rect">
            <a:avLst/>
          </a:prstGeom>
        </p:spPr>
        <p:txBody>
          <a:bodyPr wrap="none" lIns="217728" tIns="108864" rIns="217728" bIns="108864">
            <a:spAutoFit/>
          </a:bodyPr>
          <a:lstStyle/>
          <a:p>
            <a:r>
              <a:rPr lang="en-US" sz="3300" dirty="0"/>
              <a:t>Total = </a:t>
            </a:r>
            <a:r>
              <a:rPr lang="en-US" sz="3300" dirty="0" smtClean="0"/>
              <a:t>125 </a:t>
            </a:r>
            <a:r>
              <a:rPr lang="en-US" sz="3300" dirty="0" err="1"/>
              <a:t>Pax</a:t>
            </a:r>
            <a:endParaRPr lang="en-MY" sz="3300" dirty="0"/>
          </a:p>
        </p:txBody>
      </p:sp>
      <p:sp>
        <p:nvSpPr>
          <p:cNvPr id="7" name="Slide Number Placeholder 6"/>
          <p:cNvSpPr>
            <a:spLocks noGrp="1"/>
          </p:cNvSpPr>
          <p:nvPr>
            <p:ph type="sldNum" sz="quarter" idx="12"/>
          </p:nvPr>
        </p:nvSpPr>
        <p:spPr/>
        <p:txBody>
          <a:bodyPr/>
          <a:lstStyle/>
          <a:p>
            <a:pPr>
              <a:defRPr/>
            </a:pPr>
            <a:fld id="{10900C66-51F3-40B7-ADF9-FB7B495E0E52}" type="slidenum">
              <a:rPr lang="en-US" smtClean="0"/>
              <a:pPr>
                <a:defRPr/>
              </a:pPr>
              <a:t>23</a:t>
            </a:fld>
            <a:endParaRPr lang="en-US" dirty="0"/>
          </a:p>
        </p:txBody>
      </p:sp>
      <p:pic>
        <p:nvPicPr>
          <p:cNvPr id="11266" name="Object 1"/>
          <p:cNvPicPr>
            <a:picLocks noChangeArrowheads="1"/>
          </p:cNvPicPr>
          <p:nvPr/>
        </p:nvPicPr>
        <p:blipFill>
          <a:blip r:embed="rId3">
            <a:extLst>
              <a:ext uri="{28A0092B-C50C-407E-A947-70E740481C1C}">
                <a14:useLocalDpi xmlns:a14="http://schemas.microsoft.com/office/drawing/2010/main" val="0"/>
              </a:ext>
            </a:extLst>
          </a:blip>
          <a:srcRect b="-212"/>
          <a:stretch>
            <a:fillRect/>
          </a:stretch>
        </p:blipFill>
        <p:spPr bwMode="auto">
          <a:xfrm>
            <a:off x="2845170" y="2286000"/>
            <a:ext cx="19090624" cy="839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757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82644" y="2410361"/>
            <a:ext cx="8388399" cy="2769990"/>
          </a:xfrm>
          <a:prstGeom prst="rect">
            <a:avLst/>
          </a:prstGeom>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ctr"/>
            <a:endParaRPr lang="en-MY">
              <a:solidFill>
                <a:schemeClr val="bg1"/>
              </a:solidFill>
            </a:endParaRPr>
          </a:p>
        </p:txBody>
      </p:sp>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Key MEETING &amp; COORDINATION STRATEGY</a:t>
            </a:r>
            <a:endParaRPr lang="en-MY" sz="4800" dirty="0">
              <a:solidFill>
                <a:schemeClr val="tx1"/>
              </a:solidFill>
              <a:latin typeface="Arial Black"/>
            </a:endParaRPr>
          </a:p>
        </p:txBody>
      </p:sp>
      <p:sp>
        <p:nvSpPr>
          <p:cNvPr id="2" name="Rectangle 1"/>
          <p:cNvSpPr/>
          <p:nvPr/>
        </p:nvSpPr>
        <p:spPr>
          <a:xfrm>
            <a:off x="14918945" y="2410361"/>
            <a:ext cx="8452098" cy="2769990"/>
          </a:xfrm>
          <a:prstGeom prst="rect">
            <a:avLst/>
          </a:prstGeom>
          <a:solidFill>
            <a:srgbClr val="0070C0"/>
          </a:solidFill>
        </p:spPr>
        <p:txBody>
          <a:bodyPr wrap="square" lIns="217728" tIns="108864" rIns="217728" bIns="108864">
            <a:spAutoFit/>
          </a:bodyPr>
          <a:lstStyle/>
          <a:p>
            <a:pPr algn="just"/>
            <a:r>
              <a:rPr lang="en-MY" sz="3300" dirty="0">
                <a:solidFill>
                  <a:schemeClr val="bg1"/>
                </a:solidFill>
              </a:rPr>
              <a:t>Review the monthly practice statistics such as production, adjustments, collections, outstanding claims, unscheduled time units, production by provider, daily production averages, etc.</a:t>
            </a:r>
          </a:p>
        </p:txBody>
      </p:sp>
      <p:sp>
        <p:nvSpPr>
          <p:cNvPr id="17" name="Rectangle 16"/>
          <p:cNvSpPr/>
          <p:nvPr/>
        </p:nvSpPr>
        <p:spPr>
          <a:xfrm>
            <a:off x="14982644" y="6096000"/>
            <a:ext cx="8388399" cy="2087404"/>
          </a:xfrm>
          <a:prstGeom prst="rect">
            <a:avLst/>
          </a:prstGeom>
          <a:solidFill>
            <a:srgbClr val="0070C0"/>
          </a:solidFill>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just"/>
            <a:endParaRPr lang="en-MY">
              <a:solidFill>
                <a:schemeClr val="bg1"/>
              </a:solidFill>
            </a:endParaRPr>
          </a:p>
        </p:txBody>
      </p:sp>
      <p:sp>
        <p:nvSpPr>
          <p:cNvPr id="18" name="Rectangle 17"/>
          <p:cNvSpPr/>
          <p:nvPr/>
        </p:nvSpPr>
        <p:spPr>
          <a:xfrm>
            <a:off x="14918945" y="6086003"/>
            <a:ext cx="8452098" cy="2251180"/>
          </a:xfrm>
          <a:prstGeom prst="rect">
            <a:avLst/>
          </a:prstGeom>
          <a:noFill/>
        </p:spPr>
        <p:txBody>
          <a:bodyPr wrap="square" lIns="217728" tIns="108864" rIns="217728" bIns="108864">
            <a:spAutoFit/>
          </a:bodyPr>
          <a:lstStyle/>
          <a:p>
            <a:pPr algn="just"/>
            <a:r>
              <a:rPr lang="en-US" sz="3300" dirty="0">
                <a:solidFill>
                  <a:schemeClr val="bg1"/>
                </a:solidFill>
              </a:rPr>
              <a:t>Review on timeline progress project</a:t>
            </a:r>
          </a:p>
          <a:p>
            <a:pPr algn="just"/>
            <a:r>
              <a:rPr lang="en-US" sz="3300" dirty="0">
                <a:solidFill>
                  <a:schemeClr val="bg1"/>
                </a:solidFill>
              </a:rPr>
              <a:t>Review on weekly report</a:t>
            </a:r>
          </a:p>
          <a:p>
            <a:pPr algn="just"/>
            <a:r>
              <a:rPr lang="en-US" sz="3300" dirty="0">
                <a:solidFill>
                  <a:schemeClr val="bg1"/>
                </a:solidFill>
              </a:rPr>
              <a:t>Discussion on any other matters related to </a:t>
            </a:r>
            <a:r>
              <a:rPr lang="en-US" sz="3300" dirty="0" smtClean="0">
                <a:solidFill>
                  <a:schemeClr val="bg1"/>
                </a:solidFill>
              </a:rPr>
              <a:t>MFE  </a:t>
            </a:r>
            <a:r>
              <a:rPr lang="en-US" sz="3300" dirty="0">
                <a:solidFill>
                  <a:schemeClr val="bg1"/>
                </a:solidFill>
              </a:rPr>
              <a:t>activities</a:t>
            </a:r>
          </a:p>
        </p:txBody>
      </p:sp>
      <p:sp>
        <p:nvSpPr>
          <p:cNvPr id="19" name="Rectangle 18"/>
          <p:cNvSpPr/>
          <p:nvPr/>
        </p:nvSpPr>
        <p:spPr>
          <a:xfrm>
            <a:off x="14982644" y="10063141"/>
            <a:ext cx="8388399" cy="1743348"/>
          </a:xfrm>
          <a:prstGeom prst="rect">
            <a:avLst/>
          </a:prstGeom>
        </p:spPr>
        <p:style>
          <a:lnRef idx="3">
            <a:schemeClr val="lt1"/>
          </a:lnRef>
          <a:fillRef idx="1">
            <a:schemeClr val="accent3"/>
          </a:fillRef>
          <a:effectRef idx="1">
            <a:schemeClr val="accent3"/>
          </a:effectRef>
          <a:fontRef idx="minor">
            <a:schemeClr val="lt1"/>
          </a:fontRef>
        </p:style>
        <p:txBody>
          <a:bodyPr lIns="217728" tIns="108864" rIns="217728" bIns="108864" rtlCol="0" anchor="ctr"/>
          <a:lstStyle/>
          <a:p>
            <a:pPr algn="just"/>
            <a:endParaRPr lang="en-MY">
              <a:solidFill>
                <a:schemeClr val="bg1"/>
              </a:solidFill>
            </a:endParaRPr>
          </a:p>
        </p:txBody>
      </p:sp>
      <p:sp>
        <p:nvSpPr>
          <p:cNvPr id="20" name="Rectangle 19"/>
          <p:cNvSpPr/>
          <p:nvPr/>
        </p:nvSpPr>
        <p:spPr>
          <a:xfrm>
            <a:off x="14918945" y="10063141"/>
            <a:ext cx="8452098" cy="1743348"/>
          </a:xfrm>
          <a:prstGeom prst="rect">
            <a:avLst/>
          </a:prstGeom>
          <a:solidFill>
            <a:srgbClr val="0070C0"/>
          </a:solidFill>
        </p:spPr>
        <p:txBody>
          <a:bodyPr wrap="square" lIns="217728" tIns="108864" rIns="217728" bIns="108864">
            <a:spAutoFit/>
          </a:bodyPr>
          <a:lstStyle/>
          <a:p>
            <a:pPr algn="just">
              <a:defRPr/>
            </a:pPr>
            <a:r>
              <a:rPr lang="en-US" sz="3300" dirty="0">
                <a:solidFill>
                  <a:schemeClr val="bg1"/>
                </a:solidFill>
              </a:rPr>
              <a:t>Review on deployment activities and problem arise</a:t>
            </a:r>
          </a:p>
          <a:p>
            <a:pPr algn="just">
              <a:defRPr/>
            </a:pPr>
            <a:r>
              <a:rPr lang="en-US" sz="3300" dirty="0">
                <a:solidFill>
                  <a:schemeClr val="bg1"/>
                </a:solidFill>
              </a:rPr>
              <a:t>Discussion on project enhancement activities </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265" y="8839201"/>
            <a:ext cx="1376328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359" y="5486400"/>
            <a:ext cx="1376328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327" y="2133600"/>
            <a:ext cx="1371778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24</a:t>
            </a:fld>
            <a:endParaRPr lang="en-US" dirty="0"/>
          </a:p>
        </p:txBody>
      </p:sp>
    </p:spTree>
    <p:extLst>
      <p:ext uri="{BB962C8B-B14F-4D97-AF65-F5344CB8AC3E}">
        <p14:creationId xmlns:p14="http://schemas.microsoft.com/office/powerpoint/2010/main" val="1417711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1219359" y="0"/>
            <a:ext cx="21542005" cy="1676400"/>
          </a:xfrm>
          <a:prstGeom prst="rect">
            <a:avLst/>
          </a:prstGeom>
        </p:spPr>
        <p:txBody>
          <a:bodyPr lIns="217728" tIns="108864" rIns="217728" bIns="108864"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REPORTING DELIVERABLES</a:t>
            </a:r>
            <a:endParaRPr lang="en-MY" sz="4800" dirty="0">
              <a:solidFill>
                <a:schemeClr val="tx1"/>
              </a:solidFill>
              <a:latin typeface="Arial Black"/>
            </a:endParaRPr>
          </a:p>
        </p:txBody>
      </p:sp>
      <p:sp>
        <p:nvSpPr>
          <p:cNvPr id="32" name="Freeform 31"/>
          <p:cNvSpPr/>
          <p:nvPr/>
        </p:nvSpPr>
        <p:spPr>
          <a:xfrm>
            <a:off x="2718111" y="5292550"/>
            <a:ext cx="5156831" cy="3295440"/>
          </a:xfrm>
          <a:custGeom>
            <a:avLst/>
            <a:gdLst>
              <a:gd name="f0" fmla="val 0"/>
              <a:gd name="f1" fmla="val 203"/>
              <a:gd name="f2" fmla="val 173"/>
              <a:gd name="f3" fmla="val 140"/>
              <a:gd name="f4" fmla="val 29"/>
              <a:gd name="f5" fmla="val 162"/>
              <a:gd name="f6" fmla="val 65"/>
              <a:gd name="f7" fmla="val 102"/>
              <a:gd name="f8" fmla="val 138"/>
              <a:gd name="f9" fmla="val 174"/>
            </a:gdLst>
            <a:ahLst/>
            <a:cxnLst>
              <a:cxn ang="3cd4">
                <a:pos x="hc" y="t"/>
              </a:cxn>
              <a:cxn ang="0">
                <a:pos x="r" y="vc"/>
              </a:cxn>
              <a:cxn ang="cd4">
                <a:pos x="hc" y="b"/>
              </a:cxn>
              <a:cxn ang="cd2">
                <a:pos x="l" y="vc"/>
              </a:cxn>
            </a:cxnLst>
            <a:rect l="l" t="t" r="r" b="b"/>
            <a:pathLst>
              <a:path w="203" h="173">
                <a:moveTo>
                  <a:pt x="f0" y="f3"/>
                </a:moveTo>
                <a:cubicBezTo>
                  <a:pt x="f4" y="f5"/>
                  <a:pt x="f6" y="f2"/>
                  <a:pt x="f7" y="f2"/>
                </a:cubicBezTo>
                <a:cubicBezTo>
                  <a:pt x="f8" y="f2"/>
                  <a:pt x="f9" y="f5"/>
                  <a:pt x="f1" y="f3"/>
                </a:cubicBezTo>
                <a:lnTo>
                  <a:pt x="f7" y="f0"/>
                </a:lnTo>
                <a:lnTo>
                  <a:pt x="f0" y="f3"/>
                </a:lnTo>
                <a:close/>
              </a:path>
            </a:pathLst>
          </a:custGeom>
          <a:noFill/>
          <a:ln>
            <a:noFill/>
            <a:prstDash val="solid"/>
          </a:ln>
        </p:spPr>
        <p:txBody>
          <a:bodyPr vert="horz" wrap="square" lIns="214299" tIns="111435" rIns="214299" bIns="111435" anchor="t" anchorCtr="0" compatLnSpc="0"/>
          <a:lstStyle/>
          <a:p>
            <a:pPr lvl="0" rtl="0" hangingPunct="0">
              <a:buNone/>
              <a:tabLst/>
            </a:pPr>
            <a:endParaRPr lang="fr-FR" sz="5700">
              <a:latin typeface="Times New Roman" pitchFamily="18"/>
              <a:ea typeface="Arial Unicode MS" pitchFamily="2"/>
              <a:cs typeface="Tahoma" pitchFamily="2"/>
            </a:endParaRPr>
          </a:p>
        </p:txBody>
      </p:sp>
      <p:grpSp>
        <p:nvGrpSpPr>
          <p:cNvPr id="33" name="Group 32"/>
          <p:cNvGrpSpPr/>
          <p:nvPr/>
        </p:nvGrpSpPr>
        <p:grpSpPr>
          <a:xfrm>
            <a:off x="7392326" y="3708905"/>
            <a:ext cx="8865792" cy="6754268"/>
            <a:chOff x="324000" y="1125360"/>
            <a:chExt cx="3324239" cy="3377134"/>
          </a:xfrm>
        </p:grpSpPr>
        <p:sp>
          <p:nvSpPr>
            <p:cNvPr id="34" name="Freeform 33"/>
            <p:cNvSpPr/>
            <p:nvPr/>
          </p:nvSpPr>
          <p:spPr>
            <a:xfrm>
              <a:off x="409680" y="2782800"/>
              <a:ext cx="1581119" cy="1333440"/>
            </a:xfrm>
            <a:custGeom>
              <a:avLst/>
              <a:gdLst>
                <a:gd name="f0" fmla="val 0"/>
                <a:gd name="f1" fmla="val 166"/>
                <a:gd name="f2" fmla="val 140"/>
                <a:gd name="f3" fmla="val 54"/>
                <a:gd name="f4" fmla="val 12"/>
                <a:gd name="f5" fmla="val 89"/>
                <a:gd name="f6" fmla="val 34"/>
                <a:gd name="f7" fmla="val 119"/>
                <a:gd name="f8" fmla="val 64"/>
              </a:gdLst>
              <a:ahLst/>
              <a:cxnLst>
                <a:cxn ang="3cd4">
                  <a:pos x="hc" y="t"/>
                </a:cxn>
                <a:cxn ang="0">
                  <a:pos x="r" y="vc"/>
                </a:cxn>
                <a:cxn ang="cd4">
                  <a:pos x="hc" y="b"/>
                </a:cxn>
                <a:cxn ang="cd2">
                  <a:pos x="l" y="vc"/>
                </a:cxn>
              </a:cxnLst>
              <a:rect l="l" t="t" r="r" b="b"/>
              <a:pathLst>
                <a:path w="166" h="140">
                  <a:moveTo>
                    <a:pt x="f0" y="f3"/>
                  </a:moveTo>
                  <a:cubicBezTo>
                    <a:pt x="f4" y="f5"/>
                    <a:pt x="f6" y="f7"/>
                    <a:pt x="f8" y="f2"/>
                  </a:cubicBezTo>
                  <a:lnTo>
                    <a:pt x="f1" y="f0"/>
                  </a:lnTo>
                  <a:lnTo>
                    <a:pt x="f0"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37" name="Freeform 36"/>
            <p:cNvSpPr/>
            <p:nvPr/>
          </p:nvSpPr>
          <p:spPr>
            <a:xfrm>
              <a:off x="324000" y="2258640"/>
              <a:ext cx="1666800" cy="1038240"/>
            </a:xfrm>
            <a:custGeom>
              <a:avLst/>
              <a:gdLst>
                <a:gd name="f0" fmla="val 0"/>
                <a:gd name="f1" fmla="val 175"/>
                <a:gd name="f2" fmla="val 109"/>
                <a:gd name="f3" fmla="val 9"/>
                <a:gd name="f4" fmla="val 3"/>
                <a:gd name="f5" fmla="val 18"/>
                <a:gd name="f6" fmla="val 1"/>
                <a:gd name="f7" fmla="val 36"/>
                <a:gd name="f8" fmla="val 54"/>
                <a:gd name="f9" fmla="val 73"/>
                <a:gd name="f10" fmla="val 91"/>
                <a:gd name="f11" fmla="val 55"/>
              </a:gdLst>
              <a:ahLst/>
              <a:cxnLst>
                <a:cxn ang="3cd4">
                  <a:pos x="hc" y="t"/>
                </a:cxn>
                <a:cxn ang="0">
                  <a:pos x="r" y="vc"/>
                </a:cxn>
                <a:cxn ang="cd4">
                  <a:pos x="hc" y="b"/>
                </a:cxn>
                <a:cxn ang="cd2">
                  <a:pos x="l" y="vc"/>
                </a:cxn>
              </a:cxnLst>
              <a:rect l="l" t="t" r="r" b="b"/>
              <a:pathLst>
                <a:path w="175" h="109">
                  <a:moveTo>
                    <a:pt x="f3" y="f0"/>
                  </a:moveTo>
                  <a:cubicBezTo>
                    <a:pt x="f4" y="f5"/>
                    <a:pt x="f6" y="f7"/>
                    <a:pt x="f6" y="f8"/>
                  </a:cubicBezTo>
                  <a:cubicBezTo>
                    <a:pt x="f0" y="f9"/>
                    <a:pt x="f4" y="f10"/>
                    <a:pt x="f3" y="f2"/>
                  </a:cubicBezTo>
                  <a:lnTo>
                    <a:pt x="f1" y="f11"/>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0" name="Freeform 39"/>
            <p:cNvSpPr/>
            <p:nvPr/>
          </p:nvSpPr>
          <p:spPr>
            <a:xfrm>
              <a:off x="409680" y="1439639"/>
              <a:ext cx="1581119" cy="1343160"/>
            </a:xfrm>
            <a:custGeom>
              <a:avLst/>
              <a:gdLst>
                <a:gd name="f0" fmla="val 0"/>
                <a:gd name="f1" fmla="val 166"/>
                <a:gd name="f2" fmla="val 141"/>
                <a:gd name="f3" fmla="val 64"/>
                <a:gd name="f4" fmla="val 34"/>
                <a:gd name="f5" fmla="val 21"/>
                <a:gd name="f6" fmla="val 12"/>
                <a:gd name="f7" fmla="val 51"/>
                <a:gd name="f8" fmla="val 86"/>
              </a:gdLst>
              <a:ahLst/>
              <a:cxnLst>
                <a:cxn ang="3cd4">
                  <a:pos x="hc" y="t"/>
                </a:cxn>
                <a:cxn ang="0">
                  <a:pos x="r" y="vc"/>
                </a:cxn>
                <a:cxn ang="cd4">
                  <a:pos x="hc" y="b"/>
                </a:cxn>
                <a:cxn ang="cd2">
                  <a:pos x="l" y="vc"/>
                </a:cxn>
              </a:cxnLst>
              <a:rect l="l" t="t" r="r" b="b"/>
              <a:pathLst>
                <a:path w="166" h="141">
                  <a:moveTo>
                    <a:pt x="f3" y="f0"/>
                  </a:moveTo>
                  <a:cubicBezTo>
                    <a:pt x="f4" y="f5"/>
                    <a:pt x="f6" y="f7"/>
                    <a:pt x="f0" y="f8"/>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1" name="Freeform 40"/>
            <p:cNvSpPr/>
            <p:nvPr/>
          </p:nvSpPr>
          <p:spPr>
            <a:xfrm>
              <a:off x="1019159" y="1125360"/>
              <a:ext cx="971640" cy="1657439"/>
            </a:xfrm>
            <a:custGeom>
              <a:avLst/>
              <a:gdLst>
                <a:gd name="f0" fmla="val 0"/>
                <a:gd name="f1" fmla="val 102"/>
                <a:gd name="f2" fmla="val 174"/>
                <a:gd name="f3" fmla="val 101"/>
                <a:gd name="f4" fmla="val 65"/>
                <a:gd name="f5" fmla="val 29"/>
                <a:gd name="f6" fmla="val 11"/>
                <a:gd name="f7" fmla="val 33"/>
              </a:gdLst>
              <a:ahLst/>
              <a:cxnLst>
                <a:cxn ang="3cd4">
                  <a:pos x="hc" y="t"/>
                </a:cxn>
                <a:cxn ang="0">
                  <a:pos x="r" y="vc"/>
                </a:cxn>
                <a:cxn ang="cd4">
                  <a:pos x="hc" y="b"/>
                </a:cxn>
                <a:cxn ang="cd2">
                  <a:pos x="l" y="vc"/>
                </a:cxn>
              </a:cxnLst>
              <a:rect l="l" t="t" r="r" b="b"/>
              <a:pathLst>
                <a:path w="102" h="174">
                  <a:moveTo>
                    <a:pt x="f3" y="f0"/>
                  </a:moveTo>
                  <a:cubicBezTo>
                    <a:pt x="f4" y="f0"/>
                    <a:pt x="f5" y="f6"/>
                    <a:pt x="f0" y="f7"/>
                  </a:cubicBezTo>
                  <a:lnTo>
                    <a:pt x="f1" y="f2"/>
                  </a:lnTo>
                  <a:lnTo>
                    <a:pt x="f3" y="f0"/>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2" name="Freeform 41"/>
            <p:cNvSpPr/>
            <p:nvPr/>
          </p:nvSpPr>
          <p:spPr>
            <a:xfrm>
              <a:off x="1990800" y="1125360"/>
              <a:ext cx="961919" cy="1657439"/>
            </a:xfrm>
            <a:custGeom>
              <a:avLst/>
              <a:gdLst>
                <a:gd name="f0" fmla="val 0"/>
                <a:gd name="f1" fmla="val 101"/>
                <a:gd name="f2" fmla="val 174"/>
                <a:gd name="f3" fmla="val 33"/>
                <a:gd name="f4" fmla="val 72"/>
                <a:gd name="f5" fmla="val 11"/>
                <a:gd name="f6" fmla="val 36"/>
              </a:gdLst>
              <a:ahLst/>
              <a:cxnLst>
                <a:cxn ang="3cd4">
                  <a:pos x="hc" y="t"/>
                </a:cxn>
                <a:cxn ang="0">
                  <a:pos x="r" y="vc"/>
                </a:cxn>
                <a:cxn ang="cd4">
                  <a:pos x="hc" y="b"/>
                </a:cxn>
                <a:cxn ang="cd2">
                  <a:pos x="l" y="vc"/>
                </a:cxn>
              </a:cxnLst>
              <a:rect l="l" t="t" r="r" b="b"/>
              <a:pathLst>
                <a:path w="101" h="174">
                  <a:moveTo>
                    <a:pt x="f1" y="f3"/>
                  </a:moveTo>
                  <a:cubicBezTo>
                    <a:pt x="f4" y="f5"/>
                    <a:pt x="f6" y="f0"/>
                    <a:pt x="f0" y="f0"/>
                  </a:cubicBezTo>
                  <a:lnTo>
                    <a:pt x="f0" y="f2"/>
                  </a:lnTo>
                  <a:lnTo>
                    <a:pt x="f1" y="f3"/>
                  </a:lnTo>
                  <a:close/>
                </a:path>
              </a:pathLst>
            </a:custGeom>
            <a:solidFill>
              <a:srgbClr val="0085B2"/>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3" name="Freeform 42"/>
            <p:cNvSpPr/>
            <p:nvPr/>
          </p:nvSpPr>
          <p:spPr>
            <a:xfrm>
              <a:off x="1990800" y="1439639"/>
              <a:ext cx="1571759" cy="1343160"/>
            </a:xfrm>
            <a:custGeom>
              <a:avLst/>
              <a:gdLst>
                <a:gd name="f0" fmla="val 0"/>
                <a:gd name="f1" fmla="val 165"/>
                <a:gd name="f2" fmla="val 141"/>
                <a:gd name="f3" fmla="val 86"/>
                <a:gd name="f4" fmla="val 153"/>
                <a:gd name="f5" fmla="val 51"/>
                <a:gd name="f6" fmla="val 131"/>
                <a:gd name="f7" fmla="val 21"/>
                <a:gd name="f8" fmla="val 101"/>
              </a:gdLst>
              <a:ahLst/>
              <a:cxnLst>
                <a:cxn ang="3cd4">
                  <a:pos x="hc" y="t"/>
                </a:cxn>
                <a:cxn ang="0">
                  <a:pos x="r" y="vc"/>
                </a:cxn>
                <a:cxn ang="cd4">
                  <a:pos x="hc" y="b"/>
                </a:cxn>
                <a:cxn ang="cd2">
                  <a:pos x="l" y="vc"/>
                </a:cxn>
              </a:cxnLst>
              <a:rect l="l" t="t" r="r" b="b"/>
              <a:pathLst>
                <a:path w="165" h="141">
                  <a:moveTo>
                    <a:pt x="f1" y="f3"/>
                  </a:moveTo>
                  <a:cubicBezTo>
                    <a:pt x="f4" y="f5"/>
                    <a:pt x="f6" y="f7"/>
                    <a:pt x="f8" y="f0"/>
                  </a:cubicBezTo>
                  <a:lnTo>
                    <a:pt x="f0" y="f2"/>
                  </a:lnTo>
                  <a:lnTo>
                    <a:pt x="f1" y="f3"/>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4" name="Freeform 43"/>
            <p:cNvSpPr/>
            <p:nvPr/>
          </p:nvSpPr>
          <p:spPr>
            <a:xfrm>
              <a:off x="1990800" y="2258640"/>
              <a:ext cx="1657439" cy="1038240"/>
            </a:xfrm>
            <a:custGeom>
              <a:avLst/>
              <a:gdLst>
                <a:gd name="f0" fmla="val 0"/>
                <a:gd name="f1" fmla="val 174"/>
                <a:gd name="f2" fmla="val 109"/>
                <a:gd name="f3" fmla="val 165"/>
                <a:gd name="f4" fmla="val 171"/>
                <a:gd name="f5" fmla="val 91"/>
                <a:gd name="f6" fmla="val 73"/>
                <a:gd name="f7" fmla="val 55"/>
                <a:gd name="f8" fmla="val 36"/>
                <a:gd name="f9" fmla="val 18"/>
              </a:gdLst>
              <a:ahLst/>
              <a:cxnLst>
                <a:cxn ang="3cd4">
                  <a:pos x="hc" y="t"/>
                </a:cxn>
                <a:cxn ang="0">
                  <a:pos x="r" y="vc"/>
                </a:cxn>
                <a:cxn ang="cd4">
                  <a:pos x="hc" y="b"/>
                </a:cxn>
                <a:cxn ang="cd2">
                  <a:pos x="l" y="vc"/>
                </a:cxn>
              </a:cxnLst>
              <a:rect l="l" t="t" r="r" b="b"/>
              <a:pathLst>
                <a:path w="174" h="109">
                  <a:moveTo>
                    <a:pt x="f3" y="f2"/>
                  </a:moveTo>
                  <a:cubicBezTo>
                    <a:pt x="f4" y="f5"/>
                    <a:pt x="f1" y="f6"/>
                    <a:pt x="f1" y="f7"/>
                  </a:cubicBezTo>
                  <a:cubicBezTo>
                    <a:pt x="f1" y="f8"/>
                    <a:pt x="f4" y="f9"/>
                    <a:pt x="f3" y="f0"/>
                  </a:cubicBezTo>
                  <a:lnTo>
                    <a:pt x="f0" y="f7"/>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5" name="Freeform 44"/>
            <p:cNvSpPr/>
            <p:nvPr/>
          </p:nvSpPr>
          <p:spPr>
            <a:xfrm>
              <a:off x="1990800" y="2782800"/>
              <a:ext cx="1571759" cy="1333440"/>
            </a:xfrm>
            <a:custGeom>
              <a:avLst/>
              <a:gdLst>
                <a:gd name="f0" fmla="val 0"/>
                <a:gd name="f1" fmla="val 165"/>
                <a:gd name="f2" fmla="val 140"/>
                <a:gd name="f3" fmla="val 101"/>
                <a:gd name="f4" fmla="val 131"/>
                <a:gd name="f5" fmla="val 119"/>
                <a:gd name="f6" fmla="val 153"/>
                <a:gd name="f7" fmla="val 89"/>
                <a:gd name="f8" fmla="val 54"/>
              </a:gdLst>
              <a:ahLst/>
              <a:cxnLst>
                <a:cxn ang="3cd4">
                  <a:pos x="hc" y="t"/>
                </a:cxn>
                <a:cxn ang="0">
                  <a:pos x="r" y="vc"/>
                </a:cxn>
                <a:cxn ang="cd4">
                  <a:pos x="hc" y="b"/>
                </a:cxn>
                <a:cxn ang="cd2">
                  <a:pos x="l" y="vc"/>
                </a:cxn>
              </a:cxnLst>
              <a:rect l="l" t="t" r="r" b="b"/>
              <a:pathLst>
                <a:path w="165" h="140">
                  <a:moveTo>
                    <a:pt x="f3" y="f2"/>
                  </a:moveTo>
                  <a:cubicBezTo>
                    <a:pt x="f4" y="f5"/>
                    <a:pt x="f6" y="f7"/>
                    <a:pt x="f1" y="f8"/>
                  </a:cubicBezTo>
                  <a:lnTo>
                    <a:pt x="f0" y="f0"/>
                  </a:lnTo>
                  <a:lnTo>
                    <a:pt x="f3" y="f2"/>
                  </a:lnTo>
                  <a:close/>
                </a:path>
              </a:pathLst>
            </a:custGeom>
            <a:solidFill>
              <a:srgbClr val="FF9900"/>
            </a:solidFill>
            <a:ln w="3240">
              <a:solidFill>
                <a:srgbClr val="FFFFFF"/>
              </a:solidFill>
              <a:prstDash val="solid"/>
              <a:round/>
            </a:ln>
          </p:spPr>
          <p:txBody>
            <a:bodyPr vert="horz" wrap="square" lIns="91440" tIns="45720" rIns="91440" bIns="45720" anchor="t"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6" name="Freeform 45"/>
            <p:cNvSpPr/>
            <p:nvPr/>
          </p:nvSpPr>
          <p:spPr>
            <a:xfrm>
              <a:off x="1625760" y="2417400"/>
              <a:ext cx="720719" cy="720719"/>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FFFFFF"/>
            </a:solidFill>
            <a:ln w="9360">
              <a:solidFill>
                <a:srgbClr val="FFFFFF"/>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7" name="Freeform 46"/>
            <p:cNvSpPr/>
            <p:nvPr/>
          </p:nvSpPr>
          <p:spPr>
            <a:xfrm>
              <a:off x="1913039" y="2704680"/>
              <a:ext cx="144360" cy="1447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000000"/>
            </a:solidFill>
            <a:ln w="9360">
              <a:solidFill>
                <a:srgbClr val="000000"/>
              </a:solidFill>
              <a:prstDash val="solid"/>
              <a:miter/>
            </a:ln>
          </p:spPr>
          <p:txBody>
            <a:bodyPr vert="horz" wrap="none" lIns="90000" tIns="46800" rIns="90000" bIns="46800" anchor="ctr" anchorCtr="0" compatLnSpc="0"/>
            <a:lstStyle/>
            <a:p>
              <a:pPr lvl="0" rtl="0" hangingPunct="0">
                <a:buNone/>
                <a:tabLst/>
              </a:pPr>
              <a:endParaRPr lang="fr-FR" sz="5700">
                <a:latin typeface="Times New Roman" pitchFamily="18"/>
                <a:ea typeface="Arial Unicode MS" pitchFamily="2"/>
                <a:cs typeface="Tahoma" pitchFamily="2"/>
              </a:endParaRPr>
            </a:p>
          </p:txBody>
        </p:sp>
        <p:sp>
          <p:nvSpPr>
            <p:cNvPr id="49" name="Freeform 48"/>
            <p:cNvSpPr/>
            <p:nvPr/>
          </p:nvSpPr>
          <p:spPr>
            <a:xfrm>
              <a:off x="732014" y="3939839"/>
              <a:ext cx="2509655" cy="5626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t" anchorCtr="0" compatLnSpc="0">
              <a:spAutoFit/>
            </a:bodyPr>
            <a:lstStyle/>
            <a:p>
              <a:pPr algn="ctr" hangingPunct="0"/>
              <a:r>
                <a:rPr lang="en-US" sz="5700" b="1" dirty="0">
                  <a:latin typeface="Arial Black" pitchFamily="34"/>
                  <a:ea typeface="Arial Unicode MS" pitchFamily="2"/>
                  <a:cs typeface="Tahoma" pitchFamily="2"/>
                </a:rPr>
                <a:t>Progress Report</a:t>
              </a:r>
            </a:p>
          </p:txBody>
        </p:sp>
      </p:grpSp>
      <p:sp>
        <p:nvSpPr>
          <p:cNvPr id="51" name="Straight Connector 50"/>
          <p:cNvSpPr/>
          <p:nvPr/>
        </p:nvSpPr>
        <p:spPr>
          <a:xfrm flipV="1">
            <a:off x="11754237" y="5676848"/>
            <a:ext cx="2688350" cy="1441440"/>
          </a:xfrm>
          <a:prstGeom prst="line">
            <a:avLst/>
          </a:prstGeom>
          <a:noFill/>
          <a:ln w="57240">
            <a:solidFill>
              <a:srgbClr val="000000"/>
            </a:solidFill>
            <a:prstDash val="solid"/>
            <a:miter/>
            <a:tailEnd type="arrow"/>
          </a:ln>
        </p:spPr>
        <p:txBody>
          <a:bodyPr vert="horz" wrap="square" lIns="214299" tIns="111435" rIns="214299" bIns="111435" anchor="t" anchorCtr="0" compatLnSpc="1"/>
          <a:lstStyle/>
          <a:p>
            <a:pPr>
              <a:tabLst>
                <a:tab pos="0" algn="l"/>
                <a:tab pos="1088639" algn="l"/>
                <a:tab pos="2177278" algn="l"/>
                <a:tab pos="3265914" algn="l"/>
                <a:tab pos="4354556" algn="l"/>
                <a:tab pos="5443195" algn="l"/>
                <a:tab pos="6531831" algn="l"/>
                <a:tab pos="7620472" algn="l"/>
                <a:tab pos="8709111" algn="l"/>
                <a:tab pos="9797750" algn="l"/>
                <a:tab pos="10886389" algn="l"/>
                <a:tab pos="11975028" algn="l"/>
                <a:tab pos="13063665" algn="l"/>
                <a:tab pos="14152306" algn="l"/>
                <a:tab pos="15240942" algn="l"/>
                <a:tab pos="16329584" algn="l"/>
                <a:tab pos="17418223" algn="l"/>
                <a:tab pos="18506862" algn="l"/>
                <a:tab pos="19595501" algn="l"/>
                <a:tab pos="20684139" algn="l"/>
                <a:tab pos="21772778" algn="l"/>
              </a:tabLst>
            </a:pPr>
            <a:endParaRPr lang="fr-FR">
              <a:solidFill>
                <a:srgbClr val="000000"/>
              </a:solidFill>
              <a:latin typeface="Calibri" pitchFamily="34"/>
              <a:ea typeface="Arial Unicode MS" pitchFamily="2"/>
              <a:cs typeface="Tahoma" pitchFamily="2"/>
            </a:endParaRPr>
          </a:p>
        </p:txBody>
      </p:sp>
      <p:sp>
        <p:nvSpPr>
          <p:cNvPr id="53" name="Freeform 74"/>
          <p:cNvSpPr>
            <a:spLocks/>
          </p:cNvSpPr>
          <p:nvPr/>
        </p:nvSpPr>
        <p:spPr bwMode="auto">
          <a:xfrm>
            <a:off x="1479262" y="7439026"/>
            <a:ext cx="3065332" cy="676276"/>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F9AB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78" name="Freeform 78"/>
          <p:cNvSpPr>
            <a:spLocks/>
          </p:cNvSpPr>
          <p:nvPr/>
        </p:nvSpPr>
        <p:spPr bwMode="auto">
          <a:xfrm>
            <a:off x="1479262" y="5791200"/>
            <a:ext cx="3065332" cy="673100"/>
          </a:xfrm>
          <a:custGeom>
            <a:avLst/>
            <a:gdLst>
              <a:gd name="T0" fmla="*/ 2896 w 2896"/>
              <a:gd name="T1" fmla="*/ 421 h 850"/>
              <a:gd name="T2" fmla="*/ 1448 w 2896"/>
              <a:gd name="T3" fmla="*/ 0 h 850"/>
              <a:gd name="T4" fmla="*/ 0 w 2896"/>
              <a:gd name="T5" fmla="*/ 421 h 850"/>
              <a:gd name="T6" fmla="*/ 1448 w 2896"/>
              <a:gd name="T7" fmla="*/ 850 h 850"/>
              <a:gd name="T8" fmla="*/ 2896 w 2896"/>
              <a:gd name="T9" fmla="*/ 421 h 850"/>
            </a:gdLst>
            <a:ahLst/>
            <a:cxnLst>
              <a:cxn ang="0">
                <a:pos x="T0" y="T1"/>
              </a:cxn>
              <a:cxn ang="0">
                <a:pos x="T2" y="T3"/>
              </a:cxn>
              <a:cxn ang="0">
                <a:pos x="T4" y="T5"/>
              </a:cxn>
              <a:cxn ang="0">
                <a:pos x="T6" y="T7"/>
              </a:cxn>
              <a:cxn ang="0">
                <a:pos x="T8" y="T9"/>
              </a:cxn>
            </a:cxnLst>
            <a:rect l="0" t="0" r="r" b="b"/>
            <a:pathLst>
              <a:path w="2896" h="850">
                <a:moveTo>
                  <a:pt x="2896" y="421"/>
                </a:moveTo>
                <a:lnTo>
                  <a:pt x="1448" y="0"/>
                </a:lnTo>
                <a:lnTo>
                  <a:pt x="0" y="421"/>
                </a:lnTo>
                <a:lnTo>
                  <a:pt x="1448" y="850"/>
                </a:lnTo>
                <a:lnTo>
                  <a:pt x="2896" y="421"/>
                </a:lnTo>
                <a:close/>
              </a:path>
            </a:pathLst>
          </a:custGeom>
          <a:solidFill>
            <a:srgbClr val="6EB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4" name="Freeform 94"/>
          <p:cNvSpPr>
            <a:spLocks/>
          </p:cNvSpPr>
          <p:nvPr/>
        </p:nvSpPr>
        <p:spPr bwMode="auto">
          <a:xfrm>
            <a:off x="2088943" y="7439027"/>
            <a:ext cx="922987" cy="882650"/>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5" name="Freeform 95"/>
          <p:cNvSpPr>
            <a:spLocks/>
          </p:cNvSpPr>
          <p:nvPr/>
        </p:nvSpPr>
        <p:spPr bwMode="auto">
          <a:xfrm>
            <a:off x="1769056" y="4114800"/>
            <a:ext cx="922987" cy="1092200"/>
          </a:xfrm>
          <a:custGeom>
            <a:avLst/>
            <a:gdLst>
              <a:gd name="T0" fmla="*/ 874 w 874"/>
              <a:gd name="T1" fmla="*/ 1377 h 1377"/>
              <a:gd name="T2" fmla="*/ 0 w 874"/>
              <a:gd name="T3" fmla="*/ 1118 h 1377"/>
              <a:gd name="T4" fmla="*/ 0 w 874"/>
              <a:gd name="T5" fmla="*/ 260 h 1377"/>
              <a:gd name="T6" fmla="*/ 874 w 874"/>
              <a:gd name="T7" fmla="*/ 0 h 1377"/>
              <a:gd name="T8" fmla="*/ 874 w 874"/>
              <a:gd name="T9" fmla="*/ 1377 h 1377"/>
            </a:gdLst>
            <a:ahLst/>
            <a:cxnLst>
              <a:cxn ang="0">
                <a:pos x="T0" y="T1"/>
              </a:cxn>
              <a:cxn ang="0">
                <a:pos x="T2" y="T3"/>
              </a:cxn>
              <a:cxn ang="0">
                <a:pos x="T4" y="T5"/>
              </a:cxn>
              <a:cxn ang="0">
                <a:pos x="T6" y="T7"/>
              </a:cxn>
              <a:cxn ang="0">
                <a:pos x="T8" y="T9"/>
              </a:cxn>
            </a:cxnLst>
            <a:rect l="0" t="0" r="r" b="b"/>
            <a:pathLst>
              <a:path w="874" h="1377">
                <a:moveTo>
                  <a:pt x="874" y="1377"/>
                </a:moveTo>
                <a:lnTo>
                  <a:pt x="0" y="1118"/>
                </a:lnTo>
                <a:lnTo>
                  <a:pt x="0" y="260"/>
                </a:lnTo>
                <a:lnTo>
                  <a:pt x="874" y="0"/>
                </a:lnTo>
                <a:lnTo>
                  <a:pt x="874" y="13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86" name="Freeform 88"/>
          <p:cNvSpPr>
            <a:spLocks/>
          </p:cNvSpPr>
          <p:nvPr/>
        </p:nvSpPr>
        <p:spPr bwMode="auto">
          <a:xfrm>
            <a:off x="1479262" y="5991226"/>
            <a:ext cx="609679" cy="269876"/>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0" name="Freeform 87"/>
          <p:cNvSpPr>
            <a:spLocks/>
          </p:cNvSpPr>
          <p:nvPr/>
        </p:nvSpPr>
        <p:spPr bwMode="auto">
          <a:xfrm>
            <a:off x="3934915" y="5991226"/>
            <a:ext cx="609679" cy="269876"/>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34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1" name="Freeform 79"/>
          <p:cNvSpPr>
            <a:spLocks/>
          </p:cNvSpPr>
          <p:nvPr/>
        </p:nvSpPr>
        <p:spPr bwMode="auto">
          <a:xfrm>
            <a:off x="3934915" y="7642226"/>
            <a:ext cx="609679" cy="266700"/>
          </a:xfrm>
          <a:custGeom>
            <a:avLst/>
            <a:gdLst>
              <a:gd name="T0" fmla="*/ 0 w 574"/>
              <a:gd name="T1" fmla="*/ 337 h 337"/>
              <a:gd name="T2" fmla="*/ 0 w 574"/>
              <a:gd name="T3" fmla="*/ 0 h 337"/>
              <a:gd name="T4" fmla="*/ 574 w 574"/>
              <a:gd name="T5" fmla="*/ 167 h 337"/>
              <a:gd name="T6" fmla="*/ 0 w 574"/>
              <a:gd name="T7" fmla="*/ 337 h 337"/>
            </a:gdLst>
            <a:ahLst/>
            <a:cxnLst>
              <a:cxn ang="0">
                <a:pos x="T0" y="T1"/>
              </a:cxn>
              <a:cxn ang="0">
                <a:pos x="T2" y="T3"/>
              </a:cxn>
              <a:cxn ang="0">
                <a:pos x="T4" y="T5"/>
              </a:cxn>
              <a:cxn ang="0">
                <a:pos x="T6" y="T7"/>
              </a:cxn>
            </a:cxnLst>
            <a:rect l="0" t="0" r="r" b="b"/>
            <a:pathLst>
              <a:path w="574" h="337">
                <a:moveTo>
                  <a:pt x="0" y="337"/>
                </a:moveTo>
                <a:lnTo>
                  <a:pt x="0" y="0"/>
                </a:lnTo>
                <a:lnTo>
                  <a:pt x="574" y="167"/>
                </a:lnTo>
                <a:lnTo>
                  <a:pt x="0"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92" name="Freeform 80"/>
          <p:cNvSpPr>
            <a:spLocks/>
          </p:cNvSpPr>
          <p:nvPr/>
        </p:nvSpPr>
        <p:spPr bwMode="auto">
          <a:xfrm>
            <a:off x="1479262" y="7642226"/>
            <a:ext cx="609679" cy="266700"/>
          </a:xfrm>
          <a:custGeom>
            <a:avLst/>
            <a:gdLst>
              <a:gd name="T0" fmla="*/ 574 w 574"/>
              <a:gd name="T1" fmla="*/ 337 h 337"/>
              <a:gd name="T2" fmla="*/ 0 w 574"/>
              <a:gd name="T3" fmla="*/ 167 h 337"/>
              <a:gd name="T4" fmla="*/ 574 w 574"/>
              <a:gd name="T5" fmla="*/ 0 h 337"/>
              <a:gd name="T6" fmla="*/ 574 w 574"/>
              <a:gd name="T7" fmla="*/ 337 h 337"/>
            </a:gdLst>
            <a:ahLst/>
            <a:cxnLst>
              <a:cxn ang="0">
                <a:pos x="T0" y="T1"/>
              </a:cxn>
              <a:cxn ang="0">
                <a:pos x="T2" y="T3"/>
              </a:cxn>
              <a:cxn ang="0">
                <a:pos x="T4" y="T5"/>
              </a:cxn>
              <a:cxn ang="0">
                <a:pos x="T6" y="T7"/>
              </a:cxn>
            </a:cxnLst>
            <a:rect l="0" t="0" r="r" b="b"/>
            <a:pathLst>
              <a:path w="574" h="337">
                <a:moveTo>
                  <a:pt x="574" y="337"/>
                </a:moveTo>
                <a:lnTo>
                  <a:pt x="0" y="167"/>
                </a:lnTo>
                <a:lnTo>
                  <a:pt x="574" y="0"/>
                </a:lnTo>
                <a:lnTo>
                  <a:pt x="574"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11" name="Freeform 94"/>
          <p:cNvSpPr>
            <a:spLocks/>
          </p:cNvSpPr>
          <p:nvPr/>
        </p:nvSpPr>
        <p:spPr bwMode="auto">
          <a:xfrm>
            <a:off x="2105878" y="5991226"/>
            <a:ext cx="922987" cy="468416"/>
          </a:xfrm>
          <a:custGeom>
            <a:avLst/>
            <a:gdLst>
              <a:gd name="T0" fmla="*/ 874 w 874"/>
              <a:gd name="T1" fmla="*/ 1110 h 1110"/>
              <a:gd name="T2" fmla="*/ 0 w 874"/>
              <a:gd name="T3" fmla="*/ 851 h 1110"/>
              <a:gd name="T4" fmla="*/ 0 w 874"/>
              <a:gd name="T5" fmla="*/ 0 h 1110"/>
              <a:gd name="T6" fmla="*/ 874 w 874"/>
              <a:gd name="T7" fmla="*/ 260 h 1110"/>
              <a:gd name="T8" fmla="*/ 874 w 874"/>
              <a:gd name="T9" fmla="*/ 1110 h 1110"/>
            </a:gdLst>
            <a:ahLst/>
            <a:cxnLst>
              <a:cxn ang="0">
                <a:pos x="T0" y="T1"/>
              </a:cxn>
              <a:cxn ang="0">
                <a:pos x="T2" y="T3"/>
              </a:cxn>
              <a:cxn ang="0">
                <a:pos x="T4" y="T5"/>
              </a:cxn>
              <a:cxn ang="0">
                <a:pos x="T6" y="T7"/>
              </a:cxn>
              <a:cxn ang="0">
                <a:pos x="T8" y="T9"/>
              </a:cxn>
            </a:cxnLst>
            <a:rect l="0" t="0" r="r" b="b"/>
            <a:pathLst>
              <a:path w="874" h="1110">
                <a:moveTo>
                  <a:pt x="874" y="1110"/>
                </a:moveTo>
                <a:lnTo>
                  <a:pt x="0" y="851"/>
                </a:lnTo>
                <a:lnTo>
                  <a:pt x="0" y="0"/>
                </a:lnTo>
                <a:lnTo>
                  <a:pt x="874" y="260"/>
                </a:lnTo>
                <a:lnTo>
                  <a:pt x="874" y="111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17728" tIns="108864" rIns="217728" bIns="108864" numCol="1" anchor="t" anchorCtr="0" compatLnSpc="1">
            <a:prstTxWarp prst="textNoShape">
              <a:avLst/>
            </a:prstTxWarp>
          </a:bodyPr>
          <a:lstStyle/>
          <a:p>
            <a:endParaRPr lang="en-US"/>
          </a:p>
        </p:txBody>
      </p:sp>
      <p:sp>
        <p:nvSpPr>
          <p:cNvPr id="151" name="Freeform 150"/>
          <p:cNvSpPr/>
          <p:nvPr/>
        </p:nvSpPr>
        <p:spPr>
          <a:xfrm>
            <a:off x="1984111" y="4478109"/>
            <a:ext cx="2142674" cy="9328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214299" tIns="111435" rIns="214299" bIns="111435" anchor="t" anchorCtr="0" compatLnSpc="0">
            <a:spAutoFit/>
          </a:bodyPr>
          <a:lstStyle/>
          <a:p>
            <a:pPr algn="ctr" hangingPunct="0"/>
            <a:r>
              <a:rPr lang="en-US" sz="4800" b="1" dirty="0">
                <a:latin typeface="Arial" pitchFamily="34"/>
                <a:ea typeface="Arial Unicode MS" pitchFamily="2"/>
                <a:cs typeface="Tahoma" pitchFamily="2"/>
              </a:rPr>
              <a:t>ZONE</a:t>
            </a:r>
          </a:p>
        </p:txBody>
      </p:sp>
      <p:sp>
        <p:nvSpPr>
          <p:cNvPr id="152" name="Down Arrow 151"/>
          <p:cNvSpPr/>
          <p:nvPr/>
        </p:nvSpPr>
        <p:spPr>
          <a:xfrm rot="16200000">
            <a:off x="5697517" y="40336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3" name="Down Arrow 152"/>
          <p:cNvSpPr/>
          <p:nvPr/>
        </p:nvSpPr>
        <p:spPr>
          <a:xfrm rot="16200000">
            <a:off x="5697517" y="7234004"/>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59" name="Down Arrow 158"/>
          <p:cNvSpPr/>
          <p:nvPr/>
        </p:nvSpPr>
        <p:spPr>
          <a:xfrm rot="16200000">
            <a:off x="17078199" y="40884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160" name="Down Arrow 159"/>
          <p:cNvSpPr/>
          <p:nvPr/>
        </p:nvSpPr>
        <p:spPr>
          <a:xfrm rot="16200000">
            <a:off x="17078199" y="7288870"/>
            <a:ext cx="969264" cy="2609428"/>
          </a:xfrm>
          <a:prstGeom prst="downArrow">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n-MY"/>
          </a:p>
        </p:txBody>
      </p:sp>
      <p:sp>
        <p:nvSpPr>
          <p:cNvPr id="2" name="Rectangle 1"/>
          <p:cNvSpPr/>
          <p:nvPr/>
        </p:nvSpPr>
        <p:spPr>
          <a:xfrm>
            <a:off x="4877435" y="11145560"/>
            <a:ext cx="14632209" cy="1235517"/>
          </a:xfrm>
          <a:prstGeom prst="rect">
            <a:avLst/>
          </a:prstGeom>
        </p:spPr>
        <p:txBody>
          <a:bodyPr wrap="square" lIns="217728" tIns="108864" rIns="217728" bIns="108864">
            <a:spAutoFit/>
          </a:bodyPr>
          <a:lstStyle/>
          <a:p>
            <a:pPr algn="ctr"/>
            <a:r>
              <a:rPr lang="en-US" sz="3300" dirty="0"/>
              <a:t>Reporting consist of Weekly, Monthly, Quarterly &amp; Yearly </a:t>
            </a:r>
          </a:p>
          <a:p>
            <a:pPr algn="ctr"/>
            <a:r>
              <a:rPr lang="en-US" sz="3300" dirty="0" smtClean="0"/>
              <a:t>(Participation,  </a:t>
            </a:r>
            <a:r>
              <a:rPr lang="en-US" sz="3300" dirty="0"/>
              <a:t>Activities, </a:t>
            </a:r>
            <a:r>
              <a:rPr lang="en-US" sz="3300" dirty="0" smtClean="0"/>
              <a:t> </a:t>
            </a:r>
            <a:r>
              <a:rPr lang="en-US" sz="3300" dirty="0"/>
              <a:t>Other’s Report )</a:t>
            </a:r>
            <a:endParaRPr lang="en-MY" sz="3300" dirty="0"/>
          </a:p>
        </p:txBody>
      </p:sp>
      <p:sp>
        <p:nvSpPr>
          <p:cNvPr id="87" name="Freeform 96"/>
          <p:cNvSpPr>
            <a:spLocks/>
          </p:cNvSpPr>
          <p:nvPr/>
        </p:nvSpPr>
        <p:spPr bwMode="auto">
          <a:xfrm>
            <a:off x="1507204" y="6113875"/>
            <a:ext cx="3065332" cy="1876426"/>
          </a:xfrm>
          <a:custGeom>
            <a:avLst/>
            <a:gdLst>
              <a:gd name="T0" fmla="*/ 0 w 2896"/>
              <a:gd name="T1" fmla="*/ 1934 h 2365"/>
              <a:gd name="T2" fmla="*/ 1448 w 2896"/>
              <a:gd name="T3" fmla="*/ 2365 h 2365"/>
              <a:gd name="T4" fmla="*/ 2896 w 2896"/>
              <a:gd name="T5" fmla="*/ 1934 h 2365"/>
              <a:gd name="T6" fmla="*/ 2896 w 2896"/>
              <a:gd name="T7" fmla="*/ 0 h 2365"/>
              <a:gd name="T8" fmla="*/ 1448 w 2896"/>
              <a:gd name="T9" fmla="*/ 429 h 2365"/>
              <a:gd name="T10" fmla="*/ 0 w 2896"/>
              <a:gd name="T11" fmla="*/ 0 h 2365"/>
              <a:gd name="T12" fmla="*/ 0 w 2896"/>
              <a:gd name="T13" fmla="*/ 1934 h 2365"/>
            </a:gdLst>
            <a:ahLst/>
            <a:cxnLst>
              <a:cxn ang="0">
                <a:pos x="T0" y="T1"/>
              </a:cxn>
              <a:cxn ang="0">
                <a:pos x="T2" y="T3"/>
              </a:cxn>
              <a:cxn ang="0">
                <a:pos x="T4" y="T5"/>
              </a:cxn>
              <a:cxn ang="0">
                <a:pos x="T6" y="T7"/>
              </a:cxn>
              <a:cxn ang="0">
                <a:pos x="T8" y="T9"/>
              </a:cxn>
              <a:cxn ang="0">
                <a:pos x="T10" y="T11"/>
              </a:cxn>
              <a:cxn ang="0">
                <a:pos x="T12" y="T13"/>
              </a:cxn>
            </a:cxnLst>
            <a:rect l="0" t="0" r="r" b="b"/>
            <a:pathLst>
              <a:path w="2896" h="2365">
                <a:moveTo>
                  <a:pt x="0" y="1934"/>
                </a:moveTo>
                <a:lnTo>
                  <a:pt x="1448" y="2365"/>
                </a:lnTo>
                <a:lnTo>
                  <a:pt x="2896" y="1934"/>
                </a:lnTo>
                <a:lnTo>
                  <a:pt x="2896" y="0"/>
                </a:lnTo>
                <a:lnTo>
                  <a:pt x="1448" y="429"/>
                </a:lnTo>
                <a:lnTo>
                  <a:pt x="0" y="0"/>
                </a:lnTo>
                <a:lnTo>
                  <a:pt x="0" y="1934"/>
                </a:lnTo>
                <a:close/>
              </a:path>
            </a:pathLst>
          </a:custGeom>
          <a:solidFill>
            <a:srgbClr val="00B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8" name="Freeform 97"/>
          <p:cNvSpPr>
            <a:spLocks/>
          </p:cNvSpPr>
          <p:nvPr/>
        </p:nvSpPr>
        <p:spPr bwMode="auto">
          <a:xfrm>
            <a:off x="1507206" y="6134763"/>
            <a:ext cx="1532666" cy="1876426"/>
          </a:xfrm>
          <a:custGeom>
            <a:avLst/>
            <a:gdLst>
              <a:gd name="T0" fmla="*/ 1448 w 1448"/>
              <a:gd name="T1" fmla="*/ 2365 h 2365"/>
              <a:gd name="T2" fmla="*/ 1448 w 1448"/>
              <a:gd name="T3" fmla="*/ 2365 h 2365"/>
              <a:gd name="T4" fmla="*/ 574 w 1448"/>
              <a:gd name="T5" fmla="*/ 2105 h 2365"/>
              <a:gd name="T6" fmla="*/ 0 w 1448"/>
              <a:gd name="T7" fmla="*/ 1934 h 2365"/>
              <a:gd name="T8" fmla="*/ 0 w 1448"/>
              <a:gd name="T9" fmla="*/ 0 h 2365"/>
              <a:gd name="T10" fmla="*/ 1448 w 1448"/>
              <a:gd name="T11" fmla="*/ 429 h 2365"/>
              <a:gd name="T12" fmla="*/ 1448 w 1448"/>
              <a:gd name="T13" fmla="*/ 2365 h 2365"/>
            </a:gdLst>
            <a:ahLst/>
            <a:cxnLst>
              <a:cxn ang="0">
                <a:pos x="T0" y="T1"/>
              </a:cxn>
              <a:cxn ang="0">
                <a:pos x="T2" y="T3"/>
              </a:cxn>
              <a:cxn ang="0">
                <a:pos x="T4" y="T5"/>
              </a:cxn>
              <a:cxn ang="0">
                <a:pos x="T6" y="T7"/>
              </a:cxn>
              <a:cxn ang="0">
                <a:pos x="T8" y="T9"/>
              </a:cxn>
              <a:cxn ang="0">
                <a:pos x="T10" y="T11"/>
              </a:cxn>
              <a:cxn ang="0">
                <a:pos x="T12" y="T13"/>
              </a:cxn>
            </a:cxnLst>
            <a:rect l="0" t="0" r="r" b="b"/>
            <a:pathLst>
              <a:path w="1448" h="2365">
                <a:moveTo>
                  <a:pt x="1448" y="2365"/>
                </a:moveTo>
                <a:lnTo>
                  <a:pt x="1448" y="2365"/>
                </a:lnTo>
                <a:lnTo>
                  <a:pt x="574" y="2105"/>
                </a:lnTo>
                <a:lnTo>
                  <a:pt x="0" y="1934"/>
                </a:lnTo>
                <a:lnTo>
                  <a:pt x="0" y="0"/>
                </a:lnTo>
                <a:lnTo>
                  <a:pt x="1448" y="429"/>
                </a:lnTo>
                <a:lnTo>
                  <a:pt x="1448" y="2365"/>
                </a:lnTo>
                <a:close/>
              </a:path>
            </a:pathLst>
          </a:custGeom>
          <a:solidFill>
            <a:srgbClr val="92D050"/>
          </a:solidFill>
          <a:ln>
            <a:noFill/>
          </a:ln>
          <a:extLst/>
        </p:spPr>
        <p:txBody>
          <a:bodyPr vert="horz" wrap="square" lIns="217728" tIns="108864" rIns="217728" bIns="108864" numCol="1" anchor="t" anchorCtr="0" compatLnSpc="1">
            <a:prstTxWarp prst="textNoShape">
              <a:avLst/>
            </a:prstTxWarp>
          </a:bodyPr>
          <a:lstStyle/>
          <a:p>
            <a:endParaRPr lang="en-US"/>
          </a:p>
        </p:txBody>
      </p:sp>
      <p:sp>
        <p:nvSpPr>
          <p:cNvPr id="89" name="TextBox 88"/>
          <p:cNvSpPr txBox="1"/>
          <p:nvPr/>
        </p:nvSpPr>
        <p:spPr>
          <a:xfrm>
            <a:off x="1444740" y="6665160"/>
            <a:ext cx="1937538" cy="773852"/>
          </a:xfrm>
          <a:prstGeom prst="rect">
            <a:avLst/>
          </a:prstGeom>
        </p:spPr>
        <p:txBody>
          <a:bodyPr wrap="square" lIns="217728" tIns="108864" rIns="217728" bIns="108864"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01</a:t>
            </a:r>
          </a:p>
        </p:txBody>
      </p:sp>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8417" y="10315371"/>
            <a:ext cx="5112676" cy="962230"/>
          </a:xfrm>
          <a:prstGeom prst="rect">
            <a:avLst/>
          </a:prstGeom>
        </p:spPr>
      </p:pic>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25</a:t>
            </a:fld>
            <a:endParaRPr lang="en-US" dirty="0"/>
          </a:p>
        </p:txBody>
      </p:sp>
      <p:sp>
        <p:nvSpPr>
          <p:cNvPr id="5" name="TextBox 4"/>
          <p:cNvSpPr txBox="1"/>
          <p:nvPr/>
        </p:nvSpPr>
        <p:spPr>
          <a:xfrm>
            <a:off x="2737417" y="6736461"/>
            <a:ext cx="2343246" cy="727686"/>
          </a:xfrm>
          <a:prstGeom prst="rect">
            <a:avLst/>
          </a:prstGeom>
          <a:noFill/>
          <a:scene3d>
            <a:camera prst="orthographicFront">
              <a:rot lat="0" lon="2400000" rev="600000"/>
            </a:camera>
            <a:lightRig rig="threePt" dir="t"/>
          </a:scene3d>
        </p:spPr>
        <p:txBody>
          <a:bodyPr vert="horz" wrap="square" lIns="171439" tIns="108864" rIns="217728" bIns="108864" rtlCol="0">
            <a:spAutoFit/>
            <a:scene3d>
              <a:camera prst="orthographicFront">
                <a:rot lat="0" lon="2400000" rev="600000"/>
              </a:camera>
              <a:lightRig rig="threePt" dir="t"/>
            </a:scene3d>
          </a:bodyPr>
          <a:lstStyle/>
          <a:p>
            <a:r>
              <a:rPr lang="en-US" sz="3300" b="1" dirty="0"/>
              <a:t>Selangor</a:t>
            </a:r>
            <a:endParaRPr lang="en-MY" sz="3300" b="1" dirty="0"/>
          </a:p>
        </p:txBody>
      </p:sp>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t="19435" r="25225" b="23885"/>
          <a:stretch/>
        </p:blipFill>
        <p:spPr>
          <a:xfrm>
            <a:off x="18867545" y="6197480"/>
            <a:ext cx="5002619" cy="1421818"/>
          </a:xfrm>
          <a:prstGeom prst="rect">
            <a:avLst/>
          </a:prstGeom>
        </p:spPr>
      </p:pic>
    </p:spTree>
    <p:extLst>
      <p:ext uri="{BB962C8B-B14F-4D97-AF65-F5344CB8AC3E}">
        <p14:creationId xmlns:p14="http://schemas.microsoft.com/office/powerpoint/2010/main" val="14625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5121599"/>
            <a:ext cx="19103287" cy="1389405"/>
          </a:xfrm>
          <a:prstGeom prst="rect">
            <a:avLst/>
          </a:prstGeom>
          <a:noFill/>
        </p:spPr>
        <p:txBody>
          <a:bodyPr wrap="square" lIns="217728" tIns="108864" rIns="217728" bIns="108864" rtlCol="0">
            <a:spAutoFit/>
          </a:bodyPr>
          <a:lstStyle/>
          <a:p>
            <a:pPr algn="ctr"/>
            <a:r>
              <a:rPr lang="en-US" sz="7600" b="1" dirty="0"/>
              <a:t>WEB INTERFACE</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26</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3488996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Sits business intelligence page</a:t>
            </a:r>
            <a:endParaRPr lang="en-MY" sz="4800" dirty="0">
              <a:solidFill>
                <a:schemeClr val="tx1"/>
              </a:solidFill>
              <a:latin typeface="Arial Black"/>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27" y="1781728"/>
            <a:ext cx="23980722" cy="10715072"/>
          </a:xfrm>
          <a:prstGeom prst="rect">
            <a:avLst/>
          </a:prstGeom>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27</a:t>
            </a:fld>
            <a:endParaRPr lang="en-US" dirty="0"/>
          </a:p>
        </p:txBody>
      </p:sp>
    </p:spTree>
    <p:extLst>
      <p:ext uri="{BB962C8B-B14F-4D97-AF65-F5344CB8AC3E}">
        <p14:creationId xmlns:p14="http://schemas.microsoft.com/office/powerpoint/2010/main" val="1649067817"/>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1944" y="5121599"/>
            <a:ext cx="19103287" cy="1389405"/>
          </a:xfrm>
          <a:prstGeom prst="rect">
            <a:avLst/>
          </a:prstGeom>
          <a:noFill/>
        </p:spPr>
        <p:txBody>
          <a:bodyPr wrap="square" lIns="217728" tIns="108864" rIns="217728" bIns="108864" rtlCol="0">
            <a:spAutoFit/>
          </a:bodyPr>
          <a:lstStyle/>
          <a:p>
            <a:pPr algn="ctr"/>
            <a:r>
              <a:rPr lang="en-US" sz="7600" b="1" dirty="0" smtClean="0"/>
              <a:t>FINANCIAL CONSIDERATIONS</a:t>
            </a:r>
            <a:endParaRPr lang="en-MY" sz="7600" b="1" dirty="0"/>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28</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28656" y="6562953"/>
            <a:ext cx="8276623" cy="1720698"/>
          </a:xfrm>
          <a:prstGeom prst="rect">
            <a:avLst/>
          </a:prstGeom>
        </p:spPr>
      </p:pic>
    </p:spTree>
    <p:extLst>
      <p:ext uri="{BB962C8B-B14F-4D97-AF65-F5344CB8AC3E}">
        <p14:creationId xmlns:p14="http://schemas.microsoft.com/office/powerpoint/2010/main" val="3567304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9" descr="Image result for TELEKOM MALAYSIA"/>
          <p:cNvSpPr>
            <a:spLocks noChangeAspect="1" noChangeArrowheads="1"/>
          </p:cNvSpPr>
          <p:nvPr/>
        </p:nvSpPr>
        <p:spPr bwMode="auto">
          <a:xfrm>
            <a:off x="385285" y="-288925"/>
            <a:ext cx="812906" cy="60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39" name="AutoShape 33" descr="Image result for maxis"/>
          <p:cNvSpPr>
            <a:spLocks noChangeAspect="1" noChangeArrowheads="1"/>
          </p:cNvSpPr>
          <p:nvPr/>
        </p:nvSpPr>
        <p:spPr bwMode="auto">
          <a:xfrm>
            <a:off x="791738" y="158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14340" name="AutoShape 35" descr="Image result for maxis"/>
          <p:cNvSpPr>
            <a:spLocks noChangeAspect="1" noChangeArrowheads="1"/>
          </p:cNvSpPr>
          <p:nvPr/>
        </p:nvSpPr>
        <p:spPr bwMode="auto">
          <a:xfrm>
            <a:off x="1198191" y="320676"/>
            <a:ext cx="81290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28" tIns="108864" rIns="217728" bIns="108864"/>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MY" altLang="en-US" sz="4300"/>
          </a:p>
        </p:txBody>
      </p:sp>
      <p:sp>
        <p:nvSpPr>
          <p:cNvPr id="9"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6700" dirty="0">
                <a:solidFill>
                  <a:schemeClr val="tx1"/>
                </a:solidFill>
                <a:latin typeface="Arial Black"/>
              </a:rPr>
              <a:t>financial considerations</a:t>
            </a:r>
            <a:endParaRPr lang="en-MY" sz="6700" dirty="0">
              <a:solidFill>
                <a:schemeClr val="tx1"/>
              </a:solidFill>
              <a:latin typeface="Arial Black"/>
            </a:endParaRPr>
          </a:p>
        </p:txBody>
      </p:sp>
      <p:sp>
        <p:nvSpPr>
          <p:cNvPr id="16" name="Text Box 3"/>
          <p:cNvSpPr txBox="1">
            <a:spLocks noChangeArrowheads="1"/>
          </p:cNvSpPr>
          <p:nvPr/>
        </p:nvSpPr>
        <p:spPr bwMode="auto">
          <a:xfrm>
            <a:off x="1604645" y="3216441"/>
            <a:ext cx="21563173" cy="465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217687" tIns="108845" rIns="217687" bIns="108845">
            <a:spAutoFit/>
          </a:bodyPr>
          <a:lstStyle>
            <a:lvl1pPr defTabSz="904875" eaLnBrk="0" hangingPunct="0">
              <a:defRPr sz="1400">
                <a:solidFill>
                  <a:schemeClr val="tx1"/>
                </a:solidFill>
                <a:latin typeface="Arial" charset="0"/>
                <a:cs typeface="Arial" charset="0"/>
              </a:defRPr>
            </a:lvl1pPr>
            <a:lvl2pPr defTabSz="904875" eaLnBrk="0" hangingPunct="0">
              <a:defRPr sz="1400">
                <a:solidFill>
                  <a:schemeClr val="tx1"/>
                </a:solidFill>
                <a:latin typeface="Arial" charset="0"/>
                <a:cs typeface="Arial" charset="0"/>
              </a:defRPr>
            </a:lvl2pPr>
            <a:lvl3pPr defTabSz="904875" eaLnBrk="0" hangingPunct="0">
              <a:defRPr sz="1400">
                <a:solidFill>
                  <a:schemeClr val="tx1"/>
                </a:solidFill>
                <a:latin typeface="Arial" charset="0"/>
                <a:cs typeface="Arial" charset="0"/>
              </a:defRPr>
            </a:lvl3pPr>
            <a:lvl4pPr marL="1600200" indent="-228600" defTabSz="904875" eaLnBrk="0" hangingPunct="0">
              <a:defRPr sz="1400">
                <a:solidFill>
                  <a:schemeClr val="tx1"/>
                </a:solidFill>
                <a:latin typeface="Arial" charset="0"/>
                <a:cs typeface="Arial" charset="0"/>
              </a:defRPr>
            </a:lvl4pPr>
            <a:lvl5pPr marL="2057400" indent="-228600" defTabSz="904875" eaLnBrk="0" hangingPunct="0">
              <a:defRPr sz="1400">
                <a:solidFill>
                  <a:schemeClr val="tx1"/>
                </a:solidFill>
                <a:latin typeface="Arial" charset="0"/>
                <a:cs typeface="Arial" charset="0"/>
              </a:defRPr>
            </a:lvl5pPr>
            <a:lvl6pPr marL="2514600" indent="-228600" defTabSz="904875" eaLnBrk="0" fontAlgn="base" hangingPunct="0">
              <a:spcBef>
                <a:spcPct val="0"/>
              </a:spcBef>
              <a:spcAft>
                <a:spcPct val="0"/>
              </a:spcAft>
              <a:defRPr sz="1400">
                <a:solidFill>
                  <a:schemeClr val="tx1"/>
                </a:solidFill>
                <a:latin typeface="Arial" charset="0"/>
                <a:cs typeface="Arial" charset="0"/>
              </a:defRPr>
            </a:lvl6pPr>
            <a:lvl7pPr marL="2971800" indent="-228600" defTabSz="904875" eaLnBrk="0" fontAlgn="base" hangingPunct="0">
              <a:spcBef>
                <a:spcPct val="0"/>
              </a:spcBef>
              <a:spcAft>
                <a:spcPct val="0"/>
              </a:spcAft>
              <a:defRPr sz="1400">
                <a:solidFill>
                  <a:schemeClr val="tx1"/>
                </a:solidFill>
                <a:latin typeface="Arial" charset="0"/>
                <a:cs typeface="Arial" charset="0"/>
              </a:defRPr>
            </a:lvl7pPr>
            <a:lvl8pPr marL="3429000" indent="-228600" defTabSz="904875" eaLnBrk="0" fontAlgn="base" hangingPunct="0">
              <a:spcBef>
                <a:spcPct val="0"/>
              </a:spcBef>
              <a:spcAft>
                <a:spcPct val="0"/>
              </a:spcAft>
              <a:defRPr sz="1400">
                <a:solidFill>
                  <a:schemeClr val="tx1"/>
                </a:solidFill>
                <a:latin typeface="Arial" charset="0"/>
                <a:cs typeface="Arial" charset="0"/>
              </a:defRPr>
            </a:lvl8pPr>
            <a:lvl9pPr marL="3886200" indent="-228600" defTabSz="904875" eaLnBrk="0" fontAlgn="base" hangingPunct="0">
              <a:spcBef>
                <a:spcPct val="0"/>
              </a:spcBef>
              <a:spcAft>
                <a:spcPct val="0"/>
              </a:spcAft>
              <a:defRPr sz="1400">
                <a:solidFill>
                  <a:schemeClr val="tx1"/>
                </a:solidFill>
                <a:latin typeface="Arial" charset="0"/>
                <a:cs typeface="Arial" charset="0"/>
              </a:defRPr>
            </a:lvl9pPr>
          </a:lstStyle>
          <a:p>
            <a:pPr algn="just" eaLnBrk="1" hangingPunct="1"/>
            <a:r>
              <a:rPr lang="en-US" altLang="en-US" sz="3200" dirty="0" smtClean="0">
                <a:latin typeface="+mn-lt"/>
              </a:rPr>
              <a:t>The </a:t>
            </a:r>
            <a:r>
              <a:rPr lang="en-US" altLang="en-US" sz="3200" dirty="0">
                <a:latin typeface="+mn-lt"/>
              </a:rPr>
              <a:t>financial considerations are includes an attractive value-for-money proposition  to the </a:t>
            </a:r>
            <a:r>
              <a:rPr lang="en-US" altLang="en-US" sz="3200" dirty="0" smtClean="0">
                <a:latin typeface="+mn-lt"/>
              </a:rPr>
              <a:t>BSN which </a:t>
            </a:r>
            <a:r>
              <a:rPr lang="en-US" altLang="en-US" sz="3200" dirty="0">
                <a:latin typeface="+mn-lt"/>
              </a:rPr>
              <a:t>includes:- </a:t>
            </a:r>
            <a:endParaRPr lang="en-US" altLang="en-US" sz="3200" dirty="0" smtClean="0">
              <a:latin typeface="+mn-lt"/>
            </a:endParaRPr>
          </a:p>
          <a:p>
            <a:pPr algn="just" eaLnBrk="1" hangingPunct="1"/>
            <a:endParaRPr lang="en-US" altLang="en-US" sz="3200" dirty="0">
              <a:latin typeface="+mn-lt"/>
            </a:endParaRPr>
          </a:p>
          <a:p>
            <a:pPr marL="680399" indent="-680399" algn="just">
              <a:buFont typeface="Wingdings" panose="05000000000000000000" pitchFamily="2" charset="2"/>
              <a:buChar char="ü"/>
            </a:pPr>
            <a:r>
              <a:rPr lang="en-MY" sz="3200" dirty="0" smtClean="0">
                <a:latin typeface="+mn-lt"/>
              </a:rPr>
              <a:t>Installations</a:t>
            </a:r>
            <a:r>
              <a:rPr lang="en-MY" sz="3200" dirty="0">
                <a:latin typeface="+mn-lt"/>
              </a:rPr>
              <a:t>, commissioning and maintenance of SPS-</a:t>
            </a:r>
            <a:r>
              <a:rPr lang="en-MY" sz="3200" dirty="0" err="1">
                <a:latin typeface="+mn-lt"/>
              </a:rPr>
              <a:t>Lite</a:t>
            </a:r>
            <a:r>
              <a:rPr lang="en-MY" sz="3200" dirty="0">
                <a:latin typeface="+mn-lt"/>
              </a:rPr>
              <a:t> Cash-Book Cloud Base software license for </a:t>
            </a:r>
            <a:r>
              <a:rPr lang="en-MY" sz="3200" dirty="0" smtClean="0">
                <a:latin typeface="+mn-lt"/>
              </a:rPr>
              <a:t>1,000 participants (including SPS Entrepreneurs Web) </a:t>
            </a:r>
            <a:r>
              <a:rPr lang="en-MY" sz="3200" dirty="0">
                <a:latin typeface="+mn-lt"/>
              </a:rPr>
              <a:t>inclusive of </a:t>
            </a:r>
            <a:r>
              <a:rPr lang="en-MY" sz="3200" dirty="0" smtClean="0">
                <a:latin typeface="+mn-lt"/>
              </a:rPr>
              <a:t>one (1) year software </a:t>
            </a:r>
            <a:r>
              <a:rPr lang="en-MY" sz="3200" dirty="0">
                <a:latin typeface="+mn-lt"/>
              </a:rPr>
              <a:t>license</a:t>
            </a:r>
            <a:r>
              <a:rPr lang="en-MY" sz="3200" dirty="0" smtClean="0">
                <a:latin typeface="+mn-lt"/>
              </a:rPr>
              <a:t>.</a:t>
            </a:r>
            <a:endParaRPr lang="en-MY" sz="3200" dirty="0">
              <a:latin typeface="+mn-lt"/>
            </a:endParaRPr>
          </a:p>
          <a:p>
            <a:pPr marL="680399" indent="-680399" algn="just">
              <a:buFont typeface="Wingdings" panose="05000000000000000000" pitchFamily="2" charset="2"/>
              <a:buChar char="ü"/>
            </a:pPr>
            <a:r>
              <a:rPr lang="en-MY" sz="3200" dirty="0" smtClean="0">
                <a:latin typeface="+mn-lt"/>
              </a:rPr>
              <a:t>Anticipated </a:t>
            </a:r>
            <a:r>
              <a:rPr lang="en-MY" sz="3200" dirty="0">
                <a:latin typeface="+mn-lt"/>
              </a:rPr>
              <a:t>approximately </a:t>
            </a:r>
            <a:r>
              <a:rPr lang="en-MY" sz="3200" dirty="0" smtClean="0">
                <a:latin typeface="+mn-lt"/>
              </a:rPr>
              <a:t>100 no. </a:t>
            </a:r>
            <a:r>
              <a:rPr lang="en-MY" sz="3200" dirty="0">
                <a:latin typeface="+mn-lt"/>
              </a:rPr>
              <a:t>of </a:t>
            </a:r>
            <a:r>
              <a:rPr lang="en-MY" sz="3200" dirty="0" smtClean="0">
                <a:latin typeface="+mn-lt"/>
              </a:rPr>
              <a:t>students within 1 years</a:t>
            </a:r>
          </a:p>
          <a:p>
            <a:pPr marL="680399" indent="-680399" algn="just">
              <a:buFont typeface="Wingdings" panose="05000000000000000000" pitchFamily="2" charset="2"/>
              <a:buChar char="ü"/>
            </a:pPr>
            <a:r>
              <a:rPr lang="en-US" sz="3200" dirty="0" smtClean="0">
                <a:latin typeface="+mn-lt"/>
              </a:rPr>
              <a:t>Site visit for 1,000 Entrepreneurs  business place.</a:t>
            </a:r>
            <a:endParaRPr lang="en-MY" sz="3200" dirty="0">
              <a:latin typeface="+mn-lt"/>
            </a:endParaRPr>
          </a:p>
          <a:p>
            <a:pPr marL="680399" indent="-680399" algn="just">
              <a:buFont typeface="Wingdings" panose="05000000000000000000" pitchFamily="2" charset="2"/>
              <a:buChar char="ü"/>
            </a:pPr>
            <a:r>
              <a:rPr lang="en-MY" sz="3200" dirty="0" smtClean="0">
                <a:latin typeface="+mn-lt"/>
              </a:rPr>
              <a:t>Inclusive </a:t>
            </a:r>
            <a:r>
              <a:rPr lang="en-MY" sz="3200" dirty="0">
                <a:latin typeface="+mn-lt"/>
              </a:rPr>
              <a:t>of </a:t>
            </a:r>
            <a:r>
              <a:rPr lang="en-MY" sz="3200" dirty="0" smtClean="0">
                <a:latin typeface="+mn-lt"/>
              </a:rPr>
              <a:t>one (1) year </a:t>
            </a:r>
            <a:r>
              <a:rPr lang="en-MY" sz="3200" dirty="0">
                <a:latin typeface="+mn-lt"/>
              </a:rPr>
              <a:t>of free on-line support (helpdesk)</a:t>
            </a:r>
          </a:p>
          <a:p>
            <a:pPr marL="680399" indent="-680399" algn="just">
              <a:buFont typeface="Wingdings" panose="05000000000000000000" pitchFamily="2" charset="2"/>
              <a:buChar char="ü"/>
            </a:pPr>
            <a:r>
              <a:rPr lang="en-MY" sz="3200" dirty="0" smtClean="0">
                <a:latin typeface="+mn-lt"/>
              </a:rPr>
              <a:t>Inclusive certification and endorsement by SALIHIN’s </a:t>
            </a:r>
            <a:r>
              <a:rPr lang="en-MY" sz="3200" dirty="0">
                <a:latin typeface="+mn-lt"/>
              </a:rPr>
              <a:t>partner in Teaching Accounting Firm (TAF</a:t>
            </a:r>
            <a:r>
              <a:rPr lang="en-MY" sz="3200" dirty="0" smtClean="0">
                <a:latin typeface="+mn-lt"/>
              </a:rPr>
              <a:t>)</a:t>
            </a:r>
          </a:p>
          <a:p>
            <a:pPr marL="680399" indent="-680399" algn="just">
              <a:buFont typeface="Wingdings" panose="05000000000000000000" pitchFamily="2" charset="2"/>
              <a:buChar char="ü"/>
            </a:pPr>
            <a:r>
              <a:rPr lang="en-MY" sz="3200" dirty="0" smtClean="0">
                <a:latin typeface="+mn-lt"/>
              </a:rPr>
              <a:t> </a:t>
            </a:r>
            <a:r>
              <a:rPr lang="en-US" sz="3200" dirty="0" smtClean="0">
                <a:latin typeface="+mn-lt"/>
              </a:rPr>
              <a:t>Anticipated resources of:</a:t>
            </a: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29</a:t>
            </a:fld>
            <a:endParaRPr lang="en-US" dirty="0"/>
          </a:p>
        </p:txBody>
      </p:sp>
      <p:sp>
        <p:nvSpPr>
          <p:cNvPr id="4" name="Rectangle 3"/>
          <p:cNvSpPr/>
          <p:nvPr/>
        </p:nvSpPr>
        <p:spPr>
          <a:xfrm>
            <a:off x="10337743" y="7940814"/>
            <a:ext cx="11195655" cy="1235517"/>
          </a:xfrm>
          <a:prstGeom prst="rect">
            <a:avLst/>
          </a:prstGeom>
        </p:spPr>
        <p:txBody>
          <a:bodyPr wrap="square" lIns="217728" tIns="108864" rIns="217728" bIns="108864" numCol="1">
            <a:spAutoFit/>
          </a:bodyPr>
          <a:lstStyle/>
          <a:p>
            <a:pPr marL="1769038" lvl="1" indent="-680399" algn="just">
              <a:buFont typeface="Wingdings" panose="05000000000000000000" pitchFamily="2" charset="2"/>
              <a:buChar char="ü"/>
            </a:pPr>
            <a:r>
              <a:rPr lang="en-US" sz="3300" b="1" dirty="0" smtClean="0"/>
              <a:t>Marketing</a:t>
            </a:r>
            <a:r>
              <a:rPr lang="en-US" sz="3300" b="1" dirty="0"/>
              <a:t>: One (1) person.</a:t>
            </a:r>
          </a:p>
          <a:p>
            <a:pPr marL="1769038" lvl="1" indent="-680399" algn="just">
              <a:buFont typeface="Wingdings" panose="05000000000000000000" pitchFamily="2" charset="2"/>
              <a:buChar char="ü"/>
            </a:pPr>
            <a:r>
              <a:rPr lang="en-US" sz="3300" b="1" dirty="0"/>
              <a:t>Social Media: One (1) Person.</a:t>
            </a:r>
          </a:p>
        </p:txBody>
      </p:sp>
      <p:sp>
        <p:nvSpPr>
          <p:cNvPr id="5" name="Rectangle 4"/>
          <p:cNvSpPr/>
          <p:nvPr/>
        </p:nvSpPr>
        <p:spPr>
          <a:xfrm>
            <a:off x="1272998" y="7899048"/>
            <a:ext cx="12600040" cy="2251180"/>
          </a:xfrm>
          <a:prstGeom prst="rect">
            <a:avLst/>
          </a:prstGeom>
        </p:spPr>
        <p:txBody>
          <a:bodyPr wrap="square" lIns="217728" tIns="108864" rIns="217728" bIns="108864">
            <a:spAutoFit/>
          </a:bodyPr>
          <a:lstStyle/>
          <a:p>
            <a:pPr marL="1769038" lvl="1" indent="-680399" algn="just">
              <a:buFont typeface="Wingdings" panose="05000000000000000000" pitchFamily="2" charset="2"/>
              <a:buChar char="ü"/>
            </a:pPr>
            <a:r>
              <a:rPr lang="en-US" sz="3300" b="1" dirty="0"/>
              <a:t>Management: </a:t>
            </a:r>
            <a:r>
              <a:rPr lang="en-US" sz="3300" b="1" dirty="0" smtClean="0"/>
              <a:t>Ten (10) </a:t>
            </a:r>
            <a:r>
              <a:rPr lang="en-US" sz="3300" b="1" dirty="0"/>
              <a:t>persons.</a:t>
            </a:r>
          </a:p>
          <a:p>
            <a:pPr marL="1769038" lvl="1" indent="-680399" algn="just">
              <a:buFont typeface="Wingdings" panose="05000000000000000000" pitchFamily="2" charset="2"/>
              <a:buChar char="ü"/>
            </a:pPr>
            <a:r>
              <a:rPr lang="en-US" sz="3300" b="1" dirty="0"/>
              <a:t>Coordinator: </a:t>
            </a:r>
            <a:r>
              <a:rPr lang="en-US" sz="3300" b="1" dirty="0" smtClean="0"/>
              <a:t>Five </a:t>
            </a:r>
            <a:r>
              <a:rPr lang="en-US" sz="3300" b="1" dirty="0"/>
              <a:t>(5) persons.</a:t>
            </a:r>
          </a:p>
          <a:p>
            <a:pPr marL="1769038" lvl="1" indent="-680399" algn="just">
              <a:buFont typeface="Wingdings" panose="05000000000000000000" pitchFamily="2" charset="2"/>
              <a:buChar char="ü"/>
            </a:pPr>
            <a:r>
              <a:rPr lang="en-US" sz="3300" b="1" dirty="0" smtClean="0"/>
              <a:t>Students: One Hundred </a:t>
            </a:r>
            <a:r>
              <a:rPr lang="en-US" sz="3300" b="1" dirty="0"/>
              <a:t>(</a:t>
            </a:r>
            <a:r>
              <a:rPr lang="en-US" sz="3300" b="1" dirty="0" smtClean="0"/>
              <a:t>100) </a:t>
            </a:r>
            <a:r>
              <a:rPr lang="en-US" sz="3300" b="1" dirty="0"/>
              <a:t>persons.</a:t>
            </a:r>
          </a:p>
          <a:p>
            <a:pPr marL="1769038" lvl="1" indent="-680399" algn="just">
              <a:buFont typeface="Wingdings" panose="05000000000000000000" pitchFamily="2" charset="2"/>
              <a:buChar char="ü"/>
            </a:pPr>
            <a:r>
              <a:rPr lang="en-US" sz="3300" b="1" dirty="0"/>
              <a:t>Helpdesk Support: </a:t>
            </a:r>
            <a:r>
              <a:rPr lang="en-US" sz="3300" b="1" dirty="0" smtClean="0"/>
              <a:t>Five (5) </a:t>
            </a:r>
            <a:r>
              <a:rPr lang="en-US" sz="3300" b="1" dirty="0"/>
              <a:t>persons</a:t>
            </a:r>
            <a:r>
              <a:rPr lang="en-US" sz="3300" b="1" dirty="0" smtClean="0"/>
              <a:t>.</a:t>
            </a:r>
            <a:endParaRPr lang="en-US" sz="3300" b="1" dirty="0"/>
          </a:p>
        </p:txBody>
      </p:sp>
      <p:graphicFrame>
        <p:nvGraphicFramePr>
          <p:cNvPr id="11" name="Table 10"/>
          <p:cNvGraphicFramePr>
            <a:graphicFrameLocks noGrp="1"/>
          </p:cNvGraphicFramePr>
          <p:nvPr>
            <p:extLst>
              <p:ext uri="{D42A27DB-BD31-4B8C-83A1-F6EECF244321}">
                <p14:modId xmlns:p14="http://schemas.microsoft.com/office/powerpoint/2010/main" val="654515227"/>
              </p:ext>
            </p:extLst>
          </p:nvPr>
        </p:nvGraphicFramePr>
        <p:xfrm>
          <a:off x="1248935" y="2210601"/>
          <a:ext cx="21766399" cy="670560"/>
        </p:xfrm>
        <a:graphic>
          <a:graphicData uri="http://schemas.openxmlformats.org/drawingml/2006/table">
            <a:tbl>
              <a:tblPr firstRow="1" bandRow="1">
                <a:tableStyleId>{F5AB1C69-6EDB-4FF4-983F-18BD219EF322}</a:tableStyleId>
              </a:tblPr>
              <a:tblGrid>
                <a:gridCol w="14573456"/>
                <a:gridCol w="7192943"/>
              </a:tblGrid>
              <a:tr h="670560">
                <a:tc>
                  <a:txBody>
                    <a:bodyPr/>
                    <a:lstStyle/>
                    <a:p>
                      <a:pPr algn="ctr"/>
                      <a:r>
                        <a:rPr lang="en-US" sz="3200" dirty="0" smtClean="0"/>
                        <a:t>TOTAL</a:t>
                      </a:r>
                      <a:r>
                        <a:rPr lang="en-US" sz="3200" baseline="0" dirty="0" smtClean="0"/>
                        <a:t> INVESTMENT BY BSN/ MFE FOR PILOT PROJECT</a:t>
                      </a:r>
                      <a:endParaRPr lang="en-MY" sz="3200" b="1" dirty="0">
                        <a:solidFill>
                          <a:schemeClr val="tx1"/>
                        </a:solidFill>
                        <a:latin typeface="Century Gothic" panose="020B0502020202020204" pitchFamily="34" charset="0"/>
                      </a:endParaRPr>
                    </a:p>
                  </a:txBody>
                  <a:tcPr marL="243872" marR="243872" marT="91440" marB="91440">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200" dirty="0" smtClean="0">
                          <a:solidFill>
                            <a:schemeClr val="tx1"/>
                          </a:solidFill>
                        </a:rPr>
                        <a:t>RM 720,000.00 </a:t>
                      </a:r>
                      <a:endParaRPr lang="en-MY" sz="3200" b="1" dirty="0" smtClean="0">
                        <a:solidFill>
                          <a:schemeClr val="tx1"/>
                        </a:solidFill>
                        <a:latin typeface="Century Gothic" panose="020B0502020202020204" pitchFamily="34" charset="0"/>
                      </a:endParaRPr>
                    </a:p>
                  </a:txBody>
                  <a:tcPr marL="243872" marR="243872" marT="91440" marB="91440">
                    <a:solidFill>
                      <a:schemeClr val="accent1">
                        <a:lumMod val="20000"/>
                        <a:lumOff val="80000"/>
                      </a:schemeClr>
                    </a:solidFill>
                  </a:tcPr>
                </a:tc>
              </a:tr>
            </a:tbl>
          </a:graphicData>
        </a:graphic>
      </p:graphicFrame>
    </p:spTree>
    <p:extLst>
      <p:ext uri="{BB962C8B-B14F-4D97-AF65-F5344CB8AC3E}">
        <p14:creationId xmlns:p14="http://schemas.microsoft.com/office/powerpoint/2010/main" val="299032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endParaRPr lang="en-MY" sz="4800" dirty="0">
              <a:solidFill>
                <a:schemeClr val="tx1"/>
              </a:solidFill>
              <a:latin typeface="Arial Black"/>
            </a:endParaRPr>
          </a:p>
        </p:txBody>
      </p:sp>
      <p:sp>
        <p:nvSpPr>
          <p:cNvPr id="20" name="Content Placeholder 2"/>
          <p:cNvSpPr>
            <a:spLocks noGrp="1"/>
          </p:cNvSpPr>
          <p:nvPr>
            <p:ph idx="1"/>
          </p:nvPr>
        </p:nvSpPr>
        <p:spPr>
          <a:xfrm>
            <a:off x="801004" y="3216165"/>
            <a:ext cx="22761363" cy="7535917"/>
          </a:xfrm>
        </p:spPr>
        <p:txBody>
          <a:bodyPr>
            <a:noAutofit/>
          </a:bodyPr>
          <a:lstStyle/>
          <a:p>
            <a:pPr algn="just"/>
            <a:r>
              <a:rPr lang="en-US" sz="3800" dirty="0">
                <a:solidFill>
                  <a:schemeClr val="tx1"/>
                </a:solidFill>
                <a:latin typeface="+mn-lt"/>
                <a:cs typeface="+mn-cs"/>
              </a:rPr>
              <a:t>TAF-</a:t>
            </a:r>
            <a:r>
              <a:rPr lang="en-US" sz="3800" dirty="0" err="1">
                <a:solidFill>
                  <a:schemeClr val="tx1"/>
                </a:solidFill>
                <a:latin typeface="+mn-lt"/>
                <a:cs typeface="+mn-cs"/>
              </a:rPr>
              <a:t>UiTM</a:t>
            </a:r>
            <a:r>
              <a:rPr lang="en-US" sz="3800" dirty="0">
                <a:solidFill>
                  <a:schemeClr val="tx1"/>
                </a:solidFill>
                <a:latin typeface="+mn-lt"/>
                <a:cs typeface="+mn-cs"/>
              </a:rPr>
              <a:t> is a collaborative effort between the Faculty of Accountancy </a:t>
            </a:r>
            <a:r>
              <a:rPr lang="en-US" sz="3800" dirty="0" err="1">
                <a:solidFill>
                  <a:schemeClr val="tx1"/>
                </a:solidFill>
                <a:latin typeface="+mn-lt"/>
                <a:cs typeface="+mn-cs"/>
              </a:rPr>
              <a:t>UiTM</a:t>
            </a:r>
            <a:r>
              <a:rPr lang="en-US" sz="3800" dirty="0">
                <a:solidFill>
                  <a:schemeClr val="tx1"/>
                </a:solidFill>
                <a:latin typeface="+mn-lt"/>
                <a:cs typeface="+mn-cs"/>
              </a:rPr>
              <a:t> and SALIHIN Chartered Accountants to </a:t>
            </a:r>
            <a:r>
              <a:rPr lang="en-US" sz="3800" dirty="0" err="1">
                <a:solidFill>
                  <a:schemeClr val="tx1"/>
                </a:solidFill>
                <a:latin typeface="+mn-lt"/>
                <a:cs typeface="+mn-cs"/>
              </a:rPr>
              <a:t>materialise</a:t>
            </a:r>
            <a:r>
              <a:rPr lang="en-US" sz="3800" dirty="0">
                <a:solidFill>
                  <a:schemeClr val="tx1"/>
                </a:solidFill>
                <a:latin typeface="+mn-lt"/>
                <a:cs typeface="+mn-cs"/>
              </a:rPr>
              <a:t> the national agenda of producing competent graduates and skillful and experienced lecturers.</a:t>
            </a:r>
          </a:p>
          <a:p>
            <a:pPr algn="just"/>
            <a:endParaRPr lang="en-MY" sz="3800" dirty="0">
              <a:solidFill>
                <a:schemeClr val="tx1"/>
              </a:solidFill>
              <a:latin typeface="+mn-lt"/>
              <a:cs typeface="+mn-cs"/>
            </a:endParaRPr>
          </a:p>
          <a:p>
            <a:pPr algn="just"/>
            <a:r>
              <a:rPr lang="en-MY" sz="3800" dirty="0">
                <a:solidFill>
                  <a:schemeClr val="tx1"/>
                </a:solidFill>
                <a:latin typeface="+mn-lt"/>
                <a:cs typeface="+mn-cs"/>
              </a:rPr>
              <a:t>This TAF-</a:t>
            </a:r>
            <a:r>
              <a:rPr lang="en-MY" sz="3800" dirty="0" err="1">
                <a:solidFill>
                  <a:schemeClr val="tx1"/>
                </a:solidFill>
                <a:latin typeface="+mn-lt"/>
                <a:cs typeface="+mn-cs"/>
              </a:rPr>
              <a:t>UiTM</a:t>
            </a:r>
            <a:r>
              <a:rPr lang="en-MY" sz="3800" dirty="0">
                <a:solidFill>
                  <a:schemeClr val="tx1"/>
                </a:solidFill>
                <a:latin typeface="+mn-lt"/>
                <a:cs typeface="+mn-cs"/>
              </a:rPr>
              <a:t> provides a unique and advanced learning and training field for accounting lecturers, students and the industry.  This collaboration, also known as ‘industry coming to the university’, aims at providing better learning environment in a real-life industry setting for producing “thinking and enterprising accountants” relevant to industrial and national needs. </a:t>
            </a:r>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3</a:t>
            </a:fld>
            <a:endParaRPr lang="en-US" dirty="0"/>
          </a:p>
        </p:txBody>
      </p:sp>
      <p:sp>
        <p:nvSpPr>
          <p:cNvPr id="8" name="Rectangle 7"/>
          <p:cNvSpPr/>
          <p:nvPr/>
        </p:nvSpPr>
        <p:spPr bwMode="auto">
          <a:xfrm>
            <a:off x="7979584" y="456794"/>
            <a:ext cx="6990629" cy="2664778"/>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val="78160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49" y="5751004"/>
            <a:ext cx="7432431" cy="1545195"/>
          </a:xfrm>
          <a:prstGeom prst="rect">
            <a:avLst/>
          </a:prstGeom>
        </p:spPr>
      </p:pic>
      <p:sp>
        <p:nvSpPr>
          <p:cNvPr id="8" name="TextBox 7"/>
          <p:cNvSpPr txBox="1"/>
          <p:nvPr/>
        </p:nvSpPr>
        <p:spPr>
          <a:xfrm>
            <a:off x="1424183" y="7486502"/>
            <a:ext cx="21586688" cy="1446562"/>
          </a:xfrm>
          <a:prstGeom prst="rect">
            <a:avLst/>
          </a:prstGeom>
          <a:noFill/>
        </p:spPr>
        <p:txBody>
          <a:bodyPr wrap="square" lIns="243852" tIns="121926" rIns="243852" bIns="121926" rtlCol="0">
            <a:spAutoFit/>
          </a:bodyPr>
          <a:lstStyle/>
          <a:p>
            <a:pPr algn="ct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www.salihin.com.my | www.salihinpremier.com</a:t>
            </a:r>
          </a:p>
          <a:p>
            <a:pPr algn="ct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2600" b="1" dirty="0" err="1"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Careline</a:t>
            </a:r>
            <a:r>
              <a:rPr lang="en-US" sz="26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r>
              <a:rPr lang="en-US" sz="26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1 300 88 5678 </a:t>
            </a:r>
            <a:endParaRPr lang="en-US" sz="2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5636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cap="all" spc="-60" dirty="0">
                <a:solidFill>
                  <a:schemeClr val="tx1"/>
                </a:solidFill>
                <a:latin typeface="Arial Black"/>
                <a:cs typeface="+mj-cs"/>
              </a:rPr>
              <a:t>Joint Management Committee</a:t>
            </a:r>
          </a:p>
        </p:txBody>
      </p:sp>
      <p:sp>
        <p:nvSpPr>
          <p:cNvPr id="4" name="Slide Number Placeholder 3"/>
          <p:cNvSpPr>
            <a:spLocks noGrp="1"/>
          </p:cNvSpPr>
          <p:nvPr>
            <p:ph type="sldNum" sz="quarter" idx="12"/>
          </p:nvPr>
        </p:nvSpPr>
        <p:spPr/>
        <p:txBody>
          <a:bodyPr/>
          <a:lstStyle/>
          <a:p>
            <a:pPr>
              <a:defRPr/>
            </a:pPr>
            <a:fld id="{10900C66-51F3-40B7-ADF9-FB7B495E0E52}" type="slidenum">
              <a:rPr lang="en-US" smtClean="0"/>
              <a:pPr>
                <a:defRPr/>
              </a:pPr>
              <a:t>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331" y="3734623"/>
            <a:ext cx="21307485" cy="581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933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9"/>
          <p:cNvPicPr>
            <a:picLocks noChangeAspect="1"/>
          </p:cNvPicPr>
          <p:nvPr/>
        </p:nvPicPr>
        <p:blipFill rotWithShape="1">
          <a:blip r:embed="rId3" cstate="print">
            <a:extLst>
              <a:ext uri="{28A0092B-C50C-407E-A947-70E740481C1C}">
                <a14:useLocalDpi xmlns:a14="http://schemas.microsoft.com/office/drawing/2010/main" val="0"/>
              </a:ext>
            </a:extLst>
          </a:blip>
          <a:srcRect l="819" t="27976" r="819" b="16538"/>
          <a:stretch/>
        </p:blipFill>
        <p:spPr>
          <a:xfrm>
            <a:off x="0" y="2952751"/>
            <a:ext cx="24387175" cy="4745038"/>
          </a:xfrm>
          <a:prstGeom prst="rect">
            <a:avLst/>
          </a:prstGeom>
          <a:noFill/>
          <a:ln>
            <a:noFill/>
          </a:ln>
        </p:spPr>
      </p:pic>
      <p:sp>
        <p:nvSpPr>
          <p:cNvPr id="2" name="Rectangle 1"/>
          <p:cNvSpPr/>
          <p:nvPr/>
        </p:nvSpPr>
        <p:spPr>
          <a:xfrm>
            <a:off x="609681" y="8173523"/>
            <a:ext cx="23128384" cy="3143732"/>
          </a:xfrm>
          <a:prstGeom prst="rect">
            <a:avLst/>
          </a:prstGeom>
        </p:spPr>
        <p:txBody>
          <a:bodyPr wrap="square" lIns="217728" tIns="108864" rIns="217728" bIns="108864">
            <a:spAutoFit/>
          </a:bodyPr>
          <a:lstStyle/>
          <a:p>
            <a:pPr lvl="0" algn="just"/>
            <a:r>
              <a:rPr lang="en-US" sz="3800" dirty="0"/>
              <a:t>SALIHIN is one of the fast growing and leading indigenous brand in Malaysia, which umbrellas a group of distinctive entities tailoring unique and independent consulting services to local and international clientele. SALIHIN offers an integrated and wide spectrum of value for money professional services in the areas of auditing and assurance, taxation (direct and indirect), business advisory, information technology, accounting software and corporate finance.</a:t>
            </a:r>
            <a:endParaRPr lang="en-MY" sz="38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089" y="11125200"/>
            <a:ext cx="10164446" cy="9669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79090" y="11377702"/>
            <a:ext cx="4133877" cy="697500"/>
          </a:xfrm>
          <a:prstGeom prst="rect">
            <a:avLst/>
          </a:prstGeom>
        </p:spPr>
      </p:pic>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5</a:t>
            </a:fld>
            <a:endParaRPr lang="en-US" dirty="0"/>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4495" y="864847"/>
            <a:ext cx="6153307" cy="1279264"/>
          </a:xfrm>
          <a:prstGeom prst="rect">
            <a:avLst/>
          </a:prstGeom>
        </p:spPr>
      </p:pic>
    </p:spTree>
    <p:extLst>
      <p:ext uri="{BB962C8B-B14F-4D97-AF65-F5344CB8AC3E}">
        <p14:creationId xmlns:p14="http://schemas.microsoft.com/office/powerpoint/2010/main" val="1208487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7562" y="7221276"/>
            <a:ext cx="21727029" cy="518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proposal executive summary</a:t>
            </a:r>
            <a:endParaRPr lang="en-MY" sz="4800" dirty="0">
              <a:solidFill>
                <a:schemeClr val="tx1"/>
              </a:solidFill>
              <a:latin typeface="Arial Black"/>
            </a:endParaRPr>
          </a:p>
        </p:txBody>
      </p:sp>
      <p:sp>
        <p:nvSpPr>
          <p:cNvPr id="2" name="Rectangle 1"/>
          <p:cNvSpPr/>
          <p:nvPr/>
        </p:nvSpPr>
        <p:spPr>
          <a:xfrm>
            <a:off x="1219361" y="1786760"/>
            <a:ext cx="22151684" cy="3728507"/>
          </a:xfrm>
          <a:prstGeom prst="rect">
            <a:avLst/>
          </a:prstGeom>
        </p:spPr>
        <p:txBody>
          <a:bodyPr wrap="square" lIns="217728" tIns="108864" rIns="217728" bIns="108864">
            <a:spAutoFit/>
          </a:bodyPr>
          <a:lstStyle/>
          <a:p>
            <a:pPr algn="just"/>
            <a:r>
              <a:rPr lang="en-MY" sz="3800" dirty="0"/>
              <a:t>The purpose of preparing this Pilot Project Proposal is to outline the parameters and the scope of work as anticipated from BSN to establish the workable action plan with regards to the Micro Finance </a:t>
            </a:r>
            <a:r>
              <a:rPr lang="en-MY" sz="3800" dirty="0" smtClean="0"/>
              <a:t>Entrepreneurs (MFE) </a:t>
            </a:r>
            <a:r>
              <a:rPr lang="en-MY" sz="3800" dirty="0"/>
              <a:t>Analytic by </a:t>
            </a:r>
            <a:r>
              <a:rPr lang="en-MY" sz="3800" dirty="0" smtClean="0"/>
              <a:t>S</a:t>
            </a:r>
            <a:r>
              <a:rPr lang="en-MY" sz="4000" dirty="0" smtClean="0"/>
              <a:t>ALIHIN’</a:t>
            </a:r>
            <a:r>
              <a:rPr lang="en-MY" sz="3800" dirty="0" smtClean="0"/>
              <a:t>s </a:t>
            </a:r>
            <a:r>
              <a:rPr lang="en-MY" sz="3800" dirty="0"/>
              <a:t>Accounting Solution (SAS). </a:t>
            </a:r>
          </a:p>
          <a:p>
            <a:pPr algn="just"/>
            <a:r>
              <a:rPr lang="en-MY" sz="3800" dirty="0"/>
              <a:t> </a:t>
            </a:r>
          </a:p>
          <a:p>
            <a:pPr algn="just"/>
            <a:r>
              <a:rPr lang="en-MY" sz="3800" dirty="0"/>
              <a:t>Hence, a pilot project is proposed by SALIHIN to justify the effectiveness of the “Micro Finance Entrepreneurs Analytic by Accounting Solutions Proposal</a:t>
            </a:r>
            <a:r>
              <a:rPr lang="en-MY" sz="3800" dirty="0" smtClean="0"/>
              <a:t>”.</a:t>
            </a:r>
            <a:endParaRPr lang="en-MY" sz="3800" dirty="0"/>
          </a:p>
        </p:txBody>
      </p:sp>
      <p:sp>
        <p:nvSpPr>
          <p:cNvPr id="3" name="Slide Number Placeholder 2"/>
          <p:cNvSpPr>
            <a:spLocks noGrp="1"/>
          </p:cNvSpPr>
          <p:nvPr>
            <p:ph type="sldNum" sz="quarter" idx="12"/>
          </p:nvPr>
        </p:nvSpPr>
        <p:spPr>
          <a:xfrm>
            <a:off x="41458197" y="8152819"/>
            <a:ext cx="5690341" cy="676705"/>
          </a:xfrm>
        </p:spPr>
        <p:txBody>
          <a:bodyPr/>
          <a:lstStyle/>
          <a:p>
            <a:pPr>
              <a:defRPr/>
            </a:pPr>
            <a:fld id="{10900C66-51F3-40B7-ADF9-FB7B495E0E52}" type="slidenum">
              <a:rPr lang="en-US" smtClean="0"/>
              <a:pPr>
                <a:defRPr/>
              </a:pPr>
              <a:t>6</a:t>
            </a:fld>
            <a:endParaRPr lang="en-US" dirty="0"/>
          </a:p>
        </p:txBody>
      </p:sp>
      <p:grpSp>
        <p:nvGrpSpPr>
          <p:cNvPr id="32" name="Group 31"/>
          <p:cNvGrpSpPr/>
          <p:nvPr/>
        </p:nvGrpSpPr>
        <p:grpSpPr>
          <a:xfrm>
            <a:off x="3861303" y="8424042"/>
            <a:ext cx="6318220" cy="1324182"/>
            <a:chOff x="6393976" y="3652797"/>
            <a:chExt cx="2216625" cy="662091"/>
          </a:xfrm>
          <a:solidFill>
            <a:srgbClr val="0070C0"/>
          </a:solidFill>
        </p:grpSpPr>
        <p:sp>
          <p:nvSpPr>
            <p:cNvPr id="33" name="Rectangle 32"/>
            <p:cNvSpPr/>
            <p:nvPr/>
          </p:nvSpPr>
          <p:spPr>
            <a:xfrm>
              <a:off x="6393976" y="3652797"/>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INDUSTRIES PARTICIPATION</a:t>
              </a:r>
              <a:endParaRPr lang="en-MY" sz="3800" dirty="0">
                <a:solidFill>
                  <a:schemeClr val="bg1"/>
                </a:solidFill>
              </a:endParaRPr>
            </a:p>
          </p:txBody>
        </p:sp>
        <p:sp>
          <p:nvSpPr>
            <p:cNvPr id="34" name="Rectangle 33"/>
            <p:cNvSpPr/>
            <p:nvPr/>
          </p:nvSpPr>
          <p:spPr>
            <a:xfrm>
              <a:off x="6393976" y="3963665"/>
              <a:ext cx="2216625" cy="351223"/>
            </a:xfrm>
            <a:prstGeom prst="rect">
              <a:avLst/>
            </a:prstGeom>
            <a:grpFill/>
            <a:ln>
              <a:solidFill>
                <a:srgbClr val="FF9900"/>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900" dirty="0">
                  <a:solidFill>
                    <a:schemeClr val="bg1"/>
                  </a:solidFill>
                </a:rPr>
                <a:t>ACADEMIA PARTICIPATION</a:t>
              </a:r>
              <a:endParaRPr lang="en-MY" sz="3800" dirty="0">
                <a:solidFill>
                  <a:schemeClr val="bg1"/>
                </a:solidFill>
              </a:endParaRPr>
            </a:p>
          </p:txBody>
        </p:sp>
      </p:grpSp>
      <p:sp>
        <p:nvSpPr>
          <p:cNvPr id="5" name="Rectangle 4"/>
          <p:cNvSpPr/>
          <p:nvPr/>
        </p:nvSpPr>
        <p:spPr>
          <a:xfrm>
            <a:off x="3353237" y="11576447"/>
            <a:ext cx="8637124" cy="727686"/>
          </a:xfrm>
          <a:prstGeom prst="rect">
            <a:avLst/>
          </a:prstGeom>
        </p:spPr>
        <p:txBody>
          <a:bodyPr wrap="square" lIns="217728" tIns="108864" rIns="217728" bIns="108864">
            <a:spAutoFit/>
          </a:bodyPr>
          <a:lstStyle/>
          <a:p>
            <a:pPr algn="ctr"/>
            <a:r>
              <a:rPr lang="en-US" sz="3300" b="1" dirty="0"/>
              <a:t>SALIHIN ACCOUNTING SOLUTIONS (SAS)</a:t>
            </a:r>
            <a:endParaRPr lang="en-MY" b="1" dirty="0"/>
          </a:p>
        </p:txBody>
      </p:sp>
      <p:sp>
        <p:nvSpPr>
          <p:cNvPr id="6" name="TextBox 5"/>
          <p:cNvSpPr txBox="1"/>
          <p:nvPr/>
        </p:nvSpPr>
        <p:spPr>
          <a:xfrm>
            <a:off x="13412948" y="10225905"/>
            <a:ext cx="2292780" cy="1235517"/>
          </a:xfrm>
          <a:prstGeom prst="rect">
            <a:avLst/>
          </a:prstGeom>
          <a:noFill/>
        </p:spPr>
        <p:txBody>
          <a:bodyPr wrap="none" lIns="217728" tIns="108864" rIns="217728" bIns="108864" rtlCol="0">
            <a:spAutoFit/>
          </a:bodyPr>
          <a:lstStyle/>
          <a:p>
            <a:r>
              <a:rPr lang="en-US" sz="3300" b="1" dirty="0"/>
              <a:t>STUDENT </a:t>
            </a:r>
          </a:p>
          <a:p>
            <a:r>
              <a:rPr lang="en-US" sz="3300" b="1" dirty="0"/>
              <a:t>TRAINING </a:t>
            </a:r>
          </a:p>
        </p:txBody>
      </p:sp>
      <p:sp>
        <p:nvSpPr>
          <p:cNvPr id="7" name="Rectangle 6"/>
          <p:cNvSpPr/>
          <p:nvPr/>
        </p:nvSpPr>
        <p:spPr>
          <a:xfrm>
            <a:off x="14835532" y="9442847"/>
            <a:ext cx="4064529" cy="727686"/>
          </a:xfrm>
          <a:prstGeom prst="rect">
            <a:avLst/>
          </a:prstGeom>
        </p:spPr>
        <p:txBody>
          <a:bodyPr wrap="square" lIns="217728" tIns="108864" rIns="217728" bIns="108864">
            <a:spAutoFit/>
          </a:bodyPr>
          <a:lstStyle/>
          <a:p>
            <a:pPr algn="ctr"/>
            <a:r>
              <a:rPr lang="en-US" sz="3300" b="1" dirty="0"/>
              <a:t>DATA ENTRY</a:t>
            </a:r>
          </a:p>
        </p:txBody>
      </p:sp>
      <p:sp>
        <p:nvSpPr>
          <p:cNvPr id="8" name="Rectangle 7"/>
          <p:cNvSpPr/>
          <p:nvPr/>
        </p:nvSpPr>
        <p:spPr>
          <a:xfrm>
            <a:off x="17538490" y="8185834"/>
            <a:ext cx="2872939" cy="1235517"/>
          </a:xfrm>
          <a:prstGeom prst="rect">
            <a:avLst/>
          </a:prstGeom>
        </p:spPr>
        <p:txBody>
          <a:bodyPr wrap="none" lIns="217728" tIns="108864" rIns="217728" bIns="108864">
            <a:spAutoFit/>
          </a:bodyPr>
          <a:lstStyle/>
          <a:p>
            <a:pPr algn="ctr"/>
            <a:r>
              <a:rPr lang="en-US" sz="3300" b="1" dirty="0"/>
              <a:t>SITE VISIT &amp; </a:t>
            </a:r>
          </a:p>
          <a:p>
            <a:pPr algn="ctr"/>
            <a:r>
              <a:rPr lang="en-US" sz="3300" b="1" dirty="0"/>
              <a:t>MONITORING</a:t>
            </a:r>
            <a:endParaRPr lang="en-MY" b="1" dirty="0"/>
          </a:p>
        </p:txBody>
      </p:sp>
      <p:sp>
        <p:nvSpPr>
          <p:cNvPr id="9" name="Rectangle 8"/>
          <p:cNvSpPr/>
          <p:nvPr/>
        </p:nvSpPr>
        <p:spPr>
          <a:xfrm>
            <a:off x="19786774" y="7209436"/>
            <a:ext cx="2219748" cy="1235517"/>
          </a:xfrm>
          <a:prstGeom prst="rect">
            <a:avLst/>
          </a:prstGeom>
        </p:spPr>
        <p:txBody>
          <a:bodyPr wrap="none" lIns="217728" tIns="108864" rIns="217728" bIns="108864">
            <a:spAutoFit/>
          </a:bodyPr>
          <a:lstStyle/>
          <a:p>
            <a:pPr algn="ctr"/>
            <a:r>
              <a:rPr lang="en-US" sz="3300" b="1" dirty="0"/>
              <a:t>HELPDESK</a:t>
            </a:r>
          </a:p>
          <a:p>
            <a:pPr algn="ctr"/>
            <a:r>
              <a:rPr lang="en-US" sz="3300" b="1" dirty="0"/>
              <a:t>SUPPORT</a:t>
            </a:r>
            <a:endParaRPr lang="en-MY" b="1" dirty="0"/>
          </a:p>
        </p:txBody>
      </p:sp>
      <p:sp>
        <p:nvSpPr>
          <p:cNvPr id="14" name="Slide Number Placeholder 1"/>
          <p:cNvSpPr txBox="1">
            <a:spLocks/>
          </p:cNvSpPr>
          <p:nvPr/>
        </p:nvSpPr>
        <p:spPr>
          <a:xfrm>
            <a:off x="23562367" y="12900006"/>
            <a:ext cx="824808" cy="676705"/>
          </a:xfrm>
          <a:prstGeom prst="rect">
            <a:avLst/>
          </a:prstGeom>
          <a:solidFill>
            <a:srgbClr val="C00000"/>
          </a:solidFill>
        </p:spPr>
        <p:txBody>
          <a:bodyPr vert="horz" lIns="0" tIns="182680" rIns="0" bIns="182680" rtlCol="0" anchor="ctr">
            <a:spAutoFit/>
          </a:bodyPr>
          <a:lstStyle>
            <a:defPPr>
              <a:defRPr lang="en-US"/>
            </a:defPPr>
            <a:lvl1pPr marL="0" algn="ctr" defTabSz="1087444" rtl="0" eaLnBrk="1" latinLnBrk="0" hangingPunct="1">
              <a:defRPr sz="2000" kern="1200">
                <a:ln>
                  <a:noFill/>
                </a:ln>
                <a:solidFill>
                  <a:schemeClr val="bg1"/>
                </a:solidFill>
                <a:latin typeface="Open Sans"/>
                <a:ea typeface="+mn-ea"/>
                <a:cs typeface="Open Sans"/>
              </a:defRPr>
            </a:lvl1pPr>
            <a:lvl2pPr marL="1087444" algn="l" defTabSz="1087444" rtl="0" eaLnBrk="1" latinLnBrk="0" hangingPunct="1">
              <a:defRPr sz="4300" kern="1200">
                <a:solidFill>
                  <a:schemeClr val="tx1"/>
                </a:solidFill>
                <a:latin typeface="+mn-lt"/>
                <a:ea typeface="+mn-ea"/>
                <a:cs typeface="+mn-cs"/>
              </a:defRPr>
            </a:lvl2pPr>
            <a:lvl3pPr marL="2174887" algn="l" defTabSz="1087444" rtl="0" eaLnBrk="1" latinLnBrk="0" hangingPunct="1">
              <a:defRPr sz="4300" kern="1200">
                <a:solidFill>
                  <a:schemeClr val="tx1"/>
                </a:solidFill>
                <a:latin typeface="+mn-lt"/>
                <a:ea typeface="+mn-ea"/>
                <a:cs typeface="+mn-cs"/>
              </a:defRPr>
            </a:lvl3pPr>
            <a:lvl4pPr marL="3262338" algn="l" defTabSz="1087444" rtl="0" eaLnBrk="1" latinLnBrk="0" hangingPunct="1">
              <a:defRPr sz="4300" kern="1200">
                <a:solidFill>
                  <a:schemeClr val="tx1"/>
                </a:solidFill>
                <a:latin typeface="+mn-lt"/>
                <a:ea typeface="+mn-ea"/>
                <a:cs typeface="+mn-cs"/>
              </a:defRPr>
            </a:lvl4pPr>
            <a:lvl5pPr marL="4349779" algn="l" defTabSz="1087444" rtl="0" eaLnBrk="1" latinLnBrk="0" hangingPunct="1">
              <a:defRPr sz="4300" kern="1200">
                <a:solidFill>
                  <a:schemeClr val="tx1"/>
                </a:solidFill>
                <a:latin typeface="+mn-lt"/>
                <a:ea typeface="+mn-ea"/>
                <a:cs typeface="+mn-cs"/>
              </a:defRPr>
            </a:lvl5pPr>
            <a:lvl6pPr marL="5437225" algn="l" defTabSz="1087444" rtl="0" eaLnBrk="1" latinLnBrk="0" hangingPunct="1">
              <a:defRPr sz="4300" kern="1200">
                <a:solidFill>
                  <a:schemeClr val="tx1"/>
                </a:solidFill>
                <a:latin typeface="+mn-lt"/>
                <a:ea typeface="+mn-ea"/>
                <a:cs typeface="+mn-cs"/>
              </a:defRPr>
            </a:lvl6pPr>
            <a:lvl7pPr marL="6524671" algn="l" defTabSz="1087444" rtl="0" eaLnBrk="1" latinLnBrk="0" hangingPunct="1">
              <a:defRPr sz="4300" kern="1200">
                <a:solidFill>
                  <a:schemeClr val="tx1"/>
                </a:solidFill>
                <a:latin typeface="+mn-lt"/>
                <a:ea typeface="+mn-ea"/>
                <a:cs typeface="+mn-cs"/>
              </a:defRPr>
            </a:lvl7pPr>
            <a:lvl8pPr marL="7612115" algn="l" defTabSz="1087444" rtl="0" eaLnBrk="1" latinLnBrk="0" hangingPunct="1">
              <a:defRPr sz="4300" kern="1200">
                <a:solidFill>
                  <a:schemeClr val="tx1"/>
                </a:solidFill>
                <a:latin typeface="+mn-lt"/>
                <a:ea typeface="+mn-ea"/>
                <a:cs typeface="+mn-cs"/>
              </a:defRPr>
            </a:lvl8pPr>
            <a:lvl9pPr marL="8699558" algn="l" defTabSz="1087444" rtl="0" eaLnBrk="1" latinLnBrk="0" hangingPunct="1">
              <a:defRPr sz="4300" kern="1200">
                <a:solidFill>
                  <a:schemeClr val="tx1"/>
                </a:solidFill>
                <a:latin typeface="+mn-lt"/>
                <a:ea typeface="+mn-ea"/>
                <a:cs typeface="+mn-cs"/>
              </a:defRPr>
            </a:lvl9pPr>
          </a:lstStyle>
          <a:p>
            <a:pPr>
              <a:defRPr/>
            </a:pPr>
            <a:fld id="{10900C66-51F3-40B7-ADF9-FB7B495E0E52}" type="slidenum">
              <a:rPr lang="en-US" smtClean="0"/>
              <a:pPr>
                <a:defRPr/>
              </a:pPr>
              <a:t>6</a:t>
            </a:fld>
            <a:endParaRPr lang="en-US" dirty="0"/>
          </a:p>
        </p:txBody>
      </p:sp>
    </p:spTree>
    <p:extLst>
      <p:ext uri="{BB962C8B-B14F-4D97-AF65-F5344CB8AC3E}">
        <p14:creationId xmlns:p14="http://schemas.microsoft.com/office/powerpoint/2010/main" val="1643971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17274249"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Deliverables parameters</a:t>
            </a:r>
            <a:endParaRPr lang="en-MY" sz="4800" dirty="0">
              <a:solidFill>
                <a:schemeClr val="tx1"/>
              </a:solidFill>
              <a:latin typeface="Arial Black"/>
            </a:endParaRPr>
          </a:p>
        </p:txBody>
      </p:sp>
      <p:sp>
        <p:nvSpPr>
          <p:cNvPr id="2" name="Rectangle 1"/>
          <p:cNvSpPr/>
          <p:nvPr/>
        </p:nvSpPr>
        <p:spPr>
          <a:xfrm>
            <a:off x="1219361" y="2133601"/>
            <a:ext cx="22151684" cy="9417962"/>
          </a:xfrm>
          <a:prstGeom prst="rect">
            <a:avLst/>
          </a:prstGeom>
        </p:spPr>
        <p:txBody>
          <a:bodyPr wrap="square" lIns="217728" tIns="108864" rIns="217728" bIns="108864">
            <a:spAutoFit/>
          </a:bodyPr>
          <a:lstStyle/>
          <a:p>
            <a:pPr marL="680399" indent="-680399" algn="just">
              <a:buFont typeface="Wingdings" panose="05000000000000000000" pitchFamily="2" charset="2"/>
              <a:buChar char="ü"/>
            </a:pPr>
            <a:r>
              <a:rPr lang="en-MY" sz="4800" dirty="0"/>
              <a:t>To establish the numbers of participants  and the trainings plan for the Pilot Project.</a:t>
            </a:r>
          </a:p>
          <a:p>
            <a:pPr marL="680399" indent="-680399" algn="just">
              <a:buFont typeface="Wingdings" panose="05000000000000000000" pitchFamily="2" charset="2"/>
              <a:buChar char="ü"/>
            </a:pPr>
            <a:r>
              <a:rPr lang="en-MY" sz="4800" dirty="0"/>
              <a:t>To establish and develop the Project Execution Plan &amp; Timeline with the tentative schedules for the proposed implementation intended at the proposed date, time &amp; venues. This to be determined by BSN.</a:t>
            </a:r>
          </a:p>
          <a:p>
            <a:pPr marL="680399" indent="-680399" algn="just">
              <a:buFont typeface="Wingdings" panose="05000000000000000000" pitchFamily="2" charset="2"/>
              <a:buChar char="ü"/>
            </a:pPr>
            <a:r>
              <a:rPr lang="en-MY" sz="4800" dirty="0"/>
              <a:t>To outline the value added services availability as set forth by </a:t>
            </a:r>
            <a:r>
              <a:rPr lang="en-MY" sz="4800" dirty="0" smtClean="0"/>
              <a:t>SALIHIN’s </a:t>
            </a:r>
            <a:r>
              <a:rPr lang="en-MY" sz="4800" dirty="0"/>
              <a:t>on the data entry &amp; monitoring </a:t>
            </a:r>
            <a:r>
              <a:rPr lang="en-MY" sz="4800" dirty="0" smtClean="0"/>
              <a:t>TAF-</a:t>
            </a:r>
            <a:r>
              <a:rPr lang="en-MY" sz="4800" dirty="0" err="1" smtClean="0"/>
              <a:t>UiTM</a:t>
            </a:r>
            <a:r>
              <a:rPr lang="en-MY" sz="4800" dirty="0"/>
              <a:t>.</a:t>
            </a:r>
          </a:p>
          <a:p>
            <a:pPr marL="680399" indent="-680399" algn="just">
              <a:buFont typeface="Wingdings" panose="05000000000000000000" pitchFamily="2" charset="2"/>
              <a:buChar char="ü"/>
            </a:pPr>
            <a:r>
              <a:rPr lang="en-MY" sz="4800" dirty="0"/>
              <a:t>To established the detail content of the certification certificate for the successful participants.</a:t>
            </a:r>
          </a:p>
          <a:p>
            <a:pPr marL="680399" indent="-680399" algn="just">
              <a:buFont typeface="Wingdings" panose="05000000000000000000" pitchFamily="2" charset="2"/>
              <a:buChar char="ü"/>
            </a:pPr>
            <a:r>
              <a:rPr lang="en-US" sz="4800" dirty="0"/>
              <a:t>To discuss and organize the “BSN MFE Award” for successful participating entrepreneurs in this pilot program.  </a:t>
            </a:r>
            <a:endParaRPr lang="en-MY" sz="4800" dirty="0"/>
          </a:p>
          <a:p>
            <a:pPr marL="680399" indent="-680399" algn="just">
              <a:buFont typeface="Wingdings" panose="05000000000000000000" pitchFamily="2" charset="2"/>
              <a:buChar char="ü"/>
            </a:pPr>
            <a:r>
              <a:rPr lang="en-MY" sz="4800" dirty="0"/>
              <a:t>To elaborate the Advertising &amp; Promotions to create the programme awareness.</a:t>
            </a:r>
          </a:p>
          <a:p>
            <a:pPr marL="680399" indent="-680399" algn="just">
              <a:buFont typeface="Wingdings" panose="05000000000000000000" pitchFamily="2" charset="2"/>
              <a:buChar char="ü"/>
            </a:pPr>
            <a:r>
              <a:rPr lang="en-MY" sz="4800" dirty="0"/>
              <a:t>To proposed the reporting process and recording method for progress monitoring.</a:t>
            </a:r>
          </a:p>
        </p:txBody>
      </p:sp>
      <p:sp>
        <p:nvSpPr>
          <p:cNvPr id="3" name="Slide Number Placeholder 2"/>
          <p:cNvSpPr>
            <a:spLocks noGrp="1"/>
          </p:cNvSpPr>
          <p:nvPr>
            <p:ph type="sldNum" sz="quarter" idx="12"/>
          </p:nvPr>
        </p:nvSpPr>
        <p:spPr/>
        <p:txBody>
          <a:bodyPr/>
          <a:lstStyle/>
          <a:p>
            <a:pPr>
              <a:defRPr/>
            </a:pPr>
            <a:fld id="{10900C66-51F3-40B7-ADF9-FB7B495E0E52}" type="slidenum">
              <a:rPr lang="en-US" smtClean="0"/>
              <a:pPr>
                <a:defRPr/>
              </a:pPr>
              <a:t>7</a:t>
            </a:fld>
            <a:endParaRPr lang="en-US" dirty="0"/>
          </a:p>
        </p:txBody>
      </p:sp>
    </p:spTree>
    <p:extLst>
      <p:ext uri="{BB962C8B-B14F-4D97-AF65-F5344CB8AC3E}">
        <p14:creationId xmlns:p14="http://schemas.microsoft.com/office/powerpoint/2010/main" val="1295287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project – delivery plan</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8</a:t>
            </a:fld>
            <a:endParaRPr lang="en-US" dirty="0"/>
          </a:p>
        </p:txBody>
      </p:sp>
      <p:cxnSp>
        <p:nvCxnSpPr>
          <p:cNvPr id="77" name="Straight Connector 76"/>
          <p:cNvCxnSpPr/>
          <p:nvPr/>
        </p:nvCxnSpPr>
        <p:spPr>
          <a:xfrm>
            <a:off x="2025916" y="7079048"/>
            <a:ext cx="20735449" cy="0"/>
          </a:xfrm>
          <a:prstGeom prst="line">
            <a:avLst/>
          </a:prstGeom>
          <a:ln w="19050">
            <a:headEnd type="oval" w="lg" len="lg"/>
            <a:tailEnd type="arrow" w="med" len="med"/>
          </a:ln>
        </p:spPr>
        <p:style>
          <a:lnRef idx="1">
            <a:schemeClr val="accent1"/>
          </a:lnRef>
          <a:fillRef idx="0">
            <a:schemeClr val="accent1"/>
          </a:fillRef>
          <a:effectRef idx="0">
            <a:schemeClr val="accent1"/>
          </a:effectRef>
          <a:fontRef idx="minor">
            <a:schemeClr val="tx1"/>
          </a:fontRef>
        </p:style>
      </p:cxnSp>
      <p:sp>
        <p:nvSpPr>
          <p:cNvPr id="78" name="Rectangular Callout 77"/>
          <p:cNvSpPr/>
          <p:nvPr/>
        </p:nvSpPr>
        <p:spPr>
          <a:xfrm>
            <a:off x="2232315" y="7717846"/>
            <a:ext cx="3456882" cy="2052228"/>
          </a:xfrm>
          <a:prstGeom prst="wedgeRectCallout">
            <a:avLst>
              <a:gd name="adj1" fmla="val -9810"/>
              <a:gd name="adj2" fmla="val -78595"/>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300" dirty="0"/>
              <a:t>Issuance of Pilot project LOA &amp; Contract Agreement</a:t>
            </a:r>
            <a:endParaRPr lang="en-MY" sz="3300" dirty="0"/>
          </a:p>
        </p:txBody>
      </p:sp>
      <p:sp>
        <p:nvSpPr>
          <p:cNvPr id="79" name="Rectangular Callout 78"/>
          <p:cNvSpPr/>
          <p:nvPr/>
        </p:nvSpPr>
        <p:spPr>
          <a:xfrm>
            <a:off x="4784774" y="4508816"/>
            <a:ext cx="3456882" cy="2052228"/>
          </a:xfrm>
          <a:prstGeom prst="wedgeRectCallout">
            <a:avLst>
              <a:gd name="adj1" fmla="val -3931"/>
              <a:gd name="adj2" fmla="val 76424"/>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300" dirty="0"/>
              <a:t>Preparation &amp; Planning of Project Execution Plan</a:t>
            </a:r>
            <a:endParaRPr lang="en-MY" sz="3300" dirty="0"/>
          </a:p>
        </p:txBody>
      </p:sp>
      <p:sp>
        <p:nvSpPr>
          <p:cNvPr id="80" name="Rectangle 79"/>
          <p:cNvSpPr/>
          <p:nvPr/>
        </p:nvSpPr>
        <p:spPr>
          <a:xfrm>
            <a:off x="2232315" y="9770074"/>
            <a:ext cx="3456882" cy="1039984"/>
          </a:xfrm>
          <a:prstGeom prst="rect">
            <a:avLst/>
          </a:prstGeom>
          <a:solidFill>
            <a:srgbClr val="2D3E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US" sz="3300" dirty="0"/>
              <a:t>Anticipated</a:t>
            </a:r>
            <a:endParaRPr lang="en-MY" sz="3300" dirty="0"/>
          </a:p>
          <a:p>
            <a:r>
              <a:rPr lang="en-MY" sz="3300" dirty="0" smtClean="0"/>
              <a:t>Feb </a:t>
            </a:r>
            <a:r>
              <a:rPr lang="en-MY" sz="3300" dirty="0"/>
              <a:t>- </a:t>
            </a:r>
            <a:r>
              <a:rPr lang="en-MY" sz="3300" dirty="0" smtClean="0"/>
              <a:t>Mar2018 </a:t>
            </a:r>
            <a:endParaRPr lang="en-US" sz="2400" dirty="0">
              <a:solidFill>
                <a:schemeClr val="bg1"/>
              </a:solidFill>
            </a:endParaRPr>
          </a:p>
        </p:txBody>
      </p:sp>
      <p:sp>
        <p:nvSpPr>
          <p:cNvPr id="81" name="Rectangle 80"/>
          <p:cNvSpPr/>
          <p:nvPr/>
        </p:nvSpPr>
        <p:spPr>
          <a:xfrm>
            <a:off x="4784774" y="3472810"/>
            <a:ext cx="3456882" cy="1039984"/>
          </a:xfrm>
          <a:prstGeom prst="rect">
            <a:avLst/>
          </a:prstGeom>
          <a:solidFill>
            <a:srgbClr val="8D44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a:t> Mar </a:t>
            </a:r>
            <a:r>
              <a:rPr lang="en-MY" sz="3300" dirty="0" smtClean="0"/>
              <a:t>2018 </a:t>
            </a:r>
            <a:endParaRPr lang="en-US" sz="2400" dirty="0">
              <a:solidFill>
                <a:schemeClr val="bg1"/>
              </a:solidFill>
            </a:endParaRPr>
          </a:p>
        </p:txBody>
      </p:sp>
      <p:sp>
        <p:nvSpPr>
          <p:cNvPr id="82" name="Rectangle 81"/>
          <p:cNvSpPr/>
          <p:nvPr/>
        </p:nvSpPr>
        <p:spPr>
          <a:xfrm>
            <a:off x="7353305" y="9770074"/>
            <a:ext cx="3456882" cy="1039984"/>
          </a:xfrm>
          <a:prstGeom prst="rect">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a:t>Mar </a:t>
            </a:r>
            <a:r>
              <a:rPr lang="en-MY" sz="3300" dirty="0" smtClean="0"/>
              <a:t>– April 2018</a:t>
            </a:r>
            <a:endParaRPr lang="en-US" sz="2400" dirty="0">
              <a:solidFill>
                <a:schemeClr val="bg1"/>
              </a:solidFill>
            </a:endParaRPr>
          </a:p>
        </p:txBody>
      </p:sp>
      <p:sp>
        <p:nvSpPr>
          <p:cNvPr id="83" name="Rectangle 82"/>
          <p:cNvSpPr/>
          <p:nvPr/>
        </p:nvSpPr>
        <p:spPr>
          <a:xfrm>
            <a:off x="10810187" y="2957216"/>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smtClean="0"/>
              <a:t>May 2018 –April 2019</a:t>
            </a:r>
            <a:endParaRPr lang="en-US" sz="2400" dirty="0">
              <a:solidFill>
                <a:schemeClr val="bg1"/>
              </a:solidFill>
            </a:endParaRPr>
          </a:p>
        </p:txBody>
      </p:sp>
      <p:sp>
        <p:nvSpPr>
          <p:cNvPr id="84" name="Rectangle 83"/>
          <p:cNvSpPr/>
          <p:nvPr/>
        </p:nvSpPr>
        <p:spPr>
          <a:xfrm>
            <a:off x="13032163" y="9770074"/>
            <a:ext cx="3861015" cy="1039984"/>
          </a:xfrm>
          <a:prstGeom prst="rect">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2800" dirty="0"/>
              <a:t>May </a:t>
            </a:r>
            <a:r>
              <a:rPr lang="en-MY" sz="2800" dirty="0" smtClean="0"/>
              <a:t>2019 –June 2019</a:t>
            </a:r>
            <a:endParaRPr lang="en-US" sz="1800" dirty="0">
              <a:solidFill>
                <a:schemeClr val="bg1"/>
              </a:solidFill>
            </a:endParaRPr>
          </a:p>
        </p:txBody>
      </p:sp>
      <p:sp>
        <p:nvSpPr>
          <p:cNvPr id="86" name="Rectangular Callout 85"/>
          <p:cNvSpPr/>
          <p:nvPr/>
        </p:nvSpPr>
        <p:spPr>
          <a:xfrm>
            <a:off x="7353305" y="7717846"/>
            <a:ext cx="3456882" cy="2052228"/>
          </a:xfrm>
          <a:prstGeom prst="wedgeRectCallout">
            <a:avLst>
              <a:gd name="adj1" fmla="val -9810"/>
              <a:gd name="adj2" fmla="val -78595"/>
            </a:avLst>
          </a:prstGeom>
          <a:solidFill>
            <a:srgbClr val="297F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300" dirty="0"/>
              <a:t>Advertising &amp; Promotion</a:t>
            </a:r>
            <a:endParaRPr lang="en-MY" sz="3300" dirty="0"/>
          </a:p>
        </p:txBody>
      </p:sp>
      <p:sp>
        <p:nvSpPr>
          <p:cNvPr id="87" name="Rectangular Callout 86"/>
          <p:cNvSpPr/>
          <p:nvPr/>
        </p:nvSpPr>
        <p:spPr>
          <a:xfrm>
            <a:off x="10810187" y="3992802"/>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smtClean="0"/>
              <a:t>Program Start</a:t>
            </a:r>
          </a:p>
          <a:p>
            <a:r>
              <a:rPr lang="en-US" sz="3100" dirty="0" smtClean="0"/>
              <a:t>Site Selangor</a:t>
            </a:r>
            <a:endParaRPr lang="en-MY" sz="3100" dirty="0"/>
          </a:p>
        </p:txBody>
      </p:sp>
      <p:sp>
        <p:nvSpPr>
          <p:cNvPr id="88" name="Rectangular Callout 87"/>
          <p:cNvSpPr/>
          <p:nvPr/>
        </p:nvSpPr>
        <p:spPr>
          <a:xfrm>
            <a:off x="13032162" y="7717846"/>
            <a:ext cx="3861017" cy="2052228"/>
          </a:xfrm>
          <a:prstGeom prst="wedgeRectCallout">
            <a:avLst>
              <a:gd name="adj1" fmla="val -9810"/>
              <a:gd name="adj2" fmla="val -78595"/>
            </a:avLst>
          </a:prstGeom>
          <a:solidFill>
            <a:srgbClr val="E84C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t" anchorCtr="0" forceAA="0" compatLnSpc="1">
            <a:prstTxWarp prst="textNoShape">
              <a:avLst/>
            </a:prstTxWarp>
            <a:noAutofit/>
          </a:bodyPr>
          <a:lstStyle/>
          <a:p>
            <a:r>
              <a:rPr lang="en-US" sz="3100" dirty="0" smtClean="0"/>
              <a:t>Report &amp; Monitoring</a:t>
            </a:r>
            <a:endParaRPr lang="en-MY" sz="3100" dirty="0"/>
          </a:p>
        </p:txBody>
      </p:sp>
      <p:sp>
        <p:nvSpPr>
          <p:cNvPr id="4096" name="Rectangle 4095"/>
          <p:cNvSpPr/>
          <p:nvPr/>
        </p:nvSpPr>
        <p:spPr>
          <a:xfrm>
            <a:off x="20511615" y="6148074"/>
            <a:ext cx="1664404" cy="881574"/>
          </a:xfrm>
          <a:prstGeom prst="rect">
            <a:avLst/>
          </a:prstGeom>
        </p:spPr>
        <p:txBody>
          <a:bodyPr wrap="none" lIns="217728" tIns="108864" rIns="217728" bIns="108864">
            <a:spAutoFit/>
          </a:bodyPr>
          <a:lstStyle/>
          <a:p>
            <a:pPr algn="ctr"/>
            <a:r>
              <a:rPr lang="en-US" b="1" dirty="0" smtClean="0">
                <a:latin typeface="Open Sans" panose="020B0606030504020204" pitchFamily="34" charset="0"/>
                <a:ea typeface="Open Sans" panose="020B0606030504020204" pitchFamily="34" charset="0"/>
                <a:cs typeface="Open Sans" panose="020B0606030504020204" pitchFamily="34" charset="0"/>
              </a:rPr>
              <a:t>2019</a:t>
            </a:r>
            <a:endParaRPr lang="en-US" sz="2600" dirty="0"/>
          </a:p>
        </p:txBody>
      </p:sp>
      <p:sp>
        <p:nvSpPr>
          <p:cNvPr id="17" name="Rectangle 16"/>
          <p:cNvSpPr/>
          <p:nvPr/>
        </p:nvSpPr>
        <p:spPr>
          <a:xfrm>
            <a:off x="16385925" y="2902490"/>
            <a:ext cx="3456882" cy="1039984"/>
          </a:xfrm>
          <a:prstGeom prst="rect">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ctr" anchorCtr="0" forceAA="0" compatLnSpc="1">
            <a:prstTxWarp prst="textNoShape">
              <a:avLst/>
            </a:prstTxWarp>
            <a:noAutofit/>
          </a:bodyPr>
          <a:lstStyle/>
          <a:p>
            <a:r>
              <a:rPr lang="en-MY" sz="3300" dirty="0" smtClean="0"/>
              <a:t>Jul 2019</a:t>
            </a:r>
            <a:endParaRPr lang="en-US" sz="2400" dirty="0">
              <a:solidFill>
                <a:schemeClr val="bg1"/>
              </a:solidFill>
            </a:endParaRPr>
          </a:p>
        </p:txBody>
      </p:sp>
      <p:sp>
        <p:nvSpPr>
          <p:cNvPr id="18" name="Rectangular Callout 17"/>
          <p:cNvSpPr/>
          <p:nvPr/>
        </p:nvSpPr>
        <p:spPr>
          <a:xfrm>
            <a:off x="16385925" y="3938076"/>
            <a:ext cx="3456882" cy="1553367"/>
          </a:xfrm>
          <a:prstGeom prst="wedgeRectCallout">
            <a:avLst>
              <a:gd name="adj1" fmla="val -3931"/>
              <a:gd name="adj2" fmla="val 157454"/>
            </a:avLst>
          </a:prstGeom>
          <a:solidFill>
            <a:srgbClr val="27AE6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3296" tIns="81648" rIns="163296" bIns="81648" numCol="1" spcCol="0" rtlCol="0" fromWordArt="0" anchor="b" anchorCtr="0" forceAA="0" compatLnSpc="1">
            <a:prstTxWarp prst="textNoShape">
              <a:avLst/>
            </a:prstTxWarp>
            <a:noAutofit/>
          </a:bodyPr>
          <a:lstStyle/>
          <a:p>
            <a:r>
              <a:rPr lang="en-US" sz="3100" dirty="0" smtClean="0"/>
              <a:t>BSN-MFE Award (optional)</a:t>
            </a:r>
            <a:endParaRPr lang="en-MY" sz="3100" dirty="0"/>
          </a:p>
        </p:txBody>
      </p:sp>
    </p:spTree>
    <p:extLst>
      <p:ext uri="{BB962C8B-B14F-4D97-AF65-F5344CB8AC3E}">
        <p14:creationId xmlns:p14="http://schemas.microsoft.com/office/powerpoint/2010/main" val="3114894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219359" y="0"/>
            <a:ext cx="23167816" cy="1676400"/>
          </a:xfrm>
          <a:prstGeom prst="rect">
            <a:avLst/>
          </a:prstGeom>
        </p:spPr>
        <p:txBody>
          <a:bodyPr lIns="217728" tIns="108864" rIns="217728" bIns="108864"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defRPr/>
            </a:pPr>
            <a:r>
              <a:rPr lang="en-US" sz="4800" dirty="0">
                <a:solidFill>
                  <a:schemeClr val="tx1"/>
                </a:solidFill>
                <a:latin typeface="Arial Black"/>
              </a:rPr>
              <a:t>Pilot project – proposed salient points</a:t>
            </a:r>
            <a:endParaRPr lang="en-MY" sz="4800" dirty="0">
              <a:solidFill>
                <a:schemeClr val="tx1"/>
              </a:solidFill>
              <a:latin typeface="Arial Black"/>
            </a:endParaRPr>
          </a:p>
        </p:txBody>
      </p:sp>
      <p:sp>
        <p:nvSpPr>
          <p:cNvPr id="2" name="Slide Number Placeholder 1"/>
          <p:cNvSpPr>
            <a:spLocks noGrp="1"/>
          </p:cNvSpPr>
          <p:nvPr>
            <p:ph type="sldNum" sz="quarter" idx="12"/>
          </p:nvPr>
        </p:nvSpPr>
        <p:spPr/>
        <p:txBody>
          <a:bodyPr/>
          <a:lstStyle/>
          <a:p>
            <a:pPr>
              <a:defRPr/>
            </a:pPr>
            <a:fld id="{10900C66-51F3-40B7-ADF9-FB7B495E0E52}" type="slidenum">
              <a:rPr lang="en-US" smtClean="0"/>
              <a:pPr>
                <a:defRPr/>
              </a:pPr>
              <a:t>9</a:t>
            </a:fld>
            <a:endParaRPr lang="en-US" dirty="0"/>
          </a:p>
        </p:txBody>
      </p:sp>
      <p:sp>
        <p:nvSpPr>
          <p:cNvPr id="3" name="Rectangle 2"/>
          <p:cNvSpPr/>
          <p:nvPr/>
        </p:nvSpPr>
        <p:spPr>
          <a:xfrm>
            <a:off x="1625811" y="9906000"/>
            <a:ext cx="21948458" cy="2558956"/>
          </a:xfrm>
          <a:prstGeom prst="rect">
            <a:avLst/>
          </a:prstGeom>
        </p:spPr>
        <p:txBody>
          <a:bodyPr wrap="square" lIns="217728" tIns="108864" rIns="217728" bIns="108864">
            <a:spAutoFit/>
          </a:bodyPr>
          <a:lstStyle/>
          <a:p>
            <a:pPr algn="just"/>
            <a:r>
              <a:rPr lang="en-MY" sz="3800" dirty="0"/>
              <a:t>Hence, we anticipate to reasonably run the Micro Finance Entrepreneurs Analytic by Accounting Solutions Pilot Project evaluation process will last for at least 12 – 14 months inclusive pre-development period of at least 1-2 months. It comprises of setting up the </a:t>
            </a:r>
            <a:r>
              <a:rPr lang="en-MY" sz="3800" dirty="0" smtClean="0"/>
              <a:t>SALIHIN </a:t>
            </a:r>
            <a:r>
              <a:rPr lang="en-MY" sz="3800" dirty="0"/>
              <a:t>Accounting Solutions (S.A.S) into the cloud based and students training.</a:t>
            </a:r>
          </a:p>
        </p:txBody>
      </p:sp>
      <p:graphicFrame>
        <p:nvGraphicFramePr>
          <p:cNvPr id="4" name="Table 3"/>
          <p:cNvGraphicFramePr>
            <a:graphicFrameLocks noGrp="1"/>
          </p:cNvGraphicFramePr>
          <p:nvPr>
            <p:extLst>
              <p:ext uri="{D42A27DB-BD31-4B8C-83A1-F6EECF244321}">
                <p14:modId xmlns:p14="http://schemas.microsoft.com/office/powerpoint/2010/main" val="630190456"/>
              </p:ext>
            </p:extLst>
          </p:nvPr>
        </p:nvGraphicFramePr>
        <p:xfrm>
          <a:off x="1829039" y="7688479"/>
          <a:ext cx="21447830" cy="1912722"/>
        </p:xfrm>
        <a:graphic>
          <a:graphicData uri="http://schemas.openxmlformats.org/drawingml/2006/table">
            <a:tbl>
              <a:tblPr firstRow="1" firstCol="1" bandRow="1">
                <a:tableStyleId>{F5AB1C69-6EDB-4FF4-983F-18BD219EF322}</a:tableStyleId>
              </a:tblPr>
              <a:tblGrid>
                <a:gridCol w="16053349"/>
                <a:gridCol w="5394481"/>
              </a:tblGrid>
              <a:tr h="637574">
                <a:tc>
                  <a:txBody>
                    <a:bodyPr/>
                    <a:lstStyle/>
                    <a:p>
                      <a:pPr marL="270510" indent="-270510">
                        <a:spcAft>
                          <a:spcPts val="0"/>
                        </a:spcAft>
                      </a:pPr>
                      <a:r>
                        <a:rPr lang="en-US" sz="3200" dirty="0">
                          <a:effectLst/>
                        </a:rPr>
                        <a:t>Proposed  Zones / Territories</a:t>
                      </a:r>
                      <a:endParaRPr lang="en-MY" sz="3600" dirty="0">
                        <a:effectLst/>
                        <a:latin typeface="Times New Roman"/>
                        <a:ea typeface="Times New Roman"/>
                      </a:endParaRPr>
                    </a:p>
                  </a:txBody>
                  <a:tcPr marL="182904" marR="182904" marT="0" marB="0" anchor="b"/>
                </a:tc>
                <a:tc>
                  <a:txBody>
                    <a:bodyPr/>
                    <a:lstStyle/>
                    <a:p>
                      <a:pPr marL="270510" indent="-270510" algn="ctr">
                        <a:spcAft>
                          <a:spcPts val="0"/>
                        </a:spcAft>
                      </a:pPr>
                      <a:r>
                        <a:rPr lang="en-US" sz="3200" dirty="0">
                          <a:effectLst/>
                        </a:rPr>
                        <a:t>Zone </a:t>
                      </a:r>
                      <a:r>
                        <a:rPr lang="en-US" sz="3200" dirty="0" smtClean="0">
                          <a:effectLst/>
                        </a:rPr>
                        <a:t>Selangor</a:t>
                      </a:r>
                      <a:endParaRPr lang="en-MY" sz="3600" dirty="0">
                        <a:effectLst/>
                        <a:latin typeface="Times New Roman"/>
                        <a:ea typeface="Times New Roman"/>
                      </a:endParaRPr>
                    </a:p>
                  </a:txBody>
                  <a:tcPr marL="182904" marR="182904" marT="0" marB="0" anchor="b"/>
                </a:tc>
              </a:tr>
              <a:tr h="637574">
                <a:tc>
                  <a:txBody>
                    <a:bodyPr/>
                    <a:lstStyle/>
                    <a:p>
                      <a:pPr marL="270510" indent="-270510">
                        <a:spcAft>
                          <a:spcPts val="0"/>
                        </a:spcAft>
                      </a:pPr>
                      <a:r>
                        <a:rPr lang="en-US" sz="3200" dirty="0">
                          <a:solidFill>
                            <a:schemeClr val="tx1"/>
                          </a:solidFill>
                          <a:effectLst/>
                        </a:rPr>
                        <a:t>Proposed </a:t>
                      </a:r>
                      <a:r>
                        <a:rPr lang="en-US" sz="3200" dirty="0" smtClean="0">
                          <a:solidFill>
                            <a:schemeClr val="tx1"/>
                          </a:solidFill>
                          <a:effectLst/>
                        </a:rPr>
                        <a:t>MFE</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smtClean="0">
                          <a:solidFill>
                            <a:schemeClr val="tx1"/>
                          </a:solidFill>
                          <a:effectLst/>
                        </a:rPr>
                        <a:t>1,000</a:t>
                      </a:r>
                      <a:endParaRPr lang="en-MY" sz="3600" b="1" dirty="0">
                        <a:solidFill>
                          <a:schemeClr val="tx1"/>
                        </a:solidFill>
                        <a:effectLst/>
                        <a:latin typeface="Times New Roman"/>
                        <a:ea typeface="Times New Roman"/>
                      </a:endParaRPr>
                    </a:p>
                  </a:txBody>
                  <a:tcPr marL="182904" marR="182904" marT="0" marB="0" anchor="b"/>
                </a:tc>
              </a:tr>
              <a:tr h="637574">
                <a:tc>
                  <a:txBody>
                    <a:bodyPr/>
                    <a:lstStyle/>
                    <a:p>
                      <a:pPr marL="270510" indent="-270510">
                        <a:spcAft>
                          <a:spcPts val="0"/>
                        </a:spcAft>
                      </a:pPr>
                      <a:r>
                        <a:rPr lang="en-US" sz="3200" dirty="0" smtClean="0">
                          <a:solidFill>
                            <a:schemeClr val="tx1"/>
                          </a:solidFill>
                          <a:effectLst/>
                        </a:rPr>
                        <a:t>Proposed Duration</a:t>
                      </a:r>
                      <a:endParaRPr lang="en-MY" sz="3600" dirty="0">
                        <a:solidFill>
                          <a:schemeClr val="tx1"/>
                        </a:solidFill>
                        <a:effectLst/>
                        <a:latin typeface="Times New Roman"/>
                        <a:ea typeface="Times New Roman"/>
                      </a:endParaRPr>
                    </a:p>
                  </a:txBody>
                  <a:tcPr marL="182904" marR="182904" marT="0" marB="0" anchor="b">
                    <a:solidFill>
                      <a:schemeClr val="bg2"/>
                    </a:solidFill>
                  </a:tcPr>
                </a:tc>
                <a:tc>
                  <a:txBody>
                    <a:bodyPr/>
                    <a:lstStyle/>
                    <a:p>
                      <a:pPr marL="270510" indent="-270510" algn="ctr">
                        <a:spcAft>
                          <a:spcPts val="0"/>
                        </a:spcAft>
                      </a:pPr>
                      <a:r>
                        <a:rPr lang="en-US" sz="3200" b="1" dirty="0">
                          <a:solidFill>
                            <a:schemeClr val="tx1"/>
                          </a:solidFill>
                          <a:effectLst/>
                        </a:rPr>
                        <a:t>1 Year</a:t>
                      </a:r>
                      <a:endParaRPr lang="en-MY" sz="3600" b="1" dirty="0">
                        <a:solidFill>
                          <a:schemeClr val="tx1"/>
                        </a:solidFill>
                        <a:effectLst/>
                        <a:latin typeface="Times New Roman"/>
                        <a:ea typeface="Times New Roman"/>
                      </a:endParaRPr>
                    </a:p>
                  </a:txBody>
                  <a:tcPr marL="182904" marR="182904" marT="0" marB="0" anchor="b"/>
                </a:tc>
              </a:tr>
            </a:tbl>
          </a:graphicData>
        </a:graphic>
      </p:graphicFrame>
      <p:grpSp>
        <p:nvGrpSpPr>
          <p:cNvPr id="11" name="Group 10"/>
          <p:cNvGrpSpPr/>
          <p:nvPr/>
        </p:nvGrpSpPr>
        <p:grpSpPr>
          <a:xfrm>
            <a:off x="1625811" y="2506639"/>
            <a:ext cx="21948458" cy="4808562"/>
            <a:chOff x="-3276600" y="3495675"/>
            <a:chExt cx="7029450" cy="267652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495675"/>
              <a:ext cx="702945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46425" y="3767919"/>
              <a:ext cx="2003426"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no. of MFE./ license</a:t>
              </a:r>
              <a:endParaRPr lang="en-MY" sz="6700" dirty="0">
                <a:latin typeface="Times New Roman"/>
                <a:ea typeface="Times New Roman"/>
              </a:endParaRPr>
            </a:p>
          </p:txBody>
        </p:sp>
        <p:sp>
          <p:nvSpPr>
            <p:cNvPr id="7" name="Rectangle 6"/>
            <p:cNvSpPr/>
            <p:nvPr/>
          </p:nvSpPr>
          <p:spPr>
            <a:xfrm>
              <a:off x="-762000" y="3767919"/>
              <a:ext cx="1981200" cy="1027881"/>
            </a:xfrm>
            <a:prstGeom prst="rect">
              <a:avLst/>
            </a:prstGeom>
          </p:spPr>
          <p:txBody>
            <a:bodyPr wrap="square">
              <a:spAutoFit/>
            </a:bodyPr>
            <a:lstStyle/>
            <a:p>
              <a:pPr marL="816479" indent="-816479">
                <a:buFont typeface="Wingdings" panose="05000000000000000000" pitchFamily="2" charset="2"/>
                <a:buChar char="ü"/>
              </a:pPr>
              <a:r>
                <a:rPr lang="en-US" sz="5700" dirty="0"/>
                <a:t>Proposed no</a:t>
              </a:r>
              <a:r>
                <a:rPr lang="en-US" sz="5700" dirty="0" smtClean="0"/>
                <a:t>. of </a:t>
              </a:r>
              <a:r>
                <a:rPr lang="en-US" sz="5700" dirty="0" smtClean="0"/>
                <a:t>MFE per Student</a:t>
              </a:r>
              <a:endParaRPr lang="en-MY" sz="6700" dirty="0">
                <a:latin typeface="Times New Roman"/>
                <a:ea typeface="Times New Roman"/>
              </a:endParaRPr>
            </a:p>
          </p:txBody>
        </p:sp>
        <p:sp>
          <p:nvSpPr>
            <p:cNvPr id="8" name="Rectangle 7"/>
            <p:cNvSpPr/>
            <p:nvPr/>
          </p:nvSpPr>
          <p:spPr>
            <a:xfrm>
              <a:off x="1616191" y="3767919"/>
              <a:ext cx="2041410" cy="1027881"/>
            </a:xfrm>
            <a:prstGeom prst="rect">
              <a:avLst/>
            </a:prstGeom>
          </p:spPr>
          <p:txBody>
            <a:bodyPr wrap="square">
              <a:spAutoFit/>
            </a:bodyPr>
            <a:lstStyle/>
            <a:p>
              <a:pPr marL="816479" indent="-816479">
                <a:buFont typeface="Wingdings" panose="05000000000000000000" pitchFamily="2" charset="2"/>
                <a:buChar char="ü"/>
              </a:pPr>
              <a:r>
                <a:rPr lang="en-US" sz="5700" dirty="0"/>
                <a:t>Total no. of site </a:t>
              </a:r>
              <a:r>
                <a:rPr lang="en-US" sz="5700" dirty="0" smtClean="0"/>
                <a:t>visit</a:t>
              </a:r>
              <a:endParaRPr lang="en-MY" sz="6700" dirty="0">
                <a:latin typeface="Times New Roman"/>
                <a:ea typeface="Times New Roman"/>
              </a:endParaRPr>
            </a:p>
          </p:txBody>
        </p:sp>
        <p:sp>
          <p:nvSpPr>
            <p:cNvPr id="10" name="Rectangle 9"/>
            <p:cNvSpPr/>
            <p:nvPr/>
          </p:nvSpPr>
          <p:spPr>
            <a:xfrm>
              <a:off x="-2755287" y="4833937"/>
              <a:ext cx="1045375" cy="950790"/>
            </a:xfrm>
            <a:prstGeom prst="rect">
              <a:avLst/>
            </a:prstGeom>
          </p:spPr>
          <p:txBody>
            <a:bodyPr wrap="none">
              <a:spAutoFit/>
            </a:bodyPr>
            <a:lstStyle/>
            <a:p>
              <a:pPr marL="644111" indent="-644111" algn="ctr"/>
              <a:r>
                <a:rPr lang="en-US" sz="10500" b="1" dirty="0">
                  <a:solidFill>
                    <a:srgbClr val="FF0000"/>
                  </a:solidFill>
                </a:rPr>
                <a:t>1,000</a:t>
              </a:r>
              <a:endParaRPr lang="en-MY" sz="11400" b="1" dirty="0">
                <a:solidFill>
                  <a:srgbClr val="FF0000"/>
                </a:solidFill>
                <a:latin typeface="Times New Roman"/>
                <a:ea typeface="Times New Roman"/>
              </a:endParaRPr>
            </a:p>
          </p:txBody>
        </p:sp>
        <p:sp>
          <p:nvSpPr>
            <p:cNvPr id="23" name="Rectangle 22"/>
            <p:cNvSpPr/>
            <p:nvPr/>
          </p:nvSpPr>
          <p:spPr>
            <a:xfrm>
              <a:off x="-45740" y="4833937"/>
              <a:ext cx="496556" cy="950790"/>
            </a:xfrm>
            <a:prstGeom prst="rect">
              <a:avLst/>
            </a:prstGeom>
          </p:spPr>
          <p:txBody>
            <a:bodyPr wrap="none">
              <a:spAutoFit/>
            </a:bodyPr>
            <a:lstStyle/>
            <a:p>
              <a:pPr marL="644111" indent="-644111" algn="ctr"/>
              <a:r>
                <a:rPr lang="en-US" sz="10500" b="1" dirty="0" smtClean="0">
                  <a:solidFill>
                    <a:srgbClr val="FF0000"/>
                  </a:solidFill>
                </a:rPr>
                <a:t>10</a:t>
              </a:r>
              <a:endParaRPr lang="en-MY" sz="11400" b="1" dirty="0">
                <a:solidFill>
                  <a:srgbClr val="FF0000"/>
                </a:solidFill>
                <a:latin typeface="Times New Roman"/>
                <a:ea typeface="Times New Roman"/>
              </a:endParaRPr>
            </a:p>
          </p:txBody>
        </p:sp>
        <p:sp>
          <p:nvSpPr>
            <p:cNvPr id="24" name="Rectangle 23"/>
            <p:cNvSpPr/>
            <p:nvPr/>
          </p:nvSpPr>
          <p:spPr>
            <a:xfrm>
              <a:off x="1988580" y="4876373"/>
              <a:ext cx="1045375" cy="950790"/>
            </a:xfrm>
            <a:prstGeom prst="rect">
              <a:avLst/>
            </a:prstGeom>
          </p:spPr>
          <p:txBody>
            <a:bodyPr wrap="none">
              <a:spAutoFit/>
            </a:bodyPr>
            <a:lstStyle/>
            <a:p>
              <a:pPr marL="644111" indent="-644111" algn="ctr"/>
              <a:r>
                <a:rPr lang="en-US" sz="10500" b="1" dirty="0">
                  <a:solidFill>
                    <a:srgbClr val="FF0000"/>
                  </a:solidFill>
                </a:rPr>
                <a:t>1,000</a:t>
              </a:r>
              <a:endParaRPr lang="en-MY" sz="11400" b="1" dirty="0">
                <a:solidFill>
                  <a:srgbClr val="FF0000"/>
                </a:solidFill>
                <a:latin typeface="Times New Roman"/>
                <a:ea typeface="Times New Roman"/>
              </a:endParaRPr>
            </a:p>
          </p:txBody>
        </p:sp>
      </p:grpSp>
    </p:spTree>
    <p:extLst>
      <p:ext uri="{BB962C8B-B14F-4D97-AF65-F5344CB8AC3E}">
        <p14:creationId xmlns:p14="http://schemas.microsoft.com/office/powerpoint/2010/main" val="3282344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aster">
  <a:themeElements>
    <a:clrScheme name="Custom 11">
      <a:dk1>
        <a:sysClr val="windowText" lastClr="000000"/>
      </a:dk1>
      <a:lt1>
        <a:sysClr val="window" lastClr="FFFFFF"/>
      </a:lt1>
      <a:dk2>
        <a:srgbClr val="1F497D"/>
      </a:dk2>
      <a:lt2>
        <a:srgbClr val="EEECE1"/>
      </a:lt2>
      <a:accent1>
        <a:srgbClr val="4F81BD"/>
      </a:accent1>
      <a:accent2>
        <a:srgbClr val="1BAAAA"/>
      </a:accent2>
      <a:accent3>
        <a:srgbClr val="3A5270"/>
      </a:accent3>
      <a:accent4>
        <a:srgbClr val="1D8EEA"/>
      </a:accent4>
      <a:accent5>
        <a:srgbClr val="5F5F80"/>
      </a:accent5>
      <a:accent6>
        <a:srgbClr val="CCCDC8"/>
      </a:accent6>
      <a:hlink>
        <a:srgbClr val="69E2DE"/>
      </a:hlink>
      <a:folHlink>
        <a:srgbClr val="4EA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a:latin typeface="Open Sans Ligh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13452</TotalTime>
  <Words>1288</Words>
  <Application>Microsoft Office PowerPoint</Application>
  <PresentationFormat>Custom</PresentationFormat>
  <Paragraphs>274</Paragraphs>
  <Slides>30</Slides>
  <Notes>15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Master</vt:lpstr>
      <vt:lpstr>PowerPoint Presentation</vt:lpstr>
      <vt:lpstr>PowerPoint Presentation</vt:lpstr>
      <vt:lpstr>PowerPoint Presentation</vt:lpstr>
      <vt:lpstr>Joint Management 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Role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 Twelve</dc:creator>
  <cp:lastModifiedBy>User</cp:lastModifiedBy>
  <cp:revision>1393</cp:revision>
  <cp:lastPrinted>2018-01-10T05:28:40Z</cp:lastPrinted>
  <dcterms:created xsi:type="dcterms:W3CDTF">2014-12-02T17:36:54Z</dcterms:created>
  <dcterms:modified xsi:type="dcterms:W3CDTF">2018-02-27T06:38:07Z</dcterms:modified>
</cp:coreProperties>
</file>